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47"/>
  </p:notesMasterIdLst>
  <p:handoutMasterIdLst>
    <p:handoutMasterId r:id="rId48"/>
  </p:handoutMasterIdLst>
  <p:sldIdLst>
    <p:sldId id="256" r:id="rId2"/>
    <p:sldId id="468" r:id="rId3"/>
    <p:sldId id="628" r:id="rId4"/>
    <p:sldId id="629" r:id="rId5"/>
    <p:sldId id="630" r:id="rId6"/>
    <p:sldId id="631" r:id="rId7"/>
    <p:sldId id="632" r:id="rId8"/>
    <p:sldId id="633" r:id="rId9"/>
    <p:sldId id="634" r:id="rId10"/>
    <p:sldId id="635" r:id="rId11"/>
    <p:sldId id="636" r:id="rId12"/>
    <p:sldId id="637" r:id="rId13"/>
    <p:sldId id="638" r:id="rId14"/>
    <p:sldId id="639" r:id="rId15"/>
    <p:sldId id="640" r:id="rId16"/>
    <p:sldId id="641" r:id="rId17"/>
    <p:sldId id="642" r:id="rId18"/>
    <p:sldId id="643" r:id="rId19"/>
    <p:sldId id="644" r:id="rId20"/>
    <p:sldId id="645" r:id="rId21"/>
    <p:sldId id="646" r:id="rId22"/>
    <p:sldId id="647" r:id="rId23"/>
    <p:sldId id="648" r:id="rId24"/>
    <p:sldId id="649" r:id="rId25"/>
    <p:sldId id="650" r:id="rId26"/>
    <p:sldId id="651" r:id="rId27"/>
    <p:sldId id="652" r:id="rId28"/>
    <p:sldId id="653" r:id="rId29"/>
    <p:sldId id="654" r:id="rId30"/>
    <p:sldId id="655" r:id="rId31"/>
    <p:sldId id="656" r:id="rId32"/>
    <p:sldId id="657" r:id="rId33"/>
    <p:sldId id="658" r:id="rId34"/>
    <p:sldId id="659" r:id="rId35"/>
    <p:sldId id="660" r:id="rId36"/>
    <p:sldId id="665" r:id="rId37"/>
    <p:sldId id="661" r:id="rId38"/>
    <p:sldId id="662" r:id="rId39"/>
    <p:sldId id="663" r:id="rId40"/>
    <p:sldId id="664" r:id="rId41"/>
    <p:sldId id="666" r:id="rId42"/>
    <p:sldId id="667" r:id="rId43"/>
    <p:sldId id="668" r:id="rId44"/>
    <p:sldId id="669" r:id="rId45"/>
    <p:sldId id="308"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5"/>
    <a:srgbClr val="0000FF"/>
    <a:srgbClr val="006600"/>
    <a:srgbClr val="CCCCFF"/>
    <a:srgbClr val="FFFFCC"/>
    <a:srgbClr val="CC99FF"/>
    <a:srgbClr val="CCECFF"/>
    <a:srgbClr val="99FF99"/>
    <a:srgbClr val="33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82454" autoAdjust="0"/>
  </p:normalViewPr>
  <p:slideViewPr>
    <p:cSldViewPr snapToGrid="0">
      <p:cViewPr varScale="1">
        <p:scale>
          <a:sx n="56" d="100"/>
          <a:sy n="56" d="100"/>
        </p:scale>
        <p:origin x="1900" y="52"/>
      </p:cViewPr>
      <p:guideLst>
        <p:guide orient="horz" pos="2160"/>
        <p:guide pos="2880"/>
      </p:guideLst>
    </p:cSldViewPr>
  </p:slideViewPr>
  <p:outlineViewPr>
    <p:cViewPr>
      <p:scale>
        <a:sx n="33" d="100"/>
        <a:sy n="33" d="100"/>
      </p:scale>
      <p:origin x="0" y="-5424"/>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648" y="7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4/30/2019</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83084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53497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6286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5878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72348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93465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48505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1730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1834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3094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36891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23542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1429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7506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40494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71428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0227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34929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10494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2621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75612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62060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65488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8172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38235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855133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44027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0865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16153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11894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8832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r>
              <a:rPr lang="en-US" dirty="0"/>
              <a:t>For the first </a:t>
            </a:r>
            <a:r>
              <a:rPr lang="en-US" dirty="0" err="1"/>
              <a:t>rec_t</a:t>
            </a:r>
            <a:r>
              <a:rPr lang="en-US" dirty="0"/>
              <a:t>, which was copied into process2, inside the function, the copy value was changed into 44, but the actual value didn’t change. The characters in the string copy changed as well, but the original string didn’t change.</a:t>
            </a:r>
          </a:p>
          <a:p>
            <a:pPr eaLnBrk="1" hangingPunct="1">
              <a:defRPr/>
            </a:pPr>
            <a:r>
              <a:rPr lang="en-US" dirty="0"/>
              <a:t>For the second </a:t>
            </a:r>
            <a:r>
              <a:rPr lang="en-US" dirty="0" err="1"/>
              <a:t>rec_t</a:t>
            </a:r>
            <a:r>
              <a:rPr lang="en-US" dirty="0"/>
              <a:t>, which was passed into process1 as a pointer, the actual value was changed into 33. The characters in the original string were changed as well. </a:t>
            </a:r>
          </a:p>
        </p:txBody>
      </p:sp>
    </p:spTree>
    <p:extLst>
      <p:ext uri="{BB962C8B-B14F-4D97-AF65-F5344CB8AC3E}">
        <p14:creationId xmlns:p14="http://schemas.microsoft.com/office/powerpoint/2010/main" val="241150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55392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54511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964025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77831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5379425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11600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r>
              <a:rPr lang="en-US" dirty="0"/>
              <a:t>Remember in IEEE standard conversion, the exponent applies to the mantissa as it is portrayed in the number sample, not after conversion. Therefore, if the final answer is too complicated, then chances are that it is wrong and must redo.</a:t>
            </a:r>
          </a:p>
        </p:txBody>
      </p:sp>
    </p:spTree>
    <p:extLst>
      <p:ext uri="{BB962C8B-B14F-4D97-AF65-F5344CB8AC3E}">
        <p14:creationId xmlns:p14="http://schemas.microsoft.com/office/powerpoint/2010/main" val="228334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4499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6722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996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a:t>Lecture #24: Performance</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#24: Performance</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#24: Performance</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#24: Performance</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#24: Performance</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SG"/>
              <a:t>Lecture #24: Performance</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SG"/>
              <a:t>Lecture #24: Performance</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SG"/>
              <a:t>Lecture #24: Performance</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a:t>Lecture #24: Performance</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mp.nus.edu.sg/~cs2100/3_ca/exam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19137" y="2800578"/>
            <a:ext cx="3715679"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Past Year’s Exam Paper</a:t>
            </a: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a:solidFill>
                  <a:srgbClr val="C00000"/>
                </a:solidFill>
                <a:latin typeface="Calibri" panose="020F0502020204030204" pitchFamily="34" charset="0"/>
              </a:rPr>
              <a:t>AY2017/18 Semester 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2.</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grpSp>
        <p:nvGrpSpPr>
          <p:cNvPr id="56" name="Group 55">
            <a:extLst>
              <a:ext uri="{FF2B5EF4-FFF2-40B4-BE49-F238E27FC236}">
                <a16:creationId xmlns:a16="http://schemas.microsoft.com/office/drawing/2014/main" id="{37FCBE45-30C0-413D-A233-702402D674B7}"/>
              </a:ext>
            </a:extLst>
          </p:cNvPr>
          <p:cNvGrpSpPr/>
          <p:nvPr/>
        </p:nvGrpSpPr>
        <p:grpSpPr>
          <a:xfrm>
            <a:off x="1116184" y="175196"/>
            <a:ext cx="3765312" cy="898271"/>
            <a:chOff x="-59690" y="0"/>
            <a:chExt cx="4317365" cy="1029970"/>
          </a:xfrm>
        </p:grpSpPr>
        <p:grpSp>
          <p:nvGrpSpPr>
            <p:cNvPr id="57" name="Group 56">
              <a:extLst>
                <a:ext uri="{FF2B5EF4-FFF2-40B4-BE49-F238E27FC236}">
                  <a16:creationId xmlns:a16="http://schemas.microsoft.com/office/drawing/2014/main" id="{EA0ADAD4-CA7C-49C8-9D75-91B8AB2CC340}"/>
                </a:ext>
              </a:extLst>
            </p:cNvPr>
            <p:cNvGrpSpPr/>
            <p:nvPr/>
          </p:nvGrpSpPr>
          <p:grpSpPr>
            <a:xfrm>
              <a:off x="381000" y="0"/>
              <a:ext cx="3467100" cy="361950"/>
              <a:chOff x="0" y="0"/>
              <a:chExt cx="3467100" cy="361950"/>
            </a:xfrm>
          </p:grpSpPr>
          <p:grpSp>
            <p:nvGrpSpPr>
              <p:cNvPr id="131" name="Group 130">
                <a:extLst>
                  <a:ext uri="{FF2B5EF4-FFF2-40B4-BE49-F238E27FC236}">
                    <a16:creationId xmlns:a16="http://schemas.microsoft.com/office/drawing/2014/main" id="{DABB7026-5D2A-4A2B-B5F0-8BDE45371271}"/>
                  </a:ext>
                </a:extLst>
              </p:cNvPr>
              <p:cNvGrpSpPr>
                <a:grpSpLocks/>
              </p:cNvGrpSpPr>
              <p:nvPr/>
            </p:nvGrpSpPr>
            <p:grpSpPr bwMode="auto">
              <a:xfrm>
                <a:off x="0" y="0"/>
                <a:ext cx="361950" cy="361950"/>
                <a:chOff x="3180" y="2475"/>
                <a:chExt cx="570" cy="570"/>
              </a:xfrm>
            </p:grpSpPr>
            <p:sp>
              <p:nvSpPr>
                <p:cNvPr id="148" name="Oval 147">
                  <a:extLst>
                    <a:ext uri="{FF2B5EF4-FFF2-40B4-BE49-F238E27FC236}">
                      <a16:creationId xmlns:a16="http://schemas.microsoft.com/office/drawing/2014/main" id="{CDC5F7FC-0EB5-4AEB-8A42-E9C76E07A4FD}"/>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9" name="Text Box 1115">
                  <a:extLst>
                    <a:ext uri="{FF2B5EF4-FFF2-40B4-BE49-F238E27FC236}">
                      <a16:creationId xmlns:a16="http://schemas.microsoft.com/office/drawing/2014/main" id="{61A2ADDB-C0C2-4E58-BFE4-53D1CABCB29B}"/>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0</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2" name="Group 131">
                <a:extLst>
                  <a:ext uri="{FF2B5EF4-FFF2-40B4-BE49-F238E27FC236}">
                    <a16:creationId xmlns:a16="http://schemas.microsoft.com/office/drawing/2014/main" id="{B34777CD-D5C3-4C5D-8239-0EAB3EEF34B6}"/>
                  </a:ext>
                </a:extLst>
              </p:cNvPr>
              <p:cNvGrpSpPr>
                <a:grpSpLocks/>
              </p:cNvGrpSpPr>
              <p:nvPr/>
            </p:nvGrpSpPr>
            <p:grpSpPr bwMode="auto">
              <a:xfrm>
                <a:off x="762000" y="0"/>
                <a:ext cx="361950" cy="361950"/>
                <a:chOff x="3180" y="2475"/>
                <a:chExt cx="570" cy="570"/>
              </a:xfrm>
            </p:grpSpPr>
            <p:sp>
              <p:nvSpPr>
                <p:cNvPr id="146" name="Oval 145">
                  <a:extLst>
                    <a:ext uri="{FF2B5EF4-FFF2-40B4-BE49-F238E27FC236}">
                      <a16:creationId xmlns:a16="http://schemas.microsoft.com/office/drawing/2014/main" id="{2E070077-3A57-410D-9588-652855781F08}"/>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7" name="Text Box 1119">
                  <a:extLst>
                    <a:ext uri="{FF2B5EF4-FFF2-40B4-BE49-F238E27FC236}">
                      <a16:creationId xmlns:a16="http://schemas.microsoft.com/office/drawing/2014/main" id="{7E376C12-A776-4900-B1A5-7E251BC253D1}"/>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3" name="Group 132">
                <a:extLst>
                  <a:ext uri="{FF2B5EF4-FFF2-40B4-BE49-F238E27FC236}">
                    <a16:creationId xmlns:a16="http://schemas.microsoft.com/office/drawing/2014/main" id="{108236A3-A049-4D88-BC2B-1EA1E7571A44}"/>
                  </a:ext>
                </a:extLst>
              </p:cNvPr>
              <p:cNvGrpSpPr>
                <a:grpSpLocks/>
              </p:cNvGrpSpPr>
              <p:nvPr/>
            </p:nvGrpSpPr>
            <p:grpSpPr bwMode="auto">
              <a:xfrm>
                <a:off x="1543050" y="0"/>
                <a:ext cx="361950" cy="361950"/>
                <a:chOff x="3180" y="2475"/>
                <a:chExt cx="570" cy="570"/>
              </a:xfrm>
            </p:grpSpPr>
            <p:sp>
              <p:nvSpPr>
                <p:cNvPr id="144" name="Oval 143">
                  <a:extLst>
                    <a:ext uri="{FF2B5EF4-FFF2-40B4-BE49-F238E27FC236}">
                      <a16:creationId xmlns:a16="http://schemas.microsoft.com/office/drawing/2014/main" id="{3AB08AEB-E28D-41CE-8510-3A94A1C64608}"/>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5" name="Text Box 1122">
                  <a:extLst>
                    <a:ext uri="{FF2B5EF4-FFF2-40B4-BE49-F238E27FC236}">
                      <a16:creationId xmlns:a16="http://schemas.microsoft.com/office/drawing/2014/main" id="{CF83A4DC-C7C8-4E12-B9CE-24B6A642FAF6}"/>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3</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4" name="Group 133">
                <a:extLst>
                  <a:ext uri="{FF2B5EF4-FFF2-40B4-BE49-F238E27FC236}">
                    <a16:creationId xmlns:a16="http://schemas.microsoft.com/office/drawing/2014/main" id="{569E200A-6910-4A9E-B3D0-675F64A1D796}"/>
                  </a:ext>
                </a:extLst>
              </p:cNvPr>
              <p:cNvGrpSpPr>
                <a:grpSpLocks/>
              </p:cNvGrpSpPr>
              <p:nvPr/>
            </p:nvGrpSpPr>
            <p:grpSpPr bwMode="auto">
              <a:xfrm>
                <a:off x="2324100" y="0"/>
                <a:ext cx="361950" cy="361950"/>
                <a:chOff x="3180" y="2475"/>
                <a:chExt cx="570" cy="570"/>
              </a:xfrm>
            </p:grpSpPr>
            <p:sp>
              <p:nvSpPr>
                <p:cNvPr id="142" name="Oval 141">
                  <a:extLst>
                    <a:ext uri="{FF2B5EF4-FFF2-40B4-BE49-F238E27FC236}">
                      <a16:creationId xmlns:a16="http://schemas.microsoft.com/office/drawing/2014/main" id="{94BDC755-EDBA-4AF1-A49B-1C3291B19214}"/>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3" name="Text Box 1125">
                  <a:extLst>
                    <a:ext uri="{FF2B5EF4-FFF2-40B4-BE49-F238E27FC236}">
                      <a16:creationId xmlns:a16="http://schemas.microsoft.com/office/drawing/2014/main" id="{9012A656-672D-48AD-8016-6D2629854121}"/>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2</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5" name="Group 134">
                <a:extLst>
                  <a:ext uri="{FF2B5EF4-FFF2-40B4-BE49-F238E27FC236}">
                    <a16:creationId xmlns:a16="http://schemas.microsoft.com/office/drawing/2014/main" id="{6D2EB33B-606A-4A3D-B05C-504266744A0D}"/>
                  </a:ext>
                </a:extLst>
              </p:cNvPr>
              <p:cNvGrpSpPr>
                <a:grpSpLocks/>
              </p:cNvGrpSpPr>
              <p:nvPr/>
            </p:nvGrpSpPr>
            <p:grpSpPr bwMode="auto">
              <a:xfrm>
                <a:off x="3105150" y="0"/>
                <a:ext cx="361950" cy="361950"/>
                <a:chOff x="3180" y="2475"/>
                <a:chExt cx="570" cy="570"/>
              </a:xfrm>
            </p:grpSpPr>
            <p:sp>
              <p:nvSpPr>
                <p:cNvPr id="140" name="Oval 139">
                  <a:extLst>
                    <a:ext uri="{FF2B5EF4-FFF2-40B4-BE49-F238E27FC236}">
                      <a16:creationId xmlns:a16="http://schemas.microsoft.com/office/drawing/2014/main" id="{D50FF19F-E9AD-4DA5-863D-42F7797E2508}"/>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1" name="Text Box 1128">
                  <a:extLst>
                    <a:ext uri="{FF2B5EF4-FFF2-40B4-BE49-F238E27FC236}">
                      <a16:creationId xmlns:a16="http://schemas.microsoft.com/office/drawing/2014/main" id="{BF81197D-F40D-4595-AA82-AD3C45DF578A}"/>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6</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36" name="AutoShape 1138">
                <a:extLst>
                  <a:ext uri="{FF2B5EF4-FFF2-40B4-BE49-F238E27FC236}">
                    <a16:creationId xmlns:a16="http://schemas.microsoft.com/office/drawing/2014/main" id="{F0B8C6AA-5D8C-4AC7-A65A-C98DA9AB260E}"/>
                  </a:ext>
                </a:extLst>
              </p:cNvPr>
              <p:cNvCxnSpPr>
                <a:cxnSpLocks noChangeShapeType="1"/>
              </p:cNvCxnSpPr>
              <p:nvPr/>
            </p:nvCxnSpPr>
            <p:spPr bwMode="auto">
              <a:xfrm>
                <a:off x="400050"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139">
                <a:extLst>
                  <a:ext uri="{FF2B5EF4-FFF2-40B4-BE49-F238E27FC236}">
                    <a16:creationId xmlns:a16="http://schemas.microsoft.com/office/drawing/2014/main" id="{585C9E9D-0202-486F-94B1-AB25B8663DE8}"/>
                  </a:ext>
                </a:extLst>
              </p:cNvPr>
              <p:cNvCxnSpPr>
                <a:cxnSpLocks noChangeShapeType="1"/>
              </p:cNvCxnSpPr>
              <p:nvPr/>
            </p:nvCxnSpPr>
            <p:spPr bwMode="auto">
              <a:xfrm>
                <a:off x="11715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8" name="AutoShape 1140">
                <a:extLst>
                  <a:ext uri="{FF2B5EF4-FFF2-40B4-BE49-F238E27FC236}">
                    <a16:creationId xmlns:a16="http://schemas.microsoft.com/office/drawing/2014/main" id="{21F8ED53-99D8-4852-9622-248B9B1059C1}"/>
                  </a:ext>
                </a:extLst>
              </p:cNvPr>
              <p:cNvCxnSpPr>
                <a:cxnSpLocks noChangeShapeType="1"/>
              </p:cNvCxnSpPr>
              <p:nvPr/>
            </p:nvCxnSpPr>
            <p:spPr bwMode="auto">
              <a:xfrm>
                <a:off x="195262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9" name="AutoShape 1141">
                <a:extLst>
                  <a:ext uri="{FF2B5EF4-FFF2-40B4-BE49-F238E27FC236}">
                    <a16:creationId xmlns:a16="http://schemas.microsoft.com/office/drawing/2014/main" id="{F7A61658-F2D4-4F63-8EA8-23B6C3AF4A7E}"/>
                  </a:ext>
                </a:extLst>
              </p:cNvPr>
              <p:cNvCxnSpPr>
                <a:cxnSpLocks noChangeShapeType="1"/>
              </p:cNvCxnSpPr>
              <p:nvPr/>
            </p:nvCxnSpPr>
            <p:spPr bwMode="auto">
              <a:xfrm>
                <a:off x="27336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58" name="AutoShape 1142">
              <a:extLst>
                <a:ext uri="{FF2B5EF4-FFF2-40B4-BE49-F238E27FC236}">
                  <a16:creationId xmlns:a16="http://schemas.microsoft.com/office/drawing/2014/main" id="{B3A6DDFC-00D2-4E85-B8D0-B4A01265C204}"/>
                </a:ext>
              </a:extLst>
            </p:cNvPr>
            <p:cNvCxnSpPr>
              <a:cxnSpLocks noChangeShapeType="1"/>
            </p:cNvCxnSpPr>
            <p:nvPr/>
          </p:nvCxnSpPr>
          <p:spPr bwMode="auto">
            <a:xfrm>
              <a:off x="3800475" y="352425"/>
              <a:ext cx="190500" cy="31432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1142">
              <a:extLst>
                <a:ext uri="{FF2B5EF4-FFF2-40B4-BE49-F238E27FC236}">
                  <a16:creationId xmlns:a16="http://schemas.microsoft.com/office/drawing/2014/main" id="{7631D9F0-8899-4699-9D21-FC56E0CDF237}"/>
                </a:ext>
              </a:extLst>
            </p:cNvPr>
            <p:cNvCxnSpPr>
              <a:cxnSpLocks noChangeShapeType="1"/>
            </p:cNvCxnSpPr>
            <p:nvPr/>
          </p:nvCxnSpPr>
          <p:spPr bwMode="auto">
            <a:xfrm flipV="1">
              <a:off x="238125" y="342900"/>
              <a:ext cx="190500" cy="29527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60" name="Group 59">
              <a:extLst>
                <a:ext uri="{FF2B5EF4-FFF2-40B4-BE49-F238E27FC236}">
                  <a16:creationId xmlns:a16="http://schemas.microsoft.com/office/drawing/2014/main" id="{D9AEEB03-611F-45C7-9F8A-C868D8F0D6AD}"/>
                </a:ext>
              </a:extLst>
            </p:cNvPr>
            <p:cNvGrpSpPr/>
            <p:nvPr/>
          </p:nvGrpSpPr>
          <p:grpSpPr>
            <a:xfrm>
              <a:off x="-59690" y="666750"/>
              <a:ext cx="4317365" cy="363220"/>
              <a:chOff x="-59690" y="0"/>
              <a:chExt cx="4317365" cy="363220"/>
            </a:xfrm>
          </p:grpSpPr>
          <p:grpSp>
            <p:nvGrpSpPr>
              <p:cNvPr id="61" name="Group 60">
                <a:extLst>
                  <a:ext uri="{FF2B5EF4-FFF2-40B4-BE49-F238E27FC236}">
                    <a16:creationId xmlns:a16="http://schemas.microsoft.com/office/drawing/2014/main" id="{EBE53498-7EA9-4D26-B959-F2FDA874EC92}"/>
                  </a:ext>
                </a:extLst>
              </p:cNvPr>
              <p:cNvGrpSpPr>
                <a:grpSpLocks/>
              </p:cNvGrpSpPr>
              <p:nvPr/>
            </p:nvGrpSpPr>
            <p:grpSpPr bwMode="auto">
              <a:xfrm>
                <a:off x="-59690" y="0"/>
                <a:ext cx="495935" cy="363220"/>
                <a:chOff x="3086" y="2475"/>
                <a:chExt cx="781" cy="572"/>
              </a:xfrm>
            </p:grpSpPr>
            <p:sp>
              <p:nvSpPr>
                <p:cNvPr id="129" name="Oval 128">
                  <a:extLst>
                    <a:ext uri="{FF2B5EF4-FFF2-40B4-BE49-F238E27FC236}">
                      <a16:creationId xmlns:a16="http://schemas.microsoft.com/office/drawing/2014/main" id="{062A820E-B624-448A-BD6F-7F1A23F38FD2}"/>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30" name="Text Box 1115">
                  <a:extLst>
                    <a:ext uri="{FF2B5EF4-FFF2-40B4-BE49-F238E27FC236}">
                      <a16:creationId xmlns:a16="http://schemas.microsoft.com/office/drawing/2014/main" id="{3CF521C6-DE43-40E5-A5C8-1B93E6F34649}"/>
                    </a:ext>
                  </a:extLst>
                </p:cNvPr>
                <p:cNvSpPr txBox="1">
                  <a:spLocks noChangeArrowheads="1"/>
                </p:cNvSpPr>
                <p:nvPr/>
              </p:nvSpPr>
              <p:spPr bwMode="auto">
                <a:xfrm>
                  <a:off x="3086" y="2477"/>
                  <a:ext cx="781" cy="570"/>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15</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62" name="Group 61">
                <a:extLst>
                  <a:ext uri="{FF2B5EF4-FFF2-40B4-BE49-F238E27FC236}">
                    <a16:creationId xmlns:a16="http://schemas.microsoft.com/office/drawing/2014/main" id="{833BF999-F7C7-43AE-94BA-BB68EA80CFE6}"/>
                  </a:ext>
                </a:extLst>
              </p:cNvPr>
              <p:cNvGrpSpPr>
                <a:grpSpLocks/>
              </p:cNvGrpSpPr>
              <p:nvPr/>
            </p:nvGrpSpPr>
            <p:grpSpPr bwMode="auto">
              <a:xfrm>
                <a:off x="696595" y="0"/>
                <a:ext cx="495935" cy="363220"/>
                <a:chOff x="3077" y="2475"/>
                <a:chExt cx="781" cy="572"/>
              </a:xfrm>
            </p:grpSpPr>
            <p:sp>
              <p:nvSpPr>
                <p:cNvPr id="127" name="Oval 126">
                  <a:extLst>
                    <a:ext uri="{FF2B5EF4-FFF2-40B4-BE49-F238E27FC236}">
                      <a16:creationId xmlns:a16="http://schemas.microsoft.com/office/drawing/2014/main" id="{4A7BFF85-D923-4B88-B981-A109165E8CE5}"/>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8" name="Text Box 1119">
                  <a:extLst>
                    <a:ext uri="{FF2B5EF4-FFF2-40B4-BE49-F238E27FC236}">
                      <a16:creationId xmlns:a16="http://schemas.microsoft.com/office/drawing/2014/main" id="{81239101-A27C-4D27-8F4D-3E6CFBFD545A}"/>
                    </a:ext>
                  </a:extLst>
                </p:cNvPr>
                <p:cNvSpPr txBox="1">
                  <a:spLocks noChangeArrowheads="1"/>
                </p:cNvSpPr>
                <p:nvPr/>
              </p:nvSpPr>
              <p:spPr bwMode="auto">
                <a:xfrm>
                  <a:off x="3077" y="2477"/>
                  <a:ext cx="781" cy="570"/>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13</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0" name="Group 109">
                <a:extLst>
                  <a:ext uri="{FF2B5EF4-FFF2-40B4-BE49-F238E27FC236}">
                    <a16:creationId xmlns:a16="http://schemas.microsoft.com/office/drawing/2014/main" id="{9D4F7747-116F-447F-98BA-7007A0EFF175}"/>
                  </a:ext>
                </a:extLst>
              </p:cNvPr>
              <p:cNvGrpSpPr>
                <a:grpSpLocks/>
              </p:cNvGrpSpPr>
              <p:nvPr/>
            </p:nvGrpSpPr>
            <p:grpSpPr bwMode="auto">
              <a:xfrm>
                <a:off x="2295525" y="0"/>
                <a:ext cx="409575" cy="361950"/>
                <a:chOff x="3135" y="2475"/>
                <a:chExt cx="645" cy="570"/>
              </a:xfrm>
            </p:grpSpPr>
            <p:sp>
              <p:nvSpPr>
                <p:cNvPr id="125" name="Oval 124">
                  <a:extLst>
                    <a:ext uri="{FF2B5EF4-FFF2-40B4-BE49-F238E27FC236}">
                      <a16:creationId xmlns:a16="http://schemas.microsoft.com/office/drawing/2014/main" id="{272981B4-72FD-4B72-BB44-35E00922004D}"/>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6" name="Text Box 1125">
                  <a:extLst>
                    <a:ext uri="{FF2B5EF4-FFF2-40B4-BE49-F238E27FC236}">
                      <a16:creationId xmlns:a16="http://schemas.microsoft.com/office/drawing/2014/main" id="{B418A8EC-6F52-4A2F-AF8F-3FAD65DBF587}"/>
                    </a:ext>
                  </a:extLst>
                </p:cNvPr>
                <p:cNvSpPr txBox="1">
                  <a:spLocks noChangeArrowheads="1"/>
                </p:cNvSpPr>
                <p:nvPr/>
              </p:nvSpPr>
              <p:spPr bwMode="auto">
                <a:xfrm>
                  <a:off x="3135" y="2510"/>
                  <a:ext cx="645"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4</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1" name="Group 110">
                <a:extLst>
                  <a:ext uri="{FF2B5EF4-FFF2-40B4-BE49-F238E27FC236}">
                    <a16:creationId xmlns:a16="http://schemas.microsoft.com/office/drawing/2014/main" id="{34D6EF9A-3FAA-4FE2-AC38-ADC01FD7A880}"/>
                  </a:ext>
                </a:extLst>
              </p:cNvPr>
              <p:cNvGrpSpPr>
                <a:grpSpLocks/>
              </p:cNvGrpSpPr>
              <p:nvPr/>
            </p:nvGrpSpPr>
            <p:grpSpPr bwMode="auto">
              <a:xfrm>
                <a:off x="3076575" y="0"/>
                <a:ext cx="421640" cy="361950"/>
                <a:chOff x="3135" y="2475"/>
                <a:chExt cx="664" cy="570"/>
              </a:xfrm>
            </p:grpSpPr>
            <p:sp>
              <p:nvSpPr>
                <p:cNvPr id="123" name="Oval 122">
                  <a:extLst>
                    <a:ext uri="{FF2B5EF4-FFF2-40B4-BE49-F238E27FC236}">
                      <a16:creationId xmlns:a16="http://schemas.microsoft.com/office/drawing/2014/main" id="{738D33F1-1719-47CB-AA44-C90EC166A802}"/>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4" name="Text Box 1128">
                  <a:extLst>
                    <a:ext uri="{FF2B5EF4-FFF2-40B4-BE49-F238E27FC236}">
                      <a16:creationId xmlns:a16="http://schemas.microsoft.com/office/drawing/2014/main" id="{9F8CE7D5-16F3-42ED-AE74-D9D15A27D469}"/>
                    </a:ext>
                  </a:extLst>
                </p:cNvPr>
                <p:cNvSpPr txBox="1">
                  <a:spLocks noChangeArrowheads="1"/>
                </p:cNvSpPr>
                <p:nvPr/>
              </p:nvSpPr>
              <p:spPr bwMode="auto">
                <a:xfrm>
                  <a:off x="3135" y="2510"/>
                  <a:ext cx="664"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5</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2" name="Group 111">
                <a:extLst>
                  <a:ext uri="{FF2B5EF4-FFF2-40B4-BE49-F238E27FC236}">
                    <a16:creationId xmlns:a16="http://schemas.microsoft.com/office/drawing/2014/main" id="{2224B7E0-8A78-4464-8901-44D964ACDCCD}"/>
                  </a:ext>
                </a:extLst>
              </p:cNvPr>
              <p:cNvGrpSpPr>
                <a:grpSpLocks/>
              </p:cNvGrpSpPr>
              <p:nvPr/>
            </p:nvGrpSpPr>
            <p:grpSpPr bwMode="auto">
              <a:xfrm>
                <a:off x="3895725" y="0"/>
                <a:ext cx="361950" cy="361950"/>
                <a:chOff x="3180" y="2475"/>
                <a:chExt cx="570" cy="570"/>
              </a:xfrm>
            </p:grpSpPr>
            <p:sp>
              <p:nvSpPr>
                <p:cNvPr id="121" name="Oval 120">
                  <a:extLst>
                    <a:ext uri="{FF2B5EF4-FFF2-40B4-BE49-F238E27FC236}">
                      <a16:creationId xmlns:a16="http://schemas.microsoft.com/office/drawing/2014/main" id="{D69382AA-C7D1-4A46-AC30-CCFB4DAB03D3}"/>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2" name="Text Box 1131">
                  <a:extLst>
                    <a:ext uri="{FF2B5EF4-FFF2-40B4-BE49-F238E27FC236}">
                      <a16:creationId xmlns:a16="http://schemas.microsoft.com/office/drawing/2014/main" id="{74A18C68-9961-4B24-9170-99EC55BF4B98}"/>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7</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13" name="AutoShape 1138">
                <a:extLst>
                  <a:ext uri="{FF2B5EF4-FFF2-40B4-BE49-F238E27FC236}">
                    <a16:creationId xmlns:a16="http://schemas.microsoft.com/office/drawing/2014/main" id="{5F9088A8-5800-4A8A-950E-11DA6967E218}"/>
                  </a:ext>
                </a:extLst>
              </p:cNvPr>
              <p:cNvCxnSpPr>
                <a:cxnSpLocks noChangeShapeType="1"/>
              </p:cNvCxnSpPr>
              <p:nvPr/>
            </p:nvCxnSpPr>
            <p:spPr bwMode="auto">
              <a:xfrm flipH="1">
                <a:off x="4000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 name="AutoShape 1140">
                <a:extLst>
                  <a:ext uri="{FF2B5EF4-FFF2-40B4-BE49-F238E27FC236}">
                    <a16:creationId xmlns:a16="http://schemas.microsoft.com/office/drawing/2014/main" id="{03BC212B-309B-44DE-A70E-A4DD727C1BF9}"/>
                  </a:ext>
                </a:extLst>
              </p:cNvPr>
              <p:cNvCxnSpPr>
                <a:cxnSpLocks noChangeShapeType="1"/>
              </p:cNvCxnSpPr>
              <p:nvPr/>
            </p:nvCxnSpPr>
            <p:spPr bwMode="auto">
              <a:xfrm flipH="1">
                <a:off x="195262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141">
                <a:extLst>
                  <a:ext uri="{FF2B5EF4-FFF2-40B4-BE49-F238E27FC236}">
                    <a16:creationId xmlns:a16="http://schemas.microsoft.com/office/drawing/2014/main" id="{CF1E3D2F-C347-4355-A26C-8334BAD542B1}"/>
                  </a:ext>
                </a:extLst>
              </p:cNvPr>
              <p:cNvCxnSpPr>
                <a:cxnSpLocks noChangeShapeType="1"/>
              </p:cNvCxnSpPr>
              <p:nvPr/>
            </p:nvCxnSpPr>
            <p:spPr bwMode="auto">
              <a:xfrm flipH="1">
                <a:off x="27336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139">
                <a:extLst>
                  <a:ext uri="{FF2B5EF4-FFF2-40B4-BE49-F238E27FC236}">
                    <a16:creationId xmlns:a16="http://schemas.microsoft.com/office/drawing/2014/main" id="{C260714A-010A-4CCB-A4E7-EED515C52EB7}"/>
                  </a:ext>
                </a:extLst>
              </p:cNvPr>
              <p:cNvCxnSpPr>
                <a:cxnSpLocks noChangeShapeType="1"/>
              </p:cNvCxnSpPr>
              <p:nvPr/>
            </p:nvCxnSpPr>
            <p:spPr bwMode="auto">
              <a:xfrm flipH="1">
                <a:off x="11715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AutoShape 1142">
                <a:extLst>
                  <a:ext uri="{FF2B5EF4-FFF2-40B4-BE49-F238E27FC236}">
                    <a16:creationId xmlns:a16="http://schemas.microsoft.com/office/drawing/2014/main" id="{3B7CE8ED-0E65-4E5F-8456-3E06A0A3E611}"/>
                  </a:ext>
                </a:extLst>
              </p:cNvPr>
              <p:cNvCxnSpPr>
                <a:cxnSpLocks noChangeShapeType="1"/>
              </p:cNvCxnSpPr>
              <p:nvPr/>
            </p:nvCxnSpPr>
            <p:spPr bwMode="auto">
              <a:xfrm flipH="1">
                <a:off x="35242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18" name="Group 117">
                <a:extLst>
                  <a:ext uri="{FF2B5EF4-FFF2-40B4-BE49-F238E27FC236}">
                    <a16:creationId xmlns:a16="http://schemas.microsoft.com/office/drawing/2014/main" id="{D5E5B91C-D473-45B4-A92D-D8CB0E2BB07F}"/>
                  </a:ext>
                </a:extLst>
              </p:cNvPr>
              <p:cNvGrpSpPr/>
              <p:nvPr/>
            </p:nvGrpSpPr>
            <p:grpSpPr>
              <a:xfrm>
                <a:off x="1495425" y="0"/>
                <a:ext cx="466725" cy="361950"/>
                <a:chOff x="-47625" y="0"/>
                <a:chExt cx="466725" cy="361950"/>
              </a:xfrm>
            </p:grpSpPr>
            <p:sp>
              <p:nvSpPr>
                <p:cNvPr id="119" name="Oval 118">
                  <a:extLst>
                    <a:ext uri="{FF2B5EF4-FFF2-40B4-BE49-F238E27FC236}">
                      <a16:creationId xmlns:a16="http://schemas.microsoft.com/office/drawing/2014/main" id="{81F361B1-9637-4710-9FA4-5E516B5883BA}"/>
                    </a:ext>
                  </a:extLst>
                </p:cNvPr>
                <p:cNvSpPr>
                  <a:spLocks noChangeArrowheads="1"/>
                </p:cNvSpPr>
                <p:nvPr/>
              </p:nvSpPr>
              <p:spPr bwMode="auto">
                <a:xfrm>
                  <a:off x="0" y="0"/>
                  <a:ext cx="361950" cy="36195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0" name="Text Box 1122">
                  <a:extLst>
                    <a:ext uri="{FF2B5EF4-FFF2-40B4-BE49-F238E27FC236}">
                      <a16:creationId xmlns:a16="http://schemas.microsoft.com/office/drawing/2014/main" id="{C4865E68-80F7-43D2-87C8-104F164CD8B6}"/>
                    </a:ext>
                  </a:extLst>
                </p:cNvPr>
                <p:cNvSpPr txBox="1">
                  <a:spLocks noChangeArrowheads="1"/>
                </p:cNvSpPr>
                <p:nvPr/>
              </p:nvSpPr>
              <p:spPr bwMode="auto">
                <a:xfrm>
                  <a:off x="-47625" y="9015"/>
                  <a:ext cx="466725" cy="31665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12</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grpSp>
      <p:graphicFrame>
        <p:nvGraphicFramePr>
          <p:cNvPr id="2" name="Table 1">
            <a:extLst>
              <a:ext uri="{FF2B5EF4-FFF2-40B4-BE49-F238E27FC236}">
                <a16:creationId xmlns:a16="http://schemas.microsoft.com/office/drawing/2014/main" id="{E35E239C-0D6F-4B1C-BE67-6535DC4907AA}"/>
              </a:ext>
            </a:extLst>
          </p:cNvPr>
          <p:cNvGraphicFramePr>
            <a:graphicFrameLocks noGrp="1"/>
          </p:cNvGraphicFramePr>
          <p:nvPr>
            <p:extLst>
              <p:ext uri="{D42A27DB-BD31-4B8C-83A1-F6EECF244321}">
                <p14:modId xmlns:p14="http://schemas.microsoft.com/office/powerpoint/2010/main" val="1282215029"/>
              </p:ext>
            </p:extLst>
          </p:nvPr>
        </p:nvGraphicFramePr>
        <p:xfrm>
          <a:off x="342237" y="1147045"/>
          <a:ext cx="5038791" cy="5486400"/>
        </p:xfrm>
        <a:graphic>
          <a:graphicData uri="http://schemas.openxmlformats.org/drawingml/2006/table">
            <a:tbl>
              <a:tblPr firstRow="1" bandRow="1">
                <a:tableStyleId>{5C22544A-7EE6-4342-B048-85BDC9FD1C3A}</a:tableStyleId>
              </a:tblPr>
              <a:tblGrid>
                <a:gridCol w="452302">
                  <a:extLst>
                    <a:ext uri="{9D8B030D-6E8A-4147-A177-3AD203B41FA5}">
                      <a16:colId xmlns:a16="http://schemas.microsoft.com/office/drawing/2014/main" val="4152719405"/>
                    </a:ext>
                  </a:extLst>
                </a:gridCol>
                <a:gridCol w="452302">
                  <a:extLst>
                    <a:ext uri="{9D8B030D-6E8A-4147-A177-3AD203B41FA5}">
                      <a16:colId xmlns:a16="http://schemas.microsoft.com/office/drawing/2014/main" val="602831374"/>
                    </a:ext>
                  </a:extLst>
                </a:gridCol>
                <a:gridCol w="452302">
                  <a:extLst>
                    <a:ext uri="{9D8B030D-6E8A-4147-A177-3AD203B41FA5}">
                      <a16:colId xmlns:a16="http://schemas.microsoft.com/office/drawing/2014/main" val="460458304"/>
                    </a:ext>
                  </a:extLst>
                </a:gridCol>
                <a:gridCol w="452302">
                  <a:extLst>
                    <a:ext uri="{9D8B030D-6E8A-4147-A177-3AD203B41FA5}">
                      <a16:colId xmlns:a16="http://schemas.microsoft.com/office/drawing/2014/main" val="2920259413"/>
                    </a:ext>
                  </a:extLst>
                </a:gridCol>
                <a:gridCol w="446225">
                  <a:extLst>
                    <a:ext uri="{9D8B030D-6E8A-4147-A177-3AD203B41FA5}">
                      <a16:colId xmlns:a16="http://schemas.microsoft.com/office/drawing/2014/main" val="2336890954"/>
                    </a:ext>
                  </a:extLst>
                </a:gridCol>
                <a:gridCol w="446225">
                  <a:extLst>
                    <a:ext uri="{9D8B030D-6E8A-4147-A177-3AD203B41FA5}">
                      <a16:colId xmlns:a16="http://schemas.microsoft.com/office/drawing/2014/main" val="3787450332"/>
                    </a:ext>
                  </a:extLst>
                </a:gridCol>
                <a:gridCol w="446225">
                  <a:extLst>
                    <a:ext uri="{9D8B030D-6E8A-4147-A177-3AD203B41FA5}">
                      <a16:colId xmlns:a16="http://schemas.microsoft.com/office/drawing/2014/main" val="4257995272"/>
                    </a:ext>
                  </a:extLst>
                </a:gridCol>
                <a:gridCol w="446225">
                  <a:extLst>
                    <a:ext uri="{9D8B030D-6E8A-4147-A177-3AD203B41FA5}">
                      <a16:colId xmlns:a16="http://schemas.microsoft.com/office/drawing/2014/main" val="1460720752"/>
                    </a:ext>
                  </a:extLst>
                </a:gridCol>
                <a:gridCol w="481561">
                  <a:extLst>
                    <a:ext uri="{9D8B030D-6E8A-4147-A177-3AD203B41FA5}">
                      <a16:colId xmlns:a16="http://schemas.microsoft.com/office/drawing/2014/main" val="2237557844"/>
                    </a:ext>
                  </a:extLst>
                </a:gridCol>
                <a:gridCol w="481561">
                  <a:extLst>
                    <a:ext uri="{9D8B030D-6E8A-4147-A177-3AD203B41FA5}">
                      <a16:colId xmlns:a16="http://schemas.microsoft.com/office/drawing/2014/main" val="1068441042"/>
                    </a:ext>
                  </a:extLst>
                </a:gridCol>
                <a:gridCol w="481561">
                  <a:extLst>
                    <a:ext uri="{9D8B030D-6E8A-4147-A177-3AD203B41FA5}">
                      <a16:colId xmlns:a16="http://schemas.microsoft.com/office/drawing/2014/main" val="1468908912"/>
                    </a:ext>
                  </a:extLst>
                </a:gridCol>
              </a:tblGrid>
              <a:tr h="246380">
                <a:tc gridSpan="4">
                  <a:txBody>
                    <a:bodyPr/>
                    <a:lstStyle/>
                    <a:p>
                      <a:pPr algn="ctr"/>
                      <a:r>
                        <a:rPr lang="en-SG" sz="1400" dirty="0"/>
                        <a:t>Current </a:t>
                      </a:r>
                      <a:r>
                        <a:rPr lang="en-SG" sz="1400" dirty="0" err="1"/>
                        <a:t>stateX</a:t>
                      </a:r>
                      <a:endParaRPr lang="en-SG" sz="1400" dirty="0"/>
                    </a:p>
                  </a:txBody>
                  <a:tcPr>
                    <a:solidFill>
                      <a:schemeClr val="tx2">
                        <a:lumMod val="75000"/>
                      </a:schemeClr>
                    </a:solidFill>
                  </a:tcPr>
                </a:tc>
                <a:tc hMerge="1">
                  <a:txBody>
                    <a:bodyPr/>
                    <a:lstStyle/>
                    <a:p>
                      <a:pPr algn="ctr"/>
                      <a:endParaRPr lang="en-SG" sz="1400" dirty="0"/>
                    </a:p>
                  </a:txBody>
                  <a:tcPr/>
                </a:tc>
                <a:tc hMerge="1">
                  <a:txBody>
                    <a:bodyPr/>
                    <a:lstStyle/>
                    <a:p>
                      <a:pPr algn="ctr"/>
                      <a:endParaRPr lang="en-SG" sz="1400" dirty="0"/>
                    </a:p>
                  </a:txBody>
                  <a:tcPr/>
                </a:tc>
                <a:tc hMerge="1">
                  <a:txBody>
                    <a:bodyPr/>
                    <a:lstStyle/>
                    <a:p>
                      <a:pPr algn="ctr"/>
                      <a:endParaRPr lang="en-SG" sz="1400" dirty="0"/>
                    </a:p>
                  </a:txBody>
                  <a:tcPr/>
                </a:tc>
                <a:tc gridSpan="4">
                  <a:txBody>
                    <a:bodyPr/>
                    <a:lstStyle/>
                    <a:p>
                      <a:pPr algn="ctr"/>
                      <a:r>
                        <a:rPr lang="en-SG" sz="1400" dirty="0"/>
                        <a:t>Next state</a:t>
                      </a:r>
                    </a:p>
                  </a:txBody>
                  <a:tcPr>
                    <a:solidFill>
                      <a:srgbClr val="0000FF"/>
                    </a:solidFill>
                  </a:tcPr>
                </a:tc>
                <a:tc hMerge="1">
                  <a:txBody>
                    <a:bodyPr/>
                    <a:lstStyle/>
                    <a:p>
                      <a:pPr algn="ctr"/>
                      <a:endParaRPr lang="en-SG" sz="1400" dirty="0"/>
                    </a:p>
                  </a:txBody>
                  <a:tcPr/>
                </a:tc>
                <a:tc hMerge="1">
                  <a:txBody>
                    <a:bodyPr/>
                    <a:lstStyle/>
                    <a:p>
                      <a:pPr algn="ctr"/>
                      <a:endParaRPr lang="en-SG" sz="1400" dirty="0"/>
                    </a:p>
                  </a:txBody>
                  <a:tcPr/>
                </a:tc>
                <a:tc hMerge="1">
                  <a:txBody>
                    <a:bodyPr/>
                    <a:lstStyle/>
                    <a:p>
                      <a:pPr algn="ctr"/>
                      <a:endParaRPr lang="en-SG" sz="1400" dirty="0"/>
                    </a:p>
                  </a:txBody>
                  <a:tcPr/>
                </a:tc>
                <a:tc>
                  <a:txBody>
                    <a:bodyPr/>
                    <a:lstStyle/>
                    <a:p>
                      <a:pPr algn="ctr"/>
                      <a:endParaRPr lang="en-SG" sz="1400" dirty="0"/>
                    </a:p>
                  </a:txBody>
                  <a:tcPr>
                    <a:solidFill>
                      <a:srgbClr val="CC99FF"/>
                    </a:solidFill>
                  </a:tcPr>
                </a:tc>
                <a:tc>
                  <a:txBody>
                    <a:bodyPr/>
                    <a:lstStyle/>
                    <a:p>
                      <a:pPr algn="ctr"/>
                      <a:endParaRPr lang="en-SG" sz="1400" dirty="0"/>
                    </a:p>
                  </a:txBody>
                  <a:tcPr>
                    <a:solidFill>
                      <a:srgbClr val="FFC000"/>
                    </a:solidFill>
                  </a:tcPr>
                </a:tc>
                <a:tc>
                  <a:txBody>
                    <a:bodyPr/>
                    <a:lstStyle/>
                    <a:p>
                      <a:pPr algn="ctr"/>
                      <a:endParaRPr lang="en-SG" sz="1400" dirty="0"/>
                    </a:p>
                  </a:txBody>
                  <a:tcPr>
                    <a:solidFill>
                      <a:srgbClr val="FFC000"/>
                    </a:solidFill>
                  </a:tcPr>
                </a:tc>
                <a:extLst>
                  <a:ext uri="{0D108BD9-81ED-4DB2-BD59-A6C34878D82A}">
                    <a16:rowId xmlns:a16="http://schemas.microsoft.com/office/drawing/2014/main" val="3055541231"/>
                  </a:ext>
                </a:extLst>
              </a:tr>
              <a:tr h="246380">
                <a:tc>
                  <a:txBody>
                    <a:bodyPr/>
                    <a:lstStyle/>
                    <a:p>
                      <a:pPr algn="ctr"/>
                      <a:r>
                        <a:rPr lang="en-SG" sz="1400" i="1" dirty="0"/>
                        <a:t>A</a:t>
                      </a:r>
                    </a:p>
                  </a:txBody>
                  <a:tcPr>
                    <a:solidFill>
                      <a:schemeClr val="tx2">
                        <a:lumMod val="40000"/>
                        <a:lumOff val="60000"/>
                      </a:schemeClr>
                    </a:solidFill>
                  </a:tcPr>
                </a:tc>
                <a:tc>
                  <a:txBody>
                    <a:bodyPr/>
                    <a:lstStyle/>
                    <a:p>
                      <a:pPr algn="ctr"/>
                      <a:r>
                        <a:rPr lang="en-SG" sz="1400" i="1" dirty="0"/>
                        <a:t>B</a:t>
                      </a:r>
                    </a:p>
                  </a:txBody>
                  <a:tcPr>
                    <a:solidFill>
                      <a:schemeClr val="tx2">
                        <a:lumMod val="40000"/>
                        <a:lumOff val="60000"/>
                      </a:schemeClr>
                    </a:solidFill>
                  </a:tcPr>
                </a:tc>
                <a:tc>
                  <a:txBody>
                    <a:bodyPr/>
                    <a:lstStyle/>
                    <a:p>
                      <a:pPr algn="ctr"/>
                      <a:r>
                        <a:rPr lang="en-SG" sz="1400" i="1" dirty="0"/>
                        <a:t>C</a:t>
                      </a:r>
                    </a:p>
                  </a:txBody>
                  <a:tcPr>
                    <a:solidFill>
                      <a:schemeClr val="tx2">
                        <a:lumMod val="40000"/>
                        <a:lumOff val="60000"/>
                      </a:schemeClr>
                    </a:solidFill>
                  </a:tcPr>
                </a:tc>
                <a:tc>
                  <a:txBody>
                    <a:bodyPr/>
                    <a:lstStyle/>
                    <a:p>
                      <a:pPr algn="ctr"/>
                      <a:r>
                        <a:rPr lang="en-SG" sz="1400" i="1" dirty="0"/>
                        <a:t>D</a:t>
                      </a:r>
                    </a:p>
                  </a:txBody>
                  <a:tcPr>
                    <a:solidFill>
                      <a:schemeClr val="tx2">
                        <a:lumMod val="40000"/>
                        <a:lumOff val="60000"/>
                      </a:schemeClr>
                    </a:solidFill>
                  </a:tcPr>
                </a:tc>
                <a:tc>
                  <a:txBody>
                    <a:bodyPr/>
                    <a:lstStyle/>
                    <a:p>
                      <a:pPr algn="ctr"/>
                      <a:r>
                        <a:rPr lang="en-SG" sz="1400" i="1" u="none" dirty="0"/>
                        <a:t>A</a:t>
                      </a:r>
                      <a:r>
                        <a:rPr lang="en-SG" sz="1400" baseline="30000" dirty="0"/>
                        <a:t>+</a:t>
                      </a:r>
                    </a:p>
                  </a:txBody>
                  <a:tcPr>
                    <a:solidFill>
                      <a:srgbClr val="CCECFF"/>
                    </a:solidFill>
                  </a:tcPr>
                </a:tc>
                <a:tc>
                  <a:txBody>
                    <a:bodyPr/>
                    <a:lstStyle/>
                    <a:p>
                      <a:pPr algn="ctr"/>
                      <a:r>
                        <a:rPr lang="en-SG" sz="1400" i="1" dirty="0"/>
                        <a:t>B</a:t>
                      </a:r>
                      <a:r>
                        <a:rPr lang="en-SG" sz="1400" baseline="30000" dirty="0"/>
                        <a:t>+</a:t>
                      </a:r>
                    </a:p>
                  </a:txBody>
                  <a:tcPr>
                    <a:solidFill>
                      <a:srgbClr val="CCECFF"/>
                    </a:solidFill>
                  </a:tcPr>
                </a:tc>
                <a:tc>
                  <a:txBody>
                    <a:bodyPr/>
                    <a:lstStyle/>
                    <a:p>
                      <a:pPr algn="ctr"/>
                      <a:r>
                        <a:rPr lang="en-SG" sz="1400" i="1" dirty="0"/>
                        <a:t>C</a:t>
                      </a:r>
                      <a:r>
                        <a:rPr lang="en-SG" sz="1400" baseline="30000" dirty="0"/>
                        <a:t>+</a:t>
                      </a:r>
                    </a:p>
                  </a:txBody>
                  <a:tcPr>
                    <a:solidFill>
                      <a:srgbClr val="CCECFF"/>
                    </a:solidFill>
                  </a:tcPr>
                </a:tc>
                <a:tc>
                  <a:txBody>
                    <a:bodyPr/>
                    <a:lstStyle/>
                    <a:p>
                      <a:pPr algn="ctr"/>
                      <a:r>
                        <a:rPr lang="en-SG" sz="1400" i="1" dirty="0"/>
                        <a:t>D</a:t>
                      </a:r>
                      <a:r>
                        <a:rPr lang="en-SG" sz="1400" baseline="30000" dirty="0"/>
                        <a:t>+</a:t>
                      </a:r>
                    </a:p>
                  </a:txBody>
                  <a:tcPr>
                    <a:solidFill>
                      <a:srgbClr val="CCECFF"/>
                    </a:solidFill>
                  </a:tcPr>
                </a:tc>
                <a:tc>
                  <a:txBody>
                    <a:bodyPr/>
                    <a:lstStyle/>
                    <a:p>
                      <a:pPr algn="ctr"/>
                      <a:r>
                        <a:rPr lang="en-SG" sz="1400" i="1" dirty="0"/>
                        <a:t>TC</a:t>
                      </a:r>
                    </a:p>
                  </a:txBody>
                  <a:tcPr>
                    <a:solidFill>
                      <a:srgbClr val="CC99FF"/>
                    </a:solidFill>
                  </a:tcPr>
                </a:tc>
                <a:tc>
                  <a:txBody>
                    <a:bodyPr/>
                    <a:lstStyle/>
                    <a:p>
                      <a:pPr algn="ctr"/>
                      <a:r>
                        <a:rPr lang="en-SG" sz="1400" i="1" dirty="0"/>
                        <a:t>JD</a:t>
                      </a:r>
                    </a:p>
                  </a:txBody>
                  <a:tcPr>
                    <a:solidFill>
                      <a:srgbClr val="FFC000"/>
                    </a:solidFill>
                  </a:tcPr>
                </a:tc>
                <a:tc>
                  <a:txBody>
                    <a:bodyPr/>
                    <a:lstStyle/>
                    <a:p>
                      <a:pPr algn="ctr"/>
                      <a:r>
                        <a:rPr lang="en-SG" sz="1400" i="1" dirty="0"/>
                        <a:t>KD</a:t>
                      </a:r>
                    </a:p>
                  </a:txBody>
                  <a:tcPr>
                    <a:solidFill>
                      <a:srgbClr val="FFC000"/>
                    </a:solidFill>
                  </a:tcPr>
                </a:tc>
                <a:extLst>
                  <a:ext uri="{0D108BD9-81ED-4DB2-BD59-A6C34878D82A}">
                    <a16:rowId xmlns:a16="http://schemas.microsoft.com/office/drawing/2014/main" val="1754645020"/>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421544478"/>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2207990857"/>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extLst>
                  <a:ext uri="{0D108BD9-81ED-4DB2-BD59-A6C34878D82A}">
                    <a16:rowId xmlns:a16="http://schemas.microsoft.com/office/drawing/2014/main" val="3515071051"/>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2290495904"/>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extLst>
                  <a:ext uri="{0D108BD9-81ED-4DB2-BD59-A6C34878D82A}">
                    <a16:rowId xmlns:a16="http://schemas.microsoft.com/office/drawing/2014/main" val="3541151672"/>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1904699641"/>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3526319532"/>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3025463670"/>
                  </a:ext>
                </a:extLst>
              </a:tr>
              <a:tr h="246380">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550056797"/>
                  </a:ext>
                </a:extLst>
              </a:tr>
              <a:tr h="246380">
                <a:tc>
                  <a:txBody>
                    <a:bodyPr/>
                    <a:lstStyle/>
                    <a:p>
                      <a:pPr algn="ctr"/>
                      <a:r>
                        <a:rPr lang="en-SG" sz="1400" dirty="0"/>
                        <a:t>1</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extLst>
                  <a:ext uri="{0D108BD9-81ED-4DB2-BD59-A6C34878D82A}">
                    <a16:rowId xmlns:a16="http://schemas.microsoft.com/office/drawing/2014/main" val="1042746382"/>
                  </a:ext>
                </a:extLst>
              </a:tr>
              <a:tr h="246380">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3798591214"/>
                  </a:ext>
                </a:extLst>
              </a:tr>
              <a:tr h="246380">
                <a:tc>
                  <a:txBody>
                    <a:bodyPr/>
                    <a:lstStyle/>
                    <a:p>
                      <a:pPr algn="ctr"/>
                      <a:r>
                        <a:rPr lang="en-SG" sz="1400" dirty="0"/>
                        <a:t>1</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extLst>
                  <a:ext uri="{0D108BD9-81ED-4DB2-BD59-A6C34878D82A}">
                    <a16:rowId xmlns:a16="http://schemas.microsoft.com/office/drawing/2014/main" val="1656938519"/>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1002007306"/>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893373792"/>
                  </a:ext>
                </a:extLst>
              </a:tr>
              <a:tr h="246380">
                <a:tc>
                  <a:txBody>
                    <a:bodyPr/>
                    <a:lstStyle/>
                    <a:p>
                      <a:pPr algn="ctr"/>
                      <a:r>
                        <a:rPr lang="en-SG" sz="1400" dirty="0"/>
                        <a:t>1</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2156785597"/>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3103987443"/>
                  </a:ext>
                </a:extLst>
              </a:tr>
            </a:tbl>
          </a:graphicData>
        </a:graphic>
      </p:graphicFrame>
      <p:grpSp>
        <p:nvGrpSpPr>
          <p:cNvPr id="150" name="Group 149">
            <a:extLst>
              <a:ext uri="{FF2B5EF4-FFF2-40B4-BE49-F238E27FC236}">
                <a16:creationId xmlns:a16="http://schemas.microsoft.com/office/drawing/2014/main" id="{E3B2FB1B-05AD-4B20-8FB7-0EB15DCAB303}"/>
              </a:ext>
            </a:extLst>
          </p:cNvPr>
          <p:cNvGrpSpPr/>
          <p:nvPr/>
        </p:nvGrpSpPr>
        <p:grpSpPr>
          <a:xfrm>
            <a:off x="5421615" y="384451"/>
            <a:ext cx="1745729" cy="1509551"/>
            <a:chOff x="-112077" y="0"/>
            <a:chExt cx="2255202" cy="2078673"/>
          </a:xfrm>
        </p:grpSpPr>
        <p:sp>
          <p:nvSpPr>
            <p:cNvPr id="151" name="Rectangle 150">
              <a:extLst>
                <a:ext uri="{FF2B5EF4-FFF2-40B4-BE49-F238E27FC236}">
                  <a16:creationId xmlns:a16="http://schemas.microsoft.com/office/drawing/2014/main" id="{30D06592-116C-464E-BFC4-C6F650683B4D}"/>
                </a:ext>
              </a:extLst>
            </p:cNvPr>
            <p:cNvSpPr/>
            <p:nvPr/>
          </p:nvSpPr>
          <p:spPr>
            <a:xfrm>
              <a:off x="-112077" y="0"/>
              <a:ext cx="597853" cy="27288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DA</a:t>
              </a:r>
              <a:endParaRPr lang="en-SG" sz="1100" dirty="0">
                <a:effectLst/>
                <a:ea typeface="Calibri" panose="020F0502020204030204" pitchFamily="34" charset="0"/>
                <a:cs typeface="Times New Roman" panose="02020603050405020304" pitchFamily="18" charset="0"/>
              </a:endParaRPr>
            </a:p>
          </p:txBody>
        </p:sp>
        <p:grpSp>
          <p:nvGrpSpPr>
            <p:cNvPr id="152" name="Group 151">
              <a:extLst>
                <a:ext uri="{FF2B5EF4-FFF2-40B4-BE49-F238E27FC236}">
                  <a16:creationId xmlns:a16="http://schemas.microsoft.com/office/drawing/2014/main" id="{4CA330E2-5268-4660-8A21-FC58A772258A}"/>
                </a:ext>
              </a:extLst>
            </p:cNvPr>
            <p:cNvGrpSpPr/>
            <p:nvPr/>
          </p:nvGrpSpPr>
          <p:grpSpPr>
            <a:xfrm>
              <a:off x="85725" y="0"/>
              <a:ext cx="2057400" cy="2078673"/>
              <a:chOff x="0" y="0"/>
              <a:chExt cx="2057400" cy="2078673"/>
            </a:xfrm>
          </p:grpSpPr>
          <p:grpSp>
            <p:nvGrpSpPr>
              <p:cNvPr id="153" name="Group 152">
                <a:extLst>
                  <a:ext uri="{FF2B5EF4-FFF2-40B4-BE49-F238E27FC236}">
                    <a16:creationId xmlns:a16="http://schemas.microsoft.com/office/drawing/2014/main" id="{1359605A-76A1-4E73-90D6-E7561F79F7D6}"/>
                  </a:ext>
                </a:extLst>
              </p:cNvPr>
              <p:cNvGrpSpPr/>
              <p:nvPr/>
            </p:nvGrpSpPr>
            <p:grpSpPr>
              <a:xfrm>
                <a:off x="1009650" y="0"/>
                <a:ext cx="597852" cy="363062"/>
                <a:chOff x="0" y="0"/>
                <a:chExt cx="597852" cy="363062"/>
              </a:xfrm>
            </p:grpSpPr>
            <p:sp>
              <p:nvSpPr>
                <p:cNvPr id="188" name="AutoShape 4159">
                  <a:extLst>
                    <a:ext uri="{FF2B5EF4-FFF2-40B4-BE49-F238E27FC236}">
                      <a16:creationId xmlns:a16="http://schemas.microsoft.com/office/drawing/2014/main" id="{4215E3C6-9DD2-47C9-A1DE-0C81A8E35BD3}"/>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189" name="Rectangle 188">
                  <a:extLst>
                    <a:ext uri="{FF2B5EF4-FFF2-40B4-BE49-F238E27FC236}">
                      <a16:creationId xmlns:a16="http://schemas.microsoft.com/office/drawing/2014/main" id="{735CAA74-79A9-4E14-B9A0-18A7ED05AE27}"/>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154" name="Group 153">
                <a:extLst>
                  <a:ext uri="{FF2B5EF4-FFF2-40B4-BE49-F238E27FC236}">
                    <a16:creationId xmlns:a16="http://schemas.microsoft.com/office/drawing/2014/main" id="{A1C35C3B-8427-4DCF-B610-D74F1C9F4041}"/>
                  </a:ext>
                </a:extLst>
              </p:cNvPr>
              <p:cNvGrpSpPr/>
              <p:nvPr/>
            </p:nvGrpSpPr>
            <p:grpSpPr>
              <a:xfrm>
                <a:off x="1647825" y="742950"/>
                <a:ext cx="409575" cy="619125"/>
                <a:chOff x="0" y="0"/>
                <a:chExt cx="409575" cy="619125"/>
              </a:xfrm>
            </p:grpSpPr>
            <p:sp>
              <p:nvSpPr>
                <p:cNvPr id="186" name="AutoShape 4158">
                  <a:extLst>
                    <a:ext uri="{FF2B5EF4-FFF2-40B4-BE49-F238E27FC236}">
                      <a16:creationId xmlns:a16="http://schemas.microsoft.com/office/drawing/2014/main" id="{41F689AC-BE7F-451E-AF0B-936CF7973681}"/>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187" name="Rectangle 186">
                  <a:extLst>
                    <a:ext uri="{FF2B5EF4-FFF2-40B4-BE49-F238E27FC236}">
                      <a16:creationId xmlns:a16="http://schemas.microsoft.com/office/drawing/2014/main" id="{DAF2954B-1600-49E8-BF27-8EB79D72EE36}"/>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155" name="Group 154">
                <a:extLst>
                  <a:ext uri="{FF2B5EF4-FFF2-40B4-BE49-F238E27FC236}">
                    <a16:creationId xmlns:a16="http://schemas.microsoft.com/office/drawing/2014/main" id="{80F8F2E4-D5BA-49DC-AFEF-431E157A3045}"/>
                  </a:ext>
                </a:extLst>
              </p:cNvPr>
              <p:cNvGrpSpPr/>
              <p:nvPr/>
            </p:nvGrpSpPr>
            <p:grpSpPr>
              <a:xfrm>
                <a:off x="0" y="1057275"/>
                <a:ext cx="342900" cy="609600"/>
                <a:chOff x="0" y="0"/>
                <a:chExt cx="342900" cy="609600"/>
              </a:xfrm>
            </p:grpSpPr>
            <p:sp>
              <p:nvSpPr>
                <p:cNvPr id="184" name="AutoShape 4157">
                  <a:extLst>
                    <a:ext uri="{FF2B5EF4-FFF2-40B4-BE49-F238E27FC236}">
                      <a16:creationId xmlns:a16="http://schemas.microsoft.com/office/drawing/2014/main" id="{A0F43A94-02C3-4011-A581-A81F21986B6C}"/>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185" name="Rectangle 184">
                  <a:extLst>
                    <a:ext uri="{FF2B5EF4-FFF2-40B4-BE49-F238E27FC236}">
                      <a16:creationId xmlns:a16="http://schemas.microsoft.com/office/drawing/2014/main" id="{939BEA68-8589-4E35-9242-1630A5877189}"/>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156" name="Group 155">
                <a:extLst>
                  <a:ext uri="{FF2B5EF4-FFF2-40B4-BE49-F238E27FC236}">
                    <a16:creationId xmlns:a16="http://schemas.microsoft.com/office/drawing/2014/main" id="{74E9EF71-775D-463B-820D-1F4861E2969E}"/>
                  </a:ext>
                </a:extLst>
              </p:cNvPr>
              <p:cNvGrpSpPr/>
              <p:nvPr/>
            </p:nvGrpSpPr>
            <p:grpSpPr>
              <a:xfrm>
                <a:off x="685800" y="1733550"/>
                <a:ext cx="607379" cy="345123"/>
                <a:chOff x="0" y="0"/>
                <a:chExt cx="607379" cy="345123"/>
              </a:xfrm>
            </p:grpSpPr>
            <p:sp>
              <p:nvSpPr>
                <p:cNvPr id="182" name="Rectangle 181">
                  <a:extLst>
                    <a:ext uri="{FF2B5EF4-FFF2-40B4-BE49-F238E27FC236}">
                      <a16:creationId xmlns:a16="http://schemas.microsoft.com/office/drawing/2014/main" id="{340F0C62-8191-447C-849F-0D04E342CEBB}"/>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183" name="AutoShape 4160">
                  <a:extLst>
                    <a:ext uri="{FF2B5EF4-FFF2-40B4-BE49-F238E27FC236}">
                      <a16:creationId xmlns:a16="http://schemas.microsoft.com/office/drawing/2014/main" id="{E0754BFC-6024-46E5-A15D-6BC99ED0C5B8}"/>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159" name="Group 158">
                <a:extLst>
                  <a:ext uri="{FF2B5EF4-FFF2-40B4-BE49-F238E27FC236}">
                    <a16:creationId xmlns:a16="http://schemas.microsoft.com/office/drawing/2014/main" id="{97AC7C79-605C-4E2F-BB91-A968FE61B167}"/>
                  </a:ext>
                </a:extLst>
              </p:cNvPr>
              <p:cNvGrpSpPr/>
              <p:nvPr/>
            </p:nvGrpSpPr>
            <p:grpSpPr>
              <a:xfrm>
                <a:off x="361950" y="419100"/>
                <a:ext cx="1257300" cy="1257300"/>
                <a:chOff x="0" y="0"/>
                <a:chExt cx="1257300" cy="1257300"/>
              </a:xfrm>
            </p:grpSpPr>
            <p:grpSp>
              <p:nvGrpSpPr>
                <p:cNvPr id="160" name="Group 159">
                  <a:extLst>
                    <a:ext uri="{FF2B5EF4-FFF2-40B4-BE49-F238E27FC236}">
                      <a16:creationId xmlns:a16="http://schemas.microsoft.com/office/drawing/2014/main" id="{F34F1CE8-E419-4FDD-83E0-832A8551F089}"/>
                    </a:ext>
                  </a:extLst>
                </p:cNvPr>
                <p:cNvGrpSpPr/>
                <p:nvPr/>
              </p:nvGrpSpPr>
              <p:grpSpPr>
                <a:xfrm>
                  <a:off x="0" y="0"/>
                  <a:ext cx="1257300" cy="628650"/>
                  <a:chOff x="0" y="0"/>
                  <a:chExt cx="1257300" cy="628650"/>
                </a:xfrm>
              </p:grpSpPr>
              <p:grpSp>
                <p:nvGrpSpPr>
                  <p:cNvPr id="172" name="Group 171">
                    <a:extLst>
                      <a:ext uri="{FF2B5EF4-FFF2-40B4-BE49-F238E27FC236}">
                        <a16:creationId xmlns:a16="http://schemas.microsoft.com/office/drawing/2014/main" id="{852FFA1F-A3F8-4058-8797-D35F6AAAEA65}"/>
                      </a:ext>
                    </a:extLst>
                  </p:cNvPr>
                  <p:cNvGrpSpPr/>
                  <p:nvPr/>
                </p:nvGrpSpPr>
                <p:grpSpPr>
                  <a:xfrm>
                    <a:off x="0" y="0"/>
                    <a:ext cx="1257300" cy="314325"/>
                    <a:chOff x="0" y="0"/>
                    <a:chExt cx="1257300" cy="314325"/>
                  </a:xfrm>
                </p:grpSpPr>
                <p:sp>
                  <p:nvSpPr>
                    <p:cNvPr id="178" name="Text Box 4143">
                      <a:extLst>
                        <a:ext uri="{FF2B5EF4-FFF2-40B4-BE49-F238E27FC236}">
                          <a16:creationId xmlns:a16="http://schemas.microsoft.com/office/drawing/2014/main" id="{522D24B7-A61B-4261-8F79-763ECF4B9C05}"/>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9" name="Text Box 4143">
                      <a:extLst>
                        <a:ext uri="{FF2B5EF4-FFF2-40B4-BE49-F238E27FC236}">
                          <a16:creationId xmlns:a16="http://schemas.microsoft.com/office/drawing/2014/main" id="{3BF38F13-8189-488E-A6E1-1DBB203C7DC1}"/>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80" name="Text Box 4143">
                      <a:extLst>
                        <a:ext uri="{FF2B5EF4-FFF2-40B4-BE49-F238E27FC236}">
                          <a16:creationId xmlns:a16="http://schemas.microsoft.com/office/drawing/2014/main" id="{D963A758-3A61-43AA-BCB6-0EE8F5D8456E}"/>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81" name="Text Box 4143">
                      <a:extLst>
                        <a:ext uri="{FF2B5EF4-FFF2-40B4-BE49-F238E27FC236}">
                          <a16:creationId xmlns:a16="http://schemas.microsoft.com/office/drawing/2014/main" id="{3278F95A-9978-4A9B-B2BB-F645D8BC7C74}"/>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173" name="Group 172">
                    <a:extLst>
                      <a:ext uri="{FF2B5EF4-FFF2-40B4-BE49-F238E27FC236}">
                        <a16:creationId xmlns:a16="http://schemas.microsoft.com/office/drawing/2014/main" id="{1F80BC7D-228D-4ACD-85D5-C18520582F55}"/>
                      </a:ext>
                    </a:extLst>
                  </p:cNvPr>
                  <p:cNvGrpSpPr/>
                  <p:nvPr/>
                </p:nvGrpSpPr>
                <p:grpSpPr>
                  <a:xfrm>
                    <a:off x="0" y="314325"/>
                    <a:ext cx="1257300" cy="314325"/>
                    <a:chOff x="0" y="0"/>
                    <a:chExt cx="1257300" cy="314325"/>
                  </a:xfrm>
                </p:grpSpPr>
                <p:sp>
                  <p:nvSpPr>
                    <p:cNvPr id="174" name="Text Box 4143">
                      <a:extLst>
                        <a:ext uri="{FF2B5EF4-FFF2-40B4-BE49-F238E27FC236}">
                          <a16:creationId xmlns:a16="http://schemas.microsoft.com/office/drawing/2014/main" id="{0D9FBB6B-88D0-4187-8C3A-9923219ECD10}"/>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5" name="Text Box 4143">
                      <a:extLst>
                        <a:ext uri="{FF2B5EF4-FFF2-40B4-BE49-F238E27FC236}">
                          <a16:creationId xmlns:a16="http://schemas.microsoft.com/office/drawing/2014/main" id="{621C5638-7434-4B6D-8414-E9427A564619}"/>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6" name="Text Box 4143">
                      <a:extLst>
                        <a:ext uri="{FF2B5EF4-FFF2-40B4-BE49-F238E27FC236}">
                          <a16:creationId xmlns:a16="http://schemas.microsoft.com/office/drawing/2014/main" id="{ACEE30DE-189E-4F2F-BA96-79763A652CB3}"/>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7" name="Text Box 4143">
                      <a:extLst>
                        <a:ext uri="{FF2B5EF4-FFF2-40B4-BE49-F238E27FC236}">
                          <a16:creationId xmlns:a16="http://schemas.microsoft.com/office/drawing/2014/main" id="{7C45C451-3B2A-4F58-807C-2495A5E00EE0}"/>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161" name="Group 160">
                  <a:extLst>
                    <a:ext uri="{FF2B5EF4-FFF2-40B4-BE49-F238E27FC236}">
                      <a16:creationId xmlns:a16="http://schemas.microsoft.com/office/drawing/2014/main" id="{8578A052-E8AA-414B-B6C8-E5B013F5CAA3}"/>
                    </a:ext>
                  </a:extLst>
                </p:cNvPr>
                <p:cNvGrpSpPr/>
                <p:nvPr/>
              </p:nvGrpSpPr>
              <p:grpSpPr>
                <a:xfrm>
                  <a:off x="0" y="628650"/>
                  <a:ext cx="1257300" cy="628650"/>
                  <a:chOff x="0" y="0"/>
                  <a:chExt cx="1257300" cy="628650"/>
                </a:xfrm>
              </p:grpSpPr>
              <p:grpSp>
                <p:nvGrpSpPr>
                  <p:cNvPr id="162" name="Group 161">
                    <a:extLst>
                      <a:ext uri="{FF2B5EF4-FFF2-40B4-BE49-F238E27FC236}">
                        <a16:creationId xmlns:a16="http://schemas.microsoft.com/office/drawing/2014/main" id="{95C81E21-5145-4070-9D2A-63D4E8B30F4F}"/>
                      </a:ext>
                    </a:extLst>
                  </p:cNvPr>
                  <p:cNvGrpSpPr/>
                  <p:nvPr/>
                </p:nvGrpSpPr>
                <p:grpSpPr>
                  <a:xfrm>
                    <a:off x="0" y="0"/>
                    <a:ext cx="1257300" cy="314325"/>
                    <a:chOff x="0" y="0"/>
                    <a:chExt cx="1257300" cy="314325"/>
                  </a:xfrm>
                </p:grpSpPr>
                <p:sp>
                  <p:nvSpPr>
                    <p:cNvPr id="168" name="Text Box 4143">
                      <a:extLst>
                        <a:ext uri="{FF2B5EF4-FFF2-40B4-BE49-F238E27FC236}">
                          <a16:creationId xmlns:a16="http://schemas.microsoft.com/office/drawing/2014/main" id="{46CF1520-8662-4D03-B572-6991C173974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9" name="Text Box 4143">
                      <a:extLst>
                        <a:ext uri="{FF2B5EF4-FFF2-40B4-BE49-F238E27FC236}">
                          <a16:creationId xmlns:a16="http://schemas.microsoft.com/office/drawing/2014/main" id="{977AB36A-9A62-48CE-B7F0-B58942513C2E}"/>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0" name="Text Box 4143">
                      <a:extLst>
                        <a:ext uri="{FF2B5EF4-FFF2-40B4-BE49-F238E27FC236}">
                          <a16:creationId xmlns:a16="http://schemas.microsoft.com/office/drawing/2014/main" id="{14273FBB-58D3-4459-B007-64DCC5E9C65C}"/>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1" name="Text Box 4143">
                      <a:extLst>
                        <a:ext uri="{FF2B5EF4-FFF2-40B4-BE49-F238E27FC236}">
                          <a16:creationId xmlns:a16="http://schemas.microsoft.com/office/drawing/2014/main" id="{CBAF0D98-1B68-456E-AB8A-07C1F98B395A}"/>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163" name="Group 162">
                    <a:extLst>
                      <a:ext uri="{FF2B5EF4-FFF2-40B4-BE49-F238E27FC236}">
                        <a16:creationId xmlns:a16="http://schemas.microsoft.com/office/drawing/2014/main" id="{112EE9AE-8751-46C1-9BE8-CE3310382ACC}"/>
                      </a:ext>
                    </a:extLst>
                  </p:cNvPr>
                  <p:cNvGrpSpPr/>
                  <p:nvPr/>
                </p:nvGrpSpPr>
                <p:grpSpPr>
                  <a:xfrm>
                    <a:off x="0" y="314325"/>
                    <a:ext cx="1257300" cy="314325"/>
                    <a:chOff x="0" y="0"/>
                    <a:chExt cx="1257300" cy="314325"/>
                  </a:xfrm>
                </p:grpSpPr>
                <p:sp>
                  <p:nvSpPr>
                    <p:cNvPr id="164" name="Text Box 4143">
                      <a:extLst>
                        <a:ext uri="{FF2B5EF4-FFF2-40B4-BE49-F238E27FC236}">
                          <a16:creationId xmlns:a16="http://schemas.microsoft.com/office/drawing/2014/main" id="{21FABFEF-0FB6-4A8D-AD41-578DBADCD045}"/>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5" name="Text Box 4143">
                      <a:extLst>
                        <a:ext uri="{FF2B5EF4-FFF2-40B4-BE49-F238E27FC236}">
                          <a16:creationId xmlns:a16="http://schemas.microsoft.com/office/drawing/2014/main" id="{B35C064E-0FB9-4174-8032-6658A26ACAAA}"/>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6" name="Text Box 4143">
                      <a:extLst>
                        <a:ext uri="{FF2B5EF4-FFF2-40B4-BE49-F238E27FC236}">
                          <a16:creationId xmlns:a16="http://schemas.microsoft.com/office/drawing/2014/main" id="{C31E395E-2CB5-4090-8329-9A512427847B}"/>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7" name="Text Box 4143">
                      <a:extLst>
                        <a:ext uri="{FF2B5EF4-FFF2-40B4-BE49-F238E27FC236}">
                          <a16:creationId xmlns:a16="http://schemas.microsoft.com/office/drawing/2014/main" id="{578B0F17-1A16-41F7-8BD5-75BABE6B836E}"/>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190" name="Group 189">
            <a:extLst>
              <a:ext uri="{FF2B5EF4-FFF2-40B4-BE49-F238E27FC236}">
                <a16:creationId xmlns:a16="http://schemas.microsoft.com/office/drawing/2014/main" id="{91F99ED6-4F5B-4870-825F-002FCFFC2757}"/>
              </a:ext>
            </a:extLst>
          </p:cNvPr>
          <p:cNvGrpSpPr/>
          <p:nvPr/>
        </p:nvGrpSpPr>
        <p:grpSpPr>
          <a:xfrm>
            <a:off x="7118552" y="1402071"/>
            <a:ext cx="1720648" cy="1490906"/>
            <a:chOff x="-129580" y="0"/>
            <a:chExt cx="2272705" cy="2078673"/>
          </a:xfrm>
        </p:grpSpPr>
        <p:sp>
          <p:nvSpPr>
            <p:cNvPr id="191" name="Rectangle 190">
              <a:extLst>
                <a:ext uri="{FF2B5EF4-FFF2-40B4-BE49-F238E27FC236}">
                  <a16:creationId xmlns:a16="http://schemas.microsoft.com/office/drawing/2014/main" id="{E340F461-CA53-4FE0-A0F2-F06601DB0191}"/>
                </a:ext>
              </a:extLst>
            </p:cNvPr>
            <p:cNvSpPr/>
            <p:nvPr/>
          </p:nvSpPr>
          <p:spPr>
            <a:xfrm>
              <a:off x="-129580" y="0"/>
              <a:ext cx="615357" cy="28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DB</a:t>
              </a:r>
              <a:endParaRPr lang="en-SG" sz="1100" dirty="0">
                <a:effectLst/>
                <a:ea typeface="Calibri" panose="020F0502020204030204" pitchFamily="34" charset="0"/>
                <a:cs typeface="Times New Roman" panose="02020603050405020304" pitchFamily="18" charset="0"/>
              </a:endParaRPr>
            </a:p>
          </p:txBody>
        </p:sp>
        <p:grpSp>
          <p:nvGrpSpPr>
            <p:cNvPr id="192" name="Group 191">
              <a:extLst>
                <a:ext uri="{FF2B5EF4-FFF2-40B4-BE49-F238E27FC236}">
                  <a16:creationId xmlns:a16="http://schemas.microsoft.com/office/drawing/2014/main" id="{6DD9893C-FA33-4940-AF85-A64CC3C63B7C}"/>
                </a:ext>
              </a:extLst>
            </p:cNvPr>
            <p:cNvGrpSpPr/>
            <p:nvPr/>
          </p:nvGrpSpPr>
          <p:grpSpPr>
            <a:xfrm>
              <a:off x="85725" y="0"/>
              <a:ext cx="2057400" cy="2078673"/>
              <a:chOff x="0" y="0"/>
              <a:chExt cx="2057400" cy="2078673"/>
            </a:xfrm>
          </p:grpSpPr>
          <p:grpSp>
            <p:nvGrpSpPr>
              <p:cNvPr id="193" name="Group 192">
                <a:extLst>
                  <a:ext uri="{FF2B5EF4-FFF2-40B4-BE49-F238E27FC236}">
                    <a16:creationId xmlns:a16="http://schemas.microsoft.com/office/drawing/2014/main" id="{0E972900-5203-48D6-979F-69B93C195F1E}"/>
                  </a:ext>
                </a:extLst>
              </p:cNvPr>
              <p:cNvGrpSpPr/>
              <p:nvPr/>
            </p:nvGrpSpPr>
            <p:grpSpPr>
              <a:xfrm>
                <a:off x="1009650" y="0"/>
                <a:ext cx="597852" cy="363062"/>
                <a:chOff x="0" y="0"/>
                <a:chExt cx="597852" cy="363062"/>
              </a:xfrm>
            </p:grpSpPr>
            <p:sp>
              <p:nvSpPr>
                <p:cNvPr id="226" name="AutoShape 4159">
                  <a:extLst>
                    <a:ext uri="{FF2B5EF4-FFF2-40B4-BE49-F238E27FC236}">
                      <a16:creationId xmlns:a16="http://schemas.microsoft.com/office/drawing/2014/main" id="{4FC4DE74-EC0D-4245-9B79-C5DB3BBF3098}"/>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27" name="Rectangle 226">
                  <a:extLst>
                    <a:ext uri="{FF2B5EF4-FFF2-40B4-BE49-F238E27FC236}">
                      <a16:creationId xmlns:a16="http://schemas.microsoft.com/office/drawing/2014/main" id="{14ACABE6-F5D8-45F8-B9AF-8AE3D970C1F9}"/>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194" name="Group 193">
                <a:extLst>
                  <a:ext uri="{FF2B5EF4-FFF2-40B4-BE49-F238E27FC236}">
                    <a16:creationId xmlns:a16="http://schemas.microsoft.com/office/drawing/2014/main" id="{32F4BEFB-E5BA-46C5-8BA8-062C13AEFBCF}"/>
                  </a:ext>
                </a:extLst>
              </p:cNvPr>
              <p:cNvGrpSpPr/>
              <p:nvPr/>
            </p:nvGrpSpPr>
            <p:grpSpPr>
              <a:xfrm>
                <a:off x="1647825" y="742950"/>
                <a:ext cx="409575" cy="619125"/>
                <a:chOff x="0" y="0"/>
                <a:chExt cx="409575" cy="619125"/>
              </a:xfrm>
            </p:grpSpPr>
            <p:sp>
              <p:nvSpPr>
                <p:cNvPr id="224" name="AutoShape 4158">
                  <a:extLst>
                    <a:ext uri="{FF2B5EF4-FFF2-40B4-BE49-F238E27FC236}">
                      <a16:creationId xmlns:a16="http://schemas.microsoft.com/office/drawing/2014/main" id="{EA4BB210-F06B-4BF3-BF05-501B76378EF6}"/>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25" name="Rectangle 224">
                  <a:extLst>
                    <a:ext uri="{FF2B5EF4-FFF2-40B4-BE49-F238E27FC236}">
                      <a16:creationId xmlns:a16="http://schemas.microsoft.com/office/drawing/2014/main" id="{054D211B-37CB-4E07-977D-74F1AE757E53}"/>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195" name="Group 194">
                <a:extLst>
                  <a:ext uri="{FF2B5EF4-FFF2-40B4-BE49-F238E27FC236}">
                    <a16:creationId xmlns:a16="http://schemas.microsoft.com/office/drawing/2014/main" id="{3CFC6AC1-84B3-406E-B5E6-9D5EC63BA484}"/>
                  </a:ext>
                </a:extLst>
              </p:cNvPr>
              <p:cNvGrpSpPr/>
              <p:nvPr/>
            </p:nvGrpSpPr>
            <p:grpSpPr>
              <a:xfrm>
                <a:off x="0" y="1057275"/>
                <a:ext cx="342900" cy="609600"/>
                <a:chOff x="0" y="0"/>
                <a:chExt cx="342900" cy="609600"/>
              </a:xfrm>
            </p:grpSpPr>
            <p:sp>
              <p:nvSpPr>
                <p:cNvPr id="222" name="AutoShape 4157">
                  <a:extLst>
                    <a:ext uri="{FF2B5EF4-FFF2-40B4-BE49-F238E27FC236}">
                      <a16:creationId xmlns:a16="http://schemas.microsoft.com/office/drawing/2014/main" id="{09FF788F-902C-45D7-B5AF-611D36CCF5D8}"/>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23" name="Rectangle 222">
                  <a:extLst>
                    <a:ext uri="{FF2B5EF4-FFF2-40B4-BE49-F238E27FC236}">
                      <a16:creationId xmlns:a16="http://schemas.microsoft.com/office/drawing/2014/main" id="{496A6235-6830-411A-99DA-3211408FEE62}"/>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196" name="Group 195">
                <a:extLst>
                  <a:ext uri="{FF2B5EF4-FFF2-40B4-BE49-F238E27FC236}">
                    <a16:creationId xmlns:a16="http://schemas.microsoft.com/office/drawing/2014/main" id="{BC485595-485A-45AA-AFD0-BEF9682DFEEE}"/>
                  </a:ext>
                </a:extLst>
              </p:cNvPr>
              <p:cNvGrpSpPr/>
              <p:nvPr/>
            </p:nvGrpSpPr>
            <p:grpSpPr>
              <a:xfrm>
                <a:off x="685800" y="1733550"/>
                <a:ext cx="607379" cy="345123"/>
                <a:chOff x="0" y="0"/>
                <a:chExt cx="607379" cy="345123"/>
              </a:xfrm>
            </p:grpSpPr>
            <p:sp>
              <p:nvSpPr>
                <p:cNvPr id="220" name="Rectangle 219">
                  <a:extLst>
                    <a:ext uri="{FF2B5EF4-FFF2-40B4-BE49-F238E27FC236}">
                      <a16:creationId xmlns:a16="http://schemas.microsoft.com/office/drawing/2014/main" id="{1967EBDD-D4BA-4F63-BFCC-B46ED8C1CBA1}"/>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221" name="AutoShape 4160">
                  <a:extLst>
                    <a:ext uri="{FF2B5EF4-FFF2-40B4-BE49-F238E27FC236}">
                      <a16:creationId xmlns:a16="http://schemas.microsoft.com/office/drawing/2014/main" id="{6234BD62-20C7-48BF-810C-08E5C3CDB75D}"/>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197" name="Group 196">
                <a:extLst>
                  <a:ext uri="{FF2B5EF4-FFF2-40B4-BE49-F238E27FC236}">
                    <a16:creationId xmlns:a16="http://schemas.microsoft.com/office/drawing/2014/main" id="{AC0063EB-9272-4962-B05E-C14CD3351A9E}"/>
                  </a:ext>
                </a:extLst>
              </p:cNvPr>
              <p:cNvGrpSpPr/>
              <p:nvPr/>
            </p:nvGrpSpPr>
            <p:grpSpPr>
              <a:xfrm>
                <a:off x="361950" y="419100"/>
                <a:ext cx="1257300" cy="1257300"/>
                <a:chOff x="0" y="0"/>
                <a:chExt cx="1257300" cy="1257300"/>
              </a:xfrm>
            </p:grpSpPr>
            <p:grpSp>
              <p:nvGrpSpPr>
                <p:cNvPr id="198" name="Group 197">
                  <a:extLst>
                    <a:ext uri="{FF2B5EF4-FFF2-40B4-BE49-F238E27FC236}">
                      <a16:creationId xmlns:a16="http://schemas.microsoft.com/office/drawing/2014/main" id="{70EBD9BB-4A90-4839-B41D-E358DECDFA96}"/>
                    </a:ext>
                  </a:extLst>
                </p:cNvPr>
                <p:cNvGrpSpPr/>
                <p:nvPr/>
              </p:nvGrpSpPr>
              <p:grpSpPr>
                <a:xfrm>
                  <a:off x="0" y="0"/>
                  <a:ext cx="1257300" cy="628650"/>
                  <a:chOff x="0" y="0"/>
                  <a:chExt cx="1257300" cy="628650"/>
                </a:xfrm>
              </p:grpSpPr>
              <p:grpSp>
                <p:nvGrpSpPr>
                  <p:cNvPr id="210" name="Group 209">
                    <a:extLst>
                      <a:ext uri="{FF2B5EF4-FFF2-40B4-BE49-F238E27FC236}">
                        <a16:creationId xmlns:a16="http://schemas.microsoft.com/office/drawing/2014/main" id="{419E05D7-C02E-4CD4-B5EE-AD1A13FE1BE4}"/>
                      </a:ext>
                    </a:extLst>
                  </p:cNvPr>
                  <p:cNvGrpSpPr/>
                  <p:nvPr/>
                </p:nvGrpSpPr>
                <p:grpSpPr>
                  <a:xfrm>
                    <a:off x="0" y="0"/>
                    <a:ext cx="1257300" cy="314325"/>
                    <a:chOff x="0" y="0"/>
                    <a:chExt cx="1257300" cy="314325"/>
                  </a:xfrm>
                </p:grpSpPr>
                <p:sp>
                  <p:nvSpPr>
                    <p:cNvPr id="216" name="Text Box 4143">
                      <a:extLst>
                        <a:ext uri="{FF2B5EF4-FFF2-40B4-BE49-F238E27FC236}">
                          <a16:creationId xmlns:a16="http://schemas.microsoft.com/office/drawing/2014/main" id="{8875B2EE-95E2-4626-BE16-5C7AEC785F2F}"/>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7" name="Text Box 4143">
                      <a:extLst>
                        <a:ext uri="{FF2B5EF4-FFF2-40B4-BE49-F238E27FC236}">
                          <a16:creationId xmlns:a16="http://schemas.microsoft.com/office/drawing/2014/main" id="{BA7107AC-31A2-4F68-BAAE-B244FD7B55F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8" name="Text Box 4143">
                      <a:extLst>
                        <a:ext uri="{FF2B5EF4-FFF2-40B4-BE49-F238E27FC236}">
                          <a16:creationId xmlns:a16="http://schemas.microsoft.com/office/drawing/2014/main" id="{4606445B-4BD8-4681-BF8B-49BA277CB203}"/>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9" name="Text Box 4143">
                      <a:extLst>
                        <a:ext uri="{FF2B5EF4-FFF2-40B4-BE49-F238E27FC236}">
                          <a16:creationId xmlns:a16="http://schemas.microsoft.com/office/drawing/2014/main" id="{DDF24646-B0BB-401B-B3A8-A0831CFCFFCF}"/>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11" name="Group 210">
                    <a:extLst>
                      <a:ext uri="{FF2B5EF4-FFF2-40B4-BE49-F238E27FC236}">
                        <a16:creationId xmlns:a16="http://schemas.microsoft.com/office/drawing/2014/main" id="{AE593B78-6FA7-4A27-9D67-8A4A16E639DD}"/>
                      </a:ext>
                    </a:extLst>
                  </p:cNvPr>
                  <p:cNvGrpSpPr/>
                  <p:nvPr/>
                </p:nvGrpSpPr>
                <p:grpSpPr>
                  <a:xfrm>
                    <a:off x="0" y="314325"/>
                    <a:ext cx="1257300" cy="314325"/>
                    <a:chOff x="0" y="0"/>
                    <a:chExt cx="1257300" cy="314325"/>
                  </a:xfrm>
                </p:grpSpPr>
                <p:sp>
                  <p:nvSpPr>
                    <p:cNvPr id="212" name="Text Box 4143">
                      <a:extLst>
                        <a:ext uri="{FF2B5EF4-FFF2-40B4-BE49-F238E27FC236}">
                          <a16:creationId xmlns:a16="http://schemas.microsoft.com/office/drawing/2014/main" id="{D64DD7A9-FAEF-4925-9329-B9450B812D21}"/>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3" name="Text Box 4143">
                      <a:extLst>
                        <a:ext uri="{FF2B5EF4-FFF2-40B4-BE49-F238E27FC236}">
                          <a16:creationId xmlns:a16="http://schemas.microsoft.com/office/drawing/2014/main" id="{804B168C-BAAC-47FD-9C80-E74C85146803}"/>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4" name="Text Box 4143">
                      <a:extLst>
                        <a:ext uri="{FF2B5EF4-FFF2-40B4-BE49-F238E27FC236}">
                          <a16:creationId xmlns:a16="http://schemas.microsoft.com/office/drawing/2014/main" id="{00190969-F4E1-4A53-B959-B1115D685751}"/>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5" name="Text Box 4143">
                      <a:extLst>
                        <a:ext uri="{FF2B5EF4-FFF2-40B4-BE49-F238E27FC236}">
                          <a16:creationId xmlns:a16="http://schemas.microsoft.com/office/drawing/2014/main" id="{8C957666-2EFA-4E3E-9805-09030AF190C0}"/>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199" name="Group 198">
                  <a:extLst>
                    <a:ext uri="{FF2B5EF4-FFF2-40B4-BE49-F238E27FC236}">
                      <a16:creationId xmlns:a16="http://schemas.microsoft.com/office/drawing/2014/main" id="{7467CE72-4058-46F1-B6E9-D6EA91B04C12}"/>
                    </a:ext>
                  </a:extLst>
                </p:cNvPr>
                <p:cNvGrpSpPr/>
                <p:nvPr/>
              </p:nvGrpSpPr>
              <p:grpSpPr>
                <a:xfrm>
                  <a:off x="0" y="628650"/>
                  <a:ext cx="1257300" cy="628650"/>
                  <a:chOff x="0" y="0"/>
                  <a:chExt cx="1257300" cy="628650"/>
                </a:xfrm>
              </p:grpSpPr>
              <p:grpSp>
                <p:nvGrpSpPr>
                  <p:cNvPr id="200" name="Group 199">
                    <a:extLst>
                      <a:ext uri="{FF2B5EF4-FFF2-40B4-BE49-F238E27FC236}">
                        <a16:creationId xmlns:a16="http://schemas.microsoft.com/office/drawing/2014/main" id="{E8CB8DF2-1AF9-4E9F-8F3E-7B499A44F15C}"/>
                      </a:ext>
                    </a:extLst>
                  </p:cNvPr>
                  <p:cNvGrpSpPr/>
                  <p:nvPr/>
                </p:nvGrpSpPr>
                <p:grpSpPr>
                  <a:xfrm>
                    <a:off x="0" y="0"/>
                    <a:ext cx="1257300" cy="314325"/>
                    <a:chOff x="0" y="0"/>
                    <a:chExt cx="1257300" cy="314325"/>
                  </a:xfrm>
                </p:grpSpPr>
                <p:sp>
                  <p:nvSpPr>
                    <p:cNvPr id="206" name="Text Box 4143">
                      <a:extLst>
                        <a:ext uri="{FF2B5EF4-FFF2-40B4-BE49-F238E27FC236}">
                          <a16:creationId xmlns:a16="http://schemas.microsoft.com/office/drawing/2014/main" id="{0E68FFD9-A11D-476A-8160-0073A2727E93}"/>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7" name="Text Box 4143">
                      <a:extLst>
                        <a:ext uri="{FF2B5EF4-FFF2-40B4-BE49-F238E27FC236}">
                          <a16:creationId xmlns:a16="http://schemas.microsoft.com/office/drawing/2014/main" id="{B467882C-925A-4AF5-8744-5B7BF4047F45}"/>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8" name="Text Box 4143">
                      <a:extLst>
                        <a:ext uri="{FF2B5EF4-FFF2-40B4-BE49-F238E27FC236}">
                          <a16:creationId xmlns:a16="http://schemas.microsoft.com/office/drawing/2014/main" id="{4C381399-C676-4DB3-8BFD-CF7962B14EDC}"/>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9" name="Text Box 4143">
                      <a:extLst>
                        <a:ext uri="{FF2B5EF4-FFF2-40B4-BE49-F238E27FC236}">
                          <a16:creationId xmlns:a16="http://schemas.microsoft.com/office/drawing/2014/main" id="{CA54D31B-C797-43B8-83CD-8B35E7834CEB}"/>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01" name="Group 200">
                    <a:extLst>
                      <a:ext uri="{FF2B5EF4-FFF2-40B4-BE49-F238E27FC236}">
                        <a16:creationId xmlns:a16="http://schemas.microsoft.com/office/drawing/2014/main" id="{D7C20593-83DB-4A48-B298-FDD8C3CC04BB}"/>
                      </a:ext>
                    </a:extLst>
                  </p:cNvPr>
                  <p:cNvGrpSpPr/>
                  <p:nvPr/>
                </p:nvGrpSpPr>
                <p:grpSpPr>
                  <a:xfrm>
                    <a:off x="0" y="314325"/>
                    <a:ext cx="1257300" cy="314325"/>
                    <a:chOff x="0" y="0"/>
                    <a:chExt cx="1257300" cy="314325"/>
                  </a:xfrm>
                </p:grpSpPr>
                <p:sp>
                  <p:nvSpPr>
                    <p:cNvPr id="202" name="Text Box 4143">
                      <a:extLst>
                        <a:ext uri="{FF2B5EF4-FFF2-40B4-BE49-F238E27FC236}">
                          <a16:creationId xmlns:a16="http://schemas.microsoft.com/office/drawing/2014/main" id="{E3FCDB6E-54A7-4873-B5A0-8703039170A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3" name="Text Box 4143">
                      <a:extLst>
                        <a:ext uri="{FF2B5EF4-FFF2-40B4-BE49-F238E27FC236}">
                          <a16:creationId xmlns:a16="http://schemas.microsoft.com/office/drawing/2014/main" id="{1CE2CEF0-EAB8-4B67-99D0-72976407182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4" name="Text Box 4143">
                      <a:extLst>
                        <a:ext uri="{FF2B5EF4-FFF2-40B4-BE49-F238E27FC236}">
                          <a16:creationId xmlns:a16="http://schemas.microsoft.com/office/drawing/2014/main" id="{47D2D46B-DDFF-4F56-AE11-ACA8EA567BA3}"/>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5" name="Text Box 4143">
                      <a:extLst>
                        <a:ext uri="{FF2B5EF4-FFF2-40B4-BE49-F238E27FC236}">
                          <a16:creationId xmlns:a16="http://schemas.microsoft.com/office/drawing/2014/main" id="{1CFF4F70-C11F-41C4-A546-79DEB9EE11B1}"/>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228" name="Group 227">
            <a:extLst>
              <a:ext uri="{FF2B5EF4-FFF2-40B4-BE49-F238E27FC236}">
                <a16:creationId xmlns:a16="http://schemas.microsoft.com/office/drawing/2014/main" id="{4BE083E3-54B5-4D48-BBC7-2C6FA0F1870B}"/>
              </a:ext>
            </a:extLst>
          </p:cNvPr>
          <p:cNvGrpSpPr/>
          <p:nvPr/>
        </p:nvGrpSpPr>
        <p:grpSpPr>
          <a:xfrm>
            <a:off x="5330586" y="2656399"/>
            <a:ext cx="1867881" cy="1555677"/>
            <a:chOff x="-233231" y="0"/>
            <a:chExt cx="2376356" cy="2078673"/>
          </a:xfrm>
        </p:grpSpPr>
        <p:sp>
          <p:nvSpPr>
            <p:cNvPr id="229" name="Rectangle 228">
              <a:extLst>
                <a:ext uri="{FF2B5EF4-FFF2-40B4-BE49-F238E27FC236}">
                  <a16:creationId xmlns:a16="http://schemas.microsoft.com/office/drawing/2014/main" id="{FF58CFCE-A3A8-48B3-98B4-E99961D4012B}"/>
                </a:ext>
              </a:extLst>
            </p:cNvPr>
            <p:cNvSpPr/>
            <p:nvPr/>
          </p:nvSpPr>
          <p:spPr>
            <a:xfrm>
              <a:off x="-233231" y="0"/>
              <a:ext cx="719006" cy="25709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TC</a:t>
              </a:r>
              <a:endParaRPr lang="en-SG" sz="1100" dirty="0">
                <a:effectLst/>
                <a:ea typeface="Calibri" panose="020F0502020204030204" pitchFamily="34" charset="0"/>
                <a:cs typeface="Times New Roman" panose="02020603050405020304" pitchFamily="18" charset="0"/>
              </a:endParaRPr>
            </a:p>
          </p:txBody>
        </p:sp>
        <p:grpSp>
          <p:nvGrpSpPr>
            <p:cNvPr id="230" name="Group 229">
              <a:extLst>
                <a:ext uri="{FF2B5EF4-FFF2-40B4-BE49-F238E27FC236}">
                  <a16:creationId xmlns:a16="http://schemas.microsoft.com/office/drawing/2014/main" id="{F156BDB2-3012-4B54-AEE6-DD224A009214}"/>
                </a:ext>
              </a:extLst>
            </p:cNvPr>
            <p:cNvGrpSpPr/>
            <p:nvPr/>
          </p:nvGrpSpPr>
          <p:grpSpPr>
            <a:xfrm>
              <a:off x="85725" y="0"/>
              <a:ext cx="2057400" cy="2078673"/>
              <a:chOff x="0" y="0"/>
              <a:chExt cx="2057400" cy="2078673"/>
            </a:xfrm>
          </p:grpSpPr>
          <p:grpSp>
            <p:nvGrpSpPr>
              <p:cNvPr id="231" name="Group 230">
                <a:extLst>
                  <a:ext uri="{FF2B5EF4-FFF2-40B4-BE49-F238E27FC236}">
                    <a16:creationId xmlns:a16="http://schemas.microsoft.com/office/drawing/2014/main" id="{5506762A-029E-4FE8-B995-FB1FE8CF8675}"/>
                  </a:ext>
                </a:extLst>
              </p:cNvPr>
              <p:cNvGrpSpPr/>
              <p:nvPr/>
            </p:nvGrpSpPr>
            <p:grpSpPr>
              <a:xfrm>
                <a:off x="1009650" y="0"/>
                <a:ext cx="597852" cy="363062"/>
                <a:chOff x="0" y="0"/>
                <a:chExt cx="597852" cy="363062"/>
              </a:xfrm>
            </p:grpSpPr>
            <p:sp>
              <p:nvSpPr>
                <p:cNvPr id="264" name="AutoShape 4159">
                  <a:extLst>
                    <a:ext uri="{FF2B5EF4-FFF2-40B4-BE49-F238E27FC236}">
                      <a16:creationId xmlns:a16="http://schemas.microsoft.com/office/drawing/2014/main" id="{9AD12ACB-1DFD-450A-B063-5403D113691B}"/>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65" name="Rectangle 264">
                  <a:extLst>
                    <a:ext uri="{FF2B5EF4-FFF2-40B4-BE49-F238E27FC236}">
                      <a16:creationId xmlns:a16="http://schemas.microsoft.com/office/drawing/2014/main" id="{8EC00807-020F-4C50-87D8-BCC1CF1784A9}"/>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232" name="Group 231">
                <a:extLst>
                  <a:ext uri="{FF2B5EF4-FFF2-40B4-BE49-F238E27FC236}">
                    <a16:creationId xmlns:a16="http://schemas.microsoft.com/office/drawing/2014/main" id="{6AC53B01-7EFE-4148-8160-88930A069B2B}"/>
                  </a:ext>
                </a:extLst>
              </p:cNvPr>
              <p:cNvGrpSpPr/>
              <p:nvPr/>
            </p:nvGrpSpPr>
            <p:grpSpPr>
              <a:xfrm>
                <a:off x="1647825" y="742950"/>
                <a:ext cx="409575" cy="619125"/>
                <a:chOff x="0" y="0"/>
                <a:chExt cx="409575" cy="619125"/>
              </a:xfrm>
            </p:grpSpPr>
            <p:sp>
              <p:nvSpPr>
                <p:cNvPr id="262" name="AutoShape 4158">
                  <a:extLst>
                    <a:ext uri="{FF2B5EF4-FFF2-40B4-BE49-F238E27FC236}">
                      <a16:creationId xmlns:a16="http://schemas.microsoft.com/office/drawing/2014/main" id="{1010FE25-F9A2-42B7-9DD8-7034C4991BFB}"/>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63" name="Rectangle 262">
                  <a:extLst>
                    <a:ext uri="{FF2B5EF4-FFF2-40B4-BE49-F238E27FC236}">
                      <a16:creationId xmlns:a16="http://schemas.microsoft.com/office/drawing/2014/main" id="{E0653D25-F040-4EEC-BB23-DF3282444CEC}"/>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233" name="Group 232">
                <a:extLst>
                  <a:ext uri="{FF2B5EF4-FFF2-40B4-BE49-F238E27FC236}">
                    <a16:creationId xmlns:a16="http://schemas.microsoft.com/office/drawing/2014/main" id="{C4DD760B-854D-49AB-BC32-1E8EEBE74957}"/>
                  </a:ext>
                </a:extLst>
              </p:cNvPr>
              <p:cNvGrpSpPr/>
              <p:nvPr/>
            </p:nvGrpSpPr>
            <p:grpSpPr>
              <a:xfrm>
                <a:off x="0" y="1057275"/>
                <a:ext cx="342900" cy="609600"/>
                <a:chOff x="0" y="0"/>
                <a:chExt cx="342900" cy="609600"/>
              </a:xfrm>
            </p:grpSpPr>
            <p:sp>
              <p:nvSpPr>
                <p:cNvPr id="260" name="AutoShape 4157">
                  <a:extLst>
                    <a:ext uri="{FF2B5EF4-FFF2-40B4-BE49-F238E27FC236}">
                      <a16:creationId xmlns:a16="http://schemas.microsoft.com/office/drawing/2014/main" id="{EF0BDFF9-3F44-4508-8503-7C3E6A78EACB}"/>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61" name="Rectangle 260">
                  <a:extLst>
                    <a:ext uri="{FF2B5EF4-FFF2-40B4-BE49-F238E27FC236}">
                      <a16:creationId xmlns:a16="http://schemas.microsoft.com/office/drawing/2014/main" id="{7D039B77-9625-45D5-934D-108AF299F71A}"/>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234" name="Group 233">
                <a:extLst>
                  <a:ext uri="{FF2B5EF4-FFF2-40B4-BE49-F238E27FC236}">
                    <a16:creationId xmlns:a16="http://schemas.microsoft.com/office/drawing/2014/main" id="{78EEB3FB-36B1-4369-B6AA-15DE7CC2D690}"/>
                  </a:ext>
                </a:extLst>
              </p:cNvPr>
              <p:cNvGrpSpPr/>
              <p:nvPr/>
            </p:nvGrpSpPr>
            <p:grpSpPr>
              <a:xfrm>
                <a:off x="685800" y="1733550"/>
                <a:ext cx="607379" cy="345123"/>
                <a:chOff x="0" y="0"/>
                <a:chExt cx="607379" cy="345123"/>
              </a:xfrm>
            </p:grpSpPr>
            <p:sp>
              <p:nvSpPr>
                <p:cNvPr id="258" name="Rectangle 257">
                  <a:extLst>
                    <a:ext uri="{FF2B5EF4-FFF2-40B4-BE49-F238E27FC236}">
                      <a16:creationId xmlns:a16="http://schemas.microsoft.com/office/drawing/2014/main" id="{F9B3581A-E338-4662-B536-AA7141D1C9C4}"/>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259" name="AutoShape 4160">
                  <a:extLst>
                    <a:ext uri="{FF2B5EF4-FFF2-40B4-BE49-F238E27FC236}">
                      <a16:creationId xmlns:a16="http://schemas.microsoft.com/office/drawing/2014/main" id="{2A08CBCE-6AB5-460B-B7EC-A60062F4C457}"/>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235" name="Group 234">
                <a:extLst>
                  <a:ext uri="{FF2B5EF4-FFF2-40B4-BE49-F238E27FC236}">
                    <a16:creationId xmlns:a16="http://schemas.microsoft.com/office/drawing/2014/main" id="{D7F6EF2A-BDA2-4B72-A2DF-F0B5FF54BDAE}"/>
                  </a:ext>
                </a:extLst>
              </p:cNvPr>
              <p:cNvGrpSpPr/>
              <p:nvPr/>
            </p:nvGrpSpPr>
            <p:grpSpPr>
              <a:xfrm>
                <a:off x="361950" y="419100"/>
                <a:ext cx="1257300" cy="1257300"/>
                <a:chOff x="0" y="0"/>
                <a:chExt cx="1257300" cy="1257300"/>
              </a:xfrm>
            </p:grpSpPr>
            <p:grpSp>
              <p:nvGrpSpPr>
                <p:cNvPr id="236" name="Group 235">
                  <a:extLst>
                    <a:ext uri="{FF2B5EF4-FFF2-40B4-BE49-F238E27FC236}">
                      <a16:creationId xmlns:a16="http://schemas.microsoft.com/office/drawing/2014/main" id="{7F3BD6A2-A89E-4B12-88B7-7B4A0E10B64D}"/>
                    </a:ext>
                  </a:extLst>
                </p:cNvPr>
                <p:cNvGrpSpPr/>
                <p:nvPr/>
              </p:nvGrpSpPr>
              <p:grpSpPr>
                <a:xfrm>
                  <a:off x="0" y="0"/>
                  <a:ext cx="1257300" cy="628650"/>
                  <a:chOff x="0" y="0"/>
                  <a:chExt cx="1257300" cy="628650"/>
                </a:xfrm>
              </p:grpSpPr>
              <p:grpSp>
                <p:nvGrpSpPr>
                  <p:cNvPr id="248" name="Group 247">
                    <a:extLst>
                      <a:ext uri="{FF2B5EF4-FFF2-40B4-BE49-F238E27FC236}">
                        <a16:creationId xmlns:a16="http://schemas.microsoft.com/office/drawing/2014/main" id="{0CB0FBFF-7DC5-4020-92F9-57F26C3CEBBF}"/>
                      </a:ext>
                    </a:extLst>
                  </p:cNvPr>
                  <p:cNvGrpSpPr/>
                  <p:nvPr/>
                </p:nvGrpSpPr>
                <p:grpSpPr>
                  <a:xfrm>
                    <a:off x="0" y="0"/>
                    <a:ext cx="1257300" cy="314325"/>
                    <a:chOff x="0" y="0"/>
                    <a:chExt cx="1257300" cy="314325"/>
                  </a:xfrm>
                </p:grpSpPr>
                <p:sp>
                  <p:nvSpPr>
                    <p:cNvPr id="254" name="Text Box 4143">
                      <a:extLst>
                        <a:ext uri="{FF2B5EF4-FFF2-40B4-BE49-F238E27FC236}">
                          <a16:creationId xmlns:a16="http://schemas.microsoft.com/office/drawing/2014/main" id="{D3C15694-C68D-47EC-BDCC-7A67E9710CD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5" name="Text Box 4143">
                      <a:extLst>
                        <a:ext uri="{FF2B5EF4-FFF2-40B4-BE49-F238E27FC236}">
                          <a16:creationId xmlns:a16="http://schemas.microsoft.com/office/drawing/2014/main" id="{430D13F6-69C6-4274-BFE4-A886FAC8076F}"/>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6" name="Text Box 4143">
                      <a:extLst>
                        <a:ext uri="{FF2B5EF4-FFF2-40B4-BE49-F238E27FC236}">
                          <a16:creationId xmlns:a16="http://schemas.microsoft.com/office/drawing/2014/main" id="{4313124F-2B3B-4AA7-8F88-264C4EBF4F90}"/>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7" name="Text Box 4143">
                      <a:extLst>
                        <a:ext uri="{FF2B5EF4-FFF2-40B4-BE49-F238E27FC236}">
                          <a16:creationId xmlns:a16="http://schemas.microsoft.com/office/drawing/2014/main" id="{73C48502-9386-447C-9E1C-65362C3D98F6}"/>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49" name="Group 248">
                    <a:extLst>
                      <a:ext uri="{FF2B5EF4-FFF2-40B4-BE49-F238E27FC236}">
                        <a16:creationId xmlns:a16="http://schemas.microsoft.com/office/drawing/2014/main" id="{6CAEF507-A4B4-4BE6-9434-6EBEA695C35F}"/>
                      </a:ext>
                    </a:extLst>
                  </p:cNvPr>
                  <p:cNvGrpSpPr/>
                  <p:nvPr/>
                </p:nvGrpSpPr>
                <p:grpSpPr>
                  <a:xfrm>
                    <a:off x="0" y="314325"/>
                    <a:ext cx="1257300" cy="314325"/>
                    <a:chOff x="0" y="0"/>
                    <a:chExt cx="1257300" cy="314325"/>
                  </a:xfrm>
                </p:grpSpPr>
                <p:sp>
                  <p:nvSpPr>
                    <p:cNvPr id="250" name="Text Box 4143">
                      <a:extLst>
                        <a:ext uri="{FF2B5EF4-FFF2-40B4-BE49-F238E27FC236}">
                          <a16:creationId xmlns:a16="http://schemas.microsoft.com/office/drawing/2014/main" id="{D915B93C-B763-4B57-B8BA-B3A5FC00CF1F}"/>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1" name="Text Box 4143">
                      <a:extLst>
                        <a:ext uri="{FF2B5EF4-FFF2-40B4-BE49-F238E27FC236}">
                          <a16:creationId xmlns:a16="http://schemas.microsoft.com/office/drawing/2014/main" id="{73E41869-3F5D-4ADF-9DC7-255B5E13B91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2" name="Text Box 4143">
                      <a:extLst>
                        <a:ext uri="{FF2B5EF4-FFF2-40B4-BE49-F238E27FC236}">
                          <a16:creationId xmlns:a16="http://schemas.microsoft.com/office/drawing/2014/main" id="{53FCB64C-36FE-420B-A324-537EBA69714A}"/>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3" name="Text Box 4143">
                      <a:extLst>
                        <a:ext uri="{FF2B5EF4-FFF2-40B4-BE49-F238E27FC236}">
                          <a16:creationId xmlns:a16="http://schemas.microsoft.com/office/drawing/2014/main" id="{D9CE41DA-A4BA-4F26-A2CC-950365054EBA}"/>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237" name="Group 236">
                  <a:extLst>
                    <a:ext uri="{FF2B5EF4-FFF2-40B4-BE49-F238E27FC236}">
                      <a16:creationId xmlns:a16="http://schemas.microsoft.com/office/drawing/2014/main" id="{C8371250-EE15-4412-AE97-25CF51DC238D}"/>
                    </a:ext>
                  </a:extLst>
                </p:cNvPr>
                <p:cNvGrpSpPr/>
                <p:nvPr/>
              </p:nvGrpSpPr>
              <p:grpSpPr>
                <a:xfrm>
                  <a:off x="0" y="628650"/>
                  <a:ext cx="1257300" cy="628650"/>
                  <a:chOff x="0" y="0"/>
                  <a:chExt cx="1257300" cy="628650"/>
                </a:xfrm>
              </p:grpSpPr>
              <p:grpSp>
                <p:nvGrpSpPr>
                  <p:cNvPr id="238" name="Group 237">
                    <a:extLst>
                      <a:ext uri="{FF2B5EF4-FFF2-40B4-BE49-F238E27FC236}">
                        <a16:creationId xmlns:a16="http://schemas.microsoft.com/office/drawing/2014/main" id="{D2A30F0B-7F9A-4C97-8A34-964503463CE3}"/>
                      </a:ext>
                    </a:extLst>
                  </p:cNvPr>
                  <p:cNvGrpSpPr/>
                  <p:nvPr/>
                </p:nvGrpSpPr>
                <p:grpSpPr>
                  <a:xfrm>
                    <a:off x="0" y="0"/>
                    <a:ext cx="1257300" cy="314325"/>
                    <a:chOff x="0" y="0"/>
                    <a:chExt cx="1257300" cy="314325"/>
                  </a:xfrm>
                </p:grpSpPr>
                <p:sp>
                  <p:nvSpPr>
                    <p:cNvPr id="244" name="Text Box 4143">
                      <a:extLst>
                        <a:ext uri="{FF2B5EF4-FFF2-40B4-BE49-F238E27FC236}">
                          <a16:creationId xmlns:a16="http://schemas.microsoft.com/office/drawing/2014/main" id="{BB582901-39A3-4822-BC36-F4393CACBA2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5" name="Text Box 4143">
                      <a:extLst>
                        <a:ext uri="{FF2B5EF4-FFF2-40B4-BE49-F238E27FC236}">
                          <a16:creationId xmlns:a16="http://schemas.microsoft.com/office/drawing/2014/main" id="{56270FE2-423A-408C-9EC2-C6142C3731A2}"/>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6" name="Text Box 4143">
                      <a:extLst>
                        <a:ext uri="{FF2B5EF4-FFF2-40B4-BE49-F238E27FC236}">
                          <a16:creationId xmlns:a16="http://schemas.microsoft.com/office/drawing/2014/main" id="{F7DBF94D-CFC3-40F8-A1D6-FF76EC1104D8}"/>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7" name="Text Box 4143">
                      <a:extLst>
                        <a:ext uri="{FF2B5EF4-FFF2-40B4-BE49-F238E27FC236}">
                          <a16:creationId xmlns:a16="http://schemas.microsoft.com/office/drawing/2014/main" id="{E8CED352-4E08-41B4-93E3-1E4A9346F1B1}"/>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39" name="Group 238">
                    <a:extLst>
                      <a:ext uri="{FF2B5EF4-FFF2-40B4-BE49-F238E27FC236}">
                        <a16:creationId xmlns:a16="http://schemas.microsoft.com/office/drawing/2014/main" id="{BDB1AD77-5ECA-44F4-A77B-2E5B5498A074}"/>
                      </a:ext>
                    </a:extLst>
                  </p:cNvPr>
                  <p:cNvGrpSpPr/>
                  <p:nvPr/>
                </p:nvGrpSpPr>
                <p:grpSpPr>
                  <a:xfrm>
                    <a:off x="0" y="314325"/>
                    <a:ext cx="1257300" cy="314325"/>
                    <a:chOff x="0" y="0"/>
                    <a:chExt cx="1257300" cy="314325"/>
                  </a:xfrm>
                </p:grpSpPr>
                <p:sp>
                  <p:nvSpPr>
                    <p:cNvPr id="240" name="Text Box 4143">
                      <a:extLst>
                        <a:ext uri="{FF2B5EF4-FFF2-40B4-BE49-F238E27FC236}">
                          <a16:creationId xmlns:a16="http://schemas.microsoft.com/office/drawing/2014/main" id="{EDC0479A-2233-49DB-92BE-8F19157D04AA}"/>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1" name="Text Box 4143">
                      <a:extLst>
                        <a:ext uri="{FF2B5EF4-FFF2-40B4-BE49-F238E27FC236}">
                          <a16:creationId xmlns:a16="http://schemas.microsoft.com/office/drawing/2014/main" id="{451606AF-7833-4A06-A286-8C7AF36A67EE}"/>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2" name="Text Box 4143">
                      <a:extLst>
                        <a:ext uri="{FF2B5EF4-FFF2-40B4-BE49-F238E27FC236}">
                          <a16:creationId xmlns:a16="http://schemas.microsoft.com/office/drawing/2014/main" id="{8B9D226D-5677-4081-AE06-C89C13152F80}"/>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3" name="Text Box 4143">
                      <a:extLst>
                        <a:ext uri="{FF2B5EF4-FFF2-40B4-BE49-F238E27FC236}">
                          <a16:creationId xmlns:a16="http://schemas.microsoft.com/office/drawing/2014/main" id="{C4C61039-0484-40D1-8A78-F1B2E4D8EDC4}"/>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266" name="Group 265">
            <a:extLst>
              <a:ext uri="{FF2B5EF4-FFF2-40B4-BE49-F238E27FC236}">
                <a16:creationId xmlns:a16="http://schemas.microsoft.com/office/drawing/2014/main" id="{E2252415-547B-4895-A5FC-59801FB39826}"/>
              </a:ext>
            </a:extLst>
          </p:cNvPr>
          <p:cNvGrpSpPr/>
          <p:nvPr/>
        </p:nvGrpSpPr>
        <p:grpSpPr>
          <a:xfrm>
            <a:off x="5428283" y="4470176"/>
            <a:ext cx="1803474" cy="1584137"/>
            <a:chOff x="-82599" y="0"/>
            <a:chExt cx="2225724" cy="2078673"/>
          </a:xfrm>
        </p:grpSpPr>
        <p:sp>
          <p:nvSpPr>
            <p:cNvPr id="267" name="Rectangle 266">
              <a:extLst>
                <a:ext uri="{FF2B5EF4-FFF2-40B4-BE49-F238E27FC236}">
                  <a16:creationId xmlns:a16="http://schemas.microsoft.com/office/drawing/2014/main" id="{15BC8A24-09F9-440B-A4FE-A6393A699D87}"/>
                </a:ext>
              </a:extLst>
            </p:cNvPr>
            <p:cNvSpPr/>
            <p:nvPr/>
          </p:nvSpPr>
          <p:spPr>
            <a:xfrm>
              <a:off x="-82599" y="0"/>
              <a:ext cx="568374" cy="34226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a:solidFill>
                    <a:srgbClr val="000000"/>
                  </a:solidFill>
                  <a:effectLst/>
                  <a:ea typeface="Calibri" panose="020F0502020204030204" pitchFamily="34" charset="0"/>
                  <a:cs typeface="Times New Roman" panose="02020603050405020304" pitchFamily="18" charset="0"/>
                </a:rPr>
                <a:t>JD</a:t>
              </a:r>
              <a:endParaRPr lang="en-SG" sz="1100">
                <a:effectLst/>
                <a:ea typeface="Calibri" panose="020F0502020204030204" pitchFamily="34" charset="0"/>
                <a:cs typeface="Times New Roman" panose="02020603050405020304" pitchFamily="18" charset="0"/>
              </a:endParaRPr>
            </a:p>
          </p:txBody>
        </p:sp>
        <p:grpSp>
          <p:nvGrpSpPr>
            <p:cNvPr id="268" name="Group 267">
              <a:extLst>
                <a:ext uri="{FF2B5EF4-FFF2-40B4-BE49-F238E27FC236}">
                  <a16:creationId xmlns:a16="http://schemas.microsoft.com/office/drawing/2014/main" id="{B983FCCE-1711-4F06-8E16-351F76FCD0CB}"/>
                </a:ext>
              </a:extLst>
            </p:cNvPr>
            <p:cNvGrpSpPr/>
            <p:nvPr/>
          </p:nvGrpSpPr>
          <p:grpSpPr>
            <a:xfrm>
              <a:off x="85725" y="0"/>
              <a:ext cx="2057400" cy="2078673"/>
              <a:chOff x="0" y="0"/>
              <a:chExt cx="2057400" cy="2078673"/>
            </a:xfrm>
          </p:grpSpPr>
          <p:grpSp>
            <p:nvGrpSpPr>
              <p:cNvPr id="269" name="Group 268">
                <a:extLst>
                  <a:ext uri="{FF2B5EF4-FFF2-40B4-BE49-F238E27FC236}">
                    <a16:creationId xmlns:a16="http://schemas.microsoft.com/office/drawing/2014/main" id="{889C44A0-3034-4833-BBD8-DCB3681B8ADC}"/>
                  </a:ext>
                </a:extLst>
              </p:cNvPr>
              <p:cNvGrpSpPr/>
              <p:nvPr/>
            </p:nvGrpSpPr>
            <p:grpSpPr>
              <a:xfrm>
                <a:off x="1009650" y="0"/>
                <a:ext cx="597852" cy="363062"/>
                <a:chOff x="0" y="0"/>
                <a:chExt cx="597852" cy="363062"/>
              </a:xfrm>
            </p:grpSpPr>
            <p:sp>
              <p:nvSpPr>
                <p:cNvPr id="302" name="AutoShape 4159">
                  <a:extLst>
                    <a:ext uri="{FF2B5EF4-FFF2-40B4-BE49-F238E27FC236}">
                      <a16:creationId xmlns:a16="http://schemas.microsoft.com/office/drawing/2014/main" id="{2C6C9A1F-E869-40A9-BC4D-74F3F739115B}"/>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03" name="Rectangle 302">
                  <a:extLst>
                    <a:ext uri="{FF2B5EF4-FFF2-40B4-BE49-F238E27FC236}">
                      <a16:creationId xmlns:a16="http://schemas.microsoft.com/office/drawing/2014/main" id="{5D4DF368-369A-4B0E-B5FD-FD2214444352}"/>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270" name="Group 269">
                <a:extLst>
                  <a:ext uri="{FF2B5EF4-FFF2-40B4-BE49-F238E27FC236}">
                    <a16:creationId xmlns:a16="http://schemas.microsoft.com/office/drawing/2014/main" id="{1273CD56-D140-4704-BE78-F9F91D8E0808}"/>
                  </a:ext>
                </a:extLst>
              </p:cNvPr>
              <p:cNvGrpSpPr/>
              <p:nvPr/>
            </p:nvGrpSpPr>
            <p:grpSpPr>
              <a:xfrm>
                <a:off x="1647825" y="742950"/>
                <a:ext cx="409575" cy="619125"/>
                <a:chOff x="0" y="0"/>
                <a:chExt cx="409575" cy="619125"/>
              </a:xfrm>
            </p:grpSpPr>
            <p:sp>
              <p:nvSpPr>
                <p:cNvPr id="300" name="AutoShape 4158">
                  <a:extLst>
                    <a:ext uri="{FF2B5EF4-FFF2-40B4-BE49-F238E27FC236}">
                      <a16:creationId xmlns:a16="http://schemas.microsoft.com/office/drawing/2014/main" id="{5C0D27BB-5A17-4B02-8C33-2D1B067EB6AC}"/>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01" name="Rectangle 300">
                  <a:extLst>
                    <a:ext uri="{FF2B5EF4-FFF2-40B4-BE49-F238E27FC236}">
                      <a16:creationId xmlns:a16="http://schemas.microsoft.com/office/drawing/2014/main" id="{216B955F-89EB-4EDF-80BD-E7E7CC2F3C99}"/>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271" name="Group 270">
                <a:extLst>
                  <a:ext uri="{FF2B5EF4-FFF2-40B4-BE49-F238E27FC236}">
                    <a16:creationId xmlns:a16="http://schemas.microsoft.com/office/drawing/2014/main" id="{E7033B1F-3586-4A65-93E8-55C491D6B41A}"/>
                  </a:ext>
                </a:extLst>
              </p:cNvPr>
              <p:cNvGrpSpPr/>
              <p:nvPr/>
            </p:nvGrpSpPr>
            <p:grpSpPr>
              <a:xfrm>
                <a:off x="0" y="1057275"/>
                <a:ext cx="342900" cy="609600"/>
                <a:chOff x="0" y="0"/>
                <a:chExt cx="342900" cy="609600"/>
              </a:xfrm>
            </p:grpSpPr>
            <p:sp>
              <p:nvSpPr>
                <p:cNvPr id="298" name="AutoShape 4157">
                  <a:extLst>
                    <a:ext uri="{FF2B5EF4-FFF2-40B4-BE49-F238E27FC236}">
                      <a16:creationId xmlns:a16="http://schemas.microsoft.com/office/drawing/2014/main" id="{0C829C6D-1046-4333-98ED-D3D0AB7C0436}"/>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99" name="Rectangle 298">
                  <a:extLst>
                    <a:ext uri="{FF2B5EF4-FFF2-40B4-BE49-F238E27FC236}">
                      <a16:creationId xmlns:a16="http://schemas.microsoft.com/office/drawing/2014/main" id="{B1CB0535-000F-43C8-AF79-DBCD01B38123}"/>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272" name="Group 271">
                <a:extLst>
                  <a:ext uri="{FF2B5EF4-FFF2-40B4-BE49-F238E27FC236}">
                    <a16:creationId xmlns:a16="http://schemas.microsoft.com/office/drawing/2014/main" id="{A0981315-991C-4263-B150-A6FAD30A459F}"/>
                  </a:ext>
                </a:extLst>
              </p:cNvPr>
              <p:cNvGrpSpPr/>
              <p:nvPr/>
            </p:nvGrpSpPr>
            <p:grpSpPr>
              <a:xfrm>
                <a:off x="685800" y="1733550"/>
                <a:ext cx="607379" cy="345123"/>
                <a:chOff x="0" y="0"/>
                <a:chExt cx="607379" cy="345123"/>
              </a:xfrm>
            </p:grpSpPr>
            <p:sp>
              <p:nvSpPr>
                <p:cNvPr id="296" name="Rectangle 295">
                  <a:extLst>
                    <a:ext uri="{FF2B5EF4-FFF2-40B4-BE49-F238E27FC236}">
                      <a16:creationId xmlns:a16="http://schemas.microsoft.com/office/drawing/2014/main" id="{005C43AC-E3D2-4341-9A13-39E408AC83D3}"/>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297" name="AutoShape 4160">
                  <a:extLst>
                    <a:ext uri="{FF2B5EF4-FFF2-40B4-BE49-F238E27FC236}">
                      <a16:creationId xmlns:a16="http://schemas.microsoft.com/office/drawing/2014/main" id="{18D6E761-6033-4070-AFC0-0CE624F5E3F3}"/>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273" name="Group 272">
                <a:extLst>
                  <a:ext uri="{FF2B5EF4-FFF2-40B4-BE49-F238E27FC236}">
                    <a16:creationId xmlns:a16="http://schemas.microsoft.com/office/drawing/2014/main" id="{A62AB0BE-6530-4754-8F1E-770EBA93C823}"/>
                  </a:ext>
                </a:extLst>
              </p:cNvPr>
              <p:cNvGrpSpPr/>
              <p:nvPr/>
            </p:nvGrpSpPr>
            <p:grpSpPr>
              <a:xfrm>
                <a:off x="361950" y="419100"/>
                <a:ext cx="1257300" cy="1257300"/>
                <a:chOff x="0" y="0"/>
                <a:chExt cx="1257300" cy="1257300"/>
              </a:xfrm>
            </p:grpSpPr>
            <p:grpSp>
              <p:nvGrpSpPr>
                <p:cNvPr id="274" name="Group 273">
                  <a:extLst>
                    <a:ext uri="{FF2B5EF4-FFF2-40B4-BE49-F238E27FC236}">
                      <a16:creationId xmlns:a16="http://schemas.microsoft.com/office/drawing/2014/main" id="{C7FB9B51-9C60-4466-A68C-AD3D26BEA621}"/>
                    </a:ext>
                  </a:extLst>
                </p:cNvPr>
                <p:cNvGrpSpPr/>
                <p:nvPr/>
              </p:nvGrpSpPr>
              <p:grpSpPr>
                <a:xfrm>
                  <a:off x="0" y="0"/>
                  <a:ext cx="1257300" cy="628650"/>
                  <a:chOff x="0" y="0"/>
                  <a:chExt cx="1257300" cy="628650"/>
                </a:xfrm>
              </p:grpSpPr>
              <p:grpSp>
                <p:nvGrpSpPr>
                  <p:cNvPr id="286" name="Group 285">
                    <a:extLst>
                      <a:ext uri="{FF2B5EF4-FFF2-40B4-BE49-F238E27FC236}">
                        <a16:creationId xmlns:a16="http://schemas.microsoft.com/office/drawing/2014/main" id="{6291970D-8782-4D54-9294-54380DD1B95F}"/>
                      </a:ext>
                    </a:extLst>
                  </p:cNvPr>
                  <p:cNvGrpSpPr/>
                  <p:nvPr/>
                </p:nvGrpSpPr>
                <p:grpSpPr>
                  <a:xfrm>
                    <a:off x="0" y="0"/>
                    <a:ext cx="1257300" cy="314325"/>
                    <a:chOff x="0" y="0"/>
                    <a:chExt cx="1257300" cy="314325"/>
                  </a:xfrm>
                </p:grpSpPr>
                <p:sp>
                  <p:nvSpPr>
                    <p:cNvPr id="292" name="Text Box 4143">
                      <a:extLst>
                        <a:ext uri="{FF2B5EF4-FFF2-40B4-BE49-F238E27FC236}">
                          <a16:creationId xmlns:a16="http://schemas.microsoft.com/office/drawing/2014/main" id="{B121F301-BD1A-4585-914C-38EB01F32A7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3" name="Text Box 4143">
                      <a:extLst>
                        <a:ext uri="{FF2B5EF4-FFF2-40B4-BE49-F238E27FC236}">
                          <a16:creationId xmlns:a16="http://schemas.microsoft.com/office/drawing/2014/main" id="{0981097A-B323-45C1-864C-B63D2F5A927C}"/>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4" name="Text Box 4143">
                      <a:extLst>
                        <a:ext uri="{FF2B5EF4-FFF2-40B4-BE49-F238E27FC236}">
                          <a16:creationId xmlns:a16="http://schemas.microsoft.com/office/drawing/2014/main" id="{341FD80F-4CE0-49D0-B7B5-DE171047DD6D}"/>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5" name="Text Box 4143">
                      <a:extLst>
                        <a:ext uri="{FF2B5EF4-FFF2-40B4-BE49-F238E27FC236}">
                          <a16:creationId xmlns:a16="http://schemas.microsoft.com/office/drawing/2014/main" id="{A8C96A23-3EDD-4598-8EA8-7ED744D37CFA}"/>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87" name="Group 286">
                    <a:extLst>
                      <a:ext uri="{FF2B5EF4-FFF2-40B4-BE49-F238E27FC236}">
                        <a16:creationId xmlns:a16="http://schemas.microsoft.com/office/drawing/2014/main" id="{0BA4193E-06AC-4BA4-939F-4C5D47712369}"/>
                      </a:ext>
                    </a:extLst>
                  </p:cNvPr>
                  <p:cNvGrpSpPr/>
                  <p:nvPr/>
                </p:nvGrpSpPr>
                <p:grpSpPr>
                  <a:xfrm>
                    <a:off x="0" y="314325"/>
                    <a:ext cx="1257300" cy="314325"/>
                    <a:chOff x="0" y="0"/>
                    <a:chExt cx="1257300" cy="314325"/>
                  </a:xfrm>
                </p:grpSpPr>
                <p:sp>
                  <p:nvSpPr>
                    <p:cNvPr id="288" name="Text Box 4143">
                      <a:extLst>
                        <a:ext uri="{FF2B5EF4-FFF2-40B4-BE49-F238E27FC236}">
                          <a16:creationId xmlns:a16="http://schemas.microsoft.com/office/drawing/2014/main" id="{6D2320C6-36F5-4997-8BB9-827C6B5815D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9" name="Text Box 4143">
                      <a:extLst>
                        <a:ext uri="{FF2B5EF4-FFF2-40B4-BE49-F238E27FC236}">
                          <a16:creationId xmlns:a16="http://schemas.microsoft.com/office/drawing/2014/main" id="{B58BFC65-08D2-4F2A-986C-4EECD45AE5DB}"/>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0" name="Text Box 4143">
                      <a:extLst>
                        <a:ext uri="{FF2B5EF4-FFF2-40B4-BE49-F238E27FC236}">
                          <a16:creationId xmlns:a16="http://schemas.microsoft.com/office/drawing/2014/main" id="{6480FCAF-B420-4364-8079-B51BFD47DCD7}"/>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1" name="Text Box 4143">
                      <a:extLst>
                        <a:ext uri="{FF2B5EF4-FFF2-40B4-BE49-F238E27FC236}">
                          <a16:creationId xmlns:a16="http://schemas.microsoft.com/office/drawing/2014/main" id="{16422AAE-0C2E-4253-8711-7A1B7428852F}"/>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275" name="Group 274">
                  <a:extLst>
                    <a:ext uri="{FF2B5EF4-FFF2-40B4-BE49-F238E27FC236}">
                      <a16:creationId xmlns:a16="http://schemas.microsoft.com/office/drawing/2014/main" id="{735B78BD-8729-4BF0-A145-758505AF3869}"/>
                    </a:ext>
                  </a:extLst>
                </p:cNvPr>
                <p:cNvGrpSpPr/>
                <p:nvPr/>
              </p:nvGrpSpPr>
              <p:grpSpPr>
                <a:xfrm>
                  <a:off x="0" y="628650"/>
                  <a:ext cx="1257300" cy="628650"/>
                  <a:chOff x="0" y="0"/>
                  <a:chExt cx="1257300" cy="628650"/>
                </a:xfrm>
              </p:grpSpPr>
              <p:grpSp>
                <p:nvGrpSpPr>
                  <p:cNvPr id="276" name="Group 275">
                    <a:extLst>
                      <a:ext uri="{FF2B5EF4-FFF2-40B4-BE49-F238E27FC236}">
                        <a16:creationId xmlns:a16="http://schemas.microsoft.com/office/drawing/2014/main" id="{CA356DF3-4431-4198-B61B-638F77EB525F}"/>
                      </a:ext>
                    </a:extLst>
                  </p:cNvPr>
                  <p:cNvGrpSpPr/>
                  <p:nvPr/>
                </p:nvGrpSpPr>
                <p:grpSpPr>
                  <a:xfrm>
                    <a:off x="0" y="0"/>
                    <a:ext cx="1257300" cy="314325"/>
                    <a:chOff x="0" y="0"/>
                    <a:chExt cx="1257300" cy="314325"/>
                  </a:xfrm>
                </p:grpSpPr>
                <p:sp>
                  <p:nvSpPr>
                    <p:cNvPr id="282" name="Text Box 4143">
                      <a:extLst>
                        <a:ext uri="{FF2B5EF4-FFF2-40B4-BE49-F238E27FC236}">
                          <a16:creationId xmlns:a16="http://schemas.microsoft.com/office/drawing/2014/main" id="{CE2494DA-CF95-4C3B-9E2B-C49C0EB8BD3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3" name="Text Box 4143">
                      <a:extLst>
                        <a:ext uri="{FF2B5EF4-FFF2-40B4-BE49-F238E27FC236}">
                          <a16:creationId xmlns:a16="http://schemas.microsoft.com/office/drawing/2014/main" id="{2FA9E9CF-6C7E-4FB2-9C18-3C969248D913}"/>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4" name="Text Box 4143">
                      <a:extLst>
                        <a:ext uri="{FF2B5EF4-FFF2-40B4-BE49-F238E27FC236}">
                          <a16:creationId xmlns:a16="http://schemas.microsoft.com/office/drawing/2014/main" id="{948F036F-1B63-437A-9C5A-93BB9B403261}"/>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5" name="Text Box 4143">
                      <a:extLst>
                        <a:ext uri="{FF2B5EF4-FFF2-40B4-BE49-F238E27FC236}">
                          <a16:creationId xmlns:a16="http://schemas.microsoft.com/office/drawing/2014/main" id="{8B4B699C-B98B-45A8-BFCF-5EAE732CF3FB}"/>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77" name="Group 276">
                    <a:extLst>
                      <a:ext uri="{FF2B5EF4-FFF2-40B4-BE49-F238E27FC236}">
                        <a16:creationId xmlns:a16="http://schemas.microsoft.com/office/drawing/2014/main" id="{7892DB89-EB49-40CD-B7CF-F77FCB9AB842}"/>
                      </a:ext>
                    </a:extLst>
                  </p:cNvPr>
                  <p:cNvGrpSpPr/>
                  <p:nvPr/>
                </p:nvGrpSpPr>
                <p:grpSpPr>
                  <a:xfrm>
                    <a:off x="0" y="314325"/>
                    <a:ext cx="1257300" cy="314325"/>
                    <a:chOff x="0" y="0"/>
                    <a:chExt cx="1257300" cy="314325"/>
                  </a:xfrm>
                </p:grpSpPr>
                <p:sp>
                  <p:nvSpPr>
                    <p:cNvPr id="278" name="Text Box 4143">
                      <a:extLst>
                        <a:ext uri="{FF2B5EF4-FFF2-40B4-BE49-F238E27FC236}">
                          <a16:creationId xmlns:a16="http://schemas.microsoft.com/office/drawing/2014/main" id="{86AB4085-066C-40EF-817F-A5B97B361497}"/>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79" name="Text Box 4143">
                      <a:extLst>
                        <a:ext uri="{FF2B5EF4-FFF2-40B4-BE49-F238E27FC236}">
                          <a16:creationId xmlns:a16="http://schemas.microsoft.com/office/drawing/2014/main" id="{BF4BEC43-9E86-42A6-B1FE-9D88D5C79B7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0" name="Text Box 4143">
                      <a:extLst>
                        <a:ext uri="{FF2B5EF4-FFF2-40B4-BE49-F238E27FC236}">
                          <a16:creationId xmlns:a16="http://schemas.microsoft.com/office/drawing/2014/main" id="{97E4D112-A3B4-44DB-B527-A70D7D5DA7C4}"/>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1" name="Text Box 4143">
                      <a:extLst>
                        <a:ext uri="{FF2B5EF4-FFF2-40B4-BE49-F238E27FC236}">
                          <a16:creationId xmlns:a16="http://schemas.microsoft.com/office/drawing/2014/main" id="{C3CC295A-3ACE-49AA-AF8D-E364298C0E2E}"/>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304" name="Group 303">
            <a:extLst>
              <a:ext uri="{FF2B5EF4-FFF2-40B4-BE49-F238E27FC236}">
                <a16:creationId xmlns:a16="http://schemas.microsoft.com/office/drawing/2014/main" id="{5046598F-7335-4DC2-8F55-CA91AB7C8A7C}"/>
              </a:ext>
            </a:extLst>
          </p:cNvPr>
          <p:cNvGrpSpPr/>
          <p:nvPr/>
        </p:nvGrpSpPr>
        <p:grpSpPr>
          <a:xfrm>
            <a:off x="7276544" y="4470176"/>
            <a:ext cx="1737375" cy="1575318"/>
            <a:chOff x="-73850" y="0"/>
            <a:chExt cx="2216975" cy="2078673"/>
          </a:xfrm>
        </p:grpSpPr>
        <p:sp>
          <p:nvSpPr>
            <p:cNvPr id="305" name="Rectangle 304">
              <a:extLst>
                <a:ext uri="{FF2B5EF4-FFF2-40B4-BE49-F238E27FC236}">
                  <a16:creationId xmlns:a16="http://schemas.microsoft.com/office/drawing/2014/main" id="{2947B2E8-0A7E-42A1-AE30-C7CDB0219EC5}"/>
                </a:ext>
              </a:extLst>
            </p:cNvPr>
            <p:cNvSpPr/>
            <p:nvPr/>
          </p:nvSpPr>
          <p:spPr>
            <a:xfrm>
              <a:off x="-73850" y="0"/>
              <a:ext cx="559625"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KD</a:t>
              </a:r>
              <a:endParaRPr lang="en-SG" sz="1100" dirty="0">
                <a:effectLst/>
                <a:ea typeface="Calibri" panose="020F0502020204030204" pitchFamily="34" charset="0"/>
                <a:cs typeface="Times New Roman" panose="02020603050405020304" pitchFamily="18" charset="0"/>
              </a:endParaRPr>
            </a:p>
          </p:txBody>
        </p:sp>
        <p:grpSp>
          <p:nvGrpSpPr>
            <p:cNvPr id="306" name="Group 305">
              <a:extLst>
                <a:ext uri="{FF2B5EF4-FFF2-40B4-BE49-F238E27FC236}">
                  <a16:creationId xmlns:a16="http://schemas.microsoft.com/office/drawing/2014/main" id="{28C4EC1B-1253-4B78-AE17-46616523115B}"/>
                </a:ext>
              </a:extLst>
            </p:cNvPr>
            <p:cNvGrpSpPr/>
            <p:nvPr/>
          </p:nvGrpSpPr>
          <p:grpSpPr>
            <a:xfrm>
              <a:off x="85725" y="0"/>
              <a:ext cx="2057400" cy="2078673"/>
              <a:chOff x="0" y="0"/>
              <a:chExt cx="2057400" cy="2078673"/>
            </a:xfrm>
          </p:grpSpPr>
          <p:grpSp>
            <p:nvGrpSpPr>
              <p:cNvPr id="307" name="Group 306">
                <a:extLst>
                  <a:ext uri="{FF2B5EF4-FFF2-40B4-BE49-F238E27FC236}">
                    <a16:creationId xmlns:a16="http://schemas.microsoft.com/office/drawing/2014/main" id="{10BF6225-0252-4D82-911B-2FD48257BC15}"/>
                  </a:ext>
                </a:extLst>
              </p:cNvPr>
              <p:cNvGrpSpPr/>
              <p:nvPr/>
            </p:nvGrpSpPr>
            <p:grpSpPr>
              <a:xfrm>
                <a:off x="1009650" y="0"/>
                <a:ext cx="597852" cy="363062"/>
                <a:chOff x="0" y="0"/>
                <a:chExt cx="597852" cy="363062"/>
              </a:xfrm>
            </p:grpSpPr>
            <p:sp>
              <p:nvSpPr>
                <p:cNvPr id="340" name="AutoShape 4159">
                  <a:extLst>
                    <a:ext uri="{FF2B5EF4-FFF2-40B4-BE49-F238E27FC236}">
                      <a16:creationId xmlns:a16="http://schemas.microsoft.com/office/drawing/2014/main" id="{8464BD10-1A48-4DC1-B9C2-0E288DFCFDDC}"/>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41" name="Rectangle 340">
                  <a:extLst>
                    <a:ext uri="{FF2B5EF4-FFF2-40B4-BE49-F238E27FC236}">
                      <a16:creationId xmlns:a16="http://schemas.microsoft.com/office/drawing/2014/main" id="{3362A684-1C3C-4BC4-94D1-DA9020773D21}"/>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308" name="Group 307">
                <a:extLst>
                  <a:ext uri="{FF2B5EF4-FFF2-40B4-BE49-F238E27FC236}">
                    <a16:creationId xmlns:a16="http://schemas.microsoft.com/office/drawing/2014/main" id="{ACF382BB-BA4B-4696-9716-F8E20DCB9EAD}"/>
                  </a:ext>
                </a:extLst>
              </p:cNvPr>
              <p:cNvGrpSpPr/>
              <p:nvPr/>
            </p:nvGrpSpPr>
            <p:grpSpPr>
              <a:xfrm>
                <a:off x="1647825" y="742950"/>
                <a:ext cx="409575" cy="619125"/>
                <a:chOff x="0" y="0"/>
                <a:chExt cx="409575" cy="619125"/>
              </a:xfrm>
            </p:grpSpPr>
            <p:sp>
              <p:nvSpPr>
                <p:cNvPr id="338" name="AutoShape 4158">
                  <a:extLst>
                    <a:ext uri="{FF2B5EF4-FFF2-40B4-BE49-F238E27FC236}">
                      <a16:creationId xmlns:a16="http://schemas.microsoft.com/office/drawing/2014/main" id="{27CC44B0-EE9E-443C-8044-0E99DEDCAB67}"/>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39" name="Rectangle 338">
                  <a:extLst>
                    <a:ext uri="{FF2B5EF4-FFF2-40B4-BE49-F238E27FC236}">
                      <a16:creationId xmlns:a16="http://schemas.microsoft.com/office/drawing/2014/main" id="{DC912B62-DD17-4C2C-95E9-7511FBE2BC0A}"/>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309" name="Group 308">
                <a:extLst>
                  <a:ext uri="{FF2B5EF4-FFF2-40B4-BE49-F238E27FC236}">
                    <a16:creationId xmlns:a16="http://schemas.microsoft.com/office/drawing/2014/main" id="{423B767D-E911-4CDA-BDB5-B89AF1F8BD49}"/>
                  </a:ext>
                </a:extLst>
              </p:cNvPr>
              <p:cNvGrpSpPr/>
              <p:nvPr/>
            </p:nvGrpSpPr>
            <p:grpSpPr>
              <a:xfrm>
                <a:off x="0" y="1057275"/>
                <a:ext cx="342900" cy="609600"/>
                <a:chOff x="0" y="0"/>
                <a:chExt cx="342900" cy="609600"/>
              </a:xfrm>
            </p:grpSpPr>
            <p:sp>
              <p:nvSpPr>
                <p:cNvPr id="336" name="AutoShape 4157">
                  <a:extLst>
                    <a:ext uri="{FF2B5EF4-FFF2-40B4-BE49-F238E27FC236}">
                      <a16:creationId xmlns:a16="http://schemas.microsoft.com/office/drawing/2014/main" id="{EA4E7DC6-0563-462B-85FF-9EB9DC304113}"/>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37" name="Rectangle 336">
                  <a:extLst>
                    <a:ext uri="{FF2B5EF4-FFF2-40B4-BE49-F238E27FC236}">
                      <a16:creationId xmlns:a16="http://schemas.microsoft.com/office/drawing/2014/main" id="{462635ED-28A1-49E5-8CE6-C98B366F0238}"/>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310" name="Group 309">
                <a:extLst>
                  <a:ext uri="{FF2B5EF4-FFF2-40B4-BE49-F238E27FC236}">
                    <a16:creationId xmlns:a16="http://schemas.microsoft.com/office/drawing/2014/main" id="{A31A02D0-4669-4352-B249-2C6B3BFC8F1D}"/>
                  </a:ext>
                </a:extLst>
              </p:cNvPr>
              <p:cNvGrpSpPr/>
              <p:nvPr/>
            </p:nvGrpSpPr>
            <p:grpSpPr>
              <a:xfrm>
                <a:off x="685800" y="1733550"/>
                <a:ext cx="607379" cy="345123"/>
                <a:chOff x="0" y="0"/>
                <a:chExt cx="607379" cy="345123"/>
              </a:xfrm>
            </p:grpSpPr>
            <p:sp>
              <p:nvSpPr>
                <p:cNvPr id="334" name="Rectangle 333">
                  <a:extLst>
                    <a:ext uri="{FF2B5EF4-FFF2-40B4-BE49-F238E27FC236}">
                      <a16:creationId xmlns:a16="http://schemas.microsoft.com/office/drawing/2014/main" id="{29A7382E-59F4-423B-8EB0-469CDE0C5BC8}"/>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335" name="AutoShape 4160">
                  <a:extLst>
                    <a:ext uri="{FF2B5EF4-FFF2-40B4-BE49-F238E27FC236}">
                      <a16:creationId xmlns:a16="http://schemas.microsoft.com/office/drawing/2014/main" id="{48811B0D-07FB-4FEC-A8BD-D7EDDE93A215}"/>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311" name="Group 310">
                <a:extLst>
                  <a:ext uri="{FF2B5EF4-FFF2-40B4-BE49-F238E27FC236}">
                    <a16:creationId xmlns:a16="http://schemas.microsoft.com/office/drawing/2014/main" id="{F7160EA8-4039-4F3E-B8FE-EE04B91FD8C7}"/>
                  </a:ext>
                </a:extLst>
              </p:cNvPr>
              <p:cNvGrpSpPr/>
              <p:nvPr/>
            </p:nvGrpSpPr>
            <p:grpSpPr>
              <a:xfrm>
                <a:off x="361950" y="419100"/>
                <a:ext cx="1257300" cy="1257300"/>
                <a:chOff x="0" y="0"/>
                <a:chExt cx="1257300" cy="1257300"/>
              </a:xfrm>
            </p:grpSpPr>
            <p:grpSp>
              <p:nvGrpSpPr>
                <p:cNvPr id="312" name="Group 311">
                  <a:extLst>
                    <a:ext uri="{FF2B5EF4-FFF2-40B4-BE49-F238E27FC236}">
                      <a16:creationId xmlns:a16="http://schemas.microsoft.com/office/drawing/2014/main" id="{592CF102-D61C-4D07-8C23-86CE2A1380AF}"/>
                    </a:ext>
                  </a:extLst>
                </p:cNvPr>
                <p:cNvGrpSpPr/>
                <p:nvPr/>
              </p:nvGrpSpPr>
              <p:grpSpPr>
                <a:xfrm>
                  <a:off x="0" y="0"/>
                  <a:ext cx="1257300" cy="628650"/>
                  <a:chOff x="0" y="0"/>
                  <a:chExt cx="1257300" cy="628650"/>
                </a:xfrm>
              </p:grpSpPr>
              <p:grpSp>
                <p:nvGrpSpPr>
                  <p:cNvPr id="324" name="Group 323">
                    <a:extLst>
                      <a:ext uri="{FF2B5EF4-FFF2-40B4-BE49-F238E27FC236}">
                        <a16:creationId xmlns:a16="http://schemas.microsoft.com/office/drawing/2014/main" id="{339F47C1-668C-4387-8F65-62CA6B1759D9}"/>
                      </a:ext>
                    </a:extLst>
                  </p:cNvPr>
                  <p:cNvGrpSpPr/>
                  <p:nvPr/>
                </p:nvGrpSpPr>
                <p:grpSpPr>
                  <a:xfrm>
                    <a:off x="0" y="0"/>
                    <a:ext cx="1257300" cy="314325"/>
                    <a:chOff x="0" y="0"/>
                    <a:chExt cx="1257300" cy="314325"/>
                  </a:xfrm>
                </p:grpSpPr>
                <p:sp>
                  <p:nvSpPr>
                    <p:cNvPr id="330" name="Text Box 4143">
                      <a:extLst>
                        <a:ext uri="{FF2B5EF4-FFF2-40B4-BE49-F238E27FC236}">
                          <a16:creationId xmlns:a16="http://schemas.microsoft.com/office/drawing/2014/main" id="{3B3CE57C-4648-4FC4-B190-F65B5231D9F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1" name="Text Box 4143">
                      <a:extLst>
                        <a:ext uri="{FF2B5EF4-FFF2-40B4-BE49-F238E27FC236}">
                          <a16:creationId xmlns:a16="http://schemas.microsoft.com/office/drawing/2014/main" id="{0CB57505-CFC4-4432-AFB7-F53A563CA61A}"/>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2" name="Text Box 4143">
                      <a:extLst>
                        <a:ext uri="{FF2B5EF4-FFF2-40B4-BE49-F238E27FC236}">
                          <a16:creationId xmlns:a16="http://schemas.microsoft.com/office/drawing/2014/main" id="{2CFACF2A-D1B9-4DDB-8CFD-B5041670C33F}"/>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3" name="Text Box 4143">
                      <a:extLst>
                        <a:ext uri="{FF2B5EF4-FFF2-40B4-BE49-F238E27FC236}">
                          <a16:creationId xmlns:a16="http://schemas.microsoft.com/office/drawing/2014/main" id="{C1DC254E-5B1F-4884-99F0-91E2160A74FB}"/>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325" name="Group 324">
                    <a:extLst>
                      <a:ext uri="{FF2B5EF4-FFF2-40B4-BE49-F238E27FC236}">
                        <a16:creationId xmlns:a16="http://schemas.microsoft.com/office/drawing/2014/main" id="{6FC49F0A-992D-4622-8ED5-8F0042475D9B}"/>
                      </a:ext>
                    </a:extLst>
                  </p:cNvPr>
                  <p:cNvGrpSpPr/>
                  <p:nvPr/>
                </p:nvGrpSpPr>
                <p:grpSpPr>
                  <a:xfrm>
                    <a:off x="0" y="314325"/>
                    <a:ext cx="1257300" cy="314325"/>
                    <a:chOff x="0" y="0"/>
                    <a:chExt cx="1257300" cy="314325"/>
                  </a:xfrm>
                </p:grpSpPr>
                <p:sp>
                  <p:nvSpPr>
                    <p:cNvPr id="326" name="Text Box 4143">
                      <a:extLst>
                        <a:ext uri="{FF2B5EF4-FFF2-40B4-BE49-F238E27FC236}">
                          <a16:creationId xmlns:a16="http://schemas.microsoft.com/office/drawing/2014/main" id="{7605BC04-EB1D-4EC1-AF2B-E98E43196AB4}"/>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7" name="Text Box 4143">
                      <a:extLst>
                        <a:ext uri="{FF2B5EF4-FFF2-40B4-BE49-F238E27FC236}">
                          <a16:creationId xmlns:a16="http://schemas.microsoft.com/office/drawing/2014/main" id="{415A9C1A-49BC-4BAE-9A3C-8990E85399E3}"/>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8" name="Text Box 4143">
                      <a:extLst>
                        <a:ext uri="{FF2B5EF4-FFF2-40B4-BE49-F238E27FC236}">
                          <a16:creationId xmlns:a16="http://schemas.microsoft.com/office/drawing/2014/main" id="{79EA8553-1BA7-48DB-ACAD-1ED7C58BA027}"/>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9" name="Text Box 4143">
                      <a:extLst>
                        <a:ext uri="{FF2B5EF4-FFF2-40B4-BE49-F238E27FC236}">
                          <a16:creationId xmlns:a16="http://schemas.microsoft.com/office/drawing/2014/main" id="{26E02AD7-EC6D-474F-9C5F-36DD37053D0E}"/>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313" name="Group 312">
                  <a:extLst>
                    <a:ext uri="{FF2B5EF4-FFF2-40B4-BE49-F238E27FC236}">
                      <a16:creationId xmlns:a16="http://schemas.microsoft.com/office/drawing/2014/main" id="{FF222FC9-1139-4036-B523-357A530F54D2}"/>
                    </a:ext>
                  </a:extLst>
                </p:cNvPr>
                <p:cNvGrpSpPr/>
                <p:nvPr/>
              </p:nvGrpSpPr>
              <p:grpSpPr>
                <a:xfrm>
                  <a:off x="0" y="628650"/>
                  <a:ext cx="1257300" cy="628650"/>
                  <a:chOff x="0" y="0"/>
                  <a:chExt cx="1257300" cy="628650"/>
                </a:xfrm>
              </p:grpSpPr>
              <p:grpSp>
                <p:nvGrpSpPr>
                  <p:cNvPr id="314" name="Group 313">
                    <a:extLst>
                      <a:ext uri="{FF2B5EF4-FFF2-40B4-BE49-F238E27FC236}">
                        <a16:creationId xmlns:a16="http://schemas.microsoft.com/office/drawing/2014/main" id="{7F4DFC53-CD40-4F9A-8286-5D3490A1C21F}"/>
                      </a:ext>
                    </a:extLst>
                  </p:cNvPr>
                  <p:cNvGrpSpPr/>
                  <p:nvPr/>
                </p:nvGrpSpPr>
                <p:grpSpPr>
                  <a:xfrm>
                    <a:off x="0" y="0"/>
                    <a:ext cx="1257300" cy="314325"/>
                    <a:chOff x="0" y="0"/>
                    <a:chExt cx="1257300" cy="314325"/>
                  </a:xfrm>
                </p:grpSpPr>
                <p:sp>
                  <p:nvSpPr>
                    <p:cNvPr id="320" name="Text Box 4143">
                      <a:extLst>
                        <a:ext uri="{FF2B5EF4-FFF2-40B4-BE49-F238E27FC236}">
                          <a16:creationId xmlns:a16="http://schemas.microsoft.com/office/drawing/2014/main" id="{F1F59F82-E655-42CC-A820-C81462872716}"/>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1" name="Text Box 4143">
                      <a:extLst>
                        <a:ext uri="{FF2B5EF4-FFF2-40B4-BE49-F238E27FC236}">
                          <a16:creationId xmlns:a16="http://schemas.microsoft.com/office/drawing/2014/main" id="{439B5A7A-E495-44A9-8280-3AA21B76DACC}"/>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2" name="Text Box 4143">
                      <a:extLst>
                        <a:ext uri="{FF2B5EF4-FFF2-40B4-BE49-F238E27FC236}">
                          <a16:creationId xmlns:a16="http://schemas.microsoft.com/office/drawing/2014/main" id="{78FF98B1-1F86-4978-83EB-C45C5B67786E}"/>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3" name="Text Box 4143">
                      <a:extLst>
                        <a:ext uri="{FF2B5EF4-FFF2-40B4-BE49-F238E27FC236}">
                          <a16:creationId xmlns:a16="http://schemas.microsoft.com/office/drawing/2014/main" id="{BA011FC5-654F-4943-B593-809266C77361}"/>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315" name="Group 314">
                    <a:extLst>
                      <a:ext uri="{FF2B5EF4-FFF2-40B4-BE49-F238E27FC236}">
                        <a16:creationId xmlns:a16="http://schemas.microsoft.com/office/drawing/2014/main" id="{2FC606E0-94F9-422D-8472-89B4EDD3B1E5}"/>
                      </a:ext>
                    </a:extLst>
                  </p:cNvPr>
                  <p:cNvGrpSpPr/>
                  <p:nvPr/>
                </p:nvGrpSpPr>
                <p:grpSpPr>
                  <a:xfrm>
                    <a:off x="0" y="314325"/>
                    <a:ext cx="1257300" cy="314325"/>
                    <a:chOff x="0" y="0"/>
                    <a:chExt cx="1257300" cy="314325"/>
                  </a:xfrm>
                </p:grpSpPr>
                <p:sp>
                  <p:nvSpPr>
                    <p:cNvPr id="316" name="Text Box 4143">
                      <a:extLst>
                        <a:ext uri="{FF2B5EF4-FFF2-40B4-BE49-F238E27FC236}">
                          <a16:creationId xmlns:a16="http://schemas.microsoft.com/office/drawing/2014/main" id="{CF27ACF1-15AF-491D-8BE5-E752A2FE34C7}"/>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17" name="Text Box 4143">
                      <a:extLst>
                        <a:ext uri="{FF2B5EF4-FFF2-40B4-BE49-F238E27FC236}">
                          <a16:creationId xmlns:a16="http://schemas.microsoft.com/office/drawing/2014/main" id="{3772D4B3-C30B-4F95-AD57-894CF54A02A5}"/>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18" name="Text Box 4143">
                      <a:extLst>
                        <a:ext uri="{FF2B5EF4-FFF2-40B4-BE49-F238E27FC236}">
                          <a16:creationId xmlns:a16="http://schemas.microsoft.com/office/drawing/2014/main" id="{7C33B378-F0B4-4622-96FF-91FB08EB161F}"/>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19" name="Text Box 4143">
                      <a:extLst>
                        <a:ext uri="{FF2B5EF4-FFF2-40B4-BE49-F238E27FC236}">
                          <a16:creationId xmlns:a16="http://schemas.microsoft.com/office/drawing/2014/main" id="{4D87C3F4-4159-49F9-8042-B8EA30F27332}"/>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4" name="Group 3">
            <a:extLst>
              <a:ext uri="{FF2B5EF4-FFF2-40B4-BE49-F238E27FC236}">
                <a16:creationId xmlns:a16="http://schemas.microsoft.com/office/drawing/2014/main" id="{B0EDF79D-5D06-4788-8F74-89612B6CE675}"/>
              </a:ext>
            </a:extLst>
          </p:cNvPr>
          <p:cNvGrpSpPr/>
          <p:nvPr/>
        </p:nvGrpSpPr>
        <p:grpSpPr>
          <a:xfrm>
            <a:off x="5877034" y="942260"/>
            <a:ext cx="437019" cy="634421"/>
            <a:chOff x="5877034" y="942260"/>
            <a:chExt cx="437019" cy="634421"/>
          </a:xfrm>
        </p:grpSpPr>
        <p:sp>
          <p:nvSpPr>
            <p:cNvPr id="342" name="Rounded Rectangle 1889">
              <a:extLst>
                <a:ext uri="{FF2B5EF4-FFF2-40B4-BE49-F238E27FC236}">
                  <a16:creationId xmlns:a16="http://schemas.microsoft.com/office/drawing/2014/main" id="{C8FBBC93-5791-4CC1-B876-EDFC325E5925}"/>
                </a:ext>
              </a:extLst>
            </p:cNvPr>
            <p:cNvSpPr/>
            <p:nvPr/>
          </p:nvSpPr>
          <p:spPr>
            <a:xfrm>
              <a:off x="5887393" y="1155649"/>
              <a:ext cx="426660" cy="42103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43" name="Rounded Rectangle 1890">
              <a:extLst>
                <a:ext uri="{FF2B5EF4-FFF2-40B4-BE49-F238E27FC236}">
                  <a16:creationId xmlns:a16="http://schemas.microsoft.com/office/drawing/2014/main" id="{6A7930DD-896E-4E32-AAE2-84F16D705FE1}"/>
                </a:ext>
              </a:extLst>
            </p:cNvPr>
            <p:cNvSpPr/>
            <p:nvPr/>
          </p:nvSpPr>
          <p:spPr>
            <a:xfrm>
              <a:off x="5877034" y="942260"/>
              <a:ext cx="199077" cy="40754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44" name="Text Box 2">
            <a:extLst>
              <a:ext uri="{FF2B5EF4-FFF2-40B4-BE49-F238E27FC236}">
                <a16:creationId xmlns:a16="http://schemas.microsoft.com/office/drawing/2014/main" id="{BD600119-14A0-426C-9AEF-A5650F788D0C}"/>
              </a:ext>
            </a:extLst>
          </p:cNvPr>
          <p:cNvSpPr txBox="1">
            <a:spLocks noChangeArrowheads="1"/>
          </p:cNvSpPr>
          <p:nvPr/>
        </p:nvSpPr>
        <p:spPr bwMode="auto">
          <a:xfrm>
            <a:off x="7192542" y="768767"/>
            <a:ext cx="1378585" cy="28638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4F6A272-13DA-4731-86A3-2860994272F1}"/>
              </a:ext>
            </a:extLst>
          </p:cNvPr>
          <p:cNvGrpSpPr/>
          <p:nvPr/>
        </p:nvGrpSpPr>
        <p:grpSpPr>
          <a:xfrm>
            <a:off x="7584692" y="1709912"/>
            <a:ext cx="913893" cy="887707"/>
            <a:chOff x="7584692" y="1709912"/>
            <a:chExt cx="913893" cy="887707"/>
          </a:xfrm>
        </p:grpSpPr>
        <p:sp>
          <p:nvSpPr>
            <p:cNvPr id="345" name="Rounded Rectangle 1891">
              <a:extLst>
                <a:ext uri="{FF2B5EF4-FFF2-40B4-BE49-F238E27FC236}">
                  <a16:creationId xmlns:a16="http://schemas.microsoft.com/office/drawing/2014/main" id="{72C1545B-D488-4D8F-B4C2-09EDB6E754DA}"/>
                </a:ext>
              </a:extLst>
            </p:cNvPr>
            <p:cNvSpPr/>
            <p:nvPr/>
          </p:nvSpPr>
          <p:spPr>
            <a:xfrm>
              <a:off x="8289564" y="1709912"/>
              <a:ext cx="186735" cy="887707"/>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46" name="Rounded Rectangle 2201">
              <a:extLst>
                <a:ext uri="{FF2B5EF4-FFF2-40B4-BE49-F238E27FC236}">
                  <a16:creationId xmlns:a16="http://schemas.microsoft.com/office/drawing/2014/main" id="{EC087EDE-D61B-464E-A7A0-C0FF76C4BEA4}"/>
                </a:ext>
              </a:extLst>
            </p:cNvPr>
            <p:cNvSpPr/>
            <p:nvPr/>
          </p:nvSpPr>
          <p:spPr>
            <a:xfrm>
              <a:off x="7587254" y="1943969"/>
              <a:ext cx="422646" cy="40503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47" name="Rounded Rectangle 2202">
              <a:extLst>
                <a:ext uri="{FF2B5EF4-FFF2-40B4-BE49-F238E27FC236}">
                  <a16:creationId xmlns:a16="http://schemas.microsoft.com/office/drawing/2014/main" id="{01E92F80-AC03-4C0C-A592-D48E014E4FA6}"/>
                </a:ext>
              </a:extLst>
            </p:cNvPr>
            <p:cNvSpPr/>
            <p:nvPr/>
          </p:nvSpPr>
          <p:spPr>
            <a:xfrm>
              <a:off x="7584692" y="1935113"/>
              <a:ext cx="913893" cy="199810"/>
            </a:xfrm>
            <a:prstGeom prst="roundRect">
              <a:avLst/>
            </a:prstGeom>
            <a:no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48" name="Text Box 2">
            <a:extLst>
              <a:ext uri="{FF2B5EF4-FFF2-40B4-BE49-F238E27FC236}">
                <a16:creationId xmlns:a16="http://schemas.microsoft.com/office/drawing/2014/main" id="{875E0F6B-04AA-4DD7-AE8B-BA53D36F7701}"/>
              </a:ext>
            </a:extLst>
          </p:cNvPr>
          <p:cNvSpPr txBox="1">
            <a:spLocks noChangeArrowheads="1"/>
          </p:cNvSpPr>
          <p:nvPr/>
        </p:nvSpPr>
        <p:spPr bwMode="auto">
          <a:xfrm>
            <a:off x="5646332" y="1967537"/>
            <a:ext cx="1647825" cy="47244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375A110D-2C54-438B-8C50-F2707187B294}"/>
              </a:ext>
            </a:extLst>
          </p:cNvPr>
          <p:cNvGrpSpPr/>
          <p:nvPr/>
        </p:nvGrpSpPr>
        <p:grpSpPr>
          <a:xfrm>
            <a:off x="6120352" y="2993667"/>
            <a:ext cx="461941" cy="903601"/>
            <a:chOff x="6120352" y="2993667"/>
            <a:chExt cx="461941" cy="903601"/>
          </a:xfrm>
        </p:grpSpPr>
        <p:sp>
          <p:nvSpPr>
            <p:cNvPr id="349" name="Rounded Rectangle 2201">
              <a:extLst>
                <a:ext uri="{FF2B5EF4-FFF2-40B4-BE49-F238E27FC236}">
                  <a16:creationId xmlns:a16="http://schemas.microsoft.com/office/drawing/2014/main" id="{7AD90C7A-17D4-4D2F-9DFA-C05F06E83382}"/>
                </a:ext>
              </a:extLst>
            </p:cNvPr>
            <p:cNvSpPr/>
            <p:nvPr/>
          </p:nvSpPr>
          <p:spPr>
            <a:xfrm>
              <a:off x="6129501" y="3458191"/>
              <a:ext cx="452792" cy="42555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0" name="Rounded Rectangle 1890">
              <a:extLst>
                <a:ext uri="{FF2B5EF4-FFF2-40B4-BE49-F238E27FC236}">
                  <a16:creationId xmlns:a16="http://schemas.microsoft.com/office/drawing/2014/main" id="{121892B7-0CF3-4655-B2AB-AE0335F3F5FB}"/>
                </a:ext>
              </a:extLst>
            </p:cNvPr>
            <p:cNvSpPr/>
            <p:nvPr/>
          </p:nvSpPr>
          <p:spPr>
            <a:xfrm>
              <a:off x="6389632" y="3217329"/>
              <a:ext cx="186137" cy="44079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1" name="Left Bracket 350">
              <a:extLst>
                <a:ext uri="{FF2B5EF4-FFF2-40B4-BE49-F238E27FC236}">
                  <a16:creationId xmlns:a16="http://schemas.microsoft.com/office/drawing/2014/main" id="{BA9070CC-3A6B-4E6E-8069-ABC6890096D5}"/>
                </a:ext>
              </a:extLst>
            </p:cNvPr>
            <p:cNvSpPr/>
            <p:nvPr/>
          </p:nvSpPr>
          <p:spPr>
            <a:xfrm rot="16200000">
              <a:off x="6135358" y="2978661"/>
              <a:ext cx="191181" cy="221194"/>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dirty="0"/>
            </a:p>
          </p:txBody>
        </p:sp>
        <p:sp>
          <p:nvSpPr>
            <p:cNvPr id="352" name="Left Bracket 351">
              <a:extLst>
                <a:ext uri="{FF2B5EF4-FFF2-40B4-BE49-F238E27FC236}">
                  <a16:creationId xmlns:a16="http://schemas.microsoft.com/office/drawing/2014/main" id="{377354F6-4A81-44F0-B1BB-E2ECCC5C586B}"/>
                </a:ext>
              </a:extLst>
            </p:cNvPr>
            <p:cNvSpPr/>
            <p:nvPr/>
          </p:nvSpPr>
          <p:spPr>
            <a:xfrm rot="5400000" flipV="1">
              <a:off x="6131984" y="3694027"/>
              <a:ext cx="197617" cy="208865"/>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53" name="Text Box 2">
            <a:extLst>
              <a:ext uri="{FF2B5EF4-FFF2-40B4-BE49-F238E27FC236}">
                <a16:creationId xmlns:a16="http://schemas.microsoft.com/office/drawing/2014/main" id="{C0CF705B-D1EE-48B1-912D-C1C0F9CA958A}"/>
              </a:ext>
            </a:extLst>
          </p:cNvPr>
          <p:cNvSpPr txBox="1">
            <a:spLocks noChangeArrowheads="1"/>
          </p:cNvSpPr>
          <p:nvPr/>
        </p:nvSpPr>
        <p:spPr bwMode="auto">
          <a:xfrm>
            <a:off x="7192542" y="3206644"/>
            <a:ext cx="1783080" cy="30416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5A3F361B-7E69-4950-9552-FBB3958D7527}"/>
              </a:ext>
            </a:extLst>
          </p:cNvPr>
          <p:cNvGrpSpPr/>
          <p:nvPr/>
        </p:nvGrpSpPr>
        <p:grpSpPr>
          <a:xfrm>
            <a:off x="5871999" y="4811087"/>
            <a:ext cx="987975" cy="922329"/>
            <a:chOff x="5871999" y="4811087"/>
            <a:chExt cx="987975" cy="922329"/>
          </a:xfrm>
        </p:grpSpPr>
        <p:sp>
          <p:nvSpPr>
            <p:cNvPr id="354" name="Rounded Rectangle 1892">
              <a:extLst>
                <a:ext uri="{FF2B5EF4-FFF2-40B4-BE49-F238E27FC236}">
                  <a16:creationId xmlns:a16="http://schemas.microsoft.com/office/drawing/2014/main" id="{E9B56740-51CE-4710-9927-AB11060D4449}"/>
                </a:ext>
              </a:extLst>
            </p:cNvPr>
            <p:cNvSpPr/>
            <p:nvPr/>
          </p:nvSpPr>
          <p:spPr>
            <a:xfrm>
              <a:off x="6389632" y="5050306"/>
              <a:ext cx="464437" cy="434092"/>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5" name="Rounded Rectangle 1889">
              <a:extLst>
                <a:ext uri="{FF2B5EF4-FFF2-40B4-BE49-F238E27FC236}">
                  <a16:creationId xmlns:a16="http://schemas.microsoft.com/office/drawing/2014/main" id="{ADEF58FA-804F-424B-B588-7CD14DDCA25E}"/>
                </a:ext>
              </a:extLst>
            </p:cNvPr>
            <p:cNvSpPr/>
            <p:nvPr/>
          </p:nvSpPr>
          <p:spPr>
            <a:xfrm>
              <a:off x="5871999" y="5289849"/>
              <a:ext cx="987975" cy="44353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6" name="Left Bracket 355">
              <a:extLst>
                <a:ext uri="{FF2B5EF4-FFF2-40B4-BE49-F238E27FC236}">
                  <a16:creationId xmlns:a16="http://schemas.microsoft.com/office/drawing/2014/main" id="{D5575A8B-3ABC-45C5-9CD0-5CB7A5CE0BB0}"/>
                </a:ext>
              </a:extLst>
            </p:cNvPr>
            <p:cNvSpPr/>
            <p:nvPr/>
          </p:nvSpPr>
          <p:spPr>
            <a:xfrm rot="16200000">
              <a:off x="6015941" y="4672180"/>
              <a:ext cx="191615" cy="469429"/>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7" name="Left Bracket 356">
              <a:extLst>
                <a:ext uri="{FF2B5EF4-FFF2-40B4-BE49-F238E27FC236}">
                  <a16:creationId xmlns:a16="http://schemas.microsoft.com/office/drawing/2014/main" id="{13E14A23-57A5-4685-9B5C-67BA4CE361DD}"/>
                </a:ext>
              </a:extLst>
            </p:cNvPr>
            <p:cNvSpPr/>
            <p:nvPr/>
          </p:nvSpPr>
          <p:spPr>
            <a:xfrm rot="5400000" flipV="1">
              <a:off x="6005541" y="5394766"/>
              <a:ext cx="205109" cy="472192"/>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58" name="Text Box 2">
            <a:extLst>
              <a:ext uri="{FF2B5EF4-FFF2-40B4-BE49-F238E27FC236}">
                <a16:creationId xmlns:a16="http://schemas.microsoft.com/office/drawing/2014/main" id="{CE77F163-11FE-4E96-A4BF-121C36C8B1B1}"/>
              </a:ext>
            </a:extLst>
          </p:cNvPr>
          <p:cNvSpPr txBox="1">
            <a:spLocks noChangeArrowheads="1"/>
          </p:cNvSpPr>
          <p:nvPr/>
        </p:nvSpPr>
        <p:spPr bwMode="auto">
          <a:xfrm>
            <a:off x="5752896" y="6093025"/>
            <a:ext cx="1378585" cy="28638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JD</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9" name="Group 8">
            <a:extLst>
              <a:ext uri="{FF2B5EF4-FFF2-40B4-BE49-F238E27FC236}">
                <a16:creationId xmlns:a16="http://schemas.microsoft.com/office/drawing/2014/main" id="{496DF367-DCD8-499E-9539-B950F35793EC}"/>
              </a:ext>
            </a:extLst>
          </p:cNvPr>
          <p:cNvGrpSpPr/>
          <p:nvPr/>
        </p:nvGrpSpPr>
        <p:grpSpPr>
          <a:xfrm>
            <a:off x="7707520" y="4785520"/>
            <a:ext cx="953830" cy="947862"/>
            <a:chOff x="7707520" y="4785520"/>
            <a:chExt cx="953830" cy="947862"/>
          </a:xfrm>
        </p:grpSpPr>
        <p:sp>
          <p:nvSpPr>
            <p:cNvPr id="359" name="Rounded Rectangle 1893">
              <a:extLst>
                <a:ext uri="{FF2B5EF4-FFF2-40B4-BE49-F238E27FC236}">
                  <a16:creationId xmlns:a16="http://schemas.microsoft.com/office/drawing/2014/main" id="{5061C142-129C-4E86-8184-7C2902FD24E8}"/>
                </a:ext>
              </a:extLst>
            </p:cNvPr>
            <p:cNvSpPr/>
            <p:nvPr/>
          </p:nvSpPr>
          <p:spPr>
            <a:xfrm>
              <a:off x="7707520" y="5053390"/>
              <a:ext cx="437712" cy="184788"/>
            </a:xfrm>
            <a:prstGeom prst="roundRect">
              <a:avLst/>
            </a:prstGeom>
            <a:no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60" name="Rounded Rectangle 1892">
              <a:extLst>
                <a:ext uri="{FF2B5EF4-FFF2-40B4-BE49-F238E27FC236}">
                  <a16:creationId xmlns:a16="http://schemas.microsoft.com/office/drawing/2014/main" id="{DE265282-6477-492E-BB66-C699144B65B8}"/>
                </a:ext>
              </a:extLst>
            </p:cNvPr>
            <p:cNvSpPr/>
            <p:nvPr/>
          </p:nvSpPr>
          <p:spPr>
            <a:xfrm>
              <a:off x="8198250" y="5290172"/>
              <a:ext cx="463100" cy="44321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61" name="Left Bracket 360">
              <a:extLst>
                <a:ext uri="{FF2B5EF4-FFF2-40B4-BE49-F238E27FC236}">
                  <a16:creationId xmlns:a16="http://schemas.microsoft.com/office/drawing/2014/main" id="{DB6998B5-1584-421A-BA61-20EBDC8089C9}"/>
                </a:ext>
              </a:extLst>
            </p:cNvPr>
            <p:cNvSpPr/>
            <p:nvPr/>
          </p:nvSpPr>
          <p:spPr>
            <a:xfrm rot="16200000">
              <a:off x="8318057" y="4668339"/>
              <a:ext cx="215446" cy="449808"/>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62" name="Left Bracket 361">
              <a:extLst>
                <a:ext uri="{FF2B5EF4-FFF2-40B4-BE49-F238E27FC236}">
                  <a16:creationId xmlns:a16="http://schemas.microsoft.com/office/drawing/2014/main" id="{2FB8CD87-55BB-43CD-B569-891863F30DC8}"/>
                </a:ext>
              </a:extLst>
            </p:cNvPr>
            <p:cNvSpPr/>
            <p:nvPr/>
          </p:nvSpPr>
          <p:spPr>
            <a:xfrm rot="5400000" flipV="1">
              <a:off x="8327333" y="5406748"/>
              <a:ext cx="195031" cy="436450"/>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63" name="Text Box 2">
            <a:extLst>
              <a:ext uri="{FF2B5EF4-FFF2-40B4-BE49-F238E27FC236}">
                <a16:creationId xmlns:a16="http://schemas.microsoft.com/office/drawing/2014/main" id="{3C88431C-5AC3-405E-85C4-234B02CD9364}"/>
              </a:ext>
            </a:extLst>
          </p:cNvPr>
          <p:cNvSpPr txBox="1">
            <a:spLocks noChangeArrowheads="1"/>
          </p:cNvSpPr>
          <p:nvPr/>
        </p:nvSpPr>
        <p:spPr bwMode="auto">
          <a:xfrm>
            <a:off x="7387490" y="6072265"/>
            <a:ext cx="1694815" cy="28638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KD</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919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dissolve">
                                      <p:cBhvr>
                                        <p:cTn id="12" dur="500"/>
                                        <p:tgtEl>
                                          <p:spTgt spid="15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dissolve">
                                      <p:cBhvr>
                                        <p:cTn id="16" dur="500"/>
                                        <p:tgtEl>
                                          <p:spTgt spid="190"/>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28"/>
                                        </p:tgtEl>
                                        <p:attrNameLst>
                                          <p:attrName>style.visibility</p:attrName>
                                        </p:attrNameLst>
                                      </p:cBhvr>
                                      <p:to>
                                        <p:strVal val="visible"/>
                                      </p:to>
                                    </p:set>
                                    <p:animEffect transition="in" filter="dissolve">
                                      <p:cBhvr>
                                        <p:cTn id="20" dur="500"/>
                                        <p:tgtEl>
                                          <p:spTgt spid="228"/>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266"/>
                                        </p:tgtEl>
                                        <p:attrNameLst>
                                          <p:attrName>style.visibility</p:attrName>
                                        </p:attrNameLst>
                                      </p:cBhvr>
                                      <p:to>
                                        <p:strVal val="visible"/>
                                      </p:to>
                                    </p:set>
                                    <p:animEffect transition="in" filter="dissolve">
                                      <p:cBhvr>
                                        <p:cTn id="24" dur="500"/>
                                        <p:tgtEl>
                                          <p:spTgt spid="266"/>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304"/>
                                        </p:tgtEl>
                                        <p:attrNameLst>
                                          <p:attrName>style.visibility</p:attrName>
                                        </p:attrNameLst>
                                      </p:cBhvr>
                                      <p:to>
                                        <p:strVal val="visible"/>
                                      </p:to>
                                    </p:set>
                                    <p:animEffect transition="in" filter="dissolve">
                                      <p:cBhvr>
                                        <p:cTn id="28" dur="500"/>
                                        <p:tgtEl>
                                          <p:spTgt spid="30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344"/>
                                        </p:tgtEl>
                                        <p:attrNameLst>
                                          <p:attrName>style.visibility</p:attrName>
                                        </p:attrNameLst>
                                      </p:cBhvr>
                                      <p:to>
                                        <p:strVal val="visible"/>
                                      </p:to>
                                    </p:set>
                                    <p:animEffect transition="in" filter="dissolve">
                                      <p:cBhvr>
                                        <p:cTn id="37" dur="500"/>
                                        <p:tgtEl>
                                          <p:spTgt spid="3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48"/>
                                        </p:tgtEl>
                                        <p:attrNameLst>
                                          <p:attrName>style.visibility</p:attrName>
                                        </p:attrNameLst>
                                      </p:cBhvr>
                                      <p:to>
                                        <p:strVal val="visible"/>
                                      </p:to>
                                    </p:set>
                                    <p:animEffect transition="in" filter="dissolve">
                                      <p:cBhvr>
                                        <p:cTn id="46" dur="500"/>
                                        <p:tgtEl>
                                          <p:spTgt spid="34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353"/>
                                        </p:tgtEl>
                                        <p:attrNameLst>
                                          <p:attrName>style.visibility</p:attrName>
                                        </p:attrNameLst>
                                      </p:cBhvr>
                                      <p:to>
                                        <p:strVal val="visible"/>
                                      </p:to>
                                    </p:set>
                                    <p:animEffect transition="in" filter="dissolve">
                                      <p:cBhvr>
                                        <p:cTn id="55" dur="500"/>
                                        <p:tgtEl>
                                          <p:spTgt spid="35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ssolve">
                                      <p:cBhvr>
                                        <p:cTn id="60" dur="500"/>
                                        <p:tgtEl>
                                          <p:spTgt spid="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358"/>
                                        </p:tgtEl>
                                        <p:attrNameLst>
                                          <p:attrName>style.visibility</p:attrName>
                                        </p:attrNameLst>
                                      </p:cBhvr>
                                      <p:to>
                                        <p:strVal val="visible"/>
                                      </p:to>
                                    </p:set>
                                    <p:animEffect transition="in" filter="dissolve">
                                      <p:cBhvr>
                                        <p:cTn id="64" dur="500"/>
                                        <p:tgtEl>
                                          <p:spTgt spid="35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dissolve">
                                      <p:cBhvr>
                                        <p:cTn id="69" dur="500"/>
                                        <p:tgtEl>
                                          <p:spTgt spid="9"/>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363"/>
                                        </p:tgtEl>
                                        <p:attrNameLst>
                                          <p:attrName>style.visibility</p:attrName>
                                        </p:attrNameLst>
                                      </p:cBhvr>
                                      <p:to>
                                        <p:strVal val="visible"/>
                                      </p:to>
                                    </p:set>
                                    <p:animEffect transition="in" filter="dissolve">
                                      <p:cBhvr>
                                        <p:cTn id="73"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p:bldP spid="348" grpId="0"/>
      <p:bldP spid="353" grpId="0"/>
      <p:bldP spid="358" grpId="0"/>
      <p:bldP spid="3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2.</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grpSp>
        <p:nvGrpSpPr>
          <p:cNvPr id="56" name="Group 55">
            <a:extLst>
              <a:ext uri="{FF2B5EF4-FFF2-40B4-BE49-F238E27FC236}">
                <a16:creationId xmlns:a16="http://schemas.microsoft.com/office/drawing/2014/main" id="{37FCBE45-30C0-413D-A233-702402D674B7}"/>
              </a:ext>
            </a:extLst>
          </p:cNvPr>
          <p:cNvGrpSpPr/>
          <p:nvPr/>
        </p:nvGrpSpPr>
        <p:grpSpPr>
          <a:xfrm>
            <a:off x="1116184" y="175196"/>
            <a:ext cx="3765312" cy="898271"/>
            <a:chOff x="-59690" y="0"/>
            <a:chExt cx="4317365" cy="1029970"/>
          </a:xfrm>
        </p:grpSpPr>
        <p:grpSp>
          <p:nvGrpSpPr>
            <p:cNvPr id="57" name="Group 56">
              <a:extLst>
                <a:ext uri="{FF2B5EF4-FFF2-40B4-BE49-F238E27FC236}">
                  <a16:creationId xmlns:a16="http://schemas.microsoft.com/office/drawing/2014/main" id="{EA0ADAD4-CA7C-49C8-9D75-91B8AB2CC340}"/>
                </a:ext>
              </a:extLst>
            </p:cNvPr>
            <p:cNvGrpSpPr/>
            <p:nvPr/>
          </p:nvGrpSpPr>
          <p:grpSpPr>
            <a:xfrm>
              <a:off x="381000" y="0"/>
              <a:ext cx="3467100" cy="361950"/>
              <a:chOff x="0" y="0"/>
              <a:chExt cx="3467100" cy="361950"/>
            </a:xfrm>
          </p:grpSpPr>
          <p:grpSp>
            <p:nvGrpSpPr>
              <p:cNvPr id="131" name="Group 130">
                <a:extLst>
                  <a:ext uri="{FF2B5EF4-FFF2-40B4-BE49-F238E27FC236}">
                    <a16:creationId xmlns:a16="http://schemas.microsoft.com/office/drawing/2014/main" id="{DABB7026-5D2A-4A2B-B5F0-8BDE45371271}"/>
                  </a:ext>
                </a:extLst>
              </p:cNvPr>
              <p:cNvGrpSpPr>
                <a:grpSpLocks/>
              </p:cNvGrpSpPr>
              <p:nvPr/>
            </p:nvGrpSpPr>
            <p:grpSpPr bwMode="auto">
              <a:xfrm>
                <a:off x="0" y="0"/>
                <a:ext cx="361950" cy="361950"/>
                <a:chOff x="3180" y="2475"/>
                <a:chExt cx="570" cy="570"/>
              </a:xfrm>
            </p:grpSpPr>
            <p:sp>
              <p:nvSpPr>
                <p:cNvPr id="148" name="Oval 147">
                  <a:extLst>
                    <a:ext uri="{FF2B5EF4-FFF2-40B4-BE49-F238E27FC236}">
                      <a16:creationId xmlns:a16="http://schemas.microsoft.com/office/drawing/2014/main" id="{CDC5F7FC-0EB5-4AEB-8A42-E9C76E07A4FD}"/>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9" name="Text Box 1115">
                  <a:extLst>
                    <a:ext uri="{FF2B5EF4-FFF2-40B4-BE49-F238E27FC236}">
                      <a16:creationId xmlns:a16="http://schemas.microsoft.com/office/drawing/2014/main" id="{61A2ADDB-C0C2-4E58-BFE4-53D1CABCB29B}"/>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0</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2" name="Group 131">
                <a:extLst>
                  <a:ext uri="{FF2B5EF4-FFF2-40B4-BE49-F238E27FC236}">
                    <a16:creationId xmlns:a16="http://schemas.microsoft.com/office/drawing/2014/main" id="{B34777CD-D5C3-4C5D-8239-0EAB3EEF34B6}"/>
                  </a:ext>
                </a:extLst>
              </p:cNvPr>
              <p:cNvGrpSpPr>
                <a:grpSpLocks/>
              </p:cNvGrpSpPr>
              <p:nvPr/>
            </p:nvGrpSpPr>
            <p:grpSpPr bwMode="auto">
              <a:xfrm>
                <a:off x="762000" y="0"/>
                <a:ext cx="361950" cy="361950"/>
                <a:chOff x="3180" y="2475"/>
                <a:chExt cx="570" cy="570"/>
              </a:xfrm>
            </p:grpSpPr>
            <p:sp>
              <p:nvSpPr>
                <p:cNvPr id="146" name="Oval 145">
                  <a:extLst>
                    <a:ext uri="{FF2B5EF4-FFF2-40B4-BE49-F238E27FC236}">
                      <a16:creationId xmlns:a16="http://schemas.microsoft.com/office/drawing/2014/main" id="{2E070077-3A57-410D-9588-652855781F08}"/>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7" name="Text Box 1119">
                  <a:extLst>
                    <a:ext uri="{FF2B5EF4-FFF2-40B4-BE49-F238E27FC236}">
                      <a16:creationId xmlns:a16="http://schemas.microsoft.com/office/drawing/2014/main" id="{7E376C12-A776-4900-B1A5-7E251BC253D1}"/>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3" name="Group 132">
                <a:extLst>
                  <a:ext uri="{FF2B5EF4-FFF2-40B4-BE49-F238E27FC236}">
                    <a16:creationId xmlns:a16="http://schemas.microsoft.com/office/drawing/2014/main" id="{108236A3-A049-4D88-BC2B-1EA1E7571A44}"/>
                  </a:ext>
                </a:extLst>
              </p:cNvPr>
              <p:cNvGrpSpPr>
                <a:grpSpLocks/>
              </p:cNvGrpSpPr>
              <p:nvPr/>
            </p:nvGrpSpPr>
            <p:grpSpPr bwMode="auto">
              <a:xfrm>
                <a:off x="1543050" y="0"/>
                <a:ext cx="361950" cy="361950"/>
                <a:chOff x="3180" y="2475"/>
                <a:chExt cx="570" cy="570"/>
              </a:xfrm>
            </p:grpSpPr>
            <p:sp>
              <p:nvSpPr>
                <p:cNvPr id="144" name="Oval 143">
                  <a:extLst>
                    <a:ext uri="{FF2B5EF4-FFF2-40B4-BE49-F238E27FC236}">
                      <a16:creationId xmlns:a16="http://schemas.microsoft.com/office/drawing/2014/main" id="{3AB08AEB-E28D-41CE-8510-3A94A1C64608}"/>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5" name="Text Box 1122">
                  <a:extLst>
                    <a:ext uri="{FF2B5EF4-FFF2-40B4-BE49-F238E27FC236}">
                      <a16:creationId xmlns:a16="http://schemas.microsoft.com/office/drawing/2014/main" id="{CF83A4DC-C7C8-4E12-B9CE-24B6A642FAF6}"/>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3</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4" name="Group 133">
                <a:extLst>
                  <a:ext uri="{FF2B5EF4-FFF2-40B4-BE49-F238E27FC236}">
                    <a16:creationId xmlns:a16="http://schemas.microsoft.com/office/drawing/2014/main" id="{569E200A-6910-4A9E-B3D0-675F64A1D796}"/>
                  </a:ext>
                </a:extLst>
              </p:cNvPr>
              <p:cNvGrpSpPr>
                <a:grpSpLocks/>
              </p:cNvGrpSpPr>
              <p:nvPr/>
            </p:nvGrpSpPr>
            <p:grpSpPr bwMode="auto">
              <a:xfrm>
                <a:off x="2324100" y="0"/>
                <a:ext cx="361950" cy="361950"/>
                <a:chOff x="3180" y="2475"/>
                <a:chExt cx="570" cy="570"/>
              </a:xfrm>
            </p:grpSpPr>
            <p:sp>
              <p:nvSpPr>
                <p:cNvPr id="142" name="Oval 141">
                  <a:extLst>
                    <a:ext uri="{FF2B5EF4-FFF2-40B4-BE49-F238E27FC236}">
                      <a16:creationId xmlns:a16="http://schemas.microsoft.com/office/drawing/2014/main" id="{94BDC755-EDBA-4AF1-A49B-1C3291B19214}"/>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3" name="Text Box 1125">
                  <a:extLst>
                    <a:ext uri="{FF2B5EF4-FFF2-40B4-BE49-F238E27FC236}">
                      <a16:creationId xmlns:a16="http://schemas.microsoft.com/office/drawing/2014/main" id="{9012A656-672D-48AD-8016-6D2629854121}"/>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2</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5" name="Group 134">
                <a:extLst>
                  <a:ext uri="{FF2B5EF4-FFF2-40B4-BE49-F238E27FC236}">
                    <a16:creationId xmlns:a16="http://schemas.microsoft.com/office/drawing/2014/main" id="{6D2EB33B-606A-4A3D-B05C-504266744A0D}"/>
                  </a:ext>
                </a:extLst>
              </p:cNvPr>
              <p:cNvGrpSpPr>
                <a:grpSpLocks/>
              </p:cNvGrpSpPr>
              <p:nvPr/>
            </p:nvGrpSpPr>
            <p:grpSpPr bwMode="auto">
              <a:xfrm>
                <a:off x="3105150" y="0"/>
                <a:ext cx="361950" cy="361950"/>
                <a:chOff x="3180" y="2475"/>
                <a:chExt cx="570" cy="570"/>
              </a:xfrm>
            </p:grpSpPr>
            <p:sp>
              <p:nvSpPr>
                <p:cNvPr id="140" name="Oval 139">
                  <a:extLst>
                    <a:ext uri="{FF2B5EF4-FFF2-40B4-BE49-F238E27FC236}">
                      <a16:creationId xmlns:a16="http://schemas.microsoft.com/office/drawing/2014/main" id="{D50FF19F-E9AD-4DA5-863D-42F7797E2508}"/>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41" name="Text Box 1128">
                  <a:extLst>
                    <a:ext uri="{FF2B5EF4-FFF2-40B4-BE49-F238E27FC236}">
                      <a16:creationId xmlns:a16="http://schemas.microsoft.com/office/drawing/2014/main" id="{BF81197D-F40D-4595-AA82-AD3C45DF578A}"/>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6</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36" name="AutoShape 1138">
                <a:extLst>
                  <a:ext uri="{FF2B5EF4-FFF2-40B4-BE49-F238E27FC236}">
                    <a16:creationId xmlns:a16="http://schemas.microsoft.com/office/drawing/2014/main" id="{F0B8C6AA-5D8C-4AC7-A65A-C98DA9AB260E}"/>
                  </a:ext>
                </a:extLst>
              </p:cNvPr>
              <p:cNvCxnSpPr>
                <a:cxnSpLocks noChangeShapeType="1"/>
              </p:cNvCxnSpPr>
              <p:nvPr/>
            </p:nvCxnSpPr>
            <p:spPr bwMode="auto">
              <a:xfrm>
                <a:off x="400050"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139">
                <a:extLst>
                  <a:ext uri="{FF2B5EF4-FFF2-40B4-BE49-F238E27FC236}">
                    <a16:creationId xmlns:a16="http://schemas.microsoft.com/office/drawing/2014/main" id="{585C9E9D-0202-486F-94B1-AB25B8663DE8}"/>
                  </a:ext>
                </a:extLst>
              </p:cNvPr>
              <p:cNvCxnSpPr>
                <a:cxnSpLocks noChangeShapeType="1"/>
              </p:cNvCxnSpPr>
              <p:nvPr/>
            </p:nvCxnSpPr>
            <p:spPr bwMode="auto">
              <a:xfrm>
                <a:off x="11715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8" name="AutoShape 1140">
                <a:extLst>
                  <a:ext uri="{FF2B5EF4-FFF2-40B4-BE49-F238E27FC236}">
                    <a16:creationId xmlns:a16="http://schemas.microsoft.com/office/drawing/2014/main" id="{21F8ED53-99D8-4852-9622-248B9B1059C1}"/>
                  </a:ext>
                </a:extLst>
              </p:cNvPr>
              <p:cNvCxnSpPr>
                <a:cxnSpLocks noChangeShapeType="1"/>
              </p:cNvCxnSpPr>
              <p:nvPr/>
            </p:nvCxnSpPr>
            <p:spPr bwMode="auto">
              <a:xfrm>
                <a:off x="195262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9" name="AutoShape 1141">
                <a:extLst>
                  <a:ext uri="{FF2B5EF4-FFF2-40B4-BE49-F238E27FC236}">
                    <a16:creationId xmlns:a16="http://schemas.microsoft.com/office/drawing/2014/main" id="{F7A61658-F2D4-4F63-8EA8-23B6C3AF4A7E}"/>
                  </a:ext>
                </a:extLst>
              </p:cNvPr>
              <p:cNvCxnSpPr>
                <a:cxnSpLocks noChangeShapeType="1"/>
              </p:cNvCxnSpPr>
              <p:nvPr/>
            </p:nvCxnSpPr>
            <p:spPr bwMode="auto">
              <a:xfrm>
                <a:off x="27336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58" name="AutoShape 1142">
              <a:extLst>
                <a:ext uri="{FF2B5EF4-FFF2-40B4-BE49-F238E27FC236}">
                  <a16:creationId xmlns:a16="http://schemas.microsoft.com/office/drawing/2014/main" id="{B3A6DDFC-00D2-4E85-B8D0-B4A01265C204}"/>
                </a:ext>
              </a:extLst>
            </p:cNvPr>
            <p:cNvCxnSpPr>
              <a:cxnSpLocks noChangeShapeType="1"/>
            </p:cNvCxnSpPr>
            <p:nvPr/>
          </p:nvCxnSpPr>
          <p:spPr bwMode="auto">
            <a:xfrm>
              <a:off x="3800475" y="352425"/>
              <a:ext cx="190500" cy="31432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1142">
              <a:extLst>
                <a:ext uri="{FF2B5EF4-FFF2-40B4-BE49-F238E27FC236}">
                  <a16:creationId xmlns:a16="http://schemas.microsoft.com/office/drawing/2014/main" id="{7631D9F0-8899-4699-9D21-FC56E0CDF237}"/>
                </a:ext>
              </a:extLst>
            </p:cNvPr>
            <p:cNvCxnSpPr>
              <a:cxnSpLocks noChangeShapeType="1"/>
            </p:cNvCxnSpPr>
            <p:nvPr/>
          </p:nvCxnSpPr>
          <p:spPr bwMode="auto">
            <a:xfrm flipV="1">
              <a:off x="238125" y="342900"/>
              <a:ext cx="190500" cy="29527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60" name="Group 59">
              <a:extLst>
                <a:ext uri="{FF2B5EF4-FFF2-40B4-BE49-F238E27FC236}">
                  <a16:creationId xmlns:a16="http://schemas.microsoft.com/office/drawing/2014/main" id="{D9AEEB03-611F-45C7-9F8A-C868D8F0D6AD}"/>
                </a:ext>
              </a:extLst>
            </p:cNvPr>
            <p:cNvGrpSpPr/>
            <p:nvPr/>
          </p:nvGrpSpPr>
          <p:grpSpPr>
            <a:xfrm>
              <a:off x="-59690" y="666750"/>
              <a:ext cx="4317365" cy="363220"/>
              <a:chOff x="-59690" y="0"/>
              <a:chExt cx="4317365" cy="363220"/>
            </a:xfrm>
          </p:grpSpPr>
          <p:grpSp>
            <p:nvGrpSpPr>
              <p:cNvPr id="61" name="Group 60">
                <a:extLst>
                  <a:ext uri="{FF2B5EF4-FFF2-40B4-BE49-F238E27FC236}">
                    <a16:creationId xmlns:a16="http://schemas.microsoft.com/office/drawing/2014/main" id="{EBE53498-7EA9-4D26-B959-F2FDA874EC92}"/>
                  </a:ext>
                </a:extLst>
              </p:cNvPr>
              <p:cNvGrpSpPr>
                <a:grpSpLocks/>
              </p:cNvGrpSpPr>
              <p:nvPr/>
            </p:nvGrpSpPr>
            <p:grpSpPr bwMode="auto">
              <a:xfrm>
                <a:off x="-59690" y="0"/>
                <a:ext cx="495935" cy="363220"/>
                <a:chOff x="3086" y="2475"/>
                <a:chExt cx="781" cy="572"/>
              </a:xfrm>
            </p:grpSpPr>
            <p:sp>
              <p:nvSpPr>
                <p:cNvPr id="129" name="Oval 128">
                  <a:extLst>
                    <a:ext uri="{FF2B5EF4-FFF2-40B4-BE49-F238E27FC236}">
                      <a16:creationId xmlns:a16="http://schemas.microsoft.com/office/drawing/2014/main" id="{062A820E-B624-448A-BD6F-7F1A23F38FD2}"/>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30" name="Text Box 1115">
                  <a:extLst>
                    <a:ext uri="{FF2B5EF4-FFF2-40B4-BE49-F238E27FC236}">
                      <a16:creationId xmlns:a16="http://schemas.microsoft.com/office/drawing/2014/main" id="{3CF521C6-DE43-40E5-A5C8-1B93E6F34649}"/>
                    </a:ext>
                  </a:extLst>
                </p:cNvPr>
                <p:cNvSpPr txBox="1">
                  <a:spLocks noChangeArrowheads="1"/>
                </p:cNvSpPr>
                <p:nvPr/>
              </p:nvSpPr>
              <p:spPr bwMode="auto">
                <a:xfrm>
                  <a:off x="3086" y="2477"/>
                  <a:ext cx="781" cy="570"/>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15</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62" name="Group 61">
                <a:extLst>
                  <a:ext uri="{FF2B5EF4-FFF2-40B4-BE49-F238E27FC236}">
                    <a16:creationId xmlns:a16="http://schemas.microsoft.com/office/drawing/2014/main" id="{833BF999-F7C7-43AE-94BA-BB68EA80CFE6}"/>
                  </a:ext>
                </a:extLst>
              </p:cNvPr>
              <p:cNvGrpSpPr>
                <a:grpSpLocks/>
              </p:cNvGrpSpPr>
              <p:nvPr/>
            </p:nvGrpSpPr>
            <p:grpSpPr bwMode="auto">
              <a:xfrm>
                <a:off x="696595" y="0"/>
                <a:ext cx="495935" cy="363220"/>
                <a:chOff x="3077" y="2475"/>
                <a:chExt cx="781" cy="572"/>
              </a:xfrm>
            </p:grpSpPr>
            <p:sp>
              <p:nvSpPr>
                <p:cNvPr id="127" name="Oval 126">
                  <a:extLst>
                    <a:ext uri="{FF2B5EF4-FFF2-40B4-BE49-F238E27FC236}">
                      <a16:creationId xmlns:a16="http://schemas.microsoft.com/office/drawing/2014/main" id="{4A7BFF85-D923-4B88-B981-A109165E8CE5}"/>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8" name="Text Box 1119">
                  <a:extLst>
                    <a:ext uri="{FF2B5EF4-FFF2-40B4-BE49-F238E27FC236}">
                      <a16:creationId xmlns:a16="http://schemas.microsoft.com/office/drawing/2014/main" id="{81239101-A27C-4D27-8F4D-3E6CFBFD545A}"/>
                    </a:ext>
                  </a:extLst>
                </p:cNvPr>
                <p:cNvSpPr txBox="1">
                  <a:spLocks noChangeArrowheads="1"/>
                </p:cNvSpPr>
                <p:nvPr/>
              </p:nvSpPr>
              <p:spPr bwMode="auto">
                <a:xfrm>
                  <a:off x="3077" y="2477"/>
                  <a:ext cx="781" cy="570"/>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13</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0" name="Group 109">
                <a:extLst>
                  <a:ext uri="{FF2B5EF4-FFF2-40B4-BE49-F238E27FC236}">
                    <a16:creationId xmlns:a16="http://schemas.microsoft.com/office/drawing/2014/main" id="{9D4F7747-116F-447F-98BA-7007A0EFF175}"/>
                  </a:ext>
                </a:extLst>
              </p:cNvPr>
              <p:cNvGrpSpPr>
                <a:grpSpLocks/>
              </p:cNvGrpSpPr>
              <p:nvPr/>
            </p:nvGrpSpPr>
            <p:grpSpPr bwMode="auto">
              <a:xfrm>
                <a:off x="2295525" y="0"/>
                <a:ext cx="409575" cy="361950"/>
                <a:chOff x="3135" y="2475"/>
                <a:chExt cx="645" cy="570"/>
              </a:xfrm>
            </p:grpSpPr>
            <p:sp>
              <p:nvSpPr>
                <p:cNvPr id="125" name="Oval 124">
                  <a:extLst>
                    <a:ext uri="{FF2B5EF4-FFF2-40B4-BE49-F238E27FC236}">
                      <a16:creationId xmlns:a16="http://schemas.microsoft.com/office/drawing/2014/main" id="{272981B4-72FD-4B72-BB44-35E00922004D}"/>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6" name="Text Box 1125">
                  <a:extLst>
                    <a:ext uri="{FF2B5EF4-FFF2-40B4-BE49-F238E27FC236}">
                      <a16:creationId xmlns:a16="http://schemas.microsoft.com/office/drawing/2014/main" id="{B418A8EC-6F52-4A2F-AF8F-3FAD65DBF587}"/>
                    </a:ext>
                  </a:extLst>
                </p:cNvPr>
                <p:cNvSpPr txBox="1">
                  <a:spLocks noChangeArrowheads="1"/>
                </p:cNvSpPr>
                <p:nvPr/>
              </p:nvSpPr>
              <p:spPr bwMode="auto">
                <a:xfrm>
                  <a:off x="3135" y="2510"/>
                  <a:ext cx="645"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4</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1" name="Group 110">
                <a:extLst>
                  <a:ext uri="{FF2B5EF4-FFF2-40B4-BE49-F238E27FC236}">
                    <a16:creationId xmlns:a16="http://schemas.microsoft.com/office/drawing/2014/main" id="{34D6EF9A-3FAA-4FE2-AC38-ADC01FD7A880}"/>
                  </a:ext>
                </a:extLst>
              </p:cNvPr>
              <p:cNvGrpSpPr>
                <a:grpSpLocks/>
              </p:cNvGrpSpPr>
              <p:nvPr/>
            </p:nvGrpSpPr>
            <p:grpSpPr bwMode="auto">
              <a:xfrm>
                <a:off x="3076575" y="0"/>
                <a:ext cx="421640" cy="361950"/>
                <a:chOff x="3135" y="2475"/>
                <a:chExt cx="664" cy="570"/>
              </a:xfrm>
            </p:grpSpPr>
            <p:sp>
              <p:nvSpPr>
                <p:cNvPr id="123" name="Oval 122">
                  <a:extLst>
                    <a:ext uri="{FF2B5EF4-FFF2-40B4-BE49-F238E27FC236}">
                      <a16:creationId xmlns:a16="http://schemas.microsoft.com/office/drawing/2014/main" id="{738D33F1-1719-47CB-AA44-C90EC166A802}"/>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4" name="Text Box 1128">
                  <a:extLst>
                    <a:ext uri="{FF2B5EF4-FFF2-40B4-BE49-F238E27FC236}">
                      <a16:creationId xmlns:a16="http://schemas.microsoft.com/office/drawing/2014/main" id="{9F8CE7D5-16F3-42ED-AE74-D9D15A27D469}"/>
                    </a:ext>
                  </a:extLst>
                </p:cNvPr>
                <p:cNvSpPr txBox="1">
                  <a:spLocks noChangeArrowheads="1"/>
                </p:cNvSpPr>
                <p:nvPr/>
              </p:nvSpPr>
              <p:spPr bwMode="auto">
                <a:xfrm>
                  <a:off x="3135" y="2510"/>
                  <a:ext cx="664"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5</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2" name="Group 111">
                <a:extLst>
                  <a:ext uri="{FF2B5EF4-FFF2-40B4-BE49-F238E27FC236}">
                    <a16:creationId xmlns:a16="http://schemas.microsoft.com/office/drawing/2014/main" id="{2224B7E0-8A78-4464-8901-44D964ACDCCD}"/>
                  </a:ext>
                </a:extLst>
              </p:cNvPr>
              <p:cNvGrpSpPr>
                <a:grpSpLocks/>
              </p:cNvGrpSpPr>
              <p:nvPr/>
            </p:nvGrpSpPr>
            <p:grpSpPr bwMode="auto">
              <a:xfrm>
                <a:off x="3895725" y="0"/>
                <a:ext cx="361950" cy="361950"/>
                <a:chOff x="3180" y="2475"/>
                <a:chExt cx="570" cy="570"/>
              </a:xfrm>
            </p:grpSpPr>
            <p:sp>
              <p:nvSpPr>
                <p:cNvPr id="121" name="Oval 120">
                  <a:extLst>
                    <a:ext uri="{FF2B5EF4-FFF2-40B4-BE49-F238E27FC236}">
                      <a16:creationId xmlns:a16="http://schemas.microsoft.com/office/drawing/2014/main" id="{D69382AA-C7D1-4A46-AC30-CCFB4DAB03D3}"/>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2" name="Text Box 1131">
                  <a:extLst>
                    <a:ext uri="{FF2B5EF4-FFF2-40B4-BE49-F238E27FC236}">
                      <a16:creationId xmlns:a16="http://schemas.microsoft.com/office/drawing/2014/main" id="{74A18C68-9961-4B24-9170-99EC55BF4B98}"/>
                    </a:ext>
                  </a:extLst>
                </p:cNvPr>
                <p:cNvSpPr txBox="1">
                  <a:spLocks noChangeArrowheads="1"/>
                </p:cNvSpPr>
                <p:nvPr/>
              </p:nvSpPr>
              <p:spPr bwMode="auto">
                <a:xfrm>
                  <a:off x="3199" y="2510"/>
                  <a:ext cx="533" cy="49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7</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13" name="AutoShape 1138">
                <a:extLst>
                  <a:ext uri="{FF2B5EF4-FFF2-40B4-BE49-F238E27FC236}">
                    <a16:creationId xmlns:a16="http://schemas.microsoft.com/office/drawing/2014/main" id="{5F9088A8-5800-4A8A-950E-11DA6967E218}"/>
                  </a:ext>
                </a:extLst>
              </p:cNvPr>
              <p:cNvCxnSpPr>
                <a:cxnSpLocks noChangeShapeType="1"/>
              </p:cNvCxnSpPr>
              <p:nvPr/>
            </p:nvCxnSpPr>
            <p:spPr bwMode="auto">
              <a:xfrm flipH="1">
                <a:off x="4000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 name="AutoShape 1140">
                <a:extLst>
                  <a:ext uri="{FF2B5EF4-FFF2-40B4-BE49-F238E27FC236}">
                    <a16:creationId xmlns:a16="http://schemas.microsoft.com/office/drawing/2014/main" id="{03BC212B-309B-44DE-A70E-A4DD727C1BF9}"/>
                  </a:ext>
                </a:extLst>
              </p:cNvPr>
              <p:cNvCxnSpPr>
                <a:cxnSpLocks noChangeShapeType="1"/>
              </p:cNvCxnSpPr>
              <p:nvPr/>
            </p:nvCxnSpPr>
            <p:spPr bwMode="auto">
              <a:xfrm flipH="1">
                <a:off x="195262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141">
                <a:extLst>
                  <a:ext uri="{FF2B5EF4-FFF2-40B4-BE49-F238E27FC236}">
                    <a16:creationId xmlns:a16="http://schemas.microsoft.com/office/drawing/2014/main" id="{CF1E3D2F-C347-4355-A26C-8334BAD542B1}"/>
                  </a:ext>
                </a:extLst>
              </p:cNvPr>
              <p:cNvCxnSpPr>
                <a:cxnSpLocks noChangeShapeType="1"/>
              </p:cNvCxnSpPr>
              <p:nvPr/>
            </p:nvCxnSpPr>
            <p:spPr bwMode="auto">
              <a:xfrm flipH="1">
                <a:off x="27336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139">
                <a:extLst>
                  <a:ext uri="{FF2B5EF4-FFF2-40B4-BE49-F238E27FC236}">
                    <a16:creationId xmlns:a16="http://schemas.microsoft.com/office/drawing/2014/main" id="{C260714A-010A-4CCB-A4E7-EED515C52EB7}"/>
                  </a:ext>
                </a:extLst>
              </p:cNvPr>
              <p:cNvCxnSpPr>
                <a:cxnSpLocks noChangeShapeType="1"/>
              </p:cNvCxnSpPr>
              <p:nvPr/>
            </p:nvCxnSpPr>
            <p:spPr bwMode="auto">
              <a:xfrm flipH="1">
                <a:off x="11715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AutoShape 1142">
                <a:extLst>
                  <a:ext uri="{FF2B5EF4-FFF2-40B4-BE49-F238E27FC236}">
                    <a16:creationId xmlns:a16="http://schemas.microsoft.com/office/drawing/2014/main" id="{3B7CE8ED-0E65-4E5F-8456-3E06A0A3E611}"/>
                  </a:ext>
                </a:extLst>
              </p:cNvPr>
              <p:cNvCxnSpPr>
                <a:cxnSpLocks noChangeShapeType="1"/>
              </p:cNvCxnSpPr>
              <p:nvPr/>
            </p:nvCxnSpPr>
            <p:spPr bwMode="auto">
              <a:xfrm flipH="1">
                <a:off x="35242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18" name="Group 117">
                <a:extLst>
                  <a:ext uri="{FF2B5EF4-FFF2-40B4-BE49-F238E27FC236}">
                    <a16:creationId xmlns:a16="http://schemas.microsoft.com/office/drawing/2014/main" id="{D5E5B91C-D473-45B4-A92D-D8CB0E2BB07F}"/>
                  </a:ext>
                </a:extLst>
              </p:cNvPr>
              <p:cNvGrpSpPr/>
              <p:nvPr/>
            </p:nvGrpSpPr>
            <p:grpSpPr>
              <a:xfrm>
                <a:off x="1495425" y="0"/>
                <a:ext cx="466725" cy="361950"/>
                <a:chOff x="-47625" y="0"/>
                <a:chExt cx="466725" cy="361950"/>
              </a:xfrm>
            </p:grpSpPr>
            <p:sp>
              <p:nvSpPr>
                <p:cNvPr id="119" name="Oval 118">
                  <a:extLst>
                    <a:ext uri="{FF2B5EF4-FFF2-40B4-BE49-F238E27FC236}">
                      <a16:creationId xmlns:a16="http://schemas.microsoft.com/office/drawing/2014/main" id="{81F361B1-9637-4710-9FA4-5E516B5883BA}"/>
                    </a:ext>
                  </a:extLst>
                </p:cNvPr>
                <p:cNvSpPr>
                  <a:spLocks noChangeArrowheads="1"/>
                </p:cNvSpPr>
                <p:nvPr/>
              </p:nvSpPr>
              <p:spPr bwMode="auto">
                <a:xfrm>
                  <a:off x="0" y="0"/>
                  <a:ext cx="361950" cy="36195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20" name="Text Box 1122">
                  <a:extLst>
                    <a:ext uri="{FF2B5EF4-FFF2-40B4-BE49-F238E27FC236}">
                      <a16:creationId xmlns:a16="http://schemas.microsoft.com/office/drawing/2014/main" id="{C4865E68-80F7-43D2-87C8-104F164CD8B6}"/>
                    </a:ext>
                  </a:extLst>
                </p:cNvPr>
                <p:cNvSpPr txBox="1">
                  <a:spLocks noChangeArrowheads="1"/>
                </p:cNvSpPr>
                <p:nvPr/>
              </p:nvSpPr>
              <p:spPr bwMode="auto">
                <a:xfrm>
                  <a:off x="-47625" y="9015"/>
                  <a:ext cx="466725" cy="316659"/>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100" dirty="0">
                      <a:effectLst/>
                      <a:latin typeface="Calibri" panose="020F0502020204030204" pitchFamily="34" charset="0"/>
                      <a:ea typeface="SimSun" panose="02010600030101010101" pitchFamily="2" charset="-122"/>
                      <a:cs typeface="Times New Roman" panose="02020603050405020304" pitchFamily="18" charset="0"/>
                    </a:rPr>
                    <a:t>12</a:t>
                  </a:r>
                  <a:endParaRPr lang="en-SG" sz="10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grpSp>
      <p:graphicFrame>
        <p:nvGraphicFramePr>
          <p:cNvPr id="2" name="Table 1">
            <a:extLst>
              <a:ext uri="{FF2B5EF4-FFF2-40B4-BE49-F238E27FC236}">
                <a16:creationId xmlns:a16="http://schemas.microsoft.com/office/drawing/2014/main" id="{E35E239C-0D6F-4B1C-BE67-6535DC4907AA}"/>
              </a:ext>
            </a:extLst>
          </p:cNvPr>
          <p:cNvGraphicFramePr>
            <a:graphicFrameLocks noGrp="1"/>
          </p:cNvGraphicFramePr>
          <p:nvPr/>
        </p:nvGraphicFramePr>
        <p:xfrm>
          <a:off x="342237" y="1147045"/>
          <a:ext cx="5038791" cy="5486400"/>
        </p:xfrm>
        <a:graphic>
          <a:graphicData uri="http://schemas.openxmlformats.org/drawingml/2006/table">
            <a:tbl>
              <a:tblPr firstRow="1" bandRow="1">
                <a:tableStyleId>{5C22544A-7EE6-4342-B048-85BDC9FD1C3A}</a:tableStyleId>
              </a:tblPr>
              <a:tblGrid>
                <a:gridCol w="452302">
                  <a:extLst>
                    <a:ext uri="{9D8B030D-6E8A-4147-A177-3AD203B41FA5}">
                      <a16:colId xmlns:a16="http://schemas.microsoft.com/office/drawing/2014/main" val="4152719405"/>
                    </a:ext>
                  </a:extLst>
                </a:gridCol>
                <a:gridCol w="452302">
                  <a:extLst>
                    <a:ext uri="{9D8B030D-6E8A-4147-A177-3AD203B41FA5}">
                      <a16:colId xmlns:a16="http://schemas.microsoft.com/office/drawing/2014/main" val="602831374"/>
                    </a:ext>
                  </a:extLst>
                </a:gridCol>
                <a:gridCol w="452302">
                  <a:extLst>
                    <a:ext uri="{9D8B030D-6E8A-4147-A177-3AD203B41FA5}">
                      <a16:colId xmlns:a16="http://schemas.microsoft.com/office/drawing/2014/main" val="460458304"/>
                    </a:ext>
                  </a:extLst>
                </a:gridCol>
                <a:gridCol w="452302">
                  <a:extLst>
                    <a:ext uri="{9D8B030D-6E8A-4147-A177-3AD203B41FA5}">
                      <a16:colId xmlns:a16="http://schemas.microsoft.com/office/drawing/2014/main" val="2920259413"/>
                    </a:ext>
                  </a:extLst>
                </a:gridCol>
                <a:gridCol w="446225">
                  <a:extLst>
                    <a:ext uri="{9D8B030D-6E8A-4147-A177-3AD203B41FA5}">
                      <a16:colId xmlns:a16="http://schemas.microsoft.com/office/drawing/2014/main" val="2336890954"/>
                    </a:ext>
                  </a:extLst>
                </a:gridCol>
                <a:gridCol w="446225">
                  <a:extLst>
                    <a:ext uri="{9D8B030D-6E8A-4147-A177-3AD203B41FA5}">
                      <a16:colId xmlns:a16="http://schemas.microsoft.com/office/drawing/2014/main" val="3787450332"/>
                    </a:ext>
                  </a:extLst>
                </a:gridCol>
                <a:gridCol w="446225">
                  <a:extLst>
                    <a:ext uri="{9D8B030D-6E8A-4147-A177-3AD203B41FA5}">
                      <a16:colId xmlns:a16="http://schemas.microsoft.com/office/drawing/2014/main" val="4257995272"/>
                    </a:ext>
                  </a:extLst>
                </a:gridCol>
                <a:gridCol w="446225">
                  <a:extLst>
                    <a:ext uri="{9D8B030D-6E8A-4147-A177-3AD203B41FA5}">
                      <a16:colId xmlns:a16="http://schemas.microsoft.com/office/drawing/2014/main" val="1460720752"/>
                    </a:ext>
                  </a:extLst>
                </a:gridCol>
                <a:gridCol w="481561">
                  <a:extLst>
                    <a:ext uri="{9D8B030D-6E8A-4147-A177-3AD203B41FA5}">
                      <a16:colId xmlns:a16="http://schemas.microsoft.com/office/drawing/2014/main" val="2237557844"/>
                    </a:ext>
                  </a:extLst>
                </a:gridCol>
                <a:gridCol w="481561">
                  <a:extLst>
                    <a:ext uri="{9D8B030D-6E8A-4147-A177-3AD203B41FA5}">
                      <a16:colId xmlns:a16="http://schemas.microsoft.com/office/drawing/2014/main" val="1068441042"/>
                    </a:ext>
                  </a:extLst>
                </a:gridCol>
                <a:gridCol w="481561">
                  <a:extLst>
                    <a:ext uri="{9D8B030D-6E8A-4147-A177-3AD203B41FA5}">
                      <a16:colId xmlns:a16="http://schemas.microsoft.com/office/drawing/2014/main" val="1468908912"/>
                    </a:ext>
                  </a:extLst>
                </a:gridCol>
              </a:tblGrid>
              <a:tr h="246380">
                <a:tc gridSpan="4">
                  <a:txBody>
                    <a:bodyPr/>
                    <a:lstStyle/>
                    <a:p>
                      <a:pPr algn="ctr"/>
                      <a:r>
                        <a:rPr lang="en-SG" sz="1400" dirty="0"/>
                        <a:t>Current </a:t>
                      </a:r>
                      <a:r>
                        <a:rPr lang="en-SG" sz="1400" dirty="0" err="1"/>
                        <a:t>stateX</a:t>
                      </a:r>
                      <a:endParaRPr lang="en-SG" sz="1400" dirty="0"/>
                    </a:p>
                  </a:txBody>
                  <a:tcPr>
                    <a:solidFill>
                      <a:schemeClr val="tx2">
                        <a:lumMod val="75000"/>
                      </a:schemeClr>
                    </a:solidFill>
                  </a:tcPr>
                </a:tc>
                <a:tc hMerge="1">
                  <a:txBody>
                    <a:bodyPr/>
                    <a:lstStyle/>
                    <a:p>
                      <a:pPr algn="ctr"/>
                      <a:endParaRPr lang="en-SG" sz="1400" dirty="0"/>
                    </a:p>
                  </a:txBody>
                  <a:tcPr/>
                </a:tc>
                <a:tc hMerge="1">
                  <a:txBody>
                    <a:bodyPr/>
                    <a:lstStyle/>
                    <a:p>
                      <a:pPr algn="ctr"/>
                      <a:endParaRPr lang="en-SG" sz="1400" dirty="0"/>
                    </a:p>
                  </a:txBody>
                  <a:tcPr/>
                </a:tc>
                <a:tc hMerge="1">
                  <a:txBody>
                    <a:bodyPr/>
                    <a:lstStyle/>
                    <a:p>
                      <a:pPr algn="ctr"/>
                      <a:endParaRPr lang="en-SG" sz="1400" dirty="0"/>
                    </a:p>
                  </a:txBody>
                  <a:tcPr/>
                </a:tc>
                <a:tc gridSpan="4">
                  <a:txBody>
                    <a:bodyPr/>
                    <a:lstStyle/>
                    <a:p>
                      <a:pPr algn="ctr"/>
                      <a:r>
                        <a:rPr lang="en-SG" sz="1400" dirty="0"/>
                        <a:t>Next state</a:t>
                      </a:r>
                    </a:p>
                  </a:txBody>
                  <a:tcPr>
                    <a:solidFill>
                      <a:srgbClr val="0000FF"/>
                    </a:solidFill>
                  </a:tcPr>
                </a:tc>
                <a:tc hMerge="1">
                  <a:txBody>
                    <a:bodyPr/>
                    <a:lstStyle/>
                    <a:p>
                      <a:pPr algn="ctr"/>
                      <a:endParaRPr lang="en-SG" sz="1400" dirty="0"/>
                    </a:p>
                  </a:txBody>
                  <a:tcPr/>
                </a:tc>
                <a:tc hMerge="1">
                  <a:txBody>
                    <a:bodyPr/>
                    <a:lstStyle/>
                    <a:p>
                      <a:pPr algn="ctr"/>
                      <a:endParaRPr lang="en-SG" sz="1400" dirty="0"/>
                    </a:p>
                  </a:txBody>
                  <a:tcPr/>
                </a:tc>
                <a:tc hMerge="1">
                  <a:txBody>
                    <a:bodyPr/>
                    <a:lstStyle/>
                    <a:p>
                      <a:pPr algn="ctr"/>
                      <a:endParaRPr lang="en-SG" sz="1400" dirty="0"/>
                    </a:p>
                  </a:txBody>
                  <a:tcPr/>
                </a:tc>
                <a:tc>
                  <a:txBody>
                    <a:bodyPr/>
                    <a:lstStyle/>
                    <a:p>
                      <a:pPr algn="ctr"/>
                      <a:endParaRPr lang="en-SG" sz="1400" dirty="0"/>
                    </a:p>
                  </a:txBody>
                  <a:tcPr>
                    <a:solidFill>
                      <a:srgbClr val="CC99FF"/>
                    </a:solidFill>
                  </a:tcPr>
                </a:tc>
                <a:tc>
                  <a:txBody>
                    <a:bodyPr/>
                    <a:lstStyle/>
                    <a:p>
                      <a:pPr algn="ctr"/>
                      <a:endParaRPr lang="en-SG" sz="1400" dirty="0"/>
                    </a:p>
                  </a:txBody>
                  <a:tcPr>
                    <a:solidFill>
                      <a:srgbClr val="FFC000"/>
                    </a:solidFill>
                  </a:tcPr>
                </a:tc>
                <a:tc>
                  <a:txBody>
                    <a:bodyPr/>
                    <a:lstStyle/>
                    <a:p>
                      <a:pPr algn="ctr"/>
                      <a:endParaRPr lang="en-SG" sz="1400" dirty="0"/>
                    </a:p>
                  </a:txBody>
                  <a:tcPr>
                    <a:solidFill>
                      <a:srgbClr val="FFC000"/>
                    </a:solidFill>
                  </a:tcPr>
                </a:tc>
                <a:extLst>
                  <a:ext uri="{0D108BD9-81ED-4DB2-BD59-A6C34878D82A}">
                    <a16:rowId xmlns:a16="http://schemas.microsoft.com/office/drawing/2014/main" val="3055541231"/>
                  </a:ext>
                </a:extLst>
              </a:tr>
              <a:tr h="246380">
                <a:tc>
                  <a:txBody>
                    <a:bodyPr/>
                    <a:lstStyle/>
                    <a:p>
                      <a:pPr algn="ctr"/>
                      <a:r>
                        <a:rPr lang="en-SG" sz="1400" i="1" dirty="0"/>
                        <a:t>A</a:t>
                      </a:r>
                    </a:p>
                  </a:txBody>
                  <a:tcPr>
                    <a:solidFill>
                      <a:schemeClr val="tx2">
                        <a:lumMod val="40000"/>
                        <a:lumOff val="60000"/>
                      </a:schemeClr>
                    </a:solidFill>
                  </a:tcPr>
                </a:tc>
                <a:tc>
                  <a:txBody>
                    <a:bodyPr/>
                    <a:lstStyle/>
                    <a:p>
                      <a:pPr algn="ctr"/>
                      <a:r>
                        <a:rPr lang="en-SG" sz="1400" i="1" dirty="0"/>
                        <a:t>B</a:t>
                      </a:r>
                    </a:p>
                  </a:txBody>
                  <a:tcPr>
                    <a:solidFill>
                      <a:schemeClr val="tx2">
                        <a:lumMod val="40000"/>
                        <a:lumOff val="60000"/>
                      </a:schemeClr>
                    </a:solidFill>
                  </a:tcPr>
                </a:tc>
                <a:tc>
                  <a:txBody>
                    <a:bodyPr/>
                    <a:lstStyle/>
                    <a:p>
                      <a:pPr algn="ctr"/>
                      <a:r>
                        <a:rPr lang="en-SG" sz="1400" i="1" dirty="0"/>
                        <a:t>C</a:t>
                      </a:r>
                    </a:p>
                  </a:txBody>
                  <a:tcPr>
                    <a:solidFill>
                      <a:schemeClr val="tx2">
                        <a:lumMod val="40000"/>
                        <a:lumOff val="60000"/>
                      </a:schemeClr>
                    </a:solidFill>
                  </a:tcPr>
                </a:tc>
                <a:tc>
                  <a:txBody>
                    <a:bodyPr/>
                    <a:lstStyle/>
                    <a:p>
                      <a:pPr algn="ctr"/>
                      <a:r>
                        <a:rPr lang="en-SG" sz="1400" i="1" dirty="0"/>
                        <a:t>D</a:t>
                      </a:r>
                    </a:p>
                  </a:txBody>
                  <a:tcPr>
                    <a:solidFill>
                      <a:schemeClr val="tx2">
                        <a:lumMod val="40000"/>
                        <a:lumOff val="60000"/>
                      </a:schemeClr>
                    </a:solidFill>
                  </a:tcPr>
                </a:tc>
                <a:tc>
                  <a:txBody>
                    <a:bodyPr/>
                    <a:lstStyle/>
                    <a:p>
                      <a:pPr algn="ctr"/>
                      <a:r>
                        <a:rPr lang="en-SG" sz="1400" i="1" u="none" dirty="0"/>
                        <a:t>A</a:t>
                      </a:r>
                      <a:r>
                        <a:rPr lang="en-SG" sz="1400" baseline="30000" dirty="0"/>
                        <a:t>+</a:t>
                      </a:r>
                    </a:p>
                  </a:txBody>
                  <a:tcPr>
                    <a:solidFill>
                      <a:srgbClr val="CCECFF"/>
                    </a:solidFill>
                  </a:tcPr>
                </a:tc>
                <a:tc>
                  <a:txBody>
                    <a:bodyPr/>
                    <a:lstStyle/>
                    <a:p>
                      <a:pPr algn="ctr"/>
                      <a:r>
                        <a:rPr lang="en-SG" sz="1400" i="1" dirty="0"/>
                        <a:t>B</a:t>
                      </a:r>
                      <a:r>
                        <a:rPr lang="en-SG" sz="1400" baseline="30000" dirty="0"/>
                        <a:t>+</a:t>
                      </a:r>
                    </a:p>
                  </a:txBody>
                  <a:tcPr>
                    <a:solidFill>
                      <a:srgbClr val="CCECFF"/>
                    </a:solidFill>
                  </a:tcPr>
                </a:tc>
                <a:tc>
                  <a:txBody>
                    <a:bodyPr/>
                    <a:lstStyle/>
                    <a:p>
                      <a:pPr algn="ctr"/>
                      <a:r>
                        <a:rPr lang="en-SG" sz="1400" i="1" dirty="0"/>
                        <a:t>C</a:t>
                      </a:r>
                      <a:r>
                        <a:rPr lang="en-SG" sz="1400" baseline="30000" dirty="0"/>
                        <a:t>+</a:t>
                      </a:r>
                    </a:p>
                  </a:txBody>
                  <a:tcPr>
                    <a:solidFill>
                      <a:srgbClr val="CCECFF"/>
                    </a:solidFill>
                  </a:tcPr>
                </a:tc>
                <a:tc>
                  <a:txBody>
                    <a:bodyPr/>
                    <a:lstStyle/>
                    <a:p>
                      <a:pPr algn="ctr"/>
                      <a:r>
                        <a:rPr lang="en-SG" sz="1400" i="1" dirty="0"/>
                        <a:t>D</a:t>
                      </a:r>
                      <a:r>
                        <a:rPr lang="en-SG" sz="1400" baseline="30000" dirty="0"/>
                        <a:t>+</a:t>
                      </a:r>
                    </a:p>
                  </a:txBody>
                  <a:tcPr>
                    <a:solidFill>
                      <a:srgbClr val="CCECFF"/>
                    </a:solidFill>
                  </a:tcPr>
                </a:tc>
                <a:tc>
                  <a:txBody>
                    <a:bodyPr/>
                    <a:lstStyle/>
                    <a:p>
                      <a:pPr algn="ctr"/>
                      <a:r>
                        <a:rPr lang="en-SG" sz="1400" i="1" dirty="0"/>
                        <a:t>TC</a:t>
                      </a:r>
                    </a:p>
                  </a:txBody>
                  <a:tcPr>
                    <a:solidFill>
                      <a:srgbClr val="CC99FF"/>
                    </a:solidFill>
                  </a:tcPr>
                </a:tc>
                <a:tc>
                  <a:txBody>
                    <a:bodyPr/>
                    <a:lstStyle/>
                    <a:p>
                      <a:pPr algn="ctr"/>
                      <a:r>
                        <a:rPr lang="en-SG" sz="1400" i="1" dirty="0"/>
                        <a:t>JD</a:t>
                      </a:r>
                    </a:p>
                  </a:txBody>
                  <a:tcPr>
                    <a:solidFill>
                      <a:srgbClr val="FFC000"/>
                    </a:solidFill>
                  </a:tcPr>
                </a:tc>
                <a:tc>
                  <a:txBody>
                    <a:bodyPr/>
                    <a:lstStyle/>
                    <a:p>
                      <a:pPr algn="ctr"/>
                      <a:r>
                        <a:rPr lang="en-SG" sz="1400" i="1" dirty="0"/>
                        <a:t>KD</a:t>
                      </a:r>
                    </a:p>
                  </a:txBody>
                  <a:tcPr>
                    <a:solidFill>
                      <a:srgbClr val="FFC000"/>
                    </a:solidFill>
                  </a:tcPr>
                </a:tc>
                <a:extLst>
                  <a:ext uri="{0D108BD9-81ED-4DB2-BD59-A6C34878D82A}">
                    <a16:rowId xmlns:a16="http://schemas.microsoft.com/office/drawing/2014/main" val="1754645020"/>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421544478"/>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2207990857"/>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extLst>
                  <a:ext uri="{0D108BD9-81ED-4DB2-BD59-A6C34878D82A}">
                    <a16:rowId xmlns:a16="http://schemas.microsoft.com/office/drawing/2014/main" val="3515071051"/>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2290495904"/>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extLst>
                  <a:ext uri="{0D108BD9-81ED-4DB2-BD59-A6C34878D82A}">
                    <a16:rowId xmlns:a16="http://schemas.microsoft.com/office/drawing/2014/main" val="3541151672"/>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1904699641"/>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3526319532"/>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3025463670"/>
                  </a:ext>
                </a:extLst>
              </a:tr>
              <a:tr h="246380">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550056797"/>
                  </a:ext>
                </a:extLst>
              </a:tr>
              <a:tr h="246380">
                <a:tc>
                  <a:txBody>
                    <a:bodyPr/>
                    <a:lstStyle/>
                    <a:p>
                      <a:pPr algn="ctr"/>
                      <a:r>
                        <a:rPr lang="en-SG" sz="1400" dirty="0"/>
                        <a:t>1</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extLst>
                  <a:ext uri="{0D108BD9-81ED-4DB2-BD59-A6C34878D82A}">
                    <a16:rowId xmlns:a16="http://schemas.microsoft.com/office/drawing/2014/main" val="1042746382"/>
                  </a:ext>
                </a:extLst>
              </a:tr>
              <a:tr h="246380">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3798591214"/>
                  </a:ext>
                </a:extLst>
              </a:tr>
              <a:tr h="246380">
                <a:tc>
                  <a:txBody>
                    <a:bodyPr/>
                    <a:lstStyle/>
                    <a:p>
                      <a:pPr algn="ctr"/>
                      <a:r>
                        <a:rPr lang="en-SG" sz="1400" dirty="0"/>
                        <a:t>1</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extLst>
                  <a:ext uri="{0D108BD9-81ED-4DB2-BD59-A6C34878D82A}">
                    <a16:rowId xmlns:a16="http://schemas.microsoft.com/office/drawing/2014/main" val="1656938519"/>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1002007306"/>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893373792"/>
                  </a:ext>
                </a:extLst>
              </a:tr>
              <a:tr h="246380">
                <a:tc>
                  <a:txBody>
                    <a:bodyPr/>
                    <a:lstStyle/>
                    <a:p>
                      <a:pPr algn="ctr"/>
                      <a:r>
                        <a:rPr lang="en-SG" sz="1400" dirty="0"/>
                        <a:t>1</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2156785597"/>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3103987443"/>
                  </a:ext>
                </a:extLst>
              </a:tr>
            </a:tbl>
          </a:graphicData>
        </a:graphic>
      </p:graphicFrame>
      <p:grpSp>
        <p:nvGrpSpPr>
          <p:cNvPr id="150" name="Group 149">
            <a:extLst>
              <a:ext uri="{FF2B5EF4-FFF2-40B4-BE49-F238E27FC236}">
                <a16:creationId xmlns:a16="http://schemas.microsoft.com/office/drawing/2014/main" id="{E3B2FB1B-05AD-4B20-8FB7-0EB15DCAB303}"/>
              </a:ext>
            </a:extLst>
          </p:cNvPr>
          <p:cNvGrpSpPr/>
          <p:nvPr/>
        </p:nvGrpSpPr>
        <p:grpSpPr>
          <a:xfrm>
            <a:off x="5421615" y="384451"/>
            <a:ext cx="1745729" cy="1509551"/>
            <a:chOff x="-112077" y="0"/>
            <a:chExt cx="2255202" cy="2078673"/>
          </a:xfrm>
        </p:grpSpPr>
        <p:sp>
          <p:nvSpPr>
            <p:cNvPr id="151" name="Rectangle 150">
              <a:extLst>
                <a:ext uri="{FF2B5EF4-FFF2-40B4-BE49-F238E27FC236}">
                  <a16:creationId xmlns:a16="http://schemas.microsoft.com/office/drawing/2014/main" id="{30D06592-116C-464E-BFC4-C6F650683B4D}"/>
                </a:ext>
              </a:extLst>
            </p:cNvPr>
            <p:cNvSpPr/>
            <p:nvPr/>
          </p:nvSpPr>
          <p:spPr>
            <a:xfrm>
              <a:off x="-112077" y="0"/>
              <a:ext cx="597853" cy="27288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DA</a:t>
              </a:r>
              <a:endParaRPr lang="en-SG" sz="1100" dirty="0">
                <a:effectLst/>
                <a:ea typeface="Calibri" panose="020F0502020204030204" pitchFamily="34" charset="0"/>
                <a:cs typeface="Times New Roman" panose="02020603050405020304" pitchFamily="18" charset="0"/>
              </a:endParaRPr>
            </a:p>
          </p:txBody>
        </p:sp>
        <p:grpSp>
          <p:nvGrpSpPr>
            <p:cNvPr id="152" name="Group 151">
              <a:extLst>
                <a:ext uri="{FF2B5EF4-FFF2-40B4-BE49-F238E27FC236}">
                  <a16:creationId xmlns:a16="http://schemas.microsoft.com/office/drawing/2014/main" id="{4CA330E2-5268-4660-8A21-FC58A772258A}"/>
                </a:ext>
              </a:extLst>
            </p:cNvPr>
            <p:cNvGrpSpPr/>
            <p:nvPr/>
          </p:nvGrpSpPr>
          <p:grpSpPr>
            <a:xfrm>
              <a:off x="85725" y="0"/>
              <a:ext cx="2057400" cy="2078673"/>
              <a:chOff x="0" y="0"/>
              <a:chExt cx="2057400" cy="2078673"/>
            </a:xfrm>
          </p:grpSpPr>
          <p:grpSp>
            <p:nvGrpSpPr>
              <p:cNvPr id="153" name="Group 152">
                <a:extLst>
                  <a:ext uri="{FF2B5EF4-FFF2-40B4-BE49-F238E27FC236}">
                    <a16:creationId xmlns:a16="http://schemas.microsoft.com/office/drawing/2014/main" id="{1359605A-76A1-4E73-90D6-E7561F79F7D6}"/>
                  </a:ext>
                </a:extLst>
              </p:cNvPr>
              <p:cNvGrpSpPr/>
              <p:nvPr/>
            </p:nvGrpSpPr>
            <p:grpSpPr>
              <a:xfrm>
                <a:off x="1009650" y="0"/>
                <a:ext cx="597852" cy="363062"/>
                <a:chOff x="0" y="0"/>
                <a:chExt cx="597852" cy="363062"/>
              </a:xfrm>
            </p:grpSpPr>
            <p:sp>
              <p:nvSpPr>
                <p:cNvPr id="188" name="AutoShape 4159">
                  <a:extLst>
                    <a:ext uri="{FF2B5EF4-FFF2-40B4-BE49-F238E27FC236}">
                      <a16:creationId xmlns:a16="http://schemas.microsoft.com/office/drawing/2014/main" id="{4215E3C6-9DD2-47C9-A1DE-0C81A8E35BD3}"/>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189" name="Rectangle 188">
                  <a:extLst>
                    <a:ext uri="{FF2B5EF4-FFF2-40B4-BE49-F238E27FC236}">
                      <a16:creationId xmlns:a16="http://schemas.microsoft.com/office/drawing/2014/main" id="{735CAA74-79A9-4E14-B9A0-18A7ED05AE27}"/>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154" name="Group 153">
                <a:extLst>
                  <a:ext uri="{FF2B5EF4-FFF2-40B4-BE49-F238E27FC236}">
                    <a16:creationId xmlns:a16="http://schemas.microsoft.com/office/drawing/2014/main" id="{A1C35C3B-8427-4DCF-B610-D74F1C9F4041}"/>
                  </a:ext>
                </a:extLst>
              </p:cNvPr>
              <p:cNvGrpSpPr/>
              <p:nvPr/>
            </p:nvGrpSpPr>
            <p:grpSpPr>
              <a:xfrm>
                <a:off x="1647825" y="742950"/>
                <a:ext cx="409575" cy="619125"/>
                <a:chOff x="0" y="0"/>
                <a:chExt cx="409575" cy="619125"/>
              </a:xfrm>
            </p:grpSpPr>
            <p:sp>
              <p:nvSpPr>
                <p:cNvPr id="186" name="AutoShape 4158">
                  <a:extLst>
                    <a:ext uri="{FF2B5EF4-FFF2-40B4-BE49-F238E27FC236}">
                      <a16:creationId xmlns:a16="http://schemas.microsoft.com/office/drawing/2014/main" id="{41F689AC-BE7F-451E-AF0B-936CF7973681}"/>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187" name="Rectangle 186">
                  <a:extLst>
                    <a:ext uri="{FF2B5EF4-FFF2-40B4-BE49-F238E27FC236}">
                      <a16:creationId xmlns:a16="http://schemas.microsoft.com/office/drawing/2014/main" id="{DAF2954B-1600-49E8-BF27-8EB79D72EE36}"/>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155" name="Group 154">
                <a:extLst>
                  <a:ext uri="{FF2B5EF4-FFF2-40B4-BE49-F238E27FC236}">
                    <a16:creationId xmlns:a16="http://schemas.microsoft.com/office/drawing/2014/main" id="{80F8F2E4-D5BA-49DC-AFEF-431E157A3045}"/>
                  </a:ext>
                </a:extLst>
              </p:cNvPr>
              <p:cNvGrpSpPr/>
              <p:nvPr/>
            </p:nvGrpSpPr>
            <p:grpSpPr>
              <a:xfrm>
                <a:off x="0" y="1057275"/>
                <a:ext cx="342900" cy="609600"/>
                <a:chOff x="0" y="0"/>
                <a:chExt cx="342900" cy="609600"/>
              </a:xfrm>
            </p:grpSpPr>
            <p:sp>
              <p:nvSpPr>
                <p:cNvPr id="184" name="AutoShape 4157">
                  <a:extLst>
                    <a:ext uri="{FF2B5EF4-FFF2-40B4-BE49-F238E27FC236}">
                      <a16:creationId xmlns:a16="http://schemas.microsoft.com/office/drawing/2014/main" id="{A0F43A94-02C3-4011-A581-A81F21986B6C}"/>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185" name="Rectangle 184">
                  <a:extLst>
                    <a:ext uri="{FF2B5EF4-FFF2-40B4-BE49-F238E27FC236}">
                      <a16:creationId xmlns:a16="http://schemas.microsoft.com/office/drawing/2014/main" id="{939BEA68-8589-4E35-9242-1630A5877189}"/>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156" name="Group 155">
                <a:extLst>
                  <a:ext uri="{FF2B5EF4-FFF2-40B4-BE49-F238E27FC236}">
                    <a16:creationId xmlns:a16="http://schemas.microsoft.com/office/drawing/2014/main" id="{74E9EF71-775D-463B-820D-1F4861E2969E}"/>
                  </a:ext>
                </a:extLst>
              </p:cNvPr>
              <p:cNvGrpSpPr/>
              <p:nvPr/>
            </p:nvGrpSpPr>
            <p:grpSpPr>
              <a:xfrm>
                <a:off x="685800" y="1733550"/>
                <a:ext cx="607379" cy="345123"/>
                <a:chOff x="0" y="0"/>
                <a:chExt cx="607379" cy="345123"/>
              </a:xfrm>
            </p:grpSpPr>
            <p:sp>
              <p:nvSpPr>
                <p:cNvPr id="182" name="Rectangle 181">
                  <a:extLst>
                    <a:ext uri="{FF2B5EF4-FFF2-40B4-BE49-F238E27FC236}">
                      <a16:creationId xmlns:a16="http://schemas.microsoft.com/office/drawing/2014/main" id="{340F0C62-8191-447C-849F-0D04E342CEBB}"/>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183" name="AutoShape 4160">
                  <a:extLst>
                    <a:ext uri="{FF2B5EF4-FFF2-40B4-BE49-F238E27FC236}">
                      <a16:creationId xmlns:a16="http://schemas.microsoft.com/office/drawing/2014/main" id="{E0754BFC-6024-46E5-A15D-6BC99ED0C5B8}"/>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159" name="Group 158">
                <a:extLst>
                  <a:ext uri="{FF2B5EF4-FFF2-40B4-BE49-F238E27FC236}">
                    <a16:creationId xmlns:a16="http://schemas.microsoft.com/office/drawing/2014/main" id="{97AC7C79-605C-4E2F-BB91-A968FE61B167}"/>
                  </a:ext>
                </a:extLst>
              </p:cNvPr>
              <p:cNvGrpSpPr/>
              <p:nvPr/>
            </p:nvGrpSpPr>
            <p:grpSpPr>
              <a:xfrm>
                <a:off x="361950" y="419100"/>
                <a:ext cx="1257300" cy="1257300"/>
                <a:chOff x="0" y="0"/>
                <a:chExt cx="1257300" cy="1257300"/>
              </a:xfrm>
            </p:grpSpPr>
            <p:grpSp>
              <p:nvGrpSpPr>
                <p:cNvPr id="160" name="Group 159">
                  <a:extLst>
                    <a:ext uri="{FF2B5EF4-FFF2-40B4-BE49-F238E27FC236}">
                      <a16:creationId xmlns:a16="http://schemas.microsoft.com/office/drawing/2014/main" id="{F34F1CE8-E419-4FDD-83E0-832A8551F089}"/>
                    </a:ext>
                  </a:extLst>
                </p:cNvPr>
                <p:cNvGrpSpPr/>
                <p:nvPr/>
              </p:nvGrpSpPr>
              <p:grpSpPr>
                <a:xfrm>
                  <a:off x="0" y="0"/>
                  <a:ext cx="1257300" cy="628650"/>
                  <a:chOff x="0" y="0"/>
                  <a:chExt cx="1257300" cy="628650"/>
                </a:xfrm>
              </p:grpSpPr>
              <p:grpSp>
                <p:nvGrpSpPr>
                  <p:cNvPr id="172" name="Group 171">
                    <a:extLst>
                      <a:ext uri="{FF2B5EF4-FFF2-40B4-BE49-F238E27FC236}">
                        <a16:creationId xmlns:a16="http://schemas.microsoft.com/office/drawing/2014/main" id="{852FFA1F-A3F8-4058-8797-D35F6AAAEA65}"/>
                      </a:ext>
                    </a:extLst>
                  </p:cNvPr>
                  <p:cNvGrpSpPr/>
                  <p:nvPr/>
                </p:nvGrpSpPr>
                <p:grpSpPr>
                  <a:xfrm>
                    <a:off x="0" y="0"/>
                    <a:ext cx="1257300" cy="314325"/>
                    <a:chOff x="0" y="0"/>
                    <a:chExt cx="1257300" cy="314325"/>
                  </a:xfrm>
                </p:grpSpPr>
                <p:sp>
                  <p:nvSpPr>
                    <p:cNvPr id="178" name="Text Box 4143">
                      <a:extLst>
                        <a:ext uri="{FF2B5EF4-FFF2-40B4-BE49-F238E27FC236}">
                          <a16:creationId xmlns:a16="http://schemas.microsoft.com/office/drawing/2014/main" id="{522D24B7-A61B-4261-8F79-763ECF4B9C05}"/>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9" name="Text Box 4143">
                      <a:extLst>
                        <a:ext uri="{FF2B5EF4-FFF2-40B4-BE49-F238E27FC236}">
                          <a16:creationId xmlns:a16="http://schemas.microsoft.com/office/drawing/2014/main" id="{3BF38F13-8189-488E-A6E1-1DBB203C7DC1}"/>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80" name="Text Box 4143">
                      <a:extLst>
                        <a:ext uri="{FF2B5EF4-FFF2-40B4-BE49-F238E27FC236}">
                          <a16:creationId xmlns:a16="http://schemas.microsoft.com/office/drawing/2014/main" id="{D963A758-3A61-43AA-BCB6-0EE8F5D8456E}"/>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81" name="Text Box 4143">
                      <a:extLst>
                        <a:ext uri="{FF2B5EF4-FFF2-40B4-BE49-F238E27FC236}">
                          <a16:creationId xmlns:a16="http://schemas.microsoft.com/office/drawing/2014/main" id="{3278F95A-9978-4A9B-B2BB-F645D8BC7C74}"/>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173" name="Group 172">
                    <a:extLst>
                      <a:ext uri="{FF2B5EF4-FFF2-40B4-BE49-F238E27FC236}">
                        <a16:creationId xmlns:a16="http://schemas.microsoft.com/office/drawing/2014/main" id="{1F80BC7D-228D-4ACD-85D5-C18520582F55}"/>
                      </a:ext>
                    </a:extLst>
                  </p:cNvPr>
                  <p:cNvGrpSpPr/>
                  <p:nvPr/>
                </p:nvGrpSpPr>
                <p:grpSpPr>
                  <a:xfrm>
                    <a:off x="0" y="314325"/>
                    <a:ext cx="1257300" cy="314325"/>
                    <a:chOff x="0" y="0"/>
                    <a:chExt cx="1257300" cy="314325"/>
                  </a:xfrm>
                </p:grpSpPr>
                <p:sp>
                  <p:nvSpPr>
                    <p:cNvPr id="174" name="Text Box 4143">
                      <a:extLst>
                        <a:ext uri="{FF2B5EF4-FFF2-40B4-BE49-F238E27FC236}">
                          <a16:creationId xmlns:a16="http://schemas.microsoft.com/office/drawing/2014/main" id="{0D9FBB6B-88D0-4187-8C3A-9923219ECD10}"/>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5" name="Text Box 4143">
                      <a:extLst>
                        <a:ext uri="{FF2B5EF4-FFF2-40B4-BE49-F238E27FC236}">
                          <a16:creationId xmlns:a16="http://schemas.microsoft.com/office/drawing/2014/main" id="{621C5638-7434-4B6D-8414-E9427A564619}"/>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6" name="Text Box 4143">
                      <a:extLst>
                        <a:ext uri="{FF2B5EF4-FFF2-40B4-BE49-F238E27FC236}">
                          <a16:creationId xmlns:a16="http://schemas.microsoft.com/office/drawing/2014/main" id="{ACEE30DE-189E-4F2F-BA96-79763A652CB3}"/>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7" name="Text Box 4143">
                      <a:extLst>
                        <a:ext uri="{FF2B5EF4-FFF2-40B4-BE49-F238E27FC236}">
                          <a16:creationId xmlns:a16="http://schemas.microsoft.com/office/drawing/2014/main" id="{7C45C451-3B2A-4F58-807C-2495A5E00EE0}"/>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161" name="Group 160">
                  <a:extLst>
                    <a:ext uri="{FF2B5EF4-FFF2-40B4-BE49-F238E27FC236}">
                      <a16:creationId xmlns:a16="http://schemas.microsoft.com/office/drawing/2014/main" id="{8578A052-E8AA-414B-B6C8-E5B013F5CAA3}"/>
                    </a:ext>
                  </a:extLst>
                </p:cNvPr>
                <p:cNvGrpSpPr/>
                <p:nvPr/>
              </p:nvGrpSpPr>
              <p:grpSpPr>
                <a:xfrm>
                  <a:off x="0" y="628650"/>
                  <a:ext cx="1257300" cy="628650"/>
                  <a:chOff x="0" y="0"/>
                  <a:chExt cx="1257300" cy="628650"/>
                </a:xfrm>
              </p:grpSpPr>
              <p:grpSp>
                <p:nvGrpSpPr>
                  <p:cNvPr id="162" name="Group 161">
                    <a:extLst>
                      <a:ext uri="{FF2B5EF4-FFF2-40B4-BE49-F238E27FC236}">
                        <a16:creationId xmlns:a16="http://schemas.microsoft.com/office/drawing/2014/main" id="{95C81E21-5145-4070-9D2A-63D4E8B30F4F}"/>
                      </a:ext>
                    </a:extLst>
                  </p:cNvPr>
                  <p:cNvGrpSpPr/>
                  <p:nvPr/>
                </p:nvGrpSpPr>
                <p:grpSpPr>
                  <a:xfrm>
                    <a:off x="0" y="0"/>
                    <a:ext cx="1257300" cy="314325"/>
                    <a:chOff x="0" y="0"/>
                    <a:chExt cx="1257300" cy="314325"/>
                  </a:xfrm>
                </p:grpSpPr>
                <p:sp>
                  <p:nvSpPr>
                    <p:cNvPr id="168" name="Text Box 4143">
                      <a:extLst>
                        <a:ext uri="{FF2B5EF4-FFF2-40B4-BE49-F238E27FC236}">
                          <a16:creationId xmlns:a16="http://schemas.microsoft.com/office/drawing/2014/main" id="{46CF1520-8662-4D03-B572-6991C173974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9" name="Text Box 4143">
                      <a:extLst>
                        <a:ext uri="{FF2B5EF4-FFF2-40B4-BE49-F238E27FC236}">
                          <a16:creationId xmlns:a16="http://schemas.microsoft.com/office/drawing/2014/main" id="{977AB36A-9A62-48CE-B7F0-B58942513C2E}"/>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0" name="Text Box 4143">
                      <a:extLst>
                        <a:ext uri="{FF2B5EF4-FFF2-40B4-BE49-F238E27FC236}">
                          <a16:creationId xmlns:a16="http://schemas.microsoft.com/office/drawing/2014/main" id="{14273FBB-58D3-4459-B007-64DCC5E9C65C}"/>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71" name="Text Box 4143">
                      <a:extLst>
                        <a:ext uri="{FF2B5EF4-FFF2-40B4-BE49-F238E27FC236}">
                          <a16:creationId xmlns:a16="http://schemas.microsoft.com/office/drawing/2014/main" id="{CBAF0D98-1B68-456E-AB8A-07C1F98B395A}"/>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163" name="Group 162">
                    <a:extLst>
                      <a:ext uri="{FF2B5EF4-FFF2-40B4-BE49-F238E27FC236}">
                        <a16:creationId xmlns:a16="http://schemas.microsoft.com/office/drawing/2014/main" id="{112EE9AE-8751-46C1-9BE8-CE3310382ACC}"/>
                      </a:ext>
                    </a:extLst>
                  </p:cNvPr>
                  <p:cNvGrpSpPr/>
                  <p:nvPr/>
                </p:nvGrpSpPr>
                <p:grpSpPr>
                  <a:xfrm>
                    <a:off x="0" y="314325"/>
                    <a:ext cx="1257300" cy="314325"/>
                    <a:chOff x="0" y="0"/>
                    <a:chExt cx="1257300" cy="314325"/>
                  </a:xfrm>
                </p:grpSpPr>
                <p:sp>
                  <p:nvSpPr>
                    <p:cNvPr id="164" name="Text Box 4143">
                      <a:extLst>
                        <a:ext uri="{FF2B5EF4-FFF2-40B4-BE49-F238E27FC236}">
                          <a16:creationId xmlns:a16="http://schemas.microsoft.com/office/drawing/2014/main" id="{21FABFEF-0FB6-4A8D-AD41-578DBADCD045}"/>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5" name="Text Box 4143">
                      <a:extLst>
                        <a:ext uri="{FF2B5EF4-FFF2-40B4-BE49-F238E27FC236}">
                          <a16:creationId xmlns:a16="http://schemas.microsoft.com/office/drawing/2014/main" id="{B35C064E-0FB9-4174-8032-6658A26ACAAA}"/>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6" name="Text Box 4143">
                      <a:extLst>
                        <a:ext uri="{FF2B5EF4-FFF2-40B4-BE49-F238E27FC236}">
                          <a16:creationId xmlns:a16="http://schemas.microsoft.com/office/drawing/2014/main" id="{C31E395E-2CB5-4090-8329-9A512427847B}"/>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67" name="Text Box 4143">
                      <a:extLst>
                        <a:ext uri="{FF2B5EF4-FFF2-40B4-BE49-F238E27FC236}">
                          <a16:creationId xmlns:a16="http://schemas.microsoft.com/office/drawing/2014/main" id="{578B0F17-1A16-41F7-8BD5-75BABE6B836E}"/>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190" name="Group 189">
            <a:extLst>
              <a:ext uri="{FF2B5EF4-FFF2-40B4-BE49-F238E27FC236}">
                <a16:creationId xmlns:a16="http://schemas.microsoft.com/office/drawing/2014/main" id="{91F99ED6-4F5B-4870-825F-002FCFFC2757}"/>
              </a:ext>
            </a:extLst>
          </p:cNvPr>
          <p:cNvGrpSpPr/>
          <p:nvPr/>
        </p:nvGrpSpPr>
        <p:grpSpPr>
          <a:xfrm>
            <a:off x="7118552" y="1402071"/>
            <a:ext cx="1720648" cy="1490906"/>
            <a:chOff x="-129580" y="0"/>
            <a:chExt cx="2272705" cy="2078673"/>
          </a:xfrm>
        </p:grpSpPr>
        <p:sp>
          <p:nvSpPr>
            <p:cNvPr id="191" name="Rectangle 190">
              <a:extLst>
                <a:ext uri="{FF2B5EF4-FFF2-40B4-BE49-F238E27FC236}">
                  <a16:creationId xmlns:a16="http://schemas.microsoft.com/office/drawing/2014/main" id="{E340F461-CA53-4FE0-A0F2-F06601DB0191}"/>
                </a:ext>
              </a:extLst>
            </p:cNvPr>
            <p:cNvSpPr/>
            <p:nvPr/>
          </p:nvSpPr>
          <p:spPr>
            <a:xfrm>
              <a:off x="-129580" y="0"/>
              <a:ext cx="615357" cy="28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DB</a:t>
              </a:r>
              <a:endParaRPr lang="en-SG" sz="1100" dirty="0">
                <a:effectLst/>
                <a:ea typeface="Calibri" panose="020F0502020204030204" pitchFamily="34" charset="0"/>
                <a:cs typeface="Times New Roman" panose="02020603050405020304" pitchFamily="18" charset="0"/>
              </a:endParaRPr>
            </a:p>
          </p:txBody>
        </p:sp>
        <p:grpSp>
          <p:nvGrpSpPr>
            <p:cNvPr id="192" name="Group 191">
              <a:extLst>
                <a:ext uri="{FF2B5EF4-FFF2-40B4-BE49-F238E27FC236}">
                  <a16:creationId xmlns:a16="http://schemas.microsoft.com/office/drawing/2014/main" id="{6DD9893C-FA33-4940-AF85-A64CC3C63B7C}"/>
                </a:ext>
              </a:extLst>
            </p:cNvPr>
            <p:cNvGrpSpPr/>
            <p:nvPr/>
          </p:nvGrpSpPr>
          <p:grpSpPr>
            <a:xfrm>
              <a:off x="85725" y="0"/>
              <a:ext cx="2057400" cy="2078673"/>
              <a:chOff x="0" y="0"/>
              <a:chExt cx="2057400" cy="2078673"/>
            </a:xfrm>
          </p:grpSpPr>
          <p:grpSp>
            <p:nvGrpSpPr>
              <p:cNvPr id="193" name="Group 192">
                <a:extLst>
                  <a:ext uri="{FF2B5EF4-FFF2-40B4-BE49-F238E27FC236}">
                    <a16:creationId xmlns:a16="http://schemas.microsoft.com/office/drawing/2014/main" id="{0E972900-5203-48D6-979F-69B93C195F1E}"/>
                  </a:ext>
                </a:extLst>
              </p:cNvPr>
              <p:cNvGrpSpPr/>
              <p:nvPr/>
            </p:nvGrpSpPr>
            <p:grpSpPr>
              <a:xfrm>
                <a:off x="1009650" y="0"/>
                <a:ext cx="597852" cy="363062"/>
                <a:chOff x="0" y="0"/>
                <a:chExt cx="597852" cy="363062"/>
              </a:xfrm>
            </p:grpSpPr>
            <p:sp>
              <p:nvSpPr>
                <p:cNvPr id="226" name="AutoShape 4159">
                  <a:extLst>
                    <a:ext uri="{FF2B5EF4-FFF2-40B4-BE49-F238E27FC236}">
                      <a16:creationId xmlns:a16="http://schemas.microsoft.com/office/drawing/2014/main" id="{4FC4DE74-EC0D-4245-9B79-C5DB3BBF3098}"/>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27" name="Rectangle 226">
                  <a:extLst>
                    <a:ext uri="{FF2B5EF4-FFF2-40B4-BE49-F238E27FC236}">
                      <a16:creationId xmlns:a16="http://schemas.microsoft.com/office/drawing/2014/main" id="{14ACABE6-F5D8-45F8-B9AF-8AE3D970C1F9}"/>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194" name="Group 193">
                <a:extLst>
                  <a:ext uri="{FF2B5EF4-FFF2-40B4-BE49-F238E27FC236}">
                    <a16:creationId xmlns:a16="http://schemas.microsoft.com/office/drawing/2014/main" id="{32F4BEFB-E5BA-46C5-8BA8-062C13AEFBCF}"/>
                  </a:ext>
                </a:extLst>
              </p:cNvPr>
              <p:cNvGrpSpPr/>
              <p:nvPr/>
            </p:nvGrpSpPr>
            <p:grpSpPr>
              <a:xfrm>
                <a:off x="1647825" y="742950"/>
                <a:ext cx="409575" cy="619125"/>
                <a:chOff x="0" y="0"/>
                <a:chExt cx="409575" cy="619125"/>
              </a:xfrm>
            </p:grpSpPr>
            <p:sp>
              <p:nvSpPr>
                <p:cNvPr id="224" name="AutoShape 4158">
                  <a:extLst>
                    <a:ext uri="{FF2B5EF4-FFF2-40B4-BE49-F238E27FC236}">
                      <a16:creationId xmlns:a16="http://schemas.microsoft.com/office/drawing/2014/main" id="{EA4BB210-F06B-4BF3-BF05-501B76378EF6}"/>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25" name="Rectangle 224">
                  <a:extLst>
                    <a:ext uri="{FF2B5EF4-FFF2-40B4-BE49-F238E27FC236}">
                      <a16:creationId xmlns:a16="http://schemas.microsoft.com/office/drawing/2014/main" id="{054D211B-37CB-4E07-977D-74F1AE757E53}"/>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195" name="Group 194">
                <a:extLst>
                  <a:ext uri="{FF2B5EF4-FFF2-40B4-BE49-F238E27FC236}">
                    <a16:creationId xmlns:a16="http://schemas.microsoft.com/office/drawing/2014/main" id="{3CFC6AC1-84B3-406E-B5E6-9D5EC63BA484}"/>
                  </a:ext>
                </a:extLst>
              </p:cNvPr>
              <p:cNvGrpSpPr/>
              <p:nvPr/>
            </p:nvGrpSpPr>
            <p:grpSpPr>
              <a:xfrm>
                <a:off x="0" y="1057275"/>
                <a:ext cx="342900" cy="609600"/>
                <a:chOff x="0" y="0"/>
                <a:chExt cx="342900" cy="609600"/>
              </a:xfrm>
            </p:grpSpPr>
            <p:sp>
              <p:nvSpPr>
                <p:cNvPr id="222" name="AutoShape 4157">
                  <a:extLst>
                    <a:ext uri="{FF2B5EF4-FFF2-40B4-BE49-F238E27FC236}">
                      <a16:creationId xmlns:a16="http://schemas.microsoft.com/office/drawing/2014/main" id="{09FF788F-902C-45D7-B5AF-611D36CCF5D8}"/>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23" name="Rectangle 222">
                  <a:extLst>
                    <a:ext uri="{FF2B5EF4-FFF2-40B4-BE49-F238E27FC236}">
                      <a16:creationId xmlns:a16="http://schemas.microsoft.com/office/drawing/2014/main" id="{496A6235-6830-411A-99DA-3211408FEE62}"/>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196" name="Group 195">
                <a:extLst>
                  <a:ext uri="{FF2B5EF4-FFF2-40B4-BE49-F238E27FC236}">
                    <a16:creationId xmlns:a16="http://schemas.microsoft.com/office/drawing/2014/main" id="{BC485595-485A-45AA-AFD0-BEF9682DFEEE}"/>
                  </a:ext>
                </a:extLst>
              </p:cNvPr>
              <p:cNvGrpSpPr/>
              <p:nvPr/>
            </p:nvGrpSpPr>
            <p:grpSpPr>
              <a:xfrm>
                <a:off x="685800" y="1733550"/>
                <a:ext cx="607379" cy="345123"/>
                <a:chOff x="0" y="0"/>
                <a:chExt cx="607379" cy="345123"/>
              </a:xfrm>
            </p:grpSpPr>
            <p:sp>
              <p:nvSpPr>
                <p:cNvPr id="220" name="Rectangle 219">
                  <a:extLst>
                    <a:ext uri="{FF2B5EF4-FFF2-40B4-BE49-F238E27FC236}">
                      <a16:creationId xmlns:a16="http://schemas.microsoft.com/office/drawing/2014/main" id="{1967EBDD-D4BA-4F63-BFCC-B46ED8C1CBA1}"/>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221" name="AutoShape 4160">
                  <a:extLst>
                    <a:ext uri="{FF2B5EF4-FFF2-40B4-BE49-F238E27FC236}">
                      <a16:creationId xmlns:a16="http://schemas.microsoft.com/office/drawing/2014/main" id="{6234BD62-20C7-48BF-810C-08E5C3CDB75D}"/>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197" name="Group 196">
                <a:extLst>
                  <a:ext uri="{FF2B5EF4-FFF2-40B4-BE49-F238E27FC236}">
                    <a16:creationId xmlns:a16="http://schemas.microsoft.com/office/drawing/2014/main" id="{AC0063EB-9272-4962-B05E-C14CD3351A9E}"/>
                  </a:ext>
                </a:extLst>
              </p:cNvPr>
              <p:cNvGrpSpPr/>
              <p:nvPr/>
            </p:nvGrpSpPr>
            <p:grpSpPr>
              <a:xfrm>
                <a:off x="361950" y="419100"/>
                <a:ext cx="1257300" cy="1257300"/>
                <a:chOff x="0" y="0"/>
                <a:chExt cx="1257300" cy="1257300"/>
              </a:xfrm>
            </p:grpSpPr>
            <p:grpSp>
              <p:nvGrpSpPr>
                <p:cNvPr id="198" name="Group 197">
                  <a:extLst>
                    <a:ext uri="{FF2B5EF4-FFF2-40B4-BE49-F238E27FC236}">
                      <a16:creationId xmlns:a16="http://schemas.microsoft.com/office/drawing/2014/main" id="{70EBD9BB-4A90-4839-B41D-E358DECDFA96}"/>
                    </a:ext>
                  </a:extLst>
                </p:cNvPr>
                <p:cNvGrpSpPr/>
                <p:nvPr/>
              </p:nvGrpSpPr>
              <p:grpSpPr>
                <a:xfrm>
                  <a:off x="0" y="0"/>
                  <a:ext cx="1257300" cy="628650"/>
                  <a:chOff x="0" y="0"/>
                  <a:chExt cx="1257300" cy="628650"/>
                </a:xfrm>
              </p:grpSpPr>
              <p:grpSp>
                <p:nvGrpSpPr>
                  <p:cNvPr id="210" name="Group 209">
                    <a:extLst>
                      <a:ext uri="{FF2B5EF4-FFF2-40B4-BE49-F238E27FC236}">
                        <a16:creationId xmlns:a16="http://schemas.microsoft.com/office/drawing/2014/main" id="{419E05D7-C02E-4CD4-B5EE-AD1A13FE1BE4}"/>
                      </a:ext>
                    </a:extLst>
                  </p:cNvPr>
                  <p:cNvGrpSpPr/>
                  <p:nvPr/>
                </p:nvGrpSpPr>
                <p:grpSpPr>
                  <a:xfrm>
                    <a:off x="0" y="0"/>
                    <a:ext cx="1257300" cy="314325"/>
                    <a:chOff x="0" y="0"/>
                    <a:chExt cx="1257300" cy="314325"/>
                  </a:xfrm>
                </p:grpSpPr>
                <p:sp>
                  <p:nvSpPr>
                    <p:cNvPr id="216" name="Text Box 4143">
                      <a:extLst>
                        <a:ext uri="{FF2B5EF4-FFF2-40B4-BE49-F238E27FC236}">
                          <a16:creationId xmlns:a16="http://schemas.microsoft.com/office/drawing/2014/main" id="{8875B2EE-95E2-4626-BE16-5C7AEC785F2F}"/>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7" name="Text Box 4143">
                      <a:extLst>
                        <a:ext uri="{FF2B5EF4-FFF2-40B4-BE49-F238E27FC236}">
                          <a16:creationId xmlns:a16="http://schemas.microsoft.com/office/drawing/2014/main" id="{BA7107AC-31A2-4F68-BAAE-B244FD7B55F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8" name="Text Box 4143">
                      <a:extLst>
                        <a:ext uri="{FF2B5EF4-FFF2-40B4-BE49-F238E27FC236}">
                          <a16:creationId xmlns:a16="http://schemas.microsoft.com/office/drawing/2014/main" id="{4606445B-4BD8-4681-BF8B-49BA277CB203}"/>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9" name="Text Box 4143">
                      <a:extLst>
                        <a:ext uri="{FF2B5EF4-FFF2-40B4-BE49-F238E27FC236}">
                          <a16:creationId xmlns:a16="http://schemas.microsoft.com/office/drawing/2014/main" id="{DDF24646-B0BB-401B-B3A8-A0831CFCFFCF}"/>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11" name="Group 210">
                    <a:extLst>
                      <a:ext uri="{FF2B5EF4-FFF2-40B4-BE49-F238E27FC236}">
                        <a16:creationId xmlns:a16="http://schemas.microsoft.com/office/drawing/2014/main" id="{AE593B78-6FA7-4A27-9D67-8A4A16E639DD}"/>
                      </a:ext>
                    </a:extLst>
                  </p:cNvPr>
                  <p:cNvGrpSpPr/>
                  <p:nvPr/>
                </p:nvGrpSpPr>
                <p:grpSpPr>
                  <a:xfrm>
                    <a:off x="0" y="314325"/>
                    <a:ext cx="1257300" cy="314325"/>
                    <a:chOff x="0" y="0"/>
                    <a:chExt cx="1257300" cy="314325"/>
                  </a:xfrm>
                </p:grpSpPr>
                <p:sp>
                  <p:nvSpPr>
                    <p:cNvPr id="212" name="Text Box 4143">
                      <a:extLst>
                        <a:ext uri="{FF2B5EF4-FFF2-40B4-BE49-F238E27FC236}">
                          <a16:creationId xmlns:a16="http://schemas.microsoft.com/office/drawing/2014/main" id="{D64DD7A9-FAEF-4925-9329-B9450B812D21}"/>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3" name="Text Box 4143">
                      <a:extLst>
                        <a:ext uri="{FF2B5EF4-FFF2-40B4-BE49-F238E27FC236}">
                          <a16:creationId xmlns:a16="http://schemas.microsoft.com/office/drawing/2014/main" id="{804B168C-BAAC-47FD-9C80-E74C85146803}"/>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4" name="Text Box 4143">
                      <a:extLst>
                        <a:ext uri="{FF2B5EF4-FFF2-40B4-BE49-F238E27FC236}">
                          <a16:creationId xmlns:a16="http://schemas.microsoft.com/office/drawing/2014/main" id="{00190969-F4E1-4A53-B959-B1115D685751}"/>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15" name="Text Box 4143">
                      <a:extLst>
                        <a:ext uri="{FF2B5EF4-FFF2-40B4-BE49-F238E27FC236}">
                          <a16:creationId xmlns:a16="http://schemas.microsoft.com/office/drawing/2014/main" id="{8C957666-2EFA-4E3E-9805-09030AF190C0}"/>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199" name="Group 198">
                  <a:extLst>
                    <a:ext uri="{FF2B5EF4-FFF2-40B4-BE49-F238E27FC236}">
                      <a16:creationId xmlns:a16="http://schemas.microsoft.com/office/drawing/2014/main" id="{7467CE72-4058-46F1-B6E9-D6EA91B04C12}"/>
                    </a:ext>
                  </a:extLst>
                </p:cNvPr>
                <p:cNvGrpSpPr/>
                <p:nvPr/>
              </p:nvGrpSpPr>
              <p:grpSpPr>
                <a:xfrm>
                  <a:off x="0" y="628650"/>
                  <a:ext cx="1257300" cy="628650"/>
                  <a:chOff x="0" y="0"/>
                  <a:chExt cx="1257300" cy="628650"/>
                </a:xfrm>
              </p:grpSpPr>
              <p:grpSp>
                <p:nvGrpSpPr>
                  <p:cNvPr id="200" name="Group 199">
                    <a:extLst>
                      <a:ext uri="{FF2B5EF4-FFF2-40B4-BE49-F238E27FC236}">
                        <a16:creationId xmlns:a16="http://schemas.microsoft.com/office/drawing/2014/main" id="{E8CB8DF2-1AF9-4E9F-8F3E-7B499A44F15C}"/>
                      </a:ext>
                    </a:extLst>
                  </p:cNvPr>
                  <p:cNvGrpSpPr/>
                  <p:nvPr/>
                </p:nvGrpSpPr>
                <p:grpSpPr>
                  <a:xfrm>
                    <a:off x="0" y="0"/>
                    <a:ext cx="1257300" cy="314325"/>
                    <a:chOff x="0" y="0"/>
                    <a:chExt cx="1257300" cy="314325"/>
                  </a:xfrm>
                </p:grpSpPr>
                <p:sp>
                  <p:nvSpPr>
                    <p:cNvPr id="206" name="Text Box 4143">
                      <a:extLst>
                        <a:ext uri="{FF2B5EF4-FFF2-40B4-BE49-F238E27FC236}">
                          <a16:creationId xmlns:a16="http://schemas.microsoft.com/office/drawing/2014/main" id="{0E68FFD9-A11D-476A-8160-0073A2727E93}"/>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7" name="Text Box 4143">
                      <a:extLst>
                        <a:ext uri="{FF2B5EF4-FFF2-40B4-BE49-F238E27FC236}">
                          <a16:creationId xmlns:a16="http://schemas.microsoft.com/office/drawing/2014/main" id="{B467882C-925A-4AF5-8744-5B7BF4047F45}"/>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8" name="Text Box 4143">
                      <a:extLst>
                        <a:ext uri="{FF2B5EF4-FFF2-40B4-BE49-F238E27FC236}">
                          <a16:creationId xmlns:a16="http://schemas.microsoft.com/office/drawing/2014/main" id="{4C381399-C676-4DB3-8BFD-CF7962B14EDC}"/>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9" name="Text Box 4143">
                      <a:extLst>
                        <a:ext uri="{FF2B5EF4-FFF2-40B4-BE49-F238E27FC236}">
                          <a16:creationId xmlns:a16="http://schemas.microsoft.com/office/drawing/2014/main" id="{CA54D31B-C797-43B8-83CD-8B35E7834CEB}"/>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01" name="Group 200">
                    <a:extLst>
                      <a:ext uri="{FF2B5EF4-FFF2-40B4-BE49-F238E27FC236}">
                        <a16:creationId xmlns:a16="http://schemas.microsoft.com/office/drawing/2014/main" id="{D7C20593-83DB-4A48-B298-FDD8C3CC04BB}"/>
                      </a:ext>
                    </a:extLst>
                  </p:cNvPr>
                  <p:cNvGrpSpPr/>
                  <p:nvPr/>
                </p:nvGrpSpPr>
                <p:grpSpPr>
                  <a:xfrm>
                    <a:off x="0" y="314325"/>
                    <a:ext cx="1257300" cy="314325"/>
                    <a:chOff x="0" y="0"/>
                    <a:chExt cx="1257300" cy="314325"/>
                  </a:xfrm>
                </p:grpSpPr>
                <p:sp>
                  <p:nvSpPr>
                    <p:cNvPr id="202" name="Text Box 4143">
                      <a:extLst>
                        <a:ext uri="{FF2B5EF4-FFF2-40B4-BE49-F238E27FC236}">
                          <a16:creationId xmlns:a16="http://schemas.microsoft.com/office/drawing/2014/main" id="{E3FCDB6E-54A7-4873-B5A0-8703039170A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3" name="Text Box 4143">
                      <a:extLst>
                        <a:ext uri="{FF2B5EF4-FFF2-40B4-BE49-F238E27FC236}">
                          <a16:creationId xmlns:a16="http://schemas.microsoft.com/office/drawing/2014/main" id="{1CE2CEF0-EAB8-4B67-99D0-72976407182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4" name="Text Box 4143">
                      <a:extLst>
                        <a:ext uri="{FF2B5EF4-FFF2-40B4-BE49-F238E27FC236}">
                          <a16:creationId xmlns:a16="http://schemas.microsoft.com/office/drawing/2014/main" id="{47D2D46B-DDFF-4F56-AE11-ACA8EA567BA3}"/>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05" name="Text Box 4143">
                      <a:extLst>
                        <a:ext uri="{FF2B5EF4-FFF2-40B4-BE49-F238E27FC236}">
                          <a16:creationId xmlns:a16="http://schemas.microsoft.com/office/drawing/2014/main" id="{1CFF4F70-C11F-41C4-A546-79DEB9EE11B1}"/>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228" name="Group 227">
            <a:extLst>
              <a:ext uri="{FF2B5EF4-FFF2-40B4-BE49-F238E27FC236}">
                <a16:creationId xmlns:a16="http://schemas.microsoft.com/office/drawing/2014/main" id="{4BE083E3-54B5-4D48-BBC7-2C6FA0F1870B}"/>
              </a:ext>
            </a:extLst>
          </p:cNvPr>
          <p:cNvGrpSpPr/>
          <p:nvPr/>
        </p:nvGrpSpPr>
        <p:grpSpPr>
          <a:xfrm>
            <a:off x="5330586" y="2656399"/>
            <a:ext cx="1867881" cy="1555677"/>
            <a:chOff x="-233231" y="0"/>
            <a:chExt cx="2376356" cy="2078673"/>
          </a:xfrm>
        </p:grpSpPr>
        <p:sp>
          <p:nvSpPr>
            <p:cNvPr id="229" name="Rectangle 228">
              <a:extLst>
                <a:ext uri="{FF2B5EF4-FFF2-40B4-BE49-F238E27FC236}">
                  <a16:creationId xmlns:a16="http://schemas.microsoft.com/office/drawing/2014/main" id="{FF58CFCE-A3A8-48B3-98B4-E99961D4012B}"/>
                </a:ext>
              </a:extLst>
            </p:cNvPr>
            <p:cNvSpPr/>
            <p:nvPr/>
          </p:nvSpPr>
          <p:spPr>
            <a:xfrm>
              <a:off x="-233231" y="0"/>
              <a:ext cx="719006" cy="25709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TC</a:t>
              </a:r>
              <a:endParaRPr lang="en-SG" sz="1100" dirty="0">
                <a:effectLst/>
                <a:ea typeface="Calibri" panose="020F0502020204030204" pitchFamily="34" charset="0"/>
                <a:cs typeface="Times New Roman" panose="02020603050405020304" pitchFamily="18" charset="0"/>
              </a:endParaRPr>
            </a:p>
          </p:txBody>
        </p:sp>
        <p:grpSp>
          <p:nvGrpSpPr>
            <p:cNvPr id="230" name="Group 229">
              <a:extLst>
                <a:ext uri="{FF2B5EF4-FFF2-40B4-BE49-F238E27FC236}">
                  <a16:creationId xmlns:a16="http://schemas.microsoft.com/office/drawing/2014/main" id="{F156BDB2-3012-4B54-AEE6-DD224A009214}"/>
                </a:ext>
              </a:extLst>
            </p:cNvPr>
            <p:cNvGrpSpPr/>
            <p:nvPr/>
          </p:nvGrpSpPr>
          <p:grpSpPr>
            <a:xfrm>
              <a:off x="85725" y="0"/>
              <a:ext cx="2057400" cy="2078673"/>
              <a:chOff x="0" y="0"/>
              <a:chExt cx="2057400" cy="2078673"/>
            </a:xfrm>
          </p:grpSpPr>
          <p:grpSp>
            <p:nvGrpSpPr>
              <p:cNvPr id="231" name="Group 230">
                <a:extLst>
                  <a:ext uri="{FF2B5EF4-FFF2-40B4-BE49-F238E27FC236}">
                    <a16:creationId xmlns:a16="http://schemas.microsoft.com/office/drawing/2014/main" id="{5506762A-029E-4FE8-B995-FB1FE8CF8675}"/>
                  </a:ext>
                </a:extLst>
              </p:cNvPr>
              <p:cNvGrpSpPr/>
              <p:nvPr/>
            </p:nvGrpSpPr>
            <p:grpSpPr>
              <a:xfrm>
                <a:off x="1009650" y="0"/>
                <a:ext cx="597852" cy="363062"/>
                <a:chOff x="0" y="0"/>
                <a:chExt cx="597852" cy="363062"/>
              </a:xfrm>
            </p:grpSpPr>
            <p:sp>
              <p:nvSpPr>
                <p:cNvPr id="264" name="AutoShape 4159">
                  <a:extLst>
                    <a:ext uri="{FF2B5EF4-FFF2-40B4-BE49-F238E27FC236}">
                      <a16:creationId xmlns:a16="http://schemas.microsoft.com/office/drawing/2014/main" id="{9AD12ACB-1DFD-450A-B063-5403D113691B}"/>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65" name="Rectangle 264">
                  <a:extLst>
                    <a:ext uri="{FF2B5EF4-FFF2-40B4-BE49-F238E27FC236}">
                      <a16:creationId xmlns:a16="http://schemas.microsoft.com/office/drawing/2014/main" id="{8EC00807-020F-4C50-87D8-BCC1CF1784A9}"/>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232" name="Group 231">
                <a:extLst>
                  <a:ext uri="{FF2B5EF4-FFF2-40B4-BE49-F238E27FC236}">
                    <a16:creationId xmlns:a16="http://schemas.microsoft.com/office/drawing/2014/main" id="{6AC53B01-7EFE-4148-8160-88930A069B2B}"/>
                  </a:ext>
                </a:extLst>
              </p:cNvPr>
              <p:cNvGrpSpPr/>
              <p:nvPr/>
            </p:nvGrpSpPr>
            <p:grpSpPr>
              <a:xfrm>
                <a:off x="1647825" y="742950"/>
                <a:ext cx="409575" cy="619125"/>
                <a:chOff x="0" y="0"/>
                <a:chExt cx="409575" cy="619125"/>
              </a:xfrm>
            </p:grpSpPr>
            <p:sp>
              <p:nvSpPr>
                <p:cNvPr id="262" name="AutoShape 4158">
                  <a:extLst>
                    <a:ext uri="{FF2B5EF4-FFF2-40B4-BE49-F238E27FC236}">
                      <a16:creationId xmlns:a16="http://schemas.microsoft.com/office/drawing/2014/main" id="{1010FE25-F9A2-42B7-9DD8-7034C4991BFB}"/>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63" name="Rectangle 262">
                  <a:extLst>
                    <a:ext uri="{FF2B5EF4-FFF2-40B4-BE49-F238E27FC236}">
                      <a16:creationId xmlns:a16="http://schemas.microsoft.com/office/drawing/2014/main" id="{E0653D25-F040-4EEC-BB23-DF3282444CEC}"/>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233" name="Group 232">
                <a:extLst>
                  <a:ext uri="{FF2B5EF4-FFF2-40B4-BE49-F238E27FC236}">
                    <a16:creationId xmlns:a16="http://schemas.microsoft.com/office/drawing/2014/main" id="{C4DD760B-854D-49AB-BC32-1E8EEBE74957}"/>
                  </a:ext>
                </a:extLst>
              </p:cNvPr>
              <p:cNvGrpSpPr/>
              <p:nvPr/>
            </p:nvGrpSpPr>
            <p:grpSpPr>
              <a:xfrm>
                <a:off x="0" y="1057275"/>
                <a:ext cx="342900" cy="609600"/>
                <a:chOff x="0" y="0"/>
                <a:chExt cx="342900" cy="609600"/>
              </a:xfrm>
            </p:grpSpPr>
            <p:sp>
              <p:nvSpPr>
                <p:cNvPr id="260" name="AutoShape 4157">
                  <a:extLst>
                    <a:ext uri="{FF2B5EF4-FFF2-40B4-BE49-F238E27FC236}">
                      <a16:creationId xmlns:a16="http://schemas.microsoft.com/office/drawing/2014/main" id="{EF0BDFF9-3F44-4508-8503-7C3E6A78EACB}"/>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61" name="Rectangle 260">
                  <a:extLst>
                    <a:ext uri="{FF2B5EF4-FFF2-40B4-BE49-F238E27FC236}">
                      <a16:creationId xmlns:a16="http://schemas.microsoft.com/office/drawing/2014/main" id="{7D039B77-9625-45D5-934D-108AF299F71A}"/>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234" name="Group 233">
                <a:extLst>
                  <a:ext uri="{FF2B5EF4-FFF2-40B4-BE49-F238E27FC236}">
                    <a16:creationId xmlns:a16="http://schemas.microsoft.com/office/drawing/2014/main" id="{78EEB3FB-36B1-4369-B6AA-15DE7CC2D690}"/>
                  </a:ext>
                </a:extLst>
              </p:cNvPr>
              <p:cNvGrpSpPr/>
              <p:nvPr/>
            </p:nvGrpSpPr>
            <p:grpSpPr>
              <a:xfrm>
                <a:off x="685800" y="1733550"/>
                <a:ext cx="607379" cy="345123"/>
                <a:chOff x="0" y="0"/>
                <a:chExt cx="607379" cy="345123"/>
              </a:xfrm>
            </p:grpSpPr>
            <p:sp>
              <p:nvSpPr>
                <p:cNvPr id="258" name="Rectangle 257">
                  <a:extLst>
                    <a:ext uri="{FF2B5EF4-FFF2-40B4-BE49-F238E27FC236}">
                      <a16:creationId xmlns:a16="http://schemas.microsoft.com/office/drawing/2014/main" id="{F9B3581A-E338-4662-B536-AA7141D1C9C4}"/>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259" name="AutoShape 4160">
                  <a:extLst>
                    <a:ext uri="{FF2B5EF4-FFF2-40B4-BE49-F238E27FC236}">
                      <a16:creationId xmlns:a16="http://schemas.microsoft.com/office/drawing/2014/main" id="{2A08CBCE-6AB5-460B-B7EC-A60062F4C457}"/>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235" name="Group 234">
                <a:extLst>
                  <a:ext uri="{FF2B5EF4-FFF2-40B4-BE49-F238E27FC236}">
                    <a16:creationId xmlns:a16="http://schemas.microsoft.com/office/drawing/2014/main" id="{D7F6EF2A-BDA2-4B72-A2DF-F0B5FF54BDAE}"/>
                  </a:ext>
                </a:extLst>
              </p:cNvPr>
              <p:cNvGrpSpPr/>
              <p:nvPr/>
            </p:nvGrpSpPr>
            <p:grpSpPr>
              <a:xfrm>
                <a:off x="361950" y="419100"/>
                <a:ext cx="1257300" cy="1257300"/>
                <a:chOff x="0" y="0"/>
                <a:chExt cx="1257300" cy="1257300"/>
              </a:xfrm>
            </p:grpSpPr>
            <p:grpSp>
              <p:nvGrpSpPr>
                <p:cNvPr id="236" name="Group 235">
                  <a:extLst>
                    <a:ext uri="{FF2B5EF4-FFF2-40B4-BE49-F238E27FC236}">
                      <a16:creationId xmlns:a16="http://schemas.microsoft.com/office/drawing/2014/main" id="{7F3BD6A2-A89E-4B12-88B7-7B4A0E10B64D}"/>
                    </a:ext>
                  </a:extLst>
                </p:cNvPr>
                <p:cNvGrpSpPr/>
                <p:nvPr/>
              </p:nvGrpSpPr>
              <p:grpSpPr>
                <a:xfrm>
                  <a:off x="0" y="0"/>
                  <a:ext cx="1257300" cy="628650"/>
                  <a:chOff x="0" y="0"/>
                  <a:chExt cx="1257300" cy="628650"/>
                </a:xfrm>
              </p:grpSpPr>
              <p:grpSp>
                <p:nvGrpSpPr>
                  <p:cNvPr id="248" name="Group 247">
                    <a:extLst>
                      <a:ext uri="{FF2B5EF4-FFF2-40B4-BE49-F238E27FC236}">
                        <a16:creationId xmlns:a16="http://schemas.microsoft.com/office/drawing/2014/main" id="{0CB0FBFF-7DC5-4020-92F9-57F26C3CEBBF}"/>
                      </a:ext>
                    </a:extLst>
                  </p:cNvPr>
                  <p:cNvGrpSpPr/>
                  <p:nvPr/>
                </p:nvGrpSpPr>
                <p:grpSpPr>
                  <a:xfrm>
                    <a:off x="0" y="0"/>
                    <a:ext cx="1257300" cy="314325"/>
                    <a:chOff x="0" y="0"/>
                    <a:chExt cx="1257300" cy="314325"/>
                  </a:xfrm>
                </p:grpSpPr>
                <p:sp>
                  <p:nvSpPr>
                    <p:cNvPr id="254" name="Text Box 4143">
                      <a:extLst>
                        <a:ext uri="{FF2B5EF4-FFF2-40B4-BE49-F238E27FC236}">
                          <a16:creationId xmlns:a16="http://schemas.microsoft.com/office/drawing/2014/main" id="{D3C15694-C68D-47EC-BDCC-7A67E9710CD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5" name="Text Box 4143">
                      <a:extLst>
                        <a:ext uri="{FF2B5EF4-FFF2-40B4-BE49-F238E27FC236}">
                          <a16:creationId xmlns:a16="http://schemas.microsoft.com/office/drawing/2014/main" id="{430D13F6-69C6-4274-BFE4-A886FAC8076F}"/>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6" name="Text Box 4143">
                      <a:extLst>
                        <a:ext uri="{FF2B5EF4-FFF2-40B4-BE49-F238E27FC236}">
                          <a16:creationId xmlns:a16="http://schemas.microsoft.com/office/drawing/2014/main" id="{4313124F-2B3B-4AA7-8F88-264C4EBF4F90}"/>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7" name="Text Box 4143">
                      <a:extLst>
                        <a:ext uri="{FF2B5EF4-FFF2-40B4-BE49-F238E27FC236}">
                          <a16:creationId xmlns:a16="http://schemas.microsoft.com/office/drawing/2014/main" id="{73C48502-9386-447C-9E1C-65362C3D98F6}"/>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49" name="Group 248">
                    <a:extLst>
                      <a:ext uri="{FF2B5EF4-FFF2-40B4-BE49-F238E27FC236}">
                        <a16:creationId xmlns:a16="http://schemas.microsoft.com/office/drawing/2014/main" id="{6CAEF507-A4B4-4BE6-9434-6EBEA695C35F}"/>
                      </a:ext>
                    </a:extLst>
                  </p:cNvPr>
                  <p:cNvGrpSpPr/>
                  <p:nvPr/>
                </p:nvGrpSpPr>
                <p:grpSpPr>
                  <a:xfrm>
                    <a:off x="0" y="314325"/>
                    <a:ext cx="1257300" cy="314325"/>
                    <a:chOff x="0" y="0"/>
                    <a:chExt cx="1257300" cy="314325"/>
                  </a:xfrm>
                </p:grpSpPr>
                <p:sp>
                  <p:nvSpPr>
                    <p:cNvPr id="250" name="Text Box 4143">
                      <a:extLst>
                        <a:ext uri="{FF2B5EF4-FFF2-40B4-BE49-F238E27FC236}">
                          <a16:creationId xmlns:a16="http://schemas.microsoft.com/office/drawing/2014/main" id="{D915B93C-B763-4B57-B8BA-B3A5FC00CF1F}"/>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1" name="Text Box 4143">
                      <a:extLst>
                        <a:ext uri="{FF2B5EF4-FFF2-40B4-BE49-F238E27FC236}">
                          <a16:creationId xmlns:a16="http://schemas.microsoft.com/office/drawing/2014/main" id="{73E41869-3F5D-4ADF-9DC7-255B5E13B91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2" name="Text Box 4143">
                      <a:extLst>
                        <a:ext uri="{FF2B5EF4-FFF2-40B4-BE49-F238E27FC236}">
                          <a16:creationId xmlns:a16="http://schemas.microsoft.com/office/drawing/2014/main" id="{53FCB64C-36FE-420B-A324-537EBA69714A}"/>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53" name="Text Box 4143">
                      <a:extLst>
                        <a:ext uri="{FF2B5EF4-FFF2-40B4-BE49-F238E27FC236}">
                          <a16:creationId xmlns:a16="http://schemas.microsoft.com/office/drawing/2014/main" id="{D9CE41DA-A4BA-4F26-A2CC-950365054EBA}"/>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237" name="Group 236">
                  <a:extLst>
                    <a:ext uri="{FF2B5EF4-FFF2-40B4-BE49-F238E27FC236}">
                      <a16:creationId xmlns:a16="http://schemas.microsoft.com/office/drawing/2014/main" id="{C8371250-EE15-4412-AE97-25CF51DC238D}"/>
                    </a:ext>
                  </a:extLst>
                </p:cNvPr>
                <p:cNvGrpSpPr/>
                <p:nvPr/>
              </p:nvGrpSpPr>
              <p:grpSpPr>
                <a:xfrm>
                  <a:off x="0" y="628650"/>
                  <a:ext cx="1257300" cy="628650"/>
                  <a:chOff x="0" y="0"/>
                  <a:chExt cx="1257300" cy="628650"/>
                </a:xfrm>
              </p:grpSpPr>
              <p:grpSp>
                <p:nvGrpSpPr>
                  <p:cNvPr id="238" name="Group 237">
                    <a:extLst>
                      <a:ext uri="{FF2B5EF4-FFF2-40B4-BE49-F238E27FC236}">
                        <a16:creationId xmlns:a16="http://schemas.microsoft.com/office/drawing/2014/main" id="{D2A30F0B-7F9A-4C97-8A34-964503463CE3}"/>
                      </a:ext>
                    </a:extLst>
                  </p:cNvPr>
                  <p:cNvGrpSpPr/>
                  <p:nvPr/>
                </p:nvGrpSpPr>
                <p:grpSpPr>
                  <a:xfrm>
                    <a:off x="0" y="0"/>
                    <a:ext cx="1257300" cy="314325"/>
                    <a:chOff x="0" y="0"/>
                    <a:chExt cx="1257300" cy="314325"/>
                  </a:xfrm>
                </p:grpSpPr>
                <p:sp>
                  <p:nvSpPr>
                    <p:cNvPr id="244" name="Text Box 4143">
                      <a:extLst>
                        <a:ext uri="{FF2B5EF4-FFF2-40B4-BE49-F238E27FC236}">
                          <a16:creationId xmlns:a16="http://schemas.microsoft.com/office/drawing/2014/main" id="{BB582901-39A3-4822-BC36-F4393CACBA2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5" name="Text Box 4143">
                      <a:extLst>
                        <a:ext uri="{FF2B5EF4-FFF2-40B4-BE49-F238E27FC236}">
                          <a16:creationId xmlns:a16="http://schemas.microsoft.com/office/drawing/2014/main" id="{56270FE2-423A-408C-9EC2-C6142C3731A2}"/>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6" name="Text Box 4143">
                      <a:extLst>
                        <a:ext uri="{FF2B5EF4-FFF2-40B4-BE49-F238E27FC236}">
                          <a16:creationId xmlns:a16="http://schemas.microsoft.com/office/drawing/2014/main" id="{F7DBF94D-CFC3-40F8-A1D6-FF76EC1104D8}"/>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7" name="Text Box 4143">
                      <a:extLst>
                        <a:ext uri="{FF2B5EF4-FFF2-40B4-BE49-F238E27FC236}">
                          <a16:creationId xmlns:a16="http://schemas.microsoft.com/office/drawing/2014/main" id="{E8CED352-4E08-41B4-93E3-1E4A9346F1B1}"/>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39" name="Group 238">
                    <a:extLst>
                      <a:ext uri="{FF2B5EF4-FFF2-40B4-BE49-F238E27FC236}">
                        <a16:creationId xmlns:a16="http://schemas.microsoft.com/office/drawing/2014/main" id="{BDB1AD77-5ECA-44F4-A77B-2E5B5498A074}"/>
                      </a:ext>
                    </a:extLst>
                  </p:cNvPr>
                  <p:cNvGrpSpPr/>
                  <p:nvPr/>
                </p:nvGrpSpPr>
                <p:grpSpPr>
                  <a:xfrm>
                    <a:off x="0" y="314325"/>
                    <a:ext cx="1257300" cy="314325"/>
                    <a:chOff x="0" y="0"/>
                    <a:chExt cx="1257300" cy="314325"/>
                  </a:xfrm>
                </p:grpSpPr>
                <p:sp>
                  <p:nvSpPr>
                    <p:cNvPr id="240" name="Text Box 4143">
                      <a:extLst>
                        <a:ext uri="{FF2B5EF4-FFF2-40B4-BE49-F238E27FC236}">
                          <a16:creationId xmlns:a16="http://schemas.microsoft.com/office/drawing/2014/main" id="{EDC0479A-2233-49DB-92BE-8F19157D04AA}"/>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1" name="Text Box 4143">
                      <a:extLst>
                        <a:ext uri="{FF2B5EF4-FFF2-40B4-BE49-F238E27FC236}">
                          <a16:creationId xmlns:a16="http://schemas.microsoft.com/office/drawing/2014/main" id="{451606AF-7833-4A06-A286-8C7AF36A67EE}"/>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2" name="Text Box 4143">
                      <a:extLst>
                        <a:ext uri="{FF2B5EF4-FFF2-40B4-BE49-F238E27FC236}">
                          <a16:creationId xmlns:a16="http://schemas.microsoft.com/office/drawing/2014/main" id="{8B9D226D-5677-4081-AE06-C89C13152F80}"/>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43" name="Text Box 4143">
                      <a:extLst>
                        <a:ext uri="{FF2B5EF4-FFF2-40B4-BE49-F238E27FC236}">
                          <a16:creationId xmlns:a16="http://schemas.microsoft.com/office/drawing/2014/main" id="{C4C61039-0484-40D1-8A78-F1B2E4D8EDC4}"/>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266" name="Group 265">
            <a:extLst>
              <a:ext uri="{FF2B5EF4-FFF2-40B4-BE49-F238E27FC236}">
                <a16:creationId xmlns:a16="http://schemas.microsoft.com/office/drawing/2014/main" id="{E2252415-547B-4895-A5FC-59801FB39826}"/>
              </a:ext>
            </a:extLst>
          </p:cNvPr>
          <p:cNvGrpSpPr/>
          <p:nvPr/>
        </p:nvGrpSpPr>
        <p:grpSpPr>
          <a:xfrm>
            <a:off x="5428283" y="4470176"/>
            <a:ext cx="1803474" cy="1584137"/>
            <a:chOff x="-82599" y="0"/>
            <a:chExt cx="2225724" cy="2078673"/>
          </a:xfrm>
        </p:grpSpPr>
        <p:sp>
          <p:nvSpPr>
            <p:cNvPr id="267" name="Rectangle 266">
              <a:extLst>
                <a:ext uri="{FF2B5EF4-FFF2-40B4-BE49-F238E27FC236}">
                  <a16:creationId xmlns:a16="http://schemas.microsoft.com/office/drawing/2014/main" id="{15BC8A24-09F9-440B-A4FE-A6393A699D87}"/>
                </a:ext>
              </a:extLst>
            </p:cNvPr>
            <p:cNvSpPr/>
            <p:nvPr/>
          </p:nvSpPr>
          <p:spPr>
            <a:xfrm>
              <a:off x="-82599" y="0"/>
              <a:ext cx="568374" cy="34226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a:solidFill>
                    <a:srgbClr val="000000"/>
                  </a:solidFill>
                  <a:effectLst/>
                  <a:ea typeface="Calibri" panose="020F0502020204030204" pitchFamily="34" charset="0"/>
                  <a:cs typeface="Times New Roman" panose="02020603050405020304" pitchFamily="18" charset="0"/>
                </a:rPr>
                <a:t>JD</a:t>
              </a:r>
              <a:endParaRPr lang="en-SG" sz="1100">
                <a:effectLst/>
                <a:ea typeface="Calibri" panose="020F0502020204030204" pitchFamily="34" charset="0"/>
                <a:cs typeface="Times New Roman" panose="02020603050405020304" pitchFamily="18" charset="0"/>
              </a:endParaRPr>
            </a:p>
          </p:txBody>
        </p:sp>
        <p:grpSp>
          <p:nvGrpSpPr>
            <p:cNvPr id="268" name="Group 267">
              <a:extLst>
                <a:ext uri="{FF2B5EF4-FFF2-40B4-BE49-F238E27FC236}">
                  <a16:creationId xmlns:a16="http://schemas.microsoft.com/office/drawing/2014/main" id="{B983FCCE-1711-4F06-8E16-351F76FCD0CB}"/>
                </a:ext>
              </a:extLst>
            </p:cNvPr>
            <p:cNvGrpSpPr/>
            <p:nvPr/>
          </p:nvGrpSpPr>
          <p:grpSpPr>
            <a:xfrm>
              <a:off x="85725" y="0"/>
              <a:ext cx="2057400" cy="2078673"/>
              <a:chOff x="0" y="0"/>
              <a:chExt cx="2057400" cy="2078673"/>
            </a:xfrm>
          </p:grpSpPr>
          <p:grpSp>
            <p:nvGrpSpPr>
              <p:cNvPr id="269" name="Group 268">
                <a:extLst>
                  <a:ext uri="{FF2B5EF4-FFF2-40B4-BE49-F238E27FC236}">
                    <a16:creationId xmlns:a16="http://schemas.microsoft.com/office/drawing/2014/main" id="{889C44A0-3034-4833-BBD8-DCB3681B8ADC}"/>
                  </a:ext>
                </a:extLst>
              </p:cNvPr>
              <p:cNvGrpSpPr/>
              <p:nvPr/>
            </p:nvGrpSpPr>
            <p:grpSpPr>
              <a:xfrm>
                <a:off x="1009650" y="0"/>
                <a:ext cx="597852" cy="363062"/>
                <a:chOff x="0" y="0"/>
                <a:chExt cx="597852" cy="363062"/>
              </a:xfrm>
            </p:grpSpPr>
            <p:sp>
              <p:nvSpPr>
                <p:cNvPr id="302" name="AutoShape 4159">
                  <a:extLst>
                    <a:ext uri="{FF2B5EF4-FFF2-40B4-BE49-F238E27FC236}">
                      <a16:creationId xmlns:a16="http://schemas.microsoft.com/office/drawing/2014/main" id="{2C6C9A1F-E869-40A9-BC4D-74F3F739115B}"/>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03" name="Rectangle 302">
                  <a:extLst>
                    <a:ext uri="{FF2B5EF4-FFF2-40B4-BE49-F238E27FC236}">
                      <a16:creationId xmlns:a16="http://schemas.microsoft.com/office/drawing/2014/main" id="{5D4DF368-369A-4B0E-B5FD-FD2214444352}"/>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270" name="Group 269">
                <a:extLst>
                  <a:ext uri="{FF2B5EF4-FFF2-40B4-BE49-F238E27FC236}">
                    <a16:creationId xmlns:a16="http://schemas.microsoft.com/office/drawing/2014/main" id="{1273CD56-D140-4704-BE78-F9F91D8E0808}"/>
                  </a:ext>
                </a:extLst>
              </p:cNvPr>
              <p:cNvGrpSpPr/>
              <p:nvPr/>
            </p:nvGrpSpPr>
            <p:grpSpPr>
              <a:xfrm>
                <a:off x="1647825" y="742950"/>
                <a:ext cx="409575" cy="619125"/>
                <a:chOff x="0" y="0"/>
                <a:chExt cx="409575" cy="619125"/>
              </a:xfrm>
            </p:grpSpPr>
            <p:sp>
              <p:nvSpPr>
                <p:cNvPr id="300" name="AutoShape 4158">
                  <a:extLst>
                    <a:ext uri="{FF2B5EF4-FFF2-40B4-BE49-F238E27FC236}">
                      <a16:creationId xmlns:a16="http://schemas.microsoft.com/office/drawing/2014/main" id="{5C0D27BB-5A17-4B02-8C33-2D1B067EB6AC}"/>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01" name="Rectangle 300">
                  <a:extLst>
                    <a:ext uri="{FF2B5EF4-FFF2-40B4-BE49-F238E27FC236}">
                      <a16:creationId xmlns:a16="http://schemas.microsoft.com/office/drawing/2014/main" id="{216B955F-89EB-4EDF-80BD-E7E7CC2F3C99}"/>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271" name="Group 270">
                <a:extLst>
                  <a:ext uri="{FF2B5EF4-FFF2-40B4-BE49-F238E27FC236}">
                    <a16:creationId xmlns:a16="http://schemas.microsoft.com/office/drawing/2014/main" id="{E7033B1F-3586-4A65-93E8-55C491D6B41A}"/>
                  </a:ext>
                </a:extLst>
              </p:cNvPr>
              <p:cNvGrpSpPr/>
              <p:nvPr/>
            </p:nvGrpSpPr>
            <p:grpSpPr>
              <a:xfrm>
                <a:off x="0" y="1057275"/>
                <a:ext cx="342900" cy="609600"/>
                <a:chOff x="0" y="0"/>
                <a:chExt cx="342900" cy="609600"/>
              </a:xfrm>
            </p:grpSpPr>
            <p:sp>
              <p:nvSpPr>
                <p:cNvPr id="298" name="AutoShape 4157">
                  <a:extLst>
                    <a:ext uri="{FF2B5EF4-FFF2-40B4-BE49-F238E27FC236}">
                      <a16:creationId xmlns:a16="http://schemas.microsoft.com/office/drawing/2014/main" id="{0C829C6D-1046-4333-98ED-D3D0AB7C0436}"/>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299" name="Rectangle 298">
                  <a:extLst>
                    <a:ext uri="{FF2B5EF4-FFF2-40B4-BE49-F238E27FC236}">
                      <a16:creationId xmlns:a16="http://schemas.microsoft.com/office/drawing/2014/main" id="{B1CB0535-000F-43C8-AF79-DBCD01B38123}"/>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272" name="Group 271">
                <a:extLst>
                  <a:ext uri="{FF2B5EF4-FFF2-40B4-BE49-F238E27FC236}">
                    <a16:creationId xmlns:a16="http://schemas.microsoft.com/office/drawing/2014/main" id="{A0981315-991C-4263-B150-A6FAD30A459F}"/>
                  </a:ext>
                </a:extLst>
              </p:cNvPr>
              <p:cNvGrpSpPr/>
              <p:nvPr/>
            </p:nvGrpSpPr>
            <p:grpSpPr>
              <a:xfrm>
                <a:off x="685800" y="1733550"/>
                <a:ext cx="607379" cy="345123"/>
                <a:chOff x="0" y="0"/>
                <a:chExt cx="607379" cy="345123"/>
              </a:xfrm>
            </p:grpSpPr>
            <p:sp>
              <p:nvSpPr>
                <p:cNvPr id="296" name="Rectangle 295">
                  <a:extLst>
                    <a:ext uri="{FF2B5EF4-FFF2-40B4-BE49-F238E27FC236}">
                      <a16:creationId xmlns:a16="http://schemas.microsoft.com/office/drawing/2014/main" id="{005C43AC-E3D2-4341-9A13-39E408AC83D3}"/>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297" name="AutoShape 4160">
                  <a:extLst>
                    <a:ext uri="{FF2B5EF4-FFF2-40B4-BE49-F238E27FC236}">
                      <a16:creationId xmlns:a16="http://schemas.microsoft.com/office/drawing/2014/main" id="{18D6E761-6033-4070-AFC0-0CE624F5E3F3}"/>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273" name="Group 272">
                <a:extLst>
                  <a:ext uri="{FF2B5EF4-FFF2-40B4-BE49-F238E27FC236}">
                    <a16:creationId xmlns:a16="http://schemas.microsoft.com/office/drawing/2014/main" id="{A62AB0BE-6530-4754-8F1E-770EBA93C823}"/>
                  </a:ext>
                </a:extLst>
              </p:cNvPr>
              <p:cNvGrpSpPr/>
              <p:nvPr/>
            </p:nvGrpSpPr>
            <p:grpSpPr>
              <a:xfrm>
                <a:off x="361950" y="419100"/>
                <a:ext cx="1257300" cy="1257300"/>
                <a:chOff x="0" y="0"/>
                <a:chExt cx="1257300" cy="1257300"/>
              </a:xfrm>
            </p:grpSpPr>
            <p:grpSp>
              <p:nvGrpSpPr>
                <p:cNvPr id="274" name="Group 273">
                  <a:extLst>
                    <a:ext uri="{FF2B5EF4-FFF2-40B4-BE49-F238E27FC236}">
                      <a16:creationId xmlns:a16="http://schemas.microsoft.com/office/drawing/2014/main" id="{C7FB9B51-9C60-4466-A68C-AD3D26BEA621}"/>
                    </a:ext>
                  </a:extLst>
                </p:cNvPr>
                <p:cNvGrpSpPr/>
                <p:nvPr/>
              </p:nvGrpSpPr>
              <p:grpSpPr>
                <a:xfrm>
                  <a:off x="0" y="0"/>
                  <a:ext cx="1257300" cy="628650"/>
                  <a:chOff x="0" y="0"/>
                  <a:chExt cx="1257300" cy="628650"/>
                </a:xfrm>
              </p:grpSpPr>
              <p:grpSp>
                <p:nvGrpSpPr>
                  <p:cNvPr id="286" name="Group 285">
                    <a:extLst>
                      <a:ext uri="{FF2B5EF4-FFF2-40B4-BE49-F238E27FC236}">
                        <a16:creationId xmlns:a16="http://schemas.microsoft.com/office/drawing/2014/main" id="{6291970D-8782-4D54-9294-54380DD1B95F}"/>
                      </a:ext>
                    </a:extLst>
                  </p:cNvPr>
                  <p:cNvGrpSpPr/>
                  <p:nvPr/>
                </p:nvGrpSpPr>
                <p:grpSpPr>
                  <a:xfrm>
                    <a:off x="0" y="0"/>
                    <a:ext cx="1257300" cy="314325"/>
                    <a:chOff x="0" y="0"/>
                    <a:chExt cx="1257300" cy="314325"/>
                  </a:xfrm>
                </p:grpSpPr>
                <p:sp>
                  <p:nvSpPr>
                    <p:cNvPr id="292" name="Text Box 4143">
                      <a:extLst>
                        <a:ext uri="{FF2B5EF4-FFF2-40B4-BE49-F238E27FC236}">
                          <a16:creationId xmlns:a16="http://schemas.microsoft.com/office/drawing/2014/main" id="{B121F301-BD1A-4585-914C-38EB01F32A7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3" name="Text Box 4143">
                      <a:extLst>
                        <a:ext uri="{FF2B5EF4-FFF2-40B4-BE49-F238E27FC236}">
                          <a16:creationId xmlns:a16="http://schemas.microsoft.com/office/drawing/2014/main" id="{0981097A-B323-45C1-864C-B63D2F5A927C}"/>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4" name="Text Box 4143">
                      <a:extLst>
                        <a:ext uri="{FF2B5EF4-FFF2-40B4-BE49-F238E27FC236}">
                          <a16:creationId xmlns:a16="http://schemas.microsoft.com/office/drawing/2014/main" id="{341FD80F-4CE0-49D0-B7B5-DE171047DD6D}"/>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5" name="Text Box 4143">
                      <a:extLst>
                        <a:ext uri="{FF2B5EF4-FFF2-40B4-BE49-F238E27FC236}">
                          <a16:creationId xmlns:a16="http://schemas.microsoft.com/office/drawing/2014/main" id="{A8C96A23-3EDD-4598-8EA8-7ED744D37CFA}"/>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87" name="Group 286">
                    <a:extLst>
                      <a:ext uri="{FF2B5EF4-FFF2-40B4-BE49-F238E27FC236}">
                        <a16:creationId xmlns:a16="http://schemas.microsoft.com/office/drawing/2014/main" id="{0BA4193E-06AC-4BA4-939F-4C5D47712369}"/>
                      </a:ext>
                    </a:extLst>
                  </p:cNvPr>
                  <p:cNvGrpSpPr/>
                  <p:nvPr/>
                </p:nvGrpSpPr>
                <p:grpSpPr>
                  <a:xfrm>
                    <a:off x="0" y="314325"/>
                    <a:ext cx="1257300" cy="314325"/>
                    <a:chOff x="0" y="0"/>
                    <a:chExt cx="1257300" cy="314325"/>
                  </a:xfrm>
                </p:grpSpPr>
                <p:sp>
                  <p:nvSpPr>
                    <p:cNvPr id="288" name="Text Box 4143">
                      <a:extLst>
                        <a:ext uri="{FF2B5EF4-FFF2-40B4-BE49-F238E27FC236}">
                          <a16:creationId xmlns:a16="http://schemas.microsoft.com/office/drawing/2014/main" id="{6D2320C6-36F5-4997-8BB9-827C6B5815D8}"/>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9" name="Text Box 4143">
                      <a:extLst>
                        <a:ext uri="{FF2B5EF4-FFF2-40B4-BE49-F238E27FC236}">
                          <a16:creationId xmlns:a16="http://schemas.microsoft.com/office/drawing/2014/main" id="{B58BFC65-08D2-4F2A-986C-4EECD45AE5DB}"/>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0" name="Text Box 4143">
                      <a:extLst>
                        <a:ext uri="{FF2B5EF4-FFF2-40B4-BE49-F238E27FC236}">
                          <a16:creationId xmlns:a16="http://schemas.microsoft.com/office/drawing/2014/main" id="{6480FCAF-B420-4364-8079-B51BFD47DCD7}"/>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91" name="Text Box 4143">
                      <a:extLst>
                        <a:ext uri="{FF2B5EF4-FFF2-40B4-BE49-F238E27FC236}">
                          <a16:creationId xmlns:a16="http://schemas.microsoft.com/office/drawing/2014/main" id="{16422AAE-0C2E-4253-8711-7A1B7428852F}"/>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275" name="Group 274">
                  <a:extLst>
                    <a:ext uri="{FF2B5EF4-FFF2-40B4-BE49-F238E27FC236}">
                      <a16:creationId xmlns:a16="http://schemas.microsoft.com/office/drawing/2014/main" id="{735B78BD-8729-4BF0-A145-758505AF3869}"/>
                    </a:ext>
                  </a:extLst>
                </p:cNvPr>
                <p:cNvGrpSpPr/>
                <p:nvPr/>
              </p:nvGrpSpPr>
              <p:grpSpPr>
                <a:xfrm>
                  <a:off x="0" y="628650"/>
                  <a:ext cx="1257300" cy="628650"/>
                  <a:chOff x="0" y="0"/>
                  <a:chExt cx="1257300" cy="628650"/>
                </a:xfrm>
              </p:grpSpPr>
              <p:grpSp>
                <p:nvGrpSpPr>
                  <p:cNvPr id="276" name="Group 275">
                    <a:extLst>
                      <a:ext uri="{FF2B5EF4-FFF2-40B4-BE49-F238E27FC236}">
                        <a16:creationId xmlns:a16="http://schemas.microsoft.com/office/drawing/2014/main" id="{CA356DF3-4431-4198-B61B-638F77EB525F}"/>
                      </a:ext>
                    </a:extLst>
                  </p:cNvPr>
                  <p:cNvGrpSpPr/>
                  <p:nvPr/>
                </p:nvGrpSpPr>
                <p:grpSpPr>
                  <a:xfrm>
                    <a:off x="0" y="0"/>
                    <a:ext cx="1257300" cy="314325"/>
                    <a:chOff x="0" y="0"/>
                    <a:chExt cx="1257300" cy="314325"/>
                  </a:xfrm>
                </p:grpSpPr>
                <p:sp>
                  <p:nvSpPr>
                    <p:cNvPr id="282" name="Text Box 4143">
                      <a:extLst>
                        <a:ext uri="{FF2B5EF4-FFF2-40B4-BE49-F238E27FC236}">
                          <a16:creationId xmlns:a16="http://schemas.microsoft.com/office/drawing/2014/main" id="{CE2494DA-CF95-4C3B-9E2B-C49C0EB8BD3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3" name="Text Box 4143">
                      <a:extLst>
                        <a:ext uri="{FF2B5EF4-FFF2-40B4-BE49-F238E27FC236}">
                          <a16:creationId xmlns:a16="http://schemas.microsoft.com/office/drawing/2014/main" id="{2FA9E9CF-6C7E-4FB2-9C18-3C969248D913}"/>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4" name="Text Box 4143">
                      <a:extLst>
                        <a:ext uri="{FF2B5EF4-FFF2-40B4-BE49-F238E27FC236}">
                          <a16:creationId xmlns:a16="http://schemas.microsoft.com/office/drawing/2014/main" id="{948F036F-1B63-437A-9C5A-93BB9B403261}"/>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5" name="Text Box 4143">
                      <a:extLst>
                        <a:ext uri="{FF2B5EF4-FFF2-40B4-BE49-F238E27FC236}">
                          <a16:creationId xmlns:a16="http://schemas.microsoft.com/office/drawing/2014/main" id="{8B4B699C-B98B-45A8-BFCF-5EAE732CF3FB}"/>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277" name="Group 276">
                    <a:extLst>
                      <a:ext uri="{FF2B5EF4-FFF2-40B4-BE49-F238E27FC236}">
                        <a16:creationId xmlns:a16="http://schemas.microsoft.com/office/drawing/2014/main" id="{7892DB89-EB49-40CD-B7CF-F77FCB9AB842}"/>
                      </a:ext>
                    </a:extLst>
                  </p:cNvPr>
                  <p:cNvGrpSpPr/>
                  <p:nvPr/>
                </p:nvGrpSpPr>
                <p:grpSpPr>
                  <a:xfrm>
                    <a:off x="0" y="314325"/>
                    <a:ext cx="1257300" cy="314325"/>
                    <a:chOff x="0" y="0"/>
                    <a:chExt cx="1257300" cy="314325"/>
                  </a:xfrm>
                </p:grpSpPr>
                <p:sp>
                  <p:nvSpPr>
                    <p:cNvPr id="278" name="Text Box 4143">
                      <a:extLst>
                        <a:ext uri="{FF2B5EF4-FFF2-40B4-BE49-F238E27FC236}">
                          <a16:creationId xmlns:a16="http://schemas.microsoft.com/office/drawing/2014/main" id="{86AB4085-066C-40EF-817F-A5B97B361497}"/>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79" name="Text Box 4143">
                      <a:extLst>
                        <a:ext uri="{FF2B5EF4-FFF2-40B4-BE49-F238E27FC236}">
                          <a16:creationId xmlns:a16="http://schemas.microsoft.com/office/drawing/2014/main" id="{BF4BEC43-9E86-42A6-B1FE-9D88D5C79B78}"/>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0" name="Text Box 4143">
                      <a:extLst>
                        <a:ext uri="{FF2B5EF4-FFF2-40B4-BE49-F238E27FC236}">
                          <a16:creationId xmlns:a16="http://schemas.microsoft.com/office/drawing/2014/main" id="{97E4D112-A3B4-44DB-B527-A70D7D5DA7C4}"/>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281" name="Text Box 4143">
                      <a:extLst>
                        <a:ext uri="{FF2B5EF4-FFF2-40B4-BE49-F238E27FC236}">
                          <a16:creationId xmlns:a16="http://schemas.microsoft.com/office/drawing/2014/main" id="{C3CC295A-3ACE-49AA-AF8D-E364298C0E2E}"/>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304" name="Group 303">
            <a:extLst>
              <a:ext uri="{FF2B5EF4-FFF2-40B4-BE49-F238E27FC236}">
                <a16:creationId xmlns:a16="http://schemas.microsoft.com/office/drawing/2014/main" id="{5046598F-7335-4DC2-8F55-CA91AB7C8A7C}"/>
              </a:ext>
            </a:extLst>
          </p:cNvPr>
          <p:cNvGrpSpPr/>
          <p:nvPr/>
        </p:nvGrpSpPr>
        <p:grpSpPr>
          <a:xfrm>
            <a:off x="7276544" y="4470176"/>
            <a:ext cx="1737375" cy="1575318"/>
            <a:chOff x="-73850" y="0"/>
            <a:chExt cx="2216975" cy="2078673"/>
          </a:xfrm>
        </p:grpSpPr>
        <p:sp>
          <p:nvSpPr>
            <p:cNvPr id="305" name="Rectangle 304">
              <a:extLst>
                <a:ext uri="{FF2B5EF4-FFF2-40B4-BE49-F238E27FC236}">
                  <a16:creationId xmlns:a16="http://schemas.microsoft.com/office/drawing/2014/main" id="{2947B2E8-0A7E-42A1-AE30-C7CDB0219EC5}"/>
                </a:ext>
              </a:extLst>
            </p:cNvPr>
            <p:cNvSpPr/>
            <p:nvPr/>
          </p:nvSpPr>
          <p:spPr>
            <a:xfrm>
              <a:off x="-73850" y="0"/>
              <a:ext cx="559625"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i="1" dirty="0">
                  <a:solidFill>
                    <a:srgbClr val="000000"/>
                  </a:solidFill>
                  <a:effectLst/>
                  <a:ea typeface="Calibri" panose="020F0502020204030204" pitchFamily="34" charset="0"/>
                  <a:cs typeface="Times New Roman" panose="02020603050405020304" pitchFamily="18" charset="0"/>
                </a:rPr>
                <a:t>KD</a:t>
              </a:r>
              <a:endParaRPr lang="en-SG" sz="1100" dirty="0">
                <a:effectLst/>
                <a:ea typeface="Calibri" panose="020F0502020204030204" pitchFamily="34" charset="0"/>
                <a:cs typeface="Times New Roman" panose="02020603050405020304" pitchFamily="18" charset="0"/>
              </a:endParaRPr>
            </a:p>
          </p:txBody>
        </p:sp>
        <p:grpSp>
          <p:nvGrpSpPr>
            <p:cNvPr id="306" name="Group 305">
              <a:extLst>
                <a:ext uri="{FF2B5EF4-FFF2-40B4-BE49-F238E27FC236}">
                  <a16:creationId xmlns:a16="http://schemas.microsoft.com/office/drawing/2014/main" id="{28C4EC1B-1253-4B78-AE17-46616523115B}"/>
                </a:ext>
              </a:extLst>
            </p:cNvPr>
            <p:cNvGrpSpPr/>
            <p:nvPr/>
          </p:nvGrpSpPr>
          <p:grpSpPr>
            <a:xfrm>
              <a:off x="85725" y="0"/>
              <a:ext cx="2057400" cy="2078673"/>
              <a:chOff x="0" y="0"/>
              <a:chExt cx="2057400" cy="2078673"/>
            </a:xfrm>
          </p:grpSpPr>
          <p:grpSp>
            <p:nvGrpSpPr>
              <p:cNvPr id="307" name="Group 306">
                <a:extLst>
                  <a:ext uri="{FF2B5EF4-FFF2-40B4-BE49-F238E27FC236}">
                    <a16:creationId xmlns:a16="http://schemas.microsoft.com/office/drawing/2014/main" id="{10BF6225-0252-4D82-911B-2FD48257BC15}"/>
                  </a:ext>
                </a:extLst>
              </p:cNvPr>
              <p:cNvGrpSpPr/>
              <p:nvPr/>
            </p:nvGrpSpPr>
            <p:grpSpPr>
              <a:xfrm>
                <a:off x="1009650" y="0"/>
                <a:ext cx="597852" cy="363062"/>
                <a:chOff x="0" y="0"/>
                <a:chExt cx="597852" cy="363062"/>
              </a:xfrm>
            </p:grpSpPr>
            <p:sp>
              <p:nvSpPr>
                <p:cNvPr id="340" name="AutoShape 4159">
                  <a:extLst>
                    <a:ext uri="{FF2B5EF4-FFF2-40B4-BE49-F238E27FC236}">
                      <a16:creationId xmlns:a16="http://schemas.microsoft.com/office/drawing/2014/main" id="{8464BD10-1A48-4DC1-B9C2-0E288DFCFDDC}"/>
                    </a:ext>
                  </a:extLst>
                </p:cNvPr>
                <p:cNvSpPr>
                  <a:spLocks/>
                </p:cNvSpPr>
                <p:nvPr/>
              </p:nvSpPr>
              <p:spPr bwMode="auto">
                <a:xfrm rot="5400000">
                  <a:off x="253840" y="19050"/>
                  <a:ext cx="90172" cy="597852"/>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41" name="Rectangle 340">
                  <a:extLst>
                    <a:ext uri="{FF2B5EF4-FFF2-40B4-BE49-F238E27FC236}">
                      <a16:creationId xmlns:a16="http://schemas.microsoft.com/office/drawing/2014/main" id="{3362A684-1C3C-4BC4-94D1-DA9020773D21}"/>
                    </a:ext>
                  </a:extLst>
                </p:cNvPr>
                <p:cNvSpPr/>
                <p:nvPr/>
              </p:nvSpPr>
              <p:spPr>
                <a:xfrm>
                  <a:off x="110965" y="0"/>
                  <a:ext cx="3810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C</a:t>
                  </a:r>
                  <a:endParaRPr lang="en-SG" sz="1100">
                    <a:effectLst/>
                    <a:ea typeface="Calibri" panose="020F0502020204030204" pitchFamily="34" charset="0"/>
                    <a:cs typeface="Times New Roman" panose="02020603050405020304" pitchFamily="18" charset="0"/>
                  </a:endParaRPr>
                </a:p>
              </p:txBody>
            </p:sp>
          </p:grpSp>
          <p:grpSp>
            <p:nvGrpSpPr>
              <p:cNvPr id="308" name="Group 307">
                <a:extLst>
                  <a:ext uri="{FF2B5EF4-FFF2-40B4-BE49-F238E27FC236}">
                    <a16:creationId xmlns:a16="http://schemas.microsoft.com/office/drawing/2014/main" id="{ACF382BB-BA4B-4696-9716-F8E20DCB9EAD}"/>
                  </a:ext>
                </a:extLst>
              </p:cNvPr>
              <p:cNvGrpSpPr/>
              <p:nvPr/>
            </p:nvGrpSpPr>
            <p:grpSpPr>
              <a:xfrm>
                <a:off x="1647825" y="742950"/>
                <a:ext cx="409575" cy="619125"/>
                <a:chOff x="0" y="0"/>
                <a:chExt cx="409575" cy="619125"/>
              </a:xfrm>
            </p:grpSpPr>
            <p:sp>
              <p:nvSpPr>
                <p:cNvPr id="338" name="AutoShape 4158">
                  <a:extLst>
                    <a:ext uri="{FF2B5EF4-FFF2-40B4-BE49-F238E27FC236}">
                      <a16:creationId xmlns:a16="http://schemas.microsoft.com/office/drawing/2014/main" id="{27CC44B0-EE9E-443C-8044-0E99DEDCAB67}"/>
                    </a:ext>
                  </a:extLst>
                </p:cNvPr>
                <p:cNvSpPr>
                  <a:spLocks/>
                </p:cNvSpPr>
                <p:nvPr/>
              </p:nvSpPr>
              <p:spPr bwMode="auto">
                <a:xfrm flipH="1">
                  <a:off x="0" y="0"/>
                  <a:ext cx="123825" cy="619125"/>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39" name="Rectangle 338">
                  <a:extLst>
                    <a:ext uri="{FF2B5EF4-FFF2-40B4-BE49-F238E27FC236}">
                      <a16:creationId xmlns:a16="http://schemas.microsoft.com/office/drawing/2014/main" id="{DC912B62-DD17-4C2C-95E9-7511FBE2BC0A}"/>
                    </a:ext>
                  </a:extLst>
                </p:cNvPr>
                <p:cNvSpPr/>
                <p:nvPr/>
              </p:nvSpPr>
              <p:spPr>
                <a:xfrm>
                  <a:off x="66675" y="114300"/>
                  <a:ext cx="342900" cy="3422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B</a:t>
                  </a:r>
                  <a:endParaRPr lang="en-SG" sz="1100">
                    <a:effectLst/>
                    <a:ea typeface="Calibri" panose="020F0502020204030204" pitchFamily="34" charset="0"/>
                    <a:cs typeface="Times New Roman" panose="02020603050405020304" pitchFamily="18" charset="0"/>
                  </a:endParaRPr>
                </a:p>
              </p:txBody>
            </p:sp>
          </p:grpSp>
          <p:grpSp>
            <p:nvGrpSpPr>
              <p:cNvPr id="309" name="Group 308">
                <a:extLst>
                  <a:ext uri="{FF2B5EF4-FFF2-40B4-BE49-F238E27FC236}">
                    <a16:creationId xmlns:a16="http://schemas.microsoft.com/office/drawing/2014/main" id="{423B767D-E911-4CDA-BDB5-B89AF1F8BD49}"/>
                  </a:ext>
                </a:extLst>
              </p:cNvPr>
              <p:cNvGrpSpPr/>
              <p:nvPr/>
            </p:nvGrpSpPr>
            <p:grpSpPr>
              <a:xfrm>
                <a:off x="0" y="1057275"/>
                <a:ext cx="342900" cy="609600"/>
                <a:chOff x="0" y="0"/>
                <a:chExt cx="342900" cy="609600"/>
              </a:xfrm>
            </p:grpSpPr>
            <p:sp>
              <p:nvSpPr>
                <p:cNvPr id="336" name="AutoShape 4157">
                  <a:extLst>
                    <a:ext uri="{FF2B5EF4-FFF2-40B4-BE49-F238E27FC236}">
                      <a16:creationId xmlns:a16="http://schemas.microsoft.com/office/drawing/2014/main" id="{EA4E7DC6-0563-462B-85FF-9EB9DC304113}"/>
                    </a:ext>
                  </a:extLst>
                </p:cNvPr>
                <p:cNvSpPr>
                  <a:spLocks/>
                </p:cNvSpPr>
                <p:nvPr/>
              </p:nvSpPr>
              <p:spPr bwMode="auto">
                <a:xfrm>
                  <a:off x="228600" y="0"/>
                  <a:ext cx="114300" cy="609600"/>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sp>
              <p:nvSpPr>
                <p:cNvPr id="337" name="Rectangle 336">
                  <a:extLst>
                    <a:ext uri="{FF2B5EF4-FFF2-40B4-BE49-F238E27FC236}">
                      <a16:creationId xmlns:a16="http://schemas.microsoft.com/office/drawing/2014/main" id="{462635ED-28A1-49E5-8CE6-C98B366F0238}"/>
                    </a:ext>
                  </a:extLst>
                </p:cNvPr>
                <p:cNvSpPr/>
                <p:nvPr/>
              </p:nvSpPr>
              <p:spPr>
                <a:xfrm>
                  <a:off x="0" y="104775"/>
                  <a:ext cx="285750" cy="342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SG" sz="1200" i="1">
                      <a:solidFill>
                        <a:srgbClr val="002060"/>
                      </a:solidFill>
                      <a:effectLst/>
                      <a:ea typeface="Calibri" panose="020F0502020204030204" pitchFamily="34" charset="0"/>
                      <a:cs typeface="Times New Roman" panose="02020603050405020304" pitchFamily="18" charset="0"/>
                    </a:rPr>
                    <a:t>A</a:t>
                  </a:r>
                  <a:endParaRPr lang="en-SG" sz="1100">
                    <a:effectLst/>
                    <a:ea typeface="Calibri" panose="020F0502020204030204" pitchFamily="34" charset="0"/>
                    <a:cs typeface="Times New Roman" panose="02020603050405020304" pitchFamily="18" charset="0"/>
                  </a:endParaRPr>
                </a:p>
              </p:txBody>
            </p:sp>
          </p:grpSp>
          <p:grpSp>
            <p:nvGrpSpPr>
              <p:cNvPr id="310" name="Group 309">
                <a:extLst>
                  <a:ext uri="{FF2B5EF4-FFF2-40B4-BE49-F238E27FC236}">
                    <a16:creationId xmlns:a16="http://schemas.microsoft.com/office/drawing/2014/main" id="{A31A02D0-4669-4352-B249-2C6B3BFC8F1D}"/>
                  </a:ext>
                </a:extLst>
              </p:cNvPr>
              <p:cNvGrpSpPr/>
              <p:nvPr/>
            </p:nvGrpSpPr>
            <p:grpSpPr>
              <a:xfrm>
                <a:off x="685800" y="1733550"/>
                <a:ext cx="607379" cy="345123"/>
                <a:chOff x="0" y="0"/>
                <a:chExt cx="607379" cy="345123"/>
              </a:xfrm>
            </p:grpSpPr>
            <p:sp>
              <p:nvSpPr>
                <p:cNvPr id="334" name="Rectangle 333">
                  <a:extLst>
                    <a:ext uri="{FF2B5EF4-FFF2-40B4-BE49-F238E27FC236}">
                      <a16:creationId xmlns:a16="http://schemas.microsoft.com/office/drawing/2014/main" id="{29A7382E-59F4-423B-8EB0-469CDE0C5BC8}"/>
                    </a:ext>
                  </a:extLst>
                </p:cNvPr>
                <p:cNvSpPr/>
                <p:nvPr/>
              </p:nvSpPr>
              <p:spPr>
                <a:xfrm>
                  <a:off x="150177" y="59373"/>
                  <a:ext cx="304800" cy="2857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i="1">
                      <a:solidFill>
                        <a:srgbClr val="002060"/>
                      </a:solidFill>
                      <a:effectLst/>
                      <a:ea typeface="Calibri" panose="020F0502020204030204" pitchFamily="34" charset="0"/>
                      <a:cs typeface="Times New Roman" panose="02020603050405020304" pitchFamily="18" charset="0"/>
                    </a:rPr>
                    <a:t>D</a:t>
                  </a:r>
                  <a:endParaRPr lang="en-SG" sz="1100">
                    <a:effectLst/>
                    <a:ea typeface="Calibri" panose="020F0502020204030204" pitchFamily="34" charset="0"/>
                    <a:cs typeface="Times New Roman" panose="02020603050405020304" pitchFamily="18" charset="0"/>
                  </a:endParaRPr>
                </a:p>
              </p:txBody>
            </p:sp>
            <p:sp>
              <p:nvSpPr>
                <p:cNvPr id="335" name="AutoShape 4160">
                  <a:extLst>
                    <a:ext uri="{FF2B5EF4-FFF2-40B4-BE49-F238E27FC236}">
                      <a16:creationId xmlns:a16="http://schemas.microsoft.com/office/drawing/2014/main" id="{48811B0D-07FB-4FEC-A8BD-D7EDDE93A215}"/>
                    </a:ext>
                  </a:extLst>
                </p:cNvPr>
                <p:cNvSpPr>
                  <a:spLocks/>
                </p:cNvSpPr>
                <p:nvPr/>
              </p:nvSpPr>
              <p:spPr bwMode="auto">
                <a:xfrm rot="16200000">
                  <a:off x="245427" y="-245427"/>
                  <a:ext cx="116525" cy="607379"/>
                </a:xfrm>
                <a:prstGeom prst="leftBrace">
                  <a:avLst>
                    <a:gd name="adj1" fmla="val 76049"/>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SG"/>
                </a:p>
              </p:txBody>
            </p:sp>
          </p:grpSp>
          <p:grpSp>
            <p:nvGrpSpPr>
              <p:cNvPr id="311" name="Group 310">
                <a:extLst>
                  <a:ext uri="{FF2B5EF4-FFF2-40B4-BE49-F238E27FC236}">
                    <a16:creationId xmlns:a16="http://schemas.microsoft.com/office/drawing/2014/main" id="{F7160EA8-4039-4F3E-B8FE-EE04B91FD8C7}"/>
                  </a:ext>
                </a:extLst>
              </p:cNvPr>
              <p:cNvGrpSpPr/>
              <p:nvPr/>
            </p:nvGrpSpPr>
            <p:grpSpPr>
              <a:xfrm>
                <a:off x="361950" y="419100"/>
                <a:ext cx="1257300" cy="1257300"/>
                <a:chOff x="0" y="0"/>
                <a:chExt cx="1257300" cy="1257300"/>
              </a:xfrm>
            </p:grpSpPr>
            <p:grpSp>
              <p:nvGrpSpPr>
                <p:cNvPr id="312" name="Group 311">
                  <a:extLst>
                    <a:ext uri="{FF2B5EF4-FFF2-40B4-BE49-F238E27FC236}">
                      <a16:creationId xmlns:a16="http://schemas.microsoft.com/office/drawing/2014/main" id="{592CF102-D61C-4D07-8C23-86CE2A1380AF}"/>
                    </a:ext>
                  </a:extLst>
                </p:cNvPr>
                <p:cNvGrpSpPr/>
                <p:nvPr/>
              </p:nvGrpSpPr>
              <p:grpSpPr>
                <a:xfrm>
                  <a:off x="0" y="0"/>
                  <a:ext cx="1257300" cy="628650"/>
                  <a:chOff x="0" y="0"/>
                  <a:chExt cx="1257300" cy="628650"/>
                </a:xfrm>
              </p:grpSpPr>
              <p:grpSp>
                <p:nvGrpSpPr>
                  <p:cNvPr id="324" name="Group 323">
                    <a:extLst>
                      <a:ext uri="{FF2B5EF4-FFF2-40B4-BE49-F238E27FC236}">
                        <a16:creationId xmlns:a16="http://schemas.microsoft.com/office/drawing/2014/main" id="{339F47C1-668C-4387-8F65-62CA6B1759D9}"/>
                      </a:ext>
                    </a:extLst>
                  </p:cNvPr>
                  <p:cNvGrpSpPr/>
                  <p:nvPr/>
                </p:nvGrpSpPr>
                <p:grpSpPr>
                  <a:xfrm>
                    <a:off x="0" y="0"/>
                    <a:ext cx="1257300" cy="314325"/>
                    <a:chOff x="0" y="0"/>
                    <a:chExt cx="1257300" cy="314325"/>
                  </a:xfrm>
                </p:grpSpPr>
                <p:sp>
                  <p:nvSpPr>
                    <p:cNvPr id="330" name="Text Box 4143">
                      <a:extLst>
                        <a:ext uri="{FF2B5EF4-FFF2-40B4-BE49-F238E27FC236}">
                          <a16:creationId xmlns:a16="http://schemas.microsoft.com/office/drawing/2014/main" id="{3B3CE57C-4648-4FC4-B190-F65B5231D9FE}"/>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1" name="Text Box 4143">
                      <a:extLst>
                        <a:ext uri="{FF2B5EF4-FFF2-40B4-BE49-F238E27FC236}">
                          <a16:creationId xmlns:a16="http://schemas.microsoft.com/office/drawing/2014/main" id="{0CB57505-CFC4-4432-AFB7-F53A563CA61A}"/>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2" name="Text Box 4143">
                      <a:extLst>
                        <a:ext uri="{FF2B5EF4-FFF2-40B4-BE49-F238E27FC236}">
                          <a16:creationId xmlns:a16="http://schemas.microsoft.com/office/drawing/2014/main" id="{2CFACF2A-D1B9-4DDB-8CFD-B5041670C33F}"/>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3" name="Text Box 4143">
                      <a:extLst>
                        <a:ext uri="{FF2B5EF4-FFF2-40B4-BE49-F238E27FC236}">
                          <a16:creationId xmlns:a16="http://schemas.microsoft.com/office/drawing/2014/main" id="{C1DC254E-5B1F-4884-99F0-91E2160A74FB}"/>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325" name="Group 324">
                    <a:extLst>
                      <a:ext uri="{FF2B5EF4-FFF2-40B4-BE49-F238E27FC236}">
                        <a16:creationId xmlns:a16="http://schemas.microsoft.com/office/drawing/2014/main" id="{6FC49F0A-992D-4622-8ED5-8F0042475D9B}"/>
                      </a:ext>
                    </a:extLst>
                  </p:cNvPr>
                  <p:cNvGrpSpPr/>
                  <p:nvPr/>
                </p:nvGrpSpPr>
                <p:grpSpPr>
                  <a:xfrm>
                    <a:off x="0" y="314325"/>
                    <a:ext cx="1257300" cy="314325"/>
                    <a:chOff x="0" y="0"/>
                    <a:chExt cx="1257300" cy="314325"/>
                  </a:xfrm>
                </p:grpSpPr>
                <p:sp>
                  <p:nvSpPr>
                    <p:cNvPr id="326" name="Text Box 4143">
                      <a:extLst>
                        <a:ext uri="{FF2B5EF4-FFF2-40B4-BE49-F238E27FC236}">
                          <a16:creationId xmlns:a16="http://schemas.microsoft.com/office/drawing/2014/main" id="{7605BC04-EB1D-4EC1-AF2B-E98E43196AB4}"/>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7" name="Text Box 4143">
                      <a:extLst>
                        <a:ext uri="{FF2B5EF4-FFF2-40B4-BE49-F238E27FC236}">
                          <a16:creationId xmlns:a16="http://schemas.microsoft.com/office/drawing/2014/main" id="{415A9C1A-49BC-4BAE-9A3C-8990E85399E3}"/>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8" name="Text Box 4143">
                      <a:extLst>
                        <a:ext uri="{FF2B5EF4-FFF2-40B4-BE49-F238E27FC236}">
                          <a16:creationId xmlns:a16="http://schemas.microsoft.com/office/drawing/2014/main" id="{79EA8553-1BA7-48DB-ACAD-1ED7C58BA027}"/>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9" name="Text Box 4143">
                      <a:extLst>
                        <a:ext uri="{FF2B5EF4-FFF2-40B4-BE49-F238E27FC236}">
                          <a16:creationId xmlns:a16="http://schemas.microsoft.com/office/drawing/2014/main" id="{26E02AD7-EC6D-474F-9C5F-36DD37053D0E}"/>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nvGrpSpPr>
                <p:cNvPr id="313" name="Group 312">
                  <a:extLst>
                    <a:ext uri="{FF2B5EF4-FFF2-40B4-BE49-F238E27FC236}">
                      <a16:creationId xmlns:a16="http://schemas.microsoft.com/office/drawing/2014/main" id="{FF222FC9-1139-4036-B523-357A530F54D2}"/>
                    </a:ext>
                  </a:extLst>
                </p:cNvPr>
                <p:cNvGrpSpPr/>
                <p:nvPr/>
              </p:nvGrpSpPr>
              <p:grpSpPr>
                <a:xfrm>
                  <a:off x="0" y="628650"/>
                  <a:ext cx="1257300" cy="628650"/>
                  <a:chOff x="0" y="0"/>
                  <a:chExt cx="1257300" cy="628650"/>
                </a:xfrm>
              </p:grpSpPr>
              <p:grpSp>
                <p:nvGrpSpPr>
                  <p:cNvPr id="314" name="Group 313">
                    <a:extLst>
                      <a:ext uri="{FF2B5EF4-FFF2-40B4-BE49-F238E27FC236}">
                        <a16:creationId xmlns:a16="http://schemas.microsoft.com/office/drawing/2014/main" id="{7F4DFC53-CD40-4F9A-8286-5D3490A1C21F}"/>
                      </a:ext>
                    </a:extLst>
                  </p:cNvPr>
                  <p:cNvGrpSpPr/>
                  <p:nvPr/>
                </p:nvGrpSpPr>
                <p:grpSpPr>
                  <a:xfrm>
                    <a:off x="0" y="0"/>
                    <a:ext cx="1257300" cy="314325"/>
                    <a:chOff x="0" y="0"/>
                    <a:chExt cx="1257300" cy="314325"/>
                  </a:xfrm>
                </p:grpSpPr>
                <p:sp>
                  <p:nvSpPr>
                    <p:cNvPr id="320" name="Text Box 4143">
                      <a:extLst>
                        <a:ext uri="{FF2B5EF4-FFF2-40B4-BE49-F238E27FC236}">
                          <a16:creationId xmlns:a16="http://schemas.microsoft.com/office/drawing/2014/main" id="{F1F59F82-E655-42CC-A820-C81462872716}"/>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1" name="Text Box 4143">
                      <a:extLst>
                        <a:ext uri="{FF2B5EF4-FFF2-40B4-BE49-F238E27FC236}">
                          <a16:creationId xmlns:a16="http://schemas.microsoft.com/office/drawing/2014/main" id="{439B5A7A-E495-44A9-8280-3AA21B76DACC}"/>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0</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2" name="Text Box 4143">
                      <a:extLst>
                        <a:ext uri="{FF2B5EF4-FFF2-40B4-BE49-F238E27FC236}">
                          <a16:creationId xmlns:a16="http://schemas.microsoft.com/office/drawing/2014/main" id="{78FF98B1-1F86-4978-83EB-C45C5B67786E}"/>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1</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3" name="Text Box 4143">
                      <a:extLst>
                        <a:ext uri="{FF2B5EF4-FFF2-40B4-BE49-F238E27FC236}">
                          <a16:creationId xmlns:a16="http://schemas.microsoft.com/office/drawing/2014/main" id="{BA011FC5-654F-4943-B593-809266C77361}"/>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nvGrpSpPr>
                  <p:cNvPr id="315" name="Group 314">
                    <a:extLst>
                      <a:ext uri="{FF2B5EF4-FFF2-40B4-BE49-F238E27FC236}">
                        <a16:creationId xmlns:a16="http://schemas.microsoft.com/office/drawing/2014/main" id="{2FC606E0-94F9-422D-8472-89B4EDD3B1E5}"/>
                      </a:ext>
                    </a:extLst>
                  </p:cNvPr>
                  <p:cNvGrpSpPr/>
                  <p:nvPr/>
                </p:nvGrpSpPr>
                <p:grpSpPr>
                  <a:xfrm>
                    <a:off x="0" y="314325"/>
                    <a:ext cx="1257300" cy="314325"/>
                    <a:chOff x="0" y="0"/>
                    <a:chExt cx="1257300" cy="314325"/>
                  </a:xfrm>
                </p:grpSpPr>
                <p:sp>
                  <p:nvSpPr>
                    <p:cNvPr id="316" name="Text Box 4143">
                      <a:extLst>
                        <a:ext uri="{FF2B5EF4-FFF2-40B4-BE49-F238E27FC236}">
                          <a16:creationId xmlns:a16="http://schemas.microsoft.com/office/drawing/2014/main" id="{CF27ACF1-15AF-491D-8BE5-E752A2FE34C7}"/>
                        </a:ext>
                      </a:extLst>
                    </p:cNvPr>
                    <p:cNvSpPr txBox="1">
                      <a:spLocks noChangeArrowheads="1"/>
                    </p:cNvSpPr>
                    <p:nvPr/>
                  </p:nvSpPr>
                  <p:spPr bwMode="auto">
                    <a:xfrm>
                      <a:off x="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17" name="Text Box 4143">
                      <a:extLst>
                        <a:ext uri="{FF2B5EF4-FFF2-40B4-BE49-F238E27FC236}">
                          <a16:creationId xmlns:a16="http://schemas.microsoft.com/office/drawing/2014/main" id="{3772D4B3-C30B-4F95-AD57-894CF54A02A5}"/>
                        </a:ext>
                      </a:extLst>
                    </p:cNvPr>
                    <p:cNvSpPr txBox="1">
                      <a:spLocks noChangeArrowheads="1"/>
                    </p:cNvSpPr>
                    <p:nvPr/>
                  </p:nvSpPr>
                  <p:spPr bwMode="auto">
                    <a:xfrm>
                      <a:off x="31432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18" name="Text Box 4143">
                      <a:extLst>
                        <a:ext uri="{FF2B5EF4-FFF2-40B4-BE49-F238E27FC236}">
                          <a16:creationId xmlns:a16="http://schemas.microsoft.com/office/drawing/2014/main" id="{7C33B378-F0B4-4622-96FF-91FB08EB161F}"/>
                        </a:ext>
                      </a:extLst>
                    </p:cNvPr>
                    <p:cNvSpPr txBox="1">
                      <a:spLocks noChangeArrowheads="1"/>
                    </p:cNvSpPr>
                    <p:nvPr/>
                  </p:nvSpPr>
                  <p:spPr bwMode="auto">
                    <a:xfrm>
                      <a:off x="628650"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19" name="Text Box 4143">
                      <a:extLst>
                        <a:ext uri="{FF2B5EF4-FFF2-40B4-BE49-F238E27FC236}">
                          <a16:creationId xmlns:a16="http://schemas.microsoft.com/office/drawing/2014/main" id="{4D87C3F4-4159-49F9-8042-B8EA30F27332}"/>
                        </a:ext>
                      </a:extLst>
                    </p:cNvPr>
                    <p:cNvSpPr txBox="1">
                      <a:spLocks noChangeArrowheads="1"/>
                    </p:cNvSpPr>
                    <p:nvPr/>
                  </p:nvSpPr>
                  <p:spPr bwMode="auto">
                    <a:xfrm>
                      <a:off x="942975" y="0"/>
                      <a:ext cx="314325" cy="314325"/>
                    </a:xfrm>
                    <a:prstGeom prst="rect">
                      <a:avLst/>
                    </a:prstGeom>
                    <a:solidFill>
                      <a:srgbClr val="FFFFFF"/>
                    </a:solidFill>
                    <a:ln w="9525">
                      <a:solidFill>
                        <a:srgbClr val="000000"/>
                      </a:solidFill>
                      <a:miter lim="800000"/>
                      <a:headEnd/>
                      <a:tailEnd/>
                    </a:ln>
                  </p:spPr>
                  <p:txBody>
                    <a:bodyPr rot="0" vert="horz" wrap="square" lIns="18288" tIns="45720" rIns="18288" bIns="45720" anchor="ctr" anchorCtr="0" upright="1">
                      <a:noAutofit/>
                    </a:bodyPr>
                    <a:lstStyle/>
                    <a:p>
                      <a:pPr algn="ctr">
                        <a:spcBef>
                          <a:spcPts val="200"/>
                        </a:spcBef>
                        <a:spcAft>
                          <a:spcPts val="0"/>
                        </a:spcAft>
                      </a:pPr>
                      <a:r>
                        <a:rPr lang="en-US" sz="1200" b="1" i="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X</a:t>
                      </a:r>
                      <a:endParaRPr lang="en-SG" sz="1100" b="1" i="1">
                        <a:solidFill>
                          <a:srgbClr val="365F91"/>
                        </a:solidFill>
                        <a:effectLst/>
                        <a:latin typeface="Cambria" panose="02040503050406030204" pitchFamily="18" charset="0"/>
                        <a:ea typeface="SimSun" panose="02010600030101010101" pitchFamily="2" charset="-122"/>
                        <a:cs typeface="Times New Roman" panose="02020603050405020304" pitchFamily="18" charset="0"/>
                      </a:endParaRPr>
                    </a:p>
                  </p:txBody>
                </p:sp>
              </p:grpSp>
            </p:grpSp>
          </p:grpSp>
        </p:grpSp>
      </p:grpSp>
      <p:grpSp>
        <p:nvGrpSpPr>
          <p:cNvPr id="4" name="Group 3">
            <a:extLst>
              <a:ext uri="{FF2B5EF4-FFF2-40B4-BE49-F238E27FC236}">
                <a16:creationId xmlns:a16="http://schemas.microsoft.com/office/drawing/2014/main" id="{B0EDF79D-5D06-4788-8F74-89612B6CE675}"/>
              </a:ext>
            </a:extLst>
          </p:cNvPr>
          <p:cNvGrpSpPr/>
          <p:nvPr/>
        </p:nvGrpSpPr>
        <p:grpSpPr>
          <a:xfrm>
            <a:off x="5877034" y="942260"/>
            <a:ext cx="437019" cy="634421"/>
            <a:chOff x="5877034" y="942260"/>
            <a:chExt cx="437019" cy="634421"/>
          </a:xfrm>
        </p:grpSpPr>
        <p:sp>
          <p:nvSpPr>
            <p:cNvPr id="342" name="Rounded Rectangle 1889">
              <a:extLst>
                <a:ext uri="{FF2B5EF4-FFF2-40B4-BE49-F238E27FC236}">
                  <a16:creationId xmlns:a16="http://schemas.microsoft.com/office/drawing/2014/main" id="{C8FBBC93-5791-4CC1-B876-EDFC325E5925}"/>
                </a:ext>
              </a:extLst>
            </p:cNvPr>
            <p:cNvSpPr/>
            <p:nvPr/>
          </p:nvSpPr>
          <p:spPr>
            <a:xfrm>
              <a:off x="5887393" y="1155649"/>
              <a:ext cx="426660" cy="42103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43" name="Rounded Rectangle 1890">
              <a:extLst>
                <a:ext uri="{FF2B5EF4-FFF2-40B4-BE49-F238E27FC236}">
                  <a16:creationId xmlns:a16="http://schemas.microsoft.com/office/drawing/2014/main" id="{6A7930DD-896E-4E32-AAE2-84F16D705FE1}"/>
                </a:ext>
              </a:extLst>
            </p:cNvPr>
            <p:cNvSpPr/>
            <p:nvPr/>
          </p:nvSpPr>
          <p:spPr>
            <a:xfrm>
              <a:off x="5877034" y="942260"/>
              <a:ext cx="199077" cy="40754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44" name="Text Box 2">
            <a:extLst>
              <a:ext uri="{FF2B5EF4-FFF2-40B4-BE49-F238E27FC236}">
                <a16:creationId xmlns:a16="http://schemas.microsoft.com/office/drawing/2014/main" id="{BD600119-14A0-426C-9AEF-A5650F788D0C}"/>
              </a:ext>
            </a:extLst>
          </p:cNvPr>
          <p:cNvSpPr txBox="1">
            <a:spLocks noChangeArrowheads="1"/>
          </p:cNvSpPr>
          <p:nvPr/>
        </p:nvSpPr>
        <p:spPr bwMode="auto">
          <a:xfrm>
            <a:off x="7192542" y="768767"/>
            <a:ext cx="1378585" cy="28638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4F6A272-13DA-4731-86A3-2860994272F1}"/>
              </a:ext>
            </a:extLst>
          </p:cNvPr>
          <p:cNvGrpSpPr/>
          <p:nvPr/>
        </p:nvGrpSpPr>
        <p:grpSpPr>
          <a:xfrm>
            <a:off x="7584692" y="1709912"/>
            <a:ext cx="913893" cy="887707"/>
            <a:chOff x="7584692" y="1709912"/>
            <a:chExt cx="913893" cy="887707"/>
          </a:xfrm>
        </p:grpSpPr>
        <p:sp>
          <p:nvSpPr>
            <p:cNvPr id="345" name="Rounded Rectangle 1891">
              <a:extLst>
                <a:ext uri="{FF2B5EF4-FFF2-40B4-BE49-F238E27FC236}">
                  <a16:creationId xmlns:a16="http://schemas.microsoft.com/office/drawing/2014/main" id="{72C1545B-D488-4D8F-B4C2-09EDB6E754DA}"/>
                </a:ext>
              </a:extLst>
            </p:cNvPr>
            <p:cNvSpPr/>
            <p:nvPr/>
          </p:nvSpPr>
          <p:spPr>
            <a:xfrm>
              <a:off x="8289564" y="1709912"/>
              <a:ext cx="186735" cy="887707"/>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46" name="Rounded Rectangle 2201">
              <a:extLst>
                <a:ext uri="{FF2B5EF4-FFF2-40B4-BE49-F238E27FC236}">
                  <a16:creationId xmlns:a16="http://schemas.microsoft.com/office/drawing/2014/main" id="{EC087EDE-D61B-464E-A7A0-C0FF76C4BEA4}"/>
                </a:ext>
              </a:extLst>
            </p:cNvPr>
            <p:cNvSpPr/>
            <p:nvPr/>
          </p:nvSpPr>
          <p:spPr>
            <a:xfrm>
              <a:off x="7587254" y="1943969"/>
              <a:ext cx="422646" cy="40503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47" name="Rounded Rectangle 2202">
              <a:extLst>
                <a:ext uri="{FF2B5EF4-FFF2-40B4-BE49-F238E27FC236}">
                  <a16:creationId xmlns:a16="http://schemas.microsoft.com/office/drawing/2014/main" id="{01E92F80-AC03-4C0C-A592-D48E014E4FA6}"/>
                </a:ext>
              </a:extLst>
            </p:cNvPr>
            <p:cNvSpPr/>
            <p:nvPr/>
          </p:nvSpPr>
          <p:spPr>
            <a:xfrm>
              <a:off x="7584692" y="1935113"/>
              <a:ext cx="913893" cy="199810"/>
            </a:xfrm>
            <a:prstGeom prst="roundRect">
              <a:avLst/>
            </a:prstGeom>
            <a:no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48" name="Text Box 2">
            <a:extLst>
              <a:ext uri="{FF2B5EF4-FFF2-40B4-BE49-F238E27FC236}">
                <a16:creationId xmlns:a16="http://schemas.microsoft.com/office/drawing/2014/main" id="{875E0F6B-04AA-4DD7-AE8B-BA53D36F7701}"/>
              </a:ext>
            </a:extLst>
          </p:cNvPr>
          <p:cNvSpPr txBox="1">
            <a:spLocks noChangeArrowheads="1"/>
          </p:cNvSpPr>
          <p:nvPr/>
        </p:nvSpPr>
        <p:spPr bwMode="auto">
          <a:xfrm>
            <a:off x="5646332" y="1967537"/>
            <a:ext cx="1647825" cy="472440"/>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375A110D-2C54-438B-8C50-F2707187B294}"/>
              </a:ext>
            </a:extLst>
          </p:cNvPr>
          <p:cNvGrpSpPr/>
          <p:nvPr/>
        </p:nvGrpSpPr>
        <p:grpSpPr>
          <a:xfrm>
            <a:off x="6120352" y="2993667"/>
            <a:ext cx="461941" cy="903601"/>
            <a:chOff x="6120352" y="2993667"/>
            <a:chExt cx="461941" cy="903601"/>
          </a:xfrm>
        </p:grpSpPr>
        <p:sp>
          <p:nvSpPr>
            <p:cNvPr id="349" name="Rounded Rectangle 2201">
              <a:extLst>
                <a:ext uri="{FF2B5EF4-FFF2-40B4-BE49-F238E27FC236}">
                  <a16:creationId xmlns:a16="http://schemas.microsoft.com/office/drawing/2014/main" id="{7AD90C7A-17D4-4D2F-9DFA-C05F06E83382}"/>
                </a:ext>
              </a:extLst>
            </p:cNvPr>
            <p:cNvSpPr/>
            <p:nvPr/>
          </p:nvSpPr>
          <p:spPr>
            <a:xfrm>
              <a:off x="6129501" y="3458191"/>
              <a:ext cx="452792" cy="42555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0" name="Rounded Rectangle 1890">
              <a:extLst>
                <a:ext uri="{FF2B5EF4-FFF2-40B4-BE49-F238E27FC236}">
                  <a16:creationId xmlns:a16="http://schemas.microsoft.com/office/drawing/2014/main" id="{121892B7-0CF3-4655-B2AB-AE0335F3F5FB}"/>
                </a:ext>
              </a:extLst>
            </p:cNvPr>
            <p:cNvSpPr/>
            <p:nvPr/>
          </p:nvSpPr>
          <p:spPr>
            <a:xfrm>
              <a:off x="6389632" y="3217329"/>
              <a:ext cx="186137" cy="44079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1" name="Left Bracket 350">
              <a:extLst>
                <a:ext uri="{FF2B5EF4-FFF2-40B4-BE49-F238E27FC236}">
                  <a16:creationId xmlns:a16="http://schemas.microsoft.com/office/drawing/2014/main" id="{BA9070CC-3A6B-4E6E-8069-ABC6890096D5}"/>
                </a:ext>
              </a:extLst>
            </p:cNvPr>
            <p:cNvSpPr/>
            <p:nvPr/>
          </p:nvSpPr>
          <p:spPr>
            <a:xfrm rot="16200000">
              <a:off x="6135358" y="2978661"/>
              <a:ext cx="191181" cy="221194"/>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dirty="0"/>
            </a:p>
          </p:txBody>
        </p:sp>
        <p:sp>
          <p:nvSpPr>
            <p:cNvPr id="352" name="Left Bracket 351">
              <a:extLst>
                <a:ext uri="{FF2B5EF4-FFF2-40B4-BE49-F238E27FC236}">
                  <a16:creationId xmlns:a16="http://schemas.microsoft.com/office/drawing/2014/main" id="{377354F6-4A81-44F0-B1BB-E2ECCC5C586B}"/>
                </a:ext>
              </a:extLst>
            </p:cNvPr>
            <p:cNvSpPr/>
            <p:nvPr/>
          </p:nvSpPr>
          <p:spPr>
            <a:xfrm rot="5400000" flipV="1">
              <a:off x="6131984" y="3694027"/>
              <a:ext cx="197617" cy="208865"/>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53" name="Text Box 2">
            <a:extLst>
              <a:ext uri="{FF2B5EF4-FFF2-40B4-BE49-F238E27FC236}">
                <a16:creationId xmlns:a16="http://schemas.microsoft.com/office/drawing/2014/main" id="{C0CF705B-D1EE-48B1-912D-C1C0F9CA958A}"/>
              </a:ext>
            </a:extLst>
          </p:cNvPr>
          <p:cNvSpPr txBox="1">
            <a:spLocks noChangeArrowheads="1"/>
          </p:cNvSpPr>
          <p:nvPr/>
        </p:nvSpPr>
        <p:spPr bwMode="auto">
          <a:xfrm>
            <a:off x="7192542" y="3206644"/>
            <a:ext cx="1783080" cy="304165"/>
          </a:xfrm>
          <a:prstGeom prst="rect">
            <a:avLst/>
          </a:prstGeom>
          <a:noFill/>
          <a:ln w="9525">
            <a:noFill/>
            <a:miter lim="800000"/>
            <a:headEnd/>
            <a:tailEnd/>
          </a:ln>
        </p:spPr>
        <p:txBody>
          <a:bodyPr rot="0" vert="horz" wrap="square" lIns="91440" tIns="45720" rIns="91440" bIns="45720" anchor="t" anchorCtr="0">
            <a:no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5A3F361B-7E69-4950-9552-FBB3958D7527}"/>
              </a:ext>
            </a:extLst>
          </p:cNvPr>
          <p:cNvGrpSpPr/>
          <p:nvPr/>
        </p:nvGrpSpPr>
        <p:grpSpPr>
          <a:xfrm>
            <a:off x="5871999" y="4811087"/>
            <a:ext cx="987975" cy="922329"/>
            <a:chOff x="5871999" y="4811087"/>
            <a:chExt cx="987975" cy="922329"/>
          </a:xfrm>
        </p:grpSpPr>
        <p:sp>
          <p:nvSpPr>
            <p:cNvPr id="354" name="Rounded Rectangle 1892">
              <a:extLst>
                <a:ext uri="{FF2B5EF4-FFF2-40B4-BE49-F238E27FC236}">
                  <a16:creationId xmlns:a16="http://schemas.microsoft.com/office/drawing/2014/main" id="{E9B56740-51CE-4710-9927-AB11060D4449}"/>
                </a:ext>
              </a:extLst>
            </p:cNvPr>
            <p:cNvSpPr/>
            <p:nvPr/>
          </p:nvSpPr>
          <p:spPr>
            <a:xfrm>
              <a:off x="6389632" y="5050306"/>
              <a:ext cx="464437" cy="434092"/>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5" name="Rounded Rectangle 1889">
              <a:extLst>
                <a:ext uri="{FF2B5EF4-FFF2-40B4-BE49-F238E27FC236}">
                  <a16:creationId xmlns:a16="http://schemas.microsoft.com/office/drawing/2014/main" id="{ADEF58FA-804F-424B-B588-7CD14DDCA25E}"/>
                </a:ext>
              </a:extLst>
            </p:cNvPr>
            <p:cNvSpPr/>
            <p:nvPr/>
          </p:nvSpPr>
          <p:spPr>
            <a:xfrm>
              <a:off x="5871999" y="5289849"/>
              <a:ext cx="987975" cy="44353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6" name="Left Bracket 355">
              <a:extLst>
                <a:ext uri="{FF2B5EF4-FFF2-40B4-BE49-F238E27FC236}">
                  <a16:creationId xmlns:a16="http://schemas.microsoft.com/office/drawing/2014/main" id="{D5575A8B-3ABC-45C5-9CD0-5CB7A5CE0BB0}"/>
                </a:ext>
              </a:extLst>
            </p:cNvPr>
            <p:cNvSpPr/>
            <p:nvPr/>
          </p:nvSpPr>
          <p:spPr>
            <a:xfrm rot="16200000">
              <a:off x="6015941" y="4672180"/>
              <a:ext cx="191615" cy="469429"/>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57" name="Left Bracket 356">
              <a:extLst>
                <a:ext uri="{FF2B5EF4-FFF2-40B4-BE49-F238E27FC236}">
                  <a16:creationId xmlns:a16="http://schemas.microsoft.com/office/drawing/2014/main" id="{13E14A23-57A5-4685-9B5C-67BA4CE361DD}"/>
                </a:ext>
              </a:extLst>
            </p:cNvPr>
            <p:cNvSpPr/>
            <p:nvPr/>
          </p:nvSpPr>
          <p:spPr>
            <a:xfrm rot="5400000" flipV="1">
              <a:off x="6005541" y="5394766"/>
              <a:ext cx="205109" cy="472192"/>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58" name="Text Box 2">
            <a:extLst>
              <a:ext uri="{FF2B5EF4-FFF2-40B4-BE49-F238E27FC236}">
                <a16:creationId xmlns:a16="http://schemas.microsoft.com/office/drawing/2014/main" id="{CE77F163-11FE-4E96-A4BF-121C36C8B1B1}"/>
              </a:ext>
            </a:extLst>
          </p:cNvPr>
          <p:cNvSpPr txBox="1">
            <a:spLocks noChangeArrowheads="1"/>
          </p:cNvSpPr>
          <p:nvPr/>
        </p:nvSpPr>
        <p:spPr bwMode="auto">
          <a:xfrm>
            <a:off x="5752896" y="6093025"/>
            <a:ext cx="1378585" cy="28638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JD</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9" name="Group 8">
            <a:extLst>
              <a:ext uri="{FF2B5EF4-FFF2-40B4-BE49-F238E27FC236}">
                <a16:creationId xmlns:a16="http://schemas.microsoft.com/office/drawing/2014/main" id="{496DF367-DCD8-499E-9539-B950F35793EC}"/>
              </a:ext>
            </a:extLst>
          </p:cNvPr>
          <p:cNvGrpSpPr/>
          <p:nvPr/>
        </p:nvGrpSpPr>
        <p:grpSpPr>
          <a:xfrm>
            <a:off x="7707520" y="4785520"/>
            <a:ext cx="953830" cy="947862"/>
            <a:chOff x="7707520" y="4785520"/>
            <a:chExt cx="953830" cy="947862"/>
          </a:xfrm>
        </p:grpSpPr>
        <p:sp>
          <p:nvSpPr>
            <p:cNvPr id="359" name="Rounded Rectangle 1893">
              <a:extLst>
                <a:ext uri="{FF2B5EF4-FFF2-40B4-BE49-F238E27FC236}">
                  <a16:creationId xmlns:a16="http://schemas.microsoft.com/office/drawing/2014/main" id="{5061C142-129C-4E86-8184-7C2902FD24E8}"/>
                </a:ext>
              </a:extLst>
            </p:cNvPr>
            <p:cNvSpPr/>
            <p:nvPr/>
          </p:nvSpPr>
          <p:spPr>
            <a:xfrm>
              <a:off x="7707520" y="5053390"/>
              <a:ext cx="437712" cy="184788"/>
            </a:xfrm>
            <a:prstGeom prst="roundRect">
              <a:avLst/>
            </a:prstGeom>
            <a:no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60" name="Rounded Rectangle 1892">
              <a:extLst>
                <a:ext uri="{FF2B5EF4-FFF2-40B4-BE49-F238E27FC236}">
                  <a16:creationId xmlns:a16="http://schemas.microsoft.com/office/drawing/2014/main" id="{DE265282-6477-492E-BB66-C699144B65B8}"/>
                </a:ext>
              </a:extLst>
            </p:cNvPr>
            <p:cNvSpPr/>
            <p:nvPr/>
          </p:nvSpPr>
          <p:spPr>
            <a:xfrm>
              <a:off x="8198250" y="5290172"/>
              <a:ext cx="463100" cy="44321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61" name="Left Bracket 360">
              <a:extLst>
                <a:ext uri="{FF2B5EF4-FFF2-40B4-BE49-F238E27FC236}">
                  <a16:creationId xmlns:a16="http://schemas.microsoft.com/office/drawing/2014/main" id="{DB6998B5-1584-421A-BA61-20EBDC8089C9}"/>
                </a:ext>
              </a:extLst>
            </p:cNvPr>
            <p:cNvSpPr/>
            <p:nvPr/>
          </p:nvSpPr>
          <p:spPr>
            <a:xfrm rot="16200000">
              <a:off x="8318057" y="4668339"/>
              <a:ext cx="215446" cy="449808"/>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362" name="Left Bracket 361">
              <a:extLst>
                <a:ext uri="{FF2B5EF4-FFF2-40B4-BE49-F238E27FC236}">
                  <a16:creationId xmlns:a16="http://schemas.microsoft.com/office/drawing/2014/main" id="{2FB8CD87-55BB-43CD-B569-891863F30DC8}"/>
                </a:ext>
              </a:extLst>
            </p:cNvPr>
            <p:cNvSpPr/>
            <p:nvPr/>
          </p:nvSpPr>
          <p:spPr>
            <a:xfrm rot="5400000" flipV="1">
              <a:off x="8327333" y="5406748"/>
              <a:ext cx="195031" cy="436450"/>
            </a:xfrm>
            <a:prstGeom prst="leftBracket">
              <a:avLst/>
            </a:prstGeom>
            <a:solidFill>
              <a:srgbClr val="CC99FF">
                <a:alpha val="30196"/>
              </a:srgbClr>
            </a:solidFill>
            <a:ln w="19050">
              <a:solidFill>
                <a:srgbClr val="7030A0"/>
              </a:solidFill>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363" name="Text Box 2">
            <a:extLst>
              <a:ext uri="{FF2B5EF4-FFF2-40B4-BE49-F238E27FC236}">
                <a16:creationId xmlns:a16="http://schemas.microsoft.com/office/drawing/2014/main" id="{3C88431C-5AC3-405E-85C4-234B02CD9364}"/>
              </a:ext>
            </a:extLst>
          </p:cNvPr>
          <p:cNvSpPr txBox="1">
            <a:spLocks noChangeArrowheads="1"/>
          </p:cNvSpPr>
          <p:nvPr/>
        </p:nvSpPr>
        <p:spPr bwMode="auto">
          <a:xfrm>
            <a:off x="7387490" y="6072265"/>
            <a:ext cx="1694815" cy="286385"/>
          </a:xfrm>
          <a:prstGeom prst="rect">
            <a:avLst/>
          </a:prstGeom>
          <a:noFill/>
          <a:ln w="9525">
            <a:noFill/>
            <a:miter lim="800000"/>
            <a:headEnd/>
            <a:tailEnd/>
          </a:ln>
        </p:spPr>
        <p:txBody>
          <a:bodyPr rot="0" vert="horz" wrap="square" lIns="91440" tIns="45720" rIns="91440" bIns="45720" anchor="t" anchorCtr="0">
            <a:spAutoFit/>
          </a:bodyPr>
          <a:lstStyle/>
          <a:p>
            <a:pPr>
              <a:spcAft>
                <a:spcPts val="0"/>
              </a:spcAft>
            </a:pP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KD</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 </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a:t>
            </a:r>
            <a:r>
              <a:rPr lang="en-SG" sz="1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r>
              <a:rPr lang="en-SG" sz="12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SG"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68C1A0ED-6360-4020-8336-0ED5E9FFF532}"/>
              </a:ext>
            </a:extLst>
          </p:cNvPr>
          <p:cNvGrpSpPr/>
          <p:nvPr/>
        </p:nvGrpSpPr>
        <p:grpSpPr>
          <a:xfrm>
            <a:off x="2341684" y="4212076"/>
            <a:ext cx="376286" cy="2150014"/>
            <a:chOff x="2341684" y="4212076"/>
            <a:chExt cx="376286" cy="2150014"/>
          </a:xfrm>
        </p:grpSpPr>
        <p:sp>
          <p:nvSpPr>
            <p:cNvPr id="3" name="TextBox 2">
              <a:extLst>
                <a:ext uri="{FF2B5EF4-FFF2-40B4-BE49-F238E27FC236}">
                  <a16:creationId xmlns:a16="http://schemas.microsoft.com/office/drawing/2014/main" id="{F2135569-08CB-4A81-8164-AE25477320F3}"/>
                </a:ext>
              </a:extLst>
            </p:cNvPr>
            <p:cNvSpPr txBox="1"/>
            <p:nvPr/>
          </p:nvSpPr>
          <p:spPr>
            <a:xfrm>
              <a:off x="2341684" y="4212076"/>
              <a:ext cx="361216" cy="307777"/>
            </a:xfrm>
            <a:prstGeom prst="rect">
              <a:avLst/>
            </a:prstGeom>
            <a:noFill/>
          </p:spPr>
          <p:txBody>
            <a:bodyPr wrap="square" rtlCol="0">
              <a:spAutoFit/>
            </a:bodyPr>
            <a:lstStyle/>
            <a:p>
              <a:r>
                <a:rPr lang="en-SG" sz="1400" dirty="0">
                  <a:solidFill>
                    <a:srgbClr val="C00000"/>
                  </a:solidFill>
                </a:rPr>
                <a:t>1</a:t>
              </a:r>
            </a:p>
          </p:txBody>
        </p:sp>
        <p:sp>
          <p:nvSpPr>
            <p:cNvPr id="364" name="TextBox 363">
              <a:extLst>
                <a:ext uri="{FF2B5EF4-FFF2-40B4-BE49-F238E27FC236}">
                  <a16:creationId xmlns:a16="http://schemas.microsoft.com/office/drawing/2014/main" id="{95A87A05-8C58-481A-982D-E83CF0478849}"/>
                </a:ext>
              </a:extLst>
            </p:cNvPr>
            <p:cNvSpPr txBox="1"/>
            <p:nvPr/>
          </p:nvSpPr>
          <p:spPr>
            <a:xfrm>
              <a:off x="2346856" y="4528666"/>
              <a:ext cx="361216" cy="307777"/>
            </a:xfrm>
            <a:prstGeom prst="rect">
              <a:avLst/>
            </a:prstGeom>
            <a:noFill/>
          </p:spPr>
          <p:txBody>
            <a:bodyPr wrap="square" rtlCol="0">
              <a:spAutoFit/>
            </a:bodyPr>
            <a:lstStyle/>
            <a:p>
              <a:r>
                <a:rPr lang="en-SG" sz="1400" dirty="0">
                  <a:solidFill>
                    <a:srgbClr val="C00000"/>
                  </a:solidFill>
                </a:rPr>
                <a:t>1</a:t>
              </a:r>
            </a:p>
          </p:txBody>
        </p:sp>
        <p:sp>
          <p:nvSpPr>
            <p:cNvPr id="365" name="TextBox 364">
              <a:extLst>
                <a:ext uri="{FF2B5EF4-FFF2-40B4-BE49-F238E27FC236}">
                  <a16:creationId xmlns:a16="http://schemas.microsoft.com/office/drawing/2014/main" id="{562446E1-E776-4D45-9FD0-15DF6C92EB9F}"/>
                </a:ext>
              </a:extLst>
            </p:cNvPr>
            <p:cNvSpPr txBox="1"/>
            <p:nvPr/>
          </p:nvSpPr>
          <p:spPr>
            <a:xfrm>
              <a:off x="2350686" y="4845256"/>
              <a:ext cx="361216" cy="307777"/>
            </a:xfrm>
            <a:prstGeom prst="rect">
              <a:avLst/>
            </a:prstGeom>
            <a:noFill/>
          </p:spPr>
          <p:txBody>
            <a:bodyPr wrap="square" rtlCol="0">
              <a:spAutoFit/>
            </a:bodyPr>
            <a:lstStyle/>
            <a:p>
              <a:r>
                <a:rPr lang="en-SG" sz="1400" dirty="0">
                  <a:solidFill>
                    <a:srgbClr val="C00000"/>
                  </a:solidFill>
                </a:rPr>
                <a:t>0</a:t>
              </a:r>
            </a:p>
          </p:txBody>
        </p:sp>
        <p:sp>
          <p:nvSpPr>
            <p:cNvPr id="366" name="TextBox 365">
              <a:extLst>
                <a:ext uri="{FF2B5EF4-FFF2-40B4-BE49-F238E27FC236}">
                  <a16:creationId xmlns:a16="http://schemas.microsoft.com/office/drawing/2014/main" id="{B6BA5C21-B111-4719-8843-CFE4533B2EBD}"/>
                </a:ext>
              </a:extLst>
            </p:cNvPr>
            <p:cNvSpPr txBox="1"/>
            <p:nvPr/>
          </p:nvSpPr>
          <p:spPr>
            <a:xfrm>
              <a:off x="2350686" y="5153033"/>
              <a:ext cx="361216" cy="307777"/>
            </a:xfrm>
            <a:prstGeom prst="rect">
              <a:avLst/>
            </a:prstGeom>
            <a:noFill/>
          </p:spPr>
          <p:txBody>
            <a:bodyPr wrap="square" rtlCol="0">
              <a:spAutoFit/>
            </a:bodyPr>
            <a:lstStyle/>
            <a:p>
              <a:r>
                <a:rPr lang="en-SG" sz="1400" dirty="0">
                  <a:solidFill>
                    <a:srgbClr val="C00000"/>
                  </a:solidFill>
                </a:rPr>
                <a:t>0</a:t>
              </a:r>
            </a:p>
          </p:txBody>
        </p:sp>
        <p:sp>
          <p:nvSpPr>
            <p:cNvPr id="367" name="TextBox 366">
              <a:extLst>
                <a:ext uri="{FF2B5EF4-FFF2-40B4-BE49-F238E27FC236}">
                  <a16:creationId xmlns:a16="http://schemas.microsoft.com/office/drawing/2014/main" id="{C7501686-4519-4D98-B168-117C5B451AE0}"/>
                </a:ext>
              </a:extLst>
            </p:cNvPr>
            <p:cNvSpPr txBox="1"/>
            <p:nvPr/>
          </p:nvSpPr>
          <p:spPr>
            <a:xfrm>
              <a:off x="2356754" y="6054313"/>
              <a:ext cx="361216" cy="307777"/>
            </a:xfrm>
            <a:prstGeom prst="rect">
              <a:avLst/>
            </a:prstGeom>
            <a:noFill/>
          </p:spPr>
          <p:txBody>
            <a:bodyPr wrap="square" rtlCol="0">
              <a:spAutoFit/>
            </a:bodyPr>
            <a:lstStyle/>
            <a:p>
              <a:r>
                <a:rPr lang="en-SG" sz="1400" dirty="0">
                  <a:solidFill>
                    <a:srgbClr val="C00000"/>
                  </a:solidFill>
                </a:rPr>
                <a:t>0</a:t>
              </a:r>
            </a:p>
          </p:txBody>
        </p:sp>
      </p:grpSp>
      <p:grpSp>
        <p:nvGrpSpPr>
          <p:cNvPr id="11" name="Group 10">
            <a:extLst>
              <a:ext uri="{FF2B5EF4-FFF2-40B4-BE49-F238E27FC236}">
                <a16:creationId xmlns:a16="http://schemas.microsoft.com/office/drawing/2014/main" id="{21B5347C-8E29-4F67-8AF6-0ABA00E10277}"/>
              </a:ext>
            </a:extLst>
          </p:cNvPr>
          <p:cNvGrpSpPr/>
          <p:nvPr/>
        </p:nvGrpSpPr>
        <p:grpSpPr>
          <a:xfrm>
            <a:off x="2790582" y="4220889"/>
            <a:ext cx="469454" cy="2137761"/>
            <a:chOff x="2790582" y="4220889"/>
            <a:chExt cx="469454" cy="2137761"/>
          </a:xfrm>
        </p:grpSpPr>
        <p:sp>
          <p:nvSpPr>
            <p:cNvPr id="369" name="TextBox 368">
              <a:extLst>
                <a:ext uri="{FF2B5EF4-FFF2-40B4-BE49-F238E27FC236}">
                  <a16:creationId xmlns:a16="http://schemas.microsoft.com/office/drawing/2014/main" id="{029FE359-3E0C-4AE9-8AF5-FB39C2863126}"/>
                </a:ext>
              </a:extLst>
            </p:cNvPr>
            <p:cNvSpPr txBox="1"/>
            <p:nvPr/>
          </p:nvSpPr>
          <p:spPr>
            <a:xfrm>
              <a:off x="2804633" y="4220889"/>
              <a:ext cx="448177" cy="307777"/>
            </a:xfrm>
            <a:prstGeom prst="rect">
              <a:avLst/>
            </a:prstGeom>
            <a:noFill/>
          </p:spPr>
          <p:txBody>
            <a:bodyPr wrap="square" rtlCol="0">
              <a:spAutoFit/>
            </a:bodyPr>
            <a:lstStyle/>
            <a:p>
              <a:r>
                <a:rPr lang="en-SG" sz="1400" dirty="0">
                  <a:solidFill>
                    <a:srgbClr val="C00000"/>
                  </a:solidFill>
                </a:rPr>
                <a:t>0,1</a:t>
              </a:r>
            </a:p>
          </p:txBody>
        </p:sp>
        <p:sp>
          <p:nvSpPr>
            <p:cNvPr id="370" name="TextBox 369">
              <a:extLst>
                <a:ext uri="{FF2B5EF4-FFF2-40B4-BE49-F238E27FC236}">
                  <a16:creationId xmlns:a16="http://schemas.microsoft.com/office/drawing/2014/main" id="{BA7F14BF-C7BD-4857-A000-72DB36B2167F}"/>
                </a:ext>
              </a:extLst>
            </p:cNvPr>
            <p:cNvSpPr txBox="1"/>
            <p:nvPr/>
          </p:nvSpPr>
          <p:spPr>
            <a:xfrm>
              <a:off x="2804634" y="4523096"/>
              <a:ext cx="455402" cy="307777"/>
            </a:xfrm>
            <a:prstGeom prst="rect">
              <a:avLst/>
            </a:prstGeom>
            <a:noFill/>
          </p:spPr>
          <p:txBody>
            <a:bodyPr wrap="square" rtlCol="0">
              <a:spAutoFit/>
            </a:bodyPr>
            <a:lstStyle/>
            <a:p>
              <a:r>
                <a:rPr lang="en-SG" sz="1400" dirty="0">
                  <a:solidFill>
                    <a:srgbClr val="C00000"/>
                  </a:solidFill>
                </a:rPr>
                <a:t>0,1</a:t>
              </a:r>
            </a:p>
          </p:txBody>
        </p:sp>
        <p:sp>
          <p:nvSpPr>
            <p:cNvPr id="372" name="TextBox 371">
              <a:extLst>
                <a:ext uri="{FF2B5EF4-FFF2-40B4-BE49-F238E27FC236}">
                  <a16:creationId xmlns:a16="http://schemas.microsoft.com/office/drawing/2014/main" id="{40A1304A-A041-45DE-81DA-B6BCC99ACDFD}"/>
                </a:ext>
              </a:extLst>
            </p:cNvPr>
            <p:cNvSpPr txBox="1"/>
            <p:nvPr/>
          </p:nvSpPr>
          <p:spPr>
            <a:xfrm>
              <a:off x="2790582" y="4830873"/>
              <a:ext cx="361216" cy="307777"/>
            </a:xfrm>
            <a:prstGeom prst="rect">
              <a:avLst/>
            </a:prstGeom>
            <a:noFill/>
          </p:spPr>
          <p:txBody>
            <a:bodyPr wrap="square" rtlCol="0">
              <a:spAutoFit/>
            </a:bodyPr>
            <a:lstStyle/>
            <a:p>
              <a:r>
                <a:rPr lang="en-SG" sz="1400" dirty="0">
                  <a:solidFill>
                    <a:srgbClr val="C00000"/>
                  </a:solidFill>
                </a:rPr>
                <a:t>1</a:t>
              </a:r>
            </a:p>
          </p:txBody>
        </p:sp>
        <p:sp>
          <p:nvSpPr>
            <p:cNvPr id="373" name="TextBox 372">
              <a:extLst>
                <a:ext uri="{FF2B5EF4-FFF2-40B4-BE49-F238E27FC236}">
                  <a16:creationId xmlns:a16="http://schemas.microsoft.com/office/drawing/2014/main" id="{526E2371-BCB9-4298-A646-E66A98515A15}"/>
                </a:ext>
              </a:extLst>
            </p:cNvPr>
            <p:cNvSpPr txBox="1"/>
            <p:nvPr/>
          </p:nvSpPr>
          <p:spPr>
            <a:xfrm>
              <a:off x="2804634" y="5143032"/>
              <a:ext cx="361216" cy="307777"/>
            </a:xfrm>
            <a:prstGeom prst="rect">
              <a:avLst/>
            </a:prstGeom>
            <a:noFill/>
          </p:spPr>
          <p:txBody>
            <a:bodyPr wrap="square" rtlCol="0">
              <a:spAutoFit/>
            </a:bodyPr>
            <a:lstStyle/>
            <a:p>
              <a:r>
                <a:rPr lang="en-SG" sz="1400" dirty="0">
                  <a:solidFill>
                    <a:srgbClr val="C00000"/>
                  </a:solidFill>
                </a:rPr>
                <a:t>0</a:t>
              </a:r>
            </a:p>
          </p:txBody>
        </p:sp>
        <p:sp>
          <p:nvSpPr>
            <p:cNvPr id="374" name="TextBox 373">
              <a:extLst>
                <a:ext uri="{FF2B5EF4-FFF2-40B4-BE49-F238E27FC236}">
                  <a16:creationId xmlns:a16="http://schemas.microsoft.com/office/drawing/2014/main" id="{6054357A-C5E9-4E9C-85D5-9E93E942E504}"/>
                </a:ext>
              </a:extLst>
            </p:cNvPr>
            <p:cNvSpPr txBox="1"/>
            <p:nvPr/>
          </p:nvSpPr>
          <p:spPr>
            <a:xfrm>
              <a:off x="2790582" y="6050873"/>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3" name="Group 12">
            <a:extLst>
              <a:ext uri="{FF2B5EF4-FFF2-40B4-BE49-F238E27FC236}">
                <a16:creationId xmlns:a16="http://schemas.microsoft.com/office/drawing/2014/main" id="{4A86DE74-7F6C-487B-ACAB-A65C046EFCB7}"/>
              </a:ext>
            </a:extLst>
          </p:cNvPr>
          <p:cNvGrpSpPr/>
          <p:nvPr/>
        </p:nvGrpSpPr>
        <p:grpSpPr>
          <a:xfrm>
            <a:off x="4163077" y="4225838"/>
            <a:ext cx="361216" cy="2125720"/>
            <a:chOff x="4163077" y="4225838"/>
            <a:chExt cx="361216" cy="2125720"/>
          </a:xfrm>
        </p:grpSpPr>
        <p:sp>
          <p:nvSpPr>
            <p:cNvPr id="375" name="TextBox 374">
              <a:extLst>
                <a:ext uri="{FF2B5EF4-FFF2-40B4-BE49-F238E27FC236}">
                  <a16:creationId xmlns:a16="http://schemas.microsoft.com/office/drawing/2014/main" id="{A58CD28F-2983-4502-801D-2D396547B43F}"/>
                </a:ext>
              </a:extLst>
            </p:cNvPr>
            <p:cNvSpPr txBox="1"/>
            <p:nvPr/>
          </p:nvSpPr>
          <p:spPr>
            <a:xfrm>
              <a:off x="4163077" y="4830873"/>
              <a:ext cx="361216" cy="307777"/>
            </a:xfrm>
            <a:prstGeom prst="rect">
              <a:avLst/>
            </a:prstGeom>
            <a:noFill/>
          </p:spPr>
          <p:txBody>
            <a:bodyPr wrap="square" rtlCol="0">
              <a:spAutoFit/>
            </a:bodyPr>
            <a:lstStyle/>
            <a:p>
              <a:r>
                <a:rPr lang="en-SG" sz="1400" dirty="0">
                  <a:solidFill>
                    <a:srgbClr val="C00000"/>
                  </a:solidFill>
                </a:rPr>
                <a:t>0</a:t>
              </a:r>
            </a:p>
          </p:txBody>
        </p:sp>
        <p:sp>
          <p:nvSpPr>
            <p:cNvPr id="376" name="TextBox 375">
              <a:extLst>
                <a:ext uri="{FF2B5EF4-FFF2-40B4-BE49-F238E27FC236}">
                  <a16:creationId xmlns:a16="http://schemas.microsoft.com/office/drawing/2014/main" id="{F23F98BD-EC2C-4923-B25E-3AA1616A0333}"/>
                </a:ext>
              </a:extLst>
            </p:cNvPr>
            <p:cNvSpPr txBox="1"/>
            <p:nvPr/>
          </p:nvSpPr>
          <p:spPr>
            <a:xfrm>
              <a:off x="4163077" y="4225838"/>
              <a:ext cx="361216" cy="307777"/>
            </a:xfrm>
            <a:prstGeom prst="rect">
              <a:avLst/>
            </a:prstGeom>
            <a:noFill/>
          </p:spPr>
          <p:txBody>
            <a:bodyPr wrap="square" rtlCol="0">
              <a:spAutoFit/>
            </a:bodyPr>
            <a:lstStyle/>
            <a:p>
              <a:r>
                <a:rPr lang="en-SG" sz="1400" dirty="0">
                  <a:solidFill>
                    <a:srgbClr val="C00000"/>
                  </a:solidFill>
                </a:rPr>
                <a:t>0</a:t>
              </a:r>
            </a:p>
          </p:txBody>
        </p:sp>
        <p:sp>
          <p:nvSpPr>
            <p:cNvPr id="377" name="TextBox 376">
              <a:extLst>
                <a:ext uri="{FF2B5EF4-FFF2-40B4-BE49-F238E27FC236}">
                  <a16:creationId xmlns:a16="http://schemas.microsoft.com/office/drawing/2014/main" id="{077D72A4-5EFA-461A-8CE8-148B07984255}"/>
                </a:ext>
              </a:extLst>
            </p:cNvPr>
            <p:cNvSpPr txBox="1"/>
            <p:nvPr/>
          </p:nvSpPr>
          <p:spPr>
            <a:xfrm>
              <a:off x="4163077" y="4517313"/>
              <a:ext cx="361216" cy="307777"/>
            </a:xfrm>
            <a:prstGeom prst="rect">
              <a:avLst/>
            </a:prstGeom>
            <a:noFill/>
          </p:spPr>
          <p:txBody>
            <a:bodyPr wrap="square" rtlCol="0">
              <a:spAutoFit/>
            </a:bodyPr>
            <a:lstStyle/>
            <a:p>
              <a:r>
                <a:rPr lang="en-SG" sz="1400" dirty="0">
                  <a:solidFill>
                    <a:srgbClr val="C00000"/>
                  </a:solidFill>
                </a:rPr>
                <a:t>1</a:t>
              </a:r>
            </a:p>
          </p:txBody>
        </p:sp>
        <p:sp>
          <p:nvSpPr>
            <p:cNvPr id="378" name="TextBox 377">
              <a:extLst>
                <a:ext uri="{FF2B5EF4-FFF2-40B4-BE49-F238E27FC236}">
                  <a16:creationId xmlns:a16="http://schemas.microsoft.com/office/drawing/2014/main" id="{8A3BD6A4-8F4C-4EEC-89F8-15C7BFC58869}"/>
                </a:ext>
              </a:extLst>
            </p:cNvPr>
            <p:cNvSpPr txBox="1"/>
            <p:nvPr/>
          </p:nvSpPr>
          <p:spPr>
            <a:xfrm>
              <a:off x="4163077" y="5137346"/>
              <a:ext cx="361216" cy="307777"/>
            </a:xfrm>
            <a:prstGeom prst="rect">
              <a:avLst/>
            </a:prstGeom>
            <a:noFill/>
          </p:spPr>
          <p:txBody>
            <a:bodyPr wrap="square" rtlCol="0">
              <a:spAutoFit/>
            </a:bodyPr>
            <a:lstStyle/>
            <a:p>
              <a:r>
                <a:rPr lang="en-SG" sz="1400" dirty="0">
                  <a:solidFill>
                    <a:srgbClr val="C00000"/>
                  </a:solidFill>
                </a:rPr>
                <a:t>1</a:t>
              </a:r>
            </a:p>
          </p:txBody>
        </p:sp>
        <p:sp>
          <p:nvSpPr>
            <p:cNvPr id="379" name="TextBox 378">
              <a:extLst>
                <a:ext uri="{FF2B5EF4-FFF2-40B4-BE49-F238E27FC236}">
                  <a16:creationId xmlns:a16="http://schemas.microsoft.com/office/drawing/2014/main" id="{8D9EBBE5-EC7B-48F3-9612-805991C14B6C}"/>
                </a:ext>
              </a:extLst>
            </p:cNvPr>
            <p:cNvSpPr txBox="1"/>
            <p:nvPr/>
          </p:nvSpPr>
          <p:spPr>
            <a:xfrm>
              <a:off x="4163077" y="6043781"/>
              <a:ext cx="361216" cy="307777"/>
            </a:xfrm>
            <a:prstGeom prst="rect">
              <a:avLst/>
            </a:prstGeom>
            <a:noFill/>
          </p:spPr>
          <p:txBody>
            <a:bodyPr wrap="square" rtlCol="0">
              <a:spAutoFit/>
            </a:bodyPr>
            <a:lstStyle/>
            <a:p>
              <a:r>
                <a:rPr lang="en-SG" sz="1400" dirty="0">
                  <a:solidFill>
                    <a:srgbClr val="C00000"/>
                  </a:solidFill>
                </a:rPr>
                <a:t>0</a:t>
              </a:r>
            </a:p>
          </p:txBody>
        </p:sp>
      </p:grpSp>
      <p:grpSp>
        <p:nvGrpSpPr>
          <p:cNvPr id="14" name="Group 13">
            <a:extLst>
              <a:ext uri="{FF2B5EF4-FFF2-40B4-BE49-F238E27FC236}">
                <a16:creationId xmlns:a16="http://schemas.microsoft.com/office/drawing/2014/main" id="{761D1161-EC96-4F82-A8F0-DEFD24AB05A1}"/>
              </a:ext>
            </a:extLst>
          </p:cNvPr>
          <p:cNvGrpSpPr/>
          <p:nvPr/>
        </p:nvGrpSpPr>
        <p:grpSpPr>
          <a:xfrm>
            <a:off x="4632531" y="4220889"/>
            <a:ext cx="361216" cy="2125670"/>
            <a:chOff x="4632531" y="4220889"/>
            <a:chExt cx="361216" cy="2125670"/>
          </a:xfrm>
        </p:grpSpPr>
        <p:sp>
          <p:nvSpPr>
            <p:cNvPr id="371" name="TextBox 370">
              <a:extLst>
                <a:ext uri="{FF2B5EF4-FFF2-40B4-BE49-F238E27FC236}">
                  <a16:creationId xmlns:a16="http://schemas.microsoft.com/office/drawing/2014/main" id="{1176018F-05D3-4056-A1B6-8444985B79E3}"/>
                </a:ext>
              </a:extLst>
            </p:cNvPr>
            <p:cNvSpPr txBox="1"/>
            <p:nvPr/>
          </p:nvSpPr>
          <p:spPr>
            <a:xfrm>
              <a:off x="4632531" y="4220889"/>
              <a:ext cx="361216" cy="307777"/>
            </a:xfrm>
            <a:prstGeom prst="rect">
              <a:avLst/>
            </a:prstGeom>
            <a:noFill/>
          </p:spPr>
          <p:txBody>
            <a:bodyPr wrap="square" rtlCol="0">
              <a:spAutoFit/>
            </a:bodyPr>
            <a:lstStyle/>
            <a:p>
              <a:r>
                <a:rPr lang="en-SG" sz="1400" dirty="0">
                  <a:solidFill>
                    <a:srgbClr val="C00000"/>
                  </a:solidFill>
                </a:rPr>
                <a:t>1</a:t>
              </a:r>
            </a:p>
          </p:txBody>
        </p:sp>
        <p:sp>
          <p:nvSpPr>
            <p:cNvPr id="381" name="TextBox 380">
              <a:extLst>
                <a:ext uri="{FF2B5EF4-FFF2-40B4-BE49-F238E27FC236}">
                  <a16:creationId xmlns:a16="http://schemas.microsoft.com/office/drawing/2014/main" id="{ADB25D87-3A31-4728-9FCA-C182D9B38C95}"/>
                </a:ext>
              </a:extLst>
            </p:cNvPr>
            <p:cNvSpPr txBox="1"/>
            <p:nvPr/>
          </p:nvSpPr>
          <p:spPr>
            <a:xfrm>
              <a:off x="4632531" y="4507157"/>
              <a:ext cx="361216" cy="307777"/>
            </a:xfrm>
            <a:prstGeom prst="rect">
              <a:avLst/>
            </a:prstGeom>
            <a:noFill/>
          </p:spPr>
          <p:txBody>
            <a:bodyPr wrap="square" rtlCol="0">
              <a:spAutoFit/>
            </a:bodyPr>
            <a:lstStyle/>
            <a:p>
              <a:r>
                <a:rPr lang="en-SG" sz="1400" dirty="0">
                  <a:solidFill>
                    <a:srgbClr val="C00000"/>
                  </a:solidFill>
                </a:rPr>
                <a:t>1</a:t>
              </a:r>
            </a:p>
          </p:txBody>
        </p:sp>
        <p:sp>
          <p:nvSpPr>
            <p:cNvPr id="382" name="TextBox 381">
              <a:extLst>
                <a:ext uri="{FF2B5EF4-FFF2-40B4-BE49-F238E27FC236}">
                  <a16:creationId xmlns:a16="http://schemas.microsoft.com/office/drawing/2014/main" id="{E55D91E8-654F-4521-AD37-EDA55AC0AEFB}"/>
                </a:ext>
              </a:extLst>
            </p:cNvPr>
            <p:cNvSpPr txBox="1"/>
            <p:nvPr/>
          </p:nvSpPr>
          <p:spPr>
            <a:xfrm>
              <a:off x="4632531" y="4832414"/>
              <a:ext cx="361216" cy="307777"/>
            </a:xfrm>
            <a:prstGeom prst="rect">
              <a:avLst/>
            </a:prstGeom>
            <a:noFill/>
          </p:spPr>
          <p:txBody>
            <a:bodyPr wrap="square" rtlCol="0">
              <a:spAutoFit/>
            </a:bodyPr>
            <a:lstStyle/>
            <a:p>
              <a:r>
                <a:rPr lang="en-SG" sz="1400" dirty="0">
                  <a:solidFill>
                    <a:srgbClr val="C00000"/>
                  </a:solidFill>
                </a:rPr>
                <a:t>1</a:t>
              </a:r>
            </a:p>
          </p:txBody>
        </p:sp>
        <p:sp>
          <p:nvSpPr>
            <p:cNvPr id="383" name="TextBox 382">
              <a:extLst>
                <a:ext uri="{FF2B5EF4-FFF2-40B4-BE49-F238E27FC236}">
                  <a16:creationId xmlns:a16="http://schemas.microsoft.com/office/drawing/2014/main" id="{86F3C301-B6E2-48E4-9A0D-BB7994F59533}"/>
                </a:ext>
              </a:extLst>
            </p:cNvPr>
            <p:cNvSpPr txBox="1"/>
            <p:nvPr/>
          </p:nvSpPr>
          <p:spPr>
            <a:xfrm>
              <a:off x="4632531" y="5137345"/>
              <a:ext cx="361216" cy="307777"/>
            </a:xfrm>
            <a:prstGeom prst="rect">
              <a:avLst/>
            </a:prstGeom>
            <a:noFill/>
          </p:spPr>
          <p:txBody>
            <a:bodyPr wrap="square" rtlCol="0">
              <a:spAutoFit/>
            </a:bodyPr>
            <a:lstStyle/>
            <a:p>
              <a:r>
                <a:rPr lang="en-SG" sz="1400" dirty="0">
                  <a:solidFill>
                    <a:srgbClr val="C00000"/>
                  </a:solidFill>
                </a:rPr>
                <a:t>1</a:t>
              </a:r>
            </a:p>
          </p:txBody>
        </p:sp>
        <p:sp>
          <p:nvSpPr>
            <p:cNvPr id="384" name="TextBox 383">
              <a:extLst>
                <a:ext uri="{FF2B5EF4-FFF2-40B4-BE49-F238E27FC236}">
                  <a16:creationId xmlns:a16="http://schemas.microsoft.com/office/drawing/2014/main" id="{BECA1C5C-06D8-4B50-8A8D-0525BA793721}"/>
                </a:ext>
              </a:extLst>
            </p:cNvPr>
            <p:cNvSpPr txBox="1"/>
            <p:nvPr/>
          </p:nvSpPr>
          <p:spPr>
            <a:xfrm>
              <a:off x="4632531" y="6038782"/>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5" name="Group 14">
            <a:extLst>
              <a:ext uri="{FF2B5EF4-FFF2-40B4-BE49-F238E27FC236}">
                <a16:creationId xmlns:a16="http://schemas.microsoft.com/office/drawing/2014/main" id="{34FF508A-22F9-4237-94F6-FE1AB6800B2C}"/>
              </a:ext>
            </a:extLst>
          </p:cNvPr>
          <p:cNvGrpSpPr/>
          <p:nvPr/>
        </p:nvGrpSpPr>
        <p:grpSpPr>
          <a:xfrm>
            <a:off x="5121810" y="4231092"/>
            <a:ext cx="361216" cy="2115466"/>
            <a:chOff x="5121810" y="4231092"/>
            <a:chExt cx="361216" cy="2115466"/>
          </a:xfrm>
        </p:grpSpPr>
        <p:sp>
          <p:nvSpPr>
            <p:cNvPr id="386" name="TextBox 385">
              <a:extLst>
                <a:ext uri="{FF2B5EF4-FFF2-40B4-BE49-F238E27FC236}">
                  <a16:creationId xmlns:a16="http://schemas.microsoft.com/office/drawing/2014/main" id="{F446934F-D584-42FA-A674-6A1D9AFD42AA}"/>
                </a:ext>
              </a:extLst>
            </p:cNvPr>
            <p:cNvSpPr txBox="1"/>
            <p:nvPr/>
          </p:nvSpPr>
          <p:spPr>
            <a:xfrm>
              <a:off x="5121810" y="4517312"/>
              <a:ext cx="361216" cy="307777"/>
            </a:xfrm>
            <a:prstGeom prst="rect">
              <a:avLst/>
            </a:prstGeom>
            <a:noFill/>
          </p:spPr>
          <p:txBody>
            <a:bodyPr wrap="square" rtlCol="0">
              <a:spAutoFit/>
            </a:bodyPr>
            <a:lstStyle/>
            <a:p>
              <a:r>
                <a:rPr lang="en-SG" sz="1400" dirty="0">
                  <a:solidFill>
                    <a:srgbClr val="C00000"/>
                  </a:solidFill>
                </a:rPr>
                <a:t>0</a:t>
              </a:r>
            </a:p>
          </p:txBody>
        </p:sp>
        <p:sp>
          <p:nvSpPr>
            <p:cNvPr id="387" name="TextBox 386">
              <a:extLst>
                <a:ext uri="{FF2B5EF4-FFF2-40B4-BE49-F238E27FC236}">
                  <a16:creationId xmlns:a16="http://schemas.microsoft.com/office/drawing/2014/main" id="{4DD0E18E-C9B3-4120-AB82-C431F8E1598B}"/>
                </a:ext>
              </a:extLst>
            </p:cNvPr>
            <p:cNvSpPr txBox="1"/>
            <p:nvPr/>
          </p:nvSpPr>
          <p:spPr>
            <a:xfrm>
              <a:off x="5121810" y="4231092"/>
              <a:ext cx="361216" cy="307777"/>
            </a:xfrm>
            <a:prstGeom prst="rect">
              <a:avLst/>
            </a:prstGeom>
            <a:noFill/>
          </p:spPr>
          <p:txBody>
            <a:bodyPr wrap="square" rtlCol="0">
              <a:spAutoFit/>
            </a:bodyPr>
            <a:lstStyle/>
            <a:p>
              <a:r>
                <a:rPr lang="en-SG" sz="1400" dirty="0">
                  <a:solidFill>
                    <a:srgbClr val="C00000"/>
                  </a:solidFill>
                </a:rPr>
                <a:t>0</a:t>
              </a:r>
            </a:p>
          </p:txBody>
        </p:sp>
        <p:sp>
          <p:nvSpPr>
            <p:cNvPr id="388" name="TextBox 387">
              <a:extLst>
                <a:ext uri="{FF2B5EF4-FFF2-40B4-BE49-F238E27FC236}">
                  <a16:creationId xmlns:a16="http://schemas.microsoft.com/office/drawing/2014/main" id="{C053CB17-E487-48FC-B3FB-791019844A49}"/>
                </a:ext>
              </a:extLst>
            </p:cNvPr>
            <p:cNvSpPr txBox="1"/>
            <p:nvPr/>
          </p:nvSpPr>
          <p:spPr>
            <a:xfrm>
              <a:off x="5121810" y="6038781"/>
              <a:ext cx="361216" cy="307777"/>
            </a:xfrm>
            <a:prstGeom prst="rect">
              <a:avLst/>
            </a:prstGeom>
            <a:noFill/>
          </p:spPr>
          <p:txBody>
            <a:bodyPr wrap="square" rtlCol="0">
              <a:spAutoFit/>
            </a:bodyPr>
            <a:lstStyle/>
            <a:p>
              <a:r>
                <a:rPr lang="en-SG" sz="1400" dirty="0">
                  <a:solidFill>
                    <a:srgbClr val="C00000"/>
                  </a:solidFill>
                </a:rPr>
                <a:t>1</a:t>
              </a:r>
            </a:p>
          </p:txBody>
        </p:sp>
        <p:sp>
          <p:nvSpPr>
            <p:cNvPr id="389" name="TextBox 388">
              <a:extLst>
                <a:ext uri="{FF2B5EF4-FFF2-40B4-BE49-F238E27FC236}">
                  <a16:creationId xmlns:a16="http://schemas.microsoft.com/office/drawing/2014/main" id="{DF8EB4AE-08B6-4254-BF23-243A9A097AB7}"/>
                </a:ext>
              </a:extLst>
            </p:cNvPr>
            <p:cNvSpPr txBox="1"/>
            <p:nvPr/>
          </p:nvSpPr>
          <p:spPr>
            <a:xfrm>
              <a:off x="5121810" y="5129336"/>
              <a:ext cx="361216" cy="307777"/>
            </a:xfrm>
            <a:prstGeom prst="rect">
              <a:avLst/>
            </a:prstGeom>
            <a:noFill/>
          </p:spPr>
          <p:txBody>
            <a:bodyPr wrap="square" rtlCol="0">
              <a:spAutoFit/>
            </a:bodyPr>
            <a:lstStyle/>
            <a:p>
              <a:r>
                <a:rPr lang="en-SG" sz="1400" dirty="0">
                  <a:solidFill>
                    <a:srgbClr val="C00000"/>
                  </a:solidFill>
                </a:rPr>
                <a:t>1</a:t>
              </a:r>
            </a:p>
          </p:txBody>
        </p:sp>
        <p:sp>
          <p:nvSpPr>
            <p:cNvPr id="390" name="TextBox 389">
              <a:extLst>
                <a:ext uri="{FF2B5EF4-FFF2-40B4-BE49-F238E27FC236}">
                  <a16:creationId xmlns:a16="http://schemas.microsoft.com/office/drawing/2014/main" id="{ACCD8B4B-3E38-475D-A93E-9B0F8EEAC220}"/>
                </a:ext>
              </a:extLst>
            </p:cNvPr>
            <p:cNvSpPr txBox="1"/>
            <p:nvPr/>
          </p:nvSpPr>
          <p:spPr>
            <a:xfrm>
              <a:off x="5121810" y="4832414"/>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6" name="Group 15">
            <a:extLst>
              <a:ext uri="{FF2B5EF4-FFF2-40B4-BE49-F238E27FC236}">
                <a16:creationId xmlns:a16="http://schemas.microsoft.com/office/drawing/2014/main" id="{ADBAEE18-A4BB-4E61-AE74-03F20506A7E8}"/>
              </a:ext>
            </a:extLst>
          </p:cNvPr>
          <p:cNvGrpSpPr/>
          <p:nvPr/>
        </p:nvGrpSpPr>
        <p:grpSpPr>
          <a:xfrm>
            <a:off x="3241739" y="4231092"/>
            <a:ext cx="361216" cy="2115465"/>
            <a:chOff x="3241739" y="4231092"/>
            <a:chExt cx="361216" cy="2115465"/>
          </a:xfrm>
        </p:grpSpPr>
        <p:sp>
          <p:nvSpPr>
            <p:cNvPr id="385" name="TextBox 384">
              <a:extLst>
                <a:ext uri="{FF2B5EF4-FFF2-40B4-BE49-F238E27FC236}">
                  <a16:creationId xmlns:a16="http://schemas.microsoft.com/office/drawing/2014/main" id="{90E02CF4-D349-4F79-B4F9-FBB9AEB48BC5}"/>
                </a:ext>
              </a:extLst>
            </p:cNvPr>
            <p:cNvSpPr txBox="1"/>
            <p:nvPr/>
          </p:nvSpPr>
          <p:spPr>
            <a:xfrm>
              <a:off x="3241739" y="4231092"/>
              <a:ext cx="361216" cy="307777"/>
            </a:xfrm>
            <a:prstGeom prst="rect">
              <a:avLst/>
            </a:prstGeom>
            <a:noFill/>
          </p:spPr>
          <p:txBody>
            <a:bodyPr wrap="square" rtlCol="0">
              <a:spAutoFit/>
            </a:bodyPr>
            <a:lstStyle/>
            <a:p>
              <a:r>
                <a:rPr lang="en-SG" sz="1400" dirty="0">
                  <a:solidFill>
                    <a:srgbClr val="C00000"/>
                  </a:solidFill>
                </a:rPr>
                <a:t>0</a:t>
              </a:r>
            </a:p>
          </p:txBody>
        </p:sp>
        <p:sp>
          <p:nvSpPr>
            <p:cNvPr id="391" name="TextBox 390">
              <a:extLst>
                <a:ext uri="{FF2B5EF4-FFF2-40B4-BE49-F238E27FC236}">
                  <a16:creationId xmlns:a16="http://schemas.microsoft.com/office/drawing/2014/main" id="{FD1792F3-9E4A-4A02-B4DC-6E98625FC237}"/>
                </a:ext>
              </a:extLst>
            </p:cNvPr>
            <p:cNvSpPr txBox="1"/>
            <p:nvPr/>
          </p:nvSpPr>
          <p:spPr>
            <a:xfrm>
              <a:off x="3241739" y="4845406"/>
              <a:ext cx="361216" cy="307777"/>
            </a:xfrm>
            <a:prstGeom prst="rect">
              <a:avLst/>
            </a:prstGeom>
            <a:noFill/>
          </p:spPr>
          <p:txBody>
            <a:bodyPr wrap="square" rtlCol="0">
              <a:spAutoFit/>
            </a:bodyPr>
            <a:lstStyle/>
            <a:p>
              <a:r>
                <a:rPr lang="en-SG" sz="1400" dirty="0">
                  <a:solidFill>
                    <a:srgbClr val="C00000"/>
                  </a:solidFill>
                </a:rPr>
                <a:t>1</a:t>
              </a:r>
            </a:p>
          </p:txBody>
        </p:sp>
        <p:sp>
          <p:nvSpPr>
            <p:cNvPr id="392" name="TextBox 391">
              <a:extLst>
                <a:ext uri="{FF2B5EF4-FFF2-40B4-BE49-F238E27FC236}">
                  <a16:creationId xmlns:a16="http://schemas.microsoft.com/office/drawing/2014/main" id="{EE3E876B-94EA-4759-9B23-A665A21BBCCC}"/>
                </a:ext>
              </a:extLst>
            </p:cNvPr>
            <p:cNvSpPr txBox="1"/>
            <p:nvPr/>
          </p:nvSpPr>
          <p:spPr>
            <a:xfrm>
              <a:off x="3241739" y="4527798"/>
              <a:ext cx="361216" cy="307777"/>
            </a:xfrm>
            <a:prstGeom prst="rect">
              <a:avLst/>
            </a:prstGeom>
            <a:noFill/>
          </p:spPr>
          <p:txBody>
            <a:bodyPr wrap="square" rtlCol="0">
              <a:spAutoFit/>
            </a:bodyPr>
            <a:lstStyle/>
            <a:p>
              <a:r>
                <a:rPr lang="en-SG" sz="1400" dirty="0">
                  <a:solidFill>
                    <a:srgbClr val="C00000"/>
                  </a:solidFill>
                </a:rPr>
                <a:t>1</a:t>
              </a:r>
            </a:p>
          </p:txBody>
        </p:sp>
        <p:sp>
          <p:nvSpPr>
            <p:cNvPr id="393" name="TextBox 392">
              <a:extLst>
                <a:ext uri="{FF2B5EF4-FFF2-40B4-BE49-F238E27FC236}">
                  <a16:creationId xmlns:a16="http://schemas.microsoft.com/office/drawing/2014/main" id="{D58407DC-683B-44CF-A243-C3AE80DBDCD2}"/>
                </a:ext>
              </a:extLst>
            </p:cNvPr>
            <p:cNvSpPr txBox="1"/>
            <p:nvPr/>
          </p:nvSpPr>
          <p:spPr>
            <a:xfrm>
              <a:off x="3241739" y="5124491"/>
              <a:ext cx="361216" cy="307777"/>
            </a:xfrm>
            <a:prstGeom prst="rect">
              <a:avLst/>
            </a:prstGeom>
            <a:noFill/>
          </p:spPr>
          <p:txBody>
            <a:bodyPr wrap="square" rtlCol="0">
              <a:spAutoFit/>
            </a:bodyPr>
            <a:lstStyle/>
            <a:p>
              <a:r>
                <a:rPr lang="en-SG" sz="1400" dirty="0">
                  <a:solidFill>
                    <a:srgbClr val="C00000"/>
                  </a:solidFill>
                </a:rPr>
                <a:t>0</a:t>
              </a:r>
            </a:p>
          </p:txBody>
        </p:sp>
        <p:sp>
          <p:nvSpPr>
            <p:cNvPr id="394" name="TextBox 393">
              <a:extLst>
                <a:ext uri="{FF2B5EF4-FFF2-40B4-BE49-F238E27FC236}">
                  <a16:creationId xmlns:a16="http://schemas.microsoft.com/office/drawing/2014/main" id="{BDE2917F-2D6E-46DE-873F-961525621882}"/>
                </a:ext>
              </a:extLst>
            </p:cNvPr>
            <p:cNvSpPr txBox="1"/>
            <p:nvPr/>
          </p:nvSpPr>
          <p:spPr>
            <a:xfrm>
              <a:off x="3241739" y="6038780"/>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7" name="Group 16">
            <a:extLst>
              <a:ext uri="{FF2B5EF4-FFF2-40B4-BE49-F238E27FC236}">
                <a16:creationId xmlns:a16="http://schemas.microsoft.com/office/drawing/2014/main" id="{DFB904C3-5444-40C7-9097-A6767CFEE1CB}"/>
              </a:ext>
            </a:extLst>
          </p:cNvPr>
          <p:cNvGrpSpPr/>
          <p:nvPr/>
        </p:nvGrpSpPr>
        <p:grpSpPr>
          <a:xfrm>
            <a:off x="3677377" y="4224933"/>
            <a:ext cx="361216" cy="2133717"/>
            <a:chOff x="3677377" y="4224933"/>
            <a:chExt cx="361216" cy="2133717"/>
          </a:xfrm>
        </p:grpSpPr>
        <p:sp>
          <p:nvSpPr>
            <p:cNvPr id="380" name="TextBox 379">
              <a:extLst>
                <a:ext uri="{FF2B5EF4-FFF2-40B4-BE49-F238E27FC236}">
                  <a16:creationId xmlns:a16="http://schemas.microsoft.com/office/drawing/2014/main" id="{5721C04E-A0FF-4FE8-9C93-CB7608B5485E}"/>
                </a:ext>
              </a:extLst>
            </p:cNvPr>
            <p:cNvSpPr txBox="1"/>
            <p:nvPr/>
          </p:nvSpPr>
          <p:spPr>
            <a:xfrm>
              <a:off x="3677377" y="6050873"/>
              <a:ext cx="361216" cy="307777"/>
            </a:xfrm>
            <a:prstGeom prst="rect">
              <a:avLst/>
            </a:prstGeom>
            <a:noFill/>
          </p:spPr>
          <p:txBody>
            <a:bodyPr wrap="square" rtlCol="0">
              <a:spAutoFit/>
            </a:bodyPr>
            <a:lstStyle/>
            <a:p>
              <a:r>
                <a:rPr lang="en-SG" sz="1400" dirty="0">
                  <a:solidFill>
                    <a:srgbClr val="C00000"/>
                  </a:solidFill>
                </a:rPr>
                <a:t>1</a:t>
              </a:r>
            </a:p>
          </p:txBody>
        </p:sp>
        <p:sp>
          <p:nvSpPr>
            <p:cNvPr id="395" name="TextBox 394">
              <a:extLst>
                <a:ext uri="{FF2B5EF4-FFF2-40B4-BE49-F238E27FC236}">
                  <a16:creationId xmlns:a16="http://schemas.microsoft.com/office/drawing/2014/main" id="{B5F908A5-8661-454D-AAE2-3CBF0CA5AAC4}"/>
                </a:ext>
              </a:extLst>
            </p:cNvPr>
            <p:cNvSpPr txBox="1"/>
            <p:nvPr/>
          </p:nvSpPr>
          <p:spPr>
            <a:xfrm>
              <a:off x="3677377" y="4224933"/>
              <a:ext cx="361216" cy="307777"/>
            </a:xfrm>
            <a:prstGeom prst="rect">
              <a:avLst/>
            </a:prstGeom>
            <a:noFill/>
          </p:spPr>
          <p:txBody>
            <a:bodyPr wrap="square" rtlCol="0">
              <a:spAutoFit/>
            </a:bodyPr>
            <a:lstStyle/>
            <a:p>
              <a:r>
                <a:rPr lang="en-SG" sz="1400" dirty="0">
                  <a:solidFill>
                    <a:srgbClr val="C00000"/>
                  </a:solidFill>
                </a:rPr>
                <a:t>1</a:t>
              </a:r>
            </a:p>
          </p:txBody>
        </p:sp>
        <p:sp>
          <p:nvSpPr>
            <p:cNvPr id="396" name="TextBox 395">
              <a:extLst>
                <a:ext uri="{FF2B5EF4-FFF2-40B4-BE49-F238E27FC236}">
                  <a16:creationId xmlns:a16="http://schemas.microsoft.com/office/drawing/2014/main" id="{E4F8BCA5-31DA-438F-AC1E-235A98AB5D83}"/>
                </a:ext>
              </a:extLst>
            </p:cNvPr>
            <p:cNvSpPr txBox="1"/>
            <p:nvPr/>
          </p:nvSpPr>
          <p:spPr>
            <a:xfrm>
              <a:off x="3677377" y="4538869"/>
              <a:ext cx="361216" cy="307777"/>
            </a:xfrm>
            <a:prstGeom prst="rect">
              <a:avLst/>
            </a:prstGeom>
            <a:noFill/>
          </p:spPr>
          <p:txBody>
            <a:bodyPr wrap="square" rtlCol="0">
              <a:spAutoFit/>
            </a:bodyPr>
            <a:lstStyle/>
            <a:p>
              <a:r>
                <a:rPr lang="en-SG" sz="1400" dirty="0">
                  <a:solidFill>
                    <a:srgbClr val="C00000"/>
                  </a:solidFill>
                </a:rPr>
                <a:t>1</a:t>
              </a:r>
            </a:p>
          </p:txBody>
        </p:sp>
        <p:sp>
          <p:nvSpPr>
            <p:cNvPr id="397" name="TextBox 396">
              <a:extLst>
                <a:ext uri="{FF2B5EF4-FFF2-40B4-BE49-F238E27FC236}">
                  <a16:creationId xmlns:a16="http://schemas.microsoft.com/office/drawing/2014/main" id="{0F0FC16D-1827-4AC8-A527-E53A94075108}"/>
                </a:ext>
              </a:extLst>
            </p:cNvPr>
            <p:cNvSpPr txBox="1"/>
            <p:nvPr/>
          </p:nvSpPr>
          <p:spPr>
            <a:xfrm>
              <a:off x="3677377" y="4832414"/>
              <a:ext cx="361216" cy="307777"/>
            </a:xfrm>
            <a:prstGeom prst="rect">
              <a:avLst/>
            </a:prstGeom>
            <a:noFill/>
          </p:spPr>
          <p:txBody>
            <a:bodyPr wrap="square" rtlCol="0">
              <a:spAutoFit/>
            </a:bodyPr>
            <a:lstStyle/>
            <a:p>
              <a:r>
                <a:rPr lang="en-SG" sz="1400" dirty="0">
                  <a:solidFill>
                    <a:srgbClr val="C00000"/>
                  </a:solidFill>
                </a:rPr>
                <a:t>1</a:t>
              </a:r>
            </a:p>
          </p:txBody>
        </p:sp>
        <p:sp>
          <p:nvSpPr>
            <p:cNvPr id="398" name="TextBox 397">
              <a:extLst>
                <a:ext uri="{FF2B5EF4-FFF2-40B4-BE49-F238E27FC236}">
                  <a16:creationId xmlns:a16="http://schemas.microsoft.com/office/drawing/2014/main" id="{861D8127-898B-4CC4-9C2F-73345DDAE3E9}"/>
                </a:ext>
              </a:extLst>
            </p:cNvPr>
            <p:cNvSpPr txBox="1"/>
            <p:nvPr/>
          </p:nvSpPr>
          <p:spPr>
            <a:xfrm>
              <a:off x="3677377" y="5127083"/>
              <a:ext cx="361216" cy="307777"/>
            </a:xfrm>
            <a:prstGeom prst="rect">
              <a:avLst/>
            </a:prstGeom>
            <a:noFill/>
          </p:spPr>
          <p:txBody>
            <a:bodyPr wrap="square" rtlCol="0">
              <a:spAutoFit/>
            </a:bodyPr>
            <a:lstStyle/>
            <a:p>
              <a:r>
                <a:rPr lang="en-SG" sz="1400" dirty="0">
                  <a:solidFill>
                    <a:srgbClr val="C00000"/>
                  </a:solidFill>
                </a:rPr>
                <a:t>0</a:t>
              </a:r>
            </a:p>
          </p:txBody>
        </p:sp>
      </p:grpSp>
    </p:spTree>
    <p:extLst>
      <p:ext uri="{BB962C8B-B14F-4D97-AF65-F5344CB8AC3E}">
        <p14:creationId xmlns:p14="http://schemas.microsoft.com/office/powerpoint/2010/main" val="2611924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2.</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graphicFrame>
        <p:nvGraphicFramePr>
          <p:cNvPr id="2" name="Table 1">
            <a:extLst>
              <a:ext uri="{FF2B5EF4-FFF2-40B4-BE49-F238E27FC236}">
                <a16:creationId xmlns:a16="http://schemas.microsoft.com/office/drawing/2014/main" id="{E35E239C-0D6F-4B1C-BE67-6535DC4907AA}"/>
              </a:ext>
            </a:extLst>
          </p:cNvPr>
          <p:cNvGraphicFramePr>
            <a:graphicFrameLocks noGrp="1"/>
          </p:cNvGraphicFramePr>
          <p:nvPr/>
        </p:nvGraphicFramePr>
        <p:xfrm>
          <a:off x="342237" y="1147045"/>
          <a:ext cx="5038791" cy="5486400"/>
        </p:xfrm>
        <a:graphic>
          <a:graphicData uri="http://schemas.openxmlformats.org/drawingml/2006/table">
            <a:tbl>
              <a:tblPr firstRow="1" bandRow="1">
                <a:tableStyleId>{5C22544A-7EE6-4342-B048-85BDC9FD1C3A}</a:tableStyleId>
              </a:tblPr>
              <a:tblGrid>
                <a:gridCol w="452302">
                  <a:extLst>
                    <a:ext uri="{9D8B030D-6E8A-4147-A177-3AD203B41FA5}">
                      <a16:colId xmlns:a16="http://schemas.microsoft.com/office/drawing/2014/main" val="4152719405"/>
                    </a:ext>
                  </a:extLst>
                </a:gridCol>
                <a:gridCol w="452302">
                  <a:extLst>
                    <a:ext uri="{9D8B030D-6E8A-4147-A177-3AD203B41FA5}">
                      <a16:colId xmlns:a16="http://schemas.microsoft.com/office/drawing/2014/main" val="602831374"/>
                    </a:ext>
                  </a:extLst>
                </a:gridCol>
                <a:gridCol w="452302">
                  <a:extLst>
                    <a:ext uri="{9D8B030D-6E8A-4147-A177-3AD203B41FA5}">
                      <a16:colId xmlns:a16="http://schemas.microsoft.com/office/drawing/2014/main" val="460458304"/>
                    </a:ext>
                  </a:extLst>
                </a:gridCol>
                <a:gridCol w="452302">
                  <a:extLst>
                    <a:ext uri="{9D8B030D-6E8A-4147-A177-3AD203B41FA5}">
                      <a16:colId xmlns:a16="http://schemas.microsoft.com/office/drawing/2014/main" val="2920259413"/>
                    </a:ext>
                  </a:extLst>
                </a:gridCol>
                <a:gridCol w="446225">
                  <a:extLst>
                    <a:ext uri="{9D8B030D-6E8A-4147-A177-3AD203B41FA5}">
                      <a16:colId xmlns:a16="http://schemas.microsoft.com/office/drawing/2014/main" val="2336890954"/>
                    </a:ext>
                  </a:extLst>
                </a:gridCol>
                <a:gridCol w="446225">
                  <a:extLst>
                    <a:ext uri="{9D8B030D-6E8A-4147-A177-3AD203B41FA5}">
                      <a16:colId xmlns:a16="http://schemas.microsoft.com/office/drawing/2014/main" val="3787450332"/>
                    </a:ext>
                  </a:extLst>
                </a:gridCol>
                <a:gridCol w="446225">
                  <a:extLst>
                    <a:ext uri="{9D8B030D-6E8A-4147-A177-3AD203B41FA5}">
                      <a16:colId xmlns:a16="http://schemas.microsoft.com/office/drawing/2014/main" val="4257995272"/>
                    </a:ext>
                  </a:extLst>
                </a:gridCol>
                <a:gridCol w="446225">
                  <a:extLst>
                    <a:ext uri="{9D8B030D-6E8A-4147-A177-3AD203B41FA5}">
                      <a16:colId xmlns:a16="http://schemas.microsoft.com/office/drawing/2014/main" val="1460720752"/>
                    </a:ext>
                  </a:extLst>
                </a:gridCol>
                <a:gridCol w="481561">
                  <a:extLst>
                    <a:ext uri="{9D8B030D-6E8A-4147-A177-3AD203B41FA5}">
                      <a16:colId xmlns:a16="http://schemas.microsoft.com/office/drawing/2014/main" val="2237557844"/>
                    </a:ext>
                  </a:extLst>
                </a:gridCol>
                <a:gridCol w="481561">
                  <a:extLst>
                    <a:ext uri="{9D8B030D-6E8A-4147-A177-3AD203B41FA5}">
                      <a16:colId xmlns:a16="http://schemas.microsoft.com/office/drawing/2014/main" val="1068441042"/>
                    </a:ext>
                  </a:extLst>
                </a:gridCol>
                <a:gridCol w="481561">
                  <a:extLst>
                    <a:ext uri="{9D8B030D-6E8A-4147-A177-3AD203B41FA5}">
                      <a16:colId xmlns:a16="http://schemas.microsoft.com/office/drawing/2014/main" val="1468908912"/>
                    </a:ext>
                  </a:extLst>
                </a:gridCol>
              </a:tblGrid>
              <a:tr h="246380">
                <a:tc gridSpan="4">
                  <a:txBody>
                    <a:bodyPr/>
                    <a:lstStyle/>
                    <a:p>
                      <a:pPr algn="ctr"/>
                      <a:r>
                        <a:rPr lang="en-SG" sz="1400" dirty="0"/>
                        <a:t>Current </a:t>
                      </a:r>
                      <a:r>
                        <a:rPr lang="en-SG" sz="1400" dirty="0" err="1"/>
                        <a:t>stateX</a:t>
                      </a:r>
                      <a:endParaRPr lang="en-SG" sz="1400" dirty="0"/>
                    </a:p>
                  </a:txBody>
                  <a:tcPr>
                    <a:solidFill>
                      <a:schemeClr val="tx2">
                        <a:lumMod val="75000"/>
                      </a:schemeClr>
                    </a:solidFill>
                  </a:tcPr>
                </a:tc>
                <a:tc hMerge="1">
                  <a:txBody>
                    <a:bodyPr/>
                    <a:lstStyle/>
                    <a:p>
                      <a:pPr algn="ctr"/>
                      <a:endParaRPr lang="en-SG" sz="1400" dirty="0"/>
                    </a:p>
                  </a:txBody>
                  <a:tcPr/>
                </a:tc>
                <a:tc hMerge="1">
                  <a:txBody>
                    <a:bodyPr/>
                    <a:lstStyle/>
                    <a:p>
                      <a:pPr algn="ctr"/>
                      <a:endParaRPr lang="en-SG" sz="1400" dirty="0"/>
                    </a:p>
                  </a:txBody>
                  <a:tcPr/>
                </a:tc>
                <a:tc hMerge="1">
                  <a:txBody>
                    <a:bodyPr/>
                    <a:lstStyle/>
                    <a:p>
                      <a:pPr algn="ctr"/>
                      <a:endParaRPr lang="en-SG" sz="1400" dirty="0"/>
                    </a:p>
                  </a:txBody>
                  <a:tcPr/>
                </a:tc>
                <a:tc gridSpan="4">
                  <a:txBody>
                    <a:bodyPr/>
                    <a:lstStyle/>
                    <a:p>
                      <a:pPr algn="ctr"/>
                      <a:r>
                        <a:rPr lang="en-SG" sz="1400" dirty="0"/>
                        <a:t>Next state</a:t>
                      </a:r>
                    </a:p>
                  </a:txBody>
                  <a:tcPr>
                    <a:solidFill>
                      <a:srgbClr val="0000FF"/>
                    </a:solidFill>
                  </a:tcPr>
                </a:tc>
                <a:tc hMerge="1">
                  <a:txBody>
                    <a:bodyPr/>
                    <a:lstStyle/>
                    <a:p>
                      <a:pPr algn="ctr"/>
                      <a:endParaRPr lang="en-SG" sz="1400" dirty="0"/>
                    </a:p>
                  </a:txBody>
                  <a:tcPr/>
                </a:tc>
                <a:tc hMerge="1">
                  <a:txBody>
                    <a:bodyPr/>
                    <a:lstStyle/>
                    <a:p>
                      <a:pPr algn="ctr"/>
                      <a:endParaRPr lang="en-SG" sz="1400" dirty="0"/>
                    </a:p>
                  </a:txBody>
                  <a:tcPr/>
                </a:tc>
                <a:tc hMerge="1">
                  <a:txBody>
                    <a:bodyPr/>
                    <a:lstStyle/>
                    <a:p>
                      <a:pPr algn="ctr"/>
                      <a:endParaRPr lang="en-SG" sz="1400" dirty="0"/>
                    </a:p>
                  </a:txBody>
                  <a:tcPr/>
                </a:tc>
                <a:tc>
                  <a:txBody>
                    <a:bodyPr/>
                    <a:lstStyle/>
                    <a:p>
                      <a:pPr algn="ctr"/>
                      <a:endParaRPr lang="en-SG" sz="1400" dirty="0"/>
                    </a:p>
                  </a:txBody>
                  <a:tcPr>
                    <a:solidFill>
                      <a:srgbClr val="CC99FF"/>
                    </a:solidFill>
                  </a:tcPr>
                </a:tc>
                <a:tc>
                  <a:txBody>
                    <a:bodyPr/>
                    <a:lstStyle/>
                    <a:p>
                      <a:pPr algn="ctr"/>
                      <a:endParaRPr lang="en-SG" sz="1400" dirty="0"/>
                    </a:p>
                  </a:txBody>
                  <a:tcPr>
                    <a:solidFill>
                      <a:srgbClr val="FFC000"/>
                    </a:solidFill>
                  </a:tcPr>
                </a:tc>
                <a:tc>
                  <a:txBody>
                    <a:bodyPr/>
                    <a:lstStyle/>
                    <a:p>
                      <a:pPr algn="ctr"/>
                      <a:endParaRPr lang="en-SG" sz="1400" dirty="0"/>
                    </a:p>
                  </a:txBody>
                  <a:tcPr>
                    <a:solidFill>
                      <a:srgbClr val="FFC000"/>
                    </a:solidFill>
                  </a:tcPr>
                </a:tc>
                <a:extLst>
                  <a:ext uri="{0D108BD9-81ED-4DB2-BD59-A6C34878D82A}">
                    <a16:rowId xmlns:a16="http://schemas.microsoft.com/office/drawing/2014/main" val="3055541231"/>
                  </a:ext>
                </a:extLst>
              </a:tr>
              <a:tr h="246380">
                <a:tc>
                  <a:txBody>
                    <a:bodyPr/>
                    <a:lstStyle/>
                    <a:p>
                      <a:pPr algn="ctr"/>
                      <a:r>
                        <a:rPr lang="en-SG" sz="1400" i="1" dirty="0"/>
                        <a:t>A</a:t>
                      </a:r>
                    </a:p>
                  </a:txBody>
                  <a:tcPr>
                    <a:solidFill>
                      <a:schemeClr val="tx2">
                        <a:lumMod val="40000"/>
                        <a:lumOff val="60000"/>
                      </a:schemeClr>
                    </a:solidFill>
                  </a:tcPr>
                </a:tc>
                <a:tc>
                  <a:txBody>
                    <a:bodyPr/>
                    <a:lstStyle/>
                    <a:p>
                      <a:pPr algn="ctr"/>
                      <a:r>
                        <a:rPr lang="en-SG" sz="1400" i="1" dirty="0"/>
                        <a:t>B</a:t>
                      </a:r>
                    </a:p>
                  </a:txBody>
                  <a:tcPr>
                    <a:solidFill>
                      <a:schemeClr val="tx2">
                        <a:lumMod val="40000"/>
                        <a:lumOff val="60000"/>
                      </a:schemeClr>
                    </a:solidFill>
                  </a:tcPr>
                </a:tc>
                <a:tc>
                  <a:txBody>
                    <a:bodyPr/>
                    <a:lstStyle/>
                    <a:p>
                      <a:pPr algn="ctr"/>
                      <a:r>
                        <a:rPr lang="en-SG" sz="1400" i="1" dirty="0"/>
                        <a:t>C</a:t>
                      </a:r>
                    </a:p>
                  </a:txBody>
                  <a:tcPr>
                    <a:solidFill>
                      <a:schemeClr val="tx2">
                        <a:lumMod val="40000"/>
                        <a:lumOff val="60000"/>
                      </a:schemeClr>
                    </a:solidFill>
                  </a:tcPr>
                </a:tc>
                <a:tc>
                  <a:txBody>
                    <a:bodyPr/>
                    <a:lstStyle/>
                    <a:p>
                      <a:pPr algn="ctr"/>
                      <a:r>
                        <a:rPr lang="en-SG" sz="1400" i="1" dirty="0"/>
                        <a:t>D</a:t>
                      </a:r>
                    </a:p>
                  </a:txBody>
                  <a:tcPr>
                    <a:solidFill>
                      <a:schemeClr val="tx2">
                        <a:lumMod val="40000"/>
                        <a:lumOff val="60000"/>
                      </a:schemeClr>
                    </a:solidFill>
                  </a:tcPr>
                </a:tc>
                <a:tc>
                  <a:txBody>
                    <a:bodyPr/>
                    <a:lstStyle/>
                    <a:p>
                      <a:pPr algn="ctr"/>
                      <a:r>
                        <a:rPr lang="en-SG" sz="1400" i="1" u="none" dirty="0"/>
                        <a:t>A</a:t>
                      </a:r>
                      <a:r>
                        <a:rPr lang="en-SG" sz="1400" baseline="30000" dirty="0"/>
                        <a:t>+</a:t>
                      </a:r>
                    </a:p>
                  </a:txBody>
                  <a:tcPr>
                    <a:solidFill>
                      <a:srgbClr val="CCECFF"/>
                    </a:solidFill>
                  </a:tcPr>
                </a:tc>
                <a:tc>
                  <a:txBody>
                    <a:bodyPr/>
                    <a:lstStyle/>
                    <a:p>
                      <a:pPr algn="ctr"/>
                      <a:r>
                        <a:rPr lang="en-SG" sz="1400" i="1" dirty="0"/>
                        <a:t>B</a:t>
                      </a:r>
                      <a:r>
                        <a:rPr lang="en-SG" sz="1400" baseline="30000" dirty="0"/>
                        <a:t>+</a:t>
                      </a:r>
                    </a:p>
                  </a:txBody>
                  <a:tcPr>
                    <a:solidFill>
                      <a:srgbClr val="CCECFF"/>
                    </a:solidFill>
                  </a:tcPr>
                </a:tc>
                <a:tc>
                  <a:txBody>
                    <a:bodyPr/>
                    <a:lstStyle/>
                    <a:p>
                      <a:pPr algn="ctr"/>
                      <a:r>
                        <a:rPr lang="en-SG" sz="1400" i="1" dirty="0"/>
                        <a:t>C</a:t>
                      </a:r>
                      <a:r>
                        <a:rPr lang="en-SG" sz="1400" baseline="30000" dirty="0"/>
                        <a:t>+</a:t>
                      </a:r>
                    </a:p>
                  </a:txBody>
                  <a:tcPr>
                    <a:solidFill>
                      <a:srgbClr val="CCECFF"/>
                    </a:solidFill>
                  </a:tcPr>
                </a:tc>
                <a:tc>
                  <a:txBody>
                    <a:bodyPr/>
                    <a:lstStyle/>
                    <a:p>
                      <a:pPr algn="ctr"/>
                      <a:r>
                        <a:rPr lang="en-SG" sz="1400" i="1" dirty="0"/>
                        <a:t>D</a:t>
                      </a:r>
                      <a:r>
                        <a:rPr lang="en-SG" sz="1400" baseline="30000" dirty="0"/>
                        <a:t>+</a:t>
                      </a:r>
                    </a:p>
                  </a:txBody>
                  <a:tcPr>
                    <a:solidFill>
                      <a:srgbClr val="CCECFF"/>
                    </a:solidFill>
                  </a:tcPr>
                </a:tc>
                <a:tc>
                  <a:txBody>
                    <a:bodyPr/>
                    <a:lstStyle/>
                    <a:p>
                      <a:pPr algn="ctr"/>
                      <a:r>
                        <a:rPr lang="en-SG" sz="1400" i="1" dirty="0"/>
                        <a:t>TC</a:t>
                      </a:r>
                    </a:p>
                  </a:txBody>
                  <a:tcPr>
                    <a:solidFill>
                      <a:srgbClr val="CC99FF"/>
                    </a:solidFill>
                  </a:tcPr>
                </a:tc>
                <a:tc>
                  <a:txBody>
                    <a:bodyPr/>
                    <a:lstStyle/>
                    <a:p>
                      <a:pPr algn="ctr"/>
                      <a:r>
                        <a:rPr lang="en-SG" sz="1400" i="1" dirty="0"/>
                        <a:t>JD</a:t>
                      </a:r>
                    </a:p>
                  </a:txBody>
                  <a:tcPr>
                    <a:solidFill>
                      <a:srgbClr val="FFC000"/>
                    </a:solidFill>
                  </a:tcPr>
                </a:tc>
                <a:tc>
                  <a:txBody>
                    <a:bodyPr/>
                    <a:lstStyle/>
                    <a:p>
                      <a:pPr algn="ctr"/>
                      <a:r>
                        <a:rPr lang="en-SG" sz="1400" i="1" dirty="0"/>
                        <a:t>KD</a:t>
                      </a:r>
                    </a:p>
                  </a:txBody>
                  <a:tcPr>
                    <a:solidFill>
                      <a:srgbClr val="FFC000"/>
                    </a:solidFill>
                  </a:tcPr>
                </a:tc>
                <a:extLst>
                  <a:ext uri="{0D108BD9-81ED-4DB2-BD59-A6C34878D82A}">
                    <a16:rowId xmlns:a16="http://schemas.microsoft.com/office/drawing/2014/main" val="1754645020"/>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421544478"/>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2207990857"/>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extLst>
                  <a:ext uri="{0D108BD9-81ED-4DB2-BD59-A6C34878D82A}">
                    <a16:rowId xmlns:a16="http://schemas.microsoft.com/office/drawing/2014/main" val="3515071051"/>
                  </a:ext>
                </a:extLst>
              </a:tr>
              <a:tr h="24638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2290495904"/>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extLst>
                  <a:ext uri="{0D108BD9-81ED-4DB2-BD59-A6C34878D82A}">
                    <a16:rowId xmlns:a16="http://schemas.microsoft.com/office/drawing/2014/main" val="3541151672"/>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1904699641"/>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3526319532"/>
                  </a:ext>
                </a:extLst>
              </a:tr>
              <a:tr h="24638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3025463670"/>
                  </a:ext>
                </a:extLst>
              </a:tr>
              <a:tr h="246380">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550056797"/>
                  </a:ext>
                </a:extLst>
              </a:tr>
              <a:tr h="246380">
                <a:tc>
                  <a:txBody>
                    <a:bodyPr/>
                    <a:lstStyle/>
                    <a:p>
                      <a:pPr algn="ctr"/>
                      <a:r>
                        <a:rPr lang="en-SG" sz="1400" dirty="0"/>
                        <a:t>1</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extLst>
                  <a:ext uri="{0D108BD9-81ED-4DB2-BD59-A6C34878D82A}">
                    <a16:rowId xmlns:a16="http://schemas.microsoft.com/office/drawing/2014/main" val="1042746382"/>
                  </a:ext>
                </a:extLst>
              </a:tr>
              <a:tr h="246380">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3798591214"/>
                  </a:ext>
                </a:extLst>
              </a:tr>
              <a:tr h="246380">
                <a:tc>
                  <a:txBody>
                    <a:bodyPr/>
                    <a:lstStyle/>
                    <a:p>
                      <a:pPr algn="ctr"/>
                      <a:r>
                        <a:rPr lang="en-SG" sz="1400" dirty="0"/>
                        <a:t>1</a:t>
                      </a:r>
                    </a:p>
                  </a:txBody>
                  <a:tcPr>
                    <a:solidFill>
                      <a:srgbClr val="99FF99"/>
                    </a:solidFill>
                  </a:tcPr>
                </a:tc>
                <a:tc>
                  <a:txBody>
                    <a:bodyPr/>
                    <a:lstStyle/>
                    <a:p>
                      <a:pPr algn="ctr"/>
                      <a:r>
                        <a:rPr lang="en-SG" sz="1400" dirty="0"/>
                        <a:t>0</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1</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tc>
                  <a:txBody>
                    <a:bodyPr/>
                    <a:lstStyle/>
                    <a:p>
                      <a:pPr algn="ctr"/>
                      <a:r>
                        <a:rPr lang="en-SG" sz="1400" dirty="0"/>
                        <a:t>X</a:t>
                      </a:r>
                    </a:p>
                  </a:txBody>
                  <a:tcPr>
                    <a:solidFill>
                      <a:srgbClr val="99FF99"/>
                    </a:solidFill>
                  </a:tcPr>
                </a:tc>
                <a:extLst>
                  <a:ext uri="{0D108BD9-81ED-4DB2-BD59-A6C34878D82A}">
                    <a16:rowId xmlns:a16="http://schemas.microsoft.com/office/drawing/2014/main" val="1656938519"/>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extLst>
                  <a:ext uri="{0D108BD9-81ED-4DB2-BD59-A6C34878D82A}">
                    <a16:rowId xmlns:a16="http://schemas.microsoft.com/office/drawing/2014/main" val="1002007306"/>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0</a:t>
                      </a:r>
                    </a:p>
                  </a:txBody>
                  <a:tcPr/>
                </a:tc>
                <a:extLst>
                  <a:ext uri="{0D108BD9-81ED-4DB2-BD59-A6C34878D82A}">
                    <a16:rowId xmlns:a16="http://schemas.microsoft.com/office/drawing/2014/main" val="893373792"/>
                  </a:ext>
                </a:extLst>
              </a:tr>
              <a:tr h="246380">
                <a:tc>
                  <a:txBody>
                    <a:bodyPr/>
                    <a:lstStyle/>
                    <a:p>
                      <a:pPr algn="ctr"/>
                      <a:r>
                        <a:rPr lang="en-SG" sz="1400" dirty="0"/>
                        <a:t>1</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1</a:t>
                      </a:r>
                    </a:p>
                  </a:txBody>
                  <a:tcPr>
                    <a:solidFill>
                      <a:srgbClr val="E2FFC5"/>
                    </a:solidFill>
                  </a:tcPr>
                </a:tc>
                <a:tc>
                  <a:txBody>
                    <a:bodyPr/>
                    <a:lstStyle/>
                    <a:p>
                      <a:pPr algn="ctr"/>
                      <a:r>
                        <a:rPr lang="en-SG" sz="1400" dirty="0"/>
                        <a:t>0</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tc>
                  <a:txBody>
                    <a:bodyPr/>
                    <a:lstStyle/>
                    <a:p>
                      <a:pPr algn="ctr"/>
                      <a:r>
                        <a:rPr lang="en-SG" sz="1400" dirty="0"/>
                        <a:t>X</a:t>
                      </a:r>
                    </a:p>
                  </a:txBody>
                  <a:tcPr>
                    <a:solidFill>
                      <a:srgbClr val="E2FFC5"/>
                    </a:solidFill>
                  </a:tcPr>
                </a:tc>
                <a:extLst>
                  <a:ext uri="{0D108BD9-81ED-4DB2-BD59-A6C34878D82A}">
                    <a16:rowId xmlns:a16="http://schemas.microsoft.com/office/drawing/2014/main" val="2156785597"/>
                  </a:ext>
                </a:extLst>
              </a:tr>
              <a:tr h="24638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X</a:t>
                      </a:r>
                    </a:p>
                  </a:txBody>
                  <a:tcPr/>
                </a:tc>
                <a:tc>
                  <a:txBody>
                    <a:bodyPr/>
                    <a:lstStyle/>
                    <a:p>
                      <a:pPr algn="ctr"/>
                      <a:r>
                        <a:rPr lang="en-SG" sz="1400" dirty="0"/>
                        <a:t>1</a:t>
                      </a:r>
                    </a:p>
                  </a:txBody>
                  <a:tcPr/>
                </a:tc>
                <a:extLst>
                  <a:ext uri="{0D108BD9-81ED-4DB2-BD59-A6C34878D82A}">
                    <a16:rowId xmlns:a16="http://schemas.microsoft.com/office/drawing/2014/main" val="3103987443"/>
                  </a:ext>
                </a:extLst>
              </a:tr>
            </a:tbl>
          </a:graphicData>
        </a:graphic>
      </p:graphicFrame>
      <p:grpSp>
        <p:nvGrpSpPr>
          <p:cNvPr id="10" name="Group 9">
            <a:extLst>
              <a:ext uri="{FF2B5EF4-FFF2-40B4-BE49-F238E27FC236}">
                <a16:creationId xmlns:a16="http://schemas.microsoft.com/office/drawing/2014/main" id="{68C1A0ED-6360-4020-8336-0ED5E9FFF532}"/>
              </a:ext>
            </a:extLst>
          </p:cNvPr>
          <p:cNvGrpSpPr/>
          <p:nvPr/>
        </p:nvGrpSpPr>
        <p:grpSpPr>
          <a:xfrm>
            <a:off x="2341684" y="4212076"/>
            <a:ext cx="376286" cy="2150014"/>
            <a:chOff x="2341684" y="4212076"/>
            <a:chExt cx="376286" cy="2150014"/>
          </a:xfrm>
        </p:grpSpPr>
        <p:sp>
          <p:nvSpPr>
            <p:cNvPr id="3" name="TextBox 2">
              <a:extLst>
                <a:ext uri="{FF2B5EF4-FFF2-40B4-BE49-F238E27FC236}">
                  <a16:creationId xmlns:a16="http://schemas.microsoft.com/office/drawing/2014/main" id="{F2135569-08CB-4A81-8164-AE25477320F3}"/>
                </a:ext>
              </a:extLst>
            </p:cNvPr>
            <p:cNvSpPr txBox="1"/>
            <p:nvPr/>
          </p:nvSpPr>
          <p:spPr>
            <a:xfrm>
              <a:off x="2341684" y="4212076"/>
              <a:ext cx="361216" cy="307777"/>
            </a:xfrm>
            <a:prstGeom prst="rect">
              <a:avLst/>
            </a:prstGeom>
            <a:noFill/>
          </p:spPr>
          <p:txBody>
            <a:bodyPr wrap="square" rtlCol="0">
              <a:spAutoFit/>
            </a:bodyPr>
            <a:lstStyle/>
            <a:p>
              <a:r>
                <a:rPr lang="en-SG" sz="1400" dirty="0">
                  <a:solidFill>
                    <a:srgbClr val="C00000"/>
                  </a:solidFill>
                </a:rPr>
                <a:t>1</a:t>
              </a:r>
            </a:p>
          </p:txBody>
        </p:sp>
        <p:sp>
          <p:nvSpPr>
            <p:cNvPr id="364" name="TextBox 363">
              <a:extLst>
                <a:ext uri="{FF2B5EF4-FFF2-40B4-BE49-F238E27FC236}">
                  <a16:creationId xmlns:a16="http://schemas.microsoft.com/office/drawing/2014/main" id="{95A87A05-8C58-481A-982D-E83CF0478849}"/>
                </a:ext>
              </a:extLst>
            </p:cNvPr>
            <p:cNvSpPr txBox="1"/>
            <p:nvPr/>
          </p:nvSpPr>
          <p:spPr>
            <a:xfrm>
              <a:off x="2346856" y="4528666"/>
              <a:ext cx="361216" cy="307777"/>
            </a:xfrm>
            <a:prstGeom prst="rect">
              <a:avLst/>
            </a:prstGeom>
            <a:noFill/>
          </p:spPr>
          <p:txBody>
            <a:bodyPr wrap="square" rtlCol="0">
              <a:spAutoFit/>
            </a:bodyPr>
            <a:lstStyle/>
            <a:p>
              <a:r>
                <a:rPr lang="en-SG" sz="1400" dirty="0">
                  <a:solidFill>
                    <a:srgbClr val="C00000"/>
                  </a:solidFill>
                </a:rPr>
                <a:t>1</a:t>
              </a:r>
            </a:p>
          </p:txBody>
        </p:sp>
        <p:sp>
          <p:nvSpPr>
            <p:cNvPr id="365" name="TextBox 364">
              <a:extLst>
                <a:ext uri="{FF2B5EF4-FFF2-40B4-BE49-F238E27FC236}">
                  <a16:creationId xmlns:a16="http://schemas.microsoft.com/office/drawing/2014/main" id="{562446E1-E776-4D45-9FD0-15DF6C92EB9F}"/>
                </a:ext>
              </a:extLst>
            </p:cNvPr>
            <p:cNvSpPr txBox="1"/>
            <p:nvPr/>
          </p:nvSpPr>
          <p:spPr>
            <a:xfrm>
              <a:off x="2350686" y="4845256"/>
              <a:ext cx="361216" cy="307777"/>
            </a:xfrm>
            <a:prstGeom prst="rect">
              <a:avLst/>
            </a:prstGeom>
            <a:noFill/>
          </p:spPr>
          <p:txBody>
            <a:bodyPr wrap="square" rtlCol="0">
              <a:spAutoFit/>
            </a:bodyPr>
            <a:lstStyle/>
            <a:p>
              <a:r>
                <a:rPr lang="en-SG" sz="1400" dirty="0">
                  <a:solidFill>
                    <a:srgbClr val="C00000"/>
                  </a:solidFill>
                </a:rPr>
                <a:t>0</a:t>
              </a:r>
            </a:p>
          </p:txBody>
        </p:sp>
        <p:sp>
          <p:nvSpPr>
            <p:cNvPr id="366" name="TextBox 365">
              <a:extLst>
                <a:ext uri="{FF2B5EF4-FFF2-40B4-BE49-F238E27FC236}">
                  <a16:creationId xmlns:a16="http://schemas.microsoft.com/office/drawing/2014/main" id="{B6BA5C21-B111-4719-8843-CFE4533B2EBD}"/>
                </a:ext>
              </a:extLst>
            </p:cNvPr>
            <p:cNvSpPr txBox="1"/>
            <p:nvPr/>
          </p:nvSpPr>
          <p:spPr>
            <a:xfrm>
              <a:off x="2350686" y="5153033"/>
              <a:ext cx="361216" cy="307777"/>
            </a:xfrm>
            <a:prstGeom prst="rect">
              <a:avLst/>
            </a:prstGeom>
            <a:noFill/>
          </p:spPr>
          <p:txBody>
            <a:bodyPr wrap="square" rtlCol="0">
              <a:spAutoFit/>
            </a:bodyPr>
            <a:lstStyle/>
            <a:p>
              <a:r>
                <a:rPr lang="en-SG" sz="1400" dirty="0">
                  <a:solidFill>
                    <a:srgbClr val="C00000"/>
                  </a:solidFill>
                </a:rPr>
                <a:t>0</a:t>
              </a:r>
            </a:p>
          </p:txBody>
        </p:sp>
        <p:sp>
          <p:nvSpPr>
            <p:cNvPr id="367" name="TextBox 366">
              <a:extLst>
                <a:ext uri="{FF2B5EF4-FFF2-40B4-BE49-F238E27FC236}">
                  <a16:creationId xmlns:a16="http://schemas.microsoft.com/office/drawing/2014/main" id="{C7501686-4519-4D98-B168-117C5B451AE0}"/>
                </a:ext>
              </a:extLst>
            </p:cNvPr>
            <p:cNvSpPr txBox="1"/>
            <p:nvPr/>
          </p:nvSpPr>
          <p:spPr>
            <a:xfrm>
              <a:off x="2356754" y="6054313"/>
              <a:ext cx="361216" cy="307777"/>
            </a:xfrm>
            <a:prstGeom prst="rect">
              <a:avLst/>
            </a:prstGeom>
            <a:noFill/>
          </p:spPr>
          <p:txBody>
            <a:bodyPr wrap="square" rtlCol="0">
              <a:spAutoFit/>
            </a:bodyPr>
            <a:lstStyle/>
            <a:p>
              <a:r>
                <a:rPr lang="en-SG" sz="1400" dirty="0">
                  <a:solidFill>
                    <a:srgbClr val="C00000"/>
                  </a:solidFill>
                </a:rPr>
                <a:t>0</a:t>
              </a:r>
            </a:p>
          </p:txBody>
        </p:sp>
      </p:grpSp>
      <p:grpSp>
        <p:nvGrpSpPr>
          <p:cNvPr id="11" name="Group 10">
            <a:extLst>
              <a:ext uri="{FF2B5EF4-FFF2-40B4-BE49-F238E27FC236}">
                <a16:creationId xmlns:a16="http://schemas.microsoft.com/office/drawing/2014/main" id="{21B5347C-8E29-4F67-8AF6-0ABA00E10277}"/>
              </a:ext>
            </a:extLst>
          </p:cNvPr>
          <p:cNvGrpSpPr/>
          <p:nvPr/>
        </p:nvGrpSpPr>
        <p:grpSpPr>
          <a:xfrm>
            <a:off x="2790582" y="4220889"/>
            <a:ext cx="469454" cy="2137761"/>
            <a:chOff x="2790582" y="4220889"/>
            <a:chExt cx="469454" cy="2137761"/>
          </a:xfrm>
        </p:grpSpPr>
        <p:sp>
          <p:nvSpPr>
            <p:cNvPr id="369" name="TextBox 368">
              <a:extLst>
                <a:ext uri="{FF2B5EF4-FFF2-40B4-BE49-F238E27FC236}">
                  <a16:creationId xmlns:a16="http://schemas.microsoft.com/office/drawing/2014/main" id="{029FE359-3E0C-4AE9-8AF5-FB39C2863126}"/>
                </a:ext>
              </a:extLst>
            </p:cNvPr>
            <p:cNvSpPr txBox="1"/>
            <p:nvPr/>
          </p:nvSpPr>
          <p:spPr>
            <a:xfrm>
              <a:off x="2804633" y="4220889"/>
              <a:ext cx="448177" cy="307777"/>
            </a:xfrm>
            <a:prstGeom prst="rect">
              <a:avLst/>
            </a:prstGeom>
            <a:noFill/>
          </p:spPr>
          <p:txBody>
            <a:bodyPr wrap="square" rtlCol="0">
              <a:spAutoFit/>
            </a:bodyPr>
            <a:lstStyle/>
            <a:p>
              <a:r>
                <a:rPr lang="en-SG" sz="1400" dirty="0">
                  <a:solidFill>
                    <a:srgbClr val="C00000"/>
                  </a:solidFill>
                </a:rPr>
                <a:t>0,1</a:t>
              </a:r>
            </a:p>
          </p:txBody>
        </p:sp>
        <p:sp>
          <p:nvSpPr>
            <p:cNvPr id="370" name="TextBox 369">
              <a:extLst>
                <a:ext uri="{FF2B5EF4-FFF2-40B4-BE49-F238E27FC236}">
                  <a16:creationId xmlns:a16="http://schemas.microsoft.com/office/drawing/2014/main" id="{BA7F14BF-C7BD-4857-A000-72DB36B2167F}"/>
                </a:ext>
              </a:extLst>
            </p:cNvPr>
            <p:cNvSpPr txBox="1"/>
            <p:nvPr/>
          </p:nvSpPr>
          <p:spPr>
            <a:xfrm>
              <a:off x="2804634" y="4523096"/>
              <a:ext cx="455402" cy="307777"/>
            </a:xfrm>
            <a:prstGeom prst="rect">
              <a:avLst/>
            </a:prstGeom>
            <a:noFill/>
          </p:spPr>
          <p:txBody>
            <a:bodyPr wrap="square" rtlCol="0">
              <a:spAutoFit/>
            </a:bodyPr>
            <a:lstStyle/>
            <a:p>
              <a:r>
                <a:rPr lang="en-SG" sz="1400" dirty="0">
                  <a:solidFill>
                    <a:srgbClr val="C00000"/>
                  </a:solidFill>
                </a:rPr>
                <a:t>0,1</a:t>
              </a:r>
            </a:p>
          </p:txBody>
        </p:sp>
        <p:sp>
          <p:nvSpPr>
            <p:cNvPr id="372" name="TextBox 371">
              <a:extLst>
                <a:ext uri="{FF2B5EF4-FFF2-40B4-BE49-F238E27FC236}">
                  <a16:creationId xmlns:a16="http://schemas.microsoft.com/office/drawing/2014/main" id="{40A1304A-A041-45DE-81DA-B6BCC99ACDFD}"/>
                </a:ext>
              </a:extLst>
            </p:cNvPr>
            <p:cNvSpPr txBox="1"/>
            <p:nvPr/>
          </p:nvSpPr>
          <p:spPr>
            <a:xfrm>
              <a:off x="2790582" y="4830873"/>
              <a:ext cx="361216" cy="307777"/>
            </a:xfrm>
            <a:prstGeom prst="rect">
              <a:avLst/>
            </a:prstGeom>
            <a:noFill/>
          </p:spPr>
          <p:txBody>
            <a:bodyPr wrap="square" rtlCol="0">
              <a:spAutoFit/>
            </a:bodyPr>
            <a:lstStyle/>
            <a:p>
              <a:r>
                <a:rPr lang="en-SG" sz="1400" dirty="0">
                  <a:solidFill>
                    <a:srgbClr val="C00000"/>
                  </a:solidFill>
                </a:rPr>
                <a:t>1</a:t>
              </a:r>
            </a:p>
          </p:txBody>
        </p:sp>
        <p:sp>
          <p:nvSpPr>
            <p:cNvPr id="373" name="TextBox 372">
              <a:extLst>
                <a:ext uri="{FF2B5EF4-FFF2-40B4-BE49-F238E27FC236}">
                  <a16:creationId xmlns:a16="http://schemas.microsoft.com/office/drawing/2014/main" id="{526E2371-BCB9-4298-A646-E66A98515A15}"/>
                </a:ext>
              </a:extLst>
            </p:cNvPr>
            <p:cNvSpPr txBox="1"/>
            <p:nvPr/>
          </p:nvSpPr>
          <p:spPr>
            <a:xfrm>
              <a:off x="2804634" y="5143032"/>
              <a:ext cx="361216" cy="307777"/>
            </a:xfrm>
            <a:prstGeom prst="rect">
              <a:avLst/>
            </a:prstGeom>
            <a:noFill/>
          </p:spPr>
          <p:txBody>
            <a:bodyPr wrap="square" rtlCol="0">
              <a:spAutoFit/>
            </a:bodyPr>
            <a:lstStyle/>
            <a:p>
              <a:r>
                <a:rPr lang="en-SG" sz="1400" dirty="0">
                  <a:solidFill>
                    <a:srgbClr val="C00000"/>
                  </a:solidFill>
                </a:rPr>
                <a:t>0</a:t>
              </a:r>
            </a:p>
          </p:txBody>
        </p:sp>
        <p:sp>
          <p:nvSpPr>
            <p:cNvPr id="374" name="TextBox 373">
              <a:extLst>
                <a:ext uri="{FF2B5EF4-FFF2-40B4-BE49-F238E27FC236}">
                  <a16:creationId xmlns:a16="http://schemas.microsoft.com/office/drawing/2014/main" id="{6054357A-C5E9-4E9C-85D5-9E93E942E504}"/>
                </a:ext>
              </a:extLst>
            </p:cNvPr>
            <p:cNvSpPr txBox="1"/>
            <p:nvPr/>
          </p:nvSpPr>
          <p:spPr>
            <a:xfrm>
              <a:off x="2790582" y="6050873"/>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3" name="Group 12">
            <a:extLst>
              <a:ext uri="{FF2B5EF4-FFF2-40B4-BE49-F238E27FC236}">
                <a16:creationId xmlns:a16="http://schemas.microsoft.com/office/drawing/2014/main" id="{4A86DE74-7F6C-487B-ACAB-A65C046EFCB7}"/>
              </a:ext>
            </a:extLst>
          </p:cNvPr>
          <p:cNvGrpSpPr/>
          <p:nvPr/>
        </p:nvGrpSpPr>
        <p:grpSpPr>
          <a:xfrm>
            <a:off x="4163077" y="4225838"/>
            <a:ext cx="361216" cy="2125720"/>
            <a:chOff x="4163077" y="4225838"/>
            <a:chExt cx="361216" cy="2125720"/>
          </a:xfrm>
        </p:grpSpPr>
        <p:sp>
          <p:nvSpPr>
            <p:cNvPr id="375" name="TextBox 374">
              <a:extLst>
                <a:ext uri="{FF2B5EF4-FFF2-40B4-BE49-F238E27FC236}">
                  <a16:creationId xmlns:a16="http://schemas.microsoft.com/office/drawing/2014/main" id="{A58CD28F-2983-4502-801D-2D396547B43F}"/>
                </a:ext>
              </a:extLst>
            </p:cNvPr>
            <p:cNvSpPr txBox="1"/>
            <p:nvPr/>
          </p:nvSpPr>
          <p:spPr>
            <a:xfrm>
              <a:off x="4163077" y="4830873"/>
              <a:ext cx="361216" cy="307777"/>
            </a:xfrm>
            <a:prstGeom prst="rect">
              <a:avLst/>
            </a:prstGeom>
            <a:noFill/>
          </p:spPr>
          <p:txBody>
            <a:bodyPr wrap="square" rtlCol="0">
              <a:spAutoFit/>
            </a:bodyPr>
            <a:lstStyle/>
            <a:p>
              <a:r>
                <a:rPr lang="en-SG" sz="1400" dirty="0">
                  <a:solidFill>
                    <a:srgbClr val="C00000"/>
                  </a:solidFill>
                </a:rPr>
                <a:t>0</a:t>
              </a:r>
            </a:p>
          </p:txBody>
        </p:sp>
        <p:sp>
          <p:nvSpPr>
            <p:cNvPr id="376" name="TextBox 375">
              <a:extLst>
                <a:ext uri="{FF2B5EF4-FFF2-40B4-BE49-F238E27FC236}">
                  <a16:creationId xmlns:a16="http://schemas.microsoft.com/office/drawing/2014/main" id="{F23F98BD-EC2C-4923-B25E-3AA1616A0333}"/>
                </a:ext>
              </a:extLst>
            </p:cNvPr>
            <p:cNvSpPr txBox="1"/>
            <p:nvPr/>
          </p:nvSpPr>
          <p:spPr>
            <a:xfrm>
              <a:off x="4163077" y="4225838"/>
              <a:ext cx="361216" cy="307777"/>
            </a:xfrm>
            <a:prstGeom prst="rect">
              <a:avLst/>
            </a:prstGeom>
            <a:noFill/>
          </p:spPr>
          <p:txBody>
            <a:bodyPr wrap="square" rtlCol="0">
              <a:spAutoFit/>
            </a:bodyPr>
            <a:lstStyle/>
            <a:p>
              <a:r>
                <a:rPr lang="en-SG" sz="1400" dirty="0">
                  <a:solidFill>
                    <a:srgbClr val="C00000"/>
                  </a:solidFill>
                </a:rPr>
                <a:t>0</a:t>
              </a:r>
            </a:p>
          </p:txBody>
        </p:sp>
        <p:sp>
          <p:nvSpPr>
            <p:cNvPr id="377" name="TextBox 376">
              <a:extLst>
                <a:ext uri="{FF2B5EF4-FFF2-40B4-BE49-F238E27FC236}">
                  <a16:creationId xmlns:a16="http://schemas.microsoft.com/office/drawing/2014/main" id="{077D72A4-5EFA-461A-8CE8-148B07984255}"/>
                </a:ext>
              </a:extLst>
            </p:cNvPr>
            <p:cNvSpPr txBox="1"/>
            <p:nvPr/>
          </p:nvSpPr>
          <p:spPr>
            <a:xfrm>
              <a:off x="4163077" y="4517313"/>
              <a:ext cx="361216" cy="307777"/>
            </a:xfrm>
            <a:prstGeom prst="rect">
              <a:avLst/>
            </a:prstGeom>
            <a:noFill/>
          </p:spPr>
          <p:txBody>
            <a:bodyPr wrap="square" rtlCol="0">
              <a:spAutoFit/>
            </a:bodyPr>
            <a:lstStyle/>
            <a:p>
              <a:r>
                <a:rPr lang="en-SG" sz="1400" dirty="0">
                  <a:solidFill>
                    <a:srgbClr val="C00000"/>
                  </a:solidFill>
                </a:rPr>
                <a:t>1</a:t>
              </a:r>
            </a:p>
          </p:txBody>
        </p:sp>
        <p:sp>
          <p:nvSpPr>
            <p:cNvPr id="378" name="TextBox 377">
              <a:extLst>
                <a:ext uri="{FF2B5EF4-FFF2-40B4-BE49-F238E27FC236}">
                  <a16:creationId xmlns:a16="http://schemas.microsoft.com/office/drawing/2014/main" id="{8A3BD6A4-8F4C-4EEC-89F8-15C7BFC58869}"/>
                </a:ext>
              </a:extLst>
            </p:cNvPr>
            <p:cNvSpPr txBox="1"/>
            <p:nvPr/>
          </p:nvSpPr>
          <p:spPr>
            <a:xfrm>
              <a:off x="4163077" y="5137346"/>
              <a:ext cx="361216" cy="307777"/>
            </a:xfrm>
            <a:prstGeom prst="rect">
              <a:avLst/>
            </a:prstGeom>
            <a:noFill/>
          </p:spPr>
          <p:txBody>
            <a:bodyPr wrap="square" rtlCol="0">
              <a:spAutoFit/>
            </a:bodyPr>
            <a:lstStyle/>
            <a:p>
              <a:r>
                <a:rPr lang="en-SG" sz="1400" dirty="0">
                  <a:solidFill>
                    <a:srgbClr val="C00000"/>
                  </a:solidFill>
                </a:rPr>
                <a:t>1</a:t>
              </a:r>
            </a:p>
          </p:txBody>
        </p:sp>
        <p:sp>
          <p:nvSpPr>
            <p:cNvPr id="379" name="TextBox 378">
              <a:extLst>
                <a:ext uri="{FF2B5EF4-FFF2-40B4-BE49-F238E27FC236}">
                  <a16:creationId xmlns:a16="http://schemas.microsoft.com/office/drawing/2014/main" id="{8D9EBBE5-EC7B-48F3-9612-805991C14B6C}"/>
                </a:ext>
              </a:extLst>
            </p:cNvPr>
            <p:cNvSpPr txBox="1"/>
            <p:nvPr/>
          </p:nvSpPr>
          <p:spPr>
            <a:xfrm>
              <a:off x="4163077" y="6043781"/>
              <a:ext cx="361216" cy="307777"/>
            </a:xfrm>
            <a:prstGeom prst="rect">
              <a:avLst/>
            </a:prstGeom>
            <a:noFill/>
          </p:spPr>
          <p:txBody>
            <a:bodyPr wrap="square" rtlCol="0">
              <a:spAutoFit/>
            </a:bodyPr>
            <a:lstStyle/>
            <a:p>
              <a:r>
                <a:rPr lang="en-SG" sz="1400" dirty="0">
                  <a:solidFill>
                    <a:srgbClr val="C00000"/>
                  </a:solidFill>
                </a:rPr>
                <a:t>0</a:t>
              </a:r>
            </a:p>
          </p:txBody>
        </p:sp>
      </p:grpSp>
      <p:grpSp>
        <p:nvGrpSpPr>
          <p:cNvPr id="14" name="Group 13">
            <a:extLst>
              <a:ext uri="{FF2B5EF4-FFF2-40B4-BE49-F238E27FC236}">
                <a16:creationId xmlns:a16="http://schemas.microsoft.com/office/drawing/2014/main" id="{761D1161-EC96-4F82-A8F0-DEFD24AB05A1}"/>
              </a:ext>
            </a:extLst>
          </p:cNvPr>
          <p:cNvGrpSpPr/>
          <p:nvPr/>
        </p:nvGrpSpPr>
        <p:grpSpPr>
          <a:xfrm>
            <a:off x="4632531" y="4220889"/>
            <a:ext cx="361216" cy="2125670"/>
            <a:chOff x="4632531" y="4220889"/>
            <a:chExt cx="361216" cy="2125670"/>
          </a:xfrm>
        </p:grpSpPr>
        <p:sp>
          <p:nvSpPr>
            <p:cNvPr id="371" name="TextBox 370">
              <a:extLst>
                <a:ext uri="{FF2B5EF4-FFF2-40B4-BE49-F238E27FC236}">
                  <a16:creationId xmlns:a16="http://schemas.microsoft.com/office/drawing/2014/main" id="{1176018F-05D3-4056-A1B6-8444985B79E3}"/>
                </a:ext>
              </a:extLst>
            </p:cNvPr>
            <p:cNvSpPr txBox="1"/>
            <p:nvPr/>
          </p:nvSpPr>
          <p:spPr>
            <a:xfrm>
              <a:off x="4632531" y="4220889"/>
              <a:ext cx="361216" cy="307777"/>
            </a:xfrm>
            <a:prstGeom prst="rect">
              <a:avLst/>
            </a:prstGeom>
            <a:noFill/>
          </p:spPr>
          <p:txBody>
            <a:bodyPr wrap="square" rtlCol="0">
              <a:spAutoFit/>
            </a:bodyPr>
            <a:lstStyle/>
            <a:p>
              <a:r>
                <a:rPr lang="en-SG" sz="1400" dirty="0">
                  <a:solidFill>
                    <a:srgbClr val="C00000"/>
                  </a:solidFill>
                </a:rPr>
                <a:t>1</a:t>
              </a:r>
            </a:p>
          </p:txBody>
        </p:sp>
        <p:sp>
          <p:nvSpPr>
            <p:cNvPr id="381" name="TextBox 380">
              <a:extLst>
                <a:ext uri="{FF2B5EF4-FFF2-40B4-BE49-F238E27FC236}">
                  <a16:creationId xmlns:a16="http://schemas.microsoft.com/office/drawing/2014/main" id="{ADB25D87-3A31-4728-9FCA-C182D9B38C95}"/>
                </a:ext>
              </a:extLst>
            </p:cNvPr>
            <p:cNvSpPr txBox="1"/>
            <p:nvPr/>
          </p:nvSpPr>
          <p:spPr>
            <a:xfrm>
              <a:off x="4632531" y="4507157"/>
              <a:ext cx="361216" cy="307777"/>
            </a:xfrm>
            <a:prstGeom prst="rect">
              <a:avLst/>
            </a:prstGeom>
            <a:noFill/>
          </p:spPr>
          <p:txBody>
            <a:bodyPr wrap="square" rtlCol="0">
              <a:spAutoFit/>
            </a:bodyPr>
            <a:lstStyle/>
            <a:p>
              <a:r>
                <a:rPr lang="en-SG" sz="1400" dirty="0">
                  <a:solidFill>
                    <a:srgbClr val="C00000"/>
                  </a:solidFill>
                </a:rPr>
                <a:t>1</a:t>
              </a:r>
            </a:p>
          </p:txBody>
        </p:sp>
        <p:sp>
          <p:nvSpPr>
            <p:cNvPr id="382" name="TextBox 381">
              <a:extLst>
                <a:ext uri="{FF2B5EF4-FFF2-40B4-BE49-F238E27FC236}">
                  <a16:creationId xmlns:a16="http://schemas.microsoft.com/office/drawing/2014/main" id="{E55D91E8-654F-4521-AD37-EDA55AC0AEFB}"/>
                </a:ext>
              </a:extLst>
            </p:cNvPr>
            <p:cNvSpPr txBox="1"/>
            <p:nvPr/>
          </p:nvSpPr>
          <p:spPr>
            <a:xfrm>
              <a:off x="4632531" y="4832414"/>
              <a:ext cx="361216" cy="307777"/>
            </a:xfrm>
            <a:prstGeom prst="rect">
              <a:avLst/>
            </a:prstGeom>
            <a:noFill/>
          </p:spPr>
          <p:txBody>
            <a:bodyPr wrap="square" rtlCol="0">
              <a:spAutoFit/>
            </a:bodyPr>
            <a:lstStyle/>
            <a:p>
              <a:r>
                <a:rPr lang="en-SG" sz="1400" dirty="0">
                  <a:solidFill>
                    <a:srgbClr val="C00000"/>
                  </a:solidFill>
                </a:rPr>
                <a:t>1</a:t>
              </a:r>
            </a:p>
          </p:txBody>
        </p:sp>
        <p:sp>
          <p:nvSpPr>
            <p:cNvPr id="383" name="TextBox 382">
              <a:extLst>
                <a:ext uri="{FF2B5EF4-FFF2-40B4-BE49-F238E27FC236}">
                  <a16:creationId xmlns:a16="http://schemas.microsoft.com/office/drawing/2014/main" id="{86F3C301-B6E2-48E4-9A0D-BB7994F59533}"/>
                </a:ext>
              </a:extLst>
            </p:cNvPr>
            <p:cNvSpPr txBox="1"/>
            <p:nvPr/>
          </p:nvSpPr>
          <p:spPr>
            <a:xfrm>
              <a:off x="4632531" y="5137345"/>
              <a:ext cx="361216" cy="307777"/>
            </a:xfrm>
            <a:prstGeom prst="rect">
              <a:avLst/>
            </a:prstGeom>
            <a:noFill/>
          </p:spPr>
          <p:txBody>
            <a:bodyPr wrap="square" rtlCol="0">
              <a:spAutoFit/>
            </a:bodyPr>
            <a:lstStyle/>
            <a:p>
              <a:r>
                <a:rPr lang="en-SG" sz="1400" dirty="0">
                  <a:solidFill>
                    <a:srgbClr val="C00000"/>
                  </a:solidFill>
                </a:rPr>
                <a:t>1</a:t>
              </a:r>
            </a:p>
          </p:txBody>
        </p:sp>
        <p:sp>
          <p:nvSpPr>
            <p:cNvPr id="384" name="TextBox 383">
              <a:extLst>
                <a:ext uri="{FF2B5EF4-FFF2-40B4-BE49-F238E27FC236}">
                  <a16:creationId xmlns:a16="http://schemas.microsoft.com/office/drawing/2014/main" id="{BECA1C5C-06D8-4B50-8A8D-0525BA793721}"/>
                </a:ext>
              </a:extLst>
            </p:cNvPr>
            <p:cNvSpPr txBox="1"/>
            <p:nvPr/>
          </p:nvSpPr>
          <p:spPr>
            <a:xfrm>
              <a:off x="4632531" y="6038782"/>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5" name="Group 14">
            <a:extLst>
              <a:ext uri="{FF2B5EF4-FFF2-40B4-BE49-F238E27FC236}">
                <a16:creationId xmlns:a16="http://schemas.microsoft.com/office/drawing/2014/main" id="{34FF508A-22F9-4237-94F6-FE1AB6800B2C}"/>
              </a:ext>
            </a:extLst>
          </p:cNvPr>
          <p:cNvGrpSpPr/>
          <p:nvPr/>
        </p:nvGrpSpPr>
        <p:grpSpPr>
          <a:xfrm>
            <a:off x="5121810" y="4231092"/>
            <a:ext cx="361216" cy="2115466"/>
            <a:chOff x="5121810" y="4231092"/>
            <a:chExt cx="361216" cy="2115466"/>
          </a:xfrm>
        </p:grpSpPr>
        <p:sp>
          <p:nvSpPr>
            <p:cNvPr id="386" name="TextBox 385">
              <a:extLst>
                <a:ext uri="{FF2B5EF4-FFF2-40B4-BE49-F238E27FC236}">
                  <a16:creationId xmlns:a16="http://schemas.microsoft.com/office/drawing/2014/main" id="{F446934F-D584-42FA-A674-6A1D9AFD42AA}"/>
                </a:ext>
              </a:extLst>
            </p:cNvPr>
            <p:cNvSpPr txBox="1"/>
            <p:nvPr/>
          </p:nvSpPr>
          <p:spPr>
            <a:xfrm>
              <a:off x="5121810" y="4517312"/>
              <a:ext cx="361216" cy="307777"/>
            </a:xfrm>
            <a:prstGeom prst="rect">
              <a:avLst/>
            </a:prstGeom>
            <a:noFill/>
          </p:spPr>
          <p:txBody>
            <a:bodyPr wrap="square" rtlCol="0">
              <a:spAutoFit/>
            </a:bodyPr>
            <a:lstStyle/>
            <a:p>
              <a:r>
                <a:rPr lang="en-SG" sz="1400" dirty="0">
                  <a:solidFill>
                    <a:srgbClr val="C00000"/>
                  </a:solidFill>
                </a:rPr>
                <a:t>0</a:t>
              </a:r>
            </a:p>
          </p:txBody>
        </p:sp>
        <p:sp>
          <p:nvSpPr>
            <p:cNvPr id="387" name="TextBox 386">
              <a:extLst>
                <a:ext uri="{FF2B5EF4-FFF2-40B4-BE49-F238E27FC236}">
                  <a16:creationId xmlns:a16="http://schemas.microsoft.com/office/drawing/2014/main" id="{4DD0E18E-C9B3-4120-AB82-C431F8E1598B}"/>
                </a:ext>
              </a:extLst>
            </p:cNvPr>
            <p:cNvSpPr txBox="1"/>
            <p:nvPr/>
          </p:nvSpPr>
          <p:spPr>
            <a:xfrm>
              <a:off x="5121810" y="4231092"/>
              <a:ext cx="361216" cy="307777"/>
            </a:xfrm>
            <a:prstGeom prst="rect">
              <a:avLst/>
            </a:prstGeom>
            <a:noFill/>
          </p:spPr>
          <p:txBody>
            <a:bodyPr wrap="square" rtlCol="0">
              <a:spAutoFit/>
            </a:bodyPr>
            <a:lstStyle/>
            <a:p>
              <a:r>
                <a:rPr lang="en-SG" sz="1400" dirty="0">
                  <a:solidFill>
                    <a:srgbClr val="C00000"/>
                  </a:solidFill>
                </a:rPr>
                <a:t>0</a:t>
              </a:r>
            </a:p>
          </p:txBody>
        </p:sp>
        <p:sp>
          <p:nvSpPr>
            <p:cNvPr id="388" name="TextBox 387">
              <a:extLst>
                <a:ext uri="{FF2B5EF4-FFF2-40B4-BE49-F238E27FC236}">
                  <a16:creationId xmlns:a16="http://schemas.microsoft.com/office/drawing/2014/main" id="{C053CB17-E487-48FC-B3FB-791019844A49}"/>
                </a:ext>
              </a:extLst>
            </p:cNvPr>
            <p:cNvSpPr txBox="1"/>
            <p:nvPr/>
          </p:nvSpPr>
          <p:spPr>
            <a:xfrm>
              <a:off x="5121810" y="6038781"/>
              <a:ext cx="361216" cy="307777"/>
            </a:xfrm>
            <a:prstGeom prst="rect">
              <a:avLst/>
            </a:prstGeom>
            <a:noFill/>
          </p:spPr>
          <p:txBody>
            <a:bodyPr wrap="square" rtlCol="0">
              <a:spAutoFit/>
            </a:bodyPr>
            <a:lstStyle/>
            <a:p>
              <a:r>
                <a:rPr lang="en-SG" sz="1400" dirty="0">
                  <a:solidFill>
                    <a:srgbClr val="C00000"/>
                  </a:solidFill>
                </a:rPr>
                <a:t>1</a:t>
              </a:r>
            </a:p>
          </p:txBody>
        </p:sp>
        <p:sp>
          <p:nvSpPr>
            <p:cNvPr id="389" name="TextBox 388">
              <a:extLst>
                <a:ext uri="{FF2B5EF4-FFF2-40B4-BE49-F238E27FC236}">
                  <a16:creationId xmlns:a16="http://schemas.microsoft.com/office/drawing/2014/main" id="{DF8EB4AE-08B6-4254-BF23-243A9A097AB7}"/>
                </a:ext>
              </a:extLst>
            </p:cNvPr>
            <p:cNvSpPr txBox="1"/>
            <p:nvPr/>
          </p:nvSpPr>
          <p:spPr>
            <a:xfrm>
              <a:off x="5121810" y="5129336"/>
              <a:ext cx="361216" cy="307777"/>
            </a:xfrm>
            <a:prstGeom prst="rect">
              <a:avLst/>
            </a:prstGeom>
            <a:noFill/>
          </p:spPr>
          <p:txBody>
            <a:bodyPr wrap="square" rtlCol="0">
              <a:spAutoFit/>
            </a:bodyPr>
            <a:lstStyle/>
            <a:p>
              <a:r>
                <a:rPr lang="en-SG" sz="1400" dirty="0">
                  <a:solidFill>
                    <a:srgbClr val="C00000"/>
                  </a:solidFill>
                </a:rPr>
                <a:t>1</a:t>
              </a:r>
            </a:p>
          </p:txBody>
        </p:sp>
        <p:sp>
          <p:nvSpPr>
            <p:cNvPr id="390" name="TextBox 389">
              <a:extLst>
                <a:ext uri="{FF2B5EF4-FFF2-40B4-BE49-F238E27FC236}">
                  <a16:creationId xmlns:a16="http://schemas.microsoft.com/office/drawing/2014/main" id="{ACCD8B4B-3E38-475D-A93E-9B0F8EEAC220}"/>
                </a:ext>
              </a:extLst>
            </p:cNvPr>
            <p:cNvSpPr txBox="1"/>
            <p:nvPr/>
          </p:nvSpPr>
          <p:spPr>
            <a:xfrm>
              <a:off x="5121810" y="4832414"/>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6" name="Group 15">
            <a:extLst>
              <a:ext uri="{FF2B5EF4-FFF2-40B4-BE49-F238E27FC236}">
                <a16:creationId xmlns:a16="http://schemas.microsoft.com/office/drawing/2014/main" id="{ADBAEE18-A4BB-4E61-AE74-03F20506A7E8}"/>
              </a:ext>
            </a:extLst>
          </p:cNvPr>
          <p:cNvGrpSpPr/>
          <p:nvPr/>
        </p:nvGrpSpPr>
        <p:grpSpPr>
          <a:xfrm>
            <a:off x="3241739" y="4231092"/>
            <a:ext cx="361216" cy="2115465"/>
            <a:chOff x="3241739" y="4231092"/>
            <a:chExt cx="361216" cy="2115465"/>
          </a:xfrm>
        </p:grpSpPr>
        <p:sp>
          <p:nvSpPr>
            <p:cNvPr id="385" name="TextBox 384">
              <a:extLst>
                <a:ext uri="{FF2B5EF4-FFF2-40B4-BE49-F238E27FC236}">
                  <a16:creationId xmlns:a16="http://schemas.microsoft.com/office/drawing/2014/main" id="{90E02CF4-D349-4F79-B4F9-FBB9AEB48BC5}"/>
                </a:ext>
              </a:extLst>
            </p:cNvPr>
            <p:cNvSpPr txBox="1"/>
            <p:nvPr/>
          </p:nvSpPr>
          <p:spPr>
            <a:xfrm>
              <a:off x="3241739" y="4231092"/>
              <a:ext cx="361216" cy="307777"/>
            </a:xfrm>
            <a:prstGeom prst="rect">
              <a:avLst/>
            </a:prstGeom>
            <a:noFill/>
          </p:spPr>
          <p:txBody>
            <a:bodyPr wrap="square" rtlCol="0">
              <a:spAutoFit/>
            </a:bodyPr>
            <a:lstStyle/>
            <a:p>
              <a:r>
                <a:rPr lang="en-SG" sz="1400" dirty="0">
                  <a:solidFill>
                    <a:srgbClr val="C00000"/>
                  </a:solidFill>
                </a:rPr>
                <a:t>0</a:t>
              </a:r>
            </a:p>
          </p:txBody>
        </p:sp>
        <p:sp>
          <p:nvSpPr>
            <p:cNvPr id="391" name="TextBox 390">
              <a:extLst>
                <a:ext uri="{FF2B5EF4-FFF2-40B4-BE49-F238E27FC236}">
                  <a16:creationId xmlns:a16="http://schemas.microsoft.com/office/drawing/2014/main" id="{FD1792F3-9E4A-4A02-B4DC-6E98625FC237}"/>
                </a:ext>
              </a:extLst>
            </p:cNvPr>
            <p:cNvSpPr txBox="1"/>
            <p:nvPr/>
          </p:nvSpPr>
          <p:spPr>
            <a:xfrm>
              <a:off x="3241739" y="4845406"/>
              <a:ext cx="361216" cy="307777"/>
            </a:xfrm>
            <a:prstGeom prst="rect">
              <a:avLst/>
            </a:prstGeom>
            <a:noFill/>
          </p:spPr>
          <p:txBody>
            <a:bodyPr wrap="square" rtlCol="0">
              <a:spAutoFit/>
            </a:bodyPr>
            <a:lstStyle/>
            <a:p>
              <a:r>
                <a:rPr lang="en-SG" sz="1400" dirty="0">
                  <a:solidFill>
                    <a:srgbClr val="C00000"/>
                  </a:solidFill>
                </a:rPr>
                <a:t>1</a:t>
              </a:r>
            </a:p>
          </p:txBody>
        </p:sp>
        <p:sp>
          <p:nvSpPr>
            <p:cNvPr id="392" name="TextBox 391">
              <a:extLst>
                <a:ext uri="{FF2B5EF4-FFF2-40B4-BE49-F238E27FC236}">
                  <a16:creationId xmlns:a16="http://schemas.microsoft.com/office/drawing/2014/main" id="{EE3E876B-94EA-4759-9B23-A665A21BBCCC}"/>
                </a:ext>
              </a:extLst>
            </p:cNvPr>
            <p:cNvSpPr txBox="1"/>
            <p:nvPr/>
          </p:nvSpPr>
          <p:spPr>
            <a:xfrm>
              <a:off x="3241739" y="4527798"/>
              <a:ext cx="361216" cy="307777"/>
            </a:xfrm>
            <a:prstGeom prst="rect">
              <a:avLst/>
            </a:prstGeom>
            <a:noFill/>
          </p:spPr>
          <p:txBody>
            <a:bodyPr wrap="square" rtlCol="0">
              <a:spAutoFit/>
            </a:bodyPr>
            <a:lstStyle/>
            <a:p>
              <a:r>
                <a:rPr lang="en-SG" sz="1400" dirty="0">
                  <a:solidFill>
                    <a:srgbClr val="C00000"/>
                  </a:solidFill>
                </a:rPr>
                <a:t>1</a:t>
              </a:r>
            </a:p>
          </p:txBody>
        </p:sp>
        <p:sp>
          <p:nvSpPr>
            <p:cNvPr id="393" name="TextBox 392">
              <a:extLst>
                <a:ext uri="{FF2B5EF4-FFF2-40B4-BE49-F238E27FC236}">
                  <a16:creationId xmlns:a16="http://schemas.microsoft.com/office/drawing/2014/main" id="{D58407DC-683B-44CF-A243-C3AE80DBDCD2}"/>
                </a:ext>
              </a:extLst>
            </p:cNvPr>
            <p:cNvSpPr txBox="1"/>
            <p:nvPr/>
          </p:nvSpPr>
          <p:spPr>
            <a:xfrm>
              <a:off x="3241739" y="5124491"/>
              <a:ext cx="361216" cy="307777"/>
            </a:xfrm>
            <a:prstGeom prst="rect">
              <a:avLst/>
            </a:prstGeom>
            <a:noFill/>
          </p:spPr>
          <p:txBody>
            <a:bodyPr wrap="square" rtlCol="0">
              <a:spAutoFit/>
            </a:bodyPr>
            <a:lstStyle/>
            <a:p>
              <a:r>
                <a:rPr lang="en-SG" sz="1400" dirty="0">
                  <a:solidFill>
                    <a:srgbClr val="C00000"/>
                  </a:solidFill>
                </a:rPr>
                <a:t>0</a:t>
              </a:r>
            </a:p>
          </p:txBody>
        </p:sp>
        <p:sp>
          <p:nvSpPr>
            <p:cNvPr id="394" name="TextBox 393">
              <a:extLst>
                <a:ext uri="{FF2B5EF4-FFF2-40B4-BE49-F238E27FC236}">
                  <a16:creationId xmlns:a16="http://schemas.microsoft.com/office/drawing/2014/main" id="{BDE2917F-2D6E-46DE-873F-961525621882}"/>
                </a:ext>
              </a:extLst>
            </p:cNvPr>
            <p:cNvSpPr txBox="1"/>
            <p:nvPr/>
          </p:nvSpPr>
          <p:spPr>
            <a:xfrm>
              <a:off x="3241739" y="6038780"/>
              <a:ext cx="361216" cy="307777"/>
            </a:xfrm>
            <a:prstGeom prst="rect">
              <a:avLst/>
            </a:prstGeom>
            <a:noFill/>
          </p:spPr>
          <p:txBody>
            <a:bodyPr wrap="square" rtlCol="0">
              <a:spAutoFit/>
            </a:bodyPr>
            <a:lstStyle/>
            <a:p>
              <a:r>
                <a:rPr lang="en-SG" sz="1400" dirty="0">
                  <a:solidFill>
                    <a:srgbClr val="C00000"/>
                  </a:solidFill>
                </a:rPr>
                <a:t>1</a:t>
              </a:r>
            </a:p>
          </p:txBody>
        </p:sp>
      </p:grpSp>
      <p:grpSp>
        <p:nvGrpSpPr>
          <p:cNvPr id="17" name="Group 16">
            <a:extLst>
              <a:ext uri="{FF2B5EF4-FFF2-40B4-BE49-F238E27FC236}">
                <a16:creationId xmlns:a16="http://schemas.microsoft.com/office/drawing/2014/main" id="{DFB904C3-5444-40C7-9097-A6767CFEE1CB}"/>
              </a:ext>
            </a:extLst>
          </p:cNvPr>
          <p:cNvGrpSpPr/>
          <p:nvPr/>
        </p:nvGrpSpPr>
        <p:grpSpPr>
          <a:xfrm>
            <a:off x="3677377" y="4224933"/>
            <a:ext cx="361216" cy="2133717"/>
            <a:chOff x="3677377" y="4224933"/>
            <a:chExt cx="361216" cy="2133717"/>
          </a:xfrm>
        </p:grpSpPr>
        <p:sp>
          <p:nvSpPr>
            <p:cNvPr id="380" name="TextBox 379">
              <a:extLst>
                <a:ext uri="{FF2B5EF4-FFF2-40B4-BE49-F238E27FC236}">
                  <a16:creationId xmlns:a16="http://schemas.microsoft.com/office/drawing/2014/main" id="{5721C04E-A0FF-4FE8-9C93-CB7608B5485E}"/>
                </a:ext>
              </a:extLst>
            </p:cNvPr>
            <p:cNvSpPr txBox="1"/>
            <p:nvPr/>
          </p:nvSpPr>
          <p:spPr>
            <a:xfrm>
              <a:off x="3677377" y="6050873"/>
              <a:ext cx="361216" cy="307777"/>
            </a:xfrm>
            <a:prstGeom prst="rect">
              <a:avLst/>
            </a:prstGeom>
            <a:noFill/>
          </p:spPr>
          <p:txBody>
            <a:bodyPr wrap="square" rtlCol="0">
              <a:spAutoFit/>
            </a:bodyPr>
            <a:lstStyle/>
            <a:p>
              <a:r>
                <a:rPr lang="en-SG" sz="1400" dirty="0">
                  <a:solidFill>
                    <a:srgbClr val="C00000"/>
                  </a:solidFill>
                </a:rPr>
                <a:t>1</a:t>
              </a:r>
            </a:p>
          </p:txBody>
        </p:sp>
        <p:sp>
          <p:nvSpPr>
            <p:cNvPr id="395" name="TextBox 394">
              <a:extLst>
                <a:ext uri="{FF2B5EF4-FFF2-40B4-BE49-F238E27FC236}">
                  <a16:creationId xmlns:a16="http://schemas.microsoft.com/office/drawing/2014/main" id="{B5F908A5-8661-454D-AAE2-3CBF0CA5AAC4}"/>
                </a:ext>
              </a:extLst>
            </p:cNvPr>
            <p:cNvSpPr txBox="1"/>
            <p:nvPr/>
          </p:nvSpPr>
          <p:spPr>
            <a:xfrm>
              <a:off x="3677377" y="4224933"/>
              <a:ext cx="361216" cy="307777"/>
            </a:xfrm>
            <a:prstGeom prst="rect">
              <a:avLst/>
            </a:prstGeom>
            <a:noFill/>
          </p:spPr>
          <p:txBody>
            <a:bodyPr wrap="square" rtlCol="0">
              <a:spAutoFit/>
            </a:bodyPr>
            <a:lstStyle/>
            <a:p>
              <a:r>
                <a:rPr lang="en-SG" sz="1400" dirty="0">
                  <a:solidFill>
                    <a:srgbClr val="C00000"/>
                  </a:solidFill>
                </a:rPr>
                <a:t>1</a:t>
              </a:r>
            </a:p>
          </p:txBody>
        </p:sp>
        <p:sp>
          <p:nvSpPr>
            <p:cNvPr id="396" name="TextBox 395">
              <a:extLst>
                <a:ext uri="{FF2B5EF4-FFF2-40B4-BE49-F238E27FC236}">
                  <a16:creationId xmlns:a16="http://schemas.microsoft.com/office/drawing/2014/main" id="{E4F8BCA5-31DA-438F-AC1E-235A98AB5D83}"/>
                </a:ext>
              </a:extLst>
            </p:cNvPr>
            <p:cNvSpPr txBox="1"/>
            <p:nvPr/>
          </p:nvSpPr>
          <p:spPr>
            <a:xfrm>
              <a:off x="3677377" y="4538869"/>
              <a:ext cx="361216" cy="307777"/>
            </a:xfrm>
            <a:prstGeom prst="rect">
              <a:avLst/>
            </a:prstGeom>
            <a:noFill/>
          </p:spPr>
          <p:txBody>
            <a:bodyPr wrap="square" rtlCol="0">
              <a:spAutoFit/>
            </a:bodyPr>
            <a:lstStyle/>
            <a:p>
              <a:r>
                <a:rPr lang="en-SG" sz="1400" dirty="0">
                  <a:solidFill>
                    <a:srgbClr val="C00000"/>
                  </a:solidFill>
                </a:rPr>
                <a:t>1</a:t>
              </a:r>
            </a:p>
          </p:txBody>
        </p:sp>
        <p:sp>
          <p:nvSpPr>
            <p:cNvPr id="397" name="TextBox 396">
              <a:extLst>
                <a:ext uri="{FF2B5EF4-FFF2-40B4-BE49-F238E27FC236}">
                  <a16:creationId xmlns:a16="http://schemas.microsoft.com/office/drawing/2014/main" id="{0F0FC16D-1827-4AC8-A527-E53A94075108}"/>
                </a:ext>
              </a:extLst>
            </p:cNvPr>
            <p:cNvSpPr txBox="1"/>
            <p:nvPr/>
          </p:nvSpPr>
          <p:spPr>
            <a:xfrm>
              <a:off x="3677377" y="4832414"/>
              <a:ext cx="361216" cy="307777"/>
            </a:xfrm>
            <a:prstGeom prst="rect">
              <a:avLst/>
            </a:prstGeom>
            <a:noFill/>
          </p:spPr>
          <p:txBody>
            <a:bodyPr wrap="square" rtlCol="0">
              <a:spAutoFit/>
            </a:bodyPr>
            <a:lstStyle/>
            <a:p>
              <a:r>
                <a:rPr lang="en-SG" sz="1400" dirty="0">
                  <a:solidFill>
                    <a:srgbClr val="C00000"/>
                  </a:solidFill>
                </a:rPr>
                <a:t>1</a:t>
              </a:r>
            </a:p>
          </p:txBody>
        </p:sp>
        <p:sp>
          <p:nvSpPr>
            <p:cNvPr id="398" name="TextBox 397">
              <a:extLst>
                <a:ext uri="{FF2B5EF4-FFF2-40B4-BE49-F238E27FC236}">
                  <a16:creationId xmlns:a16="http://schemas.microsoft.com/office/drawing/2014/main" id="{861D8127-898B-4CC4-9C2F-73345DDAE3E9}"/>
                </a:ext>
              </a:extLst>
            </p:cNvPr>
            <p:cNvSpPr txBox="1"/>
            <p:nvPr/>
          </p:nvSpPr>
          <p:spPr>
            <a:xfrm>
              <a:off x="3677377" y="5127083"/>
              <a:ext cx="361216" cy="307777"/>
            </a:xfrm>
            <a:prstGeom prst="rect">
              <a:avLst/>
            </a:prstGeom>
            <a:noFill/>
          </p:spPr>
          <p:txBody>
            <a:bodyPr wrap="square" rtlCol="0">
              <a:spAutoFit/>
            </a:bodyPr>
            <a:lstStyle/>
            <a:p>
              <a:r>
                <a:rPr lang="en-SG" sz="1400" dirty="0">
                  <a:solidFill>
                    <a:srgbClr val="C00000"/>
                  </a:solidFill>
                </a:rPr>
                <a:t>0</a:t>
              </a:r>
            </a:p>
          </p:txBody>
        </p:sp>
      </p:grpSp>
      <p:sp>
        <p:nvSpPr>
          <p:cNvPr id="18" name="Rectangle 17">
            <a:extLst>
              <a:ext uri="{FF2B5EF4-FFF2-40B4-BE49-F238E27FC236}">
                <a16:creationId xmlns:a16="http://schemas.microsoft.com/office/drawing/2014/main" id="{6A65FD6A-313A-47BB-871C-482B42D647EA}"/>
              </a:ext>
            </a:extLst>
          </p:cNvPr>
          <p:cNvSpPr/>
          <p:nvPr/>
        </p:nvSpPr>
        <p:spPr>
          <a:xfrm>
            <a:off x="254000" y="1740991"/>
            <a:ext cx="5215790" cy="2449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1" name="Freeform 2206">
            <a:extLst>
              <a:ext uri="{FF2B5EF4-FFF2-40B4-BE49-F238E27FC236}">
                <a16:creationId xmlns:a16="http://schemas.microsoft.com/office/drawing/2014/main" id="{BC3980C0-373E-4E8D-B058-58D5B6CDDB4C}"/>
              </a:ext>
            </a:extLst>
          </p:cNvPr>
          <p:cNvSpPr/>
          <p:nvPr/>
        </p:nvSpPr>
        <p:spPr>
          <a:xfrm>
            <a:off x="4405836" y="2216045"/>
            <a:ext cx="1045210" cy="1772285"/>
          </a:xfrm>
          <a:custGeom>
            <a:avLst/>
            <a:gdLst>
              <a:gd name="connsiteX0" fmla="*/ 692856 w 1045281"/>
              <a:gd name="connsiteY0" fmla="*/ 0 h 1772847"/>
              <a:gd name="connsiteX1" fmla="*/ 7056 w 1045281"/>
              <a:gd name="connsiteY1" fmla="*/ 942975 h 1772847"/>
              <a:gd name="connsiteX2" fmla="*/ 378531 w 1045281"/>
              <a:gd name="connsiteY2" fmla="*/ 1733550 h 1772847"/>
              <a:gd name="connsiteX3" fmla="*/ 1045281 w 1045281"/>
              <a:gd name="connsiteY3" fmla="*/ 1581150 h 1772847"/>
            </a:gdLst>
            <a:ahLst/>
            <a:cxnLst>
              <a:cxn ang="0">
                <a:pos x="connsiteX0" y="connsiteY0"/>
              </a:cxn>
              <a:cxn ang="0">
                <a:pos x="connsiteX1" y="connsiteY1"/>
              </a:cxn>
              <a:cxn ang="0">
                <a:pos x="connsiteX2" y="connsiteY2"/>
              </a:cxn>
              <a:cxn ang="0">
                <a:pos x="connsiteX3" y="connsiteY3"/>
              </a:cxn>
            </a:cxnLst>
            <a:rect l="l" t="t" r="r" b="b"/>
            <a:pathLst>
              <a:path w="1045281" h="1772847">
                <a:moveTo>
                  <a:pt x="692856" y="0"/>
                </a:moveTo>
                <a:cubicBezTo>
                  <a:pt x="376149" y="327025"/>
                  <a:pt x="59443" y="654050"/>
                  <a:pt x="7056" y="942975"/>
                </a:cubicBezTo>
                <a:cubicBezTo>
                  <a:pt x="-45331" y="1231900"/>
                  <a:pt x="205494" y="1627188"/>
                  <a:pt x="378531" y="1733550"/>
                </a:cubicBezTo>
                <a:cubicBezTo>
                  <a:pt x="551568" y="1839912"/>
                  <a:pt x="798424" y="1710531"/>
                  <a:pt x="1045281" y="1581150"/>
                </a:cubicBezTo>
              </a:path>
            </a:pathLst>
          </a:custGeom>
          <a:ln w="19050">
            <a:solidFill>
              <a:srgbClr val="C00000"/>
            </a:solidFill>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nvGrpSpPr>
          <p:cNvPr id="368" name="Group 367">
            <a:extLst>
              <a:ext uri="{FF2B5EF4-FFF2-40B4-BE49-F238E27FC236}">
                <a16:creationId xmlns:a16="http://schemas.microsoft.com/office/drawing/2014/main" id="{C6300526-160A-40B8-A14F-09AA33E6643B}"/>
              </a:ext>
            </a:extLst>
          </p:cNvPr>
          <p:cNvGrpSpPr/>
          <p:nvPr/>
        </p:nvGrpSpPr>
        <p:grpSpPr>
          <a:xfrm>
            <a:off x="4632531" y="2815485"/>
            <a:ext cx="4305300" cy="1028700"/>
            <a:chOff x="-47625" y="0"/>
            <a:chExt cx="4305300" cy="1028700"/>
          </a:xfrm>
        </p:grpSpPr>
        <p:grpSp>
          <p:nvGrpSpPr>
            <p:cNvPr id="423" name="Group 422">
              <a:extLst>
                <a:ext uri="{FF2B5EF4-FFF2-40B4-BE49-F238E27FC236}">
                  <a16:creationId xmlns:a16="http://schemas.microsoft.com/office/drawing/2014/main" id="{593C9391-349E-445D-97A2-67300F2B1745}"/>
                </a:ext>
              </a:extLst>
            </p:cNvPr>
            <p:cNvGrpSpPr/>
            <p:nvPr/>
          </p:nvGrpSpPr>
          <p:grpSpPr>
            <a:xfrm>
              <a:off x="381000" y="0"/>
              <a:ext cx="3467100" cy="361950"/>
              <a:chOff x="0" y="0"/>
              <a:chExt cx="3467100" cy="361950"/>
            </a:xfrm>
          </p:grpSpPr>
          <p:grpSp>
            <p:nvGrpSpPr>
              <p:cNvPr id="450" name="Group 449">
                <a:extLst>
                  <a:ext uri="{FF2B5EF4-FFF2-40B4-BE49-F238E27FC236}">
                    <a16:creationId xmlns:a16="http://schemas.microsoft.com/office/drawing/2014/main" id="{B14A5D78-604B-4A2C-BB4C-6157D7946995}"/>
                  </a:ext>
                </a:extLst>
              </p:cNvPr>
              <p:cNvGrpSpPr>
                <a:grpSpLocks/>
              </p:cNvGrpSpPr>
              <p:nvPr/>
            </p:nvGrpSpPr>
            <p:grpSpPr bwMode="auto">
              <a:xfrm>
                <a:off x="0" y="0"/>
                <a:ext cx="361950" cy="361950"/>
                <a:chOff x="3180" y="2475"/>
                <a:chExt cx="570" cy="570"/>
              </a:xfrm>
            </p:grpSpPr>
            <p:sp>
              <p:nvSpPr>
                <p:cNvPr id="467" name="Oval 466">
                  <a:extLst>
                    <a:ext uri="{FF2B5EF4-FFF2-40B4-BE49-F238E27FC236}">
                      <a16:creationId xmlns:a16="http://schemas.microsoft.com/office/drawing/2014/main" id="{D93FF0C8-9E46-4E2B-8B55-80C30BE1327A}"/>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68" name="Text Box 1115">
                  <a:extLst>
                    <a:ext uri="{FF2B5EF4-FFF2-40B4-BE49-F238E27FC236}">
                      <a16:creationId xmlns:a16="http://schemas.microsoft.com/office/drawing/2014/main" id="{A1899AD5-808E-4525-AB53-774915B774EC}"/>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0</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51" name="Group 450">
                <a:extLst>
                  <a:ext uri="{FF2B5EF4-FFF2-40B4-BE49-F238E27FC236}">
                    <a16:creationId xmlns:a16="http://schemas.microsoft.com/office/drawing/2014/main" id="{94C5F188-1FDF-437F-8897-163E994804D3}"/>
                  </a:ext>
                </a:extLst>
              </p:cNvPr>
              <p:cNvGrpSpPr>
                <a:grpSpLocks/>
              </p:cNvGrpSpPr>
              <p:nvPr/>
            </p:nvGrpSpPr>
            <p:grpSpPr bwMode="auto">
              <a:xfrm>
                <a:off x="762000" y="0"/>
                <a:ext cx="361950" cy="361950"/>
                <a:chOff x="3180" y="2475"/>
                <a:chExt cx="570" cy="570"/>
              </a:xfrm>
            </p:grpSpPr>
            <p:sp>
              <p:nvSpPr>
                <p:cNvPr id="465" name="Oval 464">
                  <a:extLst>
                    <a:ext uri="{FF2B5EF4-FFF2-40B4-BE49-F238E27FC236}">
                      <a16:creationId xmlns:a16="http://schemas.microsoft.com/office/drawing/2014/main" id="{6FDE8278-2E89-41A1-8CEF-7B63826AEB26}"/>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66" name="Text Box 1119">
                  <a:extLst>
                    <a:ext uri="{FF2B5EF4-FFF2-40B4-BE49-F238E27FC236}">
                      <a16:creationId xmlns:a16="http://schemas.microsoft.com/office/drawing/2014/main" id="{D64FAD52-6CBA-4AD5-8DB6-21212D0E1710}"/>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1</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52" name="Group 451">
                <a:extLst>
                  <a:ext uri="{FF2B5EF4-FFF2-40B4-BE49-F238E27FC236}">
                    <a16:creationId xmlns:a16="http://schemas.microsoft.com/office/drawing/2014/main" id="{D00F4857-29E7-46BF-B96D-94880CC6EF2D}"/>
                  </a:ext>
                </a:extLst>
              </p:cNvPr>
              <p:cNvGrpSpPr>
                <a:grpSpLocks/>
              </p:cNvGrpSpPr>
              <p:nvPr/>
            </p:nvGrpSpPr>
            <p:grpSpPr bwMode="auto">
              <a:xfrm>
                <a:off x="1543050" y="0"/>
                <a:ext cx="361950" cy="361950"/>
                <a:chOff x="3180" y="2475"/>
                <a:chExt cx="570" cy="570"/>
              </a:xfrm>
            </p:grpSpPr>
            <p:sp>
              <p:nvSpPr>
                <p:cNvPr id="463" name="Oval 462">
                  <a:extLst>
                    <a:ext uri="{FF2B5EF4-FFF2-40B4-BE49-F238E27FC236}">
                      <a16:creationId xmlns:a16="http://schemas.microsoft.com/office/drawing/2014/main" id="{EAD96AA9-F6DE-416A-A23E-3908A2033A1F}"/>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64" name="Text Box 1122">
                  <a:extLst>
                    <a:ext uri="{FF2B5EF4-FFF2-40B4-BE49-F238E27FC236}">
                      <a16:creationId xmlns:a16="http://schemas.microsoft.com/office/drawing/2014/main" id="{3DED7F3F-EB56-472F-ADB7-15B22BA49076}"/>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3</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53" name="Group 452">
                <a:extLst>
                  <a:ext uri="{FF2B5EF4-FFF2-40B4-BE49-F238E27FC236}">
                    <a16:creationId xmlns:a16="http://schemas.microsoft.com/office/drawing/2014/main" id="{501D4049-9A66-4A92-A524-4214AA8C0513}"/>
                  </a:ext>
                </a:extLst>
              </p:cNvPr>
              <p:cNvGrpSpPr>
                <a:grpSpLocks/>
              </p:cNvGrpSpPr>
              <p:nvPr/>
            </p:nvGrpSpPr>
            <p:grpSpPr bwMode="auto">
              <a:xfrm>
                <a:off x="2324100" y="0"/>
                <a:ext cx="361950" cy="361950"/>
                <a:chOff x="3180" y="2475"/>
                <a:chExt cx="570" cy="570"/>
              </a:xfrm>
            </p:grpSpPr>
            <p:sp>
              <p:nvSpPr>
                <p:cNvPr id="461" name="Oval 460">
                  <a:extLst>
                    <a:ext uri="{FF2B5EF4-FFF2-40B4-BE49-F238E27FC236}">
                      <a16:creationId xmlns:a16="http://schemas.microsoft.com/office/drawing/2014/main" id="{D6196744-1070-44D5-A367-23F29C51D442}"/>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62" name="Text Box 1125">
                  <a:extLst>
                    <a:ext uri="{FF2B5EF4-FFF2-40B4-BE49-F238E27FC236}">
                      <a16:creationId xmlns:a16="http://schemas.microsoft.com/office/drawing/2014/main" id="{D861B9AB-47BC-470E-84FA-0A74EAB93646}"/>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2</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54" name="Group 453">
                <a:extLst>
                  <a:ext uri="{FF2B5EF4-FFF2-40B4-BE49-F238E27FC236}">
                    <a16:creationId xmlns:a16="http://schemas.microsoft.com/office/drawing/2014/main" id="{D526EB08-6F6F-4B5B-91B9-13F4130275C9}"/>
                  </a:ext>
                </a:extLst>
              </p:cNvPr>
              <p:cNvGrpSpPr>
                <a:grpSpLocks/>
              </p:cNvGrpSpPr>
              <p:nvPr/>
            </p:nvGrpSpPr>
            <p:grpSpPr bwMode="auto">
              <a:xfrm>
                <a:off x="3105150" y="0"/>
                <a:ext cx="361950" cy="361950"/>
                <a:chOff x="3180" y="2475"/>
                <a:chExt cx="570" cy="570"/>
              </a:xfrm>
            </p:grpSpPr>
            <p:sp>
              <p:nvSpPr>
                <p:cNvPr id="459" name="Oval 458">
                  <a:extLst>
                    <a:ext uri="{FF2B5EF4-FFF2-40B4-BE49-F238E27FC236}">
                      <a16:creationId xmlns:a16="http://schemas.microsoft.com/office/drawing/2014/main" id="{018C09F8-BC95-44CA-B82E-E64FE18C76B1}"/>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60" name="Text Box 1128">
                  <a:extLst>
                    <a:ext uri="{FF2B5EF4-FFF2-40B4-BE49-F238E27FC236}">
                      <a16:creationId xmlns:a16="http://schemas.microsoft.com/office/drawing/2014/main" id="{39B3846F-ACF1-4831-AF3D-C367EC941B87}"/>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6</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55" name="AutoShape 1138">
                <a:extLst>
                  <a:ext uri="{FF2B5EF4-FFF2-40B4-BE49-F238E27FC236}">
                    <a16:creationId xmlns:a16="http://schemas.microsoft.com/office/drawing/2014/main" id="{313E6745-37C7-4045-A06F-85AC01D4CEF0}"/>
                  </a:ext>
                </a:extLst>
              </p:cNvPr>
              <p:cNvCxnSpPr>
                <a:cxnSpLocks noChangeShapeType="1"/>
              </p:cNvCxnSpPr>
              <p:nvPr/>
            </p:nvCxnSpPr>
            <p:spPr bwMode="auto">
              <a:xfrm>
                <a:off x="400050"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6" name="AutoShape 1139">
                <a:extLst>
                  <a:ext uri="{FF2B5EF4-FFF2-40B4-BE49-F238E27FC236}">
                    <a16:creationId xmlns:a16="http://schemas.microsoft.com/office/drawing/2014/main" id="{CEB9B7F9-9C06-4BD7-B2E1-4E64B6FD37EC}"/>
                  </a:ext>
                </a:extLst>
              </p:cNvPr>
              <p:cNvCxnSpPr>
                <a:cxnSpLocks noChangeShapeType="1"/>
              </p:cNvCxnSpPr>
              <p:nvPr/>
            </p:nvCxnSpPr>
            <p:spPr bwMode="auto">
              <a:xfrm>
                <a:off x="11715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7" name="AutoShape 1140">
                <a:extLst>
                  <a:ext uri="{FF2B5EF4-FFF2-40B4-BE49-F238E27FC236}">
                    <a16:creationId xmlns:a16="http://schemas.microsoft.com/office/drawing/2014/main" id="{D0DE509E-F463-4F4B-B57C-10982B67D5A1}"/>
                  </a:ext>
                </a:extLst>
              </p:cNvPr>
              <p:cNvCxnSpPr>
                <a:cxnSpLocks noChangeShapeType="1"/>
              </p:cNvCxnSpPr>
              <p:nvPr/>
            </p:nvCxnSpPr>
            <p:spPr bwMode="auto">
              <a:xfrm>
                <a:off x="195262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8" name="AutoShape 1141">
                <a:extLst>
                  <a:ext uri="{FF2B5EF4-FFF2-40B4-BE49-F238E27FC236}">
                    <a16:creationId xmlns:a16="http://schemas.microsoft.com/office/drawing/2014/main" id="{55C40900-7D97-490C-B271-4241860BA7CC}"/>
                  </a:ext>
                </a:extLst>
              </p:cNvPr>
              <p:cNvCxnSpPr>
                <a:cxnSpLocks noChangeShapeType="1"/>
              </p:cNvCxnSpPr>
              <p:nvPr/>
            </p:nvCxnSpPr>
            <p:spPr bwMode="auto">
              <a:xfrm>
                <a:off x="27336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424" name="AutoShape 1142">
              <a:extLst>
                <a:ext uri="{FF2B5EF4-FFF2-40B4-BE49-F238E27FC236}">
                  <a16:creationId xmlns:a16="http://schemas.microsoft.com/office/drawing/2014/main" id="{14F0A6C7-0309-48A1-83B3-DFD0EE79C13A}"/>
                </a:ext>
              </a:extLst>
            </p:cNvPr>
            <p:cNvCxnSpPr>
              <a:cxnSpLocks noChangeShapeType="1"/>
            </p:cNvCxnSpPr>
            <p:nvPr/>
          </p:nvCxnSpPr>
          <p:spPr bwMode="auto">
            <a:xfrm>
              <a:off x="3800475" y="352425"/>
              <a:ext cx="190500" cy="31432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5" name="AutoShape 1142">
              <a:extLst>
                <a:ext uri="{FF2B5EF4-FFF2-40B4-BE49-F238E27FC236}">
                  <a16:creationId xmlns:a16="http://schemas.microsoft.com/office/drawing/2014/main" id="{662869E4-5358-4617-A4D4-F26CB81C6773}"/>
                </a:ext>
              </a:extLst>
            </p:cNvPr>
            <p:cNvCxnSpPr>
              <a:cxnSpLocks noChangeShapeType="1"/>
            </p:cNvCxnSpPr>
            <p:nvPr/>
          </p:nvCxnSpPr>
          <p:spPr bwMode="auto">
            <a:xfrm flipV="1">
              <a:off x="238125" y="342900"/>
              <a:ext cx="190500" cy="29527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426" name="Group 425">
              <a:extLst>
                <a:ext uri="{FF2B5EF4-FFF2-40B4-BE49-F238E27FC236}">
                  <a16:creationId xmlns:a16="http://schemas.microsoft.com/office/drawing/2014/main" id="{5C94A934-9227-4C03-9B29-E3B1014076D7}"/>
                </a:ext>
              </a:extLst>
            </p:cNvPr>
            <p:cNvGrpSpPr/>
            <p:nvPr/>
          </p:nvGrpSpPr>
          <p:grpSpPr>
            <a:xfrm>
              <a:off x="-47625" y="666750"/>
              <a:ext cx="4305300" cy="361950"/>
              <a:chOff x="-47625" y="0"/>
              <a:chExt cx="4305300" cy="361950"/>
            </a:xfrm>
          </p:grpSpPr>
          <p:grpSp>
            <p:nvGrpSpPr>
              <p:cNvPr id="427" name="Group 426">
                <a:extLst>
                  <a:ext uri="{FF2B5EF4-FFF2-40B4-BE49-F238E27FC236}">
                    <a16:creationId xmlns:a16="http://schemas.microsoft.com/office/drawing/2014/main" id="{F6B4266A-747E-4E1B-A58A-E41F2E4B9D22}"/>
                  </a:ext>
                </a:extLst>
              </p:cNvPr>
              <p:cNvGrpSpPr>
                <a:grpSpLocks/>
              </p:cNvGrpSpPr>
              <p:nvPr/>
            </p:nvGrpSpPr>
            <p:grpSpPr bwMode="auto">
              <a:xfrm>
                <a:off x="-47625" y="0"/>
                <a:ext cx="409575" cy="361950"/>
                <a:chOff x="3105" y="2475"/>
                <a:chExt cx="645" cy="570"/>
              </a:xfrm>
            </p:grpSpPr>
            <p:sp>
              <p:nvSpPr>
                <p:cNvPr id="448" name="Oval 447">
                  <a:extLst>
                    <a:ext uri="{FF2B5EF4-FFF2-40B4-BE49-F238E27FC236}">
                      <a16:creationId xmlns:a16="http://schemas.microsoft.com/office/drawing/2014/main" id="{04BA8075-9A8C-48D9-9E1B-E3288D06B600}"/>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49" name="Text Box 1115">
                  <a:extLst>
                    <a:ext uri="{FF2B5EF4-FFF2-40B4-BE49-F238E27FC236}">
                      <a16:creationId xmlns:a16="http://schemas.microsoft.com/office/drawing/2014/main" id="{5552EC85-2AB1-4D0F-B26B-362183B0AC13}"/>
                    </a:ext>
                  </a:extLst>
                </p:cNvPr>
                <p:cNvSpPr txBox="1">
                  <a:spLocks noChangeArrowheads="1"/>
                </p:cNvSpPr>
                <p:nvPr/>
              </p:nvSpPr>
              <p:spPr bwMode="auto">
                <a:xfrm>
                  <a:off x="3105" y="2510"/>
                  <a:ext cx="629"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15</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28" name="Group 427">
                <a:extLst>
                  <a:ext uri="{FF2B5EF4-FFF2-40B4-BE49-F238E27FC236}">
                    <a16:creationId xmlns:a16="http://schemas.microsoft.com/office/drawing/2014/main" id="{0D0D5F7F-5A41-4912-A0B7-D4312B48EA2E}"/>
                  </a:ext>
                </a:extLst>
              </p:cNvPr>
              <p:cNvGrpSpPr>
                <a:grpSpLocks/>
              </p:cNvGrpSpPr>
              <p:nvPr/>
            </p:nvGrpSpPr>
            <p:grpSpPr bwMode="auto">
              <a:xfrm>
                <a:off x="731520" y="0"/>
                <a:ext cx="440055" cy="361950"/>
                <a:chOff x="3132" y="2475"/>
                <a:chExt cx="693" cy="570"/>
              </a:xfrm>
            </p:grpSpPr>
            <p:sp>
              <p:nvSpPr>
                <p:cNvPr id="446" name="Oval 445">
                  <a:extLst>
                    <a:ext uri="{FF2B5EF4-FFF2-40B4-BE49-F238E27FC236}">
                      <a16:creationId xmlns:a16="http://schemas.microsoft.com/office/drawing/2014/main" id="{1CDADA33-3A3B-48C0-BBFC-CEEE927B0965}"/>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47" name="Text Box 1119">
                  <a:extLst>
                    <a:ext uri="{FF2B5EF4-FFF2-40B4-BE49-F238E27FC236}">
                      <a16:creationId xmlns:a16="http://schemas.microsoft.com/office/drawing/2014/main" id="{41C1303D-72E9-445C-A11B-43DA5BB506CB}"/>
                    </a:ext>
                  </a:extLst>
                </p:cNvPr>
                <p:cNvSpPr txBox="1">
                  <a:spLocks noChangeArrowheads="1"/>
                </p:cNvSpPr>
                <p:nvPr/>
              </p:nvSpPr>
              <p:spPr bwMode="auto">
                <a:xfrm>
                  <a:off x="3132" y="2510"/>
                  <a:ext cx="69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13</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29" name="Group 428">
                <a:extLst>
                  <a:ext uri="{FF2B5EF4-FFF2-40B4-BE49-F238E27FC236}">
                    <a16:creationId xmlns:a16="http://schemas.microsoft.com/office/drawing/2014/main" id="{EC62DF77-DB11-4A08-888A-8CCE9676E81A}"/>
                  </a:ext>
                </a:extLst>
              </p:cNvPr>
              <p:cNvGrpSpPr>
                <a:grpSpLocks/>
              </p:cNvGrpSpPr>
              <p:nvPr/>
            </p:nvGrpSpPr>
            <p:grpSpPr bwMode="auto">
              <a:xfrm>
                <a:off x="2295525" y="0"/>
                <a:ext cx="409575" cy="361950"/>
                <a:chOff x="3135" y="2475"/>
                <a:chExt cx="645" cy="570"/>
              </a:xfrm>
            </p:grpSpPr>
            <p:sp>
              <p:nvSpPr>
                <p:cNvPr id="444" name="Oval 443">
                  <a:extLst>
                    <a:ext uri="{FF2B5EF4-FFF2-40B4-BE49-F238E27FC236}">
                      <a16:creationId xmlns:a16="http://schemas.microsoft.com/office/drawing/2014/main" id="{678C8ECB-4B04-4682-B360-272D37926386}"/>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45" name="Text Box 1125">
                  <a:extLst>
                    <a:ext uri="{FF2B5EF4-FFF2-40B4-BE49-F238E27FC236}">
                      <a16:creationId xmlns:a16="http://schemas.microsoft.com/office/drawing/2014/main" id="{ED02DE91-B763-42E5-BEEA-024C9D66718C}"/>
                    </a:ext>
                  </a:extLst>
                </p:cNvPr>
                <p:cNvSpPr txBox="1">
                  <a:spLocks noChangeArrowheads="1"/>
                </p:cNvSpPr>
                <p:nvPr/>
              </p:nvSpPr>
              <p:spPr bwMode="auto">
                <a:xfrm>
                  <a:off x="3135" y="2510"/>
                  <a:ext cx="645"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4</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30" name="Group 429">
                <a:extLst>
                  <a:ext uri="{FF2B5EF4-FFF2-40B4-BE49-F238E27FC236}">
                    <a16:creationId xmlns:a16="http://schemas.microsoft.com/office/drawing/2014/main" id="{814A8F89-79F0-4FB4-9228-A139FC9F43EF}"/>
                  </a:ext>
                </a:extLst>
              </p:cNvPr>
              <p:cNvGrpSpPr>
                <a:grpSpLocks/>
              </p:cNvGrpSpPr>
              <p:nvPr/>
            </p:nvGrpSpPr>
            <p:grpSpPr bwMode="auto">
              <a:xfrm>
                <a:off x="3076575" y="0"/>
                <a:ext cx="421640" cy="361950"/>
                <a:chOff x="3135" y="2475"/>
                <a:chExt cx="664" cy="570"/>
              </a:xfrm>
            </p:grpSpPr>
            <p:sp>
              <p:nvSpPr>
                <p:cNvPr id="442" name="Oval 441">
                  <a:extLst>
                    <a:ext uri="{FF2B5EF4-FFF2-40B4-BE49-F238E27FC236}">
                      <a16:creationId xmlns:a16="http://schemas.microsoft.com/office/drawing/2014/main" id="{D51FAF65-5FAE-4227-BC72-ED077C8C0EF2}"/>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43" name="Text Box 1128">
                  <a:extLst>
                    <a:ext uri="{FF2B5EF4-FFF2-40B4-BE49-F238E27FC236}">
                      <a16:creationId xmlns:a16="http://schemas.microsoft.com/office/drawing/2014/main" id="{79E9F5C3-09F6-4E2D-A976-F0386BF18A7F}"/>
                    </a:ext>
                  </a:extLst>
                </p:cNvPr>
                <p:cNvSpPr txBox="1">
                  <a:spLocks noChangeArrowheads="1"/>
                </p:cNvSpPr>
                <p:nvPr/>
              </p:nvSpPr>
              <p:spPr bwMode="auto">
                <a:xfrm>
                  <a:off x="3135" y="2510"/>
                  <a:ext cx="664"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5</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31" name="Group 430">
                <a:extLst>
                  <a:ext uri="{FF2B5EF4-FFF2-40B4-BE49-F238E27FC236}">
                    <a16:creationId xmlns:a16="http://schemas.microsoft.com/office/drawing/2014/main" id="{AB1A4AE5-07A7-4C5C-AB16-DDB8E7D450C9}"/>
                  </a:ext>
                </a:extLst>
              </p:cNvPr>
              <p:cNvGrpSpPr>
                <a:grpSpLocks/>
              </p:cNvGrpSpPr>
              <p:nvPr/>
            </p:nvGrpSpPr>
            <p:grpSpPr bwMode="auto">
              <a:xfrm>
                <a:off x="3895725" y="0"/>
                <a:ext cx="361950" cy="361950"/>
                <a:chOff x="3180" y="2475"/>
                <a:chExt cx="570" cy="570"/>
              </a:xfrm>
            </p:grpSpPr>
            <p:sp>
              <p:nvSpPr>
                <p:cNvPr id="440" name="Oval 439">
                  <a:extLst>
                    <a:ext uri="{FF2B5EF4-FFF2-40B4-BE49-F238E27FC236}">
                      <a16:creationId xmlns:a16="http://schemas.microsoft.com/office/drawing/2014/main" id="{BDDB0333-5D15-4B67-904E-AA81FFB28FCB}"/>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41" name="Text Box 1131">
                  <a:extLst>
                    <a:ext uri="{FF2B5EF4-FFF2-40B4-BE49-F238E27FC236}">
                      <a16:creationId xmlns:a16="http://schemas.microsoft.com/office/drawing/2014/main" id="{93E5C34C-4BDD-4869-854B-2CC906EA2AE2}"/>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effectLst/>
                      <a:latin typeface="Calibri" panose="020F0502020204030204" pitchFamily="34" charset="0"/>
                      <a:ea typeface="Calibri" panose="020F0502020204030204" pitchFamily="34" charset="0"/>
                      <a:cs typeface="Times New Roman" panose="02020603050405020304" pitchFamily="18" charset="0"/>
                    </a:rPr>
                    <a:t>7</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32" name="AutoShape 1138">
                <a:extLst>
                  <a:ext uri="{FF2B5EF4-FFF2-40B4-BE49-F238E27FC236}">
                    <a16:creationId xmlns:a16="http://schemas.microsoft.com/office/drawing/2014/main" id="{AA1F7589-DE8C-4D72-A13B-C56FE940178C}"/>
                  </a:ext>
                </a:extLst>
              </p:cNvPr>
              <p:cNvCxnSpPr>
                <a:cxnSpLocks noChangeShapeType="1"/>
              </p:cNvCxnSpPr>
              <p:nvPr/>
            </p:nvCxnSpPr>
            <p:spPr bwMode="auto">
              <a:xfrm flipH="1">
                <a:off x="4000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3" name="AutoShape 1140">
                <a:extLst>
                  <a:ext uri="{FF2B5EF4-FFF2-40B4-BE49-F238E27FC236}">
                    <a16:creationId xmlns:a16="http://schemas.microsoft.com/office/drawing/2014/main" id="{A9F9A69F-0185-43FA-B432-526418D3903A}"/>
                  </a:ext>
                </a:extLst>
              </p:cNvPr>
              <p:cNvCxnSpPr>
                <a:cxnSpLocks noChangeShapeType="1"/>
              </p:cNvCxnSpPr>
              <p:nvPr/>
            </p:nvCxnSpPr>
            <p:spPr bwMode="auto">
              <a:xfrm flipH="1">
                <a:off x="195262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4" name="AutoShape 1141">
                <a:extLst>
                  <a:ext uri="{FF2B5EF4-FFF2-40B4-BE49-F238E27FC236}">
                    <a16:creationId xmlns:a16="http://schemas.microsoft.com/office/drawing/2014/main" id="{DA3E6DD9-FD7D-49E4-A454-40C8E31B12FF}"/>
                  </a:ext>
                </a:extLst>
              </p:cNvPr>
              <p:cNvCxnSpPr>
                <a:cxnSpLocks noChangeShapeType="1"/>
              </p:cNvCxnSpPr>
              <p:nvPr/>
            </p:nvCxnSpPr>
            <p:spPr bwMode="auto">
              <a:xfrm flipH="1">
                <a:off x="27336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5" name="AutoShape 1139">
                <a:extLst>
                  <a:ext uri="{FF2B5EF4-FFF2-40B4-BE49-F238E27FC236}">
                    <a16:creationId xmlns:a16="http://schemas.microsoft.com/office/drawing/2014/main" id="{51DBB458-3BF0-46CE-82F1-DE4FCEB193E7}"/>
                  </a:ext>
                </a:extLst>
              </p:cNvPr>
              <p:cNvCxnSpPr>
                <a:cxnSpLocks noChangeShapeType="1"/>
              </p:cNvCxnSpPr>
              <p:nvPr/>
            </p:nvCxnSpPr>
            <p:spPr bwMode="auto">
              <a:xfrm flipH="1">
                <a:off x="11715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6" name="AutoShape 1142">
                <a:extLst>
                  <a:ext uri="{FF2B5EF4-FFF2-40B4-BE49-F238E27FC236}">
                    <a16:creationId xmlns:a16="http://schemas.microsoft.com/office/drawing/2014/main" id="{3D5FED63-B2E8-4C70-A5FF-463A1BB83E14}"/>
                  </a:ext>
                </a:extLst>
              </p:cNvPr>
              <p:cNvCxnSpPr>
                <a:cxnSpLocks noChangeShapeType="1"/>
              </p:cNvCxnSpPr>
              <p:nvPr/>
            </p:nvCxnSpPr>
            <p:spPr bwMode="auto">
              <a:xfrm flipH="1">
                <a:off x="35242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437" name="Group 436">
                <a:extLst>
                  <a:ext uri="{FF2B5EF4-FFF2-40B4-BE49-F238E27FC236}">
                    <a16:creationId xmlns:a16="http://schemas.microsoft.com/office/drawing/2014/main" id="{A60238D9-932D-460B-AA70-AC907697370D}"/>
                  </a:ext>
                </a:extLst>
              </p:cNvPr>
              <p:cNvGrpSpPr/>
              <p:nvPr/>
            </p:nvGrpSpPr>
            <p:grpSpPr>
              <a:xfrm>
                <a:off x="1495425" y="0"/>
                <a:ext cx="466725" cy="361950"/>
                <a:chOff x="-47625" y="0"/>
                <a:chExt cx="466725" cy="361950"/>
              </a:xfrm>
            </p:grpSpPr>
            <p:sp>
              <p:nvSpPr>
                <p:cNvPr id="438" name="Oval 437">
                  <a:extLst>
                    <a:ext uri="{FF2B5EF4-FFF2-40B4-BE49-F238E27FC236}">
                      <a16:creationId xmlns:a16="http://schemas.microsoft.com/office/drawing/2014/main" id="{696FEF1E-77C7-409F-B2E0-9D170F74C9B1}"/>
                    </a:ext>
                  </a:extLst>
                </p:cNvPr>
                <p:cNvSpPr>
                  <a:spLocks noChangeArrowheads="1"/>
                </p:cNvSpPr>
                <p:nvPr/>
              </p:nvSpPr>
              <p:spPr bwMode="auto">
                <a:xfrm>
                  <a:off x="0" y="0"/>
                  <a:ext cx="361950" cy="36195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39" name="Text Box 1122">
                  <a:extLst>
                    <a:ext uri="{FF2B5EF4-FFF2-40B4-BE49-F238E27FC236}">
                      <a16:creationId xmlns:a16="http://schemas.microsoft.com/office/drawing/2014/main" id="{B74A3EB9-B8DE-4E9E-80A0-9422F02E85DA}"/>
                    </a:ext>
                  </a:extLst>
                </p:cNvPr>
                <p:cNvSpPr txBox="1">
                  <a:spLocks noChangeArrowheads="1"/>
                </p:cNvSpPr>
                <p:nvPr/>
              </p:nvSpPr>
              <p:spPr bwMode="auto">
                <a:xfrm>
                  <a:off x="-47625" y="9015"/>
                  <a:ext cx="466725" cy="318134"/>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dirty="0">
                      <a:effectLst/>
                      <a:latin typeface="Calibri" panose="020F0502020204030204" pitchFamily="34" charset="0"/>
                      <a:ea typeface="Calibri" panose="020F0502020204030204" pitchFamily="34" charset="0"/>
                      <a:cs typeface="Times New Roman" panose="02020603050405020304" pitchFamily="18" charset="0"/>
                    </a:rPr>
                    <a:t>12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nvGrpSpPr>
          <p:cNvPr id="402" name="Group 401">
            <a:extLst>
              <a:ext uri="{FF2B5EF4-FFF2-40B4-BE49-F238E27FC236}">
                <a16:creationId xmlns:a16="http://schemas.microsoft.com/office/drawing/2014/main" id="{AE12806F-6EA0-4748-9471-E12EE1E45187}"/>
              </a:ext>
            </a:extLst>
          </p:cNvPr>
          <p:cNvGrpSpPr/>
          <p:nvPr/>
        </p:nvGrpSpPr>
        <p:grpSpPr>
          <a:xfrm>
            <a:off x="5089731" y="1882035"/>
            <a:ext cx="3486785" cy="361950"/>
            <a:chOff x="0" y="0"/>
            <a:chExt cx="3486785" cy="361950"/>
          </a:xfrm>
        </p:grpSpPr>
        <p:grpSp>
          <p:nvGrpSpPr>
            <p:cNvPr id="408" name="Group 407">
              <a:extLst>
                <a:ext uri="{FF2B5EF4-FFF2-40B4-BE49-F238E27FC236}">
                  <a16:creationId xmlns:a16="http://schemas.microsoft.com/office/drawing/2014/main" id="{9B9EC57E-F76D-452F-A15D-DB02D86D0702}"/>
                </a:ext>
              </a:extLst>
            </p:cNvPr>
            <p:cNvGrpSpPr>
              <a:grpSpLocks/>
            </p:cNvGrpSpPr>
            <p:nvPr/>
          </p:nvGrpSpPr>
          <p:grpSpPr bwMode="auto">
            <a:xfrm>
              <a:off x="0" y="0"/>
              <a:ext cx="361950" cy="361950"/>
              <a:chOff x="3180" y="2475"/>
              <a:chExt cx="570" cy="570"/>
            </a:xfrm>
          </p:grpSpPr>
          <p:sp>
            <p:nvSpPr>
              <p:cNvPr id="421" name="Oval 420">
                <a:extLst>
                  <a:ext uri="{FF2B5EF4-FFF2-40B4-BE49-F238E27FC236}">
                    <a16:creationId xmlns:a16="http://schemas.microsoft.com/office/drawing/2014/main" id="{5C70D96B-86FD-4716-8E35-6B6E7B292B4A}"/>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22" name="Text Box 1115">
                <a:extLst>
                  <a:ext uri="{FF2B5EF4-FFF2-40B4-BE49-F238E27FC236}">
                    <a16:creationId xmlns:a16="http://schemas.microsoft.com/office/drawing/2014/main" id="{5C9E7CA9-4E93-4CE3-BC06-B33CE3F407CE}"/>
                  </a:ext>
                </a:extLst>
              </p:cNvPr>
              <p:cNvSpPr txBox="1">
                <a:spLocks noChangeArrowheads="1"/>
              </p:cNvSpPr>
              <p:nvPr/>
            </p:nvSpPr>
            <p:spPr bwMode="auto">
              <a:xfrm>
                <a:off x="3199" y="2510"/>
                <a:ext cx="533" cy="501"/>
              </a:xfrm>
              <a:prstGeom prst="rect">
                <a:avLst/>
              </a:prstGeom>
              <a:noFill/>
              <a:ln w="9525">
                <a:solidFill>
                  <a:srgbClr val="0000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8</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09" name="Group 408">
              <a:extLst>
                <a:ext uri="{FF2B5EF4-FFF2-40B4-BE49-F238E27FC236}">
                  <a16:creationId xmlns:a16="http://schemas.microsoft.com/office/drawing/2014/main" id="{15FAA120-47BB-4BED-9B15-8312E9354E7E}"/>
                </a:ext>
              </a:extLst>
            </p:cNvPr>
            <p:cNvGrpSpPr>
              <a:grpSpLocks/>
            </p:cNvGrpSpPr>
            <p:nvPr/>
          </p:nvGrpSpPr>
          <p:grpSpPr bwMode="auto">
            <a:xfrm>
              <a:off x="762000" y="0"/>
              <a:ext cx="361950" cy="361950"/>
              <a:chOff x="3180" y="2475"/>
              <a:chExt cx="570" cy="570"/>
            </a:xfrm>
          </p:grpSpPr>
          <p:sp>
            <p:nvSpPr>
              <p:cNvPr id="419" name="Oval 418">
                <a:extLst>
                  <a:ext uri="{FF2B5EF4-FFF2-40B4-BE49-F238E27FC236}">
                    <a16:creationId xmlns:a16="http://schemas.microsoft.com/office/drawing/2014/main" id="{DB6D2CA6-5DB9-478B-8C1C-CC88E1E0A270}"/>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20" name="Text Box 1119">
                <a:extLst>
                  <a:ext uri="{FF2B5EF4-FFF2-40B4-BE49-F238E27FC236}">
                    <a16:creationId xmlns:a16="http://schemas.microsoft.com/office/drawing/2014/main" id="{C8811B31-29CB-4D02-8082-9969537C3164}"/>
                  </a:ext>
                </a:extLst>
              </p:cNvPr>
              <p:cNvSpPr txBox="1">
                <a:spLocks noChangeArrowheads="1"/>
              </p:cNvSpPr>
              <p:nvPr/>
            </p:nvSpPr>
            <p:spPr bwMode="auto">
              <a:xfrm>
                <a:off x="3199" y="2510"/>
                <a:ext cx="533"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9</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10" name="Group 409">
              <a:extLst>
                <a:ext uri="{FF2B5EF4-FFF2-40B4-BE49-F238E27FC236}">
                  <a16:creationId xmlns:a16="http://schemas.microsoft.com/office/drawing/2014/main" id="{3FC8A9A5-34A3-4ECC-B381-9FFA262E0AE6}"/>
                </a:ext>
              </a:extLst>
            </p:cNvPr>
            <p:cNvGrpSpPr>
              <a:grpSpLocks/>
            </p:cNvGrpSpPr>
            <p:nvPr/>
          </p:nvGrpSpPr>
          <p:grpSpPr bwMode="auto">
            <a:xfrm>
              <a:off x="1504950" y="0"/>
              <a:ext cx="438785" cy="361950"/>
              <a:chOff x="3120" y="2475"/>
              <a:chExt cx="691" cy="570"/>
            </a:xfrm>
          </p:grpSpPr>
          <p:sp>
            <p:nvSpPr>
              <p:cNvPr id="417" name="Oval 416">
                <a:extLst>
                  <a:ext uri="{FF2B5EF4-FFF2-40B4-BE49-F238E27FC236}">
                    <a16:creationId xmlns:a16="http://schemas.microsoft.com/office/drawing/2014/main" id="{2DA57BCB-2324-442C-A342-69BB161DC1C4}"/>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18" name="Text Box 1122">
                <a:extLst>
                  <a:ext uri="{FF2B5EF4-FFF2-40B4-BE49-F238E27FC236}">
                    <a16:creationId xmlns:a16="http://schemas.microsoft.com/office/drawing/2014/main" id="{3967B7CE-58F8-4FE9-AE2C-01DBCB27099D}"/>
                  </a:ext>
                </a:extLst>
              </p:cNvPr>
              <p:cNvSpPr txBox="1">
                <a:spLocks noChangeArrowheads="1"/>
              </p:cNvSpPr>
              <p:nvPr/>
            </p:nvSpPr>
            <p:spPr bwMode="auto">
              <a:xfrm>
                <a:off x="3120" y="2510"/>
                <a:ext cx="691"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10</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11" name="Group 410">
              <a:extLst>
                <a:ext uri="{FF2B5EF4-FFF2-40B4-BE49-F238E27FC236}">
                  <a16:creationId xmlns:a16="http://schemas.microsoft.com/office/drawing/2014/main" id="{C0F24A24-6369-4C88-A533-FD0E879B3B92}"/>
                </a:ext>
              </a:extLst>
            </p:cNvPr>
            <p:cNvGrpSpPr>
              <a:grpSpLocks/>
            </p:cNvGrpSpPr>
            <p:nvPr/>
          </p:nvGrpSpPr>
          <p:grpSpPr bwMode="auto">
            <a:xfrm>
              <a:off x="2295525" y="0"/>
              <a:ext cx="429260" cy="361950"/>
              <a:chOff x="3135" y="2475"/>
              <a:chExt cx="676" cy="570"/>
            </a:xfrm>
          </p:grpSpPr>
          <p:sp>
            <p:nvSpPr>
              <p:cNvPr id="415" name="Oval 414">
                <a:extLst>
                  <a:ext uri="{FF2B5EF4-FFF2-40B4-BE49-F238E27FC236}">
                    <a16:creationId xmlns:a16="http://schemas.microsoft.com/office/drawing/2014/main" id="{B8C60E2F-3834-42CC-8214-11AF703B38B0}"/>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16" name="Text Box 1125">
                <a:extLst>
                  <a:ext uri="{FF2B5EF4-FFF2-40B4-BE49-F238E27FC236}">
                    <a16:creationId xmlns:a16="http://schemas.microsoft.com/office/drawing/2014/main" id="{D5794769-38A5-42EA-A4D0-F3C2BA9C612C}"/>
                  </a:ext>
                </a:extLst>
              </p:cNvPr>
              <p:cNvSpPr txBox="1">
                <a:spLocks noChangeArrowheads="1"/>
              </p:cNvSpPr>
              <p:nvPr/>
            </p:nvSpPr>
            <p:spPr bwMode="auto">
              <a:xfrm>
                <a:off x="3135" y="2510"/>
                <a:ext cx="676" cy="501"/>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sz="140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11</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12" name="Group 411">
              <a:extLst>
                <a:ext uri="{FF2B5EF4-FFF2-40B4-BE49-F238E27FC236}">
                  <a16:creationId xmlns:a16="http://schemas.microsoft.com/office/drawing/2014/main" id="{7A40313D-31B4-4F09-9CB9-75E03DC20861}"/>
                </a:ext>
              </a:extLst>
            </p:cNvPr>
            <p:cNvGrpSpPr>
              <a:grpSpLocks/>
            </p:cNvGrpSpPr>
            <p:nvPr/>
          </p:nvGrpSpPr>
          <p:grpSpPr bwMode="auto">
            <a:xfrm>
              <a:off x="3076575" y="0"/>
              <a:ext cx="410210" cy="361950"/>
              <a:chOff x="3135" y="2475"/>
              <a:chExt cx="646" cy="570"/>
            </a:xfrm>
          </p:grpSpPr>
          <p:sp>
            <p:nvSpPr>
              <p:cNvPr id="413" name="Oval 412">
                <a:extLst>
                  <a:ext uri="{FF2B5EF4-FFF2-40B4-BE49-F238E27FC236}">
                    <a16:creationId xmlns:a16="http://schemas.microsoft.com/office/drawing/2014/main" id="{03BB311C-7642-457F-B760-35227C910680}"/>
                  </a:ext>
                </a:extLst>
              </p:cNvPr>
              <p:cNvSpPr>
                <a:spLocks noChangeArrowheads="1"/>
              </p:cNvSpPr>
              <p:nvPr/>
            </p:nvSpPr>
            <p:spPr bwMode="auto">
              <a:xfrm>
                <a:off x="3180" y="2475"/>
                <a:ext cx="570" cy="570"/>
              </a:xfrm>
              <a:prstGeom prst="ellipse">
                <a:avLst/>
              </a:prstGeom>
              <a:no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414" name="Text Box 1128">
                <a:extLst>
                  <a:ext uri="{FF2B5EF4-FFF2-40B4-BE49-F238E27FC236}">
                    <a16:creationId xmlns:a16="http://schemas.microsoft.com/office/drawing/2014/main" id="{D8044E4A-BC44-4164-AE7C-2E389CF4E78A}"/>
                  </a:ext>
                </a:extLst>
              </p:cNvPr>
              <p:cNvSpPr txBox="1">
                <a:spLocks noChangeArrowheads="1"/>
              </p:cNvSpPr>
              <p:nvPr/>
            </p:nvSpPr>
            <p:spPr bwMode="auto">
              <a:xfrm>
                <a:off x="3135" y="2510"/>
                <a:ext cx="646" cy="501"/>
              </a:xfrm>
              <a:prstGeom prst="rect">
                <a:avLst/>
              </a:prstGeom>
              <a:noFill/>
              <a:ln w="9525">
                <a:solidFill>
                  <a:srgbClr val="FFFFFF">
                    <a:alpha val="0"/>
                  </a:srgbClr>
                </a:solidFill>
                <a:miter lim="800000"/>
                <a:headEnd/>
                <a:tailEnd/>
              </a:ln>
              <a:extLst/>
            </p:spPr>
            <p:txBody>
              <a:bodyPr rot="0" vert="horz" wrap="square" lIns="91440" tIns="45720" rIns="91440" bIns="45720" anchor="t" anchorCtr="0" upright="1">
                <a:spAutoFit/>
              </a:bodyPr>
              <a:lstStyle/>
              <a:p>
                <a:pPr algn="ctr">
                  <a:spcAft>
                    <a:spcPts val="0"/>
                  </a:spcAft>
                </a:pPr>
                <a:r>
                  <a:rPr lang="en-SG" sz="140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14</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nvGrpSpPr>
          <p:cNvPr id="19" name="Group 18">
            <a:extLst>
              <a:ext uri="{FF2B5EF4-FFF2-40B4-BE49-F238E27FC236}">
                <a16:creationId xmlns:a16="http://schemas.microsoft.com/office/drawing/2014/main" id="{A356FF50-8341-4580-90A6-4531A6B91C15}"/>
              </a:ext>
            </a:extLst>
          </p:cNvPr>
          <p:cNvGrpSpPr/>
          <p:nvPr/>
        </p:nvGrpSpPr>
        <p:grpSpPr>
          <a:xfrm>
            <a:off x="5442156" y="1672485"/>
            <a:ext cx="3314700" cy="1847850"/>
            <a:chOff x="5442156" y="1672485"/>
            <a:chExt cx="3314700" cy="1847850"/>
          </a:xfrm>
        </p:grpSpPr>
        <p:cxnSp>
          <p:nvCxnSpPr>
            <p:cNvPr id="403" name="AutoShape 1138">
              <a:extLst>
                <a:ext uri="{FF2B5EF4-FFF2-40B4-BE49-F238E27FC236}">
                  <a16:creationId xmlns:a16="http://schemas.microsoft.com/office/drawing/2014/main" id="{4A3820B9-2D93-4334-84FB-54314831A336}"/>
                </a:ext>
              </a:extLst>
            </p:cNvPr>
            <p:cNvCxnSpPr>
              <a:cxnSpLocks noChangeShapeType="1"/>
            </p:cNvCxnSpPr>
            <p:nvPr/>
          </p:nvCxnSpPr>
          <p:spPr bwMode="auto">
            <a:xfrm>
              <a:off x="5489781" y="2063010"/>
              <a:ext cx="323850" cy="0"/>
            </a:xfrm>
            <a:prstGeom prst="straightConnector1">
              <a:avLst/>
            </a:prstGeom>
            <a:noFill/>
            <a:ln w="1587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04" name="AutoShape 1140">
              <a:extLst>
                <a:ext uri="{FF2B5EF4-FFF2-40B4-BE49-F238E27FC236}">
                  <a16:creationId xmlns:a16="http://schemas.microsoft.com/office/drawing/2014/main" id="{FB80986C-EB5C-4239-97AD-495A7D070192}"/>
                </a:ext>
              </a:extLst>
            </p:cNvPr>
            <p:cNvCxnSpPr>
              <a:cxnSpLocks noChangeShapeType="1"/>
            </p:cNvCxnSpPr>
            <p:nvPr/>
          </p:nvCxnSpPr>
          <p:spPr bwMode="auto">
            <a:xfrm>
              <a:off x="7042356" y="2110635"/>
              <a:ext cx="1504950" cy="1409700"/>
            </a:xfrm>
            <a:prstGeom prst="straightConnector1">
              <a:avLst/>
            </a:prstGeom>
            <a:noFill/>
            <a:ln w="1587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05" name="AutoShape 1141">
              <a:extLst>
                <a:ext uri="{FF2B5EF4-FFF2-40B4-BE49-F238E27FC236}">
                  <a16:creationId xmlns:a16="http://schemas.microsoft.com/office/drawing/2014/main" id="{00F36CFA-A9C1-47B1-AB49-4262AB3BF1AA}"/>
                </a:ext>
              </a:extLst>
            </p:cNvPr>
            <p:cNvCxnSpPr>
              <a:cxnSpLocks noChangeShapeType="1"/>
            </p:cNvCxnSpPr>
            <p:nvPr/>
          </p:nvCxnSpPr>
          <p:spPr bwMode="auto">
            <a:xfrm flipH="1">
              <a:off x="5442156" y="2120160"/>
              <a:ext cx="1955165" cy="717550"/>
            </a:xfrm>
            <a:prstGeom prst="straightConnector1">
              <a:avLst/>
            </a:prstGeom>
            <a:noFill/>
            <a:ln w="1587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406" name="AutoShape 1140">
              <a:extLst>
                <a:ext uri="{FF2B5EF4-FFF2-40B4-BE49-F238E27FC236}">
                  <a16:creationId xmlns:a16="http://schemas.microsoft.com/office/drawing/2014/main" id="{1600B44F-6F5E-4D07-B4D3-1F958805F584}"/>
                </a:ext>
              </a:extLst>
            </p:cNvPr>
            <p:cNvCxnSpPr>
              <a:cxnSpLocks noChangeShapeType="1"/>
            </p:cNvCxnSpPr>
            <p:nvPr/>
          </p:nvCxnSpPr>
          <p:spPr bwMode="auto">
            <a:xfrm>
              <a:off x="8471106" y="2263035"/>
              <a:ext cx="285750" cy="1143000"/>
            </a:xfrm>
            <a:prstGeom prst="straightConnector1">
              <a:avLst/>
            </a:prstGeom>
            <a:noFill/>
            <a:ln w="158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407" name="Freeform 2196">
              <a:extLst>
                <a:ext uri="{FF2B5EF4-FFF2-40B4-BE49-F238E27FC236}">
                  <a16:creationId xmlns:a16="http://schemas.microsoft.com/office/drawing/2014/main" id="{E90AD919-458C-466B-B0FC-3CB35FF9475D}"/>
                </a:ext>
              </a:extLst>
            </p:cNvPr>
            <p:cNvSpPr/>
            <p:nvPr/>
          </p:nvSpPr>
          <p:spPr>
            <a:xfrm>
              <a:off x="6213681" y="1672485"/>
              <a:ext cx="1209675" cy="238191"/>
            </a:xfrm>
            <a:custGeom>
              <a:avLst/>
              <a:gdLst>
                <a:gd name="connsiteX0" fmla="*/ 0 w 1209675"/>
                <a:gd name="connsiteY0" fmla="*/ 219141 h 238191"/>
                <a:gd name="connsiteX1" fmla="*/ 561975 w 1209675"/>
                <a:gd name="connsiteY1" fmla="*/ 66 h 238191"/>
                <a:gd name="connsiteX2" fmla="*/ 1209675 w 1209675"/>
                <a:gd name="connsiteY2" fmla="*/ 238191 h 238191"/>
              </a:gdLst>
              <a:ahLst/>
              <a:cxnLst>
                <a:cxn ang="0">
                  <a:pos x="connsiteX0" y="connsiteY0"/>
                </a:cxn>
                <a:cxn ang="0">
                  <a:pos x="connsiteX1" y="connsiteY1"/>
                </a:cxn>
                <a:cxn ang="0">
                  <a:pos x="connsiteX2" y="connsiteY2"/>
                </a:cxn>
              </a:cxnLst>
              <a:rect l="l" t="t" r="r" b="b"/>
              <a:pathLst>
                <a:path w="1209675" h="238191">
                  <a:moveTo>
                    <a:pt x="0" y="219141"/>
                  </a:moveTo>
                  <a:cubicBezTo>
                    <a:pt x="180181" y="108016"/>
                    <a:pt x="360363" y="-3109"/>
                    <a:pt x="561975" y="66"/>
                  </a:cubicBezTo>
                  <a:cubicBezTo>
                    <a:pt x="763587" y="3241"/>
                    <a:pt x="986631" y="120716"/>
                    <a:pt x="1209675" y="238191"/>
                  </a:cubicBezTo>
                </a:path>
              </a:pathLst>
            </a:custGeom>
            <a:noFill/>
            <a:ln w="1905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
        <p:nvSpPr>
          <p:cNvPr id="400" name="Freeform 2205">
            <a:extLst>
              <a:ext uri="{FF2B5EF4-FFF2-40B4-BE49-F238E27FC236}">
                <a16:creationId xmlns:a16="http://schemas.microsoft.com/office/drawing/2014/main" id="{52FCA9DD-108C-4DCE-B919-A00AC37E7339}"/>
              </a:ext>
            </a:extLst>
          </p:cNvPr>
          <p:cNvSpPr/>
          <p:nvPr/>
        </p:nvSpPr>
        <p:spPr>
          <a:xfrm>
            <a:off x="4736671" y="2225570"/>
            <a:ext cx="1047750" cy="1209675"/>
          </a:xfrm>
          <a:custGeom>
            <a:avLst/>
            <a:gdLst>
              <a:gd name="connsiteX0" fmla="*/ 1048169 w 1048169"/>
              <a:gd name="connsiteY0" fmla="*/ 0 h 1209675"/>
              <a:gd name="connsiteX1" fmla="*/ 114719 w 1048169"/>
              <a:gd name="connsiteY1" fmla="*/ 600075 h 1209675"/>
              <a:gd name="connsiteX2" fmla="*/ 48044 w 1048169"/>
              <a:gd name="connsiteY2" fmla="*/ 1209675 h 1209675"/>
            </a:gdLst>
            <a:ahLst/>
            <a:cxnLst>
              <a:cxn ang="0">
                <a:pos x="connsiteX0" y="connsiteY0"/>
              </a:cxn>
              <a:cxn ang="0">
                <a:pos x="connsiteX1" y="connsiteY1"/>
              </a:cxn>
              <a:cxn ang="0">
                <a:pos x="connsiteX2" y="connsiteY2"/>
              </a:cxn>
            </a:cxnLst>
            <a:rect l="l" t="t" r="r" b="b"/>
            <a:pathLst>
              <a:path w="1048169" h="1209675">
                <a:moveTo>
                  <a:pt x="1048169" y="0"/>
                </a:moveTo>
                <a:cubicBezTo>
                  <a:pt x="664787" y="199231"/>
                  <a:pt x="281406" y="398463"/>
                  <a:pt x="114719" y="600075"/>
                </a:cubicBezTo>
                <a:cubicBezTo>
                  <a:pt x="-51968" y="801687"/>
                  <a:pt x="-1962" y="1005681"/>
                  <a:pt x="48044" y="1209675"/>
                </a:cubicBezTo>
              </a:path>
            </a:pathLst>
          </a:custGeom>
          <a:ln w="19050">
            <a:solidFill>
              <a:srgbClr val="C00000"/>
            </a:solidFill>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469" name="Text Box 2162">
            <a:extLst>
              <a:ext uri="{FF2B5EF4-FFF2-40B4-BE49-F238E27FC236}">
                <a16:creationId xmlns:a16="http://schemas.microsoft.com/office/drawing/2014/main" id="{65389B3C-928A-4037-A532-533533EA6907}"/>
              </a:ext>
            </a:extLst>
          </p:cNvPr>
          <p:cNvSpPr txBox="1"/>
          <p:nvPr/>
        </p:nvSpPr>
        <p:spPr>
          <a:xfrm>
            <a:off x="252109" y="1866712"/>
            <a:ext cx="3869818" cy="205496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There are two sets of answers, where states 8 and 9 may transit to different states.</a:t>
            </a:r>
          </a:p>
          <a:p>
            <a:pPr>
              <a:spcAft>
                <a:spcPts val="0"/>
              </a:spcAft>
            </a:pP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Set 1: 8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9; 9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11 </a:t>
            </a:r>
            <a:endParaRPr lang="en-SG" sz="16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(Correspond to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DB</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B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D'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B</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p>
          <a:p>
            <a:pPr>
              <a:spcAft>
                <a:spcPts val="0"/>
              </a:spcAft>
            </a:pP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Set 2: 8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13; 9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15 </a:t>
            </a:r>
          </a:p>
          <a:p>
            <a:pPr>
              <a:spcAft>
                <a:spcPts val="0"/>
              </a:spcAft>
            </a:pP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(Correspond to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DB</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B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D' </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lang="en-SG" sz="1600"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SG" sz="1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SG" sz="1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41708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dissolve">
                                      <p:cBhvr>
                                        <p:cTn id="12" dur="500"/>
                                        <p:tgtEl>
                                          <p:spTgt spid="40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01"/>
                                        </p:tgtEl>
                                        <p:attrNameLst>
                                          <p:attrName>style.visibility</p:attrName>
                                        </p:attrNameLst>
                                      </p:cBhvr>
                                      <p:to>
                                        <p:strVal val="visible"/>
                                      </p:to>
                                    </p:set>
                                    <p:animEffect transition="in" filter="dissolve">
                                      <p:cBhvr>
                                        <p:cTn id="15" dur="500"/>
                                        <p:tgtEl>
                                          <p:spTgt spid="40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69"/>
                                        </p:tgtEl>
                                        <p:attrNameLst>
                                          <p:attrName>style.visibility</p:attrName>
                                        </p:attrNameLst>
                                      </p:cBhvr>
                                      <p:to>
                                        <p:strVal val="visible"/>
                                      </p:to>
                                    </p:set>
                                    <p:animEffect transition="in" filter="dissolve">
                                      <p:cBhvr>
                                        <p:cTn id="20"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animBg="1"/>
      <p:bldP spid="400" grpId="0" animBg="1"/>
      <p:bldP spid="4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461665"/>
          </a:xfrm>
          <a:prstGeom prst="rect">
            <a:avLst/>
          </a:prstGeom>
          <a:noFill/>
        </p:spPr>
        <p:txBody>
          <a:bodyPr wrap="square" rtlCol="0">
            <a:spAutoFit/>
          </a:bodyPr>
          <a:lstStyle/>
          <a:p>
            <a:r>
              <a:rPr lang="en-SG" sz="2400" dirty="0"/>
              <a:t>Given the following circuit, what is </a:t>
            </a:r>
            <a:r>
              <a:rPr lang="en-SG" sz="2400" i="1" dirty="0"/>
              <a:t>F</a:t>
            </a:r>
            <a:r>
              <a:rPr lang="en-SG" sz="2400" dirty="0"/>
              <a:t>?</a:t>
            </a:r>
          </a:p>
        </p:txBody>
      </p:sp>
      <p:grpSp>
        <p:nvGrpSpPr>
          <p:cNvPr id="123" name="Group 122">
            <a:extLst>
              <a:ext uri="{FF2B5EF4-FFF2-40B4-BE49-F238E27FC236}">
                <a16:creationId xmlns:a16="http://schemas.microsoft.com/office/drawing/2014/main" id="{3EE5C017-4BA2-4C26-8A26-47F259AA1906}"/>
              </a:ext>
            </a:extLst>
          </p:cNvPr>
          <p:cNvGrpSpPr/>
          <p:nvPr/>
        </p:nvGrpSpPr>
        <p:grpSpPr>
          <a:xfrm>
            <a:off x="2180113" y="1212723"/>
            <a:ext cx="4783773" cy="2632769"/>
            <a:chOff x="0" y="0"/>
            <a:chExt cx="3624173" cy="1966666"/>
          </a:xfrm>
        </p:grpSpPr>
        <p:cxnSp>
          <p:nvCxnSpPr>
            <p:cNvPr id="124" name="Straight Connector 123">
              <a:extLst>
                <a:ext uri="{FF2B5EF4-FFF2-40B4-BE49-F238E27FC236}">
                  <a16:creationId xmlns:a16="http://schemas.microsoft.com/office/drawing/2014/main" id="{D9C3FE85-EB25-4E15-A95C-F64ED6341938}"/>
                </a:ext>
              </a:extLst>
            </p:cNvPr>
            <p:cNvCxnSpPr/>
            <p:nvPr/>
          </p:nvCxnSpPr>
          <p:spPr>
            <a:xfrm>
              <a:off x="1147314" y="776377"/>
              <a:ext cx="655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8B3AE1B-3482-401D-804C-96F8FB3FA96C}"/>
                </a:ext>
              </a:extLst>
            </p:cNvPr>
            <p:cNvGrpSpPr/>
            <p:nvPr/>
          </p:nvGrpSpPr>
          <p:grpSpPr>
            <a:xfrm>
              <a:off x="0" y="431320"/>
              <a:ext cx="1289178" cy="1302433"/>
              <a:chOff x="0" y="0"/>
              <a:chExt cx="1289178" cy="1302433"/>
            </a:xfrm>
          </p:grpSpPr>
          <p:grpSp>
            <p:nvGrpSpPr>
              <p:cNvPr id="152" name="Group 151">
                <a:extLst>
                  <a:ext uri="{FF2B5EF4-FFF2-40B4-BE49-F238E27FC236}">
                    <a16:creationId xmlns:a16="http://schemas.microsoft.com/office/drawing/2014/main" id="{86EB65C3-689A-4B91-A9AB-2CF32D78E415}"/>
                  </a:ext>
                </a:extLst>
              </p:cNvPr>
              <p:cNvGrpSpPr/>
              <p:nvPr/>
            </p:nvGrpSpPr>
            <p:grpSpPr>
              <a:xfrm>
                <a:off x="224287" y="0"/>
                <a:ext cx="1064891" cy="1085850"/>
                <a:chOff x="68442" y="0"/>
                <a:chExt cx="1065033" cy="1085850"/>
              </a:xfrm>
            </p:grpSpPr>
            <p:cxnSp>
              <p:nvCxnSpPr>
                <p:cNvPr id="155" name="Straight Connector 154">
                  <a:extLst>
                    <a:ext uri="{FF2B5EF4-FFF2-40B4-BE49-F238E27FC236}">
                      <a16:creationId xmlns:a16="http://schemas.microsoft.com/office/drawing/2014/main" id="{DD7D497F-F47B-440B-9DA5-6C1652A08755}"/>
                    </a:ext>
                  </a:extLst>
                </p:cNvPr>
                <p:cNvCxnSpPr/>
                <p:nvPr/>
              </p:nvCxnSpPr>
              <p:spPr>
                <a:xfrm>
                  <a:off x="990600" y="611723"/>
                  <a:ext cx="14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B9D247B8-D764-45C9-9283-976445667116}"/>
                    </a:ext>
                  </a:extLst>
                </p:cNvPr>
                <p:cNvGrpSpPr/>
                <p:nvPr/>
              </p:nvGrpSpPr>
              <p:grpSpPr>
                <a:xfrm>
                  <a:off x="68442" y="0"/>
                  <a:ext cx="969638" cy="1085850"/>
                  <a:chOff x="68442" y="0"/>
                  <a:chExt cx="969638" cy="1085850"/>
                </a:xfrm>
              </p:grpSpPr>
              <p:grpSp>
                <p:nvGrpSpPr>
                  <p:cNvPr id="157" name="Group 156">
                    <a:extLst>
                      <a:ext uri="{FF2B5EF4-FFF2-40B4-BE49-F238E27FC236}">
                        <a16:creationId xmlns:a16="http://schemas.microsoft.com/office/drawing/2014/main" id="{10A04470-1730-4AC3-969E-A926BB9BC6C7}"/>
                      </a:ext>
                    </a:extLst>
                  </p:cNvPr>
                  <p:cNvGrpSpPr/>
                  <p:nvPr/>
                </p:nvGrpSpPr>
                <p:grpSpPr>
                  <a:xfrm>
                    <a:off x="68442" y="0"/>
                    <a:ext cx="969638" cy="1085850"/>
                    <a:chOff x="154168" y="0"/>
                    <a:chExt cx="969638" cy="1085850"/>
                  </a:xfrm>
                </p:grpSpPr>
                <p:cxnSp>
                  <p:nvCxnSpPr>
                    <p:cNvPr id="159" name="Straight Connector 158">
                      <a:extLst>
                        <a:ext uri="{FF2B5EF4-FFF2-40B4-BE49-F238E27FC236}">
                          <a16:creationId xmlns:a16="http://schemas.microsoft.com/office/drawing/2014/main" id="{AAC49228-3636-4A6E-864C-BE29CF164D60}"/>
                        </a:ext>
                      </a:extLst>
                    </p:cNvPr>
                    <p:cNvCxnSpPr/>
                    <p:nvPr/>
                  </p:nvCxnSpPr>
                  <p:spPr>
                    <a:xfrm>
                      <a:off x="733425" y="876300"/>
                      <a:ext cx="0" cy="209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96FA830-E5C6-4111-9630-AB30FEDAA556}"/>
                        </a:ext>
                      </a:extLst>
                    </p:cNvPr>
                    <p:cNvSpPr>
                      <a:spLocks noChangeArrowheads="1"/>
                    </p:cNvSpPr>
                    <p:nvPr/>
                  </p:nvSpPr>
                  <p:spPr bwMode="auto">
                    <a:xfrm>
                      <a:off x="411349" y="0"/>
                      <a:ext cx="712457" cy="924575"/>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61" name="Text Box 39">
                      <a:extLst>
                        <a:ext uri="{FF2B5EF4-FFF2-40B4-BE49-F238E27FC236}">
                          <a16:creationId xmlns:a16="http://schemas.microsoft.com/office/drawing/2014/main" id="{EB55225B-EED1-46E4-9A86-9F3EF503B6E1}"/>
                        </a:ext>
                      </a:extLst>
                    </p:cNvPr>
                    <p:cNvSpPr txBox="1">
                      <a:spLocks noChangeArrowheads="1"/>
                    </p:cNvSpPr>
                    <p:nvPr/>
                  </p:nvSpPr>
                  <p:spPr bwMode="auto">
                    <a:xfrm>
                      <a:off x="864139" y="303627"/>
                      <a:ext cx="227881" cy="52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r">
                        <a:lnSpc>
                          <a:spcPts val="1200"/>
                        </a:lnSpc>
                        <a:spcAft>
                          <a:spcPts val="1200"/>
                        </a:spcAft>
                      </a:pPr>
                      <a:r>
                        <a:rPr lang="en-SG" sz="1400" dirty="0">
                          <a:effectLst/>
                          <a:latin typeface="Calibri" panose="020F0502020204030204" pitchFamily="34" charset="0"/>
                          <a:ea typeface="SimSun" panose="02010600030101010101" pitchFamily="2" charset="-122"/>
                          <a:cs typeface="Times New Roman" panose="02020603050405020304" pitchFamily="18" charset="0"/>
                        </a:rPr>
                        <a:t>0</a:t>
                      </a:r>
                    </a:p>
                    <a:p>
                      <a:pPr algn="r">
                        <a:lnSpc>
                          <a:spcPts val="1200"/>
                        </a:lnSpc>
                        <a:spcAft>
                          <a:spcPts val="1200"/>
                        </a:spcAft>
                      </a:pPr>
                      <a:r>
                        <a:rPr lang="en-SG" sz="1400" dirty="0">
                          <a:effectLst/>
                          <a:latin typeface="Calibri" panose="020F0502020204030204" pitchFamily="34" charset="0"/>
                          <a:ea typeface="SimSun" panose="02010600030101010101" pitchFamily="2" charset="-122"/>
                          <a:cs typeface="Times New Roman" panose="02020603050405020304" pitchFamily="18" charset="0"/>
                        </a:rPr>
                        <a:t>1</a:t>
                      </a:r>
                    </a:p>
                    <a:p>
                      <a:pPr marR="279400">
                        <a:lnSpc>
                          <a:spcPts val="1200"/>
                        </a:lnSpc>
                        <a:spcAft>
                          <a:spcPts val="600"/>
                        </a:spcAft>
                      </a:pPr>
                      <a:r>
                        <a:rPr lang="en-SG" sz="1400" dirty="0">
                          <a:effectLst/>
                          <a:latin typeface="Calibri" panose="020F0502020204030204" pitchFamily="34" charset="0"/>
                          <a:ea typeface="SimSun" panose="02010600030101010101" pitchFamily="2" charset="-122"/>
                          <a:cs typeface="Times New Roman" panose="02020603050405020304" pitchFamily="18" charset="0"/>
                        </a:rPr>
                        <a:t> </a:t>
                      </a: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2" name="Text Box 38">
                      <a:extLst>
                        <a:ext uri="{FF2B5EF4-FFF2-40B4-BE49-F238E27FC236}">
                          <a16:creationId xmlns:a16="http://schemas.microsoft.com/office/drawing/2014/main" id="{500BD826-C0A0-4EA1-9CA2-6E6BA78EEE04}"/>
                        </a:ext>
                      </a:extLst>
                    </p:cNvPr>
                    <p:cNvSpPr txBox="1">
                      <a:spLocks noChangeArrowheads="1"/>
                    </p:cNvSpPr>
                    <p:nvPr/>
                  </p:nvSpPr>
                  <p:spPr bwMode="auto">
                    <a:xfrm>
                      <a:off x="504771" y="0"/>
                      <a:ext cx="449580" cy="45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1×2</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DEC</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3" name="Text Box 39">
                      <a:extLst>
                        <a:ext uri="{FF2B5EF4-FFF2-40B4-BE49-F238E27FC236}">
                          <a16:creationId xmlns:a16="http://schemas.microsoft.com/office/drawing/2014/main" id="{A3BC96D7-388D-411B-AE75-F24457F24CF6}"/>
                        </a:ext>
                      </a:extLst>
                    </p:cNvPr>
                    <p:cNvSpPr txBox="1">
                      <a:spLocks noChangeArrowheads="1"/>
                    </p:cNvSpPr>
                    <p:nvPr/>
                  </p:nvSpPr>
                  <p:spPr bwMode="auto">
                    <a:xfrm>
                      <a:off x="350481" y="431321"/>
                      <a:ext cx="295275" cy="28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lnSpc>
                          <a:spcPts val="1500"/>
                        </a:lnSpc>
                        <a:spcAft>
                          <a:spcPts val="600"/>
                        </a:spcAft>
                      </a:pPr>
                      <a:r>
                        <a:rPr lang="en-SG" sz="1400" i="1" dirty="0">
                          <a:effectLst/>
                          <a:latin typeface="Calibri" panose="020F0502020204030204" pitchFamily="34" charset="0"/>
                          <a:ea typeface="SimSun" panose="02010600030101010101" pitchFamily="2" charset="-122"/>
                          <a:cs typeface="Times New Roman" panose="02020603050405020304" pitchFamily="18" charset="0"/>
                        </a:rPr>
                        <a:t>In</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164" name="AutoShape 34">
                      <a:extLst>
                        <a:ext uri="{FF2B5EF4-FFF2-40B4-BE49-F238E27FC236}">
                          <a16:creationId xmlns:a16="http://schemas.microsoft.com/office/drawing/2014/main" id="{65D18F40-9FB8-45A4-9053-04AF0DE86457}"/>
                        </a:ext>
                      </a:extLst>
                    </p:cNvPr>
                    <p:cNvCxnSpPr>
                      <a:cxnSpLocks noChangeShapeType="1"/>
                    </p:cNvCxnSpPr>
                    <p:nvPr/>
                  </p:nvCxnSpPr>
                  <p:spPr bwMode="auto">
                    <a:xfrm>
                      <a:off x="154168" y="500271"/>
                      <a:ext cx="25717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58" name="Text Box 11">
                    <a:extLst>
                      <a:ext uri="{FF2B5EF4-FFF2-40B4-BE49-F238E27FC236}">
                        <a16:creationId xmlns:a16="http://schemas.microsoft.com/office/drawing/2014/main" id="{B4DB3149-0928-4C80-8D95-D8328ADE9C7E}"/>
                      </a:ext>
                    </a:extLst>
                  </p:cNvPr>
                  <p:cNvSpPr txBox="1">
                    <a:spLocks noChangeArrowheads="1"/>
                  </p:cNvSpPr>
                  <p:nvPr/>
                </p:nvSpPr>
                <p:spPr bwMode="auto">
                  <a:xfrm>
                    <a:off x="466725" y="657982"/>
                    <a:ext cx="3714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600"/>
                      </a:spcAft>
                    </a:pPr>
                    <a:r>
                      <a:rPr lang="en-SG" sz="1400" i="1" dirty="0">
                        <a:effectLst/>
                        <a:latin typeface="Calibri" panose="020F0502020204030204" pitchFamily="34" charset="0"/>
                        <a:ea typeface="SimSun" panose="02010600030101010101" pitchFamily="2" charset="-122"/>
                        <a:cs typeface="Times New Roman" panose="02020603050405020304" pitchFamily="18" charset="0"/>
                      </a:rPr>
                      <a:t>EN</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sp>
            <p:nvSpPr>
              <p:cNvPr id="153" name="Text Box 2">
                <a:extLst>
                  <a:ext uri="{FF2B5EF4-FFF2-40B4-BE49-F238E27FC236}">
                    <a16:creationId xmlns:a16="http://schemas.microsoft.com/office/drawing/2014/main" id="{013CC299-89B2-45AB-9BA1-AF59695CEB90}"/>
                  </a:ext>
                </a:extLst>
              </p:cNvPr>
              <p:cNvSpPr txBox="1">
                <a:spLocks noChangeArrowheads="1"/>
              </p:cNvSpPr>
              <p:nvPr/>
            </p:nvSpPr>
            <p:spPr bwMode="auto">
              <a:xfrm>
                <a:off x="0" y="353683"/>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A</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54" name="Text Box 2">
                <a:extLst>
                  <a:ext uri="{FF2B5EF4-FFF2-40B4-BE49-F238E27FC236}">
                    <a16:creationId xmlns:a16="http://schemas.microsoft.com/office/drawing/2014/main" id="{BD1E1CF0-F693-4E69-A4A4-4D5B0E560D05}"/>
                  </a:ext>
                </a:extLst>
              </p:cNvPr>
              <p:cNvSpPr txBox="1">
                <a:spLocks noChangeArrowheads="1"/>
              </p:cNvSpPr>
              <p:nvPr/>
            </p:nvSpPr>
            <p:spPr bwMode="auto">
              <a:xfrm>
                <a:off x="612476" y="1026544"/>
                <a:ext cx="372109" cy="275889"/>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B</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26" name="Straight Connector 125">
              <a:extLst>
                <a:ext uri="{FF2B5EF4-FFF2-40B4-BE49-F238E27FC236}">
                  <a16:creationId xmlns:a16="http://schemas.microsoft.com/office/drawing/2014/main" id="{6A597483-79B0-4474-8359-1F72F398C957}"/>
                </a:ext>
              </a:extLst>
            </p:cNvPr>
            <p:cNvCxnSpPr/>
            <p:nvPr/>
          </p:nvCxnSpPr>
          <p:spPr>
            <a:xfrm>
              <a:off x="1289181" y="1044638"/>
              <a:ext cx="655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5285ADD2-C8EE-4E9D-954B-A6BD8096E41B}"/>
                </a:ext>
              </a:extLst>
            </p:cNvPr>
            <p:cNvGrpSpPr/>
            <p:nvPr/>
          </p:nvGrpSpPr>
          <p:grpSpPr>
            <a:xfrm>
              <a:off x="1664898" y="0"/>
              <a:ext cx="1959275" cy="1966666"/>
              <a:chOff x="0" y="0"/>
              <a:chExt cx="1959275" cy="1966666"/>
            </a:xfrm>
          </p:grpSpPr>
          <p:grpSp>
            <p:nvGrpSpPr>
              <p:cNvPr id="128" name="Group 127">
                <a:extLst>
                  <a:ext uri="{FF2B5EF4-FFF2-40B4-BE49-F238E27FC236}">
                    <a16:creationId xmlns:a16="http://schemas.microsoft.com/office/drawing/2014/main" id="{D71D6E82-8118-482F-8737-3690EE4EAF18}"/>
                  </a:ext>
                </a:extLst>
              </p:cNvPr>
              <p:cNvGrpSpPr/>
              <p:nvPr/>
            </p:nvGrpSpPr>
            <p:grpSpPr>
              <a:xfrm>
                <a:off x="138023" y="0"/>
                <a:ext cx="932419" cy="275889"/>
                <a:chOff x="0" y="0"/>
                <a:chExt cx="932419" cy="275889"/>
              </a:xfrm>
            </p:grpSpPr>
            <p:sp>
              <p:nvSpPr>
                <p:cNvPr id="149" name="Text Box 2">
                  <a:extLst>
                    <a:ext uri="{FF2B5EF4-FFF2-40B4-BE49-F238E27FC236}">
                      <a16:creationId xmlns:a16="http://schemas.microsoft.com/office/drawing/2014/main" id="{A289673B-EF09-4191-8415-AA1DC2BAB8F5}"/>
                    </a:ext>
                  </a:extLst>
                </p:cNvPr>
                <p:cNvSpPr txBox="1">
                  <a:spLocks noChangeArrowheads="1"/>
                </p:cNvSpPr>
                <p:nvPr/>
              </p:nvSpPr>
              <p:spPr bwMode="auto">
                <a:xfrm>
                  <a:off x="0" y="0"/>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A</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50" name="Text Box 2">
                  <a:extLst>
                    <a:ext uri="{FF2B5EF4-FFF2-40B4-BE49-F238E27FC236}">
                      <a16:creationId xmlns:a16="http://schemas.microsoft.com/office/drawing/2014/main" id="{55260D4D-5A63-4597-85A9-08F6C78F1D36}"/>
                    </a:ext>
                  </a:extLst>
                </p:cNvPr>
                <p:cNvSpPr txBox="1">
                  <a:spLocks noChangeArrowheads="1"/>
                </p:cNvSpPr>
                <p:nvPr/>
              </p:nvSpPr>
              <p:spPr bwMode="auto">
                <a:xfrm>
                  <a:off x="698740" y="0"/>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A</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51" name="Text Box 2">
                  <a:extLst>
                    <a:ext uri="{FF2B5EF4-FFF2-40B4-BE49-F238E27FC236}">
                      <a16:creationId xmlns:a16="http://schemas.microsoft.com/office/drawing/2014/main" id="{0742382B-7DB8-48A2-8B30-6C9E544B9E77}"/>
                    </a:ext>
                  </a:extLst>
                </p:cNvPr>
                <p:cNvSpPr txBox="1">
                  <a:spLocks noChangeArrowheads="1"/>
                </p:cNvSpPr>
                <p:nvPr/>
              </p:nvSpPr>
              <p:spPr bwMode="auto">
                <a:xfrm>
                  <a:off x="353683" y="0"/>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B</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grpSp>
          <p:sp>
            <p:nvSpPr>
              <p:cNvPr id="129" name="Text Box 2">
                <a:extLst>
                  <a:ext uri="{FF2B5EF4-FFF2-40B4-BE49-F238E27FC236}">
                    <a16:creationId xmlns:a16="http://schemas.microsoft.com/office/drawing/2014/main" id="{3F4F0D56-EFB7-4E36-AB91-18D1816EA7BD}"/>
                  </a:ext>
                </a:extLst>
              </p:cNvPr>
              <p:cNvSpPr txBox="1">
                <a:spLocks noChangeArrowheads="1"/>
              </p:cNvSpPr>
              <p:nvPr/>
            </p:nvSpPr>
            <p:spPr bwMode="auto">
              <a:xfrm>
                <a:off x="646982" y="1690777"/>
                <a:ext cx="372109" cy="275889"/>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F</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grpSp>
            <p:nvGrpSpPr>
              <p:cNvPr id="130" name="Group 129">
                <a:extLst>
                  <a:ext uri="{FF2B5EF4-FFF2-40B4-BE49-F238E27FC236}">
                    <a16:creationId xmlns:a16="http://schemas.microsoft.com/office/drawing/2014/main" id="{F7D50BC7-D7D1-4489-802A-CAF820C4C4BE}"/>
                  </a:ext>
                </a:extLst>
              </p:cNvPr>
              <p:cNvGrpSpPr/>
              <p:nvPr/>
            </p:nvGrpSpPr>
            <p:grpSpPr>
              <a:xfrm>
                <a:off x="276046" y="232913"/>
                <a:ext cx="707366" cy="263106"/>
                <a:chOff x="0" y="0"/>
                <a:chExt cx="707366" cy="263106"/>
              </a:xfrm>
            </p:grpSpPr>
            <p:cxnSp>
              <p:nvCxnSpPr>
                <p:cNvPr id="146" name="Straight Arrow Connector 145">
                  <a:extLst>
                    <a:ext uri="{FF2B5EF4-FFF2-40B4-BE49-F238E27FC236}">
                      <a16:creationId xmlns:a16="http://schemas.microsoft.com/office/drawing/2014/main" id="{7C465A54-D6A6-40C9-B7C8-E76A990E6E27}"/>
                    </a:ext>
                  </a:extLst>
                </p:cNvPr>
                <p:cNvCxnSpPr/>
                <p:nvPr/>
              </p:nvCxnSpPr>
              <p:spPr>
                <a:xfrm>
                  <a:off x="0"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8F2D1C8-4FE6-4DAD-86BA-67E5F43AEAA1}"/>
                    </a:ext>
                  </a:extLst>
                </p:cNvPr>
                <p:cNvCxnSpPr/>
                <p:nvPr/>
              </p:nvCxnSpPr>
              <p:spPr>
                <a:xfrm>
                  <a:off x="353683"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3E5E6868-2608-4C85-A9D6-A1CD9F2E8A2B}"/>
                    </a:ext>
                  </a:extLst>
                </p:cNvPr>
                <p:cNvCxnSpPr/>
                <p:nvPr/>
              </p:nvCxnSpPr>
              <p:spPr>
                <a:xfrm>
                  <a:off x="707366"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74D05A83-5783-4F20-8D2F-45A3C8D1B04C}"/>
                  </a:ext>
                </a:extLst>
              </p:cNvPr>
              <p:cNvGrpSpPr/>
              <p:nvPr/>
            </p:nvGrpSpPr>
            <p:grpSpPr>
              <a:xfrm>
                <a:off x="0" y="439947"/>
                <a:ext cx="1676400" cy="775395"/>
                <a:chOff x="0" y="0"/>
                <a:chExt cx="1676400" cy="775395"/>
              </a:xfrm>
            </p:grpSpPr>
            <p:sp>
              <p:nvSpPr>
                <p:cNvPr id="138" name="Trapezoid 137">
                  <a:extLst>
                    <a:ext uri="{FF2B5EF4-FFF2-40B4-BE49-F238E27FC236}">
                      <a16:creationId xmlns:a16="http://schemas.microsoft.com/office/drawing/2014/main" id="{8EA0D532-037B-4934-A6AC-529EFE76E558}"/>
                    </a:ext>
                  </a:extLst>
                </p:cNvPr>
                <p:cNvSpPr/>
                <p:nvPr/>
              </p:nvSpPr>
              <p:spPr>
                <a:xfrm flipV="1">
                  <a:off x="0" y="60385"/>
                  <a:ext cx="1676400" cy="715010"/>
                </a:xfrm>
                <a:prstGeom prst="trapezoid">
                  <a:avLst>
                    <a:gd name="adj" fmla="val 5103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39" name="Text Box 2">
                  <a:extLst>
                    <a:ext uri="{FF2B5EF4-FFF2-40B4-BE49-F238E27FC236}">
                      <a16:creationId xmlns:a16="http://schemas.microsoft.com/office/drawing/2014/main" id="{428FF4A3-4082-4FCF-8B02-2A66129F8152}"/>
                    </a:ext>
                  </a:extLst>
                </p:cNvPr>
                <p:cNvSpPr txBox="1">
                  <a:spLocks noChangeArrowheads="1"/>
                </p:cNvSpPr>
                <p:nvPr/>
              </p:nvSpPr>
              <p:spPr bwMode="auto">
                <a:xfrm>
                  <a:off x="94891" y="198407"/>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S</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0" name="Text Box 2">
                  <a:extLst>
                    <a:ext uri="{FF2B5EF4-FFF2-40B4-BE49-F238E27FC236}">
                      <a16:creationId xmlns:a16="http://schemas.microsoft.com/office/drawing/2014/main" id="{9C3B93D7-6A0C-4FF3-90CD-ADE7B124468D}"/>
                    </a:ext>
                  </a:extLst>
                </p:cNvPr>
                <p:cNvSpPr txBox="1">
                  <a:spLocks noChangeArrowheads="1"/>
                </p:cNvSpPr>
                <p:nvPr/>
              </p:nvSpPr>
              <p:spPr bwMode="auto">
                <a:xfrm>
                  <a:off x="232914" y="422694"/>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S</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0</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1" name="Text Box 2">
                  <a:extLst>
                    <a:ext uri="{FF2B5EF4-FFF2-40B4-BE49-F238E27FC236}">
                      <a16:creationId xmlns:a16="http://schemas.microsoft.com/office/drawing/2014/main" id="{5CD884F8-9B9A-4638-8A94-ACCA650B6FD2}"/>
                    </a:ext>
                  </a:extLst>
                </p:cNvPr>
                <p:cNvSpPr txBox="1">
                  <a:spLocks noChangeArrowheads="1"/>
                </p:cNvSpPr>
                <p:nvPr/>
              </p:nvSpPr>
              <p:spPr bwMode="auto">
                <a:xfrm>
                  <a:off x="465827" y="17253"/>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2" name="Text Box 2">
                  <a:extLst>
                    <a:ext uri="{FF2B5EF4-FFF2-40B4-BE49-F238E27FC236}">
                      <a16:creationId xmlns:a16="http://schemas.microsoft.com/office/drawing/2014/main" id="{C238A6A7-A963-4A49-B2FB-8261167F8B02}"/>
                    </a:ext>
                  </a:extLst>
                </p:cNvPr>
                <p:cNvSpPr txBox="1">
                  <a:spLocks noChangeArrowheads="1"/>
                </p:cNvSpPr>
                <p:nvPr/>
              </p:nvSpPr>
              <p:spPr bwMode="auto">
                <a:xfrm>
                  <a:off x="138023" y="0"/>
                  <a:ext cx="371475"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o</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3" name="Text Box 2">
                  <a:extLst>
                    <a:ext uri="{FF2B5EF4-FFF2-40B4-BE49-F238E27FC236}">
                      <a16:creationId xmlns:a16="http://schemas.microsoft.com/office/drawing/2014/main" id="{2D995CC8-C48A-4720-AE9E-4D61CD7692F8}"/>
                    </a:ext>
                  </a:extLst>
                </p:cNvPr>
                <p:cNvSpPr txBox="1">
                  <a:spLocks noChangeArrowheads="1"/>
                </p:cNvSpPr>
                <p:nvPr/>
              </p:nvSpPr>
              <p:spPr bwMode="auto">
                <a:xfrm>
                  <a:off x="767751" y="8626"/>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2</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4" name="Text Box 2">
                  <a:extLst>
                    <a:ext uri="{FF2B5EF4-FFF2-40B4-BE49-F238E27FC236}">
                      <a16:creationId xmlns:a16="http://schemas.microsoft.com/office/drawing/2014/main" id="{77F4D08B-8113-4306-B1EC-5DF1E4E5AAF5}"/>
                    </a:ext>
                  </a:extLst>
                </p:cNvPr>
                <p:cNvSpPr txBox="1">
                  <a:spLocks noChangeArrowheads="1"/>
                </p:cNvSpPr>
                <p:nvPr/>
              </p:nvSpPr>
              <p:spPr bwMode="auto">
                <a:xfrm>
                  <a:off x="1052423" y="8626"/>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3</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5" name="Text Box 38">
                  <a:extLst>
                    <a:ext uri="{FF2B5EF4-FFF2-40B4-BE49-F238E27FC236}">
                      <a16:creationId xmlns:a16="http://schemas.microsoft.com/office/drawing/2014/main" id="{3CAC3F3D-1E3F-4546-AF82-5CCC0D0D0F62}"/>
                    </a:ext>
                  </a:extLst>
                </p:cNvPr>
                <p:cNvSpPr txBox="1">
                  <a:spLocks noChangeArrowheads="1"/>
                </p:cNvSpPr>
                <p:nvPr/>
              </p:nvSpPr>
              <p:spPr bwMode="auto">
                <a:xfrm>
                  <a:off x="612476" y="232913"/>
                  <a:ext cx="449522" cy="45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4:1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MUX</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32" name="Straight Arrow Connector 131">
                <a:extLst>
                  <a:ext uri="{FF2B5EF4-FFF2-40B4-BE49-F238E27FC236}">
                    <a16:creationId xmlns:a16="http://schemas.microsoft.com/office/drawing/2014/main" id="{162D19BE-7528-49CC-9C34-D1D244770C71}"/>
                  </a:ext>
                </a:extLst>
              </p:cNvPr>
              <p:cNvCxnSpPr/>
              <p:nvPr/>
            </p:nvCxnSpPr>
            <p:spPr>
              <a:xfrm>
                <a:off x="836763" y="1224951"/>
                <a:ext cx="1173" cy="4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8DF1B38-3324-4513-893F-4B944EFB0D60}"/>
                  </a:ext>
                </a:extLst>
              </p:cNvPr>
              <p:cNvGrpSpPr/>
              <p:nvPr/>
            </p:nvGrpSpPr>
            <p:grpSpPr>
              <a:xfrm>
                <a:off x="836763" y="241539"/>
                <a:ext cx="1122512" cy="1112808"/>
                <a:chOff x="0" y="0"/>
                <a:chExt cx="1122512" cy="1112808"/>
              </a:xfrm>
            </p:grpSpPr>
            <p:cxnSp>
              <p:nvCxnSpPr>
                <p:cNvPr id="134" name="Straight Arrow Connector 133">
                  <a:extLst>
                    <a:ext uri="{FF2B5EF4-FFF2-40B4-BE49-F238E27FC236}">
                      <a16:creationId xmlns:a16="http://schemas.microsoft.com/office/drawing/2014/main" id="{83191358-CDC9-4B64-BD0F-E9B38B9EED3D}"/>
                    </a:ext>
                  </a:extLst>
                </p:cNvPr>
                <p:cNvCxnSpPr/>
                <p:nvPr/>
              </p:nvCxnSpPr>
              <p:spPr>
                <a:xfrm>
                  <a:off x="422694"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AD6803-21E6-4FB9-A4A2-037CA08C90D5}"/>
                    </a:ext>
                  </a:extLst>
                </p:cNvPr>
                <p:cNvCxnSpPr/>
                <p:nvPr/>
              </p:nvCxnSpPr>
              <p:spPr>
                <a:xfrm>
                  <a:off x="0" y="1112808"/>
                  <a:ext cx="11225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9011EE9-8C71-427E-8EC3-45D34C3FF838}"/>
                    </a:ext>
                  </a:extLst>
                </p:cNvPr>
                <p:cNvCxnSpPr/>
                <p:nvPr/>
              </p:nvCxnSpPr>
              <p:spPr>
                <a:xfrm>
                  <a:off x="422694" y="0"/>
                  <a:ext cx="6993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53E959-6617-496B-A28B-85DD8DCBCA4D}"/>
                    </a:ext>
                  </a:extLst>
                </p:cNvPr>
                <p:cNvCxnSpPr/>
                <p:nvPr/>
              </p:nvCxnSpPr>
              <p:spPr>
                <a:xfrm flipV="1">
                  <a:off x="1121434" y="0"/>
                  <a:ext cx="0" cy="1112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920152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461665"/>
          </a:xfrm>
          <a:prstGeom prst="rect">
            <a:avLst/>
          </a:prstGeom>
          <a:noFill/>
        </p:spPr>
        <p:txBody>
          <a:bodyPr wrap="square" rtlCol="0">
            <a:spAutoFit/>
          </a:bodyPr>
          <a:lstStyle/>
          <a:p>
            <a:r>
              <a:rPr lang="en-SG" sz="2400" dirty="0"/>
              <a:t>Given the following circuit, what is </a:t>
            </a:r>
            <a:r>
              <a:rPr lang="en-SG" sz="2400" i="1" dirty="0"/>
              <a:t>F</a:t>
            </a:r>
            <a:r>
              <a:rPr lang="en-SG" sz="2400" dirty="0"/>
              <a:t>?</a:t>
            </a:r>
          </a:p>
        </p:txBody>
      </p:sp>
      <p:grpSp>
        <p:nvGrpSpPr>
          <p:cNvPr id="123" name="Group 122">
            <a:extLst>
              <a:ext uri="{FF2B5EF4-FFF2-40B4-BE49-F238E27FC236}">
                <a16:creationId xmlns:a16="http://schemas.microsoft.com/office/drawing/2014/main" id="{3EE5C017-4BA2-4C26-8A26-47F259AA1906}"/>
              </a:ext>
            </a:extLst>
          </p:cNvPr>
          <p:cNvGrpSpPr/>
          <p:nvPr/>
        </p:nvGrpSpPr>
        <p:grpSpPr>
          <a:xfrm>
            <a:off x="2180113" y="1212723"/>
            <a:ext cx="4783773" cy="2632769"/>
            <a:chOff x="0" y="0"/>
            <a:chExt cx="3624173" cy="1966666"/>
          </a:xfrm>
        </p:grpSpPr>
        <p:cxnSp>
          <p:nvCxnSpPr>
            <p:cNvPr id="124" name="Straight Connector 123">
              <a:extLst>
                <a:ext uri="{FF2B5EF4-FFF2-40B4-BE49-F238E27FC236}">
                  <a16:creationId xmlns:a16="http://schemas.microsoft.com/office/drawing/2014/main" id="{D9C3FE85-EB25-4E15-A95C-F64ED6341938}"/>
                </a:ext>
              </a:extLst>
            </p:cNvPr>
            <p:cNvCxnSpPr/>
            <p:nvPr/>
          </p:nvCxnSpPr>
          <p:spPr>
            <a:xfrm>
              <a:off x="1147314" y="776377"/>
              <a:ext cx="655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8B3AE1B-3482-401D-804C-96F8FB3FA96C}"/>
                </a:ext>
              </a:extLst>
            </p:cNvPr>
            <p:cNvGrpSpPr/>
            <p:nvPr/>
          </p:nvGrpSpPr>
          <p:grpSpPr>
            <a:xfrm>
              <a:off x="0" y="431320"/>
              <a:ext cx="1289178" cy="1302433"/>
              <a:chOff x="0" y="0"/>
              <a:chExt cx="1289178" cy="1302433"/>
            </a:xfrm>
          </p:grpSpPr>
          <p:grpSp>
            <p:nvGrpSpPr>
              <p:cNvPr id="152" name="Group 151">
                <a:extLst>
                  <a:ext uri="{FF2B5EF4-FFF2-40B4-BE49-F238E27FC236}">
                    <a16:creationId xmlns:a16="http://schemas.microsoft.com/office/drawing/2014/main" id="{86EB65C3-689A-4B91-A9AB-2CF32D78E415}"/>
                  </a:ext>
                </a:extLst>
              </p:cNvPr>
              <p:cNvGrpSpPr/>
              <p:nvPr/>
            </p:nvGrpSpPr>
            <p:grpSpPr>
              <a:xfrm>
                <a:off x="224287" y="0"/>
                <a:ext cx="1064891" cy="1085850"/>
                <a:chOff x="68442" y="0"/>
                <a:chExt cx="1065033" cy="1085850"/>
              </a:xfrm>
            </p:grpSpPr>
            <p:cxnSp>
              <p:nvCxnSpPr>
                <p:cNvPr id="155" name="Straight Connector 154">
                  <a:extLst>
                    <a:ext uri="{FF2B5EF4-FFF2-40B4-BE49-F238E27FC236}">
                      <a16:creationId xmlns:a16="http://schemas.microsoft.com/office/drawing/2014/main" id="{DD7D497F-F47B-440B-9DA5-6C1652A08755}"/>
                    </a:ext>
                  </a:extLst>
                </p:cNvPr>
                <p:cNvCxnSpPr/>
                <p:nvPr/>
              </p:nvCxnSpPr>
              <p:spPr>
                <a:xfrm>
                  <a:off x="990600" y="611723"/>
                  <a:ext cx="14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B9D247B8-D764-45C9-9283-976445667116}"/>
                    </a:ext>
                  </a:extLst>
                </p:cNvPr>
                <p:cNvGrpSpPr/>
                <p:nvPr/>
              </p:nvGrpSpPr>
              <p:grpSpPr>
                <a:xfrm>
                  <a:off x="68442" y="0"/>
                  <a:ext cx="969638" cy="1085850"/>
                  <a:chOff x="68442" y="0"/>
                  <a:chExt cx="969638" cy="1085850"/>
                </a:xfrm>
              </p:grpSpPr>
              <p:grpSp>
                <p:nvGrpSpPr>
                  <p:cNvPr id="157" name="Group 156">
                    <a:extLst>
                      <a:ext uri="{FF2B5EF4-FFF2-40B4-BE49-F238E27FC236}">
                        <a16:creationId xmlns:a16="http://schemas.microsoft.com/office/drawing/2014/main" id="{10A04470-1730-4AC3-969E-A926BB9BC6C7}"/>
                      </a:ext>
                    </a:extLst>
                  </p:cNvPr>
                  <p:cNvGrpSpPr/>
                  <p:nvPr/>
                </p:nvGrpSpPr>
                <p:grpSpPr>
                  <a:xfrm>
                    <a:off x="68442" y="0"/>
                    <a:ext cx="969638" cy="1085850"/>
                    <a:chOff x="154168" y="0"/>
                    <a:chExt cx="969638" cy="1085850"/>
                  </a:xfrm>
                </p:grpSpPr>
                <p:cxnSp>
                  <p:nvCxnSpPr>
                    <p:cNvPr id="159" name="Straight Connector 158">
                      <a:extLst>
                        <a:ext uri="{FF2B5EF4-FFF2-40B4-BE49-F238E27FC236}">
                          <a16:creationId xmlns:a16="http://schemas.microsoft.com/office/drawing/2014/main" id="{AAC49228-3636-4A6E-864C-BE29CF164D60}"/>
                        </a:ext>
                      </a:extLst>
                    </p:cNvPr>
                    <p:cNvCxnSpPr/>
                    <p:nvPr/>
                  </p:nvCxnSpPr>
                  <p:spPr>
                    <a:xfrm>
                      <a:off x="733425" y="876300"/>
                      <a:ext cx="0" cy="209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96FA830-E5C6-4111-9630-AB30FEDAA556}"/>
                        </a:ext>
                      </a:extLst>
                    </p:cNvPr>
                    <p:cNvSpPr>
                      <a:spLocks noChangeArrowheads="1"/>
                    </p:cNvSpPr>
                    <p:nvPr/>
                  </p:nvSpPr>
                  <p:spPr bwMode="auto">
                    <a:xfrm>
                      <a:off x="411349" y="0"/>
                      <a:ext cx="712457" cy="924575"/>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SG"/>
                    </a:p>
                  </p:txBody>
                </p:sp>
                <p:sp>
                  <p:nvSpPr>
                    <p:cNvPr id="161" name="Text Box 39">
                      <a:extLst>
                        <a:ext uri="{FF2B5EF4-FFF2-40B4-BE49-F238E27FC236}">
                          <a16:creationId xmlns:a16="http://schemas.microsoft.com/office/drawing/2014/main" id="{EB55225B-EED1-46E4-9A86-9F3EF503B6E1}"/>
                        </a:ext>
                      </a:extLst>
                    </p:cNvPr>
                    <p:cNvSpPr txBox="1">
                      <a:spLocks noChangeArrowheads="1"/>
                    </p:cNvSpPr>
                    <p:nvPr/>
                  </p:nvSpPr>
                  <p:spPr bwMode="auto">
                    <a:xfrm>
                      <a:off x="864139" y="303627"/>
                      <a:ext cx="227881" cy="52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r">
                        <a:lnSpc>
                          <a:spcPts val="1200"/>
                        </a:lnSpc>
                        <a:spcAft>
                          <a:spcPts val="1200"/>
                        </a:spcAft>
                      </a:pPr>
                      <a:r>
                        <a:rPr lang="en-SG" sz="1400" dirty="0">
                          <a:effectLst/>
                          <a:latin typeface="Calibri" panose="020F0502020204030204" pitchFamily="34" charset="0"/>
                          <a:ea typeface="SimSun" panose="02010600030101010101" pitchFamily="2" charset="-122"/>
                          <a:cs typeface="Times New Roman" panose="02020603050405020304" pitchFamily="18" charset="0"/>
                        </a:rPr>
                        <a:t>0</a:t>
                      </a:r>
                    </a:p>
                    <a:p>
                      <a:pPr algn="r">
                        <a:lnSpc>
                          <a:spcPts val="1200"/>
                        </a:lnSpc>
                        <a:spcAft>
                          <a:spcPts val="1200"/>
                        </a:spcAft>
                      </a:pPr>
                      <a:r>
                        <a:rPr lang="en-SG" sz="1400" dirty="0">
                          <a:effectLst/>
                          <a:latin typeface="Calibri" panose="020F0502020204030204" pitchFamily="34" charset="0"/>
                          <a:ea typeface="SimSun" panose="02010600030101010101" pitchFamily="2" charset="-122"/>
                          <a:cs typeface="Times New Roman" panose="02020603050405020304" pitchFamily="18" charset="0"/>
                        </a:rPr>
                        <a:t>1</a:t>
                      </a:r>
                    </a:p>
                    <a:p>
                      <a:pPr marR="279400">
                        <a:lnSpc>
                          <a:spcPts val="1200"/>
                        </a:lnSpc>
                        <a:spcAft>
                          <a:spcPts val="600"/>
                        </a:spcAft>
                      </a:pPr>
                      <a:r>
                        <a:rPr lang="en-SG" sz="1400" dirty="0">
                          <a:effectLst/>
                          <a:latin typeface="Calibri" panose="020F0502020204030204" pitchFamily="34" charset="0"/>
                          <a:ea typeface="SimSun" panose="02010600030101010101" pitchFamily="2" charset="-122"/>
                          <a:cs typeface="Times New Roman" panose="02020603050405020304" pitchFamily="18" charset="0"/>
                        </a:rPr>
                        <a:t> </a:t>
                      </a: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2" name="Text Box 38">
                      <a:extLst>
                        <a:ext uri="{FF2B5EF4-FFF2-40B4-BE49-F238E27FC236}">
                          <a16:creationId xmlns:a16="http://schemas.microsoft.com/office/drawing/2014/main" id="{500BD826-C0A0-4EA1-9CA2-6E6BA78EEE04}"/>
                        </a:ext>
                      </a:extLst>
                    </p:cNvPr>
                    <p:cNvSpPr txBox="1">
                      <a:spLocks noChangeArrowheads="1"/>
                    </p:cNvSpPr>
                    <p:nvPr/>
                  </p:nvSpPr>
                  <p:spPr bwMode="auto">
                    <a:xfrm>
                      <a:off x="504771" y="0"/>
                      <a:ext cx="449580" cy="45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1×2</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DEC</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3" name="Text Box 39">
                      <a:extLst>
                        <a:ext uri="{FF2B5EF4-FFF2-40B4-BE49-F238E27FC236}">
                          <a16:creationId xmlns:a16="http://schemas.microsoft.com/office/drawing/2014/main" id="{A3BC96D7-388D-411B-AE75-F24457F24CF6}"/>
                        </a:ext>
                      </a:extLst>
                    </p:cNvPr>
                    <p:cNvSpPr txBox="1">
                      <a:spLocks noChangeArrowheads="1"/>
                    </p:cNvSpPr>
                    <p:nvPr/>
                  </p:nvSpPr>
                  <p:spPr bwMode="auto">
                    <a:xfrm>
                      <a:off x="350481" y="431321"/>
                      <a:ext cx="295275" cy="28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lnSpc>
                          <a:spcPts val="1500"/>
                        </a:lnSpc>
                        <a:spcAft>
                          <a:spcPts val="600"/>
                        </a:spcAft>
                      </a:pPr>
                      <a:r>
                        <a:rPr lang="en-SG" sz="1400" i="1" dirty="0">
                          <a:effectLst/>
                          <a:latin typeface="Calibri" panose="020F0502020204030204" pitchFamily="34" charset="0"/>
                          <a:ea typeface="SimSun" panose="02010600030101010101" pitchFamily="2" charset="-122"/>
                          <a:cs typeface="Times New Roman" panose="02020603050405020304" pitchFamily="18" charset="0"/>
                        </a:rPr>
                        <a:t>In</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164" name="AutoShape 34">
                      <a:extLst>
                        <a:ext uri="{FF2B5EF4-FFF2-40B4-BE49-F238E27FC236}">
                          <a16:creationId xmlns:a16="http://schemas.microsoft.com/office/drawing/2014/main" id="{65D18F40-9FB8-45A4-9053-04AF0DE86457}"/>
                        </a:ext>
                      </a:extLst>
                    </p:cNvPr>
                    <p:cNvCxnSpPr>
                      <a:cxnSpLocks noChangeShapeType="1"/>
                    </p:cNvCxnSpPr>
                    <p:nvPr/>
                  </p:nvCxnSpPr>
                  <p:spPr bwMode="auto">
                    <a:xfrm>
                      <a:off x="154168" y="500271"/>
                      <a:ext cx="25717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58" name="Text Box 11">
                    <a:extLst>
                      <a:ext uri="{FF2B5EF4-FFF2-40B4-BE49-F238E27FC236}">
                        <a16:creationId xmlns:a16="http://schemas.microsoft.com/office/drawing/2014/main" id="{B4DB3149-0928-4C80-8D95-D8328ADE9C7E}"/>
                      </a:ext>
                    </a:extLst>
                  </p:cNvPr>
                  <p:cNvSpPr txBox="1">
                    <a:spLocks noChangeArrowheads="1"/>
                  </p:cNvSpPr>
                  <p:nvPr/>
                </p:nvSpPr>
                <p:spPr bwMode="auto">
                  <a:xfrm>
                    <a:off x="466725" y="657982"/>
                    <a:ext cx="3714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600"/>
                      </a:spcAft>
                    </a:pPr>
                    <a:r>
                      <a:rPr lang="en-SG" sz="1400" i="1" dirty="0">
                        <a:effectLst/>
                        <a:latin typeface="Calibri" panose="020F0502020204030204" pitchFamily="34" charset="0"/>
                        <a:ea typeface="SimSun" panose="02010600030101010101" pitchFamily="2" charset="-122"/>
                        <a:cs typeface="Times New Roman" panose="02020603050405020304" pitchFamily="18" charset="0"/>
                      </a:rPr>
                      <a:t>EN</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sp>
            <p:nvSpPr>
              <p:cNvPr id="153" name="Text Box 2">
                <a:extLst>
                  <a:ext uri="{FF2B5EF4-FFF2-40B4-BE49-F238E27FC236}">
                    <a16:creationId xmlns:a16="http://schemas.microsoft.com/office/drawing/2014/main" id="{013CC299-89B2-45AB-9BA1-AF59695CEB90}"/>
                  </a:ext>
                </a:extLst>
              </p:cNvPr>
              <p:cNvSpPr txBox="1">
                <a:spLocks noChangeArrowheads="1"/>
              </p:cNvSpPr>
              <p:nvPr/>
            </p:nvSpPr>
            <p:spPr bwMode="auto">
              <a:xfrm>
                <a:off x="0" y="353683"/>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A</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54" name="Text Box 2">
                <a:extLst>
                  <a:ext uri="{FF2B5EF4-FFF2-40B4-BE49-F238E27FC236}">
                    <a16:creationId xmlns:a16="http://schemas.microsoft.com/office/drawing/2014/main" id="{BD1E1CF0-F693-4E69-A4A4-4D5B0E560D05}"/>
                  </a:ext>
                </a:extLst>
              </p:cNvPr>
              <p:cNvSpPr txBox="1">
                <a:spLocks noChangeArrowheads="1"/>
              </p:cNvSpPr>
              <p:nvPr/>
            </p:nvSpPr>
            <p:spPr bwMode="auto">
              <a:xfrm>
                <a:off x="612476" y="1026544"/>
                <a:ext cx="372109" cy="275889"/>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B</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26" name="Straight Connector 125">
              <a:extLst>
                <a:ext uri="{FF2B5EF4-FFF2-40B4-BE49-F238E27FC236}">
                  <a16:creationId xmlns:a16="http://schemas.microsoft.com/office/drawing/2014/main" id="{6A597483-79B0-4474-8359-1F72F398C957}"/>
                </a:ext>
              </a:extLst>
            </p:cNvPr>
            <p:cNvCxnSpPr/>
            <p:nvPr/>
          </p:nvCxnSpPr>
          <p:spPr>
            <a:xfrm>
              <a:off x="1289181" y="1044638"/>
              <a:ext cx="655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5285ADD2-C8EE-4E9D-954B-A6BD8096E41B}"/>
                </a:ext>
              </a:extLst>
            </p:cNvPr>
            <p:cNvGrpSpPr/>
            <p:nvPr/>
          </p:nvGrpSpPr>
          <p:grpSpPr>
            <a:xfrm>
              <a:off x="1664898" y="0"/>
              <a:ext cx="1959275" cy="1966666"/>
              <a:chOff x="0" y="0"/>
              <a:chExt cx="1959275" cy="1966666"/>
            </a:xfrm>
          </p:grpSpPr>
          <p:grpSp>
            <p:nvGrpSpPr>
              <p:cNvPr id="128" name="Group 127">
                <a:extLst>
                  <a:ext uri="{FF2B5EF4-FFF2-40B4-BE49-F238E27FC236}">
                    <a16:creationId xmlns:a16="http://schemas.microsoft.com/office/drawing/2014/main" id="{D71D6E82-8118-482F-8737-3690EE4EAF18}"/>
                  </a:ext>
                </a:extLst>
              </p:cNvPr>
              <p:cNvGrpSpPr/>
              <p:nvPr/>
            </p:nvGrpSpPr>
            <p:grpSpPr>
              <a:xfrm>
                <a:off x="138023" y="0"/>
                <a:ext cx="932419" cy="275889"/>
                <a:chOff x="0" y="0"/>
                <a:chExt cx="932419" cy="275889"/>
              </a:xfrm>
            </p:grpSpPr>
            <p:sp>
              <p:nvSpPr>
                <p:cNvPr id="149" name="Text Box 2">
                  <a:extLst>
                    <a:ext uri="{FF2B5EF4-FFF2-40B4-BE49-F238E27FC236}">
                      <a16:creationId xmlns:a16="http://schemas.microsoft.com/office/drawing/2014/main" id="{A289673B-EF09-4191-8415-AA1DC2BAB8F5}"/>
                    </a:ext>
                  </a:extLst>
                </p:cNvPr>
                <p:cNvSpPr txBox="1">
                  <a:spLocks noChangeArrowheads="1"/>
                </p:cNvSpPr>
                <p:nvPr/>
              </p:nvSpPr>
              <p:spPr bwMode="auto">
                <a:xfrm>
                  <a:off x="0" y="0"/>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A</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50" name="Text Box 2">
                  <a:extLst>
                    <a:ext uri="{FF2B5EF4-FFF2-40B4-BE49-F238E27FC236}">
                      <a16:creationId xmlns:a16="http://schemas.microsoft.com/office/drawing/2014/main" id="{55260D4D-5A63-4597-85A9-08F6C78F1D36}"/>
                    </a:ext>
                  </a:extLst>
                </p:cNvPr>
                <p:cNvSpPr txBox="1">
                  <a:spLocks noChangeArrowheads="1"/>
                </p:cNvSpPr>
                <p:nvPr/>
              </p:nvSpPr>
              <p:spPr bwMode="auto">
                <a:xfrm>
                  <a:off x="698740" y="0"/>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A</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51" name="Text Box 2">
                  <a:extLst>
                    <a:ext uri="{FF2B5EF4-FFF2-40B4-BE49-F238E27FC236}">
                      <a16:creationId xmlns:a16="http://schemas.microsoft.com/office/drawing/2014/main" id="{0742382B-7DB8-48A2-8B30-6C9E544B9E77}"/>
                    </a:ext>
                  </a:extLst>
                </p:cNvPr>
                <p:cNvSpPr txBox="1">
                  <a:spLocks noChangeArrowheads="1"/>
                </p:cNvSpPr>
                <p:nvPr/>
              </p:nvSpPr>
              <p:spPr bwMode="auto">
                <a:xfrm>
                  <a:off x="353683" y="0"/>
                  <a:ext cx="233679" cy="275889"/>
                </a:xfrm>
                <a:prstGeom prst="rect">
                  <a:avLst/>
                </a:prstGeom>
                <a:noFill/>
                <a:ln w="9525">
                  <a:noFill/>
                  <a:miter lim="800000"/>
                  <a:headEnd/>
                  <a:tailEnd/>
                </a:ln>
              </p:spPr>
              <p:txBody>
                <a:bodyPr rot="0" vert="horz" wrap="square" lIns="91440" tIns="45720" rIns="91440" bIns="45720" anchor="t" anchorCtr="0">
                  <a:spAutoFit/>
                </a:bodyPr>
                <a:lstStyle/>
                <a:p>
                  <a:pPr marR="279400" algn="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B</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grpSp>
          <p:sp>
            <p:nvSpPr>
              <p:cNvPr id="129" name="Text Box 2">
                <a:extLst>
                  <a:ext uri="{FF2B5EF4-FFF2-40B4-BE49-F238E27FC236}">
                    <a16:creationId xmlns:a16="http://schemas.microsoft.com/office/drawing/2014/main" id="{3F4F0D56-EFB7-4E36-AB91-18D1816EA7BD}"/>
                  </a:ext>
                </a:extLst>
              </p:cNvPr>
              <p:cNvSpPr txBox="1">
                <a:spLocks noChangeArrowheads="1"/>
              </p:cNvSpPr>
              <p:nvPr/>
            </p:nvSpPr>
            <p:spPr bwMode="auto">
              <a:xfrm>
                <a:off x="646982" y="1690777"/>
                <a:ext cx="372109" cy="275889"/>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i="1" dirty="0">
                    <a:effectLst/>
                    <a:latin typeface="Calibri" panose="020F0502020204030204" pitchFamily="34" charset="0"/>
                    <a:ea typeface="SimSun" panose="02010600030101010101" pitchFamily="2" charset="-122"/>
                    <a:cs typeface="Times New Roman" panose="02020603050405020304" pitchFamily="18" charset="0"/>
                  </a:rPr>
                  <a:t>F</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grpSp>
            <p:nvGrpSpPr>
              <p:cNvPr id="130" name="Group 129">
                <a:extLst>
                  <a:ext uri="{FF2B5EF4-FFF2-40B4-BE49-F238E27FC236}">
                    <a16:creationId xmlns:a16="http://schemas.microsoft.com/office/drawing/2014/main" id="{F7D50BC7-D7D1-4489-802A-CAF820C4C4BE}"/>
                  </a:ext>
                </a:extLst>
              </p:cNvPr>
              <p:cNvGrpSpPr/>
              <p:nvPr/>
            </p:nvGrpSpPr>
            <p:grpSpPr>
              <a:xfrm>
                <a:off x="276046" y="232913"/>
                <a:ext cx="707366" cy="263106"/>
                <a:chOff x="0" y="0"/>
                <a:chExt cx="707366" cy="263106"/>
              </a:xfrm>
            </p:grpSpPr>
            <p:cxnSp>
              <p:nvCxnSpPr>
                <p:cNvPr id="146" name="Straight Arrow Connector 145">
                  <a:extLst>
                    <a:ext uri="{FF2B5EF4-FFF2-40B4-BE49-F238E27FC236}">
                      <a16:creationId xmlns:a16="http://schemas.microsoft.com/office/drawing/2014/main" id="{7C465A54-D6A6-40C9-B7C8-E76A990E6E27}"/>
                    </a:ext>
                  </a:extLst>
                </p:cNvPr>
                <p:cNvCxnSpPr/>
                <p:nvPr/>
              </p:nvCxnSpPr>
              <p:spPr>
                <a:xfrm>
                  <a:off x="0"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8F2D1C8-4FE6-4DAD-86BA-67E5F43AEAA1}"/>
                    </a:ext>
                  </a:extLst>
                </p:cNvPr>
                <p:cNvCxnSpPr/>
                <p:nvPr/>
              </p:nvCxnSpPr>
              <p:spPr>
                <a:xfrm>
                  <a:off x="353683"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3E5E6868-2608-4C85-A9D6-A1CD9F2E8A2B}"/>
                    </a:ext>
                  </a:extLst>
                </p:cNvPr>
                <p:cNvCxnSpPr/>
                <p:nvPr/>
              </p:nvCxnSpPr>
              <p:spPr>
                <a:xfrm>
                  <a:off x="707366"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74D05A83-5783-4F20-8D2F-45A3C8D1B04C}"/>
                  </a:ext>
                </a:extLst>
              </p:cNvPr>
              <p:cNvGrpSpPr/>
              <p:nvPr/>
            </p:nvGrpSpPr>
            <p:grpSpPr>
              <a:xfrm>
                <a:off x="0" y="439947"/>
                <a:ext cx="1676400" cy="775395"/>
                <a:chOff x="0" y="0"/>
                <a:chExt cx="1676400" cy="775395"/>
              </a:xfrm>
            </p:grpSpPr>
            <p:sp>
              <p:nvSpPr>
                <p:cNvPr id="138" name="Trapezoid 137">
                  <a:extLst>
                    <a:ext uri="{FF2B5EF4-FFF2-40B4-BE49-F238E27FC236}">
                      <a16:creationId xmlns:a16="http://schemas.microsoft.com/office/drawing/2014/main" id="{8EA0D532-037B-4934-A6AC-529EFE76E558}"/>
                    </a:ext>
                  </a:extLst>
                </p:cNvPr>
                <p:cNvSpPr/>
                <p:nvPr/>
              </p:nvSpPr>
              <p:spPr>
                <a:xfrm flipV="1">
                  <a:off x="0" y="60385"/>
                  <a:ext cx="1676400" cy="715010"/>
                </a:xfrm>
                <a:prstGeom prst="trapezoid">
                  <a:avLst>
                    <a:gd name="adj" fmla="val 5103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39" name="Text Box 2">
                  <a:extLst>
                    <a:ext uri="{FF2B5EF4-FFF2-40B4-BE49-F238E27FC236}">
                      <a16:creationId xmlns:a16="http://schemas.microsoft.com/office/drawing/2014/main" id="{428FF4A3-4082-4FCF-8B02-2A66129F8152}"/>
                    </a:ext>
                  </a:extLst>
                </p:cNvPr>
                <p:cNvSpPr txBox="1">
                  <a:spLocks noChangeArrowheads="1"/>
                </p:cNvSpPr>
                <p:nvPr/>
              </p:nvSpPr>
              <p:spPr bwMode="auto">
                <a:xfrm>
                  <a:off x="94891" y="198407"/>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S</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0" name="Text Box 2">
                  <a:extLst>
                    <a:ext uri="{FF2B5EF4-FFF2-40B4-BE49-F238E27FC236}">
                      <a16:creationId xmlns:a16="http://schemas.microsoft.com/office/drawing/2014/main" id="{9C3B93D7-6A0C-4FF3-90CD-ADE7B124468D}"/>
                    </a:ext>
                  </a:extLst>
                </p:cNvPr>
                <p:cNvSpPr txBox="1">
                  <a:spLocks noChangeArrowheads="1"/>
                </p:cNvSpPr>
                <p:nvPr/>
              </p:nvSpPr>
              <p:spPr bwMode="auto">
                <a:xfrm>
                  <a:off x="232914" y="422694"/>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S</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0</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1" name="Text Box 2">
                  <a:extLst>
                    <a:ext uri="{FF2B5EF4-FFF2-40B4-BE49-F238E27FC236}">
                      <a16:creationId xmlns:a16="http://schemas.microsoft.com/office/drawing/2014/main" id="{5CD884F8-9B9A-4638-8A94-ACCA650B6FD2}"/>
                    </a:ext>
                  </a:extLst>
                </p:cNvPr>
                <p:cNvSpPr txBox="1">
                  <a:spLocks noChangeArrowheads="1"/>
                </p:cNvSpPr>
                <p:nvPr/>
              </p:nvSpPr>
              <p:spPr bwMode="auto">
                <a:xfrm>
                  <a:off x="465827" y="17253"/>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2" name="Text Box 2">
                  <a:extLst>
                    <a:ext uri="{FF2B5EF4-FFF2-40B4-BE49-F238E27FC236}">
                      <a16:creationId xmlns:a16="http://schemas.microsoft.com/office/drawing/2014/main" id="{C238A6A7-A963-4A49-B2FB-8261167F8B02}"/>
                    </a:ext>
                  </a:extLst>
                </p:cNvPr>
                <p:cNvSpPr txBox="1">
                  <a:spLocks noChangeArrowheads="1"/>
                </p:cNvSpPr>
                <p:nvPr/>
              </p:nvSpPr>
              <p:spPr bwMode="auto">
                <a:xfrm>
                  <a:off x="138023" y="0"/>
                  <a:ext cx="371475"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o</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3" name="Text Box 2">
                  <a:extLst>
                    <a:ext uri="{FF2B5EF4-FFF2-40B4-BE49-F238E27FC236}">
                      <a16:creationId xmlns:a16="http://schemas.microsoft.com/office/drawing/2014/main" id="{2D995CC8-C48A-4720-AE9E-4D61CD7692F8}"/>
                    </a:ext>
                  </a:extLst>
                </p:cNvPr>
                <p:cNvSpPr txBox="1">
                  <a:spLocks noChangeArrowheads="1"/>
                </p:cNvSpPr>
                <p:nvPr/>
              </p:nvSpPr>
              <p:spPr bwMode="auto">
                <a:xfrm>
                  <a:off x="767751" y="8626"/>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2</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4" name="Text Box 2">
                  <a:extLst>
                    <a:ext uri="{FF2B5EF4-FFF2-40B4-BE49-F238E27FC236}">
                      <a16:creationId xmlns:a16="http://schemas.microsoft.com/office/drawing/2014/main" id="{77F4D08B-8113-4306-B1EC-5DF1E4E5AAF5}"/>
                    </a:ext>
                  </a:extLst>
                </p:cNvPr>
                <p:cNvSpPr txBox="1">
                  <a:spLocks noChangeArrowheads="1"/>
                </p:cNvSpPr>
                <p:nvPr/>
              </p:nvSpPr>
              <p:spPr bwMode="auto">
                <a:xfrm>
                  <a:off x="1052423" y="8626"/>
                  <a:ext cx="372109" cy="252898"/>
                </a:xfrm>
                <a:prstGeom prst="rect">
                  <a:avLst/>
                </a:prstGeom>
                <a:noFill/>
                <a:ln w="9525">
                  <a:noFill/>
                  <a:miter lim="800000"/>
                  <a:headEnd/>
                  <a:tailEnd/>
                </a:ln>
              </p:spPr>
              <p:txBody>
                <a:bodyPr rot="0" vert="horz" wrap="square" lIns="91440" tIns="45720" rIns="91440" bIns="45720" anchor="t" anchorCtr="0">
                  <a:spAutoFit/>
                </a:bodyPr>
                <a:lstStyle/>
                <a:p>
                  <a:pPr algn="ctr">
                    <a:spcAft>
                      <a:spcPts val="600"/>
                    </a:spcAft>
                  </a:pPr>
                  <a:r>
                    <a:rPr lang="en-SG" sz="1600" i="1" dirty="0">
                      <a:effectLst/>
                      <a:latin typeface="Calibri" panose="020F0502020204030204" pitchFamily="34" charset="0"/>
                      <a:ea typeface="SimSun" panose="02010600030101010101" pitchFamily="2" charset="-122"/>
                      <a:cs typeface="Times New Roman" panose="02020603050405020304" pitchFamily="18" charset="0"/>
                    </a:rPr>
                    <a:t>I</a:t>
                  </a:r>
                  <a:r>
                    <a:rPr lang="en-SG" sz="1600" baseline="-25000" dirty="0">
                      <a:effectLst/>
                      <a:latin typeface="Calibri" panose="020F0502020204030204" pitchFamily="34" charset="0"/>
                      <a:ea typeface="SimSun" panose="02010600030101010101" pitchFamily="2" charset="-122"/>
                      <a:cs typeface="Times New Roman" panose="02020603050405020304" pitchFamily="18" charset="0"/>
                    </a:rPr>
                    <a:t>3</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45" name="Text Box 38">
                  <a:extLst>
                    <a:ext uri="{FF2B5EF4-FFF2-40B4-BE49-F238E27FC236}">
                      <a16:creationId xmlns:a16="http://schemas.microsoft.com/office/drawing/2014/main" id="{3CAC3F3D-1E3F-4546-AF82-5CCC0D0D0F62}"/>
                    </a:ext>
                  </a:extLst>
                </p:cNvPr>
                <p:cNvSpPr txBox="1">
                  <a:spLocks noChangeArrowheads="1"/>
                </p:cNvSpPr>
                <p:nvPr/>
              </p:nvSpPr>
              <p:spPr bwMode="auto">
                <a:xfrm>
                  <a:off x="612476" y="232913"/>
                  <a:ext cx="449522" cy="45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4:1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a:p>
                  <a:pPr algn="ctr">
                    <a:spcAft>
                      <a:spcPts val="0"/>
                    </a:spcAft>
                  </a:pPr>
                  <a:r>
                    <a:rPr lang="en-SG" sz="1600" b="1" dirty="0">
                      <a:effectLst/>
                      <a:latin typeface="Calibri" panose="020F0502020204030204" pitchFamily="34" charset="0"/>
                      <a:ea typeface="SimSun" panose="02010600030101010101" pitchFamily="2" charset="-122"/>
                      <a:cs typeface="Times New Roman" panose="02020603050405020304" pitchFamily="18" charset="0"/>
                    </a:rPr>
                    <a:t>MUX</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132" name="Straight Arrow Connector 131">
                <a:extLst>
                  <a:ext uri="{FF2B5EF4-FFF2-40B4-BE49-F238E27FC236}">
                    <a16:creationId xmlns:a16="http://schemas.microsoft.com/office/drawing/2014/main" id="{162D19BE-7528-49CC-9C34-D1D244770C71}"/>
                  </a:ext>
                </a:extLst>
              </p:cNvPr>
              <p:cNvCxnSpPr/>
              <p:nvPr/>
            </p:nvCxnSpPr>
            <p:spPr>
              <a:xfrm>
                <a:off x="836763" y="1224951"/>
                <a:ext cx="1173" cy="4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8DF1B38-3324-4513-893F-4B944EFB0D60}"/>
                  </a:ext>
                </a:extLst>
              </p:cNvPr>
              <p:cNvGrpSpPr/>
              <p:nvPr/>
            </p:nvGrpSpPr>
            <p:grpSpPr>
              <a:xfrm>
                <a:off x="836763" y="241539"/>
                <a:ext cx="1122512" cy="1112808"/>
                <a:chOff x="0" y="0"/>
                <a:chExt cx="1122512" cy="1112808"/>
              </a:xfrm>
            </p:grpSpPr>
            <p:cxnSp>
              <p:nvCxnSpPr>
                <p:cNvPr id="134" name="Straight Arrow Connector 133">
                  <a:extLst>
                    <a:ext uri="{FF2B5EF4-FFF2-40B4-BE49-F238E27FC236}">
                      <a16:creationId xmlns:a16="http://schemas.microsoft.com/office/drawing/2014/main" id="{83191358-CDC9-4B64-BD0F-E9B38B9EED3D}"/>
                    </a:ext>
                  </a:extLst>
                </p:cNvPr>
                <p:cNvCxnSpPr/>
                <p:nvPr/>
              </p:nvCxnSpPr>
              <p:spPr>
                <a:xfrm>
                  <a:off x="422694" y="0"/>
                  <a:ext cx="0" cy="26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7AD6803-21E6-4FB9-A4A2-037CA08C90D5}"/>
                    </a:ext>
                  </a:extLst>
                </p:cNvPr>
                <p:cNvCxnSpPr/>
                <p:nvPr/>
              </p:nvCxnSpPr>
              <p:spPr>
                <a:xfrm>
                  <a:off x="0" y="1112808"/>
                  <a:ext cx="11225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9011EE9-8C71-427E-8EC3-45D34C3FF838}"/>
                    </a:ext>
                  </a:extLst>
                </p:cNvPr>
                <p:cNvCxnSpPr/>
                <p:nvPr/>
              </p:nvCxnSpPr>
              <p:spPr>
                <a:xfrm>
                  <a:off x="422694" y="0"/>
                  <a:ext cx="6993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53E959-6617-496B-A28B-85DD8DCBCA4D}"/>
                    </a:ext>
                  </a:extLst>
                </p:cNvPr>
                <p:cNvCxnSpPr/>
                <p:nvPr/>
              </p:nvCxnSpPr>
              <p:spPr>
                <a:xfrm flipV="1">
                  <a:off x="1121434" y="0"/>
                  <a:ext cx="0" cy="1112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aphicFrame>
        <p:nvGraphicFramePr>
          <p:cNvPr id="4" name="Table 3">
            <a:extLst>
              <a:ext uri="{FF2B5EF4-FFF2-40B4-BE49-F238E27FC236}">
                <a16:creationId xmlns:a16="http://schemas.microsoft.com/office/drawing/2014/main" id="{A8B93819-6AAD-4029-9522-6A4399C1A44A}"/>
              </a:ext>
            </a:extLst>
          </p:cNvPr>
          <p:cNvGraphicFramePr>
            <a:graphicFrameLocks noGrp="1"/>
          </p:cNvGraphicFramePr>
          <p:nvPr>
            <p:extLst>
              <p:ext uri="{D42A27DB-BD31-4B8C-83A1-F6EECF244321}">
                <p14:modId xmlns:p14="http://schemas.microsoft.com/office/powerpoint/2010/main" val="2204072749"/>
              </p:ext>
            </p:extLst>
          </p:nvPr>
        </p:nvGraphicFramePr>
        <p:xfrm>
          <a:off x="1165777" y="4018303"/>
          <a:ext cx="3546213" cy="1854200"/>
        </p:xfrm>
        <a:graphic>
          <a:graphicData uri="http://schemas.openxmlformats.org/drawingml/2006/table">
            <a:tbl>
              <a:tblPr firstRow="1" bandRow="1">
                <a:tableStyleId>{35758FB7-9AC5-4552-8A53-C91805E547FA}</a:tableStyleId>
              </a:tblPr>
              <a:tblGrid>
                <a:gridCol w="1182071">
                  <a:extLst>
                    <a:ext uri="{9D8B030D-6E8A-4147-A177-3AD203B41FA5}">
                      <a16:colId xmlns:a16="http://schemas.microsoft.com/office/drawing/2014/main" val="3747089215"/>
                    </a:ext>
                  </a:extLst>
                </a:gridCol>
                <a:gridCol w="1182071">
                  <a:extLst>
                    <a:ext uri="{9D8B030D-6E8A-4147-A177-3AD203B41FA5}">
                      <a16:colId xmlns:a16="http://schemas.microsoft.com/office/drawing/2014/main" val="1198524986"/>
                    </a:ext>
                  </a:extLst>
                </a:gridCol>
                <a:gridCol w="1182071">
                  <a:extLst>
                    <a:ext uri="{9D8B030D-6E8A-4147-A177-3AD203B41FA5}">
                      <a16:colId xmlns:a16="http://schemas.microsoft.com/office/drawing/2014/main" val="1362833645"/>
                    </a:ext>
                  </a:extLst>
                </a:gridCol>
              </a:tblGrid>
              <a:tr h="370840">
                <a:tc>
                  <a:txBody>
                    <a:bodyPr/>
                    <a:lstStyle/>
                    <a:p>
                      <a:pPr algn="ctr"/>
                      <a:r>
                        <a:rPr lang="en-SG" i="1" dirty="0">
                          <a:solidFill>
                            <a:schemeClr val="tx1"/>
                          </a:solidFill>
                        </a:rPr>
                        <a:t>A</a:t>
                      </a:r>
                    </a:p>
                  </a:txBody>
                  <a:tcPr>
                    <a:solidFill>
                      <a:schemeClr val="bg2">
                        <a:lumMod val="75000"/>
                      </a:schemeClr>
                    </a:solidFill>
                  </a:tcPr>
                </a:tc>
                <a:tc>
                  <a:txBody>
                    <a:bodyPr/>
                    <a:lstStyle/>
                    <a:p>
                      <a:pPr algn="ctr"/>
                      <a:r>
                        <a:rPr lang="en-SG" i="1" dirty="0">
                          <a:solidFill>
                            <a:schemeClr val="tx1"/>
                          </a:solidFill>
                        </a:rPr>
                        <a:t>B</a:t>
                      </a:r>
                    </a:p>
                  </a:txBody>
                  <a:tcPr>
                    <a:solidFill>
                      <a:schemeClr val="bg2">
                        <a:lumMod val="75000"/>
                      </a:schemeClr>
                    </a:solidFill>
                  </a:tcPr>
                </a:tc>
                <a:tc>
                  <a:txBody>
                    <a:bodyPr/>
                    <a:lstStyle/>
                    <a:p>
                      <a:pPr algn="ctr"/>
                      <a:r>
                        <a:rPr lang="en-SG" i="1" dirty="0">
                          <a:solidFill>
                            <a:schemeClr val="tx1"/>
                          </a:solidFill>
                        </a:rPr>
                        <a:t>F</a:t>
                      </a:r>
                    </a:p>
                  </a:txBody>
                  <a:tcPr>
                    <a:solidFill>
                      <a:schemeClr val="bg2">
                        <a:lumMod val="75000"/>
                      </a:schemeClr>
                    </a:solidFill>
                  </a:tcPr>
                </a:tc>
                <a:extLst>
                  <a:ext uri="{0D108BD9-81ED-4DB2-BD59-A6C34878D82A}">
                    <a16:rowId xmlns:a16="http://schemas.microsoft.com/office/drawing/2014/main" val="596235368"/>
                  </a:ext>
                </a:extLst>
              </a:tr>
              <a:tr h="370840">
                <a:tc>
                  <a:txBody>
                    <a:bodyPr/>
                    <a:lstStyle/>
                    <a:p>
                      <a:pPr algn="ctr"/>
                      <a:r>
                        <a:rPr lang="en-SG" dirty="0"/>
                        <a:t>0</a:t>
                      </a:r>
                    </a:p>
                  </a:txBody>
                  <a:tcPr/>
                </a:tc>
                <a:tc>
                  <a:txBody>
                    <a:bodyPr/>
                    <a:lstStyle/>
                    <a:p>
                      <a:pPr algn="ctr"/>
                      <a:r>
                        <a:rPr lang="en-SG" dirty="0"/>
                        <a:t>0</a:t>
                      </a:r>
                    </a:p>
                  </a:txBody>
                  <a:tcPr/>
                </a:tc>
                <a:tc>
                  <a:txBody>
                    <a:bodyPr/>
                    <a:lstStyle/>
                    <a:p>
                      <a:pPr algn="ctr"/>
                      <a:endParaRPr lang="en-SG" dirty="0"/>
                    </a:p>
                  </a:txBody>
                  <a:tcPr/>
                </a:tc>
                <a:extLst>
                  <a:ext uri="{0D108BD9-81ED-4DB2-BD59-A6C34878D82A}">
                    <a16:rowId xmlns:a16="http://schemas.microsoft.com/office/drawing/2014/main" val="3134240817"/>
                  </a:ext>
                </a:extLst>
              </a:tr>
              <a:tr h="370840">
                <a:tc>
                  <a:txBody>
                    <a:bodyPr/>
                    <a:lstStyle/>
                    <a:p>
                      <a:pPr algn="ctr"/>
                      <a:r>
                        <a:rPr lang="en-SG" dirty="0"/>
                        <a:t>0</a:t>
                      </a:r>
                    </a:p>
                  </a:txBody>
                  <a:tcPr/>
                </a:tc>
                <a:tc>
                  <a:txBody>
                    <a:bodyPr/>
                    <a:lstStyle/>
                    <a:p>
                      <a:pPr algn="ctr"/>
                      <a:r>
                        <a:rPr lang="en-SG" dirty="0"/>
                        <a:t>1</a:t>
                      </a:r>
                    </a:p>
                  </a:txBody>
                  <a:tcPr/>
                </a:tc>
                <a:tc>
                  <a:txBody>
                    <a:bodyPr/>
                    <a:lstStyle/>
                    <a:p>
                      <a:pPr algn="ctr"/>
                      <a:endParaRPr lang="en-SG" dirty="0"/>
                    </a:p>
                  </a:txBody>
                  <a:tcPr/>
                </a:tc>
                <a:extLst>
                  <a:ext uri="{0D108BD9-81ED-4DB2-BD59-A6C34878D82A}">
                    <a16:rowId xmlns:a16="http://schemas.microsoft.com/office/drawing/2014/main" val="2695933214"/>
                  </a:ext>
                </a:extLst>
              </a:tr>
              <a:tr h="370840">
                <a:tc>
                  <a:txBody>
                    <a:bodyPr/>
                    <a:lstStyle/>
                    <a:p>
                      <a:pPr algn="ctr"/>
                      <a:r>
                        <a:rPr lang="en-SG" dirty="0"/>
                        <a:t>1</a:t>
                      </a:r>
                    </a:p>
                  </a:txBody>
                  <a:tcPr/>
                </a:tc>
                <a:tc>
                  <a:txBody>
                    <a:bodyPr/>
                    <a:lstStyle/>
                    <a:p>
                      <a:pPr algn="ctr"/>
                      <a:r>
                        <a:rPr lang="en-SG" dirty="0"/>
                        <a:t>0</a:t>
                      </a:r>
                    </a:p>
                  </a:txBody>
                  <a:tcPr/>
                </a:tc>
                <a:tc>
                  <a:txBody>
                    <a:bodyPr/>
                    <a:lstStyle/>
                    <a:p>
                      <a:pPr algn="ctr"/>
                      <a:endParaRPr lang="en-SG" dirty="0"/>
                    </a:p>
                  </a:txBody>
                  <a:tcPr/>
                </a:tc>
                <a:extLst>
                  <a:ext uri="{0D108BD9-81ED-4DB2-BD59-A6C34878D82A}">
                    <a16:rowId xmlns:a16="http://schemas.microsoft.com/office/drawing/2014/main" val="4145777487"/>
                  </a:ext>
                </a:extLst>
              </a:tr>
              <a:tr h="370840">
                <a:tc>
                  <a:txBody>
                    <a:bodyPr/>
                    <a:lstStyle/>
                    <a:p>
                      <a:pPr algn="ctr"/>
                      <a:r>
                        <a:rPr lang="en-SG" dirty="0"/>
                        <a:t>1</a:t>
                      </a:r>
                    </a:p>
                  </a:txBody>
                  <a:tcPr/>
                </a:tc>
                <a:tc>
                  <a:txBody>
                    <a:bodyPr/>
                    <a:lstStyle/>
                    <a:p>
                      <a:pPr algn="ctr"/>
                      <a:r>
                        <a:rPr lang="en-SG" dirty="0"/>
                        <a:t>1</a:t>
                      </a:r>
                    </a:p>
                  </a:txBody>
                  <a:tcPr/>
                </a:tc>
                <a:tc>
                  <a:txBody>
                    <a:bodyPr/>
                    <a:lstStyle/>
                    <a:p>
                      <a:pPr algn="ctr"/>
                      <a:endParaRPr lang="en-SG" dirty="0"/>
                    </a:p>
                  </a:txBody>
                  <a:tcPr/>
                </a:tc>
                <a:extLst>
                  <a:ext uri="{0D108BD9-81ED-4DB2-BD59-A6C34878D82A}">
                    <a16:rowId xmlns:a16="http://schemas.microsoft.com/office/drawing/2014/main" val="3614515518"/>
                  </a:ext>
                </a:extLst>
              </a:tr>
            </a:tbl>
          </a:graphicData>
        </a:graphic>
      </p:graphicFrame>
      <p:sp>
        <p:nvSpPr>
          <p:cNvPr id="2" name="TextBox 1">
            <a:extLst>
              <a:ext uri="{FF2B5EF4-FFF2-40B4-BE49-F238E27FC236}">
                <a16:creationId xmlns:a16="http://schemas.microsoft.com/office/drawing/2014/main" id="{6B19D30D-4B7B-46F8-9AA8-5CAB5E72935C}"/>
              </a:ext>
            </a:extLst>
          </p:cNvPr>
          <p:cNvSpPr txBox="1"/>
          <p:nvPr/>
        </p:nvSpPr>
        <p:spPr>
          <a:xfrm>
            <a:off x="3881439" y="4375289"/>
            <a:ext cx="491170" cy="369332"/>
          </a:xfrm>
          <a:prstGeom prst="rect">
            <a:avLst/>
          </a:prstGeom>
          <a:noFill/>
        </p:spPr>
        <p:txBody>
          <a:bodyPr wrap="square" rtlCol="0">
            <a:spAutoFit/>
          </a:bodyPr>
          <a:lstStyle/>
          <a:p>
            <a:pPr algn="ctr"/>
            <a:r>
              <a:rPr lang="en-SG" dirty="0">
                <a:solidFill>
                  <a:srgbClr val="C00000"/>
                </a:solidFill>
              </a:rPr>
              <a:t>0</a:t>
            </a:r>
          </a:p>
        </p:txBody>
      </p:sp>
      <p:sp>
        <p:nvSpPr>
          <p:cNvPr id="51" name="TextBox 50">
            <a:extLst>
              <a:ext uri="{FF2B5EF4-FFF2-40B4-BE49-F238E27FC236}">
                <a16:creationId xmlns:a16="http://schemas.microsoft.com/office/drawing/2014/main" id="{EC8A14F3-60BA-438F-805A-8F5FE9DA228F}"/>
              </a:ext>
            </a:extLst>
          </p:cNvPr>
          <p:cNvSpPr txBox="1"/>
          <p:nvPr/>
        </p:nvSpPr>
        <p:spPr>
          <a:xfrm>
            <a:off x="3881439" y="4760737"/>
            <a:ext cx="491170" cy="369332"/>
          </a:xfrm>
          <a:prstGeom prst="rect">
            <a:avLst/>
          </a:prstGeom>
          <a:noFill/>
        </p:spPr>
        <p:txBody>
          <a:bodyPr wrap="square" rtlCol="0">
            <a:spAutoFit/>
          </a:bodyPr>
          <a:lstStyle/>
          <a:p>
            <a:pPr algn="ctr"/>
            <a:r>
              <a:rPr lang="en-SG" dirty="0">
                <a:solidFill>
                  <a:srgbClr val="C00000"/>
                </a:solidFill>
              </a:rPr>
              <a:t>0</a:t>
            </a:r>
          </a:p>
        </p:txBody>
      </p:sp>
      <p:sp>
        <p:nvSpPr>
          <p:cNvPr id="52" name="TextBox 51">
            <a:extLst>
              <a:ext uri="{FF2B5EF4-FFF2-40B4-BE49-F238E27FC236}">
                <a16:creationId xmlns:a16="http://schemas.microsoft.com/office/drawing/2014/main" id="{6C465218-7625-49CE-82FD-6866F60B97DC}"/>
              </a:ext>
            </a:extLst>
          </p:cNvPr>
          <p:cNvSpPr txBox="1"/>
          <p:nvPr/>
        </p:nvSpPr>
        <p:spPr>
          <a:xfrm>
            <a:off x="3881439" y="5130069"/>
            <a:ext cx="491170" cy="369332"/>
          </a:xfrm>
          <a:prstGeom prst="rect">
            <a:avLst/>
          </a:prstGeom>
          <a:noFill/>
        </p:spPr>
        <p:txBody>
          <a:bodyPr wrap="square" rtlCol="0">
            <a:spAutoFit/>
          </a:bodyPr>
          <a:lstStyle/>
          <a:p>
            <a:pPr algn="ctr"/>
            <a:r>
              <a:rPr lang="en-SG" dirty="0">
                <a:solidFill>
                  <a:srgbClr val="C00000"/>
                </a:solidFill>
              </a:rPr>
              <a:t>1</a:t>
            </a:r>
          </a:p>
        </p:txBody>
      </p:sp>
      <p:sp>
        <p:nvSpPr>
          <p:cNvPr id="53" name="TextBox 52">
            <a:extLst>
              <a:ext uri="{FF2B5EF4-FFF2-40B4-BE49-F238E27FC236}">
                <a16:creationId xmlns:a16="http://schemas.microsoft.com/office/drawing/2014/main" id="{2728F175-C466-434A-BDBD-4126CEC8DB75}"/>
              </a:ext>
            </a:extLst>
          </p:cNvPr>
          <p:cNvSpPr txBox="1"/>
          <p:nvPr/>
        </p:nvSpPr>
        <p:spPr>
          <a:xfrm>
            <a:off x="3881439" y="5519287"/>
            <a:ext cx="491170" cy="369332"/>
          </a:xfrm>
          <a:prstGeom prst="rect">
            <a:avLst/>
          </a:prstGeom>
          <a:noFill/>
        </p:spPr>
        <p:txBody>
          <a:bodyPr wrap="square" rtlCol="0">
            <a:spAutoFit/>
          </a:bodyPr>
          <a:lstStyle/>
          <a:p>
            <a:pPr algn="ctr"/>
            <a:r>
              <a:rPr lang="en-SG" dirty="0">
                <a:solidFill>
                  <a:srgbClr val="C00000"/>
                </a:solidFill>
              </a:rPr>
              <a:t>1</a:t>
            </a:r>
          </a:p>
        </p:txBody>
      </p:sp>
      <p:sp>
        <p:nvSpPr>
          <p:cNvPr id="54" name="TextBox 53">
            <a:extLst>
              <a:ext uri="{FF2B5EF4-FFF2-40B4-BE49-F238E27FC236}">
                <a16:creationId xmlns:a16="http://schemas.microsoft.com/office/drawing/2014/main" id="{5C203F11-BDB5-4B25-87CC-8BCEBF6C1972}"/>
              </a:ext>
            </a:extLst>
          </p:cNvPr>
          <p:cNvSpPr txBox="1"/>
          <p:nvPr/>
        </p:nvSpPr>
        <p:spPr>
          <a:xfrm>
            <a:off x="5393982" y="4447642"/>
            <a:ext cx="1120611" cy="523220"/>
          </a:xfrm>
          <a:prstGeom prst="rect">
            <a:avLst/>
          </a:prstGeom>
          <a:noFill/>
        </p:spPr>
        <p:txBody>
          <a:bodyPr wrap="square" rtlCol="0">
            <a:spAutoFit/>
          </a:bodyPr>
          <a:lstStyle/>
          <a:p>
            <a:pPr algn="ctr"/>
            <a:r>
              <a:rPr lang="en-SG" sz="2800" i="1" dirty="0">
                <a:solidFill>
                  <a:srgbClr val="C00000"/>
                </a:solidFill>
              </a:rPr>
              <a:t>F</a:t>
            </a:r>
            <a:r>
              <a:rPr lang="en-SG" sz="2800" dirty="0">
                <a:solidFill>
                  <a:srgbClr val="C00000"/>
                </a:solidFill>
              </a:rPr>
              <a:t> = </a:t>
            </a:r>
            <a:r>
              <a:rPr lang="en-SG" sz="2800" i="1" dirty="0">
                <a:solidFill>
                  <a:srgbClr val="C00000"/>
                </a:solidFill>
              </a:rPr>
              <a:t>A</a:t>
            </a:r>
          </a:p>
        </p:txBody>
      </p:sp>
    </p:spTree>
    <p:extLst>
      <p:ext uri="{BB962C8B-B14F-4D97-AF65-F5344CB8AC3E}">
        <p14:creationId xmlns:p14="http://schemas.microsoft.com/office/powerpoint/2010/main" val="3680540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dissolve">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p:bldP spid="52" grpId="0"/>
      <p:bldP spid="53"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3(b)</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569660"/>
          </a:xfrm>
          <a:prstGeom prst="rect">
            <a:avLst/>
          </a:prstGeom>
          <a:noFill/>
        </p:spPr>
        <p:txBody>
          <a:bodyPr wrap="square" rtlCol="0">
            <a:spAutoFit/>
          </a:bodyPr>
          <a:lstStyle/>
          <a:p>
            <a:r>
              <a:rPr lang="en-SG" sz="2400" dirty="0"/>
              <a:t>Given </a:t>
            </a:r>
            <a:r>
              <a:rPr lang="en-SG" sz="2400" i="1" dirty="0"/>
              <a:t>G</a:t>
            </a:r>
            <a:r>
              <a:rPr lang="en-SG" sz="2400" dirty="0"/>
              <a:t>(</a:t>
            </a:r>
            <a:r>
              <a:rPr lang="en-SG" sz="2400" i="1" dirty="0"/>
              <a:t>A</a:t>
            </a:r>
            <a:r>
              <a:rPr lang="en-SG" sz="2400" dirty="0"/>
              <a:t>,</a:t>
            </a:r>
            <a:r>
              <a:rPr lang="en-SG" sz="2400" i="1" dirty="0"/>
              <a:t>B</a:t>
            </a:r>
            <a:r>
              <a:rPr lang="en-SG" sz="2400" dirty="0"/>
              <a:t>,</a:t>
            </a:r>
            <a:r>
              <a:rPr lang="en-SG" sz="2400" i="1" dirty="0"/>
              <a:t>C</a:t>
            </a:r>
            <a:r>
              <a:rPr lang="en-SG" sz="2400" dirty="0"/>
              <a:t>,</a:t>
            </a:r>
            <a:r>
              <a:rPr lang="en-SG" sz="2400" i="1" dirty="0"/>
              <a:t>D</a:t>
            </a:r>
            <a:r>
              <a:rPr lang="en-SG" sz="2400" dirty="0"/>
              <a:t>) = </a:t>
            </a:r>
            <a:r>
              <a:rPr lang="en-SG" sz="2400" dirty="0">
                <a:latin typeface="Symbol" panose="05050102010706020507" pitchFamily="18" charset="2"/>
              </a:rPr>
              <a:t>P</a:t>
            </a:r>
            <a:r>
              <a:rPr lang="en-SG" sz="2400" i="1" dirty="0"/>
              <a:t>M</a:t>
            </a:r>
            <a:r>
              <a:rPr lang="en-SG" sz="2400" dirty="0"/>
              <a:t>(1, 2, 6, 8, 9, 11, 13), implement </a:t>
            </a:r>
            <a:r>
              <a:rPr lang="en-SG" sz="2400" i="1" dirty="0"/>
              <a:t>G</a:t>
            </a:r>
            <a:r>
              <a:rPr lang="en-SG" sz="2400" dirty="0"/>
              <a:t> using a </a:t>
            </a:r>
            <a:r>
              <a:rPr lang="en-SG" sz="2400" dirty="0">
                <a:solidFill>
                  <a:srgbClr val="C00000"/>
                </a:solidFill>
              </a:rPr>
              <a:t>single 8:1 multiplexer </a:t>
            </a:r>
            <a:r>
              <a:rPr lang="en-SG" sz="2400" dirty="0"/>
              <a:t>without any additional logic gates. Complemented literals are not available.</a:t>
            </a:r>
          </a:p>
        </p:txBody>
      </p:sp>
    </p:spTree>
    <p:extLst>
      <p:ext uri="{BB962C8B-B14F-4D97-AF65-F5344CB8AC3E}">
        <p14:creationId xmlns:p14="http://schemas.microsoft.com/office/powerpoint/2010/main" val="8281011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3(b)</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015663"/>
          </a:xfrm>
          <a:prstGeom prst="rect">
            <a:avLst/>
          </a:prstGeom>
          <a:noFill/>
        </p:spPr>
        <p:txBody>
          <a:bodyPr wrap="square" rtlCol="0">
            <a:spAutoFit/>
          </a:bodyPr>
          <a:lstStyle/>
          <a:p>
            <a:r>
              <a:rPr lang="en-SG" sz="2000" dirty="0"/>
              <a:t>Given </a:t>
            </a:r>
            <a:r>
              <a:rPr lang="en-SG" sz="2000" i="1" dirty="0"/>
              <a:t>G</a:t>
            </a:r>
            <a:r>
              <a:rPr lang="en-SG" sz="2000" dirty="0"/>
              <a:t>(</a:t>
            </a:r>
            <a:r>
              <a:rPr lang="en-SG" sz="2000" i="1" dirty="0"/>
              <a:t>A</a:t>
            </a:r>
            <a:r>
              <a:rPr lang="en-SG" sz="2000" dirty="0"/>
              <a:t>,</a:t>
            </a:r>
            <a:r>
              <a:rPr lang="en-SG" sz="2000" i="1" dirty="0"/>
              <a:t>B</a:t>
            </a:r>
            <a:r>
              <a:rPr lang="en-SG" sz="2000" dirty="0"/>
              <a:t>,</a:t>
            </a:r>
            <a:r>
              <a:rPr lang="en-SG" sz="2000" i="1" dirty="0"/>
              <a:t>C</a:t>
            </a:r>
            <a:r>
              <a:rPr lang="en-SG" sz="2000" dirty="0"/>
              <a:t>,</a:t>
            </a:r>
            <a:r>
              <a:rPr lang="en-SG" sz="2000" i="1" dirty="0"/>
              <a:t>D</a:t>
            </a:r>
            <a:r>
              <a:rPr lang="en-SG" sz="2000" dirty="0"/>
              <a:t>) = </a:t>
            </a:r>
            <a:r>
              <a:rPr lang="en-SG" sz="2000" dirty="0">
                <a:latin typeface="Symbol" panose="05050102010706020507" pitchFamily="18" charset="2"/>
              </a:rPr>
              <a:t>P</a:t>
            </a:r>
            <a:r>
              <a:rPr lang="en-SG" sz="2000" i="1" dirty="0"/>
              <a:t>M</a:t>
            </a:r>
            <a:r>
              <a:rPr lang="en-SG" sz="2000" dirty="0"/>
              <a:t>(1, 2, 6, 8, 9, 11, 13), implement </a:t>
            </a:r>
            <a:r>
              <a:rPr lang="en-SG" sz="2000" i="1" dirty="0"/>
              <a:t>G</a:t>
            </a:r>
            <a:r>
              <a:rPr lang="en-SG" sz="2000" dirty="0"/>
              <a:t> using a </a:t>
            </a:r>
            <a:r>
              <a:rPr lang="en-SG" sz="2000" dirty="0">
                <a:solidFill>
                  <a:srgbClr val="C00000"/>
                </a:solidFill>
              </a:rPr>
              <a:t>single 8:1 multiplexer </a:t>
            </a:r>
            <a:r>
              <a:rPr lang="en-SG" sz="2000" dirty="0"/>
              <a:t>without any additional logic gates. Complemented literals are not available.</a:t>
            </a:r>
          </a:p>
        </p:txBody>
      </p:sp>
      <p:graphicFrame>
        <p:nvGraphicFramePr>
          <p:cNvPr id="2" name="Table 1">
            <a:extLst>
              <a:ext uri="{FF2B5EF4-FFF2-40B4-BE49-F238E27FC236}">
                <a16:creationId xmlns:a16="http://schemas.microsoft.com/office/drawing/2014/main" id="{375B3FE0-0E8C-4B5D-AC46-BE9739C8C307}"/>
              </a:ext>
            </a:extLst>
          </p:cNvPr>
          <p:cNvGraphicFramePr>
            <a:graphicFrameLocks noGrp="1"/>
          </p:cNvGraphicFramePr>
          <p:nvPr>
            <p:extLst>
              <p:ext uri="{D42A27DB-BD31-4B8C-83A1-F6EECF244321}">
                <p14:modId xmlns:p14="http://schemas.microsoft.com/office/powerpoint/2010/main" val="2722531590"/>
              </p:ext>
            </p:extLst>
          </p:nvPr>
        </p:nvGraphicFramePr>
        <p:xfrm>
          <a:off x="538480" y="1564928"/>
          <a:ext cx="2814320" cy="5181600"/>
        </p:xfrm>
        <a:graphic>
          <a:graphicData uri="http://schemas.openxmlformats.org/drawingml/2006/table">
            <a:tbl>
              <a:tblPr firstRow="1" bandRow="1">
                <a:tableStyleId>{5C22544A-7EE6-4342-B048-85BDC9FD1C3A}</a:tableStyleId>
              </a:tblPr>
              <a:tblGrid>
                <a:gridCol w="562864">
                  <a:extLst>
                    <a:ext uri="{9D8B030D-6E8A-4147-A177-3AD203B41FA5}">
                      <a16:colId xmlns:a16="http://schemas.microsoft.com/office/drawing/2014/main" val="2802631084"/>
                    </a:ext>
                  </a:extLst>
                </a:gridCol>
                <a:gridCol w="562864">
                  <a:extLst>
                    <a:ext uri="{9D8B030D-6E8A-4147-A177-3AD203B41FA5}">
                      <a16:colId xmlns:a16="http://schemas.microsoft.com/office/drawing/2014/main" val="3348918182"/>
                    </a:ext>
                  </a:extLst>
                </a:gridCol>
                <a:gridCol w="562864">
                  <a:extLst>
                    <a:ext uri="{9D8B030D-6E8A-4147-A177-3AD203B41FA5}">
                      <a16:colId xmlns:a16="http://schemas.microsoft.com/office/drawing/2014/main" val="3588702697"/>
                    </a:ext>
                  </a:extLst>
                </a:gridCol>
                <a:gridCol w="562864">
                  <a:extLst>
                    <a:ext uri="{9D8B030D-6E8A-4147-A177-3AD203B41FA5}">
                      <a16:colId xmlns:a16="http://schemas.microsoft.com/office/drawing/2014/main" val="632164834"/>
                    </a:ext>
                  </a:extLst>
                </a:gridCol>
                <a:gridCol w="562864">
                  <a:extLst>
                    <a:ext uri="{9D8B030D-6E8A-4147-A177-3AD203B41FA5}">
                      <a16:colId xmlns:a16="http://schemas.microsoft.com/office/drawing/2014/main" val="3907022180"/>
                    </a:ext>
                  </a:extLst>
                </a:gridCol>
              </a:tblGrid>
              <a:tr h="190500">
                <a:tc>
                  <a:txBody>
                    <a:bodyPr/>
                    <a:lstStyle/>
                    <a:p>
                      <a:pPr algn="ctr"/>
                      <a:r>
                        <a:rPr lang="en-SG" sz="1400" i="1" dirty="0">
                          <a:solidFill>
                            <a:schemeClr val="tx1"/>
                          </a:solidFill>
                        </a:rPr>
                        <a:t>A</a:t>
                      </a:r>
                    </a:p>
                  </a:txBody>
                  <a:tcPr>
                    <a:solidFill>
                      <a:srgbClr val="CCECFF"/>
                    </a:solidFill>
                  </a:tcPr>
                </a:tc>
                <a:tc>
                  <a:txBody>
                    <a:bodyPr/>
                    <a:lstStyle/>
                    <a:p>
                      <a:pPr algn="ctr"/>
                      <a:r>
                        <a:rPr lang="en-SG" sz="1400" i="1" dirty="0">
                          <a:solidFill>
                            <a:schemeClr val="tx1"/>
                          </a:solidFill>
                        </a:rPr>
                        <a:t>B</a:t>
                      </a:r>
                    </a:p>
                  </a:txBody>
                  <a:tcPr>
                    <a:solidFill>
                      <a:srgbClr val="CCECFF"/>
                    </a:solidFill>
                  </a:tcPr>
                </a:tc>
                <a:tc>
                  <a:txBody>
                    <a:bodyPr/>
                    <a:lstStyle/>
                    <a:p>
                      <a:pPr algn="ctr"/>
                      <a:r>
                        <a:rPr lang="en-SG" sz="1400" i="1" dirty="0">
                          <a:solidFill>
                            <a:schemeClr val="tx1"/>
                          </a:solidFill>
                        </a:rPr>
                        <a:t>C</a:t>
                      </a:r>
                    </a:p>
                  </a:txBody>
                  <a:tcPr>
                    <a:solidFill>
                      <a:srgbClr val="CCECFF"/>
                    </a:solidFill>
                  </a:tcPr>
                </a:tc>
                <a:tc>
                  <a:txBody>
                    <a:bodyPr/>
                    <a:lstStyle/>
                    <a:p>
                      <a:pPr algn="ctr"/>
                      <a:r>
                        <a:rPr lang="en-SG" sz="1400" i="1" dirty="0">
                          <a:solidFill>
                            <a:schemeClr val="tx1"/>
                          </a:solidFill>
                        </a:rPr>
                        <a:t>D</a:t>
                      </a:r>
                    </a:p>
                  </a:txBody>
                  <a:tcPr>
                    <a:solidFill>
                      <a:srgbClr val="CCECFF"/>
                    </a:solidFill>
                  </a:tcPr>
                </a:tc>
                <a:tc>
                  <a:txBody>
                    <a:bodyPr/>
                    <a:lstStyle/>
                    <a:p>
                      <a:pPr algn="ctr"/>
                      <a:r>
                        <a:rPr lang="en-SG" sz="1400" i="1" dirty="0">
                          <a:solidFill>
                            <a:schemeClr val="tx1"/>
                          </a:solidFill>
                        </a:rPr>
                        <a:t>G</a:t>
                      </a:r>
                    </a:p>
                  </a:txBody>
                  <a:tcPr>
                    <a:solidFill>
                      <a:srgbClr val="CCECFF"/>
                    </a:solidFill>
                  </a:tcPr>
                </a:tc>
                <a:extLst>
                  <a:ext uri="{0D108BD9-81ED-4DB2-BD59-A6C34878D82A}">
                    <a16:rowId xmlns:a16="http://schemas.microsoft.com/office/drawing/2014/main" val="4138667289"/>
                  </a:ext>
                </a:extLst>
              </a:tr>
              <a:tr h="19050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b="1" dirty="0"/>
                        <a:t>1</a:t>
                      </a:r>
                    </a:p>
                  </a:txBody>
                  <a:tcPr/>
                </a:tc>
                <a:extLst>
                  <a:ext uri="{0D108BD9-81ED-4DB2-BD59-A6C34878D82A}">
                    <a16:rowId xmlns:a16="http://schemas.microsoft.com/office/drawing/2014/main" val="2215145725"/>
                  </a:ext>
                </a:extLst>
              </a:tr>
              <a:tr h="19050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b="1" dirty="0"/>
                        <a:t>0</a:t>
                      </a:r>
                    </a:p>
                  </a:txBody>
                  <a:tcPr/>
                </a:tc>
                <a:extLst>
                  <a:ext uri="{0D108BD9-81ED-4DB2-BD59-A6C34878D82A}">
                    <a16:rowId xmlns:a16="http://schemas.microsoft.com/office/drawing/2014/main" val="1658002942"/>
                  </a:ext>
                </a:extLst>
              </a:tr>
              <a:tr h="19050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b="1" dirty="0"/>
                        <a:t>0</a:t>
                      </a:r>
                    </a:p>
                  </a:txBody>
                  <a:tcPr/>
                </a:tc>
                <a:extLst>
                  <a:ext uri="{0D108BD9-81ED-4DB2-BD59-A6C34878D82A}">
                    <a16:rowId xmlns:a16="http://schemas.microsoft.com/office/drawing/2014/main" val="2550427206"/>
                  </a:ext>
                </a:extLst>
              </a:tr>
              <a:tr h="190500">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b="1" dirty="0"/>
                        <a:t>1</a:t>
                      </a:r>
                    </a:p>
                  </a:txBody>
                  <a:tcPr/>
                </a:tc>
                <a:extLst>
                  <a:ext uri="{0D108BD9-81ED-4DB2-BD59-A6C34878D82A}">
                    <a16:rowId xmlns:a16="http://schemas.microsoft.com/office/drawing/2014/main" val="2603741776"/>
                  </a:ext>
                </a:extLst>
              </a:tr>
              <a:tr h="19050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b="1" dirty="0"/>
                        <a:t>1</a:t>
                      </a:r>
                    </a:p>
                  </a:txBody>
                  <a:tcPr/>
                </a:tc>
                <a:extLst>
                  <a:ext uri="{0D108BD9-81ED-4DB2-BD59-A6C34878D82A}">
                    <a16:rowId xmlns:a16="http://schemas.microsoft.com/office/drawing/2014/main" val="3780306777"/>
                  </a:ext>
                </a:extLst>
              </a:tr>
              <a:tr h="19050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b="1" dirty="0"/>
                        <a:t>1</a:t>
                      </a:r>
                    </a:p>
                  </a:txBody>
                  <a:tcPr/>
                </a:tc>
                <a:extLst>
                  <a:ext uri="{0D108BD9-81ED-4DB2-BD59-A6C34878D82A}">
                    <a16:rowId xmlns:a16="http://schemas.microsoft.com/office/drawing/2014/main" val="3664024750"/>
                  </a:ext>
                </a:extLst>
              </a:tr>
              <a:tr h="19050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b="1" dirty="0"/>
                        <a:t>0</a:t>
                      </a:r>
                    </a:p>
                  </a:txBody>
                  <a:tcPr/>
                </a:tc>
                <a:extLst>
                  <a:ext uri="{0D108BD9-81ED-4DB2-BD59-A6C34878D82A}">
                    <a16:rowId xmlns:a16="http://schemas.microsoft.com/office/drawing/2014/main" val="3827023990"/>
                  </a:ext>
                </a:extLst>
              </a:tr>
              <a:tr h="190500">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b="1" dirty="0"/>
                        <a:t>1</a:t>
                      </a:r>
                    </a:p>
                  </a:txBody>
                  <a:tcPr/>
                </a:tc>
                <a:extLst>
                  <a:ext uri="{0D108BD9-81ED-4DB2-BD59-A6C34878D82A}">
                    <a16:rowId xmlns:a16="http://schemas.microsoft.com/office/drawing/2014/main" val="1159662909"/>
                  </a:ext>
                </a:extLst>
              </a:tr>
              <a:tr h="190500">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b="1" dirty="0"/>
                        <a:t>0</a:t>
                      </a:r>
                    </a:p>
                  </a:txBody>
                  <a:tcPr/>
                </a:tc>
                <a:extLst>
                  <a:ext uri="{0D108BD9-81ED-4DB2-BD59-A6C34878D82A}">
                    <a16:rowId xmlns:a16="http://schemas.microsoft.com/office/drawing/2014/main" val="4011538145"/>
                  </a:ext>
                </a:extLst>
              </a:tr>
              <a:tr h="190500">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b="1" dirty="0"/>
                        <a:t>0</a:t>
                      </a:r>
                    </a:p>
                  </a:txBody>
                  <a:tcPr/>
                </a:tc>
                <a:extLst>
                  <a:ext uri="{0D108BD9-81ED-4DB2-BD59-A6C34878D82A}">
                    <a16:rowId xmlns:a16="http://schemas.microsoft.com/office/drawing/2014/main" val="1657797558"/>
                  </a:ext>
                </a:extLst>
              </a:tr>
              <a:tr h="190500">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b="1" dirty="0"/>
                        <a:t>1</a:t>
                      </a:r>
                    </a:p>
                  </a:txBody>
                  <a:tcPr/>
                </a:tc>
                <a:extLst>
                  <a:ext uri="{0D108BD9-81ED-4DB2-BD59-A6C34878D82A}">
                    <a16:rowId xmlns:a16="http://schemas.microsoft.com/office/drawing/2014/main" val="937739186"/>
                  </a:ext>
                </a:extLst>
              </a:tr>
              <a:tr h="190500">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b="1" dirty="0"/>
                        <a:t>0</a:t>
                      </a:r>
                    </a:p>
                  </a:txBody>
                  <a:tcPr/>
                </a:tc>
                <a:extLst>
                  <a:ext uri="{0D108BD9-81ED-4DB2-BD59-A6C34878D82A}">
                    <a16:rowId xmlns:a16="http://schemas.microsoft.com/office/drawing/2014/main" val="2327763256"/>
                  </a:ext>
                </a:extLst>
              </a:tr>
              <a:tr h="19050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b="1" dirty="0"/>
                        <a:t>1</a:t>
                      </a:r>
                    </a:p>
                  </a:txBody>
                  <a:tcPr/>
                </a:tc>
                <a:extLst>
                  <a:ext uri="{0D108BD9-81ED-4DB2-BD59-A6C34878D82A}">
                    <a16:rowId xmlns:a16="http://schemas.microsoft.com/office/drawing/2014/main" val="618768201"/>
                  </a:ext>
                </a:extLst>
              </a:tr>
              <a:tr h="19050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b="1" dirty="0"/>
                        <a:t>0</a:t>
                      </a:r>
                    </a:p>
                  </a:txBody>
                  <a:tcPr/>
                </a:tc>
                <a:extLst>
                  <a:ext uri="{0D108BD9-81ED-4DB2-BD59-A6C34878D82A}">
                    <a16:rowId xmlns:a16="http://schemas.microsoft.com/office/drawing/2014/main" val="3368656072"/>
                  </a:ext>
                </a:extLst>
              </a:tr>
              <a:tr h="19050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b="1" dirty="0"/>
                        <a:t>1</a:t>
                      </a:r>
                    </a:p>
                  </a:txBody>
                  <a:tcPr/>
                </a:tc>
                <a:extLst>
                  <a:ext uri="{0D108BD9-81ED-4DB2-BD59-A6C34878D82A}">
                    <a16:rowId xmlns:a16="http://schemas.microsoft.com/office/drawing/2014/main" val="2143105183"/>
                  </a:ext>
                </a:extLst>
              </a:tr>
              <a:tr h="190500">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b="1" dirty="0"/>
                        <a:t>1</a:t>
                      </a:r>
                    </a:p>
                  </a:txBody>
                  <a:tcPr/>
                </a:tc>
                <a:extLst>
                  <a:ext uri="{0D108BD9-81ED-4DB2-BD59-A6C34878D82A}">
                    <a16:rowId xmlns:a16="http://schemas.microsoft.com/office/drawing/2014/main" val="4245546489"/>
                  </a:ext>
                </a:extLst>
              </a:tr>
            </a:tbl>
          </a:graphicData>
        </a:graphic>
      </p:graphicFrame>
      <p:grpSp>
        <p:nvGrpSpPr>
          <p:cNvPr id="7" name="Group 6">
            <a:extLst>
              <a:ext uri="{FF2B5EF4-FFF2-40B4-BE49-F238E27FC236}">
                <a16:creationId xmlns:a16="http://schemas.microsoft.com/office/drawing/2014/main" id="{A71BA14B-97E6-42E0-B560-EC784F8695CC}"/>
              </a:ext>
            </a:extLst>
          </p:cNvPr>
          <p:cNvGrpSpPr/>
          <p:nvPr/>
        </p:nvGrpSpPr>
        <p:grpSpPr>
          <a:xfrm>
            <a:off x="4696454" y="2467898"/>
            <a:ext cx="3172399" cy="3343622"/>
            <a:chOff x="4696454" y="2467898"/>
            <a:chExt cx="3172399" cy="3343622"/>
          </a:xfrm>
        </p:grpSpPr>
        <p:grpSp>
          <p:nvGrpSpPr>
            <p:cNvPr id="8" name="Group 7">
              <a:extLst>
                <a:ext uri="{FF2B5EF4-FFF2-40B4-BE49-F238E27FC236}">
                  <a16:creationId xmlns:a16="http://schemas.microsoft.com/office/drawing/2014/main" id="{EAF81CC2-2D24-4B59-B94B-E2C188865661}"/>
                </a:ext>
              </a:extLst>
            </p:cNvPr>
            <p:cNvGrpSpPr/>
            <p:nvPr/>
          </p:nvGrpSpPr>
          <p:grpSpPr>
            <a:xfrm>
              <a:off x="5054533" y="2467898"/>
              <a:ext cx="2814320" cy="3343622"/>
              <a:chOff x="219221" y="0"/>
              <a:chExt cx="1335575" cy="1687830"/>
            </a:xfrm>
          </p:grpSpPr>
          <p:grpSp>
            <p:nvGrpSpPr>
              <p:cNvPr id="9" name="Group 8">
                <a:extLst>
                  <a:ext uri="{FF2B5EF4-FFF2-40B4-BE49-F238E27FC236}">
                    <a16:creationId xmlns:a16="http://schemas.microsoft.com/office/drawing/2014/main" id="{4A79D7DB-29ED-4B57-A8F4-86608C6AEDB8}"/>
                  </a:ext>
                </a:extLst>
              </p:cNvPr>
              <p:cNvGrpSpPr/>
              <p:nvPr/>
            </p:nvGrpSpPr>
            <p:grpSpPr>
              <a:xfrm>
                <a:off x="219221" y="0"/>
                <a:ext cx="1335575" cy="1687830"/>
                <a:chOff x="219221" y="0"/>
                <a:chExt cx="1335575" cy="1687830"/>
              </a:xfrm>
            </p:grpSpPr>
            <p:grpSp>
              <p:nvGrpSpPr>
                <p:cNvPr id="11" name="Group 10">
                  <a:extLst>
                    <a:ext uri="{FF2B5EF4-FFF2-40B4-BE49-F238E27FC236}">
                      <a16:creationId xmlns:a16="http://schemas.microsoft.com/office/drawing/2014/main" id="{E32F3DB3-326E-44B1-A9BB-B890EEE715F5}"/>
                    </a:ext>
                  </a:extLst>
                </p:cNvPr>
                <p:cNvGrpSpPr/>
                <p:nvPr/>
              </p:nvGrpSpPr>
              <p:grpSpPr>
                <a:xfrm>
                  <a:off x="219221" y="0"/>
                  <a:ext cx="1335575" cy="1687830"/>
                  <a:chOff x="219221" y="0"/>
                  <a:chExt cx="1335575" cy="1687830"/>
                </a:xfrm>
              </p:grpSpPr>
              <p:sp>
                <p:nvSpPr>
                  <p:cNvPr id="18" name="Text Box 3">
                    <a:extLst>
                      <a:ext uri="{FF2B5EF4-FFF2-40B4-BE49-F238E27FC236}">
                        <a16:creationId xmlns:a16="http://schemas.microsoft.com/office/drawing/2014/main" id="{3B2C191A-943A-4DBC-9FE0-40EBB449C88D}"/>
                      </a:ext>
                    </a:extLst>
                  </p:cNvPr>
                  <p:cNvSpPr txBox="1">
                    <a:spLocks noChangeArrowheads="1"/>
                  </p:cNvSpPr>
                  <p:nvPr/>
                </p:nvSpPr>
                <p:spPr bwMode="auto">
                  <a:xfrm>
                    <a:off x="1276066" y="769797"/>
                    <a:ext cx="278730" cy="27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1000"/>
                      </a:spcBef>
                      <a:spcAft>
                        <a:spcPts val="0"/>
                      </a:spcAft>
                    </a:pPr>
                    <a:r>
                      <a:rPr lang="en-SG" b="1" i="1" dirty="0">
                        <a:solidFill>
                          <a:srgbClr val="404040"/>
                        </a:solidFill>
                        <a:effectLst/>
                        <a:latin typeface="Calibri" panose="020F0502020204030204" pitchFamily="34" charset="0"/>
                        <a:ea typeface="SimSun" panose="02010600030101010101" pitchFamily="2" charset="-122"/>
                        <a:cs typeface="Times New Roman" panose="02020603050405020304" pitchFamily="18" charset="0"/>
                      </a:rPr>
                      <a:t>G</a:t>
                    </a:r>
                    <a:endParaRPr lang="en-SG" dirty="0">
                      <a:solidFill>
                        <a:srgbClr val="404040"/>
                      </a:solidFill>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19" name="AutoShape 14">
                    <a:extLst>
                      <a:ext uri="{FF2B5EF4-FFF2-40B4-BE49-F238E27FC236}">
                        <a16:creationId xmlns:a16="http://schemas.microsoft.com/office/drawing/2014/main" id="{D44D5F85-7E21-4387-99A3-F736D7991E13}"/>
                      </a:ext>
                    </a:extLst>
                  </p:cNvPr>
                  <p:cNvSpPr>
                    <a:spLocks noChangeArrowheads="1"/>
                  </p:cNvSpPr>
                  <p:nvPr/>
                </p:nvSpPr>
                <p:spPr bwMode="auto">
                  <a:xfrm rot="5400000">
                    <a:off x="-194481" y="413702"/>
                    <a:ext cx="1687830" cy="860425"/>
                  </a:xfrm>
                  <a:prstGeom prst="triangle">
                    <a:avLst>
                      <a:gd name="adj" fmla="val 50000"/>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SG"/>
                  </a:p>
                </p:txBody>
              </p:sp>
              <p:cxnSp>
                <p:nvCxnSpPr>
                  <p:cNvPr id="20" name="Line 13">
                    <a:extLst>
                      <a:ext uri="{FF2B5EF4-FFF2-40B4-BE49-F238E27FC236}">
                        <a16:creationId xmlns:a16="http://schemas.microsoft.com/office/drawing/2014/main" id="{D56DDBE5-E0C3-4B96-AAD1-B19E77CC255A}"/>
                      </a:ext>
                    </a:extLst>
                  </p:cNvPr>
                  <p:cNvCxnSpPr>
                    <a:cxnSpLocks noChangeShapeType="1"/>
                  </p:cNvCxnSpPr>
                  <p:nvPr/>
                </p:nvCxnSpPr>
                <p:spPr bwMode="auto">
                  <a:xfrm>
                    <a:off x="1078173" y="847018"/>
                    <a:ext cx="2335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1" name="Line 11">
                    <a:extLst>
                      <a:ext uri="{FF2B5EF4-FFF2-40B4-BE49-F238E27FC236}">
                        <a16:creationId xmlns:a16="http://schemas.microsoft.com/office/drawing/2014/main" id="{1F7415A6-63B8-4852-BC46-D4D66B5D4F31}"/>
                      </a:ext>
                    </a:extLst>
                  </p:cNvPr>
                  <p:cNvCxnSpPr>
                    <a:cxnSpLocks noChangeShapeType="1"/>
                  </p:cNvCxnSpPr>
                  <p:nvPr/>
                </p:nvCxnSpPr>
                <p:spPr bwMode="auto">
                  <a:xfrm flipV="1">
                    <a:off x="627797" y="1290571"/>
                    <a:ext cx="0" cy="343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2" name="Line 12">
                    <a:extLst>
                      <a:ext uri="{FF2B5EF4-FFF2-40B4-BE49-F238E27FC236}">
                        <a16:creationId xmlns:a16="http://schemas.microsoft.com/office/drawing/2014/main" id="{C6D93754-164A-46F3-88AC-FA66A0F5F882}"/>
                      </a:ext>
                    </a:extLst>
                  </p:cNvPr>
                  <p:cNvCxnSpPr>
                    <a:cxnSpLocks noChangeShapeType="1"/>
                  </p:cNvCxnSpPr>
                  <p:nvPr/>
                </p:nvCxnSpPr>
                <p:spPr bwMode="auto">
                  <a:xfrm flipV="1">
                    <a:off x="504967" y="1399753"/>
                    <a:ext cx="0" cy="2480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3" name="Line 11">
                    <a:extLst>
                      <a:ext uri="{FF2B5EF4-FFF2-40B4-BE49-F238E27FC236}">
                        <a16:creationId xmlns:a16="http://schemas.microsoft.com/office/drawing/2014/main" id="{38DEAE6D-1C4B-4EDD-B776-13DA7CBBC679}"/>
                      </a:ext>
                    </a:extLst>
                  </p:cNvPr>
                  <p:cNvCxnSpPr>
                    <a:cxnSpLocks noChangeShapeType="1"/>
                  </p:cNvCxnSpPr>
                  <p:nvPr/>
                </p:nvCxnSpPr>
                <p:spPr bwMode="auto">
                  <a:xfrm flipV="1">
                    <a:off x="743803" y="1181388"/>
                    <a:ext cx="0" cy="4505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grpSp>
              <p:nvGrpSpPr>
                <p:cNvPr id="13" name="Group 12">
                  <a:extLst>
                    <a:ext uri="{FF2B5EF4-FFF2-40B4-BE49-F238E27FC236}">
                      <a16:creationId xmlns:a16="http://schemas.microsoft.com/office/drawing/2014/main" id="{514F0E4B-ECBE-4939-9A0D-4F47C21E87A2}"/>
                    </a:ext>
                  </a:extLst>
                </p:cNvPr>
                <p:cNvGrpSpPr/>
                <p:nvPr/>
              </p:nvGrpSpPr>
              <p:grpSpPr>
                <a:xfrm>
                  <a:off x="241853" y="178866"/>
                  <a:ext cx="640453" cy="1330095"/>
                  <a:chOff x="9841" y="69684"/>
                  <a:chExt cx="640453" cy="1330095"/>
                </a:xfrm>
              </p:grpSpPr>
              <p:sp>
                <p:nvSpPr>
                  <p:cNvPr id="14" name="Text Box 18">
                    <a:extLst>
                      <a:ext uri="{FF2B5EF4-FFF2-40B4-BE49-F238E27FC236}">
                        <a16:creationId xmlns:a16="http://schemas.microsoft.com/office/drawing/2014/main" id="{6AF3D7CC-5F35-405B-9692-5C8B375D3289}"/>
                      </a:ext>
                    </a:extLst>
                  </p:cNvPr>
                  <p:cNvSpPr txBox="1">
                    <a:spLocks noChangeArrowheads="1"/>
                  </p:cNvSpPr>
                  <p:nvPr/>
                </p:nvSpPr>
                <p:spPr bwMode="auto">
                  <a:xfrm>
                    <a:off x="341194" y="873457"/>
                    <a:ext cx="309100" cy="25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dirty="0">
                        <a:effectLst/>
                        <a:latin typeface="Calibri" panose="020F0502020204030204" pitchFamily="34" charset="0"/>
                        <a:ea typeface="Calibri" panose="020F0502020204030204" pitchFamily="34" charset="0"/>
                        <a:cs typeface="Times New Roman" panose="02020603050405020304" pitchFamily="18" charset="0"/>
                      </a:rPr>
                      <a:t>0</a:t>
                    </a:r>
                  </a:p>
                </p:txBody>
              </p:sp>
              <p:sp>
                <p:nvSpPr>
                  <p:cNvPr id="15" name="Text Box 15">
                    <a:extLst>
                      <a:ext uri="{FF2B5EF4-FFF2-40B4-BE49-F238E27FC236}">
                        <a16:creationId xmlns:a16="http://schemas.microsoft.com/office/drawing/2014/main" id="{BAEF7153-125B-4BF9-9815-C5AF2DDD271D}"/>
                      </a:ext>
                    </a:extLst>
                  </p:cNvPr>
                  <p:cNvSpPr txBox="1">
                    <a:spLocks noChangeArrowheads="1"/>
                  </p:cNvSpPr>
                  <p:nvPr/>
                </p:nvSpPr>
                <p:spPr bwMode="auto">
                  <a:xfrm>
                    <a:off x="9841" y="69684"/>
                    <a:ext cx="257175" cy="13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0</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1</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2</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3</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4</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5</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6</a:t>
                    </a:r>
                  </a:p>
                  <a:p>
                    <a:pPr>
                      <a:spcAft>
                        <a:spcPts val="500"/>
                      </a:spcAft>
                    </a:pPr>
                    <a:r>
                      <a:rPr lang="en-SG" dirty="0">
                        <a:effectLst/>
                        <a:latin typeface="Calibri" panose="020F0502020204030204" pitchFamily="34" charset="0"/>
                        <a:ea typeface="Calibri" panose="020F0502020204030204" pitchFamily="34" charset="0"/>
                        <a:cs typeface="Times New Roman" panose="02020603050405020304" pitchFamily="18" charset="0"/>
                      </a:rPr>
                      <a:t>7 </a:t>
                    </a:r>
                  </a:p>
                </p:txBody>
              </p:sp>
              <p:sp>
                <p:nvSpPr>
                  <p:cNvPr id="16" name="Text Box 17">
                    <a:extLst>
                      <a:ext uri="{FF2B5EF4-FFF2-40B4-BE49-F238E27FC236}">
                        <a16:creationId xmlns:a16="http://schemas.microsoft.com/office/drawing/2014/main" id="{6BBB8AF1-2527-43C3-AD57-7BE052E08B3F}"/>
                      </a:ext>
                    </a:extLst>
                  </p:cNvPr>
                  <p:cNvSpPr txBox="1">
                    <a:spLocks noChangeArrowheads="1"/>
                  </p:cNvSpPr>
                  <p:nvPr/>
                </p:nvSpPr>
                <p:spPr bwMode="auto">
                  <a:xfrm>
                    <a:off x="225188" y="996287"/>
                    <a:ext cx="308610" cy="25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dirty="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17" name="Text Box 17">
                    <a:extLst>
                      <a:ext uri="{FF2B5EF4-FFF2-40B4-BE49-F238E27FC236}">
                        <a16:creationId xmlns:a16="http://schemas.microsoft.com/office/drawing/2014/main" id="{6F9258A7-AB0E-4BC5-B3EA-D45606E3D7CF}"/>
                      </a:ext>
                    </a:extLst>
                  </p:cNvPr>
                  <p:cNvSpPr txBox="1">
                    <a:spLocks noChangeArrowheads="1"/>
                  </p:cNvSpPr>
                  <p:nvPr/>
                </p:nvSpPr>
                <p:spPr bwMode="auto">
                  <a:xfrm>
                    <a:off x="109182" y="1098645"/>
                    <a:ext cx="309100" cy="25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dirty="0">
                        <a:effectLst/>
                        <a:latin typeface="Calibri" panose="020F0502020204030204" pitchFamily="34" charset="0"/>
                        <a:ea typeface="Calibri" panose="020F0502020204030204" pitchFamily="34" charset="0"/>
                        <a:cs typeface="Times New Roman" panose="02020603050405020304" pitchFamily="18" charset="0"/>
                      </a:rPr>
                      <a:t>2</a:t>
                    </a:r>
                  </a:p>
                </p:txBody>
              </p:sp>
            </p:grpSp>
          </p:grpSp>
          <p:sp>
            <p:nvSpPr>
              <p:cNvPr id="10" name="Text Box 16">
                <a:extLst>
                  <a:ext uri="{FF2B5EF4-FFF2-40B4-BE49-F238E27FC236}">
                    <a16:creationId xmlns:a16="http://schemas.microsoft.com/office/drawing/2014/main" id="{25CDDAFC-C224-47A9-A4AC-B66655D84F12}"/>
                  </a:ext>
                </a:extLst>
              </p:cNvPr>
              <p:cNvSpPr txBox="1">
                <a:spLocks noChangeArrowheads="1"/>
              </p:cNvSpPr>
              <p:nvPr/>
            </p:nvSpPr>
            <p:spPr bwMode="auto">
              <a:xfrm>
                <a:off x="343336" y="480918"/>
                <a:ext cx="459740" cy="4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sz="2000" b="1" dirty="0">
                    <a:effectLst/>
                    <a:latin typeface="Calibri" panose="020F0502020204030204" pitchFamily="34" charset="0"/>
                    <a:ea typeface="Calibri" panose="020F0502020204030204" pitchFamily="34" charset="0"/>
                    <a:cs typeface="Times New Roman" panose="02020603050405020304" pitchFamily="18" charset="0"/>
                  </a:rPr>
                  <a:t>8:1</a:t>
                </a:r>
                <a:endParaRPr lang="en-SG" sz="20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n-SG" sz="2000" b="1" dirty="0">
                    <a:effectLst/>
                    <a:latin typeface="Calibri" panose="020F0502020204030204" pitchFamily="34" charset="0"/>
                    <a:ea typeface="Calibri" panose="020F0502020204030204" pitchFamily="34" charset="0"/>
                    <a:cs typeface="Times New Roman" panose="02020603050405020304" pitchFamily="18" charset="0"/>
                  </a:rPr>
                  <a:t>MUX</a:t>
                </a:r>
                <a:endParaRPr lang="en-SG"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44711D44-0C98-4D14-8F58-B63D5D088B4E}"/>
                </a:ext>
              </a:extLst>
            </p:cNvPr>
            <p:cNvGrpSpPr/>
            <p:nvPr/>
          </p:nvGrpSpPr>
          <p:grpSpPr>
            <a:xfrm>
              <a:off x="4696454" y="2966127"/>
              <a:ext cx="358912" cy="2379202"/>
              <a:chOff x="4695622" y="2875280"/>
              <a:chExt cx="358912" cy="2379202"/>
            </a:xfrm>
          </p:grpSpPr>
          <p:cxnSp>
            <p:nvCxnSpPr>
              <p:cNvPr id="4" name="Straight Connector 3">
                <a:extLst>
                  <a:ext uri="{FF2B5EF4-FFF2-40B4-BE49-F238E27FC236}">
                    <a16:creationId xmlns:a16="http://schemas.microsoft.com/office/drawing/2014/main" id="{97C288CC-CA7C-48C9-8D59-C91673FC2640}"/>
                  </a:ext>
                </a:extLst>
              </p:cNvPr>
              <p:cNvCxnSpPr/>
              <p:nvPr/>
            </p:nvCxnSpPr>
            <p:spPr>
              <a:xfrm>
                <a:off x="4695622" y="2875280"/>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04DD7F-333E-4EA0-B6FF-4210369AEF3D}"/>
                  </a:ext>
                </a:extLst>
              </p:cNvPr>
              <p:cNvCxnSpPr/>
              <p:nvPr/>
            </p:nvCxnSpPr>
            <p:spPr>
              <a:xfrm>
                <a:off x="4695622" y="3220720"/>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7846639-D7F6-4B49-A8AB-3C333E745C5C}"/>
                  </a:ext>
                </a:extLst>
              </p:cNvPr>
              <p:cNvCxnSpPr/>
              <p:nvPr/>
            </p:nvCxnSpPr>
            <p:spPr>
              <a:xfrm>
                <a:off x="4695622" y="3586480"/>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106E85-BC2A-4811-91C3-B31C43023FE7}"/>
                  </a:ext>
                </a:extLst>
              </p:cNvPr>
              <p:cNvCxnSpPr/>
              <p:nvPr/>
            </p:nvCxnSpPr>
            <p:spPr>
              <a:xfrm>
                <a:off x="4695622" y="3982720"/>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BF4F20-3B48-49A7-936F-785148E81B47}"/>
                  </a:ext>
                </a:extLst>
              </p:cNvPr>
              <p:cNvCxnSpPr/>
              <p:nvPr/>
            </p:nvCxnSpPr>
            <p:spPr>
              <a:xfrm>
                <a:off x="4695622" y="4306354"/>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90AF5FC-44A9-463F-8E75-6DFB766736FB}"/>
                  </a:ext>
                </a:extLst>
              </p:cNvPr>
              <p:cNvCxnSpPr/>
              <p:nvPr/>
            </p:nvCxnSpPr>
            <p:spPr>
              <a:xfrm>
                <a:off x="4695622" y="4637532"/>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259376D-281A-406A-A612-70D60A9549CF}"/>
                  </a:ext>
                </a:extLst>
              </p:cNvPr>
              <p:cNvCxnSpPr/>
              <p:nvPr/>
            </p:nvCxnSpPr>
            <p:spPr>
              <a:xfrm>
                <a:off x="4695622" y="4923726"/>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6F4E608-B769-41A1-94E1-A77F4F1C7F6B}"/>
                  </a:ext>
                </a:extLst>
              </p:cNvPr>
              <p:cNvCxnSpPr/>
              <p:nvPr/>
            </p:nvCxnSpPr>
            <p:spPr>
              <a:xfrm>
                <a:off x="4695622" y="5254482"/>
                <a:ext cx="358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336" name="TextBox 14335">
            <a:extLst>
              <a:ext uri="{FF2B5EF4-FFF2-40B4-BE49-F238E27FC236}">
                <a16:creationId xmlns:a16="http://schemas.microsoft.com/office/drawing/2014/main" id="{C7FCC57B-763B-4085-82F7-F99BEDA9D2C7}"/>
              </a:ext>
            </a:extLst>
          </p:cNvPr>
          <p:cNvSpPr txBox="1"/>
          <p:nvPr/>
        </p:nvSpPr>
        <p:spPr>
          <a:xfrm>
            <a:off x="5340699" y="5718823"/>
            <a:ext cx="1149567" cy="369332"/>
          </a:xfrm>
          <a:prstGeom prst="rect">
            <a:avLst/>
          </a:prstGeom>
          <a:noFill/>
        </p:spPr>
        <p:txBody>
          <a:bodyPr wrap="square" rtlCol="0">
            <a:spAutoFit/>
          </a:bodyPr>
          <a:lstStyle/>
          <a:p>
            <a:pPr algn="ctr"/>
            <a:r>
              <a:rPr lang="en-SG" b="1" i="1" dirty="0">
                <a:solidFill>
                  <a:srgbClr val="0000FF"/>
                </a:solidFill>
              </a:rPr>
              <a:t>A C D</a:t>
            </a:r>
          </a:p>
        </p:txBody>
      </p:sp>
      <p:sp>
        <p:nvSpPr>
          <p:cNvPr id="14337" name="Rectangle: Rounded Corners 14336">
            <a:extLst>
              <a:ext uri="{FF2B5EF4-FFF2-40B4-BE49-F238E27FC236}">
                <a16:creationId xmlns:a16="http://schemas.microsoft.com/office/drawing/2014/main" id="{316EF729-B756-4FC1-9CB9-CE00F087D11C}"/>
              </a:ext>
            </a:extLst>
          </p:cNvPr>
          <p:cNvSpPr/>
          <p:nvPr/>
        </p:nvSpPr>
        <p:spPr>
          <a:xfrm>
            <a:off x="457200" y="1859280"/>
            <a:ext cx="2971800" cy="3149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Rounded Corners 47">
            <a:extLst>
              <a:ext uri="{FF2B5EF4-FFF2-40B4-BE49-F238E27FC236}">
                <a16:creationId xmlns:a16="http://schemas.microsoft.com/office/drawing/2014/main" id="{93A8757C-0817-47A9-90B0-F051FD9943EA}"/>
              </a:ext>
            </a:extLst>
          </p:cNvPr>
          <p:cNvSpPr/>
          <p:nvPr/>
        </p:nvSpPr>
        <p:spPr>
          <a:xfrm>
            <a:off x="438114" y="3095485"/>
            <a:ext cx="2971800" cy="3149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339" name="TextBox 14338">
            <a:extLst>
              <a:ext uri="{FF2B5EF4-FFF2-40B4-BE49-F238E27FC236}">
                <a16:creationId xmlns:a16="http://schemas.microsoft.com/office/drawing/2014/main" id="{DD91F70A-51A3-4348-AC34-D28047F3AF60}"/>
              </a:ext>
            </a:extLst>
          </p:cNvPr>
          <p:cNvSpPr txBox="1"/>
          <p:nvPr/>
        </p:nvSpPr>
        <p:spPr>
          <a:xfrm>
            <a:off x="4191944" y="2761142"/>
            <a:ext cx="559164" cy="369332"/>
          </a:xfrm>
          <a:prstGeom prst="rect">
            <a:avLst/>
          </a:prstGeom>
          <a:noFill/>
        </p:spPr>
        <p:txBody>
          <a:bodyPr wrap="square" rtlCol="0">
            <a:spAutoFit/>
          </a:bodyPr>
          <a:lstStyle/>
          <a:p>
            <a:pPr algn="ctr"/>
            <a:r>
              <a:rPr lang="en-SG" b="1" dirty="0">
                <a:solidFill>
                  <a:srgbClr val="FF0000"/>
                </a:solidFill>
              </a:rPr>
              <a:t>1</a:t>
            </a:r>
          </a:p>
        </p:txBody>
      </p:sp>
      <p:sp>
        <p:nvSpPr>
          <p:cNvPr id="50" name="Rectangle: Rounded Corners 49">
            <a:extLst>
              <a:ext uri="{FF2B5EF4-FFF2-40B4-BE49-F238E27FC236}">
                <a16:creationId xmlns:a16="http://schemas.microsoft.com/office/drawing/2014/main" id="{D4377AD9-1794-4BE6-BBDF-FB2BC5D57AD1}"/>
              </a:ext>
            </a:extLst>
          </p:cNvPr>
          <p:cNvSpPr/>
          <p:nvPr/>
        </p:nvSpPr>
        <p:spPr>
          <a:xfrm>
            <a:off x="457200" y="2162422"/>
            <a:ext cx="2971800" cy="31496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Rounded Corners 50">
            <a:extLst>
              <a:ext uri="{FF2B5EF4-FFF2-40B4-BE49-F238E27FC236}">
                <a16:creationId xmlns:a16="http://schemas.microsoft.com/office/drawing/2014/main" id="{EFC2E1D5-1AC8-4089-86BB-2C9ABAB4FE18}"/>
              </a:ext>
            </a:extLst>
          </p:cNvPr>
          <p:cNvSpPr/>
          <p:nvPr/>
        </p:nvSpPr>
        <p:spPr>
          <a:xfrm>
            <a:off x="443194" y="3410445"/>
            <a:ext cx="2971800" cy="31496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a:extLst>
              <a:ext uri="{FF2B5EF4-FFF2-40B4-BE49-F238E27FC236}">
                <a16:creationId xmlns:a16="http://schemas.microsoft.com/office/drawing/2014/main" id="{452F625D-A7A7-4352-A2B0-056D552DBEA7}"/>
              </a:ext>
            </a:extLst>
          </p:cNvPr>
          <p:cNvSpPr txBox="1"/>
          <p:nvPr/>
        </p:nvSpPr>
        <p:spPr>
          <a:xfrm>
            <a:off x="4191944" y="3126901"/>
            <a:ext cx="559164" cy="369332"/>
          </a:xfrm>
          <a:prstGeom prst="rect">
            <a:avLst/>
          </a:prstGeom>
          <a:noFill/>
        </p:spPr>
        <p:txBody>
          <a:bodyPr wrap="square" rtlCol="0">
            <a:spAutoFit/>
          </a:bodyPr>
          <a:lstStyle/>
          <a:p>
            <a:pPr algn="ctr"/>
            <a:r>
              <a:rPr lang="en-SG" b="1" i="1" dirty="0">
                <a:solidFill>
                  <a:srgbClr val="006600"/>
                </a:solidFill>
              </a:rPr>
              <a:t>B</a:t>
            </a:r>
          </a:p>
        </p:txBody>
      </p:sp>
      <p:sp>
        <p:nvSpPr>
          <p:cNvPr id="53" name="Rectangle: Rounded Corners 52">
            <a:extLst>
              <a:ext uri="{FF2B5EF4-FFF2-40B4-BE49-F238E27FC236}">
                <a16:creationId xmlns:a16="http://schemas.microsoft.com/office/drawing/2014/main" id="{992A1C7E-2F9B-4867-B2FC-D5F6027A55AA}"/>
              </a:ext>
            </a:extLst>
          </p:cNvPr>
          <p:cNvSpPr/>
          <p:nvPr/>
        </p:nvSpPr>
        <p:spPr>
          <a:xfrm>
            <a:off x="455034" y="2486173"/>
            <a:ext cx="2971800" cy="31496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Rounded Corners 53">
            <a:extLst>
              <a:ext uri="{FF2B5EF4-FFF2-40B4-BE49-F238E27FC236}">
                <a16:creationId xmlns:a16="http://schemas.microsoft.com/office/drawing/2014/main" id="{AD28E692-0C71-45EE-B627-CE7D380DC8C1}"/>
              </a:ext>
            </a:extLst>
          </p:cNvPr>
          <p:cNvSpPr/>
          <p:nvPr/>
        </p:nvSpPr>
        <p:spPr>
          <a:xfrm>
            <a:off x="455034" y="3704797"/>
            <a:ext cx="2971800" cy="31496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F593DDAE-4251-42FA-AE54-68BB84265615}"/>
              </a:ext>
            </a:extLst>
          </p:cNvPr>
          <p:cNvSpPr txBox="1"/>
          <p:nvPr/>
        </p:nvSpPr>
        <p:spPr>
          <a:xfrm>
            <a:off x="4192163" y="3503058"/>
            <a:ext cx="559164" cy="369332"/>
          </a:xfrm>
          <a:prstGeom prst="rect">
            <a:avLst/>
          </a:prstGeom>
          <a:noFill/>
        </p:spPr>
        <p:txBody>
          <a:bodyPr wrap="square" rtlCol="0">
            <a:spAutoFit/>
          </a:bodyPr>
          <a:lstStyle/>
          <a:p>
            <a:pPr algn="ctr"/>
            <a:r>
              <a:rPr lang="en-SG" b="1" dirty="0">
                <a:solidFill>
                  <a:srgbClr val="0000FF"/>
                </a:solidFill>
              </a:rPr>
              <a:t>0</a:t>
            </a:r>
          </a:p>
        </p:txBody>
      </p:sp>
      <p:sp>
        <p:nvSpPr>
          <p:cNvPr id="56" name="Rectangle: Rounded Corners 55">
            <a:extLst>
              <a:ext uri="{FF2B5EF4-FFF2-40B4-BE49-F238E27FC236}">
                <a16:creationId xmlns:a16="http://schemas.microsoft.com/office/drawing/2014/main" id="{CC8733FA-2AB5-48EA-9EF2-F1110C3CD627}"/>
              </a:ext>
            </a:extLst>
          </p:cNvPr>
          <p:cNvSpPr/>
          <p:nvPr/>
        </p:nvSpPr>
        <p:spPr>
          <a:xfrm>
            <a:off x="445012" y="2778146"/>
            <a:ext cx="2971800" cy="31496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Rectangle: Rounded Corners 56">
            <a:extLst>
              <a:ext uri="{FF2B5EF4-FFF2-40B4-BE49-F238E27FC236}">
                <a16:creationId xmlns:a16="http://schemas.microsoft.com/office/drawing/2014/main" id="{70E4C774-C064-4C27-859F-9D835FD10269}"/>
              </a:ext>
            </a:extLst>
          </p:cNvPr>
          <p:cNvSpPr/>
          <p:nvPr/>
        </p:nvSpPr>
        <p:spPr>
          <a:xfrm>
            <a:off x="445012" y="3996770"/>
            <a:ext cx="2971800" cy="31496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8" name="TextBox 57">
            <a:extLst>
              <a:ext uri="{FF2B5EF4-FFF2-40B4-BE49-F238E27FC236}">
                <a16:creationId xmlns:a16="http://schemas.microsoft.com/office/drawing/2014/main" id="{A7F3AB2C-653C-4286-9B0F-20F2373FA35F}"/>
              </a:ext>
            </a:extLst>
          </p:cNvPr>
          <p:cNvSpPr txBox="1"/>
          <p:nvPr/>
        </p:nvSpPr>
        <p:spPr>
          <a:xfrm>
            <a:off x="4205529" y="3907387"/>
            <a:ext cx="559164" cy="369332"/>
          </a:xfrm>
          <a:prstGeom prst="rect">
            <a:avLst/>
          </a:prstGeom>
          <a:noFill/>
        </p:spPr>
        <p:txBody>
          <a:bodyPr wrap="square" rtlCol="0">
            <a:spAutoFit/>
          </a:bodyPr>
          <a:lstStyle/>
          <a:p>
            <a:pPr algn="ctr"/>
            <a:r>
              <a:rPr lang="en-SG" b="1" dirty="0">
                <a:solidFill>
                  <a:schemeClr val="accent2">
                    <a:lumMod val="75000"/>
                  </a:schemeClr>
                </a:solidFill>
              </a:rPr>
              <a:t>1</a:t>
            </a:r>
          </a:p>
        </p:txBody>
      </p:sp>
      <p:sp>
        <p:nvSpPr>
          <p:cNvPr id="59" name="Rectangle: Rounded Corners 58">
            <a:extLst>
              <a:ext uri="{FF2B5EF4-FFF2-40B4-BE49-F238E27FC236}">
                <a16:creationId xmlns:a16="http://schemas.microsoft.com/office/drawing/2014/main" id="{B91242E8-D206-4879-9A37-8C99E6DAABA3}"/>
              </a:ext>
            </a:extLst>
          </p:cNvPr>
          <p:cNvSpPr/>
          <p:nvPr/>
        </p:nvSpPr>
        <p:spPr>
          <a:xfrm>
            <a:off x="455034" y="4276719"/>
            <a:ext cx="2971800" cy="31496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Rectangle: Rounded Corners 59">
            <a:extLst>
              <a:ext uri="{FF2B5EF4-FFF2-40B4-BE49-F238E27FC236}">
                <a16:creationId xmlns:a16="http://schemas.microsoft.com/office/drawing/2014/main" id="{4B18D971-0038-4AB1-84FF-80FC72329B42}"/>
              </a:ext>
            </a:extLst>
          </p:cNvPr>
          <p:cNvSpPr/>
          <p:nvPr/>
        </p:nvSpPr>
        <p:spPr>
          <a:xfrm>
            <a:off x="435948" y="5512924"/>
            <a:ext cx="2971800" cy="31496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TextBox 60">
            <a:extLst>
              <a:ext uri="{FF2B5EF4-FFF2-40B4-BE49-F238E27FC236}">
                <a16:creationId xmlns:a16="http://schemas.microsoft.com/office/drawing/2014/main" id="{022C959D-11BD-4D50-ABCC-DF86E2567A6E}"/>
              </a:ext>
            </a:extLst>
          </p:cNvPr>
          <p:cNvSpPr txBox="1"/>
          <p:nvPr/>
        </p:nvSpPr>
        <p:spPr>
          <a:xfrm>
            <a:off x="4205529" y="4222347"/>
            <a:ext cx="559164" cy="369332"/>
          </a:xfrm>
          <a:prstGeom prst="rect">
            <a:avLst/>
          </a:prstGeom>
          <a:noFill/>
        </p:spPr>
        <p:txBody>
          <a:bodyPr wrap="square" rtlCol="0">
            <a:spAutoFit/>
          </a:bodyPr>
          <a:lstStyle/>
          <a:p>
            <a:pPr algn="ctr"/>
            <a:r>
              <a:rPr lang="en-SG" b="1" i="1" dirty="0">
                <a:solidFill>
                  <a:srgbClr val="7030A0"/>
                </a:solidFill>
              </a:rPr>
              <a:t>B</a:t>
            </a:r>
          </a:p>
        </p:txBody>
      </p:sp>
      <p:sp>
        <p:nvSpPr>
          <p:cNvPr id="62" name="Rectangle: Rounded Corners 61">
            <a:extLst>
              <a:ext uri="{FF2B5EF4-FFF2-40B4-BE49-F238E27FC236}">
                <a16:creationId xmlns:a16="http://schemas.microsoft.com/office/drawing/2014/main" id="{7770330E-4F73-4623-8811-BF48B5B06098}"/>
              </a:ext>
            </a:extLst>
          </p:cNvPr>
          <p:cNvSpPr/>
          <p:nvPr/>
        </p:nvSpPr>
        <p:spPr>
          <a:xfrm>
            <a:off x="445424" y="4590516"/>
            <a:ext cx="2971800" cy="31496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Rounded Corners 62">
            <a:extLst>
              <a:ext uri="{FF2B5EF4-FFF2-40B4-BE49-F238E27FC236}">
                <a16:creationId xmlns:a16="http://schemas.microsoft.com/office/drawing/2014/main" id="{3968BEBA-23D8-43F8-99A3-26338C46F28C}"/>
              </a:ext>
            </a:extLst>
          </p:cNvPr>
          <p:cNvSpPr/>
          <p:nvPr/>
        </p:nvSpPr>
        <p:spPr>
          <a:xfrm>
            <a:off x="431418" y="5838539"/>
            <a:ext cx="2971800" cy="31496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Box 63">
            <a:extLst>
              <a:ext uri="{FF2B5EF4-FFF2-40B4-BE49-F238E27FC236}">
                <a16:creationId xmlns:a16="http://schemas.microsoft.com/office/drawing/2014/main" id="{29384922-FFB6-4231-B016-5E996BA5EFE2}"/>
              </a:ext>
            </a:extLst>
          </p:cNvPr>
          <p:cNvSpPr txBox="1"/>
          <p:nvPr/>
        </p:nvSpPr>
        <p:spPr>
          <a:xfrm>
            <a:off x="4213533" y="4542625"/>
            <a:ext cx="559164" cy="369332"/>
          </a:xfrm>
          <a:prstGeom prst="rect">
            <a:avLst/>
          </a:prstGeom>
          <a:noFill/>
        </p:spPr>
        <p:txBody>
          <a:bodyPr wrap="square" rtlCol="0">
            <a:spAutoFit/>
          </a:bodyPr>
          <a:lstStyle/>
          <a:p>
            <a:pPr algn="ctr"/>
            <a:r>
              <a:rPr lang="en-SG" b="1" dirty="0">
                <a:solidFill>
                  <a:srgbClr val="FFC000"/>
                </a:solidFill>
              </a:rPr>
              <a:t>0</a:t>
            </a:r>
          </a:p>
        </p:txBody>
      </p:sp>
      <p:sp>
        <p:nvSpPr>
          <p:cNvPr id="65" name="Rectangle: Rounded Corners 64">
            <a:extLst>
              <a:ext uri="{FF2B5EF4-FFF2-40B4-BE49-F238E27FC236}">
                <a16:creationId xmlns:a16="http://schemas.microsoft.com/office/drawing/2014/main" id="{E1F7BEDA-7B3C-4E9A-9925-E82E62164AA8}"/>
              </a:ext>
            </a:extLst>
          </p:cNvPr>
          <p:cNvSpPr/>
          <p:nvPr/>
        </p:nvSpPr>
        <p:spPr>
          <a:xfrm>
            <a:off x="436833" y="4925874"/>
            <a:ext cx="2971800" cy="31496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Rounded Corners 65">
            <a:extLst>
              <a:ext uri="{FF2B5EF4-FFF2-40B4-BE49-F238E27FC236}">
                <a16:creationId xmlns:a16="http://schemas.microsoft.com/office/drawing/2014/main" id="{EF3C440F-E2E4-46A2-AF34-250EB86871B3}"/>
              </a:ext>
            </a:extLst>
          </p:cNvPr>
          <p:cNvSpPr/>
          <p:nvPr/>
        </p:nvSpPr>
        <p:spPr>
          <a:xfrm>
            <a:off x="436833" y="6144498"/>
            <a:ext cx="2971800" cy="31496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Box 66">
            <a:extLst>
              <a:ext uri="{FF2B5EF4-FFF2-40B4-BE49-F238E27FC236}">
                <a16:creationId xmlns:a16="http://schemas.microsoft.com/office/drawing/2014/main" id="{29A09151-3D1C-4CD6-9BCD-A9E0459526AC}"/>
              </a:ext>
            </a:extLst>
          </p:cNvPr>
          <p:cNvSpPr txBox="1"/>
          <p:nvPr/>
        </p:nvSpPr>
        <p:spPr>
          <a:xfrm>
            <a:off x="4217765" y="4852038"/>
            <a:ext cx="559164" cy="369332"/>
          </a:xfrm>
          <a:prstGeom prst="rect">
            <a:avLst/>
          </a:prstGeom>
          <a:noFill/>
        </p:spPr>
        <p:txBody>
          <a:bodyPr wrap="square" rtlCol="0">
            <a:spAutoFit/>
          </a:bodyPr>
          <a:lstStyle/>
          <a:p>
            <a:pPr algn="ctr"/>
            <a:r>
              <a:rPr lang="en-SG" b="1" dirty="0">
                <a:solidFill>
                  <a:schemeClr val="tx1">
                    <a:lumMod val="75000"/>
                    <a:lumOff val="25000"/>
                  </a:schemeClr>
                </a:solidFill>
              </a:rPr>
              <a:t>1</a:t>
            </a:r>
          </a:p>
        </p:txBody>
      </p:sp>
      <p:sp>
        <p:nvSpPr>
          <p:cNvPr id="68" name="Rectangle: Rounded Corners 67">
            <a:extLst>
              <a:ext uri="{FF2B5EF4-FFF2-40B4-BE49-F238E27FC236}">
                <a16:creationId xmlns:a16="http://schemas.microsoft.com/office/drawing/2014/main" id="{1133F2A0-7DDB-4C27-874C-620E8E36D966}"/>
              </a:ext>
            </a:extLst>
          </p:cNvPr>
          <p:cNvSpPr/>
          <p:nvPr/>
        </p:nvSpPr>
        <p:spPr>
          <a:xfrm>
            <a:off x="446460" y="5230169"/>
            <a:ext cx="2971800" cy="31496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9" name="Rectangle: Rounded Corners 68">
            <a:extLst>
              <a:ext uri="{FF2B5EF4-FFF2-40B4-BE49-F238E27FC236}">
                <a16:creationId xmlns:a16="http://schemas.microsoft.com/office/drawing/2014/main" id="{46E75665-1F4D-48C3-87B9-ABFAB9AC40FB}"/>
              </a:ext>
            </a:extLst>
          </p:cNvPr>
          <p:cNvSpPr/>
          <p:nvPr/>
        </p:nvSpPr>
        <p:spPr>
          <a:xfrm>
            <a:off x="446460" y="6448793"/>
            <a:ext cx="2971800" cy="31496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0" name="TextBox 69">
            <a:extLst>
              <a:ext uri="{FF2B5EF4-FFF2-40B4-BE49-F238E27FC236}">
                <a16:creationId xmlns:a16="http://schemas.microsoft.com/office/drawing/2014/main" id="{8A2F5F97-643F-4594-9B51-7AA3D5B43C56}"/>
              </a:ext>
            </a:extLst>
          </p:cNvPr>
          <p:cNvSpPr txBox="1"/>
          <p:nvPr/>
        </p:nvSpPr>
        <p:spPr>
          <a:xfrm>
            <a:off x="4212252" y="5169204"/>
            <a:ext cx="559164" cy="369332"/>
          </a:xfrm>
          <a:prstGeom prst="rect">
            <a:avLst/>
          </a:prstGeom>
          <a:noFill/>
        </p:spPr>
        <p:txBody>
          <a:bodyPr wrap="square" rtlCol="0">
            <a:spAutoFit/>
          </a:bodyPr>
          <a:lstStyle/>
          <a:p>
            <a:pPr algn="ctr"/>
            <a:r>
              <a:rPr lang="en-SG" b="1" i="1" dirty="0">
                <a:solidFill>
                  <a:srgbClr val="00B050"/>
                </a:solidFill>
              </a:rPr>
              <a:t>B</a:t>
            </a:r>
          </a:p>
        </p:txBody>
      </p:sp>
    </p:spTree>
    <p:extLst>
      <p:ext uri="{BB962C8B-B14F-4D97-AF65-F5344CB8AC3E}">
        <p14:creationId xmlns:p14="http://schemas.microsoft.com/office/powerpoint/2010/main" val="3179784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6"/>
                                        </p:tgtEl>
                                        <p:attrNameLst>
                                          <p:attrName>style.visibility</p:attrName>
                                        </p:attrNameLst>
                                      </p:cBhvr>
                                      <p:to>
                                        <p:strVal val="visible"/>
                                      </p:to>
                                    </p:set>
                                    <p:animEffect transition="in" filter="dissolve">
                                      <p:cBhvr>
                                        <p:cTn id="12" dur="500"/>
                                        <p:tgtEl>
                                          <p:spTgt spid="143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7"/>
                                        </p:tgtEl>
                                        <p:attrNameLst>
                                          <p:attrName>style.visibility</p:attrName>
                                        </p:attrNameLst>
                                      </p:cBhvr>
                                      <p:to>
                                        <p:strVal val="visible"/>
                                      </p:to>
                                    </p:set>
                                    <p:animEffect transition="in" filter="dissolve">
                                      <p:cBhvr>
                                        <p:cTn id="17" dur="500"/>
                                        <p:tgtEl>
                                          <p:spTgt spid="1433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339"/>
                                        </p:tgtEl>
                                        <p:attrNameLst>
                                          <p:attrName>style.visibility</p:attrName>
                                        </p:attrNameLst>
                                      </p:cBhvr>
                                      <p:to>
                                        <p:strVal val="visible"/>
                                      </p:to>
                                    </p:set>
                                    <p:animEffect transition="in" filter="dissolve">
                                      <p:cBhvr>
                                        <p:cTn id="25" dur="500"/>
                                        <p:tgtEl>
                                          <p:spTgt spid="1433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dissolv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dissolve">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dissolve">
                                      <p:cBhvr>
                                        <p:cTn id="43" dur="500"/>
                                        <p:tgtEl>
                                          <p:spTgt spid="5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dissolve">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dissolve">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dissolve">
                                      <p:cBhvr>
                                        <p:cTn id="56" dur="500"/>
                                        <p:tgtEl>
                                          <p:spTgt spid="5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dissolve">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dissolve">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dissolve">
                                      <p:cBhvr>
                                        <p:cTn id="69" dur="500"/>
                                        <p:tgtEl>
                                          <p:spTgt spid="5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dissolve">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dissolve">
                                      <p:cBhvr>
                                        <p:cTn id="77" dur="50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dissolve">
                                      <p:cBhvr>
                                        <p:cTn id="82" dur="500"/>
                                        <p:tgtEl>
                                          <p:spTgt spid="6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dissolve">
                                      <p:cBhvr>
                                        <p:cTn id="85" dur="500"/>
                                        <p:tgtEl>
                                          <p:spTgt spid="6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dissolve">
                                      <p:cBhvr>
                                        <p:cTn id="90" dur="500"/>
                                        <p:tgtEl>
                                          <p:spTgt spid="64"/>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dissolve">
                                      <p:cBhvr>
                                        <p:cTn id="95" dur="500"/>
                                        <p:tgtEl>
                                          <p:spTgt spid="6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dissolve">
                                      <p:cBhvr>
                                        <p:cTn id="98" dur="500"/>
                                        <p:tgtEl>
                                          <p:spTgt spid="6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dissolve">
                                      <p:cBhvr>
                                        <p:cTn id="103" dur="500"/>
                                        <p:tgtEl>
                                          <p:spTgt spid="67"/>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68"/>
                                        </p:tgtEl>
                                        <p:attrNameLst>
                                          <p:attrName>style.visibility</p:attrName>
                                        </p:attrNameLst>
                                      </p:cBhvr>
                                      <p:to>
                                        <p:strVal val="visible"/>
                                      </p:to>
                                    </p:set>
                                    <p:animEffect transition="in" filter="dissolve">
                                      <p:cBhvr>
                                        <p:cTn id="108" dur="500"/>
                                        <p:tgtEl>
                                          <p:spTgt spid="68"/>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dissolve">
                                      <p:cBhvr>
                                        <p:cTn id="111" dur="500"/>
                                        <p:tgtEl>
                                          <p:spTgt spid="69"/>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0"/>
                                        </p:tgtEl>
                                        <p:attrNameLst>
                                          <p:attrName>style.visibility</p:attrName>
                                        </p:attrNameLst>
                                      </p:cBhvr>
                                      <p:to>
                                        <p:strVal val="visible"/>
                                      </p:to>
                                    </p:set>
                                    <p:animEffect transition="in" filter="dissolve">
                                      <p:cBhvr>
                                        <p:cTn id="11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 grpId="0"/>
      <p:bldP spid="14337" grpId="0" animBg="1"/>
      <p:bldP spid="48" grpId="0" animBg="1"/>
      <p:bldP spid="14339" grpId="0"/>
      <p:bldP spid="50" grpId="0" animBg="1"/>
      <p:bldP spid="51" grpId="0" animBg="1"/>
      <p:bldP spid="52" grpId="0"/>
      <p:bldP spid="53" grpId="0" animBg="1"/>
      <p:bldP spid="54" grpId="0" animBg="1"/>
      <p:bldP spid="55" grpId="0"/>
      <p:bldP spid="56" grpId="0" animBg="1"/>
      <p:bldP spid="57" grpId="0" animBg="1"/>
      <p:bldP spid="58" grpId="0"/>
      <p:bldP spid="59" grpId="0" animBg="1"/>
      <p:bldP spid="60" grpId="0" animBg="1"/>
      <p:bldP spid="61" grpId="0"/>
      <p:bldP spid="62" grpId="0" animBg="1"/>
      <p:bldP spid="63" grpId="0" animBg="1"/>
      <p:bldP spid="64" grpId="0"/>
      <p:bldP spid="65" grpId="0" animBg="1"/>
      <p:bldP spid="66" grpId="0" animBg="1"/>
      <p:bldP spid="67" grpId="0"/>
      <p:bldP spid="68" grpId="0" animBg="1"/>
      <p:bldP spid="69" grpId="0" animBg="1"/>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3(c)</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015663"/>
          </a:xfrm>
          <a:prstGeom prst="rect">
            <a:avLst/>
          </a:prstGeom>
          <a:noFill/>
        </p:spPr>
        <p:txBody>
          <a:bodyPr wrap="square" rtlCol="0">
            <a:spAutoFit/>
          </a:bodyPr>
          <a:lstStyle/>
          <a:p>
            <a:r>
              <a:rPr lang="en-SG" sz="2000" dirty="0"/>
              <a:t>Given </a:t>
            </a:r>
            <a:r>
              <a:rPr lang="en-SG" sz="2000" i="1" dirty="0"/>
              <a:t>H</a:t>
            </a:r>
            <a:r>
              <a:rPr lang="en-SG" sz="2000" dirty="0"/>
              <a:t>(</a:t>
            </a:r>
            <a:r>
              <a:rPr lang="en-SG" sz="2000" i="1" dirty="0"/>
              <a:t>A</a:t>
            </a:r>
            <a:r>
              <a:rPr lang="en-SG" sz="2000" dirty="0"/>
              <a:t>,</a:t>
            </a:r>
            <a:r>
              <a:rPr lang="en-SG" sz="2000" i="1" dirty="0"/>
              <a:t>B</a:t>
            </a:r>
            <a:r>
              <a:rPr lang="en-SG" sz="2000" dirty="0"/>
              <a:t>,</a:t>
            </a:r>
            <a:r>
              <a:rPr lang="en-SG" sz="2000" i="1" dirty="0"/>
              <a:t>C</a:t>
            </a:r>
            <a:r>
              <a:rPr lang="en-SG" sz="2000" dirty="0"/>
              <a:t>,</a:t>
            </a:r>
            <a:r>
              <a:rPr lang="en-SG" sz="2000" i="1" dirty="0"/>
              <a:t>D</a:t>
            </a:r>
            <a:r>
              <a:rPr lang="en-SG" sz="2000" dirty="0"/>
              <a:t>) = </a:t>
            </a:r>
            <a:r>
              <a:rPr lang="en-SG" sz="2000" dirty="0" err="1">
                <a:latin typeface="Symbol" panose="05050102010706020507" pitchFamily="18" charset="2"/>
              </a:rPr>
              <a:t>S</a:t>
            </a:r>
            <a:r>
              <a:rPr lang="en-SG" sz="2000" i="1" dirty="0" err="1"/>
              <a:t>m</a:t>
            </a:r>
            <a:r>
              <a:rPr lang="en-SG" sz="2000" dirty="0"/>
              <a:t>(12, 13), implement </a:t>
            </a:r>
            <a:r>
              <a:rPr lang="en-SG" sz="2000" i="1" dirty="0"/>
              <a:t>H</a:t>
            </a:r>
            <a:r>
              <a:rPr lang="en-SG" sz="2000" dirty="0"/>
              <a:t> using a </a:t>
            </a:r>
            <a:r>
              <a:rPr lang="en-SG" sz="2000" dirty="0">
                <a:solidFill>
                  <a:srgbClr val="C00000"/>
                </a:solidFill>
              </a:rPr>
              <a:t>single 2</a:t>
            </a:r>
            <a:r>
              <a:rPr lang="en-SG" sz="2000" dirty="0">
                <a:solidFill>
                  <a:srgbClr val="C00000"/>
                </a:solidFill>
                <a:sym typeface="Symbol" panose="05050102010706020507" pitchFamily="18" charset="2"/>
              </a:rPr>
              <a:t>4</a:t>
            </a:r>
            <a:r>
              <a:rPr lang="en-SG" sz="2000" dirty="0">
                <a:solidFill>
                  <a:srgbClr val="C00000"/>
                </a:solidFill>
              </a:rPr>
              <a:t> active high output decoder with 1-enable </a:t>
            </a:r>
            <a:r>
              <a:rPr lang="en-SG" sz="2000" dirty="0"/>
              <a:t>without any additional logic gates. Complemented literals are not available.</a:t>
            </a:r>
          </a:p>
        </p:txBody>
      </p:sp>
      <p:grpSp>
        <p:nvGrpSpPr>
          <p:cNvPr id="71" name="Group 70">
            <a:extLst>
              <a:ext uri="{FF2B5EF4-FFF2-40B4-BE49-F238E27FC236}">
                <a16:creationId xmlns:a16="http://schemas.microsoft.com/office/drawing/2014/main" id="{D95BF7F3-BAC3-4FAC-BA8F-634E5AB58E60}"/>
              </a:ext>
            </a:extLst>
          </p:cNvPr>
          <p:cNvGrpSpPr/>
          <p:nvPr/>
        </p:nvGrpSpPr>
        <p:grpSpPr>
          <a:xfrm>
            <a:off x="3310021" y="2113596"/>
            <a:ext cx="1933440" cy="2255203"/>
            <a:chOff x="28766" y="0"/>
            <a:chExt cx="1247452" cy="1533721"/>
          </a:xfrm>
        </p:grpSpPr>
        <p:grpSp>
          <p:nvGrpSpPr>
            <p:cNvPr id="72" name="Group 71">
              <a:extLst>
                <a:ext uri="{FF2B5EF4-FFF2-40B4-BE49-F238E27FC236}">
                  <a16:creationId xmlns:a16="http://schemas.microsoft.com/office/drawing/2014/main" id="{AC9965C6-26C0-448D-B08F-6FDFC66A903E}"/>
                </a:ext>
              </a:extLst>
            </p:cNvPr>
            <p:cNvGrpSpPr/>
            <p:nvPr/>
          </p:nvGrpSpPr>
          <p:grpSpPr>
            <a:xfrm>
              <a:off x="955496" y="349321"/>
              <a:ext cx="320722" cy="716507"/>
              <a:chOff x="0" y="0"/>
              <a:chExt cx="225681" cy="716507"/>
            </a:xfrm>
          </p:grpSpPr>
          <p:cxnSp>
            <p:nvCxnSpPr>
              <p:cNvPr id="84" name="Straight Connector 83">
                <a:extLst>
                  <a:ext uri="{FF2B5EF4-FFF2-40B4-BE49-F238E27FC236}">
                    <a16:creationId xmlns:a16="http://schemas.microsoft.com/office/drawing/2014/main" id="{AB0F61C4-2695-4DD4-81E5-A77AD3059BBA}"/>
                  </a:ext>
                </a:extLst>
              </p:cNvPr>
              <p:cNvCxnSpPr/>
              <p:nvPr/>
            </p:nvCxnSpPr>
            <p:spPr>
              <a:xfrm>
                <a:off x="0" y="0"/>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DDCF841-D0B3-4561-88C6-4038CF18C765}"/>
                  </a:ext>
                </a:extLst>
              </p:cNvPr>
              <p:cNvCxnSpPr/>
              <p:nvPr/>
            </p:nvCxnSpPr>
            <p:spPr>
              <a:xfrm>
                <a:off x="0" y="232012"/>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330AAA6-F809-4492-B08B-18A3607A1579}"/>
                  </a:ext>
                </a:extLst>
              </p:cNvPr>
              <p:cNvCxnSpPr/>
              <p:nvPr/>
            </p:nvCxnSpPr>
            <p:spPr>
              <a:xfrm>
                <a:off x="0" y="477672"/>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8310450-EC4D-4BB9-89A8-0548F6037C1D}"/>
                  </a:ext>
                </a:extLst>
              </p:cNvPr>
              <p:cNvCxnSpPr/>
              <p:nvPr/>
            </p:nvCxnSpPr>
            <p:spPr>
              <a:xfrm>
                <a:off x="0" y="716507"/>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23EDD9B4-251F-4384-82A5-3F3E49E359E9}"/>
                </a:ext>
              </a:extLst>
            </p:cNvPr>
            <p:cNvGrpSpPr/>
            <p:nvPr/>
          </p:nvGrpSpPr>
          <p:grpSpPr>
            <a:xfrm>
              <a:off x="28766" y="0"/>
              <a:ext cx="1217560" cy="1533721"/>
              <a:chOff x="28766" y="0"/>
              <a:chExt cx="1217560" cy="1533721"/>
            </a:xfrm>
          </p:grpSpPr>
          <p:grpSp>
            <p:nvGrpSpPr>
              <p:cNvPr id="74" name="Group 73">
                <a:extLst>
                  <a:ext uri="{FF2B5EF4-FFF2-40B4-BE49-F238E27FC236}">
                    <a16:creationId xmlns:a16="http://schemas.microsoft.com/office/drawing/2014/main" id="{EE39F36D-9B6F-45BF-AFA4-573111ECB085}"/>
                  </a:ext>
                </a:extLst>
              </p:cNvPr>
              <p:cNvGrpSpPr/>
              <p:nvPr/>
            </p:nvGrpSpPr>
            <p:grpSpPr>
              <a:xfrm>
                <a:off x="28766" y="581333"/>
                <a:ext cx="266132" cy="324939"/>
                <a:chOff x="28766" y="16255"/>
                <a:chExt cx="266132" cy="324939"/>
              </a:xfrm>
            </p:grpSpPr>
            <p:cxnSp>
              <p:nvCxnSpPr>
                <p:cNvPr id="82" name="Straight Connector 81">
                  <a:extLst>
                    <a:ext uri="{FF2B5EF4-FFF2-40B4-BE49-F238E27FC236}">
                      <a16:creationId xmlns:a16="http://schemas.microsoft.com/office/drawing/2014/main" id="{AECA94A8-73C0-4FE3-A8C0-2EE4461A8C26}"/>
                    </a:ext>
                  </a:extLst>
                </p:cNvPr>
                <p:cNvCxnSpPr/>
                <p:nvPr/>
              </p:nvCxnSpPr>
              <p:spPr>
                <a:xfrm>
                  <a:off x="28766" y="16255"/>
                  <a:ext cx="266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D2F407-BD05-4F26-A17F-516506D0F915}"/>
                    </a:ext>
                  </a:extLst>
                </p:cNvPr>
                <p:cNvCxnSpPr/>
                <p:nvPr/>
              </p:nvCxnSpPr>
              <p:spPr>
                <a:xfrm>
                  <a:off x="28766" y="341194"/>
                  <a:ext cx="266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3D336DC1-8A5B-4E5D-B0F7-BDE04D596550}"/>
                  </a:ext>
                </a:extLst>
              </p:cNvPr>
              <p:cNvCxnSpPr/>
              <p:nvPr/>
            </p:nvCxnSpPr>
            <p:spPr>
              <a:xfrm>
                <a:off x="698643" y="1294544"/>
                <a:ext cx="0" cy="2391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7378FF0D-8D73-46BD-BA9D-F395042102CB}"/>
                  </a:ext>
                </a:extLst>
              </p:cNvPr>
              <p:cNvGrpSpPr/>
              <p:nvPr/>
            </p:nvGrpSpPr>
            <p:grpSpPr>
              <a:xfrm>
                <a:off x="205483" y="0"/>
                <a:ext cx="1040843" cy="1346102"/>
                <a:chOff x="0" y="0"/>
                <a:chExt cx="1040843" cy="1346102"/>
              </a:xfrm>
            </p:grpSpPr>
            <p:sp>
              <p:nvSpPr>
                <p:cNvPr id="77" name="Rectangle 76">
                  <a:extLst>
                    <a:ext uri="{FF2B5EF4-FFF2-40B4-BE49-F238E27FC236}">
                      <a16:creationId xmlns:a16="http://schemas.microsoft.com/office/drawing/2014/main" id="{149B7522-E451-4EDD-8DC5-C163DFE9D353}"/>
                    </a:ext>
                  </a:extLst>
                </p:cNvPr>
                <p:cNvSpPr/>
                <p:nvPr/>
              </p:nvSpPr>
              <p:spPr>
                <a:xfrm>
                  <a:off x="71919" y="0"/>
                  <a:ext cx="866633" cy="13030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78" name="Text Box 16">
                  <a:extLst>
                    <a:ext uri="{FF2B5EF4-FFF2-40B4-BE49-F238E27FC236}">
                      <a16:creationId xmlns:a16="http://schemas.microsoft.com/office/drawing/2014/main" id="{E60B96C2-558C-4D75-BBF1-FF5AF6B61C3C}"/>
                    </a:ext>
                  </a:extLst>
                </p:cNvPr>
                <p:cNvSpPr txBox="1">
                  <a:spLocks noChangeArrowheads="1"/>
                </p:cNvSpPr>
                <p:nvPr/>
              </p:nvSpPr>
              <p:spPr bwMode="auto">
                <a:xfrm>
                  <a:off x="256854" y="10274"/>
                  <a:ext cx="459647" cy="4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2</a:t>
                  </a:r>
                  <a:r>
                    <a:rPr lang="en-SG" b="1"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SG" b="1" dirty="0">
                      <a:effectLst/>
                      <a:latin typeface="Calibri" panose="020F0502020204030204" pitchFamily="34" charset="0"/>
                      <a:ea typeface="Calibri" panose="020F0502020204030204" pitchFamily="34" charset="0"/>
                      <a:cs typeface="Times New Roman" panose="02020603050405020304" pitchFamily="18" charset="0"/>
                    </a:rPr>
                    <a:t>4</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DEC</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Text Box 18">
                  <a:extLst>
                    <a:ext uri="{FF2B5EF4-FFF2-40B4-BE49-F238E27FC236}">
                      <a16:creationId xmlns:a16="http://schemas.microsoft.com/office/drawing/2014/main" id="{42435B75-9026-4F5C-BC97-09F49E7D8E88}"/>
                    </a:ext>
                  </a:extLst>
                </p:cNvPr>
                <p:cNvSpPr txBox="1">
                  <a:spLocks noChangeArrowheads="1"/>
                </p:cNvSpPr>
                <p:nvPr/>
              </p:nvSpPr>
              <p:spPr bwMode="auto">
                <a:xfrm>
                  <a:off x="349321" y="1089061"/>
                  <a:ext cx="309037" cy="25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sz="1600" i="1" dirty="0">
                      <a:effectLst/>
                      <a:latin typeface="Calibri" panose="020F0502020204030204" pitchFamily="34" charset="0"/>
                      <a:ea typeface="Calibri" panose="020F0502020204030204" pitchFamily="34" charset="0"/>
                      <a:cs typeface="Times New Roman" panose="02020603050405020304" pitchFamily="18" charset="0"/>
                    </a:rPr>
                    <a:t>EN</a:t>
                  </a: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Text Box 18">
                  <a:extLst>
                    <a:ext uri="{FF2B5EF4-FFF2-40B4-BE49-F238E27FC236}">
                      <a16:creationId xmlns:a16="http://schemas.microsoft.com/office/drawing/2014/main" id="{0670D356-E91F-4B0E-ACB1-CFD00D966C15}"/>
                    </a:ext>
                  </a:extLst>
                </p:cNvPr>
                <p:cNvSpPr txBox="1">
                  <a:spLocks noChangeArrowheads="1"/>
                </p:cNvSpPr>
                <p:nvPr/>
              </p:nvSpPr>
              <p:spPr bwMode="auto">
                <a:xfrm>
                  <a:off x="0" y="482885"/>
                  <a:ext cx="32072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12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S</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2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S</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Text Box 18">
                  <a:extLst>
                    <a:ext uri="{FF2B5EF4-FFF2-40B4-BE49-F238E27FC236}">
                      <a16:creationId xmlns:a16="http://schemas.microsoft.com/office/drawing/2014/main" id="{8A52DAA8-B1BB-4994-BCBD-3B2859CDF7B3}"/>
                    </a:ext>
                  </a:extLst>
                </p:cNvPr>
                <p:cNvSpPr txBox="1">
                  <a:spLocks noChangeArrowheads="1"/>
                </p:cNvSpPr>
                <p:nvPr/>
              </p:nvSpPr>
              <p:spPr bwMode="auto">
                <a:xfrm>
                  <a:off x="672353" y="282088"/>
                  <a:ext cx="368490" cy="106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0</a:t>
                  </a:r>
                </a:p>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1</a:t>
                  </a:r>
                </a:p>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2</a:t>
                  </a:r>
                </a:p>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3</a:t>
                  </a:r>
                </a:p>
              </p:txBody>
            </p:sp>
          </p:grpSp>
        </p:grpSp>
      </p:grpSp>
    </p:spTree>
    <p:extLst>
      <p:ext uri="{BB962C8B-B14F-4D97-AF65-F5344CB8AC3E}">
        <p14:creationId xmlns:p14="http://schemas.microsoft.com/office/powerpoint/2010/main" val="26924108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3(c)</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18</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015663"/>
          </a:xfrm>
          <a:prstGeom prst="rect">
            <a:avLst/>
          </a:prstGeom>
          <a:noFill/>
        </p:spPr>
        <p:txBody>
          <a:bodyPr wrap="square" rtlCol="0">
            <a:spAutoFit/>
          </a:bodyPr>
          <a:lstStyle/>
          <a:p>
            <a:r>
              <a:rPr lang="en-SG" sz="2000" dirty="0"/>
              <a:t>Given </a:t>
            </a:r>
            <a:r>
              <a:rPr lang="en-SG" sz="2000" i="1" dirty="0"/>
              <a:t>H</a:t>
            </a:r>
            <a:r>
              <a:rPr lang="en-SG" sz="2000" dirty="0"/>
              <a:t>(</a:t>
            </a:r>
            <a:r>
              <a:rPr lang="en-SG" sz="2000" i="1" dirty="0"/>
              <a:t>A</a:t>
            </a:r>
            <a:r>
              <a:rPr lang="en-SG" sz="2000" dirty="0"/>
              <a:t>,</a:t>
            </a:r>
            <a:r>
              <a:rPr lang="en-SG" sz="2000" i="1" dirty="0"/>
              <a:t>B</a:t>
            </a:r>
            <a:r>
              <a:rPr lang="en-SG" sz="2000" dirty="0"/>
              <a:t>,</a:t>
            </a:r>
            <a:r>
              <a:rPr lang="en-SG" sz="2000" i="1" dirty="0"/>
              <a:t>C</a:t>
            </a:r>
            <a:r>
              <a:rPr lang="en-SG" sz="2000" dirty="0"/>
              <a:t>,</a:t>
            </a:r>
            <a:r>
              <a:rPr lang="en-SG" sz="2000" i="1" dirty="0"/>
              <a:t>D</a:t>
            </a:r>
            <a:r>
              <a:rPr lang="en-SG" sz="2000" dirty="0"/>
              <a:t>) = </a:t>
            </a:r>
            <a:r>
              <a:rPr lang="en-SG" sz="2000" dirty="0" err="1">
                <a:latin typeface="Symbol" panose="05050102010706020507" pitchFamily="18" charset="2"/>
              </a:rPr>
              <a:t>S</a:t>
            </a:r>
            <a:r>
              <a:rPr lang="en-SG" sz="2000" i="1" dirty="0" err="1"/>
              <a:t>m</a:t>
            </a:r>
            <a:r>
              <a:rPr lang="en-SG" sz="2000" dirty="0"/>
              <a:t>(12, 13), implement </a:t>
            </a:r>
            <a:r>
              <a:rPr lang="en-SG" sz="2000" i="1" dirty="0"/>
              <a:t>H</a:t>
            </a:r>
            <a:r>
              <a:rPr lang="en-SG" sz="2000" dirty="0"/>
              <a:t> using a </a:t>
            </a:r>
            <a:r>
              <a:rPr lang="en-SG" sz="2000" dirty="0">
                <a:solidFill>
                  <a:srgbClr val="C00000"/>
                </a:solidFill>
              </a:rPr>
              <a:t>single 2</a:t>
            </a:r>
            <a:r>
              <a:rPr lang="en-SG" sz="2000" dirty="0">
                <a:solidFill>
                  <a:srgbClr val="C00000"/>
                </a:solidFill>
                <a:sym typeface="Symbol" panose="05050102010706020507" pitchFamily="18" charset="2"/>
              </a:rPr>
              <a:t>4</a:t>
            </a:r>
            <a:r>
              <a:rPr lang="en-SG" sz="2000" dirty="0">
                <a:solidFill>
                  <a:srgbClr val="C00000"/>
                </a:solidFill>
              </a:rPr>
              <a:t> active high output decoder with 1-enable </a:t>
            </a:r>
            <a:r>
              <a:rPr lang="en-SG" sz="2000" dirty="0"/>
              <a:t>without any additional logic gates. Complemented literals are not available.</a:t>
            </a:r>
          </a:p>
        </p:txBody>
      </p:sp>
      <p:grpSp>
        <p:nvGrpSpPr>
          <p:cNvPr id="71" name="Group 70">
            <a:extLst>
              <a:ext uri="{FF2B5EF4-FFF2-40B4-BE49-F238E27FC236}">
                <a16:creationId xmlns:a16="http://schemas.microsoft.com/office/drawing/2014/main" id="{D95BF7F3-BAC3-4FAC-BA8F-634E5AB58E60}"/>
              </a:ext>
            </a:extLst>
          </p:cNvPr>
          <p:cNvGrpSpPr/>
          <p:nvPr/>
        </p:nvGrpSpPr>
        <p:grpSpPr>
          <a:xfrm>
            <a:off x="3310021" y="2113596"/>
            <a:ext cx="1933440" cy="2255203"/>
            <a:chOff x="28766" y="0"/>
            <a:chExt cx="1247452" cy="1533721"/>
          </a:xfrm>
        </p:grpSpPr>
        <p:grpSp>
          <p:nvGrpSpPr>
            <p:cNvPr id="72" name="Group 71">
              <a:extLst>
                <a:ext uri="{FF2B5EF4-FFF2-40B4-BE49-F238E27FC236}">
                  <a16:creationId xmlns:a16="http://schemas.microsoft.com/office/drawing/2014/main" id="{AC9965C6-26C0-448D-B08F-6FDFC66A903E}"/>
                </a:ext>
              </a:extLst>
            </p:cNvPr>
            <p:cNvGrpSpPr/>
            <p:nvPr/>
          </p:nvGrpSpPr>
          <p:grpSpPr>
            <a:xfrm>
              <a:off x="955496" y="349321"/>
              <a:ext cx="320722" cy="716507"/>
              <a:chOff x="0" y="0"/>
              <a:chExt cx="225681" cy="716507"/>
            </a:xfrm>
          </p:grpSpPr>
          <p:cxnSp>
            <p:nvCxnSpPr>
              <p:cNvPr id="84" name="Straight Connector 83">
                <a:extLst>
                  <a:ext uri="{FF2B5EF4-FFF2-40B4-BE49-F238E27FC236}">
                    <a16:creationId xmlns:a16="http://schemas.microsoft.com/office/drawing/2014/main" id="{AB0F61C4-2695-4DD4-81E5-A77AD3059BBA}"/>
                  </a:ext>
                </a:extLst>
              </p:cNvPr>
              <p:cNvCxnSpPr/>
              <p:nvPr/>
            </p:nvCxnSpPr>
            <p:spPr>
              <a:xfrm>
                <a:off x="0" y="0"/>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DDCF841-D0B3-4561-88C6-4038CF18C765}"/>
                  </a:ext>
                </a:extLst>
              </p:cNvPr>
              <p:cNvCxnSpPr/>
              <p:nvPr/>
            </p:nvCxnSpPr>
            <p:spPr>
              <a:xfrm>
                <a:off x="0" y="232012"/>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330AAA6-F809-4492-B08B-18A3607A1579}"/>
                  </a:ext>
                </a:extLst>
              </p:cNvPr>
              <p:cNvCxnSpPr/>
              <p:nvPr/>
            </p:nvCxnSpPr>
            <p:spPr>
              <a:xfrm>
                <a:off x="0" y="477672"/>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8310450-EC4D-4BB9-89A8-0548F6037C1D}"/>
                  </a:ext>
                </a:extLst>
              </p:cNvPr>
              <p:cNvCxnSpPr/>
              <p:nvPr/>
            </p:nvCxnSpPr>
            <p:spPr>
              <a:xfrm>
                <a:off x="0" y="716507"/>
                <a:ext cx="2256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23EDD9B4-251F-4384-82A5-3F3E49E359E9}"/>
                </a:ext>
              </a:extLst>
            </p:cNvPr>
            <p:cNvGrpSpPr/>
            <p:nvPr/>
          </p:nvGrpSpPr>
          <p:grpSpPr>
            <a:xfrm>
              <a:off x="28766" y="0"/>
              <a:ext cx="1217560" cy="1533721"/>
              <a:chOff x="28766" y="0"/>
              <a:chExt cx="1217560" cy="1533721"/>
            </a:xfrm>
          </p:grpSpPr>
          <p:grpSp>
            <p:nvGrpSpPr>
              <p:cNvPr id="74" name="Group 73">
                <a:extLst>
                  <a:ext uri="{FF2B5EF4-FFF2-40B4-BE49-F238E27FC236}">
                    <a16:creationId xmlns:a16="http://schemas.microsoft.com/office/drawing/2014/main" id="{EE39F36D-9B6F-45BF-AFA4-573111ECB085}"/>
                  </a:ext>
                </a:extLst>
              </p:cNvPr>
              <p:cNvGrpSpPr/>
              <p:nvPr/>
            </p:nvGrpSpPr>
            <p:grpSpPr>
              <a:xfrm>
                <a:off x="28766" y="581333"/>
                <a:ext cx="266132" cy="324939"/>
                <a:chOff x="28766" y="16255"/>
                <a:chExt cx="266132" cy="324939"/>
              </a:xfrm>
            </p:grpSpPr>
            <p:cxnSp>
              <p:nvCxnSpPr>
                <p:cNvPr id="82" name="Straight Connector 81">
                  <a:extLst>
                    <a:ext uri="{FF2B5EF4-FFF2-40B4-BE49-F238E27FC236}">
                      <a16:creationId xmlns:a16="http://schemas.microsoft.com/office/drawing/2014/main" id="{AECA94A8-73C0-4FE3-A8C0-2EE4461A8C26}"/>
                    </a:ext>
                  </a:extLst>
                </p:cNvPr>
                <p:cNvCxnSpPr/>
                <p:nvPr/>
              </p:nvCxnSpPr>
              <p:spPr>
                <a:xfrm>
                  <a:off x="28766" y="16255"/>
                  <a:ext cx="266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D2F407-BD05-4F26-A17F-516506D0F915}"/>
                    </a:ext>
                  </a:extLst>
                </p:cNvPr>
                <p:cNvCxnSpPr/>
                <p:nvPr/>
              </p:nvCxnSpPr>
              <p:spPr>
                <a:xfrm>
                  <a:off x="28766" y="341194"/>
                  <a:ext cx="266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3D336DC1-8A5B-4E5D-B0F7-BDE04D596550}"/>
                  </a:ext>
                </a:extLst>
              </p:cNvPr>
              <p:cNvCxnSpPr/>
              <p:nvPr/>
            </p:nvCxnSpPr>
            <p:spPr>
              <a:xfrm>
                <a:off x="698643" y="1294544"/>
                <a:ext cx="0" cy="2391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7378FF0D-8D73-46BD-BA9D-F395042102CB}"/>
                  </a:ext>
                </a:extLst>
              </p:cNvPr>
              <p:cNvGrpSpPr/>
              <p:nvPr/>
            </p:nvGrpSpPr>
            <p:grpSpPr>
              <a:xfrm>
                <a:off x="205483" y="0"/>
                <a:ext cx="1040843" cy="1346102"/>
                <a:chOff x="0" y="0"/>
                <a:chExt cx="1040843" cy="1346102"/>
              </a:xfrm>
            </p:grpSpPr>
            <p:sp>
              <p:nvSpPr>
                <p:cNvPr id="77" name="Rectangle 76">
                  <a:extLst>
                    <a:ext uri="{FF2B5EF4-FFF2-40B4-BE49-F238E27FC236}">
                      <a16:creationId xmlns:a16="http://schemas.microsoft.com/office/drawing/2014/main" id="{149B7522-E451-4EDD-8DC5-C163DFE9D353}"/>
                    </a:ext>
                  </a:extLst>
                </p:cNvPr>
                <p:cNvSpPr/>
                <p:nvPr/>
              </p:nvSpPr>
              <p:spPr>
                <a:xfrm>
                  <a:off x="71919" y="0"/>
                  <a:ext cx="866633" cy="13030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78" name="Text Box 16">
                  <a:extLst>
                    <a:ext uri="{FF2B5EF4-FFF2-40B4-BE49-F238E27FC236}">
                      <a16:creationId xmlns:a16="http://schemas.microsoft.com/office/drawing/2014/main" id="{E60B96C2-558C-4D75-BBF1-FF5AF6B61C3C}"/>
                    </a:ext>
                  </a:extLst>
                </p:cNvPr>
                <p:cNvSpPr txBox="1">
                  <a:spLocks noChangeArrowheads="1"/>
                </p:cNvSpPr>
                <p:nvPr/>
              </p:nvSpPr>
              <p:spPr bwMode="auto">
                <a:xfrm>
                  <a:off x="256854" y="10274"/>
                  <a:ext cx="459647" cy="4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2</a:t>
                  </a:r>
                  <a:r>
                    <a:rPr lang="en-SG" b="1"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SG" b="1" dirty="0">
                      <a:effectLst/>
                      <a:latin typeface="Calibri" panose="020F0502020204030204" pitchFamily="34" charset="0"/>
                      <a:ea typeface="Calibri" panose="020F0502020204030204" pitchFamily="34" charset="0"/>
                      <a:cs typeface="Times New Roman" panose="02020603050405020304" pitchFamily="18" charset="0"/>
                    </a:rPr>
                    <a:t>4</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DEC</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Text Box 18">
                  <a:extLst>
                    <a:ext uri="{FF2B5EF4-FFF2-40B4-BE49-F238E27FC236}">
                      <a16:creationId xmlns:a16="http://schemas.microsoft.com/office/drawing/2014/main" id="{42435B75-9026-4F5C-BC97-09F49E7D8E88}"/>
                    </a:ext>
                  </a:extLst>
                </p:cNvPr>
                <p:cNvSpPr txBox="1">
                  <a:spLocks noChangeArrowheads="1"/>
                </p:cNvSpPr>
                <p:nvPr/>
              </p:nvSpPr>
              <p:spPr bwMode="auto">
                <a:xfrm>
                  <a:off x="349321" y="1089061"/>
                  <a:ext cx="309037" cy="25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sz="1600" i="1" dirty="0">
                      <a:effectLst/>
                      <a:latin typeface="Calibri" panose="020F0502020204030204" pitchFamily="34" charset="0"/>
                      <a:ea typeface="Calibri" panose="020F0502020204030204" pitchFamily="34" charset="0"/>
                      <a:cs typeface="Times New Roman" panose="02020603050405020304" pitchFamily="18" charset="0"/>
                    </a:rPr>
                    <a:t>EN</a:t>
                  </a: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Text Box 18">
                  <a:extLst>
                    <a:ext uri="{FF2B5EF4-FFF2-40B4-BE49-F238E27FC236}">
                      <a16:creationId xmlns:a16="http://schemas.microsoft.com/office/drawing/2014/main" id="{0670D356-E91F-4B0E-ACB1-CFD00D966C15}"/>
                    </a:ext>
                  </a:extLst>
                </p:cNvPr>
                <p:cNvSpPr txBox="1">
                  <a:spLocks noChangeArrowheads="1"/>
                </p:cNvSpPr>
                <p:nvPr/>
              </p:nvSpPr>
              <p:spPr bwMode="auto">
                <a:xfrm>
                  <a:off x="0" y="482885"/>
                  <a:ext cx="32072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12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S</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2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S</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Text Box 18">
                  <a:extLst>
                    <a:ext uri="{FF2B5EF4-FFF2-40B4-BE49-F238E27FC236}">
                      <a16:creationId xmlns:a16="http://schemas.microsoft.com/office/drawing/2014/main" id="{8A52DAA8-B1BB-4994-BCBD-3B2859CDF7B3}"/>
                    </a:ext>
                  </a:extLst>
                </p:cNvPr>
                <p:cNvSpPr txBox="1">
                  <a:spLocks noChangeArrowheads="1"/>
                </p:cNvSpPr>
                <p:nvPr/>
              </p:nvSpPr>
              <p:spPr bwMode="auto">
                <a:xfrm>
                  <a:off x="672353" y="282088"/>
                  <a:ext cx="368490" cy="106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0</a:t>
                  </a:r>
                </a:p>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1</a:t>
                  </a:r>
                </a:p>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2</a:t>
                  </a:r>
                </a:p>
                <a:p>
                  <a:pPr algn="ctr">
                    <a:spcAft>
                      <a:spcPts val="600"/>
                    </a:spcAft>
                  </a:pPr>
                  <a:r>
                    <a:rPr lang="en-SG" sz="1600" dirty="0">
                      <a:effectLst/>
                      <a:latin typeface="Calibri" panose="020F0502020204030204" pitchFamily="34" charset="0"/>
                      <a:ea typeface="Calibri" panose="020F0502020204030204" pitchFamily="34" charset="0"/>
                      <a:cs typeface="Times New Roman" panose="02020603050405020304" pitchFamily="18" charset="0"/>
                    </a:rPr>
                    <a:t>3</a:t>
                  </a:r>
                </a:p>
              </p:txBody>
            </p:sp>
          </p:grpSp>
        </p:grpSp>
      </p:grpSp>
      <p:sp>
        <p:nvSpPr>
          <p:cNvPr id="2" name="TextBox 1">
            <a:extLst>
              <a:ext uri="{FF2B5EF4-FFF2-40B4-BE49-F238E27FC236}">
                <a16:creationId xmlns:a16="http://schemas.microsoft.com/office/drawing/2014/main" id="{095CA0EF-EF67-4E87-901D-0767B710EBAD}"/>
              </a:ext>
            </a:extLst>
          </p:cNvPr>
          <p:cNvSpPr txBox="1"/>
          <p:nvPr/>
        </p:nvSpPr>
        <p:spPr>
          <a:xfrm>
            <a:off x="1240425" y="5202208"/>
            <a:ext cx="6663150" cy="461665"/>
          </a:xfrm>
          <a:prstGeom prst="rect">
            <a:avLst/>
          </a:prstGeom>
          <a:noFill/>
        </p:spPr>
        <p:txBody>
          <a:bodyPr wrap="square" rtlCol="0">
            <a:spAutoFit/>
          </a:bodyPr>
          <a:lstStyle/>
          <a:p>
            <a:r>
              <a:rPr lang="en-SG" sz="2400" i="1" dirty="0">
                <a:solidFill>
                  <a:srgbClr val="C00000"/>
                </a:solidFill>
              </a:rPr>
              <a:t>H</a:t>
            </a:r>
            <a:r>
              <a:rPr lang="en-SG" sz="2400" dirty="0">
                <a:solidFill>
                  <a:srgbClr val="C00000"/>
                </a:solidFill>
              </a:rPr>
              <a:t> = </a:t>
            </a:r>
            <a:r>
              <a:rPr lang="en-SG" sz="2400" i="1" dirty="0">
                <a:solidFill>
                  <a:srgbClr val="C00000"/>
                </a:solidFill>
              </a:rPr>
              <a:t>m</a:t>
            </a:r>
            <a:r>
              <a:rPr lang="en-SG" sz="2400" dirty="0">
                <a:solidFill>
                  <a:srgbClr val="C00000"/>
                </a:solidFill>
              </a:rPr>
              <a:t>12 + </a:t>
            </a:r>
            <a:r>
              <a:rPr lang="en-SG" sz="2400" i="1" dirty="0">
                <a:solidFill>
                  <a:srgbClr val="C00000"/>
                </a:solidFill>
              </a:rPr>
              <a:t>m</a:t>
            </a:r>
            <a:r>
              <a:rPr lang="en-SG" sz="2400" dirty="0">
                <a:solidFill>
                  <a:srgbClr val="C00000"/>
                </a:solidFill>
              </a:rPr>
              <a:t>13 = </a:t>
            </a:r>
            <a:r>
              <a:rPr lang="en-SG" sz="2400" i="1" dirty="0">
                <a:solidFill>
                  <a:srgbClr val="C00000"/>
                </a:solidFill>
              </a:rPr>
              <a:t>A</a:t>
            </a:r>
            <a:r>
              <a:rPr lang="en-SG" sz="2400" dirty="0">
                <a:solidFill>
                  <a:srgbClr val="C00000"/>
                </a:solidFill>
              </a:rPr>
              <a:t>∙</a:t>
            </a:r>
            <a:r>
              <a:rPr lang="en-SG" sz="2400" i="1" dirty="0">
                <a:solidFill>
                  <a:srgbClr val="C00000"/>
                </a:solidFill>
              </a:rPr>
              <a:t>B</a:t>
            </a:r>
            <a:r>
              <a:rPr lang="en-SG" sz="2400" dirty="0">
                <a:solidFill>
                  <a:srgbClr val="C00000"/>
                </a:solidFill>
              </a:rPr>
              <a:t>∙</a:t>
            </a:r>
            <a:r>
              <a:rPr lang="en-SG" sz="2400" i="1" dirty="0">
                <a:solidFill>
                  <a:srgbClr val="C00000"/>
                </a:solidFill>
              </a:rPr>
              <a:t>C'</a:t>
            </a:r>
            <a:r>
              <a:rPr lang="en-SG" sz="2400" dirty="0">
                <a:solidFill>
                  <a:srgbClr val="C00000"/>
                </a:solidFill>
              </a:rPr>
              <a:t>∙</a:t>
            </a:r>
            <a:r>
              <a:rPr lang="en-SG" sz="2400" i="1" dirty="0">
                <a:solidFill>
                  <a:srgbClr val="C00000"/>
                </a:solidFill>
              </a:rPr>
              <a:t>D'</a:t>
            </a:r>
            <a:r>
              <a:rPr lang="en-SG" sz="2400" dirty="0">
                <a:solidFill>
                  <a:srgbClr val="C00000"/>
                </a:solidFill>
              </a:rPr>
              <a:t> + </a:t>
            </a:r>
            <a:r>
              <a:rPr lang="en-SG" sz="2400" i="1" dirty="0">
                <a:solidFill>
                  <a:srgbClr val="C00000"/>
                </a:solidFill>
              </a:rPr>
              <a:t>A</a:t>
            </a:r>
            <a:r>
              <a:rPr lang="en-SG" sz="2400" dirty="0">
                <a:solidFill>
                  <a:srgbClr val="C00000"/>
                </a:solidFill>
              </a:rPr>
              <a:t>∙</a:t>
            </a:r>
            <a:r>
              <a:rPr lang="en-SG" sz="2400" i="1" dirty="0">
                <a:solidFill>
                  <a:srgbClr val="C00000"/>
                </a:solidFill>
              </a:rPr>
              <a:t>B</a:t>
            </a:r>
            <a:r>
              <a:rPr lang="en-SG" sz="2400" dirty="0">
                <a:solidFill>
                  <a:srgbClr val="C00000"/>
                </a:solidFill>
              </a:rPr>
              <a:t>∙</a:t>
            </a:r>
            <a:r>
              <a:rPr lang="en-SG" sz="2400" i="1" dirty="0">
                <a:solidFill>
                  <a:srgbClr val="C00000"/>
                </a:solidFill>
              </a:rPr>
              <a:t>C'</a:t>
            </a:r>
            <a:r>
              <a:rPr lang="en-SG" sz="2400" dirty="0">
                <a:solidFill>
                  <a:srgbClr val="C00000"/>
                </a:solidFill>
              </a:rPr>
              <a:t>∙</a:t>
            </a:r>
            <a:r>
              <a:rPr lang="en-SG" sz="2400" i="1" dirty="0">
                <a:solidFill>
                  <a:srgbClr val="C00000"/>
                </a:solidFill>
              </a:rPr>
              <a:t>D = A</a:t>
            </a:r>
            <a:r>
              <a:rPr lang="en-SG" sz="2400" dirty="0">
                <a:solidFill>
                  <a:srgbClr val="C00000"/>
                </a:solidFill>
              </a:rPr>
              <a:t>∙</a:t>
            </a:r>
            <a:r>
              <a:rPr lang="en-SG" sz="2400" i="1" dirty="0">
                <a:solidFill>
                  <a:srgbClr val="C00000"/>
                </a:solidFill>
              </a:rPr>
              <a:t>B</a:t>
            </a:r>
            <a:r>
              <a:rPr lang="en-SG" sz="2400" dirty="0">
                <a:solidFill>
                  <a:srgbClr val="C00000"/>
                </a:solidFill>
              </a:rPr>
              <a:t>∙</a:t>
            </a:r>
            <a:r>
              <a:rPr lang="en-SG" sz="2400" i="1" dirty="0">
                <a:solidFill>
                  <a:srgbClr val="C00000"/>
                </a:solidFill>
              </a:rPr>
              <a:t>C' </a:t>
            </a:r>
            <a:endParaRPr lang="en-SG" sz="2400" dirty="0">
              <a:solidFill>
                <a:srgbClr val="C00000"/>
              </a:solidFill>
            </a:endParaRPr>
          </a:p>
        </p:txBody>
      </p:sp>
      <p:sp>
        <p:nvSpPr>
          <p:cNvPr id="3" name="TextBox 2">
            <a:extLst>
              <a:ext uri="{FF2B5EF4-FFF2-40B4-BE49-F238E27FC236}">
                <a16:creationId xmlns:a16="http://schemas.microsoft.com/office/drawing/2014/main" id="{84B7400E-BED2-425E-BDFF-7C1F7BDCB37F}"/>
              </a:ext>
            </a:extLst>
          </p:cNvPr>
          <p:cNvSpPr txBox="1"/>
          <p:nvPr/>
        </p:nvSpPr>
        <p:spPr>
          <a:xfrm>
            <a:off x="721360" y="1920240"/>
            <a:ext cx="2001520" cy="646331"/>
          </a:xfrm>
          <a:prstGeom prst="rect">
            <a:avLst/>
          </a:prstGeom>
          <a:solidFill>
            <a:schemeClr val="tx2">
              <a:lumMod val="20000"/>
              <a:lumOff val="80000"/>
            </a:schemeClr>
          </a:solidFill>
        </p:spPr>
        <p:txBody>
          <a:bodyPr wrap="square" rtlCol="0">
            <a:spAutoFit/>
          </a:bodyPr>
          <a:lstStyle/>
          <a:p>
            <a:r>
              <a:rPr lang="en-SG" dirty="0"/>
              <a:t>Many possible answers</a:t>
            </a:r>
          </a:p>
        </p:txBody>
      </p:sp>
      <p:sp>
        <p:nvSpPr>
          <p:cNvPr id="4" name="TextBox 3">
            <a:extLst>
              <a:ext uri="{FF2B5EF4-FFF2-40B4-BE49-F238E27FC236}">
                <a16:creationId xmlns:a16="http://schemas.microsoft.com/office/drawing/2014/main" id="{0A8F0EF1-259A-49BE-AF9A-23C90BC1DD8B}"/>
              </a:ext>
            </a:extLst>
          </p:cNvPr>
          <p:cNvSpPr txBox="1"/>
          <p:nvPr/>
        </p:nvSpPr>
        <p:spPr>
          <a:xfrm>
            <a:off x="4031514" y="4357096"/>
            <a:ext cx="613420" cy="369332"/>
          </a:xfrm>
          <a:prstGeom prst="rect">
            <a:avLst/>
          </a:prstGeom>
          <a:noFill/>
        </p:spPr>
        <p:txBody>
          <a:bodyPr wrap="square" rtlCol="0">
            <a:spAutoFit/>
          </a:bodyPr>
          <a:lstStyle/>
          <a:p>
            <a:pPr algn="ctr"/>
            <a:r>
              <a:rPr lang="en-SG" b="1" i="1" dirty="0">
                <a:solidFill>
                  <a:srgbClr val="0000FF"/>
                </a:solidFill>
              </a:rPr>
              <a:t>A</a:t>
            </a:r>
          </a:p>
        </p:txBody>
      </p:sp>
      <p:sp>
        <p:nvSpPr>
          <p:cNvPr id="27" name="TextBox 26">
            <a:extLst>
              <a:ext uri="{FF2B5EF4-FFF2-40B4-BE49-F238E27FC236}">
                <a16:creationId xmlns:a16="http://schemas.microsoft.com/office/drawing/2014/main" id="{24E7AED8-E2B1-4293-9895-660F346560F4}"/>
              </a:ext>
            </a:extLst>
          </p:cNvPr>
          <p:cNvSpPr txBox="1"/>
          <p:nvPr/>
        </p:nvSpPr>
        <p:spPr>
          <a:xfrm>
            <a:off x="2790955" y="2783729"/>
            <a:ext cx="613420" cy="369332"/>
          </a:xfrm>
          <a:prstGeom prst="rect">
            <a:avLst/>
          </a:prstGeom>
          <a:noFill/>
        </p:spPr>
        <p:txBody>
          <a:bodyPr wrap="square" rtlCol="0">
            <a:spAutoFit/>
          </a:bodyPr>
          <a:lstStyle/>
          <a:p>
            <a:pPr algn="ctr"/>
            <a:r>
              <a:rPr lang="en-SG" b="1" i="1" dirty="0">
                <a:solidFill>
                  <a:srgbClr val="0000FF"/>
                </a:solidFill>
              </a:rPr>
              <a:t>B</a:t>
            </a:r>
          </a:p>
        </p:txBody>
      </p:sp>
      <p:sp>
        <p:nvSpPr>
          <p:cNvPr id="28" name="TextBox 27">
            <a:extLst>
              <a:ext uri="{FF2B5EF4-FFF2-40B4-BE49-F238E27FC236}">
                <a16:creationId xmlns:a16="http://schemas.microsoft.com/office/drawing/2014/main" id="{1233E3A0-2B31-47AC-B224-BC6D1A513314}"/>
              </a:ext>
            </a:extLst>
          </p:cNvPr>
          <p:cNvSpPr txBox="1"/>
          <p:nvPr/>
        </p:nvSpPr>
        <p:spPr>
          <a:xfrm>
            <a:off x="2759972" y="3263922"/>
            <a:ext cx="613420" cy="369332"/>
          </a:xfrm>
          <a:prstGeom prst="rect">
            <a:avLst/>
          </a:prstGeom>
          <a:noFill/>
        </p:spPr>
        <p:txBody>
          <a:bodyPr wrap="square" rtlCol="0">
            <a:spAutoFit/>
          </a:bodyPr>
          <a:lstStyle/>
          <a:p>
            <a:pPr algn="ctr"/>
            <a:r>
              <a:rPr lang="en-SG" b="1" i="1" dirty="0">
                <a:solidFill>
                  <a:srgbClr val="0000FF"/>
                </a:solidFill>
              </a:rPr>
              <a:t>C</a:t>
            </a:r>
          </a:p>
        </p:txBody>
      </p:sp>
      <p:cxnSp>
        <p:nvCxnSpPr>
          <p:cNvPr id="7" name="Straight Connector 6">
            <a:extLst>
              <a:ext uri="{FF2B5EF4-FFF2-40B4-BE49-F238E27FC236}">
                <a16:creationId xmlns:a16="http://schemas.microsoft.com/office/drawing/2014/main" id="{C047F261-DE21-4E6A-8098-9FE9686569B9}"/>
              </a:ext>
            </a:extLst>
          </p:cNvPr>
          <p:cNvCxnSpPr/>
          <p:nvPr/>
        </p:nvCxnSpPr>
        <p:spPr>
          <a:xfrm>
            <a:off x="5038589" y="3329617"/>
            <a:ext cx="1209811"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707791C-AA46-4E4D-9A69-7A16F771177B}"/>
              </a:ext>
            </a:extLst>
          </p:cNvPr>
          <p:cNvSpPr txBox="1"/>
          <p:nvPr/>
        </p:nvSpPr>
        <p:spPr>
          <a:xfrm>
            <a:off x="6127750" y="3153061"/>
            <a:ext cx="613420" cy="369332"/>
          </a:xfrm>
          <a:prstGeom prst="rect">
            <a:avLst/>
          </a:prstGeom>
          <a:noFill/>
        </p:spPr>
        <p:txBody>
          <a:bodyPr wrap="square" rtlCol="0">
            <a:spAutoFit/>
          </a:bodyPr>
          <a:lstStyle/>
          <a:p>
            <a:pPr algn="ctr"/>
            <a:r>
              <a:rPr lang="en-SG" b="1" i="1" dirty="0">
                <a:solidFill>
                  <a:srgbClr val="0000FF"/>
                </a:solidFill>
              </a:rPr>
              <a:t>H</a:t>
            </a:r>
          </a:p>
        </p:txBody>
      </p:sp>
    </p:spTree>
    <p:extLst>
      <p:ext uri="{BB962C8B-B14F-4D97-AF65-F5344CB8AC3E}">
        <p14:creationId xmlns:p14="http://schemas.microsoft.com/office/powerpoint/2010/main" val="2099792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27" grpId="0"/>
      <p:bldP spid="28"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3(d)</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400110"/>
          </a:xfrm>
          <a:prstGeom prst="rect">
            <a:avLst/>
          </a:prstGeom>
          <a:noFill/>
        </p:spPr>
        <p:txBody>
          <a:bodyPr wrap="square" rtlCol="0">
            <a:spAutoFit/>
          </a:bodyPr>
          <a:lstStyle/>
          <a:p>
            <a:r>
              <a:rPr lang="en-SG" sz="2000" dirty="0"/>
              <a:t>The BCD code values for the ten decimal digits are given below:</a:t>
            </a:r>
          </a:p>
        </p:txBody>
      </p:sp>
      <p:graphicFrame>
        <p:nvGraphicFramePr>
          <p:cNvPr id="5" name="Table 4">
            <a:extLst>
              <a:ext uri="{FF2B5EF4-FFF2-40B4-BE49-F238E27FC236}">
                <a16:creationId xmlns:a16="http://schemas.microsoft.com/office/drawing/2014/main" id="{AC3769E9-72E5-4767-89CE-675E1AF50DCC}"/>
              </a:ext>
            </a:extLst>
          </p:cNvPr>
          <p:cNvGraphicFramePr>
            <a:graphicFrameLocks noGrp="1"/>
          </p:cNvGraphicFramePr>
          <p:nvPr>
            <p:extLst>
              <p:ext uri="{D42A27DB-BD31-4B8C-83A1-F6EECF244321}">
                <p14:modId xmlns:p14="http://schemas.microsoft.com/office/powerpoint/2010/main" val="2946308073"/>
              </p:ext>
            </p:extLst>
          </p:nvPr>
        </p:nvGraphicFramePr>
        <p:xfrm>
          <a:off x="755981" y="1168811"/>
          <a:ext cx="7952880" cy="7416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1513325439"/>
                    </a:ext>
                  </a:extLst>
                </a:gridCol>
                <a:gridCol w="708928">
                  <a:extLst>
                    <a:ext uri="{9D8B030D-6E8A-4147-A177-3AD203B41FA5}">
                      <a16:colId xmlns:a16="http://schemas.microsoft.com/office/drawing/2014/main" val="1887244662"/>
                    </a:ext>
                  </a:extLst>
                </a:gridCol>
                <a:gridCol w="708928">
                  <a:extLst>
                    <a:ext uri="{9D8B030D-6E8A-4147-A177-3AD203B41FA5}">
                      <a16:colId xmlns:a16="http://schemas.microsoft.com/office/drawing/2014/main" val="56163674"/>
                    </a:ext>
                  </a:extLst>
                </a:gridCol>
                <a:gridCol w="708928">
                  <a:extLst>
                    <a:ext uri="{9D8B030D-6E8A-4147-A177-3AD203B41FA5}">
                      <a16:colId xmlns:a16="http://schemas.microsoft.com/office/drawing/2014/main" val="1208707071"/>
                    </a:ext>
                  </a:extLst>
                </a:gridCol>
                <a:gridCol w="708928">
                  <a:extLst>
                    <a:ext uri="{9D8B030D-6E8A-4147-A177-3AD203B41FA5}">
                      <a16:colId xmlns:a16="http://schemas.microsoft.com/office/drawing/2014/main" val="4274753371"/>
                    </a:ext>
                  </a:extLst>
                </a:gridCol>
                <a:gridCol w="708928">
                  <a:extLst>
                    <a:ext uri="{9D8B030D-6E8A-4147-A177-3AD203B41FA5}">
                      <a16:colId xmlns:a16="http://schemas.microsoft.com/office/drawing/2014/main" val="3603589583"/>
                    </a:ext>
                  </a:extLst>
                </a:gridCol>
                <a:gridCol w="708928">
                  <a:extLst>
                    <a:ext uri="{9D8B030D-6E8A-4147-A177-3AD203B41FA5}">
                      <a16:colId xmlns:a16="http://schemas.microsoft.com/office/drawing/2014/main" val="3587684907"/>
                    </a:ext>
                  </a:extLst>
                </a:gridCol>
                <a:gridCol w="708928">
                  <a:extLst>
                    <a:ext uri="{9D8B030D-6E8A-4147-A177-3AD203B41FA5}">
                      <a16:colId xmlns:a16="http://schemas.microsoft.com/office/drawing/2014/main" val="562620944"/>
                    </a:ext>
                  </a:extLst>
                </a:gridCol>
                <a:gridCol w="708928">
                  <a:extLst>
                    <a:ext uri="{9D8B030D-6E8A-4147-A177-3AD203B41FA5}">
                      <a16:colId xmlns:a16="http://schemas.microsoft.com/office/drawing/2014/main" val="1665955458"/>
                    </a:ext>
                  </a:extLst>
                </a:gridCol>
                <a:gridCol w="708928">
                  <a:extLst>
                    <a:ext uri="{9D8B030D-6E8A-4147-A177-3AD203B41FA5}">
                      <a16:colId xmlns:a16="http://schemas.microsoft.com/office/drawing/2014/main" val="3556113545"/>
                    </a:ext>
                  </a:extLst>
                </a:gridCol>
                <a:gridCol w="708928">
                  <a:extLst>
                    <a:ext uri="{9D8B030D-6E8A-4147-A177-3AD203B41FA5}">
                      <a16:colId xmlns:a16="http://schemas.microsoft.com/office/drawing/2014/main" val="1117604037"/>
                    </a:ext>
                  </a:extLst>
                </a:gridCol>
              </a:tblGrid>
              <a:tr h="370840">
                <a:tc>
                  <a:txBody>
                    <a:bodyPr/>
                    <a:lstStyle/>
                    <a:p>
                      <a:r>
                        <a:rPr lang="en-SG" dirty="0">
                          <a:solidFill>
                            <a:schemeClr val="tx1"/>
                          </a:solidFill>
                        </a:rPr>
                        <a:t>Digit:</a:t>
                      </a:r>
                    </a:p>
                  </a:txBody>
                  <a:tcPr>
                    <a:solidFill>
                      <a:schemeClr val="bg2">
                        <a:lumMod val="75000"/>
                      </a:schemeClr>
                    </a:solidFill>
                  </a:tcPr>
                </a:tc>
                <a:tc>
                  <a:txBody>
                    <a:bodyPr/>
                    <a:lstStyle/>
                    <a:p>
                      <a:pPr algn="ctr"/>
                      <a:r>
                        <a:rPr lang="en-SG" dirty="0">
                          <a:solidFill>
                            <a:schemeClr val="tx1"/>
                          </a:solidFill>
                        </a:rPr>
                        <a:t>0</a:t>
                      </a:r>
                    </a:p>
                  </a:txBody>
                  <a:tcPr>
                    <a:solidFill>
                      <a:schemeClr val="bg2">
                        <a:lumMod val="75000"/>
                      </a:schemeClr>
                    </a:solidFill>
                  </a:tcPr>
                </a:tc>
                <a:tc>
                  <a:txBody>
                    <a:bodyPr/>
                    <a:lstStyle/>
                    <a:p>
                      <a:pPr algn="ctr"/>
                      <a:r>
                        <a:rPr lang="en-SG" dirty="0">
                          <a:solidFill>
                            <a:schemeClr val="tx1"/>
                          </a:solidFill>
                        </a:rPr>
                        <a:t>1</a:t>
                      </a:r>
                    </a:p>
                  </a:txBody>
                  <a:tcPr>
                    <a:solidFill>
                      <a:schemeClr val="bg2">
                        <a:lumMod val="75000"/>
                      </a:schemeClr>
                    </a:solidFill>
                  </a:tcPr>
                </a:tc>
                <a:tc>
                  <a:txBody>
                    <a:bodyPr/>
                    <a:lstStyle/>
                    <a:p>
                      <a:pPr algn="ctr"/>
                      <a:r>
                        <a:rPr lang="en-SG" dirty="0">
                          <a:solidFill>
                            <a:schemeClr val="tx1"/>
                          </a:solidFill>
                        </a:rPr>
                        <a:t>2</a:t>
                      </a:r>
                    </a:p>
                  </a:txBody>
                  <a:tcPr>
                    <a:solidFill>
                      <a:schemeClr val="bg2">
                        <a:lumMod val="75000"/>
                      </a:schemeClr>
                    </a:solidFill>
                  </a:tcPr>
                </a:tc>
                <a:tc>
                  <a:txBody>
                    <a:bodyPr/>
                    <a:lstStyle/>
                    <a:p>
                      <a:pPr algn="ctr"/>
                      <a:r>
                        <a:rPr lang="en-SG" dirty="0">
                          <a:solidFill>
                            <a:schemeClr val="tx1"/>
                          </a:solidFill>
                        </a:rPr>
                        <a:t>3</a:t>
                      </a:r>
                    </a:p>
                  </a:txBody>
                  <a:tcPr>
                    <a:solidFill>
                      <a:schemeClr val="bg2">
                        <a:lumMod val="75000"/>
                      </a:schemeClr>
                    </a:solidFill>
                  </a:tcPr>
                </a:tc>
                <a:tc>
                  <a:txBody>
                    <a:bodyPr/>
                    <a:lstStyle/>
                    <a:p>
                      <a:pPr algn="ctr"/>
                      <a:r>
                        <a:rPr lang="en-SG" dirty="0">
                          <a:solidFill>
                            <a:schemeClr val="tx1"/>
                          </a:solidFill>
                        </a:rPr>
                        <a:t>4</a:t>
                      </a:r>
                    </a:p>
                  </a:txBody>
                  <a:tcPr>
                    <a:solidFill>
                      <a:schemeClr val="bg2">
                        <a:lumMod val="75000"/>
                      </a:schemeClr>
                    </a:solidFill>
                  </a:tcPr>
                </a:tc>
                <a:tc>
                  <a:txBody>
                    <a:bodyPr/>
                    <a:lstStyle/>
                    <a:p>
                      <a:pPr algn="ctr"/>
                      <a:r>
                        <a:rPr lang="en-SG" dirty="0">
                          <a:solidFill>
                            <a:schemeClr val="tx1"/>
                          </a:solidFill>
                        </a:rPr>
                        <a:t>5</a:t>
                      </a:r>
                    </a:p>
                  </a:txBody>
                  <a:tcPr>
                    <a:solidFill>
                      <a:schemeClr val="bg2">
                        <a:lumMod val="75000"/>
                      </a:schemeClr>
                    </a:solidFill>
                  </a:tcPr>
                </a:tc>
                <a:tc>
                  <a:txBody>
                    <a:bodyPr/>
                    <a:lstStyle/>
                    <a:p>
                      <a:pPr algn="ctr"/>
                      <a:r>
                        <a:rPr lang="en-SG" dirty="0">
                          <a:solidFill>
                            <a:schemeClr val="tx1"/>
                          </a:solidFill>
                        </a:rPr>
                        <a:t>6</a:t>
                      </a:r>
                    </a:p>
                  </a:txBody>
                  <a:tcPr>
                    <a:solidFill>
                      <a:schemeClr val="bg2">
                        <a:lumMod val="75000"/>
                      </a:schemeClr>
                    </a:solidFill>
                  </a:tcPr>
                </a:tc>
                <a:tc>
                  <a:txBody>
                    <a:bodyPr/>
                    <a:lstStyle/>
                    <a:p>
                      <a:pPr algn="ctr"/>
                      <a:r>
                        <a:rPr lang="en-SG" dirty="0">
                          <a:solidFill>
                            <a:schemeClr val="tx1"/>
                          </a:solidFill>
                        </a:rPr>
                        <a:t>7</a:t>
                      </a:r>
                    </a:p>
                  </a:txBody>
                  <a:tcPr>
                    <a:solidFill>
                      <a:schemeClr val="bg2">
                        <a:lumMod val="75000"/>
                      </a:schemeClr>
                    </a:solidFill>
                  </a:tcPr>
                </a:tc>
                <a:tc>
                  <a:txBody>
                    <a:bodyPr/>
                    <a:lstStyle/>
                    <a:p>
                      <a:pPr algn="ctr"/>
                      <a:r>
                        <a:rPr lang="en-SG" dirty="0">
                          <a:solidFill>
                            <a:schemeClr val="tx1"/>
                          </a:solidFill>
                        </a:rPr>
                        <a:t>8</a:t>
                      </a:r>
                    </a:p>
                  </a:txBody>
                  <a:tcPr>
                    <a:solidFill>
                      <a:schemeClr val="bg2">
                        <a:lumMod val="75000"/>
                      </a:schemeClr>
                    </a:solidFill>
                  </a:tcPr>
                </a:tc>
                <a:tc>
                  <a:txBody>
                    <a:bodyPr/>
                    <a:lstStyle/>
                    <a:p>
                      <a:pPr algn="ctr"/>
                      <a:r>
                        <a:rPr lang="en-SG" dirty="0">
                          <a:solidFill>
                            <a:schemeClr val="tx1"/>
                          </a:solidFill>
                        </a:rPr>
                        <a:t>9</a:t>
                      </a:r>
                    </a:p>
                  </a:txBody>
                  <a:tcPr>
                    <a:solidFill>
                      <a:schemeClr val="bg2">
                        <a:lumMod val="75000"/>
                      </a:schemeClr>
                    </a:solidFill>
                  </a:tcPr>
                </a:tc>
                <a:extLst>
                  <a:ext uri="{0D108BD9-81ED-4DB2-BD59-A6C34878D82A}">
                    <a16:rowId xmlns:a16="http://schemas.microsoft.com/office/drawing/2014/main" val="2104419830"/>
                  </a:ext>
                </a:extLst>
              </a:tr>
              <a:tr h="370840">
                <a:tc>
                  <a:txBody>
                    <a:bodyPr/>
                    <a:lstStyle/>
                    <a:p>
                      <a:r>
                        <a:rPr lang="en-SG" dirty="0"/>
                        <a:t>Code:</a:t>
                      </a:r>
                    </a:p>
                  </a:txBody>
                  <a:tcPr>
                    <a:solidFill>
                      <a:schemeClr val="bg2">
                        <a:lumMod val="90000"/>
                      </a:schemeClr>
                    </a:solidFill>
                  </a:tcPr>
                </a:tc>
                <a:tc>
                  <a:txBody>
                    <a:bodyPr/>
                    <a:lstStyle/>
                    <a:p>
                      <a:pPr algn="ctr"/>
                      <a:r>
                        <a:rPr lang="en-SG" dirty="0"/>
                        <a:t>0000</a:t>
                      </a:r>
                    </a:p>
                  </a:txBody>
                  <a:tcPr>
                    <a:solidFill>
                      <a:schemeClr val="bg2">
                        <a:lumMod val="90000"/>
                      </a:schemeClr>
                    </a:solidFill>
                  </a:tcPr>
                </a:tc>
                <a:tc>
                  <a:txBody>
                    <a:bodyPr/>
                    <a:lstStyle/>
                    <a:p>
                      <a:pPr algn="ctr"/>
                      <a:r>
                        <a:rPr lang="en-SG" dirty="0"/>
                        <a:t>0001</a:t>
                      </a:r>
                    </a:p>
                  </a:txBody>
                  <a:tcPr>
                    <a:solidFill>
                      <a:schemeClr val="bg2">
                        <a:lumMod val="90000"/>
                      </a:schemeClr>
                    </a:solidFill>
                  </a:tcPr>
                </a:tc>
                <a:tc>
                  <a:txBody>
                    <a:bodyPr/>
                    <a:lstStyle/>
                    <a:p>
                      <a:pPr algn="ctr"/>
                      <a:r>
                        <a:rPr lang="en-SG" dirty="0"/>
                        <a:t>0010</a:t>
                      </a:r>
                    </a:p>
                  </a:txBody>
                  <a:tcPr>
                    <a:solidFill>
                      <a:schemeClr val="bg2">
                        <a:lumMod val="90000"/>
                      </a:schemeClr>
                    </a:solidFill>
                  </a:tcPr>
                </a:tc>
                <a:tc>
                  <a:txBody>
                    <a:bodyPr/>
                    <a:lstStyle/>
                    <a:p>
                      <a:pPr algn="ctr"/>
                      <a:r>
                        <a:rPr lang="en-SG" dirty="0"/>
                        <a:t>0011</a:t>
                      </a:r>
                    </a:p>
                  </a:txBody>
                  <a:tcPr>
                    <a:solidFill>
                      <a:schemeClr val="bg2">
                        <a:lumMod val="90000"/>
                      </a:schemeClr>
                    </a:solidFill>
                  </a:tcPr>
                </a:tc>
                <a:tc>
                  <a:txBody>
                    <a:bodyPr/>
                    <a:lstStyle/>
                    <a:p>
                      <a:pPr algn="ctr"/>
                      <a:r>
                        <a:rPr lang="en-SG" dirty="0"/>
                        <a:t>0100</a:t>
                      </a:r>
                    </a:p>
                  </a:txBody>
                  <a:tcPr>
                    <a:solidFill>
                      <a:schemeClr val="bg2">
                        <a:lumMod val="90000"/>
                      </a:schemeClr>
                    </a:solidFill>
                  </a:tcPr>
                </a:tc>
                <a:tc>
                  <a:txBody>
                    <a:bodyPr/>
                    <a:lstStyle/>
                    <a:p>
                      <a:pPr algn="ctr"/>
                      <a:r>
                        <a:rPr lang="en-SG" dirty="0"/>
                        <a:t>0101</a:t>
                      </a:r>
                    </a:p>
                  </a:txBody>
                  <a:tcPr>
                    <a:solidFill>
                      <a:schemeClr val="bg2">
                        <a:lumMod val="90000"/>
                      </a:schemeClr>
                    </a:solidFill>
                  </a:tcPr>
                </a:tc>
                <a:tc>
                  <a:txBody>
                    <a:bodyPr/>
                    <a:lstStyle/>
                    <a:p>
                      <a:pPr algn="ctr"/>
                      <a:r>
                        <a:rPr lang="en-SG" dirty="0"/>
                        <a:t>0110</a:t>
                      </a:r>
                    </a:p>
                  </a:txBody>
                  <a:tcPr>
                    <a:solidFill>
                      <a:schemeClr val="bg2">
                        <a:lumMod val="90000"/>
                      </a:schemeClr>
                    </a:solidFill>
                  </a:tcPr>
                </a:tc>
                <a:tc>
                  <a:txBody>
                    <a:bodyPr/>
                    <a:lstStyle/>
                    <a:p>
                      <a:pPr algn="ctr"/>
                      <a:r>
                        <a:rPr lang="en-SG" dirty="0"/>
                        <a:t>0111</a:t>
                      </a:r>
                    </a:p>
                  </a:txBody>
                  <a:tcPr>
                    <a:solidFill>
                      <a:schemeClr val="bg2">
                        <a:lumMod val="90000"/>
                      </a:schemeClr>
                    </a:solidFill>
                  </a:tcPr>
                </a:tc>
                <a:tc>
                  <a:txBody>
                    <a:bodyPr/>
                    <a:lstStyle/>
                    <a:p>
                      <a:pPr algn="ctr"/>
                      <a:r>
                        <a:rPr lang="en-SG" dirty="0"/>
                        <a:t>1000</a:t>
                      </a:r>
                    </a:p>
                  </a:txBody>
                  <a:tcPr>
                    <a:solidFill>
                      <a:schemeClr val="bg2">
                        <a:lumMod val="90000"/>
                      </a:schemeClr>
                    </a:solidFill>
                  </a:tcPr>
                </a:tc>
                <a:tc>
                  <a:txBody>
                    <a:bodyPr/>
                    <a:lstStyle/>
                    <a:p>
                      <a:pPr algn="ctr"/>
                      <a:r>
                        <a:rPr lang="en-SG" dirty="0"/>
                        <a:t>1001</a:t>
                      </a:r>
                    </a:p>
                  </a:txBody>
                  <a:tcPr>
                    <a:solidFill>
                      <a:schemeClr val="bg2">
                        <a:lumMod val="90000"/>
                      </a:schemeClr>
                    </a:solidFill>
                  </a:tcPr>
                </a:tc>
                <a:extLst>
                  <a:ext uri="{0D108BD9-81ED-4DB2-BD59-A6C34878D82A}">
                    <a16:rowId xmlns:a16="http://schemas.microsoft.com/office/drawing/2014/main" val="2223866070"/>
                  </a:ext>
                </a:extLst>
              </a:tr>
            </a:tbl>
          </a:graphicData>
        </a:graphic>
      </p:graphicFrame>
      <p:sp>
        <p:nvSpPr>
          <p:cNvPr id="33" name="TextBox 32">
            <a:extLst>
              <a:ext uri="{FF2B5EF4-FFF2-40B4-BE49-F238E27FC236}">
                <a16:creationId xmlns:a16="http://schemas.microsoft.com/office/drawing/2014/main" id="{D51FEA8C-63AB-476E-A2EA-EC12CF9BF035}"/>
              </a:ext>
            </a:extLst>
          </p:cNvPr>
          <p:cNvSpPr txBox="1"/>
          <p:nvPr/>
        </p:nvSpPr>
        <p:spPr>
          <a:xfrm>
            <a:off x="746475" y="2129927"/>
            <a:ext cx="7660105" cy="2092881"/>
          </a:xfrm>
          <a:prstGeom prst="rect">
            <a:avLst/>
          </a:prstGeom>
          <a:noFill/>
        </p:spPr>
        <p:txBody>
          <a:bodyPr wrap="square" rtlCol="0">
            <a:spAutoFit/>
          </a:bodyPr>
          <a:lstStyle/>
          <a:p>
            <a:r>
              <a:rPr lang="en-SG" sz="2000" dirty="0"/>
              <a:t>Given two decimal digits </a:t>
            </a:r>
            <a:r>
              <a:rPr lang="en-SG" sz="2000" i="1" dirty="0"/>
              <a:t>A</a:t>
            </a:r>
            <a:r>
              <a:rPr lang="en-SG" sz="2000" dirty="0"/>
              <a:t> and </a:t>
            </a:r>
            <a:r>
              <a:rPr lang="en-SG" sz="2000" i="1" dirty="0"/>
              <a:t>B</a:t>
            </a:r>
            <a:r>
              <a:rPr lang="en-SG" sz="2000" dirty="0"/>
              <a:t>, represented by their BCD codes </a:t>
            </a:r>
            <a:r>
              <a:rPr lang="en-SG" sz="2000" i="1" dirty="0"/>
              <a:t>A</a:t>
            </a:r>
            <a:r>
              <a:rPr lang="en-SG" sz="2000" baseline="-25000" dirty="0"/>
              <a:t>3</a:t>
            </a:r>
            <a:r>
              <a:rPr lang="en-SG" sz="2000" i="1" dirty="0"/>
              <a:t>A</a:t>
            </a:r>
            <a:r>
              <a:rPr lang="en-SG" sz="2000" baseline="-25000" dirty="0"/>
              <a:t>2</a:t>
            </a:r>
            <a:r>
              <a:rPr lang="en-SG" sz="2000" i="1" dirty="0"/>
              <a:t>A</a:t>
            </a:r>
            <a:r>
              <a:rPr lang="en-SG" sz="2000" baseline="-25000" dirty="0"/>
              <a:t>1</a:t>
            </a:r>
            <a:r>
              <a:rPr lang="en-SG" sz="2000" i="1" dirty="0"/>
              <a:t>A</a:t>
            </a:r>
            <a:r>
              <a:rPr lang="en-SG" sz="2000" baseline="-25000" dirty="0"/>
              <a:t>0</a:t>
            </a:r>
            <a:r>
              <a:rPr lang="en-SG" sz="2000" dirty="0"/>
              <a:t> and </a:t>
            </a:r>
            <a:r>
              <a:rPr lang="en-SG" sz="2000" i="1" dirty="0"/>
              <a:t>B</a:t>
            </a:r>
            <a:r>
              <a:rPr lang="en-SG" sz="2000" baseline="-25000" dirty="0"/>
              <a:t>3</a:t>
            </a:r>
            <a:r>
              <a:rPr lang="en-SG" sz="2000" i="1" dirty="0"/>
              <a:t>B</a:t>
            </a:r>
            <a:r>
              <a:rPr lang="en-SG" sz="2000" baseline="-25000" dirty="0"/>
              <a:t>2</a:t>
            </a:r>
            <a:r>
              <a:rPr lang="en-SG" sz="2000" i="1" dirty="0"/>
              <a:t>B</a:t>
            </a:r>
            <a:r>
              <a:rPr lang="en-SG" sz="2000" baseline="-25000" dirty="0"/>
              <a:t>1</a:t>
            </a:r>
            <a:r>
              <a:rPr lang="en-SG" sz="2000" i="1" dirty="0"/>
              <a:t>B</a:t>
            </a:r>
            <a:r>
              <a:rPr lang="en-SG" sz="2000" baseline="-25000" dirty="0"/>
              <a:t>0</a:t>
            </a:r>
            <a:r>
              <a:rPr lang="en-SG" sz="2000" dirty="0"/>
              <a:t>, implement a circuit without using any logic gates to calculate the BCD code of the 3-digit output of</a:t>
            </a:r>
          </a:p>
          <a:p>
            <a:pPr>
              <a:spcAft>
                <a:spcPts val="600"/>
              </a:spcAft>
            </a:pPr>
            <a:r>
              <a:rPr lang="en-SG" sz="2000" dirty="0"/>
              <a:t>(51</a:t>
            </a:r>
            <a:r>
              <a:rPr lang="en-SG" sz="2000" dirty="0">
                <a:sym typeface="Symbol" panose="05050102010706020507" pitchFamily="18" charset="2"/>
              </a:rPr>
              <a:t></a:t>
            </a:r>
            <a:r>
              <a:rPr lang="en-SG" sz="2000" i="1" dirty="0">
                <a:sym typeface="Symbol" panose="05050102010706020507" pitchFamily="18" charset="2"/>
              </a:rPr>
              <a:t>A</a:t>
            </a:r>
            <a:r>
              <a:rPr lang="en-SG" sz="2000" dirty="0">
                <a:sym typeface="Symbol" panose="05050102010706020507" pitchFamily="18" charset="2"/>
              </a:rPr>
              <a:t>) + (20  (</a:t>
            </a:r>
            <a:r>
              <a:rPr lang="en-SG" sz="2000" i="1" dirty="0">
                <a:sym typeface="Symbol" panose="05050102010706020507" pitchFamily="18" charset="2"/>
              </a:rPr>
              <a:t>B</a:t>
            </a:r>
            <a:r>
              <a:rPr lang="en-SG" sz="2000" dirty="0">
                <a:sym typeface="Symbol" panose="05050102010706020507" pitchFamily="18" charset="2"/>
              </a:rPr>
              <a:t>%2)), where % is the modulo operator.</a:t>
            </a:r>
          </a:p>
          <a:p>
            <a:pPr>
              <a:spcAft>
                <a:spcPts val="600"/>
              </a:spcAft>
            </a:pPr>
            <a:r>
              <a:rPr lang="en-SG" sz="2000" dirty="0">
                <a:sym typeface="Symbol" panose="05050102010706020507" pitchFamily="18" charset="2"/>
              </a:rPr>
              <a:t>Name the outputs </a:t>
            </a:r>
            <a:r>
              <a:rPr lang="en-SG" sz="2000" i="1" dirty="0">
                <a:sym typeface="Symbol" panose="05050102010706020507" pitchFamily="18" charset="2"/>
              </a:rPr>
              <a:t>F</a:t>
            </a:r>
            <a:r>
              <a:rPr lang="en-SG" sz="2000" baseline="-25000" dirty="0">
                <a:sym typeface="Symbol" panose="05050102010706020507" pitchFamily="18" charset="2"/>
              </a:rPr>
              <a:t>11</a:t>
            </a:r>
            <a:r>
              <a:rPr lang="en-SG" sz="2000" i="1" dirty="0">
                <a:sym typeface="Symbol" panose="05050102010706020507" pitchFamily="18" charset="2"/>
              </a:rPr>
              <a:t>F</a:t>
            </a:r>
            <a:r>
              <a:rPr lang="en-SG" sz="2000" baseline="-25000" dirty="0">
                <a:sym typeface="Symbol" panose="05050102010706020507" pitchFamily="18" charset="2"/>
              </a:rPr>
              <a:t>10</a:t>
            </a:r>
            <a:r>
              <a:rPr lang="en-SG" sz="2000" i="1" dirty="0">
                <a:sym typeface="Symbol" panose="05050102010706020507" pitchFamily="18" charset="2"/>
              </a:rPr>
              <a:t>F</a:t>
            </a:r>
            <a:r>
              <a:rPr lang="en-SG" sz="2000" baseline="-25000" dirty="0">
                <a:sym typeface="Symbol" panose="05050102010706020507" pitchFamily="18" charset="2"/>
              </a:rPr>
              <a:t>9</a:t>
            </a:r>
            <a:r>
              <a:rPr lang="en-SG" sz="2000" i="1" dirty="0">
                <a:sym typeface="Symbol" panose="05050102010706020507" pitchFamily="18" charset="2"/>
              </a:rPr>
              <a:t>F</a:t>
            </a:r>
            <a:r>
              <a:rPr lang="en-SG" sz="2000" baseline="-25000" dirty="0">
                <a:sym typeface="Symbol" panose="05050102010706020507" pitchFamily="18" charset="2"/>
              </a:rPr>
              <a:t>8</a:t>
            </a:r>
            <a:r>
              <a:rPr lang="en-SG" sz="2000" i="1" dirty="0">
                <a:sym typeface="Symbol" panose="05050102010706020507" pitchFamily="18" charset="2"/>
              </a:rPr>
              <a:t>F</a:t>
            </a:r>
            <a:r>
              <a:rPr lang="en-SG" sz="2000" baseline="-25000" dirty="0">
                <a:sym typeface="Symbol" panose="05050102010706020507" pitchFamily="18" charset="2"/>
              </a:rPr>
              <a:t>7</a:t>
            </a:r>
            <a:r>
              <a:rPr lang="en-SG" sz="2000" i="1" dirty="0">
                <a:sym typeface="Symbol" panose="05050102010706020507" pitchFamily="18" charset="2"/>
              </a:rPr>
              <a:t>F</a:t>
            </a:r>
            <a:r>
              <a:rPr lang="en-SG" sz="2000" baseline="-25000" dirty="0">
                <a:sym typeface="Symbol" panose="05050102010706020507" pitchFamily="18" charset="2"/>
              </a:rPr>
              <a:t>6</a:t>
            </a:r>
            <a:r>
              <a:rPr lang="en-SG" sz="2000" i="1" dirty="0">
                <a:sym typeface="Symbol" panose="05050102010706020507" pitchFamily="18" charset="2"/>
              </a:rPr>
              <a:t>F</a:t>
            </a:r>
            <a:r>
              <a:rPr lang="en-SG" sz="2000" baseline="-25000" dirty="0">
                <a:sym typeface="Symbol" panose="05050102010706020507" pitchFamily="18" charset="2"/>
              </a:rPr>
              <a:t>5</a:t>
            </a:r>
            <a:r>
              <a:rPr lang="en-SG" sz="2000" i="1" dirty="0">
                <a:sym typeface="Symbol" panose="05050102010706020507" pitchFamily="18" charset="2"/>
              </a:rPr>
              <a:t>F</a:t>
            </a:r>
            <a:r>
              <a:rPr lang="en-SG" sz="2000" i="1" baseline="-25000" dirty="0">
                <a:sym typeface="Symbol" panose="05050102010706020507" pitchFamily="18" charset="2"/>
              </a:rPr>
              <a:t>4</a:t>
            </a:r>
            <a:r>
              <a:rPr lang="en-SG" sz="2000" i="1" dirty="0">
                <a:sym typeface="Symbol" panose="05050102010706020507" pitchFamily="18" charset="2"/>
              </a:rPr>
              <a:t>F</a:t>
            </a:r>
            <a:r>
              <a:rPr lang="en-SG" sz="2000" baseline="-25000" dirty="0">
                <a:sym typeface="Symbol" panose="05050102010706020507" pitchFamily="18" charset="2"/>
              </a:rPr>
              <a:t>3</a:t>
            </a:r>
            <a:r>
              <a:rPr lang="en-SG" sz="2000" i="1" dirty="0">
                <a:sym typeface="Symbol" panose="05050102010706020507" pitchFamily="18" charset="2"/>
              </a:rPr>
              <a:t>F</a:t>
            </a:r>
            <a:r>
              <a:rPr lang="en-SG" sz="2000" baseline="-25000" dirty="0">
                <a:sym typeface="Symbol" panose="05050102010706020507" pitchFamily="18" charset="2"/>
              </a:rPr>
              <a:t>2</a:t>
            </a:r>
            <a:r>
              <a:rPr lang="en-SG" sz="2000" i="1" dirty="0">
                <a:sym typeface="Symbol" panose="05050102010706020507" pitchFamily="18" charset="2"/>
              </a:rPr>
              <a:t>F</a:t>
            </a:r>
            <a:r>
              <a:rPr lang="en-SG" sz="2000" baseline="-25000" dirty="0">
                <a:sym typeface="Symbol" panose="05050102010706020507" pitchFamily="18" charset="2"/>
              </a:rPr>
              <a:t>1</a:t>
            </a:r>
            <a:r>
              <a:rPr lang="en-SG" sz="2000" i="1" dirty="0">
                <a:sym typeface="Symbol" panose="05050102010706020507" pitchFamily="18" charset="2"/>
              </a:rPr>
              <a:t>F</a:t>
            </a:r>
            <a:r>
              <a:rPr lang="en-SG" sz="2000" baseline="-25000" dirty="0">
                <a:sym typeface="Symbol" panose="05050102010706020507" pitchFamily="18" charset="2"/>
              </a:rPr>
              <a:t>0</a:t>
            </a:r>
            <a:r>
              <a:rPr lang="en-SG" sz="2000" dirty="0">
                <a:sym typeface="Symbol" panose="05050102010706020507" pitchFamily="18" charset="2"/>
              </a:rPr>
              <a:t>.</a:t>
            </a:r>
            <a:endParaRPr lang="en-SG" sz="2000" dirty="0"/>
          </a:p>
          <a:p>
            <a:endParaRPr lang="en-SG" sz="2000" dirty="0"/>
          </a:p>
        </p:txBody>
      </p:sp>
    </p:spTree>
    <p:extLst>
      <p:ext uri="{BB962C8B-B14F-4D97-AF65-F5344CB8AC3E}">
        <p14:creationId xmlns:p14="http://schemas.microsoft.com/office/powerpoint/2010/main" val="28798062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08412" y="670103"/>
            <a:ext cx="7916779" cy="4398008"/>
          </a:xfrm>
        </p:spPr>
        <p:txBody>
          <a:bodyPr>
            <a:normAutofit/>
          </a:bodyPr>
          <a:lstStyle/>
          <a:p>
            <a:r>
              <a:rPr lang="en-GB" sz="2800" dirty="0">
                <a:solidFill>
                  <a:schemeClr val="tx1"/>
                </a:solidFill>
              </a:rPr>
              <a:t>Download paper from CS2100 “Exams” web page:</a:t>
            </a:r>
            <a:br>
              <a:rPr lang="en-GB" sz="2800" dirty="0">
                <a:solidFill>
                  <a:schemeClr val="tx1"/>
                </a:solidFill>
              </a:rPr>
            </a:br>
            <a:br>
              <a:rPr lang="en-GB" sz="2800" dirty="0">
                <a:solidFill>
                  <a:schemeClr val="tx1"/>
                </a:solidFill>
              </a:rPr>
            </a:br>
            <a:r>
              <a:rPr lang="en-SG" sz="2400" dirty="0">
                <a:hlinkClick r:id="rId3"/>
              </a:rPr>
              <a:t>https://www.comp.nus.edu.sg/~cs2100/3_ca/exams.html</a:t>
            </a:r>
            <a:br>
              <a:rPr lang="en-SG" sz="2800" dirty="0"/>
            </a:br>
            <a:br>
              <a:rPr lang="en-GB" sz="2800" dirty="0">
                <a:solidFill>
                  <a:srgbClr val="0000FF"/>
                </a:solidFill>
              </a:rPr>
            </a:br>
            <a:endParaRPr lang="en-GB" sz="28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a:t>
            </a:fld>
            <a:endParaRPr dirty="0"/>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3(d)</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33" name="TextBox 32">
            <a:extLst>
              <a:ext uri="{FF2B5EF4-FFF2-40B4-BE49-F238E27FC236}">
                <a16:creationId xmlns:a16="http://schemas.microsoft.com/office/drawing/2014/main" id="{D51FEA8C-63AB-476E-A2EA-EC12CF9BF035}"/>
              </a:ext>
            </a:extLst>
          </p:cNvPr>
          <p:cNvSpPr txBox="1"/>
          <p:nvPr/>
        </p:nvSpPr>
        <p:spPr>
          <a:xfrm>
            <a:off x="101769" y="1027978"/>
            <a:ext cx="2803991" cy="1938992"/>
          </a:xfrm>
          <a:prstGeom prst="rect">
            <a:avLst/>
          </a:prstGeom>
          <a:noFill/>
        </p:spPr>
        <p:txBody>
          <a:bodyPr wrap="square" rtlCol="0">
            <a:spAutoFit/>
          </a:bodyPr>
          <a:lstStyle/>
          <a:p>
            <a:r>
              <a:rPr lang="en-SG" sz="2000" dirty="0"/>
              <a:t>Given two decimal digits </a:t>
            </a:r>
            <a:r>
              <a:rPr lang="en-SG" sz="2000" i="1" dirty="0"/>
              <a:t>A</a:t>
            </a:r>
            <a:r>
              <a:rPr lang="en-SG" sz="2000" dirty="0"/>
              <a:t> and </a:t>
            </a:r>
            <a:r>
              <a:rPr lang="en-SG" sz="2000" i="1" dirty="0"/>
              <a:t>B</a:t>
            </a:r>
            <a:r>
              <a:rPr lang="en-SG" sz="2000" dirty="0"/>
              <a:t>, calculate the BCD code of the 3-digit output of </a:t>
            </a:r>
          </a:p>
          <a:p>
            <a:r>
              <a:rPr lang="en-SG" sz="2000" dirty="0"/>
              <a:t>(51</a:t>
            </a:r>
            <a:r>
              <a:rPr lang="en-SG" sz="2000" dirty="0">
                <a:sym typeface="Symbol" panose="05050102010706020507" pitchFamily="18" charset="2"/>
              </a:rPr>
              <a:t></a:t>
            </a:r>
            <a:r>
              <a:rPr lang="en-SG" sz="2000" i="1" dirty="0">
                <a:sym typeface="Symbol" panose="05050102010706020507" pitchFamily="18" charset="2"/>
              </a:rPr>
              <a:t>A</a:t>
            </a:r>
            <a:r>
              <a:rPr lang="en-SG" sz="2000" dirty="0">
                <a:sym typeface="Symbol" panose="05050102010706020507" pitchFamily="18" charset="2"/>
              </a:rPr>
              <a:t>) + (20  (</a:t>
            </a:r>
            <a:r>
              <a:rPr lang="en-SG" sz="2000" i="1" dirty="0">
                <a:sym typeface="Symbol" panose="05050102010706020507" pitchFamily="18" charset="2"/>
              </a:rPr>
              <a:t>B</a:t>
            </a:r>
            <a:r>
              <a:rPr lang="en-SG" sz="2000" dirty="0">
                <a:sym typeface="Symbol" panose="05050102010706020507" pitchFamily="18" charset="2"/>
              </a:rPr>
              <a:t>%2)).</a:t>
            </a:r>
          </a:p>
        </p:txBody>
      </p:sp>
      <p:graphicFrame>
        <p:nvGraphicFramePr>
          <p:cNvPr id="2" name="Table 1">
            <a:extLst>
              <a:ext uri="{FF2B5EF4-FFF2-40B4-BE49-F238E27FC236}">
                <a16:creationId xmlns:a16="http://schemas.microsoft.com/office/drawing/2014/main" id="{D039B393-0866-4544-8337-64BF40BD1C99}"/>
              </a:ext>
            </a:extLst>
          </p:cNvPr>
          <p:cNvGraphicFramePr>
            <a:graphicFrameLocks noGrp="1"/>
          </p:cNvGraphicFramePr>
          <p:nvPr>
            <p:extLst>
              <p:ext uri="{D42A27DB-BD31-4B8C-83A1-F6EECF244321}">
                <p14:modId xmlns:p14="http://schemas.microsoft.com/office/powerpoint/2010/main" val="2110659600"/>
              </p:ext>
            </p:extLst>
          </p:nvPr>
        </p:nvGraphicFramePr>
        <p:xfrm>
          <a:off x="2824311" y="451398"/>
          <a:ext cx="5913120" cy="3657600"/>
        </p:xfrm>
        <a:graphic>
          <a:graphicData uri="http://schemas.openxmlformats.org/drawingml/2006/table">
            <a:tbl>
              <a:tblPr firstRow="1" bandRow="1">
                <a:tableStyleId>{5C22544A-7EE6-4342-B048-85BDC9FD1C3A}</a:tableStyleId>
              </a:tblPr>
              <a:tblGrid>
                <a:gridCol w="492760">
                  <a:extLst>
                    <a:ext uri="{9D8B030D-6E8A-4147-A177-3AD203B41FA5}">
                      <a16:colId xmlns:a16="http://schemas.microsoft.com/office/drawing/2014/main" val="373346810"/>
                    </a:ext>
                  </a:extLst>
                </a:gridCol>
                <a:gridCol w="492760">
                  <a:extLst>
                    <a:ext uri="{9D8B030D-6E8A-4147-A177-3AD203B41FA5}">
                      <a16:colId xmlns:a16="http://schemas.microsoft.com/office/drawing/2014/main" val="503594976"/>
                    </a:ext>
                  </a:extLst>
                </a:gridCol>
                <a:gridCol w="492760">
                  <a:extLst>
                    <a:ext uri="{9D8B030D-6E8A-4147-A177-3AD203B41FA5}">
                      <a16:colId xmlns:a16="http://schemas.microsoft.com/office/drawing/2014/main" val="1981737229"/>
                    </a:ext>
                  </a:extLst>
                </a:gridCol>
                <a:gridCol w="492760">
                  <a:extLst>
                    <a:ext uri="{9D8B030D-6E8A-4147-A177-3AD203B41FA5}">
                      <a16:colId xmlns:a16="http://schemas.microsoft.com/office/drawing/2014/main" val="325921293"/>
                    </a:ext>
                  </a:extLst>
                </a:gridCol>
                <a:gridCol w="492760">
                  <a:extLst>
                    <a:ext uri="{9D8B030D-6E8A-4147-A177-3AD203B41FA5}">
                      <a16:colId xmlns:a16="http://schemas.microsoft.com/office/drawing/2014/main" val="46750930"/>
                    </a:ext>
                  </a:extLst>
                </a:gridCol>
                <a:gridCol w="492760">
                  <a:extLst>
                    <a:ext uri="{9D8B030D-6E8A-4147-A177-3AD203B41FA5}">
                      <a16:colId xmlns:a16="http://schemas.microsoft.com/office/drawing/2014/main" val="1749675853"/>
                    </a:ext>
                  </a:extLst>
                </a:gridCol>
                <a:gridCol w="492760">
                  <a:extLst>
                    <a:ext uri="{9D8B030D-6E8A-4147-A177-3AD203B41FA5}">
                      <a16:colId xmlns:a16="http://schemas.microsoft.com/office/drawing/2014/main" val="101474034"/>
                    </a:ext>
                  </a:extLst>
                </a:gridCol>
                <a:gridCol w="492760">
                  <a:extLst>
                    <a:ext uri="{9D8B030D-6E8A-4147-A177-3AD203B41FA5}">
                      <a16:colId xmlns:a16="http://schemas.microsoft.com/office/drawing/2014/main" val="2832266560"/>
                    </a:ext>
                  </a:extLst>
                </a:gridCol>
                <a:gridCol w="492760">
                  <a:extLst>
                    <a:ext uri="{9D8B030D-6E8A-4147-A177-3AD203B41FA5}">
                      <a16:colId xmlns:a16="http://schemas.microsoft.com/office/drawing/2014/main" val="4167278837"/>
                    </a:ext>
                  </a:extLst>
                </a:gridCol>
                <a:gridCol w="492760">
                  <a:extLst>
                    <a:ext uri="{9D8B030D-6E8A-4147-A177-3AD203B41FA5}">
                      <a16:colId xmlns:a16="http://schemas.microsoft.com/office/drawing/2014/main" val="820596241"/>
                    </a:ext>
                  </a:extLst>
                </a:gridCol>
                <a:gridCol w="492760">
                  <a:extLst>
                    <a:ext uri="{9D8B030D-6E8A-4147-A177-3AD203B41FA5}">
                      <a16:colId xmlns:a16="http://schemas.microsoft.com/office/drawing/2014/main" val="1204260604"/>
                    </a:ext>
                  </a:extLst>
                </a:gridCol>
                <a:gridCol w="492760">
                  <a:extLst>
                    <a:ext uri="{9D8B030D-6E8A-4147-A177-3AD203B41FA5}">
                      <a16:colId xmlns:a16="http://schemas.microsoft.com/office/drawing/2014/main" val="1467821396"/>
                    </a:ext>
                  </a:extLst>
                </a:gridCol>
              </a:tblGrid>
              <a:tr h="217804">
                <a:tc gridSpan="4">
                  <a:txBody>
                    <a:bodyPr/>
                    <a:lstStyle/>
                    <a:p>
                      <a:pPr algn="ctr"/>
                      <a:r>
                        <a:rPr lang="en-SG" sz="1400" i="1" dirty="0">
                          <a:solidFill>
                            <a:schemeClr val="tx1"/>
                          </a:solidFill>
                        </a:rPr>
                        <a:t>A</a:t>
                      </a:r>
                    </a:p>
                  </a:txBody>
                  <a:tcPr>
                    <a:solidFill>
                      <a:srgbClr val="CC99FF"/>
                    </a:solidFill>
                  </a:tcPr>
                </a:tc>
                <a:tc hMerge="1">
                  <a:txBody>
                    <a:bodyPr/>
                    <a:lstStyle/>
                    <a:p>
                      <a:pPr algn="ctr"/>
                      <a:endParaRPr lang="en-SG" dirty="0"/>
                    </a:p>
                  </a:txBody>
                  <a:tcPr/>
                </a:tc>
                <a:tc hMerge="1">
                  <a:txBody>
                    <a:bodyPr/>
                    <a:lstStyle/>
                    <a:p>
                      <a:pPr algn="ctr"/>
                      <a:endParaRPr lang="en-SG" dirty="0"/>
                    </a:p>
                  </a:txBody>
                  <a:tcPr/>
                </a:tc>
                <a:tc hMerge="1">
                  <a:txBody>
                    <a:bodyPr/>
                    <a:lstStyle/>
                    <a:p>
                      <a:pPr algn="ctr"/>
                      <a:endParaRPr lang="en-SG" dirty="0"/>
                    </a:p>
                  </a:txBody>
                  <a:tcPr/>
                </a:tc>
                <a:tc rowSpan="2" gridSpan="8">
                  <a:txBody>
                    <a:bodyPr/>
                    <a:lstStyle/>
                    <a:p>
                      <a:pPr algn="ctr"/>
                      <a:r>
                        <a:rPr lang="en-SG" sz="1400" dirty="0">
                          <a:solidFill>
                            <a:schemeClr val="tx1"/>
                          </a:solidFill>
                          <a:sym typeface="Symbol" panose="05050102010706020507" pitchFamily="18" charset="2"/>
                        </a:rPr>
                        <a:t>5</a:t>
                      </a:r>
                      <a:r>
                        <a:rPr lang="en-SG" sz="1400" i="1" dirty="0">
                          <a:solidFill>
                            <a:schemeClr val="tx1"/>
                          </a:solidFill>
                          <a:sym typeface="Symbol" panose="05050102010706020507" pitchFamily="18" charset="2"/>
                        </a:rPr>
                        <a:t>A</a:t>
                      </a:r>
                      <a:endParaRPr lang="en-SG" sz="1400" i="1" dirty="0">
                        <a:solidFill>
                          <a:schemeClr val="tx1"/>
                        </a:solidFill>
                      </a:endParaRPr>
                    </a:p>
                  </a:txBody>
                  <a:tcPr anchor="ctr">
                    <a:solidFill>
                      <a:srgbClr val="FFFFCC"/>
                    </a:solidFill>
                  </a:tcPr>
                </a:tc>
                <a:tc rowSpan="2" hMerge="1">
                  <a:txBody>
                    <a:bodyPr/>
                    <a:lstStyle/>
                    <a:p>
                      <a:pPr algn="ctr"/>
                      <a:endParaRPr lang="en-SG" dirty="0"/>
                    </a:p>
                  </a:txBody>
                  <a:tcPr/>
                </a:tc>
                <a:tc rowSpan="2" hMerge="1">
                  <a:txBody>
                    <a:bodyPr/>
                    <a:lstStyle/>
                    <a:p>
                      <a:pPr algn="ctr"/>
                      <a:endParaRPr lang="en-SG" dirty="0"/>
                    </a:p>
                  </a:txBody>
                  <a:tcPr/>
                </a:tc>
                <a:tc rowSpan="2" hMerge="1">
                  <a:txBody>
                    <a:bodyPr/>
                    <a:lstStyle/>
                    <a:p>
                      <a:pPr algn="ctr"/>
                      <a:endParaRPr lang="en-SG" dirty="0"/>
                    </a:p>
                  </a:txBody>
                  <a:tcPr/>
                </a:tc>
                <a:tc rowSpan="2" hMerge="1">
                  <a:txBody>
                    <a:bodyPr/>
                    <a:lstStyle/>
                    <a:p>
                      <a:pPr algn="ctr"/>
                      <a:endParaRPr lang="en-SG"/>
                    </a:p>
                  </a:txBody>
                  <a:tcPr/>
                </a:tc>
                <a:tc rowSpan="2" hMerge="1">
                  <a:txBody>
                    <a:bodyPr/>
                    <a:lstStyle/>
                    <a:p>
                      <a:pPr algn="ctr"/>
                      <a:endParaRPr lang="en-SG"/>
                    </a:p>
                  </a:txBody>
                  <a:tcPr/>
                </a:tc>
                <a:tc rowSpan="2" hMerge="1">
                  <a:txBody>
                    <a:bodyPr/>
                    <a:lstStyle/>
                    <a:p>
                      <a:pPr algn="ctr"/>
                      <a:endParaRPr lang="en-SG"/>
                    </a:p>
                  </a:txBody>
                  <a:tcPr/>
                </a:tc>
                <a:tc rowSpan="2" hMerge="1">
                  <a:txBody>
                    <a:bodyPr/>
                    <a:lstStyle/>
                    <a:p>
                      <a:pPr algn="ctr"/>
                      <a:endParaRPr lang="en-SG"/>
                    </a:p>
                  </a:txBody>
                  <a:tcPr/>
                </a:tc>
                <a:extLst>
                  <a:ext uri="{0D108BD9-81ED-4DB2-BD59-A6C34878D82A}">
                    <a16:rowId xmlns:a16="http://schemas.microsoft.com/office/drawing/2014/main" val="723999253"/>
                  </a:ext>
                </a:extLst>
              </a:tr>
              <a:tr h="217804">
                <a:tc>
                  <a:txBody>
                    <a:bodyPr/>
                    <a:lstStyle/>
                    <a:p>
                      <a:pPr algn="ctr"/>
                      <a:r>
                        <a:rPr lang="en-SG" sz="1400" i="1" dirty="0"/>
                        <a:t>A</a:t>
                      </a:r>
                      <a:r>
                        <a:rPr lang="en-SG" sz="1400" baseline="-25000" dirty="0"/>
                        <a:t>3</a:t>
                      </a:r>
                    </a:p>
                  </a:txBody>
                  <a:tcPr>
                    <a:solidFill>
                      <a:srgbClr val="CCCCFF"/>
                    </a:solidFill>
                  </a:tcPr>
                </a:tc>
                <a:tc>
                  <a:txBody>
                    <a:bodyPr/>
                    <a:lstStyle/>
                    <a:p>
                      <a:pPr algn="ctr"/>
                      <a:r>
                        <a:rPr lang="en-SG" sz="1400" i="1" dirty="0"/>
                        <a:t>A</a:t>
                      </a:r>
                      <a:r>
                        <a:rPr lang="en-SG" sz="1400" baseline="-25000" dirty="0"/>
                        <a:t>2</a:t>
                      </a:r>
                    </a:p>
                  </a:txBody>
                  <a:tcPr>
                    <a:solidFill>
                      <a:srgbClr val="CCCCFF"/>
                    </a:solidFill>
                  </a:tcPr>
                </a:tc>
                <a:tc>
                  <a:txBody>
                    <a:bodyPr/>
                    <a:lstStyle/>
                    <a:p>
                      <a:pPr algn="ctr"/>
                      <a:r>
                        <a:rPr lang="en-SG" sz="1400" i="1" dirty="0"/>
                        <a:t>A</a:t>
                      </a:r>
                      <a:r>
                        <a:rPr lang="en-SG" sz="1400" baseline="-25000" dirty="0"/>
                        <a:t>1</a:t>
                      </a:r>
                    </a:p>
                  </a:txBody>
                  <a:tcPr>
                    <a:solidFill>
                      <a:srgbClr val="CCCCFF"/>
                    </a:solidFill>
                  </a:tcPr>
                </a:tc>
                <a:tc>
                  <a:txBody>
                    <a:bodyPr/>
                    <a:lstStyle/>
                    <a:p>
                      <a:pPr algn="ctr"/>
                      <a:r>
                        <a:rPr lang="en-SG" sz="1400" i="1" dirty="0"/>
                        <a:t>A</a:t>
                      </a:r>
                      <a:r>
                        <a:rPr lang="en-SG" sz="1400" baseline="-25000" dirty="0"/>
                        <a:t>0</a:t>
                      </a:r>
                    </a:p>
                  </a:txBody>
                  <a:tcPr>
                    <a:solidFill>
                      <a:srgbClr val="CCCCFF"/>
                    </a:solidFill>
                  </a:tcPr>
                </a:tc>
                <a:tc gridSpan="8" vMerge="1">
                  <a:txBody>
                    <a:bodyPr/>
                    <a:lstStyle/>
                    <a:p>
                      <a:pPr algn="ctr"/>
                      <a:endParaRPr lang="en-SG" dirty="0"/>
                    </a:p>
                  </a:txBody>
                  <a:tcPr/>
                </a:tc>
                <a:tc hMerge="1" vMerge="1">
                  <a:txBody>
                    <a:bodyPr/>
                    <a:lstStyle/>
                    <a:p>
                      <a:pPr algn="ctr"/>
                      <a:endParaRPr lang="en-SG" dirty="0"/>
                    </a:p>
                  </a:txBody>
                  <a:tcPr/>
                </a:tc>
                <a:tc hMerge="1" vMerge="1">
                  <a:txBody>
                    <a:bodyPr/>
                    <a:lstStyle/>
                    <a:p>
                      <a:pPr algn="ctr"/>
                      <a:endParaRPr lang="en-SG"/>
                    </a:p>
                  </a:txBody>
                  <a:tcPr/>
                </a:tc>
                <a:tc hMerge="1" vMerge="1">
                  <a:txBody>
                    <a:bodyPr/>
                    <a:lstStyle/>
                    <a:p>
                      <a:pPr algn="ctr"/>
                      <a:endParaRPr lang="en-SG"/>
                    </a:p>
                  </a:txBody>
                  <a:tcPr/>
                </a:tc>
                <a:tc hMerge="1" vMerge="1">
                  <a:txBody>
                    <a:bodyPr/>
                    <a:lstStyle/>
                    <a:p>
                      <a:pPr algn="ctr"/>
                      <a:endParaRPr lang="en-SG" dirty="0"/>
                    </a:p>
                  </a:txBody>
                  <a:tcPr/>
                </a:tc>
                <a:tc hMerge="1" vMerge="1">
                  <a:txBody>
                    <a:bodyPr/>
                    <a:lstStyle/>
                    <a:p>
                      <a:pPr algn="ctr"/>
                      <a:endParaRPr lang="en-SG" dirty="0"/>
                    </a:p>
                  </a:txBody>
                  <a:tcPr/>
                </a:tc>
                <a:tc hMerge="1" vMerge="1">
                  <a:txBody>
                    <a:bodyPr/>
                    <a:lstStyle/>
                    <a:p>
                      <a:pPr algn="ctr"/>
                      <a:endParaRPr lang="en-SG" dirty="0"/>
                    </a:p>
                  </a:txBody>
                  <a:tcPr/>
                </a:tc>
                <a:tc hMerge="1" vMerge="1">
                  <a:txBody>
                    <a:bodyPr/>
                    <a:lstStyle/>
                    <a:p>
                      <a:pPr algn="ctr"/>
                      <a:endParaRPr lang="en-SG" dirty="0"/>
                    </a:p>
                  </a:txBody>
                  <a:tcPr/>
                </a:tc>
                <a:extLst>
                  <a:ext uri="{0D108BD9-81ED-4DB2-BD59-A6C34878D82A}">
                    <a16:rowId xmlns:a16="http://schemas.microsoft.com/office/drawing/2014/main" val="4116731057"/>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extLst>
                  <a:ext uri="{0D108BD9-81ED-4DB2-BD59-A6C34878D82A}">
                    <a16:rowId xmlns:a16="http://schemas.microsoft.com/office/drawing/2014/main" val="2243708547"/>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extLst>
                  <a:ext uri="{0D108BD9-81ED-4DB2-BD59-A6C34878D82A}">
                    <a16:rowId xmlns:a16="http://schemas.microsoft.com/office/drawing/2014/main" val="329775960"/>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extLst>
                  <a:ext uri="{0D108BD9-81ED-4DB2-BD59-A6C34878D82A}">
                    <a16:rowId xmlns:a16="http://schemas.microsoft.com/office/drawing/2014/main" val="494493594"/>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extLst>
                  <a:ext uri="{0D108BD9-81ED-4DB2-BD59-A6C34878D82A}">
                    <a16:rowId xmlns:a16="http://schemas.microsoft.com/office/drawing/2014/main" val="2372317335"/>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extLst>
                  <a:ext uri="{0D108BD9-81ED-4DB2-BD59-A6C34878D82A}">
                    <a16:rowId xmlns:a16="http://schemas.microsoft.com/office/drawing/2014/main" val="1531680017"/>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extLst>
                  <a:ext uri="{0D108BD9-81ED-4DB2-BD59-A6C34878D82A}">
                    <a16:rowId xmlns:a16="http://schemas.microsoft.com/office/drawing/2014/main" val="1381355244"/>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extLst>
                  <a:ext uri="{0D108BD9-81ED-4DB2-BD59-A6C34878D82A}">
                    <a16:rowId xmlns:a16="http://schemas.microsoft.com/office/drawing/2014/main" val="3102651280"/>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extLst>
                  <a:ext uri="{0D108BD9-81ED-4DB2-BD59-A6C34878D82A}">
                    <a16:rowId xmlns:a16="http://schemas.microsoft.com/office/drawing/2014/main" val="1543079467"/>
                  </a:ext>
                </a:extLst>
              </a:tr>
              <a:tr h="217804">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extLst>
                  <a:ext uri="{0D108BD9-81ED-4DB2-BD59-A6C34878D82A}">
                    <a16:rowId xmlns:a16="http://schemas.microsoft.com/office/drawing/2014/main" val="113311967"/>
                  </a:ext>
                </a:extLst>
              </a:tr>
              <a:tr h="217804">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extLst>
                  <a:ext uri="{0D108BD9-81ED-4DB2-BD59-A6C34878D82A}">
                    <a16:rowId xmlns:a16="http://schemas.microsoft.com/office/drawing/2014/main" val="2476336142"/>
                  </a:ext>
                </a:extLst>
              </a:tr>
            </a:tbl>
          </a:graphicData>
        </a:graphic>
      </p:graphicFrame>
    </p:spTree>
    <p:extLst>
      <p:ext uri="{BB962C8B-B14F-4D97-AF65-F5344CB8AC3E}">
        <p14:creationId xmlns:p14="http://schemas.microsoft.com/office/powerpoint/2010/main" val="4097717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3(d)</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sp>
        <p:nvSpPr>
          <p:cNvPr id="33" name="TextBox 32">
            <a:extLst>
              <a:ext uri="{FF2B5EF4-FFF2-40B4-BE49-F238E27FC236}">
                <a16:creationId xmlns:a16="http://schemas.microsoft.com/office/drawing/2014/main" id="{D51FEA8C-63AB-476E-A2EA-EC12CF9BF035}"/>
              </a:ext>
            </a:extLst>
          </p:cNvPr>
          <p:cNvSpPr txBox="1"/>
          <p:nvPr/>
        </p:nvSpPr>
        <p:spPr>
          <a:xfrm>
            <a:off x="101769" y="1027978"/>
            <a:ext cx="2803991" cy="1938992"/>
          </a:xfrm>
          <a:prstGeom prst="rect">
            <a:avLst/>
          </a:prstGeom>
          <a:noFill/>
        </p:spPr>
        <p:txBody>
          <a:bodyPr wrap="square" rtlCol="0">
            <a:spAutoFit/>
          </a:bodyPr>
          <a:lstStyle/>
          <a:p>
            <a:r>
              <a:rPr lang="en-SG" sz="2000" dirty="0"/>
              <a:t>Given two decimal digits </a:t>
            </a:r>
            <a:r>
              <a:rPr lang="en-SG" sz="2000" i="1" dirty="0"/>
              <a:t>A</a:t>
            </a:r>
            <a:r>
              <a:rPr lang="en-SG" sz="2000" dirty="0"/>
              <a:t> and </a:t>
            </a:r>
            <a:r>
              <a:rPr lang="en-SG" sz="2000" i="1" dirty="0"/>
              <a:t>B</a:t>
            </a:r>
            <a:r>
              <a:rPr lang="en-SG" sz="2000" dirty="0"/>
              <a:t>, calculate the BCD code of the 3-digit output of </a:t>
            </a:r>
          </a:p>
          <a:p>
            <a:r>
              <a:rPr lang="en-SG" sz="2000" dirty="0"/>
              <a:t>(51</a:t>
            </a:r>
            <a:r>
              <a:rPr lang="en-SG" sz="2000" dirty="0">
                <a:sym typeface="Symbol" panose="05050102010706020507" pitchFamily="18" charset="2"/>
              </a:rPr>
              <a:t></a:t>
            </a:r>
            <a:r>
              <a:rPr lang="en-SG" sz="2000" i="1" dirty="0">
                <a:sym typeface="Symbol" panose="05050102010706020507" pitchFamily="18" charset="2"/>
              </a:rPr>
              <a:t>A</a:t>
            </a:r>
            <a:r>
              <a:rPr lang="en-SG" sz="2000" dirty="0">
                <a:sym typeface="Symbol" panose="05050102010706020507" pitchFamily="18" charset="2"/>
              </a:rPr>
              <a:t>) + (20  (</a:t>
            </a:r>
            <a:r>
              <a:rPr lang="en-SG" sz="2000" i="1" dirty="0">
                <a:sym typeface="Symbol" panose="05050102010706020507" pitchFamily="18" charset="2"/>
              </a:rPr>
              <a:t>B</a:t>
            </a:r>
            <a:r>
              <a:rPr lang="en-SG" sz="2000" dirty="0">
                <a:sym typeface="Symbol" panose="05050102010706020507" pitchFamily="18" charset="2"/>
              </a:rPr>
              <a:t>%2)).</a:t>
            </a:r>
          </a:p>
        </p:txBody>
      </p:sp>
      <p:graphicFrame>
        <p:nvGraphicFramePr>
          <p:cNvPr id="2" name="Table 1">
            <a:extLst>
              <a:ext uri="{FF2B5EF4-FFF2-40B4-BE49-F238E27FC236}">
                <a16:creationId xmlns:a16="http://schemas.microsoft.com/office/drawing/2014/main" id="{D039B393-0866-4544-8337-64BF40BD1C99}"/>
              </a:ext>
            </a:extLst>
          </p:cNvPr>
          <p:cNvGraphicFramePr>
            <a:graphicFrameLocks noGrp="1"/>
          </p:cNvGraphicFramePr>
          <p:nvPr>
            <p:extLst>
              <p:ext uri="{D42A27DB-BD31-4B8C-83A1-F6EECF244321}">
                <p14:modId xmlns:p14="http://schemas.microsoft.com/office/powerpoint/2010/main" val="1850385963"/>
              </p:ext>
            </p:extLst>
          </p:nvPr>
        </p:nvGraphicFramePr>
        <p:xfrm>
          <a:off x="2824310" y="331011"/>
          <a:ext cx="6014896" cy="3657600"/>
        </p:xfrm>
        <a:graphic>
          <a:graphicData uri="http://schemas.openxmlformats.org/drawingml/2006/table">
            <a:tbl>
              <a:tblPr firstRow="1" bandRow="1">
                <a:tableStyleId>{5C22544A-7EE6-4342-B048-85BDC9FD1C3A}</a:tableStyleId>
              </a:tblPr>
              <a:tblGrid>
                <a:gridCol w="375931">
                  <a:extLst>
                    <a:ext uri="{9D8B030D-6E8A-4147-A177-3AD203B41FA5}">
                      <a16:colId xmlns:a16="http://schemas.microsoft.com/office/drawing/2014/main" val="373346810"/>
                    </a:ext>
                  </a:extLst>
                </a:gridCol>
                <a:gridCol w="375931">
                  <a:extLst>
                    <a:ext uri="{9D8B030D-6E8A-4147-A177-3AD203B41FA5}">
                      <a16:colId xmlns:a16="http://schemas.microsoft.com/office/drawing/2014/main" val="503594976"/>
                    </a:ext>
                  </a:extLst>
                </a:gridCol>
                <a:gridCol w="375931">
                  <a:extLst>
                    <a:ext uri="{9D8B030D-6E8A-4147-A177-3AD203B41FA5}">
                      <a16:colId xmlns:a16="http://schemas.microsoft.com/office/drawing/2014/main" val="1981737229"/>
                    </a:ext>
                  </a:extLst>
                </a:gridCol>
                <a:gridCol w="375931">
                  <a:extLst>
                    <a:ext uri="{9D8B030D-6E8A-4147-A177-3AD203B41FA5}">
                      <a16:colId xmlns:a16="http://schemas.microsoft.com/office/drawing/2014/main" val="325921293"/>
                    </a:ext>
                  </a:extLst>
                </a:gridCol>
                <a:gridCol w="375931">
                  <a:extLst>
                    <a:ext uri="{9D8B030D-6E8A-4147-A177-3AD203B41FA5}">
                      <a16:colId xmlns:a16="http://schemas.microsoft.com/office/drawing/2014/main" val="46750930"/>
                    </a:ext>
                  </a:extLst>
                </a:gridCol>
                <a:gridCol w="375931">
                  <a:extLst>
                    <a:ext uri="{9D8B030D-6E8A-4147-A177-3AD203B41FA5}">
                      <a16:colId xmlns:a16="http://schemas.microsoft.com/office/drawing/2014/main" val="1749675853"/>
                    </a:ext>
                  </a:extLst>
                </a:gridCol>
                <a:gridCol w="375931">
                  <a:extLst>
                    <a:ext uri="{9D8B030D-6E8A-4147-A177-3AD203B41FA5}">
                      <a16:colId xmlns:a16="http://schemas.microsoft.com/office/drawing/2014/main" val="101474034"/>
                    </a:ext>
                  </a:extLst>
                </a:gridCol>
                <a:gridCol w="375931">
                  <a:extLst>
                    <a:ext uri="{9D8B030D-6E8A-4147-A177-3AD203B41FA5}">
                      <a16:colId xmlns:a16="http://schemas.microsoft.com/office/drawing/2014/main" val="2832266560"/>
                    </a:ext>
                  </a:extLst>
                </a:gridCol>
                <a:gridCol w="375931">
                  <a:extLst>
                    <a:ext uri="{9D8B030D-6E8A-4147-A177-3AD203B41FA5}">
                      <a16:colId xmlns:a16="http://schemas.microsoft.com/office/drawing/2014/main" val="4167278837"/>
                    </a:ext>
                  </a:extLst>
                </a:gridCol>
                <a:gridCol w="375931">
                  <a:extLst>
                    <a:ext uri="{9D8B030D-6E8A-4147-A177-3AD203B41FA5}">
                      <a16:colId xmlns:a16="http://schemas.microsoft.com/office/drawing/2014/main" val="820596241"/>
                    </a:ext>
                  </a:extLst>
                </a:gridCol>
                <a:gridCol w="375931">
                  <a:extLst>
                    <a:ext uri="{9D8B030D-6E8A-4147-A177-3AD203B41FA5}">
                      <a16:colId xmlns:a16="http://schemas.microsoft.com/office/drawing/2014/main" val="1204260604"/>
                    </a:ext>
                  </a:extLst>
                </a:gridCol>
                <a:gridCol w="375931">
                  <a:extLst>
                    <a:ext uri="{9D8B030D-6E8A-4147-A177-3AD203B41FA5}">
                      <a16:colId xmlns:a16="http://schemas.microsoft.com/office/drawing/2014/main" val="1467821396"/>
                    </a:ext>
                  </a:extLst>
                </a:gridCol>
                <a:gridCol w="375931">
                  <a:extLst>
                    <a:ext uri="{9D8B030D-6E8A-4147-A177-3AD203B41FA5}">
                      <a16:colId xmlns:a16="http://schemas.microsoft.com/office/drawing/2014/main" val="4227551927"/>
                    </a:ext>
                  </a:extLst>
                </a:gridCol>
                <a:gridCol w="375931">
                  <a:extLst>
                    <a:ext uri="{9D8B030D-6E8A-4147-A177-3AD203B41FA5}">
                      <a16:colId xmlns:a16="http://schemas.microsoft.com/office/drawing/2014/main" val="4258355502"/>
                    </a:ext>
                  </a:extLst>
                </a:gridCol>
                <a:gridCol w="375931">
                  <a:extLst>
                    <a:ext uri="{9D8B030D-6E8A-4147-A177-3AD203B41FA5}">
                      <a16:colId xmlns:a16="http://schemas.microsoft.com/office/drawing/2014/main" val="1760695663"/>
                    </a:ext>
                  </a:extLst>
                </a:gridCol>
                <a:gridCol w="375931">
                  <a:extLst>
                    <a:ext uri="{9D8B030D-6E8A-4147-A177-3AD203B41FA5}">
                      <a16:colId xmlns:a16="http://schemas.microsoft.com/office/drawing/2014/main" val="1880709568"/>
                    </a:ext>
                  </a:extLst>
                </a:gridCol>
              </a:tblGrid>
              <a:tr h="217804">
                <a:tc gridSpan="4">
                  <a:txBody>
                    <a:bodyPr/>
                    <a:lstStyle/>
                    <a:p>
                      <a:pPr algn="ctr"/>
                      <a:r>
                        <a:rPr lang="en-SG" sz="1400" i="1" dirty="0">
                          <a:solidFill>
                            <a:schemeClr val="tx1"/>
                          </a:solidFill>
                        </a:rPr>
                        <a:t>A</a:t>
                      </a:r>
                    </a:p>
                  </a:txBody>
                  <a:tcPr>
                    <a:solidFill>
                      <a:srgbClr val="CC99FF"/>
                    </a:solidFill>
                  </a:tcPr>
                </a:tc>
                <a:tc hMerge="1">
                  <a:txBody>
                    <a:bodyPr/>
                    <a:lstStyle/>
                    <a:p>
                      <a:pPr algn="ctr"/>
                      <a:endParaRPr lang="en-SG" dirty="0"/>
                    </a:p>
                  </a:txBody>
                  <a:tcPr/>
                </a:tc>
                <a:tc hMerge="1">
                  <a:txBody>
                    <a:bodyPr/>
                    <a:lstStyle/>
                    <a:p>
                      <a:pPr algn="ctr"/>
                      <a:endParaRPr lang="en-SG" dirty="0"/>
                    </a:p>
                  </a:txBody>
                  <a:tcPr/>
                </a:tc>
                <a:tc hMerge="1">
                  <a:txBody>
                    <a:bodyPr/>
                    <a:lstStyle/>
                    <a:p>
                      <a:pPr algn="ctr"/>
                      <a:endParaRPr lang="en-SG" dirty="0"/>
                    </a:p>
                  </a:txBody>
                  <a:tcPr/>
                </a:tc>
                <a:tc rowSpan="2" gridSpan="12">
                  <a:txBody>
                    <a:bodyPr/>
                    <a:lstStyle/>
                    <a:p>
                      <a:pPr algn="ctr"/>
                      <a:r>
                        <a:rPr lang="en-SG" sz="1400" dirty="0">
                          <a:solidFill>
                            <a:schemeClr val="tx1"/>
                          </a:solidFill>
                          <a:sym typeface="Symbol" panose="05050102010706020507" pitchFamily="18" charset="2"/>
                        </a:rPr>
                        <a:t>51</a:t>
                      </a:r>
                      <a:r>
                        <a:rPr lang="en-SG" sz="1400" i="1" dirty="0">
                          <a:solidFill>
                            <a:schemeClr val="tx1"/>
                          </a:solidFill>
                          <a:sym typeface="Symbol" panose="05050102010706020507" pitchFamily="18" charset="2"/>
                        </a:rPr>
                        <a:t>A</a:t>
                      </a:r>
                      <a:endParaRPr lang="en-SG" sz="1400" i="1" dirty="0">
                        <a:solidFill>
                          <a:schemeClr val="tx1"/>
                        </a:solidFill>
                      </a:endParaRPr>
                    </a:p>
                  </a:txBody>
                  <a:tcPr anchor="ctr">
                    <a:solidFill>
                      <a:srgbClr val="FFFFCC"/>
                    </a:solidFill>
                  </a:tcPr>
                </a:tc>
                <a:tc rowSpan="2" hMerge="1">
                  <a:txBody>
                    <a:bodyPr/>
                    <a:lstStyle/>
                    <a:p>
                      <a:pPr algn="ctr"/>
                      <a:endParaRPr lang="en-SG" dirty="0"/>
                    </a:p>
                  </a:txBody>
                  <a:tcPr/>
                </a:tc>
                <a:tc rowSpan="2" hMerge="1">
                  <a:txBody>
                    <a:bodyPr/>
                    <a:lstStyle/>
                    <a:p>
                      <a:pPr algn="ctr"/>
                      <a:endParaRPr lang="en-SG" dirty="0"/>
                    </a:p>
                  </a:txBody>
                  <a:tcPr/>
                </a:tc>
                <a:tc rowSpan="2" hMerge="1">
                  <a:txBody>
                    <a:bodyPr/>
                    <a:lstStyle/>
                    <a:p>
                      <a:pPr algn="ctr"/>
                      <a:endParaRPr lang="en-SG" dirty="0"/>
                    </a:p>
                  </a:txBody>
                  <a:tcPr/>
                </a:tc>
                <a:tc rowSpan="2" hMerge="1">
                  <a:txBody>
                    <a:bodyPr/>
                    <a:lstStyle/>
                    <a:p>
                      <a:pPr algn="ctr"/>
                      <a:endParaRPr lang="en-SG"/>
                    </a:p>
                  </a:txBody>
                  <a:tcPr/>
                </a:tc>
                <a:tc rowSpan="2" hMerge="1">
                  <a:txBody>
                    <a:bodyPr/>
                    <a:lstStyle/>
                    <a:p>
                      <a:pPr algn="ctr"/>
                      <a:endParaRPr lang="en-SG"/>
                    </a:p>
                  </a:txBody>
                  <a:tcPr/>
                </a:tc>
                <a:tc rowSpan="2" hMerge="1">
                  <a:txBody>
                    <a:bodyPr/>
                    <a:lstStyle/>
                    <a:p>
                      <a:pPr algn="ctr"/>
                      <a:endParaRPr lang="en-SG"/>
                    </a:p>
                  </a:txBody>
                  <a:tcPr/>
                </a:tc>
                <a:tc rowSpan="2" hMerge="1">
                  <a:txBody>
                    <a:bodyPr/>
                    <a:lstStyle/>
                    <a:p>
                      <a:pPr algn="ctr"/>
                      <a:endParaRPr lang="en-SG"/>
                    </a:p>
                  </a:txBody>
                  <a:tcPr/>
                </a:tc>
                <a:tc rowSpan="2" hMerge="1">
                  <a:txBody>
                    <a:bodyPr/>
                    <a:lstStyle/>
                    <a:p>
                      <a:pPr algn="ctr"/>
                      <a:endParaRPr lang="en-SG" sz="1400" i="1" dirty="0">
                        <a:solidFill>
                          <a:schemeClr val="tx1"/>
                        </a:solidFill>
                      </a:endParaRPr>
                    </a:p>
                  </a:txBody>
                  <a:tcPr anchor="ctr">
                    <a:solidFill>
                      <a:srgbClr val="FFFFCC"/>
                    </a:solidFill>
                  </a:tcPr>
                </a:tc>
                <a:tc rowSpan="2" hMerge="1">
                  <a:txBody>
                    <a:bodyPr/>
                    <a:lstStyle/>
                    <a:p>
                      <a:pPr algn="ctr"/>
                      <a:endParaRPr lang="en-SG" sz="1400" i="1" dirty="0">
                        <a:solidFill>
                          <a:schemeClr val="tx1"/>
                        </a:solidFill>
                      </a:endParaRPr>
                    </a:p>
                  </a:txBody>
                  <a:tcPr anchor="ctr">
                    <a:solidFill>
                      <a:srgbClr val="FFFFCC"/>
                    </a:solidFill>
                  </a:tcPr>
                </a:tc>
                <a:tc rowSpan="2" hMerge="1">
                  <a:txBody>
                    <a:bodyPr/>
                    <a:lstStyle/>
                    <a:p>
                      <a:pPr algn="ctr"/>
                      <a:endParaRPr lang="en-SG" sz="1400" i="1" dirty="0">
                        <a:solidFill>
                          <a:schemeClr val="tx1"/>
                        </a:solidFill>
                      </a:endParaRPr>
                    </a:p>
                  </a:txBody>
                  <a:tcPr anchor="ctr">
                    <a:solidFill>
                      <a:srgbClr val="FFFFCC"/>
                    </a:solidFill>
                  </a:tcPr>
                </a:tc>
                <a:tc rowSpan="2" hMerge="1">
                  <a:txBody>
                    <a:bodyPr/>
                    <a:lstStyle/>
                    <a:p>
                      <a:pPr algn="ctr"/>
                      <a:endParaRPr lang="en-SG" sz="1400" i="1" dirty="0">
                        <a:solidFill>
                          <a:schemeClr val="tx1"/>
                        </a:solidFill>
                      </a:endParaRPr>
                    </a:p>
                  </a:txBody>
                  <a:tcPr anchor="ctr">
                    <a:solidFill>
                      <a:srgbClr val="FFFFCC"/>
                    </a:solidFill>
                  </a:tcPr>
                </a:tc>
                <a:extLst>
                  <a:ext uri="{0D108BD9-81ED-4DB2-BD59-A6C34878D82A}">
                    <a16:rowId xmlns:a16="http://schemas.microsoft.com/office/drawing/2014/main" val="723999253"/>
                  </a:ext>
                </a:extLst>
              </a:tr>
              <a:tr h="217804">
                <a:tc>
                  <a:txBody>
                    <a:bodyPr/>
                    <a:lstStyle/>
                    <a:p>
                      <a:pPr algn="ctr"/>
                      <a:r>
                        <a:rPr lang="en-SG" sz="1400" i="1" dirty="0"/>
                        <a:t>A</a:t>
                      </a:r>
                      <a:r>
                        <a:rPr lang="en-SG" sz="1400" baseline="-25000" dirty="0"/>
                        <a:t>3</a:t>
                      </a:r>
                    </a:p>
                  </a:txBody>
                  <a:tcPr>
                    <a:solidFill>
                      <a:srgbClr val="CCCCFF"/>
                    </a:solidFill>
                  </a:tcPr>
                </a:tc>
                <a:tc>
                  <a:txBody>
                    <a:bodyPr/>
                    <a:lstStyle/>
                    <a:p>
                      <a:pPr algn="ctr"/>
                      <a:r>
                        <a:rPr lang="en-SG" sz="1400" i="1" dirty="0"/>
                        <a:t>A</a:t>
                      </a:r>
                      <a:r>
                        <a:rPr lang="en-SG" sz="1400" baseline="-25000" dirty="0"/>
                        <a:t>2</a:t>
                      </a:r>
                    </a:p>
                  </a:txBody>
                  <a:tcPr>
                    <a:solidFill>
                      <a:srgbClr val="CCCCFF"/>
                    </a:solidFill>
                  </a:tcPr>
                </a:tc>
                <a:tc>
                  <a:txBody>
                    <a:bodyPr/>
                    <a:lstStyle/>
                    <a:p>
                      <a:pPr algn="ctr"/>
                      <a:r>
                        <a:rPr lang="en-SG" sz="1400" i="1" dirty="0"/>
                        <a:t>A</a:t>
                      </a:r>
                      <a:r>
                        <a:rPr lang="en-SG" sz="1400" baseline="-25000" dirty="0"/>
                        <a:t>1</a:t>
                      </a:r>
                    </a:p>
                  </a:txBody>
                  <a:tcPr>
                    <a:solidFill>
                      <a:srgbClr val="CCCCFF"/>
                    </a:solidFill>
                  </a:tcPr>
                </a:tc>
                <a:tc>
                  <a:txBody>
                    <a:bodyPr/>
                    <a:lstStyle/>
                    <a:p>
                      <a:pPr algn="ctr"/>
                      <a:r>
                        <a:rPr lang="en-SG" sz="1400" i="1" dirty="0"/>
                        <a:t>A</a:t>
                      </a:r>
                      <a:r>
                        <a:rPr lang="en-SG" sz="1400" baseline="-25000" dirty="0"/>
                        <a:t>0</a:t>
                      </a:r>
                    </a:p>
                  </a:txBody>
                  <a:tcPr>
                    <a:solidFill>
                      <a:srgbClr val="CCCCFF"/>
                    </a:solidFill>
                  </a:tcPr>
                </a:tc>
                <a:tc gridSpan="12" vMerge="1">
                  <a:txBody>
                    <a:bodyPr/>
                    <a:lstStyle/>
                    <a:p>
                      <a:pPr algn="ctr"/>
                      <a:endParaRPr lang="en-SG" dirty="0"/>
                    </a:p>
                  </a:txBody>
                  <a:tcPr/>
                </a:tc>
                <a:tc hMerge="1" vMerge="1">
                  <a:txBody>
                    <a:bodyPr/>
                    <a:lstStyle/>
                    <a:p>
                      <a:pPr algn="ctr"/>
                      <a:endParaRPr lang="en-SG" dirty="0"/>
                    </a:p>
                  </a:txBody>
                  <a:tcPr/>
                </a:tc>
                <a:tc hMerge="1" vMerge="1">
                  <a:txBody>
                    <a:bodyPr/>
                    <a:lstStyle/>
                    <a:p>
                      <a:pPr algn="ctr"/>
                      <a:endParaRPr lang="en-SG"/>
                    </a:p>
                  </a:txBody>
                  <a:tcPr/>
                </a:tc>
                <a:tc hMerge="1" vMerge="1">
                  <a:txBody>
                    <a:bodyPr/>
                    <a:lstStyle/>
                    <a:p>
                      <a:pPr algn="ctr"/>
                      <a:endParaRPr lang="en-SG"/>
                    </a:p>
                  </a:txBody>
                  <a:tcPr/>
                </a:tc>
                <a:tc hMerge="1" vMerge="1">
                  <a:txBody>
                    <a:bodyPr/>
                    <a:lstStyle/>
                    <a:p>
                      <a:pPr algn="ctr"/>
                      <a:endParaRPr lang="en-SG" dirty="0"/>
                    </a:p>
                  </a:txBody>
                  <a:tcPr/>
                </a:tc>
                <a:tc hMerge="1" vMerge="1">
                  <a:txBody>
                    <a:bodyPr/>
                    <a:lstStyle/>
                    <a:p>
                      <a:pPr algn="ctr"/>
                      <a:endParaRPr lang="en-SG" dirty="0"/>
                    </a:p>
                  </a:txBody>
                  <a:tcPr/>
                </a:tc>
                <a:tc hMerge="1" vMerge="1">
                  <a:txBody>
                    <a:bodyPr/>
                    <a:lstStyle/>
                    <a:p>
                      <a:pPr algn="ctr"/>
                      <a:endParaRPr lang="en-SG" dirty="0"/>
                    </a:p>
                  </a:txBody>
                  <a:tcPr/>
                </a:tc>
                <a:tc hMerge="1" vMerge="1">
                  <a:txBody>
                    <a:bodyPr/>
                    <a:lstStyle/>
                    <a:p>
                      <a:pPr algn="ctr"/>
                      <a:endParaRPr lang="en-SG" dirty="0"/>
                    </a:p>
                  </a:txBody>
                  <a:tcPr/>
                </a:tc>
                <a:tc hMerge="1" vMerge="1">
                  <a:txBody>
                    <a:bodyPr/>
                    <a:lstStyle/>
                    <a:p>
                      <a:endParaRPr lang="en-SG"/>
                    </a:p>
                  </a:txBody>
                  <a:tcPr/>
                </a:tc>
                <a:tc hMerge="1"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4116731057"/>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extLst>
                  <a:ext uri="{0D108BD9-81ED-4DB2-BD59-A6C34878D82A}">
                    <a16:rowId xmlns:a16="http://schemas.microsoft.com/office/drawing/2014/main" val="2243708547"/>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extLst>
                  <a:ext uri="{0D108BD9-81ED-4DB2-BD59-A6C34878D82A}">
                    <a16:rowId xmlns:a16="http://schemas.microsoft.com/office/drawing/2014/main" val="329775960"/>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extLst>
                  <a:ext uri="{0D108BD9-81ED-4DB2-BD59-A6C34878D82A}">
                    <a16:rowId xmlns:a16="http://schemas.microsoft.com/office/drawing/2014/main" val="494493594"/>
                  </a:ext>
                </a:extLst>
              </a:tr>
              <a:tr h="217804">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extLst>
                  <a:ext uri="{0D108BD9-81ED-4DB2-BD59-A6C34878D82A}">
                    <a16:rowId xmlns:a16="http://schemas.microsoft.com/office/drawing/2014/main" val="2372317335"/>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extLst>
                  <a:ext uri="{0D108BD9-81ED-4DB2-BD59-A6C34878D82A}">
                    <a16:rowId xmlns:a16="http://schemas.microsoft.com/office/drawing/2014/main" val="1531680017"/>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1</a:t>
                      </a:r>
                    </a:p>
                  </a:txBody>
                  <a:tcPr/>
                </a:tc>
                <a:extLst>
                  <a:ext uri="{0D108BD9-81ED-4DB2-BD59-A6C34878D82A}">
                    <a16:rowId xmlns:a16="http://schemas.microsoft.com/office/drawing/2014/main" val="1381355244"/>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0</a:t>
                      </a:r>
                    </a:p>
                  </a:txBody>
                  <a:tcPr/>
                </a:tc>
                <a:extLst>
                  <a:ext uri="{0D108BD9-81ED-4DB2-BD59-A6C34878D82A}">
                    <a16:rowId xmlns:a16="http://schemas.microsoft.com/office/drawing/2014/main" val="3102651280"/>
                  </a:ext>
                </a:extLst>
              </a:tr>
              <a:tr h="217804">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t>1</a:t>
                      </a:r>
                    </a:p>
                  </a:txBody>
                  <a:tcPr/>
                </a:tc>
                <a:tc>
                  <a:txBody>
                    <a:bodyPr/>
                    <a:lstStyle/>
                    <a:p>
                      <a:pPr algn="ctr"/>
                      <a:r>
                        <a:rPr lang="en-SG" sz="1400" dirty="0"/>
                        <a:t>1</a:t>
                      </a:r>
                    </a:p>
                  </a:txBody>
                  <a:tcPr/>
                </a:tc>
                <a:extLst>
                  <a:ext uri="{0D108BD9-81ED-4DB2-BD59-A6C34878D82A}">
                    <a16:rowId xmlns:a16="http://schemas.microsoft.com/office/drawing/2014/main" val="1543079467"/>
                  </a:ext>
                </a:extLst>
              </a:tr>
              <a:tr h="217804">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0</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0</a:t>
                      </a:r>
                    </a:p>
                  </a:txBody>
                  <a:tcPr/>
                </a:tc>
                <a:extLst>
                  <a:ext uri="{0D108BD9-81ED-4DB2-BD59-A6C34878D82A}">
                    <a16:rowId xmlns:a16="http://schemas.microsoft.com/office/drawing/2014/main" val="113311967"/>
                  </a:ext>
                </a:extLst>
              </a:tr>
              <a:tr h="217804">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1</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00FF"/>
                          </a:solidFill>
                        </a:rPr>
                        <a:t>0</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solidFill>
                            <a:srgbClr val="006600"/>
                          </a:solidFill>
                        </a:rPr>
                        <a:t>0</a:t>
                      </a:r>
                    </a:p>
                  </a:txBody>
                  <a:tcPr/>
                </a:tc>
                <a:tc>
                  <a:txBody>
                    <a:bodyPr/>
                    <a:lstStyle/>
                    <a:p>
                      <a:pPr algn="ctr"/>
                      <a:r>
                        <a:rPr lang="en-SG" sz="1400" dirty="0">
                          <a:solidFill>
                            <a:srgbClr val="006600"/>
                          </a:solidFill>
                        </a:rPr>
                        <a:t>1</a:t>
                      </a:r>
                    </a:p>
                  </a:txBody>
                  <a:tcPr/>
                </a:tc>
                <a:tc>
                  <a:txBody>
                    <a:bodyPr/>
                    <a:lstStyle/>
                    <a:p>
                      <a:pPr algn="ctr"/>
                      <a:r>
                        <a:rPr lang="en-SG" sz="1400" dirty="0"/>
                        <a:t>1</a:t>
                      </a:r>
                    </a:p>
                  </a:txBody>
                  <a:tcPr/>
                </a:tc>
                <a:tc>
                  <a:txBody>
                    <a:bodyPr/>
                    <a:lstStyle/>
                    <a:p>
                      <a:pPr algn="ctr"/>
                      <a:r>
                        <a:rPr lang="en-SG" sz="1400" dirty="0"/>
                        <a:t>0</a:t>
                      </a:r>
                    </a:p>
                  </a:txBody>
                  <a:tcPr/>
                </a:tc>
                <a:tc>
                  <a:txBody>
                    <a:bodyPr/>
                    <a:lstStyle/>
                    <a:p>
                      <a:pPr algn="ctr"/>
                      <a:r>
                        <a:rPr lang="en-SG" sz="1400" dirty="0"/>
                        <a:t>0</a:t>
                      </a:r>
                    </a:p>
                  </a:txBody>
                  <a:tcPr/>
                </a:tc>
                <a:tc>
                  <a:txBody>
                    <a:bodyPr/>
                    <a:lstStyle/>
                    <a:p>
                      <a:pPr algn="ctr"/>
                      <a:r>
                        <a:rPr lang="en-SG" sz="1400" dirty="0"/>
                        <a:t>1</a:t>
                      </a:r>
                    </a:p>
                  </a:txBody>
                  <a:tcPr/>
                </a:tc>
                <a:extLst>
                  <a:ext uri="{0D108BD9-81ED-4DB2-BD59-A6C34878D82A}">
                    <a16:rowId xmlns:a16="http://schemas.microsoft.com/office/drawing/2014/main" val="2476336142"/>
                  </a:ext>
                </a:extLst>
              </a:tr>
            </a:tbl>
          </a:graphicData>
        </a:graphic>
      </p:graphicFrame>
      <p:grpSp>
        <p:nvGrpSpPr>
          <p:cNvPr id="74" name="Group 73">
            <a:extLst>
              <a:ext uri="{FF2B5EF4-FFF2-40B4-BE49-F238E27FC236}">
                <a16:creationId xmlns:a16="http://schemas.microsoft.com/office/drawing/2014/main" id="{A61D56A2-A2B4-4DE7-8E0F-12337FE13FBD}"/>
              </a:ext>
            </a:extLst>
          </p:cNvPr>
          <p:cNvGrpSpPr/>
          <p:nvPr/>
        </p:nvGrpSpPr>
        <p:grpSpPr>
          <a:xfrm>
            <a:off x="1905000" y="4029966"/>
            <a:ext cx="1845076" cy="670462"/>
            <a:chOff x="0" y="0"/>
            <a:chExt cx="1345565" cy="489442"/>
          </a:xfrm>
        </p:grpSpPr>
        <p:sp>
          <p:nvSpPr>
            <p:cNvPr id="131" name="Text Box 2">
              <a:extLst>
                <a:ext uri="{FF2B5EF4-FFF2-40B4-BE49-F238E27FC236}">
                  <a16:creationId xmlns:a16="http://schemas.microsoft.com/office/drawing/2014/main" id="{7222686A-5E3D-480A-B137-3FB2A1465B9A}"/>
                </a:ext>
              </a:extLst>
            </p:cNvPr>
            <p:cNvSpPr txBox="1">
              <a:spLocks noChangeArrowheads="1"/>
            </p:cNvSpPr>
            <p:nvPr/>
          </p:nvSpPr>
          <p:spPr bwMode="auto">
            <a:xfrm>
              <a:off x="0" y="0"/>
              <a:ext cx="1345565" cy="328295"/>
            </a:xfrm>
            <a:prstGeom prst="rect">
              <a:avLst/>
            </a:prstGeom>
            <a:noFill/>
            <a:ln w="9525">
              <a:noFill/>
              <a:miter lim="800000"/>
              <a:headEnd/>
              <a:tailEnd/>
            </a:ln>
          </p:spPr>
          <p:txBody>
            <a:bodyPr rot="0" vert="horz" wrap="square" lIns="91440" tIns="45720" rIns="91440" bIns="45720" anchor="t" anchorCtr="0">
              <a:noAutofit/>
            </a:bodyPr>
            <a:lstStyle/>
            <a:p>
              <a:pPr algn="ctr">
                <a:spcAft>
                  <a:spcPts val="6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A</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A</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A</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A</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32" name="Group 131">
              <a:extLst>
                <a:ext uri="{FF2B5EF4-FFF2-40B4-BE49-F238E27FC236}">
                  <a16:creationId xmlns:a16="http://schemas.microsoft.com/office/drawing/2014/main" id="{033E7E20-AD50-4A22-AFB3-80EBCFCFF96C}"/>
                </a:ext>
              </a:extLst>
            </p:cNvPr>
            <p:cNvGrpSpPr/>
            <p:nvPr/>
          </p:nvGrpSpPr>
          <p:grpSpPr>
            <a:xfrm>
              <a:off x="244699" y="264017"/>
              <a:ext cx="853440" cy="225425"/>
              <a:chOff x="0" y="0"/>
              <a:chExt cx="853440" cy="226032"/>
            </a:xfrm>
          </p:grpSpPr>
          <p:cxnSp>
            <p:nvCxnSpPr>
              <p:cNvPr id="133" name="Straight Connector 132">
                <a:extLst>
                  <a:ext uri="{FF2B5EF4-FFF2-40B4-BE49-F238E27FC236}">
                    <a16:creationId xmlns:a16="http://schemas.microsoft.com/office/drawing/2014/main" id="{67257B45-C063-4F22-B76B-8E1ABAD0821F}"/>
                  </a:ext>
                </a:extLst>
              </p:cNvPr>
              <p:cNvCxnSpPr/>
              <p:nvPr/>
            </p:nvCxnSpPr>
            <p:spPr>
              <a:xfrm>
                <a:off x="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41199F0-0760-4D6F-A40D-4ACE3EC7387B}"/>
                  </a:ext>
                </a:extLst>
              </p:cNvPr>
              <p:cNvCxnSpPr/>
              <p:nvPr/>
            </p:nvCxnSpPr>
            <p:spPr>
              <a:xfrm>
                <a:off x="28956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EE93C5B-58FC-4D52-A9A4-2334009A09BC}"/>
                  </a:ext>
                </a:extLst>
              </p:cNvPr>
              <p:cNvCxnSpPr/>
              <p:nvPr/>
            </p:nvCxnSpPr>
            <p:spPr>
              <a:xfrm>
                <a:off x="57912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CB490E-07C4-4E3A-9D03-0E84DFFB3870}"/>
                  </a:ext>
                </a:extLst>
              </p:cNvPr>
              <p:cNvCxnSpPr/>
              <p:nvPr/>
            </p:nvCxnSpPr>
            <p:spPr>
              <a:xfrm>
                <a:off x="85344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5" name="Group 74">
            <a:extLst>
              <a:ext uri="{FF2B5EF4-FFF2-40B4-BE49-F238E27FC236}">
                <a16:creationId xmlns:a16="http://schemas.microsoft.com/office/drawing/2014/main" id="{4745893B-3C79-4C48-B847-DDE3D880941D}"/>
              </a:ext>
            </a:extLst>
          </p:cNvPr>
          <p:cNvGrpSpPr/>
          <p:nvPr/>
        </p:nvGrpSpPr>
        <p:grpSpPr>
          <a:xfrm>
            <a:off x="5234769" y="4035670"/>
            <a:ext cx="1845076" cy="662625"/>
            <a:chOff x="0" y="0"/>
            <a:chExt cx="1345565" cy="483609"/>
          </a:xfrm>
        </p:grpSpPr>
        <p:sp>
          <p:nvSpPr>
            <p:cNvPr id="125" name="Text Box 2">
              <a:extLst>
                <a:ext uri="{FF2B5EF4-FFF2-40B4-BE49-F238E27FC236}">
                  <a16:creationId xmlns:a16="http://schemas.microsoft.com/office/drawing/2014/main" id="{E495DCAF-BC6A-4EFA-8AB9-05849344D74C}"/>
                </a:ext>
              </a:extLst>
            </p:cNvPr>
            <p:cNvSpPr txBox="1">
              <a:spLocks noChangeArrowheads="1"/>
            </p:cNvSpPr>
            <p:nvPr/>
          </p:nvSpPr>
          <p:spPr bwMode="auto">
            <a:xfrm>
              <a:off x="0" y="0"/>
              <a:ext cx="1345565" cy="328295"/>
            </a:xfrm>
            <a:prstGeom prst="rect">
              <a:avLst/>
            </a:prstGeom>
            <a:noFill/>
            <a:ln w="9525">
              <a:noFill/>
              <a:miter lim="800000"/>
              <a:headEnd/>
              <a:tailEnd/>
            </a:ln>
          </p:spPr>
          <p:txBody>
            <a:bodyPr rot="0" vert="horz" wrap="square" lIns="91440" tIns="45720" rIns="91440" bIns="45720" anchor="t" anchorCtr="0">
              <a:noAutofit/>
            </a:bodyPr>
            <a:lstStyle/>
            <a:p>
              <a:pPr algn="ctr">
                <a:spcAft>
                  <a:spcPts val="6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B</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B</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B</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B</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26" name="Group 125">
              <a:extLst>
                <a:ext uri="{FF2B5EF4-FFF2-40B4-BE49-F238E27FC236}">
                  <a16:creationId xmlns:a16="http://schemas.microsoft.com/office/drawing/2014/main" id="{B41DDE60-FA2E-4375-A0B5-F269D17CDE80}"/>
                </a:ext>
              </a:extLst>
            </p:cNvPr>
            <p:cNvGrpSpPr/>
            <p:nvPr/>
          </p:nvGrpSpPr>
          <p:grpSpPr>
            <a:xfrm>
              <a:off x="257578" y="257577"/>
              <a:ext cx="853440" cy="226032"/>
              <a:chOff x="0" y="0"/>
              <a:chExt cx="853440" cy="226032"/>
            </a:xfrm>
          </p:grpSpPr>
          <p:cxnSp>
            <p:nvCxnSpPr>
              <p:cNvPr id="127" name="Straight Connector 126">
                <a:extLst>
                  <a:ext uri="{FF2B5EF4-FFF2-40B4-BE49-F238E27FC236}">
                    <a16:creationId xmlns:a16="http://schemas.microsoft.com/office/drawing/2014/main" id="{D5078CF0-3003-4235-ACF6-A474309DE6E9}"/>
                  </a:ext>
                </a:extLst>
              </p:cNvPr>
              <p:cNvCxnSpPr/>
              <p:nvPr/>
            </p:nvCxnSpPr>
            <p:spPr>
              <a:xfrm>
                <a:off x="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6186EC8-368E-4A24-824B-45E9EB884277}"/>
                  </a:ext>
                </a:extLst>
              </p:cNvPr>
              <p:cNvCxnSpPr/>
              <p:nvPr/>
            </p:nvCxnSpPr>
            <p:spPr>
              <a:xfrm>
                <a:off x="28956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91E3A02-D247-41BF-AF8C-3238C6C51D4B}"/>
                  </a:ext>
                </a:extLst>
              </p:cNvPr>
              <p:cNvCxnSpPr/>
              <p:nvPr/>
            </p:nvCxnSpPr>
            <p:spPr>
              <a:xfrm>
                <a:off x="57912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A8646AC-5BB5-4094-9532-E2F764079C2F}"/>
                  </a:ext>
                </a:extLst>
              </p:cNvPr>
              <p:cNvCxnSpPr/>
              <p:nvPr/>
            </p:nvCxnSpPr>
            <p:spPr>
              <a:xfrm>
                <a:off x="85344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6" name="Group 75">
            <a:extLst>
              <a:ext uri="{FF2B5EF4-FFF2-40B4-BE49-F238E27FC236}">
                <a16:creationId xmlns:a16="http://schemas.microsoft.com/office/drawing/2014/main" id="{28E367DD-B404-4EB7-8C8B-FBC759786233}"/>
              </a:ext>
            </a:extLst>
          </p:cNvPr>
          <p:cNvGrpSpPr/>
          <p:nvPr/>
        </p:nvGrpSpPr>
        <p:grpSpPr>
          <a:xfrm>
            <a:off x="1886815" y="5916043"/>
            <a:ext cx="5193030" cy="696582"/>
            <a:chOff x="0" y="0"/>
            <a:chExt cx="3787140" cy="508599"/>
          </a:xfrm>
        </p:grpSpPr>
        <p:sp>
          <p:nvSpPr>
            <p:cNvPr id="108" name="Text Box 2">
              <a:extLst>
                <a:ext uri="{FF2B5EF4-FFF2-40B4-BE49-F238E27FC236}">
                  <a16:creationId xmlns:a16="http://schemas.microsoft.com/office/drawing/2014/main" id="{1210663F-673A-4B8F-8E59-B13C14732FA1}"/>
                </a:ext>
              </a:extLst>
            </p:cNvPr>
            <p:cNvSpPr txBox="1">
              <a:spLocks noChangeArrowheads="1"/>
            </p:cNvSpPr>
            <p:nvPr/>
          </p:nvSpPr>
          <p:spPr bwMode="auto">
            <a:xfrm>
              <a:off x="0" y="180304"/>
              <a:ext cx="3787140" cy="328295"/>
            </a:xfrm>
            <a:prstGeom prst="rect">
              <a:avLst/>
            </a:prstGeom>
            <a:noFill/>
            <a:ln w="9525">
              <a:noFill/>
              <a:miter lim="800000"/>
              <a:headEnd/>
              <a:tailEnd/>
            </a:ln>
          </p:spPr>
          <p:txBody>
            <a:bodyPr rot="0" vert="horz" wrap="square" lIns="91440" tIns="45720" rIns="91440" bIns="45720" anchor="t" anchorCtr="0">
              <a:noAutofit/>
            </a:bodyPr>
            <a:lstStyle/>
            <a:p>
              <a:pPr algn="ctr">
                <a:spcAft>
                  <a:spcPts val="600"/>
                </a:spcAft>
              </a:pP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11</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10</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9</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8</a:t>
              </a:r>
              <a:r>
                <a:rPr lang="en-SG" i="1" dirty="0">
                  <a:effectLst/>
                  <a:latin typeface="Calibri" panose="020F0502020204030204" pitchFamily="34" charset="0"/>
                  <a:ea typeface="Calibri" panose="020F0502020204030204" pitchFamily="34" charset="0"/>
                  <a:cs typeface="Times New Roman" panose="02020603050405020304" pitchFamily="18" charset="0"/>
                </a:rPr>
                <a:t>    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7</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6</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5</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4</a:t>
              </a:r>
              <a:r>
                <a:rPr lang="en-SG" i="1" dirty="0">
                  <a:effectLst/>
                  <a:latin typeface="Calibri" panose="020F0502020204030204" pitchFamily="34" charset="0"/>
                  <a:ea typeface="Calibri" panose="020F0502020204030204" pitchFamily="34" charset="0"/>
                  <a:cs typeface="Times New Roman" panose="02020603050405020304" pitchFamily="18" charset="0"/>
                </a:rPr>
                <a:t>    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SG" dirty="0">
                  <a:effectLst/>
                  <a:latin typeface="Calibri" panose="020F0502020204030204" pitchFamily="34" charset="0"/>
                  <a:ea typeface="Calibri" panose="020F0502020204030204" pitchFamily="34" charset="0"/>
                  <a:cs typeface="Times New Roman" panose="02020603050405020304" pitchFamily="18" charset="0"/>
                </a:rPr>
                <a:t>    </a:t>
              </a:r>
              <a:r>
                <a:rPr lang="en-SG" i="1" dirty="0">
                  <a:effectLst/>
                  <a:latin typeface="Calibri" panose="020F0502020204030204" pitchFamily="34" charset="0"/>
                  <a:ea typeface="Calibri" panose="020F0502020204030204" pitchFamily="34" charset="0"/>
                  <a:cs typeface="Times New Roman" panose="02020603050405020304" pitchFamily="18" charset="0"/>
                </a:rPr>
                <a:t>F</a:t>
              </a:r>
              <a:r>
                <a:rPr lang="en-SG"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600"/>
                </a:spcAft>
              </a:pPr>
              <a:r>
                <a:rPr lang="en-SG" sz="1400" dirty="0">
                  <a:effectLst/>
                  <a:latin typeface="Calibri" panose="020F0502020204030204" pitchFamily="34" charset="0"/>
                  <a:ea typeface="Calibri" panose="020F0502020204030204" pitchFamily="34" charset="0"/>
                  <a:cs typeface="Times New Roman" panose="02020603050405020304" pitchFamily="18"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9" name="Group 108">
              <a:extLst>
                <a:ext uri="{FF2B5EF4-FFF2-40B4-BE49-F238E27FC236}">
                  <a16:creationId xmlns:a16="http://schemas.microsoft.com/office/drawing/2014/main" id="{AC926D71-3E95-473E-811E-EE4B2E6301F6}"/>
                </a:ext>
              </a:extLst>
            </p:cNvPr>
            <p:cNvGrpSpPr/>
            <p:nvPr/>
          </p:nvGrpSpPr>
          <p:grpSpPr>
            <a:xfrm>
              <a:off x="264017" y="0"/>
              <a:ext cx="3261789" cy="225425"/>
              <a:chOff x="0" y="0"/>
              <a:chExt cx="3261789" cy="225425"/>
            </a:xfrm>
          </p:grpSpPr>
          <p:grpSp>
            <p:nvGrpSpPr>
              <p:cNvPr id="110" name="Group 109">
                <a:extLst>
                  <a:ext uri="{FF2B5EF4-FFF2-40B4-BE49-F238E27FC236}">
                    <a16:creationId xmlns:a16="http://schemas.microsoft.com/office/drawing/2014/main" id="{15DD19EB-DE5C-4A0C-A983-C9AF88483B0B}"/>
                  </a:ext>
                </a:extLst>
              </p:cNvPr>
              <p:cNvGrpSpPr/>
              <p:nvPr/>
            </p:nvGrpSpPr>
            <p:grpSpPr>
              <a:xfrm>
                <a:off x="0" y="0"/>
                <a:ext cx="853440" cy="225425"/>
                <a:chOff x="0" y="0"/>
                <a:chExt cx="853440" cy="226032"/>
              </a:xfrm>
            </p:grpSpPr>
            <p:cxnSp>
              <p:nvCxnSpPr>
                <p:cNvPr id="121" name="Straight Connector 120">
                  <a:extLst>
                    <a:ext uri="{FF2B5EF4-FFF2-40B4-BE49-F238E27FC236}">
                      <a16:creationId xmlns:a16="http://schemas.microsoft.com/office/drawing/2014/main" id="{E9546DFF-6930-48C1-B129-F00E7752AE95}"/>
                    </a:ext>
                  </a:extLst>
                </p:cNvPr>
                <p:cNvCxnSpPr/>
                <p:nvPr/>
              </p:nvCxnSpPr>
              <p:spPr>
                <a:xfrm>
                  <a:off x="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23610FE-D6D6-4804-AEDF-6328F8114D7A}"/>
                    </a:ext>
                  </a:extLst>
                </p:cNvPr>
                <p:cNvCxnSpPr/>
                <p:nvPr/>
              </p:nvCxnSpPr>
              <p:spPr>
                <a:xfrm>
                  <a:off x="28956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95B7AE2-0C8C-48A8-8027-3E9D35D92C6F}"/>
                    </a:ext>
                  </a:extLst>
                </p:cNvPr>
                <p:cNvCxnSpPr/>
                <p:nvPr/>
              </p:nvCxnSpPr>
              <p:spPr>
                <a:xfrm>
                  <a:off x="57912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331C7DE-7D4B-4F35-92C6-FD9163B1279A}"/>
                    </a:ext>
                  </a:extLst>
                </p:cNvPr>
                <p:cNvCxnSpPr/>
                <p:nvPr/>
              </p:nvCxnSpPr>
              <p:spPr>
                <a:xfrm>
                  <a:off x="85344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3EF79E13-A43C-4DDB-A7DC-5E13AB893F51}"/>
                  </a:ext>
                </a:extLst>
              </p:cNvPr>
              <p:cNvGrpSpPr/>
              <p:nvPr/>
            </p:nvGrpSpPr>
            <p:grpSpPr>
              <a:xfrm>
                <a:off x="1191296" y="0"/>
                <a:ext cx="853440" cy="225425"/>
                <a:chOff x="0" y="0"/>
                <a:chExt cx="853440" cy="226032"/>
              </a:xfrm>
            </p:grpSpPr>
            <p:cxnSp>
              <p:nvCxnSpPr>
                <p:cNvPr id="117" name="Straight Connector 116">
                  <a:extLst>
                    <a:ext uri="{FF2B5EF4-FFF2-40B4-BE49-F238E27FC236}">
                      <a16:creationId xmlns:a16="http://schemas.microsoft.com/office/drawing/2014/main" id="{959B76BF-9DEC-4A50-A9D2-D461D154BD69}"/>
                    </a:ext>
                  </a:extLst>
                </p:cNvPr>
                <p:cNvCxnSpPr/>
                <p:nvPr/>
              </p:nvCxnSpPr>
              <p:spPr>
                <a:xfrm>
                  <a:off x="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E8E5688-11E4-4A54-890E-FB441856CCCD}"/>
                    </a:ext>
                  </a:extLst>
                </p:cNvPr>
                <p:cNvCxnSpPr/>
                <p:nvPr/>
              </p:nvCxnSpPr>
              <p:spPr>
                <a:xfrm>
                  <a:off x="28956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C52972D-170C-4C58-BEC6-681EBFE415EE}"/>
                    </a:ext>
                  </a:extLst>
                </p:cNvPr>
                <p:cNvCxnSpPr/>
                <p:nvPr/>
              </p:nvCxnSpPr>
              <p:spPr>
                <a:xfrm>
                  <a:off x="57912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4C0B13F-2115-4002-A22C-9F666291D8FB}"/>
                    </a:ext>
                  </a:extLst>
                </p:cNvPr>
                <p:cNvCxnSpPr/>
                <p:nvPr/>
              </p:nvCxnSpPr>
              <p:spPr>
                <a:xfrm>
                  <a:off x="85344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6A944AB4-95F5-4E3F-A38A-BD05FBB903A4}"/>
                  </a:ext>
                </a:extLst>
              </p:cNvPr>
              <p:cNvGrpSpPr/>
              <p:nvPr/>
            </p:nvGrpSpPr>
            <p:grpSpPr>
              <a:xfrm>
                <a:off x="2408349" y="0"/>
                <a:ext cx="853440" cy="225425"/>
                <a:chOff x="0" y="0"/>
                <a:chExt cx="853440" cy="226032"/>
              </a:xfrm>
            </p:grpSpPr>
            <p:cxnSp>
              <p:nvCxnSpPr>
                <p:cNvPr id="113" name="Straight Connector 112">
                  <a:extLst>
                    <a:ext uri="{FF2B5EF4-FFF2-40B4-BE49-F238E27FC236}">
                      <a16:creationId xmlns:a16="http://schemas.microsoft.com/office/drawing/2014/main" id="{6469F3F1-BA80-44C8-842F-3EF3FD306186}"/>
                    </a:ext>
                  </a:extLst>
                </p:cNvPr>
                <p:cNvCxnSpPr/>
                <p:nvPr/>
              </p:nvCxnSpPr>
              <p:spPr>
                <a:xfrm>
                  <a:off x="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2712869-6476-4275-9FA0-82772851CAAB}"/>
                    </a:ext>
                  </a:extLst>
                </p:cNvPr>
                <p:cNvCxnSpPr/>
                <p:nvPr/>
              </p:nvCxnSpPr>
              <p:spPr>
                <a:xfrm>
                  <a:off x="28956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0B1B6AC-3ED8-41A4-B4CA-1CC6E1DBCB80}"/>
                    </a:ext>
                  </a:extLst>
                </p:cNvPr>
                <p:cNvCxnSpPr/>
                <p:nvPr/>
              </p:nvCxnSpPr>
              <p:spPr>
                <a:xfrm>
                  <a:off x="579120" y="0"/>
                  <a:ext cx="0" cy="22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C4BA037-D81D-46B0-AA17-BBC6269F9EDF}"/>
                    </a:ext>
                  </a:extLst>
                </p:cNvPr>
                <p:cNvCxnSpPr/>
                <p:nvPr/>
              </p:nvCxnSpPr>
              <p:spPr>
                <a:xfrm>
                  <a:off x="853440" y="0"/>
                  <a:ext cx="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77" name="Group 76">
            <a:extLst>
              <a:ext uri="{FF2B5EF4-FFF2-40B4-BE49-F238E27FC236}">
                <a16:creationId xmlns:a16="http://schemas.microsoft.com/office/drawing/2014/main" id="{679C6807-194B-44A0-98DB-4AE25A06CEDB}"/>
              </a:ext>
            </a:extLst>
          </p:cNvPr>
          <p:cNvGrpSpPr/>
          <p:nvPr/>
        </p:nvGrpSpPr>
        <p:grpSpPr>
          <a:xfrm>
            <a:off x="1307065" y="4594842"/>
            <a:ext cx="5449894" cy="1365304"/>
            <a:chOff x="0" y="0"/>
            <a:chExt cx="3974633" cy="995696"/>
          </a:xfrm>
        </p:grpSpPr>
        <p:grpSp>
          <p:nvGrpSpPr>
            <p:cNvPr id="78" name="Group 77">
              <a:extLst>
                <a:ext uri="{FF2B5EF4-FFF2-40B4-BE49-F238E27FC236}">
                  <a16:creationId xmlns:a16="http://schemas.microsoft.com/office/drawing/2014/main" id="{FA777791-BDD2-41C6-B462-8542C36D2625}"/>
                </a:ext>
              </a:extLst>
            </p:cNvPr>
            <p:cNvGrpSpPr/>
            <p:nvPr/>
          </p:nvGrpSpPr>
          <p:grpSpPr>
            <a:xfrm>
              <a:off x="2457334" y="9525"/>
              <a:ext cx="1517299" cy="985398"/>
              <a:chOff x="-38216" y="0"/>
              <a:chExt cx="1517299" cy="985398"/>
            </a:xfrm>
          </p:grpSpPr>
          <p:cxnSp>
            <p:nvCxnSpPr>
              <p:cNvPr id="105" name="Straight Connector 104">
                <a:extLst>
                  <a:ext uri="{FF2B5EF4-FFF2-40B4-BE49-F238E27FC236}">
                    <a16:creationId xmlns:a16="http://schemas.microsoft.com/office/drawing/2014/main" id="{915C8A8E-9BD3-42B4-ABFA-83ABE0D294F1}"/>
                  </a:ext>
                </a:extLst>
              </p:cNvPr>
              <p:cNvCxnSpPr/>
              <p:nvPr/>
            </p:nvCxnSpPr>
            <p:spPr>
              <a:xfrm>
                <a:off x="1476375" y="0"/>
                <a:ext cx="0" cy="2253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14640A-4B21-4B1B-BE48-B6C3B80EB9DF}"/>
                  </a:ext>
                </a:extLst>
              </p:cNvPr>
              <p:cNvCxnSpPr/>
              <p:nvPr/>
            </p:nvCxnSpPr>
            <p:spPr>
              <a:xfrm>
                <a:off x="-38216" y="219075"/>
                <a:ext cx="0" cy="7663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4CE0564-260E-4336-AE94-B2D0DA69F299}"/>
                  </a:ext>
                </a:extLst>
              </p:cNvPr>
              <p:cNvCxnSpPr>
                <a:cxnSpLocks/>
              </p:cNvCxnSpPr>
              <p:nvPr/>
            </p:nvCxnSpPr>
            <p:spPr>
              <a:xfrm>
                <a:off x="-38216" y="219075"/>
                <a:ext cx="151729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82A0EE24-3866-46C8-97C1-6102DA0CCC03}"/>
                </a:ext>
              </a:extLst>
            </p:cNvPr>
            <p:cNvGrpSpPr/>
            <p:nvPr/>
          </p:nvGrpSpPr>
          <p:grpSpPr>
            <a:xfrm>
              <a:off x="0" y="619125"/>
              <a:ext cx="1880168" cy="360452"/>
              <a:chOff x="0" y="0"/>
              <a:chExt cx="1880315" cy="360483"/>
            </a:xfrm>
          </p:grpSpPr>
          <p:sp>
            <p:nvSpPr>
              <p:cNvPr id="101" name="Text Box 2">
                <a:extLst>
                  <a:ext uri="{FF2B5EF4-FFF2-40B4-BE49-F238E27FC236}">
                    <a16:creationId xmlns:a16="http://schemas.microsoft.com/office/drawing/2014/main" id="{5733E19B-8650-4E2E-AF32-F70A167BE08E}"/>
                  </a:ext>
                </a:extLst>
              </p:cNvPr>
              <p:cNvSpPr txBox="1">
                <a:spLocks noChangeArrowheads="1"/>
              </p:cNvSpPr>
              <p:nvPr/>
            </p:nvSpPr>
            <p:spPr bwMode="auto">
              <a:xfrm>
                <a:off x="0" y="0"/>
                <a:ext cx="412115" cy="328295"/>
              </a:xfrm>
              <a:prstGeom prst="rect">
                <a:avLst/>
              </a:prstGeom>
              <a:noFill/>
              <a:ln w="9525">
                <a:noFill/>
                <a:miter lim="800000"/>
                <a:headEnd/>
                <a:tailEnd/>
              </a:ln>
            </p:spPr>
            <p:txBody>
              <a:bodyPr rot="0" vert="horz" wrap="square" lIns="91440" tIns="45720" rIns="91440" bIns="45720" anchor="t" anchorCtr="0">
                <a:noAutofit/>
              </a:bodyPr>
              <a:lstStyle/>
              <a:p>
                <a:pPr algn="ctr">
                  <a:spcAft>
                    <a:spcPts val="600"/>
                  </a:spcAft>
                </a:pPr>
                <a:r>
                  <a:rPr lang="en-SG" dirty="0">
                    <a:solidFill>
                      <a:srgbClr val="006600"/>
                    </a:solidFill>
                    <a:effectLst/>
                    <a:latin typeface="Calibri" panose="020F0502020204030204" pitchFamily="34" charset="0"/>
                    <a:ea typeface="Calibri" panose="020F0502020204030204" pitchFamily="34" charset="0"/>
                    <a:cs typeface="Times New Roman" panose="02020603050405020304" pitchFamily="18" charset="0"/>
                  </a:rPr>
                  <a:t>0</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2" name="Straight Connector 101">
                <a:extLst>
                  <a:ext uri="{FF2B5EF4-FFF2-40B4-BE49-F238E27FC236}">
                    <a16:creationId xmlns:a16="http://schemas.microsoft.com/office/drawing/2014/main" id="{99643E2F-A92E-4864-8FB4-1096E162B821}"/>
                  </a:ext>
                </a:extLst>
              </p:cNvPr>
              <p:cNvCxnSpPr/>
              <p:nvPr/>
            </p:nvCxnSpPr>
            <p:spPr>
              <a:xfrm flipV="1">
                <a:off x="689019" y="160985"/>
                <a:ext cx="0" cy="199498"/>
              </a:xfrm>
              <a:prstGeom prst="line">
                <a:avLst/>
              </a:prstGeom>
              <a:ln w="19050">
                <a:solidFill>
                  <a:srgbClr val="006600"/>
                </a:solidFill>
                <a:tail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74E5EE-80F1-4A1E-B3E3-CA07BBB831B8}"/>
                  </a:ext>
                </a:extLst>
              </p:cNvPr>
              <p:cNvCxnSpPr/>
              <p:nvPr/>
            </p:nvCxnSpPr>
            <p:spPr>
              <a:xfrm flipV="1">
                <a:off x="1880315" y="154546"/>
                <a:ext cx="0" cy="205937"/>
              </a:xfrm>
              <a:prstGeom prst="line">
                <a:avLst/>
              </a:prstGeom>
              <a:ln w="1905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D21AFE-B4F7-4472-8A15-0D28542A25FF}"/>
                  </a:ext>
                </a:extLst>
              </p:cNvPr>
              <p:cNvCxnSpPr/>
              <p:nvPr/>
            </p:nvCxnSpPr>
            <p:spPr>
              <a:xfrm>
                <a:off x="309078" y="160803"/>
                <a:ext cx="1571148"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F2017E9A-D09C-46FA-9EE3-86A4CC5D97D0}"/>
                </a:ext>
              </a:extLst>
            </p:cNvPr>
            <p:cNvGrpSpPr/>
            <p:nvPr/>
          </p:nvGrpSpPr>
          <p:grpSpPr>
            <a:xfrm>
              <a:off x="676275" y="0"/>
              <a:ext cx="3276600" cy="995696"/>
              <a:chOff x="0" y="0"/>
              <a:chExt cx="3276600" cy="995696"/>
            </a:xfrm>
          </p:grpSpPr>
          <p:grpSp>
            <p:nvGrpSpPr>
              <p:cNvPr id="81" name="Group 80">
                <a:extLst>
                  <a:ext uri="{FF2B5EF4-FFF2-40B4-BE49-F238E27FC236}">
                    <a16:creationId xmlns:a16="http://schemas.microsoft.com/office/drawing/2014/main" id="{B97F1CEA-E313-4A37-9211-0A9518CE9CDC}"/>
                  </a:ext>
                </a:extLst>
              </p:cNvPr>
              <p:cNvGrpSpPr/>
              <p:nvPr/>
            </p:nvGrpSpPr>
            <p:grpSpPr>
              <a:xfrm>
                <a:off x="9525" y="0"/>
                <a:ext cx="848463" cy="683863"/>
                <a:chOff x="0" y="0"/>
                <a:chExt cx="848463" cy="683863"/>
              </a:xfrm>
            </p:grpSpPr>
            <p:cxnSp>
              <p:nvCxnSpPr>
                <p:cNvPr id="97" name="Straight Connector 96">
                  <a:extLst>
                    <a:ext uri="{FF2B5EF4-FFF2-40B4-BE49-F238E27FC236}">
                      <a16:creationId xmlns:a16="http://schemas.microsoft.com/office/drawing/2014/main" id="{627AD585-9AA3-45EF-AC8C-F75906986B19}"/>
                    </a:ext>
                  </a:extLst>
                </p:cNvPr>
                <p:cNvCxnSpPr>
                  <a:cxnSpLocks/>
                </p:cNvCxnSpPr>
                <p:nvPr/>
              </p:nvCxnSpPr>
              <p:spPr>
                <a:xfrm>
                  <a:off x="0" y="0"/>
                  <a:ext cx="0" cy="68386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1581508-CE55-4F18-A7B8-753CF176AFBA}"/>
                    </a:ext>
                  </a:extLst>
                </p:cNvPr>
                <p:cNvCxnSpPr/>
                <p:nvPr/>
              </p:nvCxnSpPr>
              <p:spPr>
                <a:xfrm>
                  <a:off x="285750" y="0"/>
                  <a:ext cx="0" cy="57842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34C71BA-775F-4750-A5CC-A8EDCF8A847F}"/>
                    </a:ext>
                  </a:extLst>
                </p:cNvPr>
                <p:cNvCxnSpPr/>
                <p:nvPr/>
              </p:nvCxnSpPr>
              <p:spPr>
                <a:xfrm>
                  <a:off x="580187" y="9673"/>
                  <a:ext cx="0" cy="47610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150B2AC-2BA3-4940-94E6-5D5A3985F5BD}"/>
                    </a:ext>
                  </a:extLst>
                </p:cNvPr>
                <p:cNvCxnSpPr/>
                <p:nvPr/>
              </p:nvCxnSpPr>
              <p:spPr>
                <a:xfrm>
                  <a:off x="848463" y="0"/>
                  <a:ext cx="0" cy="37345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0F57E9EB-C86B-44AF-BF03-CBFCBE2F55A7}"/>
                  </a:ext>
                </a:extLst>
              </p:cNvPr>
              <p:cNvGrpSpPr/>
              <p:nvPr/>
            </p:nvGrpSpPr>
            <p:grpSpPr>
              <a:xfrm>
                <a:off x="0" y="361950"/>
                <a:ext cx="3276600" cy="314325"/>
                <a:chOff x="0" y="0"/>
                <a:chExt cx="3276600" cy="314325"/>
              </a:xfrm>
            </p:grpSpPr>
            <p:cxnSp>
              <p:nvCxnSpPr>
                <p:cNvPr id="93" name="Straight Connector 92">
                  <a:extLst>
                    <a:ext uri="{FF2B5EF4-FFF2-40B4-BE49-F238E27FC236}">
                      <a16:creationId xmlns:a16="http://schemas.microsoft.com/office/drawing/2014/main" id="{0F9B3E74-7CC2-4E85-9652-5BA492D84EF2}"/>
                    </a:ext>
                  </a:extLst>
                </p:cNvPr>
                <p:cNvCxnSpPr/>
                <p:nvPr/>
              </p:nvCxnSpPr>
              <p:spPr>
                <a:xfrm>
                  <a:off x="0" y="314325"/>
                  <a:ext cx="2409825"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11A2C15-D72D-4FBC-8926-95233183E888}"/>
                    </a:ext>
                  </a:extLst>
                </p:cNvPr>
                <p:cNvCxnSpPr/>
                <p:nvPr/>
              </p:nvCxnSpPr>
              <p:spPr>
                <a:xfrm>
                  <a:off x="866775" y="0"/>
                  <a:ext cx="2409825"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F94A708-7F47-41F2-9A42-FE4155EC5B8B}"/>
                    </a:ext>
                  </a:extLst>
                </p:cNvPr>
                <p:cNvCxnSpPr/>
                <p:nvPr/>
              </p:nvCxnSpPr>
              <p:spPr>
                <a:xfrm>
                  <a:off x="295275" y="219075"/>
                  <a:ext cx="2405340"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D98624B-C75C-4D1C-A2D2-C8F2584854FE}"/>
                    </a:ext>
                  </a:extLst>
                </p:cNvPr>
                <p:cNvCxnSpPr>
                  <a:cxnSpLocks/>
                </p:cNvCxnSpPr>
                <p:nvPr/>
              </p:nvCxnSpPr>
              <p:spPr>
                <a:xfrm>
                  <a:off x="581025" y="123825"/>
                  <a:ext cx="2417138" cy="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B5E6D2D3-19C6-4A71-BCF0-43FF63DCC244}"/>
                  </a:ext>
                </a:extLst>
              </p:cNvPr>
              <p:cNvGrpSpPr/>
              <p:nvPr/>
            </p:nvGrpSpPr>
            <p:grpSpPr>
              <a:xfrm>
                <a:off x="300140" y="361950"/>
                <a:ext cx="2976460" cy="633746"/>
                <a:chOff x="14390" y="0"/>
                <a:chExt cx="2976460" cy="633746"/>
              </a:xfrm>
            </p:grpSpPr>
            <p:cxnSp>
              <p:nvCxnSpPr>
                <p:cNvPr id="84" name="Straight Connector 83">
                  <a:extLst>
                    <a:ext uri="{FF2B5EF4-FFF2-40B4-BE49-F238E27FC236}">
                      <a16:creationId xmlns:a16="http://schemas.microsoft.com/office/drawing/2014/main" id="{3770EB80-45C5-4F9F-A1DE-E69D9C8F0BEE}"/>
                    </a:ext>
                  </a:extLst>
                </p:cNvPr>
                <p:cNvCxnSpPr/>
                <p:nvPr/>
              </p:nvCxnSpPr>
              <p:spPr>
                <a:xfrm>
                  <a:off x="14390" y="321912"/>
                  <a:ext cx="0" cy="295714"/>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72F7CEF-383D-45AE-BAA4-866BC1FEF4B5}"/>
                    </a:ext>
                  </a:extLst>
                </p:cNvPr>
                <p:cNvCxnSpPr/>
                <p:nvPr/>
              </p:nvCxnSpPr>
              <p:spPr>
                <a:xfrm>
                  <a:off x="578293" y="115815"/>
                  <a:ext cx="0" cy="501812"/>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AC2915D-F941-4624-BFFD-8C7B9CDCFB37}"/>
                    </a:ext>
                  </a:extLst>
                </p:cNvPr>
                <p:cNvCxnSpPr/>
                <p:nvPr/>
              </p:nvCxnSpPr>
              <p:spPr>
                <a:xfrm>
                  <a:off x="1205737" y="0"/>
                  <a:ext cx="0" cy="624221"/>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664F648-BAAB-4FC4-8BF5-72364EBA3643}"/>
                    </a:ext>
                  </a:extLst>
                </p:cNvPr>
                <p:cNvCxnSpPr/>
                <p:nvPr/>
              </p:nvCxnSpPr>
              <p:spPr>
                <a:xfrm>
                  <a:off x="303962" y="219230"/>
                  <a:ext cx="0" cy="398397"/>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209829F-2204-43B3-BA18-E50D35341C61}"/>
                    </a:ext>
                  </a:extLst>
                </p:cNvPr>
                <p:cNvCxnSpPr/>
                <p:nvPr/>
              </p:nvCxnSpPr>
              <p:spPr>
                <a:xfrm>
                  <a:off x="1769640" y="0"/>
                  <a:ext cx="0" cy="624221"/>
                </a:xfrm>
                <a:prstGeom prst="line">
                  <a:avLst/>
                </a:prstGeom>
                <a:ln w="19050">
                  <a:solidFill>
                    <a:srgbClr val="0000FF"/>
                  </a:solidFill>
                  <a:head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575D58B-B46D-4F57-AAF1-AF41C53B067A}"/>
                    </a:ext>
                  </a:extLst>
                </p:cNvPr>
                <p:cNvCxnSpPr/>
                <p:nvPr/>
              </p:nvCxnSpPr>
              <p:spPr>
                <a:xfrm>
                  <a:off x="2990850" y="9525"/>
                  <a:ext cx="0" cy="6242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AD744AA-4289-492D-BA59-07F89EB3A4B4}"/>
                    </a:ext>
                  </a:extLst>
                </p:cNvPr>
                <p:cNvCxnSpPr/>
                <p:nvPr/>
              </p:nvCxnSpPr>
              <p:spPr>
                <a:xfrm>
                  <a:off x="2712413" y="123825"/>
                  <a:ext cx="0" cy="50181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4093061-DBC3-4F83-AB08-286EEF55EFA3}"/>
                    </a:ext>
                  </a:extLst>
                </p:cNvPr>
                <p:cNvCxnSpPr>
                  <a:cxnSpLocks/>
                </p:cNvCxnSpPr>
                <p:nvPr/>
              </p:nvCxnSpPr>
              <p:spPr>
                <a:xfrm>
                  <a:off x="2419350" y="216475"/>
                  <a:ext cx="0" cy="39122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78A4190-A791-4B2B-8047-5BEBA87D1ECC}"/>
                    </a:ext>
                  </a:extLst>
                </p:cNvPr>
                <p:cNvCxnSpPr/>
                <p:nvPr/>
              </p:nvCxnSpPr>
              <p:spPr>
                <a:xfrm>
                  <a:off x="2124075" y="314325"/>
                  <a:ext cx="0" cy="29571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008992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dissolve">
                                      <p:cBhvr>
                                        <p:cTn id="12" dur="500"/>
                                        <p:tgtEl>
                                          <p:spTgt spid="74"/>
                                        </p:tgtEl>
                                      </p:cBhvr>
                                    </p:animEffect>
                                  </p:childTnLst>
                                </p:cTn>
                              </p:par>
                              <p:par>
                                <p:cTn id="13" presetID="9"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dissolve">
                                      <p:cBhvr>
                                        <p:cTn id="15" dur="500"/>
                                        <p:tgtEl>
                                          <p:spTgt spid="75"/>
                                        </p:tgtEl>
                                      </p:cBhvr>
                                    </p:animEffect>
                                  </p:childTnLst>
                                </p:cTn>
                              </p:par>
                              <p:par>
                                <p:cTn id="16" presetID="9" presetClass="entr" presetSubtype="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dissolv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dissolve">
                                      <p:cBhvr>
                                        <p:cTn id="2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569660"/>
          </a:xfrm>
          <a:prstGeom prst="rect">
            <a:avLst/>
          </a:prstGeom>
          <a:noFill/>
        </p:spPr>
        <p:txBody>
          <a:bodyPr wrap="square" rtlCol="0">
            <a:spAutoFit/>
          </a:bodyPr>
          <a:lstStyle/>
          <a:p>
            <a:r>
              <a:rPr lang="en-SG" sz="2400" dirty="0"/>
              <a:t>Suppose MIPS instructions in R-format must use the following five opcodes (in decimal): 0, 1, 16, 17 and 32, what is the maximum total number of instructions that can be supported in MIPS?</a:t>
            </a:r>
          </a:p>
        </p:txBody>
      </p:sp>
    </p:spTree>
    <p:extLst>
      <p:ext uri="{BB962C8B-B14F-4D97-AF65-F5344CB8AC3E}">
        <p14:creationId xmlns:p14="http://schemas.microsoft.com/office/powerpoint/2010/main" val="33013413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569660"/>
          </a:xfrm>
          <a:prstGeom prst="rect">
            <a:avLst/>
          </a:prstGeom>
          <a:noFill/>
        </p:spPr>
        <p:txBody>
          <a:bodyPr wrap="square" rtlCol="0">
            <a:spAutoFit/>
          </a:bodyPr>
          <a:lstStyle/>
          <a:p>
            <a:r>
              <a:rPr lang="en-SG" sz="2400" dirty="0"/>
              <a:t>Suppose MIPS instructions in R-format must use the following five opcodes (in decimal): 0, 1, 16, 17 and 32, what is the maximum total number of instructions that can be supported in MIPS?</a:t>
            </a:r>
          </a:p>
        </p:txBody>
      </p:sp>
      <p:sp>
        <p:nvSpPr>
          <p:cNvPr id="2" name="TextBox 1">
            <a:extLst>
              <a:ext uri="{FF2B5EF4-FFF2-40B4-BE49-F238E27FC236}">
                <a16:creationId xmlns:a16="http://schemas.microsoft.com/office/drawing/2014/main" id="{F918E162-9249-4826-8088-FBCC0158755C}"/>
              </a:ext>
            </a:extLst>
          </p:cNvPr>
          <p:cNvSpPr txBox="1"/>
          <p:nvPr/>
        </p:nvSpPr>
        <p:spPr>
          <a:xfrm>
            <a:off x="802640" y="2667000"/>
            <a:ext cx="7396480" cy="2246769"/>
          </a:xfrm>
          <a:prstGeom prst="rect">
            <a:avLst/>
          </a:prstGeom>
          <a:noFill/>
        </p:spPr>
        <p:txBody>
          <a:bodyPr wrap="square" rtlCol="0">
            <a:spAutoFit/>
          </a:bodyPr>
          <a:lstStyle/>
          <a:p>
            <a:r>
              <a:rPr lang="en-SG" sz="2800" dirty="0">
                <a:solidFill>
                  <a:srgbClr val="C00000"/>
                </a:solidFill>
              </a:rPr>
              <a:t>Non-R-format = (2</a:t>
            </a:r>
            <a:r>
              <a:rPr lang="en-SG" sz="2800" baseline="30000" dirty="0">
                <a:solidFill>
                  <a:srgbClr val="C00000"/>
                </a:solidFill>
              </a:rPr>
              <a:t>6</a:t>
            </a:r>
            <a:r>
              <a:rPr lang="en-SG" sz="2800" dirty="0">
                <a:solidFill>
                  <a:srgbClr val="C00000"/>
                </a:solidFill>
              </a:rPr>
              <a:t> – 5) </a:t>
            </a:r>
          </a:p>
          <a:p>
            <a:r>
              <a:rPr lang="en-SG" sz="2800" dirty="0">
                <a:solidFill>
                  <a:srgbClr val="C00000"/>
                </a:solidFill>
              </a:rPr>
              <a:t>R-format = (5 </a:t>
            </a:r>
            <a:r>
              <a:rPr lang="en-SG" sz="2800" dirty="0">
                <a:solidFill>
                  <a:srgbClr val="C00000"/>
                </a:solidFill>
                <a:sym typeface="Symbol" panose="05050102010706020507" pitchFamily="18" charset="2"/>
              </a:rPr>
              <a:t> 2</a:t>
            </a:r>
            <a:r>
              <a:rPr lang="en-SG" sz="2800" baseline="30000" dirty="0">
                <a:solidFill>
                  <a:srgbClr val="C00000"/>
                </a:solidFill>
                <a:sym typeface="Symbol" panose="05050102010706020507" pitchFamily="18" charset="2"/>
              </a:rPr>
              <a:t>6</a:t>
            </a:r>
            <a:r>
              <a:rPr lang="en-SG" sz="2800" dirty="0">
                <a:solidFill>
                  <a:srgbClr val="C00000"/>
                </a:solidFill>
                <a:sym typeface="Symbol" panose="05050102010706020507" pitchFamily="18" charset="2"/>
              </a:rPr>
              <a:t>) </a:t>
            </a:r>
            <a:endParaRPr lang="en-SG" sz="2800" dirty="0">
              <a:solidFill>
                <a:srgbClr val="C00000"/>
              </a:solidFill>
            </a:endParaRPr>
          </a:p>
          <a:p>
            <a:endParaRPr lang="en-SG" sz="2800" dirty="0">
              <a:solidFill>
                <a:srgbClr val="C00000"/>
              </a:solidFill>
            </a:endParaRPr>
          </a:p>
          <a:p>
            <a:r>
              <a:rPr lang="en-SG" sz="2800" dirty="0">
                <a:solidFill>
                  <a:srgbClr val="C00000"/>
                </a:solidFill>
              </a:rPr>
              <a:t>(2</a:t>
            </a:r>
            <a:r>
              <a:rPr lang="en-SG" sz="2800" baseline="30000" dirty="0">
                <a:solidFill>
                  <a:srgbClr val="C00000"/>
                </a:solidFill>
              </a:rPr>
              <a:t>6</a:t>
            </a:r>
            <a:r>
              <a:rPr lang="en-SG" sz="2800" dirty="0">
                <a:solidFill>
                  <a:srgbClr val="C00000"/>
                </a:solidFill>
              </a:rPr>
              <a:t> – 5) + (5 </a:t>
            </a:r>
            <a:r>
              <a:rPr lang="en-SG" sz="2800" dirty="0">
                <a:solidFill>
                  <a:srgbClr val="C00000"/>
                </a:solidFill>
                <a:sym typeface="Symbol" panose="05050102010706020507" pitchFamily="18" charset="2"/>
              </a:rPr>
              <a:t> 2</a:t>
            </a:r>
            <a:r>
              <a:rPr lang="en-SG" sz="2800" baseline="30000" dirty="0">
                <a:solidFill>
                  <a:srgbClr val="C00000"/>
                </a:solidFill>
                <a:sym typeface="Symbol" panose="05050102010706020507" pitchFamily="18" charset="2"/>
              </a:rPr>
              <a:t>6</a:t>
            </a:r>
            <a:r>
              <a:rPr lang="en-SG" sz="2800" dirty="0">
                <a:solidFill>
                  <a:srgbClr val="C00000"/>
                </a:solidFill>
                <a:sym typeface="Symbol" panose="05050102010706020507" pitchFamily="18" charset="2"/>
              </a:rPr>
              <a:t>) = 59 + (5  64) = 59 + 320 = 379 </a:t>
            </a:r>
            <a:endParaRPr lang="en-SG" sz="2800" dirty="0">
              <a:solidFill>
                <a:srgbClr val="C00000"/>
              </a:solidFill>
            </a:endParaRPr>
          </a:p>
        </p:txBody>
      </p:sp>
    </p:spTree>
    <p:extLst>
      <p:ext uri="{BB962C8B-B14F-4D97-AF65-F5344CB8AC3E}">
        <p14:creationId xmlns:p14="http://schemas.microsoft.com/office/powerpoint/2010/main" val="26777427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4(b)</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200329"/>
          </a:xfrm>
          <a:prstGeom prst="rect">
            <a:avLst/>
          </a:prstGeom>
          <a:noFill/>
        </p:spPr>
        <p:txBody>
          <a:bodyPr wrap="square" rtlCol="0">
            <a:spAutoFit/>
          </a:bodyPr>
          <a:lstStyle/>
          <a:p>
            <a:r>
              <a:rPr lang="en-SG" sz="2400" dirty="0"/>
              <a:t>A </a:t>
            </a:r>
            <a:r>
              <a:rPr lang="en-SG" sz="2400" dirty="0">
                <a:solidFill>
                  <a:srgbClr val="C00000"/>
                </a:solidFill>
              </a:rPr>
              <a:t>stuck-at-0</a:t>
            </a:r>
            <a:r>
              <a:rPr lang="en-SG" sz="2400" dirty="0"/>
              <a:t> fault occurs at bit 6 of every MIPS instruction. Devise a simple test using a MIPS instruction to discover this error. Explain your test.</a:t>
            </a:r>
          </a:p>
        </p:txBody>
      </p:sp>
    </p:spTree>
    <p:extLst>
      <p:ext uri="{BB962C8B-B14F-4D97-AF65-F5344CB8AC3E}">
        <p14:creationId xmlns:p14="http://schemas.microsoft.com/office/powerpoint/2010/main" val="15621504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4(b)</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200329"/>
          </a:xfrm>
          <a:prstGeom prst="rect">
            <a:avLst/>
          </a:prstGeom>
          <a:noFill/>
        </p:spPr>
        <p:txBody>
          <a:bodyPr wrap="square" rtlCol="0">
            <a:spAutoFit/>
          </a:bodyPr>
          <a:lstStyle/>
          <a:p>
            <a:r>
              <a:rPr lang="en-SG" sz="2400" dirty="0"/>
              <a:t>A </a:t>
            </a:r>
            <a:r>
              <a:rPr lang="en-SG" sz="2400" dirty="0">
                <a:solidFill>
                  <a:srgbClr val="C00000"/>
                </a:solidFill>
              </a:rPr>
              <a:t>stuck-at-0</a:t>
            </a:r>
            <a:r>
              <a:rPr lang="en-SG" sz="2400" dirty="0"/>
              <a:t> fault occurs at bit 6 of every MIPS instruction. Devise a simple test using a MIPS instruction to discover this error. Explain your test.</a:t>
            </a:r>
          </a:p>
        </p:txBody>
      </p:sp>
      <p:sp>
        <p:nvSpPr>
          <p:cNvPr id="2" name="TextBox 1">
            <a:extLst>
              <a:ext uri="{FF2B5EF4-FFF2-40B4-BE49-F238E27FC236}">
                <a16:creationId xmlns:a16="http://schemas.microsoft.com/office/drawing/2014/main" id="{E6D821E6-153A-4AFC-90DC-5FB742DBE000}"/>
              </a:ext>
            </a:extLst>
          </p:cNvPr>
          <p:cNvSpPr txBox="1"/>
          <p:nvPr/>
        </p:nvSpPr>
        <p:spPr>
          <a:xfrm>
            <a:off x="746475" y="2062500"/>
            <a:ext cx="7660105" cy="523220"/>
          </a:xfrm>
          <a:prstGeom prst="rect">
            <a:avLst/>
          </a:prstGeom>
          <a:noFill/>
        </p:spPr>
        <p:txBody>
          <a:bodyPr wrap="square" rtlCol="0">
            <a:spAutoFit/>
          </a:bodyPr>
          <a:lstStyle/>
          <a:p>
            <a:r>
              <a:rPr lang="en-SG" sz="2800" dirty="0">
                <a:solidFill>
                  <a:srgbClr val="C00000"/>
                </a:solidFill>
              </a:rPr>
              <a:t>Example: </a:t>
            </a:r>
            <a:r>
              <a:rPr lang="en-SG" sz="2800" dirty="0" err="1">
                <a:solidFill>
                  <a:srgbClr val="C00000"/>
                </a:solidFill>
              </a:rPr>
              <a:t>addi</a:t>
            </a:r>
            <a:r>
              <a:rPr lang="en-SG" sz="2800" dirty="0">
                <a:solidFill>
                  <a:srgbClr val="C00000"/>
                </a:solidFill>
              </a:rPr>
              <a:t> $t0, $zero, 64</a:t>
            </a:r>
          </a:p>
        </p:txBody>
      </p:sp>
      <p:grpSp>
        <p:nvGrpSpPr>
          <p:cNvPr id="7" name="Group 6">
            <a:extLst>
              <a:ext uri="{FF2B5EF4-FFF2-40B4-BE49-F238E27FC236}">
                <a16:creationId xmlns:a16="http://schemas.microsoft.com/office/drawing/2014/main" id="{A6664FF4-FEC8-4F7A-B171-794E46CB469E}"/>
              </a:ext>
            </a:extLst>
          </p:cNvPr>
          <p:cNvGrpSpPr/>
          <p:nvPr/>
        </p:nvGrpSpPr>
        <p:grpSpPr>
          <a:xfrm>
            <a:off x="902369" y="2898626"/>
            <a:ext cx="7339262" cy="678320"/>
            <a:chOff x="902369" y="3142582"/>
            <a:chExt cx="7339262" cy="678320"/>
          </a:xfrm>
        </p:grpSpPr>
        <p:grpSp>
          <p:nvGrpSpPr>
            <p:cNvPr id="5" name="Group 4">
              <a:extLst>
                <a:ext uri="{FF2B5EF4-FFF2-40B4-BE49-F238E27FC236}">
                  <a16:creationId xmlns:a16="http://schemas.microsoft.com/office/drawing/2014/main" id="{88A4A9B2-AEA0-4D43-B6E2-3A9DB585913B}"/>
                </a:ext>
              </a:extLst>
            </p:cNvPr>
            <p:cNvGrpSpPr/>
            <p:nvPr/>
          </p:nvGrpSpPr>
          <p:grpSpPr>
            <a:xfrm>
              <a:off x="902369" y="3419582"/>
              <a:ext cx="7247822" cy="401320"/>
              <a:chOff x="902369" y="3419582"/>
              <a:chExt cx="7247822" cy="401320"/>
            </a:xfrm>
          </p:grpSpPr>
          <p:sp>
            <p:nvSpPr>
              <p:cNvPr id="3" name="Rectangle 2">
                <a:extLst>
                  <a:ext uri="{FF2B5EF4-FFF2-40B4-BE49-F238E27FC236}">
                    <a16:creationId xmlns:a16="http://schemas.microsoft.com/office/drawing/2014/main" id="{63E3CA05-FC3C-48C4-ABD1-170CBE6753A4}"/>
                  </a:ext>
                </a:extLst>
              </p:cNvPr>
              <p:cNvSpPr/>
              <p:nvPr/>
            </p:nvSpPr>
            <p:spPr>
              <a:xfrm>
                <a:off x="902369" y="3419582"/>
                <a:ext cx="1434431" cy="401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9B0D7DFE-7471-4461-A2C8-1070F9BBEEEB}"/>
                  </a:ext>
                </a:extLst>
              </p:cNvPr>
              <p:cNvSpPr/>
              <p:nvPr/>
            </p:nvSpPr>
            <p:spPr>
              <a:xfrm>
                <a:off x="2336800" y="3419582"/>
                <a:ext cx="1092200" cy="401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E137960B-350D-4946-8D79-72C6DA259FA8}"/>
                  </a:ext>
                </a:extLst>
              </p:cNvPr>
              <p:cNvSpPr/>
              <p:nvPr/>
            </p:nvSpPr>
            <p:spPr>
              <a:xfrm>
                <a:off x="3429000" y="3419582"/>
                <a:ext cx="1092200" cy="401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A64271FE-8688-4FD9-903D-3C68F8C90598}"/>
                  </a:ext>
                </a:extLst>
              </p:cNvPr>
              <p:cNvSpPr/>
              <p:nvPr/>
            </p:nvSpPr>
            <p:spPr>
              <a:xfrm>
                <a:off x="4521200" y="3419582"/>
                <a:ext cx="3628991" cy="401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82053F88-0836-4102-B3F7-A74AD259E763}"/>
                  </a:ext>
                </a:extLst>
              </p:cNvPr>
              <p:cNvSpPr txBox="1"/>
              <p:nvPr/>
            </p:nvSpPr>
            <p:spPr>
              <a:xfrm>
                <a:off x="1038860" y="3419582"/>
                <a:ext cx="1229360" cy="369332"/>
              </a:xfrm>
              <a:prstGeom prst="rect">
                <a:avLst/>
              </a:prstGeom>
              <a:noFill/>
            </p:spPr>
            <p:txBody>
              <a:bodyPr wrap="square" rtlCol="0">
                <a:spAutoFit/>
              </a:bodyPr>
              <a:lstStyle/>
              <a:p>
                <a:pPr algn="ctr"/>
                <a:r>
                  <a:rPr lang="en-SG" dirty="0"/>
                  <a:t>opcode</a:t>
                </a:r>
              </a:p>
            </p:txBody>
          </p:sp>
          <p:sp>
            <p:nvSpPr>
              <p:cNvPr id="13" name="TextBox 12">
                <a:extLst>
                  <a:ext uri="{FF2B5EF4-FFF2-40B4-BE49-F238E27FC236}">
                    <a16:creationId xmlns:a16="http://schemas.microsoft.com/office/drawing/2014/main" id="{AF662E09-047F-4270-8D87-EB2A147D08F1}"/>
                  </a:ext>
                </a:extLst>
              </p:cNvPr>
              <p:cNvSpPr txBox="1"/>
              <p:nvPr/>
            </p:nvSpPr>
            <p:spPr>
              <a:xfrm>
                <a:off x="2645342" y="3419582"/>
                <a:ext cx="475116" cy="369332"/>
              </a:xfrm>
              <a:prstGeom prst="rect">
                <a:avLst/>
              </a:prstGeom>
              <a:noFill/>
            </p:spPr>
            <p:txBody>
              <a:bodyPr wrap="square" rtlCol="0">
                <a:spAutoFit/>
              </a:bodyPr>
              <a:lstStyle/>
              <a:p>
                <a:pPr algn="ctr"/>
                <a:r>
                  <a:rPr lang="en-SG" dirty="0" err="1"/>
                  <a:t>rs</a:t>
                </a:r>
                <a:endParaRPr lang="en-SG" dirty="0"/>
              </a:p>
            </p:txBody>
          </p:sp>
          <p:sp>
            <p:nvSpPr>
              <p:cNvPr id="14" name="TextBox 13">
                <a:extLst>
                  <a:ext uri="{FF2B5EF4-FFF2-40B4-BE49-F238E27FC236}">
                    <a16:creationId xmlns:a16="http://schemas.microsoft.com/office/drawing/2014/main" id="{7CC8E923-DF50-48D3-A3DB-296AEE0BEB70}"/>
                  </a:ext>
                </a:extLst>
              </p:cNvPr>
              <p:cNvSpPr txBox="1"/>
              <p:nvPr/>
            </p:nvSpPr>
            <p:spPr>
              <a:xfrm>
                <a:off x="3702651" y="3419582"/>
                <a:ext cx="510007" cy="369332"/>
              </a:xfrm>
              <a:prstGeom prst="rect">
                <a:avLst/>
              </a:prstGeom>
              <a:noFill/>
            </p:spPr>
            <p:txBody>
              <a:bodyPr wrap="square" rtlCol="0">
                <a:spAutoFit/>
              </a:bodyPr>
              <a:lstStyle/>
              <a:p>
                <a:pPr algn="ctr"/>
                <a:r>
                  <a:rPr lang="en-SG" dirty="0"/>
                  <a:t>rt</a:t>
                </a:r>
              </a:p>
            </p:txBody>
          </p:sp>
          <p:sp>
            <p:nvSpPr>
              <p:cNvPr id="15" name="TextBox 14">
                <a:extLst>
                  <a:ext uri="{FF2B5EF4-FFF2-40B4-BE49-F238E27FC236}">
                    <a16:creationId xmlns:a16="http://schemas.microsoft.com/office/drawing/2014/main" id="{8E3CC059-9E44-46B1-AAC4-928C5452B531}"/>
                  </a:ext>
                </a:extLst>
              </p:cNvPr>
              <p:cNvSpPr txBox="1"/>
              <p:nvPr/>
            </p:nvSpPr>
            <p:spPr>
              <a:xfrm>
                <a:off x="5233402" y="3419582"/>
                <a:ext cx="1868437" cy="369332"/>
              </a:xfrm>
              <a:prstGeom prst="rect">
                <a:avLst/>
              </a:prstGeom>
              <a:noFill/>
            </p:spPr>
            <p:txBody>
              <a:bodyPr wrap="square" rtlCol="0">
                <a:spAutoFit/>
              </a:bodyPr>
              <a:lstStyle/>
              <a:p>
                <a:pPr algn="ctr"/>
                <a:r>
                  <a:rPr lang="en-SG" dirty="0"/>
                  <a:t>immediate</a:t>
                </a:r>
              </a:p>
            </p:txBody>
          </p:sp>
        </p:grpSp>
        <p:sp>
          <p:nvSpPr>
            <p:cNvPr id="17" name="TextBox 16">
              <a:extLst>
                <a:ext uri="{FF2B5EF4-FFF2-40B4-BE49-F238E27FC236}">
                  <a16:creationId xmlns:a16="http://schemas.microsoft.com/office/drawing/2014/main" id="{E92C6C5C-79AC-427B-BEE3-FAD41C5D2215}"/>
                </a:ext>
              </a:extLst>
            </p:cNvPr>
            <p:cNvSpPr txBox="1"/>
            <p:nvPr/>
          </p:nvSpPr>
          <p:spPr>
            <a:xfrm>
              <a:off x="7103711" y="3142583"/>
              <a:ext cx="1137920" cy="276999"/>
            </a:xfrm>
            <a:prstGeom prst="rect">
              <a:avLst/>
            </a:prstGeom>
            <a:noFill/>
          </p:spPr>
          <p:txBody>
            <a:bodyPr wrap="square" rtlCol="0">
              <a:spAutoFit/>
            </a:bodyPr>
            <a:lstStyle/>
            <a:p>
              <a:pPr algn="ctr"/>
              <a:r>
                <a:rPr lang="en-SG" sz="1200" dirty="0"/>
                <a:t>6 5 4 3 2 1 0</a:t>
              </a:r>
            </a:p>
          </p:txBody>
        </p:sp>
        <p:sp>
          <p:nvSpPr>
            <p:cNvPr id="18" name="TextBox 17">
              <a:extLst>
                <a:ext uri="{FF2B5EF4-FFF2-40B4-BE49-F238E27FC236}">
                  <a16:creationId xmlns:a16="http://schemas.microsoft.com/office/drawing/2014/main" id="{18958C34-0099-4D16-8F03-DBC70A3FA8F0}"/>
                </a:ext>
              </a:extLst>
            </p:cNvPr>
            <p:cNvSpPr txBox="1"/>
            <p:nvPr/>
          </p:nvSpPr>
          <p:spPr>
            <a:xfrm>
              <a:off x="4429760" y="3142582"/>
              <a:ext cx="365760" cy="276999"/>
            </a:xfrm>
            <a:prstGeom prst="rect">
              <a:avLst/>
            </a:prstGeom>
            <a:noFill/>
          </p:spPr>
          <p:txBody>
            <a:bodyPr wrap="square" rtlCol="0">
              <a:spAutoFit/>
            </a:bodyPr>
            <a:lstStyle/>
            <a:p>
              <a:pPr algn="ctr"/>
              <a:r>
                <a:rPr lang="en-SG" sz="1200" dirty="0"/>
                <a:t>15</a:t>
              </a:r>
            </a:p>
          </p:txBody>
        </p:sp>
      </p:grpSp>
      <p:sp>
        <p:nvSpPr>
          <p:cNvPr id="20" name="TextBox 19">
            <a:extLst>
              <a:ext uri="{FF2B5EF4-FFF2-40B4-BE49-F238E27FC236}">
                <a16:creationId xmlns:a16="http://schemas.microsoft.com/office/drawing/2014/main" id="{4CBD6706-C489-44BB-AF40-E9924916DF0C}"/>
              </a:ext>
            </a:extLst>
          </p:cNvPr>
          <p:cNvSpPr txBox="1"/>
          <p:nvPr/>
        </p:nvSpPr>
        <p:spPr>
          <a:xfrm>
            <a:off x="4028155" y="3663696"/>
            <a:ext cx="4378425" cy="523220"/>
          </a:xfrm>
          <a:prstGeom prst="rect">
            <a:avLst/>
          </a:prstGeom>
          <a:noFill/>
        </p:spPr>
        <p:txBody>
          <a:bodyPr wrap="square" rtlCol="0">
            <a:spAutoFit/>
          </a:bodyPr>
          <a:lstStyle/>
          <a:p>
            <a:r>
              <a:rPr lang="en-SG" sz="2800" dirty="0">
                <a:solidFill>
                  <a:srgbClr val="C00000"/>
                </a:solidFill>
              </a:rPr>
              <a:t>64 = 0000000001000000</a:t>
            </a:r>
            <a:r>
              <a:rPr lang="en-SG" sz="2800" baseline="-25000" dirty="0">
                <a:solidFill>
                  <a:srgbClr val="C00000"/>
                </a:solidFill>
              </a:rPr>
              <a:t>2</a:t>
            </a:r>
          </a:p>
        </p:txBody>
      </p:sp>
      <p:sp>
        <p:nvSpPr>
          <p:cNvPr id="8" name="Oval 7">
            <a:extLst>
              <a:ext uri="{FF2B5EF4-FFF2-40B4-BE49-F238E27FC236}">
                <a16:creationId xmlns:a16="http://schemas.microsoft.com/office/drawing/2014/main" id="{FCE7BC83-3DD6-4486-9B77-9FB1D0E1AD9C}"/>
              </a:ext>
            </a:extLst>
          </p:cNvPr>
          <p:cNvSpPr/>
          <p:nvPr/>
        </p:nvSpPr>
        <p:spPr>
          <a:xfrm>
            <a:off x="6654248" y="3663696"/>
            <a:ext cx="294640" cy="52322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6E1A2C92-BE08-4104-9B3C-86D7309BFC48}"/>
              </a:ext>
            </a:extLst>
          </p:cNvPr>
          <p:cNvSpPr txBox="1"/>
          <p:nvPr/>
        </p:nvSpPr>
        <p:spPr>
          <a:xfrm>
            <a:off x="782587" y="4361324"/>
            <a:ext cx="7660105" cy="1646605"/>
          </a:xfrm>
          <a:prstGeom prst="rect">
            <a:avLst/>
          </a:prstGeom>
          <a:noFill/>
        </p:spPr>
        <p:txBody>
          <a:bodyPr wrap="square" rtlCol="0">
            <a:spAutoFit/>
          </a:bodyPr>
          <a:lstStyle/>
          <a:p>
            <a:pPr>
              <a:spcAft>
                <a:spcPts val="600"/>
              </a:spcAft>
            </a:pPr>
            <a:r>
              <a:rPr lang="en-SG" sz="2400" dirty="0">
                <a:solidFill>
                  <a:srgbClr val="C00000"/>
                </a:solidFill>
              </a:rPr>
              <a:t>This is supposed to put the value 64 in $t0. However, due to the stuck-at-0 error at bit 6, the value in $t0 will be zero.</a:t>
            </a:r>
          </a:p>
          <a:p>
            <a:pPr>
              <a:spcAft>
                <a:spcPts val="600"/>
              </a:spcAft>
            </a:pPr>
            <a:r>
              <a:rPr lang="en-SG" sz="2400" dirty="0">
                <a:solidFill>
                  <a:srgbClr val="C00000"/>
                </a:solidFill>
              </a:rPr>
              <a:t>Other answers possible.</a:t>
            </a:r>
          </a:p>
        </p:txBody>
      </p:sp>
    </p:spTree>
    <p:extLst>
      <p:ext uri="{BB962C8B-B14F-4D97-AF65-F5344CB8AC3E}">
        <p14:creationId xmlns:p14="http://schemas.microsoft.com/office/powerpoint/2010/main" val="1243575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8"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4(c)</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323439"/>
          </a:xfrm>
          <a:prstGeom prst="rect">
            <a:avLst/>
          </a:prstGeom>
          <a:noFill/>
        </p:spPr>
        <p:txBody>
          <a:bodyPr wrap="square" rtlCol="0">
            <a:spAutoFit/>
          </a:bodyPr>
          <a:lstStyle/>
          <a:p>
            <a:r>
              <a:rPr lang="en-SG" sz="2000" dirty="0"/>
              <a:t>Suppose the </a:t>
            </a:r>
            <a:r>
              <a:rPr lang="en-SG" sz="2000" dirty="0">
                <a:solidFill>
                  <a:srgbClr val="C00000"/>
                </a:solidFill>
              </a:rPr>
              <a:t>stuck-at-0 fault </a:t>
            </a:r>
            <a:r>
              <a:rPr lang="en-SG" sz="2000" dirty="0"/>
              <a:t>occurs at the </a:t>
            </a:r>
            <a:r>
              <a:rPr lang="en-SG" sz="2000" dirty="0" err="1"/>
              <a:t>ALUSrc</a:t>
            </a:r>
            <a:r>
              <a:rPr lang="en-SG" sz="2000" dirty="0"/>
              <a:t> control signal. Assuming $t0 and $t1 contain 12 and 34, and we are to use </a:t>
            </a:r>
            <a:r>
              <a:rPr lang="en-SG" sz="2000" dirty="0" err="1"/>
              <a:t>lw</a:t>
            </a:r>
            <a:r>
              <a:rPr lang="en-SG" sz="2000" dirty="0"/>
              <a:t> $t1, 0($t0) to discover the error. Describe what other preparation work needs to be done.</a:t>
            </a:r>
          </a:p>
        </p:txBody>
      </p:sp>
      <p:pic>
        <p:nvPicPr>
          <p:cNvPr id="23" name="Picture 22">
            <a:extLst>
              <a:ext uri="{FF2B5EF4-FFF2-40B4-BE49-F238E27FC236}">
                <a16:creationId xmlns:a16="http://schemas.microsoft.com/office/drawing/2014/main" id="{40CC2315-A1DA-4352-92EF-709113711024}"/>
              </a:ext>
            </a:extLst>
          </p:cNvPr>
          <p:cNvPicPr/>
          <p:nvPr/>
        </p:nvPicPr>
        <p:blipFill rotWithShape="1">
          <a:blip r:embed="rId3">
            <a:extLst>
              <a:ext uri="{28A0092B-C50C-407E-A947-70E740481C1C}">
                <a14:useLocalDpi xmlns:a14="http://schemas.microsoft.com/office/drawing/2010/main" val="0"/>
              </a:ext>
            </a:extLst>
          </a:blip>
          <a:srcRect r="4073"/>
          <a:stretch/>
        </p:blipFill>
        <p:spPr bwMode="auto">
          <a:xfrm>
            <a:off x="4216400" y="1872704"/>
            <a:ext cx="4531360" cy="3373791"/>
          </a:xfrm>
          <a:prstGeom prst="rect">
            <a:avLst/>
          </a:prstGeom>
          <a:ln>
            <a:noFill/>
          </a:ln>
          <a:extLst>
            <a:ext uri="{53640926-AAD7-44D8-BBD7-CCE9431645EC}">
              <a14:shadowObscured xmlns:a14="http://schemas.microsoft.com/office/drawing/2010/main"/>
            </a:ext>
          </a:extLst>
        </p:spPr>
      </p:pic>
      <p:sp>
        <p:nvSpPr>
          <p:cNvPr id="16" name="Oval 15">
            <a:extLst>
              <a:ext uri="{FF2B5EF4-FFF2-40B4-BE49-F238E27FC236}">
                <a16:creationId xmlns:a16="http://schemas.microsoft.com/office/drawing/2014/main" id="{03DF2256-7CBD-4FBE-A17A-077A45DAAA79}"/>
              </a:ext>
            </a:extLst>
          </p:cNvPr>
          <p:cNvSpPr/>
          <p:nvPr/>
        </p:nvSpPr>
        <p:spPr>
          <a:xfrm>
            <a:off x="7376160" y="3163359"/>
            <a:ext cx="680720" cy="2656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7309128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4(c)</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1323439"/>
          </a:xfrm>
          <a:prstGeom prst="rect">
            <a:avLst/>
          </a:prstGeom>
          <a:noFill/>
        </p:spPr>
        <p:txBody>
          <a:bodyPr wrap="square" rtlCol="0">
            <a:spAutoFit/>
          </a:bodyPr>
          <a:lstStyle/>
          <a:p>
            <a:r>
              <a:rPr lang="en-SG" sz="2000" dirty="0"/>
              <a:t>Suppose the </a:t>
            </a:r>
            <a:r>
              <a:rPr lang="en-SG" sz="2000" dirty="0">
                <a:solidFill>
                  <a:srgbClr val="C00000"/>
                </a:solidFill>
              </a:rPr>
              <a:t>stuck-at-0 fault </a:t>
            </a:r>
            <a:r>
              <a:rPr lang="en-SG" sz="2000" dirty="0"/>
              <a:t>occurs at the </a:t>
            </a:r>
            <a:r>
              <a:rPr lang="en-SG" sz="2000" dirty="0" err="1"/>
              <a:t>ALUSrc</a:t>
            </a:r>
            <a:r>
              <a:rPr lang="en-SG" sz="2000" dirty="0"/>
              <a:t> control signal. Assuming $t0 and $t1 contain 12 and 34, and we are to use </a:t>
            </a:r>
            <a:br>
              <a:rPr lang="en-SG" sz="2000" dirty="0"/>
            </a:br>
            <a:r>
              <a:rPr lang="en-SG" sz="2000" dirty="0" err="1">
                <a:solidFill>
                  <a:srgbClr val="C00000"/>
                </a:solidFill>
              </a:rPr>
              <a:t>lw</a:t>
            </a:r>
            <a:r>
              <a:rPr lang="en-SG" sz="2000" dirty="0">
                <a:solidFill>
                  <a:srgbClr val="C00000"/>
                </a:solidFill>
              </a:rPr>
              <a:t> $t1, 0($t0) </a:t>
            </a:r>
            <a:r>
              <a:rPr lang="en-SG" sz="2000" dirty="0"/>
              <a:t>to discover the error. Describe what other preparation work needs to be done.</a:t>
            </a:r>
          </a:p>
        </p:txBody>
      </p:sp>
      <p:pic>
        <p:nvPicPr>
          <p:cNvPr id="23" name="Picture 22">
            <a:extLst>
              <a:ext uri="{FF2B5EF4-FFF2-40B4-BE49-F238E27FC236}">
                <a16:creationId xmlns:a16="http://schemas.microsoft.com/office/drawing/2014/main" id="{40CC2315-A1DA-4352-92EF-709113711024}"/>
              </a:ext>
            </a:extLst>
          </p:cNvPr>
          <p:cNvPicPr/>
          <p:nvPr/>
        </p:nvPicPr>
        <p:blipFill rotWithShape="1">
          <a:blip r:embed="rId3">
            <a:extLst>
              <a:ext uri="{28A0092B-C50C-407E-A947-70E740481C1C}">
                <a14:useLocalDpi xmlns:a14="http://schemas.microsoft.com/office/drawing/2010/main" val="0"/>
              </a:ext>
            </a:extLst>
          </a:blip>
          <a:srcRect r="4073"/>
          <a:stretch/>
        </p:blipFill>
        <p:spPr bwMode="auto">
          <a:xfrm>
            <a:off x="4216400" y="1872704"/>
            <a:ext cx="4531360" cy="3373791"/>
          </a:xfrm>
          <a:prstGeom prst="rect">
            <a:avLst/>
          </a:prstGeom>
          <a:ln>
            <a:noFill/>
          </a:ln>
          <a:extLst>
            <a:ext uri="{53640926-AAD7-44D8-BBD7-CCE9431645EC}">
              <a14:shadowObscured xmlns:a14="http://schemas.microsoft.com/office/drawing/2010/main"/>
            </a:ext>
          </a:extLst>
        </p:spPr>
      </p:pic>
      <p:sp>
        <p:nvSpPr>
          <p:cNvPr id="16" name="Oval 15">
            <a:extLst>
              <a:ext uri="{FF2B5EF4-FFF2-40B4-BE49-F238E27FC236}">
                <a16:creationId xmlns:a16="http://schemas.microsoft.com/office/drawing/2014/main" id="{03DF2256-7CBD-4FBE-A17A-077A45DAAA79}"/>
              </a:ext>
            </a:extLst>
          </p:cNvPr>
          <p:cNvSpPr/>
          <p:nvPr/>
        </p:nvSpPr>
        <p:spPr>
          <a:xfrm>
            <a:off x="7376160" y="3163359"/>
            <a:ext cx="680720" cy="2656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a:extLst>
              <a:ext uri="{FF2B5EF4-FFF2-40B4-BE49-F238E27FC236}">
                <a16:creationId xmlns:a16="http://schemas.microsoft.com/office/drawing/2014/main" id="{A65508E4-7E26-4029-B274-718EF3A260F7}"/>
              </a:ext>
            </a:extLst>
          </p:cNvPr>
          <p:cNvSpPr txBox="1"/>
          <p:nvPr/>
        </p:nvSpPr>
        <p:spPr>
          <a:xfrm>
            <a:off x="396240" y="2271750"/>
            <a:ext cx="3474720" cy="2939266"/>
          </a:xfrm>
          <a:prstGeom prst="rect">
            <a:avLst/>
          </a:prstGeom>
          <a:noFill/>
        </p:spPr>
        <p:txBody>
          <a:bodyPr wrap="square" rtlCol="0">
            <a:spAutoFit/>
          </a:bodyPr>
          <a:lstStyle/>
          <a:p>
            <a:pPr>
              <a:spcAft>
                <a:spcPts val="600"/>
              </a:spcAft>
            </a:pPr>
            <a:r>
              <a:rPr lang="en-SG" sz="2000" dirty="0">
                <a:solidFill>
                  <a:srgbClr val="C00000"/>
                </a:solidFill>
              </a:rPr>
              <a:t>If the instruction is carried out correctly, </a:t>
            </a:r>
            <a:r>
              <a:rPr lang="en-SG" sz="2000" dirty="0" err="1">
                <a:solidFill>
                  <a:srgbClr val="0000FF"/>
                </a:solidFill>
              </a:rPr>
              <a:t>lw</a:t>
            </a:r>
            <a:r>
              <a:rPr lang="en-SG" sz="2000" dirty="0">
                <a:solidFill>
                  <a:srgbClr val="0000FF"/>
                </a:solidFill>
              </a:rPr>
              <a:t> $t1, 0($t0) </a:t>
            </a:r>
            <a:r>
              <a:rPr lang="en-SG" sz="2000" dirty="0">
                <a:solidFill>
                  <a:srgbClr val="C00000"/>
                </a:solidFill>
              </a:rPr>
              <a:t>would have loaded the value at address </a:t>
            </a:r>
            <a:r>
              <a:rPr lang="en-SG" sz="2000" dirty="0">
                <a:solidFill>
                  <a:srgbClr val="0000FF"/>
                </a:solidFill>
              </a:rPr>
              <a:t>12</a:t>
            </a:r>
            <a:r>
              <a:rPr lang="en-SG" sz="2000" dirty="0">
                <a:solidFill>
                  <a:srgbClr val="C00000"/>
                </a:solidFill>
              </a:rPr>
              <a:t> into $t1.</a:t>
            </a:r>
          </a:p>
          <a:p>
            <a:pPr>
              <a:spcAft>
                <a:spcPts val="600"/>
              </a:spcAft>
            </a:pPr>
            <a:r>
              <a:rPr lang="en-SG" sz="2000" dirty="0">
                <a:solidFill>
                  <a:srgbClr val="C00000"/>
                </a:solidFill>
              </a:rPr>
              <a:t>With stuck-at-0 fault at </a:t>
            </a:r>
            <a:r>
              <a:rPr lang="en-SG" sz="2000" dirty="0" err="1">
                <a:solidFill>
                  <a:srgbClr val="C00000"/>
                </a:solidFill>
              </a:rPr>
              <a:t>ALUSrc</a:t>
            </a:r>
            <a:r>
              <a:rPr lang="en-SG" sz="2000" dirty="0">
                <a:solidFill>
                  <a:srgbClr val="C00000"/>
                </a:solidFill>
              </a:rPr>
              <a:t>, the instruction would have loaded the value at address </a:t>
            </a:r>
            <a:r>
              <a:rPr lang="en-SG" sz="2000" dirty="0">
                <a:solidFill>
                  <a:srgbClr val="0000FF"/>
                </a:solidFill>
              </a:rPr>
              <a:t>46</a:t>
            </a:r>
            <a:r>
              <a:rPr lang="en-SG" sz="2000" dirty="0">
                <a:solidFill>
                  <a:srgbClr val="C00000"/>
                </a:solidFill>
              </a:rPr>
              <a:t> into $t1 instead.</a:t>
            </a:r>
          </a:p>
        </p:txBody>
      </p:sp>
      <p:sp>
        <p:nvSpPr>
          <p:cNvPr id="10" name="TextBox 9">
            <a:extLst>
              <a:ext uri="{FF2B5EF4-FFF2-40B4-BE49-F238E27FC236}">
                <a16:creationId xmlns:a16="http://schemas.microsoft.com/office/drawing/2014/main" id="{E15D1B8C-E87F-450A-87D4-792988D7A0DD}"/>
              </a:ext>
            </a:extLst>
          </p:cNvPr>
          <p:cNvSpPr txBox="1"/>
          <p:nvPr/>
        </p:nvSpPr>
        <p:spPr>
          <a:xfrm>
            <a:off x="1595120" y="5288766"/>
            <a:ext cx="6378840" cy="830997"/>
          </a:xfrm>
          <a:prstGeom prst="rect">
            <a:avLst/>
          </a:prstGeom>
          <a:noFill/>
        </p:spPr>
        <p:txBody>
          <a:bodyPr wrap="square" rtlCol="0">
            <a:spAutoFit/>
          </a:bodyPr>
          <a:lstStyle/>
          <a:p>
            <a:pPr>
              <a:spcAft>
                <a:spcPts val="600"/>
              </a:spcAft>
            </a:pPr>
            <a:r>
              <a:rPr lang="en-SG" sz="2400" dirty="0">
                <a:solidFill>
                  <a:srgbClr val="C00000"/>
                </a:solidFill>
              </a:rPr>
              <a:t>Hence, we could first load different values in addresses </a:t>
            </a:r>
            <a:r>
              <a:rPr lang="en-SG" sz="2400" dirty="0">
                <a:solidFill>
                  <a:srgbClr val="0000FF"/>
                </a:solidFill>
              </a:rPr>
              <a:t>12</a:t>
            </a:r>
            <a:r>
              <a:rPr lang="en-SG" sz="2400" dirty="0">
                <a:solidFill>
                  <a:srgbClr val="C00000"/>
                </a:solidFill>
              </a:rPr>
              <a:t> and </a:t>
            </a:r>
            <a:r>
              <a:rPr lang="en-SG" sz="2400" dirty="0">
                <a:solidFill>
                  <a:srgbClr val="0000FF"/>
                </a:solidFill>
              </a:rPr>
              <a:t>46</a:t>
            </a:r>
            <a:r>
              <a:rPr lang="en-SG" sz="2400" dirty="0">
                <a:solidFill>
                  <a:srgbClr val="C00000"/>
                </a:solidFill>
              </a:rPr>
              <a:t> before using the test.</a:t>
            </a:r>
          </a:p>
        </p:txBody>
      </p:sp>
    </p:spTree>
    <p:extLst>
      <p:ext uri="{BB962C8B-B14F-4D97-AF65-F5344CB8AC3E}">
        <p14:creationId xmlns:p14="http://schemas.microsoft.com/office/powerpoint/2010/main" val="4277240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4(d)</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
        <p:nvSpPr>
          <p:cNvPr id="122" name="TextBox 121">
            <a:extLst>
              <a:ext uri="{FF2B5EF4-FFF2-40B4-BE49-F238E27FC236}">
                <a16:creationId xmlns:a16="http://schemas.microsoft.com/office/drawing/2014/main" id="{7E207F15-BBCC-4844-8C37-44E6D10EEF3F}"/>
              </a:ext>
            </a:extLst>
          </p:cNvPr>
          <p:cNvSpPr txBox="1"/>
          <p:nvPr/>
        </p:nvSpPr>
        <p:spPr>
          <a:xfrm>
            <a:off x="902369" y="549265"/>
            <a:ext cx="7660105" cy="400110"/>
          </a:xfrm>
          <a:prstGeom prst="rect">
            <a:avLst/>
          </a:prstGeom>
          <a:noFill/>
        </p:spPr>
        <p:txBody>
          <a:bodyPr wrap="square" rtlCol="0">
            <a:spAutoFit/>
          </a:bodyPr>
          <a:lstStyle/>
          <a:p>
            <a:r>
              <a:rPr lang="en-SG" sz="2000" dirty="0"/>
              <a:t>The table below shows the </a:t>
            </a:r>
            <a:r>
              <a:rPr lang="en-SG" sz="2000" dirty="0" err="1"/>
              <a:t>ALUcontrol</a:t>
            </a:r>
            <a:r>
              <a:rPr lang="en-SG" sz="2000" dirty="0"/>
              <a:t> signal of the </a:t>
            </a:r>
            <a:r>
              <a:rPr lang="en-SG" sz="2000" dirty="0" err="1"/>
              <a:t>datapath</a:t>
            </a:r>
            <a:r>
              <a:rPr lang="en-SG" sz="2000" dirty="0"/>
              <a:t>.</a:t>
            </a:r>
          </a:p>
        </p:txBody>
      </p:sp>
      <p:graphicFrame>
        <p:nvGraphicFramePr>
          <p:cNvPr id="2" name="Table 1">
            <a:extLst>
              <a:ext uri="{FF2B5EF4-FFF2-40B4-BE49-F238E27FC236}">
                <a16:creationId xmlns:a16="http://schemas.microsoft.com/office/drawing/2014/main" id="{40FC9358-EF54-4532-89D6-8FF65D9F1CDD}"/>
              </a:ext>
            </a:extLst>
          </p:cNvPr>
          <p:cNvGraphicFramePr>
            <a:graphicFrameLocks noGrp="1"/>
          </p:cNvGraphicFramePr>
          <p:nvPr>
            <p:extLst>
              <p:ext uri="{D42A27DB-BD31-4B8C-83A1-F6EECF244321}">
                <p14:modId xmlns:p14="http://schemas.microsoft.com/office/powerpoint/2010/main" val="3837197410"/>
              </p:ext>
            </p:extLst>
          </p:nvPr>
        </p:nvGraphicFramePr>
        <p:xfrm>
          <a:off x="394494" y="1027978"/>
          <a:ext cx="8355011" cy="3606800"/>
        </p:xfrm>
        <a:graphic>
          <a:graphicData uri="http://schemas.openxmlformats.org/drawingml/2006/table">
            <a:tbl>
              <a:tblPr firstRow="1" bandRow="1">
                <a:tableStyleId>{5C22544A-7EE6-4342-B048-85BDC9FD1C3A}</a:tableStyleId>
              </a:tblPr>
              <a:tblGrid>
                <a:gridCol w="1037357">
                  <a:extLst>
                    <a:ext uri="{9D8B030D-6E8A-4147-A177-3AD203B41FA5}">
                      <a16:colId xmlns:a16="http://schemas.microsoft.com/office/drawing/2014/main" val="664547807"/>
                    </a:ext>
                  </a:extLst>
                </a:gridCol>
                <a:gridCol w="1074059">
                  <a:extLst>
                    <a:ext uri="{9D8B030D-6E8A-4147-A177-3AD203B41FA5}">
                      <a16:colId xmlns:a16="http://schemas.microsoft.com/office/drawing/2014/main" val="1624011640"/>
                    </a:ext>
                  </a:extLst>
                </a:gridCol>
                <a:gridCol w="1877094">
                  <a:extLst>
                    <a:ext uri="{9D8B030D-6E8A-4147-A177-3AD203B41FA5}">
                      <a16:colId xmlns:a16="http://schemas.microsoft.com/office/drawing/2014/main" val="1827046722"/>
                    </a:ext>
                  </a:extLst>
                </a:gridCol>
                <a:gridCol w="1314970">
                  <a:extLst>
                    <a:ext uri="{9D8B030D-6E8A-4147-A177-3AD203B41FA5}">
                      <a16:colId xmlns:a16="http://schemas.microsoft.com/office/drawing/2014/main" val="459037513"/>
                    </a:ext>
                  </a:extLst>
                </a:gridCol>
                <a:gridCol w="1826904">
                  <a:extLst>
                    <a:ext uri="{9D8B030D-6E8A-4147-A177-3AD203B41FA5}">
                      <a16:colId xmlns:a16="http://schemas.microsoft.com/office/drawing/2014/main" val="1910772846"/>
                    </a:ext>
                  </a:extLst>
                </a:gridCol>
                <a:gridCol w="1224627">
                  <a:extLst>
                    <a:ext uri="{9D8B030D-6E8A-4147-A177-3AD203B41FA5}">
                      <a16:colId xmlns:a16="http://schemas.microsoft.com/office/drawing/2014/main" val="1417305112"/>
                    </a:ext>
                  </a:extLst>
                </a:gridCol>
              </a:tblGrid>
              <a:tr h="370840">
                <a:tc>
                  <a:txBody>
                    <a:bodyPr/>
                    <a:lstStyle/>
                    <a:p>
                      <a:pPr algn="ctr"/>
                      <a:r>
                        <a:rPr lang="en-SG" dirty="0">
                          <a:solidFill>
                            <a:schemeClr val="tx1"/>
                          </a:solidFill>
                        </a:rPr>
                        <a:t>Opcode</a:t>
                      </a:r>
                    </a:p>
                  </a:txBody>
                  <a:tcPr anchor="ctr"/>
                </a:tc>
                <a:tc>
                  <a:txBody>
                    <a:bodyPr/>
                    <a:lstStyle/>
                    <a:p>
                      <a:pPr algn="ctr"/>
                      <a:r>
                        <a:rPr lang="en-SG" dirty="0" err="1">
                          <a:solidFill>
                            <a:schemeClr val="tx1"/>
                          </a:solidFill>
                        </a:rPr>
                        <a:t>ALUop</a:t>
                      </a:r>
                      <a:endParaRPr lang="en-SG" dirty="0">
                        <a:solidFill>
                          <a:schemeClr val="tx1"/>
                        </a:solidFill>
                      </a:endParaRPr>
                    </a:p>
                  </a:txBody>
                  <a:tcPr anchor="ctr"/>
                </a:tc>
                <a:tc>
                  <a:txBody>
                    <a:bodyPr/>
                    <a:lstStyle/>
                    <a:p>
                      <a:pPr algn="ctr"/>
                      <a:r>
                        <a:rPr lang="en-SG" dirty="0">
                          <a:solidFill>
                            <a:schemeClr val="tx1"/>
                          </a:solidFill>
                        </a:rPr>
                        <a:t>Inst op</a:t>
                      </a:r>
                    </a:p>
                  </a:txBody>
                  <a:tcPr anchor="ctr"/>
                </a:tc>
                <a:tc>
                  <a:txBody>
                    <a:bodyPr/>
                    <a:lstStyle/>
                    <a:p>
                      <a:pPr algn="ctr"/>
                      <a:r>
                        <a:rPr lang="en-SG" dirty="0" err="1">
                          <a:solidFill>
                            <a:schemeClr val="tx1"/>
                          </a:solidFill>
                        </a:rPr>
                        <a:t>Funct</a:t>
                      </a:r>
                      <a:endParaRPr lang="en-SG" dirty="0">
                        <a:solidFill>
                          <a:schemeClr val="tx1"/>
                        </a:solidFill>
                      </a:endParaRPr>
                    </a:p>
                  </a:txBody>
                  <a:tcPr anchor="ctr"/>
                </a:tc>
                <a:tc>
                  <a:txBody>
                    <a:bodyPr/>
                    <a:lstStyle/>
                    <a:p>
                      <a:pPr algn="ctr"/>
                      <a:r>
                        <a:rPr lang="en-SG" dirty="0">
                          <a:solidFill>
                            <a:schemeClr val="tx1"/>
                          </a:solidFill>
                        </a:rPr>
                        <a:t>ALU action</a:t>
                      </a:r>
                    </a:p>
                  </a:txBody>
                  <a:tcPr anchor="ctr"/>
                </a:tc>
                <a:tc>
                  <a:txBody>
                    <a:bodyPr/>
                    <a:lstStyle/>
                    <a:p>
                      <a:pPr algn="ctr"/>
                      <a:r>
                        <a:rPr lang="en-SG" dirty="0">
                          <a:solidFill>
                            <a:schemeClr val="tx1"/>
                          </a:solidFill>
                        </a:rPr>
                        <a:t>ALU control</a:t>
                      </a:r>
                    </a:p>
                  </a:txBody>
                  <a:tcPr anchor="ctr"/>
                </a:tc>
                <a:extLst>
                  <a:ext uri="{0D108BD9-81ED-4DB2-BD59-A6C34878D82A}">
                    <a16:rowId xmlns:a16="http://schemas.microsoft.com/office/drawing/2014/main" val="4161705459"/>
                  </a:ext>
                </a:extLst>
              </a:tr>
              <a:tr h="370840">
                <a:tc>
                  <a:txBody>
                    <a:bodyPr/>
                    <a:lstStyle/>
                    <a:p>
                      <a:pPr algn="ctr"/>
                      <a:r>
                        <a:rPr lang="en-SG" dirty="0" err="1"/>
                        <a:t>lw</a:t>
                      </a:r>
                      <a:endParaRPr lang="en-SG" dirty="0"/>
                    </a:p>
                  </a:txBody>
                  <a:tcPr anchor="ctr"/>
                </a:tc>
                <a:tc>
                  <a:txBody>
                    <a:bodyPr/>
                    <a:lstStyle/>
                    <a:p>
                      <a:pPr algn="ctr"/>
                      <a:r>
                        <a:rPr lang="en-SG" dirty="0"/>
                        <a:t>00</a:t>
                      </a:r>
                    </a:p>
                  </a:txBody>
                  <a:tcPr anchor="ctr"/>
                </a:tc>
                <a:tc>
                  <a:txBody>
                    <a:bodyPr/>
                    <a:lstStyle/>
                    <a:p>
                      <a:pPr algn="ctr"/>
                      <a:r>
                        <a:rPr lang="en-SG" dirty="0"/>
                        <a:t>load word</a:t>
                      </a:r>
                    </a:p>
                  </a:txBody>
                  <a:tcPr anchor="ctr"/>
                </a:tc>
                <a:tc>
                  <a:txBody>
                    <a:bodyPr/>
                    <a:lstStyle/>
                    <a:p>
                      <a:pPr algn="ctr"/>
                      <a:r>
                        <a:rPr lang="en-SG" dirty="0" err="1"/>
                        <a:t>xxxxxx</a:t>
                      </a:r>
                      <a:endParaRPr lang="en-SG" dirty="0"/>
                    </a:p>
                  </a:txBody>
                  <a:tcPr anchor="ctr"/>
                </a:tc>
                <a:tc>
                  <a:txBody>
                    <a:bodyPr/>
                    <a:lstStyle/>
                    <a:p>
                      <a:pPr algn="ctr"/>
                      <a:r>
                        <a:rPr lang="en-SG" dirty="0"/>
                        <a:t>add</a:t>
                      </a:r>
                    </a:p>
                  </a:txBody>
                  <a:tcPr anchor="ctr"/>
                </a:tc>
                <a:tc>
                  <a:txBody>
                    <a:bodyPr/>
                    <a:lstStyle/>
                    <a:p>
                      <a:pPr algn="ctr"/>
                      <a:r>
                        <a:rPr lang="en-SG" dirty="0"/>
                        <a:t>0010</a:t>
                      </a:r>
                    </a:p>
                  </a:txBody>
                  <a:tcPr anchor="ctr"/>
                </a:tc>
                <a:extLst>
                  <a:ext uri="{0D108BD9-81ED-4DB2-BD59-A6C34878D82A}">
                    <a16:rowId xmlns:a16="http://schemas.microsoft.com/office/drawing/2014/main" val="171597643"/>
                  </a:ext>
                </a:extLst>
              </a:tr>
              <a:tr h="370840">
                <a:tc>
                  <a:txBody>
                    <a:bodyPr/>
                    <a:lstStyle/>
                    <a:p>
                      <a:pPr algn="ctr"/>
                      <a:r>
                        <a:rPr lang="en-SG" dirty="0" err="1"/>
                        <a:t>sw</a:t>
                      </a:r>
                      <a:endParaRPr lang="en-SG" dirty="0"/>
                    </a:p>
                  </a:txBody>
                  <a:tcPr anchor="ctr"/>
                </a:tc>
                <a:tc>
                  <a:txBody>
                    <a:bodyPr/>
                    <a:lstStyle/>
                    <a:p>
                      <a:pPr algn="ctr"/>
                      <a:r>
                        <a:rPr lang="en-SG" dirty="0"/>
                        <a:t>00</a:t>
                      </a:r>
                    </a:p>
                  </a:txBody>
                  <a:tcPr anchor="ctr"/>
                </a:tc>
                <a:tc>
                  <a:txBody>
                    <a:bodyPr/>
                    <a:lstStyle/>
                    <a:p>
                      <a:pPr algn="ctr"/>
                      <a:r>
                        <a:rPr lang="en-SG" dirty="0"/>
                        <a:t>store word</a:t>
                      </a:r>
                    </a:p>
                  </a:txBody>
                  <a:tcPr anchor="ctr"/>
                </a:tc>
                <a:tc>
                  <a:txBody>
                    <a:bodyPr/>
                    <a:lstStyle/>
                    <a:p>
                      <a:pPr algn="ctr"/>
                      <a:r>
                        <a:rPr lang="en-SG" dirty="0" err="1"/>
                        <a:t>xxxxxx</a:t>
                      </a:r>
                      <a:endParaRPr lang="en-SG" dirty="0"/>
                    </a:p>
                  </a:txBody>
                  <a:tcPr anchor="ctr"/>
                </a:tc>
                <a:tc>
                  <a:txBody>
                    <a:bodyPr/>
                    <a:lstStyle/>
                    <a:p>
                      <a:pPr algn="ctr"/>
                      <a:r>
                        <a:rPr lang="en-SG" dirty="0"/>
                        <a:t>add</a:t>
                      </a:r>
                    </a:p>
                  </a:txBody>
                  <a:tcPr anchor="ctr"/>
                </a:tc>
                <a:tc>
                  <a:txBody>
                    <a:bodyPr/>
                    <a:lstStyle/>
                    <a:p>
                      <a:pPr algn="ctr"/>
                      <a:r>
                        <a:rPr lang="en-SG" dirty="0"/>
                        <a:t>0010</a:t>
                      </a:r>
                    </a:p>
                  </a:txBody>
                  <a:tcPr anchor="ctr"/>
                </a:tc>
                <a:extLst>
                  <a:ext uri="{0D108BD9-81ED-4DB2-BD59-A6C34878D82A}">
                    <a16:rowId xmlns:a16="http://schemas.microsoft.com/office/drawing/2014/main" val="2429234338"/>
                  </a:ext>
                </a:extLst>
              </a:tr>
              <a:tr h="370840">
                <a:tc>
                  <a:txBody>
                    <a:bodyPr/>
                    <a:lstStyle/>
                    <a:p>
                      <a:pPr algn="ctr"/>
                      <a:r>
                        <a:rPr lang="en-SG" dirty="0" err="1"/>
                        <a:t>beq</a:t>
                      </a:r>
                      <a:endParaRPr lang="en-SG" dirty="0"/>
                    </a:p>
                  </a:txBody>
                  <a:tcPr anchor="ctr"/>
                </a:tc>
                <a:tc>
                  <a:txBody>
                    <a:bodyPr/>
                    <a:lstStyle/>
                    <a:p>
                      <a:pPr algn="ctr"/>
                      <a:r>
                        <a:rPr lang="en-SG" dirty="0"/>
                        <a:t>01</a:t>
                      </a:r>
                    </a:p>
                  </a:txBody>
                  <a:tcPr anchor="ctr"/>
                </a:tc>
                <a:tc>
                  <a:txBody>
                    <a:bodyPr/>
                    <a:lstStyle/>
                    <a:p>
                      <a:pPr algn="ctr"/>
                      <a:r>
                        <a:rPr lang="en-SG" dirty="0"/>
                        <a:t>branch equal</a:t>
                      </a:r>
                    </a:p>
                  </a:txBody>
                  <a:tcPr anchor="ctr"/>
                </a:tc>
                <a:tc>
                  <a:txBody>
                    <a:bodyPr/>
                    <a:lstStyle/>
                    <a:p>
                      <a:pPr algn="ctr"/>
                      <a:r>
                        <a:rPr lang="en-SG" dirty="0" err="1"/>
                        <a:t>xxxxxx</a:t>
                      </a:r>
                      <a:endParaRPr lang="en-SG" dirty="0"/>
                    </a:p>
                  </a:txBody>
                  <a:tcPr anchor="ctr"/>
                </a:tc>
                <a:tc>
                  <a:txBody>
                    <a:bodyPr/>
                    <a:lstStyle/>
                    <a:p>
                      <a:pPr algn="ctr"/>
                      <a:r>
                        <a:rPr lang="en-SG" dirty="0"/>
                        <a:t>subtract</a:t>
                      </a:r>
                    </a:p>
                  </a:txBody>
                  <a:tcPr anchor="ctr"/>
                </a:tc>
                <a:tc>
                  <a:txBody>
                    <a:bodyPr/>
                    <a:lstStyle/>
                    <a:p>
                      <a:pPr algn="ctr"/>
                      <a:r>
                        <a:rPr lang="en-SG" dirty="0"/>
                        <a:t>0110</a:t>
                      </a:r>
                    </a:p>
                  </a:txBody>
                  <a:tcPr anchor="ctr"/>
                </a:tc>
                <a:extLst>
                  <a:ext uri="{0D108BD9-81ED-4DB2-BD59-A6C34878D82A}">
                    <a16:rowId xmlns:a16="http://schemas.microsoft.com/office/drawing/2014/main" val="1239892945"/>
                  </a:ext>
                </a:extLst>
              </a:tr>
              <a:tr h="370840">
                <a:tc>
                  <a:txBody>
                    <a:bodyPr/>
                    <a:lstStyle/>
                    <a:p>
                      <a:pPr algn="ctr"/>
                      <a:r>
                        <a:rPr lang="en-SG" dirty="0"/>
                        <a:t>R-type</a:t>
                      </a:r>
                    </a:p>
                  </a:txBody>
                  <a:tcPr anchor="ctr"/>
                </a:tc>
                <a:tc>
                  <a:txBody>
                    <a:bodyPr/>
                    <a:lstStyle/>
                    <a:p>
                      <a:pPr algn="ctr"/>
                      <a:r>
                        <a:rPr lang="en-SG" dirty="0"/>
                        <a:t>10</a:t>
                      </a:r>
                    </a:p>
                  </a:txBody>
                  <a:tcPr anchor="ctr"/>
                </a:tc>
                <a:tc>
                  <a:txBody>
                    <a:bodyPr/>
                    <a:lstStyle/>
                    <a:p>
                      <a:pPr algn="ctr"/>
                      <a:r>
                        <a:rPr lang="en-SG" dirty="0"/>
                        <a:t>add</a:t>
                      </a:r>
                    </a:p>
                  </a:txBody>
                  <a:tcPr anchor="ctr"/>
                </a:tc>
                <a:tc>
                  <a:txBody>
                    <a:bodyPr/>
                    <a:lstStyle/>
                    <a:p>
                      <a:pPr algn="ctr"/>
                      <a:r>
                        <a:rPr lang="en-SG" dirty="0"/>
                        <a:t>100000</a:t>
                      </a:r>
                    </a:p>
                  </a:txBody>
                  <a:tcPr anchor="ctr"/>
                </a:tc>
                <a:tc>
                  <a:txBody>
                    <a:bodyPr/>
                    <a:lstStyle/>
                    <a:p>
                      <a:pPr algn="ctr"/>
                      <a:r>
                        <a:rPr lang="en-SG" dirty="0"/>
                        <a:t>add</a:t>
                      </a:r>
                    </a:p>
                  </a:txBody>
                  <a:tcPr anchor="ctr"/>
                </a:tc>
                <a:tc>
                  <a:txBody>
                    <a:bodyPr/>
                    <a:lstStyle/>
                    <a:p>
                      <a:pPr algn="ctr"/>
                      <a:r>
                        <a:rPr lang="en-SG" dirty="0"/>
                        <a:t>0010</a:t>
                      </a:r>
                    </a:p>
                  </a:txBody>
                  <a:tcPr anchor="ctr"/>
                </a:tc>
                <a:extLst>
                  <a:ext uri="{0D108BD9-81ED-4DB2-BD59-A6C34878D82A}">
                    <a16:rowId xmlns:a16="http://schemas.microsoft.com/office/drawing/2014/main" val="3205421889"/>
                  </a:ext>
                </a:extLst>
              </a:tr>
              <a:tr h="370840">
                <a:tc>
                  <a:txBody>
                    <a:bodyPr/>
                    <a:lstStyle/>
                    <a:p>
                      <a:pPr algn="ctr"/>
                      <a:r>
                        <a:rPr lang="en-SG" dirty="0"/>
                        <a:t>R-type</a:t>
                      </a:r>
                    </a:p>
                  </a:txBody>
                  <a:tcPr anchor="ctr"/>
                </a:tc>
                <a:tc>
                  <a:txBody>
                    <a:bodyPr/>
                    <a:lstStyle/>
                    <a:p>
                      <a:pPr algn="ctr"/>
                      <a:r>
                        <a:rPr lang="en-SG" dirty="0"/>
                        <a:t>10</a:t>
                      </a:r>
                    </a:p>
                  </a:txBody>
                  <a:tcPr anchor="ctr"/>
                </a:tc>
                <a:tc>
                  <a:txBody>
                    <a:bodyPr/>
                    <a:lstStyle/>
                    <a:p>
                      <a:pPr algn="ctr"/>
                      <a:r>
                        <a:rPr lang="en-SG" dirty="0"/>
                        <a:t>subtract</a:t>
                      </a:r>
                    </a:p>
                  </a:txBody>
                  <a:tcPr anchor="ctr"/>
                </a:tc>
                <a:tc>
                  <a:txBody>
                    <a:bodyPr/>
                    <a:lstStyle/>
                    <a:p>
                      <a:pPr algn="ctr"/>
                      <a:r>
                        <a:rPr lang="en-SG" dirty="0"/>
                        <a:t>100010</a:t>
                      </a:r>
                    </a:p>
                  </a:txBody>
                  <a:tcPr anchor="ctr"/>
                </a:tc>
                <a:tc>
                  <a:txBody>
                    <a:bodyPr/>
                    <a:lstStyle/>
                    <a:p>
                      <a:pPr algn="ctr"/>
                      <a:r>
                        <a:rPr lang="en-SG" dirty="0"/>
                        <a:t>subtract</a:t>
                      </a:r>
                    </a:p>
                  </a:txBody>
                  <a:tcPr anchor="ctr"/>
                </a:tc>
                <a:tc>
                  <a:txBody>
                    <a:bodyPr/>
                    <a:lstStyle/>
                    <a:p>
                      <a:pPr algn="ctr"/>
                      <a:r>
                        <a:rPr lang="en-SG" dirty="0"/>
                        <a:t>0110</a:t>
                      </a:r>
                    </a:p>
                  </a:txBody>
                  <a:tcPr anchor="ctr"/>
                </a:tc>
                <a:extLst>
                  <a:ext uri="{0D108BD9-81ED-4DB2-BD59-A6C34878D82A}">
                    <a16:rowId xmlns:a16="http://schemas.microsoft.com/office/drawing/2014/main" val="342284002"/>
                  </a:ext>
                </a:extLst>
              </a:tr>
              <a:tr h="370840">
                <a:tc>
                  <a:txBody>
                    <a:bodyPr/>
                    <a:lstStyle/>
                    <a:p>
                      <a:pPr algn="ctr"/>
                      <a:r>
                        <a:rPr lang="en-SG" dirty="0"/>
                        <a:t>R-type</a:t>
                      </a:r>
                    </a:p>
                  </a:txBody>
                  <a:tcPr anchor="ctr"/>
                </a:tc>
                <a:tc>
                  <a:txBody>
                    <a:bodyPr/>
                    <a:lstStyle/>
                    <a:p>
                      <a:pPr algn="ctr"/>
                      <a:r>
                        <a:rPr lang="en-SG" dirty="0"/>
                        <a:t>10</a:t>
                      </a:r>
                    </a:p>
                  </a:txBody>
                  <a:tcPr anchor="ctr"/>
                </a:tc>
                <a:tc>
                  <a:txBody>
                    <a:bodyPr/>
                    <a:lstStyle/>
                    <a:p>
                      <a:pPr algn="ctr"/>
                      <a:r>
                        <a:rPr lang="en-SG" dirty="0"/>
                        <a:t>AND</a:t>
                      </a:r>
                    </a:p>
                  </a:txBody>
                  <a:tcPr anchor="ctr"/>
                </a:tc>
                <a:tc>
                  <a:txBody>
                    <a:bodyPr/>
                    <a:lstStyle/>
                    <a:p>
                      <a:pPr algn="ctr"/>
                      <a:r>
                        <a:rPr lang="en-SG" dirty="0"/>
                        <a:t>100100</a:t>
                      </a:r>
                    </a:p>
                  </a:txBody>
                  <a:tcPr anchor="ctr"/>
                </a:tc>
                <a:tc>
                  <a:txBody>
                    <a:bodyPr/>
                    <a:lstStyle/>
                    <a:p>
                      <a:pPr algn="ctr"/>
                      <a:r>
                        <a:rPr lang="en-SG" dirty="0"/>
                        <a:t>AND</a:t>
                      </a:r>
                    </a:p>
                  </a:txBody>
                  <a:tcPr anchor="ctr"/>
                </a:tc>
                <a:tc>
                  <a:txBody>
                    <a:bodyPr/>
                    <a:lstStyle/>
                    <a:p>
                      <a:pPr algn="ctr"/>
                      <a:r>
                        <a:rPr lang="en-SG" dirty="0"/>
                        <a:t>0000</a:t>
                      </a:r>
                    </a:p>
                  </a:txBody>
                  <a:tcPr anchor="ctr"/>
                </a:tc>
                <a:extLst>
                  <a:ext uri="{0D108BD9-81ED-4DB2-BD59-A6C34878D82A}">
                    <a16:rowId xmlns:a16="http://schemas.microsoft.com/office/drawing/2014/main" val="2704702585"/>
                  </a:ext>
                </a:extLst>
              </a:tr>
              <a:tr h="370840">
                <a:tc>
                  <a:txBody>
                    <a:bodyPr/>
                    <a:lstStyle/>
                    <a:p>
                      <a:pPr algn="ctr"/>
                      <a:r>
                        <a:rPr lang="en-SG" dirty="0"/>
                        <a:t>R-type</a:t>
                      </a:r>
                    </a:p>
                  </a:txBody>
                  <a:tcPr anchor="ctr"/>
                </a:tc>
                <a:tc>
                  <a:txBody>
                    <a:bodyPr/>
                    <a:lstStyle/>
                    <a:p>
                      <a:pPr algn="ctr"/>
                      <a:r>
                        <a:rPr lang="en-SG" dirty="0"/>
                        <a:t>10</a:t>
                      </a:r>
                    </a:p>
                  </a:txBody>
                  <a:tcPr anchor="ctr"/>
                </a:tc>
                <a:tc>
                  <a:txBody>
                    <a:bodyPr/>
                    <a:lstStyle/>
                    <a:p>
                      <a:pPr algn="ctr"/>
                      <a:r>
                        <a:rPr lang="en-SG" dirty="0"/>
                        <a:t>OR</a:t>
                      </a:r>
                    </a:p>
                  </a:txBody>
                  <a:tcPr anchor="ctr"/>
                </a:tc>
                <a:tc>
                  <a:txBody>
                    <a:bodyPr/>
                    <a:lstStyle/>
                    <a:p>
                      <a:pPr algn="ctr"/>
                      <a:r>
                        <a:rPr lang="en-SG" dirty="0"/>
                        <a:t>100101</a:t>
                      </a:r>
                    </a:p>
                  </a:txBody>
                  <a:tcPr anchor="ctr"/>
                </a:tc>
                <a:tc>
                  <a:txBody>
                    <a:bodyPr/>
                    <a:lstStyle/>
                    <a:p>
                      <a:pPr algn="ctr"/>
                      <a:r>
                        <a:rPr lang="en-SG" dirty="0"/>
                        <a:t>OR</a:t>
                      </a:r>
                    </a:p>
                  </a:txBody>
                  <a:tcPr anchor="ctr"/>
                </a:tc>
                <a:tc>
                  <a:txBody>
                    <a:bodyPr/>
                    <a:lstStyle/>
                    <a:p>
                      <a:pPr algn="ctr"/>
                      <a:r>
                        <a:rPr lang="en-SG" dirty="0"/>
                        <a:t>0001</a:t>
                      </a:r>
                    </a:p>
                  </a:txBody>
                  <a:tcPr anchor="ctr"/>
                </a:tc>
                <a:extLst>
                  <a:ext uri="{0D108BD9-81ED-4DB2-BD59-A6C34878D82A}">
                    <a16:rowId xmlns:a16="http://schemas.microsoft.com/office/drawing/2014/main" val="342948248"/>
                  </a:ext>
                </a:extLst>
              </a:tr>
              <a:tr h="370840">
                <a:tc>
                  <a:txBody>
                    <a:bodyPr/>
                    <a:lstStyle/>
                    <a:p>
                      <a:pPr algn="ctr"/>
                      <a:r>
                        <a:rPr lang="en-SG" dirty="0"/>
                        <a:t>R-type</a:t>
                      </a:r>
                    </a:p>
                  </a:txBody>
                  <a:tcPr anchor="ctr"/>
                </a:tc>
                <a:tc>
                  <a:txBody>
                    <a:bodyPr/>
                    <a:lstStyle/>
                    <a:p>
                      <a:pPr algn="ctr"/>
                      <a:r>
                        <a:rPr lang="en-SG" dirty="0"/>
                        <a:t>10</a:t>
                      </a:r>
                    </a:p>
                  </a:txBody>
                  <a:tcPr anchor="ctr"/>
                </a:tc>
                <a:tc>
                  <a:txBody>
                    <a:bodyPr/>
                    <a:lstStyle/>
                    <a:p>
                      <a:pPr algn="ctr"/>
                      <a:r>
                        <a:rPr lang="en-SG" dirty="0"/>
                        <a:t>set on less than</a:t>
                      </a:r>
                    </a:p>
                  </a:txBody>
                  <a:tcPr anchor="ctr"/>
                </a:tc>
                <a:tc>
                  <a:txBody>
                    <a:bodyPr/>
                    <a:lstStyle/>
                    <a:p>
                      <a:pPr algn="ctr"/>
                      <a:r>
                        <a:rPr lang="en-SG" dirty="0"/>
                        <a:t>101010</a:t>
                      </a:r>
                    </a:p>
                  </a:txBody>
                  <a:tcPr anchor="ctr"/>
                </a:tc>
                <a:tc>
                  <a:txBody>
                    <a:bodyPr/>
                    <a:lstStyle/>
                    <a:p>
                      <a:pPr algn="ctr"/>
                      <a:r>
                        <a:rPr lang="en-SG" dirty="0"/>
                        <a:t>set on less than</a:t>
                      </a:r>
                    </a:p>
                  </a:txBody>
                  <a:tcPr anchor="ctr"/>
                </a:tc>
                <a:tc>
                  <a:txBody>
                    <a:bodyPr/>
                    <a:lstStyle/>
                    <a:p>
                      <a:pPr algn="ctr"/>
                      <a:r>
                        <a:rPr lang="en-SG" dirty="0"/>
                        <a:t>0111</a:t>
                      </a:r>
                    </a:p>
                  </a:txBody>
                  <a:tcPr anchor="ctr"/>
                </a:tc>
                <a:extLst>
                  <a:ext uri="{0D108BD9-81ED-4DB2-BD59-A6C34878D82A}">
                    <a16:rowId xmlns:a16="http://schemas.microsoft.com/office/drawing/2014/main" val="703688540"/>
                  </a:ext>
                </a:extLst>
              </a:tr>
            </a:tbl>
          </a:graphicData>
        </a:graphic>
      </p:graphicFrame>
      <p:sp>
        <p:nvSpPr>
          <p:cNvPr id="11" name="TextBox 10">
            <a:extLst>
              <a:ext uri="{FF2B5EF4-FFF2-40B4-BE49-F238E27FC236}">
                <a16:creationId xmlns:a16="http://schemas.microsoft.com/office/drawing/2014/main" id="{BCF10F18-71ED-4CC3-A34B-0E00A9AFF32B}"/>
              </a:ext>
            </a:extLst>
          </p:cNvPr>
          <p:cNvSpPr txBox="1"/>
          <p:nvPr/>
        </p:nvSpPr>
        <p:spPr>
          <a:xfrm>
            <a:off x="457200" y="4915174"/>
            <a:ext cx="7660105" cy="1015663"/>
          </a:xfrm>
          <a:prstGeom prst="rect">
            <a:avLst/>
          </a:prstGeom>
          <a:noFill/>
        </p:spPr>
        <p:txBody>
          <a:bodyPr wrap="square" rtlCol="0">
            <a:spAutoFit/>
          </a:bodyPr>
          <a:lstStyle/>
          <a:p>
            <a:r>
              <a:rPr lang="en-SG" sz="2000" dirty="0"/>
              <a:t>You want to add the </a:t>
            </a:r>
            <a:r>
              <a:rPr lang="en-SG" sz="2000" b="1" dirty="0" err="1"/>
              <a:t>bne</a:t>
            </a:r>
            <a:r>
              <a:rPr lang="en-SG" sz="2000" dirty="0"/>
              <a:t> instruction into the </a:t>
            </a:r>
            <a:r>
              <a:rPr lang="en-SG" sz="2000" dirty="0" err="1"/>
              <a:t>datapath</a:t>
            </a:r>
            <a:r>
              <a:rPr lang="en-SG" sz="2000" dirty="0"/>
              <a:t>. Write out the </a:t>
            </a:r>
            <a:r>
              <a:rPr lang="en-SG" sz="2000" dirty="0" err="1"/>
              <a:t>ALUop</a:t>
            </a:r>
            <a:r>
              <a:rPr lang="en-SG" sz="2000" dirty="0"/>
              <a:t> for </a:t>
            </a:r>
            <a:r>
              <a:rPr lang="en-SG" sz="2000" b="1" dirty="0" err="1"/>
              <a:t>bne</a:t>
            </a:r>
            <a:r>
              <a:rPr lang="en-SG" sz="2000" dirty="0"/>
              <a:t> and how you can determine whether the </a:t>
            </a:r>
            <a:r>
              <a:rPr lang="en-SG" sz="2000" b="1" dirty="0" err="1"/>
              <a:t>bne</a:t>
            </a:r>
            <a:r>
              <a:rPr lang="en-SG" sz="2000" dirty="0"/>
              <a:t> results in the branch to be taken.</a:t>
            </a:r>
          </a:p>
        </p:txBody>
      </p:sp>
    </p:spTree>
    <p:extLst>
      <p:ext uri="{BB962C8B-B14F-4D97-AF65-F5344CB8AC3E}">
        <p14:creationId xmlns:p14="http://schemas.microsoft.com/office/powerpoint/2010/main" val="373565251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4(d)</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29</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894080" y="597174"/>
            <a:ext cx="7660105" cy="1015663"/>
          </a:xfrm>
          <a:prstGeom prst="rect">
            <a:avLst/>
          </a:prstGeom>
          <a:noFill/>
        </p:spPr>
        <p:txBody>
          <a:bodyPr wrap="square" rtlCol="0">
            <a:spAutoFit/>
          </a:bodyPr>
          <a:lstStyle/>
          <a:p>
            <a:r>
              <a:rPr lang="en-SG" sz="2000" dirty="0"/>
              <a:t>You want to add the </a:t>
            </a:r>
            <a:r>
              <a:rPr lang="en-SG" sz="2000" b="1" dirty="0" err="1"/>
              <a:t>bne</a:t>
            </a:r>
            <a:r>
              <a:rPr lang="en-SG" sz="2000" dirty="0"/>
              <a:t> instruction into the </a:t>
            </a:r>
            <a:r>
              <a:rPr lang="en-SG" sz="2000" dirty="0" err="1"/>
              <a:t>datapath</a:t>
            </a:r>
            <a:r>
              <a:rPr lang="en-SG" sz="2000" dirty="0"/>
              <a:t>. Write out the </a:t>
            </a:r>
            <a:r>
              <a:rPr lang="en-SG" sz="2000" dirty="0" err="1"/>
              <a:t>ALUop</a:t>
            </a:r>
            <a:r>
              <a:rPr lang="en-SG" sz="2000" dirty="0"/>
              <a:t> for </a:t>
            </a:r>
            <a:r>
              <a:rPr lang="en-SG" sz="2000" b="1" dirty="0" err="1"/>
              <a:t>bne</a:t>
            </a:r>
            <a:r>
              <a:rPr lang="en-SG" sz="2000" dirty="0"/>
              <a:t> and how you can determine whether the </a:t>
            </a:r>
            <a:r>
              <a:rPr lang="en-SG" sz="2000" b="1" dirty="0" err="1"/>
              <a:t>bne</a:t>
            </a:r>
            <a:r>
              <a:rPr lang="en-SG" sz="2000" dirty="0"/>
              <a:t> results in the branch to be taken.</a:t>
            </a:r>
          </a:p>
        </p:txBody>
      </p:sp>
      <p:sp>
        <p:nvSpPr>
          <p:cNvPr id="3" name="TextBox 2">
            <a:extLst>
              <a:ext uri="{FF2B5EF4-FFF2-40B4-BE49-F238E27FC236}">
                <a16:creationId xmlns:a16="http://schemas.microsoft.com/office/drawing/2014/main" id="{D10920D7-C45B-4901-B703-0A00CCC9C7B5}"/>
              </a:ext>
            </a:extLst>
          </p:cNvPr>
          <p:cNvSpPr txBox="1"/>
          <p:nvPr/>
        </p:nvSpPr>
        <p:spPr>
          <a:xfrm>
            <a:off x="457200" y="1720840"/>
            <a:ext cx="8453120" cy="4093428"/>
          </a:xfrm>
          <a:prstGeom prst="rect">
            <a:avLst/>
          </a:prstGeom>
          <a:noFill/>
        </p:spPr>
        <p:txBody>
          <a:bodyPr wrap="square" rtlCol="0">
            <a:spAutoFit/>
          </a:bodyPr>
          <a:lstStyle/>
          <a:p>
            <a:r>
              <a:rPr lang="en-SG" sz="2400" dirty="0">
                <a:solidFill>
                  <a:srgbClr val="C00000"/>
                </a:solidFill>
              </a:rPr>
              <a:t>Since </a:t>
            </a:r>
            <a:r>
              <a:rPr lang="en-SG" sz="2400" dirty="0" err="1">
                <a:solidFill>
                  <a:srgbClr val="C00000"/>
                </a:solidFill>
              </a:rPr>
              <a:t>ALUop</a:t>
            </a:r>
            <a:r>
              <a:rPr lang="en-SG" sz="2400" dirty="0">
                <a:solidFill>
                  <a:srgbClr val="C00000"/>
                </a:solidFill>
              </a:rPr>
              <a:t> code 11 is not used, we may use it for </a:t>
            </a:r>
            <a:r>
              <a:rPr lang="en-SG" sz="2400" dirty="0" err="1">
                <a:solidFill>
                  <a:srgbClr val="C00000"/>
                </a:solidFill>
              </a:rPr>
              <a:t>bne</a:t>
            </a:r>
            <a:r>
              <a:rPr lang="en-SG" sz="2400" dirty="0">
                <a:solidFill>
                  <a:srgbClr val="C00000"/>
                </a:solidFill>
              </a:rPr>
              <a:t>.</a:t>
            </a:r>
          </a:p>
          <a:p>
            <a:r>
              <a:rPr lang="en-SG" sz="2400" dirty="0">
                <a:solidFill>
                  <a:srgbClr val="C00000"/>
                </a:solidFill>
              </a:rPr>
              <a:t>Hence, branch taken = ALUop1 AND ALUop2 AND !(</a:t>
            </a:r>
            <a:r>
              <a:rPr lang="en-SG" sz="2400" dirty="0" err="1">
                <a:solidFill>
                  <a:srgbClr val="C00000"/>
                </a:solidFill>
              </a:rPr>
              <a:t>isZero</a:t>
            </a:r>
            <a:r>
              <a:rPr lang="en-SG" sz="2400" dirty="0">
                <a:solidFill>
                  <a:srgbClr val="C00000"/>
                </a:solidFill>
              </a:rPr>
              <a:t>)</a:t>
            </a:r>
          </a:p>
          <a:p>
            <a:r>
              <a:rPr lang="en-SG" sz="2400" dirty="0">
                <a:solidFill>
                  <a:srgbClr val="C00000"/>
                </a:solidFill>
              </a:rPr>
              <a:t>where (</a:t>
            </a:r>
            <a:r>
              <a:rPr lang="en-SG" sz="2400" dirty="0" err="1">
                <a:solidFill>
                  <a:srgbClr val="C00000"/>
                </a:solidFill>
              </a:rPr>
              <a:t>isZero</a:t>
            </a:r>
            <a:r>
              <a:rPr lang="en-SG" sz="2400" dirty="0">
                <a:solidFill>
                  <a:srgbClr val="C00000"/>
                </a:solidFill>
              </a:rPr>
              <a:t>) is the output from the ALU.</a:t>
            </a:r>
          </a:p>
          <a:p>
            <a:endParaRPr lang="en-SG" sz="2400" dirty="0"/>
          </a:p>
          <a:p>
            <a:r>
              <a:rPr lang="en-SG" sz="2400" dirty="0"/>
              <a:t>or,</a:t>
            </a:r>
          </a:p>
          <a:p>
            <a:r>
              <a:rPr lang="en-SG" sz="2400" dirty="0">
                <a:solidFill>
                  <a:srgbClr val="C00000"/>
                </a:solidFill>
              </a:rPr>
              <a:t>Use </a:t>
            </a:r>
            <a:r>
              <a:rPr lang="en-SG" sz="2400" dirty="0" err="1">
                <a:solidFill>
                  <a:srgbClr val="C00000"/>
                </a:solidFill>
              </a:rPr>
              <a:t>ALUop</a:t>
            </a:r>
            <a:r>
              <a:rPr lang="en-SG" sz="2400" dirty="0">
                <a:solidFill>
                  <a:srgbClr val="C00000"/>
                </a:solidFill>
              </a:rPr>
              <a:t> code 01 (same as </a:t>
            </a:r>
            <a:r>
              <a:rPr lang="en-SG" sz="2400" dirty="0" err="1">
                <a:solidFill>
                  <a:srgbClr val="C00000"/>
                </a:solidFill>
              </a:rPr>
              <a:t>beq</a:t>
            </a:r>
            <a:r>
              <a:rPr lang="en-SG" sz="2400" dirty="0">
                <a:solidFill>
                  <a:srgbClr val="C00000"/>
                </a:solidFill>
              </a:rPr>
              <a:t>).</a:t>
            </a:r>
          </a:p>
          <a:p>
            <a:r>
              <a:rPr lang="en-SG" sz="2400" dirty="0">
                <a:solidFill>
                  <a:srgbClr val="C00000"/>
                </a:solidFill>
              </a:rPr>
              <a:t>Hence, branch taken = !ALUop1 AND ALUop2 AND !(</a:t>
            </a:r>
            <a:r>
              <a:rPr lang="en-SG" sz="2400" dirty="0" err="1">
                <a:solidFill>
                  <a:srgbClr val="C00000"/>
                </a:solidFill>
              </a:rPr>
              <a:t>isZero</a:t>
            </a:r>
            <a:r>
              <a:rPr lang="en-SG" sz="2400" dirty="0">
                <a:solidFill>
                  <a:srgbClr val="C00000"/>
                </a:solidFill>
              </a:rPr>
              <a:t>)</a:t>
            </a:r>
          </a:p>
          <a:p>
            <a:r>
              <a:rPr lang="en-SG" sz="2400" dirty="0">
                <a:solidFill>
                  <a:srgbClr val="C00000"/>
                </a:solidFill>
              </a:rPr>
              <a:t>where (</a:t>
            </a:r>
            <a:r>
              <a:rPr lang="en-SG" sz="2400" dirty="0" err="1">
                <a:solidFill>
                  <a:srgbClr val="C00000"/>
                </a:solidFill>
              </a:rPr>
              <a:t>isZero</a:t>
            </a:r>
            <a:r>
              <a:rPr lang="en-SG" sz="2400" dirty="0">
                <a:solidFill>
                  <a:srgbClr val="C00000"/>
                </a:solidFill>
              </a:rPr>
              <a:t>) is the output from the ALU,</a:t>
            </a:r>
          </a:p>
          <a:p>
            <a:r>
              <a:rPr lang="en-SG" sz="2400" dirty="0">
                <a:solidFill>
                  <a:srgbClr val="C00000"/>
                </a:solidFill>
              </a:rPr>
              <a:t>or branch taken = Branch AND !(</a:t>
            </a:r>
            <a:r>
              <a:rPr lang="en-SG" sz="2400" dirty="0" err="1">
                <a:solidFill>
                  <a:srgbClr val="C00000"/>
                </a:solidFill>
              </a:rPr>
              <a:t>isZero</a:t>
            </a:r>
            <a:r>
              <a:rPr lang="en-SG" sz="2400" dirty="0">
                <a:solidFill>
                  <a:srgbClr val="C00000"/>
                </a:solidFill>
              </a:rPr>
              <a:t>).</a:t>
            </a:r>
          </a:p>
          <a:p>
            <a:endParaRPr lang="en-SG" sz="2400" dirty="0">
              <a:solidFill>
                <a:srgbClr val="C00000"/>
              </a:solidFill>
            </a:endParaRPr>
          </a:p>
          <a:p>
            <a:r>
              <a:rPr lang="en-SG" sz="2000" dirty="0"/>
              <a:t>Other justified answers are possible.</a:t>
            </a:r>
          </a:p>
        </p:txBody>
      </p:sp>
    </p:spTree>
    <p:extLst>
      <p:ext uri="{BB962C8B-B14F-4D97-AF65-F5344CB8AC3E}">
        <p14:creationId xmlns:p14="http://schemas.microsoft.com/office/powerpoint/2010/main" val="2764095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981597" cy="685800"/>
          </a:xfrm>
        </p:spPr>
        <p:txBody>
          <a:bodyPr>
            <a:normAutofit/>
          </a:bodyPr>
          <a:lstStyle/>
          <a:p>
            <a:pPr eaLnBrk="1" hangingPunct="1"/>
            <a:r>
              <a:rPr lang="en-GB" sz="2800" dirty="0">
                <a:solidFill>
                  <a:srgbClr val="0000FF"/>
                </a:solidFill>
              </a:rPr>
              <a:t>1(a)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HighlightTextShape201406201824391195">
            <a:extLst>
              <a:ext uri="{FF2B5EF4-FFF2-40B4-BE49-F238E27FC236}">
                <a16:creationId xmlns:a16="http://schemas.microsoft.com/office/drawing/2014/main" id="{C1C5B597-DA79-4C8E-A533-F3F284604BDE}"/>
              </a:ext>
            </a:extLst>
          </p:cNvPr>
          <p:cNvSpPr>
            <a:spLocks noGrp="1" noChangeArrowheads="1"/>
          </p:cNvSpPr>
          <p:nvPr>
            <p:ph idx="1"/>
          </p:nvPr>
        </p:nvSpPr>
        <p:spPr>
          <a:xfrm>
            <a:off x="1012498" y="480753"/>
            <a:ext cx="7119004" cy="3702141"/>
          </a:xfrm>
          <a:ln>
            <a:solidFill>
              <a:schemeClr val="tx1"/>
            </a:solidFill>
          </a:ln>
        </p:spPr>
        <p:txBody>
          <a:bodyPr>
            <a:normAutofit lnSpcReduction="10000"/>
          </a:bodyPr>
          <a:lstStyle/>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#include &lt;</a:t>
            </a:r>
            <a:r>
              <a:rPr lang="en-SG" sz="1800" b="1" dirty="0" err="1">
                <a:latin typeface="Courier New" panose="02070309020205020404" pitchFamily="49" charset="0"/>
                <a:cs typeface="Courier New" panose="02070309020205020404" pitchFamily="49" charset="0"/>
              </a:rPr>
              <a:t>stdio.h</a:t>
            </a:r>
            <a:r>
              <a:rPr lang="en-SG" sz="1800" b="1" dirty="0">
                <a:latin typeface="Courier New" panose="02070309020205020404" pitchFamily="49" charset="0"/>
                <a:cs typeface="Courier New" panose="02070309020205020404" pitchFamily="49" charset="0"/>
              </a:rPr>
              <a:t>&gt;</a:t>
            </a:r>
          </a:p>
          <a:p>
            <a:pPr marL="0" indent="0">
              <a:spcBef>
                <a:spcPts val="0"/>
              </a:spcBef>
              <a:buNone/>
              <a:tabLst>
                <a:tab pos="360363" algn="l"/>
              </a:tabLst>
            </a:pPr>
            <a:endParaRPr lang="en-SG" sz="1000" b="1" dirty="0">
              <a:latin typeface="Courier New" panose="02070309020205020404" pitchFamily="49" charset="0"/>
              <a:cs typeface="Courier New" panose="02070309020205020404" pitchFamily="49" charset="0"/>
            </a:endParaRP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typedef struct {</a:t>
            </a: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	int  </a:t>
            </a:r>
            <a:r>
              <a:rPr lang="en-SG" sz="1800" b="1" dirty="0" err="1">
                <a:solidFill>
                  <a:srgbClr val="0000FF"/>
                </a:solidFill>
                <a:latin typeface="Courier New" panose="02070309020205020404" pitchFamily="49" charset="0"/>
                <a:cs typeface="Courier New" panose="02070309020205020404" pitchFamily="49" charset="0"/>
              </a:rPr>
              <a:t>val</a:t>
            </a:r>
            <a:r>
              <a:rPr lang="en-SG" sz="1800" b="1" dirty="0">
                <a:solidFill>
                  <a:srgbClr val="0000FF"/>
                </a:solidFill>
                <a:latin typeface="Courier New" panose="02070309020205020404" pitchFamily="49" charset="0"/>
                <a:cs typeface="Courier New" panose="02070309020205020404" pitchFamily="49" charset="0"/>
              </a:rPr>
              <a:t>;</a:t>
            </a: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	char </a:t>
            </a:r>
            <a:r>
              <a:rPr lang="en-SG" sz="1800" b="1" dirty="0" err="1">
                <a:solidFill>
                  <a:srgbClr val="0000FF"/>
                </a:solidFill>
                <a:latin typeface="Courier New" panose="02070309020205020404" pitchFamily="49" charset="0"/>
                <a:cs typeface="Courier New" panose="02070309020205020404" pitchFamily="49" charset="0"/>
              </a:rPr>
              <a:t>ch</a:t>
            </a:r>
            <a:r>
              <a:rPr lang="en-SG" sz="1800" b="1" dirty="0">
                <a:solidFill>
                  <a:srgbClr val="0000FF"/>
                </a:solidFill>
                <a:latin typeface="Courier New" panose="02070309020205020404" pitchFamily="49" charset="0"/>
                <a:cs typeface="Courier New" panose="02070309020205020404" pitchFamily="49" charset="0"/>
              </a:rPr>
              <a:t>[2];</a:t>
            </a: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 </a:t>
            </a:r>
            <a:r>
              <a:rPr lang="en-SG" sz="1800" b="1" dirty="0" err="1">
                <a:solidFill>
                  <a:srgbClr val="0000FF"/>
                </a:solidFill>
                <a:latin typeface="Courier New" panose="02070309020205020404" pitchFamily="49" charset="0"/>
                <a:cs typeface="Courier New" panose="02070309020205020404" pitchFamily="49" charset="0"/>
              </a:rPr>
              <a:t>rec_t</a:t>
            </a:r>
            <a:r>
              <a:rPr lang="en-SG" sz="1800" b="1" dirty="0">
                <a:solidFill>
                  <a:srgbClr val="0000FF"/>
                </a:solidFill>
                <a:latin typeface="Courier New" panose="02070309020205020404" pitchFamily="49" charset="0"/>
                <a:cs typeface="Courier New" panose="02070309020205020404" pitchFamily="49" charset="0"/>
              </a:rPr>
              <a:t>;</a:t>
            </a:r>
          </a:p>
          <a:p>
            <a:pPr marL="0" indent="0">
              <a:spcBef>
                <a:spcPts val="0"/>
              </a:spcBef>
              <a:buNone/>
              <a:tabLst>
                <a:tab pos="360363" algn="l"/>
              </a:tabLst>
            </a:pPr>
            <a:endParaRPr lang="en-SG" sz="1000" b="1" dirty="0">
              <a:latin typeface="Courier New" panose="02070309020205020404" pitchFamily="49" charset="0"/>
              <a:cs typeface="Courier New" panose="02070309020205020404" pitchFamily="49" charset="0"/>
            </a:endParaRP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int main(void) {</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rec_t</a:t>
            </a: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[2] = {{11,{'A','B'}}, {22,{'C','D'}}};</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process1(&amp;</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[1]);</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process2(</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[0]);</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printf</a:t>
            </a:r>
            <a:r>
              <a:rPr lang="en-SG" sz="1800" b="1" dirty="0">
                <a:latin typeface="Courier New" panose="02070309020205020404" pitchFamily="49" charset="0"/>
                <a:cs typeface="Courier New" panose="02070309020205020404" pitchFamily="49" charset="0"/>
              </a:rPr>
              <a:t>("%d %c\n",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[0].</a:t>
            </a:r>
            <a:r>
              <a:rPr lang="en-SG" sz="1800" b="1" dirty="0" err="1">
                <a:latin typeface="Courier New" panose="02070309020205020404" pitchFamily="49" charset="0"/>
                <a:cs typeface="Courier New" panose="02070309020205020404" pitchFamily="49" charset="0"/>
              </a:rPr>
              <a:t>val</a:t>
            </a: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[0].</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[0]);</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printf</a:t>
            </a:r>
            <a:r>
              <a:rPr lang="en-SG" sz="1800" b="1" dirty="0">
                <a:latin typeface="Courier New" panose="02070309020205020404" pitchFamily="49" charset="0"/>
                <a:cs typeface="Courier New" panose="02070309020205020404" pitchFamily="49" charset="0"/>
              </a:rPr>
              <a:t>("%d %c\n",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[1].</a:t>
            </a:r>
            <a:r>
              <a:rPr lang="en-SG" sz="1800" b="1" dirty="0" err="1">
                <a:latin typeface="Courier New" panose="02070309020205020404" pitchFamily="49" charset="0"/>
                <a:cs typeface="Courier New" panose="02070309020205020404" pitchFamily="49" charset="0"/>
              </a:rPr>
              <a:t>val</a:t>
            </a: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[1].</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[1]);</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return 0;</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a:t>
            </a:r>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
        <p:nvSpPr>
          <p:cNvPr id="7" name="HighlightTextShape201406201824391195">
            <a:extLst>
              <a:ext uri="{FF2B5EF4-FFF2-40B4-BE49-F238E27FC236}">
                <a16:creationId xmlns:a16="http://schemas.microsoft.com/office/drawing/2014/main" id="{0E9444AD-8BCF-4303-9F11-0AC56D7268D7}"/>
              </a:ext>
            </a:extLst>
          </p:cNvPr>
          <p:cNvSpPr txBox="1">
            <a:spLocks noChangeArrowheads="1"/>
          </p:cNvSpPr>
          <p:nvPr/>
        </p:nvSpPr>
        <p:spPr>
          <a:xfrm>
            <a:off x="286966" y="4074107"/>
            <a:ext cx="5880370" cy="1495591"/>
          </a:xfrm>
          <a:prstGeom prst="rect">
            <a:avLst/>
          </a:prstGeom>
          <a:solidFill>
            <a:srgbClr val="CCECFF"/>
          </a:solidFill>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void process1(</a:t>
            </a:r>
            <a:r>
              <a:rPr lang="en-SG" sz="1800" b="1" dirty="0" err="1">
                <a:latin typeface="Courier New" panose="02070309020205020404" pitchFamily="49" charset="0"/>
                <a:cs typeface="Courier New" panose="02070309020205020404" pitchFamily="49" charset="0"/>
              </a:rPr>
              <a:t>rec_t</a:t>
            </a:r>
            <a:r>
              <a:rPr lang="en-SG" sz="1800" b="1" dirty="0">
                <a:latin typeface="Courier New" panose="02070309020205020404" pitchFamily="49" charset="0"/>
                <a:cs typeface="Courier New" panose="02070309020205020404" pitchFamily="49" charset="0"/>
              </a:rPr>
              <a:t> *para) {</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para-&gt;</a:t>
            </a:r>
            <a:r>
              <a:rPr lang="en-SG" sz="1800" b="1" dirty="0" err="1">
                <a:latin typeface="Courier New" panose="02070309020205020404" pitchFamily="49" charset="0"/>
                <a:cs typeface="Courier New" panose="02070309020205020404" pitchFamily="49" charset="0"/>
              </a:rPr>
              <a:t>val</a:t>
            </a:r>
            <a:r>
              <a:rPr lang="en-SG" sz="1800" b="1" dirty="0">
                <a:latin typeface="Courier New" panose="02070309020205020404" pitchFamily="49" charset="0"/>
                <a:cs typeface="Courier New" panose="02070309020205020404" pitchFamily="49" charset="0"/>
              </a:rPr>
              <a:t> = 33;</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para-&gt;</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[0] += ('a' - 'A') + 1;</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para-&gt;</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[1] += ('a' - 'A') + 2;</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a:t>
            </a:r>
          </a:p>
        </p:txBody>
      </p:sp>
      <p:sp>
        <p:nvSpPr>
          <p:cNvPr id="9" name="HighlightTextShape201406201824391195">
            <a:extLst>
              <a:ext uri="{FF2B5EF4-FFF2-40B4-BE49-F238E27FC236}">
                <a16:creationId xmlns:a16="http://schemas.microsoft.com/office/drawing/2014/main" id="{E67DEEA7-9A6D-45DC-A4E0-A84E2D4EC66D}"/>
              </a:ext>
            </a:extLst>
          </p:cNvPr>
          <p:cNvSpPr txBox="1">
            <a:spLocks noChangeArrowheads="1"/>
          </p:cNvSpPr>
          <p:nvPr/>
        </p:nvSpPr>
        <p:spPr>
          <a:xfrm>
            <a:off x="1935803" y="5244435"/>
            <a:ext cx="6903397" cy="1495591"/>
          </a:xfrm>
          <a:prstGeom prst="rect">
            <a:avLst/>
          </a:prstGeom>
          <a:solidFill>
            <a:srgbClr val="FFFFCC"/>
          </a:solidFill>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void process2(</a:t>
            </a:r>
            <a:r>
              <a:rPr lang="en-SG" sz="1800" b="1" dirty="0" err="1">
                <a:latin typeface="Courier New" panose="02070309020205020404" pitchFamily="49" charset="0"/>
                <a:cs typeface="Courier New" panose="02070309020205020404" pitchFamily="49" charset="0"/>
              </a:rPr>
              <a:t>rec_t</a:t>
            </a:r>
            <a:r>
              <a:rPr lang="en-SG" sz="1800" b="1" dirty="0">
                <a:latin typeface="Courier New" panose="02070309020205020404" pitchFamily="49" charset="0"/>
                <a:cs typeface="Courier New" panose="02070309020205020404" pitchFamily="49" charset="0"/>
              </a:rPr>
              <a:t> para) {</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para.val</a:t>
            </a:r>
            <a:r>
              <a:rPr lang="en-SG" sz="1800" b="1" dirty="0">
                <a:latin typeface="Courier New" panose="02070309020205020404" pitchFamily="49" charset="0"/>
                <a:cs typeface="Courier New" panose="02070309020205020404" pitchFamily="49" charset="0"/>
              </a:rPr>
              <a:t> = 44;</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para.ch[0] += ('a' - 'A') + 3;</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para.ch[1] += ('a' - 'A') + 4;</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05014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5.</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30</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640432" y="520146"/>
            <a:ext cx="7782208" cy="1015663"/>
          </a:xfrm>
          <a:prstGeom prst="rect">
            <a:avLst/>
          </a:prstGeom>
          <a:noFill/>
        </p:spPr>
        <p:txBody>
          <a:bodyPr wrap="square" rtlCol="0">
            <a:spAutoFit/>
          </a:bodyPr>
          <a:lstStyle/>
          <a:p>
            <a:r>
              <a:rPr lang="en-SG" sz="2000" i="1" dirty="0"/>
              <a:t>A</a:t>
            </a:r>
            <a:r>
              <a:rPr lang="en-SG" sz="2000" dirty="0"/>
              <a:t> and </a:t>
            </a:r>
            <a:r>
              <a:rPr lang="en-SG" sz="2000" i="1" dirty="0"/>
              <a:t>B</a:t>
            </a:r>
            <a:r>
              <a:rPr lang="en-SG" sz="2000" dirty="0"/>
              <a:t> are integer arrays whose base addresses are in $s0 and $s1. The arrays are of the same size </a:t>
            </a:r>
            <a:r>
              <a:rPr lang="en-SG" sz="2000" i="1" dirty="0"/>
              <a:t>n</a:t>
            </a:r>
            <a:r>
              <a:rPr lang="en-SG" sz="2000" dirty="0"/>
              <a:t> (number of elements).</a:t>
            </a:r>
          </a:p>
          <a:p>
            <a:r>
              <a:rPr lang="en-SG" sz="2000" dirty="0"/>
              <a:t>$s2 contains the value </a:t>
            </a:r>
            <a:r>
              <a:rPr lang="en-SG" sz="2000" i="1" dirty="0"/>
              <a:t>n</a:t>
            </a:r>
            <a:r>
              <a:rPr lang="en-SG" sz="2000" dirty="0"/>
              <a:t>. </a:t>
            </a:r>
          </a:p>
        </p:txBody>
      </p:sp>
      <p:sp>
        <p:nvSpPr>
          <p:cNvPr id="17" name="TextBox 16">
            <a:extLst>
              <a:ext uri="{FF2B5EF4-FFF2-40B4-BE49-F238E27FC236}">
                <a16:creationId xmlns:a16="http://schemas.microsoft.com/office/drawing/2014/main" id="{D84A0622-A61A-4E1C-9C4B-519E5EAC9AFF}"/>
              </a:ext>
            </a:extLst>
          </p:cNvPr>
          <p:cNvSpPr txBox="1"/>
          <p:nvPr/>
        </p:nvSpPr>
        <p:spPr>
          <a:xfrm>
            <a:off x="792480" y="1535809"/>
            <a:ext cx="6583680" cy="5262979"/>
          </a:xfrm>
          <a:prstGeom prst="rect">
            <a:avLst/>
          </a:prstGeom>
          <a:solidFill>
            <a:srgbClr val="FFFFCC"/>
          </a:solidFill>
          <a:ln>
            <a:solidFill>
              <a:schemeClr val="tx1"/>
            </a:solidFill>
          </a:ln>
        </p:spPr>
        <p:txBody>
          <a:bodyPr wrap="square" rtlCol="0">
            <a:spAutoFit/>
          </a:bodyPr>
          <a:lstStyle/>
          <a:p>
            <a:r>
              <a:rPr lang="en-SG" sz="1200" b="1" dirty="0">
                <a:latin typeface="Courier New" panose="02070309020205020404" pitchFamily="49" charset="0"/>
                <a:cs typeface="Courier New" panose="02070309020205020404" pitchFamily="49" charset="0"/>
              </a:rPr>
              <a:t>.data </a:t>
            </a:r>
          </a:p>
          <a:p>
            <a:r>
              <a:rPr lang="en-SG" sz="1200" b="1" dirty="0">
                <a:latin typeface="Courier New" panose="02070309020205020404" pitchFamily="49" charset="0"/>
                <a:cs typeface="Courier New" panose="02070309020205020404" pitchFamily="49" charset="0"/>
              </a:rPr>
              <a:t>A: .word 11, 9, 31, 2, 9, 1, 6, 10 </a:t>
            </a:r>
          </a:p>
          <a:p>
            <a:r>
              <a:rPr lang="en-SG" sz="1200" b="1" dirty="0">
                <a:latin typeface="Courier New" panose="02070309020205020404" pitchFamily="49" charset="0"/>
                <a:cs typeface="Courier New" panose="02070309020205020404" pitchFamily="49" charset="0"/>
              </a:rPr>
              <a:t>B: .word 3, 7, 2, 12, 11, 41, 19, 35</a:t>
            </a:r>
          </a:p>
          <a:p>
            <a:r>
              <a:rPr lang="en-SG" sz="1200" b="1" dirty="0">
                <a:latin typeface="Courier New" panose="02070309020205020404" pitchFamily="49" charset="0"/>
                <a:cs typeface="Courier New" panose="02070309020205020404" pitchFamily="49" charset="0"/>
              </a:rPr>
              <a:t>n: .word 8</a:t>
            </a:r>
          </a:p>
          <a:p>
            <a:r>
              <a:rPr lang="en-SG" sz="1200" b="1" dirty="0">
                <a:latin typeface="Courier New" panose="02070309020205020404" pitchFamily="49" charset="0"/>
                <a:cs typeface="Courier New" panose="02070309020205020404" pitchFamily="49" charset="0"/>
              </a:rPr>
              <a:t>.text</a:t>
            </a:r>
          </a:p>
          <a:p>
            <a:r>
              <a:rPr lang="en-SG" sz="1200" b="1" i="1" dirty="0">
                <a:latin typeface="Courier New" panose="02070309020205020404" pitchFamily="49" charset="0"/>
                <a:cs typeface="Courier New" panose="02070309020205020404" pitchFamily="49" charset="0"/>
              </a:rPr>
              <a:t>main:</a:t>
            </a:r>
            <a:r>
              <a:rPr lang="en-SG" sz="1200" b="1" dirty="0">
                <a:latin typeface="Courier New" panose="02070309020205020404" pitchFamily="49" charset="0"/>
                <a:cs typeface="Courier New" panose="02070309020205020404" pitchFamily="49" charset="0"/>
              </a:rPr>
              <a:t> la   $s0, A     # $s0 is the base address of array A</a:t>
            </a:r>
          </a:p>
          <a:p>
            <a:r>
              <a:rPr lang="en-SG" sz="1200" b="1" dirty="0">
                <a:latin typeface="Courier New" panose="02070309020205020404" pitchFamily="49" charset="0"/>
                <a:cs typeface="Courier New" panose="02070309020205020404" pitchFamily="49" charset="0"/>
              </a:rPr>
              <a:t>      la   $s1, B     # $s1 is the base address of array B</a:t>
            </a:r>
          </a:p>
          <a:p>
            <a:r>
              <a:rPr lang="en-SG" sz="1200" b="1" dirty="0">
                <a:latin typeface="Courier New" panose="02070309020205020404" pitchFamily="49" charset="0"/>
                <a:cs typeface="Courier New" panose="02070309020205020404" pitchFamily="49" charset="0"/>
              </a:rPr>
              <a:t>      la   $t0, n     # $t0 is the </a:t>
            </a:r>
            <a:r>
              <a:rPr lang="en-SG" sz="1200" b="1" dirty="0" err="1">
                <a:latin typeface="Courier New" panose="02070309020205020404" pitchFamily="49" charset="0"/>
                <a:cs typeface="Courier New" panose="02070309020205020404" pitchFamily="49" charset="0"/>
              </a:rPr>
              <a:t>addr</a:t>
            </a:r>
            <a:r>
              <a:rPr lang="en-SG" sz="1200" b="1" dirty="0">
                <a:latin typeface="Courier New" panose="02070309020205020404" pitchFamily="49" charset="0"/>
                <a:cs typeface="Courier New" panose="02070309020205020404" pitchFamily="49" charset="0"/>
              </a:rPr>
              <a:t> of n (size of array)</a:t>
            </a:r>
          </a:p>
          <a:p>
            <a:r>
              <a:rPr lang="en-SG" sz="1200" b="1" dirty="0">
                <a:latin typeface="Courier New" panose="02070309020205020404" pitchFamily="49" charset="0"/>
                <a:cs typeface="Courier New" panose="02070309020205020404" pitchFamily="49" charset="0"/>
              </a:rPr>
              <a:t>                      # $s2 is the content of n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beq</a:t>
            </a:r>
            <a:r>
              <a:rPr lang="en-SG" sz="1200" b="1" dirty="0">
                <a:latin typeface="Courier New" panose="02070309020205020404" pitchFamily="49" charset="0"/>
                <a:cs typeface="Courier New" panose="02070309020205020404" pitchFamily="49" charset="0"/>
              </a:rPr>
              <a:t>  $s2, $zero, </a:t>
            </a:r>
            <a:r>
              <a:rPr lang="en-SG" sz="1200" b="1" i="1" dirty="0">
                <a:latin typeface="Courier New" panose="02070309020205020404" pitchFamily="49" charset="0"/>
                <a:cs typeface="Courier New" panose="02070309020205020404" pitchFamily="49" charset="0"/>
              </a:rPr>
              <a:t>End</a:t>
            </a:r>
            <a:r>
              <a:rPr lang="en-SG" sz="1200" b="1" dirty="0">
                <a:latin typeface="Courier New" panose="02070309020205020404" pitchFamily="49" charset="0"/>
                <a:cs typeface="Courier New" panose="02070309020205020404" pitchFamily="49" charset="0"/>
              </a:rPr>
              <a:t>   # Address: 0x0040003c</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addi</a:t>
            </a:r>
            <a:r>
              <a:rPr lang="en-SG" sz="1200" b="1" dirty="0">
                <a:latin typeface="Courier New" panose="02070309020205020404" pitchFamily="49" charset="0"/>
                <a:cs typeface="Courier New" panose="02070309020205020404" pitchFamily="49" charset="0"/>
              </a:rPr>
              <a:t> $t8, $s2, -1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sll</a:t>
            </a:r>
            <a:r>
              <a:rPr lang="en-SG" sz="1200" b="1" dirty="0">
                <a:latin typeface="Courier New" panose="02070309020205020404" pitchFamily="49" charset="0"/>
                <a:cs typeface="Courier New" panose="02070309020205020404" pitchFamily="49" charset="0"/>
              </a:rPr>
              <a:t>  $t8, $t8, 2       </a:t>
            </a:r>
          </a:p>
          <a:p>
            <a:r>
              <a:rPr lang="en-SG" sz="1200" b="1" i="1" dirty="0">
                <a:latin typeface="Courier New" panose="02070309020205020404" pitchFamily="49" charset="0"/>
                <a:cs typeface="Courier New" panose="02070309020205020404" pitchFamily="49" charset="0"/>
              </a:rPr>
              <a:t>Loop:</a:t>
            </a:r>
            <a:r>
              <a:rPr lang="en-SG" sz="1200" b="1" dirty="0">
                <a:latin typeface="Courier New" panose="02070309020205020404" pitchFamily="49" charset="0"/>
                <a:cs typeface="Courier New" panose="02070309020205020404" pitchFamily="49" charset="0"/>
              </a:rPr>
              <a:t> add  $t0, $s0, $t8</a:t>
            </a:r>
          </a:p>
          <a:p>
            <a:r>
              <a:rPr lang="en-SG" sz="1200" b="1" dirty="0">
                <a:latin typeface="Courier New" panose="02070309020205020404" pitchFamily="49" charset="0"/>
                <a:cs typeface="Courier New" panose="02070309020205020404" pitchFamily="49" charset="0"/>
              </a:rPr>
              <a:t>      add  $t1, $s1, $t8</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lw</a:t>
            </a:r>
            <a:r>
              <a:rPr lang="en-SG" sz="1200" b="1" dirty="0">
                <a:latin typeface="Courier New" panose="02070309020205020404" pitchFamily="49" charset="0"/>
                <a:cs typeface="Courier New" panose="02070309020205020404" pitchFamily="49" charset="0"/>
              </a:rPr>
              <a:t>   $t2, 0($t0)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lw</a:t>
            </a:r>
            <a:r>
              <a:rPr lang="en-SG" sz="1200" b="1" dirty="0">
                <a:latin typeface="Courier New" panose="02070309020205020404" pitchFamily="49" charset="0"/>
                <a:cs typeface="Courier New" panose="02070309020205020404" pitchFamily="49" charset="0"/>
              </a:rPr>
              <a:t>   $t3, 0($t1)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andi</a:t>
            </a:r>
            <a:r>
              <a:rPr lang="en-SG" sz="1200" b="1" dirty="0">
                <a:latin typeface="Courier New" panose="02070309020205020404" pitchFamily="49" charset="0"/>
                <a:cs typeface="Courier New" panose="02070309020205020404" pitchFamily="49" charset="0"/>
              </a:rPr>
              <a:t> $t4, $t3, 3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addi</a:t>
            </a:r>
            <a:r>
              <a:rPr lang="en-SG" sz="1200" b="1" dirty="0">
                <a:latin typeface="Courier New" panose="02070309020205020404" pitchFamily="49" charset="0"/>
                <a:cs typeface="Courier New" panose="02070309020205020404" pitchFamily="49" charset="0"/>
              </a:rPr>
              <a:t> $t4, $t4, -3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beq</a:t>
            </a:r>
            <a:r>
              <a:rPr lang="en-SG" sz="1200" b="1" dirty="0">
                <a:latin typeface="Courier New" panose="02070309020205020404" pitchFamily="49" charset="0"/>
                <a:cs typeface="Courier New" panose="02070309020205020404" pitchFamily="49" charset="0"/>
              </a:rPr>
              <a:t>  $t4, $zero, </a:t>
            </a:r>
            <a:r>
              <a:rPr lang="en-SG" sz="1200" b="1" i="1" dirty="0">
                <a:latin typeface="Courier New" panose="02070309020205020404" pitchFamily="49" charset="0"/>
                <a:cs typeface="Courier New" panose="02070309020205020404" pitchFamily="49" charset="0"/>
              </a:rPr>
              <a:t>A1</a:t>
            </a:r>
            <a:r>
              <a:rPr lang="en-SG" sz="1200" b="1" dirty="0">
                <a:latin typeface="Courier New" panose="02070309020205020404" pitchFamily="49" charset="0"/>
                <a:cs typeface="Courier New" panose="02070309020205020404" pitchFamily="49" charset="0"/>
              </a:rPr>
              <a:t>    </a:t>
            </a:r>
          </a:p>
          <a:p>
            <a:r>
              <a:rPr lang="en-SG" sz="1200" b="1" dirty="0">
                <a:latin typeface="Courier New" panose="02070309020205020404" pitchFamily="49" charset="0"/>
                <a:cs typeface="Courier New" panose="02070309020205020404" pitchFamily="49" charset="0"/>
              </a:rPr>
              <a:t>      add  $t2, $t2, $t3     </a:t>
            </a:r>
          </a:p>
          <a:p>
            <a:r>
              <a:rPr lang="en-SG" sz="1200" b="1" dirty="0">
                <a:latin typeface="Courier New" panose="02070309020205020404" pitchFamily="49" charset="0"/>
                <a:cs typeface="Courier New" panose="02070309020205020404" pitchFamily="49" charset="0"/>
              </a:rPr>
              <a:t>      j    </a:t>
            </a:r>
            <a:r>
              <a:rPr lang="en-SG" sz="1200" b="1" i="1" dirty="0">
                <a:latin typeface="Courier New" panose="02070309020205020404" pitchFamily="49" charset="0"/>
                <a:cs typeface="Courier New" panose="02070309020205020404" pitchFamily="49" charset="0"/>
              </a:rPr>
              <a:t>A2</a:t>
            </a:r>
            <a:endParaRPr lang="en-SG" sz="1200" b="1" dirty="0">
              <a:latin typeface="Courier New" panose="02070309020205020404" pitchFamily="49" charset="0"/>
              <a:cs typeface="Courier New" panose="02070309020205020404" pitchFamily="49" charset="0"/>
            </a:endParaRPr>
          </a:p>
          <a:p>
            <a:r>
              <a:rPr lang="en-SG" sz="1200" b="1" i="1" dirty="0">
                <a:latin typeface="Courier New" panose="02070309020205020404" pitchFamily="49" charset="0"/>
                <a:cs typeface="Courier New" panose="02070309020205020404" pitchFamily="49" charset="0"/>
              </a:rPr>
              <a:t>A1:</a:t>
            </a: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addi</a:t>
            </a:r>
            <a:r>
              <a:rPr lang="en-SG" sz="1200" b="1" dirty="0">
                <a:latin typeface="Courier New" panose="02070309020205020404" pitchFamily="49" charset="0"/>
                <a:cs typeface="Courier New" panose="02070309020205020404" pitchFamily="49" charset="0"/>
              </a:rPr>
              <a:t> $t2, $t2, 1       </a:t>
            </a:r>
          </a:p>
          <a:p>
            <a:r>
              <a:rPr lang="en-SG" sz="1200" b="1" i="1" dirty="0">
                <a:latin typeface="Courier New" panose="02070309020205020404" pitchFamily="49" charset="0"/>
                <a:cs typeface="Courier New" panose="02070309020205020404" pitchFamily="49" charset="0"/>
              </a:rPr>
              <a:t>A2:</a:t>
            </a: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sw</a:t>
            </a:r>
            <a:r>
              <a:rPr lang="en-SG" sz="1200" b="1" dirty="0">
                <a:latin typeface="Courier New" panose="02070309020205020404" pitchFamily="49" charset="0"/>
                <a:cs typeface="Courier New" panose="02070309020205020404" pitchFamily="49" charset="0"/>
              </a:rPr>
              <a:t>   $t2, 0($t0)</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addi</a:t>
            </a:r>
            <a:r>
              <a:rPr lang="en-SG" sz="1200" b="1" dirty="0">
                <a:latin typeface="Courier New" panose="02070309020205020404" pitchFamily="49" charset="0"/>
                <a:cs typeface="Courier New" panose="02070309020205020404" pitchFamily="49" charset="0"/>
              </a:rPr>
              <a:t> $t8, $t8, -8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slt</a:t>
            </a:r>
            <a:r>
              <a:rPr lang="en-SG" sz="1200" b="1" dirty="0">
                <a:latin typeface="Courier New" panose="02070309020205020404" pitchFamily="49" charset="0"/>
                <a:cs typeface="Courier New" panose="02070309020205020404" pitchFamily="49" charset="0"/>
              </a:rPr>
              <a:t>  $t7, $t8, $zero   </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beq</a:t>
            </a:r>
            <a:r>
              <a:rPr lang="en-SG" sz="1200" b="1" dirty="0">
                <a:latin typeface="Courier New" panose="02070309020205020404" pitchFamily="49" charset="0"/>
                <a:cs typeface="Courier New" panose="02070309020205020404" pitchFamily="49" charset="0"/>
              </a:rPr>
              <a:t>  $t7, $zero, </a:t>
            </a:r>
            <a:r>
              <a:rPr lang="en-SG" sz="1200" b="1" i="1" dirty="0">
                <a:latin typeface="Courier New" panose="02070309020205020404" pitchFamily="49" charset="0"/>
                <a:cs typeface="Courier New" panose="02070309020205020404" pitchFamily="49" charset="0"/>
              </a:rPr>
              <a:t>Loop</a:t>
            </a:r>
            <a:endParaRPr lang="en-SG" sz="1200" b="1" dirty="0">
              <a:latin typeface="Courier New" panose="02070309020205020404" pitchFamily="49" charset="0"/>
              <a:cs typeface="Courier New" panose="02070309020205020404" pitchFamily="49" charset="0"/>
            </a:endParaRPr>
          </a:p>
          <a:p>
            <a:r>
              <a:rPr lang="en-SG" sz="1200" b="1" i="1" dirty="0">
                <a:latin typeface="Courier New" panose="02070309020205020404" pitchFamily="49" charset="0"/>
                <a:cs typeface="Courier New" panose="02070309020205020404" pitchFamily="49" charset="0"/>
              </a:rPr>
              <a:t>End:</a:t>
            </a:r>
            <a:r>
              <a:rPr lang="en-SG" sz="1200" b="1" dirty="0">
                <a:latin typeface="Courier New" panose="02070309020205020404" pitchFamily="49" charset="0"/>
                <a:cs typeface="Courier New" panose="02070309020205020404" pitchFamily="49" charset="0"/>
              </a:rPr>
              <a:t>  li   $v0, 10           # system call code for exit</a:t>
            </a:r>
          </a:p>
          <a:p>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syscall</a:t>
            </a:r>
            <a:endParaRPr lang="en-SG" sz="1200" b="1" dirty="0">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6BCF7FCE-8EAC-4F29-947A-FEBD17BAE3AD}"/>
              </a:ext>
            </a:extLst>
          </p:cNvPr>
          <p:cNvSpPr/>
          <p:nvPr/>
        </p:nvSpPr>
        <p:spPr>
          <a:xfrm>
            <a:off x="1369695" y="3020060"/>
            <a:ext cx="146685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40554921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5(a)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31</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904144" y="520146"/>
            <a:ext cx="7782208" cy="400110"/>
          </a:xfrm>
          <a:prstGeom prst="rect">
            <a:avLst/>
          </a:prstGeom>
          <a:noFill/>
        </p:spPr>
        <p:txBody>
          <a:bodyPr wrap="square" rtlCol="0">
            <a:spAutoFit/>
          </a:bodyPr>
          <a:lstStyle/>
          <a:p>
            <a:r>
              <a:rPr lang="en-SG" sz="2000" dirty="0"/>
              <a:t>Fill in the missing instruction.</a:t>
            </a:r>
          </a:p>
        </p:txBody>
      </p:sp>
      <p:sp>
        <p:nvSpPr>
          <p:cNvPr id="17" name="TextBox 16">
            <a:extLst>
              <a:ext uri="{FF2B5EF4-FFF2-40B4-BE49-F238E27FC236}">
                <a16:creationId xmlns:a16="http://schemas.microsoft.com/office/drawing/2014/main" id="{D84A0622-A61A-4E1C-9C4B-519E5EAC9AFF}"/>
              </a:ext>
            </a:extLst>
          </p:cNvPr>
          <p:cNvSpPr txBox="1"/>
          <p:nvPr/>
        </p:nvSpPr>
        <p:spPr>
          <a:xfrm>
            <a:off x="711200" y="1131350"/>
            <a:ext cx="7569200" cy="2923877"/>
          </a:xfrm>
          <a:prstGeom prst="rect">
            <a:avLst/>
          </a:prstGeom>
          <a:solidFill>
            <a:srgbClr val="FFFFCC"/>
          </a:solidFill>
          <a:ln>
            <a:solidFill>
              <a:schemeClr val="tx1"/>
            </a:solidFill>
          </a:ln>
        </p:spPr>
        <p:txBody>
          <a:bodyPr wrap="square" rtlCol="0">
            <a:spAutoFit/>
          </a:bodyPr>
          <a:lstStyle/>
          <a:p>
            <a:pPr>
              <a:spcAft>
                <a:spcPts val="600"/>
              </a:spcAft>
            </a:pPr>
            <a:r>
              <a:rPr lang="en-SG" sz="1600" b="1" dirty="0">
                <a:latin typeface="Courier New" panose="02070309020205020404" pitchFamily="49" charset="0"/>
                <a:cs typeface="Courier New" panose="02070309020205020404" pitchFamily="49" charset="0"/>
              </a:rPr>
              <a:t>.data </a:t>
            </a:r>
          </a:p>
          <a:p>
            <a:pPr>
              <a:spcAft>
                <a:spcPts val="600"/>
              </a:spcAft>
            </a:pPr>
            <a:r>
              <a:rPr lang="en-SG" sz="1600" b="1" dirty="0">
                <a:latin typeface="Courier New" panose="02070309020205020404" pitchFamily="49" charset="0"/>
                <a:cs typeface="Courier New" panose="02070309020205020404" pitchFamily="49" charset="0"/>
              </a:rPr>
              <a:t>A: .word 11, 9, 31, 2, 9, 1, 6, 10 </a:t>
            </a:r>
          </a:p>
          <a:p>
            <a:pPr>
              <a:spcAft>
                <a:spcPts val="600"/>
              </a:spcAft>
            </a:pPr>
            <a:r>
              <a:rPr lang="en-SG" sz="1600" b="1" dirty="0">
                <a:latin typeface="Courier New" panose="02070309020205020404" pitchFamily="49" charset="0"/>
                <a:cs typeface="Courier New" panose="02070309020205020404" pitchFamily="49" charset="0"/>
              </a:rPr>
              <a:t>B: .word 3, 7, 2, 12, 11, 41, 19, 35</a:t>
            </a:r>
          </a:p>
          <a:p>
            <a:pPr>
              <a:spcAft>
                <a:spcPts val="600"/>
              </a:spcAft>
            </a:pPr>
            <a:r>
              <a:rPr lang="en-SG" sz="1600" b="1" dirty="0">
                <a:latin typeface="Courier New" panose="02070309020205020404" pitchFamily="49" charset="0"/>
                <a:cs typeface="Courier New" panose="02070309020205020404" pitchFamily="49" charset="0"/>
              </a:rPr>
              <a:t>n: .word 8</a:t>
            </a:r>
          </a:p>
          <a:p>
            <a:pPr>
              <a:spcAft>
                <a:spcPts val="600"/>
              </a:spcAft>
            </a:pPr>
            <a:r>
              <a:rPr lang="en-SG" sz="1600" b="1" dirty="0">
                <a:latin typeface="Courier New" panose="02070309020205020404" pitchFamily="49" charset="0"/>
                <a:cs typeface="Courier New" panose="02070309020205020404" pitchFamily="49" charset="0"/>
              </a:rPr>
              <a:t>.text</a:t>
            </a:r>
          </a:p>
          <a:p>
            <a:pPr>
              <a:spcAft>
                <a:spcPts val="600"/>
              </a:spcAft>
            </a:pPr>
            <a:r>
              <a:rPr lang="en-SG" sz="1600" b="1" i="1" dirty="0">
                <a:latin typeface="Courier New" panose="02070309020205020404" pitchFamily="49" charset="0"/>
                <a:cs typeface="Courier New" panose="02070309020205020404" pitchFamily="49" charset="0"/>
              </a:rPr>
              <a:t>main:</a:t>
            </a:r>
            <a:r>
              <a:rPr lang="en-SG" sz="1600" b="1" dirty="0">
                <a:latin typeface="Courier New" panose="02070309020205020404" pitchFamily="49" charset="0"/>
                <a:cs typeface="Courier New" panose="02070309020205020404" pitchFamily="49" charset="0"/>
              </a:rPr>
              <a:t> la   $s0, A    # $s0 is the base address of array A</a:t>
            </a:r>
          </a:p>
          <a:p>
            <a:pPr>
              <a:spcAft>
                <a:spcPts val="600"/>
              </a:spcAft>
            </a:pPr>
            <a:r>
              <a:rPr lang="en-SG" sz="1600" b="1" dirty="0">
                <a:latin typeface="Courier New" panose="02070309020205020404" pitchFamily="49" charset="0"/>
                <a:cs typeface="Courier New" panose="02070309020205020404" pitchFamily="49" charset="0"/>
              </a:rPr>
              <a:t>      la   $s1, B    # $s1 is the base address of array B</a:t>
            </a:r>
          </a:p>
          <a:p>
            <a:pPr>
              <a:spcAft>
                <a:spcPts val="600"/>
              </a:spcAft>
            </a:pPr>
            <a:r>
              <a:rPr lang="en-SG" sz="1600" b="1" dirty="0">
                <a:latin typeface="Courier New" panose="02070309020205020404" pitchFamily="49" charset="0"/>
                <a:cs typeface="Courier New" panose="02070309020205020404" pitchFamily="49" charset="0"/>
              </a:rPr>
              <a:t>      la   $t0, n    # $t0 is the </a:t>
            </a:r>
            <a:r>
              <a:rPr lang="en-SG" sz="1600" b="1" dirty="0" err="1">
                <a:latin typeface="Courier New" panose="02070309020205020404" pitchFamily="49" charset="0"/>
                <a:cs typeface="Courier New" panose="02070309020205020404" pitchFamily="49" charset="0"/>
              </a:rPr>
              <a:t>addr</a:t>
            </a:r>
            <a:r>
              <a:rPr lang="en-SG" sz="1600" b="1" dirty="0">
                <a:latin typeface="Courier New" panose="02070309020205020404" pitchFamily="49" charset="0"/>
                <a:cs typeface="Courier New" panose="02070309020205020404" pitchFamily="49" charset="0"/>
              </a:rPr>
              <a:t> of n (size of array)</a:t>
            </a:r>
          </a:p>
          <a:p>
            <a:pPr>
              <a:spcAft>
                <a:spcPts val="600"/>
              </a:spcAft>
            </a:pPr>
            <a:r>
              <a:rPr lang="en-SG" sz="1600" b="1" dirty="0">
                <a:latin typeface="Courier New" panose="02070309020205020404" pitchFamily="49" charset="0"/>
                <a:cs typeface="Courier New" panose="02070309020205020404" pitchFamily="49" charset="0"/>
              </a:rPr>
              <a:t>                     # $s2 is the content of n </a:t>
            </a:r>
          </a:p>
        </p:txBody>
      </p:sp>
      <p:sp>
        <p:nvSpPr>
          <p:cNvPr id="21" name="Rectangle 20">
            <a:extLst>
              <a:ext uri="{FF2B5EF4-FFF2-40B4-BE49-F238E27FC236}">
                <a16:creationId xmlns:a16="http://schemas.microsoft.com/office/drawing/2014/main" id="{6BCF7FCE-8EAC-4F29-947A-FEBD17BAE3AD}"/>
              </a:ext>
            </a:extLst>
          </p:cNvPr>
          <p:cNvSpPr/>
          <p:nvPr/>
        </p:nvSpPr>
        <p:spPr>
          <a:xfrm>
            <a:off x="1420494" y="3680460"/>
            <a:ext cx="1830705" cy="3022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3287845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5(a)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32</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904144" y="520146"/>
            <a:ext cx="7782208" cy="400110"/>
          </a:xfrm>
          <a:prstGeom prst="rect">
            <a:avLst/>
          </a:prstGeom>
          <a:noFill/>
        </p:spPr>
        <p:txBody>
          <a:bodyPr wrap="square" rtlCol="0">
            <a:spAutoFit/>
          </a:bodyPr>
          <a:lstStyle/>
          <a:p>
            <a:r>
              <a:rPr lang="en-SG" sz="2000" dirty="0"/>
              <a:t>Fill in the missing instruction.</a:t>
            </a:r>
          </a:p>
        </p:txBody>
      </p:sp>
      <p:sp>
        <p:nvSpPr>
          <p:cNvPr id="17" name="TextBox 16">
            <a:extLst>
              <a:ext uri="{FF2B5EF4-FFF2-40B4-BE49-F238E27FC236}">
                <a16:creationId xmlns:a16="http://schemas.microsoft.com/office/drawing/2014/main" id="{D84A0622-A61A-4E1C-9C4B-519E5EAC9AFF}"/>
              </a:ext>
            </a:extLst>
          </p:cNvPr>
          <p:cNvSpPr txBox="1"/>
          <p:nvPr/>
        </p:nvSpPr>
        <p:spPr>
          <a:xfrm>
            <a:off x="711200" y="1131350"/>
            <a:ext cx="7569200" cy="2923877"/>
          </a:xfrm>
          <a:prstGeom prst="rect">
            <a:avLst/>
          </a:prstGeom>
          <a:solidFill>
            <a:srgbClr val="FFFFCC"/>
          </a:solidFill>
          <a:ln>
            <a:solidFill>
              <a:schemeClr val="tx1"/>
            </a:solidFill>
          </a:ln>
        </p:spPr>
        <p:txBody>
          <a:bodyPr wrap="square" rtlCol="0">
            <a:spAutoFit/>
          </a:bodyPr>
          <a:lstStyle/>
          <a:p>
            <a:pPr>
              <a:spcAft>
                <a:spcPts val="600"/>
              </a:spcAft>
            </a:pPr>
            <a:r>
              <a:rPr lang="en-SG" sz="1600" b="1" dirty="0">
                <a:latin typeface="Courier New" panose="02070309020205020404" pitchFamily="49" charset="0"/>
                <a:cs typeface="Courier New" panose="02070309020205020404" pitchFamily="49" charset="0"/>
              </a:rPr>
              <a:t>.data </a:t>
            </a:r>
          </a:p>
          <a:p>
            <a:pPr>
              <a:spcAft>
                <a:spcPts val="600"/>
              </a:spcAft>
            </a:pPr>
            <a:r>
              <a:rPr lang="en-SG" sz="1600" b="1" dirty="0">
                <a:latin typeface="Courier New" panose="02070309020205020404" pitchFamily="49" charset="0"/>
                <a:cs typeface="Courier New" panose="02070309020205020404" pitchFamily="49" charset="0"/>
              </a:rPr>
              <a:t>A: .word 11, 9, 31, 2, 9, 1, 6, 10 </a:t>
            </a:r>
          </a:p>
          <a:p>
            <a:pPr>
              <a:spcAft>
                <a:spcPts val="600"/>
              </a:spcAft>
            </a:pPr>
            <a:r>
              <a:rPr lang="en-SG" sz="1600" b="1" dirty="0">
                <a:latin typeface="Courier New" panose="02070309020205020404" pitchFamily="49" charset="0"/>
                <a:cs typeface="Courier New" panose="02070309020205020404" pitchFamily="49" charset="0"/>
              </a:rPr>
              <a:t>B: .word 3, 7, 2, 12, 11, 41, 19, 35</a:t>
            </a:r>
          </a:p>
          <a:p>
            <a:pPr>
              <a:spcAft>
                <a:spcPts val="600"/>
              </a:spcAft>
            </a:pPr>
            <a:r>
              <a:rPr lang="en-SG" sz="1600" b="1" dirty="0">
                <a:latin typeface="Courier New" panose="02070309020205020404" pitchFamily="49" charset="0"/>
                <a:cs typeface="Courier New" panose="02070309020205020404" pitchFamily="49" charset="0"/>
              </a:rPr>
              <a:t>n: .word 8</a:t>
            </a:r>
          </a:p>
          <a:p>
            <a:pPr>
              <a:spcAft>
                <a:spcPts val="600"/>
              </a:spcAft>
            </a:pPr>
            <a:r>
              <a:rPr lang="en-SG" sz="1600" b="1" dirty="0">
                <a:latin typeface="Courier New" panose="02070309020205020404" pitchFamily="49" charset="0"/>
                <a:cs typeface="Courier New" panose="02070309020205020404" pitchFamily="49" charset="0"/>
              </a:rPr>
              <a:t>.text</a:t>
            </a:r>
          </a:p>
          <a:p>
            <a:pPr>
              <a:spcAft>
                <a:spcPts val="600"/>
              </a:spcAft>
            </a:pPr>
            <a:r>
              <a:rPr lang="en-SG" sz="1600" b="1" i="1" dirty="0">
                <a:latin typeface="Courier New" panose="02070309020205020404" pitchFamily="49" charset="0"/>
                <a:cs typeface="Courier New" panose="02070309020205020404" pitchFamily="49" charset="0"/>
              </a:rPr>
              <a:t>main:</a:t>
            </a:r>
            <a:r>
              <a:rPr lang="en-SG" sz="1600" b="1" dirty="0">
                <a:latin typeface="Courier New" panose="02070309020205020404" pitchFamily="49" charset="0"/>
                <a:cs typeface="Courier New" panose="02070309020205020404" pitchFamily="49" charset="0"/>
              </a:rPr>
              <a:t> la   $s0, A    # $s0 is the base address of array A</a:t>
            </a:r>
          </a:p>
          <a:p>
            <a:pPr>
              <a:spcAft>
                <a:spcPts val="600"/>
              </a:spcAft>
            </a:pPr>
            <a:r>
              <a:rPr lang="en-SG" sz="1600" b="1" dirty="0">
                <a:latin typeface="Courier New" panose="02070309020205020404" pitchFamily="49" charset="0"/>
                <a:cs typeface="Courier New" panose="02070309020205020404" pitchFamily="49" charset="0"/>
              </a:rPr>
              <a:t>      la   $s1, B    # $s1 is the base address of array B</a:t>
            </a:r>
          </a:p>
          <a:p>
            <a:pPr>
              <a:spcAft>
                <a:spcPts val="600"/>
              </a:spcAft>
            </a:pPr>
            <a:r>
              <a:rPr lang="en-SG" sz="1600" b="1" dirty="0">
                <a:latin typeface="Courier New" panose="02070309020205020404" pitchFamily="49" charset="0"/>
                <a:cs typeface="Courier New" panose="02070309020205020404" pitchFamily="49" charset="0"/>
              </a:rPr>
              <a:t>      la   $t0, n    # $t0 is the </a:t>
            </a:r>
            <a:r>
              <a:rPr lang="en-SG" sz="1600" b="1" dirty="0" err="1">
                <a:latin typeface="Courier New" panose="02070309020205020404" pitchFamily="49" charset="0"/>
                <a:cs typeface="Courier New" panose="02070309020205020404" pitchFamily="49" charset="0"/>
              </a:rPr>
              <a:t>addr</a:t>
            </a:r>
            <a:r>
              <a:rPr lang="en-SG" sz="1600" b="1" dirty="0">
                <a:latin typeface="Courier New" panose="02070309020205020404" pitchFamily="49" charset="0"/>
                <a:cs typeface="Courier New" panose="02070309020205020404" pitchFamily="49" charset="0"/>
              </a:rPr>
              <a:t> of n (size of array)</a:t>
            </a:r>
          </a:p>
          <a:p>
            <a:pPr>
              <a:spcAft>
                <a:spcPts val="600"/>
              </a:spcAft>
            </a:pPr>
            <a:r>
              <a:rPr lang="en-SG" sz="1600" b="1" dirty="0">
                <a:latin typeface="Courier New" panose="02070309020205020404" pitchFamily="49" charset="0"/>
                <a:cs typeface="Courier New" panose="02070309020205020404" pitchFamily="49" charset="0"/>
              </a:rPr>
              <a:t>                     # $s2 is the content of n </a:t>
            </a:r>
          </a:p>
        </p:txBody>
      </p:sp>
      <p:sp>
        <p:nvSpPr>
          <p:cNvPr id="21" name="Rectangle 20">
            <a:extLst>
              <a:ext uri="{FF2B5EF4-FFF2-40B4-BE49-F238E27FC236}">
                <a16:creationId xmlns:a16="http://schemas.microsoft.com/office/drawing/2014/main" id="{6BCF7FCE-8EAC-4F29-947A-FEBD17BAE3AD}"/>
              </a:ext>
            </a:extLst>
          </p:cNvPr>
          <p:cNvSpPr/>
          <p:nvPr/>
        </p:nvSpPr>
        <p:spPr>
          <a:xfrm>
            <a:off x="1420494" y="3680460"/>
            <a:ext cx="1830705" cy="3022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2" name="TextBox 1">
            <a:extLst>
              <a:ext uri="{FF2B5EF4-FFF2-40B4-BE49-F238E27FC236}">
                <a16:creationId xmlns:a16="http://schemas.microsoft.com/office/drawing/2014/main" id="{D6C659F8-61F9-4354-A824-E5B736A53A3A}"/>
              </a:ext>
            </a:extLst>
          </p:cNvPr>
          <p:cNvSpPr txBox="1"/>
          <p:nvPr/>
        </p:nvSpPr>
        <p:spPr>
          <a:xfrm>
            <a:off x="1420494" y="3662313"/>
            <a:ext cx="2255520" cy="338554"/>
          </a:xfrm>
          <a:prstGeom prst="rect">
            <a:avLst/>
          </a:prstGeom>
          <a:noFill/>
        </p:spPr>
        <p:txBody>
          <a:bodyPr wrap="square" rtlCol="0">
            <a:spAutoFit/>
          </a:bodyPr>
          <a:lstStyle/>
          <a:p>
            <a:r>
              <a:rPr lang="en-SG" sz="1600" b="1" dirty="0" err="1">
                <a:solidFill>
                  <a:srgbClr val="C00000"/>
                </a:solidFill>
                <a:latin typeface="Courier New" panose="02070309020205020404" pitchFamily="49" charset="0"/>
                <a:cs typeface="Courier New" panose="02070309020205020404" pitchFamily="49" charset="0"/>
              </a:rPr>
              <a:t>lw</a:t>
            </a:r>
            <a:r>
              <a:rPr lang="en-SG" sz="1600" b="1" dirty="0">
                <a:solidFill>
                  <a:srgbClr val="C00000"/>
                </a:solidFill>
                <a:latin typeface="Courier New" panose="02070309020205020404" pitchFamily="49" charset="0"/>
                <a:cs typeface="Courier New" panose="02070309020205020404" pitchFamily="49" charset="0"/>
              </a:rPr>
              <a:t> $s2, 0($t0)</a:t>
            </a:r>
          </a:p>
        </p:txBody>
      </p:sp>
    </p:spTree>
    <p:extLst>
      <p:ext uri="{BB962C8B-B14F-4D97-AF65-F5344CB8AC3E}">
        <p14:creationId xmlns:p14="http://schemas.microsoft.com/office/powerpoint/2010/main" val="21786733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980797" cy="685800"/>
          </a:xfrm>
        </p:spPr>
        <p:txBody>
          <a:bodyPr>
            <a:normAutofit fontScale="90000"/>
          </a:bodyPr>
          <a:lstStyle/>
          <a:p>
            <a:r>
              <a:rPr lang="en-GB" sz="2800" dirty="0">
                <a:solidFill>
                  <a:srgbClr val="0000FF"/>
                </a:solidFill>
              </a:rPr>
              <a:t>5(</a:t>
            </a:r>
            <a:r>
              <a:rPr lang="en-GB" sz="2800" dirty="0" err="1">
                <a:solidFill>
                  <a:srgbClr val="0000FF"/>
                </a:solidFill>
              </a:rPr>
              <a:t>b,c</a:t>
            </a:r>
            <a:r>
              <a:rPr lang="en-GB" sz="2800" dirty="0">
                <a:solidFill>
                  <a:srgbClr val="0000FF"/>
                </a:solidFill>
              </a:rPr>
              <a:t>)</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33</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904144" y="520146"/>
            <a:ext cx="7935056" cy="1015663"/>
          </a:xfrm>
          <a:prstGeom prst="rect">
            <a:avLst/>
          </a:prstGeom>
          <a:noFill/>
        </p:spPr>
        <p:txBody>
          <a:bodyPr wrap="square" rtlCol="0">
            <a:spAutoFit/>
          </a:bodyPr>
          <a:lstStyle/>
          <a:p>
            <a:r>
              <a:rPr lang="en-SG" sz="2000" dirty="0"/>
              <a:t>Fill in the value of array </a:t>
            </a:r>
            <a:r>
              <a:rPr lang="en-SG" sz="2000" i="1" dirty="0"/>
              <a:t>A</a:t>
            </a:r>
            <a:r>
              <a:rPr lang="en-SG" sz="2000" dirty="0"/>
              <a:t> after the execution of the code.</a:t>
            </a:r>
          </a:p>
          <a:p>
            <a:r>
              <a:rPr lang="en-SG" sz="2000" dirty="0"/>
              <a:t>Write an equivalent C code.</a:t>
            </a:r>
          </a:p>
          <a:p>
            <a:r>
              <a:rPr lang="en-SG" sz="2000" dirty="0"/>
              <a:t>$s0 = </a:t>
            </a:r>
            <a:r>
              <a:rPr lang="en-SG" sz="2000" dirty="0" err="1"/>
              <a:t>addr</a:t>
            </a:r>
            <a:r>
              <a:rPr lang="en-SG" sz="2000" dirty="0"/>
              <a:t>. of array </a:t>
            </a:r>
            <a:r>
              <a:rPr lang="en-SG" sz="2000" i="1" dirty="0"/>
              <a:t>A</a:t>
            </a:r>
            <a:r>
              <a:rPr lang="en-SG" sz="2000" dirty="0"/>
              <a:t>; $s1 = </a:t>
            </a:r>
            <a:r>
              <a:rPr lang="en-SG" sz="2000" dirty="0" err="1"/>
              <a:t>addr</a:t>
            </a:r>
            <a:r>
              <a:rPr lang="en-SG" sz="2000" dirty="0"/>
              <a:t>. of array </a:t>
            </a:r>
            <a:r>
              <a:rPr lang="en-SG" sz="2000" i="1" dirty="0"/>
              <a:t>B</a:t>
            </a:r>
            <a:r>
              <a:rPr lang="en-SG" sz="2000" dirty="0"/>
              <a:t>; $s2 = </a:t>
            </a:r>
            <a:r>
              <a:rPr lang="en-SG" sz="2000" i="1" dirty="0"/>
              <a:t>n</a:t>
            </a:r>
            <a:r>
              <a:rPr lang="en-SG" sz="2000" dirty="0"/>
              <a:t> (size of array)</a:t>
            </a:r>
          </a:p>
        </p:txBody>
      </p:sp>
      <p:sp>
        <p:nvSpPr>
          <p:cNvPr id="7" name="TextBox 6">
            <a:extLst>
              <a:ext uri="{FF2B5EF4-FFF2-40B4-BE49-F238E27FC236}">
                <a16:creationId xmlns:a16="http://schemas.microsoft.com/office/drawing/2014/main" id="{83536BD7-4729-48B9-B7B9-50C465D7564C}"/>
              </a:ext>
            </a:extLst>
          </p:cNvPr>
          <p:cNvSpPr txBox="1"/>
          <p:nvPr/>
        </p:nvSpPr>
        <p:spPr>
          <a:xfrm>
            <a:off x="457200" y="1468448"/>
            <a:ext cx="7288924" cy="5078313"/>
          </a:xfrm>
          <a:prstGeom prst="rect">
            <a:avLst/>
          </a:prstGeom>
          <a:solidFill>
            <a:srgbClr val="FFFFCC"/>
          </a:solidFill>
          <a:ln>
            <a:solidFill>
              <a:schemeClr val="tx1"/>
            </a:solidFill>
          </a:ln>
        </p:spPr>
        <p:txBody>
          <a:bodyPr wrap="square" rtlCol="0">
            <a:spAutoFit/>
          </a:bodyPr>
          <a:lstStyle/>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$s2, $zero, </a:t>
            </a:r>
            <a:r>
              <a:rPr lang="en-SG" b="1" i="1" dirty="0">
                <a:latin typeface="Courier New" panose="02070309020205020404" pitchFamily="49" charset="0"/>
                <a:cs typeface="Courier New" panose="02070309020205020404" pitchFamily="49" charset="0"/>
              </a:rPr>
              <a:t>End</a:t>
            </a:r>
            <a:r>
              <a:rPr lang="en-SG" b="1" dirty="0">
                <a:latin typeface="Courier New" panose="02070309020205020404" pitchFamily="49" charset="0"/>
                <a:cs typeface="Courier New" panose="02070309020205020404" pitchFamily="49" charset="0"/>
              </a:rPr>
              <a:t>   # Address: 0x0040003c</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$s2, -1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sll</a:t>
            </a:r>
            <a:r>
              <a:rPr lang="en-SG" b="1" dirty="0">
                <a:latin typeface="Courier New" panose="02070309020205020404" pitchFamily="49" charset="0"/>
                <a:cs typeface="Courier New" panose="02070309020205020404" pitchFamily="49" charset="0"/>
              </a:rPr>
              <a:t>  $t8, $t8, 2       </a:t>
            </a:r>
          </a:p>
          <a:p>
            <a:r>
              <a:rPr lang="en-SG" b="1" i="1" dirty="0">
                <a:latin typeface="Courier New" panose="02070309020205020404" pitchFamily="49" charset="0"/>
                <a:cs typeface="Courier New" panose="02070309020205020404" pitchFamily="49" charset="0"/>
              </a:rPr>
              <a:t>Loop:</a:t>
            </a:r>
            <a:r>
              <a:rPr lang="en-SG" b="1" dirty="0">
                <a:latin typeface="Courier New" panose="02070309020205020404" pitchFamily="49" charset="0"/>
                <a:cs typeface="Courier New" panose="02070309020205020404" pitchFamily="49" charset="0"/>
              </a:rPr>
              <a:t> add  $t0, $s0, $t8</a:t>
            </a:r>
          </a:p>
          <a:p>
            <a:r>
              <a:rPr lang="en-SG" b="1" dirty="0">
                <a:latin typeface="Courier New" panose="02070309020205020404" pitchFamily="49" charset="0"/>
                <a:cs typeface="Courier New" panose="02070309020205020404" pitchFamily="49" charset="0"/>
              </a:rPr>
              <a:t>      add  $t1, $s1, $t8</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$t2, 0($t0)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$t3, 0($t1)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andi</a:t>
            </a:r>
            <a:r>
              <a:rPr lang="en-SG" b="1" dirty="0">
                <a:latin typeface="Courier New" panose="02070309020205020404" pitchFamily="49" charset="0"/>
                <a:cs typeface="Courier New" panose="02070309020205020404" pitchFamily="49" charset="0"/>
              </a:rPr>
              <a:t> $t4, $t3,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$t4, $t4,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$t4, $zero, </a:t>
            </a:r>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p>
          <a:p>
            <a:r>
              <a:rPr lang="en-SG" b="1" dirty="0">
                <a:latin typeface="Courier New" panose="02070309020205020404" pitchFamily="49" charset="0"/>
                <a:cs typeface="Courier New" panose="02070309020205020404" pitchFamily="49" charset="0"/>
              </a:rPr>
              <a:t>      add  $t2, $t2, $t3     </a:t>
            </a:r>
          </a:p>
          <a:p>
            <a:r>
              <a:rPr lang="en-SG" b="1" dirty="0">
                <a:latin typeface="Courier New" panose="02070309020205020404" pitchFamily="49" charset="0"/>
                <a:cs typeface="Courier New" panose="02070309020205020404" pitchFamily="49" charset="0"/>
              </a:rPr>
              <a:t>      j    </a:t>
            </a:r>
            <a:r>
              <a:rPr lang="en-SG" b="1" i="1" dirty="0">
                <a:latin typeface="Courier New" panose="02070309020205020404" pitchFamily="49" charset="0"/>
                <a:cs typeface="Courier New" panose="02070309020205020404" pitchFamily="49" charset="0"/>
              </a:rPr>
              <a:t>A2</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$t2, $t2, 1       </a:t>
            </a:r>
          </a:p>
          <a:p>
            <a:r>
              <a:rPr lang="en-SG" b="1" i="1" dirty="0">
                <a:latin typeface="Courier New" panose="02070309020205020404" pitchFamily="49" charset="0"/>
                <a:cs typeface="Courier New" panose="02070309020205020404" pitchFamily="49" charset="0"/>
              </a:rPr>
              <a:t>A2:</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sw</a:t>
            </a:r>
            <a:r>
              <a:rPr lang="en-SG" b="1" dirty="0">
                <a:latin typeface="Courier New" panose="02070309020205020404" pitchFamily="49" charset="0"/>
                <a:cs typeface="Courier New" panose="02070309020205020404" pitchFamily="49" charset="0"/>
              </a:rPr>
              <a:t>   $t2, 0($t0)</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$t8, -8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slt</a:t>
            </a:r>
            <a:r>
              <a:rPr lang="en-SG" b="1" dirty="0">
                <a:latin typeface="Courier New" panose="02070309020205020404" pitchFamily="49" charset="0"/>
                <a:cs typeface="Courier New" panose="02070309020205020404" pitchFamily="49" charset="0"/>
              </a:rPr>
              <a:t>  $t7, $t8, $zero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$t7, $zero, </a:t>
            </a:r>
            <a:r>
              <a:rPr lang="en-SG" b="1" i="1" dirty="0">
                <a:latin typeface="Courier New" panose="02070309020205020404" pitchFamily="49" charset="0"/>
                <a:cs typeface="Courier New" panose="02070309020205020404" pitchFamily="49" charset="0"/>
              </a:rPr>
              <a:t>Loop</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End:</a:t>
            </a:r>
            <a:endParaRPr lang="en-SG" sz="1400" b="1"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DDBC9BEA-1AC6-4CE6-961E-73899CDDD7B2}"/>
              </a:ext>
            </a:extLst>
          </p:cNvPr>
          <p:cNvSpPr txBox="1"/>
          <p:nvPr/>
        </p:nvSpPr>
        <p:spPr>
          <a:xfrm>
            <a:off x="4172607" y="1849425"/>
            <a:ext cx="4666593" cy="830997"/>
          </a:xfrm>
          <a:prstGeom prst="rect">
            <a:avLst/>
          </a:prstGeom>
          <a:solidFill>
            <a:srgbClr val="E2FFC5"/>
          </a:solidFill>
          <a:ln>
            <a:solidFill>
              <a:schemeClr val="tx1"/>
            </a:solidFill>
          </a:ln>
        </p:spPr>
        <p:txBody>
          <a:bodyPr wrap="square" rtlCol="0">
            <a:spAutoFit/>
          </a:bodyPr>
          <a:lstStyle/>
          <a:p>
            <a:r>
              <a:rPr lang="en-SG" sz="2400" i="1" dirty="0"/>
              <a:t>A</a:t>
            </a:r>
            <a:r>
              <a:rPr lang="en-SG" sz="2400" dirty="0"/>
              <a:t> = {11, 9, 31, 2,   9,   1,  6,   10}</a:t>
            </a:r>
          </a:p>
          <a:p>
            <a:r>
              <a:rPr lang="en-SG" sz="2400" i="1" dirty="0"/>
              <a:t>B</a:t>
            </a:r>
            <a:r>
              <a:rPr lang="en-SG" sz="2400" dirty="0"/>
              <a:t> = { 3,  7,  2, 12, 11, 41, 19, 35}</a:t>
            </a:r>
            <a:endParaRPr lang="en-SG" dirty="0"/>
          </a:p>
        </p:txBody>
      </p:sp>
      <p:sp>
        <p:nvSpPr>
          <p:cNvPr id="3" name="TextBox 2">
            <a:extLst>
              <a:ext uri="{FF2B5EF4-FFF2-40B4-BE49-F238E27FC236}">
                <a16:creationId xmlns:a16="http://schemas.microsoft.com/office/drawing/2014/main" id="{5DDEAEF2-20DE-4F56-94DE-CFF4BA9D3AA4}"/>
              </a:ext>
            </a:extLst>
          </p:cNvPr>
          <p:cNvSpPr txBox="1"/>
          <p:nvPr/>
        </p:nvSpPr>
        <p:spPr>
          <a:xfrm>
            <a:off x="4340773" y="2921876"/>
            <a:ext cx="4225158" cy="523220"/>
          </a:xfrm>
          <a:prstGeom prst="rect">
            <a:avLst/>
          </a:prstGeom>
          <a:solidFill>
            <a:srgbClr val="CCCCFF"/>
          </a:solidFill>
          <a:ln>
            <a:solidFill>
              <a:schemeClr val="tx1"/>
            </a:solidFill>
          </a:ln>
        </p:spPr>
        <p:txBody>
          <a:bodyPr wrap="square" rtlCol="0">
            <a:spAutoFit/>
          </a:bodyPr>
          <a:lstStyle/>
          <a:p>
            <a:r>
              <a:rPr lang="en-SG" sz="2800" dirty="0"/>
              <a:t>What does the code do?</a:t>
            </a:r>
          </a:p>
        </p:txBody>
      </p:sp>
    </p:spTree>
    <p:extLst>
      <p:ext uri="{BB962C8B-B14F-4D97-AF65-F5344CB8AC3E}">
        <p14:creationId xmlns:p14="http://schemas.microsoft.com/office/powerpoint/2010/main" val="3369691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36C20A70-48B0-41EC-9CD0-AC8F5490EA87}"/>
              </a:ext>
            </a:extLst>
          </p:cNvPr>
          <p:cNvSpPr txBox="1"/>
          <p:nvPr/>
        </p:nvSpPr>
        <p:spPr>
          <a:xfrm>
            <a:off x="457200" y="1468448"/>
            <a:ext cx="7288924" cy="5078313"/>
          </a:xfrm>
          <a:prstGeom prst="rect">
            <a:avLst/>
          </a:prstGeom>
          <a:solidFill>
            <a:srgbClr val="FFFFCC"/>
          </a:solidFill>
          <a:ln>
            <a:solidFill>
              <a:schemeClr val="tx1"/>
            </a:solidFill>
          </a:ln>
        </p:spPr>
        <p:txBody>
          <a:bodyPr wrap="square" rtlCol="0">
            <a:spAutoFit/>
          </a:bodyPr>
          <a:lstStyle/>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$s2, $zero, </a:t>
            </a:r>
            <a:r>
              <a:rPr lang="en-SG" b="1" i="1" dirty="0">
                <a:latin typeface="Courier New" panose="02070309020205020404" pitchFamily="49" charset="0"/>
                <a:cs typeface="Courier New" panose="02070309020205020404" pitchFamily="49" charset="0"/>
              </a:rPr>
              <a:t>End</a:t>
            </a:r>
            <a:r>
              <a:rPr lang="en-SG" b="1" dirty="0">
                <a:latin typeface="Courier New" panose="02070309020205020404" pitchFamily="49" charset="0"/>
                <a:cs typeface="Courier New" panose="02070309020205020404" pitchFamily="49" charset="0"/>
              </a:rPr>
              <a:t>   # Address: 0x0040003c</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$s2, -1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sll</a:t>
            </a:r>
            <a:r>
              <a:rPr lang="en-SG" b="1" dirty="0">
                <a:latin typeface="Courier New" panose="02070309020205020404" pitchFamily="49" charset="0"/>
                <a:cs typeface="Courier New" panose="02070309020205020404" pitchFamily="49" charset="0"/>
              </a:rPr>
              <a:t>  $t8, $t8, 2       </a:t>
            </a:r>
          </a:p>
          <a:p>
            <a:r>
              <a:rPr lang="en-SG" b="1" i="1" dirty="0">
                <a:latin typeface="Courier New" panose="02070309020205020404" pitchFamily="49" charset="0"/>
                <a:cs typeface="Courier New" panose="02070309020205020404" pitchFamily="49" charset="0"/>
              </a:rPr>
              <a:t>Loop:</a:t>
            </a:r>
            <a:r>
              <a:rPr lang="en-SG" b="1" dirty="0">
                <a:latin typeface="Courier New" panose="02070309020205020404" pitchFamily="49" charset="0"/>
                <a:cs typeface="Courier New" panose="02070309020205020404" pitchFamily="49" charset="0"/>
              </a:rPr>
              <a:t> add  $t0, $s0, $t8</a:t>
            </a:r>
          </a:p>
          <a:p>
            <a:r>
              <a:rPr lang="en-SG" b="1" dirty="0">
                <a:latin typeface="Courier New" panose="02070309020205020404" pitchFamily="49" charset="0"/>
                <a:cs typeface="Courier New" panose="02070309020205020404" pitchFamily="49" charset="0"/>
              </a:rPr>
              <a:t>      add  $t1, $s1, $t8</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$t2, 0($t0)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$t3, 0($t1)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andi</a:t>
            </a:r>
            <a:r>
              <a:rPr lang="en-SG" b="1" dirty="0">
                <a:latin typeface="Courier New" panose="02070309020205020404" pitchFamily="49" charset="0"/>
                <a:cs typeface="Courier New" panose="02070309020205020404" pitchFamily="49" charset="0"/>
              </a:rPr>
              <a:t> $t4, $t3,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$t4, $t4,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$t4, $zero, </a:t>
            </a:r>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p>
          <a:p>
            <a:r>
              <a:rPr lang="en-SG" b="1" dirty="0">
                <a:latin typeface="Courier New" panose="02070309020205020404" pitchFamily="49" charset="0"/>
                <a:cs typeface="Courier New" panose="02070309020205020404" pitchFamily="49" charset="0"/>
              </a:rPr>
              <a:t>      add  $t2, $t2, $t3     </a:t>
            </a:r>
          </a:p>
          <a:p>
            <a:r>
              <a:rPr lang="en-SG" b="1" dirty="0">
                <a:latin typeface="Courier New" panose="02070309020205020404" pitchFamily="49" charset="0"/>
                <a:cs typeface="Courier New" panose="02070309020205020404" pitchFamily="49" charset="0"/>
              </a:rPr>
              <a:t>      j    </a:t>
            </a:r>
            <a:r>
              <a:rPr lang="en-SG" b="1" i="1" dirty="0">
                <a:latin typeface="Courier New" panose="02070309020205020404" pitchFamily="49" charset="0"/>
                <a:cs typeface="Courier New" panose="02070309020205020404" pitchFamily="49" charset="0"/>
              </a:rPr>
              <a:t>A2</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$t2, $t2, 1       </a:t>
            </a:r>
          </a:p>
          <a:p>
            <a:r>
              <a:rPr lang="en-SG" b="1" i="1" dirty="0">
                <a:latin typeface="Courier New" panose="02070309020205020404" pitchFamily="49" charset="0"/>
                <a:cs typeface="Courier New" panose="02070309020205020404" pitchFamily="49" charset="0"/>
              </a:rPr>
              <a:t>A2:</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sw</a:t>
            </a:r>
            <a:r>
              <a:rPr lang="en-SG" b="1" dirty="0">
                <a:latin typeface="Courier New" panose="02070309020205020404" pitchFamily="49" charset="0"/>
                <a:cs typeface="Courier New" panose="02070309020205020404" pitchFamily="49" charset="0"/>
              </a:rPr>
              <a:t>   $t2, 0($t0)</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$t8, -8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slt</a:t>
            </a:r>
            <a:r>
              <a:rPr lang="en-SG" b="1" dirty="0">
                <a:latin typeface="Courier New" panose="02070309020205020404" pitchFamily="49" charset="0"/>
                <a:cs typeface="Courier New" panose="02070309020205020404" pitchFamily="49" charset="0"/>
              </a:rPr>
              <a:t>  $t7, $t8, $zero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$t7, $zero, </a:t>
            </a:r>
            <a:r>
              <a:rPr lang="en-SG" b="1" i="1" dirty="0">
                <a:latin typeface="Courier New" panose="02070309020205020404" pitchFamily="49" charset="0"/>
                <a:cs typeface="Courier New" panose="02070309020205020404" pitchFamily="49" charset="0"/>
              </a:rPr>
              <a:t>Loop</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End:</a:t>
            </a:r>
            <a:endParaRPr lang="en-SG" sz="1400" b="1" dirty="0">
              <a:latin typeface="Courier New" panose="02070309020205020404" pitchFamily="49" charset="0"/>
              <a:cs typeface="Courier New" panose="02070309020205020404" pitchFamily="49" charset="0"/>
            </a:endParaRPr>
          </a:p>
        </p:txBody>
      </p:sp>
      <p:sp>
        <p:nvSpPr>
          <p:cNvPr id="14338" name="Rectangle 2"/>
          <p:cNvSpPr>
            <a:spLocks noGrp="1" noChangeArrowheads="1"/>
          </p:cNvSpPr>
          <p:nvPr>
            <p:ph type="title"/>
          </p:nvPr>
        </p:nvSpPr>
        <p:spPr>
          <a:xfrm>
            <a:off x="101768" y="342178"/>
            <a:ext cx="980797" cy="685800"/>
          </a:xfrm>
        </p:spPr>
        <p:txBody>
          <a:bodyPr>
            <a:normAutofit fontScale="90000"/>
          </a:bodyPr>
          <a:lstStyle/>
          <a:p>
            <a:pPr eaLnBrk="1" hangingPunct="1"/>
            <a:r>
              <a:rPr lang="en-GB" sz="2800" dirty="0">
                <a:solidFill>
                  <a:srgbClr val="0000FF"/>
                </a:solidFill>
              </a:rPr>
              <a:t>5(</a:t>
            </a:r>
            <a:r>
              <a:rPr lang="en-GB" sz="2800" dirty="0" err="1">
                <a:solidFill>
                  <a:srgbClr val="0000FF"/>
                </a:solidFill>
              </a:rPr>
              <a:t>b,c</a:t>
            </a:r>
            <a:r>
              <a:rPr lang="en-GB" sz="2800" dirty="0">
                <a:solidFill>
                  <a:srgbClr val="0000FF"/>
                </a:solidFill>
              </a:rPr>
              <a:t>)</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34</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904144" y="520146"/>
            <a:ext cx="7935056" cy="1015663"/>
          </a:xfrm>
          <a:prstGeom prst="rect">
            <a:avLst/>
          </a:prstGeom>
          <a:noFill/>
        </p:spPr>
        <p:txBody>
          <a:bodyPr wrap="square" rtlCol="0">
            <a:spAutoFit/>
          </a:bodyPr>
          <a:lstStyle/>
          <a:p>
            <a:r>
              <a:rPr lang="en-SG" sz="2000" dirty="0"/>
              <a:t>Fill in the value of array </a:t>
            </a:r>
            <a:r>
              <a:rPr lang="en-SG" sz="2000" i="1" dirty="0"/>
              <a:t>A</a:t>
            </a:r>
            <a:r>
              <a:rPr lang="en-SG" sz="2000" dirty="0"/>
              <a:t> after the execution of the code.</a:t>
            </a:r>
          </a:p>
          <a:p>
            <a:r>
              <a:rPr lang="en-SG" sz="2000" dirty="0"/>
              <a:t>Write an equivalent C code.</a:t>
            </a:r>
          </a:p>
          <a:p>
            <a:r>
              <a:rPr lang="en-SG" sz="2000" dirty="0"/>
              <a:t>$s0 = </a:t>
            </a:r>
            <a:r>
              <a:rPr lang="en-SG" sz="2000" dirty="0" err="1"/>
              <a:t>addr</a:t>
            </a:r>
            <a:r>
              <a:rPr lang="en-SG" sz="2000" dirty="0"/>
              <a:t>. of array </a:t>
            </a:r>
            <a:r>
              <a:rPr lang="en-SG" sz="2000" i="1" dirty="0"/>
              <a:t>A</a:t>
            </a:r>
            <a:r>
              <a:rPr lang="en-SG" sz="2000" dirty="0"/>
              <a:t>; $s1 = </a:t>
            </a:r>
            <a:r>
              <a:rPr lang="en-SG" sz="2000" dirty="0" err="1"/>
              <a:t>addr</a:t>
            </a:r>
            <a:r>
              <a:rPr lang="en-SG" sz="2000" dirty="0"/>
              <a:t>. of array </a:t>
            </a:r>
            <a:r>
              <a:rPr lang="en-SG" sz="2000" i="1" dirty="0"/>
              <a:t>B</a:t>
            </a:r>
            <a:r>
              <a:rPr lang="en-SG" sz="2000" dirty="0"/>
              <a:t>; $s2 = </a:t>
            </a:r>
            <a:r>
              <a:rPr lang="en-SG" sz="2000" i="1" dirty="0"/>
              <a:t>n</a:t>
            </a:r>
            <a:r>
              <a:rPr lang="en-SG" sz="2000" dirty="0"/>
              <a:t> (size of array)</a:t>
            </a:r>
          </a:p>
        </p:txBody>
      </p:sp>
      <p:sp>
        <p:nvSpPr>
          <p:cNvPr id="2" name="TextBox 1">
            <a:extLst>
              <a:ext uri="{FF2B5EF4-FFF2-40B4-BE49-F238E27FC236}">
                <a16:creationId xmlns:a16="http://schemas.microsoft.com/office/drawing/2014/main" id="{DDBC9BEA-1AC6-4CE6-961E-73899CDDD7B2}"/>
              </a:ext>
            </a:extLst>
          </p:cNvPr>
          <p:cNvSpPr txBox="1"/>
          <p:nvPr/>
        </p:nvSpPr>
        <p:spPr>
          <a:xfrm>
            <a:off x="4172607" y="1849425"/>
            <a:ext cx="4666593" cy="830997"/>
          </a:xfrm>
          <a:prstGeom prst="rect">
            <a:avLst/>
          </a:prstGeom>
          <a:solidFill>
            <a:srgbClr val="E2FFC5"/>
          </a:solidFill>
          <a:ln>
            <a:solidFill>
              <a:schemeClr val="tx1"/>
            </a:solidFill>
          </a:ln>
        </p:spPr>
        <p:txBody>
          <a:bodyPr wrap="square" rtlCol="0">
            <a:spAutoFit/>
          </a:bodyPr>
          <a:lstStyle/>
          <a:p>
            <a:r>
              <a:rPr lang="en-SG" sz="2400" i="1" dirty="0"/>
              <a:t>A</a:t>
            </a:r>
            <a:r>
              <a:rPr lang="en-SG" sz="2400" dirty="0"/>
              <a:t> = {11, 9, 31, 2,   9,   1,  6,   10}</a:t>
            </a:r>
          </a:p>
          <a:p>
            <a:r>
              <a:rPr lang="en-SG" sz="2400" i="1" dirty="0"/>
              <a:t>B</a:t>
            </a:r>
            <a:r>
              <a:rPr lang="en-SG" sz="2400" dirty="0"/>
              <a:t> = { 3,  7,  2, 12, 11, 41, 19, 35}</a:t>
            </a:r>
            <a:endParaRPr lang="en-SG" dirty="0"/>
          </a:p>
        </p:txBody>
      </p:sp>
      <p:sp>
        <p:nvSpPr>
          <p:cNvPr id="10" name="TextBox 9">
            <a:extLst>
              <a:ext uri="{FF2B5EF4-FFF2-40B4-BE49-F238E27FC236}">
                <a16:creationId xmlns:a16="http://schemas.microsoft.com/office/drawing/2014/main" id="{317FF406-1C62-45D4-B2B5-8EC177040722}"/>
              </a:ext>
            </a:extLst>
          </p:cNvPr>
          <p:cNvSpPr txBox="1"/>
          <p:nvPr/>
        </p:nvSpPr>
        <p:spPr>
          <a:xfrm>
            <a:off x="4724401" y="2853096"/>
            <a:ext cx="3962399" cy="2031325"/>
          </a:xfrm>
          <a:prstGeom prst="rect">
            <a:avLst/>
          </a:prstGeom>
          <a:solidFill>
            <a:srgbClr val="CCCCFF"/>
          </a:solidFill>
          <a:ln>
            <a:solidFill>
              <a:schemeClr val="tx1"/>
            </a:solidFill>
          </a:ln>
        </p:spPr>
        <p:txBody>
          <a:bodyPr wrap="square" rtlCol="0">
            <a:spAutoFit/>
          </a:bodyPr>
          <a:lstStyle/>
          <a:p>
            <a:pPr>
              <a:tabLst>
                <a:tab pos="355600" algn="l"/>
                <a:tab pos="723900" algn="l"/>
              </a:tabLst>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tabLst>
                <a:tab pos="355600" algn="l"/>
                <a:tab pos="723900" algn="l"/>
              </a:tabLst>
            </a:pPr>
            <a:r>
              <a:rPr lang="en-US" b="1" dirty="0">
                <a:latin typeface="Courier New" panose="02070309020205020404" pitchFamily="49" charset="0"/>
                <a:cs typeface="Courier New" panose="02070309020205020404" pitchFamily="49" charset="0"/>
              </a:rPr>
              <a:t>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=n-1;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&gt;=0;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-=2) {</a:t>
            </a:r>
            <a:endParaRPr lang="en-US" dirty="0">
              <a:latin typeface="Courier New" panose="02070309020205020404" pitchFamily="49" charset="0"/>
              <a:cs typeface="Courier New" panose="02070309020205020404" pitchFamily="49" charset="0"/>
            </a:endParaRPr>
          </a:p>
          <a:p>
            <a:pPr>
              <a:tabLst>
                <a:tab pos="355600" algn="l"/>
                <a:tab pos="723900" algn="l"/>
              </a:tabLst>
            </a:pPr>
            <a:r>
              <a:rPr lang="en-US" b="1" dirty="0">
                <a:latin typeface="Courier New" panose="02070309020205020404" pitchFamily="49" charset="0"/>
                <a:cs typeface="Courier New" panose="02070309020205020404" pitchFamily="49" charset="0"/>
              </a:rPr>
              <a:t>	if (B[</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]%4 == 3) </a:t>
            </a:r>
          </a:p>
          <a:p>
            <a:pPr>
              <a:tabLst>
                <a:tab pos="355600" algn="l"/>
                <a:tab pos="723900" algn="l"/>
              </a:tabLst>
            </a:pPr>
            <a:r>
              <a:rPr lang="en-US" b="1" dirty="0">
                <a:latin typeface="Courier New" panose="02070309020205020404" pitchFamily="49" charset="0"/>
                <a:cs typeface="Courier New" panose="02070309020205020404" pitchFamily="49" charset="0"/>
              </a:rPr>
              <a:t>		A[</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p>
            <a:pPr>
              <a:tabLst>
                <a:tab pos="355600" algn="l"/>
                <a:tab pos="723900" algn="l"/>
              </a:tabLst>
            </a:pPr>
            <a:r>
              <a:rPr lang="en-US" b="1" dirty="0">
                <a:latin typeface="Courier New" panose="02070309020205020404" pitchFamily="49" charset="0"/>
                <a:cs typeface="Courier New" panose="02070309020205020404" pitchFamily="49" charset="0"/>
              </a:rPr>
              <a:t>	else</a:t>
            </a:r>
          </a:p>
          <a:p>
            <a:pPr>
              <a:tabLst>
                <a:tab pos="355600" algn="l"/>
                <a:tab pos="723900" algn="l"/>
              </a:tabLst>
            </a:pPr>
            <a:r>
              <a:rPr lang="en-US" b="1" dirty="0">
                <a:latin typeface="Courier New" panose="02070309020205020404" pitchFamily="49" charset="0"/>
                <a:cs typeface="Courier New" panose="02070309020205020404" pitchFamily="49" charset="0"/>
              </a:rPr>
              <a:t>		A[</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B[</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tabLst>
                <a:tab pos="355600" algn="l"/>
                <a:tab pos="723900" algn="l"/>
              </a:tabLst>
            </a:pP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C9E49C39-A2A9-4AE7-8519-18068E66974D}"/>
              </a:ext>
            </a:extLst>
          </p:cNvPr>
          <p:cNvSpPr txBox="1"/>
          <p:nvPr/>
        </p:nvSpPr>
        <p:spPr>
          <a:xfrm>
            <a:off x="4056994" y="4994196"/>
            <a:ext cx="4855778" cy="523220"/>
          </a:xfrm>
          <a:prstGeom prst="rect">
            <a:avLst/>
          </a:prstGeom>
          <a:solidFill>
            <a:srgbClr val="E2FFC5"/>
          </a:solidFill>
          <a:ln>
            <a:solidFill>
              <a:schemeClr val="tx1"/>
            </a:solidFill>
          </a:ln>
        </p:spPr>
        <p:txBody>
          <a:bodyPr wrap="square" rtlCol="0">
            <a:spAutoFit/>
          </a:bodyPr>
          <a:lstStyle/>
          <a:p>
            <a:r>
              <a:rPr lang="en-SG" sz="2400" i="1" dirty="0"/>
              <a:t>A</a:t>
            </a:r>
            <a:r>
              <a:rPr lang="en-SG" sz="2400" dirty="0"/>
              <a:t> = {</a:t>
            </a:r>
            <a:r>
              <a:rPr lang="en-SG" sz="2400" dirty="0">
                <a:solidFill>
                  <a:srgbClr val="C00000"/>
                </a:solidFill>
              </a:rPr>
              <a:t>11</a:t>
            </a:r>
            <a:r>
              <a:rPr lang="en-SG" sz="2400" dirty="0"/>
              <a:t>, 10, </a:t>
            </a:r>
            <a:r>
              <a:rPr lang="en-SG" sz="2400" dirty="0">
                <a:solidFill>
                  <a:srgbClr val="C00000"/>
                </a:solidFill>
              </a:rPr>
              <a:t>31</a:t>
            </a:r>
            <a:r>
              <a:rPr lang="en-SG" sz="2400" dirty="0"/>
              <a:t>, 14,  </a:t>
            </a:r>
            <a:r>
              <a:rPr lang="en-SG" sz="2400" dirty="0">
                <a:solidFill>
                  <a:srgbClr val="C00000"/>
                </a:solidFill>
              </a:rPr>
              <a:t>9</a:t>
            </a:r>
            <a:r>
              <a:rPr lang="en-SG" sz="2400" dirty="0"/>
              <a:t>,  42,  </a:t>
            </a:r>
            <a:r>
              <a:rPr lang="en-SG" sz="2400" dirty="0">
                <a:solidFill>
                  <a:srgbClr val="C00000"/>
                </a:solidFill>
              </a:rPr>
              <a:t>6</a:t>
            </a:r>
            <a:r>
              <a:rPr lang="en-SG" sz="2400" dirty="0"/>
              <a:t>, 11</a:t>
            </a:r>
            <a:r>
              <a:rPr lang="en-SG" sz="2800" dirty="0"/>
              <a:t>}</a:t>
            </a:r>
            <a:endParaRPr lang="en-SG" sz="2400" dirty="0"/>
          </a:p>
        </p:txBody>
      </p:sp>
      <p:grpSp>
        <p:nvGrpSpPr>
          <p:cNvPr id="27" name="Group 26">
            <a:extLst>
              <a:ext uri="{FF2B5EF4-FFF2-40B4-BE49-F238E27FC236}">
                <a16:creationId xmlns:a16="http://schemas.microsoft.com/office/drawing/2014/main" id="{7CF5ED83-3A05-4A3D-91C4-FD8568789197}"/>
              </a:ext>
            </a:extLst>
          </p:cNvPr>
          <p:cNvGrpSpPr/>
          <p:nvPr/>
        </p:nvGrpSpPr>
        <p:grpSpPr>
          <a:xfrm>
            <a:off x="5013435" y="5389552"/>
            <a:ext cx="2960525" cy="973695"/>
            <a:chOff x="5013435" y="5389552"/>
            <a:chExt cx="2960525" cy="973695"/>
          </a:xfrm>
        </p:grpSpPr>
        <p:cxnSp>
          <p:nvCxnSpPr>
            <p:cNvPr id="5" name="Straight Arrow Connector 4">
              <a:extLst>
                <a:ext uri="{FF2B5EF4-FFF2-40B4-BE49-F238E27FC236}">
                  <a16:creationId xmlns:a16="http://schemas.microsoft.com/office/drawing/2014/main" id="{C6318954-1D86-46FC-A9A2-7B1207D88516}"/>
                </a:ext>
              </a:extLst>
            </p:cNvPr>
            <p:cNvCxnSpPr>
              <a:cxnSpLocks/>
            </p:cNvCxnSpPr>
            <p:nvPr/>
          </p:nvCxnSpPr>
          <p:spPr>
            <a:xfrm flipH="1" flipV="1">
              <a:off x="5013435" y="5473896"/>
              <a:ext cx="1692165" cy="52322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9E56EE8-3510-4AAA-9EF2-4543A6BC6C31}"/>
                </a:ext>
              </a:extLst>
            </p:cNvPr>
            <p:cNvCxnSpPr>
              <a:cxnSpLocks/>
            </p:cNvCxnSpPr>
            <p:nvPr/>
          </p:nvCxnSpPr>
          <p:spPr>
            <a:xfrm flipH="1" flipV="1">
              <a:off x="5984714" y="5430119"/>
              <a:ext cx="720886" cy="5637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7711998-8753-40AB-A59F-DF98E3A8BC28}"/>
                </a:ext>
              </a:extLst>
            </p:cNvPr>
            <p:cNvCxnSpPr>
              <a:cxnSpLocks/>
            </p:cNvCxnSpPr>
            <p:nvPr/>
          </p:nvCxnSpPr>
          <p:spPr>
            <a:xfrm flipV="1">
              <a:off x="6705600" y="5389552"/>
              <a:ext cx="220717" cy="60756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4F1B87-A984-4F9B-BD15-F2B806F69DE7}"/>
                </a:ext>
              </a:extLst>
            </p:cNvPr>
            <p:cNvCxnSpPr>
              <a:cxnSpLocks/>
            </p:cNvCxnSpPr>
            <p:nvPr/>
          </p:nvCxnSpPr>
          <p:spPr>
            <a:xfrm flipV="1">
              <a:off x="6705600" y="5434666"/>
              <a:ext cx="1268360" cy="56245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AA3FA8A-75BD-4902-AD9F-B1EB3A881837}"/>
                </a:ext>
              </a:extLst>
            </p:cNvPr>
            <p:cNvSpPr txBox="1"/>
            <p:nvPr/>
          </p:nvSpPr>
          <p:spPr>
            <a:xfrm>
              <a:off x="5984714" y="5993915"/>
              <a:ext cx="1441772" cy="369332"/>
            </a:xfrm>
            <a:prstGeom prst="rect">
              <a:avLst/>
            </a:prstGeom>
            <a:noFill/>
          </p:spPr>
          <p:txBody>
            <a:bodyPr wrap="square" rtlCol="0">
              <a:spAutoFit/>
            </a:bodyPr>
            <a:lstStyle/>
            <a:p>
              <a:pPr algn="ctr"/>
              <a:r>
                <a:rPr lang="en-SG" dirty="0">
                  <a:solidFill>
                    <a:srgbClr val="C00000"/>
                  </a:solidFill>
                </a:rPr>
                <a:t>No change</a:t>
              </a:r>
            </a:p>
          </p:txBody>
        </p:sp>
      </p:grpSp>
    </p:spTree>
    <p:extLst>
      <p:ext uri="{BB962C8B-B14F-4D97-AF65-F5344CB8AC3E}">
        <p14:creationId xmlns:p14="http://schemas.microsoft.com/office/powerpoint/2010/main" val="582092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1138453" cy="685800"/>
          </a:xfrm>
        </p:spPr>
        <p:txBody>
          <a:bodyPr>
            <a:normAutofit/>
          </a:bodyPr>
          <a:lstStyle/>
          <a:p>
            <a:r>
              <a:rPr lang="en-GB" sz="2800" dirty="0">
                <a:solidFill>
                  <a:srgbClr val="0000FF"/>
                </a:solidFill>
              </a:rPr>
              <a:t>5(d-f)</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35</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1107176" y="492461"/>
            <a:ext cx="7469265" cy="830997"/>
          </a:xfrm>
          <a:prstGeom prst="rect">
            <a:avLst/>
          </a:prstGeom>
          <a:noFill/>
        </p:spPr>
        <p:txBody>
          <a:bodyPr wrap="square" rtlCol="0">
            <a:spAutoFit/>
          </a:bodyPr>
          <a:lstStyle/>
          <a:p>
            <a:r>
              <a:rPr lang="en-SG" sz="2400" dirty="0"/>
              <a:t>Give the instruction encoding in hexadecimal for the following 3 instructions:</a:t>
            </a:r>
          </a:p>
        </p:txBody>
      </p:sp>
      <p:sp>
        <p:nvSpPr>
          <p:cNvPr id="7" name="TextBox 6">
            <a:extLst>
              <a:ext uri="{FF2B5EF4-FFF2-40B4-BE49-F238E27FC236}">
                <a16:creationId xmlns:a16="http://schemas.microsoft.com/office/drawing/2014/main" id="{83536BD7-4729-48B9-B7B9-50C465D7564C}"/>
              </a:ext>
            </a:extLst>
          </p:cNvPr>
          <p:cNvSpPr txBox="1"/>
          <p:nvPr/>
        </p:nvSpPr>
        <p:spPr>
          <a:xfrm>
            <a:off x="457200" y="1468448"/>
            <a:ext cx="7469264" cy="5078313"/>
          </a:xfrm>
          <a:prstGeom prst="rect">
            <a:avLst/>
          </a:prstGeom>
          <a:solidFill>
            <a:srgbClr val="FFFFCC"/>
          </a:solidFill>
          <a:ln>
            <a:solidFill>
              <a:schemeClr val="tx1"/>
            </a:solidFill>
          </a:ln>
        </p:spPr>
        <p:txBody>
          <a:bodyPr wrap="square" rtlCol="0">
            <a:spAutoFit/>
          </a:bodyPr>
          <a:lstStyle/>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$s2, $zero, </a:t>
            </a:r>
            <a:r>
              <a:rPr lang="en-SG" b="1" i="1" dirty="0">
                <a:latin typeface="Courier New" panose="02070309020205020404" pitchFamily="49" charset="0"/>
                <a:cs typeface="Courier New" panose="02070309020205020404" pitchFamily="49" charset="0"/>
              </a:rPr>
              <a:t>End</a:t>
            </a:r>
            <a:r>
              <a:rPr lang="en-SG" b="1" dirty="0">
                <a:latin typeface="Courier New" panose="02070309020205020404" pitchFamily="49" charset="0"/>
                <a:cs typeface="Courier New" panose="02070309020205020404" pitchFamily="49" charset="0"/>
              </a:rPr>
              <a:t>   # Address: 0x0040003c</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$s2, -1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sll</a:t>
            </a:r>
            <a:r>
              <a:rPr lang="en-SG" b="1" dirty="0">
                <a:latin typeface="Courier New" panose="02070309020205020404" pitchFamily="49" charset="0"/>
                <a:cs typeface="Courier New" panose="02070309020205020404" pitchFamily="49" charset="0"/>
              </a:rPr>
              <a:t>  $t8, $t8, 2       </a:t>
            </a:r>
          </a:p>
          <a:p>
            <a:r>
              <a:rPr lang="en-SG" b="1" i="1" dirty="0">
                <a:latin typeface="Courier New" panose="02070309020205020404" pitchFamily="49" charset="0"/>
                <a:cs typeface="Courier New" panose="02070309020205020404" pitchFamily="49" charset="0"/>
              </a:rPr>
              <a:t>Loop:</a:t>
            </a:r>
            <a:r>
              <a:rPr lang="en-SG" b="1" dirty="0">
                <a:latin typeface="Courier New" panose="02070309020205020404" pitchFamily="49" charset="0"/>
                <a:cs typeface="Courier New" panose="02070309020205020404" pitchFamily="49" charset="0"/>
              </a:rPr>
              <a:t> add  $t0, $s0, $t8</a:t>
            </a:r>
          </a:p>
          <a:p>
            <a:r>
              <a:rPr lang="en-SG" b="1" dirty="0">
                <a:latin typeface="Courier New" panose="02070309020205020404" pitchFamily="49" charset="0"/>
                <a:cs typeface="Courier New" panose="02070309020205020404" pitchFamily="49" charset="0"/>
              </a:rPr>
              <a:t>      add  $t1, $s1, $t8</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$t2, 0($t0)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$t3, 0($t1)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andi</a:t>
            </a:r>
            <a:r>
              <a:rPr lang="en-SG" b="1" dirty="0">
                <a:latin typeface="Courier New" panose="02070309020205020404" pitchFamily="49" charset="0"/>
                <a:cs typeface="Courier New" panose="02070309020205020404" pitchFamily="49" charset="0"/>
              </a:rPr>
              <a:t> $t4, $t3,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$t4, $t4,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$t4, $zero, </a:t>
            </a:r>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p>
          <a:p>
            <a:r>
              <a:rPr lang="en-SG" b="1" dirty="0">
                <a:latin typeface="Courier New" panose="02070309020205020404" pitchFamily="49" charset="0"/>
                <a:cs typeface="Courier New" panose="02070309020205020404" pitchFamily="49" charset="0"/>
              </a:rPr>
              <a:t>      add  $t2, $t2, $t3     </a:t>
            </a:r>
          </a:p>
          <a:p>
            <a:r>
              <a:rPr lang="en-SG" b="1" dirty="0">
                <a:latin typeface="Courier New" panose="02070309020205020404" pitchFamily="49" charset="0"/>
                <a:cs typeface="Courier New" panose="02070309020205020404" pitchFamily="49" charset="0"/>
              </a:rPr>
              <a:t>      j    </a:t>
            </a:r>
            <a:r>
              <a:rPr lang="en-SG" b="1" i="1" dirty="0">
                <a:latin typeface="Courier New" panose="02070309020205020404" pitchFamily="49" charset="0"/>
                <a:cs typeface="Courier New" panose="02070309020205020404" pitchFamily="49" charset="0"/>
              </a:rPr>
              <a:t>A2</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$t2, $t2, 1       </a:t>
            </a:r>
          </a:p>
          <a:p>
            <a:r>
              <a:rPr lang="en-SG" b="1" i="1" dirty="0">
                <a:latin typeface="Courier New" panose="02070309020205020404" pitchFamily="49" charset="0"/>
                <a:cs typeface="Courier New" panose="02070309020205020404" pitchFamily="49" charset="0"/>
              </a:rPr>
              <a:t>A2:</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sw</a:t>
            </a:r>
            <a:r>
              <a:rPr lang="en-SG" b="1" dirty="0">
                <a:latin typeface="Courier New" panose="02070309020205020404" pitchFamily="49" charset="0"/>
                <a:cs typeface="Courier New" panose="02070309020205020404" pitchFamily="49" charset="0"/>
              </a:rPr>
              <a:t>   $t2, 0($t0)</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$t8, -8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slt</a:t>
            </a:r>
            <a:r>
              <a:rPr lang="en-SG" b="1" dirty="0">
                <a:latin typeface="Courier New" panose="02070309020205020404" pitchFamily="49" charset="0"/>
                <a:cs typeface="Courier New" panose="02070309020205020404" pitchFamily="49" charset="0"/>
              </a:rPr>
              <a:t>  $t7, $t8, $zero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$t7, $zero, </a:t>
            </a:r>
            <a:r>
              <a:rPr lang="en-SG" b="1" i="1" dirty="0">
                <a:latin typeface="Courier New" panose="02070309020205020404" pitchFamily="49" charset="0"/>
                <a:cs typeface="Courier New" panose="02070309020205020404" pitchFamily="49" charset="0"/>
              </a:rPr>
              <a:t>Loop</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End:</a:t>
            </a:r>
            <a:endParaRPr lang="en-SG" sz="1400" b="1" dirty="0">
              <a:latin typeface="Courier New" panose="02070309020205020404" pitchFamily="49" charset="0"/>
              <a:cs typeface="Courier New" panose="02070309020205020404" pitchFamily="49" charset="0"/>
            </a:endParaRPr>
          </a:p>
        </p:txBody>
      </p:sp>
      <p:sp>
        <p:nvSpPr>
          <p:cNvPr id="4" name="Rectangle: Rounded Corners 3">
            <a:extLst>
              <a:ext uri="{FF2B5EF4-FFF2-40B4-BE49-F238E27FC236}">
                <a16:creationId xmlns:a16="http://schemas.microsoft.com/office/drawing/2014/main" id="{221B6EC2-D795-4262-83F3-019EDF182512}"/>
              </a:ext>
            </a:extLst>
          </p:cNvPr>
          <p:cNvSpPr/>
          <p:nvPr/>
        </p:nvSpPr>
        <p:spPr>
          <a:xfrm>
            <a:off x="1107176" y="2081048"/>
            <a:ext cx="2655527" cy="24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86531DCC-2804-4891-9D2B-946177A25940}"/>
              </a:ext>
            </a:extLst>
          </p:cNvPr>
          <p:cNvSpPr/>
          <p:nvPr/>
        </p:nvSpPr>
        <p:spPr>
          <a:xfrm>
            <a:off x="1259577" y="4535215"/>
            <a:ext cx="1336478" cy="24173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Rounded Corners 13">
            <a:extLst>
              <a:ext uri="{FF2B5EF4-FFF2-40B4-BE49-F238E27FC236}">
                <a16:creationId xmlns:a16="http://schemas.microsoft.com/office/drawing/2014/main" id="{553B848C-FAB4-4CEF-8AB6-B003C96F5E17}"/>
              </a:ext>
            </a:extLst>
          </p:cNvPr>
          <p:cNvSpPr/>
          <p:nvPr/>
        </p:nvSpPr>
        <p:spPr>
          <a:xfrm>
            <a:off x="1259577" y="5659820"/>
            <a:ext cx="2955071" cy="241738"/>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800541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F518897-FB05-4915-97DA-BB91A7FD1CE5}"/>
              </a:ext>
            </a:extLst>
          </p:cNvPr>
          <p:cNvSpPr txBox="1"/>
          <p:nvPr/>
        </p:nvSpPr>
        <p:spPr>
          <a:xfrm>
            <a:off x="457200" y="1468448"/>
            <a:ext cx="7469264" cy="5078313"/>
          </a:xfrm>
          <a:prstGeom prst="rect">
            <a:avLst/>
          </a:prstGeom>
          <a:solidFill>
            <a:srgbClr val="FFFFCC"/>
          </a:solidFill>
          <a:ln>
            <a:solidFill>
              <a:schemeClr val="tx1"/>
            </a:solidFill>
          </a:ln>
        </p:spPr>
        <p:txBody>
          <a:bodyPr wrap="square" rtlCol="0">
            <a:spAutoFit/>
          </a:bodyPr>
          <a:lstStyle/>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$s2, $zero, </a:t>
            </a:r>
            <a:r>
              <a:rPr lang="en-SG" b="1" i="1" dirty="0">
                <a:latin typeface="Courier New" panose="02070309020205020404" pitchFamily="49" charset="0"/>
                <a:cs typeface="Courier New" panose="02070309020205020404" pitchFamily="49" charset="0"/>
              </a:rPr>
              <a:t>End</a:t>
            </a:r>
            <a:r>
              <a:rPr lang="en-SG" b="1" dirty="0">
                <a:latin typeface="Courier New" panose="02070309020205020404" pitchFamily="49" charset="0"/>
                <a:cs typeface="Courier New" panose="02070309020205020404" pitchFamily="49" charset="0"/>
              </a:rPr>
              <a:t>   # Address: 0x0040003c</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$s2, -1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sll</a:t>
            </a:r>
            <a:r>
              <a:rPr lang="en-SG" b="1" dirty="0">
                <a:latin typeface="Courier New" panose="02070309020205020404" pitchFamily="49" charset="0"/>
                <a:cs typeface="Courier New" panose="02070309020205020404" pitchFamily="49" charset="0"/>
              </a:rPr>
              <a:t>  $t8, $t8, 2       </a:t>
            </a:r>
          </a:p>
          <a:p>
            <a:r>
              <a:rPr lang="en-SG" b="1" i="1" dirty="0">
                <a:latin typeface="Courier New" panose="02070309020205020404" pitchFamily="49" charset="0"/>
                <a:cs typeface="Courier New" panose="02070309020205020404" pitchFamily="49" charset="0"/>
              </a:rPr>
              <a:t>Loop:</a:t>
            </a:r>
            <a:r>
              <a:rPr lang="en-SG" b="1" dirty="0">
                <a:latin typeface="Courier New" panose="02070309020205020404" pitchFamily="49" charset="0"/>
                <a:cs typeface="Courier New" panose="02070309020205020404" pitchFamily="49" charset="0"/>
              </a:rPr>
              <a:t> add  $t0, $s0, $t8</a:t>
            </a:r>
          </a:p>
          <a:p>
            <a:r>
              <a:rPr lang="en-SG" b="1" dirty="0">
                <a:latin typeface="Courier New" panose="02070309020205020404" pitchFamily="49" charset="0"/>
                <a:cs typeface="Courier New" panose="02070309020205020404" pitchFamily="49" charset="0"/>
              </a:rPr>
              <a:t>      add  $t1, $s1, $t8</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$t2, 0($t0)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lw</a:t>
            </a:r>
            <a:r>
              <a:rPr lang="en-SG" b="1" dirty="0">
                <a:latin typeface="Courier New" panose="02070309020205020404" pitchFamily="49" charset="0"/>
                <a:cs typeface="Courier New" panose="02070309020205020404" pitchFamily="49" charset="0"/>
              </a:rPr>
              <a:t>   $t3, 0($t1)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andi</a:t>
            </a:r>
            <a:r>
              <a:rPr lang="en-SG" b="1" dirty="0">
                <a:latin typeface="Courier New" panose="02070309020205020404" pitchFamily="49" charset="0"/>
                <a:cs typeface="Courier New" panose="02070309020205020404" pitchFamily="49" charset="0"/>
              </a:rPr>
              <a:t> $t4, $t3,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$t4, $t4, -3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$t4, $zero, </a:t>
            </a:r>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p>
          <a:p>
            <a:r>
              <a:rPr lang="en-SG" b="1" dirty="0">
                <a:latin typeface="Courier New" panose="02070309020205020404" pitchFamily="49" charset="0"/>
                <a:cs typeface="Courier New" panose="02070309020205020404" pitchFamily="49" charset="0"/>
              </a:rPr>
              <a:t>      add  $t2, $t2, $t3     </a:t>
            </a:r>
          </a:p>
          <a:p>
            <a:r>
              <a:rPr lang="en-SG" b="1" dirty="0">
                <a:latin typeface="Courier New" panose="02070309020205020404" pitchFamily="49" charset="0"/>
                <a:cs typeface="Courier New" panose="02070309020205020404" pitchFamily="49" charset="0"/>
              </a:rPr>
              <a:t>      j    </a:t>
            </a:r>
            <a:r>
              <a:rPr lang="en-SG" b="1" i="1" dirty="0">
                <a:latin typeface="Courier New" panose="02070309020205020404" pitchFamily="49" charset="0"/>
                <a:cs typeface="Courier New" panose="02070309020205020404" pitchFamily="49" charset="0"/>
              </a:rPr>
              <a:t>A2</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A1:</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$t2, $t2, 1       </a:t>
            </a:r>
          </a:p>
          <a:p>
            <a:r>
              <a:rPr lang="en-SG" b="1" i="1" dirty="0">
                <a:latin typeface="Courier New" panose="02070309020205020404" pitchFamily="49" charset="0"/>
                <a:cs typeface="Courier New" panose="02070309020205020404" pitchFamily="49" charset="0"/>
              </a:rPr>
              <a:t>A2:</a:t>
            </a: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sw</a:t>
            </a:r>
            <a:r>
              <a:rPr lang="en-SG" b="1" dirty="0">
                <a:latin typeface="Courier New" panose="02070309020205020404" pitchFamily="49" charset="0"/>
                <a:cs typeface="Courier New" panose="02070309020205020404" pitchFamily="49" charset="0"/>
              </a:rPr>
              <a:t>   $t2, 0($t0)</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addi</a:t>
            </a:r>
            <a:r>
              <a:rPr lang="en-SG" b="1" dirty="0">
                <a:latin typeface="Courier New" panose="02070309020205020404" pitchFamily="49" charset="0"/>
                <a:cs typeface="Courier New" panose="02070309020205020404" pitchFamily="49" charset="0"/>
              </a:rPr>
              <a:t> $t8, $t8, -8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slt</a:t>
            </a:r>
            <a:r>
              <a:rPr lang="en-SG" b="1" dirty="0">
                <a:latin typeface="Courier New" panose="02070309020205020404" pitchFamily="49" charset="0"/>
                <a:cs typeface="Courier New" panose="02070309020205020404" pitchFamily="49" charset="0"/>
              </a:rPr>
              <a:t>  $t7, $t8, $zero   </a:t>
            </a:r>
          </a:p>
          <a:p>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beq</a:t>
            </a:r>
            <a:r>
              <a:rPr lang="en-SG" b="1" dirty="0">
                <a:latin typeface="Courier New" panose="02070309020205020404" pitchFamily="49" charset="0"/>
                <a:cs typeface="Courier New" panose="02070309020205020404" pitchFamily="49" charset="0"/>
              </a:rPr>
              <a:t>  $t7, $zero, </a:t>
            </a:r>
            <a:r>
              <a:rPr lang="en-SG" b="1" i="1" dirty="0">
                <a:latin typeface="Courier New" panose="02070309020205020404" pitchFamily="49" charset="0"/>
                <a:cs typeface="Courier New" panose="02070309020205020404" pitchFamily="49" charset="0"/>
              </a:rPr>
              <a:t>Loop</a:t>
            </a:r>
            <a:endParaRPr lang="en-SG" b="1" dirty="0">
              <a:latin typeface="Courier New" panose="02070309020205020404" pitchFamily="49" charset="0"/>
              <a:cs typeface="Courier New" panose="02070309020205020404" pitchFamily="49" charset="0"/>
            </a:endParaRPr>
          </a:p>
          <a:p>
            <a:r>
              <a:rPr lang="en-SG" b="1" i="1" dirty="0">
                <a:latin typeface="Courier New" panose="02070309020205020404" pitchFamily="49" charset="0"/>
                <a:cs typeface="Courier New" panose="02070309020205020404" pitchFamily="49" charset="0"/>
              </a:rPr>
              <a:t>End:</a:t>
            </a:r>
            <a:endParaRPr lang="en-SG" sz="1400" b="1" dirty="0">
              <a:latin typeface="Courier New" panose="02070309020205020404" pitchFamily="49" charset="0"/>
              <a:cs typeface="Courier New" panose="02070309020205020404" pitchFamily="49" charset="0"/>
            </a:endParaRPr>
          </a:p>
        </p:txBody>
      </p:sp>
      <p:sp>
        <p:nvSpPr>
          <p:cNvPr id="14338" name="Rectangle 2"/>
          <p:cNvSpPr>
            <a:spLocks noGrp="1" noChangeArrowheads="1"/>
          </p:cNvSpPr>
          <p:nvPr>
            <p:ph type="title"/>
          </p:nvPr>
        </p:nvSpPr>
        <p:spPr>
          <a:xfrm>
            <a:off x="101768" y="342178"/>
            <a:ext cx="1138453" cy="685800"/>
          </a:xfrm>
        </p:spPr>
        <p:txBody>
          <a:bodyPr>
            <a:normAutofit/>
          </a:bodyPr>
          <a:lstStyle/>
          <a:p>
            <a:r>
              <a:rPr lang="en-GB" sz="2800" dirty="0">
                <a:solidFill>
                  <a:srgbClr val="0000FF"/>
                </a:solidFill>
              </a:rPr>
              <a:t>5(d-f)</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36</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1107176" y="492461"/>
            <a:ext cx="7469265" cy="830997"/>
          </a:xfrm>
          <a:prstGeom prst="rect">
            <a:avLst/>
          </a:prstGeom>
          <a:noFill/>
        </p:spPr>
        <p:txBody>
          <a:bodyPr wrap="square" rtlCol="0">
            <a:spAutoFit/>
          </a:bodyPr>
          <a:lstStyle/>
          <a:p>
            <a:r>
              <a:rPr lang="en-SG" sz="2400" dirty="0"/>
              <a:t>Give the instruction encoding in hexadecimal for the following 3 instructions:</a:t>
            </a:r>
          </a:p>
        </p:txBody>
      </p:sp>
      <p:sp>
        <p:nvSpPr>
          <p:cNvPr id="4" name="Rectangle: Rounded Corners 3">
            <a:extLst>
              <a:ext uri="{FF2B5EF4-FFF2-40B4-BE49-F238E27FC236}">
                <a16:creationId xmlns:a16="http://schemas.microsoft.com/office/drawing/2014/main" id="{221B6EC2-D795-4262-83F3-019EDF182512}"/>
              </a:ext>
            </a:extLst>
          </p:cNvPr>
          <p:cNvSpPr/>
          <p:nvPr/>
        </p:nvSpPr>
        <p:spPr>
          <a:xfrm>
            <a:off x="1107176" y="2081048"/>
            <a:ext cx="2655527" cy="2417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Rounded Corners 12">
            <a:extLst>
              <a:ext uri="{FF2B5EF4-FFF2-40B4-BE49-F238E27FC236}">
                <a16:creationId xmlns:a16="http://schemas.microsoft.com/office/drawing/2014/main" id="{86531DCC-2804-4891-9D2B-946177A25940}"/>
              </a:ext>
            </a:extLst>
          </p:cNvPr>
          <p:cNvSpPr/>
          <p:nvPr/>
        </p:nvSpPr>
        <p:spPr>
          <a:xfrm>
            <a:off x="1259577" y="4535215"/>
            <a:ext cx="1336478" cy="241738"/>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Rounded Corners 13">
            <a:extLst>
              <a:ext uri="{FF2B5EF4-FFF2-40B4-BE49-F238E27FC236}">
                <a16:creationId xmlns:a16="http://schemas.microsoft.com/office/drawing/2014/main" id="{553B848C-FAB4-4CEF-8AB6-B003C96F5E17}"/>
              </a:ext>
            </a:extLst>
          </p:cNvPr>
          <p:cNvSpPr/>
          <p:nvPr/>
        </p:nvSpPr>
        <p:spPr>
          <a:xfrm>
            <a:off x="1259577" y="5659820"/>
            <a:ext cx="2955071" cy="241738"/>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1AA5EA3B-025E-4C6A-9908-0144E41A8482}"/>
              </a:ext>
            </a:extLst>
          </p:cNvPr>
          <p:cNvSpPr txBox="1"/>
          <p:nvPr/>
        </p:nvSpPr>
        <p:spPr>
          <a:xfrm>
            <a:off x="4057191" y="1845732"/>
            <a:ext cx="4929154" cy="954107"/>
          </a:xfrm>
          <a:prstGeom prst="rect">
            <a:avLst/>
          </a:prstGeom>
          <a:solidFill>
            <a:schemeClr val="tx1">
              <a:lumMod val="10000"/>
              <a:lumOff val="90000"/>
            </a:schemeClr>
          </a:solidFill>
          <a:ln w="19050">
            <a:solidFill>
              <a:srgbClr val="C00000"/>
            </a:solidFill>
          </a:ln>
        </p:spPr>
        <p:txBody>
          <a:bodyPr wrap="square" rtlCol="0">
            <a:spAutoFit/>
          </a:bodyPr>
          <a:lstStyle/>
          <a:p>
            <a:r>
              <a:rPr lang="en-SG" dirty="0"/>
              <a:t>$t8 = $24</a:t>
            </a:r>
          </a:p>
          <a:p>
            <a:r>
              <a:rPr lang="en-SG" dirty="0" err="1"/>
              <a:t>sll</a:t>
            </a:r>
            <a:r>
              <a:rPr lang="en-SG" dirty="0"/>
              <a:t>: 000000 00000 11000 11000 00010 000000</a:t>
            </a:r>
          </a:p>
          <a:p>
            <a:r>
              <a:rPr lang="en-SG" sz="2000" b="1" dirty="0">
                <a:solidFill>
                  <a:srgbClr val="C00000"/>
                </a:solidFill>
              </a:rPr>
              <a:t>0 0 1 8 c 0 8 0  </a:t>
            </a:r>
          </a:p>
        </p:txBody>
      </p:sp>
      <p:sp>
        <p:nvSpPr>
          <p:cNvPr id="15" name="TextBox 14">
            <a:extLst>
              <a:ext uri="{FF2B5EF4-FFF2-40B4-BE49-F238E27FC236}">
                <a16:creationId xmlns:a16="http://schemas.microsoft.com/office/drawing/2014/main" id="{1CBB7015-BC76-4C55-B0FE-85F9BA07BF9D}"/>
              </a:ext>
            </a:extLst>
          </p:cNvPr>
          <p:cNvSpPr txBox="1"/>
          <p:nvPr/>
        </p:nvSpPr>
        <p:spPr>
          <a:xfrm>
            <a:off x="4057191" y="3168545"/>
            <a:ext cx="4929154" cy="1815882"/>
          </a:xfrm>
          <a:prstGeom prst="rect">
            <a:avLst/>
          </a:prstGeom>
          <a:solidFill>
            <a:schemeClr val="tx1">
              <a:lumMod val="10000"/>
              <a:lumOff val="90000"/>
            </a:schemeClr>
          </a:solidFill>
          <a:ln w="19050">
            <a:solidFill>
              <a:srgbClr val="0000FF"/>
            </a:solidFill>
          </a:ln>
        </p:spPr>
        <p:txBody>
          <a:bodyPr wrap="square" rtlCol="0">
            <a:spAutoFit/>
          </a:bodyPr>
          <a:lstStyle/>
          <a:p>
            <a:r>
              <a:rPr lang="en-SG" dirty="0" err="1"/>
              <a:t>Addr</a:t>
            </a:r>
            <a:r>
              <a:rPr lang="en-SG" dirty="0"/>
              <a:t>. of </a:t>
            </a:r>
            <a:r>
              <a:rPr lang="en-SG" dirty="0" err="1"/>
              <a:t>sw</a:t>
            </a:r>
            <a:r>
              <a:rPr lang="en-SG" dirty="0"/>
              <a:t> at </a:t>
            </a:r>
            <a:r>
              <a:rPr lang="en-SG" i="1" dirty="0"/>
              <a:t>A2</a:t>
            </a:r>
            <a:r>
              <a:rPr lang="en-SG" dirty="0"/>
              <a:t>: 0x0040003c + (13</a:t>
            </a:r>
            <a:r>
              <a:rPr lang="en-SG" dirty="0">
                <a:sym typeface="Symbol" panose="05050102010706020507" pitchFamily="18" charset="2"/>
              </a:rPr>
              <a:t>4)</a:t>
            </a:r>
          </a:p>
          <a:p>
            <a:r>
              <a:rPr lang="en-SG" dirty="0">
                <a:sym typeface="Symbol" panose="05050102010706020507" pitchFamily="18" charset="2"/>
              </a:rPr>
              <a:t>= </a:t>
            </a:r>
            <a:r>
              <a:rPr lang="en-SG" dirty="0"/>
              <a:t> 0x0040003c + 0x34 = 0x00400070</a:t>
            </a:r>
          </a:p>
          <a:p>
            <a:r>
              <a:rPr lang="en-SG" dirty="0"/>
              <a:t>0000 </a:t>
            </a:r>
            <a:r>
              <a:rPr lang="en-SG" u="sng" dirty="0">
                <a:solidFill>
                  <a:schemeClr val="tx2">
                    <a:lumMod val="75000"/>
                  </a:schemeClr>
                </a:solidFill>
              </a:rPr>
              <a:t>0000 0100 0000 0000 0000 0111 00</a:t>
            </a:r>
            <a:r>
              <a:rPr lang="en-SG" dirty="0"/>
              <a:t>00</a:t>
            </a:r>
          </a:p>
          <a:p>
            <a:endParaRPr lang="en-SG" dirty="0"/>
          </a:p>
          <a:p>
            <a:r>
              <a:rPr lang="en-SG" dirty="0"/>
              <a:t>000010 </a:t>
            </a:r>
            <a:r>
              <a:rPr lang="en-SG" sz="2000" dirty="0">
                <a:solidFill>
                  <a:schemeClr val="tx2">
                    <a:lumMod val="75000"/>
                  </a:schemeClr>
                </a:solidFill>
              </a:rPr>
              <a:t>00000100000000000000011100</a:t>
            </a:r>
            <a:endParaRPr lang="en-SG" sz="2000" b="1" dirty="0">
              <a:solidFill>
                <a:srgbClr val="C00000"/>
              </a:solidFill>
            </a:endParaRPr>
          </a:p>
          <a:p>
            <a:r>
              <a:rPr lang="en-SG" sz="2000" b="1" dirty="0">
                <a:solidFill>
                  <a:srgbClr val="0000FF"/>
                </a:solidFill>
              </a:rPr>
              <a:t>0 8 1 0 0 0 0 1 c</a:t>
            </a:r>
          </a:p>
        </p:txBody>
      </p:sp>
      <p:sp>
        <p:nvSpPr>
          <p:cNvPr id="16" name="TextBox 15">
            <a:extLst>
              <a:ext uri="{FF2B5EF4-FFF2-40B4-BE49-F238E27FC236}">
                <a16:creationId xmlns:a16="http://schemas.microsoft.com/office/drawing/2014/main" id="{E8E853B0-D779-4084-9ACC-BE7139390F55}"/>
              </a:ext>
            </a:extLst>
          </p:cNvPr>
          <p:cNvSpPr txBox="1"/>
          <p:nvPr/>
        </p:nvSpPr>
        <p:spPr>
          <a:xfrm>
            <a:off x="4356637" y="5288540"/>
            <a:ext cx="4629708" cy="954107"/>
          </a:xfrm>
          <a:prstGeom prst="rect">
            <a:avLst/>
          </a:prstGeom>
          <a:solidFill>
            <a:schemeClr val="tx1">
              <a:lumMod val="10000"/>
              <a:lumOff val="90000"/>
            </a:schemeClr>
          </a:solidFill>
          <a:ln w="19050">
            <a:solidFill>
              <a:srgbClr val="006600"/>
            </a:solidFill>
          </a:ln>
        </p:spPr>
        <p:txBody>
          <a:bodyPr wrap="square" rtlCol="0">
            <a:spAutoFit/>
          </a:bodyPr>
          <a:lstStyle/>
          <a:p>
            <a:r>
              <a:rPr lang="en-SG" dirty="0"/>
              <a:t>$t7 = $15; $t8 = $24</a:t>
            </a:r>
          </a:p>
          <a:p>
            <a:r>
              <a:rPr lang="en-SG" dirty="0"/>
              <a:t>000000 11000 00000 01111 00000 101010</a:t>
            </a:r>
          </a:p>
          <a:p>
            <a:r>
              <a:rPr lang="en-SG" sz="2000" b="1" dirty="0">
                <a:solidFill>
                  <a:srgbClr val="006600"/>
                </a:solidFill>
              </a:rPr>
              <a:t>0 3 0 0 7 8 2 a  </a:t>
            </a:r>
          </a:p>
        </p:txBody>
      </p:sp>
    </p:spTree>
    <p:extLst>
      <p:ext uri="{BB962C8B-B14F-4D97-AF65-F5344CB8AC3E}">
        <p14:creationId xmlns:p14="http://schemas.microsoft.com/office/powerpoint/2010/main" val="1883896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6.</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37</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680896" y="1171786"/>
            <a:ext cx="7782208" cy="1077218"/>
          </a:xfrm>
          <a:prstGeom prst="rect">
            <a:avLst/>
          </a:prstGeom>
          <a:noFill/>
        </p:spPr>
        <p:txBody>
          <a:bodyPr wrap="square" rtlCol="0">
            <a:spAutoFit/>
          </a:bodyPr>
          <a:lstStyle/>
          <a:p>
            <a:r>
              <a:rPr lang="en-SG" sz="3200" dirty="0"/>
              <a:t>Pipelining.</a:t>
            </a:r>
          </a:p>
          <a:p>
            <a:r>
              <a:rPr lang="en-SG" sz="3200" dirty="0"/>
              <a:t>Covered in tutorial #10 question 3.</a:t>
            </a:r>
            <a:endParaRPr lang="en-SG" sz="2000" dirty="0"/>
          </a:p>
        </p:txBody>
      </p:sp>
    </p:spTree>
    <p:extLst>
      <p:ext uri="{BB962C8B-B14F-4D97-AF65-F5344CB8AC3E}">
        <p14:creationId xmlns:p14="http://schemas.microsoft.com/office/powerpoint/2010/main" val="38361360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38</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015663"/>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data cache: 128 words, 4-word blocks, 4-byte words.</a:t>
            </a:r>
          </a:p>
          <a:p>
            <a:r>
              <a:rPr lang="en-SG" sz="2000" dirty="0"/>
              <a:t>Arrays </a:t>
            </a:r>
            <a:r>
              <a:rPr lang="en-SG" sz="2000" i="1" dirty="0"/>
              <a:t>A</a:t>
            </a:r>
            <a:r>
              <a:rPr lang="en-SG" sz="2000" dirty="0"/>
              <a:t> and </a:t>
            </a:r>
            <a:r>
              <a:rPr lang="en-SG" sz="2000" i="1" dirty="0"/>
              <a:t>B</a:t>
            </a:r>
            <a:r>
              <a:rPr lang="en-SG" sz="2000" dirty="0"/>
              <a:t> at addresses 0x10001000 and 0x1003F100.</a:t>
            </a:r>
            <a:endParaRPr lang="en-SG" sz="1400" dirty="0"/>
          </a:p>
        </p:txBody>
      </p:sp>
      <p:sp>
        <p:nvSpPr>
          <p:cNvPr id="2" name="TextBox 1">
            <a:extLst>
              <a:ext uri="{FF2B5EF4-FFF2-40B4-BE49-F238E27FC236}">
                <a16:creationId xmlns:a16="http://schemas.microsoft.com/office/drawing/2014/main" id="{1800F261-26DC-44EA-AEE2-0D71F7A6E22E}"/>
              </a:ext>
            </a:extLst>
          </p:cNvPr>
          <p:cNvSpPr txBox="1"/>
          <p:nvPr/>
        </p:nvSpPr>
        <p:spPr>
          <a:xfrm>
            <a:off x="457200" y="1672214"/>
            <a:ext cx="7315200" cy="830997"/>
          </a:xfrm>
          <a:prstGeom prst="rect">
            <a:avLst/>
          </a:prstGeom>
          <a:noFill/>
        </p:spPr>
        <p:txBody>
          <a:bodyPr wrap="square" rtlCol="0">
            <a:spAutoFit/>
          </a:bodyPr>
          <a:lstStyle/>
          <a:p>
            <a:pPr marL="536575" indent="-536575"/>
            <a:r>
              <a:rPr lang="en-SG" sz="2400" dirty="0"/>
              <a:t>(a)	How many bits are there in the index field? </a:t>
            </a:r>
            <a:br>
              <a:rPr lang="en-SG" sz="2400" dirty="0"/>
            </a:br>
            <a:r>
              <a:rPr lang="en-SG" sz="2400" dirty="0"/>
              <a:t>In the byte offset field?</a:t>
            </a:r>
          </a:p>
        </p:txBody>
      </p:sp>
      <p:sp>
        <p:nvSpPr>
          <p:cNvPr id="9" name="TextBox 8">
            <a:extLst>
              <a:ext uri="{FF2B5EF4-FFF2-40B4-BE49-F238E27FC236}">
                <a16:creationId xmlns:a16="http://schemas.microsoft.com/office/drawing/2014/main" id="{E1A73E89-A613-49F6-BBA9-5796F5D0A59D}"/>
              </a:ext>
            </a:extLst>
          </p:cNvPr>
          <p:cNvSpPr txBox="1"/>
          <p:nvPr/>
        </p:nvSpPr>
        <p:spPr>
          <a:xfrm>
            <a:off x="457200" y="3523793"/>
            <a:ext cx="6090745" cy="830997"/>
          </a:xfrm>
          <a:prstGeom prst="rect">
            <a:avLst/>
          </a:prstGeom>
          <a:noFill/>
        </p:spPr>
        <p:txBody>
          <a:bodyPr wrap="square" rtlCol="0">
            <a:spAutoFit/>
          </a:bodyPr>
          <a:lstStyle/>
          <a:p>
            <a:pPr marL="536575" indent="-536575">
              <a:buAutoNum type="alphaLcParenBoth" startAt="2"/>
            </a:pPr>
            <a:r>
              <a:rPr lang="en-SG" sz="2400" dirty="0"/>
              <a:t>Which index is </a:t>
            </a:r>
            <a:r>
              <a:rPr lang="en-SG" sz="2400" i="1" dirty="0"/>
              <a:t>A</a:t>
            </a:r>
            <a:r>
              <a:rPr lang="en-SG" sz="2400" dirty="0"/>
              <a:t>[1023] mapped to?</a:t>
            </a:r>
          </a:p>
          <a:p>
            <a:pPr marL="536575" indent="-536575"/>
            <a:r>
              <a:rPr lang="en-SG" sz="2400" dirty="0"/>
              <a:t>	Which index is </a:t>
            </a:r>
            <a:r>
              <a:rPr lang="en-SG" sz="2400" i="1" dirty="0"/>
              <a:t>B</a:t>
            </a:r>
            <a:r>
              <a:rPr lang="en-SG" sz="2400" dirty="0"/>
              <a:t>[1023] mapped to?</a:t>
            </a:r>
          </a:p>
        </p:txBody>
      </p:sp>
    </p:spTree>
    <p:extLst>
      <p:ext uri="{BB962C8B-B14F-4D97-AF65-F5344CB8AC3E}">
        <p14:creationId xmlns:p14="http://schemas.microsoft.com/office/powerpoint/2010/main" val="41720504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39</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015663"/>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data cache: 128 words, 4-word blocks, 4-byte words.</a:t>
            </a:r>
          </a:p>
          <a:p>
            <a:r>
              <a:rPr lang="en-SG" sz="2000" dirty="0"/>
              <a:t>Arrays </a:t>
            </a:r>
            <a:r>
              <a:rPr lang="en-SG" sz="2000" i="1" dirty="0"/>
              <a:t>A</a:t>
            </a:r>
            <a:r>
              <a:rPr lang="en-SG" sz="2000" dirty="0"/>
              <a:t> and </a:t>
            </a:r>
            <a:r>
              <a:rPr lang="en-SG" sz="2000" i="1" dirty="0"/>
              <a:t>B</a:t>
            </a:r>
            <a:r>
              <a:rPr lang="en-SG" sz="2000" dirty="0"/>
              <a:t> at addresses 0x10001000 and 0x1003F100.</a:t>
            </a:r>
            <a:endParaRPr lang="en-SG" sz="1400" dirty="0"/>
          </a:p>
        </p:txBody>
      </p:sp>
      <p:sp>
        <p:nvSpPr>
          <p:cNvPr id="2" name="TextBox 1">
            <a:extLst>
              <a:ext uri="{FF2B5EF4-FFF2-40B4-BE49-F238E27FC236}">
                <a16:creationId xmlns:a16="http://schemas.microsoft.com/office/drawing/2014/main" id="{1800F261-26DC-44EA-AEE2-0D71F7A6E22E}"/>
              </a:ext>
            </a:extLst>
          </p:cNvPr>
          <p:cNvSpPr txBox="1"/>
          <p:nvPr/>
        </p:nvSpPr>
        <p:spPr>
          <a:xfrm>
            <a:off x="457200" y="1672214"/>
            <a:ext cx="7315200" cy="830997"/>
          </a:xfrm>
          <a:prstGeom prst="rect">
            <a:avLst/>
          </a:prstGeom>
          <a:noFill/>
        </p:spPr>
        <p:txBody>
          <a:bodyPr wrap="square" rtlCol="0">
            <a:spAutoFit/>
          </a:bodyPr>
          <a:lstStyle/>
          <a:p>
            <a:pPr marL="536575" indent="-536575"/>
            <a:r>
              <a:rPr lang="en-SG" sz="2400" dirty="0"/>
              <a:t>(a)	How many bits are there in the index field? </a:t>
            </a:r>
            <a:br>
              <a:rPr lang="en-SG" sz="2400" dirty="0"/>
            </a:br>
            <a:r>
              <a:rPr lang="en-SG" sz="2400" dirty="0"/>
              <a:t>In the byte offset field?</a:t>
            </a:r>
          </a:p>
        </p:txBody>
      </p:sp>
      <p:sp>
        <p:nvSpPr>
          <p:cNvPr id="8" name="TextBox 7">
            <a:extLst>
              <a:ext uri="{FF2B5EF4-FFF2-40B4-BE49-F238E27FC236}">
                <a16:creationId xmlns:a16="http://schemas.microsoft.com/office/drawing/2014/main" id="{70D6DE7B-52D0-4404-B1DC-5B0802B97EAB}"/>
              </a:ext>
            </a:extLst>
          </p:cNvPr>
          <p:cNvSpPr txBox="1"/>
          <p:nvPr/>
        </p:nvSpPr>
        <p:spPr>
          <a:xfrm>
            <a:off x="457200" y="3523793"/>
            <a:ext cx="6090745" cy="830997"/>
          </a:xfrm>
          <a:prstGeom prst="rect">
            <a:avLst/>
          </a:prstGeom>
          <a:noFill/>
        </p:spPr>
        <p:txBody>
          <a:bodyPr wrap="square" rtlCol="0">
            <a:spAutoFit/>
          </a:bodyPr>
          <a:lstStyle/>
          <a:p>
            <a:pPr marL="536575" indent="-536575">
              <a:buAutoNum type="alphaLcParenBoth" startAt="2"/>
            </a:pPr>
            <a:r>
              <a:rPr lang="en-SG" sz="2400" dirty="0"/>
              <a:t>Which index is </a:t>
            </a:r>
            <a:r>
              <a:rPr lang="en-SG" sz="2400" i="1" dirty="0"/>
              <a:t>A</a:t>
            </a:r>
            <a:r>
              <a:rPr lang="en-SG" sz="2400" dirty="0"/>
              <a:t>[1023] mapped to?</a:t>
            </a:r>
          </a:p>
          <a:p>
            <a:pPr marL="536575" indent="-536575"/>
            <a:r>
              <a:rPr lang="en-SG" sz="2400" dirty="0"/>
              <a:t>	Which index is </a:t>
            </a:r>
            <a:r>
              <a:rPr lang="en-SG" sz="2400" i="1" dirty="0"/>
              <a:t>B</a:t>
            </a:r>
            <a:r>
              <a:rPr lang="en-SG" sz="2400" dirty="0"/>
              <a:t>[1023] mapped to?</a:t>
            </a:r>
          </a:p>
        </p:txBody>
      </p:sp>
      <p:sp>
        <p:nvSpPr>
          <p:cNvPr id="3" name="TextBox 2">
            <a:extLst>
              <a:ext uri="{FF2B5EF4-FFF2-40B4-BE49-F238E27FC236}">
                <a16:creationId xmlns:a16="http://schemas.microsoft.com/office/drawing/2014/main" id="{624CF47F-317C-47BC-A843-F148F0CF33C4}"/>
              </a:ext>
            </a:extLst>
          </p:cNvPr>
          <p:cNvSpPr txBox="1"/>
          <p:nvPr/>
        </p:nvSpPr>
        <p:spPr>
          <a:xfrm>
            <a:off x="967008" y="2503211"/>
            <a:ext cx="6805391" cy="830997"/>
          </a:xfrm>
          <a:prstGeom prst="rect">
            <a:avLst/>
          </a:prstGeom>
          <a:noFill/>
        </p:spPr>
        <p:txBody>
          <a:bodyPr wrap="square" rtlCol="0">
            <a:spAutoFit/>
          </a:bodyPr>
          <a:lstStyle/>
          <a:p>
            <a:r>
              <a:rPr lang="en-SG" sz="2400" dirty="0">
                <a:solidFill>
                  <a:srgbClr val="0000FF"/>
                </a:solidFill>
              </a:rPr>
              <a:t>Number of blocks = 128/4 = 32 = 2</a:t>
            </a:r>
            <a:r>
              <a:rPr lang="en-SG" sz="2400" baseline="30000" dirty="0">
                <a:solidFill>
                  <a:srgbClr val="0000FF"/>
                </a:solidFill>
              </a:rPr>
              <a:t>5</a:t>
            </a:r>
          </a:p>
          <a:p>
            <a:r>
              <a:rPr lang="en-SG" sz="2400" dirty="0">
                <a:solidFill>
                  <a:srgbClr val="0000FF"/>
                </a:solidFill>
              </a:rPr>
              <a:t>Number of bytes per block = 16 = 2</a:t>
            </a:r>
            <a:r>
              <a:rPr lang="en-SG" sz="2400" baseline="30000" dirty="0">
                <a:solidFill>
                  <a:srgbClr val="0000FF"/>
                </a:solidFill>
              </a:rPr>
              <a:t>4</a:t>
            </a:r>
          </a:p>
        </p:txBody>
      </p:sp>
      <p:sp>
        <p:nvSpPr>
          <p:cNvPr id="4" name="TextBox 3">
            <a:extLst>
              <a:ext uri="{FF2B5EF4-FFF2-40B4-BE49-F238E27FC236}">
                <a16:creationId xmlns:a16="http://schemas.microsoft.com/office/drawing/2014/main" id="{B8DC4113-A9AC-418A-B411-214E7EDDFFD9}"/>
              </a:ext>
            </a:extLst>
          </p:cNvPr>
          <p:cNvSpPr txBox="1"/>
          <p:nvPr/>
        </p:nvSpPr>
        <p:spPr>
          <a:xfrm>
            <a:off x="6863255" y="1656464"/>
            <a:ext cx="680545" cy="461665"/>
          </a:xfrm>
          <a:prstGeom prst="rect">
            <a:avLst/>
          </a:prstGeom>
          <a:noFill/>
        </p:spPr>
        <p:txBody>
          <a:bodyPr wrap="square" rtlCol="0">
            <a:spAutoFit/>
          </a:bodyPr>
          <a:lstStyle/>
          <a:p>
            <a:pPr algn="ctr"/>
            <a:r>
              <a:rPr lang="en-SG" sz="2400" dirty="0">
                <a:solidFill>
                  <a:srgbClr val="C00000"/>
                </a:solidFill>
              </a:rPr>
              <a:t>5</a:t>
            </a:r>
          </a:p>
        </p:txBody>
      </p:sp>
      <p:sp>
        <p:nvSpPr>
          <p:cNvPr id="13" name="TextBox 12">
            <a:extLst>
              <a:ext uri="{FF2B5EF4-FFF2-40B4-BE49-F238E27FC236}">
                <a16:creationId xmlns:a16="http://schemas.microsoft.com/office/drawing/2014/main" id="{89C694C1-74DF-4DED-B6EE-C6A38F1D2DFC}"/>
              </a:ext>
            </a:extLst>
          </p:cNvPr>
          <p:cNvSpPr txBox="1"/>
          <p:nvPr/>
        </p:nvSpPr>
        <p:spPr>
          <a:xfrm>
            <a:off x="4120082" y="2038704"/>
            <a:ext cx="680545" cy="461665"/>
          </a:xfrm>
          <a:prstGeom prst="rect">
            <a:avLst/>
          </a:prstGeom>
          <a:noFill/>
        </p:spPr>
        <p:txBody>
          <a:bodyPr wrap="square" rtlCol="0">
            <a:spAutoFit/>
          </a:bodyPr>
          <a:lstStyle/>
          <a:p>
            <a:pPr algn="ctr"/>
            <a:r>
              <a:rPr lang="en-SG" sz="2400" dirty="0">
                <a:solidFill>
                  <a:srgbClr val="C00000"/>
                </a:solidFill>
              </a:rPr>
              <a:t>4</a:t>
            </a:r>
          </a:p>
        </p:txBody>
      </p:sp>
      <p:sp>
        <p:nvSpPr>
          <p:cNvPr id="14" name="TextBox 13">
            <a:extLst>
              <a:ext uri="{FF2B5EF4-FFF2-40B4-BE49-F238E27FC236}">
                <a16:creationId xmlns:a16="http://schemas.microsoft.com/office/drawing/2014/main" id="{E78C7E4E-646A-4C14-AF31-4626565F7B03}"/>
              </a:ext>
            </a:extLst>
          </p:cNvPr>
          <p:cNvSpPr txBox="1"/>
          <p:nvPr/>
        </p:nvSpPr>
        <p:spPr>
          <a:xfrm>
            <a:off x="967007" y="4394387"/>
            <a:ext cx="6805391" cy="707886"/>
          </a:xfrm>
          <a:prstGeom prst="rect">
            <a:avLst/>
          </a:prstGeom>
          <a:noFill/>
        </p:spPr>
        <p:txBody>
          <a:bodyPr wrap="square" rtlCol="0">
            <a:spAutoFit/>
          </a:bodyPr>
          <a:lstStyle/>
          <a:p>
            <a:r>
              <a:rPr lang="en-SG" sz="2000" i="1" dirty="0">
                <a:solidFill>
                  <a:srgbClr val="0000FF"/>
                </a:solidFill>
              </a:rPr>
              <a:t>A</a:t>
            </a:r>
            <a:r>
              <a:rPr lang="en-SG" sz="2000" dirty="0">
                <a:solidFill>
                  <a:srgbClr val="0000FF"/>
                </a:solidFill>
              </a:rPr>
              <a:t>[0] at 0x10001000; </a:t>
            </a:r>
            <a:r>
              <a:rPr lang="en-SG" sz="2000" i="1" dirty="0">
                <a:solidFill>
                  <a:srgbClr val="0000FF"/>
                </a:solidFill>
              </a:rPr>
              <a:t>A</a:t>
            </a:r>
            <a:r>
              <a:rPr lang="en-SG" sz="2000" dirty="0">
                <a:solidFill>
                  <a:srgbClr val="0000FF"/>
                </a:solidFill>
              </a:rPr>
              <a:t>[1024] at 0x10002000</a:t>
            </a:r>
          </a:p>
          <a:p>
            <a:r>
              <a:rPr lang="en-SG" sz="2000" i="1" dirty="0">
                <a:solidFill>
                  <a:srgbClr val="0000FF"/>
                </a:solidFill>
              </a:rPr>
              <a:t>A</a:t>
            </a:r>
            <a:r>
              <a:rPr lang="en-SG" sz="2000" dirty="0">
                <a:solidFill>
                  <a:srgbClr val="0000FF"/>
                </a:solidFill>
              </a:rPr>
              <a:t>[1023] at 0x10001FFC </a:t>
            </a:r>
            <a:r>
              <a:rPr lang="en-SG" sz="2000" dirty="0">
                <a:solidFill>
                  <a:srgbClr val="0000FF"/>
                </a:solidFill>
                <a:sym typeface="Wingdings" panose="05000000000000000000" pitchFamily="2" charset="2"/>
              </a:rPr>
              <a:t> …111</a:t>
            </a:r>
            <a:r>
              <a:rPr lang="en-SG" sz="2000" dirty="0">
                <a:solidFill>
                  <a:srgbClr val="C00000"/>
                </a:solidFill>
                <a:sym typeface="Wingdings" panose="05000000000000000000" pitchFamily="2" charset="2"/>
              </a:rPr>
              <a:t>1 1111 </a:t>
            </a:r>
            <a:r>
              <a:rPr lang="en-SG" sz="2000" dirty="0">
                <a:solidFill>
                  <a:srgbClr val="0000FF"/>
                </a:solidFill>
                <a:sym typeface="Wingdings" panose="05000000000000000000" pitchFamily="2" charset="2"/>
              </a:rPr>
              <a:t>1100  </a:t>
            </a:r>
            <a:r>
              <a:rPr lang="en-SG" sz="2000" dirty="0">
                <a:solidFill>
                  <a:srgbClr val="C00000"/>
                </a:solidFill>
                <a:sym typeface="Wingdings" panose="05000000000000000000" pitchFamily="2" charset="2"/>
              </a:rPr>
              <a:t>Index 31</a:t>
            </a:r>
            <a:endParaRPr lang="en-SG" sz="2000" dirty="0">
              <a:solidFill>
                <a:srgbClr val="C00000"/>
              </a:solidFill>
            </a:endParaRPr>
          </a:p>
        </p:txBody>
      </p:sp>
      <p:sp>
        <p:nvSpPr>
          <p:cNvPr id="15" name="TextBox 14">
            <a:extLst>
              <a:ext uri="{FF2B5EF4-FFF2-40B4-BE49-F238E27FC236}">
                <a16:creationId xmlns:a16="http://schemas.microsoft.com/office/drawing/2014/main" id="{3BA2FAB9-456C-4EC6-B038-3B5839BC02CD}"/>
              </a:ext>
            </a:extLst>
          </p:cNvPr>
          <p:cNvSpPr txBox="1"/>
          <p:nvPr/>
        </p:nvSpPr>
        <p:spPr>
          <a:xfrm>
            <a:off x="967006" y="5197812"/>
            <a:ext cx="6805391" cy="707886"/>
          </a:xfrm>
          <a:prstGeom prst="rect">
            <a:avLst/>
          </a:prstGeom>
          <a:noFill/>
        </p:spPr>
        <p:txBody>
          <a:bodyPr wrap="square" rtlCol="0">
            <a:spAutoFit/>
          </a:bodyPr>
          <a:lstStyle/>
          <a:p>
            <a:r>
              <a:rPr lang="en-SG" sz="2000" i="1" dirty="0">
                <a:solidFill>
                  <a:srgbClr val="0000FF"/>
                </a:solidFill>
              </a:rPr>
              <a:t>B</a:t>
            </a:r>
            <a:r>
              <a:rPr lang="en-SG" sz="2000" dirty="0">
                <a:solidFill>
                  <a:srgbClr val="0000FF"/>
                </a:solidFill>
              </a:rPr>
              <a:t>[0] at 0x1003F100; </a:t>
            </a:r>
            <a:r>
              <a:rPr lang="en-SG" sz="2000" i="1" dirty="0">
                <a:solidFill>
                  <a:srgbClr val="0000FF"/>
                </a:solidFill>
              </a:rPr>
              <a:t>B</a:t>
            </a:r>
            <a:r>
              <a:rPr lang="en-SG" sz="2000" dirty="0">
                <a:solidFill>
                  <a:srgbClr val="0000FF"/>
                </a:solidFill>
              </a:rPr>
              <a:t>[1024] at 0x10040100</a:t>
            </a:r>
          </a:p>
          <a:p>
            <a:r>
              <a:rPr lang="en-SG" sz="2000" i="1" dirty="0">
                <a:solidFill>
                  <a:srgbClr val="0000FF"/>
                </a:solidFill>
              </a:rPr>
              <a:t>B</a:t>
            </a:r>
            <a:r>
              <a:rPr lang="en-SG" sz="2000" dirty="0">
                <a:solidFill>
                  <a:srgbClr val="0000FF"/>
                </a:solidFill>
              </a:rPr>
              <a:t>[1023] at 0x100400FC </a:t>
            </a:r>
            <a:r>
              <a:rPr lang="en-SG" sz="2000" dirty="0">
                <a:solidFill>
                  <a:srgbClr val="0000FF"/>
                </a:solidFill>
                <a:sym typeface="Wingdings" panose="05000000000000000000" pitchFamily="2" charset="2"/>
              </a:rPr>
              <a:t> …000</a:t>
            </a:r>
            <a:r>
              <a:rPr lang="en-SG" sz="2000" dirty="0">
                <a:solidFill>
                  <a:srgbClr val="C00000"/>
                </a:solidFill>
                <a:sym typeface="Wingdings" panose="05000000000000000000" pitchFamily="2" charset="2"/>
              </a:rPr>
              <a:t>0 1111 </a:t>
            </a:r>
            <a:r>
              <a:rPr lang="en-SG" sz="2000" dirty="0">
                <a:solidFill>
                  <a:srgbClr val="0000FF"/>
                </a:solidFill>
                <a:sym typeface="Wingdings" panose="05000000000000000000" pitchFamily="2" charset="2"/>
              </a:rPr>
              <a:t>1100  </a:t>
            </a:r>
            <a:r>
              <a:rPr lang="en-SG" sz="2000" dirty="0">
                <a:solidFill>
                  <a:srgbClr val="C00000"/>
                </a:solidFill>
                <a:sym typeface="Wingdings" panose="05000000000000000000" pitchFamily="2" charset="2"/>
              </a:rPr>
              <a:t>Index 15</a:t>
            </a:r>
            <a:endParaRPr lang="en-SG" sz="2000" dirty="0">
              <a:solidFill>
                <a:srgbClr val="C00000"/>
              </a:solidFill>
            </a:endParaRPr>
          </a:p>
        </p:txBody>
      </p:sp>
    </p:spTree>
    <p:extLst>
      <p:ext uri="{BB962C8B-B14F-4D97-AF65-F5344CB8AC3E}">
        <p14:creationId xmlns:p14="http://schemas.microsoft.com/office/powerpoint/2010/main" val="3349945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995555" cy="685800"/>
          </a:xfrm>
        </p:spPr>
        <p:txBody>
          <a:bodyPr>
            <a:normAutofit/>
          </a:bodyPr>
          <a:lstStyle/>
          <a:p>
            <a:pPr eaLnBrk="1" hangingPunct="1"/>
            <a:r>
              <a:rPr lang="en-GB" sz="2800" dirty="0">
                <a:solidFill>
                  <a:srgbClr val="0000FF"/>
                </a:solidFill>
              </a:rPr>
              <a:t>1(a)</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HighlightTextShape201406201824391195">
            <a:extLst>
              <a:ext uri="{FF2B5EF4-FFF2-40B4-BE49-F238E27FC236}">
                <a16:creationId xmlns:a16="http://schemas.microsoft.com/office/drawing/2014/main" id="{C1C5B597-DA79-4C8E-A533-F3F284604BDE}"/>
              </a:ext>
            </a:extLst>
          </p:cNvPr>
          <p:cNvSpPr>
            <a:spLocks noGrp="1" noChangeArrowheads="1"/>
          </p:cNvSpPr>
          <p:nvPr>
            <p:ph idx="1"/>
          </p:nvPr>
        </p:nvSpPr>
        <p:spPr>
          <a:xfrm>
            <a:off x="1012498" y="480753"/>
            <a:ext cx="7119004" cy="3702141"/>
          </a:xfrm>
          <a:ln>
            <a:solidFill>
              <a:schemeClr val="tx1"/>
            </a:solidFill>
          </a:ln>
        </p:spPr>
        <p:txBody>
          <a:bodyPr>
            <a:normAutofit lnSpcReduction="10000"/>
          </a:bodyPr>
          <a:lstStyle/>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#include &lt;</a:t>
            </a:r>
            <a:r>
              <a:rPr lang="en-SG" sz="1800" b="1" dirty="0" err="1">
                <a:latin typeface="Courier New" panose="02070309020205020404" pitchFamily="49" charset="0"/>
                <a:cs typeface="Courier New" panose="02070309020205020404" pitchFamily="49" charset="0"/>
              </a:rPr>
              <a:t>stdio.h</a:t>
            </a:r>
            <a:r>
              <a:rPr lang="en-SG" sz="1800" b="1" dirty="0">
                <a:latin typeface="Courier New" panose="02070309020205020404" pitchFamily="49" charset="0"/>
                <a:cs typeface="Courier New" panose="02070309020205020404" pitchFamily="49" charset="0"/>
              </a:rPr>
              <a:t>&gt;</a:t>
            </a:r>
          </a:p>
          <a:p>
            <a:pPr marL="0" indent="0">
              <a:spcBef>
                <a:spcPts val="0"/>
              </a:spcBef>
              <a:buNone/>
              <a:tabLst>
                <a:tab pos="360363" algn="l"/>
              </a:tabLst>
            </a:pPr>
            <a:endParaRPr lang="en-SG" sz="1000" b="1" dirty="0">
              <a:latin typeface="Courier New" panose="02070309020205020404" pitchFamily="49" charset="0"/>
              <a:cs typeface="Courier New" panose="02070309020205020404" pitchFamily="49" charset="0"/>
            </a:endParaRP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typedef struct {</a:t>
            </a: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	int  </a:t>
            </a:r>
            <a:r>
              <a:rPr lang="en-SG" sz="1800" b="1" dirty="0" err="1">
                <a:solidFill>
                  <a:srgbClr val="0000FF"/>
                </a:solidFill>
                <a:latin typeface="Courier New" panose="02070309020205020404" pitchFamily="49" charset="0"/>
                <a:cs typeface="Courier New" panose="02070309020205020404" pitchFamily="49" charset="0"/>
              </a:rPr>
              <a:t>val</a:t>
            </a:r>
            <a:r>
              <a:rPr lang="en-SG" sz="1800" b="1" dirty="0">
                <a:solidFill>
                  <a:srgbClr val="0000FF"/>
                </a:solidFill>
                <a:latin typeface="Courier New" panose="02070309020205020404" pitchFamily="49" charset="0"/>
                <a:cs typeface="Courier New" panose="02070309020205020404" pitchFamily="49" charset="0"/>
              </a:rPr>
              <a:t>;</a:t>
            </a: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	char </a:t>
            </a:r>
            <a:r>
              <a:rPr lang="en-SG" sz="1800" b="1" dirty="0" err="1">
                <a:solidFill>
                  <a:srgbClr val="0000FF"/>
                </a:solidFill>
                <a:latin typeface="Courier New" panose="02070309020205020404" pitchFamily="49" charset="0"/>
                <a:cs typeface="Courier New" panose="02070309020205020404" pitchFamily="49" charset="0"/>
              </a:rPr>
              <a:t>ch</a:t>
            </a:r>
            <a:r>
              <a:rPr lang="en-SG" sz="1800" b="1" dirty="0">
                <a:solidFill>
                  <a:srgbClr val="0000FF"/>
                </a:solidFill>
                <a:latin typeface="Courier New" panose="02070309020205020404" pitchFamily="49" charset="0"/>
                <a:cs typeface="Courier New" panose="02070309020205020404" pitchFamily="49" charset="0"/>
              </a:rPr>
              <a:t>[2];</a:t>
            </a:r>
          </a:p>
          <a:p>
            <a:pPr marL="0" indent="0">
              <a:spcBef>
                <a:spcPts val="0"/>
              </a:spcBef>
              <a:buNone/>
              <a:tabLst>
                <a:tab pos="360363" algn="l"/>
              </a:tabLst>
            </a:pPr>
            <a:r>
              <a:rPr lang="en-SG" sz="1800" b="1" dirty="0">
                <a:solidFill>
                  <a:srgbClr val="0000FF"/>
                </a:solidFill>
                <a:latin typeface="Courier New" panose="02070309020205020404" pitchFamily="49" charset="0"/>
                <a:cs typeface="Courier New" panose="02070309020205020404" pitchFamily="49" charset="0"/>
              </a:rPr>
              <a:t>} </a:t>
            </a:r>
            <a:r>
              <a:rPr lang="en-SG" sz="1800" b="1" dirty="0" err="1">
                <a:solidFill>
                  <a:srgbClr val="0000FF"/>
                </a:solidFill>
                <a:latin typeface="Courier New" panose="02070309020205020404" pitchFamily="49" charset="0"/>
                <a:cs typeface="Courier New" panose="02070309020205020404" pitchFamily="49" charset="0"/>
              </a:rPr>
              <a:t>rec_t</a:t>
            </a:r>
            <a:r>
              <a:rPr lang="en-SG" sz="1800" b="1" dirty="0">
                <a:solidFill>
                  <a:srgbClr val="0000FF"/>
                </a:solidFill>
                <a:latin typeface="Courier New" panose="02070309020205020404" pitchFamily="49" charset="0"/>
                <a:cs typeface="Courier New" panose="02070309020205020404" pitchFamily="49" charset="0"/>
              </a:rPr>
              <a:t>;</a:t>
            </a:r>
          </a:p>
          <a:p>
            <a:pPr marL="0" indent="0">
              <a:spcBef>
                <a:spcPts val="0"/>
              </a:spcBef>
              <a:buNone/>
              <a:tabLst>
                <a:tab pos="360363" algn="l"/>
              </a:tabLst>
            </a:pPr>
            <a:endParaRPr lang="en-SG" sz="1000" b="1" dirty="0">
              <a:latin typeface="Courier New" panose="02070309020205020404" pitchFamily="49" charset="0"/>
              <a:cs typeface="Courier New" panose="02070309020205020404" pitchFamily="49" charset="0"/>
            </a:endParaRP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int main(void) {</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rec_t</a:t>
            </a: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[2] = {{11,{'A','B'}}, {22,{'C','D'}}};</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process1(&amp;</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[1]);</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process2(</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[0]);</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printf</a:t>
            </a:r>
            <a:r>
              <a:rPr lang="en-SG" sz="1800" b="1" dirty="0">
                <a:latin typeface="Courier New" panose="02070309020205020404" pitchFamily="49" charset="0"/>
                <a:cs typeface="Courier New" panose="02070309020205020404" pitchFamily="49" charset="0"/>
              </a:rPr>
              <a:t>("%d %c\n",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[0].</a:t>
            </a:r>
            <a:r>
              <a:rPr lang="en-SG" sz="1800" b="1" dirty="0" err="1">
                <a:latin typeface="Courier New" panose="02070309020205020404" pitchFamily="49" charset="0"/>
                <a:cs typeface="Courier New" panose="02070309020205020404" pitchFamily="49" charset="0"/>
              </a:rPr>
              <a:t>val</a:t>
            </a: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[0].</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[0]);</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printf</a:t>
            </a:r>
            <a:r>
              <a:rPr lang="en-SG" sz="1800" b="1" dirty="0">
                <a:latin typeface="Courier New" panose="02070309020205020404" pitchFamily="49" charset="0"/>
                <a:cs typeface="Courier New" panose="02070309020205020404" pitchFamily="49" charset="0"/>
              </a:rPr>
              <a:t>("%d %c\n",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[1].</a:t>
            </a:r>
            <a:r>
              <a:rPr lang="en-SG" sz="1800" b="1" dirty="0" err="1">
                <a:latin typeface="Courier New" panose="02070309020205020404" pitchFamily="49" charset="0"/>
                <a:cs typeface="Courier New" panose="02070309020205020404" pitchFamily="49" charset="0"/>
              </a:rPr>
              <a:t>val</a:t>
            </a: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st</a:t>
            </a:r>
            <a:r>
              <a:rPr lang="en-SG" sz="1800" b="1" dirty="0">
                <a:latin typeface="Courier New" panose="02070309020205020404" pitchFamily="49" charset="0"/>
                <a:cs typeface="Courier New" panose="02070309020205020404" pitchFamily="49" charset="0"/>
              </a:rPr>
              <a:t>[1].</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[1]);</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	return 0;</a:t>
            </a:r>
          </a:p>
          <a:p>
            <a:pPr marL="0" indent="0">
              <a:spcBef>
                <a:spcPts val="0"/>
              </a:spcBef>
              <a:buNone/>
              <a:tabLst>
                <a:tab pos="360363" algn="l"/>
              </a:tabLst>
            </a:pPr>
            <a:r>
              <a:rPr lang="en-SG" sz="1800" b="1" dirty="0">
                <a:latin typeface="Courier New" panose="02070309020205020404" pitchFamily="49" charset="0"/>
                <a:cs typeface="Courier New" panose="02070309020205020404" pitchFamily="49" charset="0"/>
              </a:rPr>
              <a:t>}</a:t>
            </a:r>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7" name="HighlightTextShape201406201824391195">
            <a:extLst>
              <a:ext uri="{FF2B5EF4-FFF2-40B4-BE49-F238E27FC236}">
                <a16:creationId xmlns:a16="http://schemas.microsoft.com/office/drawing/2014/main" id="{0E9444AD-8BCF-4303-9F11-0AC56D7268D7}"/>
              </a:ext>
            </a:extLst>
          </p:cNvPr>
          <p:cNvSpPr txBox="1">
            <a:spLocks noChangeArrowheads="1"/>
          </p:cNvSpPr>
          <p:nvPr/>
        </p:nvSpPr>
        <p:spPr>
          <a:xfrm>
            <a:off x="286966" y="4074107"/>
            <a:ext cx="5880370" cy="1495591"/>
          </a:xfrm>
          <a:prstGeom prst="rect">
            <a:avLst/>
          </a:prstGeom>
          <a:solidFill>
            <a:srgbClr val="CCECFF"/>
          </a:solidFill>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void process1(</a:t>
            </a:r>
            <a:r>
              <a:rPr lang="en-SG" sz="1800" b="1" dirty="0" err="1">
                <a:latin typeface="Courier New" panose="02070309020205020404" pitchFamily="49" charset="0"/>
                <a:cs typeface="Courier New" panose="02070309020205020404" pitchFamily="49" charset="0"/>
              </a:rPr>
              <a:t>rec_t</a:t>
            </a:r>
            <a:r>
              <a:rPr lang="en-SG" sz="1800" b="1" dirty="0">
                <a:latin typeface="Courier New" panose="02070309020205020404" pitchFamily="49" charset="0"/>
                <a:cs typeface="Courier New" panose="02070309020205020404" pitchFamily="49" charset="0"/>
              </a:rPr>
              <a:t> *para) {</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para-&gt;</a:t>
            </a:r>
            <a:r>
              <a:rPr lang="en-SG" sz="1800" b="1" dirty="0" err="1">
                <a:latin typeface="Courier New" panose="02070309020205020404" pitchFamily="49" charset="0"/>
                <a:cs typeface="Courier New" panose="02070309020205020404" pitchFamily="49" charset="0"/>
              </a:rPr>
              <a:t>val</a:t>
            </a:r>
            <a:r>
              <a:rPr lang="en-SG" sz="1800" b="1" dirty="0">
                <a:latin typeface="Courier New" panose="02070309020205020404" pitchFamily="49" charset="0"/>
                <a:cs typeface="Courier New" panose="02070309020205020404" pitchFamily="49" charset="0"/>
              </a:rPr>
              <a:t> = 33;</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para-&gt;</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[0] += ('a' - 'A') + 1;</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para-&gt;</a:t>
            </a:r>
            <a:r>
              <a:rPr lang="en-SG" sz="1800" b="1" dirty="0" err="1">
                <a:latin typeface="Courier New" panose="02070309020205020404" pitchFamily="49" charset="0"/>
                <a:cs typeface="Courier New" panose="02070309020205020404" pitchFamily="49" charset="0"/>
              </a:rPr>
              <a:t>ch</a:t>
            </a:r>
            <a:r>
              <a:rPr lang="en-SG" sz="1800" b="1" dirty="0">
                <a:latin typeface="Courier New" panose="02070309020205020404" pitchFamily="49" charset="0"/>
                <a:cs typeface="Courier New" panose="02070309020205020404" pitchFamily="49" charset="0"/>
              </a:rPr>
              <a:t>[1] += ('a' - 'A') + 2;</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a:t>
            </a:r>
          </a:p>
        </p:txBody>
      </p:sp>
      <p:sp>
        <p:nvSpPr>
          <p:cNvPr id="9" name="HighlightTextShape201406201824391195">
            <a:extLst>
              <a:ext uri="{FF2B5EF4-FFF2-40B4-BE49-F238E27FC236}">
                <a16:creationId xmlns:a16="http://schemas.microsoft.com/office/drawing/2014/main" id="{E67DEEA7-9A6D-45DC-A4E0-A84E2D4EC66D}"/>
              </a:ext>
            </a:extLst>
          </p:cNvPr>
          <p:cNvSpPr txBox="1">
            <a:spLocks noChangeArrowheads="1"/>
          </p:cNvSpPr>
          <p:nvPr/>
        </p:nvSpPr>
        <p:spPr>
          <a:xfrm>
            <a:off x="1935805" y="5244435"/>
            <a:ext cx="6903396" cy="1495591"/>
          </a:xfrm>
          <a:prstGeom prst="rect">
            <a:avLst/>
          </a:prstGeom>
          <a:solidFill>
            <a:srgbClr val="FFFFCC"/>
          </a:solidFill>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void process2(</a:t>
            </a:r>
            <a:r>
              <a:rPr lang="en-SG" sz="1800" b="1" dirty="0" err="1">
                <a:latin typeface="Courier New" panose="02070309020205020404" pitchFamily="49" charset="0"/>
                <a:cs typeface="Courier New" panose="02070309020205020404" pitchFamily="49" charset="0"/>
              </a:rPr>
              <a:t>rec_t</a:t>
            </a:r>
            <a:r>
              <a:rPr lang="en-SG" sz="1800" b="1" dirty="0">
                <a:latin typeface="Courier New" panose="02070309020205020404" pitchFamily="49" charset="0"/>
                <a:cs typeface="Courier New" panose="02070309020205020404" pitchFamily="49" charset="0"/>
              </a:rPr>
              <a:t> para) {</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a:t>
            </a:r>
            <a:r>
              <a:rPr lang="en-SG" sz="1800" b="1" dirty="0" err="1">
                <a:latin typeface="Courier New" panose="02070309020205020404" pitchFamily="49" charset="0"/>
                <a:cs typeface="Courier New" panose="02070309020205020404" pitchFamily="49" charset="0"/>
              </a:rPr>
              <a:t>para.val</a:t>
            </a:r>
            <a:r>
              <a:rPr lang="en-SG" sz="1800" b="1" dirty="0">
                <a:latin typeface="Courier New" panose="02070309020205020404" pitchFamily="49" charset="0"/>
                <a:cs typeface="Courier New" panose="02070309020205020404" pitchFamily="49" charset="0"/>
              </a:rPr>
              <a:t> = 44;</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para.ch[0] += ('a' - 'A') + 3;</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	para.ch[1] += ('a' - 'A') + 4;</a:t>
            </a:r>
          </a:p>
          <a:p>
            <a:pPr marL="0" indent="0" fontAlgn="auto">
              <a:spcBef>
                <a:spcPts val="0"/>
              </a:spcBef>
              <a:spcAft>
                <a:spcPts val="0"/>
              </a:spcAft>
              <a:buFont typeface="Arial" pitchFamily="34" charset="0"/>
              <a:buNone/>
              <a:tabLst>
                <a:tab pos="360363" algn="l"/>
              </a:tabLst>
            </a:pPr>
            <a:r>
              <a:rPr lang="en-SG" sz="1800" b="1" dirty="0">
                <a:latin typeface="Courier New" panose="02070309020205020404" pitchFamily="49" charset="0"/>
                <a:cs typeface="Courier New" panose="02070309020205020404" pitchFamily="49" charset="0"/>
              </a:rPr>
              <a:t>}</a:t>
            </a:r>
          </a:p>
        </p:txBody>
      </p:sp>
      <p:grpSp>
        <p:nvGrpSpPr>
          <p:cNvPr id="14336" name="Group 14335">
            <a:extLst>
              <a:ext uri="{FF2B5EF4-FFF2-40B4-BE49-F238E27FC236}">
                <a16:creationId xmlns:a16="http://schemas.microsoft.com/office/drawing/2014/main" id="{70AC69B7-28D2-42E8-8C13-DE277D59EF2D}"/>
              </a:ext>
            </a:extLst>
          </p:cNvPr>
          <p:cNvGrpSpPr/>
          <p:nvPr/>
        </p:nvGrpSpPr>
        <p:grpSpPr>
          <a:xfrm>
            <a:off x="3897133" y="500412"/>
            <a:ext cx="1517504" cy="598814"/>
            <a:chOff x="3897133" y="500412"/>
            <a:chExt cx="1517504" cy="598814"/>
          </a:xfrm>
        </p:grpSpPr>
        <p:sp>
          <p:nvSpPr>
            <p:cNvPr id="2" name="Rectangle 1">
              <a:extLst>
                <a:ext uri="{FF2B5EF4-FFF2-40B4-BE49-F238E27FC236}">
                  <a16:creationId xmlns:a16="http://schemas.microsoft.com/office/drawing/2014/main" id="{F73DAB4D-A4DA-4ABB-BDC3-4086BF667B55}"/>
                </a:ext>
              </a:extLst>
            </p:cNvPr>
            <p:cNvSpPr/>
            <p:nvPr/>
          </p:nvSpPr>
          <p:spPr>
            <a:xfrm>
              <a:off x="4163438" y="797668"/>
              <a:ext cx="340468" cy="301558"/>
            </a:xfrm>
            <a:prstGeom prst="rect">
              <a:avLst/>
            </a:prstGeom>
            <a:solidFill>
              <a:srgbClr val="3366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TextBox 18">
              <a:extLst>
                <a:ext uri="{FF2B5EF4-FFF2-40B4-BE49-F238E27FC236}">
                  <a16:creationId xmlns:a16="http://schemas.microsoft.com/office/drawing/2014/main" id="{02405CB3-3DAB-46E7-956B-41DCDDBA0351}"/>
                </a:ext>
              </a:extLst>
            </p:cNvPr>
            <p:cNvSpPr txBox="1"/>
            <p:nvPr/>
          </p:nvSpPr>
          <p:spPr>
            <a:xfrm>
              <a:off x="3897133" y="500412"/>
              <a:ext cx="450061" cy="369332"/>
            </a:xfrm>
            <a:prstGeom prst="rect">
              <a:avLst/>
            </a:prstGeom>
            <a:noFill/>
          </p:spPr>
          <p:txBody>
            <a:bodyPr wrap="square" rtlCol="0">
              <a:spAutoFit/>
            </a:bodyPr>
            <a:lstStyle/>
            <a:p>
              <a:pPr algn="ctr"/>
              <a:r>
                <a:rPr lang="en-SG" dirty="0" err="1">
                  <a:solidFill>
                    <a:srgbClr val="C00000"/>
                  </a:solidFill>
                </a:rPr>
                <a:t>st</a:t>
              </a:r>
              <a:endParaRPr lang="en-SG" dirty="0">
                <a:solidFill>
                  <a:srgbClr val="C00000"/>
                </a:solidFill>
              </a:endParaRPr>
            </a:p>
          </p:txBody>
        </p:sp>
        <p:cxnSp>
          <p:nvCxnSpPr>
            <p:cNvPr id="10" name="Straight Arrow Connector 9">
              <a:extLst>
                <a:ext uri="{FF2B5EF4-FFF2-40B4-BE49-F238E27FC236}">
                  <a16:creationId xmlns:a16="http://schemas.microsoft.com/office/drawing/2014/main" id="{36D0CB84-855E-4D8D-B444-1067F46AE102}"/>
                </a:ext>
              </a:extLst>
            </p:cNvPr>
            <p:cNvCxnSpPr>
              <a:cxnSpLocks/>
              <a:endCxn id="3" idx="1"/>
            </p:cNvCxnSpPr>
            <p:nvPr/>
          </p:nvCxnSpPr>
          <p:spPr>
            <a:xfrm>
              <a:off x="4356684" y="943583"/>
              <a:ext cx="1057953" cy="1118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2F08372-7AC4-4A65-B1BE-548F9375E1CD}"/>
              </a:ext>
            </a:extLst>
          </p:cNvPr>
          <p:cNvGrpSpPr/>
          <p:nvPr/>
        </p:nvGrpSpPr>
        <p:grpSpPr>
          <a:xfrm>
            <a:off x="5414637" y="862837"/>
            <a:ext cx="2632040" cy="758773"/>
            <a:chOff x="5414637" y="862837"/>
            <a:chExt cx="2632040" cy="758773"/>
          </a:xfrm>
        </p:grpSpPr>
        <p:grpSp>
          <p:nvGrpSpPr>
            <p:cNvPr id="23" name="Group 22">
              <a:extLst>
                <a:ext uri="{FF2B5EF4-FFF2-40B4-BE49-F238E27FC236}">
                  <a16:creationId xmlns:a16="http://schemas.microsoft.com/office/drawing/2014/main" id="{DB1DE799-6A95-4041-9CA9-81AC5490DDD0}"/>
                </a:ext>
              </a:extLst>
            </p:cNvPr>
            <p:cNvGrpSpPr/>
            <p:nvPr/>
          </p:nvGrpSpPr>
          <p:grpSpPr>
            <a:xfrm>
              <a:off x="5414637" y="862837"/>
              <a:ext cx="2632040" cy="382303"/>
              <a:chOff x="5414637" y="862837"/>
              <a:chExt cx="2632040" cy="382303"/>
            </a:xfrm>
          </p:grpSpPr>
          <p:grpSp>
            <p:nvGrpSpPr>
              <p:cNvPr id="22" name="Group 21">
                <a:extLst>
                  <a:ext uri="{FF2B5EF4-FFF2-40B4-BE49-F238E27FC236}">
                    <a16:creationId xmlns:a16="http://schemas.microsoft.com/office/drawing/2014/main" id="{04FFDD9C-B0AF-47E8-86BC-A8F4F03D507D}"/>
                  </a:ext>
                </a:extLst>
              </p:cNvPr>
              <p:cNvGrpSpPr/>
              <p:nvPr/>
            </p:nvGrpSpPr>
            <p:grpSpPr>
              <a:xfrm>
                <a:off x="5414637" y="862837"/>
                <a:ext cx="2013626" cy="382303"/>
                <a:chOff x="5414637" y="862837"/>
                <a:chExt cx="2013626" cy="382303"/>
              </a:xfrm>
            </p:grpSpPr>
            <p:sp>
              <p:nvSpPr>
                <p:cNvPr id="3" name="Rectangle 2">
                  <a:extLst>
                    <a:ext uri="{FF2B5EF4-FFF2-40B4-BE49-F238E27FC236}">
                      <a16:creationId xmlns:a16="http://schemas.microsoft.com/office/drawing/2014/main" id="{EB944F60-D102-4B69-8CDE-73302317CED5}"/>
                    </a:ext>
                  </a:extLst>
                </p:cNvPr>
                <p:cNvSpPr/>
                <p:nvPr/>
              </p:nvSpPr>
              <p:spPr>
                <a:xfrm>
                  <a:off x="5414637" y="865762"/>
                  <a:ext cx="1102896"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DAFCC9F0-6AA2-409E-9D38-28AB6BED94F5}"/>
                    </a:ext>
                  </a:extLst>
                </p:cNvPr>
                <p:cNvSpPr/>
                <p:nvPr/>
              </p:nvSpPr>
              <p:spPr>
                <a:xfrm>
                  <a:off x="6517532" y="865762"/>
                  <a:ext cx="459227"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a:extLst>
                    <a:ext uri="{FF2B5EF4-FFF2-40B4-BE49-F238E27FC236}">
                      <a16:creationId xmlns:a16="http://schemas.microsoft.com/office/drawing/2014/main" id="{87FA828D-FEFE-40A4-947F-10FCC46D6BEE}"/>
                    </a:ext>
                  </a:extLst>
                </p:cNvPr>
                <p:cNvSpPr/>
                <p:nvPr/>
              </p:nvSpPr>
              <p:spPr>
                <a:xfrm>
                  <a:off x="6969036" y="862837"/>
                  <a:ext cx="459227"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1" name="Group 20">
                <a:extLst>
                  <a:ext uri="{FF2B5EF4-FFF2-40B4-BE49-F238E27FC236}">
                    <a16:creationId xmlns:a16="http://schemas.microsoft.com/office/drawing/2014/main" id="{14DB36A1-A0D4-491F-9213-4B3B12AB1100}"/>
                  </a:ext>
                </a:extLst>
              </p:cNvPr>
              <p:cNvGrpSpPr/>
              <p:nvPr/>
            </p:nvGrpSpPr>
            <p:grpSpPr>
              <a:xfrm>
                <a:off x="5673377" y="869975"/>
                <a:ext cx="2373300" cy="369332"/>
                <a:chOff x="5657840" y="875808"/>
                <a:chExt cx="2373300" cy="369332"/>
              </a:xfrm>
            </p:grpSpPr>
            <p:sp>
              <p:nvSpPr>
                <p:cNvPr id="4" name="TextBox 3">
                  <a:extLst>
                    <a:ext uri="{FF2B5EF4-FFF2-40B4-BE49-F238E27FC236}">
                      <a16:creationId xmlns:a16="http://schemas.microsoft.com/office/drawing/2014/main" id="{88FA53B3-944F-4DCF-9C7C-A37BD6EAA917}"/>
                    </a:ext>
                  </a:extLst>
                </p:cNvPr>
                <p:cNvSpPr txBox="1"/>
                <p:nvPr/>
              </p:nvSpPr>
              <p:spPr>
                <a:xfrm>
                  <a:off x="5657840" y="875808"/>
                  <a:ext cx="593387" cy="369332"/>
                </a:xfrm>
                <a:prstGeom prst="rect">
                  <a:avLst/>
                </a:prstGeom>
                <a:noFill/>
              </p:spPr>
              <p:txBody>
                <a:bodyPr wrap="square" rtlCol="0">
                  <a:spAutoFit/>
                </a:bodyPr>
                <a:lstStyle/>
                <a:p>
                  <a:pPr algn="ctr"/>
                  <a:r>
                    <a:rPr lang="en-SG" dirty="0"/>
                    <a:t>11</a:t>
                  </a:r>
                </a:p>
              </p:txBody>
            </p:sp>
            <p:sp>
              <p:nvSpPr>
                <p:cNvPr id="15" name="TextBox 14">
                  <a:extLst>
                    <a:ext uri="{FF2B5EF4-FFF2-40B4-BE49-F238E27FC236}">
                      <a16:creationId xmlns:a16="http://schemas.microsoft.com/office/drawing/2014/main" id="{C88F8A15-B2B9-4635-9E2F-1D36B9FCA89D}"/>
                    </a:ext>
                  </a:extLst>
                </p:cNvPr>
                <p:cNvSpPr txBox="1"/>
                <p:nvPr/>
              </p:nvSpPr>
              <p:spPr>
                <a:xfrm>
                  <a:off x="6460776" y="875808"/>
                  <a:ext cx="593387" cy="369332"/>
                </a:xfrm>
                <a:prstGeom prst="rect">
                  <a:avLst/>
                </a:prstGeom>
                <a:noFill/>
              </p:spPr>
              <p:txBody>
                <a:bodyPr wrap="square" rtlCol="0">
                  <a:spAutoFit/>
                </a:bodyPr>
                <a:lstStyle/>
                <a:p>
                  <a:pPr algn="ctr"/>
                  <a:r>
                    <a:rPr lang="en-SG" dirty="0"/>
                    <a:t>'A'</a:t>
                  </a:r>
                </a:p>
              </p:txBody>
            </p:sp>
            <p:sp>
              <p:nvSpPr>
                <p:cNvPr id="17" name="TextBox 16">
                  <a:extLst>
                    <a:ext uri="{FF2B5EF4-FFF2-40B4-BE49-F238E27FC236}">
                      <a16:creationId xmlns:a16="http://schemas.microsoft.com/office/drawing/2014/main" id="{C7892BC2-8DB9-4C34-A1B7-773EAAB823DB}"/>
                    </a:ext>
                  </a:extLst>
                </p:cNvPr>
                <p:cNvSpPr txBox="1"/>
                <p:nvPr/>
              </p:nvSpPr>
              <p:spPr>
                <a:xfrm>
                  <a:off x="6901123" y="875808"/>
                  <a:ext cx="593387" cy="369332"/>
                </a:xfrm>
                <a:prstGeom prst="rect">
                  <a:avLst/>
                </a:prstGeom>
                <a:noFill/>
              </p:spPr>
              <p:txBody>
                <a:bodyPr wrap="square" rtlCol="0">
                  <a:spAutoFit/>
                </a:bodyPr>
                <a:lstStyle/>
                <a:p>
                  <a:pPr algn="ctr"/>
                  <a:r>
                    <a:rPr lang="en-SG" dirty="0"/>
                    <a:t>'B'</a:t>
                  </a:r>
                </a:p>
              </p:txBody>
            </p:sp>
            <p:sp>
              <p:nvSpPr>
                <p:cNvPr id="18" name="TextBox 17">
                  <a:extLst>
                    <a:ext uri="{FF2B5EF4-FFF2-40B4-BE49-F238E27FC236}">
                      <a16:creationId xmlns:a16="http://schemas.microsoft.com/office/drawing/2014/main" id="{FD33C9DE-2944-4C43-BA61-960BC9019174}"/>
                    </a:ext>
                  </a:extLst>
                </p:cNvPr>
                <p:cNvSpPr txBox="1"/>
                <p:nvPr/>
              </p:nvSpPr>
              <p:spPr>
                <a:xfrm>
                  <a:off x="7437753" y="875808"/>
                  <a:ext cx="593387" cy="369332"/>
                </a:xfrm>
                <a:prstGeom prst="rect">
                  <a:avLst/>
                </a:prstGeom>
                <a:noFill/>
              </p:spPr>
              <p:txBody>
                <a:bodyPr wrap="square" rtlCol="0">
                  <a:spAutoFit/>
                </a:bodyPr>
                <a:lstStyle/>
                <a:p>
                  <a:pPr algn="ctr"/>
                  <a:r>
                    <a:rPr lang="en-SG" dirty="0">
                      <a:solidFill>
                        <a:srgbClr val="C00000"/>
                      </a:solidFill>
                    </a:rPr>
                    <a:t>st0</a:t>
                  </a:r>
                </a:p>
              </p:txBody>
            </p:sp>
          </p:grpSp>
        </p:grpSp>
        <p:grpSp>
          <p:nvGrpSpPr>
            <p:cNvPr id="26" name="Group 25">
              <a:extLst>
                <a:ext uri="{FF2B5EF4-FFF2-40B4-BE49-F238E27FC236}">
                  <a16:creationId xmlns:a16="http://schemas.microsoft.com/office/drawing/2014/main" id="{02FE33E8-1AB7-4DD5-8830-1BC27765D96F}"/>
                </a:ext>
              </a:extLst>
            </p:cNvPr>
            <p:cNvGrpSpPr/>
            <p:nvPr/>
          </p:nvGrpSpPr>
          <p:grpSpPr>
            <a:xfrm>
              <a:off x="5414637" y="1239307"/>
              <a:ext cx="2632040" cy="382303"/>
              <a:chOff x="5414637" y="862837"/>
              <a:chExt cx="2632040" cy="382303"/>
            </a:xfrm>
          </p:grpSpPr>
          <p:grpSp>
            <p:nvGrpSpPr>
              <p:cNvPr id="27" name="Group 26">
                <a:extLst>
                  <a:ext uri="{FF2B5EF4-FFF2-40B4-BE49-F238E27FC236}">
                    <a16:creationId xmlns:a16="http://schemas.microsoft.com/office/drawing/2014/main" id="{0CDD6778-7051-4865-BBDB-DC8308D72096}"/>
                  </a:ext>
                </a:extLst>
              </p:cNvPr>
              <p:cNvGrpSpPr/>
              <p:nvPr/>
            </p:nvGrpSpPr>
            <p:grpSpPr>
              <a:xfrm>
                <a:off x="5414637" y="862837"/>
                <a:ext cx="2013626" cy="382303"/>
                <a:chOff x="5414637" y="862837"/>
                <a:chExt cx="2013626" cy="382303"/>
              </a:xfrm>
            </p:grpSpPr>
            <p:sp>
              <p:nvSpPr>
                <p:cNvPr id="33" name="Rectangle 32">
                  <a:extLst>
                    <a:ext uri="{FF2B5EF4-FFF2-40B4-BE49-F238E27FC236}">
                      <a16:creationId xmlns:a16="http://schemas.microsoft.com/office/drawing/2014/main" id="{6E28C682-C3C8-4FFC-ABE8-D2E171834E3A}"/>
                    </a:ext>
                  </a:extLst>
                </p:cNvPr>
                <p:cNvSpPr/>
                <p:nvPr/>
              </p:nvSpPr>
              <p:spPr>
                <a:xfrm>
                  <a:off x="5414637" y="865762"/>
                  <a:ext cx="1102896"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a:extLst>
                    <a:ext uri="{FF2B5EF4-FFF2-40B4-BE49-F238E27FC236}">
                      <a16:creationId xmlns:a16="http://schemas.microsoft.com/office/drawing/2014/main" id="{7C436EB9-ED77-42B3-B6EE-CA2F28D58CE3}"/>
                    </a:ext>
                  </a:extLst>
                </p:cNvPr>
                <p:cNvSpPr/>
                <p:nvPr/>
              </p:nvSpPr>
              <p:spPr>
                <a:xfrm>
                  <a:off x="6517532" y="865762"/>
                  <a:ext cx="459227"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a:extLst>
                    <a:ext uri="{FF2B5EF4-FFF2-40B4-BE49-F238E27FC236}">
                      <a16:creationId xmlns:a16="http://schemas.microsoft.com/office/drawing/2014/main" id="{BD8998BD-549D-4005-965E-6E4C1B5761CA}"/>
                    </a:ext>
                  </a:extLst>
                </p:cNvPr>
                <p:cNvSpPr/>
                <p:nvPr/>
              </p:nvSpPr>
              <p:spPr>
                <a:xfrm>
                  <a:off x="6969036" y="862837"/>
                  <a:ext cx="459227"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a:extLst>
                  <a:ext uri="{FF2B5EF4-FFF2-40B4-BE49-F238E27FC236}">
                    <a16:creationId xmlns:a16="http://schemas.microsoft.com/office/drawing/2014/main" id="{344A1732-D73F-418F-8E5F-97C1DF67A8B1}"/>
                  </a:ext>
                </a:extLst>
              </p:cNvPr>
              <p:cNvGrpSpPr/>
              <p:nvPr/>
            </p:nvGrpSpPr>
            <p:grpSpPr>
              <a:xfrm>
                <a:off x="5673377" y="869975"/>
                <a:ext cx="2373300" cy="369332"/>
                <a:chOff x="5657840" y="875808"/>
                <a:chExt cx="2373300" cy="369332"/>
              </a:xfrm>
            </p:grpSpPr>
            <p:sp>
              <p:nvSpPr>
                <p:cNvPr id="29" name="TextBox 28">
                  <a:extLst>
                    <a:ext uri="{FF2B5EF4-FFF2-40B4-BE49-F238E27FC236}">
                      <a16:creationId xmlns:a16="http://schemas.microsoft.com/office/drawing/2014/main" id="{A463F60A-1A56-48E9-B53D-7392FFC28C02}"/>
                    </a:ext>
                  </a:extLst>
                </p:cNvPr>
                <p:cNvSpPr txBox="1"/>
                <p:nvPr/>
              </p:nvSpPr>
              <p:spPr>
                <a:xfrm>
                  <a:off x="5657840" y="875808"/>
                  <a:ext cx="593387" cy="369332"/>
                </a:xfrm>
                <a:prstGeom prst="rect">
                  <a:avLst/>
                </a:prstGeom>
                <a:noFill/>
              </p:spPr>
              <p:txBody>
                <a:bodyPr wrap="square" rtlCol="0">
                  <a:spAutoFit/>
                </a:bodyPr>
                <a:lstStyle/>
                <a:p>
                  <a:pPr algn="ctr"/>
                  <a:r>
                    <a:rPr lang="en-SG" dirty="0"/>
                    <a:t>22</a:t>
                  </a:r>
                </a:p>
              </p:txBody>
            </p:sp>
            <p:sp>
              <p:nvSpPr>
                <p:cNvPr id="30" name="TextBox 29">
                  <a:extLst>
                    <a:ext uri="{FF2B5EF4-FFF2-40B4-BE49-F238E27FC236}">
                      <a16:creationId xmlns:a16="http://schemas.microsoft.com/office/drawing/2014/main" id="{828C6383-D2A8-45F8-9338-61A6E6E37036}"/>
                    </a:ext>
                  </a:extLst>
                </p:cNvPr>
                <p:cNvSpPr txBox="1"/>
                <p:nvPr/>
              </p:nvSpPr>
              <p:spPr>
                <a:xfrm>
                  <a:off x="6460776" y="875808"/>
                  <a:ext cx="593387" cy="369332"/>
                </a:xfrm>
                <a:prstGeom prst="rect">
                  <a:avLst/>
                </a:prstGeom>
                <a:noFill/>
              </p:spPr>
              <p:txBody>
                <a:bodyPr wrap="square" rtlCol="0">
                  <a:spAutoFit/>
                </a:bodyPr>
                <a:lstStyle/>
                <a:p>
                  <a:pPr algn="ctr"/>
                  <a:r>
                    <a:rPr lang="en-SG" dirty="0"/>
                    <a:t>'C'</a:t>
                  </a:r>
                </a:p>
              </p:txBody>
            </p:sp>
            <p:sp>
              <p:nvSpPr>
                <p:cNvPr id="31" name="TextBox 30">
                  <a:extLst>
                    <a:ext uri="{FF2B5EF4-FFF2-40B4-BE49-F238E27FC236}">
                      <a16:creationId xmlns:a16="http://schemas.microsoft.com/office/drawing/2014/main" id="{A790C92E-6CDC-49C7-8A1F-CCF670767660}"/>
                    </a:ext>
                  </a:extLst>
                </p:cNvPr>
                <p:cNvSpPr txBox="1"/>
                <p:nvPr/>
              </p:nvSpPr>
              <p:spPr>
                <a:xfrm>
                  <a:off x="6901123" y="875808"/>
                  <a:ext cx="593387" cy="369332"/>
                </a:xfrm>
                <a:prstGeom prst="rect">
                  <a:avLst/>
                </a:prstGeom>
                <a:noFill/>
              </p:spPr>
              <p:txBody>
                <a:bodyPr wrap="square" rtlCol="0">
                  <a:spAutoFit/>
                </a:bodyPr>
                <a:lstStyle/>
                <a:p>
                  <a:pPr algn="ctr"/>
                  <a:r>
                    <a:rPr lang="en-SG" dirty="0"/>
                    <a:t>'D'</a:t>
                  </a:r>
                </a:p>
              </p:txBody>
            </p:sp>
            <p:sp>
              <p:nvSpPr>
                <p:cNvPr id="32" name="TextBox 31">
                  <a:extLst>
                    <a:ext uri="{FF2B5EF4-FFF2-40B4-BE49-F238E27FC236}">
                      <a16:creationId xmlns:a16="http://schemas.microsoft.com/office/drawing/2014/main" id="{2F4BF594-6BC1-4358-B80D-698DB38EE087}"/>
                    </a:ext>
                  </a:extLst>
                </p:cNvPr>
                <p:cNvSpPr txBox="1"/>
                <p:nvPr/>
              </p:nvSpPr>
              <p:spPr>
                <a:xfrm>
                  <a:off x="7437753" y="875808"/>
                  <a:ext cx="593387" cy="369332"/>
                </a:xfrm>
                <a:prstGeom prst="rect">
                  <a:avLst/>
                </a:prstGeom>
                <a:noFill/>
              </p:spPr>
              <p:txBody>
                <a:bodyPr wrap="square" rtlCol="0">
                  <a:spAutoFit/>
                </a:bodyPr>
                <a:lstStyle/>
                <a:p>
                  <a:pPr algn="ctr"/>
                  <a:r>
                    <a:rPr lang="en-SG" dirty="0">
                      <a:solidFill>
                        <a:srgbClr val="C00000"/>
                      </a:solidFill>
                    </a:rPr>
                    <a:t>st1</a:t>
                  </a:r>
                </a:p>
              </p:txBody>
            </p:sp>
          </p:grpSp>
        </p:grpSp>
      </p:grpSp>
      <p:grpSp>
        <p:nvGrpSpPr>
          <p:cNvPr id="14337" name="Group 14336">
            <a:extLst>
              <a:ext uri="{FF2B5EF4-FFF2-40B4-BE49-F238E27FC236}">
                <a16:creationId xmlns:a16="http://schemas.microsoft.com/office/drawing/2014/main" id="{2F2F03D9-203A-429D-90BE-2D0263C1528A}"/>
              </a:ext>
            </a:extLst>
          </p:cNvPr>
          <p:cNvGrpSpPr/>
          <p:nvPr/>
        </p:nvGrpSpPr>
        <p:grpSpPr>
          <a:xfrm>
            <a:off x="4640094" y="1615777"/>
            <a:ext cx="1033283" cy="3043296"/>
            <a:chOff x="4640094" y="1615777"/>
            <a:chExt cx="1033283" cy="3043296"/>
          </a:xfrm>
        </p:grpSpPr>
        <p:sp>
          <p:nvSpPr>
            <p:cNvPr id="37" name="Rectangle 36">
              <a:extLst>
                <a:ext uri="{FF2B5EF4-FFF2-40B4-BE49-F238E27FC236}">
                  <a16:creationId xmlns:a16="http://schemas.microsoft.com/office/drawing/2014/main" id="{E9DEB154-9B69-4501-B992-D1318E1BB872}"/>
                </a:ext>
              </a:extLst>
            </p:cNvPr>
            <p:cNvSpPr/>
            <p:nvPr/>
          </p:nvSpPr>
          <p:spPr>
            <a:xfrm>
              <a:off x="5270365" y="4357515"/>
              <a:ext cx="340468" cy="301558"/>
            </a:xfrm>
            <a:prstGeom prst="rect">
              <a:avLst/>
            </a:prstGeom>
            <a:solidFill>
              <a:srgbClr val="3366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AE110734-A53C-4031-B048-395AD5AD9250}"/>
                </a:ext>
              </a:extLst>
            </p:cNvPr>
            <p:cNvSpPr txBox="1"/>
            <p:nvPr/>
          </p:nvSpPr>
          <p:spPr>
            <a:xfrm>
              <a:off x="4640094" y="4060259"/>
              <a:ext cx="814027" cy="369332"/>
            </a:xfrm>
            <a:prstGeom prst="rect">
              <a:avLst/>
            </a:prstGeom>
            <a:noFill/>
          </p:spPr>
          <p:txBody>
            <a:bodyPr wrap="square" rtlCol="0">
              <a:spAutoFit/>
            </a:bodyPr>
            <a:lstStyle/>
            <a:p>
              <a:pPr algn="ctr"/>
              <a:r>
                <a:rPr lang="en-SG" dirty="0">
                  <a:solidFill>
                    <a:srgbClr val="C00000"/>
                  </a:solidFill>
                </a:rPr>
                <a:t>para</a:t>
              </a:r>
            </a:p>
          </p:txBody>
        </p:sp>
        <p:cxnSp>
          <p:nvCxnSpPr>
            <p:cNvPr id="39" name="Straight Arrow Connector 38">
              <a:extLst>
                <a:ext uri="{FF2B5EF4-FFF2-40B4-BE49-F238E27FC236}">
                  <a16:creationId xmlns:a16="http://schemas.microsoft.com/office/drawing/2014/main" id="{32FE09E8-7E71-44A7-841B-F36AA28A621D}"/>
                </a:ext>
              </a:extLst>
            </p:cNvPr>
            <p:cNvCxnSpPr>
              <a:cxnSpLocks/>
            </p:cNvCxnSpPr>
            <p:nvPr/>
          </p:nvCxnSpPr>
          <p:spPr>
            <a:xfrm flipV="1">
              <a:off x="5463611" y="1615777"/>
              <a:ext cx="209766" cy="2887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46" name="Group 14345">
            <a:extLst>
              <a:ext uri="{FF2B5EF4-FFF2-40B4-BE49-F238E27FC236}">
                <a16:creationId xmlns:a16="http://schemas.microsoft.com/office/drawing/2014/main" id="{424372F7-D7E4-4A7D-A5E7-878D0D0335AD}"/>
              </a:ext>
            </a:extLst>
          </p:cNvPr>
          <p:cNvGrpSpPr/>
          <p:nvPr/>
        </p:nvGrpSpPr>
        <p:grpSpPr>
          <a:xfrm>
            <a:off x="5722351" y="1288302"/>
            <a:ext cx="663316" cy="649338"/>
            <a:chOff x="5722351" y="1288302"/>
            <a:chExt cx="663316" cy="649338"/>
          </a:xfrm>
        </p:grpSpPr>
        <p:sp>
          <p:nvSpPr>
            <p:cNvPr id="43" name="TextBox 42">
              <a:extLst>
                <a:ext uri="{FF2B5EF4-FFF2-40B4-BE49-F238E27FC236}">
                  <a16:creationId xmlns:a16="http://schemas.microsoft.com/office/drawing/2014/main" id="{6A4CC97A-C627-4BB6-956D-3745D5B5F533}"/>
                </a:ext>
              </a:extLst>
            </p:cNvPr>
            <p:cNvSpPr txBox="1"/>
            <p:nvPr/>
          </p:nvSpPr>
          <p:spPr>
            <a:xfrm>
              <a:off x="5792280" y="1568308"/>
              <a:ext cx="593387" cy="369332"/>
            </a:xfrm>
            <a:prstGeom prst="rect">
              <a:avLst/>
            </a:prstGeom>
            <a:noFill/>
          </p:spPr>
          <p:txBody>
            <a:bodyPr wrap="square" rtlCol="0">
              <a:spAutoFit/>
            </a:bodyPr>
            <a:lstStyle/>
            <a:p>
              <a:pPr algn="ctr"/>
              <a:r>
                <a:rPr lang="en-SG" dirty="0"/>
                <a:t>33</a:t>
              </a:r>
            </a:p>
          </p:txBody>
        </p:sp>
        <p:cxnSp>
          <p:nvCxnSpPr>
            <p:cNvPr id="14341" name="Straight Connector 14340">
              <a:extLst>
                <a:ext uri="{FF2B5EF4-FFF2-40B4-BE49-F238E27FC236}">
                  <a16:creationId xmlns:a16="http://schemas.microsoft.com/office/drawing/2014/main" id="{2F881A60-7B28-4632-89E2-E15E6121FAEA}"/>
                </a:ext>
              </a:extLst>
            </p:cNvPr>
            <p:cNvCxnSpPr/>
            <p:nvPr/>
          </p:nvCxnSpPr>
          <p:spPr>
            <a:xfrm flipV="1">
              <a:off x="5722351" y="1288302"/>
              <a:ext cx="544289" cy="2661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347" name="Group 14346">
            <a:extLst>
              <a:ext uri="{FF2B5EF4-FFF2-40B4-BE49-F238E27FC236}">
                <a16:creationId xmlns:a16="http://schemas.microsoft.com/office/drawing/2014/main" id="{42754C2B-18DE-49B5-83B9-389A9A535692}"/>
              </a:ext>
            </a:extLst>
          </p:cNvPr>
          <p:cNvGrpSpPr/>
          <p:nvPr/>
        </p:nvGrpSpPr>
        <p:grpSpPr>
          <a:xfrm>
            <a:off x="6517205" y="1294138"/>
            <a:ext cx="593387" cy="687897"/>
            <a:chOff x="6517205" y="1294138"/>
            <a:chExt cx="593387" cy="687897"/>
          </a:xfrm>
        </p:grpSpPr>
        <p:sp>
          <p:nvSpPr>
            <p:cNvPr id="44" name="TextBox 43">
              <a:extLst>
                <a:ext uri="{FF2B5EF4-FFF2-40B4-BE49-F238E27FC236}">
                  <a16:creationId xmlns:a16="http://schemas.microsoft.com/office/drawing/2014/main" id="{145876FB-AB42-48D8-BE6C-838203E2DD23}"/>
                </a:ext>
              </a:extLst>
            </p:cNvPr>
            <p:cNvSpPr txBox="1"/>
            <p:nvPr/>
          </p:nvSpPr>
          <p:spPr>
            <a:xfrm>
              <a:off x="6517205" y="1612703"/>
              <a:ext cx="593387" cy="369332"/>
            </a:xfrm>
            <a:prstGeom prst="rect">
              <a:avLst/>
            </a:prstGeom>
            <a:noFill/>
          </p:spPr>
          <p:txBody>
            <a:bodyPr wrap="square" rtlCol="0">
              <a:spAutoFit/>
            </a:bodyPr>
            <a:lstStyle/>
            <a:p>
              <a:pPr algn="ctr"/>
              <a:r>
                <a:rPr lang="en-SG" dirty="0"/>
                <a:t>'d'</a:t>
              </a:r>
            </a:p>
          </p:txBody>
        </p:sp>
        <p:cxnSp>
          <p:nvCxnSpPr>
            <p:cNvPr id="48" name="Straight Connector 47">
              <a:extLst>
                <a:ext uri="{FF2B5EF4-FFF2-40B4-BE49-F238E27FC236}">
                  <a16:creationId xmlns:a16="http://schemas.microsoft.com/office/drawing/2014/main" id="{0A2C6689-1AA3-401C-A60D-B25F8C731CA6}"/>
                </a:ext>
              </a:extLst>
            </p:cNvPr>
            <p:cNvCxnSpPr>
              <a:cxnSpLocks/>
            </p:cNvCxnSpPr>
            <p:nvPr/>
          </p:nvCxnSpPr>
          <p:spPr>
            <a:xfrm flipV="1">
              <a:off x="6541280" y="1294138"/>
              <a:ext cx="392013" cy="27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348" name="Group 14347">
            <a:extLst>
              <a:ext uri="{FF2B5EF4-FFF2-40B4-BE49-F238E27FC236}">
                <a16:creationId xmlns:a16="http://schemas.microsoft.com/office/drawing/2014/main" id="{A49C7C97-FA85-4BB1-873E-618487E7194C}"/>
              </a:ext>
            </a:extLst>
          </p:cNvPr>
          <p:cNvGrpSpPr/>
          <p:nvPr/>
        </p:nvGrpSpPr>
        <p:grpSpPr>
          <a:xfrm>
            <a:off x="6954445" y="1291121"/>
            <a:ext cx="593387" cy="678664"/>
            <a:chOff x="6954445" y="1291121"/>
            <a:chExt cx="593387" cy="678664"/>
          </a:xfrm>
        </p:grpSpPr>
        <p:sp>
          <p:nvSpPr>
            <p:cNvPr id="45" name="TextBox 44">
              <a:extLst>
                <a:ext uri="{FF2B5EF4-FFF2-40B4-BE49-F238E27FC236}">
                  <a16:creationId xmlns:a16="http://schemas.microsoft.com/office/drawing/2014/main" id="{E9681943-9716-4205-9CDD-5156E09E0038}"/>
                </a:ext>
              </a:extLst>
            </p:cNvPr>
            <p:cNvSpPr txBox="1"/>
            <p:nvPr/>
          </p:nvSpPr>
          <p:spPr>
            <a:xfrm>
              <a:off x="6954445" y="1600453"/>
              <a:ext cx="593387" cy="369332"/>
            </a:xfrm>
            <a:prstGeom prst="rect">
              <a:avLst/>
            </a:prstGeom>
            <a:noFill/>
          </p:spPr>
          <p:txBody>
            <a:bodyPr wrap="square" rtlCol="0">
              <a:spAutoFit/>
            </a:bodyPr>
            <a:lstStyle/>
            <a:p>
              <a:pPr algn="ctr"/>
              <a:r>
                <a:rPr lang="en-SG" dirty="0"/>
                <a:t>'f'</a:t>
              </a:r>
            </a:p>
          </p:txBody>
        </p:sp>
        <p:cxnSp>
          <p:nvCxnSpPr>
            <p:cNvPr id="51" name="Straight Connector 50">
              <a:extLst>
                <a:ext uri="{FF2B5EF4-FFF2-40B4-BE49-F238E27FC236}">
                  <a16:creationId xmlns:a16="http://schemas.microsoft.com/office/drawing/2014/main" id="{DC1F6E37-CFE2-4EDF-B8BB-411E82F4EAD0}"/>
                </a:ext>
              </a:extLst>
            </p:cNvPr>
            <p:cNvCxnSpPr>
              <a:cxnSpLocks/>
            </p:cNvCxnSpPr>
            <p:nvPr/>
          </p:nvCxnSpPr>
          <p:spPr>
            <a:xfrm flipV="1">
              <a:off x="7002642" y="1291121"/>
              <a:ext cx="392013" cy="27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345" name="Group 14344">
            <a:extLst>
              <a:ext uri="{FF2B5EF4-FFF2-40B4-BE49-F238E27FC236}">
                <a16:creationId xmlns:a16="http://schemas.microsoft.com/office/drawing/2014/main" id="{8118F983-99C4-4BD4-9F5A-DE8F11631390}"/>
              </a:ext>
            </a:extLst>
          </p:cNvPr>
          <p:cNvGrpSpPr/>
          <p:nvPr/>
        </p:nvGrpSpPr>
        <p:grpSpPr>
          <a:xfrm>
            <a:off x="6255673" y="5294728"/>
            <a:ext cx="2462866" cy="713138"/>
            <a:chOff x="6255673" y="5294728"/>
            <a:chExt cx="2462866" cy="713138"/>
          </a:xfrm>
        </p:grpSpPr>
        <p:sp>
          <p:nvSpPr>
            <p:cNvPr id="52" name="TextBox 51">
              <a:extLst>
                <a:ext uri="{FF2B5EF4-FFF2-40B4-BE49-F238E27FC236}">
                  <a16:creationId xmlns:a16="http://schemas.microsoft.com/office/drawing/2014/main" id="{FB08C9D4-30F1-44E1-B71D-14792B17225C}"/>
                </a:ext>
              </a:extLst>
            </p:cNvPr>
            <p:cNvSpPr txBox="1"/>
            <p:nvPr/>
          </p:nvSpPr>
          <p:spPr>
            <a:xfrm>
              <a:off x="6255673" y="5294728"/>
              <a:ext cx="814027" cy="369332"/>
            </a:xfrm>
            <a:prstGeom prst="rect">
              <a:avLst/>
            </a:prstGeom>
            <a:noFill/>
          </p:spPr>
          <p:txBody>
            <a:bodyPr wrap="square" rtlCol="0">
              <a:spAutoFit/>
            </a:bodyPr>
            <a:lstStyle/>
            <a:p>
              <a:pPr algn="ctr"/>
              <a:r>
                <a:rPr lang="en-SG" dirty="0">
                  <a:solidFill>
                    <a:srgbClr val="C00000"/>
                  </a:solidFill>
                </a:rPr>
                <a:t>para</a:t>
              </a:r>
            </a:p>
          </p:txBody>
        </p:sp>
        <p:grpSp>
          <p:nvGrpSpPr>
            <p:cNvPr id="14344" name="Group 14343">
              <a:extLst>
                <a:ext uri="{FF2B5EF4-FFF2-40B4-BE49-F238E27FC236}">
                  <a16:creationId xmlns:a16="http://schemas.microsoft.com/office/drawing/2014/main" id="{041537CC-5BBB-4836-8EC9-2D7BFBCC46A2}"/>
                </a:ext>
              </a:extLst>
            </p:cNvPr>
            <p:cNvGrpSpPr/>
            <p:nvPr/>
          </p:nvGrpSpPr>
          <p:grpSpPr>
            <a:xfrm>
              <a:off x="6639498" y="5628488"/>
              <a:ext cx="2079041" cy="379378"/>
              <a:chOff x="7855181" y="4247850"/>
              <a:chExt cx="2079041" cy="379378"/>
            </a:xfrm>
          </p:grpSpPr>
          <p:grpSp>
            <p:nvGrpSpPr>
              <p:cNvPr id="14343" name="Group 14342">
                <a:extLst>
                  <a:ext uri="{FF2B5EF4-FFF2-40B4-BE49-F238E27FC236}">
                    <a16:creationId xmlns:a16="http://schemas.microsoft.com/office/drawing/2014/main" id="{F39C9D03-D7EC-4B55-9B91-47DC62BEFCDD}"/>
                  </a:ext>
                </a:extLst>
              </p:cNvPr>
              <p:cNvGrpSpPr/>
              <p:nvPr/>
            </p:nvGrpSpPr>
            <p:grpSpPr>
              <a:xfrm>
                <a:off x="7855181" y="4247850"/>
                <a:ext cx="2013626" cy="379378"/>
                <a:chOff x="7855181" y="4247850"/>
                <a:chExt cx="2013626" cy="379378"/>
              </a:xfrm>
            </p:grpSpPr>
            <p:sp>
              <p:nvSpPr>
                <p:cNvPr id="71" name="Rectangle 70">
                  <a:extLst>
                    <a:ext uri="{FF2B5EF4-FFF2-40B4-BE49-F238E27FC236}">
                      <a16:creationId xmlns:a16="http://schemas.microsoft.com/office/drawing/2014/main" id="{3B6B5E21-CD26-4E3C-9C96-53A9D0E14A5F}"/>
                    </a:ext>
                  </a:extLst>
                </p:cNvPr>
                <p:cNvSpPr/>
                <p:nvPr/>
              </p:nvSpPr>
              <p:spPr>
                <a:xfrm>
                  <a:off x="7855181" y="4247850"/>
                  <a:ext cx="1102896"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Rectangle 71">
                  <a:extLst>
                    <a:ext uri="{FF2B5EF4-FFF2-40B4-BE49-F238E27FC236}">
                      <a16:creationId xmlns:a16="http://schemas.microsoft.com/office/drawing/2014/main" id="{FF787B30-B51D-4166-86CF-75A1BE3AC6CC}"/>
                    </a:ext>
                  </a:extLst>
                </p:cNvPr>
                <p:cNvSpPr/>
                <p:nvPr/>
              </p:nvSpPr>
              <p:spPr>
                <a:xfrm>
                  <a:off x="8958076" y="4247850"/>
                  <a:ext cx="459227"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3" name="Rectangle 72">
                  <a:extLst>
                    <a:ext uri="{FF2B5EF4-FFF2-40B4-BE49-F238E27FC236}">
                      <a16:creationId xmlns:a16="http://schemas.microsoft.com/office/drawing/2014/main" id="{CDDB1FA4-1516-424B-80BE-FC6272B4E04C}"/>
                    </a:ext>
                  </a:extLst>
                </p:cNvPr>
                <p:cNvSpPr/>
                <p:nvPr/>
              </p:nvSpPr>
              <p:spPr>
                <a:xfrm>
                  <a:off x="9409580" y="4247850"/>
                  <a:ext cx="459227" cy="379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6" name="Group 65">
                <a:extLst>
                  <a:ext uri="{FF2B5EF4-FFF2-40B4-BE49-F238E27FC236}">
                    <a16:creationId xmlns:a16="http://schemas.microsoft.com/office/drawing/2014/main" id="{A54E4768-EF63-43BC-9C8F-C4D829677F69}"/>
                  </a:ext>
                </a:extLst>
              </p:cNvPr>
              <p:cNvGrpSpPr/>
              <p:nvPr/>
            </p:nvGrpSpPr>
            <p:grpSpPr>
              <a:xfrm>
                <a:off x="8097552" y="4257896"/>
                <a:ext cx="1836670" cy="369332"/>
                <a:chOff x="5657840" y="875808"/>
                <a:chExt cx="1836670" cy="369332"/>
              </a:xfrm>
            </p:grpSpPr>
            <p:sp>
              <p:nvSpPr>
                <p:cNvPr id="67" name="TextBox 66">
                  <a:extLst>
                    <a:ext uri="{FF2B5EF4-FFF2-40B4-BE49-F238E27FC236}">
                      <a16:creationId xmlns:a16="http://schemas.microsoft.com/office/drawing/2014/main" id="{5477D88C-80FC-4891-97C3-A8668DE6A9C2}"/>
                    </a:ext>
                  </a:extLst>
                </p:cNvPr>
                <p:cNvSpPr txBox="1"/>
                <p:nvPr/>
              </p:nvSpPr>
              <p:spPr>
                <a:xfrm>
                  <a:off x="5657840" y="875808"/>
                  <a:ext cx="593387" cy="369332"/>
                </a:xfrm>
                <a:prstGeom prst="rect">
                  <a:avLst/>
                </a:prstGeom>
                <a:noFill/>
              </p:spPr>
              <p:txBody>
                <a:bodyPr wrap="square" rtlCol="0">
                  <a:spAutoFit/>
                </a:bodyPr>
                <a:lstStyle/>
                <a:p>
                  <a:pPr algn="ctr"/>
                  <a:r>
                    <a:rPr lang="en-SG" dirty="0"/>
                    <a:t>11</a:t>
                  </a:r>
                </a:p>
              </p:txBody>
            </p:sp>
            <p:sp>
              <p:nvSpPr>
                <p:cNvPr id="68" name="TextBox 67">
                  <a:extLst>
                    <a:ext uri="{FF2B5EF4-FFF2-40B4-BE49-F238E27FC236}">
                      <a16:creationId xmlns:a16="http://schemas.microsoft.com/office/drawing/2014/main" id="{AC27AE07-DC87-4477-9671-A28D516D2C9D}"/>
                    </a:ext>
                  </a:extLst>
                </p:cNvPr>
                <p:cNvSpPr txBox="1"/>
                <p:nvPr/>
              </p:nvSpPr>
              <p:spPr>
                <a:xfrm>
                  <a:off x="6460776" y="875808"/>
                  <a:ext cx="593387" cy="369332"/>
                </a:xfrm>
                <a:prstGeom prst="rect">
                  <a:avLst/>
                </a:prstGeom>
                <a:noFill/>
              </p:spPr>
              <p:txBody>
                <a:bodyPr wrap="square" rtlCol="0">
                  <a:spAutoFit/>
                </a:bodyPr>
                <a:lstStyle/>
                <a:p>
                  <a:pPr algn="ctr"/>
                  <a:r>
                    <a:rPr lang="en-SG" dirty="0"/>
                    <a:t>'A'</a:t>
                  </a:r>
                </a:p>
              </p:txBody>
            </p:sp>
            <p:sp>
              <p:nvSpPr>
                <p:cNvPr id="69" name="TextBox 68">
                  <a:extLst>
                    <a:ext uri="{FF2B5EF4-FFF2-40B4-BE49-F238E27FC236}">
                      <a16:creationId xmlns:a16="http://schemas.microsoft.com/office/drawing/2014/main" id="{73450927-6A3A-4520-8904-4B3E0D458BD8}"/>
                    </a:ext>
                  </a:extLst>
                </p:cNvPr>
                <p:cNvSpPr txBox="1"/>
                <p:nvPr/>
              </p:nvSpPr>
              <p:spPr>
                <a:xfrm>
                  <a:off x="6901123" y="875808"/>
                  <a:ext cx="593387" cy="369332"/>
                </a:xfrm>
                <a:prstGeom prst="rect">
                  <a:avLst/>
                </a:prstGeom>
                <a:noFill/>
              </p:spPr>
              <p:txBody>
                <a:bodyPr wrap="square" rtlCol="0">
                  <a:spAutoFit/>
                </a:bodyPr>
                <a:lstStyle/>
                <a:p>
                  <a:pPr algn="ctr"/>
                  <a:r>
                    <a:rPr lang="en-SG" dirty="0"/>
                    <a:t>'B'</a:t>
                  </a:r>
                </a:p>
              </p:txBody>
            </p:sp>
          </p:grpSp>
        </p:grpSp>
      </p:grpSp>
      <p:grpSp>
        <p:nvGrpSpPr>
          <p:cNvPr id="80" name="Group 79">
            <a:extLst>
              <a:ext uri="{FF2B5EF4-FFF2-40B4-BE49-F238E27FC236}">
                <a16:creationId xmlns:a16="http://schemas.microsoft.com/office/drawing/2014/main" id="{09D5E6E9-58F6-482D-896B-C545F39F8600}"/>
              </a:ext>
            </a:extLst>
          </p:cNvPr>
          <p:cNvGrpSpPr/>
          <p:nvPr/>
        </p:nvGrpSpPr>
        <p:grpSpPr>
          <a:xfrm>
            <a:off x="6926704" y="5703059"/>
            <a:ext cx="663316" cy="649338"/>
            <a:chOff x="5722351" y="1288302"/>
            <a:chExt cx="663316" cy="649338"/>
          </a:xfrm>
        </p:grpSpPr>
        <p:sp>
          <p:nvSpPr>
            <p:cNvPr id="81" name="TextBox 80">
              <a:extLst>
                <a:ext uri="{FF2B5EF4-FFF2-40B4-BE49-F238E27FC236}">
                  <a16:creationId xmlns:a16="http://schemas.microsoft.com/office/drawing/2014/main" id="{67930904-8B24-454C-90D4-E73E35C70B6A}"/>
                </a:ext>
              </a:extLst>
            </p:cNvPr>
            <p:cNvSpPr txBox="1"/>
            <p:nvPr/>
          </p:nvSpPr>
          <p:spPr>
            <a:xfrm>
              <a:off x="5792280" y="1568308"/>
              <a:ext cx="593387" cy="369332"/>
            </a:xfrm>
            <a:prstGeom prst="rect">
              <a:avLst/>
            </a:prstGeom>
            <a:noFill/>
          </p:spPr>
          <p:txBody>
            <a:bodyPr wrap="square" rtlCol="0">
              <a:spAutoFit/>
            </a:bodyPr>
            <a:lstStyle/>
            <a:p>
              <a:pPr algn="ctr"/>
              <a:r>
                <a:rPr lang="en-SG" dirty="0"/>
                <a:t>44</a:t>
              </a:r>
            </a:p>
          </p:txBody>
        </p:sp>
        <p:cxnSp>
          <p:nvCxnSpPr>
            <p:cNvPr id="82" name="Straight Connector 81">
              <a:extLst>
                <a:ext uri="{FF2B5EF4-FFF2-40B4-BE49-F238E27FC236}">
                  <a16:creationId xmlns:a16="http://schemas.microsoft.com/office/drawing/2014/main" id="{9F290D29-D50B-446E-92B3-C5D5B4A05D7A}"/>
                </a:ext>
              </a:extLst>
            </p:cNvPr>
            <p:cNvCxnSpPr/>
            <p:nvPr/>
          </p:nvCxnSpPr>
          <p:spPr>
            <a:xfrm flipV="1">
              <a:off x="5722351" y="1288302"/>
              <a:ext cx="544289" cy="2661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D7355F3-A6FF-4704-B20F-B22E64295184}"/>
              </a:ext>
            </a:extLst>
          </p:cNvPr>
          <p:cNvGrpSpPr/>
          <p:nvPr/>
        </p:nvGrpSpPr>
        <p:grpSpPr>
          <a:xfrm>
            <a:off x="7721558" y="5708895"/>
            <a:ext cx="593387" cy="687897"/>
            <a:chOff x="6517205" y="1294138"/>
            <a:chExt cx="593387" cy="687897"/>
          </a:xfrm>
        </p:grpSpPr>
        <p:sp>
          <p:nvSpPr>
            <p:cNvPr id="84" name="TextBox 83">
              <a:extLst>
                <a:ext uri="{FF2B5EF4-FFF2-40B4-BE49-F238E27FC236}">
                  <a16:creationId xmlns:a16="http://schemas.microsoft.com/office/drawing/2014/main" id="{B205A13E-C5A5-44F3-AF92-E099641B2850}"/>
                </a:ext>
              </a:extLst>
            </p:cNvPr>
            <p:cNvSpPr txBox="1"/>
            <p:nvPr/>
          </p:nvSpPr>
          <p:spPr>
            <a:xfrm>
              <a:off x="6517205" y="1612703"/>
              <a:ext cx="593387" cy="369332"/>
            </a:xfrm>
            <a:prstGeom prst="rect">
              <a:avLst/>
            </a:prstGeom>
            <a:noFill/>
          </p:spPr>
          <p:txBody>
            <a:bodyPr wrap="square" rtlCol="0">
              <a:spAutoFit/>
            </a:bodyPr>
            <a:lstStyle/>
            <a:p>
              <a:pPr algn="ctr"/>
              <a:r>
                <a:rPr lang="en-SG" dirty="0"/>
                <a:t>'d'</a:t>
              </a:r>
            </a:p>
          </p:txBody>
        </p:sp>
        <p:cxnSp>
          <p:nvCxnSpPr>
            <p:cNvPr id="85" name="Straight Connector 84">
              <a:extLst>
                <a:ext uri="{FF2B5EF4-FFF2-40B4-BE49-F238E27FC236}">
                  <a16:creationId xmlns:a16="http://schemas.microsoft.com/office/drawing/2014/main" id="{17445451-333A-4F4C-AE1B-67F9BA2CFD4E}"/>
                </a:ext>
              </a:extLst>
            </p:cNvPr>
            <p:cNvCxnSpPr>
              <a:cxnSpLocks/>
            </p:cNvCxnSpPr>
            <p:nvPr/>
          </p:nvCxnSpPr>
          <p:spPr>
            <a:xfrm flipV="1">
              <a:off x="6541280" y="1294138"/>
              <a:ext cx="392013" cy="27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DA375BBC-5944-4DAD-9973-64D6DFAD285B}"/>
              </a:ext>
            </a:extLst>
          </p:cNvPr>
          <p:cNvGrpSpPr/>
          <p:nvPr/>
        </p:nvGrpSpPr>
        <p:grpSpPr>
          <a:xfrm>
            <a:off x="8158798" y="5705878"/>
            <a:ext cx="593387" cy="678664"/>
            <a:chOff x="6954445" y="1291121"/>
            <a:chExt cx="593387" cy="678664"/>
          </a:xfrm>
        </p:grpSpPr>
        <p:sp>
          <p:nvSpPr>
            <p:cNvPr id="87" name="TextBox 86">
              <a:extLst>
                <a:ext uri="{FF2B5EF4-FFF2-40B4-BE49-F238E27FC236}">
                  <a16:creationId xmlns:a16="http://schemas.microsoft.com/office/drawing/2014/main" id="{537CA6CF-8A9B-42BA-99A4-22F75BC625B5}"/>
                </a:ext>
              </a:extLst>
            </p:cNvPr>
            <p:cNvSpPr txBox="1"/>
            <p:nvPr/>
          </p:nvSpPr>
          <p:spPr>
            <a:xfrm>
              <a:off x="6954445" y="1600453"/>
              <a:ext cx="593387" cy="369332"/>
            </a:xfrm>
            <a:prstGeom prst="rect">
              <a:avLst/>
            </a:prstGeom>
            <a:noFill/>
          </p:spPr>
          <p:txBody>
            <a:bodyPr wrap="square" rtlCol="0">
              <a:spAutoFit/>
            </a:bodyPr>
            <a:lstStyle/>
            <a:p>
              <a:pPr algn="ctr"/>
              <a:r>
                <a:rPr lang="en-SG" dirty="0"/>
                <a:t>'f'</a:t>
              </a:r>
            </a:p>
          </p:txBody>
        </p:sp>
        <p:cxnSp>
          <p:nvCxnSpPr>
            <p:cNvPr id="88" name="Straight Connector 87">
              <a:extLst>
                <a:ext uri="{FF2B5EF4-FFF2-40B4-BE49-F238E27FC236}">
                  <a16:creationId xmlns:a16="http://schemas.microsoft.com/office/drawing/2014/main" id="{EA0EA499-6054-457B-BF62-27DA0F091280}"/>
                </a:ext>
              </a:extLst>
            </p:cNvPr>
            <p:cNvCxnSpPr>
              <a:cxnSpLocks/>
            </p:cNvCxnSpPr>
            <p:nvPr/>
          </p:nvCxnSpPr>
          <p:spPr>
            <a:xfrm flipV="1">
              <a:off x="7002642" y="1291121"/>
              <a:ext cx="392013" cy="2757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349" name="TextBox 14348">
            <a:extLst>
              <a:ext uri="{FF2B5EF4-FFF2-40B4-BE49-F238E27FC236}">
                <a16:creationId xmlns:a16="http://schemas.microsoft.com/office/drawing/2014/main" id="{8690D557-A559-44E7-8AC3-42EFC718C496}"/>
              </a:ext>
            </a:extLst>
          </p:cNvPr>
          <p:cNvSpPr txBox="1"/>
          <p:nvPr/>
        </p:nvSpPr>
        <p:spPr>
          <a:xfrm>
            <a:off x="7394655" y="2869660"/>
            <a:ext cx="1462379" cy="830997"/>
          </a:xfrm>
          <a:prstGeom prst="rect">
            <a:avLst/>
          </a:prstGeom>
          <a:solidFill>
            <a:srgbClr val="CC99FF"/>
          </a:solidFill>
          <a:ln>
            <a:solidFill>
              <a:schemeClr val="tx1"/>
            </a:solidFill>
          </a:ln>
        </p:spPr>
        <p:txBody>
          <a:bodyPr wrap="square" rtlCol="0">
            <a:spAutoFit/>
          </a:bodyPr>
          <a:lstStyle/>
          <a:p>
            <a:r>
              <a:rPr lang="en-SG" sz="2400" b="1" dirty="0">
                <a:latin typeface="Courier New" panose="02070309020205020404" pitchFamily="49" charset="0"/>
                <a:cs typeface="Courier New" panose="02070309020205020404" pitchFamily="49" charset="0"/>
              </a:rPr>
              <a:t>11 A</a:t>
            </a:r>
          </a:p>
          <a:p>
            <a:r>
              <a:rPr lang="en-SG" sz="2400" b="1" dirty="0">
                <a:latin typeface="Courier New" panose="02070309020205020404" pitchFamily="49" charset="0"/>
                <a:cs typeface="Courier New" panose="02070309020205020404" pitchFamily="49" charset="0"/>
              </a:rPr>
              <a:t>33 f</a:t>
            </a:r>
          </a:p>
        </p:txBody>
      </p:sp>
    </p:spTree>
    <p:extLst>
      <p:ext uri="{BB962C8B-B14F-4D97-AF65-F5344CB8AC3E}">
        <p14:creationId xmlns:p14="http://schemas.microsoft.com/office/powerpoint/2010/main" val="3188324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36"/>
                                        </p:tgtEl>
                                        <p:attrNameLst>
                                          <p:attrName>style.visibility</p:attrName>
                                        </p:attrNameLst>
                                      </p:cBhvr>
                                      <p:to>
                                        <p:strVal val="visible"/>
                                      </p:to>
                                    </p:set>
                                    <p:animEffect transition="in" filter="dissolve">
                                      <p:cBhvr>
                                        <p:cTn id="7" dur="500"/>
                                        <p:tgtEl>
                                          <p:spTgt spid="143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4337"/>
                                        </p:tgtEl>
                                        <p:attrNameLst>
                                          <p:attrName>style.visibility</p:attrName>
                                        </p:attrNameLst>
                                      </p:cBhvr>
                                      <p:to>
                                        <p:strVal val="visible"/>
                                      </p:to>
                                    </p:set>
                                    <p:animEffect transition="in" filter="dissolve">
                                      <p:cBhvr>
                                        <p:cTn id="16" dur="500"/>
                                        <p:tgtEl>
                                          <p:spTgt spid="143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4346"/>
                                        </p:tgtEl>
                                        <p:attrNameLst>
                                          <p:attrName>style.visibility</p:attrName>
                                        </p:attrNameLst>
                                      </p:cBhvr>
                                      <p:to>
                                        <p:strVal val="visible"/>
                                      </p:to>
                                    </p:set>
                                    <p:animEffect transition="in" filter="dissolve">
                                      <p:cBhvr>
                                        <p:cTn id="21" dur="500"/>
                                        <p:tgtEl>
                                          <p:spTgt spid="1434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4347"/>
                                        </p:tgtEl>
                                        <p:attrNameLst>
                                          <p:attrName>style.visibility</p:attrName>
                                        </p:attrNameLst>
                                      </p:cBhvr>
                                      <p:to>
                                        <p:strVal val="visible"/>
                                      </p:to>
                                    </p:set>
                                    <p:animEffect transition="in" filter="dissolve">
                                      <p:cBhvr>
                                        <p:cTn id="26" dur="500"/>
                                        <p:tgtEl>
                                          <p:spTgt spid="1434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348"/>
                                        </p:tgtEl>
                                        <p:attrNameLst>
                                          <p:attrName>style.visibility</p:attrName>
                                        </p:attrNameLst>
                                      </p:cBhvr>
                                      <p:to>
                                        <p:strVal val="visible"/>
                                      </p:to>
                                    </p:set>
                                    <p:animEffect transition="in" filter="dissolve">
                                      <p:cBhvr>
                                        <p:cTn id="31" dur="500"/>
                                        <p:tgtEl>
                                          <p:spTgt spid="143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4345"/>
                                        </p:tgtEl>
                                        <p:attrNameLst>
                                          <p:attrName>style.visibility</p:attrName>
                                        </p:attrNameLst>
                                      </p:cBhvr>
                                      <p:to>
                                        <p:strVal val="visible"/>
                                      </p:to>
                                    </p:set>
                                    <p:animEffect transition="in" filter="dissolve">
                                      <p:cBhvr>
                                        <p:cTn id="36" dur="500"/>
                                        <p:tgtEl>
                                          <p:spTgt spid="1434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dissolve">
                                      <p:cBhvr>
                                        <p:cTn id="41" dur="500"/>
                                        <p:tgtEl>
                                          <p:spTgt spid="8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dissolve">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dissolve">
                                      <p:cBhvr>
                                        <p:cTn id="51" dur="500"/>
                                        <p:tgtEl>
                                          <p:spTgt spid="8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349"/>
                                        </p:tgtEl>
                                        <p:attrNameLst>
                                          <p:attrName>style.visibility</p:attrName>
                                        </p:attrNameLst>
                                      </p:cBhvr>
                                      <p:to>
                                        <p:strVal val="visible"/>
                                      </p:to>
                                    </p:set>
                                    <p:animEffect transition="in" filter="dissolve">
                                      <p:cBhvr>
                                        <p:cTn id="56"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40</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015663"/>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data cache: 128 words, 4-word blocks, 4-byte words.</a:t>
            </a:r>
          </a:p>
          <a:p>
            <a:r>
              <a:rPr lang="en-SG" sz="2000" dirty="0"/>
              <a:t>Arrays </a:t>
            </a:r>
            <a:r>
              <a:rPr lang="en-SG" sz="2000" i="1" dirty="0"/>
              <a:t>A</a:t>
            </a:r>
            <a:r>
              <a:rPr lang="en-SG" sz="2000" dirty="0"/>
              <a:t> and </a:t>
            </a:r>
            <a:r>
              <a:rPr lang="en-SG" sz="2000" i="1" dirty="0"/>
              <a:t>B</a:t>
            </a:r>
            <a:r>
              <a:rPr lang="en-SG" sz="2000" dirty="0"/>
              <a:t> at addresses 0x10001000 and 0x1003F100.</a:t>
            </a:r>
            <a:endParaRPr lang="en-SG" sz="1400" dirty="0"/>
          </a:p>
        </p:txBody>
      </p:sp>
      <p:sp>
        <p:nvSpPr>
          <p:cNvPr id="2" name="TextBox 1">
            <a:extLst>
              <a:ext uri="{FF2B5EF4-FFF2-40B4-BE49-F238E27FC236}">
                <a16:creationId xmlns:a16="http://schemas.microsoft.com/office/drawing/2014/main" id="{1800F261-26DC-44EA-AEE2-0D71F7A6E22E}"/>
              </a:ext>
            </a:extLst>
          </p:cNvPr>
          <p:cNvSpPr txBox="1"/>
          <p:nvPr/>
        </p:nvSpPr>
        <p:spPr>
          <a:xfrm>
            <a:off x="457200" y="1672214"/>
            <a:ext cx="7709338" cy="830997"/>
          </a:xfrm>
          <a:prstGeom prst="rect">
            <a:avLst/>
          </a:prstGeom>
          <a:noFill/>
        </p:spPr>
        <p:txBody>
          <a:bodyPr wrap="square" rtlCol="0">
            <a:spAutoFit/>
          </a:bodyPr>
          <a:lstStyle/>
          <a:p>
            <a:pPr marL="536575" indent="-536575"/>
            <a:r>
              <a:rPr lang="en-SG" sz="2400" dirty="0"/>
              <a:t>(c)	How many memory accesses in total are made for array </a:t>
            </a:r>
            <a:r>
              <a:rPr lang="en-SG" sz="2400" i="1" dirty="0"/>
              <a:t>A</a:t>
            </a:r>
            <a:r>
              <a:rPr lang="en-SG" sz="2400" dirty="0"/>
              <a:t>? For array </a:t>
            </a:r>
            <a:r>
              <a:rPr lang="en-SG" sz="2400" i="1" dirty="0"/>
              <a:t>B</a:t>
            </a:r>
            <a:r>
              <a:rPr lang="en-SG" sz="2400" dirty="0"/>
              <a:t>?</a:t>
            </a:r>
          </a:p>
        </p:txBody>
      </p:sp>
      <p:sp>
        <p:nvSpPr>
          <p:cNvPr id="14" name="TextBox 13">
            <a:extLst>
              <a:ext uri="{FF2B5EF4-FFF2-40B4-BE49-F238E27FC236}">
                <a16:creationId xmlns:a16="http://schemas.microsoft.com/office/drawing/2014/main" id="{3E791DAD-F871-49B2-BE03-1FAB2727843A}"/>
              </a:ext>
            </a:extLst>
          </p:cNvPr>
          <p:cNvSpPr txBox="1"/>
          <p:nvPr/>
        </p:nvSpPr>
        <p:spPr>
          <a:xfrm>
            <a:off x="457200" y="4207645"/>
            <a:ext cx="7961586" cy="461665"/>
          </a:xfrm>
          <a:prstGeom prst="rect">
            <a:avLst/>
          </a:prstGeom>
          <a:noFill/>
        </p:spPr>
        <p:txBody>
          <a:bodyPr wrap="square" rtlCol="0">
            <a:spAutoFit/>
          </a:bodyPr>
          <a:lstStyle/>
          <a:p>
            <a:pPr marL="536575" indent="-536575"/>
            <a:r>
              <a:rPr lang="en-SG" sz="2400" dirty="0"/>
              <a:t>(d)	What is the cache hit rate for array </a:t>
            </a:r>
            <a:r>
              <a:rPr lang="en-SG" sz="2400" i="1" dirty="0"/>
              <a:t>A</a:t>
            </a:r>
            <a:r>
              <a:rPr lang="en-SG" sz="2400" dirty="0"/>
              <a:t>? For array </a:t>
            </a:r>
            <a:r>
              <a:rPr lang="en-SG" sz="2400" i="1" dirty="0"/>
              <a:t>B</a:t>
            </a:r>
            <a:r>
              <a:rPr lang="en-SG" sz="2400" dirty="0"/>
              <a:t>?</a:t>
            </a:r>
          </a:p>
        </p:txBody>
      </p:sp>
    </p:spTree>
    <p:extLst>
      <p:ext uri="{BB962C8B-B14F-4D97-AF65-F5344CB8AC3E}">
        <p14:creationId xmlns:p14="http://schemas.microsoft.com/office/powerpoint/2010/main" val="193460072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41</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015663"/>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data cache: 128 words, 4-word blocks, 4-byte words.</a:t>
            </a:r>
          </a:p>
          <a:p>
            <a:r>
              <a:rPr lang="en-SG" sz="2000" dirty="0"/>
              <a:t>Arrays </a:t>
            </a:r>
            <a:r>
              <a:rPr lang="en-SG" sz="2000" i="1" dirty="0"/>
              <a:t>A</a:t>
            </a:r>
            <a:r>
              <a:rPr lang="en-SG" sz="2000" dirty="0"/>
              <a:t> and </a:t>
            </a:r>
            <a:r>
              <a:rPr lang="en-SG" sz="2000" i="1" dirty="0"/>
              <a:t>B</a:t>
            </a:r>
            <a:r>
              <a:rPr lang="en-SG" sz="2000" dirty="0"/>
              <a:t> at addresses 0x10001000 and 0x1003F100.</a:t>
            </a:r>
            <a:endParaRPr lang="en-SG" sz="1400" dirty="0"/>
          </a:p>
        </p:txBody>
      </p:sp>
      <p:sp>
        <p:nvSpPr>
          <p:cNvPr id="2" name="TextBox 1">
            <a:extLst>
              <a:ext uri="{FF2B5EF4-FFF2-40B4-BE49-F238E27FC236}">
                <a16:creationId xmlns:a16="http://schemas.microsoft.com/office/drawing/2014/main" id="{1800F261-26DC-44EA-AEE2-0D71F7A6E22E}"/>
              </a:ext>
            </a:extLst>
          </p:cNvPr>
          <p:cNvSpPr txBox="1"/>
          <p:nvPr/>
        </p:nvSpPr>
        <p:spPr>
          <a:xfrm>
            <a:off x="457200" y="1672214"/>
            <a:ext cx="7709338" cy="830997"/>
          </a:xfrm>
          <a:prstGeom prst="rect">
            <a:avLst/>
          </a:prstGeom>
          <a:noFill/>
        </p:spPr>
        <p:txBody>
          <a:bodyPr wrap="square" rtlCol="0">
            <a:spAutoFit/>
          </a:bodyPr>
          <a:lstStyle/>
          <a:p>
            <a:pPr marL="536575" indent="-536575"/>
            <a:r>
              <a:rPr lang="en-SG" sz="2400" dirty="0"/>
              <a:t>(c)	How many memory accesses in total are made for array </a:t>
            </a:r>
            <a:r>
              <a:rPr lang="en-SG" sz="2400" i="1" dirty="0"/>
              <a:t>A</a:t>
            </a:r>
            <a:r>
              <a:rPr lang="en-SG" sz="2400" dirty="0"/>
              <a:t>? For array </a:t>
            </a:r>
            <a:r>
              <a:rPr lang="en-SG" sz="2400" i="1" dirty="0"/>
              <a:t>B</a:t>
            </a:r>
            <a:r>
              <a:rPr lang="en-SG" sz="2400" dirty="0"/>
              <a:t>?</a:t>
            </a:r>
          </a:p>
        </p:txBody>
      </p:sp>
      <p:sp>
        <p:nvSpPr>
          <p:cNvPr id="10" name="TextBox 9">
            <a:extLst>
              <a:ext uri="{FF2B5EF4-FFF2-40B4-BE49-F238E27FC236}">
                <a16:creationId xmlns:a16="http://schemas.microsoft.com/office/drawing/2014/main" id="{24398751-847B-456D-99D7-5F932887010C}"/>
              </a:ext>
            </a:extLst>
          </p:cNvPr>
          <p:cNvSpPr txBox="1"/>
          <p:nvPr/>
        </p:nvSpPr>
        <p:spPr>
          <a:xfrm>
            <a:off x="457200" y="4207645"/>
            <a:ext cx="7961586" cy="461665"/>
          </a:xfrm>
          <a:prstGeom prst="rect">
            <a:avLst/>
          </a:prstGeom>
          <a:noFill/>
        </p:spPr>
        <p:txBody>
          <a:bodyPr wrap="square" rtlCol="0">
            <a:spAutoFit/>
          </a:bodyPr>
          <a:lstStyle/>
          <a:p>
            <a:pPr marL="536575" indent="-536575"/>
            <a:r>
              <a:rPr lang="en-SG" sz="2400" dirty="0"/>
              <a:t>(d)	What is the cache hit rate for array </a:t>
            </a:r>
            <a:r>
              <a:rPr lang="en-SG" sz="2400" i="1" dirty="0"/>
              <a:t>A</a:t>
            </a:r>
            <a:r>
              <a:rPr lang="en-SG" sz="2400" dirty="0"/>
              <a:t>? For array </a:t>
            </a:r>
            <a:r>
              <a:rPr lang="en-SG" sz="2400" i="1" dirty="0"/>
              <a:t>B</a:t>
            </a:r>
            <a:r>
              <a:rPr lang="en-SG" sz="2400" dirty="0"/>
              <a:t>?</a:t>
            </a:r>
          </a:p>
        </p:txBody>
      </p:sp>
      <p:sp>
        <p:nvSpPr>
          <p:cNvPr id="9" name="TextBox 8">
            <a:extLst>
              <a:ext uri="{FF2B5EF4-FFF2-40B4-BE49-F238E27FC236}">
                <a16:creationId xmlns:a16="http://schemas.microsoft.com/office/drawing/2014/main" id="{AB1B4349-C8D1-4C65-983C-C223F6A8C25D}"/>
              </a:ext>
            </a:extLst>
          </p:cNvPr>
          <p:cNvSpPr txBox="1"/>
          <p:nvPr/>
        </p:nvSpPr>
        <p:spPr>
          <a:xfrm>
            <a:off x="802402" y="2503211"/>
            <a:ext cx="7884398" cy="1569660"/>
          </a:xfrm>
          <a:prstGeom prst="rect">
            <a:avLst/>
          </a:prstGeom>
          <a:noFill/>
        </p:spPr>
        <p:txBody>
          <a:bodyPr wrap="square" rtlCol="0">
            <a:spAutoFit/>
          </a:bodyPr>
          <a:lstStyle/>
          <a:p>
            <a:r>
              <a:rPr lang="en-SG" sz="2400" dirty="0">
                <a:solidFill>
                  <a:srgbClr val="0000FF"/>
                </a:solidFill>
              </a:rPr>
              <a:t>512 elements for each array are accessed: </a:t>
            </a:r>
          </a:p>
          <a:p>
            <a:r>
              <a:rPr lang="en-SG" sz="2400" dirty="0">
                <a:solidFill>
                  <a:srgbClr val="0000FF"/>
                </a:solidFill>
              </a:rPr>
              <a:t>[1023], [1021], …, [3], [1].</a:t>
            </a:r>
          </a:p>
          <a:p>
            <a:r>
              <a:rPr lang="en-SG" sz="2400" dirty="0">
                <a:solidFill>
                  <a:srgbClr val="0000FF"/>
                </a:solidFill>
              </a:rPr>
              <a:t>Array </a:t>
            </a:r>
            <a:r>
              <a:rPr lang="en-SG" sz="2400" i="1" dirty="0">
                <a:solidFill>
                  <a:srgbClr val="0000FF"/>
                </a:solidFill>
              </a:rPr>
              <a:t>A</a:t>
            </a:r>
            <a:r>
              <a:rPr lang="en-SG" sz="2400" dirty="0">
                <a:solidFill>
                  <a:srgbClr val="0000FF"/>
                </a:solidFill>
              </a:rPr>
              <a:t>: </a:t>
            </a:r>
            <a:r>
              <a:rPr lang="en-SG" sz="2400" dirty="0">
                <a:solidFill>
                  <a:srgbClr val="C00000"/>
                </a:solidFill>
              </a:rPr>
              <a:t>1024 accesses </a:t>
            </a:r>
            <a:r>
              <a:rPr lang="en-SG" sz="2400" dirty="0">
                <a:solidFill>
                  <a:srgbClr val="0000FF"/>
                </a:solidFill>
              </a:rPr>
              <a:t>(1 read and 1 write per element)</a:t>
            </a:r>
          </a:p>
          <a:p>
            <a:r>
              <a:rPr lang="en-SG" sz="2400" dirty="0">
                <a:solidFill>
                  <a:srgbClr val="0000FF"/>
                </a:solidFill>
              </a:rPr>
              <a:t>Array </a:t>
            </a:r>
            <a:r>
              <a:rPr lang="en-SG" sz="2400" i="1" dirty="0">
                <a:solidFill>
                  <a:srgbClr val="0000FF"/>
                </a:solidFill>
              </a:rPr>
              <a:t>B</a:t>
            </a:r>
            <a:r>
              <a:rPr lang="en-SG" sz="2400" dirty="0">
                <a:solidFill>
                  <a:srgbClr val="0000FF"/>
                </a:solidFill>
              </a:rPr>
              <a:t>: </a:t>
            </a:r>
            <a:r>
              <a:rPr lang="en-SG" sz="2400" dirty="0">
                <a:solidFill>
                  <a:srgbClr val="C00000"/>
                </a:solidFill>
              </a:rPr>
              <a:t>512 accesses</a:t>
            </a:r>
          </a:p>
        </p:txBody>
      </p:sp>
      <p:sp>
        <p:nvSpPr>
          <p:cNvPr id="13" name="TextBox 12">
            <a:extLst>
              <a:ext uri="{FF2B5EF4-FFF2-40B4-BE49-F238E27FC236}">
                <a16:creationId xmlns:a16="http://schemas.microsoft.com/office/drawing/2014/main" id="{194E5734-68AA-4717-9310-7F27652E704A}"/>
              </a:ext>
            </a:extLst>
          </p:cNvPr>
          <p:cNvSpPr txBox="1"/>
          <p:nvPr/>
        </p:nvSpPr>
        <p:spPr>
          <a:xfrm>
            <a:off x="802402" y="4669310"/>
            <a:ext cx="7884398" cy="830997"/>
          </a:xfrm>
          <a:prstGeom prst="rect">
            <a:avLst/>
          </a:prstGeom>
          <a:noFill/>
        </p:spPr>
        <p:txBody>
          <a:bodyPr wrap="square" rtlCol="0">
            <a:spAutoFit/>
          </a:bodyPr>
          <a:lstStyle/>
          <a:p>
            <a:r>
              <a:rPr lang="en-SG" sz="2400" dirty="0">
                <a:solidFill>
                  <a:srgbClr val="0000FF"/>
                </a:solidFill>
              </a:rPr>
              <a:t>Array </a:t>
            </a:r>
            <a:r>
              <a:rPr lang="en-SG" sz="2400" i="1" dirty="0">
                <a:solidFill>
                  <a:srgbClr val="0000FF"/>
                </a:solidFill>
              </a:rPr>
              <a:t>A</a:t>
            </a:r>
            <a:r>
              <a:rPr lang="en-SG" sz="2400" dirty="0">
                <a:solidFill>
                  <a:srgbClr val="0000FF"/>
                </a:solidFill>
              </a:rPr>
              <a:t>: 256 misses, 768 hits; hit rate = </a:t>
            </a:r>
            <a:r>
              <a:rPr lang="en-SG" sz="2400" dirty="0">
                <a:solidFill>
                  <a:srgbClr val="C00000"/>
                </a:solidFill>
              </a:rPr>
              <a:t>75%</a:t>
            </a:r>
          </a:p>
          <a:p>
            <a:r>
              <a:rPr lang="en-SG" sz="2400" dirty="0">
                <a:solidFill>
                  <a:srgbClr val="0000FF"/>
                </a:solidFill>
              </a:rPr>
              <a:t>Array </a:t>
            </a:r>
            <a:r>
              <a:rPr lang="en-SG" sz="2400" i="1" dirty="0">
                <a:solidFill>
                  <a:srgbClr val="0000FF"/>
                </a:solidFill>
              </a:rPr>
              <a:t>B</a:t>
            </a:r>
            <a:r>
              <a:rPr lang="en-SG" sz="2400" dirty="0">
                <a:solidFill>
                  <a:srgbClr val="0000FF"/>
                </a:solidFill>
              </a:rPr>
              <a:t>: 256 misses, 256 hits; hit rate = </a:t>
            </a:r>
            <a:r>
              <a:rPr lang="en-SG" sz="2400" dirty="0">
                <a:solidFill>
                  <a:srgbClr val="C00000"/>
                </a:solidFill>
              </a:rPr>
              <a:t>50%</a:t>
            </a:r>
          </a:p>
        </p:txBody>
      </p:sp>
    </p:spTree>
    <p:extLst>
      <p:ext uri="{BB962C8B-B14F-4D97-AF65-F5344CB8AC3E}">
        <p14:creationId xmlns:p14="http://schemas.microsoft.com/office/powerpoint/2010/main" val="305888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42</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323439"/>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instruction cache: 16 words, 2-instruction blocks.</a:t>
            </a:r>
          </a:p>
          <a:p>
            <a:r>
              <a:rPr lang="en-SG" sz="2000" dirty="0"/>
              <a:t>First instruction (</a:t>
            </a:r>
            <a:r>
              <a:rPr lang="en-SG" sz="2000" dirty="0" err="1"/>
              <a:t>beq</a:t>
            </a:r>
            <a:r>
              <a:rPr lang="en-SG" sz="2000" dirty="0"/>
              <a:t>) at memory address 0x0040003c.</a:t>
            </a:r>
          </a:p>
          <a:p>
            <a:r>
              <a:rPr lang="en-SG" sz="2000" dirty="0"/>
              <a:t>Assuming </a:t>
            </a:r>
            <a:r>
              <a:rPr lang="en-SG" sz="2000" dirty="0" err="1"/>
              <a:t>beq</a:t>
            </a:r>
            <a:r>
              <a:rPr lang="en-SG" sz="2000" dirty="0"/>
              <a:t> instruction at Inst10 always branches to </a:t>
            </a:r>
            <a:r>
              <a:rPr lang="en-SG" sz="2000" i="1" dirty="0"/>
              <a:t>A1</a:t>
            </a:r>
            <a:r>
              <a:rPr lang="en-SG" sz="2000" dirty="0"/>
              <a:t>.</a:t>
            </a:r>
          </a:p>
        </p:txBody>
      </p:sp>
      <p:sp>
        <p:nvSpPr>
          <p:cNvPr id="2" name="TextBox 1">
            <a:extLst>
              <a:ext uri="{FF2B5EF4-FFF2-40B4-BE49-F238E27FC236}">
                <a16:creationId xmlns:a16="http://schemas.microsoft.com/office/drawing/2014/main" id="{1800F261-26DC-44EA-AEE2-0D71F7A6E22E}"/>
              </a:ext>
            </a:extLst>
          </p:cNvPr>
          <p:cNvSpPr txBox="1"/>
          <p:nvPr/>
        </p:nvSpPr>
        <p:spPr>
          <a:xfrm>
            <a:off x="5323602" y="1954705"/>
            <a:ext cx="3631212" cy="707886"/>
          </a:xfrm>
          <a:prstGeom prst="rect">
            <a:avLst/>
          </a:prstGeom>
          <a:noFill/>
        </p:spPr>
        <p:txBody>
          <a:bodyPr wrap="square" rtlCol="0">
            <a:spAutoFit/>
          </a:bodyPr>
          <a:lstStyle/>
          <a:p>
            <a:pPr marL="357188" indent="-357188"/>
            <a:r>
              <a:rPr lang="en-SG" sz="2000" dirty="0"/>
              <a:t>(e)	How many cache hits and misses are there?</a:t>
            </a:r>
          </a:p>
        </p:txBody>
      </p:sp>
      <p:sp>
        <p:nvSpPr>
          <p:cNvPr id="9" name="TextBox 8">
            <a:extLst>
              <a:ext uri="{FF2B5EF4-FFF2-40B4-BE49-F238E27FC236}">
                <a16:creationId xmlns:a16="http://schemas.microsoft.com/office/drawing/2014/main" id="{E01C5E3A-EAAE-498F-A16F-BF7BF99DBB92}"/>
              </a:ext>
            </a:extLst>
          </p:cNvPr>
          <p:cNvSpPr txBox="1"/>
          <p:nvPr/>
        </p:nvSpPr>
        <p:spPr>
          <a:xfrm>
            <a:off x="446690" y="1954705"/>
            <a:ext cx="4840014" cy="4647426"/>
          </a:xfrm>
          <a:prstGeom prst="rect">
            <a:avLst/>
          </a:prstGeom>
          <a:solidFill>
            <a:srgbClr val="FFFFCC"/>
          </a:solidFill>
          <a:ln>
            <a:solidFill>
              <a:schemeClr val="tx1"/>
            </a:solidFill>
          </a:ln>
        </p:spPr>
        <p:txBody>
          <a:bodyPr wrap="square" rtlCol="0">
            <a:spAutoFit/>
          </a:bodyPr>
          <a:lstStyle/>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$s2, $zero, </a:t>
            </a:r>
            <a:r>
              <a:rPr lang="en-SG" sz="1600" b="1" i="1" dirty="0">
                <a:latin typeface="Courier New" panose="02070309020205020404" pitchFamily="49" charset="0"/>
                <a:cs typeface="Courier New" panose="02070309020205020404" pitchFamily="49" charset="0"/>
              </a:rPr>
              <a:t>End</a:t>
            </a:r>
            <a:r>
              <a:rPr lang="en-SG" sz="1600" b="1" dirty="0">
                <a:latin typeface="Courier New" panose="02070309020205020404" pitchFamily="49" charset="0"/>
                <a:cs typeface="Courier New" panose="02070309020205020404" pitchFamily="49" charset="0"/>
              </a:rPr>
              <a:t>  # Inst1</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$t8, $s2, -1     # Inst2</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sll</a:t>
            </a:r>
            <a:r>
              <a:rPr lang="en-SG" sz="1600" b="1" dirty="0">
                <a:latin typeface="Courier New" panose="02070309020205020404" pitchFamily="49" charset="0"/>
                <a:cs typeface="Courier New" panose="02070309020205020404" pitchFamily="49" charset="0"/>
              </a:rPr>
              <a:t>  $t8, $t8, 2      # Inst3</a:t>
            </a:r>
          </a:p>
          <a:p>
            <a:r>
              <a:rPr lang="en-SG" sz="1600" b="1" i="1" dirty="0">
                <a:latin typeface="Courier New" panose="02070309020205020404" pitchFamily="49" charset="0"/>
                <a:cs typeface="Courier New" panose="02070309020205020404" pitchFamily="49" charset="0"/>
              </a:rPr>
              <a:t>Loop:</a:t>
            </a:r>
            <a:r>
              <a:rPr lang="en-SG" sz="1600" b="1" dirty="0">
                <a:latin typeface="Courier New" panose="02070309020205020404" pitchFamily="49" charset="0"/>
                <a:cs typeface="Courier New" panose="02070309020205020404" pitchFamily="49" charset="0"/>
              </a:rPr>
              <a:t> add  $t0, $s0, $t8    # Inst4</a:t>
            </a:r>
          </a:p>
          <a:p>
            <a:r>
              <a:rPr lang="en-SG" sz="1600" b="1" dirty="0">
                <a:latin typeface="Courier New" panose="02070309020205020404" pitchFamily="49" charset="0"/>
                <a:cs typeface="Courier New" panose="02070309020205020404" pitchFamily="49" charset="0"/>
              </a:rPr>
              <a:t>      add  $t1, $s1, $t8    # Inst5</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lw</a:t>
            </a:r>
            <a:r>
              <a:rPr lang="en-SG" sz="1600" b="1" dirty="0">
                <a:latin typeface="Courier New" panose="02070309020205020404" pitchFamily="49" charset="0"/>
                <a:cs typeface="Courier New" panose="02070309020205020404" pitchFamily="49" charset="0"/>
              </a:rPr>
              <a:t>   $t2, 0($t0)      # Inst6</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lw</a:t>
            </a:r>
            <a:r>
              <a:rPr lang="en-SG" sz="1600" b="1" dirty="0">
                <a:latin typeface="Courier New" panose="02070309020205020404" pitchFamily="49" charset="0"/>
                <a:cs typeface="Courier New" panose="02070309020205020404" pitchFamily="49" charset="0"/>
              </a:rPr>
              <a:t>   $t3, 0($t1)      # Inst7</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andi</a:t>
            </a:r>
            <a:r>
              <a:rPr lang="en-SG" sz="1600" b="1" dirty="0">
                <a:latin typeface="Courier New" panose="02070309020205020404" pitchFamily="49" charset="0"/>
                <a:cs typeface="Courier New" panose="02070309020205020404" pitchFamily="49" charset="0"/>
              </a:rPr>
              <a:t> $t4, $t3, 3      # Inst8</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$t4, $t4, -3     # Inst9</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$t4, $zero, </a:t>
            </a:r>
            <a:r>
              <a:rPr lang="en-SG" sz="1600" b="1" i="1" dirty="0">
                <a:latin typeface="Courier New" panose="02070309020205020404" pitchFamily="49" charset="0"/>
                <a:cs typeface="Courier New" panose="02070309020205020404" pitchFamily="49" charset="0"/>
              </a:rPr>
              <a:t>A1</a:t>
            </a:r>
            <a:r>
              <a:rPr lang="en-SG" sz="1600" b="1" dirty="0">
                <a:latin typeface="Courier New" panose="02070309020205020404" pitchFamily="49" charset="0"/>
                <a:cs typeface="Courier New" panose="02070309020205020404" pitchFamily="49" charset="0"/>
              </a:rPr>
              <a:t>   # Inst10</a:t>
            </a:r>
          </a:p>
          <a:p>
            <a:r>
              <a:rPr lang="en-SG" sz="1600" b="1" dirty="0">
                <a:latin typeface="Courier New" panose="02070309020205020404" pitchFamily="49" charset="0"/>
                <a:cs typeface="Courier New" panose="02070309020205020404" pitchFamily="49" charset="0"/>
              </a:rPr>
              <a:t>      add  $t2, $t2, $t3    # Inst11</a:t>
            </a:r>
          </a:p>
          <a:p>
            <a:r>
              <a:rPr lang="en-SG" sz="1600" b="1" dirty="0">
                <a:latin typeface="Courier New" panose="02070309020205020404" pitchFamily="49" charset="0"/>
                <a:cs typeface="Courier New" panose="02070309020205020404" pitchFamily="49" charset="0"/>
              </a:rPr>
              <a:t>      j    </a:t>
            </a:r>
            <a:r>
              <a:rPr lang="en-SG" sz="1600" b="1" i="1" dirty="0">
                <a:latin typeface="Courier New" panose="02070309020205020404" pitchFamily="49" charset="0"/>
                <a:cs typeface="Courier New" panose="02070309020205020404" pitchFamily="49" charset="0"/>
              </a:rPr>
              <a:t>A2 </a:t>
            </a:r>
            <a:r>
              <a:rPr lang="en-SG" sz="1600" b="1" dirty="0">
                <a:latin typeface="Courier New" panose="02070309020205020404" pitchFamily="49" charset="0"/>
                <a:cs typeface="Courier New" panose="02070309020205020404" pitchFamily="49" charset="0"/>
              </a:rPr>
              <a:t>              # Inst12</a:t>
            </a:r>
          </a:p>
          <a:p>
            <a:r>
              <a:rPr lang="en-SG" sz="1600" b="1" i="1" dirty="0">
                <a:latin typeface="Courier New" panose="02070309020205020404" pitchFamily="49" charset="0"/>
                <a:cs typeface="Courier New" panose="02070309020205020404" pitchFamily="49" charset="0"/>
              </a:rPr>
              <a:t>A1:</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$t2, $t2, 1      # Inst13</a:t>
            </a:r>
          </a:p>
          <a:p>
            <a:r>
              <a:rPr lang="en-SG" sz="1600" b="1" i="1" dirty="0">
                <a:latin typeface="Courier New" panose="02070309020205020404" pitchFamily="49" charset="0"/>
                <a:cs typeface="Courier New" panose="02070309020205020404" pitchFamily="49" charset="0"/>
              </a:rPr>
              <a:t>A2:</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sw</a:t>
            </a:r>
            <a:r>
              <a:rPr lang="en-SG" sz="1600" b="1" dirty="0">
                <a:latin typeface="Courier New" panose="02070309020205020404" pitchFamily="49" charset="0"/>
                <a:cs typeface="Courier New" panose="02070309020205020404" pitchFamily="49" charset="0"/>
              </a:rPr>
              <a:t>   $t2, 0($t0)      # Inst14</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$t8, $t8, -8     # Inst15</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slt</a:t>
            </a:r>
            <a:r>
              <a:rPr lang="en-SG" sz="1600" b="1" dirty="0">
                <a:latin typeface="Courier New" panose="02070309020205020404" pitchFamily="49" charset="0"/>
                <a:cs typeface="Courier New" panose="02070309020205020404" pitchFamily="49" charset="0"/>
              </a:rPr>
              <a:t>  $t7, $t8, $zero  # Inst16</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$t7, $zero, </a:t>
            </a:r>
            <a:r>
              <a:rPr lang="en-SG" sz="1600" b="1" i="1" dirty="0">
                <a:latin typeface="Courier New" panose="02070309020205020404" pitchFamily="49" charset="0"/>
                <a:cs typeface="Courier New" panose="02070309020205020404" pitchFamily="49" charset="0"/>
              </a:rPr>
              <a:t>Loop </a:t>
            </a:r>
            <a:r>
              <a:rPr lang="en-SG" sz="1600" b="1" dirty="0">
                <a:latin typeface="Courier New" panose="02070309020205020404" pitchFamily="49" charset="0"/>
                <a:cs typeface="Courier New" panose="02070309020205020404" pitchFamily="49" charset="0"/>
              </a:rPr>
              <a:t># Inst17</a:t>
            </a:r>
          </a:p>
          <a:p>
            <a:r>
              <a:rPr lang="en-SG" sz="1600" b="1" i="1" dirty="0">
                <a:latin typeface="Courier New" panose="02070309020205020404" pitchFamily="49" charset="0"/>
                <a:cs typeface="Courier New" panose="02070309020205020404" pitchFamily="49" charset="0"/>
              </a:rPr>
              <a:t>End:</a:t>
            </a:r>
            <a:endParaRPr lang="en-SG" sz="1200" b="1" dirty="0">
              <a:latin typeface="Courier New" panose="02070309020205020404" pitchFamily="49" charset="0"/>
              <a:cs typeface="Courier New" panose="02070309020205020404" pitchFamily="49" charset="0"/>
            </a:endParaRPr>
          </a:p>
        </p:txBody>
      </p:sp>
      <p:sp>
        <p:nvSpPr>
          <p:cNvPr id="4" name="Freeform: Shape 3">
            <a:extLst>
              <a:ext uri="{FF2B5EF4-FFF2-40B4-BE49-F238E27FC236}">
                <a16:creationId xmlns:a16="http://schemas.microsoft.com/office/drawing/2014/main" id="{5E0359C9-7129-42D8-BDE0-B96440A46677}"/>
              </a:ext>
            </a:extLst>
          </p:cNvPr>
          <p:cNvSpPr/>
          <p:nvPr/>
        </p:nvSpPr>
        <p:spPr>
          <a:xfrm>
            <a:off x="997848" y="4340772"/>
            <a:ext cx="210842" cy="683173"/>
          </a:xfrm>
          <a:custGeom>
            <a:avLst/>
            <a:gdLst>
              <a:gd name="connsiteX0" fmla="*/ 158290 w 210842"/>
              <a:gd name="connsiteY0" fmla="*/ 0 h 683173"/>
              <a:gd name="connsiteX1" fmla="*/ 635 w 210842"/>
              <a:gd name="connsiteY1" fmla="*/ 409904 h 683173"/>
              <a:gd name="connsiteX2" fmla="*/ 210842 w 210842"/>
              <a:gd name="connsiteY2" fmla="*/ 683173 h 683173"/>
            </a:gdLst>
            <a:ahLst/>
            <a:cxnLst>
              <a:cxn ang="0">
                <a:pos x="connsiteX0" y="connsiteY0"/>
              </a:cxn>
              <a:cxn ang="0">
                <a:pos x="connsiteX1" y="connsiteY1"/>
              </a:cxn>
              <a:cxn ang="0">
                <a:pos x="connsiteX2" y="connsiteY2"/>
              </a:cxn>
            </a:cxnLst>
            <a:rect l="l" t="t" r="r" b="b"/>
            <a:pathLst>
              <a:path w="210842" h="683173">
                <a:moveTo>
                  <a:pt x="158290" y="0"/>
                </a:moveTo>
                <a:cubicBezTo>
                  <a:pt x="75083" y="148021"/>
                  <a:pt x="-8124" y="296042"/>
                  <a:pt x="635" y="409904"/>
                </a:cubicBezTo>
                <a:cubicBezTo>
                  <a:pt x="9394" y="523766"/>
                  <a:pt x="110118" y="603469"/>
                  <a:pt x="210842" y="683173"/>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03E47480-F8B5-4D8E-98D2-F574CD0B6D29}"/>
              </a:ext>
            </a:extLst>
          </p:cNvPr>
          <p:cNvCxnSpPr/>
          <p:nvPr/>
        </p:nvCxnSpPr>
        <p:spPr>
          <a:xfrm>
            <a:off x="1208690" y="4561490"/>
            <a:ext cx="388882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9FA6A6-0441-46D8-8B5F-C55FF331B61D}"/>
              </a:ext>
            </a:extLst>
          </p:cNvPr>
          <p:cNvCxnSpPr/>
          <p:nvPr/>
        </p:nvCxnSpPr>
        <p:spPr>
          <a:xfrm>
            <a:off x="1208690" y="4797973"/>
            <a:ext cx="388882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0415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43</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323439"/>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instruction cache: 16 words, 2-instruction blocks.</a:t>
            </a:r>
          </a:p>
          <a:p>
            <a:r>
              <a:rPr lang="en-SG" sz="2000" dirty="0"/>
              <a:t>First instruction (</a:t>
            </a:r>
            <a:r>
              <a:rPr lang="en-SG" sz="2000" dirty="0" err="1"/>
              <a:t>beq</a:t>
            </a:r>
            <a:r>
              <a:rPr lang="en-SG" sz="2000" dirty="0"/>
              <a:t>) at memory address 0x0040003c.</a:t>
            </a:r>
          </a:p>
          <a:p>
            <a:r>
              <a:rPr lang="en-SG" sz="2000" dirty="0"/>
              <a:t>Assuming </a:t>
            </a:r>
            <a:r>
              <a:rPr lang="en-SG" sz="2000" dirty="0" err="1"/>
              <a:t>beq</a:t>
            </a:r>
            <a:r>
              <a:rPr lang="en-SG" sz="2000" dirty="0"/>
              <a:t> instruction at Inst10 always branches to </a:t>
            </a:r>
            <a:r>
              <a:rPr lang="en-SG" sz="2000" i="1" dirty="0"/>
              <a:t>A1</a:t>
            </a:r>
            <a:r>
              <a:rPr lang="en-SG" sz="2000" dirty="0"/>
              <a:t>.</a:t>
            </a:r>
          </a:p>
        </p:txBody>
      </p:sp>
      <p:sp>
        <p:nvSpPr>
          <p:cNvPr id="9" name="TextBox 8">
            <a:extLst>
              <a:ext uri="{FF2B5EF4-FFF2-40B4-BE49-F238E27FC236}">
                <a16:creationId xmlns:a16="http://schemas.microsoft.com/office/drawing/2014/main" id="{E01C5E3A-EAAE-498F-A16F-BF7BF99DBB92}"/>
              </a:ext>
            </a:extLst>
          </p:cNvPr>
          <p:cNvSpPr txBox="1"/>
          <p:nvPr/>
        </p:nvSpPr>
        <p:spPr>
          <a:xfrm>
            <a:off x="446690" y="1954705"/>
            <a:ext cx="4840014" cy="4647426"/>
          </a:xfrm>
          <a:prstGeom prst="rect">
            <a:avLst/>
          </a:prstGeom>
          <a:solidFill>
            <a:srgbClr val="FFFFCC"/>
          </a:solidFill>
          <a:ln>
            <a:solidFill>
              <a:schemeClr val="tx1"/>
            </a:solidFill>
          </a:ln>
        </p:spPr>
        <p:txBody>
          <a:bodyPr wrap="square" rtlCol="0">
            <a:spAutoFit/>
          </a:bodyPr>
          <a:lstStyle/>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$s2, $zero, </a:t>
            </a:r>
            <a:r>
              <a:rPr lang="en-SG" sz="1600" b="1" i="1" dirty="0">
                <a:latin typeface="Courier New" panose="02070309020205020404" pitchFamily="49" charset="0"/>
                <a:cs typeface="Courier New" panose="02070309020205020404" pitchFamily="49" charset="0"/>
              </a:rPr>
              <a:t>End</a:t>
            </a:r>
            <a:r>
              <a:rPr lang="en-SG" sz="1600" b="1" dirty="0">
                <a:latin typeface="Courier New" panose="02070309020205020404" pitchFamily="49" charset="0"/>
                <a:cs typeface="Courier New" panose="02070309020205020404" pitchFamily="49" charset="0"/>
              </a:rPr>
              <a:t>  # Inst1</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$t8, $s2, -1     # Inst2</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sll</a:t>
            </a:r>
            <a:r>
              <a:rPr lang="en-SG" sz="1600" b="1" dirty="0">
                <a:latin typeface="Courier New" panose="02070309020205020404" pitchFamily="49" charset="0"/>
                <a:cs typeface="Courier New" panose="02070309020205020404" pitchFamily="49" charset="0"/>
              </a:rPr>
              <a:t>  $t8, $t8, 2      # Inst3</a:t>
            </a:r>
          </a:p>
          <a:p>
            <a:r>
              <a:rPr lang="en-SG" sz="1600" b="1" i="1" dirty="0">
                <a:latin typeface="Courier New" panose="02070309020205020404" pitchFamily="49" charset="0"/>
                <a:cs typeface="Courier New" panose="02070309020205020404" pitchFamily="49" charset="0"/>
              </a:rPr>
              <a:t>Loop:</a:t>
            </a:r>
            <a:r>
              <a:rPr lang="en-SG" sz="1600" b="1" dirty="0">
                <a:latin typeface="Courier New" panose="02070309020205020404" pitchFamily="49" charset="0"/>
                <a:cs typeface="Courier New" panose="02070309020205020404" pitchFamily="49" charset="0"/>
              </a:rPr>
              <a:t> add  $t0, $s0, $t8    # Inst4</a:t>
            </a:r>
          </a:p>
          <a:p>
            <a:r>
              <a:rPr lang="en-SG" sz="1600" b="1" dirty="0">
                <a:latin typeface="Courier New" panose="02070309020205020404" pitchFamily="49" charset="0"/>
                <a:cs typeface="Courier New" panose="02070309020205020404" pitchFamily="49" charset="0"/>
              </a:rPr>
              <a:t>      add  $t1, $s1, $t8    # Inst5</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lw</a:t>
            </a:r>
            <a:r>
              <a:rPr lang="en-SG" sz="1600" b="1" dirty="0">
                <a:latin typeface="Courier New" panose="02070309020205020404" pitchFamily="49" charset="0"/>
                <a:cs typeface="Courier New" panose="02070309020205020404" pitchFamily="49" charset="0"/>
              </a:rPr>
              <a:t>   $t2, 0($t0)      # Inst6</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lw</a:t>
            </a:r>
            <a:r>
              <a:rPr lang="en-SG" sz="1600" b="1" dirty="0">
                <a:latin typeface="Courier New" panose="02070309020205020404" pitchFamily="49" charset="0"/>
                <a:cs typeface="Courier New" panose="02070309020205020404" pitchFamily="49" charset="0"/>
              </a:rPr>
              <a:t>   $t3, 0($t1)      # Inst7</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andi</a:t>
            </a:r>
            <a:r>
              <a:rPr lang="en-SG" sz="1600" b="1" dirty="0">
                <a:latin typeface="Courier New" panose="02070309020205020404" pitchFamily="49" charset="0"/>
                <a:cs typeface="Courier New" panose="02070309020205020404" pitchFamily="49" charset="0"/>
              </a:rPr>
              <a:t> $t4, $t3, 3      # Inst8</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$t4, $t4, -3     # Inst9</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$t4, $zero, </a:t>
            </a:r>
            <a:r>
              <a:rPr lang="en-SG" sz="1600" b="1" i="1" dirty="0">
                <a:latin typeface="Courier New" panose="02070309020205020404" pitchFamily="49" charset="0"/>
                <a:cs typeface="Courier New" panose="02070309020205020404" pitchFamily="49" charset="0"/>
              </a:rPr>
              <a:t>A1</a:t>
            </a:r>
            <a:r>
              <a:rPr lang="en-SG" sz="1600" b="1" dirty="0">
                <a:latin typeface="Courier New" panose="02070309020205020404" pitchFamily="49" charset="0"/>
                <a:cs typeface="Courier New" panose="02070309020205020404" pitchFamily="49" charset="0"/>
              </a:rPr>
              <a:t>   # Inst10</a:t>
            </a:r>
          </a:p>
          <a:p>
            <a:r>
              <a:rPr lang="en-SG" sz="1600" b="1" dirty="0">
                <a:latin typeface="Courier New" panose="02070309020205020404" pitchFamily="49" charset="0"/>
                <a:cs typeface="Courier New" panose="02070309020205020404" pitchFamily="49" charset="0"/>
              </a:rPr>
              <a:t>      add  $t2, $t2, $t3    # Inst11</a:t>
            </a:r>
          </a:p>
          <a:p>
            <a:r>
              <a:rPr lang="en-SG" sz="1600" b="1" dirty="0">
                <a:latin typeface="Courier New" panose="02070309020205020404" pitchFamily="49" charset="0"/>
                <a:cs typeface="Courier New" panose="02070309020205020404" pitchFamily="49" charset="0"/>
              </a:rPr>
              <a:t>      j    </a:t>
            </a:r>
            <a:r>
              <a:rPr lang="en-SG" sz="1600" b="1" i="1" dirty="0">
                <a:latin typeface="Courier New" panose="02070309020205020404" pitchFamily="49" charset="0"/>
                <a:cs typeface="Courier New" panose="02070309020205020404" pitchFamily="49" charset="0"/>
              </a:rPr>
              <a:t>A2 </a:t>
            </a:r>
            <a:r>
              <a:rPr lang="en-SG" sz="1600" b="1" dirty="0">
                <a:latin typeface="Courier New" panose="02070309020205020404" pitchFamily="49" charset="0"/>
                <a:cs typeface="Courier New" panose="02070309020205020404" pitchFamily="49" charset="0"/>
              </a:rPr>
              <a:t>              # Inst12</a:t>
            </a:r>
          </a:p>
          <a:p>
            <a:r>
              <a:rPr lang="en-SG" sz="1600" b="1" i="1" dirty="0">
                <a:latin typeface="Courier New" panose="02070309020205020404" pitchFamily="49" charset="0"/>
                <a:cs typeface="Courier New" panose="02070309020205020404" pitchFamily="49" charset="0"/>
              </a:rPr>
              <a:t>A1:</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$t2, $t2, 1      # Inst13</a:t>
            </a:r>
          </a:p>
          <a:p>
            <a:r>
              <a:rPr lang="en-SG" sz="1600" b="1" i="1" dirty="0">
                <a:latin typeface="Courier New" panose="02070309020205020404" pitchFamily="49" charset="0"/>
                <a:cs typeface="Courier New" panose="02070309020205020404" pitchFamily="49" charset="0"/>
              </a:rPr>
              <a:t>A2:</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sw</a:t>
            </a:r>
            <a:r>
              <a:rPr lang="en-SG" sz="1600" b="1" dirty="0">
                <a:latin typeface="Courier New" panose="02070309020205020404" pitchFamily="49" charset="0"/>
                <a:cs typeface="Courier New" panose="02070309020205020404" pitchFamily="49" charset="0"/>
              </a:rPr>
              <a:t>   $t2, 0($t0)      # Inst14</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$t8, $t8, -8     # Inst15</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slt</a:t>
            </a:r>
            <a:r>
              <a:rPr lang="en-SG" sz="1600" b="1" dirty="0">
                <a:latin typeface="Courier New" panose="02070309020205020404" pitchFamily="49" charset="0"/>
                <a:cs typeface="Courier New" panose="02070309020205020404" pitchFamily="49" charset="0"/>
              </a:rPr>
              <a:t>  $t7, $t8, $zero  # Inst16</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$t7, $zero, </a:t>
            </a:r>
            <a:r>
              <a:rPr lang="en-SG" sz="1600" b="1" i="1" dirty="0">
                <a:latin typeface="Courier New" panose="02070309020205020404" pitchFamily="49" charset="0"/>
                <a:cs typeface="Courier New" panose="02070309020205020404" pitchFamily="49" charset="0"/>
              </a:rPr>
              <a:t>Loop </a:t>
            </a:r>
            <a:r>
              <a:rPr lang="en-SG" sz="1600" b="1" dirty="0">
                <a:latin typeface="Courier New" panose="02070309020205020404" pitchFamily="49" charset="0"/>
                <a:cs typeface="Courier New" panose="02070309020205020404" pitchFamily="49" charset="0"/>
              </a:rPr>
              <a:t># Inst17</a:t>
            </a:r>
          </a:p>
          <a:p>
            <a:r>
              <a:rPr lang="en-SG" sz="1600" b="1" i="1" dirty="0">
                <a:latin typeface="Courier New" panose="02070309020205020404" pitchFamily="49" charset="0"/>
                <a:cs typeface="Courier New" panose="02070309020205020404" pitchFamily="49" charset="0"/>
              </a:rPr>
              <a:t>End:</a:t>
            </a:r>
            <a:endParaRPr lang="en-SG" sz="1200" b="1" dirty="0">
              <a:latin typeface="Courier New" panose="02070309020205020404" pitchFamily="49" charset="0"/>
              <a:cs typeface="Courier New" panose="02070309020205020404" pitchFamily="49" charset="0"/>
            </a:endParaRPr>
          </a:p>
        </p:txBody>
      </p:sp>
      <p:sp>
        <p:nvSpPr>
          <p:cNvPr id="4" name="Freeform: Shape 3">
            <a:extLst>
              <a:ext uri="{FF2B5EF4-FFF2-40B4-BE49-F238E27FC236}">
                <a16:creationId xmlns:a16="http://schemas.microsoft.com/office/drawing/2014/main" id="{5E0359C9-7129-42D8-BDE0-B96440A46677}"/>
              </a:ext>
            </a:extLst>
          </p:cNvPr>
          <p:cNvSpPr/>
          <p:nvPr/>
        </p:nvSpPr>
        <p:spPr>
          <a:xfrm>
            <a:off x="997848" y="4340772"/>
            <a:ext cx="210842" cy="683173"/>
          </a:xfrm>
          <a:custGeom>
            <a:avLst/>
            <a:gdLst>
              <a:gd name="connsiteX0" fmla="*/ 158290 w 210842"/>
              <a:gd name="connsiteY0" fmla="*/ 0 h 683173"/>
              <a:gd name="connsiteX1" fmla="*/ 635 w 210842"/>
              <a:gd name="connsiteY1" fmla="*/ 409904 h 683173"/>
              <a:gd name="connsiteX2" fmla="*/ 210842 w 210842"/>
              <a:gd name="connsiteY2" fmla="*/ 683173 h 683173"/>
            </a:gdLst>
            <a:ahLst/>
            <a:cxnLst>
              <a:cxn ang="0">
                <a:pos x="connsiteX0" y="connsiteY0"/>
              </a:cxn>
              <a:cxn ang="0">
                <a:pos x="connsiteX1" y="connsiteY1"/>
              </a:cxn>
              <a:cxn ang="0">
                <a:pos x="connsiteX2" y="connsiteY2"/>
              </a:cxn>
            </a:cxnLst>
            <a:rect l="l" t="t" r="r" b="b"/>
            <a:pathLst>
              <a:path w="210842" h="683173">
                <a:moveTo>
                  <a:pt x="158290" y="0"/>
                </a:moveTo>
                <a:cubicBezTo>
                  <a:pt x="75083" y="148021"/>
                  <a:pt x="-8124" y="296042"/>
                  <a:pt x="635" y="409904"/>
                </a:cubicBezTo>
                <a:cubicBezTo>
                  <a:pt x="9394" y="523766"/>
                  <a:pt x="110118" y="603469"/>
                  <a:pt x="210842" y="683173"/>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03E47480-F8B5-4D8E-98D2-F574CD0B6D29}"/>
              </a:ext>
            </a:extLst>
          </p:cNvPr>
          <p:cNvCxnSpPr/>
          <p:nvPr/>
        </p:nvCxnSpPr>
        <p:spPr>
          <a:xfrm>
            <a:off x="1208690" y="4561490"/>
            <a:ext cx="388882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9FA6A6-0441-46D8-8B5F-C55FF331B61D}"/>
              </a:ext>
            </a:extLst>
          </p:cNvPr>
          <p:cNvCxnSpPr/>
          <p:nvPr/>
        </p:nvCxnSpPr>
        <p:spPr>
          <a:xfrm>
            <a:off x="1208690" y="4797973"/>
            <a:ext cx="388882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BA84E5-C0C9-4E4A-8757-5E55164E36B9}"/>
              </a:ext>
            </a:extLst>
          </p:cNvPr>
          <p:cNvSpPr txBox="1"/>
          <p:nvPr/>
        </p:nvSpPr>
        <p:spPr>
          <a:xfrm>
            <a:off x="5323602" y="1954705"/>
            <a:ext cx="3631212" cy="707886"/>
          </a:xfrm>
          <a:prstGeom prst="rect">
            <a:avLst/>
          </a:prstGeom>
          <a:noFill/>
        </p:spPr>
        <p:txBody>
          <a:bodyPr wrap="square" rtlCol="0">
            <a:spAutoFit/>
          </a:bodyPr>
          <a:lstStyle/>
          <a:p>
            <a:pPr marL="357188" indent="-357188"/>
            <a:r>
              <a:rPr lang="en-SG" sz="2000" dirty="0"/>
              <a:t>(e)	How many cache hits and misses are there?</a:t>
            </a:r>
          </a:p>
        </p:txBody>
      </p:sp>
      <p:sp>
        <p:nvSpPr>
          <p:cNvPr id="3" name="TextBox 2">
            <a:extLst>
              <a:ext uri="{FF2B5EF4-FFF2-40B4-BE49-F238E27FC236}">
                <a16:creationId xmlns:a16="http://schemas.microsoft.com/office/drawing/2014/main" id="{F27CFECB-71C4-4F26-8064-66EFF3CCA193}"/>
              </a:ext>
            </a:extLst>
          </p:cNvPr>
          <p:cNvSpPr txBox="1"/>
          <p:nvPr/>
        </p:nvSpPr>
        <p:spPr>
          <a:xfrm>
            <a:off x="5362904" y="2743200"/>
            <a:ext cx="3005959" cy="707886"/>
          </a:xfrm>
          <a:prstGeom prst="rect">
            <a:avLst/>
          </a:prstGeom>
          <a:noFill/>
        </p:spPr>
        <p:txBody>
          <a:bodyPr wrap="square" rtlCol="0">
            <a:spAutoFit/>
          </a:bodyPr>
          <a:lstStyle/>
          <a:p>
            <a:r>
              <a:rPr lang="en-SG" sz="2000" dirty="0">
                <a:solidFill>
                  <a:srgbClr val="C00000"/>
                </a:solidFill>
              </a:rPr>
              <a:t>No. of instructions </a:t>
            </a:r>
            <a:br>
              <a:rPr lang="en-SG" sz="2000" dirty="0">
                <a:solidFill>
                  <a:srgbClr val="C00000"/>
                </a:solidFill>
              </a:rPr>
            </a:br>
            <a:r>
              <a:rPr lang="en-SG" sz="2000" dirty="0">
                <a:solidFill>
                  <a:srgbClr val="C00000"/>
                </a:solidFill>
              </a:rPr>
              <a:t>= 3 + 512</a:t>
            </a:r>
            <a:r>
              <a:rPr lang="en-SG" sz="2000" dirty="0">
                <a:solidFill>
                  <a:srgbClr val="C00000"/>
                </a:solidFill>
                <a:sym typeface="Symbol" panose="05050102010706020507" pitchFamily="18" charset="2"/>
              </a:rPr>
              <a:t>12 = 6147</a:t>
            </a:r>
            <a:endParaRPr lang="en-SG" sz="2000" dirty="0">
              <a:solidFill>
                <a:srgbClr val="C00000"/>
              </a:solidFill>
            </a:endParaRPr>
          </a:p>
        </p:txBody>
      </p:sp>
      <p:sp>
        <p:nvSpPr>
          <p:cNvPr id="14" name="TextBox 13">
            <a:extLst>
              <a:ext uri="{FF2B5EF4-FFF2-40B4-BE49-F238E27FC236}">
                <a16:creationId xmlns:a16="http://schemas.microsoft.com/office/drawing/2014/main" id="{2496E562-5195-489A-B4EF-661BABDE9163}"/>
              </a:ext>
            </a:extLst>
          </p:cNvPr>
          <p:cNvSpPr txBox="1"/>
          <p:nvPr/>
        </p:nvSpPr>
        <p:spPr>
          <a:xfrm>
            <a:off x="5362903" y="3509112"/>
            <a:ext cx="3005959" cy="707886"/>
          </a:xfrm>
          <a:prstGeom prst="rect">
            <a:avLst/>
          </a:prstGeom>
          <a:noFill/>
        </p:spPr>
        <p:txBody>
          <a:bodyPr wrap="square" rtlCol="0">
            <a:spAutoFit/>
          </a:bodyPr>
          <a:lstStyle/>
          <a:p>
            <a:r>
              <a:rPr lang="en-SG" sz="2000" dirty="0">
                <a:solidFill>
                  <a:srgbClr val="0000FF"/>
                </a:solidFill>
              </a:rPr>
              <a:t>Index field: 3 bits</a:t>
            </a:r>
          </a:p>
          <a:p>
            <a:r>
              <a:rPr lang="en-SG" sz="2000" dirty="0">
                <a:solidFill>
                  <a:srgbClr val="0000FF"/>
                </a:solidFill>
              </a:rPr>
              <a:t>Byte offset: 3 bits</a:t>
            </a:r>
          </a:p>
        </p:txBody>
      </p:sp>
      <p:sp>
        <p:nvSpPr>
          <p:cNvPr id="16" name="TextBox 15">
            <a:extLst>
              <a:ext uri="{FF2B5EF4-FFF2-40B4-BE49-F238E27FC236}">
                <a16:creationId xmlns:a16="http://schemas.microsoft.com/office/drawing/2014/main" id="{5EBD1DA3-7E1E-4F4D-B42B-9FAFD7973604}"/>
              </a:ext>
            </a:extLst>
          </p:cNvPr>
          <p:cNvSpPr txBox="1"/>
          <p:nvPr/>
        </p:nvSpPr>
        <p:spPr>
          <a:xfrm>
            <a:off x="5286704" y="4316059"/>
            <a:ext cx="3668110" cy="1015663"/>
          </a:xfrm>
          <a:prstGeom prst="rect">
            <a:avLst/>
          </a:prstGeom>
          <a:noFill/>
        </p:spPr>
        <p:txBody>
          <a:bodyPr wrap="square" rtlCol="0">
            <a:spAutoFit/>
          </a:bodyPr>
          <a:lstStyle/>
          <a:p>
            <a:r>
              <a:rPr lang="en-SG" sz="2000" dirty="0">
                <a:solidFill>
                  <a:srgbClr val="C00000"/>
                </a:solidFill>
              </a:rPr>
              <a:t>First instruction at 0x0040003c</a:t>
            </a:r>
          </a:p>
          <a:p>
            <a:r>
              <a:rPr lang="en-SG" sz="2000" dirty="0">
                <a:sym typeface="Wingdings" panose="05000000000000000000" pitchFamily="2" charset="2"/>
              </a:rPr>
              <a:t> </a:t>
            </a:r>
            <a:r>
              <a:rPr lang="en-SG" sz="2000" dirty="0"/>
              <a:t>...00</a:t>
            </a:r>
            <a:r>
              <a:rPr lang="en-SG" sz="2000" dirty="0">
                <a:solidFill>
                  <a:srgbClr val="C00000"/>
                </a:solidFill>
              </a:rPr>
              <a:t>11 1</a:t>
            </a:r>
            <a:r>
              <a:rPr lang="en-SG" sz="2000" dirty="0">
                <a:solidFill>
                  <a:srgbClr val="0000FF"/>
                </a:solidFill>
              </a:rPr>
              <a:t>100</a:t>
            </a:r>
            <a:r>
              <a:rPr lang="en-SG" sz="2000" dirty="0">
                <a:solidFill>
                  <a:srgbClr val="C00000"/>
                </a:solidFill>
              </a:rPr>
              <a:t> </a:t>
            </a:r>
          </a:p>
          <a:p>
            <a:r>
              <a:rPr lang="en-SG" sz="2000" dirty="0">
                <a:sym typeface="Wingdings" panose="05000000000000000000" pitchFamily="2" charset="2"/>
              </a:rPr>
              <a:t></a:t>
            </a:r>
            <a:r>
              <a:rPr lang="en-SG" sz="2000" dirty="0">
                <a:solidFill>
                  <a:srgbClr val="C00000"/>
                </a:solidFill>
                <a:sym typeface="Wingdings" panose="05000000000000000000" pitchFamily="2" charset="2"/>
              </a:rPr>
              <a:t> </a:t>
            </a:r>
            <a:r>
              <a:rPr lang="en-SG" sz="2000" dirty="0">
                <a:solidFill>
                  <a:srgbClr val="C00000"/>
                </a:solidFill>
              </a:rPr>
              <a:t> index 7, 2</a:t>
            </a:r>
            <a:r>
              <a:rPr lang="en-SG" sz="2000" baseline="30000" dirty="0">
                <a:solidFill>
                  <a:srgbClr val="C00000"/>
                </a:solidFill>
              </a:rPr>
              <a:t>nd</a:t>
            </a:r>
            <a:r>
              <a:rPr lang="en-SG" sz="2000" dirty="0">
                <a:solidFill>
                  <a:srgbClr val="C00000"/>
                </a:solidFill>
              </a:rPr>
              <a:t> word</a:t>
            </a:r>
          </a:p>
        </p:txBody>
      </p:sp>
    </p:spTree>
    <p:extLst>
      <p:ext uri="{BB962C8B-B14F-4D97-AF65-F5344CB8AC3E}">
        <p14:creationId xmlns:p14="http://schemas.microsoft.com/office/powerpoint/2010/main" val="382909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7.</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44</a:t>
            </a:fld>
            <a:endParaRPr dirty="0"/>
          </a:p>
        </p:txBody>
      </p:sp>
      <p:sp>
        <p:nvSpPr>
          <p:cNvPr id="11" name="TextBox 10">
            <a:extLst>
              <a:ext uri="{FF2B5EF4-FFF2-40B4-BE49-F238E27FC236}">
                <a16:creationId xmlns:a16="http://schemas.microsoft.com/office/drawing/2014/main" id="{BCF10F18-71ED-4CC3-A34B-0E00A9AFF32B}"/>
              </a:ext>
            </a:extLst>
          </p:cNvPr>
          <p:cNvSpPr txBox="1"/>
          <p:nvPr/>
        </p:nvSpPr>
        <p:spPr>
          <a:xfrm>
            <a:off x="534388" y="489369"/>
            <a:ext cx="8420426" cy="1323439"/>
          </a:xfrm>
          <a:prstGeom prst="rect">
            <a:avLst/>
          </a:prstGeom>
          <a:noFill/>
        </p:spPr>
        <p:txBody>
          <a:bodyPr wrap="square" rtlCol="0">
            <a:spAutoFit/>
          </a:bodyPr>
          <a:lstStyle/>
          <a:p>
            <a:r>
              <a:rPr lang="en-SG" sz="2000" dirty="0"/>
              <a:t>Arrays </a:t>
            </a:r>
            <a:r>
              <a:rPr lang="en-SG" sz="2000" i="1" dirty="0"/>
              <a:t>A</a:t>
            </a:r>
            <a:r>
              <a:rPr lang="en-SG" sz="2000" dirty="0"/>
              <a:t> and </a:t>
            </a:r>
            <a:r>
              <a:rPr lang="en-SG" sz="2000" i="1" dirty="0"/>
              <a:t>B</a:t>
            </a:r>
            <a:r>
              <a:rPr lang="en-SG" sz="2000" dirty="0"/>
              <a:t> each contains 1024 positive integers.</a:t>
            </a:r>
          </a:p>
          <a:p>
            <a:r>
              <a:rPr lang="en-SG" sz="2000" dirty="0"/>
              <a:t>Direct-mapped instruction cache: 16 words, 2-instruction blocks.</a:t>
            </a:r>
          </a:p>
          <a:p>
            <a:r>
              <a:rPr lang="en-SG" sz="2000" dirty="0"/>
              <a:t>First instruction (</a:t>
            </a:r>
            <a:r>
              <a:rPr lang="en-SG" sz="2000" dirty="0" err="1"/>
              <a:t>beq</a:t>
            </a:r>
            <a:r>
              <a:rPr lang="en-SG" sz="2000" dirty="0"/>
              <a:t>) at memory address 0x0040003c.</a:t>
            </a:r>
          </a:p>
          <a:p>
            <a:r>
              <a:rPr lang="en-SG" sz="2000" dirty="0"/>
              <a:t>Assuming </a:t>
            </a:r>
            <a:r>
              <a:rPr lang="en-SG" sz="2000" dirty="0" err="1"/>
              <a:t>beq</a:t>
            </a:r>
            <a:r>
              <a:rPr lang="en-SG" sz="2000" dirty="0"/>
              <a:t> instruction at Inst10 always branches to </a:t>
            </a:r>
            <a:r>
              <a:rPr lang="en-SG" sz="2000" i="1" dirty="0"/>
              <a:t>A1</a:t>
            </a:r>
            <a:r>
              <a:rPr lang="en-SG" sz="2000" dirty="0"/>
              <a:t>.</a:t>
            </a:r>
          </a:p>
        </p:txBody>
      </p:sp>
      <p:sp>
        <p:nvSpPr>
          <p:cNvPr id="9" name="TextBox 8">
            <a:extLst>
              <a:ext uri="{FF2B5EF4-FFF2-40B4-BE49-F238E27FC236}">
                <a16:creationId xmlns:a16="http://schemas.microsoft.com/office/drawing/2014/main" id="{E01C5E3A-EAAE-498F-A16F-BF7BF99DBB92}"/>
              </a:ext>
            </a:extLst>
          </p:cNvPr>
          <p:cNvSpPr txBox="1"/>
          <p:nvPr/>
        </p:nvSpPr>
        <p:spPr>
          <a:xfrm>
            <a:off x="446690" y="1954705"/>
            <a:ext cx="2727434" cy="4647426"/>
          </a:xfrm>
          <a:prstGeom prst="rect">
            <a:avLst/>
          </a:prstGeom>
          <a:solidFill>
            <a:srgbClr val="FFFFCC"/>
          </a:solidFill>
          <a:ln>
            <a:solidFill>
              <a:schemeClr val="tx1"/>
            </a:solidFill>
          </a:ln>
        </p:spPr>
        <p:txBody>
          <a:bodyPr wrap="square" rtlCol="0">
            <a:spAutoFit/>
          </a:bodyPr>
          <a:lstStyle/>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 Inst1</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 Inst2</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sll</a:t>
            </a:r>
            <a:r>
              <a:rPr lang="en-SG" sz="1600" b="1" dirty="0">
                <a:latin typeface="Courier New" panose="02070309020205020404" pitchFamily="49" charset="0"/>
                <a:cs typeface="Courier New" panose="02070309020205020404" pitchFamily="49" charset="0"/>
              </a:rPr>
              <a:t>   # Inst3</a:t>
            </a:r>
          </a:p>
          <a:p>
            <a:r>
              <a:rPr lang="en-SG" sz="1600" b="1" i="1" dirty="0">
                <a:latin typeface="Courier New" panose="02070309020205020404" pitchFamily="49" charset="0"/>
                <a:cs typeface="Courier New" panose="02070309020205020404" pitchFamily="49" charset="0"/>
              </a:rPr>
              <a:t>Loop:</a:t>
            </a:r>
            <a:r>
              <a:rPr lang="en-SG" sz="1600" b="1" dirty="0">
                <a:latin typeface="Courier New" panose="02070309020205020404" pitchFamily="49" charset="0"/>
                <a:cs typeface="Courier New" panose="02070309020205020404" pitchFamily="49" charset="0"/>
              </a:rPr>
              <a:t> add   # Inst4</a:t>
            </a:r>
          </a:p>
          <a:p>
            <a:r>
              <a:rPr lang="en-SG" sz="1600" b="1" dirty="0">
                <a:latin typeface="Courier New" panose="02070309020205020404" pitchFamily="49" charset="0"/>
                <a:cs typeface="Courier New" panose="02070309020205020404" pitchFamily="49" charset="0"/>
              </a:rPr>
              <a:t>      add   # Inst5</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lw</a:t>
            </a:r>
            <a:r>
              <a:rPr lang="en-SG" sz="1600" b="1" dirty="0">
                <a:latin typeface="Courier New" panose="02070309020205020404" pitchFamily="49" charset="0"/>
                <a:cs typeface="Courier New" panose="02070309020205020404" pitchFamily="49" charset="0"/>
              </a:rPr>
              <a:t>    # Inst6</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lw</a:t>
            </a:r>
            <a:r>
              <a:rPr lang="en-SG" sz="1600" b="1" dirty="0">
                <a:latin typeface="Courier New" panose="02070309020205020404" pitchFamily="49" charset="0"/>
                <a:cs typeface="Courier New" panose="02070309020205020404" pitchFamily="49" charset="0"/>
              </a:rPr>
              <a:t>    # Inst7</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andi</a:t>
            </a:r>
            <a:r>
              <a:rPr lang="en-SG" sz="1600" b="1" dirty="0">
                <a:latin typeface="Courier New" panose="02070309020205020404" pitchFamily="49" charset="0"/>
                <a:cs typeface="Courier New" panose="02070309020205020404" pitchFamily="49" charset="0"/>
              </a:rPr>
              <a:t>  # Inst8</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 Inst9</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 Inst10</a:t>
            </a:r>
          </a:p>
          <a:p>
            <a:r>
              <a:rPr lang="en-SG" sz="1600" b="1" dirty="0">
                <a:latin typeface="Courier New" panose="02070309020205020404" pitchFamily="49" charset="0"/>
                <a:cs typeface="Courier New" panose="02070309020205020404" pitchFamily="49" charset="0"/>
              </a:rPr>
              <a:t>      add   # Inst11</a:t>
            </a:r>
          </a:p>
          <a:p>
            <a:r>
              <a:rPr lang="en-SG" sz="1600" b="1" dirty="0">
                <a:latin typeface="Courier New" panose="02070309020205020404" pitchFamily="49" charset="0"/>
                <a:cs typeface="Courier New" panose="02070309020205020404" pitchFamily="49" charset="0"/>
              </a:rPr>
              <a:t>      j     # Inst12</a:t>
            </a:r>
          </a:p>
          <a:p>
            <a:r>
              <a:rPr lang="en-SG" sz="1600" b="1" i="1" dirty="0">
                <a:latin typeface="Courier New" panose="02070309020205020404" pitchFamily="49" charset="0"/>
                <a:cs typeface="Courier New" panose="02070309020205020404" pitchFamily="49" charset="0"/>
              </a:rPr>
              <a:t>A1:</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 Inst13</a:t>
            </a:r>
          </a:p>
          <a:p>
            <a:r>
              <a:rPr lang="en-SG" sz="1600" b="1" i="1" dirty="0">
                <a:latin typeface="Courier New" panose="02070309020205020404" pitchFamily="49" charset="0"/>
                <a:cs typeface="Courier New" panose="02070309020205020404" pitchFamily="49" charset="0"/>
              </a:rPr>
              <a:t>A2:</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sw</a:t>
            </a:r>
            <a:r>
              <a:rPr lang="en-SG" sz="1600" b="1" dirty="0">
                <a:latin typeface="Courier New" panose="02070309020205020404" pitchFamily="49" charset="0"/>
                <a:cs typeface="Courier New" panose="02070309020205020404" pitchFamily="49" charset="0"/>
              </a:rPr>
              <a:t>    # Inst14</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addi</a:t>
            </a:r>
            <a:r>
              <a:rPr lang="en-SG" sz="1600" b="1" dirty="0">
                <a:latin typeface="Courier New" panose="02070309020205020404" pitchFamily="49" charset="0"/>
                <a:cs typeface="Courier New" panose="02070309020205020404" pitchFamily="49" charset="0"/>
              </a:rPr>
              <a:t>  # Inst15</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slt</a:t>
            </a:r>
            <a:r>
              <a:rPr lang="en-SG" sz="1600" b="1" dirty="0">
                <a:latin typeface="Courier New" panose="02070309020205020404" pitchFamily="49" charset="0"/>
                <a:cs typeface="Courier New" panose="02070309020205020404" pitchFamily="49" charset="0"/>
              </a:rPr>
              <a:t>   # Inst16</a:t>
            </a:r>
          </a:p>
          <a:p>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beq</a:t>
            </a:r>
            <a:r>
              <a:rPr lang="en-SG" sz="1600" b="1" dirty="0">
                <a:latin typeface="Courier New" panose="02070309020205020404" pitchFamily="49" charset="0"/>
                <a:cs typeface="Courier New" panose="02070309020205020404" pitchFamily="49" charset="0"/>
              </a:rPr>
              <a:t>  </a:t>
            </a:r>
            <a:r>
              <a:rPr lang="en-SG" sz="1600" b="1" i="1" dirty="0">
                <a:latin typeface="Courier New" panose="02070309020205020404" pitchFamily="49" charset="0"/>
                <a:cs typeface="Courier New" panose="02070309020205020404" pitchFamily="49" charset="0"/>
              </a:rPr>
              <a:t> </a:t>
            </a:r>
            <a:r>
              <a:rPr lang="en-SG" sz="1600" b="1" dirty="0">
                <a:latin typeface="Courier New" panose="02070309020205020404" pitchFamily="49" charset="0"/>
                <a:cs typeface="Courier New" panose="02070309020205020404" pitchFamily="49" charset="0"/>
              </a:rPr>
              <a:t># Inst17</a:t>
            </a:r>
          </a:p>
          <a:p>
            <a:r>
              <a:rPr lang="en-SG" sz="1600" b="1" i="1" dirty="0">
                <a:latin typeface="Courier New" panose="02070309020205020404" pitchFamily="49" charset="0"/>
                <a:cs typeface="Courier New" panose="02070309020205020404" pitchFamily="49" charset="0"/>
              </a:rPr>
              <a:t>End:</a:t>
            </a:r>
            <a:endParaRPr lang="en-SG" sz="1200" b="1" dirty="0">
              <a:latin typeface="Courier New" panose="02070309020205020404" pitchFamily="49" charset="0"/>
              <a:cs typeface="Courier New" panose="02070309020205020404" pitchFamily="49" charset="0"/>
            </a:endParaRPr>
          </a:p>
        </p:txBody>
      </p:sp>
      <p:sp>
        <p:nvSpPr>
          <p:cNvPr id="4" name="Freeform: Shape 3">
            <a:extLst>
              <a:ext uri="{FF2B5EF4-FFF2-40B4-BE49-F238E27FC236}">
                <a16:creationId xmlns:a16="http://schemas.microsoft.com/office/drawing/2014/main" id="{5E0359C9-7129-42D8-BDE0-B96440A46677}"/>
              </a:ext>
            </a:extLst>
          </p:cNvPr>
          <p:cNvSpPr/>
          <p:nvPr/>
        </p:nvSpPr>
        <p:spPr>
          <a:xfrm>
            <a:off x="997848" y="4340772"/>
            <a:ext cx="210842" cy="683173"/>
          </a:xfrm>
          <a:custGeom>
            <a:avLst/>
            <a:gdLst>
              <a:gd name="connsiteX0" fmla="*/ 158290 w 210842"/>
              <a:gd name="connsiteY0" fmla="*/ 0 h 683173"/>
              <a:gd name="connsiteX1" fmla="*/ 635 w 210842"/>
              <a:gd name="connsiteY1" fmla="*/ 409904 h 683173"/>
              <a:gd name="connsiteX2" fmla="*/ 210842 w 210842"/>
              <a:gd name="connsiteY2" fmla="*/ 683173 h 683173"/>
            </a:gdLst>
            <a:ahLst/>
            <a:cxnLst>
              <a:cxn ang="0">
                <a:pos x="connsiteX0" y="connsiteY0"/>
              </a:cxn>
              <a:cxn ang="0">
                <a:pos x="connsiteX1" y="connsiteY1"/>
              </a:cxn>
              <a:cxn ang="0">
                <a:pos x="connsiteX2" y="connsiteY2"/>
              </a:cxn>
            </a:cxnLst>
            <a:rect l="l" t="t" r="r" b="b"/>
            <a:pathLst>
              <a:path w="210842" h="683173">
                <a:moveTo>
                  <a:pt x="158290" y="0"/>
                </a:moveTo>
                <a:cubicBezTo>
                  <a:pt x="75083" y="148021"/>
                  <a:pt x="-8124" y="296042"/>
                  <a:pt x="635" y="409904"/>
                </a:cubicBezTo>
                <a:cubicBezTo>
                  <a:pt x="9394" y="523766"/>
                  <a:pt x="110118" y="603469"/>
                  <a:pt x="210842" y="683173"/>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03E47480-F8B5-4D8E-98D2-F574CD0B6D29}"/>
              </a:ext>
            </a:extLst>
          </p:cNvPr>
          <p:cNvCxnSpPr>
            <a:cxnSpLocks/>
          </p:cNvCxnSpPr>
          <p:nvPr/>
        </p:nvCxnSpPr>
        <p:spPr>
          <a:xfrm>
            <a:off x="1208690" y="4561490"/>
            <a:ext cx="1860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9FA6A6-0441-46D8-8B5F-C55FF331B61D}"/>
              </a:ext>
            </a:extLst>
          </p:cNvPr>
          <p:cNvCxnSpPr>
            <a:cxnSpLocks/>
          </p:cNvCxnSpPr>
          <p:nvPr/>
        </p:nvCxnSpPr>
        <p:spPr>
          <a:xfrm>
            <a:off x="1208690" y="4797973"/>
            <a:ext cx="1860331"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BA84E5-C0C9-4E4A-8757-5E55164E36B9}"/>
              </a:ext>
            </a:extLst>
          </p:cNvPr>
          <p:cNvSpPr txBox="1"/>
          <p:nvPr/>
        </p:nvSpPr>
        <p:spPr>
          <a:xfrm>
            <a:off x="5323602" y="1954705"/>
            <a:ext cx="3631212" cy="707886"/>
          </a:xfrm>
          <a:prstGeom prst="rect">
            <a:avLst/>
          </a:prstGeom>
          <a:noFill/>
        </p:spPr>
        <p:txBody>
          <a:bodyPr wrap="square" rtlCol="0">
            <a:spAutoFit/>
          </a:bodyPr>
          <a:lstStyle/>
          <a:p>
            <a:pPr marL="357188" indent="-357188"/>
            <a:r>
              <a:rPr lang="en-SG" sz="2000" dirty="0"/>
              <a:t>(e)	How many cache hits and misses are there?</a:t>
            </a:r>
          </a:p>
        </p:txBody>
      </p:sp>
      <p:sp>
        <p:nvSpPr>
          <p:cNvPr id="3" name="TextBox 2">
            <a:extLst>
              <a:ext uri="{FF2B5EF4-FFF2-40B4-BE49-F238E27FC236}">
                <a16:creationId xmlns:a16="http://schemas.microsoft.com/office/drawing/2014/main" id="{F27CFECB-71C4-4F26-8064-66EFF3CCA193}"/>
              </a:ext>
            </a:extLst>
          </p:cNvPr>
          <p:cNvSpPr txBox="1"/>
          <p:nvPr/>
        </p:nvSpPr>
        <p:spPr>
          <a:xfrm>
            <a:off x="5362904" y="2743200"/>
            <a:ext cx="3005959" cy="707886"/>
          </a:xfrm>
          <a:prstGeom prst="rect">
            <a:avLst/>
          </a:prstGeom>
          <a:noFill/>
        </p:spPr>
        <p:txBody>
          <a:bodyPr wrap="square" rtlCol="0">
            <a:spAutoFit/>
          </a:bodyPr>
          <a:lstStyle/>
          <a:p>
            <a:r>
              <a:rPr lang="en-SG" sz="2000" dirty="0">
                <a:solidFill>
                  <a:srgbClr val="C00000"/>
                </a:solidFill>
              </a:rPr>
              <a:t>No. of instructions </a:t>
            </a:r>
            <a:br>
              <a:rPr lang="en-SG" sz="2000" dirty="0">
                <a:solidFill>
                  <a:srgbClr val="C00000"/>
                </a:solidFill>
              </a:rPr>
            </a:br>
            <a:r>
              <a:rPr lang="en-SG" sz="2000" dirty="0">
                <a:solidFill>
                  <a:srgbClr val="C00000"/>
                </a:solidFill>
              </a:rPr>
              <a:t>= 3 + 512</a:t>
            </a:r>
            <a:r>
              <a:rPr lang="en-SG" sz="2000" dirty="0">
                <a:solidFill>
                  <a:srgbClr val="C00000"/>
                </a:solidFill>
                <a:sym typeface="Symbol" panose="05050102010706020507" pitchFamily="18" charset="2"/>
              </a:rPr>
              <a:t>12 = 6147</a:t>
            </a:r>
            <a:endParaRPr lang="en-SG" sz="2000" dirty="0">
              <a:solidFill>
                <a:srgbClr val="C00000"/>
              </a:solidFill>
            </a:endParaRPr>
          </a:p>
        </p:txBody>
      </p:sp>
      <p:sp>
        <p:nvSpPr>
          <p:cNvPr id="14" name="TextBox 13">
            <a:extLst>
              <a:ext uri="{FF2B5EF4-FFF2-40B4-BE49-F238E27FC236}">
                <a16:creationId xmlns:a16="http://schemas.microsoft.com/office/drawing/2014/main" id="{2496E562-5195-489A-B4EF-661BABDE9163}"/>
              </a:ext>
            </a:extLst>
          </p:cNvPr>
          <p:cNvSpPr txBox="1"/>
          <p:nvPr/>
        </p:nvSpPr>
        <p:spPr>
          <a:xfrm>
            <a:off x="5362903" y="3509112"/>
            <a:ext cx="3005959" cy="707886"/>
          </a:xfrm>
          <a:prstGeom prst="rect">
            <a:avLst/>
          </a:prstGeom>
          <a:noFill/>
        </p:spPr>
        <p:txBody>
          <a:bodyPr wrap="square" rtlCol="0">
            <a:spAutoFit/>
          </a:bodyPr>
          <a:lstStyle/>
          <a:p>
            <a:r>
              <a:rPr lang="en-SG" sz="2000" dirty="0">
                <a:solidFill>
                  <a:srgbClr val="0000FF"/>
                </a:solidFill>
              </a:rPr>
              <a:t>Index field: 3 bits</a:t>
            </a:r>
          </a:p>
          <a:p>
            <a:r>
              <a:rPr lang="en-SG" sz="2000" dirty="0">
                <a:solidFill>
                  <a:srgbClr val="0000FF"/>
                </a:solidFill>
              </a:rPr>
              <a:t>Byte offset: 3 bits</a:t>
            </a:r>
          </a:p>
        </p:txBody>
      </p:sp>
      <p:sp>
        <p:nvSpPr>
          <p:cNvPr id="16" name="TextBox 15">
            <a:extLst>
              <a:ext uri="{FF2B5EF4-FFF2-40B4-BE49-F238E27FC236}">
                <a16:creationId xmlns:a16="http://schemas.microsoft.com/office/drawing/2014/main" id="{5EBD1DA3-7E1E-4F4D-B42B-9FAFD7973604}"/>
              </a:ext>
            </a:extLst>
          </p:cNvPr>
          <p:cNvSpPr txBox="1"/>
          <p:nvPr/>
        </p:nvSpPr>
        <p:spPr>
          <a:xfrm>
            <a:off x="5286704" y="4316059"/>
            <a:ext cx="3668110" cy="1015663"/>
          </a:xfrm>
          <a:prstGeom prst="rect">
            <a:avLst/>
          </a:prstGeom>
          <a:noFill/>
        </p:spPr>
        <p:txBody>
          <a:bodyPr wrap="square" rtlCol="0">
            <a:spAutoFit/>
          </a:bodyPr>
          <a:lstStyle/>
          <a:p>
            <a:r>
              <a:rPr lang="en-SG" sz="2000" dirty="0">
                <a:solidFill>
                  <a:srgbClr val="C00000"/>
                </a:solidFill>
              </a:rPr>
              <a:t>First instruction at 0x0040003c</a:t>
            </a:r>
          </a:p>
          <a:p>
            <a:r>
              <a:rPr lang="en-SG" sz="2000" dirty="0">
                <a:sym typeface="Wingdings" panose="05000000000000000000" pitchFamily="2" charset="2"/>
              </a:rPr>
              <a:t> </a:t>
            </a:r>
            <a:r>
              <a:rPr lang="en-SG" sz="2000" dirty="0"/>
              <a:t>...00</a:t>
            </a:r>
            <a:r>
              <a:rPr lang="en-SG" sz="2000" dirty="0">
                <a:solidFill>
                  <a:srgbClr val="C00000"/>
                </a:solidFill>
              </a:rPr>
              <a:t>11 1</a:t>
            </a:r>
            <a:r>
              <a:rPr lang="en-SG" sz="2000" dirty="0">
                <a:solidFill>
                  <a:srgbClr val="0000FF"/>
                </a:solidFill>
              </a:rPr>
              <a:t>100</a:t>
            </a:r>
            <a:r>
              <a:rPr lang="en-SG" sz="2000" dirty="0">
                <a:solidFill>
                  <a:srgbClr val="C00000"/>
                </a:solidFill>
              </a:rPr>
              <a:t> </a:t>
            </a:r>
          </a:p>
          <a:p>
            <a:r>
              <a:rPr lang="en-SG" sz="2000" dirty="0">
                <a:sym typeface="Wingdings" panose="05000000000000000000" pitchFamily="2" charset="2"/>
              </a:rPr>
              <a:t></a:t>
            </a:r>
            <a:r>
              <a:rPr lang="en-SG" sz="2000" dirty="0">
                <a:solidFill>
                  <a:srgbClr val="C00000"/>
                </a:solidFill>
                <a:sym typeface="Wingdings" panose="05000000000000000000" pitchFamily="2" charset="2"/>
              </a:rPr>
              <a:t> </a:t>
            </a:r>
            <a:r>
              <a:rPr lang="en-SG" sz="2000" dirty="0">
                <a:solidFill>
                  <a:srgbClr val="C00000"/>
                </a:solidFill>
              </a:rPr>
              <a:t> index 7, 2</a:t>
            </a:r>
            <a:r>
              <a:rPr lang="en-SG" sz="2000" baseline="30000" dirty="0">
                <a:solidFill>
                  <a:srgbClr val="C00000"/>
                </a:solidFill>
              </a:rPr>
              <a:t>nd</a:t>
            </a:r>
            <a:r>
              <a:rPr lang="en-SG" sz="2000" dirty="0">
                <a:solidFill>
                  <a:srgbClr val="C00000"/>
                </a:solidFill>
              </a:rPr>
              <a:t> word</a:t>
            </a:r>
          </a:p>
        </p:txBody>
      </p:sp>
      <p:grpSp>
        <p:nvGrpSpPr>
          <p:cNvPr id="14346" name="Group 14345">
            <a:extLst>
              <a:ext uri="{FF2B5EF4-FFF2-40B4-BE49-F238E27FC236}">
                <a16:creationId xmlns:a16="http://schemas.microsoft.com/office/drawing/2014/main" id="{19F9D13E-55C7-4833-89D8-7192C6FCC90A}"/>
              </a:ext>
            </a:extLst>
          </p:cNvPr>
          <p:cNvGrpSpPr/>
          <p:nvPr/>
        </p:nvGrpSpPr>
        <p:grpSpPr>
          <a:xfrm>
            <a:off x="3174124" y="2234299"/>
            <a:ext cx="2039904" cy="3690175"/>
            <a:chOff x="3174124" y="2234299"/>
            <a:chExt cx="2039904" cy="3690175"/>
          </a:xfrm>
        </p:grpSpPr>
        <p:sp>
          <p:nvSpPr>
            <p:cNvPr id="8" name="TextBox 7">
              <a:extLst>
                <a:ext uri="{FF2B5EF4-FFF2-40B4-BE49-F238E27FC236}">
                  <a16:creationId xmlns:a16="http://schemas.microsoft.com/office/drawing/2014/main" id="{2D0060D1-8728-49B4-B477-423780CA3863}"/>
                </a:ext>
              </a:extLst>
            </p:cNvPr>
            <p:cNvSpPr txBox="1"/>
            <p:nvPr/>
          </p:nvSpPr>
          <p:spPr>
            <a:xfrm>
              <a:off x="3258207" y="2234299"/>
              <a:ext cx="1849821" cy="369332"/>
            </a:xfrm>
            <a:prstGeom prst="rect">
              <a:avLst/>
            </a:prstGeom>
            <a:noFill/>
          </p:spPr>
          <p:txBody>
            <a:bodyPr wrap="square" rtlCol="0">
              <a:spAutoFit/>
            </a:bodyPr>
            <a:lstStyle/>
            <a:p>
              <a:r>
                <a:rPr lang="en-SG" dirty="0"/>
                <a:t>Cache content:</a:t>
              </a:r>
            </a:p>
          </p:txBody>
        </p:sp>
        <p:grpSp>
          <p:nvGrpSpPr>
            <p:cNvPr id="14343" name="Group 14342">
              <a:extLst>
                <a:ext uri="{FF2B5EF4-FFF2-40B4-BE49-F238E27FC236}">
                  <a16:creationId xmlns:a16="http://schemas.microsoft.com/office/drawing/2014/main" id="{0717E1C3-C8D5-4DE1-BE9A-3974505ACB94}"/>
                </a:ext>
              </a:extLst>
            </p:cNvPr>
            <p:cNvGrpSpPr/>
            <p:nvPr/>
          </p:nvGrpSpPr>
          <p:grpSpPr>
            <a:xfrm>
              <a:off x="3174124" y="2638482"/>
              <a:ext cx="857795" cy="3285992"/>
              <a:chOff x="3174124" y="2638482"/>
              <a:chExt cx="857795" cy="3285992"/>
            </a:xfrm>
          </p:grpSpPr>
          <p:sp>
            <p:nvSpPr>
              <p:cNvPr id="18" name="TextBox 17">
                <a:extLst>
                  <a:ext uri="{FF2B5EF4-FFF2-40B4-BE49-F238E27FC236}">
                    <a16:creationId xmlns:a16="http://schemas.microsoft.com/office/drawing/2014/main" id="{05FB326C-A3F7-4500-A0B0-F8CC681158E6}"/>
                  </a:ext>
                </a:extLst>
              </p:cNvPr>
              <p:cNvSpPr txBox="1"/>
              <p:nvPr/>
            </p:nvSpPr>
            <p:spPr>
              <a:xfrm>
                <a:off x="3174124" y="2638482"/>
                <a:ext cx="857795" cy="338554"/>
              </a:xfrm>
              <a:prstGeom prst="rect">
                <a:avLst/>
              </a:prstGeom>
              <a:noFill/>
            </p:spPr>
            <p:txBody>
              <a:bodyPr wrap="square" rtlCol="0">
                <a:spAutoFit/>
              </a:bodyPr>
              <a:lstStyle/>
              <a:p>
                <a:pPr algn="ctr"/>
                <a:r>
                  <a:rPr lang="en-SG" sz="1600" dirty="0"/>
                  <a:t>Index</a:t>
                </a:r>
              </a:p>
            </p:txBody>
          </p:sp>
          <p:sp>
            <p:nvSpPr>
              <p:cNvPr id="19" name="TextBox 18">
                <a:extLst>
                  <a:ext uri="{FF2B5EF4-FFF2-40B4-BE49-F238E27FC236}">
                    <a16:creationId xmlns:a16="http://schemas.microsoft.com/office/drawing/2014/main" id="{86E756C8-1B4B-4574-95DF-356E1762859C}"/>
                  </a:ext>
                </a:extLst>
              </p:cNvPr>
              <p:cNvSpPr txBox="1"/>
              <p:nvPr/>
            </p:nvSpPr>
            <p:spPr>
              <a:xfrm>
                <a:off x="3475808" y="2964689"/>
                <a:ext cx="381489" cy="2959785"/>
              </a:xfrm>
              <a:prstGeom prst="rect">
                <a:avLst/>
              </a:prstGeom>
              <a:noFill/>
            </p:spPr>
            <p:txBody>
              <a:bodyPr wrap="square" rtlCol="0">
                <a:spAutoFit/>
              </a:bodyPr>
              <a:lstStyle/>
              <a:p>
                <a:pPr>
                  <a:spcAft>
                    <a:spcPts val="1000"/>
                  </a:spcAft>
                </a:pPr>
                <a:r>
                  <a:rPr lang="en-SG" sz="1600" dirty="0"/>
                  <a:t>0</a:t>
                </a:r>
              </a:p>
              <a:p>
                <a:pPr>
                  <a:spcAft>
                    <a:spcPts val="1000"/>
                  </a:spcAft>
                </a:pPr>
                <a:r>
                  <a:rPr lang="en-SG" sz="1600" dirty="0"/>
                  <a:t>1</a:t>
                </a:r>
              </a:p>
              <a:p>
                <a:pPr>
                  <a:spcAft>
                    <a:spcPts val="1000"/>
                  </a:spcAft>
                </a:pPr>
                <a:r>
                  <a:rPr lang="en-SG" sz="1600" dirty="0"/>
                  <a:t>2</a:t>
                </a:r>
              </a:p>
              <a:p>
                <a:pPr>
                  <a:spcAft>
                    <a:spcPts val="1000"/>
                  </a:spcAft>
                </a:pPr>
                <a:r>
                  <a:rPr lang="en-SG" sz="1600" dirty="0"/>
                  <a:t>3</a:t>
                </a:r>
              </a:p>
              <a:p>
                <a:pPr>
                  <a:spcAft>
                    <a:spcPts val="1000"/>
                  </a:spcAft>
                </a:pPr>
                <a:r>
                  <a:rPr lang="en-SG" sz="1600" dirty="0"/>
                  <a:t>4</a:t>
                </a:r>
              </a:p>
              <a:p>
                <a:pPr>
                  <a:spcAft>
                    <a:spcPts val="1000"/>
                  </a:spcAft>
                </a:pPr>
                <a:r>
                  <a:rPr lang="en-SG" sz="1600" dirty="0"/>
                  <a:t>5</a:t>
                </a:r>
              </a:p>
              <a:p>
                <a:pPr>
                  <a:spcAft>
                    <a:spcPts val="1000"/>
                  </a:spcAft>
                </a:pPr>
                <a:r>
                  <a:rPr lang="en-SG" sz="1600" dirty="0"/>
                  <a:t>6</a:t>
                </a:r>
              </a:p>
              <a:p>
                <a:pPr>
                  <a:spcAft>
                    <a:spcPts val="1000"/>
                  </a:spcAft>
                </a:pPr>
                <a:r>
                  <a:rPr lang="en-SG" sz="1600" dirty="0"/>
                  <a:t>7</a:t>
                </a:r>
              </a:p>
            </p:txBody>
          </p:sp>
        </p:grpSp>
        <p:grpSp>
          <p:nvGrpSpPr>
            <p:cNvPr id="14345" name="Group 14344">
              <a:extLst>
                <a:ext uri="{FF2B5EF4-FFF2-40B4-BE49-F238E27FC236}">
                  <a16:creationId xmlns:a16="http://schemas.microsoft.com/office/drawing/2014/main" id="{2E70AF76-2D58-47ED-A5B4-99972F4F2D85}"/>
                </a:ext>
              </a:extLst>
            </p:cNvPr>
            <p:cNvGrpSpPr/>
            <p:nvPr/>
          </p:nvGrpSpPr>
          <p:grpSpPr>
            <a:xfrm>
              <a:off x="3795548" y="2964689"/>
              <a:ext cx="1321674" cy="2937856"/>
              <a:chOff x="3795548" y="2964689"/>
              <a:chExt cx="1321674" cy="2937856"/>
            </a:xfrm>
          </p:grpSpPr>
          <p:grpSp>
            <p:nvGrpSpPr>
              <p:cNvPr id="24" name="Group 23">
                <a:extLst>
                  <a:ext uri="{FF2B5EF4-FFF2-40B4-BE49-F238E27FC236}">
                    <a16:creationId xmlns:a16="http://schemas.microsoft.com/office/drawing/2014/main" id="{B0CDB798-8679-4D4C-9B90-01F735A133D8}"/>
                  </a:ext>
                </a:extLst>
              </p:cNvPr>
              <p:cNvGrpSpPr/>
              <p:nvPr/>
            </p:nvGrpSpPr>
            <p:grpSpPr>
              <a:xfrm>
                <a:off x="3795548" y="2964689"/>
                <a:ext cx="1321674" cy="1468928"/>
                <a:chOff x="3795548" y="2964689"/>
                <a:chExt cx="1321674" cy="1468928"/>
              </a:xfrm>
            </p:grpSpPr>
            <p:grpSp>
              <p:nvGrpSpPr>
                <p:cNvPr id="20" name="Group 19">
                  <a:extLst>
                    <a:ext uri="{FF2B5EF4-FFF2-40B4-BE49-F238E27FC236}">
                      <a16:creationId xmlns:a16="http://schemas.microsoft.com/office/drawing/2014/main" id="{57778DEE-44E3-43BC-9615-B212C2B0305F}"/>
                    </a:ext>
                  </a:extLst>
                </p:cNvPr>
                <p:cNvGrpSpPr/>
                <p:nvPr/>
              </p:nvGrpSpPr>
              <p:grpSpPr>
                <a:xfrm>
                  <a:off x="3795548" y="2964689"/>
                  <a:ext cx="1321674" cy="734464"/>
                  <a:chOff x="3795548" y="2964689"/>
                  <a:chExt cx="1321674" cy="734464"/>
                </a:xfrm>
              </p:grpSpPr>
              <p:grpSp>
                <p:nvGrpSpPr>
                  <p:cNvPr id="17" name="Group 16">
                    <a:extLst>
                      <a:ext uri="{FF2B5EF4-FFF2-40B4-BE49-F238E27FC236}">
                        <a16:creationId xmlns:a16="http://schemas.microsoft.com/office/drawing/2014/main" id="{65733F8D-8BE0-406E-86C8-10F578B15CC7}"/>
                      </a:ext>
                    </a:extLst>
                  </p:cNvPr>
                  <p:cNvGrpSpPr/>
                  <p:nvPr/>
                </p:nvGrpSpPr>
                <p:grpSpPr>
                  <a:xfrm>
                    <a:off x="3795548" y="2964689"/>
                    <a:ext cx="1321674" cy="369332"/>
                    <a:chOff x="3795548" y="2964689"/>
                    <a:chExt cx="1321674" cy="369332"/>
                  </a:xfrm>
                </p:grpSpPr>
                <p:sp>
                  <p:nvSpPr>
                    <p:cNvPr id="10" name="TextBox 9">
                      <a:extLst>
                        <a:ext uri="{FF2B5EF4-FFF2-40B4-BE49-F238E27FC236}">
                          <a16:creationId xmlns:a16="http://schemas.microsoft.com/office/drawing/2014/main" id="{B1D9D4A8-6C56-4F94-8750-B2E15DDBD0B3}"/>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I2</a:t>
                      </a:r>
                    </a:p>
                  </p:txBody>
                </p:sp>
                <p:sp>
                  <p:nvSpPr>
                    <p:cNvPr id="21" name="TextBox 20">
                      <a:extLst>
                        <a:ext uri="{FF2B5EF4-FFF2-40B4-BE49-F238E27FC236}">
                          <a16:creationId xmlns:a16="http://schemas.microsoft.com/office/drawing/2014/main" id="{FFDDED6C-0E09-473A-B592-ADA3A99200DB}"/>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I3</a:t>
                      </a:r>
                    </a:p>
                  </p:txBody>
                </p:sp>
              </p:grpSp>
              <p:grpSp>
                <p:nvGrpSpPr>
                  <p:cNvPr id="25" name="Group 24">
                    <a:extLst>
                      <a:ext uri="{FF2B5EF4-FFF2-40B4-BE49-F238E27FC236}">
                        <a16:creationId xmlns:a16="http://schemas.microsoft.com/office/drawing/2014/main" id="{062B6A2A-E053-4AED-9A51-54FC5FE1E94D}"/>
                      </a:ext>
                    </a:extLst>
                  </p:cNvPr>
                  <p:cNvGrpSpPr/>
                  <p:nvPr/>
                </p:nvGrpSpPr>
                <p:grpSpPr>
                  <a:xfrm>
                    <a:off x="3795548" y="3329821"/>
                    <a:ext cx="1321674" cy="369332"/>
                    <a:chOff x="3795548" y="2964689"/>
                    <a:chExt cx="1321674" cy="369332"/>
                  </a:xfrm>
                </p:grpSpPr>
                <p:sp>
                  <p:nvSpPr>
                    <p:cNvPr id="26" name="TextBox 25">
                      <a:extLst>
                        <a:ext uri="{FF2B5EF4-FFF2-40B4-BE49-F238E27FC236}">
                          <a16:creationId xmlns:a16="http://schemas.microsoft.com/office/drawing/2014/main" id="{8A51207E-B563-4C45-ADED-FD3F6C3B4093}"/>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I4</a:t>
                      </a:r>
                    </a:p>
                  </p:txBody>
                </p:sp>
                <p:sp>
                  <p:nvSpPr>
                    <p:cNvPr id="27" name="TextBox 26">
                      <a:extLst>
                        <a:ext uri="{FF2B5EF4-FFF2-40B4-BE49-F238E27FC236}">
                          <a16:creationId xmlns:a16="http://schemas.microsoft.com/office/drawing/2014/main" id="{B3AA32E1-4429-401C-A13B-36B4FF09A8F8}"/>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I5</a:t>
                      </a:r>
                    </a:p>
                  </p:txBody>
                </p:sp>
              </p:grpSp>
            </p:grpSp>
            <p:grpSp>
              <p:nvGrpSpPr>
                <p:cNvPr id="29" name="Group 28">
                  <a:extLst>
                    <a:ext uri="{FF2B5EF4-FFF2-40B4-BE49-F238E27FC236}">
                      <a16:creationId xmlns:a16="http://schemas.microsoft.com/office/drawing/2014/main" id="{54A1E6DC-22E4-4E5D-A1DD-34D4645F8D39}"/>
                    </a:ext>
                  </a:extLst>
                </p:cNvPr>
                <p:cNvGrpSpPr/>
                <p:nvPr/>
              </p:nvGrpSpPr>
              <p:grpSpPr>
                <a:xfrm>
                  <a:off x="3795548" y="3699153"/>
                  <a:ext cx="1321674" cy="734464"/>
                  <a:chOff x="3795548" y="2964689"/>
                  <a:chExt cx="1321674" cy="734464"/>
                </a:xfrm>
              </p:grpSpPr>
              <p:grpSp>
                <p:nvGrpSpPr>
                  <p:cNvPr id="30" name="Group 29">
                    <a:extLst>
                      <a:ext uri="{FF2B5EF4-FFF2-40B4-BE49-F238E27FC236}">
                        <a16:creationId xmlns:a16="http://schemas.microsoft.com/office/drawing/2014/main" id="{44254C93-F566-4A74-9C61-4F423A55BEE1}"/>
                      </a:ext>
                    </a:extLst>
                  </p:cNvPr>
                  <p:cNvGrpSpPr/>
                  <p:nvPr/>
                </p:nvGrpSpPr>
                <p:grpSpPr>
                  <a:xfrm>
                    <a:off x="3795548" y="2964689"/>
                    <a:ext cx="1321674" cy="369332"/>
                    <a:chOff x="3795548" y="2964689"/>
                    <a:chExt cx="1321674" cy="369332"/>
                  </a:xfrm>
                </p:grpSpPr>
                <p:sp>
                  <p:nvSpPr>
                    <p:cNvPr id="34" name="TextBox 33">
                      <a:extLst>
                        <a:ext uri="{FF2B5EF4-FFF2-40B4-BE49-F238E27FC236}">
                          <a16:creationId xmlns:a16="http://schemas.microsoft.com/office/drawing/2014/main" id="{11685F67-FAF0-4ECC-941D-2E37FEA38A77}"/>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I6</a:t>
                      </a:r>
                    </a:p>
                  </p:txBody>
                </p:sp>
                <p:sp>
                  <p:nvSpPr>
                    <p:cNvPr id="35" name="TextBox 34">
                      <a:extLst>
                        <a:ext uri="{FF2B5EF4-FFF2-40B4-BE49-F238E27FC236}">
                          <a16:creationId xmlns:a16="http://schemas.microsoft.com/office/drawing/2014/main" id="{2BEE10D3-49EE-47FB-B34A-57A99969DDC8}"/>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I7</a:t>
                      </a:r>
                    </a:p>
                  </p:txBody>
                </p:sp>
              </p:grpSp>
              <p:grpSp>
                <p:nvGrpSpPr>
                  <p:cNvPr id="31" name="Group 30">
                    <a:extLst>
                      <a:ext uri="{FF2B5EF4-FFF2-40B4-BE49-F238E27FC236}">
                        <a16:creationId xmlns:a16="http://schemas.microsoft.com/office/drawing/2014/main" id="{BAE2284D-E8BF-4F3C-9508-A511A691DA45}"/>
                      </a:ext>
                    </a:extLst>
                  </p:cNvPr>
                  <p:cNvGrpSpPr/>
                  <p:nvPr/>
                </p:nvGrpSpPr>
                <p:grpSpPr>
                  <a:xfrm>
                    <a:off x="3795548" y="3329821"/>
                    <a:ext cx="1321674" cy="369332"/>
                    <a:chOff x="3795548" y="2964689"/>
                    <a:chExt cx="1321674" cy="369332"/>
                  </a:xfrm>
                </p:grpSpPr>
                <p:sp>
                  <p:nvSpPr>
                    <p:cNvPr id="32" name="TextBox 31">
                      <a:extLst>
                        <a:ext uri="{FF2B5EF4-FFF2-40B4-BE49-F238E27FC236}">
                          <a16:creationId xmlns:a16="http://schemas.microsoft.com/office/drawing/2014/main" id="{CFBE0DF5-AF29-495C-892D-EFD53590C07A}"/>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I8</a:t>
                      </a:r>
                    </a:p>
                  </p:txBody>
                </p:sp>
                <p:sp>
                  <p:nvSpPr>
                    <p:cNvPr id="33" name="TextBox 32">
                      <a:extLst>
                        <a:ext uri="{FF2B5EF4-FFF2-40B4-BE49-F238E27FC236}">
                          <a16:creationId xmlns:a16="http://schemas.microsoft.com/office/drawing/2014/main" id="{0AC9A368-16F1-41CA-AD8F-2BFD9911D9CA}"/>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I9</a:t>
                      </a:r>
                    </a:p>
                  </p:txBody>
                </p:sp>
              </p:grpSp>
            </p:grpSp>
          </p:grpSp>
          <p:grpSp>
            <p:nvGrpSpPr>
              <p:cNvPr id="37" name="Group 36">
                <a:extLst>
                  <a:ext uri="{FF2B5EF4-FFF2-40B4-BE49-F238E27FC236}">
                    <a16:creationId xmlns:a16="http://schemas.microsoft.com/office/drawing/2014/main" id="{0C8FF174-B353-4C2B-BDBA-F68A5AAF0C79}"/>
                  </a:ext>
                </a:extLst>
              </p:cNvPr>
              <p:cNvGrpSpPr/>
              <p:nvPr/>
            </p:nvGrpSpPr>
            <p:grpSpPr>
              <a:xfrm>
                <a:off x="3795548" y="4433617"/>
                <a:ext cx="1321674" cy="1468928"/>
                <a:chOff x="3795548" y="2964689"/>
                <a:chExt cx="1321674" cy="1468928"/>
              </a:xfrm>
            </p:grpSpPr>
            <p:grpSp>
              <p:nvGrpSpPr>
                <p:cNvPr id="38" name="Group 37">
                  <a:extLst>
                    <a:ext uri="{FF2B5EF4-FFF2-40B4-BE49-F238E27FC236}">
                      <a16:creationId xmlns:a16="http://schemas.microsoft.com/office/drawing/2014/main" id="{0301860A-1B8F-4340-B84E-FB286577F8B5}"/>
                    </a:ext>
                  </a:extLst>
                </p:cNvPr>
                <p:cNvGrpSpPr/>
                <p:nvPr/>
              </p:nvGrpSpPr>
              <p:grpSpPr>
                <a:xfrm>
                  <a:off x="3795548" y="2964689"/>
                  <a:ext cx="1321674" cy="734464"/>
                  <a:chOff x="3795548" y="2964689"/>
                  <a:chExt cx="1321674" cy="734464"/>
                </a:xfrm>
              </p:grpSpPr>
              <p:grpSp>
                <p:nvGrpSpPr>
                  <p:cNvPr id="46" name="Group 45">
                    <a:extLst>
                      <a:ext uri="{FF2B5EF4-FFF2-40B4-BE49-F238E27FC236}">
                        <a16:creationId xmlns:a16="http://schemas.microsoft.com/office/drawing/2014/main" id="{98C1BA3E-B927-49C3-889D-B9D7EAEBB70F}"/>
                      </a:ext>
                    </a:extLst>
                  </p:cNvPr>
                  <p:cNvGrpSpPr/>
                  <p:nvPr/>
                </p:nvGrpSpPr>
                <p:grpSpPr>
                  <a:xfrm>
                    <a:off x="3795548" y="2964689"/>
                    <a:ext cx="1321674" cy="369332"/>
                    <a:chOff x="3795548" y="2964689"/>
                    <a:chExt cx="1321674" cy="369332"/>
                  </a:xfrm>
                </p:grpSpPr>
                <p:sp>
                  <p:nvSpPr>
                    <p:cNvPr id="50" name="TextBox 49">
                      <a:extLst>
                        <a:ext uri="{FF2B5EF4-FFF2-40B4-BE49-F238E27FC236}">
                          <a16:creationId xmlns:a16="http://schemas.microsoft.com/office/drawing/2014/main" id="{8773DA1C-8781-49E8-A35B-844D35BA0E24}"/>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I10</a:t>
                      </a:r>
                    </a:p>
                  </p:txBody>
                </p:sp>
                <p:sp>
                  <p:nvSpPr>
                    <p:cNvPr id="51" name="TextBox 50">
                      <a:extLst>
                        <a:ext uri="{FF2B5EF4-FFF2-40B4-BE49-F238E27FC236}">
                          <a16:creationId xmlns:a16="http://schemas.microsoft.com/office/drawing/2014/main" id="{377AF6B5-28C4-4EA3-9B90-E943CA413B73}"/>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solidFill>
                            <a:schemeClr val="bg1">
                              <a:lumMod val="75000"/>
                            </a:schemeClr>
                          </a:solidFill>
                        </a:rPr>
                        <a:t>I11</a:t>
                      </a:r>
                    </a:p>
                  </p:txBody>
                </p:sp>
              </p:grpSp>
              <p:grpSp>
                <p:nvGrpSpPr>
                  <p:cNvPr id="47" name="Group 46">
                    <a:extLst>
                      <a:ext uri="{FF2B5EF4-FFF2-40B4-BE49-F238E27FC236}">
                        <a16:creationId xmlns:a16="http://schemas.microsoft.com/office/drawing/2014/main" id="{9B998BEB-31BA-4A9C-8A0F-91EB78A52366}"/>
                      </a:ext>
                    </a:extLst>
                  </p:cNvPr>
                  <p:cNvGrpSpPr/>
                  <p:nvPr/>
                </p:nvGrpSpPr>
                <p:grpSpPr>
                  <a:xfrm>
                    <a:off x="3795548" y="3329821"/>
                    <a:ext cx="1321674" cy="369332"/>
                    <a:chOff x="3795548" y="2964689"/>
                    <a:chExt cx="1321674" cy="369332"/>
                  </a:xfrm>
                </p:grpSpPr>
                <p:sp>
                  <p:nvSpPr>
                    <p:cNvPr id="48" name="TextBox 47">
                      <a:extLst>
                        <a:ext uri="{FF2B5EF4-FFF2-40B4-BE49-F238E27FC236}">
                          <a16:creationId xmlns:a16="http://schemas.microsoft.com/office/drawing/2014/main" id="{A30C761E-A835-4A97-A602-2F22B28A289A}"/>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solidFill>
                            <a:schemeClr val="bg1">
                              <a:lumMod val="75000"/>
                            </a:schemeClr>
                          </a:solidFill>
                        </a:rPr>
                        <a:t>I12</a:t>
                      </a:r>
                    </a:p>
                  </p:txBody>
                </p:sp>
                <p:sp>
                  <p:nvSpPr>
                    <p:cNvPr id="49" name="TextBox 48">
                      <a:extLst>
                        <a:ext uri="{FF2B5EF4-FFF2-40B4-BE49-F238E27FC236}">
                          <a16:creationId xmlns:a16="http://schemas.microsoft.com/office/drawing/2014/main" id="{5570592E-7CAA-47C3-B5AC-B725ECA273EA}"/>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I13</a:t>
                      </a:r>
                    </a:p>
                  </p:txBody>
                </p:sp>
              </p:grpSp>
            </p:grpSp>
            <p:grpSp>
              <p:nvGrpSpPr>
                <p:cNvPr id="39" name="Group 38">
                  <a:extLst>
                    <a:ext uri="{FF2B5EF4-FFF2-40B4-BE49-F238E27FC236}">
                      <a16:creationId xmlns:a16="http://schemas.microsoft.com/office/drawing/2014/main" id="{DB59C5E6-1F3D-4D6F-BCFB-F495E462EDF0}"/>
                    </a:ext>
                  </a:extLst>
                </p:cNvPr>
                <p:cNvGrpSpPr/>
                <p:nvPr/>
              </p:nvGrpSpPr>
              <p:grpSpPr>
                <a:xfrm>
                  <a:off x="3795548" y="3699153"/>
                  <a:ext cx="1321674" cy="734464"/>
                  <a:chOff x="3795548" y="2964689"/>
                  <a:chExt cx="1321674" cy="734464"/>
                </a:xfrm>
              </p:grpSpPr>
              <p:grpSp>
                <p:nvGrpSpPr>
                  <p:cNvPr id="40" name="Group 39">
                    <a:extLst>
                      <a:ext uri="{FF2B5EF4-FFF2-40B4-BE49-F238E27FC236}">
                        <a16:creationId xmlns:a16="http://schemas.microsoft.com/office/drawing/2014/main" id="{F875086D-8BA0-410B-94F4-E7570770E5FE}"/>
                      </a:ext>
                    </a:extLst>
                  </p:cNvPr>
                  <p:cNvGrpSpPr/>
                  <p:nvPr/>
                </p:nvGrpSpPr>
                <p:grpSpPr>
                  <a:xfrm>
                    <a:off x="3795548" y="2964689"/>
                    <a:ext cx="1321674" cy="369332"/>
                    <a:chOff x="3795548" y="2964689"/>
                    <a:chExt cx="1321674" cy="369332"/>
                  </a:xfrm>
                </p:grpSpPr>
                <p:sp>
                  <p:nvSpPr>
                    <p:cNvPr id="44" name="TextBox 43">
                      <a:extLst>
                        <a:ext uri="{FF2B5EF4-FFF2-40B4-BE49-F238E27FC236}">
                          <a16:creationId xmlns:a16="http://schemas.microsoft.com/office/drawing/2014/main" id="{50552F60-8C62-4730-81B1-B6A643E13D7F}"/>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I14</a:t>
                      </a:r>
                    </a:p>
                  </p:txBody>
                </p:sp>
                <p:sp>
                  <p:nvSpPr>
                    <p:cNvPr id="45" name="TextBox 44">
                      <a:extLst>
                        <a:ext uri="{FF2B5EF4-FFF2-40B4-BE49-F238E27FC236}">
                          <a16:creationId xmlns:a16="http://schemas.microsoft.com/office/drawing/2014/main" id="{64489CCA-DB27-4D45-83F5-26AC9E5A51AF}"/>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I15</a:t>
                      </a:r>
                    </a:p>
                  </p:txBody>
                </p:sp>
              </p:grpSp>
              <p:grpSp>
                <p:nvGrpSpPr>
                  <p:cNvPr id="41" name="Group 40">
                    <a:extLst>
                      <a:ext uri="{FF2B5EF4-FFF2-40B4-BE49-F238E27FC236}">
                        <a16:creationId xmlns:a16="http://schemas.microsoft.com/office/drawing/2014/main" id="{439F6655-BDF0-4337-A724-120709376B74}"/>
                      </a:ext>
                    </a:extLst>
                  </p:cNvPr>
                  <p:cNvGrpSpPr/>
                  <p:nvPr/>
                </p:nvGrpSpPr>
                <p:grpSpPr>
                  <a:xfrm>
                    <a:off x="3795548" y="3329821"/>
                    <a:ext cx="1321674" cy="369332"/>
                    <a:chOff x="3795548" y="2964689"/>
                    <a:chExt cx="1321674" cy="369332"/>
                  </a:xfrm>
                </p:grpSpPr>
                <p:sp>
                  <p:nvSpPr>
                    <p:cNvPr id="42" name="TextBox 41">
                      <a:extLst>
                        <a:ext uri="{FF2B5EF4-FFF2-40B4-BE49-F238E27FC236}">
                          <a16:creationId xmlns:a16="http://schemas.microsoft.com/office/drawing/2014/main" id="{03F1E942-A4D8-4421-AF28-659EDC74BF6D}"/>
                        </a:ext>
                      </a:extLst>
                    </p:cNvPr>
                    <p:cNvSpPr txBox="1"/>
                    <p:nvPr/>
                  </p:nvSpPr>
                  <p:spPr>
                    <a:xfrm>
                      <a:off x="3795548" y="2964689"/>
                      <a:ext cx="660837" cy="369332"/>
                    </a:xfrm>
                    <a:prstGeom prst="rect">
                      <a:avLst/>
                    </a:prstGeom>
                    <a:noFill/>
                    <a:ln w="19050">
                      <a:solidFill>
                        <a:schemeClr val="tx1"/>
                      </a:solidFill>
                    </a:ln>
                  </p:spPr>
                  <p:txBody>
                    <a:bodyPr wrap="square" rtlCol="0">
                      <a:spAutoFit/>
                    </a:bodyPr>
                    <a:lstStyle/>
                    <a:p>
                      <a:r>
                        <a:rPr lang="en-SG" dirty="0"/>
                        <a:t>I16</a:t>
                      </a:r>
                    </a:p>
                  </p:txBody>
                </p:sp>
                <p:sp>
                  <p:nvSpPr>
                    <p:cNvPr id="43" name="TextBox 42">
                      <a:extLst>
                        <a:ext uri="{FF2B5EF4-FFF2-40B4-BE49-F238E27FC236}">
                          <a16:creationId xmlns:a16="http://schemas.microsoft.com/office/drawing/2014/main" id="{D44397CE-FEEC-4EC0-8ED9-3F7F609768FD}"/>
                        </a:ext>
                      </a:extLst>
                    </p:cNvPr>
                    <p:cNvSpPr txBox="1"/>
                    <p:nvPr/>
                  </p:nvSpPr>
                  <p:spPr>
                    <a:xfrm>
                      <a:off x="4456385" y="2964689"/>
                      <a:ext cx="660837" cy="369332"/>
                    </a:xfrm>
                    <a:prstGeom prst="rect">
                      <a:avLst/>
                    </a:prstGeom>
                    <a:noFill/>
                    <a:ln w="19050">
                      <a:solidFill>
                        <a:schemeClr val="tx1"/>
                      </a:solidFill>
                    </a:ln>
                  </p:spPr>
                  <p:txBody>
                    <a:bodyPr wrap="square" rtlCol="0">
                      <a:spAutoFit/>
                    </a:bodyPr>
                    <a:lstStyle/>
                    <a:p>
                      <a:r>
                        <a:rPr lang="en-SG" dirty="0"/>
                        <a:t>I1</a:t>
                      </a:r>
                    </a:p>
                  </p:txBody>
                </p:sp>
              </p:grpSp>
            </p:grpSp>
          </p:grpSp>
        </p:grpSp>
        <p:cxnSp>
          <p:nvCxnSpPr>
            <p:cNvPr id="14339" name="Straight Connector 14338">
              <a:extLst>
                <a:ext uri="{FF2B5EF4-FFF2-40B4-BE49-F238E27FC236}">
                  <a16:creationId xmlns:a16="http://schemas.microsoft.com/office/drawing/2014/main" id="{67565EA8-37C4-414F-8145-E3E212C37EA6}"/>
                </a:ext>
              </a:extLst>
            </p:cNvPr>
            <p:cNvCxnSpPr>
              <a:cxnSpLocks/>
            </p:cNvCxnSpPr>
            <p:nvPr/>
          </p:nvCxnSpPr>
          <p:spPr>
            <a:xfrm flipH="1">
              <a:off x="4509098" y="5625546"/>
              <a:ext cx="288215"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2995D6A-40C2-4CCB-BF96-706FCF6559AC}"/>
                </a:ext>
              </a:extLst>
            </p:cNvPr>
            <p:cNvSpPr txBox="1"/>
            <p:nvPr/>
          </p:nvSpPr>
          <p:spPr>
            <a:xfrm>
              <a:off x="4700494" y="5555142"/>
              <a:ext cx="513534" cy="369332"/>
            </a:xfrm>
            <a:prstGeom prst="rect">
              <a:avLst/>
            </a:prstGeom>
            <a:noFill/>
            <a:ln w="19050">
              <a:noFill/>
            </a:ln>
          </p:spPr>
          <p:txBody>
            <a:bodyPr wrap="square" rtlCol="0">
              <a:spAutoFit/>
            </a:bodyPr>
            <a:lstStyle/>
            <a:p>
              <a:r>
                <a:rPr lang="en-SG" dirty="0"/>
                <a:t>I17</a:t>
              </a:r>
            </a:p>
          </p:txBody>
        </p:sp>
      </p:grpSp>
      <p:sp>
        <p:nvSpPr>
          <p:cNvPr id="14347" name="TextBox 14346">
            <a:extLst>
              <a:ext uri="{FF2B5EF4-FFF2-40B4-BE49-F238E27FC236}">
                <a16:creationId xmlns:a16="http://schemas.microsoft.com/office/drawing/2014/main" id="{DAA26857-A375-4800-9623-BD5200E16989}"/>
              </a:ext>
            </a:extLst>
          </p:cNvPr>
          <p:cNvSpPr txBox="1"/>
          <p:nvPr/>
        </p:nvSpPr>
        <p:spPr>
          <a:xfrm>
            <a:off x="5247346" y="5446505"/>
            <a:ext cx="3746826" cy="1015663"/>
          </a:xfrm>
          <a:prstGeom prst="rect">
            <a:avLst/>
          </a:prstGeom>
          <a:solidFill>
            <a:srgbClr val="E2FFC5"/>
          </a:solidFill>
          <a:ln>
            <a:solidFill>
              <a:schemeClr val="tx1"/>
            </a:solidFill>
          </a:ln>
        </p:spPr>
        <p:txBody>
          <a:bodyPr wrap="square" rtlCol="0">
            <a:spAutoFit/>
          </a:bodyPr>
          <a:lstStyle/>
          <a:p>
            <a:r>
              <a:rPr lang="en-SG" sz="2000" dirty="0">
                <a:solidFill>
                  <a:srgbClr val="C00000"/>
                </a:solidFill>
              </a:rPr>
              <a:t>9 misses</a:t>
            </a:r>
            <a:r>
              <a:rPr lang="en-SG" sz="2000" dirty="0"/>
              <a:t>: I1,I2,I4,I6,I8,I10,I13,I14,I16.</a:t>
            </a:r>
          </a:p>
          <a:p>
            <a:r>
              <a:rPr lang="en-SG" sz="2000" dirty="0"/>
              <a:t>Therefore 6147 – 9 = </a:t>
            </a:r>
            <a:r>
              <a:rPr lang="en-SG" sz="2000" dirty="0">
                <a:solidFill>
                  <a:srgbClr val="C00000"/>
                </a:solidFill>
              </a:rPr>
              <a:t>6138 hits</a:t>
            </a:r>
            <a:r>
              <a:rPr lang="en-SG" sz="2000" dirty="0"/>
              <a:t>.</a:t>
            </a:r>
          </a:p>
        </p:txBody>
      </p:sp>
    </p:spTree>
    <p:extLst>
      <p:ext uri="{BB962C8B-B14F-4D97-AF65-F5344CB8AC3E}">
        <p14:creationId xmlns:p14="http://schemas.microsoft.com/office/powerpoint/2010/main" val="3355054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dissolve">
                                      <p:cBhvr>
                                        <p:cTn id="7" dur="5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dissolve">
                                      <p:cBhvr>
                                        <p:cTn id="12"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#24: Performance</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AAF8C3FD-FFD2-41AF-8945-B70AC0D31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45</a:t>
            </a:fld>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1071049" cy="685800"/>
          </a:xfrm>
        </p:spPr>
        <p:txBody>
          <a:bodyPr>
            <a:normAutofit/>
          </a:bodyPr>
          <a:lstStyle/>
          <a:p>
            <a:pPr eaLnBrk="1" hangingPunct="1"/>
            <a:r>
              <a:rPr lang="en-GB" sz="2800" dirty="0">
                <a:solidFill>
                  <a:srgbClr val="0000FF"/>
                </a:solidFill>
              </a:rPr>
              <a:t>1(b)</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
        <p:nvSpPr>
          <p:cNvPr id="3" name="TextBox 2">
            <a:extLst>
              <a:ext uri="{FF2B5EF4-FFF2-40B4-BE49-F238E27FC236}">
                <a16:creationId xmlns:a16="http://schemas.microsoft.com/office/drawing/2014/main" id="{8A6ACA72-705F-4847-B28D-073186840B1D}"/>
              </a:ext>
            </a:extLst>
          </p:cNvPr>
          <p:cNvSpPr txBox="1"/>
          <p:nvPr/>
        </p:nvSpPr>
        <p:spPr>
          <a:xfrm>
            <a:off x="902369" y="549265"/>
            <a:ext cx="7660105" cy="830997"/>
          </a:xfrm>
          <a:prstGeom prst="rect">
            <a:avLst/>
          </a:prstGeom>
          <a:noFill/>
        </p:spPr>
        <p:txBody>
          <a:bodyPr wrap="square" rtlCol="0">
            <a:spAutoFit/>
          </a:bodyPr>
          <a:lstStyle/>
          <a:p>
            <a:r>
              <a:rPr lang="en-SG" sz="2400" dirty="0"/>
              <a:t>Given the hexadecimal representation in IEEE 754 single-precision floating-point number system:</a:t>
            </a:r>
          </a:p>
        </p:txBody>
      </p:sp>
      <p:sp>
        <p:nvSpPr>
          <p:cNvPr id="11" name="TextBox 10">
            <a:extLst>
              <a:ext uri="{FF2B5EF4-FFF2-40B4-BE49-F238E27FC236}">
                <a16:creationId xmlns:a16="http://schemas.microsoft.com/office/drawing/2014/main" id="{1B2114BD-ED81-446C-8700-5C913853C3F9}"/>
              </a:ext>
            </a:extLst>
          </p:cNvPr>
          <p:cNvSpPr txBox="1"/>
          <p:nvPr/>
        </p:nvSpPr>
        <p:spPr>
          <a:xfrm>
            <a:off x="2490537" y="1380262"/>
            <a:ext cx="3946357" cy="584775"/>
          </a:xfrm>
          <a:prstGeom prst="rect">
            <a:avLst/>
          </a:prstGeom>
          <a:noFill/>
        </p:spPr>
        <p:txBody>
          <a:bodyPr wrap="square" rtlCol="0">
            <a:spAutoFit/>
          </a:bodyPr>
          <a:lstStyle/>
          <a:p>
            <a:pPr algn="ctr"/>
            <a:r>
              <a:rPr lang="en-SG" sz="3200" b="1" dirty="0"/>
              <a:t>4 2 F 6 4 0 0 0</a:t>
            </a:r>
          </a:p>
        </p:txBody>
      </p:sp>
      <p:sp>
        <p:nvSpPr>
          <p:cNvPr id="13" name="TextBox 12">
            <a:extLst>
              <a:ext uri="{FF2B5EF4-FFF2-40B4-BE49-F238E27FC236}">
                <a16:creationId xmlns:a16="http://schemas.microsoft.com/office/drawing/2014/main" id="{A7E2FD65-A114-43A3-8431-69A6205FED1B}"/>
              </a:ext>
            </a:extLst>
          </p:cNvPr>
          <p:cNvSpPr txBox="1"/>
          <p:nvPr/>
        </p:nvSpPr>
        <p:spPr>
          <a:xfrm>
            <a:off x="902369" y="2019081"/>
            <a:ext cx="7660105" cy="461665"/>
          </a:xfrm>
          <a:prstGeom prst="rect">
            <a:avLst/>
          </a:prstGeom>
          <a:noFill/>
        </p:spPr>
        <p:txBody>
          <a:bodyPr wrap="square" rtlCol="0">
            <a:spAutoFit/>
          </a:bodyPr>
          <a:lstStyle/>
          <a:p>
            <a:r>
              <a:rPr lang="en-SG" sz="2400" dirty="0"/>
              <a:t>What is the decimal value it represents?</a:t>
            </a:r>
          </a:p>
        </p:txBody>
      </p:sp>
    </p:spTree>
    <p:extLst>
      <p:ext uri="{BB962C8B-B14F-4D97-AF65-F5344CB8AC3E}">
        <p14:creationId xmlns:p14="http://schemas.microsoft.com/office/powerpoint/2010/main" val="5591560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1031293" cy="685800"/>
          </a:xfrm>
        </p:spPr>
        <p:txBody>
          <a:bodyPr>
            <a:normAutofit/>
          </a:bodyPr>
          <a:lstStyle/>
          <a:p>
            <a:pPr eaLnBrk="1" hangingPunct="1"/>
            <a:r>
              <a:rPr lang="en-GB" sz="2800" dirty="0">
                <a:solidFill>
                  <a:srgbClr val="0000FF"/>
                </a:solidFill>
              </a:rPr>
              <a:t>1(b)</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
        <p:nvSpPr>
          <p:cNvPr id="3" name="TextBox 2">
            <a:extLst>
              <a:ext uri="{FF2B5EF4-FFF2-40B4-BE49-F238E27FC236}">
                <a16:creationId xmlns:a16="http://schemas.microsoft.com/office/drawing/2014/main" id="{8A6ACA72-705F-4847-B28D-073186840B1D}"/>
              </a:ext>
            </a:extLst>
          </p:cNvPr>
          <p:cNvSpPr txBox="1"/>
          <p:nvPr/>
        </p:nvSpPr>
        <p:spPr>
          <a:xfrm>
            <a:off x="902369" y="549265"/>
            <a:ext cx="7660105" cy="830997"/>
          </a:xfrm>
          <a:prstGeom prst="rect">
            <a:avLst/>
          </a:prstGeom>
          <a:noFill/>
        </p:spPr>
        <p:txBody>
          <a:bodyPr wrap="square" rtlCol="0">
            <a:spAutoFit/>
          </a:bodyPr>
          <a:lstStyle/>
          <a:p>
            <a:r>
              <a:rPr lang="en-SG" sz="2400" dirty="0"/>
              <a:t>Given the hexadecimal representation in IEEE 754 single-precision floating-point number system:</a:t>
            </a:r>
          </a:p>
        </p:txBody>
      </p:sp>
      <p:sp>
        <p:nvSpPr>
          <p:cNvPr id="11" name="TextBox 10">
            <a:extLst>
              <a:ext uri="{FF2B5EF4-FFF2-40B4-BE49-F238E27FC236}">
                <a16:creationId xmlns:a16="http://schemas.microsoft.com/office/drawing/2014/main" id="{1B2114BD-ED81-446C-8700-5C913853C3F9}"/>
              </a:ext>
            </a:extLst>
          </p:cNvPr>
          <p:cNvSpPr txBox="1"/>
          <p:nvPr/>
        </p:nvSpPr>
        <p:spPr>
          <a:xfrm>
            <a:off x="2490537" y="1380262"/>
            <a:ext cx="3946357" cy="584775"/>
          </a:xfrm>
          <a:prstGeom prst="rect">
            <a:avLst/>
          </a:prstGeom>
          <a:noFill/>
        </p:spPr>
        <p:txBody>
          <a:bodyPr wrap="square" rtlCol="0">
            <a:spAutoFit/>
          </a:bodyPr>
          <a:lstStyle/>
          <a:p>
            <a:pPr algn="ctr"/>
            <a:r>
              <a:rPr lang="en-SG" sz="3200" b="1" dirty="0"/>
              <a:t>4 2 F 6 4 0 0 0</a:t>
            </a:r>
          </a:p>
        </p:txBody>
      </p:sp>
      <p:sp>
        <p:nvSpPr>
          <p:cNvPr id="13" name="TextBox 12">
            <a:extLst>
              <a:ext uri="{FF2B5EF4-FFF2-40B4-BE49-F238E27FC236}">
                <a16:creationId xmlns:a16="http://schemas.microsoft.com/office/drawing/2014/main" id="{A7E2FD65-A114-43A3-8431-69A6205FED1B}"/>
              </a:ext>
            </a:extLst>
          </p:cNvPr>
          <p:cNvSpPr txBox="1"/>
          <p:nvPr/>
        </p:nvSpPr>
        <p:spPr>
          <a:xfrm>
            <a:off x="902369" y="2019081"/>
            <a:ext cx="7660105" cy="461665"/>
          </a:xfrm>
          <a:prstGeom prst="rect">
            <a:avLst/>
          </a:prstGeom>
          <a:noFill/>
        </p:spPr>
        <p:txBody>
          <a:bodyPr wrap="square" rtlCol="0">
            <a:spAutoFit/>
          </a:bodyPr>
          <a:lstStyle/>
          <a:p>
            <a:r>
              <a:rPr lang="en-SG" sz="2400" dirty="0"/>
              <a:t>What is the decimal value it represents?</a:t>
            </a:r>
          </a:p>
        </p:txBody>
      </p:sp>
      <p:sp>
        <p:nvSpPr>
          <p:cNvPr id="9" name="TextBox 8">
            <a:extLst>
              <a:ext uri="{FF2B5EF4-FFF2-40B4-BE49-F238E27FC236}">
                <a16:creationId xmlns:a16="http://schemas.microsoft.com/office/drawing/2014/main" id="{2A9DF1CE-BE8C-4785-B4DB-761ED7AE2F89}"/>
              </a:ext>
            </a:extLst>
          </p:cNvPr>
          <p:cNvSpPr txBox="1"/>
          <p:nvPr/>
        </p:nvSpPr>
        <p:spPr>
          <a:xfrm>
            <a:off x="457199" y="3136612"/>
            <a:ext cx="8420152" cy="584775"/>
          </a:xfrm>
          <a:prstGeom prst="rect">
            <a:avLst/>
          </a:prstGeom>
          <a:noFill/>
        </p:spPr>
        <p:txBody>
          <a:bodyPr wrap="square" rtlCol="0">
            <a:spAutoFit/>
          </a:bodyPr>
          <a:lstStyle/>
          <a:p>
            <a:r>
              <a:rPr lang="en-SG" sz="3200" dirty="0"/>
              <a:t>0</a:t>
            </a:r>
            <a:r>
              <a:rPr lang="en-SG" sz="3200" dirty="0">
                <a:solidFill>
                  <a:srgbClr val="0000FF"/>
                </a:solidFill>
              </a:rPr>
              <a:t>100 0010 1</a:t>
            </a:r>
            <a:r>
              <a:rPr lang="en-SG" sz="3200" dirty="0">
                <a:solidFill>
                  <a:srgbClr val="C00000"/>
                </a:solidFill>
              </a:rPr>
              <a:t>111 0110 0100 0000 0000 0000</a:t>
            </a:r>
          </a:p>
        </p:txBody>
      </p:sp>
      <p:sp>
        <p:nvSpPr>
          <p:cNvPr id="10" name="TextBox 9">
            <a:extLst>
              <a:ext uri="{FF2B5EF4-FFF2-40B4-BE49-F238E27FC236}">
                <a16:creationId xmlns:a16="http://schemas.microsoft.com/office/drawing/2014/main" id="{E3F49165-B96F-4E6B-B795-F1F0567DE5AB}"/>
              </a:ext>
            </a:extLst>
          </p:cNvPr>
          <p:cNvSpPr txBox="1"/>
          <p:nvPr/>
        </p:nvSpPr>
        <p:spPr>
          <a:xfrm>
            <a:off x="457199" y="3877014"/>
            <a:ext cx="5376442" cy="584775"/>
          </a:xfrm>
          <a:prstGeom prst="rect">
            <a:avLst/>
          </a:prstGeom>
          <a:noFill/>
        </p:spPr>
        <p:txBody>
          <a:bodyPr wrap="square" rtlCol="0">
            <a:spAutoFit/>
          </a:bodyPr>
          <a:lstStyle/>
          <a:p>
            <a:r>
              <a:rPr lang="en-SG" sz="3200" dirty="0">
                <a:solidFill>
                  <a:srgbClr val="0000FF"/>
                </a:solidFill>
              </a:rPr>
              <a:t>10000101 </a:t>
            </a:r>
            <a:r>
              <a:rPr lang="en-SG" sz="3200" dirty="0"/>
              <a:t>= 133 – 127 = </a:t>
            </a:r>
            <a:r>
              <a:rPr lang="en-SG" sz="3200" dirty="0">
                <a:solidFill>
                  <a:srgbClr val="0000FF"/>
                </a:solidFill>
              </a:rPr>
              <a:t>6</a:t>
            </a:r>
          </a:p>
        </p:txBody>
      </p:sp>
      <p:sp>
        <p:nvSpPr>
          <p:cNvPr id="14" name="TextBox 13">
            <a:extLst>
              <a:ext uri="{FF2B5EF4-FFF2-40B4-BE49-F238E27FC236}">
                <a16:creationId xmlns:a16="http://schemas.microsoft.com/office/drawing/2014/main" id="{B07094D6-46D8-4741-814C-82E36D059683}"/>
              </a:ext>
            </a:extLst>
          </p:cNvPr>
          <p:cNvSpPr txBox="1"/>
          <p:nvPr/>
        </p:nvSpPr>
        <p:spPr>
          <a:xfrm>
            <a:off x="457199" y="4589380"/>
            <a:ext cx="8382001" cy="584775"/>
          </a:xfrm>
          <a:prstGeom prst="rect">
            <a:avLst/>
          </a:prstGeom>
          <a:noFill/>
        </p:spPr>
        <p:txBody>
          <a:bodyPr wrap="square" rtlCol="0">
            <a:spAutoFit/>
          </a:bodyPr>
          <a:lstStyle/>
          <a:p>
            <a:r>
              <a:rPr lang="en-SG" sz="3200" dirty="0"/>
              <a:t>1.</a:t>
            </a:r>
            <a:r>
              <a:rPr lang="en-SG" sz="3200" dirty="0">
                <a:solidFill>
                  <a:srgbClr val="C00000"/>
                </a:solidFill>
              </a:rPr>
              <a:t>111011001 </a:t>
            </a:r>
            <a:r>
              <a:rPr lang="en-SG" sz="3200" dirty="0">
                <a:sym typeface="Symbol" panose="05050102010706020507" pitchFamily="18" charset="2"/>
              </a:rPr>
              <a:t> 2</a:t>
            </a:r>
            <a:r>
              <a:rPr lang="en-SG" sz="3200" baseline="30000" dirty="0">
                <a:solidFill>
                  <a:srgbClr val="0000FF"/>
                </a:solidFill>
                <a:sym typeface="Symbol" panose="05050102010706020507" pitchFamily="18" charset="2"/>
              </a:rPr>
              <a:t>6</a:t>
            </a:r>
            <a:r>
              <a:rPr lang="en-SG" sz="3200" dirty="0">
                <a:solidFill>
                  <a:srgbClr val="C00000"/>
                </a:solidFill>
                <a:sym typeface="Symbol" panose="05050102010706020507" pitchFamily="18" charset="2"/>
              </a:rPr>
              <a:t> </a:t>
            </a:r>
            <a:r>
              <a:rPr lang="en-SG" sz="3200" dirty="0">
                <a:sym typeface="Symbol" panose="05050102010706020507" pitchFamily="18" charset="2"/>
              </a:rPr>
              <a:t>=</a:t>
            </a:r>
            <a:r>
              <a:rPr lang="en-SG" sz="3200" dirty="0">
                <a:solidFill>
                  <a:srgbClr val="C00000"/>
                </a:solidFill>
                <a:sym typeface="Symbol" panose="05050102010706020507" pitchFamily="18" charset="2"/>
              </a:rPr>
              <a:t> </a:t>
            </a:r>
            <a:r>
              <a:rPr lang="en-SG" sz="3200" dirty="0">
                <a:sym typeface="Symbol" panose="05050102010706020507" pitchFamily="18" charset="2"/>
              </a:rPr>
              <a:t>1111011.001</a:t>
            </a:r>
            <a:r>
              <a:rPr lang="en-SG" sz="3200" baseline="-25000" dirty="0">
                <a:sym typeface="Symbol" panose="05050102010706020507" pitchFamily="18" charset="2"/>
              </a:rPr>
              <a:t>2</a:t>
            </a:r>
            <a:r>
              <a:rPr lang="en-SG" sz="3200" dirty="0">
                <a:sym typeface="Symbol" panose="05050102010706020507" pitchFamily="18" charset="2"/>
              </a:rPr>
              <a:t> = 132.125 </a:t>
            </a:r>
            <a:r>
              <a:rPr lang="en-SG" sz="3200" dirty="0">
                <a:solidFill>
                  <a:srgbClr val="C00000"/>
                </a:solidFill>
                <a:sym typeface="Symbol" panose="05050102010706020507" pitchFamily="18" charset="2"/>
              </a:rPr>
              <a:t> </a:t>
            </a:r>
            <a:endParaRPr lang="en-SG" sz="3200" dirty="0">
              <a:solidFill>
                <a:srgbClr val="C00000"/>
              </a:solidFill>
            </a:endParaRPr>
          </a:p>
        </p:txBody>
      </p:sp>
    </p:spTree>
    <p:extLst>
      <p:ext uri="{BB962C8B-B14F-4D97-AF65-F5344CB8AC3E}">
        <p14:creationId xmlns:p14="http://schemas.microsoft.com/office/powerpoint/2010/main" val="426696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1051171" cy="685800"/>
          </a:xfrm>
        </p:spPr>
        <p:txBody>
          <a:bodyPr>
            <a:normAutofit/>
          </a:bodyPr>
          <a:lstStyle/>
          <a:p>
            <a:pPr eaLnBrk="1" hangingPunct="1"/>
            <a:r>
              <a:rPr lang="en-GB" sz="2800" dirty="0">
                <a:solidFill>
                  <a:srgbClr val="0000FF"/>
                </a:solidFill>
              </a:rPr>
              <a:t>1(c)</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3" name="TextBox 2">
            <a:extLst>
              <a:ext uri="{FF2B5EF4-FFF2-40B4-BE49-F238E27FC236}">
                <a16:creationId xmlns:a16="http://schemas.microsoft.com/office/drawing/2014/main" id="{8A6ACA72-705F-4847-B28D-073186840B1D}"/>
              </a:ext>
            </a:extLst>
          </p:cNvPr>
          <p:cNvSpPr txBox="1"/>
          <p:nvPr/>
        </p:nvSpPr>
        <p:spPr>
          <a:xfrm>
            <a:off x="902369" y="549265"/>
            <a:ext cx="7660105" cy="461665"/>
          </a:xfrm>
          <a:prstGeom prst="rect">
            <a:avLst/>
          </a:prstGeom>
          <a:noFill/>
        </p:spPr>
        <p:txBody>
          <a:bodyPr wrap="square" rtlCol="0">
            <a:spAutoFit/>
          </a:bodyPr>
          <a:lstStyle/>
          <a:p>
            <a:r>
              <a:rPr lang="en-SG" sz="2400" dirty="0"/>
              <a:t>Given the logic circuit below:</a:t>
            </a:r>
          </a:p>
        </p:txBody>
      </p:sp>
      <p:grpSp>
        <p:nvGrpSpPr>
          <p:cNvPr id="15" name="Group 14">
            <a:extLst>
              <a:ext uri="{FF2B5EF4-FFF2-40B4-BE49-F238E27FC236}">
                <a16:creationId xmlns:a16="http://schemas.microsoft.com/office/drawing/2014/main" id="{60A71FF8-E25D-45C2-B534-7727C439D943}"/>
              </a:ext>
            </a:extLst>
          </p:cNvPr>
          <p:cNvGrpSpPr>
            <a:grpSpLocks/>
          </p:cNvGrpSpPr>
          <p:nvPr/>
        </p:nvGrpSpPr>
        <p:grpSpPr bwMode="auto">
          <a:xfrm>
            <a:off x="1268779" y="1323250"/>
            <a:ext cx="6927284" cy="2066204"/>
            <a:chOff x="3403" y="6494"/>
            <a:chExt cx="6332" cy="1589"/>
          </a:xfrm>
        </p:grpSpPr>
        <p:cxnSp>
          <p:nvCxnSpPr>
            <p:cNvPr id="16" name="Line 46">
              <a:extLst>
                <a:ext uri="{FF2B5EF4-FFF2-40B4-BE49-F238E27FC236}">
                  <a16:creationId xmlns:a16="http://schemas.microsoft.com/office/drawing/2014/main" id="{8A6990AD-3E58-44C9-843C-1B548BAB9737}"/>
                </a:ext>
              </a:extLst>
            </p:cNvPr>
            <p:cNvCxnSpPr>
              <a:cxnSpLocks noChangeShapeType="1"/>
            </p:cNvCxnSpPr>
            <p:nvPr/>
          </p:nvCxnSpPr>
          <p:spPr bwMode="auto">
            <a:xfrm flipH="1">
              <a:off x="3823" y="6607"/>
              <a:ext cx="21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7" name="Line 47">
              <a:extLst>
                <a:ext uri="{FF2B5EF4-FFF2-40B4-BE49-F238E27FC236}">
                  <a16:creationId xmlns:a16="http://schemas.microsoft.com/office/drawing/2014/main" id="{DF00CFEB-794B-4C71-B978-86FCB41A5269}"/>
                </a:ext>
              </a:extLst>
            </p:cNvPr>
            <p:cNvCxnSpPr>
              <a:cxnSpLocks noChangeShapeType="1"/>
            </p:cNvCxnSpPr>
            <p:nvPr/>
          </p:nvCxnSpPr>
          <p:spPr bwMode="auto">
            <a:xfrm flipH="1" flipV="1">
              <a:off x="3823" y="7873"/>
              <a:ext cx="21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8" name="Line 48">
              <a:extLst>
                <a:ext uri="{FF2B5EF4-FFF2-40B4-BE49-F238E27FC236}">
                  <a16:creationId xmlns:a16="http://schemas.microsoft.com/office/drawing/2014/main" id="{8588A3AF-4D20-4B7F-AB4A-D53B2FD298F9}"/>
                </a:ext>
              </a:extLst>
            </p:cNvPr>
            <p:cNvCxnSpPr>
              <a:cxnSpLocks noChangeShapeType="1"/>
            </p:cNvCxnSpPr>
            <p:nvPr/>
          </p:nvCxnSpPr>
          <p:spPr bwMode="auto">
            <a:xfrm>
              <a:off x="4335" y="6613"/>
              <a:ext cx="0" cy="5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9" name="Line 49">
              <a:extLst>
                <a:ext uri="{FF2B5EF4-FFF2-40B4-BE49-F238E27FC236}">
                  <a16:creationId xmlns:a16="http://schemas.microsoft.com/office/drawing/2014/main" id="{E5EC75FB-E528-4413-803C-5348E14DE82A}"/>
                </a:ext>
              </a:extLst>
            </p:cNvPr>
            <p:cNvCxnSpPr>
              <a:cxnSpLocks noChangeShapeType="1"/>
            </p:cNvCxnSpPr>
            <p:nvPr/>
          </p:nvCxnSpPr>
          <p:spPr bwMode="auto">
            <a:xfrm>
              <a:off x="4335" y="7170"/>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0" name="Line 50">
              <a:extLst>
                <a:ext uri="{FF2B5EF4-FFF2-40B4-BE49-F238E27FC236}">
                  <a16:creationId xmlns:a16="http://schemas.microsoft.com/office/drawing/2014/main" id="{9C567A09-1CDB-465C-857D-6899D6B42CFD}"/>
                </a:ext>
              </a:extLst>
            </p:cNvPr>
            <p:cNvCxnSpPr>
              <a:cxnSpLocks noChangeShapeType="1"/>
            </p:cNvCxnSpPr>
            <p:nvPr/>
          </p:nvCxnSpPr>
          <p:spPr bwMode="auto">
            <a:xfrm>
              <a:off x="4335" y="7319"/>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1" name="Line 51">
              <a:extLst>
                <a:ext uri="{FF2B5EF4-FFF2-40B4-BE49-F238E27FC236}">
                  <a16:creationId xmlns:a16="http://schemas.microsoft.com/office/drawing/2014/main" id="{4F7780D9-8FCD-4E0A-AF8E-4DD69932C38B}"/>
                </a:ext>
              </a:extLst>
            </p:cNvPr>
            <p:cNvCxnSpPr>
              <a:cxnSpLocks noChangeShapeType="1"/>
            </p:cNvCxnSpPr>
            <p:nvPr/>
          </p:nvCxnSpPr>
          <p:spPr bwMode="auto">
            <a:xfrm>
              <a:off x="5680" y="6773"/>
              <a:ext cx="0" cy="9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2" name="Line 52">
              <a:extLst>
                <a:ext uri="{FF2B5EF4-FFF2-40B4-BE49-F238E27FC236}">
                  <a16:creationId xmlns:a16="http://schemas.microsoft.com/office/drawing/2014/main" id="{DB6D7172-0685-45B9-8A8E-138E7F73D93B}"/>
                </a:ext>
              </a:extLst>
            </p:cNvPr>
            <p:cNvCxnSpPr>
              <a:cxnSpLocks noChangeShapeType="1"/>
            </p:cNvCxnSpPr>
            <p:nvPr/>
          </p:nvCxnSpPr>
          <p:spPr bwMode="auto">
            <a:xfrm>
              <a:off x="5039" y="7256"/>
              <a:ext cx="6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3" name="Line 53">
              <a:extLst>
                <a:ext uri="{FF2B5EF4-FFF2-40B4-BE49-F238E27FC236}">
                  <a16:creationId xmlns:a16="http://schemas.microsoft.com/office/drawing/2014/main" id="{7126B145-5954-4B01-9ACA-49A9FAC39689}"/>
                </a:ext>
              </a:extLst>
            </p:cNvPr>
            <p:cNvCxnSpPr>
              <a:cxnSpLocks noChangeShapeType="1"/>
            </p:cNvCxnSpPr>
            <p:nvPr/>
          </p:nvCxnSpPr>
          <p:spPr bwMode="auto">
            <a:xfrm flipV="1">
              <a:off x="5680" y="7731"/>
              <a:ext cx="3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4" name="Line 54">
              <a:extLst>
                <a:ext uri="{FF2B5EF4-FFF2-40B4-BE49-F238E27FC236}">
                  <a16:creationId xmlns:a16="http://schemas.microsoft.com/office/drawing/2014/main" id="{0DECC35E-BF23-421A-B35D-F2EF94781740}"/>
                </a:ext>
              </a:extLst>
            </p:cNvPr>
            <p:cNvCxnSpPr>
              <a:cxnSpLocks noChangeShapeType="1"/>
            </p:cNvCxnSpPr>
            <p:nvPr/>
          </p:nvCxnSpPr>
          <p:spPr bwMode="auto">
            <a:xfrm>
              <a:off x="7539" y="7239"/>
              <a:ext cx="17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5" name="Line 55">
              <a:extLst>
                <a:ext uri="{FF2B5EF4-FFF2-40B4-BE49-F238E27FC236}">
                  <a16:creationId xmlns:a16="http://schemas.microsoft.com/office/drawing/2014/main" id="{839066D1-B390-4AC3-B43B-04178211E428}"/>
                </a:ext>
              </a:extLst>
            </p:cNvPr>
            <p:cNvCxnSpPr>
              <a:cxnSpLocks noChangeShapeType="1"/>
            </p:cNvCxnSpPr>
            <p:nvPr/>
          </p:nvCxnSpPr>
          <p:spPr bwMode="auto">
            <a:xfrm>
              <a:off x="6426" y="6681"/>
              <a:ext cx="15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5DC0FE8E-D44E-4D96-9DA1-49D5D4A15EB7}"/>
                </a:ext>
              </a:extLst>
            </p:cNvPr>
            <p:cNvSpPr>
              <a:spLocks noChangeArrowheads="1"/>
            </p:cNvSpPr>
            <p:nvPr/>
          </p:nvSpPr>
          <p:spPr bwMode="auto">
            <a:xfrm>
              <a:off x="4298" y="7839"/>
              <a:ext cx="89" cy="89"/>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SG"/>
            </a:p>
          </p:txBody>
        </p:sp>
        <p:sp>
          <p:nvSpPr>
            <p:cNvPr id="27" name="Oval 26">
              <a:extLst>
                <a:ext uri="{FF2B5EF4-FFF2-40B4-BE49-F238E27FC236}">
                  <a16:creationId xmlns:a16="http://schemas.microsoft.com/office/drawing/2014/main" id="{08A68C6A-DED9-471D-B538-FD8C29BD3562}"/>
                </a:ext>
              </a:extLst>
            </p:cNvPr>
            <p:cNvSpPr>
              <a:spLocks noChangeArrowheads="1"/>
            </p:cNvSpPr>
            <p:nvPr/>
          </p:nvSpPr>
          <p:spPr bwMode="auto">
            <a:xfrm>
              <a:off x="4297" y="6559"/>
              <a:ext cx="89" cy="89"/>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SG" dirty="0"/>
            </a:p>
          </p:txBody>
        </p:sp>
        <p:cxnSp>
          <p:nvCxnSpPr>
            <p:cNvPr id="28" name="Line 58">
              <a:extLst>
                <a:ext uri="{FF2B5EF4-FFF2-40B4-BE49-F238E27FC236}">
                  <a16:creationId xmlns:a16="http://schemas.microsoft.com/office/drawing/2014/main" id="{569E9F68-5556-4A1B-95B3-DA51D644122F}"/>
                </a:ext>
              </a:extLst>
            </p:cNvPr>
            <p:cNvCxnSpPr>
              <a:cxnSpLocks noChangeShapeType="1"/>
            </p:cNvCxnSpPr>
            <p:nvPr/>
          </p:nvCxnSpPr>
          <p:spPr bwMode="auto">
            <a:xfrm>
              <a:off x="4335" y="7318"/>
              <a:ext cx="0" cy="5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29" name="Oval 28">
              <a:extLst>
                <a:ext uri="{FF2B5EF4-FFF2-40B4-BE49-F238E27FC236}">
                  <a16:creationId xmlns:a16="http://schemas.microsoft.com/office/drawing/2014/main" id="{679E9303-54E1-4733-B152-D52B3D9FA7DF}"/>
                </a:ext>
              </a:extLst>
            </p:cNvPr>
            <p:cNvSpPr>
              <a:spLocks noChangeArrowheads="1"/>
            </p:cNvSpPr>
            <p:nvPr/>
          </p:nvSpPr>
          <p:spPr bwMode="auto">
            <a:xfrm>
              <a:off x="5638" y="7217"/>
              <a:ext cx="89" cy="89"/>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SG"/>
            </a:p>
          </p:txBody>
        </p:sp>
        <p:cxnSp>
          <p:nvCxnSpPr>
            <p:cNvPr id="30" name="Line 60">
              <a:extLst>
                <a:ext uri="{FF2B5EF4-FFF2-40B4-BE49-F238E27FC236}">
                  <a16:creationId xmlns:a16="http://schemas.microsoft.com/office/drawing/2014/main" id="{D2B7E22C-51BA-4744-B827-9A8E7FE1BFDC}"/>
                </a:ext>
              </a:extLst>
            </p:cNvPr>
            <p:cNvCxnSpPr>
              <a:cxnSpLocks noChangeShapeType="1"/>
            </p:cNvCxnSpPr>
            <p:nvPr/>
          </p:nvCxnSpPr>
          <p:spPr bwMode="auto">
            <a:xfrm flipV="1">
              <a:off x="5670" y="6771"/>
              <a:ext cx="3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1" name="Line 61">
              <a:extLst>
                <a:ext uri="{FF2B5EF4-FFF2-40B4-BE49-F238E27FC236}">
                  <a16:creationId xmlns:a16="http://schemas.microsoft.com/office/drawing/2014/main" id="{0F614173-E9C7-4F9F-A7D4-CDC60C2DFF3F}"/>
                </a:ext>
              </a:extLst>
            </p:cNvPr>
            <p:cNvCxnSpPr>
              <a:cxnSpLocks noChangeShapeType="1"/>
            </p:cNvCxnSpPr>
            <p:nvPr/>
          </p:nvCxnSpPr>
          <p:spPr bwMode="auto">
            <a:xfrm>
              <a:off x="6426" y="7821"/>
              <a:ext cx="15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2" name="Line 62">
              <a:extLst>
                <a:ext uri="{FF2B5EF4-FFF2-40B4-BE49-F238E27FC236}">
                  <a16:creationId xmlns:a16="http://schemas.microsoft.com/office/drawing/2014/main" id="{07F4F593-9F5A-4278-8717-F981A6DECE7B}"/>
                </a:ext>
              </a:extLst>
            </p:cNvPr>
            <p:cNvCxnSpPr>
              <a:cxnSpLocks noChangeShapeType="1"/>
            </p:cNvCxnSpPr>
            <p:nvPr/>
          </p:nvCxnSpPr>
          <p:spPr bwMode="auto">
            <a:xfrm>
              <a:off x="6840" y="6688"/>
              <a:ext cx="0" cy="478"/>
            </a:xfrm>
            <a:prstGeom prst="line">
              <a:avLst/>
            </a:prstGeom>
            <a:noFill/>
            <a:ln w="19050">
              <a:solidFill>
                <a:srgbClr val="000000"/>
              </a:solidFill>
              <a:round/>
              <a:headEnd type="oval" w="lg" len="lg"/>
              <a:tailEnd/>
            </a:ln>
            <a:extLst>
              <a:ext uri="{909E8E84-426E-40DD-AFC4-6F175D3DCCD1}">
                <a14:hiddenFill xmlns:a14="http://schemas.microsoft.com/office/drawing/2010/main">
                  <a:noFill/>
                </a14:hiddenFill>
              </a:ext>
            </a:extLst>
          </p:spPr>
        </p:cxnSp>
        <p:cxnSp>
          <p:nvCxnSpPr>
            <p:cNvPr id="33" name="Line 63">
              <a:extLst>
                <a:ext uri="{FF2B5EF4-FFF2-40B4-BE49-F238E27FC236}">
                  <a16:creationId xmlns:a16="http://schemas.microsoft.com/office/drawing/2014/main" id="{E30B16C4-C009-4416-A216-158F916FE7AC}"/>
                </a:ext>
              </a:extLst>
            </p:cNvPr>
            <p:cNvCxnSpPr>
              <a:cxnSpLocks noChangeShapeType="1"/>
            </p:cNvCxnSpPr>
            <p:nvPr/>
          </p:nvCxnSpPr>
          <p:spPr bwMode="auto">
            <a:xfrm>
              <a:off x="6840" y="7170"/>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4" name="Line 64">
              <a:extLst>
                <a:ext uri="{FF2B5EF4-FFF2-40B4-BE49-F238E27FC236}">
                  <a16:creationId xmlns:a16="http://schemas.microsoft.com/office/drawing/2014/main" id="{B1ED0816-D8D0-4687-9C11-488351AF1F22}"/>
                </a:ext>
              </a:extLst>
            </p:cNvPr>
            <p:cNvCxnSpPr>
              <a:cxnSpLocks noChangeShapeType="1"/>
            </p:cNvCxnSpPr>
            <p:nvPr/>
          </p:nvCxnSpPr>
          <p:spPr bwMode="auto">
            <a:xfrm>
              <a:off x="6840" y="7319"/>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5" name="Line 65">
              <a:extLst>
                <a:ext uri="{FF2B5EF4-FFF2-40B4-BE49-F238E27FC236}">
                  <a16:creationId xmlns:a16="http://schemas.microsoft.com/office/drawing/2014/main" id="{2D86DC66-4943-4BA8-9C51-0011A844308E}"/>
                </a:ext>
              </a:extLst>
            </p:cNvPr>
            <p:cNvCxnSpPr>
              <a:cxnSpLocks noChangeShapeType="1"/>
            </p:cNvCxnSpPr>
            <p:nvPr/>
          </p:nvCxnSpPr>
          <p:spPr bwMode="auto">
            <a:xfrm>
              <a:off x="6840" y="7318"/>
              <a:ext cx="0" cy="508"/>
            </a:xfrm>
            <a:prstGeom prst="line">
              <a:avLst/>
            </a:prstGeom>
            <a:noFill/>
            <a:ln w="19050">
              <a:solidFill>
                <a:srgbClr val="000000"/>
              </a:solidFill>
              <a:round/>
              <a:headEnd w="lg" len="lg"/>
              <a:tailEnd type="oval" w="lg" len="lg"/>
            </a:ln>
            <a:extLst>
              <a:ext uri="{909E8E84-426E-40DD-AFC4-6F175D3DCCD1}">
                <a14:hiddenFill xmlns:a14="http://schemas.microsoft.com/office/drawing/2010/main">
                  <a:noFill/>
                </a14:hiddenFill>
              </a:ext>
            </a:extLst>
          </p:spPr>
        </p:cxnSp>
        <p:grpSp>
          <p:nvGrpSpPr>
            <p:cNvPr id="36" name="Group 35">
              <a:extLst>
                <a:ext uri="{FF2B5EF4-FFF2-40B4-BE49-F238E27FC236}">
                  <a16:creationId xmlns:a16="http://schemas.microsoft.com/office/drawing/2014/main" id="{D70054E8-8CF3-4F3C-8E29-CE9D771C2C79}"/>
                </a:ext>
              </a:extLst>
            </p:cNvPr>
            <p:cNvGrpSpPr>
              <a:grpSpLocks/>
            </p:cNvGrpSpPr>
            <p:nvPr/>
          </p:nvGrpSpPr>
          <p:grpSpPr bwMode="auto">
            <a:xfrm>
              <a:off x="7126" y="7049"/>
              <a:ext cx="573" cy="390"/>
              <a:chOff x="9558" y="4530"/>
              <a:chExt cx="880" cy="600"/>
            </a:xfrm>
          </p:grpSpPr>
          <p:sp>
            <p:nvSpPr>
              <p:cNvPr id="56" name="Oval 55">
                <a:extLst>
                  <a:ext uri="{FF2B5EF4-FFF2-40B4-BE49-F238E27FC236}">
                    <a16:creationId xmlns:a16="http://schemas.microsoft.com/office/drawing/2014/main" id="{E63A5BBC-1E22-44C5-B433-6AEB790F3F2B}"/>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7" name="AutoShape 68">
                <a:extLst>
                  <a:ext uri="{FF2B5EF4-FFF2-40B4-BE49-F238E27FC236}">
                    <a16:creationId xmlns:a16="http://schemas.microsoft.com/office/drawing/2014/main" id="{7C85A78E-B727-4C4D-A6CE-664A4E804905}"/>
                  </a:ext>
                </a:extLst>
              </p:cNvPr>
              <p:cNvSpPr>
                <a:spLocks noChangeArrowheads="1"/>
              </p:cNvSpPr>
              <p:nvPr/>
            </p:nvSpPr>
            <p:spPr bwMode="auto">
              <a:xfrm>
                <a:off x="9558" y="4530"/>
                <a:ext cx="745"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grpSp>
          <p:nvGrpSpPr>
            <p:cNvPr id="37" name="Group 36">
              <a:extLst>
                <a:ext uri="{FF2B5EF4-FFF2-40B4-BE49-F238E27FC236}">
                  <a16:creationId xmlns:a16="http://schemas.microsoft.com/office/drawing/2014/main" id="{C34FFFD0-E744-461A-BAD6-A58BB8BD080B}"/>
                </a:ext>
              </a:extLst>
            </p:cNvPr>
            <p:cNvGrpSpPr>
              <a:grpSpLocks/>
            </p:cNvGrpSpPr>
            <p:nvPr/>
          </p:nvGrpSpPr>
          <p:grpSpPr bwMode="auto">
            <a:xfrm>
              <a:off x="5975" y="6494"/>
              <a:ext cx="587" cy="390"/>
              <a:chOff x="9537" y="4530"/>
              <a:chExt cx="901" cy="600"/>
            </a:xfrm>
          </p:grpSpPr>
          <p:sp>
            <p:nvSpPr>
              <p:cNvPr id="54" name="Oval 53">
                <a:extLst>
                  <a:ext uri="{FF2B5EF4-FFF2-40B4-BE49-F238E27FC236}">
                    <a16:creationId xmlns:a16="http://schemas.microsoft.com/office/drawing/2014/main" id="{274E24BB-22F9-4D36-99DB-FB240EFA0DD6}"/>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5" name="AutoShape 71">
                <a:extLst>
                  <a:ext uri="{FF2B5EF4-FFF2-40B4-BE49-F238E27FC236}">
                    <a16:creationId xmlns:a16="http://schemas.microsoft.com/office/drawing/2014/main" id="{720229A5-3F16-43FF-8276-ED98526962DF}"/>
                  </a:ext>
                </a:extLst>
              </p:cNvPr>
              <p:cNvSpPr>
                <a:spLocks noChangeArrowheads="1"/>
              </p:cNvSpPr>
              <p:nvPr/>
            </p:nvSpPr>
            <p:spPr bwMode="auto">
              <a:xfrm>
                <a:off x="9537" y="4530"/>
                <a:ext cx="766"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grpSp>
          <p:nvGrpSpPr>
            <p:cNvPr id="38" name="Group 37">
              <a:extLst>
                <a:ext uri="{FF2B5EF4-FFF2-40B4-BE49-F238E27FC236}">
                  <a16:creationId xmlns:a16="http://schemas.microsoft.com/office/drawing/2014/main" id="{512A6CCC-E0E1-425E-A2B4-BD85D8A100E3}"/>
                </a:ext>
              </a:extLst>
            </p:cNvPr>
            <p:cNvGrpSpPr>
              <a:grpSpLocks/>
            </p:cNvGrpSpPr>
            <p:nvPr/>
          </p:nvGrpSpPr>
          <p:grpSpPr bwMode="auto">
            <a:xfrm>
              <a:off x="5960" y="7634"/>
              <a:ext cx="572" cy="390"/>
              <a:chOff x="9560" y="4530"/>
              <a:chExt cx="878" cy="600"/>
            </a:xfrm>
          </p:grpSpPr>
          <p:sp>
            <p:nvSpPr>
              <p:cNvPr id="52" name="Oval 51">
                <a:extLst>
                  <a:ext uri="{FF2B5EF4-FFF2-40B4-BE49-F238E27FC236}">
                    <a16:creationId xmlns:a16="http://schemas.microsoft.com/office/drawing/2014/main" id="{94A8E429-93B5-47F6-8A6B-4B91F2A77A06}"/>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3" name="AutoShape 74">
                <a:extLst>
                  <a:ext uri="{FF2B5EF4-FFF2-40B4-BE49-F238E27FC236}">
                    <a16:creationId xmlns:a16="http://schemas.microsoft.com/office/drawing/2014/main" id="{B856C948-83A1-486A-8714-A4DA03853FBC}"/>
                  </a:ext>
                </a:extLst>
              </p:cNvPr>
              <p:cNvSpPr>
                <a:spLocks noChangeArrowheads="1"/>
              </p:cNvSpPr>
              <p:nvPr/>
            </p:nvSpPr>
            <p:spPr bwMode="auto">
              <a:xfrm>
                <a:off x="9560" y="4530"/>
                <a:ext cx="743"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grpSp>
          <p:nvGrpSpPr>
            <p:cNvPr id="39" name="Group 38">
              <a:extLst>
                <a:ext uri="{FF2B5EF4-FFF2-40B4-BE49-F238E27FC236}">
                  <a16:creationId xmlns:a16="http://schemas.microsoft.com/office/drawing/2014/main" id="{83B997AE-E88A-4A90-AB92-442A6717141E}"/>
                </a:ext>
              </a:extLst>
            </p:cNvPr>
            <p:cNvGrpSpPr>
              <a:grpSpLocks/>
            </p:cNvGrpSpPr>
            <p:nvPr/>
          </p:nvGrpSpPr>
          <p:grpSpPr bwMode="auto">
            <a:xfrm>
              <a:off x="4607" y="7049"/>
              <a:ext cx="576" cy="390"/>
              <a:chOff x="9554" y="4530"/>
              <a:chExt cx="884" cy="600"/>
            </a:xfrm>
          </p:grpSpPr>
          <p:sp>
            <p:nvSpPr>
              <p:cNvPr id="50" name="Oval 49">
                <a:extLst>
                  <a:ext uri="{FF2B5EF4-FFF2-40B4-BE49-F238E27FC236}">
                    <a16:creationId xmlns:a16="http://schemas.microsoft.com/office/drawing/2014/main" id="{254BC4B3-1D00-4F37-9E6E-79D57B7D69EE}"/>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1" name="AutoShape 77">
                <a:extLst>
                  <a:ext uri="{FF2B5EF4-FFF2-40B4-BE49-F238E27FC236}">
                    <a16:creationId xmlns:a16="http://schemas.microsoft.com/office/drawing/2014/main" id="{A97ED22E-4CEC-4933-93F1-06D472C60F83}"/>
                  </a:ext>
                </a:extLst>
              </p:cNvPr>
              <p:cNvSpPr>
                <a:spLocks noChangeArrowheads="1"/>
              </p:cNvSpPr>
              <p:nvPr/>
            </p:nvSpPr>
            <p:spPr bwMode="auto">
              <a:xfrm>
                <a:off x="9554" y="4530"/>
                <a:ext cx="749"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cxnSp>
          <p:nvCxnSpPr>
            <p:cNvPr id="40" name="Line 78">
              <a:extLst>
                <a:ext uri="{FF2B5EF4-FFF2-40B4-BE49-F238E27FC236}">
                  <a16:creationId xmlns:a16="http://schemas.microsoft.com/office/drawing/2014/main" id="{1AE2B676-5992-4C8E-9FEC-10FA57F93FBF}"/>
                </a:ext>
              </a:extLst>
            </p:cNvPr>
            <p:cNvCxnSpPr>
              <a:cxnSpLocks noChangeShapeType="1"/>
            </p:cNvCxnSpPr>
            <p:nvPr/>
          </p:nvCxnSpPr>
          <p:spPr bwMode="auto">
            <a:xfrm>
              <a:off x="8010" y="6688"/>
              <a:ext cx="0" cy="406"/>
            </a:xfrm>
            <a:prstGeom prst="line">
              <a:avLst/>
            </a:prstGeom>
            <a:noFill/>
            <a:ln w="19050">
              <a:solidFill>
                <a:srgbClr val="000000"/>
              </a:solidFill>
              <a:round/>
              <a:headEnd type="none" w="sm" len="sm"/>
              <a:tailEnd/>
            </a:ln>
            <a:extLst>
              <a:ext uri="{909E8E84-426E-40DD-AFC4-6F175D3DCCD1}">
                <a14:hiddenFill xmlns:a14="http://schemas.microsoft.com/office/drawing/2010/main">
                  <a:noFill/>
                </a14:hiddenFill>
              </a:ext>
            </a:extLst>
          </p:spPr>
        </p:cxnSp>
        <p:cxnSp>
          <p:nvCxnSpPr>
            <p:cNvPr id="41" name="Line 79">
              <a:extLst>
                <a:ext uri="{FF2B5EF4-FFF2-40B4-BE49-F238E27FC236}">
                  <a16:creationId xmlns:a16="http://schemas.microsoft.com/office/drawing/2014/main" id="{C3083F9A-607E-4934-8022-692869BEBB95}"/>
                </a:ext>
              </a:extLst>
            </p:cNvPr>
            <p:cNvCxnSpPr>
              <a:cxnSpLocks noChangeShapeType="1"/>
            </p:cNvCxnSpPr>
            <p:nvPr/>
          </p:nvCxnSpPr>
          <p:spPr bwMode="auto">
            <a:xfrm>
              <a:off x="8010" y="7379"/>
              <a:ext cx="0" cy="432"/>
            </a:xfrm>
            <a:prstGeom prst="line">
              <a:avLst/>
            </a:prstGeom>
            <a:noFill/>
            <a:ln w="19050">
              <a:solidFill>
                <a:srgbClr val="000000"/>
              </a:solidFill>
              <a:round/>
              <a:headEnd type="none" w="sm" len="sm"/>
              <a:tailEnd/>
            </a:ln>
            <a:extLst>
              <a:ext uri="{909E8E84-426E-40DD-AFC4-6F175D3DCCD1}">
                <a14:hiddenFill xmlns:a14="http://schemas.microsoft.com/office/drawing/2010/main">
                  <a:noFill/>
                </a14:hiddenFill>
              </a:ext>
            </a:extLst>
          </p:spPr>
        </p:cxnSp>
        <p:cxnSp>
          <p:nvCxnSpPr>
            <p:cNvPr id="42" name="Line 80">
              <a:extLst>
                <a:ext uri="{FF2B5EF4-FFF2-40B4-BE49-F238E27FC236}">
                  <a16:creationId xmlns:a16="http://schemas.microsoft.com/office/drawing/2014/main" id="{97B3EF71-DE3E-428F-8D75-BE5351B1A7CE}"/>
                </a:ext>
              </a:extLst>
            </p:cNvPr>
            <p:cNvCxnSpPr>
              <a:cxnSpLocks noChangeShapeType="1"/>
            </p:cNvCxnSpPr>
            <p:nvPr/>
          </p:nvCxnSpPr>
          <p:spPr bwMode="auto">
            <a:xfrm>
              <a:off x="8010" y="7094"/>
              <a:ext cx="2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3" name="Line 81">
              <a:extLst>
                <a:ext uri="{FF2B5EF4-FFF2-40B4-BE49-F238E27FC236}">
                  <a16:creationId xmlns:a16="http://schemas.microsoft.com/office/drawing/2014/main" id="{13B51BBF-D28C-44DF-91EF-324ECEB345AE}"/>
                </a:ext>
              </a:extLst>
            </p:cNvPr>
            <p:cNvCxnSpPr>
              <a:cxnSpLocks noChangeShapeType="1"/>
            </p:cNvCxnSpPr>
            <p:nvPr/>
          </p:nvCxnSpPr>
          <p:spPr bwMode="auto">
            <a:xfrm>
              <a:off x="8016" y="7379"/>
              <a:ext cx="2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44" name="Group 43">
              <a:extLst>
                <a:ext uri="{FF2B5EF4-FFF2-40B4-BE49-F238E27FC236}">
                  <a16:creationId xmlns:a16="http://schemas.microsoft.com/office/drawing/2014/main" id="{CF7C0C35-01FE-4352-A732-0513380EB23A}"/>
                </a:ext>
              </a:extLst>
            </p:cNvPr>
            <p:cNvGrpSpPr>
              <a:grpSpLocks/>
            </p:cNvGrpSpPr>
            <p:nvPr/>
          </p:nvGrpSpPr>
          <p:grpSpPr bwMode="auto">
            <a:xfrm>
              <a:off x="8281" y="7049"/>
              <a:ext cx="573" cy="390"/>
              <a:chOff x="9558" y="4530"/>
              <a:chExt cx="880" cy="600"/>
            </a:xfrm>
          </p:grpSpPr>
          <p:sp>
            <p:nvSpPr>
              <p:cNvPr id="48" name="Oval 47">
                <a:extLst>
                  <a:ext uri="{FF2B5EF4-FFF2-40B4-BE49-F238E27FC236}">
                    <a16:creationId xmlns:a16="http://schemas.microsoft.com/office/drawing/2014/main" id="{312EC59B-288A-40CB-B78C-AD2E0FBD5C47}"/>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49" name="AutoShape 84">
                <a:extLst>
                  <a:ext uri="{FF2B5EF4-FFF2-40B4-BE49-F238E27FC236}">
                    <a16:creationId xmlns:a16="http://schemas.microsoft.com/office/drawing/2014/main" id="{C5033DF3-8441-4321-B587-013C81AC5F8A}"/>
                  </a:ext>
                </a:extLst>
              </p:cNvPr>
              <p:cNvSpPr>
                <a:spLocks noChangeArrowheads="1"/>
              </p:cNvSpPr>
              <p:nvPr/>
            </p:nvSpPr>
            <p:spPr bwMode="auto">
              <a:xfrm>
                <a:off x="9558" y="4530"/>
                <a:ext cx="745"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sp>
          <p:nvSpPr>
            <p:cNvPr id="45" name="Rectangle 44">
              <a:extLst>
                <a:ext uri="{FF2B5EF4-FFF2-40B4-BE49-F238E27FC236}">
                  <a16:creationId xmlns:a16="http://schemas.microsoft.com/office/drawing/2014/main" id="{FEEB6B34-6B06-429B-9D60-ED24BD2E883C}"/>
                </a:ext>
              </a:extLst>
            </p:cNvPr>
            <p:cNvSpPr>
              <a:spLocks noChangeArrowheads="1"/>
            </p:cNvSpPr>
            <p:nvPr/>
          </p:nvSpPr>
          <p:spPr bwMode="auto">
            <a:xfrm>
              <a:off x="3403" y="6506"/>
              <a:ext cx="46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2400"/>
                </a:spcBef>
                <a:spcAft>
                  <a:spcPts val="0"/>
                </a:spcAft>
              </a:pPr>
              <a:r>
                <a:rPr lang="en-SG" sz="2000" b="0" i="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a:t>
              </a:r>
              <a:endParaRPr lang="en-SG" sz="2000" b="1" kern="0" dirty="0">
                <a:solidFill>
                  <a:srgbClr val="365F91"/>
                </a:solidFill>
                <a:effectLst/>
                <a:latin typeface="Cambria" panose="020405030504060302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45D3133B-10F1-45FE-B2BC-487E45B7741D}"/>
                </a:ext>
              </a:extLst>
            </p:cNvPr>
            <p:cNvSpPr>
              <a:spLocks noChangeArrowheads="1"/>
            </p:cNvSpPr>
            <p:nvPr/>
          </p:nvSpPr>
          <p:spPr bwMode="auto">
            <a:xfrm>
              <a:off x="3404" y="7730"/>
              <a:ext cx="46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2400"/>
                </a:spcBef>
                <a:spcAft>
                  <a:spcPts val="0"/>
                </a:spcAft>
              </a:pPr>
              <a:r>
                <a:rPr lang="en-SG" sz="2000" b="0" i="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a:t>
              </a:r>
              <a:endParaRPr lang="en-SG" sz="2000" b="1" kern="0" dirty="0">
                <a:solidFill>
                  <a:srgbClr val="365F91"/>
                </a:solidFill>
                <a:effectLst/>
                <a:latin typeface="Cambria" panose="02040503050406030204" pitchFamily="18" charset="0"/>
                <a:ea typeface="Times New Roman" panose="02020603050405020304" pitchFamily="18" charset="0"/>
              </a:endParaRPr>
            </a:p>
          </p:txBody>
        </p:sp>
        <p:sp>
          <p:nvSpPr>
            <p:cNvPr id="47" name="Rectangle 46">
              <a:extLst>
                <a:ext uri="{FF2B5EF4-FFF2-40B4-BE49-F238E27FC236}">
                  <a16:creationId xmlns:a16="http://schemas.microsoft.com/office/drawing/2014/main" id="{50B53072-DA79-4C3F-9A0C-E39C7799DD72}"/>
                </a:ext>
              </a:extLst>
            </p:cNvPr>
            <p:cNvSpPr>
              <a:spLocks noChangeArrowheads="1"/>
            </p:cNvSpPr>
            <p:nvPr/>
          </p:nvSpPr>
          <p:spPr bwMode="auto">
            <a:xfrm>
              <a:off x="9270" y="7143"/>
              <a:ext cx="4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2400"/>
                </a:spcBef>
                <a:spcAft>
                  <a:spcPts val="0"/>
                </a:spcAft>
              </a:pPr>
              <a:r>
                <a:rPr lang="en-SG" sz="2000" b="0" i="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t>
              </a:r>
              <a:r>
                <a:rPr lang="en-SG" sz="20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SG" sz="2000" dirty="0">
                <a:effectLst/>
                <a:latin typeface="Calibri" panose="020F0502020204030204" pitchFamily="34" charset="0"/>
                <a:ea typeface="SimSun" panose="02010600030101010101" pitchFamily="2" charset="-122"/>
                <a:cs typeface="Times New Roman" panose="02020603050405020304" pitchFamily="18" charset="0"/>
              </a:endParaRPr>
            </a:p>
          </p:txBody>
        </p:sp>
      </p:grpSp>
      <p:sp>
        <p:nvSpPr>
          <p:cNvPr id="61" name="TextBox 60">
            <a:extLst>
              <a:ext uri="{FF2B5EF4-FFF2-40B4-BE49-F238E27FC236}">
                <a16:creationId xmlns:a16="http://schemas.microsoft.com/office/drawing/2014/main" id="{65A408B4-7210-4488-95E5-D4DCE9BE4711}"/>
              </a:ext>
            </a:extLst>
          </p:cNvPr>
          <p:cNvSpPr txBox="1"/>
          <p:nvPr/>
        </p:nvSpPr>
        <p:spPr>
          <a:xfrm>
            <a:off x="765672" y="3523076"/>
            <a:ext cx="7660105" cy="1723549"/>
          </a:xfrm>
          <a:prstGeom prst="rect">
            <a:avLst/>
          </a:prstGeom>
          <a:noFill/>
        </p:spPr>
        <p:txBody>
          <a:bodyPr wrap="square" rtlCol="0">
            <a:spAutoFit/>
          </a:bodyPr>
          <a:lstStyle/>
          <a:p>
            <a:pPr marL="514350" indent="-514350">
              <a:spcAft>
                <a:spcPts val="1200"/>
              </a:spcAft>
              <a:buAutoNum type="romanLcParenBoth"/>
            </a:pPr>
            <a:r>
              <a:rPr lang="en-SG" sz="2400" dirty="0"/>
              <a:t>What is </a:t>
            </a:r>
            <a:r>
              <a:rPr lang="en-SG" sz="2400" i="1" dirty="0"/>
              <a:t>F</a:t>
            </a:r>
            <a:r>
              <a:rPr lang="en-SG" sz="2400" dirty="0"/>
              <a:t>?</a:t>
            </a:r>
          </a:p>
          <a:p>
            <a:pPr marL="514350" indent="-514350">
              <a:spcAft>
                <a:spcPts val="1200"/>
              </a:spcAft>
              <a:buAutoNum type="romanLcParenBoth"/>
            </a:pPr>
            <a:r>
              <a:rPr lang="en-SG" sz="2400" dirty="0"/>
              <a:t>What is the circuit propagation delay if the propagation delay of a NAND gate with fan-in of </a:t>
            </a:r>
            <a:r>
              <a:rPr lang="en-SG" sz="2400" i="1" dirty="0"/>
              <a:t>n</a:t>
            </a:r>
            <a:r>
              <a:rPr lang="en-SG" sz="2400" dirty="0"/>
              <a:t> is </a:t>
            </a:r>
            <a:r>
              <a:rPr lang="en-SG" sz="2400" i="1" dirty="0" err="1"/>
              <a:t>nt</a:t>
            </a:r>
            <a:r>
              <a:rPr lang="en-SG" sz="2400" dirty="0"/>
              <a:t>?</a:t>
            </a:r>
          </a:p>
        </p:txBody>
      </p:sp>
    </p:spTree>
    <p:extLst>
      <p:ext uri="{BB962C8B-B14F-4D97-AF65-F5344CB8AC3E}">
        <p14:creationId xmlns:p14="http://schemas.microsoft.com/office/powerpoint/2010/main" val="23590522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8" y="342178"/>
            <a:ext cx="1031293" cy="685800"/>
          </a:xfrm>
        </p:spPr>
        <p:txBody>
          <a:bodyPr>
            <a:normAutofit/>
          </a:bodyPr>
          <a:lstStyle/>
          <a:p>
            <a:pPr eaLnBrk="1" hangingPunct="1"/>
            <a:r>
              <a:rPr lang="en-GB" sz="2800" dirty="0">
                <a:solidFill>
                  <a:srgbClr val="0000FF"/>
                </a:solidFill>
              </a:rPr>
              <a:t>1(c)</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3" name="TextBox 2">
            <a:extLst>
              <a:ext uri="{FF2B5EF4-FFF2-40B4-BE49-F238E27FC236}">
                <a16:creationId xmlns:a16="http://schemas.microsoft.com/office/drawing/2014/main" id="{8A6ACA72-705F-4847-B28D-073186840B1D}"/>
              </a:ext>
            </a:extLst>
          </p:cNvPr>
          <p:cNvSpPr txBox="1"/>
          <p:nvPr/>
        </p:nvSpPr>
        <p:spPr>
          <a:xfrm>
            <a:off x="902369" y="549265"/>
            <a:ext cx="7660105" cy="461665"/>
          </a:xfrm>
          <a:prstGeom prst="rect">
            <a:avLst/>
          </a:prstGeom>
          <a:noFill/>
        </p:spPr>
        <p:txBody>
          <a:bodyPr wrap="square" rtlCol="0">
            <a:spAutoFit/>
          </a:bodyPr>
          <a:lstStyle/>
          <a:p>
            <a:r>
              <a:rPr lang="en-SG" sz="2400" dirty="0"/>
              <a:t>Given the logic circuit below:</a:t>
            </a:r>
          </a:p>
        </p:txBody>
      </p:sp>
      <p:grpSp>
        <p:nvGrpSpPr>
          <p:cNvPr id="15" name="Group 14">
            <a:extLst>
              <a:ext uri="{FF2B5EF4-FFF2-40B4-BE49-F238E27FC236}">
                <a16:creationId xmlns:a16="http://schemas.microsoft.com/office/drawing/2014/main" id="{60A71FF8-E25D-45C2-B534-7727C439D943}"/>
              </a:ext>
            </a:extLst>
          </p:cNvPr>
          <p:cNvGrpSpPr>
            <a:grpSpLocks/>
          </p:cNvGrpSpPr>
          <p:nvPr/>
        </p:nvGrpSpPr>
        <p:grpSpPr bwMode="auto">
          <a:xfrm>
            <a:off x="1268779" y="1323250"/>
            <a:ext cx="6927284" cy="2066204"/>
            <a:chOff x="3403" y="6494"/>
            <a:chExt cx="6332" cy="1589"/>
          </a:xfrm>
        </p:grpSpPr>
        <p:cxnSp>
          <p:nvCxnSpPr>
            <p:cNvPr id="16" name="Line 46">
              <a:extLst>
                <a:ext uri="{FF2B5EF4-FFF2-40B4-BE49-F238E27FC236}">
                  <a16:creationId xmlns:a16="http://schemas.microsoft.com/office/drawing/2014/main" id="{8A6990AD-3E58-44C9-843C-1B548BAB9737}"/>
                </a:ext>
              </a:extLst>
            </p:cNvPr>
            <p:cNvCxnSpPr>
              <a:cxnSpLocks noChangeShapeType="1"/>
            </p:cNvCxnSpPr>
            <p:nvPr/>
          </p:nvCxnSpPr>
          <p:spPr bwMode="auto">
            <a:xfrm flipH="1">
              <a:off x="3823" y="6607"/>
              <a:ext cx="21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7" name="Line 47">
              <a:extLst>
                <a:ext uri="{FF2B5EF4-FFF2-40B4-BE49-F238E27FC236}">
                  <a16:creationId xmlns:a16="http://schemas.microsoft.com/office/drawing/2014/main" id="{DF00CFEB-794B-4C71-B978-86FCB41A5269}"/>
                </a:ext>
              </a:extLst>
            </p:cNvPr>
            <p:cNvCxnSpPr>
              <a:cxnSpLocks noChangeShapeType="1"/>
            </p:cNvCxnSpPr>
            <p:nvPr/>
          </p:nvCxnSpPr>
          <p:spPr bwMode="auto">
            <a:xfrm flipH="1" flipV="1">
              <a:off x="3823" y="7873"/>
              <a:ext cx="21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8" name="Line 48">
              <a:extLst>
                <a:ext uri="{FF2B5EF4-FFF2-40B4-BE49-F238E27FC236}">
                  <a16:creationId xmlns:a16="http://schemas.microsoft.com/office/drawing/2014/main" id="{8588A3AF-4D20-4B7F-AB4A-D53B2FD298F9}"/>
                </a:ext>
              </a:extLst>
            </p:cNvPr>
            <p:cNvCxnSpPr>
              <a:cxnSpLocks noChangeShapeType="1"/>
            </p:cNvCxnSpPr>
            <p:nvPr/>
          </p:nvCxnSpPr>
          <p:spPr bwMode="auto">
            <a:xfrm>
              <a:off x="4335" y="6613"/>
              <a:ext cx="0" cy="5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9" name="Line 49">
              <a:extLst>
                <a:ext uri="{FF2B5EF4-FFF2-40B4-BE49-F238E27FC236}">
                  <a16:creationId xmlns:a16="http://schemas.microsoft.com/office/drawing/2014/main" id="{E5EC75FB-E528-4413-803C-5348E14DE82A}"/>
                </a:ext>
              </a:extLst>
            </p:cNvPr>
            <p:cNvCxnSpPr>
              <a:cxnSpLocks noChangeShapeType="1"/>
            </p:cNvCxnSpPr>
            <p:nvPr/>
          </p:nvCxnSpPr>
          <p:spPr bwMode="auto">
            <a:xfrm>
              <a:off x="4335" y="7170"/>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0" name="Line 50">
              <a:extLst>
                <a:ext uri="{FF2B5EF4-FFF2-40B4-BE49-F238E27FC236}">
                  <a16:creationId xmlns:a16="http://schemas.microsoft.com/office/drawing/2014/main" id="{9C567A09-1CDB-465C-857D-6899D6B42CFD}"/>
                </a:ext>
              </a:extLst>
            </p:cNvPr>
            <p:cNvCxnSpPr>
              <a:cxnSpLocks noChangeShapeType="1"/>
            </p:cNvCxnSpPr>
            <p:nvPr/>
          </p:nvCxnSpPr>
          <p:spPr bwMode="auto">
            <a:xfrm>
              <a:off x="4335" y="7319"/>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1" name="Line 51">
              <a:extLst>
                <a:ext uri="{FF2B5EF4-FFF2-40B4-BE49-F238E27FC236}">
                  <a16:creationId xmlns:a16="http://schemas.microsoft.com/office/drawing/2014/main" id="{4F7780D9-8FCD-4E0A-AF8E-4DD69932C38B}"/>
                </a:ext>
              </a:extLst>
            </p:cNvPr>
            <p:cNvCxnSpPr>
              <a:cxnSpLocks noChangeShapeType="1"/>
            </p:cNvCxnSpPr>
            <p:nvPr/>
          </p:nvCxnSpPr>
          <p:spPr bwMode="auto">
            <a:xfrm>
              <a:off x="5680" y="6773"/>
              <a:ext cx="0" cy="9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2" name="Line 52">
              <a:extLst>
                <a:ext uri="{FF2B5EF4-FFF2-40B4-BE49-F238E27FC236}">
                  <a16:creationId xmlns:a16="http://schemas.microsoft.com/office/drawing/2014/main" id="{DB6D7172-0685-45B9-8A8E-138E7F73D93B}"/>
                </a:ext>
              </a:extLst>
            </p:cNvPr>
            <p:cNvCxnSpPr>
              <a:cxnSpLocks noChangeShapeType="1"/>
            </p:cNvCxnSpPr>
            <p:nvPr/>
          </p:nvCxnSpPr>
          <p:spPr bwMode="auto">
            <a:xfrm>
              <a:off x="5039" y="7256"/>
              <a:ext cx="6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3" name="Line 53">
              <a:extLst>
                <a:ext uri="{FF2B5EF4-FFF2-40B4-BE49-F238E27FC236}">
                  <a16:creationId xmlns:a16="http://schemas.microsoft.com/office/drawing/2014/main" id="{7126B145-5954-4B01-9ACA-49A9FAC39689}"/>
                </a:ext>
              </a:extLst>
            </p:cNvPr>
            <p:cNvCxnSpPr>
              <a:cxnSpLocks noChangeShapeType="1"/>
            </p:cNvCxnSpPr>
            <p:nvPr/>
          </p:nvCxnSpPr>
          <p:spPr bwMode="auto">
            <a:xfrm flipV="1">
              <a:off x="5680" y="7731"/>
              <a:ext cx="3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4" name="Line 54">
              <a:extLst>
                <a:ext uri="{FF2B5EF4-FFF2-40B4-BE49-F238E27FC236}">
                  <a16:creationId xmlns:a16="http://schemas.microsoft.com/office/drawing/2014/main" id="{0DECC35E-BF23-421A-B35D-F2EF94781740}"/>
                </a:ext>
              </a:extLst>
            </p:cNvPr>
            <p:cNvCxnSpPr>
              <a:cxnSpLocks noChangeShapeType="1"/>
            </p:cNvCxnSpPr>
            <p:nvPr/>
          </p:nvCxnSpPr>
          <p:spPr bwMode="auto">
            <a:xfrm>
              <a:off x="7539" y="7239"/>
              <a:ext cx="17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5" name="Line 55">
              <a:extLst>
                <a:ext uri="{FF2B5EF4-FFF2-40B4-BE49-F238E27FC236}">
                  <a16:creationId xmlns:a16="http://schemas.microsoft.com/office/drawing/2014/main" id="{839066D1-B390-4AC3-B43B-04178211E428}"/>
                </a:ext>
              </a:extLst>
            </p:cNvPr>
            <p:cNvCxnSpPr>
              <a:cxnSpLocks noChangeShapeType="1"/>
            </p:cNvCxnSpPr>
            <p:nvPr/>
          </p:nvCxnSpPr>
          <p:spPr bwMode="auto">
            <a:xfrm>
              <a:off x="6426" y="6681"/>
              <a:ext cx="15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26" name="Oval 25">
              <a:extLst>
                <a:ext uri="{FF2B5EF4-FFF2-40B4-BE49-F238E27FC236}">
                  <a16:creationId xmlns:a16="http://schemas.microsoft.com/office/drawing/2014/main" id="{5DC0FE8E-D44E-4D96-9DA1-49D5D4A15EB7}"/>
                </a:ext>
              </a:extLst>
            </p:cNvPr>
            <p:cNvSpPr>
              <a:spLocks noChangeArrowheads="1"/>
            </p:cNvSpPr>
            <p:nvPr/>
          </p:nvSpPr>
          <p:spPr bwMode="auto">
            <a:xfrm>
              <a:off x="4298" y="7839"/>
              <a:ext cx="89" cy="89"/>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SG"/>
            </a:p>
          </p:txBody>
        </p:sp>
        <p:sp>
          <p:nvSpPr>
            <p:cNvPr id="27" name="Oval 26">
              <a:extLst>
                <a:ext uri="{FF2B5EF4-FFF2-40B4-BE49-F238E27FC236}">
                  <a16:creationId xmlns:a16="http://schemas.microsoft.com/office/drawing/2014/main" id="{08A68C6A-DED9-471D-B538-FD8C29BD3562}"/>
                </a:ext>
              </a:extLst>
            </p:cNvPr>
            <p:cNvSpPr>
              <a:spLocks noChangeArrowheads="1"/>
            </p:cNvSpPr>
            <p:nvPr/>
          </p:nvSpPr>
          <p:spPr bwMode="auto">
            <a:xfrm>
              <a:off x="4297" y="6559"/>
              <a:ext cx="89" cy="89"/>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SG" dirty="0"/>
            </a:p>
          </p:txBody>
        </p:sp>
        <p:cxnSp>
          <p:nvCxnSpPr>
            <p:cNvPr id="28" name="Line 58">
              <a:extLst>
                <a:ext uri="{FF2B5EF4-FFF2-40B4-BE49-F238E27FC236}">
                  <a16:creationId xmlns:a16="http://schemas.microsoft.com/office/drawing/2014/main" id="{569E9F68-5556-4A1B-95B3-DA51D644122F}"/>
                </a:ext>
              </a:extLst>
            </p:cNvPr>
            <p:cNvCxnSpPr>
              <a:cxnSpLocks noChangeShapeType="1"/>
            </p:cNvCxnSpPr>
            <p:nvPr/>
          </p:nvCxnSpPr>
          <p:spPr bwMode="auto">
            <a:xfrm>
              <a:off x="4335" y="7318"/>
              <a:ext cx="0" cy="5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29" name="Oval 28">
              <a:extLst>
                <a:ext uri="{FF2B5EF4-FFF2-40B4-BE49-F238E27FC236}">
                  <a16:creationId xmlns:a16="http://schemas.microsoft.com/office/drawing/2014/main" id="{679E9303-54E1-4733-B152-D52B3D9FA7DF}"/>
                </a:ext>
              </a:extLst>
            </p:cNvPr>
            <p:cNvSpPr>
              <a:spLocks noChangeArrowheads="1"/>
            </p:cNvSpPr>
            <p:nvPr/>
          </p:nvSpPr>
          <p:spPr bwMode="auto">
            <a:xfrm>
              <a:off x="5638" y="7217"/>
              <a:ext cx="89" cy="89"/>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SG"/>
            </a:p>
          </p:txBody>
        </p:sp>
        <p:cxnSp>
          <p:nvCxnSpPr>
            <p:cNvPr id="30" name="Line 60">
              <a:extLst>
                <a:ext uri="{FF2B5EF4-FFF2-40B4-BE49-F238E27FC236}">
                  <a16:creationId xmlns:a16="http://schemas.microsoft.com/office/drawing/2014/main" id="{D2B7E22C-51BA-4744-B827-9A8E7FE1BFDC}"/>
                </a:ext>
              </a:extLst>
            </p:cNvPr>
            <p:cNvCxnSpPr>
              <a:cxnSpLocks noChangeShapeType="1"/>
            </p:cNvCxnSpPr>
            <p:nvPr/>
          </p:nvCxnSpPr>
          <p:spPr bwMode="auto">
            <a:xfrm flipV="1">
              <a:off x="5670" y="6771"/>
              <a:ext cx="30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1" name="Line 61">
              <a:extLst>
                <a:ext uri="{FF2B5EF4-FFF2-40B4-BE49-F238E27FC236}">
                  <a16:creationId xmlns:a16="http://schemas.microsoft.com/office/drawing/2014/main" id="{0F614173-E9C7-4F9F-A7D4-CDC60C2DFF3F}"/>
                </a:ext>
              </a:extLst>
            </p:cNvPr>
            <p:cNvCxnSpPr>
              <a:cxnSpLocks noChangeShapeType="1"/>
            </p:cNvCxnSpPr>
            <p:nvPr/>
          </p:nvCxnSpPr>
          <p:spPr bwMode="auto">
            <a:xfrm>
              <a:off x="6426" y="7821"/>
              <a:ext cx="15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2" name="Line 62">
              <a:extLst>
                <a:ext uri="{FF2B5EF4-FFF2-40B4-BE49-F238E27FC236}">
                  <a16:creationId xmlns:a16="http://schemas.microsoft.com/office/drawing/2014/main" id="{07F4F593-9F5A-4278-8717-F981A6DECE7B}"/>
                </a:ext>
              </a:extLst>
            </p:cNvPr>
            <p:cNvCxnSpPr>
              <a:cxnSpLocks noChangeShapeType="1"/>
            </p:cNvCxnSpPr>
            <p:nvPr/>
          </p:nvCxnSpPr>
          <p:spPr bwMode="auto">
            <a:xfrm>
              <a:off x="6840" y="6688"/>
              <a:ext cx="0" cy="478"/>
            </a:xfrm>
            <a:prstGeom prst="line">
              <a:avLst/>
            </a:prstGeom>
            <a:noFill/>
            <a:ln w="19050">
              <a:solidFill>
                <a:srgbClr val="000000"/>
              </a:solidFill>
              <a:round/>
              <a:headEnd type="oval" w="lg" len="lg"/>
              <a:tailEnd/>
            </a:ln>
            <a:extLst>
              <a:ext uri="{909E8E84-426E-40DD-AFC4-6F175D3DCCD1}">
                <a14:hiddenFill xmlns:a14="http://schemas.microsoft.com/office/drawing/2010/main">
                  <a:noFill/>
                </a14:hiddenFill>
              </a:ext>
            </a:extLst>
          </p:spPr>
        </p:cxnSp>
        <p:cxnSp>
          <p:nvCxnSpPr>
            <p:cNvPr id="33" name="Line 63">
              <a:extLst>
                <a:ext uri="{FF2B5EF4-FFF2-40B4-BE49-F238E27FC236}">
                  <a16:creationId xmlns:a16="http://schemas.microsoft.com/office/drawing/2014/main" id="{E30B16C4-C009-4416-A216-158F916FE7AC}"/>
                </a:ext>
              </a:extLst>
            </p:cNvPr>
            <p:cNvCxnSpPr>
              <a:cxnSpLocks noChangeShapeType="1"/>
            </p:cNvCxnSpPr>
            <p:nvPr/>
          </p:nvCxnSpPr>
          <p:spPr bwMode="auto">
            <a:xfrm>
              <a:off x="6840" y="7170"/>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4" name="Line 64">
              <a:extLst>
                <a:ext uri="{FF2B5EF4-FFF2-40B4-BE49-F238E27FC236}">
                  <a16:creationId xmlns:a16="http://schemas.microsoft.com/office/drawing/2014/main" id="{B1ED0816-D8D0-4687-9C11-488351AF1F22}"/>
                </a:ext>
              </a:extLst>
            </p:cNvPr>
            <p:cNvCxnSpPr>
              <a:cxnSpLocks noChangeShapeType="1"/>
            </p:cNvCxnSpPr>
            <p:nvPr/>
          </p:nvCxnSpPr>
          <p:spPr bwMode="auto">
            <a:xfrm>
              <a:off x="6840" y="7319"/>
              <a:ext cx="2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5" name="Line 65">
              <a:extLst>
                <a:ext uri="{FF2B5EF4-FFF2-40B4-BE49-F238E27FC236}">
                  <a16:creationId xmlns:a16="http://schemas.microsoft.com/office/drawing/2014/main" id="{2D86DC66-4943-4BA8-9C51-0011A844308E}"/>
                </a:ext>
              </a:extLst>
            </p:cNvPr>
            <p:cNvCxnSpPr>
              <a:cxnSpLocks noChangeShapeType="1"/>
            </p:cNvCxnSpPr>
            <p:nvPr/>
          </p:nvCxnSpPr>
          <p:spPr bwMode="auto">
            <a:xfrm>
              <a:off x="6840" y="7318"/>
              <a:ext cx="0" cy="508"/>
            </a:xfrm>
            <a:prstGeom prst="line">
              <a:avLst/>
            </a:prstGeom>
            <a:noFill/>
            <a:ln w="19050">
              <a:solidFill>
                <a:srgbClr val="000000"/>
              </a:solidFill>
              <a:round/>
              <a:headEnd w="lg" len="lg"/>
              <a:tailEnd type="oval" w="lg" len="lg"/>
            </a:ln>
            <a:extLst>
              <a:ext uri="{909E8E84-426E-40DD-AFC4-6F175D3DCCD1}">
                <a14:hiddenFill xmlns:a14="http://schemas.microsoft.com/office/drawing/2010/main">
                  <a:noFill/>
                </a14:hiddenFill>
              </a:ext>
            </a:extLst>
          </p:spPr>
        </p:cxnSp>
        <p:grpSp>
          <p:nvGrpSpPr>
            <p:cNvPr id="36" name="Group 35">
              <a:extLst>
                <a:ext uri="{FF2B5EF4-FFF2-40B4-BE49-F238E27FC236}">
                  <a16:creationId xmlns:a16="http://schemas.microsoft.com/office/drawing/2014/main" id="{D70054E8-8CF3-4F3C-8E29-CE9D771C2C79}"/>
                </a:ext>
              </a:extLst>
            </p:cNvPr>
            <p:cNvGrpSpPr>
              <a:grpSpLocks/>
            </p:cNvGrpSpPr>
            <p:nvPr/>
          </p:nvGrpSpPr>
          <p:grpSpPr bwMode="auto">
            <a:xfrm>
              <a:off x="7126" y="7049"/>
              <a:ext cx="573" cy="390"/>
              <a:chOff x="9558" y="4530"/>
              <a:chExt cx="880" cy="600"/>
            </a:xfrm>
          </p:grpSpPr>
          <p:sp>
            <p:nvSpPr>
              <p:cNvPr id="56" name="Oval 55">
                <a:extLst>
                  <a:ext uri="{FF2B5EF4-FFF2-40B4-BE49-F238E27FC236}">
                    <a16:creationId xmlns:a16="http://schemas.microsoft.com/office/drawing/2014/main" id="{E63A5BBC-1E22-44C5-B433-6AEB790F3F2B}"/>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7" name="AutoShape 68">
                <a:extLst>
                  <a:ext uri="{FF2B5EF4-FFF2-40B4-BE49-F238E27FC236}">
                    <a16:creationId xmlns:a16="http://schemas.microsoft.com/office/drawing/2014/main" id="{7C85A78E-B727-4C4D-A6CE-664A4E804905}"/>
                  </a:ext>
                </a:extLst>
              </p:cNvPr>
              <p:cNvSpPr>
                <a:spLocks noChangeArrowheads="1"/>
              </p:cNvSpPr>
              <p:nvPr/>
            </p:nvSpPr>
            <p:spPr bwMode="auto">
              <a:xfrm>
                <a:off x="9558" y="4530"/>
                <a:ext cx="745"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grpSp>
          <p:nvGrpSpPr>
            <p:cNvPr id="37" name="Group 36">
              <a:extLst>
                <a:ext uri="{FF2B5EF4-FFF2-40B4-BE49-F238E27FC236}">
                  <a16:creationId xmlns:a16="http://schemas.microsoft.com/office/drawing/2014/main" id="{C34FFFD0-E744-461A-BAD6-A58BB8BD080B}"/>
                </a:ext>
              </a:extLst>
            </p:cNvPr>
            <p:cNvGrpSpPr>
              <a:grpSpLocks/>
            </p:cNvGrpSpPr>
            <p:nvPr/>
          </p:nvGrpSpPr>
          <p:grpSpPr bwMode="auto">
            <a:xfrm>
              <a:off x="5975" y="6494"/>
              <a:ext cx="587" cy="390"/>
              <a:chOff x="9537" y="4530"/>
              <a:chExt cx="901" cy="600"/>
            </a:xfrm>
          </p:grpSpPr>
          <p:sp>
            <p:nvSpPr>
              <p:cNvPr id="54" name="Oval 53">
                <a:extLst>
                  <a:ext uri="{FF2B5EF4-FFF2-40B4-BE49-F238E27FC236}">
                    <a16:creationId xmlns:a16="http://schemas.microsoft.com/office/drawing/2014/main" id="{274E24BB-22F9-4D36-99DB-FB240EFA0DD6}"/>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5" name="AutoShape 71">
                <a:extLst>
                  <a:ext uri="{FF2B5EF4-FFF2-40B4-BE49-F238E27FC236}">
                    <a16:creationId xmlns:a16="http://schemas.microsoft.com/office/drawing/2014/main" id="{720229A5-3F16-43FF-8276-ED98526962DF}"/>
                  </a:ext>
                </a:extLst>
              </p:cNvPr>
              <p:cNvSpPr>
                <a:spLocks noChangeArrowheads="1"/>
              </p:cNvSpPr>
              <p:nvPr/>
            </p:nvSpPr>
            <p:spPr bwMode="auto">
              <a:xfrm>
                <a:off x="9537" y="4530"/>
                <a:ext cx="766"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grpSp>
          <p:nvGrpSpPr>
            <p:cNvPr id="38" name="Group 37">
              <a:extLst>
                <a:ext uri="{FF2B5EF4-FFF2-40B4-BE49-F238E27FC236}">
                  <a16:creationId xmlns:a16="http://schemas.microsoft.com/office/drawing/2014/main" id="{512A6CCC-E0E1-425E-A2B4-BD85D8A100E3}"/>
                </a:ext>
              </a:extLst>
            </p:cNvPr>
            <p:cNvGrpSpPr>
              <a:grpSpLocks/>
            </p:cNvGrpSpPr>
            <p:nvPr/>
          </p:nvGrpSpPr>
          <p:grpSpPr bwMode="auto">
            <a:xfrm>
              <a:off x="5960" y="7634"/>
              <a:ext cx="572" cy="390"/>
              <a:chOff x="9560" y="4530"/>
              <a:chExt cx="878" cy="600"/>
            </a:xfrm>
          </p:grpSpPr>
          <p:sp>
            <p:nvSpPr>
              <p:cNvPr id="52" name="Oval 51">
                <a:extLst>
                  <a:ext uri="{FF2B5EF4-FFF2-40B4-BE49-F238E27FC236}">
                    <a16:creationId xmlns:a16="http://schemas.microsoft.com/office/drawing/2014/main" id="{94A8E429-93B5-47F6-8A6B-4B91F2A77A06}"/>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3" name="AutoShape 74">
                <a:extLst>
                  <a:ext uri="{FF2B5EF4-FFF2-40B4-BE49-F238E27FC236}">
                    <a16:creationId xmlns:a16="http://schemas.microsoft.com/office/drawing/2014/main" id="{B856C948-83A1-486A-8714-A4DA03853FBC}"/>
                  </a:ext>
                </a:extLst>
              </p:cNvPr>
              <p:cNvSpPr>
                <a:spLocks noChangeArrowheads="1"/>
              </p:cNvSpPr>
              <p:nvPr/>
            </p:nvSpPr>
            <p:spPr bwMode="auto">
              <a:xfrm>
                <a:off x="9560" y="4530"/>
                <a:ext cx="743"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grpSp>
          <p:nvGrpSpPr>
            <p:cNvPr id="39" name="Group 38">
              <a:extLst>
                <a:ext uri="{FF2B5EF4-FFF2-40B4-BE49-F238E27FC236}">
                  <a16:creationId xmlns:a16="http://schemas.microsoft.com/office/drawing/2014/main" id="{83B997AE-E88A-4A90-AB92-442A6717141E}"/>
                </a:ext>
              </a:extLst>
            </p:cNvPr>
            <p:cNvGrpSpPr>
              <a:grpSpLocks/>
            </p:cNvGrpSpPr>
            <p:nvPr/>
          </p:nvGrpSpPr>
          <p:grpSpPr bwMode="auto">
            <a:xfrm>
              <a:off x="4607" y="7049"/>
              <a:ext cx="576" cy="390"/>
              <a:chOff x="9554" y="4530"/>
              <a:chExt cx="884" cy="600"/>
            </a:xfrm>
          </p:grpSpPr>
          <p:sp>
            <p:nvSpPr>
              <p:cNvPr id="50" name="Oval 49">
                <a:extLst>
                  <a:ext uri="{FF2B5EF4-FFF2-40B4-BE49-F238E27FC236}">
                    <a16:creationId xmlns:a16="http://schemas.microsoft.com/office/drawing/2014/main" id="{254BC4B3-1D00-4F37-9E6E-79D57B7D69EE}"/>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51" name="AutoShape 77">
                <a:extLst>
                  <a:ext uri="{FF2B5EF4-FFF2-40B4-BE49-F238E27FC236}">
                    <a16:creationId xmlns:a16="http://schemas.microsoft.com/office/drawing/2014/main" id="{A97ED22E-4CEC-4933-93F1-06D472C60F83}"/>
                  </a:ext>
                </a:extLst>
              </p:cNvPr>
              <p:cNvSpPr>
                <a:spLocks noChangeArrowheads="1"/>
              </p:cNvSpPr>
              <p:nvPr/>
            </p:nvSpPr>
            <p:spPr bwMode="auto">
              <a:xfrm>
                <a:off x="9554" y="4530"/>
                <a:ext cx="749"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cxnSp>
          <p:nvCxnSpPr>
            <p:cNvPr id="40" name="Line 78">
              <a:extLst>
                <a:ext uri="{FF2B5EF4-FFF2-40B4-BE49-F238E27FC236}">
                  <a16:creationId xmlns:a16="http://schemas.microsoft.com/office/drawing/2014/main" id="{1AE2B676-5992-4C8E-9FEC-10FA57F93FBF}"/>
                </a:ext>
              </a:extLst>
            </p:cNvPr>
            <p:cNvCxnSpPr>
              <a:cxnSpLocks noChangeShapeType="1"/>
            </p:cNvCxnSpPr>
            <p:nvPr/>
          </p:nvCxnSpPr>
          <p:spPr bwMode="auto">
            <a:xfrm>
              <a:off x="8010" y="6688"/>
              <a:ext cx="0" cy="406"/>
            </a:xfrm>
            <a:prstGeom prst="line">
              <a:avLst/>
            </a:prstGeom>
            <a:noFill/>
            <a:ln w="19050">
              <a:solidFill>
                <a:srgbClr val="000000"/>
              </a:solidFill>
              <a:round/>
              <a:headEnd type="none" w="sm" len="sm"/>
              <a:tailEnd/>
            </a:ln>
            <a:extLst>
              <a:ext uri="{909E8E84-426E-40DD-AFC4-6F175D3DCCD1}">
                <a14:hiddenFill xmlns:a14="http://schemas.microsoft.com/office/drawing/2010/main">
                  <a:noFill/>
                </a14:hiddenFill>
              </a:ext>
            </a:extLst>
          </p:spPr>
        </p:cxnSp>
        <p:cxnSp>
          <p:nvCxnSpPr>
            <p:cNvPr id="41" name="Line 79">
              <a:extLst>
                <a:ext uri="{FF2B5EF4-FFF2-40B4-BE49-F238E27FC236}">
                  <a16:creationId xmlns:a16="http://schemas.microsoft.com/office/drawing/2014/main" id="{C3083F9A-607E-4934-8022-692869BEBB95}"/>
                </a:ext>
              </a:extLst>
            </p:cNvPr>
            <p:cNvCxnSpPr>
              <a:cxnSpLocks noChangeShapeType="1"/>
            </p:cNvCxnSpPr>
            <p:nvPr/>
          </p:nvCxnSpPr>
          <p:spPr bwMode="auto">
            <a:xfrm>
              <a:off x="8010" y="7379"/>
              <a:ext cx="0" cy="432"/>
            </a:xfrm>
            <a:prstGeom prst="line">
              <a:avLst/>
            </a:prstGeom>
            <a:noFill/>
            <a:ln w="19050">
              <a:solidFill>
                <a:srgbClr val="000000"/>
              </a:solidFill>
              <a:round/>
              <a:headEnd type="none" w="sm" len="sm"/>
              <a:tailEnd/>
            </a:ln>
            <a:extLst>
              <a:ext uri="{909E8E84-426E-40DD-AFC4-6F175D3DCCD1}">
                <a14:hiddenFill xmlns:a14="http://schemas.microsoft.com/office/drawing/2010/main">
                  <a:noFill/>
                </a14:hiddenFill>
              </a:ext>
            </a:extLst>
          </p:spPr>
        </p:cxnSp>
        <p:cxnSp>
          <p:nvCxnSpPr>
            <p:cNvPr id="42" name="Line 80">
              <a:extLst>
                <a:ext uri="{FF2B5EF4-FFF2-40B4-BE49-F238E27FC236}">
                  <a16:creationId xmlns:a16="http://schemas.microsoft.com/office/drawing/2014/main" id="{97B3EF71-DE3E-428F-8D75-BE5351B1A7CE}"/>
                </a:ext>
              </a:extLst>
            </p:cNvPr>
            <p:cNvCxnSpPr>
              <a:cxnSpLocks noChangeShapeType="1"/>
            </p:cNvCxnSpPr>
            <p:nvPr/>
          </p:nvCxnSpPr>
          <p:spPr bwMode="auto">
            <a:xfrm>
              <a:off x="8010" y="7094"/>
              <a:ext cx="2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43" name="Line 81">
              <a:extLst>
                <a:ext uri="{FF2B5EF4-FFF2-40B4-BE49-F238E27FC236}">
                  <a16:creationId xmlns:a16="http://schemas.microsoft.com/office/drawing/2014/main" id="{13B51BBF-D28C-44DF-91EF-324ECEB345AE}"/>
                </a:ext>
              </a:extLst>
            </p:cNvPr>
            <p:cNvCxnSpPr>
              <a:cxnSpLocks noChangeShapeType="1"/>
            </p:cNvCxnSpPr>
            <p:nvPr/>
          </p:nvCxnSpPr>
          <p:spPr bwMode="auto">
            <a:xfrm>
              <a:off x="8016" y="7379"/>
              <a:ext cx="2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44" name="Group 43">
              <a:extLst>
                <a:ext uri="{FF2B5EF4-FFF2-40B4-BE49-F238E27FC236}">
                  <a16:creationId xmlns:a16="http://schemas.microsoft.com/office/drawing/2014/main" id="{CF7C0C35-01FE-4352-A732-0513380EB23A}"/>
                </a:ext>
              </a:extLst>
            </p:cNvPr>
            <p:cNvGrpSpPr>
              <a:grpSpLocks/>
            </p:cNvGrpSpPr>
            <p:nvPr/>
          </p:nvGrpSpPr>
          <p:grpSpPr bwMode="auto">
            <a:xfrm>
              <a:off x="8281" y="7049"/>
              <a:ext cx="573" cy="390"/>
              <a:chOff x="9558" y="4530"/>
              <a:chExt cx="880" cy="600"/>
            </a:xfrm>
          </p:grpSpPr>
          <p:sp>
            <p:nvSpPr>
              <p:cNvPr id="48" name="Oval 47">
                <a:extLst>
                  <a:ext uri="{FF2B5EF4-FFF2-40B4-BE49-F238E27FC236}">
                    <a16:creationId xmlns:a16="http://schemas.microsoft.com/office/drawing/2014/main" id="{312EC59B-288A-40CB-B78C-AD2E0FBD5C47}"/>
                  </a:ext>
                </a:extLst>
              </p:cNvPr>
              <p:cNvSpPr>
                <a:spLocks noChangeArrowheads="1"/>
              </p:cNvSpPr>
              <p:nvPr/>
            </p:nvSpPr>
            <p:spPr bwMode="auto">
              <a:xfrm>
                <a:off x="10306" y="4758"/>
                <a:ext cx="132" cy="143"/>
              </a:xfrm>
              <a:prstGeom prst="ellipse">
                <a:avLst/>
              </a:prstGeom>
              <a:solidFill>
                <a:srgbClr val="FFFFFF"/>
              </a:solidFill>
              <a:ln w="9525">
                <a:solidFill>
                  <a:srgbClr val="000000"/>
                </a:solidFill>
                <a:round/>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sp>
            <p:nvSpPr>
              <p:cNvPr id="49" name="AutoShape 84">
                <a:extLst>
                  <a:ext uri="{FF2B5EF4-FFF2-40B4-BE49-F238E27FC236}">
                    <a16:creationId xmlns:a16="http://schemas.microsoft.com/office/drawing/2014/main" id="{C5033DF3-8441-4321-B587-013C81AC5F8A}"/>
                  </a:ext>
                </a:extLst>
              </p:cNvPr>
              <p:cNvSpPr>
                <a:spLocks noChangeArrowheads="1"/>
              </p:cNvSpPr>
              <p:nvPr/>
            </p:nvSpPr>
            <p:spPr bwMode="auto">
              <a:xfrm>
                <a:off x="9558" y="4530"/>
                <a:ext cx="745" cy="600"/>
              </a:xfrm>
              <a:prstGeom prst="flowChartDelay">
                <a:avLst/>
              </a:prstGeom>
              <a:solidFill>
                <a:srgbClr val="FFFFFF"/>
              </a:solidFill>
              <a:ln w="9525">
                <a:solidFill>
                  <a:srgbClr val="000000"/>
                </a:solidFill>
                <a:miter lim="800000"/>
                <a:headEnd/>
                <a:tailEnd/>
              </a:ln>
              <a:effectLst>
                <a:outerShdw dist="17961" dir="2700000" algn="ctr" rotWithShape="0">
                  <a:srgbClr val="808080"/>
                </a:outerShdw>
              </a:effectLst>
            </p:spPr>
            <p:txBody>
              <a:bodyPr rot="0" vert="horz" wrap="square" lIns="91440" tIns="45720" rIns="91440" bIns="45720" anchor="t" anchorCtr="0" upright="1">
                <a:noAutofit/>
              </a:bodyPr>
              <a:lstStyle/>
              <a:p>
                <a:endParaRPr lang="en-SG"/>
              </a:p>
            </p:txBody>
          </p:sp>
        </p:grpSp>
        <p:sp>
          <p:nvSpPr>
            <p:cNvPr id="45" name="Rectangle 44">
              <a:extLst>
                <a:ext uri="{FF2B5EF4-FFF2-40B4-BE49-F238E27FC236}">
                  <a16:creationId xmlns:a16="http://schemas.microsoft.com/office/drawing/2014/main" id="{FEEB6B34-6B06-429B-9D60-ED24BD2E883C}"/>
                </a:ext>
              </a:extLst>
            </p:cNvPr>
            <p:cNvSpPr>
              <a:spLocks noChangeArrowheads="1"/>
            </p:cNvSpPr>
            <p:nvPr/>
          </p:nvSpPr>
          <p:spPr bwMode="auto">
            <a:xfrm>
              <a:off x="3403" y="6506"/>
              <a:ext cx="46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2400"/>
                </a:spcBef>
                <a:spcAft>
                  <a:spcPts val="0"/>
                </a:spcAft>
              </a:pPr>
              <a:r>
                <a:rPr lang="en-SG" sz="2000" b="0" i="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a:t>
              </a:r>
              <a:endParaRPr lang="en-SG" sz="2000" b="1" kern="0" dirty="0">
                <a:solidFill>
                  <a:srgbClr val="365F91"/>
                </a:solidFill>
                <a:effectLst/>
                <a:latin typeface="Cambria" panose="020405030504060302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45D3133B-10F1-45FE-B2BC-487E45B7741D}"/>
                </a:ext>
              </a:extLst>
            </p:cNvPr>
            <p:cNvSpPr>
              <a:spLocks noChangeArrowheads="1"/>
            </p:cNvSpPr>
            <p:nvPr/>
          </p:nvSpPr>
          <p:spPr bwMode="auto">
            <a:xfrm>
              <a:off x="3404" y="7730"/>
              <a:ext cx="46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2400"/>
                </a:spcBef>
                <a:spcAft>
                  <a:spcPts val="0"/>
                </a:spcAft>
              </a:pPr>
              <a:r>
                <a:rPr lang="en-SG" sz="2000" b="0" i="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a:t>
              </a:r>
              <a:endParaRPr lang="en-SG" sz="2000" b="1" kern="0" dirty="0">
                <a:solidFill>
                  <a:srgbClr val="365F91"/>
                </a:solidFill>
                <a:effectLst/>
                <a:latin typeface="Cambria" panose="02040503050406030204" pitchFamily="18" charset="0"/>
                <a:ea typeface="Times New Roman" panose="02020603050405020304" pitchFamily="18" charset="0"/>
              </a:endParaRPr>
            </a:p>
          </p:txBody>
        </p:sp>
        <p:sp>
          <p:nvSpPr>
            <p:cNvPr id="47" name="Rectangle 46">
              <a:extLst>
                <a:ext uri="{FF2B5EF4-FFF2-40B4-BE49-F238E27FC236}">
                  <a16:creationId xmlns:a16="http://schemas.microsoft.com/office/drawing/2014/main" id="{50B53072-DA79-4C3F-9A0C-E39C7799DD72}"/>
                </a:ext>
              </a:extLst>
            </p:cNvPr>
            <p:cNvSpPr>
              <a:spLocks noChangeArrowheads="1"/>
            </p:cNvSpPr>
            <p:nvPr/>
          </p:nvSpPr>
          <p:spPr bwMode="auto">
            <a:xfrm>
              <a:off x="9270" y="7143"/>
              <a:ext cx="4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 tIns="9144" rIns="9144" bIns="9144" anchor="t" anchorCtr="0" upright="1">
              <a:noAutofit/>
            </a:bodyPr>
            <a:lstStyle/>
            <a:p>
              <a:pPr algn="ctr">
                <a:spcBef>
                  <a:spcPts val="2400"/>
                </a:spcBef>
                <a:spcAft>
                  <a:spcPts val="0"/>
                </a:spcAft>
              </a:pPr>
              <a:r>
                <a:rPr lang="en-SG" sz="2000" b="0" i="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t>
              </a:r>
              <a:r>
                <a:rPr lang="en-SG" sz="20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SG" sz="2000" dirty="0">
                <a:effectLst/>
                <a:latin typeface="Calibri" panose="020F0502020204030204" pitchFamily="34" charset="0"/>
                <a:ea typeface="SimSun" panose="02010600030101010101" pitchFamily="2" charset="-122"/>
                <a:cs typeface="Times New Roman" panose="02020603050405020304" pitchFamily="18" charset="0"/>
              </a:endParaRPr>
            </a:p>
          </p:txBody>
        </p:sp>
      </p:grpSp>
      <p:sp>
        <p:nvSpPr>
          <p:cNvPr id="61" name="TextBox 60">
            <a:extLst>
              <a:ext uri="{FF2B5EF4-FFF2-40B4-BE49-F238E27FC236}">
                <a16:creationId xmlns:a16="http://schemas.microsoft.com/office/drawing/2014/main" id="{65A408B4-7210-4488-95E5-D4DCE9BE4711}"/>
              </a:ext>
            </a:extLst>
          </p:cNvPr>
          <p:cNvSpPr txBox="1"/>
          <p:nvPr/>
        </p:nvSpPr>
        <p:spPr>
          <a:xfrm>
            <a:off x="765672" y="3523076"/>
            <a:ext cx="7660105" cy="1723549"/>
          </a:xfrm>
          <a:prstGeom prst="rect">
            <a:avLst/>
          </a:prstGeom>
          <a:noFill/>
        </p:spPr>
        <p:txBody>
          <a:bodyPr wrap="square" rtlCol="0">
            <a:spAutoFit/>
          </a:bodyPr>
          <a:lstStyle/>
          <a:p>
            <a:pPr marL="514350" indent="-514350">
              <a:spcAft>
                <a:spcPts val="1200"/>
              </a:spcAft>
              <a:buAutoNum type="romanLcParenBoth"/>
            </a:pPr>
            <a:r>
              <a:rPr lang="en-SG" sz="2400" dirty="0"/>
              <a:t>What is </a:t>
            </a:r>
            <a:r>
              <a:rPr lang="en-SG" sz="2400" i="1" dirty="0"/>
              <a:t>F</a:t>
            </a:r>
            <a:r>
              <a:rPr lang="en-SG" sz="2400" dirty="0"/>
              <a:t>?</a:t>
            </a:r>
          </a:p>
          <a:p>
            <a:pPr marL="514350" indent="-514350">
              <a:spcAft>
                <a:spcPts val="1200"/>
              </a:spcAft>
              <a:buAutoNum type="romanLcParenBoth"/>
            </a:pPr>
            <a:r>
              <a:rPr lang="en-SG" sz="2400" dirty="0"/>
              <a:t>What is the circuit propagation delay if the propagation delay of a NAND gate with fan-in of </a:t>
            </a:r>
            <a:r>
              <a:rPr lang="en-SG" sz="2400" i="1" dirty="0"/>
              <a:t>n</a:t>
            </a:r>
            <a:r>
              <a:rPr lang="en-SG" sz="2400" dirty="0"/>
              <a:t> is </a:t>
            </a:r>
            <a:r>
              <a:rPr lang="en-SG" sz="2400" i="1" dirty="0" err="1"/>
              <a:t>nt</a:t>
            </a:r>
            <a:r>
              <a:rPr lang="en-SG" sz="2400" dirty="0"/>
              <a:t>?</a:t>
            </a:r>
          </a:p>
        </p:txBody>
      </p:sp>
      <p:sp>
        <p:nvSpPr>
          <p:cNvPr id="2" name="TextBox 1">
            <a:extLst>
              <a:ext uri="{FF2B5EF4-FFF2-40B4-BE49-F238E27FC236}">
                <a16:creationId xmlns:a16="http://schemas.microsoft.com/office/drawing/2014/main" id="{169C2AEF-D429-464B-B836-58A3FB635DFD}"/>
              </a:ext>
            </a:extLst>
          </p:cNvPr>
          <p:cNvSpPr txBox="1"/>
          <p:nvPr/>
        </p:nvSpPr>
        <p:spPr>
          <a:xfrm>
            <a:off x="2950519" y="3481478"/>
            <a:ext cx="875560" cy="523220"/>
          </a:xfrm>
          <a:prstGeom prst="rect">
            <a:avLst/>
          </a:prstGeom>
          <a:noFill/>
        </p:spPr>
        <p:txBody>
          <a:bodyPr wrap="square" rtlCol="0">
            <a:spAutoFit/>
          </a:bodyPr>
          <a:lstStyle/>
          <a:p>
            <a:pPr algn="ctr"/>
            <a:r>
              <a:rPr lang="en-SG" sz="2800" dirty="0">
                <a:solidFill>
                  <a:srgbClr val="C00000"/>
                </a:solidFill>
              </a:rPr>
              <a:t>1</a:t>
            </a:r>
          </a:p>
        </p:txBody>
      </p:sp>
      <p:sp>
        <p:nvSpPr>
          <p:cNvPr id="4" name="TextBox 3">
            <a:extLst>
              <a:ext uri="{FF2B5EF4-FFF2-40B4-BE49-F238E27FC236}">
                <a16:creationId xmlns:a16="http://schemas.microsoft.com/office/drawing/2014/main" id="{4A13A0E8-AE71-41A7-A244-150973EFBEE3}"/>
              </a:ext>
            </a:extLst>
          </p:cNvPr>
          <p:cNvSpPr txBox="1"/>
          <p:nvPr/>
        </p:nvSpPr>
        <p:spPr>
          <a:xfrm>
            <a:off x="3524396" y="3548258"/>
            <a:ext cx="5152465" cy="369332"/>
          </a:xfrm>
          <a:prstGeom prst="rect">
            <a:avLst/>
          </a:prstGeom>
          <a:noFill/>
        </p:spPr>
        <p:txBody>
          <a:bodyPr wrap="square" rtlCol="0">
            <a:spAutoFit/>
          </a:bodyPr>
          <a:lstStyle/>
          <a:p>
            <a:r>
              <a:rPr lang="en-SG" dirty="0"/>
              <a:t>(Faster by truth table or trace </a:t>
            </a:r>
            <a:r>
              <a:rPr lang="en-SG" i="1" dirty="0"/>
              <a:t>AB</a:t>
            </a:r>
            <a:r>
              <a:rPr lang="en-SG" dirty="0"/>
              <a:t>=00,01,10,11.)</a:t>
            </a:r>
          </a:p>
        </p:txBody>
      </p:sp>
      <p:sp>
        <p:nvSpPr>
          <p:cNvPr id="5" name="TextBox 4">
            <a:extLst>
              <a:ext uri="{FF2B5EF4-FFF2-40B4-BE49-F238E27FC236}">
                <a16:creationId xmlns:a16="http://schemas.microsoft.com/office/drawing/2014/main" id="{09647741-4600-40C2-AED0-C6585A61D9D3}"/>
              </a:ext>
            </a:extLst>
          </p:cNvPr>
          <p:cNvSpPr txBox="1"/>
          <p:nvPr/>
        </p:nvSpPr>
        <p:spPr>
          <a:xfrm>
            <a:off x="4501671" y="1145935"/>
            <a:ext cx="837888" cy="338554"/>
          </a:xfrm>
          <a:prstGeom prst="rect">
            <a:avLst/>
          </a:prstGeom>
          <a:noFill/>
        </p:spPr>
        <p:txBody>
          <a:bodyPr wrap="square" rtlCol="0">
            <a:spAutoFit/>
          </a:bodyPr>
          <a:lstStyle/>
          <a:p>
            <a:pPr algn="ctr"/>
            <a:r>
              <a:rPr lang="en-SG" sz="1600" i="1" dirty="0">
                <a:solidFill>
                  <a:srgbClr val="0000FF"/>
                </a:solidFill>
              </a:rPr>
              <a:t>A'</a:t>
            </a:r>
            <a:r>
              <a:rPr lang="en-SG" sz="1600" dirty="0">
                <a:solidFill>
                  <a:srgbClr val="0000FF"/>
                </a:solidFill>
              </a:rPr>
              <a:t>+</a:t>
            </a:r>
            <a:r>
              <a:rPr lang="en-SG" sz="1600" i="1" dirty="0">
                <a:solidFill>
                  <a:srgbClr val="0000FF"/>
                </a:solidFill>
              </a:rPr>
              <a:t>B</a:t>
            </a:r>
          </a:p>
        </p:txBody>
      </p:sp>
      <p:sp>
        <p:nvSpPr>
          <p:cNvPr id="58" name="TextBox 57">
            <a:extLst>
              <a:ext uri="{FF2B5EF4-FFF2-40B4-BE49-F238E27FC236}">
                <a16:creationId xmlns:a16="http://schemas.microsoft.com/office/drawing/2014/main" id="{000F29CD-C7F6-4244-A6EE-2658F0AC8CA7}"/>
              </a:ext>
            </a:extLst>
          </p:cNvPr>
          <p:cNvSpPr txBox="1"/>
          <p:nvPr/>
        </p:nvSpPr>
        <p:spPr>
          <a:xfrm>
            <a:off x="4441734" y="3129154"/>
            <a:ext cx="837888" cy="338554"/>
          </a:xfrm>
          <a:prstGeom prst="rect">
            <a:avLst/>
          </a:prstGeom>
          <a:noFill/>
        </p:spPr>
        <p:txBody>
          <a:bodyPr wrap="square" rtlCol="0">
            <a:spAutoFit/>
          </a:bodyPr>
          <a:lstStyle/>
          <a:p>
            <a:pPr algn="ctr"/>
            <a:r>
              <a:rPr lang="en-SG" sz="1600" i="1" dirty="0">
                <a:solidFill>
                  <a:srgbClr val="0000FF"/>
                </a:solidFill>
              </a:rPr>
              <a:t>B'</a:t>
            </a:r>
            <a:r>
              <a:rPr lang="en-SG" sz="1600" dirty="0">
                <a:solidFill>
                  <a:srgbClr val="0000FF"/>
                </a:solidFill>
              </a:rPr>
              <a:t>+</a:t>
            </a:r>
            <a:r>
              <a:rPr lang="en-SG" sz="1600" i="1" dirty="0">
                <a:solidFill>
                  <a:srgbClr val="0000FF"/>
                </a:solidFill>
              </a:rPr>
              <a:t>A</a:t>
            </a:r>
          </a:p>
        </p:txBody>
      </p:sp>
      <p:sp>
        <p:nvSpPr>
          <p:cNvPr id="59" name="TextBox 58">
            <a:extLst>
              <a:ext uri="{FF2B5EF4-FFF2-40B4-BE49-F238E27FC236}">
                <a16:creationId xmlns:a16="http://schemas.microsoft.com/office/drawing/2014/main" id="{735CB2B8-2E78-4540-9774-B7DE5A7D5C54}"/>
              </a:ext>
            </a:extLst>
          </p:cNvPr>
          <p:cNvSpPr txBox="1"/>
          <p:nvPr/>
        </p:nvSpPr>
        <p:spPr>
          <a:xfrm>
            <a:off x="5708334" y="1847922"/>
            <a:ext cx="649842" cy="338554"/>
          </a:xfrm>
          <a:prstGeom prst="rect">
            <a:avLst/>
          </a:prstGeom>
          <a:noFill/>
        </p:spPr>
        <p:txBody>
          <a:bodyPr wrap="square" rtlCol="0">
            <a:spAutoFit/>
          </a:bodyPr>
          <a:lstStyle/>
          <a:p>
            <a:pPr algn="ctr"/>
            <a:r>
              <a:rPr lang="en-SG" sz="1600" i="1" dirty="0">
                <a:solidFill>
                  <a:srgbClr val="0000FF"/>
                </a:solidFill>
              </a:rPr>
              <a:t>A</a:t>
            </a:r>
            <a:r>
              <a:rPr lang="en-SG" sz="1600" dirty="0">
                <a:solidFill>
                  <a:srgbClr val="0000FF"/>
                </a:solidFill>
                <a:sym typeface="Symbol" panose="05050102010706020507" pitchFamily="18" charset="2"/>
              </a:rPr>
              <a:t></a:t>
            </a:r>
            <a:r>
              <a:rPr lang="en-SG" sz="1600" i="1" dirty="0">
                <a:solidFill>
                  <a:srgbClr val="0000FF"/>
                </a:solidFill>
              </a:rPr>
              <a:t>B</a:t>
            </a:r>
          </a:p>
        </p:txBody>
      </p:sp>
      <p:sp>
        <p:nvSpPr>
          <p:cNvPr id="60" name="TextBox 59">
            <a:extLst>
              <a:ext uri="{FF2B5EF4-FFF2-40B4-BE49-F238E27FC236}">
                <a16:creationId xmlns:a16="http://schemas.microsoft.com/office/drawing/2014/main" id="{93BE5126-2F72-4CC5-814D-37E498F0ABFE}"/>
              </a:ext>
            </a:extLst>
          </p:cNvPr>
          <p:cNvSpPr txBox="1"/>
          <p:nvPr/>
        </p:nvSpPr>
        <p:spPr>
          <a:xfrm>
            <a:off x="3020783" y="1952253"/>
            <a:ext cx="837888" cy="338554"/>
          </a:xfrm>
          <a:prstGeom prst="rect">
            <a:avLst/>
          </a:prstGeom>
          <a:noFill/>
        </p:spPr>
        <p:txBody>
          <a:bodyPr wrap="square" rtlCol="0">
            <a:spAutoFit/>
          </a:bodyPr>
          <a:lstStyle/>
          <a:p>
            <a:pPr algn="ctr"/>
            <a:r>
              <a:rPr lang="en-SG" sz="1600" dirty="0">
                <a:solidFill>
                  <a:srgbClr val="0000FF"/>
                </a:solidFill>
              </a:rPr>
              <a:t>(</a:t>
            </a:r>
            <a:r>
              <a:rPr lang="en-SG" sz="1600" i="1" dirty="0">
                <a:solidFill>
                  <a:srgbClr val="0000FF"/>
                </a:solidFill>
              </a:rPr>
              <a:t>A</a:t>
            </a:r>
            <a:r>
              <a:rPr lang="en-SG" sz="1600" dirty="0">
                <a:solidFill>
                  <a:srgbClr val="0000FF"/>
                </a:solidFill>
                <a:sym typeface="Symbol" panose="05050102010706020507" pitchFamily="18" charset="2"/>
              </a:rPr>
              <a:t></a:t>
            </a:r>
            <a:r>
              <a:rPr lang="en-SG" sz="1600" i="1" dirty="0">
                <a:solidFill>
                  <a:srgbClr val="0000FF"/>
                </a:solidFill>
              </a:rPr>
              <a:t>B)'</a:t>
            </a:r>
          </a:p>
        </p:txBody>
      </p:sp>
      <p:sp>
        <p:nvSpPr>
          <p:cNvPr id="62" name="TextBox 61">
            <a:extLst>
              <a:ext uri="{FF2B5EF4-FFF2-40B4-BE49-F238E27FC236}">
                <a16:creationId xmlns:a16="http://schemas.microsoft.com/office/drawing/2014/main" id="{B18DEA81-46C4-453D-AB77-6A670652C94C}"/>
              </a:ext>
            </a:extLst>
          </p:cNvPr>
          <p:cNvSpPr txBox="1"/>
          <p:nvPr/>
        </p:nvSpPr>
        <p:spPr>
          <a:xfrm>
            <a:off x="2076811" y="4776526"/>
            <a:ext cx="875560" cy="523220"/>
          </a:xfrm>
          <a:prstGeom prst="rect">
            <a:avLst/>
          </a:prstGeom>
          <a:noFill/>
        </p:spPr>
        <p:txBody>
          <a:bodyPr wrap="square" rtlCol="0">
            <a:spAutoFit/>
          </a:bodyPr>
          <a:lstStyle/>
          <a:p>
            <a:pPr algn="ctr"/>
            <a:r>
              <a:rPr lang="en-SG" sz="2800" dirty="0">
                <a:solidFill>
                  <a:srgbClr val="C00000"/>
                </a:solidFill>
              </a:rPr>
              <a:t>9</a:t>
            </a:r>
            <a:r>
              <a:rPr lang="en-SG" sz="2800" i="1" dirty="0">
                <a:solidFill>
                  <a:srgbClr val="C00000"/>
                </a:solidFill>
              </a:rPr>
              <a:t>t</a:t>
            </a:r>
          </a:p>
        </p:txBody>
      </p:sp>
    </p:spTree>
    <p:extLst>
      <p:ext uri="{BB962C8B-B14F-4D97-AF65-F5344CB8AC3E}">
        <p14:creationId xmlns:p14="http://schemas.microsoft.com/office/powerpoint/2010/main" val="2618803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dissolve">
                                      <p:cBhvr>
                                        <p:cTn id="13" dur="500"/>
                                        <p:tgtEl>
                                          <p:spTgt spid="5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dissolve">
                                      <p:cBhvr>
                                        <p:cTn id="3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58" grpId="0"/>
      <p:bldP spid="59" grpId="0"/>
      <p:bldP spid="60"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769" y="342178"/>
            <a:ext cx="865240" cy="685800"/>
          </a:xfrm>
        </p:spPr>
        <p:txBody>
          <a:bodyPr>
            <a:normAutofit/>
          </a:bodyPr>
          <a:lstStyle/>
          <a:p>
            <a:pPr eaLnBrk="1" hangingPunct="1"/>
            <a:r>
              <a:rPr lang="en-GB" sz="2800" dirty="0">
                <a:solidFill>
                  <a:srgbClr val="0000FF"/>
                </a:solidFill>
              </a:rPr>
              <a:t>2.</a:t>
            </a:r>
          </a:p>
        </p:txBody>
      </p:sp>
      <p:sp>
        <p:nvSpPr>
          <p:cNvPr id="14340" name="Footer Placeholder 5"/>
          <p:cNvSpPr>
            <a:spLocks noGrp="1"/>
          </p:cNvSpPr>
          <p:nvPr>
            <p:ph type="ftr" sz="quarter" idx="11"/>
          </p:nvPr>
        </p:nvSpPr>
        <p:spPr>
          <a:noFill/>
        </p:spPr>
        <p:txBody>
          <a:bodyPr/>
          <a:lstStyle/>
          <a:p>
            <a:pPr algn="l"/>
            <a:r>
              <a:rPr lang="en-US" dirty="0"/>
              <a:t>AY2017/18 Semester 2 Exam Paper</a:t>
            </a: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
        <p:nvSpPr>
          <p:cNvPr id="3" name="TextBox 2">
            <a:extLst>
              <a:ext uri="{FF2B5EF4-FFF2-40B4-BE49-F238E27FC236}">
                <a16:creationId xmlns:a16="http://schemas.microsoft.com/office/drawing/2014/main" id="{8A6ACA72-705F-4847-B28D-073186840B1D}"/>
              </a:ext>
            </a:extLst>
          </p:cNvPr>
          <p:cNvSpPr txBox="1"/>
          <p:nvPr/>
        </p:nvSpPr>
        <p:spPr>
          <a:xfrm>
            <a:off x="851785" y="549265"/>
            <a:ext cx="7660105" cy="707886"/>
          </a:xfrm>
          <a:prstGeom prst="rect">
            <a:avLst/>
          </a:prstGeom>
          <a:noFill/>
        </p:spPr>
        <p:txBody>
          <a:bodyPr wrap="square" rtlCol="0">
            <a:spAutoFit/>
          </a:bodyPr>
          <a:lstStyle/>
          <a:p>
            <a:r>
              <a:rPr lang="en-SG" sz="2000" dirty="0"/>
              <a:t>A sequential circuit goes through the following states, whose state values are shown in decimal:</a:t>
            </a:r>
          </a:p>
        </p:txBody>
      </p:sp>
      <p:grpSp>
        <p:nvGrpSpPr>
          <p:cNvPr id="63" name="Group 62">
            <a:extLst>
              <a:ext uri="{FF2B5EF4-FFF2-40B4-BE49-F238E27FC236}">
                <a16:creationId xmlns:a16="http://schemas.microsoft.com/office/drawing/2014/main" id="{8AFE7F73-45C1-46DB-BED6-63127C1CFBE0}"/>
              </a:ext>
            </a:extLst>
          </p:cNvPr>
          <p:cNvGrpSpPr/>
          <p:nvPr/>
        </p:nvGrpSpPr>
        <p:grpSpPr>
          <a:xfrm>
            <a:off x="1694397" y="1332787"/>
            <a:ext cx="6076048" cy="1451799"/>
            <a:chOff x="-47625" y="0"/>
            <a:chExt cx="4305300" cy="1028700"/>
          </a:xfrm>
        </p:grpSpPr>
        <p:grpSp>
          <p:nvGrpSpPr>
            <p:cNvPr id="64" name="Group 63">
              <a:extLst>
                <a:ext uri="{FF2B5EF4-FFF2-40B4-BE49-F238E27FC236}">
                  <a16:creationId xmlns:a16="http://schemas.microsoft.com/office/drawing/2014/main" id="{9C2B3C2A-A7B8-49DE-B691-64AB84ABE452}"/>
                </a:ext>
              </a:extLst>
            </p:cNvPr>
            <p:cNvGrpSpPr/>
            <p:nvPr/>
          </p:nvGrpSpPr>
          <p:grpSpPr>
            <a:xfrm>
              <a:off x="381000" y="0"/>
              <a:ext cx="3467100" cy="361950"/>
              <a:chOff x="0" y="0"/>
              <a:chExt cx="3467100" cy="361950"/>
            </a:xfrm>
          </p:grpSpPr>
          <p:grpSp>
            <p:nvGrpSpPr>
              <p:cNvPr id="91" name="Group 90">
                <a:extLst>
                  <a:ext uri="{FF2B5EF4-FFF2-40B4-BE49-F238E27FC236}">
                    <a16:creationId xmlns:a16="http://schemas.microsoft.com/office/drawing/2014/main" id="{74D6461A-C6D6-4C1B-A686-7275D01BC4F8}"/>
                  </a:ext>
                </a:extLst>
              </p:cNvPr>
              <p:cNvGrpSpPr>
                <a:grpSpLocks/>
              </p:cNvGrpSpPr>
              <p:nvPr/>
            </p:nvGrpSpPr>
            <p:grpSpPr bwMode="auto">
              <a:xfrm>
                <a:off x="0" y="0"/>
                <a:ext cx="361950" cy="361950"/>
                <a:chOff x="3180" y="2475"/>
                <a:chExt cx="570" cy="570"/>
              </a:xfrm>
            </p:grpSpPr>
            <p:sp>
              <p:nvSpPr>
                <p:cNvPr id="108" name="Oval 107">
                  <a:extLst>
                    <a:ext uri="{FF2B5EF4-FFF2-40B4-BE49-F238E27FC236}">
                      <a16:creationId xmlns:a16="http://schemas.microsoft.com/office/drawing/2014/main" id="{ECFFDD07-2016-4792-9A6F-D0AA2D44E6A4}"/>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09" name="Text Box 1115">
                  <a:extLst>
                    <a:ext uri="{FF2B5EF4-FFF2-40B4-BE49-F238E27FC236}">
                      <a16:creationId xmlns:a16="http://schemas.microsoft.com/office/drawing/2014/main" id="{2BB24371-A983-4EBE-B2E7-52E88C743241}"/>
                    </a:ext>
                  </a:extLst>
                </p:cNvPr>
                <p:cNvSpPr txBox="1">
                  <a:spLocks noChangeArrowheads="1"/>
                </p:cNvSpPr>
                <p:nvPr/>
              </p:nvSpPr>
              <p:spPr bwMode="auto">
                <a:xfrm>
                  <a:off x="3199" y="2510"/>
                  <a:ext cx="53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0</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92" name="Group 91">
                <a:extLst>
                  <a:ext uri="{FF2B5EF4-FFF2-40B4-BE49-F238E27FC236}">
                    <a16:creationId xmlns:a16="http://schemas.microsoft.com/office/drawing/2014/main" id="{3DF8E54B-4CE0-48C5-A53B-5DC3968B2025}"/>
                  </a:ext>
                </a:extLst>
              </p:cNvPr>
              <p:cNvGrpSpPr>
                <a:grpSpLocks/>
              </p:cNvGrpSpPr>
              <p:nvPr/>
            </p:nvGrpSpPr>
            <p:grpSpPr bwMode="auto">
              <a:xfrm>
                <a:off x="762000" y="0"/>
                <a:ext cx="361950" cy="361950"/>
                <a:chOff x="3180" y="2475"/>
                <a:chExt cx="570" cy="570"/>
              </a:xfrm>
            </p:grpSpPr>
            <p:sp>
              <p:nvSpPr>
                <p:cNvPr id="106" name="Oval 105">
                  <a:extLst>
                    <a:ext uri="{FF2B5EF4-FFF2-40B4-BE49-F238E27FC236}">
                      <a16:creationId xmlns:a16="http://schemas.microsoft.com/office/drawing/2014/main" id="{0EA22659-D17A-4CEC-8F5E-89CB4098BF97}"/>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07" name="Text Box 1119">
                  <a:extLst>
                    <a:ext uri="{FF2B5EF4-FFF2-40B4-BE49-F238E27FC236}">
                      <a16:creationId xmlns:a16="http://schemas.microsoft.com/office/drawing/2014/main" id="{7E13E32F-77A0-42AE-A900-390EEDA5EB4F}"/>
                    </a:ext>
                  </a:extLst>
                </p:cNvPr>
                <p:cNvSpPr txBox="1">
                  <a:spLocks noChangeArrowheads="1"/>
                </p:cNvSpPr>
                <p:nvPr/>
              </p:nvSpPr>
              <p:spPr bwMode="auto">
                <a:xfrm>
                  <a:off x="3199" y="2510"/>
                  <a:ext cx="53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1</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93" name="Group 92">
                <a:extLst>
                  <a:ext uri="{FF2B5EF4-FFF2-40B4-BE49-F238E27FC236}">
                    <a16:creationId xmlns:a16="http://schemas.microsoft.com/office/drawing/2014/main" id="{60785B7F-9E7A-4602-B793-ED82823E1323}"/>
                  </a:ext>
                </a:extLst>
              </p:cNvPr>
              <p:cNvGrpSpPr>
                <a:grpSpLocks/>
              </p:cNvGrpSpPr>
              <p:nvPr/>
            </p:nvGrpSpPr>
            <p:grpSpPr bwMode="auto">
              <a:xfrm>
                <a:off x="1543050" y="0"/>
                <a:ext cx="361950" cy="361950"/>
                <a:chOff x="3180" y="2475"/>
                <a:chExt cx="570" cy="570"/>
              </a:xfrm>
            </p:grpSpPr>
            <p:sp>
              <p:nvSpPr>
                <p:cNvPr id="104" name="Oval 103">
                  <a:extLst>
                    <a:ext uri="{FF2B5EF4-FFF2-40B4-BE49-F238E27FC236}">
                      <a16:creationId xmlns:a16="http://schemas.microsoft.com/office/drawing/2014/main" id="{0AF1E01E-D4CD-4BB4-BC6E-1FD22C80F90A}"/>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05" name="Text Box 1122">
                  <a:extLst>
                    <a:ext uri="{FF2B5EF4-FFF2-40B4-BE49-F238E27FC236}">
                      <a16:creationId xmlns:a16="http://schemas.microsoft.com/office/drawing/2014/main" id="{53E13C55-48A3-410A-A308-5E409BAD9F02}"/>
                    </a:ext>
                  </a:extLst>
                </p:cNvPr>
                <p:cNvSpPr txBox="1">
                  <a:spLocks noChangeArrowheads="1"/>
                </p:cNvSpPr>
                <p:nvPr/>
              </p:nvSpPr>
              <p:spPr bwMode="auto">
                <a:xfrm>
                  <a:off x="3199" y="2510"/>
                  <a:ext cx="53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3</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94" name="Group 93">
                <a:extLst>
                  <a:ext uri="{FF2B5EF4-FFF2-40B4-BE49-F238E27FC236}">
                    <a16:creationId xmlns:a16="http://schemas.microsoft.com/office/drawing/2014/main" id="{D30A6E00-6843-4FDE-ADEC-CCDCA5F027A1}"/>
                  </a:ext>
                </a:extLst>
              </p:cNvPr>
              <p:cNvGrpSpPr>
                <a:grpSpLocks/>
              </p:cNvGrpSpPr>
              <p:nvPr/>
            </p:nvGrpSpPr>
            <p:grpSpPr bwMode="auto">
              <a:xfrm>
                <a:off x="2324100" y="0"/>
                <a:ext cx="361950" cy="361950"/>
                <a:chOff x="3180" y="2475"/>
                <a:chExt cx="570" cy="570"/>
              </a:xfrm>
            </p:grpSpPr>
            <p:sp>
              <p:nvSpPr>
                <p:cNvPr id="102" name="Oval 101">
                  <a:extLst>
                    <a:ext uri="{FF2B5EF4-FFF2-40B4-BE49-F238E27FC236}">
                      <a16:creationId xmlns:a16="http://schemas.microsoft.com/office/drawing/2014/main" id="{37633048-BDBE-46FE-A4B3-93E87C160379}"/>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03" name="Text Box 1125">
                  <a:extLst>
                    <a:ext uri="{FF2B5EF4-FFF2-40B4-BE49-F238E27FC236}">
                      <a16:creationId xmlns:a16="http://schemas.microsoft.com/office/drawing/2014/main" id="{83AB2094-6E71-4253-A6A8-8FFC39174677}"/>
                    </a:ext>
                  </a:extLst>
                </p:cNvPr>
                <p:cNvSpPr txBox="1">
                  <a:spLocks noChangeArrowheads="1"/>
                </p:cNvSpPr>
                <p:nvPr/>
              </p:nvSpPr>
              <p:spPr bwMode="auto">
                <a:xfrm>
                  <a:off x="3199" y="2510"/>
                  <a:ext cx="53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2</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95" name="Group 94">
                <a:extLst>
                  <a:ext uri="{FF2B5EF4-FFF2-40B4-BE49-F238E27FC236}">
                    <a16:creationId xmlns:a16="http://schemas.microsoft.com/office/drawing/2014/main" id="{8E5E1DDB-E6F6-4CB0-9859-F10D5CAE8594}"/>
                  </a:ext>
                </a:extLst>
              </p:cNvPr>
              <p:cNvGrpSpPr>
                <a:grpSpLocks/>
              </p:cNvGrpSpPr>
              <p:nvPr/>
            </p:nvGrpSpPr>
            <p:grpSpPr bwMode="auto">
              <a:xfrm>
                <a:off x="3105150" y="0"/>
                <a:ext cx="361950" cy="361950"/>
                <a:chOff x="3180" y="2475"/>
                <a:chExt cx="570" cy="570"/>
              </a:xfrm>
            </p:grpSpPr>
            <p:sp>
              <p:nvSpPr>
                <p:cNvPr id="100" name="Oval 99">
                  <a:extLst>
                    <a:ext uri="{FF2B5EF4-FFF2-40B4-BE49-F238E27FC236}">
                      <a16:creationId xmlns:a16="http://schemas.microsoft.com/office/drawing/2014/main" id="{718762F6-DD86-48FA-A56C-657ADD91C921}"/>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101" name="Text Box 1128">
                  <a:extLst>
                    <a:ext uri="{FF2B5EF4-FFF2-40B4-BE49-F238E27FC236}">
                      <a16:creationId xmlns:a16="http://schemas.microsoft.com/office/drawing/2014/main" id="{1EF0C95B-B40E-4157-8846-CBAAEDA9464F}"/>
                    </a:ext>
                  </a:extLst>
                </p:cNvPr>
                <p:cNvSpPr txBox="1">
                  <a:spLocks noChangeArrowheads="1"/>
                </p:cNvSpPr>
                <p:nvPr/>
              </p:nvSpPr>
              <p:spPr bwMode="auto">
                <a:xfrm>
                  <a:off x="3199" y="2510"/>
                  <a:ext cx="53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6</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96" name="AutoShape 1138">
                <a:extLst>
                  <a:ext uri="{FF2B5EF4-FFF2-40B4-BE49-F238E27FC236}">
                    <a16:creationId xmlns:a16="http://schemas.microsoft.com/office/drawing/2014/main" id="{229BF8AA-7ED8-4C81-8E4D-E6559490946F}"/>
                  </a:ext>
                </a:extLst>
              </p:cNvPr>
              <p:cNvCxnSpPr>
                <a:cxnSpLocks noChangeShapeType="1"/>
              </p:cNvCxnSpPr>
              <p:nvPr/>
            </p:nvCxnSpPr>
            <p:spPr bwMode="auto">
              <a:xfrm>
                <a:off x="400050"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139">
                <a:extLst>
                  <a:ext uri="{FF2B5EF4-FFF2-40B4-BE49-F238E27FC236}">
                    <a16:creationId xmlns:a16="http://schemas.microsoft.com/office/drawing/2014/main" id="{F1668265-445B-4F3D-BDAC-AB6D60AAD1AC}"/>
                  </a:ext>
                </a:extLst>
              </p:cNvPr>
              <p:cNvCxnSpPr>
                <a:cxnSpLocks noChangeShapeType="1"/>
              </p:cNvCxnSpPr>
              <p:nvPr/>
            </p:nvCxnSpPr>
            <p:spPr bwMode="auto">
              <a:xfrm>
                <a:off x="11715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140">
                <a:extLst>
                  <a:ext uri="{FF2B5EF4-FFF2-40B4-BE49-F238E27FC236}">
                    <a16:creationId xmlns:a16="http://schemas.microsoft.com/office/drawing/2014/main" id="{76702131-CF27-4642-926E-630CBA4045F4}"/>
                  </a:ext>
                </a:extLst>
              </p:cNvPr>
              <p:cNvCxnSpPr>
                <a:cxnSpLocks noChangeShapeType="1"/>
              </p:cNvCxnSpPr>
              <p:nvPr/>
            </p:nvCxnSpPr>
            <p:spPr bwMode="auto">
              <a:xfrm>
                <a:off x="195262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141">
                <a:extLst>
                  <a:ext uri="{FF2B5EF4-FFF2-40B4-BE49-F238E27FC236}">
                    <a16:creationId xmlns:a16="http://schemas.microsoft.com/office/drawing/2014/main" id="{E645A6DF-B9EA-4771-BC97-93C58FF54086}"/>
                  </a:ext>
                </a:extLst>
              </p:cNvPr>
              <p:cNvCxnSpPr>
                <a:cxnSpLocks noChangeShapeType="1"/>
              </p:cNvCxnSpPr>
              <p:nvPr/>
            </p:nvCxnSpPr>
            <p:spPr bwMode="auto">
              <a:xfrm>
                <a:off x="2733675" y="18097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65" name="AutoShape 1142">
              <a:extLst>
                <a:ext uri="{FF2B5EF4-FFF2-40B4-BE49-F238E27FC236}">
                  <a16:creationId xmlns:a16="http://schemas.microsoft.com/office/drawing/2014/main" id="{2E9A379A-5E4F-4115-97D3-5D5F3F3A1891}"/>
                </a:ext>
              </a:extLst>
            </p:cNvPr>
            <p:cNvCxnSpPr>
              <a:cxnSpLocks noChangeShapeType="1"/>
            </p:cNvCxnSpPr>
            <p:nvPr/>
          </p:nvCxnSpPr>
          <p:spPr bwMode="auto">
            <a:xfrm>
              <a:off x="3800475" y="352425"/>
              <a:ext cx="190500" cy="31432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1142">
              <a:extLst>
                <a:ext uri="{FF2B5EF4-FFF2-40B4-BE49-F238E27FC236}">
                  <a16:creationId xmlns:a16="http://schemas.microsoft.com/office/drawing/2014/main" id="{31587C54-1ACE-4DFC-9D6E-A2899E4F9B4E}"/>
                </a:ext>
              </a:extLst>
            </p:cNvPr>
            <p:cNvCxnSpPr>
              <a:cxnSpLocks noChangeShapeType="1"/>
            </p:cNvCxnSpPr>
            <p:nvPr/>
          </p:nvCxnSpPr>
          <p:spPr bwMode="auto">
            <a:xfrm flipV="1">
              <a:off x="238125" y="342900"/>
              <a:ext cx="190500" cy="295275"/>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67" name="Group 66">
              <a:extLst>
                <a:ext uri="{FF2B5EF4-FFF2-40B4-BE49-F238E27FC236}">
                  <a16:creationId xmlns:a16="http://schemas.microsoft.com/office/drawing/2014/main" id="{DBF9CAA8-4457-4DA7-8A82-CBAE5995ABF0}"/>
                </a:ext>
              </a:extLst>
            </p:cNvPr>
            <p:cNvGrpSpPr/>
            <p:nvPr/>
          </p:nvGrpSpPr>
          <p:grpSpPr>
            <a:xfrm>
              <a:off x="-47625" y="666750"/>
              <a:ext cx="4305300" cy="361950"/>
              <a:chOff x="-47625" y="0"/>
              <a:chExt cx="4305300" cy="361950"/>
            </a:xfrm>
          </p:grpSpPr>
          <p:grpSp>
            <p:nvGrpSpPr>
              <p:cNvPr id="68" name="Group 67">
                <a:extLst>
                  <a:ext uri="{FF2B5EF4-FFF2-40B4-BE49-F238E27FC236}">
                    <a16:creationId xmlns:a16="http://schemas.microsoft.com/office/drawing/2014/main" id="{255B74A1-CA57-40C2-8959-BF8F1B6C4BA2}"/>
                  </a:ext>
                </a:extLst>
              </p:cNvPr>
              <p:cNvGrpSpPr>
                <a:grpSpLocks/>
              </p:cNvGrpSpPr>
              <p:nvPr/>
            </p:nvGrpSpPr>
            <p:grpSpPr bwMode="auto">
              <a:xfrm>
                <a:off x="-47625" y="0"/>
                <a:ext cx="409575" cy="361950"/>
                <a:chOff x="3105" y="2475"/>
                <a:chExt cx="645" cy="570"/>
              </a:xfrm>
            </p:grpSpPr>
            <p:sp>
              <p:nvSpPr>
                <p:cNvPr id="89" name="Oval 88">
                  <a:extLst>
                    <a:ext uri="{FF2B5EF4-FFF2-40B4-BE49-F238E27FC236}">
                      <a16:creationId xmlns:a16="http://schemas.microsoft.com/office/drawing/2014/main" id="{1096B00A-9860-4C30-8339-75432F79A9C5}"/>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90" name="Text Box 1115">
                  <a:extLst>
                    <a:ext uri="{FF2B5EF4-FFF2-40B4-BE49-F238E27FC236}">
                      <a16:creationId xmlns:a16="http://schemas.microsoft.com/office/drawing/2014/main" id="{30320E9D-6FC5-412B-9181-193E0EBE58A7}"/>
                    </a:ext>
                  </a:extLst>
                </p:cNvPr>
                <p:cNvSpPr txBox="1">
                  <a:spLocks noChangeArrowheads="1"/>
                </p:cNvSpPr>
                <p:nvPr/>
              </p:nvSpPr>
              <p:spPr bwMode="auto">
                <a:xfrm>
                  <a:off x="3105" y="2510"/>
                  <a:ext cx="629"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15</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69" name="Group 68">
                <a:extLst>
                  <a:ext uri="{FF2B5EF4-FFF2-40B4-BE49-F238E27FC236}">
                    <a16:creationId xmlns:a16="http://schemas.microsoft.com/office/drawing/2014/main" id="{127C1531-FF1D-4BD0-8C97-354AEE9FBA07}"/>
                  </a:ext>
                </a:extLst>
              </p:cNvPr>
              <p:cNvGrpSpPr>
                <a:grpSpLocks/>
              </p:cNvGrpSpPr>
              <p:nvPr/>
            </p:nvGrpSpPr>
            <p:grpSpPr bwMode="auto">
              <a:xfrm>
                <a:off x="731520" y="0"/>
                <a:ext cx="440055" cy="361950"/>
                <a:chOff x="3132" y="2475"/>
                <a:chExt cx="693" cy="570"/>
              </a:xfrm>
            </p:grpSpPr>
            <p:sp>
              <p:nvSpPr>
                <p:cNvPr id="87" name="Oval 86">
                  <a:extLst>
                    <a:ext uri="{FF2B5EF4-FFF2-40B4-BE49-F238E27FC236}">
                      <a16:creationId xmlns:a16="http://schemas.microsoft.com/office/drawing/2014/main" id="{4A966AC3-4911-4A1B-8352-C580BE3D1731}"/>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88" name="Text Box 1119">
                  <a:extLst>
                    <a:ext uri="{FF2B5EF4-FFF2-40B4-BE49-F238E27FC236}">
                      <a16:creationId xmlns:a16="http://schemas.microsoft.com/office/drawing/2014/main" id="{4489C8C9-CE39-4128-9395-5B68F29AEB5F}"/>
                    </a:ext>
                  </a:extLst>
                </p:cNvPr>
                <p:cNvSpPr txBox="1">
                  <a:spLocks noChangeArrowheads="1"/>
                </p:cNvSpPr>
                <p:nvPr/>
              </p:nvSpPr>
              <p:spPr bwMode="auto">
                <a:xfrm>
                  <a:off x="3132" y="2510"/>
                  <a:ext cx="69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13</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70" name="Group 69">
                <a:extLst>
                  <a:ext uri="{FF2B5EF4-FFF2-40B4-BE49-F238E27FC236}">
                    <a16:creationId xmlns:a16="http://schemas.microsoft.com/office/drawing/2014/main" id="{3B6D49C3-A665-4147-8343-56B7C2C50B33}"/>
                  </a:ext>
                </a:extLst>
              </p:cNvPr>
              <p:cNvGrpSpPr>
                <a:grpSpLocks/>
              </p:cNvGrpSpPr>
              <p:nvPr/>
            </p:nvGrpSpPr>
            <p:grpSpPr bwMode="auto">
              <a:xfrm>
                <a:off x="2295525" y="0"/>
                <a:ext cx="409575" cy="361950"/>
                <a:chOff x="3135" y="2475"/>
                <a:chExt cx="645" cy="570"/>
              </a:xfrm>
            </p:grpSpPr>
            <p:sp>
              <p:nvSpPr>
                <p:cNvPr id="85" name="Oval 84">
                  <a:extLst>
                    <a:ext uri="{FF2B5EF4-FFF2-40B4-BE49-F238E27FC236}">
                      <a16:creationId xmlns:a16="http://schemas.microsoft.com/office/drawing/2014/main" id="{8CC8DB56-307B-46A7-8EB9-6283CF2E228F}"/>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86" name="Text Box 1125">
                  <a:extLst>
                    <a:ext uri="{FF2B5EF4-FFF2-40B4-BE49-F238E27FC236}">
                      <a16:creationId xmlns:a16="http://schemas.microsoft.com/office/drawing/2014/main" id="{F3EC5454-E89F-4F48-BC61-7C50D9AD3419}"/>
                    </a:ext>
                  </a:extLst>
                </p:cNvPr>
                <p:cNvSpPr txBox="1">
                  <a:spLocks noChangeArrowheads="1"/>
                </p:cNvSpPr>
                <p:nvPr/>
              </p:nvSpPr>
              <p:spPr bwMode="auto">
                <a:xfrm>
                  <a:off x="3135" y="2510"/>
                  <a:ext cx="645"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4</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71" name="Group 70">
                <a:extLst>
                  <a:ext uri="{FF2B5EF4-FFF2-40B4-BE49-F238E27FC236}">
                    <a16:creationId xmlns:a16="http://schemas.microsoft.com/office/drawing/2014/main" id="{360115E8-3A91-485D-8187-E82144713031}"/>
                  </a:ext>
                </a:extLst>
              </p:cNvPr>
              <p:cNvGrpSpPr>
                <a:grpSpLocks/>
              </p:cNvGrpSpPr>
              <p:nvPr/>
            </p:nvGrpSpPr>
            <p:grpSpPr bwMode="auto">
              <a:xfrm>
                <a:off x="3076575" y="0"/>
                <a:ext cx="421640" cy="361950"/>
                <a:chOff x="3135" y="2475"/>
                <a:chExt cx="664" cy="570"/>
              </a:xfrm>
            </p:grpSpPr>
            <p:sp>
              <p:nvSpPr>
                <p:cNvPr id="83" name="Oval 82">
                  <a:extLst>
                    <a:ext uri="{FF2B5EF4-FFF2-40B4-BE49-F238E27FC236}">
                      <a16:creationId xmlns:a16="http://schemas.microsoft.com/office/drawing/2014/main" id="{83652700-D4D4-4353-93A1-6BA5B77E472A}"/>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84" name="Text Box 1128">
                  <a:extLst>
                    <a:ext uri="{FF2B5EF4-FFF2-40B4-BE49-F238E27FC236}">
                      <a16:creationId xmlns:a16="http://schemas.microsoft.com/office/drawing/2014/main" id="{27799D27-514A-491A-83D0-FFAFA3B016E1}"/>
                    </a:ext>
                  </a:extLst>
                </p:cNvPr>
                <p:cNvSpPr txBox="1">
                  <a:spLocks noChangeArrowheads="1"/>
                </p:cNvSpPr>
                <p:nvPr/>
              </p:nvSpPr>
              <p:spPr bwMode="auto">
                <a:xfrm>
                  <a:off x="3135" y="2510"/>
                  <a:ext cx="664"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5</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72" name="Group 71">
                <a:extLst>
                  <a:ext uri="{FF2B5EF4-FFF2-40B4-BE49-F238E27FC236}">
                    <a16:creationId xmlns:a16="http://schemas.microsoft.com/office/drawing/2014/main" id="{A364B2FC-9343-4020-936E-99094B1D124F}"/>
                  </a:ext>
                </a:extLst>
              </p:cNvPr>
              <p:cNvGrpSpPr>
                <a:grpSpLocks/>
              </p:cNvGrpSpPr>
              <p:nvPr/>
            </p:nvGrpSpPr>
            <p:grpSpPr bwMode="auto">
              <a:xfrm>
                <a:off x="3895725" y="0"/>
                <a:ext cx="361950" cy="361950"/>
                <a:chOff x="3180" y="2475"/>
                <a:chExt cx="570" cy="570"/>
              </a:xfrm>
            </p:grpSpPr>
            <p:sp>
              <p:nvSpPr>
                <p:cNvPr id="81" name="Oval 80">
                  <a:extLst>
                    <a:ext uri="{FF2B5EF4-FFF2-40B4-BE49-F238E27FC236}">
                      <a16:creationId xmlns:a16="http://schemas.microsoft.com/office/drawing/2014/main" id="{701ED489-DBE4-4CEA-B99B-0075D67021F0}"/>
                    </a:ext>
                  </a:extLst>
                </p:cNvPr>
                <p:cNvSpPr>
                  <a:spLocks noChangeArrowheads="1"/>
                </p:cNvSpPr>
                <p:nvPr/>
              </p:nvSpPr>
              <p:spPr bwMode="auto">
                <a:xfrm>
                  <a:off x="3180" y="2475"/>
                  <a:ext cx="570" cy="57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82" name="Text Box 1131">
                  <a:extLst>
                    <a:ext uri="{FF2B5EF4-FFF2-40B4-BE49-F238E27FC236}">
                      <a16:creationId xmlns:a16="http://schemas.microsoft.com/office/drawing/2014/main" id="{D474B8CB-5A33-459B-BA2E-00FAEE1F7127}"/>
                    </a:ext>
                  </a:extLst>
                </p:cNvPr>
                <p:cNvSpPr txBox="1">
                  <a:spLocks noChangeArrowheads="1"/>
                </p:cNvSpPr>
                <p:nvPr/>
              </p:nvSpPr>
              <p:spPr bwMode="auto">
                <a:xfrm>
                  <a:off x="3199" y="2510"/>
                  <a:ext cx="533" cy="412"/>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7</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cxnSp>
            <p:nvCxnSpPr>
              <p:cNvPr id="73" name="AutoShape 1138">
                <a:extLst>
                  <a:ext uri="{FF2B5EF4-FFF2-40B4-BE49-F238E27FC236}">
                    <a16:creationId xmlns:a16="http://schemas.microsoft.com/office/drawing/2014/main" id="{A85D759A-BC15-4F5B-832E-65E6DF709F05}"/>
                  </a:ext>
                </a:extLst>
              </p:cNvPr>
              <p:cNvCxnSpPr>
                <a:cxnSpLocks noChangeShapeType="1"/>
              </p:cNvCxnSpPr>
              <p:nvPr/>
            </p:nvCxnSpPr>
            <p:spPr bwMode="auto">
              <a:xfrm flipH="1">
                <a:off x="4000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4" name="AutoShape 1140">
                <a:extLst>
                  <a:ext uri="{FF2B5EF4-FFF2-40B4-BE49-F238E27FC236}">
                    <a16:creationId xmlns:a16="http://schemas.microsoft.com/office/drawing/2014/main" id="{5E9A5FE8-05D6-4C51-A468-C171B4E61241}"/>
                  </a:ext>
                </a:extLst>
              </p:cNvPr>
              <p:cNvCxnSpPr>
                <a:cxnSpLocks noChangeShapeType="1"/>
              </p:cNvCxnSpPr>
              <p:nvPr/>
            </p:nvCxnSpPr>
            <p:spPr bwMode="auto">
              <a:xfrm flipH="1">
                <a:off x="195262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1141">
                <a:extLst>
                  <a:ext uri="{FF2B5EF4-FFF2-40B4-BE49-F238E27FC236}">
                    <a16:creationId xmlns:a16="http://schemas.microsoft.com/office/drawing/2014/main" id="{484350EF-F714-441B-9620-4863DBEC3D11}"/>
                  </a:ext>
                </a:extLst>
              </p:cNvPr>
              <p:cNvCxnSpPr>
                <a:cxnSpLocks noChangeShapeType="1"/>
              </p:cNvCxnSpPr>
              <p:nvPr/>
            </p:nvCxnSpPr>
            <p:spPr bwMode="auto">
              <a:xfrm flipH="1">
                <a:off x="27336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AutoShape 1139">
                <a:extLst>
                  <a:ext uri="{FF2B5EF4-FFF2-40B4-BE49-F238E27FC236}">
                    <a16:creationId xmlns:a16="http://schemas.microsoft.com/office/drawing/2014/main" id="{BDE2A217-0E69-4A12-9B47-A3FE4C09D67C}"/>
                  </a:ext>
                </a:extLst>
              </p:cNvPr>
              <p:cNvCxnSpPr>
                <a:cxnSpLocks noChangeShapeType="1"/>
              </p:cNvCxnSpPr>
              <p:nvPr/>
            </p:nvCxnSpPr>
            <p:spPr bwMode="auto">
              <a:xfrm flipH="1">
                <a:off x="1171575"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AutoShape 1142">
                <a:extLst>
                  <a:ext uri="{FF2B5EF4-FFF2-40B4-BE49-F238E27FC236}">
                    <a16:creationId xmlns:a16="http://schemas.microsoft.com/office/drawing/2014/main" id="{45FE31D9-564A-4DBA-8B47-0CC907C6F100}"/>
                  </a:ext>
                </a:extLst>
              </p:cNvPr>
              <p:cNvCxnSpPr>
                <a:cxnSpLocks noChangeShapeType="1"/>
              </p:cNvCxnSpPr>
              <p:nvPr/>
            </p:nvCxnSpPr>
            <p:spPr bwMode="auto">
              <a:xfrm flipH="1">
                <a:off x="3524250" y="161925"/>
                <a:ext cx="323850" cy="0"/>
              </a:xfrm>
              <a:prstGeom prst="straightConnector1">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78" name="Group 77">
                <a:extLst>
                  <a:ext uri="{FF2B5EF4-FFF2-40B4-BE49-F238E27FC236}">
                    <a16:creationId xmlns:a16="http://schemas.microsoft.com/office/drawing/2014/main" id="{79C0CBE0-857C-48C2-B2F2-CF62F7092249}"/>
                  </a:ext>
                </a:extLst>
              </p:cNvPr>
              <p:cNvGrpSpPr/>
              <p:nvPr/>
            </p:nvGrpSpPr>
            <p:grpSpPr>
              <a:xfrm>
                <a:off x="1495425" y="0"/>
                <a:ext cx="466725" cy="361950"/>
                <a:chOff x="-47625" y="0"/>
                <a:chExt cx="466725" cy="361950"/>
              </a:xfrm>
            </p:grpSpPr>
            <p:sp>
              <p:nvSpPr>
                <p:cNvPr id="79" name="Oval 78">
                  <a:extLst>
                    <a:ext uri="{FF2B5EF4-FFF2-40B4-BE49-F238E27FC236}">
                      <a16:creationId xmlns:a16="http://schemas.microsoft.com/office/drawing/2014/main" id="{EE92FE32-5F81-410A-9E36-7AFB7FA518A9}"/>
                    </a:ext>
                  </a:extLst>
                </p:cNvPr>
                <p:cNvSpPr>
                  <a:spLocks noChangeArrowheads="1"/>
                </p:cNvSpPr>
                <p:nvPr/>
              </p:nvSpPr>
              <p:spPr bwMode="auto">
                <a:xfrm>
                  <a:off x="0" y="0"/>
                  <a:ext cx="361950" cy="361950"/>
                </a:xfrm>
                <a:prstGeom prst="ellipse">
                  <a:avLst/>
                </a:prstGeom>
                <a:solidFill>
                  <a:srgbClr val="FFFFFF"/>
                </a:solidFill>
                <a:ln w="15875">
                  <a:solidFill>
                    <a:srgbClr val="000000"/>
                  </a:solidFill>
                  <a:round/>
                  <a:headEnd/>
                  <a:tailEnd/>
                </a:ln>
              </p:spPr>
              <p:txBody>
                <a:bodyPr rot="0" vert="horz" wrap="square" lIns="91440" tIns="45720" rIns="91440" bIns="45720" anchor="t" anchorCtr="0" upright="1">
                  <a:noAutofit/>
                </a:bodyPr>
                <a:lstStyle/>
                <a:p>
                  <a:endParaRPr lang="en-SG"/>
                </a:p>
              </p:txBody>
            </p:sp>
            <p:sp>
              <p:nvSpPr>
                <p:cNvPr id="80" name="Text Box 1122">
                  <a:extLst>
                    <a:ext uri="{FF2B5EF4-FFF2-40B4-BE49-F238E27FC236}">
                      <a16:creationId xmlns:a16="http://schemas.microsoft.com/office/drawing/2014/main" id="{1D97EF44-529C-42D6-B256-882B65F5185A}"/>
                    </a:ext>
                  </a:extLst>
                </p:cNvPr>
                <p:cNvSpPr txBox="1">
                  <a:spLocks noChangeArrowheads="1"/>
                </p:cNvSpPr>
                <p:nvPr/>
              </p:nvSpPr>
              <p:spPr bwMode="auto">
                <a:xfrm>
                  <a:off x="-47625" y="9015"/>
                  <a:ext cx="466725" cy="261697"/>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spAutoFit/>
                </a:bodyPr>
                <a:lstStyle/>
                <a:p>
                  <a:pPr algn="ctr">
                    <a:spcAft>
                      <a:spcPts val="0"/>
                    </a:spcAft>
                  </a:pPr>
                  <a:r>
                    <a:rPr lang="en-SG" dirty="0">
                      <a:effectLst/>
                      <a:latin typeface="Calibri" panose="020F0502020204030204" pitchFamily="34" charset="0"/>
                      <a:ea typeface="SimSun" panose="02010600030101010101" pitchFamily="2" charset="-122"/>
                      <a:cs typeface="Times New Roman" panose="02020603050405020304" pitchFamily="18" charset="0"/>
                    </a:rPr>
                    <a:t>12</a:t>
                  </a:r>
                  <a:endParaRPr lang="en-SG" sz="1400" dirty="0">
                    <a:effectLst/>
                    <a:latin typeface="Calibri" panose="020F0502020204030204" pitchFamily="34" charset="0"/>
                    <a:ea typeface="SimSun" panose="02010600030101010101" pitchFamily="2" charset="-122"/>
                    <a:cs typeface="Times New Roman" panose="02020603050405020304" pitchFamily="18" charset="0"/>
                  </a:endParaRPr>
                </a:p>
              </p:txBody>
            </p:sp>
          </p:grpSp>
        </p:grpSp>
      </p:grpSp>
      <p:sp>
        <p:nvSpPr>
          <p:cNvPr id="157" name="TextBox 156">
            <a:extLst>
              <a:ext uri="{FF2B5EF4-FFF2-40B4-BE49-F238E27FC236}">
                <a16:creationId xmlns:a16="http://schemas.microsoft.com/office/drawing/2014/main" id="{4DF67542-3BF1-4560-815F-5B8EB8981F52}"/>
              </a:ext>
            </a:extLst>
          </p:cNvPr>
          <p:cNvSpPr txBox="1"/>
          <p:nvPr/>
        </p:nvSpPr>
        <p:spPr>
          <a:xfrm>
            <a:off x="851785" y="3003462"/>
            <a:ext cx="7660105" cy="1015663"/>
          </a:xfrm>
          <a:prstGeom prst="rect">
            <a:avLst/>
          </a:prstGeom>
          <a:noFill/>
        </p:spPr>
        <p:txBody>
          <a:bodyPr wrap="square" rtlCol="0">
            <a:spAutoFit/>
          </a:bodyPr>
          <a:lstStyle/>
          <a:p>
            <a:r>
              <a:rPr lang="en-SG" sz="2000" dirty="0"/>
              <a:t>The states are represented by 4-bit values </a:t>
            </a:r>
            <a:r>
              <a:rPr lang="en-SG" sz="2000" i="1" dirty="0"/>
              <a:t>ABCD</a:t>
            </a:r>
            <a:r>
              <a:rPr lang="en-SG" sz="2000" dirty="0"/>
              <a:t>. Implement the sequential circuit using </a:t>
            </a:r>
            <a:r>
              <a:rPr lang="en-SG" sz="2000" i="1" dirty="0"/>
              <a:t>D</a:t>
            </a:r>
            <a:r>
              <a:rPr lang="en-SG" sz="2000" dirty="0"/>
              <a:t> flip-flops for </a:t>
            </a:r>
            <a:r>
              <a:rPr lang="en-SG" sz="2000" i="1" dirty="0"/>
              <a:t>A</a:t>
            </a:r>
            <a:r>
              <a:rPr lang="en-SG" sz="2000" dirty="0"/>
              <a:t> and </a:t>
            </a:r>
            <a:r>
              <a:rPr lang="en-SG" sz="2000" i="1" dirty="0"/>
              <a:t>B</a:t>
            </a:r>
            <a:r>
              <a:rPr lang="en-SG" sz="2000" dirty="0"/>
              <a:t>, a </a:t>
            </a:r>
            <a:r>
              <a:rPr lang="en-SG" sz="2000" i="1" dirty="0"/>
              <a:t>T</a:t>
            </a:r>
            <a:r>
              <a:rPr lang="en-SG" sz="2000" dirty="0"/>
              <a:t> flip-flop for </a:t>
            </a:r>
            <a:r>
              <a:rPr lang="en-SG" sz="2000" i="1" dirty="0"/>
              <a:t>C</a:t>
            </a:r>
            <a:r>
              <a:rPr lang="en-SG" sz="2000" dirty="0"/>
              <a:t>, and a </a:t>
            </a:r>
            <a:r>
              <a:rPr lang="en-SG" sz="2000" i="1" dirty="0"/>
              <a:t>JK</a:t>
            </a:r>
            <a:r>
              <a:rPr lang="en-SG" sz="2000" dirty="0"/>
              <a:t> flip-flop for </a:t>
            </a:r>
            <a:r>
              <a:rPr lang="en-SG" sz="2000" i="1" dirty="0"/>
              <a:t>D</a:t>
            </a:r>
            <a:r>
              <a:rPr lang="en-SG" sz="2000" dirty="0"/>
              <a:t>.</a:t>
            </a:r>
          </a:p>
        </p:txBody>
      </p:sp>
      <p:sp>
        <p:nvSpPr>
          <p:cNvPr id="158" name="TextBox 157">
            <a:extLst>
              <a:ext uri="{FF2B5EF4-FFF2-40B4-BE49-F238E27FC236}">
                <a16:creationId xmlns:a16="http://schemas.microsoft.com/office/drawing/2014/main" id="{D52E0157-E183-47E2-AFA5-212DE9529F86}"/>
              </a:ext>
            </a:extLst>
          </p:cNvPr>
          <p:cNvSpPr txBox="1"/>
          <p:nvPr/>
        </p:nvSpPr>
        <p:spPr>
          <a:xfrm>
            <a:off x="746475" y="4226885"/>
            <a:ext cx="7660105" cy="2015936"/>
          </a:xfrm>
          <a:prstGeom prst="rect">
            <a:avLst/>
          </a:prstGeom>
          <a:noFill/>
        </p:spPr>
        <p:txBody>
          <a:bodyPr wrap="square" rtlCol="0">
            <a:spAutoFit/>
          </a:bodyPr>
          <a:lstStyle/>
          <a:p>
            <a:pPr marL="457200" indent="-457200">
              <a:spcAft>
                <a:spcPts val="600"/>
              </a:spcAft>
              <a:buAutoNum type="alphaLcParenBoth"/>
            </a:pPr>
            <a:r>
              <a:rPr lang="en-SG" sz="2000" dirty="0"/>
              <a:t>Write out the </a:t>
            </a:r>
            <a:r>
              <a:rPr lang="en-SG" sz="2000" b="1" dirty="0"/>
              <a:t>simplified SOP expressions </a:t>
            </a:r>
            <a:r>
              <a:rPr lang="en-SG" sz="2000" dirty="0"/>
              <a:t>for all the flip-flop inputs.</a:t>
            </a:r>
          </a:p>
          <a:p>
            <a:pPr marL="457200" indent="-457200">
              <a:spcAft>
                <a:spcPts val="600"/>
              </a:spcAft>
              <a:buAutoNum type="alphaLcParenBoth"/>
            </a:pPr>
            <a:r>
              <a:rPr lang="en-SG" sz="2000" dirty="0"/>
              <a:t>Implement your circuit according to your simplified SOP expressions obtained in part (a). Complete the given state diagram by indicating the next state for each of the five unused states.</a:t>
            </a:r>
          </a:p>
        </p:txBody>
      </p:sp>
    </p:spTree>
    <p:extLst>
      <p:ext uri="{BB962C8B-B14F-4D97-AF65-F5344CB8AC3E}">
        <p14:creationId xmlns:p14="http://schemas.microsoft.com/office/powerpoint/2010/main" val="315869492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22958</TotalTime>
  <Words>6503</Words>
  <Application>Microsoft Office PowerPoint</Application>
  <PresentationFormat>On-screen Show (4:3)</PresentationFormat>
  <Paragraphs>2167</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vt:lpstr>
      <vt:lpstr>Courier New</vt:lpstr>
      <vt:lpstr>Symbol</vt:lpstr>
      <vt:lpstr>Times New Roman</vt:lpstr>
      <vt:lpstr>Clarity</vt:lpstr>
      <vt:lpstr>http://www.comp.nus.edu.sg/~cs2100/</vt:lpstr>
      <vt:lpstr>Download paper from CS2100 “Exams” web page:  https://www.comp.nus.edu.sg/~cs2100/3_ca/exams.html  </vt:lpstr>
      <vt:lpstr>1(a)</vt:lpstr>
      <vt:lpstr>1(a)</vt:lpstr>
      <vt:lpstr>1(b)</vt:lpstr>
      <vt:lpstr>1(b)</vt:lpstr>
      <vt:lpstr>1(c)</vt:lpstr>
      <vt:lpstr>1(c)</vt:lpstr>
      <vt:lpstr>2.</vt:lpstr>
      <vt:lpstr>2.</vt:lpstr>
      <vt:lpstr>2.</vt:lpstr>
      <vt:lpstr>2.</vt:lpstr>
      <vt:lpstr>3(a)</vt:lpstr>
      <vt:lpstr>3(a)</vt:lpstr>
      <vt:lpstr>3(b)</vt:lpstr>
      <vt:lpstr>3(b)</vt:lpstr>
      <vt:lpstr>3(c)</vt:lpstr>
      <vt:lpstr>3(c)</vt:lpstr>
      <vt:lpstr>3(d)</vt:lpstr>
      <vt:lpstr>3(d)</vt:lpstr>
      <vt:lpstr>3(d)</vt:lpstr>
      <vt:lpstr>4(a)</vt:lpstr>
      <vt:lpstr>4(a)</vt:lpstr>
      <vt:lpstr>4(b)</vt:lpstr>
      <vt:lpstr>4(b)</vt:lpstr>
      <vt:lpstr>4(c)</vt:lpstr>
      <vt:lpstr>4(c)</vt:lpstr>
      <vt:lpstr>4(d)</vt:lpstr>
      <vt:lpstr>4(d)</vt:lpstr>
      <vt:lpstr>5.</vt:lpstr>
      <vt:lpstr>5(a)</vt:lpstr>
      <vt:lpstr>5(a)</vt:lpstr>
      <vt:lpstr>5(b,c)</vt:lpstr>
      <vt:lpstr>5(b,c)</vt:lpstr>
      <vt:lpstr>5(d-f)</vt:lpstr>
      <vt:lpstr>5(d-f)</vt:lpstr>
      <vt:lpstr>6.</vt:lpstr>
      <vt:lpstr>7.</vt:lpstr>
      <vt:lpstr>7.</vt:lpstr>
      <vt:lpstr>7.</vt:lpstr>
      <vt:lpstr>7.</vt:lpstr>
      <vt:lpstr>7.</vt:lpstr>
      <vt:lpstr>7.</vt:lpstr>
      <vt:lpstr>7.</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Yue Jun Yi</cp:lastModifiedBy>
  <cp:revision>2408</cp:revision>
  <cp:lastPrinted>2017-06-30T03:15:07Z</cp:lastPrinted>
  <dcterms:created xsi:type="dcterms:W3CDTF">1998-09-05T15:03:32Z</dcterms:created>
  <dcterms:modified xsi:type="dcterms:W3CDTF">2019-04-30T15:55:16Z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