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0"/>
  </p:notesMasterIdLst>
  <p:handoutMasterIdLst>
    <p:handoutMasterId r:id="rId51"/>
  </p:handoutMasterIdLst>
  <p:sldIdLst>
    <p:sldId id="256" r:id="rId2"/>
    <p:sldId id="620" r:id="rId3"/>
    <p:sldId id="468" r:id="rId4"/>
    <p:sldId id="601" r:id="rId5"/>
    <p:sldId id="525" r:id="rId6"/>
    <p:sldId id="557" r:id="rId7"/>
    <p:sldId id="558" r:id="rId8"/>
    <p:sldId id="577" r:id="rId9"/>
    <p:sldId id="578" r:id="rId10"/>
    <p:sldId id="559" r:id="rId11"/>
    <p:sldId id="579" r:id="rId12"/>
    <p:sldId id="618" r:id="rId13"/>
    <p:sldId id="581" r:id="rId14"/>
    <p:sldId id="582" r:id="rId15"/>
    <p:sldId id="583" r:id="rId16"/>
    <p:sldId id="584" r:id="rId17"/>
    <p:sldId id="572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598" r:id="rId32"/>
    <p:sldId id="599" r:id="rId33"/>
    <p:sldId id="619" r:id="rId34"/>
    <p:sldId id="600" r:id="rId35"/>
    <p:sldId id="602" r:id="rId36"/>
    <p:sldId id="603" r:id="rId37"/>
    <p:sldId id="604" r:id="rId38"/>
    <p:sldId id="605" r:id="rId39"/>
    <p:sldId id="606" r:id="rId40"/>
    <p:sldId id="607" r:id="rId41"/>
    <p:sldId id="608" r:id="rId42"/>
    <p:sldId id="609" r:id="rId43"/>
    <p:sldId id="610" r:id="rId44"/>
    <p:sldId id="611" r:id="rId45"/>
    <p:sldId id="612" r:id="rId46"/>
    <p:sldId id="613" r:id="rId47"/>
    <p:sldId id="614" r:id="rId48"/>
    <p:sldId id="308" r:id="rId4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  <a:srgbClr val="FFFFCC"/>
    <a:srgbClr val="006600"/>
    <a:srgbClr val="E2FFC5"/>
    <a:srgbClr val="CCFF99"/>
    <a:srgbClr val="CCCCFF"/>
    <a:srgbClr val="CCFFFF"/>
    <a:srgbClr val="FFCC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732" autoAdjust="0"/>
    <p:restoredTop sz="91475" autoAdjust="0"/>
  </p:normalViewPr>
  <p:slideViewPr>
    <p:cSldViewPr snapToGrid="0">
      <p:cViewPr varScale="1">
        <p:scale>
          <a:sx n="106" d="100"/>
          <a:sy n="106" d="100"/>
        </p:scale>
        <p:origin x="1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400" b="1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400" b="1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166FA727-BF34-4D5B-9149-C5B27A4C4D60}" type="presOf" srcId="{F6C2D785-60EF-4587-AFCF-1F8354AF04F3}" destId="{1DA5407C-2ABA-4D53-A6E4-65C1E42F44ED}" srcOrd="0" destOrd="0" presId="urn:microsoft.com/office/officeart/2005/8/layout/cycle1"/>
    <dgm:cxn modelId="{23E11742-D3B1-4AAC-B423-FF86C4FF7AFB}" type="presOf" srcId="{2949E5D0-E3AE-440C-84E0-4D335FE357A3}" destId="{DAD424E8-6E6A-4FDA-B3E6-483CA922E066}" srcOrd="0" destOrd="0" presId="urn:microsoft.com/office/officeart/2005/8/layout/cycle1"/>
    <dgm:cxn modelId="{9F59EF7D-010D-45E1-BB08-555908099E26}" type="presOf" srcId="{D459C53D-C842-4379-B987-E4C10069BCDB}" destId="{2B2AA75F-9619-46A2-A649-4845E114DAD3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4E699AA3-E0D9-4AEB-909C-F7946F32BC01}" type="presOf" srcId="{97371F4E-EFCC-4489-9D4F-A04749EEC3C7}" destId="{C6F4ECA5-8E55-49A7-A124-2FE27845719F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8B8D45BE-CB56-41FB-858B-FAC7F05B6124}" type="presOf" srcId="{58AB6B1C-C21F-4364-ACA8-705E866302CC}" destId="{5ACE39B1-DEE8-4A45-A385-F29C53872361}" srcOrd="0" destOrd="0" presId="urn:microsoft.com/office/officeart/2005/8/layout/cycle1"/>
    <dgm:cxn modelId="{0C033BD4-0880-4D3D-9EE0-AB70EE9957F7}" type="presOf" srcId="{B3C1612D-F49E-46F5-96F5-811B17CA5296}" destId="{CA33C156-38C2-47B4-B412-AC0AD426ECA9}" srcOrd="0" destOrd="0" presId="urn:microsoft.com/office/officeart/2005/8/layout/cycle1"/>
    <dgm:cxn modelId="{ED1E71F8-F5A5-4270-A37F-E8024972E523}" type="presOf" srcId="{410C827A-8B8F-4BD2-9371-0AF8EB9697F0}" destId="{52CF257E-0E6F-48A7-B73F-3BF9D7D3B8C9}" srcOrd="0" destOrd="0" presId="urn:microsoft.com/office/officeart/2005/8/layout/cycle1"/>
    <dgm:cxn modelId="{F73AF762-65E7-46BF-AA16-4F00E786A012}" type="presParOf" srcId="{C6F4ECA5-8E55-49A7-A124-2FE27845719F}" destId="{D26C634C-629D-4161-88AF-27FCE15AF6B7}" srcOrd="0" destOrd="0" presId="urn:microsoft.com/office/officeart/2005/8/layout/cycle1"/>
    <dgm:cxn modelId="{7123C19A-1821-49C5-831E-167050F00B00}" type="presParOf" srcId="{C6F4ECA5-8E55-49A7-A124-2FE27845719F}" destId="{DAD424E8-6E6A-4FDA-B3E6-483CA922E066}" srcOrd="1" destOrd="0" presId="urn:microsoft.com/office/officeart/2005/8/layout/cycle1"/>
    <dgm:cxn modelId="{0E781553-46A1-4724-A891-420C531BB789}" type="presParOf" srcId="{C6F4ECA5-8E55-49A7-A124-2FE27845719F}" destId="{5ACE39B1-DEE8-4A45-A385-F29C53872361}" srcOrd="2" destOrd="0" presId="urn:microsoft.com/office/officeart/2005/8/layout/cycle1"/>
    <dgm:cxn modelId="{BD7AE3B1-D136-4D76-9A5E-228823A112CE}" type="presParOf" srcId="{C6F4ECA5-8E55-49A7-A124-2FE27845719F}" destId="{76FA96CB-7B53-4B64-9D50-6A84EDF8069E}" srcOrd="3" destOrd="0" presId="urn:microsoft.com/office/officeart/2005/8/layout/cycle1"/>
    <dgm:cxn modelId="{339A1439-6844-4371-B2BB-3D66ABFD89B9}" type="presParOf" srcId="{C6F4ECA5-8E55-49A7-A124-2FE27845719F}" destId="{2B2AA75F-9619-46A2-A649-4845E114DAD3}" srcOrd="4" destOrd="0" presId="urn:microsoft.com/office/officeart/2005/8/layout/cycle1"/>
    <dgm:cxn modelId="{31DDCA3C-C5FB-4DC0-BA8A-10326E4E077F}" type="presParOf" srcId="{C6F4ECA5-8E55-49A7-A124-2FE27845719F}" destId="{1DA5407C-2ABA-4D53-A6E4-65C1E42F44ED}" srcOrd="5" destOrd="0" presId="urn:microsoft.com/office/officeart/2005/8/layout/cycle1"/>
    <dgm:cxn modelId="{1C99B4B0-51CB-406B-8DF0-95733A952FC1}" type="presParOf" srcId="{C6F4ECA5-8E55-49A7-A124-2FE27845719F}" destId="{7647305E-982E-4611-88D4-4B010B25F2E9}" srcOrd="6" destOrd="0" presId="urn:microsoft.com/office/officeart/2005/8/layout/cycle1"/>
    <dgm:cxn modelId="{39FCCC69-9FD2-4132-BD46-1472B9A117BD}" type="presParOf" srcId="{C6F4ECA5-8E55-49A7-A124-2FE27845719F}" destId="{CA33C156-38C2-47B4-B412-AC0AD426ECA9}" srcOrd="7" destOrd="0" presId="urn:microsoft.com/office/officeart/2005/8/layout/cycle1"/>
    <dgm:cxn modelId="{C4E15D95-3D50-4C39-85FE-A85261C50FA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778717" y="110464"/>
          <a:ext cx="746568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Compile</a:t>
          </a:r>
        </a:p>
      </dsp:txBody>
      <dsp:txXfrm>
        <a:off x="778717" y="110464"/>
        <a:ext cx="746568" cy="533563"/>
      </dsp:txXfrm>
    </dsp:sp>
    <dsp:sp modelId="{5ACE39B1-DEE8-4A45-A385-F29C53872361}">
      <dsp:nvSpPr>
        <dsp:cNvPr id="0" name=""/>
        <dsp:cNvSpPr/>
      </dsp:nvSpPr>
      <dsp:spPr>
        <a:xfrm>
          <a:off x="69878" y="3311"/>
          <a:ext cx="1261216" cy="1261216"/>
        </a:xfrm>
        <a:prstGeom prst="circularArrow">
          <a:avLst>
            <a:gd name="adj1" fmla="val 8250"/>
            <a:gd name="adj2" fmla="val 576212"/>
            <a:gd name="adj3" fmla="val 2056047"/>
            <a:gd name="adj4" fmla="val 6710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339049" y="881764"/>
          <a:ext cx="734786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Execute</a:t>
          </a:r>
        </a:p>
      </dsp:txBody>
      <dsp:txXfrm>
        <a:off x="339049" y="881764"/>
        <a:ext cx="734786" cy="533563"/>
      </dsp:txXfrm>
    </dsp:sp>
    <dsp:sp modelId="{1DA5407C-2ABA-4D53-A6E4-65C1E42F44ED}">
      <dsp:nvSpPr>
        <dsp:cNvPr id="0" name=""/>
        <dsp:cNvSpPr/>
      </dsp:nvSpPr>
      <dsp:spPr>
        <a:xfrm>
          <a:off x="72892" y="209"/>
          <a:ext cx="1261216" cy="1261216"/>
        </a:xfrm>
        <a:prstGeom prst="circularArrow">
          <a:avLst>
            <a:gd name="adj1" fmla="val 8250"/>
            <a:gd name="adj2" fmla="val 576212"/>
            <a:gd name="adj3" fmla="val 10175227"/>
            <a:gd name="adj4" fmla="val 808357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-11796" y="104568"/>
          <a:ext cx="533563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Edit</a:t>
          </a:r>
        </a:p>
      </dsp:txBody>
      <dsp:txXfrm>
        <a:off x="-11796" y="104568"/>
        <a:ext cx="533563" cy="533563"/>
      </dsp:txXfrm>
    </dsp:sp>
    <dsp:sp modelId="{52CF257E-0E6F-48A7-B73F-3BF9D7D3B8C9}">
      <dsp:nvSpPr>
        <dsp:cNvPr id="0" name=""/>
        <dsp:cNvSpPr/>
      </dsp:nvSpPr>
      <dsp:spPr>
        <a:xfrm>
          <a:off x="67210" y="1777"/>
          <a:ext cx="1261216" cy="1261216"/>
        </a:xfrm>
        <a:prstGeom prst="circularArrow">
          <a:avLst>
            <a:gd name="adj1" fmla="val 8250"/>
            <a:gd name="adj2" fmla="val 576212"/>
            <a:gd name="adj3" fmla="val 16163000"/>
            <a:gd name="adj4" fmla="val 1500761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6/27/22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64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8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2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88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01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04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58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5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85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93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1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31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28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87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49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89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52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94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6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575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07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425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70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91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75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28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74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1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51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99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098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706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672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431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04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487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6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7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0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6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E0A295C8-5CD8-57E9-5D98-2E8EA9CFB9C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6613"/>
            <a:ext cx="990601" cy="9906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QdzwJWYZR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qVCWNryB45Bnh6p2HRfnF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.ihypress.ca/reserved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cs21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Overview of C Programming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von Neumann Architecture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9A3D9C94-3EC4-48E2-8B4D-7F8B65E9C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82" y="4881925"/>
            <a:ext cx="18526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 the beginning</a:t>
            </a:r>
          </a:p>
        </p:txBody>
      </p:sp>
      <p:grpSp>
        <p:nvGrpSpPr>
          <p:cNvPr id="69" name="Group 8">
            <a:extLst>
              <a:ext uri="{FF2B5EF4-FFF2-40B4-BE49-F238E27FC236}">
                <a16:creationId xmlns:a16="http://schemas.microsoft.com/office/drawing/2014/main" id="{0F62921C-C08C-4C38-879F-F7E2538E5BAD}"/>
              </a:ext>
            </a:extLst>
          </p:cNvPr>
          <p:cNvGrpSpPr>
            <a:grpSpLocks/>
          </p:cNvGrpSpPr>
          <p:nvPr/>
        </p:nvGrpSpPr>
        <p:grpSpPr bwMode="auto">
          <a:xfrm>
            <a:off x="555457" y="1739128"/>
            <a:ext cx="2555875" cy="3071812"/>
            <a:chOff x="3346882" y="2379216"/>
            <a:chExt cx="2556769" cy="3071674"/>
          </a:xfrm>
        </p:grpSpPr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E5FD6CC0-0DA3-4638-A2BE-2211785D7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882" y="2379216"/>
              <a:ext cx="2556769" cy="30716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52C08B-939C-4A94-A6C2-ADD536F90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239" y="2467993"/>
              <a:ext cx="10120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/>
                <a:t>memory</a:t>
              </a:r>
              <a:endParaRPr lang="en-SG" sz="1600" b="1" dirty="0"/>
            </a:p>
          </p:txBody>
        </p:sp>
        <p:grpSp>
          <p:nvGrpSpPr>
            <p:cNvPr id="72" name="Group 19">
              <a:extLst>
                <a:ext uri="{FF2B5EF4-FFF2-40B4-BE49-F238E27FC236}">
                  <a16:creationId xmlns:a16="http://schemas.microsoft.com/office/drawing/2014/main" id="{F17AA715-A200-43C6-AB70-C3B2227A6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7544" y="2876081"/>
              <a:ext cx="1775446" cy="639734"/>
              <a:chOff x="3693156" y="2938225"/>
              <a:chExt cx="1775446" cy="63973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2CDCE00-B352-4236-AE49-C6C9E81EFB70}"/>
                  </a:ext>
                </a:extLst>
              </p:cNvPr>
              <p:cNvSpPr/>
              <p:nvPr/>
            </p:nvSpPr>
            <p:spPr bwMode="auto">
              <a:xfrm>
                <a:off x="3693156" y="2938225"/>
                <a:ext cx="1775446" cy="639734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FF47896-302A-4E77-A6DD-53F165C15E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1888" y="3013139"/>
                <a:ext cx="1597981" cy="461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/>
                  <a:t>Executable code of </a:t>
                </a:r>
                <a:r>
                  <a:rPr lang="en-US" sz="1200" b="1" dirty="0" err="1"/>
                  <a:t>MileToKm.c</a:t>
                </a:r>
                <a:endParaRPr lang="en-SG" sz="1200" b="1" dirty="0"/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7A7B83-9276-44EE-B3CD-785086505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741" y="3750361"/>
              <a:ext cx="6030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miles</a:t>
              </a:r>
              <a:endParaRPr lang="en-SG" sz="1400" dirty="0"/>
            </a:p>
          </p:txBody>
        </p:sp>
        <p:grpSp>
          <p:nvGrpSpPr>
            <p:cNvPr id="74" name="Group 20">
              <a:extLst>
                <a:ext uri="{FF2B5EF4-FFF2-40B4-BE49-F238E27FC236}">
                  <a16:creationId xmlns:a16="http://schemas.microsoft.com/office/drawing/2014/main" id="{7DB589ED-AE71-479D-9FE6-547A4A05B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577" y="4023063"/>
              <a:ext cx="843379" cy="406894"/>
              <a:chOff x="4181383" y="4094085"/>
              <a:chExt cx="843379" cy="40689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9EE1063-E776-4260-A9A8-57A519E1F406}"/>
                  </a:ext>
                </a:extLst>
              </p:cNvPr>
              <p:cNvSpPr/>
              <p:nvPr/>
            </p:nvSpPr>
            <p:spPr bwMode="auto">
              <a:xfrm>
                <a:off x="4180651" y="409481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B53FA3-D89E-4CA8-A5DA-E4A9D2C959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8705" y="4139953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grpSp>
          <p:nvGrpSpPr>
            <p:cNvPr id="75" name="Group 21">
              <a:extLst>
                <a:ext uri="{FF2B5EF4-FFF2-40B4-BE49-F238E27FC236}">
                  <a16:creationId xmlns:a16="http://schemas.microsoft.com/office/drawing/2014/main" id="{01B418DE-BD30-4967-9904-6BDF430DE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577" y="4867922"/>
              <a:ext cx="843379" cy="406894"/>
              <a:chOff x="4200618" y="4867922"/>
              <a:chExt cx="843379" cy="40689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6B574-A18B-4A73-9BF8-C9FE5C0AAB11}"/>
                  </a:ext>
                </a:extLst>
              </p:cNvPr>
              <p:cNvSpPr/>
              <p:nvPr/>
            </p:nvSpPr>
            <p:spPr bwMode="auto">
              <a:xfrm>
                <a:off x="4199886" y="486830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D46490-75E8-4CD5-B650-B48E59839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7940" y="4913790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20087C8-A0AA-45BF-82FB-B869B953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625" y="4612974"/>
              <a:ext cx="5132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kms</a:t>
              </a:r>
              <a:endParaRPr lang="en-SG" sz="1400" dirty="0"/>
            </a:p>
          </p:txBody>
        </p:sp>
      </p:grpSp>
      <p:grpSp>
        <p:nvGrpSpPr>
          <p:cNvPr id="83" name="Group 50">
            <a:extLst>
              <a:ext uri="{FF2B5EF4-FFF2-40B4-BE49-F238E27FC236}">
                <a16:creationId xmlns:a16="http://schemas.microsoft.com/office/drawing/2014/main" id="{591DFD59-6214-482C-A676-088D02AB529C}"/>
              </a:ext>
            </a:extLst>
          </p:cNvPr>
          <p:cNvGrpSpPr>
            <a:grpSpLocks/>
          </p:cNvGrpSpPr>
          <p:nvPr/>
        </p:nvGrpSpPr>
        <p:grpSpPr bwMode="auto">
          <a:xfrm>
            <a:off x="3263732" y="1739128"/>
            <a:ext cx="2867025" cy="4165600"/>
            <a:chOff x="3276538" y="1242874"/>
            <a:chExt cx="2867025" cy="4166239"/>
          </a:xfrm>
        </p:grpSpPr>
        <p:sp>
          <p:nvSpPr>
            <p:cNvPr id="84" name="TextBox 9">
              <a:extLst>
                <a:ext uri="{FF2B5EF4-FFF2-40B4-BE49-F238E27FC236}">
                  <a16:creationId xmlns:a16="http://schemas.microsoft.com/office/drawing/2014/main" id="{74B823F3-3FB6-4C4F-A149-8B5133F9C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38" y="4516561"/>
              <a:ext cx="2867025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user enters: </a:t>
              </a:r>
              <a:r>
                <a:rPr lang="en-US" dirty="0">
                  <a:solidFill>
                    <a:srgbClr val="1818FF"/>
                  </a:solidFill>
                </a:rPr>
                <a:t>10.5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to</a:t>
              </a:r>
            </a:p>
            <a:p>
              <a:endParaRPr lang="en-US" dirty="0"/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scanf("%f", &amp;miles);</a:t>
              </a:r>
            </a:p>
          </p:txBody>
        </p:sp>
        <p:grpSp>
          <p:nvGrpSpPr>
            <p:cNvPr id="85" name="Group 22">
              <a:extLst>
                <a:ext uri="{FF2B5EF4-FFF2-40B4-BE49-F238E27FC236}">
                  <a16:creationId xmlns:a16="http://schemas.microsoft.com/office/drawing/2014/main" id="{04C19929-A3B6-45E4-9211-C0EE1323F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2750" y="1242874"/>
              <a:ext cx="2556769" cy="3071674"/>
              <a:chOff x="3346882" y="2379216"/>
              <a:chExt cx="2556769" cy="3071674"/>
            </a:xfrm>
          </p:grpSpPr>
          <p:sp>
            <p:nvSpPr>
              <p:cNvPr id="86" name="Rectangle 23">
                <a:extLst>
                  <a:ext uri="{FF2B5EF4-FFF2-40B4-BE49-F238E27FC236}">
                    <a16:creationId xmlns:a16="http://schemas.microsoft.com/office/drawing/2014/main" id="{7F4B241C-93AA-47AB-AA7B-D38A364F3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87" name="TextBox 24">
                <a:extLst>
                  <a:ext uri="{FF2B5EF4-FFF2-40B4-BE49-F238E27FC236}">
                    <a16:creationId xmlns:a16="http://schemas.microsoft.com/office/drawing/2014/main" id="{61923BED-85AE-419E-8F3E-91A3DAC5EE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88" name="Group 19">
                <a:extLst>
                  <a:ext uri="{FF2B5EF4-FFF2-40B4-BE49-F238E27FC236}">
                    <a16:creationId xmlns:a16="http://schemas.microsoft.com/office/drawing/2014/main" id="{032341C8-6EC8-4B25-BD8B-4F2F6CE742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7083" y="2876179"/>
                <a:ext cx="1776412" cy="639861"/>
                <a:chOff x="3692695" y="2938323"/>
                <a:chExt cx="1776412" cy="639861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711B644-75E8-4E32-8E0C-40C2B7080923}"/>
                    </a:ext>
                  </a:extLst>
                </p:cNvPr>
                <p:cNvSpPr/>
                <p:nvPr/>
              </p:nvSpPr>
              <p:spPr bwMode="auto">
                <a:xfrm>
                  <a:off x="3692695" y="2938323"/>
                  <a:ext cx="1776412" cy="63986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8" name="TextBox 35">
                  <a:extLst>
                    <a:ext uri="{FF2B5EF4-FFF2-40B4-BE49-F238E27FC236}">
                      <a16:creationId xmlns:a16="http://schemas.microsoft.com/office/drawing/2014/main" id="{75CD44C1-0C72-41C0-B8D8-2B5C096B21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1888" y="3000960"/>
                  <a:ext cx="1597981" cy="46173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/>
                    <a:t>Executable code of </a:t>
                  </a:r>
                  <a:r>
                    <a:rPr lang="en-US" sz="1200" b="1" dirty="0" err="1"/>
                    <a:t>MileToKm.c</a:t>
                  </a:r>
                  <a:endParaRPr lang="en-SG" sz="1200" b="1" dirty="0"/>
                </a:p>
              </p:txBody>
            </p:sp>
          </p:grpSp>
          <p:sp>
            <p:nvSpPr>
              <p:cNvPr id="89" name="Rectangle 26">
                <a:extLst>
                  <a:ext uri="{FF2B5EF4-FFF2-40B4-BE49-F238E27FC236}">
                    <a16:creationId xmlns:a16="http://schemas.microsoft.com/office/drawing/2014/main" id="{A155A6F6-A55F-482A-AD48-8AC5A685E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90" name="Group 20">
                <a:extLst>
                  <a:ext uri="{FF2B5EF4-FFF2-40B4-BE49-F238E27FC236}">
                    <a16:creationId xmlns:a16="http://schemas.microsoft.com/office/drawing/2014/main" id="{90F71201-26C8-4715-B842-727FF123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808" y="4024119"/>
                <a:ext cx="842962" cy="406462"/>
                <a:chOff x="4181614" y="4095141"/>
                <a:chExt cx="842962" cy="406462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43CC433-093F-45F5-840A-AAF2E90026B2}"/>
                    </a:ext>
                  </a:extLst>
                </p:cNvPr>
                <p:cNvSpPr/>
                <p:nvPr/>
              </p:nvSpPr>
              <p:spPr bwMode="auto">
                <a:xfrm>
                  <a:off x="4181614" y="4095141"/>
                  <a:ext cx="842962" cy="40646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6" name="TextBox 33">
                  <a:extLst>
                    <a:ext uri="{FF2B5EF4-FFF2-40B4-BE49-F238E27FC236}">
                      <a16:creationId xmlns:a16="http://schemas.microsoft.com/office/drawing/2014/main" id="{05B59CD9-BE39-4D7F-8051-1B22CCFEFA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91" name="Group 21">
                <a:extLst>
                  <a:ext uri="{FF2B5EF4-FFF2-40B4-BE49-F238E27FC236}">
                    <a16:creationId xmlns:a16="http://schemas.microsoft.com/office/drawing/2014/main" id="{0CB779A8-57C8-4449-AF10-DF158F309C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808" y="4868209"/>
                <a:ext cx="842962" cy="407051"/>
                <a:chOff x="4200849" y="4868209"/>
                <a:chExt cx="842962" cy="407051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DB0EA04-A581-46EE-B252-5B51DDF29B38}"/>
                    </a:ext>
                  </a:extLst>
                </p:cNvPr>
                <p:cNvSpPr/>
                <p:nvPr/>
              </p:nvSpPr>
              <p:spPr bwMode="auto">
                <a:xfrm>
                  <a:off x="4200849" y="4868209"/>
                  <a:ext cx="842962" cy="40705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4" name="TextBox 31">
                  <a:extLst>
                    <a:ext uri="{FF2B5EF4-FFF2-40B4-BE49-F238E27FC236}">
                      <a16:creationId xmlns:a16="http://schemas.microsoft.com/office/drawing/2014/main" id="{E82AF6F4-B240-4E79-BDD5-4DA6387A36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62777" y="4921255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?</a:t>
                  </a:r>
                  <a:endParaRPr lang="en-SG" sz="1400" dirty="0"/>
                </a:p>
              </p:txBody>
            </p:sp>
          </p:grpSp>
          <p:sp>
            <p:nvSpPr>
              <p:cNvPr id="92" name="Rectangle 29">
                <a:extLst>
                  <a:ext uri="{FF2B5EF4-FFF2-40B4-BE49-F238E27FC236}">
                    <a16:creationId xmlns:a16="http://schemas.microsoft.com/office/drawing/2014/main" id="{F2730C59-029D-4754-AE14-088AF9D3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grpSp>
        <p:nvGrpSpPr>
          <p:cNvPr id="99" name="Group 51">
            <a:extLst>
              <a:ext uri="{FF2B5EF4-FFF2-40B4-BE49-F238E27FC236}">
                <a16:creationId xmlns:a16="http://schemas.microsoft.com/office/drawing/2014/main" id="{06705457-D804-4175-A46A-F381B9BD6792}"/>
              </a:ext>
            </a:extLst>
          </p:cNvPr>
          <p:cNvGrpSpPr>
            <a:grpSpLocks/>
          </p:cNvGrpSpPr>
          <p:nvPr/>
        </p:nvGrpSpPr>
        <p:grpSpPr bwMode="auto">
          <a:xfrm>
            <a:off x="6067257" y="1739128"/>
            <a:ext cx="3063875" cy="4135437"/>
            <a:chOff x="6079370" y="1242874"/>
            <a:chExt cx="3064630" cy="4135461"/>
          </a:xfrm>
        </p:grpSpPr>
        <p:sp>
          <p:nvSpPr>
            <p:cNvPr id="100" name="TextBox 10">
              <a:extLst>
                <a:ext uri="{FF2B5EF4-FFF2-40B4-BE49-F238E27FC236}">
                  <a16:creationId xmlns:a16="http://schemas.microsoft.com/office/drawing/2014/main" id="{517F32A5-FDD9-4C10-BBDD-76BDB6A07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9370" y="4516561"/>
              <a:ext cx="3064630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this line is executed:</a:t>
              </a:r>
            </a:p>
            <a:p>
              <a:r>
                <a:rPr lang="en-US" dirty="0"/>
                <a:t> 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kms = KMS_PER_MILE * miles;</a:t>
              </a:r>
            </a:p>
          </p:txBody>
        </p:sp>
        <p:grpSp>
          <p:nvGrpSpPr>
            <p:cNvPr id="101" name="Group 36">
              <a:extLst>
                <a:ext uri="{FF2B5EF4-FFF2-40B4-BE49-F238E27FC236}">
                  <a16:creationId xmlns:a16="http://schemas.microsoft.com/office/drawing/2014/main" id="{C50D5852-F59D-4FC4-BBDD-8F7F2244E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3861" y="1242874"/>
              <a:ext cx="2556769" cy="3071674"/>
              <a:chOff x="3346882" y="2379216"/>
              <a:chExt cx="2556769" cy="3071674"/>
            </a:xfrm>
          </p:grpSpPr>
          <p:sp>
            <p:nvSpPr>
              <p:cNvPr id="102" name="Rectangle 37">
                <a:extLst>
                  <a:ext uri="{FF2B5EF4-FFF2-40B4-BE49-F238E27FC236}">
                    <a16:creationId xmlns:a16="http://schemas.microsoft.com/office/drawing/2014/main" id="{E5492893-94AE-4C46-97C0-9E71C4E88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103" name="TextBox 38">
                <a:extLst>
                  <a:ext uri="{FF2B5EF4-FFF2-40B4-BE49-F238E27FC236}">
                    <a16:creationId xmlns:a16="http://schemas.microsoft.com/office/drawing/2014/main" id="{1564D242-DD33-4BBC-93A0-A4A7E913B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104" name="Group 19">
                <a:extLst>
                  <a:ext uri="{FF2B5EF4-FFF2-40B4-BE49-F238E27FC236}">
                    <a16:creationId xmlns:a16="http://schemas.microsoft.com/office/drawing/2014/main" id="{D4370886-639D-40E7-8AFE-F9B9370361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7547" y="2876106"/>
                <a:ext cx="1775262" cy="639767"/>
                <a:chOff x="3693159" y="2938250"/>
                <a:chExt cx="1775262" cy="639767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1D3C6447-4A5D-48BE-BEA1-9BF77C7E9E8C}"/>
                    </a:ext>
                  </a:extLst>
                </p:cNvPr>
                <p:cNvSpPr/>
                <p:nvPr/>
              </p:nvSpPr>
              <p:spPr bwMode="auto">
                <a:xfrm>
                  <a:off x="3693159" y="2938250"/>
                  <a:ext cx="1775262" cy="63976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4" name="TextBox 49">
                  <a:extLst>
                    <a:ext uri="{FF2B5EF4-FFF2-40B4-BE49-F238E27FC236}">
                      <a16:creationId xmlns:a16="http://schemas.microsoft.com/office/drawing/2014/main" id="{BA1CBF22-DCB9-4687-9603-9EE88A69A4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1888" y="3013142"/>
                  <a:ext cx="1597981" cy="46166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/>
                    <a:t>Executable code of </a:t>
                  </a:r>
                  <a:r>
                    <a:rPr lang="en-US" sz="1200" b="1" dirty="0" err="1"/>
                    <a:t>MileToKm.c</a:t>
                  </a:r>
                  <a:endParaRPr lang="en-SG" sz="1200" b="1" dirty="0"/>
                </a:p>
              </p:txBody>
            </p:sp>
          </p:grpSp>
          <p:sp>
            <p:nvSpPr>
              <p:cNvPr id="105" name="Rectangle 40">
                <a:extLst>
                  <a:ext uri="{FF2B5EF4-FFF2-40B4-BE49-F238E27FC236}">
                    <a16:creationId xmlns:a16="http://schemas.microsoft.com/office/drawing/2014/main" id="{026A5BAB-14E6-4245-81A9-5712EC0F5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106" name="Group 20">
                <a:extLst>
                  <a:ext uri="{FF2B5EF4-FFF2-40B4-BE49-F238E27FC236}">
                    <a16:creationId xmlns:a16="http://schemas.microsoft.com/office/drawing/2014/main" id="{157D5039-443F-4806-9072-F32DB59CD6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577" y="4023063"/>
                <a:ext cx="843379" cy="406894"/>
                <a:chOff x="4181383" y="4094085"/>
                <a:chExt cx="843379" cy="406894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A44DEDC-A94F-40F0-B8B0-DF095C3F9133}"/>
                    </a:ext>
                  </a:extLst>
                </p:cNvPr>
                <p:cNvSpPr/>
                <p:nvPr/>
              </p:nvSpPr>
              <p:spPr bwMode="auto">
                <a:xfrm>
                  <a:off x="4180606" y="4110773"/>
                  <a:ext cx="844758" cy="39052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2" name="TextBox 47">
                  <a:extLst>
                    <a:ext uri="{FF2B5EF4-FFF2-40B4-BE49-F238E27FC236}">
                      <a16:creationId xmlns:a16="http://schemas.microsoft.com/office/drawing/2014/main" id="{A525C7B3-4629-4AE4-ABA1-70EB069E46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107" name="Group 21">
                <a:extLst>
                  <a:ext uri="{FF2B5EF4-FFF2-40B4-BE49-F238E27FC236}">
                    <a16:creationId xmlns:a16="http://schemas.microsoft.com/office/drawing/2014/main" id="{BC825E85-B2ED-451E-A210-DB86A20ED5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577" y="4867922"/>
                <a:ext cx="843379" cy="406894"/>
                <a:chOff x="4200618" y="4867922"/>
                <a:chExt cx="843379" cy="406894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84FB7CBD-C6ED-436F-89D8-3CB7BFD72772}"/>
                    </a:ext>
                  </a:extLst>
                </p:cNvPr>
                <p:cNvSpPr/>
                <p:nvPr/>
              </p:nvSpPr>
              <p:spPr bwMode="auto">
                <a:xfrm>
                  <a:off x="4199841" y="4868431"/>
                  <a:ext cx="844758" cy="40640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0" name="TextBox 45">
                  <a:extLst>
                    <a:ext uri="{FF2B5EF4-FFF2-40B4-BE49-F238E27FC236}">
                      <a16:creationId xmlns:a16="http://schemas.microsoft.com/office/drawing/2014/main" id="{DD27B922-8793-4056-A0DB-93A12BBA7C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67940" y="4913790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16.89</a:t>
                  </a:r>
                  <a:endParaRPr lang="en-SG" sz="1400" dirty="0"/>
                </a:p>
              </p:txBody>
            </p:sp>
          </p:grpSp>
          <p:sp>
            <p:nvSpPr>
              <p:cNvPr id="108" name="Rectangle 43">
                <a:extLst>
                  <a:ext uri="{FF2B5EF4-FFF2-40B4-BE49-F238E27FC236}">
                    <a16:creationId xmlns:a16="http://schemas.microsoft.com/office/drawing/2014/main" id="{E8E5BBB3-0410-4FBA-8847-E1E723793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7559B-0EE3-4F41-BC0E-998DFFC753BB}"/>
              </a:ext>
            </a:extLst>
          </p:cNvPr>
          <p:cNvSpPr txBox="1"/>
          <p:nvPr/>
        </p:nvSpPr>
        <p:spPr>
          <a:xfrm>
            <a:off x="561898" y="5316311"/>
            <a:ext cx="2338251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Do not assume that uninitialised variables contain zero!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u="sng" dirty="0">
                <a:solidFill>
                  <a:srgbClr val="C00000"/>
                </a:solidFill>
              </a:rPr>
              <a:t>Very</a:t>
            </a:r>
            <a:r>
              <a:rPr lang="en-US" b="1" dirty="0">
                <a:solidFill>
                  <a:srgbClr val="C00000"/>
                </a:solidFill>
              </a:rPr>
              <a:t> common mistake.)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E06E800-EFA2-4D51-8879-A01C12A4ABA0}"/>
              </a:ext>
            </a:extLst>
          </p:cNvPr>
          <p:cNvSpPr/>
          <p:nvPr/>
        </p:nvSpPr>
        <p:spPr bwMode="auto">
          <a:xfrm>
            <a:off x="4194324" y="3385232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344F94E-E0CD-413A-8B57-C08EDE02C94E}"/>
              </a:ext>
            </a:extLst>
          </p:cNvPr>
          <p:cNvSpPr/>
          <p:nvPr/>
        </p:nvSpPr>
        <p:spPr bwMode="auto">
          <a:xfrm>
            <a:off x="7102035" y="4227739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CD90778-CE1E-46A6-9089-D62CA7287CE6}"/>
              </a:ext>
            </a:extLst>
          </p:cNvPr>
          <p:cNvCxnSpPr/>
          <p:nvPr/>
        </p:nvCxnSpPr>
        <p:spPr bwMode="auto">
          <a:xfrm>
            <a:off x="3234424" y="161382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05EEE3-1376-47C4-B20D-2811C8126653}"/>
              </a:ext>
            </a:extLst>
          </p:cNvPr>
          <p:cNvCxnSpPr/>
          <p:nvPr/>
        </p:nvCxnSpPr>
        <p:spPr bwMode="auto">
          <a:xfrm>
            <a:off x="6083132" y="161382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555457" y="1202769"/>
            <a:ext cx="5747086" cy="461665"/>
          </a:xfrm>
          <a:prstGeom prst="rect">
            <a:avLst/>
          </a:prstGeom>
          <a:solidFill>
            <a:srgbClr val="E2FFC5"/>
          </a:solidFill>
        </p:spPr>
        <p:txBody>
          <a:bodyPr wrap="none" rtlCol="0">
            <a:spAutoFit/>
          </a:bodyPr>
          <a:lstStyle/>
          <a:p>
            <a:r>
              <a:rPr lang="en-SG" sz="2400" dirty="0"/>
              <a:t>What happens in the computer memory?</a:t>
            </a:r>
          </a:p>
        </p:txBody>
      </p:sp>
    </p:spTree>
    <p:extLst>
      <p:ext uri="{BB962C8B-B14F-4D97-AF65-F5344CB8AC3E}">
        <p14:creationId xmlns:p14="http://schemas.microsoft.com/office/powerpoint/2010/main" val="1120452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8C8BD2-F5A6-4412-80EA-33D778ED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69" y="3588670"/>
            <a:ext cx="3850145" cy="2365089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von Neumann Architecture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6033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John von Neumann (1903 – 1957)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von Neumann architecture* </a:t>
            </a:r>
            <a:r>
              <a:rPr lang="en-SG" sz="2800" dirty="0"/>
              <a:t>describes a computer consisting of: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Central Processing Unit (CPU)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Registers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A control unit containing an instruction register and program counter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An arithmetic/logic unit (ALU)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Memory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Stores </a:t>
            </a:r>
            <a:r>
              <a:rPr lang="en-SG" sz="2000" u="sng" dirty="0"/>
              <a:t>both</a:t>
            </a:r>
            <a:r>
              <a:rPr lang="en-SG" sz="2000" dirty="0"/>
              <a:t> program and data in random-access memory (RAM)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I/O devices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06E02-26EB-4ACE-81D2-12F042E8E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41" y="1345343"/>
            <a:ext cx="1251668" cy="163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EF9DD-84FE-4DA2-A06A-ED48D67FD7C2}"/>
              </a:ext>
            </a:extLst>
          </p:cNvPr>
          <p:cNvSpPr txBox="1"/>
          <p:nvPr/>
        </p:nvSpPr>
        <p:spPr>
          <a:xfrm>
            <a:off x="2672863" y="6360074"/>
            <a:ext cx="635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(* Also called </a:t>
            </a:r>
            <a:r>
              <a:rPr lang="en-SG" sz="1600" i="1" dirty="0"/>
              <a:t>Princeton architecture</a:t>
            </a:r>
            <a:r>
              <a:rPr lang="en-SG" sz="1600" dirty="0"/>
              <a:t>, or </a:t>
            </a:r>
            <a:r>
              <a:rPr lang="en-SG" sz="1600" i="1" dirty="0"/>
              <a:t>stored-program architecture</a:t>
            </a:r>
            <a:r>
              <a:rPr lang="en-SG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91729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Variables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8481864" cy="48320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used in a program are stored in </a:t>
            </a:r>
            <a:r>
              <a:rPr lang="en-US" sz="2400" dirty="0">
                <a:solidFill>
                  <a:srgbClr val="C00000"/>
                </a:solidFill>
              </a:rPr>
              <a:t>variables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Every variable is identified by a </a:t>
            </a:r>
            <a:r>
              <a:rPr lang="en-US" sz="2400" dirty="0">
                <a:solidFill>
                  <a:srgbClr val="C00000"/>
                </a:solidFill>
              </a:rPr>
              <a:t>name</a:t>
            </a:r>
            <a:r>
              <a:rPr lang="en-US" sz="2400" dirty="0"/>
              <a:t> (identifier), has a </a:t>
            </a:r>
            <a:r>
              <a:rPr lang="en-US" sz="2400" dirty="0">
                <a:solidFill>
                  <a:srgbClr val="C00000"/>
                </a:solidFill>
              </a:rPr>
              <a:t>data type</a:t>
            </a:r>
            <a:r>
              <a:rPr lang="en-US" sz="2400" dirty="0"/>
              <a:t>, and contains a </a:t>
            </a:r>
            <a:r>
              <a:rPr lang="en-US" sz="2400" dirty="0">
                <a:solidFill>
                  <a:srgbClr val="C00000"/>
                </a:solidFill>
              </a:rPr>
              <a:t>value </a:t>
            </a:r>
            <a:r>
              <a:rPr lang="en-US" sz="2400" dirty="0"/>
              <a:t>which could be modified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7030A0"/>
                </a:solidFill>
              </a:rPr>
              <a:t>(Each variable actually has an </a:t>
            </a:r>
            <a:r>
              <a:rPr lang="en-SG" sz="2400" dirty="0">
                <a:solidFill>
                  <a:srgbClr val="C00000"/>
                </a:solidFill>
              </a:rPr>
              <a:t>address</a:t>
            </a:r>
            <a:r>
              <a:rPr lang="en-SG" sz="2400" dirty="0">
                <a:solidFill>
                  <a:srgbClr val="7030A0"/>
                </a:solidFill>
              </a:rPr>
              <a:t> too, but for the moment we will skip this until we discuss pointers.)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variable is </a:t>
            </a:r>
            <a:r>
              <a:rPr lang="en-US" sz="2000" u="sng" dirty="0"/>
              <a:t>declared</a:t>
            </a:r>
            <a:r>
              <a:rPr lang="en-US" sz="2000" dirty="0"/>
              <a:t> with a data type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 ‘count’ of type ‘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Variables may be initialized during declaration: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3;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‘count’ is initialized to 3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Without initialization, the variable contains an </a:t>
            </a:r>
            <a:r>
              <a:rPr lang="en-US" sz="2400" dirty="0">
                <a:solidFill>
                  <a:srgbClr val="C00000"/>
                </a:solidFill>
              </a:rPr>
              <a:t>unknown value</a:t>
            </a:r>
            <a:r>
              <a:rPr lang="en-US" sz="2800" dirty="0"/>
              <a:t> </a:t>
            </a:r>
            <a:r>
              <a:rPr lang="en-US" sz="2000" dirty="0"/>
              <a:t>(Cannot assume that it is zero!)</a:t>
            </a:r>
          </a:p>
        </p:txBody>
      </p:sp>
      <p:sp>
        <p:nvSpPr>
          <p:cNvPr id="13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7627300" y="3841756"/>
            <a:ext cx="1472895" cy="1387290"/>
          </a:xfrm>
          <a:prstGeom prst="borderCallout2">
            <a:avLst>
              <a:gd name="adj1" fmla="val 18750"/>
              <a:gd name="adj2" fmla="val 129"/>
              <a:gd name="adj3" fmla="val 2460"/>
              <a:gd name="adj4" fmla="val -37210"/>
              <a:gd name="adj5" fmla="val 2067"/>
              <a:gd name="adj6" fmla="val -1702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Declaration via assignment in function/global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3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D9433-5D0C-4BD7-9967-37254615DEAA}"/>
              </a:ext>
            </a:extLst>
          </p:cNvPr>
          <p:cNvSpPr txBox="1"/>
          <p:nvPr/>
        </p:nvSpPr>
        <p:spPr>
          <a:xfrm>
            <a:off x="5045409" y="751344"/>
            <a:ext cx="2928551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miles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1C956A-C241-4582-80CC-92AB148A16CA}"/>
              </a:ext>
            </a:extLst>
          </p:cNvPr>
          <p:cNvSpPr/>
          <p:nvPr/>
        </p:nvSpPr>
        <p:spPr>
          <a:xfrm>
            <a:off x="5955957" y="777307"/>
            <a:ext cx="864973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EE7704-437C-45CF-A21E-A2B91C5914AB}"/>
              </a:ext>
            </a:extLst>
          </p:cNvPr>
          <p:cNvSpPr/>
          <p:nvPr/>
        </p:nvSpPr>
        <p:spPr>
          <a:xfrm>
            <a:off x="7039499" y="777307"/>
            <a:ext cx="658760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F1C7DF08-91BF-4914-BD88-785355E4C664}"/>
              </a:ext>
            </a:extLst>
          </p:cNvPr>
          <p:cNvSpPr/>
          <p:nvPr/>
        </p:nvSpPr>
        <p:spPr>
          <a:xfrm>
            <a:off x="7627300" y="362566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89619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Variables: Mistakes in Initialization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848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No initialization</a:t>
            </a:r>
            <a:endParaRPr 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26CD45-4AEA-49E7-B821-A555A6ACA874}"/>
              </a:ext>
            </a:extLst>
          </p:cNvPr>
          <p:cNvGrpSpPr/>
          <p:nvPr/>
        </p:nvGrpSpPr>
        <p:grpSpPr>
          <a:xfrm>
            <a:off x="3901965" y="1217790"/>
            <a:ext cx="3908366" cy="1651386"/>
            <a:chOff x="1616201" y="3234188"/>
            <a:chExt cx="3908366" cy="16513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986E70-DC04-4D6B-BE92-E75246A77586}"/>
                </a:ext>
              </a:extLst>
            </p:cNvPr>
            <p:cNvSpPr txBox="1"/>
            <p:nvPr/>
          </p:nvSpPr>
          <p:spPr>
            <a:xfrm>
              <a:off x="1616201" y="3408246"/>
              <a:ext cx="3582032" cy="14773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count;</a:t>
              </a:r>
              <a:endPara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count = count + 12;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9D800-A0A8-4E41-B5FD-1C001046C22B}"/>
                </a:ext>
              </a:extLst>
            </p:cNvPr>
            <p:cNvSpPr txBox="1"/>
            <p:nvPr/>
          </p:nvSpPr>
          <p:spPr>
            <a:xfrm>
              <a:off x="3961033" y="3234188"/>
              <a:ext cx="156353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InitVariable.c</a:t>
              </a:r>
              <a:endParaRPr lang="en-SG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3375529-9ABC-4735-B26B-B8A27F3F13E6}"/>
              </a:ext>
            </a:extLst>
          </p:cNvPr>
          <p:cNvSpPr txBox="1"/>
          <p:nvPr/>
        </p:nvSpPr>
        <p:spPr>
          <a:xfrm>
            <a:off x="778795" y="3001954"/>
            <a:ext cx="7267926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 function 'main':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InitVariable.c:3:8: warning: 'count' is used uninitialized in this function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 = count + 12;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^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7C76B-34DE-4134-8772-B50CDB505D9F}"/>
              </a:ext>
            </a:extLst>
          </p:cNvPr>
          <p:cNvSpPr txBox="1"/>
          <p:nvPr/>
        </p:nvSpPr>
        <p:spPr>
          <a:xfrm>
            <a:off x="357336" y="5073724"/>
            <a:ext cx="848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Redundant initialization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09CDF8-688C-42ED-B161-515A77E69569}"/>
              </a:ext>
            </a:extLst>
          </p:cNvPr>
          <p:cNvSpPr txBox="1"/>
          <p:nvPr/>
        </p:nvSpPr>
        <p:spPr>
          <a:xfrm>
            <a:off x="1032642" y="5668167"/>
            <a:ext cx="2637315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 = 123;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03EA29-7036-4D66-8B8F-5C0798E2CE14}"/>
              </a:ext>
            </a:extLst>
          </p:cNvPr>
          <p:cNvSpPr txBox="1"/>
          <p:nvPr/>
        </p:nvSpPr>
        <p:spPr>
          <a:xfrm>
            <a:off x="4167742" y="5640274"/>
            <a:ext cx="3715869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SG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&amp;count);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4596" y="1936179"/>
            <a:ext cx="2206540" cy="1440866"/>
            <a:chOff x="724596" y="1936179"/>
            <a:chExt cx="2206540" cy="14408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B91490-48D1-4189-9C5E-2722F91704DA}"/>
                </a:ext>
              </a:extLst>
            </p:cNvPr>
            <p:cNvGrpSpPr/>
            <p:nvPr/>
          </p:nvGrpSpPr>
          <p:grpSpPr>
            <a:xfrm>
              <a:off x="724596" y="1936179"/>
              <a:ext cx="2206540" cy="1065775"/>
              <a:chOff x="724596" y="1936179"/>
              <a:chExt cx="2206540" cy="106577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8A444-68D7-4D95-9645-B2A8A7E3B9E8}"/>
                  </a:ext>
                </a:extLst>
              </p:cNvPr>
              <p:cNvSpPr txBox="1"/>
              <p:nvPr/>
            </p:nvSpPr>
            <p:spPr>
              <a:xfrm>
                <a:off x="724596" y="1936179"/>
                <a:ext cx="22065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>
                    <a:solidFill>
                      <a:srgbClr val="C00000"/>
                    </a:solidFill>
                  </a:rPr>
                  <a:t>-Wall </a:t>
                </a:r>
                <a:r>
                  <a:rPr lang="en-SG" sz="2000" dirty="0"/>
                  <a:t>option turns on all warnings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5B2DFD4-5676-4B0A-8CDA-F07C4FA2D143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1827866" y="2644065"/>
                <a:ext cx="77134" cy="35788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/>
            <p:cNvSpPr/>
            <p:nvPr/>
          </p:nvSpPr>
          <p:spPr>
            <a:xfrm>
              <a:off x="1714500" y="2958624"/>
              <a:ext cx="935182" cy="418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allout: Bent Line 2">
            <a:extLst>
              <a:ext uri="{FF2B5EF4-FFF2-40B4-BE49-F238E27FC236}">
                <a16:creationId xmlns:a16="http://schemas.microsoft.com/office/drawing/2014/main" id="{73D8916A-0852-4837-A4E8-3E182F341093}"/>
              </a:ext>
            </a:extLst>
          </p:cNvPr>
          <p:cNvSpPr/>
          <p:nvPr/>
        </p:nvSpPr>
        <p:spPr>
          <a:xfrm>
            <a:off x="7627300" y="1936179"/>
            <a:ext cx="1472895" cy="932997"/>
          </a:xfrm>
          <a:prstGeom prst="borderCallout2">
            <a:avLst>
              <a:gd name="adj1" fmla="val -195"/>
              <a:gd name="adj2" fmla="val 86003"/>
              <a:gd name="adj3" fmla="val -60535"/>
              <a:gd name="adj4" fmla="val 66880"/>
              <a:gd name="adj5" fmla="val -58965"/>
              <a:gd name="adj6" fmla="val 130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Cannot declare without initialization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5E984EE3-B0E1-40D4-A731-768A2AE82C04}"/>
              </a:ext>
            </a:extLst>
          </p:cNvPr>
          <p:cNvSpPr/>
          <p:nvPr/>
        </p:nvSpPr>
        <p:spPr>
          <a:xfrm>
            <a:off x="7627300" y="1720084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111572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19" grpId="0" animBg="1"/>
      <p:bldP spid="20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283054"/>
            <a:ext cx="8481864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Every variable must be declared with a data type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determine the type of data the variable may hold</a:t>
            </a:r>
          </a:p>
          <a:p>
            <a:pPr marL="457200" indent="-4572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Basic data types in C: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: For integers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4 bytes (in </a:t>
            </a:r>
            <a:r>
              <a:rPr lang="en-US" sz="2000" dirty="0" err="1"/>
              <a:t>sunfire</a:t>
            </a:r>
            <a:r>
              <a:rPr lang="en-US" sz="2000" dirty="0"/>
              <a:t>); -2,147,483,648 (-2</a:t>
            </a:r>
            <a:r>
              <a:rPr lang="en-US" sz="2000" baseline="30000" dirty="0"/>
              <a:t>31</a:t>
            </a:r>
            <a:r>
              <a:rPr lang="en-US" sz="2000" dirty="0"/>
              <a:t>) through +2,147,483,647 (2</a:t>
            </a:r>
            <a:r>
              <a:rPr lang="en-US" sz="2000" baseline="30000" dirty="0"/>
              <a:t>31</a:t>
            </a:r>
            <a:r>
              <a:rPr lang="en-US" sz="2000" dirty="0"/>
              <a:t> – 1)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float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double</a:t>
            </a:r>
            <a:r>
              <a:rPr lang="en-US" sz="2400" dirty="0"/>
              <a:t>: For real numbers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4 bytes for float and 8 bytes for double (in </a:t>
            </a:r>
            <a:r>
              <a:rPr lang="en-US" sz="2000" dirty="0" err="1"/>
              <a:t>sunfire</a:t>
            </a:r>
            <a:r>
              <a:rPr lang="en-US" sz="2000" dirty="0"/>
              <a:t>)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12.34, 0.0056, 213.0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May use scientific notation; </a:t>
            </a:r>
            <a:r>
              <a:rPr lang="en-US" sz="2000" dirty="0" err="1"/>
              <a:t>eg</a:t>
            </a:r>
            <a:r>
              <a:rPr lang="en-US" sz="2000" dirty="0"/>
              <a:t>: 1.5e-2 and 15.0E-3 both refer to 0.015; 12e+4 and 1.2E+5 both refer to 120000.0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</a:t>
            </a:r>
            <a:r>
              <a:rPr lang="en-US" sz="2400" dirty="0"/>
              <a:t>: For characters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Enclosed in a pair of single quotes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'\n’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C3C94-4290-4CE5-9E0C-E40249EB2F36}"/>
              </a:ext>
            </a:extLst>
          </p:cNvPr>
          <p:cNvSpPr txBox="1"/>
          <p:nvPr/>
        </p:nvSpPr>
        <p:spPr>
          <a:xfrm>
            <a:off x="5045409" y="751344"/>
            <a:ext cx="2928551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miles,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F5DB99-BE6E-4C96-BD71-1854534F24FC}"/>
              </a:ext>
            </a:extLst>
          </p:cNvPr>
          <p:cNvSpPr/>
          <p:nvPr/>
        </p:nvSpPr>
        <p:spPr>
          <a:xfrm>
            <a:off x="5053913" y="777307"/>
            <a:ext cx="864973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A0209-756B-4FDD-8144-8B43596B3E9C}"/>
              </a:ext>
            </a:extLst>
          </p:cNvPr>
          <p:cNvSpPr txBox="1"/>
          <p:nvPr/>
        </p:nvSpPr>
        <p:spPr>
          <a:xfrm>
            <a:off x="6706056" y="2687739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1DBDD6CF-4415-4C12-BC59-527F225E173A}"/>
              </a:ext>
            </a:extLst>
          </p:cNvPr>
          <p:cNvSpPr/>
          <p:nvPr/>
        </p:nvSpPr>
        <p:spPr>
          <a:xfrm>
            <a:off x="6706056" y="2386138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6624D-7146-433E-A4BC-2EA14523DA13}"/>
              </a:ext>
            </a:extLst>
          </p:cNvPr>
          <p:cNvSpPr txBox="1"/>
          <p:nvPr/>
        </p:nvSpPr>
        <p:spPr>
          <a:xfrm>
            <a:off x="6706056" y="3793322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8211A5DC-9ABC-48A7-9D48-A92D0711F71B}"/>
              </a:ext>
            </a:extLst>
          </p:cNvPr>
          <p:cNvSpPr/>
          <p:nvPr/>
        </p:nvSpPr>
        <p:spPr>
          <a:xfrm>
            <a:off x="6706056" y="349172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7CF8A-F68B-4E25-826F-872125BA807E}"/>
              </a:ext>
            </a:extLst>
          </p:cNvPr>
          <p:cNvSpPr txBox="1"/>
          <p:nvPr/>
        </p:nvSpPr>
        <p:spPr>
          <a:xfrm>
            <a:off x="6706056" y="6046431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AB3ED388-805C-4AB3-9C3A-FB08E94EF454}"/>
              </a:ext>
            </a:extLst>
          </p:cNvPr>
          <p:cNvSpPr/>
          <p:nvPr/>
        </p:nvSpPr>
        <p:spPr>
          <a:xfrm>
            <a:off x="6706056" y="574483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7DAC9-5016-47ED-8218-6233F404A3FD}"/>
              </a:ext>
            </a:extLst>
          </p:cNvPr>
          <p:cNvSpPr txBox="1"/>
          <p:nvPr/>
        </p:nvSpPr>
        <p:spPr>
          <a:xfrm>
            <a:off x="7772627" y="2687739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EDB3DE1A-B383-43DE-934B-B86E13408351}"/>
              </a:ext>
            </a:extLst>
          </p:cNvPr>
          <p:cNvSpPr/>
          <p:nvPr/>
        </p:nvSpPr>
        <p:spPr>
          <a:xfrm>
            <a:off x="7772628" y="2386138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61DA7-E5E8-4A06-86FA-4F7CEA127E68}"/>
              </a:ext>
            </a:extLst>
          </p:cNvPr>
          <p:cNvSpPr txBox="1"/>
          <p:nvPr/>
        </p:nvSpPr>
        <p:spPr>
          <a:xfrm>
            <a:off x="7772627" y="3793322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9FD85DB0-B291-4307-86D0-A4AD150F47BB}"/>
              </a:ext>
            </a:extLst>
          </p:cNvPr>
          <p:cNvSpPr/>
          <p:nvPr/>
        </p:nvSpPr>
        <p:spPr>
          <a:xfrm>
            <a:off x="7772628" y="3491721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C5BAF7-8681-45CA-B9B0-689D900D7BE8}"/>
              </a:ext>
            </a:extLst>
          </p:cNvPr>
          <p:cNvSpPr txBox="1"/>
          <p:nvPr/>
        </p:nvSpPr>
        <p:spPr>
          <a:xfrm>
            <a:off x="7772627" y="6046431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E6F11947-E616-4CE3-B864-12D4520B65EE}"/>
              </a:ext>
            </a:extLst>
          </p:cNvPr>
          <p:cNvSpPr/>
          <p:nvPr/>
        </p:nvSpPr>
        <p:spPr>
          <a:xfrm>
            <a:off x="7772628" y="5744830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0617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5600" y="1283054"/>
            <a:ext cx="86055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A programming language can be </a:t>
            </a:r>
            <a:r>
              <a:rPr lang="en-US" sz="2600" dirty="0">
                <a:solidFill>
                  <a:srgbClr val="C00000"/>
                </a:solidFill>
              </a:rPr>
              <a:t>strongly typed </a:t>
            </a:r>
            <a:r>
              <a:rPr lang="en-US" sz="2600" dirty="0"/>
              <a:t>or </a:t>
            </a:r>
            <a:r>
              <a:rPr lang="en-US" sz="2600" dirty="0">
                <a:solidFill>
                  <a:srgbClr val="C00000"/>
                </a:solidFill>
              </a:rPr>
              <a:t>weakly typed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Strongly typed: every variable to be declared with a data type. (C: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char grade;</a:t>
            </a:r>
            <a:r>
              <a:rPr lang="en-US" sz="2400" dirty="0"/>
              <a:t> </a:t>
            </a:r>
            <a:r>
              <a:rPr lang="en-US" sz="220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Weakly typed: the type depends on how the variable is used (JavaScript: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grade;</a:t>
            </a:r>
            <a:r>
              <a:rPr lang="en-US" sz="220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The above is just a simple explanation.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Much subtleties and many views and even different definitions. Other aspects include static/dynamic type checking, safe type checking, type conversions, etc.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Java, Pascal and C are strongly typed languages. But Java /Pascal are more strongly typed than C, as C supports implicit type conversions and allows pointer values to be explicitly cast.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One fun video: </a:t>
            </a:r>
            <a:r>
              <a:rPr lang="en-US" sz="2000" dirty="0">
                <a:hlinkClick r:id="rId3"/>
              </a:rPr>
              <a:t>https://www.youtube.com/watch?v=bQdzwJWYZRU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9474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1293B-8CC1-467E-A2D8-340C283D96C7}"/>
              </a:ext>
            </a:extLst>
          </p:cNvPr>
          <p:cNvGrpSpPr/>
          <p:nvPr/>
        </p:nvGrpSpPr>
        <p:grpSpPr>
          <a:xfrm>
            <a:off x="650240" y="1086649"/>
            <a:ext cx="8036560" cy="3231654"/>
            <a:chOff x="457200" y="1289849"/>
            <a:chExt cx="8036560" cy="3231654"/>
          </a:xfrm>
          <a:solidFill>
            <a:srgbClr val="FFFFCC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B9A409-3AB5-4FE7-9E18-6626F12EAC4A}"/>
                </a:ext>
              </a:extLst>
            </p:cNvPr>
            <p:cNvSpPr txBox="1"/>
            <p:nvPr/>
          </p:nvSpPr>
          <p:spPr>
            <a:xfrm>
              <a:off x="457200" y="1474515"/>
              <a:ext cx="8036560" cy="3046988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This program checks the memory size 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of each of the basic data types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355600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5600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'float'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'double'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'char'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D246B7-629A-4965-9D90-054CE53C71D4}"/>
                </a:ext>
              </a:extLst>
            </p:cNvPr>
            <p:cNvSpPr txBox="1"/>
            <p:nvPr/>
          </p:nvSpPr>
          <p:spPr>
            <a:xfrm>
              <a:off x="6741980" y="1289849"/>
              <a:ext cx="160364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DataTypes.c</a:t>
              </a:r>
              <a:endParaRPr lang="en-S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AF9532-D10A-4E73-9B2C-89A2391C434A}"/>
              </a:ext>
            </a:extLst>
          </p:cNvPr>
          <p:cNvSpPr txBox="1"/>
          <p:nvPr/>
        </p:nvSpPr>
        <p:spPr>
          <a:xfrm>
            <a:off x="650240" y="4482107"/>
            <a:ext cx="5355144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DataTypes.c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</a:t>
            </a:r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(in bytes): 4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'float' (in bytes): 4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'double' (in bytes): 8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'char' (in bytes): 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29000" y="4538973"/>
            <a:ext cx="5109660" cy="1817590"/>
            <a:chOff x="3429000" y="4538973"/>
            <a:chExt cx="5109660" cy="181759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7E4574-2CAF-4AE5-9AE1-E2A298BA63F8}"/>
                </a:ext>
              </a:extLst>
            </p:cNvPr>
            <p:cNvGrpSpPr/>
            <p:nvPr/>
          </p:nvGrpSpPr>
          <p:grpSpPr>
            <a:xfrm>
              <a:off x="3875809" y="4810991"/>
              <a:ext cx="4662851" cy="1545572"/>
              <a:chOff x="-1599635" y="1608870"/>
              <a:chExt cx="4662851" cy="154557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314B67-B612-45D0-AB9E-F414B654B04E}"/>
                  </a:ext>
                </a:extLst>
              </p:cNvPr>
              <p:cNvSpPr txBox="1"/>
              <p:nvPr/>
            </p:nvSpPr>
            <p:spPr>
              <a:xfrm>
                <a:off x="856676" y="1831003"/>
                <a:ext cx="220654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>
                    <a:solidFill>
                      <a:srgbClr val="C00000"/>
                    </a:solidFill>
                  </a:rPr>
                  <a:t>-o </a:t>
                </a:r>
                <a:r>
                  <a:rPr lang="en-SG" sz="2000" dirty="0"/>
                  <a:t>option specifies name of executable file (default is ‘</a:t>
                </a:r>
                <a:r>
                  <a:rPr lang="en-SG" sz="2000" dirty="0" err="1"/>
                  <a:t>a.out</a:t>
                </a:r>
                <a:r>
                  <a:rPr lang="en-SG" sz="2000" dirty="0"/>
                  <a:t>’)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E757096-A52F-48D4-93A4-9A564B5572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599635" y="1608870"/>
                <a:ext cx="2456311" cy="45999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/>
            <p:cNvSpPr/>
            <p:nvPr/>
          </p:nvSpPr>
          <p:spPr>
            <a:xfrm>
              <a:off x="3429000" y="4538973"/>
              <a:ext cx="446809" cy="3221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allout: Bent Line 2">
            <a:extLst>
              <a:ext uri="{FF2B5EF4-FFF2-40B4-BE49-F238E27FC236}">
                <a16:creationId xmlns:a16="http://schemas.microsoft.com/office/drawing/2014/main" id="{83F96B2A-80B9-44E4-BC1A-9D41FBA6B887}"/>
              </a:ext>
            </a:extLst>
          </p:cNvPr>
          <p:cNvSpPr/>
          <p:nvPr/>
        </p:nvSpPr>
        <p:spPr>
          <a:xfrm>
            <a:off x="6807352" y="3851804"/>
            <a:ext cx="2206540" cy="1181320"/>
          </a:xfrm>
          <a:prstGeom prst="borderCallout2">
            <a:avLst>
              <a:gd name="adj1" fmla="val 31934"/>
              <a:gd name="adj2" fmla="val -104"/>
              <a:gd name="adj3" fmla="val 15233"/>
              <a:gd name="adj4" fmla="val -22949"/>
              <a:gd name="adj5" fmla="val -29713"/>
              <a:gd name="adj6" fmla="val -226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Use </a:t>
            </a:r>
            <a:r>
              <a:rPr lang="en-US" sz="16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A5A9042F-294C-4638-B564-C2A3B529066F}"/>
              </a:ext>
            </a:extLst>
          </p:cNvPr>
          <p:cNvSpPr/>
          <p:nvPr/>
        </p:nvSpPr>
        <p:spPr>
          <a:xfrm>
            <a:off x="6807352" y="3635709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481999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Program Structure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29" name="HighlightTextShape201406241503265130">
            <a:extLst>
              <a:ext uri="{FF2B5EF4-FFF2-40B4-BE49-F238E27FC236}">
                <a16:creationId xmlns:a16="http://schemas.microsoft.com/office/drawing/2014/main" id="{C334C220-26C8-42A6-AE0B-B1E55EAF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basic C program has 4 main parts: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Preprocessor directives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marL="1257300" lvl="2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#include &lt;</a:t>
            </a:r>
            <a:r>
              <a:rPr lang="en-US" dirty="0" err="1"/>
              <a:t>stdio.h</a:t>
            </a:r>
            <a:r>
              <a:rPr lang="en-US" dirty="0"/>
              <a:t>&gt;, #include &lt;</a:t>
            </a:r>
            <a:r>
              <a:rPr lang="en-US" dirty="0" err="1"/>
              <a:t>math.h</a:t>
            </a:r>
            <a:r>
              <a:rPr lang="en-US" dirty="0"/>
              <a:t>&gt;, #define PI 3.142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Input</a:t>
            </a:r>
            <a:r>
              <a:rPr lang="en-US" sz="2000" dirty="0"/>
              <a:t>: through </a:t>
            </a:r>
            <a:r>
              <a:rPr lang="en-US" sz="2000" dirty="0" err="1"/>
              <a:t>stdin</a:t>
            </a:r>
            <a:r>
              <a:rPr lang="en-US" sz="2000" dirty="0"/>
              <a:t> (using </a:t>
            </a:r>
            <a:r>
              <a:rPr lang="en-US" sz="2000" dirty="0" err="1">
                <a:solidFill>
                  <a:srgbClr val="0000FF"/>
                </a:solidFill>
              </a:rPr>
              <a:t>scanf</a:t>
            </a:r>
            <a:r>
              <a:rPr lang="en-US" sz="2000" dirty="0"/>
              <a:t>), or file input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Compute</a:t>
            </a:r>
            <a:r>
              <a:rPr lang="en-US" sz="2000" dirty="0"/>
              <a:t>: through arithmetic operations and assignment statements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Output</a:t>
            </a:r>
            <a:r>
              <a:rPr lang="en-US" sz="2000" dirty="0"/>
              <a:t>: through </a:t>
            </a:r>
            <a:r>
              <a:rPr lang="en-US" sz="2000" dirty="0" err="1"/>
              <a:t>stdout</a:t>
            </a:r>
            <a:r>
              <a:rPr lang="en-US" sz="2000" dirty="0"/>
              <a:t> (using </a:t>
            </a:r>
            <a:r>
              <a:rPr lang="en-US" sz="2000" dirty="0" err="1">
                <a:solidFill>
                  <a:srgbClr val="0000FF"/>
                </a:solidFill>
              </a:rPr>
              <a:t>printf</a:t>
            </a:r>
            <a:r>
              <a:rPr lang="en-US" sz="2000" dirty="0"/>
              <a:t>), or file output</a:t>
            </a:r>
          </a:p>
        </p:txBody>
      </p:sp>
      <p:pic>
        <p:nvPicPr>
          <p:cNvPr id="30" name="Picture 4" descr="fig01_12">
            <a:extLst>
              <a:ext uri="{FF2B5EF4-FFF2-40B4-BE49-F238E27FC236}">
                <a16:creationId xmlns:a16="http://schemas.microsoft.com/office/drawing/2014/main" id="{B7ADB29D-8D7F-4ECF-A2F9-E1EEFDB3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720" y="3828125"/>
            <a:ext cx="7792027" cy="288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46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Preprocessor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Directives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Preprocessor</a:t>
            </a:r>
            <a:r>
              <a:rPr lang="en-US" sz="1400" dirty="0"/>
              <a:t> </a:t>
            </a:r>
          </a:p>
          <a:p>
            <a:r>
              <a:rPr lang="en-US" sz="1200" dirty="0"/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HighlightTextShape201406241503265130">
            <a:extLst>
              <a:ext uri="{FF2B5EF4-FFF2-40B4-BE49-F238E27FC236}">
                <a16:creationId xmlns:a16="http://schemas.microsoft.com/office/drawing/2014/main" id="{95C9C4F2-BEED-48A5-AB3A-F5D3DAEF2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0" y="1250991"/>
            <a:ext cx="8363760" cy="533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C preprocessor </a:t>
            </a:r>
            <a:r>
              <a:rPr lang="en-US" sz="2400" dirty="0"/>
              <a:t>provides the following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Conditional compilation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We will focus on inclusion of header files and simple application of macro expansions (defining constants)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input/output functions such as </a:t>
            </a:r>
            <a:r>
              <a:rPr lang="en-US" sz="2000" dirty="0" err="1"/>
              <a:t>scanf</a:t>
            </a:r>
            <a:r>
              <a:rPr lang="en-US" sz="2000" dirty="0"/>
              <a:t>() and </a:t>
            </a:r>
            <a:r>
              <a:rPr lang="en-US" sz="2000" dirty="0" err="1"/>
              <a:t>printf</a:t>
            </a:r>
            <a:r>
              <a:rPr lang="en-US" sz="2000" dirty="0"/>
              <a:t>(), you need to include &lt;</a:t>
            </a:r>
            <a:r>
              <a:rPr lang="en-US" sz="2000" dirty="0" err="1"/>
              <a:t>stdio.h</a:t>
            </a:r>
            <a:r>
              <a:rPr lang="en-US" sz="2000" dirty="0"/>
              <a:t>&gt;: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functions from certain libraries, you need to include the respective header file, examples: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mathematical functions,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/>
              <a:t>(In </a:t>
            </a:r>
            <a:r>
              <a:rPr lang="en-US" sz="2000" dirty="0" err="1"/>
              <a:t>sunfire</a:t>
            </a:r>
            <a:r>
              <a:rPr lang="en-US" sz="2000" dirty="0"/>
              <a:t>, need to compile with </a:t>
            </a:r>
            <a:r>
              <a:rPr lang="en-US" sz="2000" dirty="0">
                <a:solidFill>
                  <a:srgbClr val="C00000"/>
                </a:solidFill>
              </a:rPr>
              <a:t>–</a:t>
            </a:r>
            <a:r>
              <a:rPr lang="en-US" sz="2000" dirty="0" err="1">
                <a:solidFill>
                  <a:srgbClr val="C00000"/>
                </a:solidFill>
              </a:rPr>
              <a:t>lm</a:t>
            </a:r>
            <a:r>
              <a:rPr lang="en-US" sz="2000" dirty="0"/>
              <a:t> option)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string functions,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475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Preprocessor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Directives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Preprocessor</a:t>
            </a:r>
            <a:r>
              <a:rPr lang="en-US" sz="1400" dirty="0"/>
              <a:t> </a:t>
            </a:r>
          </a:p>
          <a:p>
            <a:r>
              <a:rPr lang="en-US" sz="1200" dirty="0"/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D3FD4256-6A01-484D-AE5A-D8857BAB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One of the uses is to define a macro for a constant value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use all CAP for macro</a:t>
            </a:r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BBAD1CA8-23FF-4ED2-A908-822E15667D6D}"/>
              </a:ext>
            </a:extLst>
          </p:cNvPr>
          <p:cNvSpPr txBox="1"/>
          <p:nvPr/>
        </p:nvSpPr>
        <p:spPr>
          <a:xfrm>
            <a:off x="770184" y="2555570"/>
            <a:ext cx="663800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</a:t>
            </a:r>
          </a:p>
          <a:p>
            <a:pPr>
              <a:tabLst>
                <a:tab pos="2857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 * height / 3.0;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731B75-2014-4F1E-BD84-C3EA4F583EB8}"/>
              </a:ext>
            </a:extLst>
          </p:cNvPr>
          <p:cNvGrpSpPr/>
          <p:nvPr/>
        </p:nvGrpSpPr>
        <p:grpSpPr>
          <a:xfrm>
            <a:off x="2295835" y="2602887"/>
            <a:ext cx="4724398" cy="1460595"/>
            <a:chOff x="2295835" y="2602887"/>
            <a:chExt cx="4724398" cy="146059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CC5E70B-44AB-4EF6-AD07-87AF51ADB17D}"/>
                </a:ext>
              </a:extLst>
            </p:cNvPr>
            <p:cNvSpPr/>
            <p:nvPr/>
          </p:nvSpPr>
          <p:spPr>
            <a:xfrm>
              <a:off x="2654711" y="3586622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FAA80F-31DC-42A0-8EE2-731871CB425F}"/>
                </a:ext>
              </a:extLst>
            </p:cNvPr>
            <p:cNvCxnSpPr/>
            <p:nvPr/>
          </p:nvCxnSpPr>
          <p:spPr>
            <a:xfrm flipH="1">
              <a:off x="3038170" y="3057832"/>
              <a:ext cx="406608" cy="5287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19B8AB-936C-4AC3-BC29-365D1321EED1}"/>
                </a:ext>
              </a:extLst>
            </p:cNvPr>
            <p:cNvSpPr txBox="1"/>
            <p:nvPr/>
          </p:nvSpPr>
          <p:spPr>
            <a:xfrm>
              <a:off x="3444779" y="2602887"/>
              <a:ext cx="3575454" cy="830997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Preprocessor replaces all instances of PI with 3.142 before passing the program to the compiler.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E0269F6-88B3-4FC9-83AD-B0400FD3C660}"/>
                </a:ext>
              </a:extLst>
            </p:cNvPr>
            <p:cNvSpPr/>
            <p:nvPr/>
          </p:nvSpPr>
          <p:spPr>
            <a:xfrm>
              <a:off x="2295835" y="3847175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EC5A78-04B2-411F-BAC0-B371DA415A41}"/>
                </a:ext>
              </a:extLst>
            </p:cNvPr>
            <p:cNvCxnSpPr/>
            <p:nvPr/>
          </p:nvCxnSpPr>
          <p:spPr>
            <a:xfrm flipH="1">
              <a:off x="2406883" y="3057832"/>
              <a:ext cx="1037895" cy="7893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[TextBox 1]">
            <a:extLst>
              <a:ext uri="{FF2B5EF4-FFF2-40B4-BE49-F238E27FC236}">
                <a16:creationId xmlns:a16="http://schemas.microsoft.com/office/drawing/2014/main" id="{650361A8-5929-42FF-85CD-D8C2F81A0AD8}"/>
              </a:ext>
            </a:extLst>
          </p:cNvPr>
          <p:cNvSpPr txBox="1"/>
          <p:nvPr/>
        </p:nvSpPr>
        <p:spPr>
          <a:xfrm>
            <a:off x="770184" y="4903445"/>
            <a:ext cx="6638005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 * height / 3.0;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75216B-2327-4A34-A885-943A049B0790}"/>
              </a:ext>
            </a:extLst>
          </p:cNvPr>
          <p:cNvSpPr txBox="1"/>
          <p:nvPr/>
        </p:nvSpPr>
        <p:spPr>
          <a:xfrm>
            <a:off x="457553" y="4483646"/>
            <a:ext cx="2858402" cy="3385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What the compiler sees:</a:t>
            </a:r>
          </a:p>
        </p:txBody>
      </p:sp>
      <p:sp>
        <p:nvSpPr>
          <p:cNvPr id="22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4688330" y="4063482"/>
            <a:ext cx="4390696" cy="1322812"/>
          </a:xfrm>
          <a:prstGeom prst="borderCallout2">
            <a:avLst>
              <a:gd name="adj1" fmla="val 44374"/>
              <a:gd name="adj2" fmla="val -85"/>
              <a:gd name="adj3" fmla="val 40892"/>
              <a:gd name="adj4" fmla="val -12790"/>
              <a:gd name="adj5" fmla="val -571"/>
              <a:gd name="adj6" fmla="val -468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In </a:t>
            </a:r>
            <a:r>
              <a:rPr lang="en-SG" sz="1600" dirty="0">
                <a:solidFill>
                  <a:srgbClr val="C00000"/>
                </a:solidFill>
              </a:rPr>
              <a:t>Python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, there is no parallel, but closest is simply declare global variable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3.142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PI * radius * height / 3.0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75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  <p:bldP spid="19" grpId="0" animBg="1"/>
      <p:bldP spid="20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593977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396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 </a:t>
            </a:r>
            <a:r>
              <a:rPr lang="en-US" sz="2400" dirty="0">
                <a:hlinkClick r:id="rId2"/>
              </a:rPr>
              <a:t>https://app.sli.do/event/qVCWNryB45Bnh6p2HRfnFG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[Group 22]">
            <a:extLst>
              <a:ext uri="{FF2B5EF4-FFF2-40B4-BE49-F238E27FC236}">
                <a16:creationId xmlns:a16="http://schemas.microsoft.com/office/drawing/2014/main" id="{6AE187A9-3096-4FF0-AB17-0E2F05BBAD24}"/>
              </a:ext>
            </a:extLst>
          </p:cNvPr>
          <p:cNvGrpSpPr/>
          <p:nvPr/>
        </p:nvGrpSpPr>
        <p:grpSpPr>
          <a:xfrm>
            <a:off x="681038" y="5149334"/>
            <a:ext cx="7439053" cy="1169551"/>
            <a:chOff x="681038" y="5149334"/>
            <a:chExt cx="7439053" cy="116955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7D6468C-9D0E-43DD-8001-47318B939454}"/>
                </a:ext>
              </a:extLst>
            </p:cNvPr>
            <p:cNvSpPr txBox="1"/>
            <p:nvPr/>
          </p:nvSpPr>
          <p:spPr>
            <a:xfrm>
              <a:off x="681038" y="5149334"/>
              <a:ext cx="7170057" cy="116955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user_input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are your age and CAP?"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 cap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user_input.split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 cap = int(age), float(cap)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"years old, and your CAP is"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cap);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64AF98E-FACF-4827-9EB6-D5C7F502DFEA}"/>
                </a:ext>
              </a:extLst>
            </p:cNvPr>
            <p:cNvSpPr txBox="1"/>
            <p:nvPr/>
          </p:nvSpPr>
          <p:spPr>
            <a:xfrm>
              <a:off x="6313119" y="5206832"/>
              <a:ext cx="1806972" cy="33855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InputOutputV2.py</a:t>
              </a:r>
              <a:endParaRPr lang="en-SG" sz="16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A56D19-6C24-401A-B70A-B1EB07159854}"/>
              </a:ext>
            </a:extLst>
          </p:cNvPr>
          <p:cNvGrpSpPr/>
          <p:nvPr/>
        </p:nvGrpSpPr>
        <p:grpSpPr>
          <a:xfrm>
            <a:off x="681038" y="3066534"/>
            <a:ext cx="7292922" cy="1875515"/>
            <a:chOff x="681038" y="3066534"/>
            <a:chExt cx="7292922" cy="187551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92D35B-9D64-4078-93CE-62022E9FFE9F}"/>
                </a:ext>
              </a:extLst>
            </p:cNvPr>
            <p:cNvSpPr txBox="1"/>
            <p:nvPr/>
          </p:nvSpPr>
          <p:spPr>
            <a:xfrm>
              <a:off x="681038" y="3066534"/>
              <a:ext cx="7170057" cy="160043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 = int(input(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age?"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 = float(input(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CAP?"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"years old, and your CAP is"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cap);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ADD27B-368C-419B-88E4-6DFAF49FAEBC}"/>
                </a:ext>
              </a:extLst>
            </p:cNvPr>
            <p:cNvSpPr txBox="1"/>
            <p:nvPr/>
          </p:nvSpPr>
          <p:spPr>
            <a:xfrm>
              <a:off x="6313119" y="4603495"/>
              <a:ext cx="1660841" cy="33855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InputOutput.py</a:t>
              </a:r>
              <a:endParaRPr lang="en-SG" sz="1600" dirty="0"/>
            </a:p>
          </p:txBody>
        </p:sp>
      </p:grp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ADBC946C-7BEC-4BA9-8FF3-1C706213461C}"/>
              </a:ext>
            </a:extLst>
          </p:cNvPr>
          <p:cNvSpPr txBox="1">
            <a:spLocks/>
          </p:cNvSpPr>
          <p:nvPr/>
        </p:nvSpPr>
        <p:spPr>
          <a:xfrm>
            <a:off x="587375" y="1225550"/>
            <a:ext cx="8229600" cy="145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Input/output statements: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BB7925-45BC-4B3B-B44B-913BB8790426}"/>
              </a:ext>
            </a:extLst>
          </p:cNvPr>
          <p:cNvGrpSpPr/>
          <p:nvPr/>
        </p:nvGrpSpPr>
        <p:grpSpPr>
          <a:xfrm>
            <a:off x="681038" y="3066534"/>
            <a:ext cx="7292922" cy="1875515"/>
            <a:chOff x="681038" y="3066534"/>
            <a:chExt cx="7292922" cy="18755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147308-62DF-4B3B-9DEA-8EE6018CB816}"/>
                </a:ext>
              </a:extLst>
            </p:cNvPr>
            <p:cNvSpPr txBox="1"/>
            <p:nvPr/>
          </p:nvSpPr>
          <p:spPr>
            <a:xfrm>
              <a:off x="681038" y="3066534"/>
              <a:ext cx="7170057" cy="1600438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age;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cap;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cumulative average point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age?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&amp;age);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CAP?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%lf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&amp;cap);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years old, and your CAP is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age, cap);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EFF6ED-BA15-49D5-953C-32EAC198DFA3}"/>
                </a:ext>
              </a:extLst>
            </p:cNvPr>
            <p:cNvSpPr txBox="1"/>
            <p:nvPr/>
          </p:nvSpPr>
          <p:spPr>
            <a:xfrm>
              <a:off x="6313119" y="4603495"/>
              <a:ext cx="1660841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InputOutput.c</a:t>
              </a:r>
              <a:endParaRPr lang="en-SG" sz="1600" dirty="0"/>
            </a:p>
          </p:txBody>
        </p:sp>
      </p:grpSp>
      <p:grpSp>
        <p:nvGrpSpPr>
          <p:cNvPr id="36" name="[Group 22]">
            <a:extLst>
              <a:ext uri="{FF2B5EF4-FFF2-40B4-BE49-F238E27FC236}">
                <a16:creationId xmlns:a16="http://schemas.microsoft.com/office/drawing/2014/main" id="{6A5520B6-D32F-477D-A1A6-D228F489F6BE}"/>
              </a:ext>
            </a:extLst>
          </p:cNvPr>
          <p:cNvGrpSpPr/>
          <p:nvPr/>
        </p:nvGrpSpPr>
        <p:grpSpPr>
          <a:xfrm>
            <a:off x="675281" y="5149334"/>
            <a:ext cx="7444810" cy="1169551"/>
            <a:chOff x="675281" y="5149334"/>
            <a:chExt cx="7444810" cy="116955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7B7266-8756-48DA-B960-9E82C62942FF}"/>
                </a:ext>
              </a:extLst>
            </p:cNvPr>
            <p:cNvSpPr txBox="1"/>
            <p:nvPr/>
          </p:nvSpPr>
          <p:spPr>
            <a:xfrm>
              <a:off x="675281" y="5149334"/>
              <a:ext cx="7170057" cy="1169551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age;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cap;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cumulative average point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are your age and CAP?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%lf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&amp;age, &amp;cap);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years old, and your CAP is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age, cap);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16527-CE2A-44BE-8481-D27EEFEA1259}"/>
                </a:ext>
              </a:extLst>
            </p:cNvPr>
            <p:cNvSpPr txBox="1"/>
            <p:nvPr/>
          </p:nvSpPr>
          <p:spPr>
            <a:xfrm>
              <a:off x="6313119" y="5206832"/>
              <a:ext cx="1806972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InputOutputV2.c</a:t>
              </a:r>
              <a:endParaRPr lang="en-SG" sz="16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388F1F-9989-4EFB-ADAA-1F5390B6A137}"/>
              </a:ext>
            </a:extLst>
          </p:cNvPr>
          <p:cNvSpPr txBox="1"/>
          <p:nvPr/>
        </p:nvSpPr>
        <p:spPr>
          <a:xfrm>
            <a:off x="925351" y="1646257"/>
            <a:ext cx="5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input ( prompt = None 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85798B-4A53-43BF-9BD1-A029033E2724}"/>
              </a:ext>
            </a:extLst>
          </p:cNvPr>
          <p:cNvSpPr txBox="1"/>
          <p:nvPr/>
        </p:nvSpPr>
        <p:spPr>
          <a:xfrm>
            <a:off x="925351" y="1974897"/>
            <a:ext cx="5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print ( value list )</a:t>
            </a:r>
            <a:endParaRPr lang="en-SG"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B0441F-5CB7-4F64-9AD1-B144C5EBEEC7}"/>
              </a:ext>
            </a:extLst>
          </p:cNvPr>
          <p:cNvSpPr txBox="1"/>
          <p:nvPr/>
        </p:nvSpPr>
        <p:spPr>
          <a:xfrm>
            <a:off x="4194175" y="2671763"/>
            <a:ext cx="4740275" cy="92233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7800" lvl="2">
              <a:buSzPct val="120000"/>
              <a:buFont typeface="Wingdings" pitchFamily="2" charset="2"/>
              <a:buNone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”   refers to value in the variable 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.</a:t>
            </a:r>
          </a:p>
          <a:p>
            <a:pPr marL="177800" lvl="2">
              <a:buSzPct val="120000"/>
              <a:buFont typeface="Wingdings" pitchFamily="2" charset="2"/>
              <a:buNone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&amp;age</a:t>
            </a:r>
            <a:r>
              <a:rPr lang="en-US" dirty="0"/>
              <a:t>”  refers to (address of) the memory cell where the value of </a:t>
            </a:r>
            <a:r>
              <a:rPr lang="en-US" dirty="0">
                <a:solidFill>
                  <a:srgbClr val="0000FF"/>
                </a:solidFill>
              </a:rPr>
              <a:t>age </a:t>
            </a:r>
            <a:r>
              <a:rPr lang="en-US" dirty="0"/>
              <a:t>is stored.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01555D-974C-45F7-8AEE-3BE6F9D7FAD8}"/>
              </a:ext>
            </a:extLst>
          </p:cNvPr>
          <p:cNvSpPr txBox="1"/>
          <p:nvPr/>
        </p:nvSpPr>
        <p:spPr>
          <a:xfrm>
            <a:off x="925351" y="2303537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printf</a:t>
            </a:r>
            <a:r>
              <a:rPr lang="en-US" dirty="0"/>
              <a:t> ( format string, print list 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93B630-A59C-4D1E-8930-1FB4C9527E24}"/>
              </a:ext>
            </a:extLst>
          </p:cNvPr>
          <p:cNvSpPr txBox="1"/>
          <p:nvPr/>
        </p:nvSpPr>
        <p:spPr>
          <a:xfrm>
            <a:off x="924437" y="1645343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scanf</a:t>
            </a:r>
            <a:r>
              <a:rPr lang="en-US" dirty="0"/>
              <a:t> ( format string, input list );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00CDB7-2ED5-4D4D-ACF0-096631AE37C2}"/>
              </a:ext>
            </a:extLst>
          </p:cNvPr>
          <p:cNvSpPr txBox="1"/>
          <p:nvPr/>
        </p:nvSpPr>
        <p:spPr>
          <a:xfrm>
            <a:off x="924437" y="1973983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printf</a:t>
            </a:r>
            <a:r>
              <a:rPr lang="en-US" dirty="0"/>
              <a:t> ( format string );</a:t>
            </a:r>
            <a:endParaRPr lang="en-SG" dirty="0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2BF38CA3-B386-4A9F-BC7E-54F7A17BDC9B}"/>
              </a:ext>
            </a:extLst>
          </p:cNvPr>
          <p:cNvGrpSpPr>
            <a:grpSpLocks/>
          </p:cNvGrpSpPr>
          <p:nvPr/>
        </p:nvGrpSpPr>
        <p:grpSpPr bwMode="auto">
          <a:xfrm>
            <a:off x="4993328" y="1478976"/>
            <a:ext cx="2857767" cy="1077912"/>
            <a:chOff x="4993774" y="1479167"/>
            <a:chExt cx="2857717" cy="1077218"/>
          </a:xfrm>
        </p:grpSpPr>
        <p:grpSp>
          <p:nvGrpSpPr>
            <p:cNvPr id="24" name="Group 15">
              <a:extLst>
                <a:ext uri="{FF2B5EF4-FFF2-40B4-BE49-F238E27FC236}">
                  <a16:creationId xmlns:a16="http://schemas.microsoft.com/office/drawing/2014/main" id="{ECDC3BFA-2768-4871-BFFA-37B234E65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3774" y="1514275"/>
              <a:ext cx="969915" cy="692477"/>
              <a:chOff x="4993774" y="1514275"/>
              <a:chExt cx="969915" cy="69247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22D2FE-7E19-4D13-8F13-7BCCE42BA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774" y="1514275"/>
                <a:ext cx="622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age</a:t>
                </a:r>
                <a:endParaRPr lang="en-SG" dirty="0"/>
              </a:p>
            </p:txBody>
          </p:sp>
          <p:grpSp>
            <p:nvGrpSpPr>
              <p:cNvPr id="27" name="Group 13">
                <a:extLst>
                  <a:ext uri="{FF2B5EF4-FFF2-40B4-BE49-F238E27FC236}">
                    <a16:creationId xmlns:a16="http://schemas.microsoft.com/office/drawing/2014/main" id="{01F84C01-B686-49BD-9EA4-E7439ACCC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8738" y="1828800"/>
                <a:ext cx="814951" cy="377952"/>
                <a:chOff x="5465730" y="1731264"/>
                <a:chExt cx="814951" cy="377952"/>
              </a:xfrm>
            </p:grpSpPr>
            <p:sp>
              <p:nvSpPr>
                <p:cNvPr id="29" name="Rectangle 10">
                  <a:extLst>
                    <a:ext uri="{FF2B5EF4-FFF2-40B4-BE49-F238E27FC236}">
                      <a16:creationId xmlns:a16="http://schemas.microsoft.com/office/drawing/2014/main" id="{D58A89CB-91A2-47DF-A097-7CE2B261A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5730" y="1731264"/>
                  <a:ext cx="814951" cy="377952"/>
                </a:xfrm>
                <a:prstGeom prst="rect">
                  <a:avLst/>
                </a:prstGeom>
                <a:solidFill>
                  <a:srgbClr val="9999FF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30" name="TextBox 12">
                  <a:extLst>
                    <a:ext uri="{FF2B5EF4-FFF2-40B4-BE49-F238E27FC236}">
                      <a16:creationId xmlns:a16="http://schemas.microsoft.com/office/drawing/2014/main" id="{AE53BCDE-E648-49F5-9148-6649E989F3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10855" y="1753233"/>
                  <a:ext cx="545753" cy="338336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20</a:t>
                  </a:r>
                  <a:endParaRPr lang="en-SG" sz="1600" dirty="0"/>
                </a:p>
              </p:txBody>
            </p:sp>
          </p:grpSp>
        </p:grpSp>
        <p:sp>
          <p:nvSpPr>
            <p:cNvPr id="25" name="TextBox 14">
              <a:extLst>
                <a:ext uri="{FF2B5EF4-FFF2-40B4-BE49-F238E27FC236}">
                  <a16:creationId xmlns:a16="http://schemas.microsoft.com/office/drawing/2014/main" id="{058DF974-087E-4063-90D8-B6E527FD4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5155" y="1479167"/>
              <a:ext cx="1926336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Address of variable ‘age’  </a:t>
              </a:r>
              <a:r>
                <a:rPr lang="en-US" sz="1600" u="sng" dirty="0">
                  <a:solidFill>
                    <a:srgbClr val="C00000"/>
                  </a:solidFill>
                </a:rPr>
                <a:t>varies</a:t>
              </a:r>
              <a:r>
                <a:rPr lang="en-US" sz="1600" dirty="0"/>
                <a:t> each time a program is run. </a:t>
              </a:r>
              <a:endParaRPr lang="en-SG" sz="1600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D3BF3B5-1FB1-4CB6-BC40-6226C2064E34}"/>
              </a:ext>
            </a:extLst>
          </p:cNvPr>
          <p:cNvSpPr txBox="1"/>
          <p:nvPr/>
        </p:nvSpPr>
        <p:spPr>
          <a:xfrm>
            <a:off x="681038" y="2728913"/>
            <a:ext cx="20621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One version: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CEC8FB-87F0-445F-B977-4B1BF3ED5BC7}"/>
              </a:ext>
            </a:extLst>
          </p:cNvPr>
          <p:cNvSpPr txBox="1"/>
          <p:nvPr/>
        </p:nvSpPr>
        <p:spPr>
          <a:xfrm>
            <a:off x="681038" y="4782684"/>
            <a:ext cx="20621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Another version:</a:t>
            </a:r>
          </a:p>
        </p:txBody>
      </p:sp>
    </p:spTree>
    <p:extLst>
      <p:ext uri="{BB962C8B-B14F-4D97-AF65-F5344CB8AC3E}">
        <p14:creationId xmlns:p14="http://schemas.microsoft.com/office/powerpoint/2010/main" val="3943420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/>
      <p:bldP spid="41" grpId="0" animBg="1"/>
      <p:bldP spid="48" grpId="0" animBg="1"/>
      <p:bldP spid="49" grpId="0" animBg="1"/>
      <p:bldP spid="50" grpId="0" animBg="1"/>
      <p:bldP spid="66" grpId="0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07F0C3F8-9468-4B76-988F-E3086A64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5"/>
            <a:ext cx="8229600" cy="708807"/>
          </a:xfrm>
        </p:spPr>
        <p:txBody>
          <a:bodyPr/>
          <a:lstStyle/>
          <a:p>
            <a:pPr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%d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C00000"/>
                </a:solidFill>
              </a:rPr>
              <a:t> %lf  </a:t>
            </a:r>
            <a:r>
              <a:rPr lang="en-US" sz="2000" dirty="0"/>
              <a:t>are examples of </a:t>
            </a:r>
            <a:r>
              <a:rPr lang="en-US" sz="2000" dirty="0">
                <a:solidFill>
                  <a:srgbClr val="0000FF"/>
                </a:solidFill>
              </a:rPr>
              <a:t>format specifiers</a:t>
            </a:r>
            <a:r>
              <a:rPr lang="en-US" sz="2000" dirty="0"/>
              <a:t>; they are </a:t>
            </a:r>
            <a:r>
              <a:rPr lang="en-US" sz="2000" dirty="0">
                <a:solidFill>
                  <a:srgbClr val="0000FF"/>
                </a:solidFill>
              </a:rPr>
              <a:t>placeholders </a:t>
            </a:r>
            <a:r>
              <a:rPr lang="en-US" sz="2000" dirty="0"/>
              <a:t>for values to be displayed or read</a:t>
            </a:r>
            <a:endParaRPr lang="en-US" sz="2400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0458E55-CC45-403C-95E9-730334457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44577"/>
              </p:ext>
            </p:extLst>
          </p:nvPr>
        </p:nvGraphicFramePr>
        <p:xfrm>
          <a:off x="849845" y="2143636"/>
          <a:ext cx="65500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pPr marL="0" indent="0"/>
                      <a:r>
                        <a:rPr lang="en-US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</a:t>
                      </a:r>
                      <a:r>
                        <a:rPr lang="en-US" baseline="0" dirty="0"/>
                        <a:t> / scanf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 / 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r>
                        <a:rPr lang="en-US" baseline="0" dirty="0"/>
                        <a:t> or </a:t>
                      </a: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or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 (for scientific</a:t>
                      </a:r>
                      <a:r>
                        <a:rPr lang="en-US" baseline="0" dirty="0"/>
                        <a:t> notation)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88BCA20E-D95F-4594-AAB9-7BDD7E6452BB}"/>
              </a:ext>
            </a:extLst>
          </p:cNvPr>
          <p:cNvSpPr txBox="1">
            <a:spLocks/>
          </p:cNvSpPr>
          <p:nvPr/>
        </p:nvSpPr>
        <p:spPr bwMode="auto">
          <a:xfrm>
            <a:off x="534988" y="4710085"/>
            <a:ext cx="8229600" cy="19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+mn-lt"/>
                <a:cs typeface="+mn-cs"/>
              </a:rPr>
              <a:t>Examples of format specifiers used in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printf()</a:t>
            </a:r>
            <a:r>
              <a:rPr lang="en-US" sz="2000" kern="0" dirty="0">
                <a:latin typeface="+mn-lt"/>
                <a:cs typeface="+mn-cs"/>
              </a:rPr>
              <a:t>: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rgbClr val="C00000"/>
                </a:solidFill>
                <a:latin typeface="+mn-lt"/>
                <a:cs typeface="+mn-cs"/>
              </a:rPr>
              <a:t>%5d</a:t>
            </a:r>
            <a:r>
              <a:rPr lang="en-US" kern="0" dirty="0">
                <a:latin typeface="+mn-lt"/>
                <a:cs typeface="+mn-cs"/>
              </a:rPr>
              <a:t>: to display an integer in a width of 5, right justified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rgbClr val="C00000"/>
                </a:solidFill>
                <a:latin typeface="+mn-lt"/>
                <a:cs typeface="+mn-cs"/>
              </a:rPr>
              <a:t> %8.3f</a:t>
            </a:r>
            <a:r>
              <a:rPr lang="en-US" kern="0" dirty="0"/>
              <a:t>: to display a real number (float or double) in a width of 8, with 3 decimal places, right justified</a:t>
            </a:r>
            <a:endParaRPr lang="en-US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Note: </a:t>
            </a:r>
            <a:r>
              <a:rPr lang="en-US" sz="2000" kern="0" dirty="0">
                <a:latin typeface="+mn-lt"/>
                <a:cs typeface="+mn-cs"/>
              </a:rPr>
              <a:t>For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scanf()</a:t>
            </a:r>
            <a:r>
              <a:rPr lang="en-US" sz="2000" kern="0" dirty="0">
                <a:latin typeface="+mn-lt"/>
                <a:cs typeface="+mn-cs"/>
              </a:rPr>
              <a:t>, just use the format specifier </a:t>
            </a:r>
            <a:r>
              <a:rPr lang="en-US" sz="2000" u="sng" kern="0" dirty="0">
                <a:latin typeface="+mn-lt"/>
                <a:cs typeface="+mn-cs"/>
              </a:rPr>
              <a:t>without</a:t>
            </a:r>
            <a:r>
              <a:rPr lang="en-US" sz="2000" kern="0" dirty="0">
                <a:latin typeface="+mn-lt"/>
                <a:cs typeface="+mn-cs"/>
              </a:rPr>
              <a:t> indicating width, decimal places,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9E924-A053-4928-9EED-9656EFE9C4CD}"/>
              </a:ext>
            </a:extLst>
          </p:cNvPr>
          <p:cNvSpPr txBox="1"/>
          <p:nvPr/>
        </p:nvSpPr>
        <p:spPr>
          <a:xfrm>
            <a:off x="7504895" y="2486483"/>
            <a:ext cx="1552327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inputs are read as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1CAB5C3E-DB03-4D5F-8716-348156904C46}"/>
              </a:ext>
            </a:extLst>
          </p:cNvPr>
          <p:cNvSpPr/>
          <p:nvPr/>
        </p:nvSpPr>
        <p:spPr>
          <a:xfrm>
            <a:off x="7504896" y="2159009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85766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26" y="1474515"/>
            <a:ext cx="8229600" cy="1618777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\n </a:t>
            </a:r>
            <a:r>
              <a:rPr lang="en-US" sz="2000" dirty="0"/>
              <a:t>is an example of </a:t>
            </a:r>
            <a:r>
              <a:rPr lang="en-US" sz="2000" dirty="0">
                <a:solidFill>
                  <a:srgbClr val="0000FF"/>
                </a:solidFill>
              </a:rPr>
              <a:t>escape sequence</a:t>
            </a:r>
            <a:endParaRPr lang="en-US" sz="2000" dirty="0"/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Escape sequences are used in </a:t>
            </a:r>
            <a:r>
              <a:rPr lang="en-US" sz="2000" dirty="0">
                <a:solidFill>
                  <a:srgbClr val="800000"/>
                </a:solidFill>
              </a:rPr>
              <a:t>printf() </a:t>
            </a:r>
            <a:r>
              <a:rPr lang="en-US" sz="2000" dirty="0"/>
              <a:t>function for certain special effects or to display certain characters properly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These are the more commonly used escape sequences:</a:t>
            </a: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0989CF-547B-44DB-8297-1E0C6D7C6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7099"/>
              </p:ext>
            </p:extLst>
          </p:nvPr>
        </p:nvGraphicFramePr>
        <p:xfrm>
          <a:off x="694006" y="3189122"/>
          <a:ext cx="8145194" cy="21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3">
                <a:tc>
                  <a:txBody>
                    <a:bodyPr/>
                    <a:lstStyle/>
                    <a:p>
                      <a:r>
                        <a:rPr lang="en-US" dirty="0"/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pPr marL="0" indent="0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Subsequent output will appear</a:t>
                      </a:r>
                      <a:r>
                        <a:rPr lang="en-US" baseline="0" dirty="0"/>
                        <a:t> on the next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the next tab position</a:t>
                      </a:r>
                      <a:r>
                        <a:rPr lang="en-US" baseline="0" dirty="0"/>
                        <a:t> on the current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double quote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percent</a:t>
                      </a:r>
                      <a:r>
                        <a:rPr lang="en-US" baseline="0" dirty="0"/>
                        <a:t> character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521725" y="5667375"/>
            <a:ext cx="5309627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TestIO.c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and compare with </a:t>
            </a:r>
            <a:r>
              <a:rPr lang="en-US" sz="2000" dirty="0">
                <a:solidFill>
                  <a:srgbClr val="7030A0"/>
                </a:solidFill>
              </a:rPr>
              <a:t>TestIO.py</a:t>
            </a:r>
          </a:p>
        </p:txBody>
      </p:sp>
    </p:spTree>
    <p:extLst>
      <p:ext uri="{BB962C8B-B14F-4D97-AF65-F5344CB8AC3E}">
        <p14:creationId xmlns:p14="http://schemas.microsoft.com/office/powerpoint/2010/main" val="1035889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(1/10)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F43B62-4608-4141-92AD-E14DBFBB38AE}"/>
              </a:ext>
            </a:extLst>
          </p:cNvPr>
          <p:cNvSpPr txBox="1">
            <a:spLocks/>
          </p:cNvSpPr>
          <p:nvPr/>
        </p:nvSpPr>
        <p:spPr>
          <a:xfrm>
            <a:off x="587375" y="1344612"/>
            <a:ext cx="8229600" cy="3123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/>
              <a:t>Computation is through </a:t>
            </a:r>
            <a:r>
              <a:rPr lang="en-US" sz="2600">
                <a:solidFill>
                  <a:srgbClr val="0000FF"/>
                </a:solidFill>
              </a:rPr>
              <a:t>function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/>
              <a:t>So far, we have used one function: </a:t>
            </a:r>
            <a:r>
              <a:rPr lang="en-US" sz="2200">
                <a:solidFill>
                  <a:srgbClr val="C00000"/>
                </a:solidFill>
              </a:rPr>
              <a:t>int main(void) </a:t>
            </a:r>
            <a:endParaRPr lang="en-US">
              <a:solidFill>
                <a:srgbClr val="C00000"/>
              </a:solidFill>
            </a:endParaRPr>
          </a:p>
          <a:p>
            <a:pPr marL="274320" lvl="2" indent="0" fontAlgn="auto">
              <a:lnSpc>
                <a:spcPct val="11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20000"/>
              <a:buFont typeface="Arial" pitchFamily="34" charset="0"/>
              <a:buNone/>
            </a:pPr>
            <a:r>
              <a:rPr lang="en-US"/>
              <a:t>	</a:t>
            </a:r>
            <a:r>
              <a:rPr lang="en-US" sz="1900">
                <a:solidFill>
                  <a:srgbClr val="C00000"/>
                </a:solidFill>
              </a:rPr>
              <a:t>main() </a:t>
            </a:r>
            <a:r>
              <a:rPr lang="en-US" sz="1900"/>
              <a:t>function: where execution of program begins</a:t>
            </a:r>
          </a:p>
          <a:p>
            <a:pPr marL="288925" indent="-28892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</a:t>
            </a:r>
            <a:r>
              <a:rPr lang="en-US" sz="2600">
                <a:solidFill>
                  <a:srgbClr val="0000FF"/>
                </a:solidFill>
              </a:rPr>
              <a:t>function body </a:t>
            </a:r>
            <a:r>
              <a:rPr lang="en-US" sz="2600"/>
              <a:t>has two parts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006600"/>
                </a:solidFill>
              </a:rPr>
              <a:t>Declarations statements:</a:t>
            </a:r>
            <a:r>
              <a:rPr lang="en-US" sz="2200"/>
              <a:t> tell compiler what type of memory cells needed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0000FF"/>
                </a:solidFill>
              </a:rPr>
              <a:t>Executable statements</a:t>
            </a:r>
            <a:r>
              <a:rPr lang="en-US" sz="2200"/>
              <a:t>: describe the processing on the memory cells</a:t>
            </a:r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91424-B331-4D1B-A218-A57BB9ECD6EE}"/>
              </a:ext>
            </a:extLst>
          </p:cNvPr>
          <p:cNvSpPr txBox="1"/>
          <p:nvPr/>
        </p:nvSpPr>
        <p:spPr>
          <a:xfrm>
            <a:off x="248539" y="4454262"/>
            <a:ext cx="5237861" cy="178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0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declaration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>
                <a:solidFill>
                  <a:srgbClr val="0000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executable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5601384" y="4454262"/>
            <a:ext cx="3493337" cy="1464698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5343"/>
              <a:gd name="adj6" fmla="val -7960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statements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main()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66A38D04-54E3-4184-96D3-146E8BD5B9B5}"/>
              </a:ext>
            </a:extLst>
          </p:cNvPr>
          <p:cNvSpPr/>
          <p:nvPr/>
        </p:nvSpPr>
        <p:spPr>
          <a:xfrm>
            <a:off x="5601384" y="426145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92844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(2/10)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4B33A5A-0D95-4D8B-AABE-E97E2380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331705"/>
            <a:ext cx="8229600" cy="598643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Declaration Statements</a:t>
            </a:r>
            <a:r>
              <a:rPr lang="en-US" sz="2400" dirty="0"/>
              <a:t>: To declare use of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E40B5-DDD1-4ACC-9996-845F62DFB3A6}"/>
              </a:ext>
            </a:extLst>
          </p:cNvPr>
          <p:cNvSpPr txBox="1"/>
          <p:nvPr/>
        </p:nvSpPr>
        <p:spPr>
          <a:xfrm>
            <a:off x="3090441" y="1761892"/>
            <a:ext cx="357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value;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9C39FC-FED7-49D3-94A1-1B7D87888D70}"/>
              </a:ext>
            </a:extLst>
          </p:cNvPr>
          <p:cNvGrpSpPr/>
          <p:nvPr/>
        </p:nvGrpSpPr>
        <p:grpSpPr>
          <a:xfrm>
            <a:off x="1412113" y="2043156"/>
            <a:ext cx="1678328" cy="730133"/>
            <a:chOff x="1412113" y="2043156"/>
            <a:chExt cx="1678328" cy="73013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E16127-A912-48DB-B11A-95F387E6C8D6}"/>
                </a:ext>
              </a:extLst>
            </p:cNvPr>
            <p:cNvCxnSpPr/>
            <p:nvPr/>
          </p:nvCxnSpPr>
          <p:spPr>
            <a:xfrm flipV="1">
              <a:off x="2338087" y="2043156"/>
              <a:ext cx="752354" cy="3608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D63987-EEFE-4964-BBB8-7D839F18FD9E}"/>
                </a:ext>
              </a:extLst>
            </p:cNvPr>
            <p:cNvSpPr txBox="1"/>
            <p:nvPr/>
          </p:nvSpPr>
          <p:spPr>
            <a:xfrm>
              <a:off x="1412113" y="2403957"/>
              <a:ext cx="130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type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6FD309-29A2-4BE4-9603-5F6005AE2738}"/>
              </a:ext>
            </a:extLst>
          </p:cNvPr>
          <p:cNvGrpSpPr/>
          <p:nvPr/>
        </p:nvGrpSpPr>
        <p:grpSpPr>
          <a:xfrm>
            <a:off x="4614441" y="2127792"/>
            <a:ext cx="2573437" cy="687664"/>
            <a:chOff x="4614441" y="2127792"/>
            <a:chExt cx="2573437" cy="68766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BF16A5-BDF3-43E1-A86A-6F37A0AC6F2F}"/>
                </a:ext>
              </a:extLst>
            </p:cNvPr>
            <p:cNvCxnSpPr/>
            <p:nvPr/>
          </p:nvCxnSpPr>
          <p:spPr>
            <a:xfrm flipH="1" flipV="1">
              <a:off x="4614441" y="2127792"/>
              <a:ext cx="733063" cy="3414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0F1A53-61B0-4E26-A4EC-ADB71F202B5C}"/>
                </a:ext>
              </a:extLst>
            </p:cNvPr>
            <p:cNvSpPr txBox="1"/>
            <p:nvPr/>
          </p:nvSpPr>
          <p:spPr>
            <a:xfrm>
              <a:off x="4878729" y="2446124"/>
              <a:ext cx="2309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Names of variables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E2E2959-8B22-4B76-AF2F-C0DBC80BFB9E}"/>
                </a:ext>
              </a:extLst>
            </p:cNvPr>
            <p:cNvCxnSpPr/>
            <p:nvPr/>
          </p:nvCxnSpPr>
          <p:spPr>
            <a:xfrm flipV="1">
              <a:off x="5555850" y="2127793"/>
              <a:ext cx="1" cy="3414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BF53E944-AA9F-471C-903F-41D4358F63E6}"/>
              </a:ext>
            </a:extLst>
          </p:cNvPr>
          <p:cNvSpPr txBox="1">
            <a:spLocks/>
          </p:cNvSpPr>
          <p:nvPr/>
        </p:nvSpPr>
        <p:spPr>
          <a:xfrm>
            <a:off x="553655" y="2877448"/>
            <a:ext cx="8229600" cy="3657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User-defined Identifier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Name of a variable or function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May consist of letters (a-z, A-Z), digits (0-9) and underscores (_), but MUST NOT begin with a digit 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Case sensitive, i.e.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are two distinct identifiers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Guideline: Usually should begin with lowercase letter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Must not be reserved words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Should avoid standard identifiers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i="1" dirty="0"/>
              <a:t>Valid identifiers: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maxEntries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_X123,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this_IS_a_long_name</a:t>
            </a:r>
            <a:br>
              <a:rPr lang="en-US" dirty="0"/>
            </a:br>
            <a:r>
              <a:rPr lang="en-US" i="1" dirty="0"/>
              <a:t>Invalid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1Letter, double, return, joe’s, ice cream, T*S</a:t>
            </a:r>
          </a:p>
        </p:txBody>
      </p:sp>
    </p:spTree>
    <p:extLst>
      <p:ext uri="{BB962C8B-B14F-4D97-AF65-F5344CB8AC3E}">
        <p14:creationId xmlns:p14="http://schemas.microsoft.com/office/powerpoint/2010/main" val="42307106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(3/10)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9D0A3C1-911A-4D5E-B915-7458B336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07008"/>
            <a:ext cx="8229600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Reserved words</a:t>
            </a:r>
            <a:r>
              <a:rPr lang="en-US" sz="2400" dirty="0"/>
              <a:t> (or </a:t>
            </a:r>
            <a:r>
              <a:rPr lang="en-US" sz="2400" dirty="0">
                <a:solidFill>
                  <a:srgbClr val="0000FF"/>
                </a:solidFill>
              </a:rPr>
              <a:t>keywords</a:t>
            </a:r>
            <a:r>
              <a:rPr lang="en-US" sz="2400" dirty="0"/>
              <a:t>)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Have special meaning in C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Complete list: </a:t>
            </a:r>
            <a:r>
              <a:rPr lang="en-US" dirty="0">
                <a:hlinkClick r:id="rId3"/>
              </a:rPr>
              <a:t>http://c.ihypress.ca/reserved.html</a:t>
            </a:r>
            <a:endParaRPr lang="en-US" dirty="0"/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Cannot be used for user-defined identifiers (names of variables or functions)</a:t>
            </a:r>
          </a:p>
          <a:p>
            <a:pPr marL="288925" indent="-2889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Standard identifiers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Names of common functions, such as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Avoid naming your variables/functions with the same name of built-in functions you intend to use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543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(4/10)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93C1618-E6A2-4E45-BAD5-1E481FCB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07008"/>
            <a:ext cx="8122672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Executable statements</a:t>
            </a:r>
            <a:endParaRPr lang="en-US" sz="2400" dirty="0"/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I/O statements (</a:t>
            </a:r>
            <a:r>
              <a:rPr lang="en-US" sz="2000" dirty="0" err="1"/>
              <a:t>eg</a:t>
            </a:r>
            <a:r>
              <a:rPr lang="en-US" dirty="0"/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Computational and assignment statements 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Assignment statements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Store a value or a computational result in a variable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(Note: ‘=’ means </a:t>
            </a:r>
            <a:r>
              <a:rPr lang="en-US" b="1" dirty="0"/>
              <a:t>‘assign value on its right to the variable on its left’</a:t>
            </a:r>
            <a:r>
              <a:rPr lang="en-US" dirty="0"/>
              <a:t>; it does NOT mean equality)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Left side of ‘=’ is called </a:t>
            </a:r>
            <a:r>
              <a:rPr lang="en-US" sz="2000" dirty="0" err="1">
                <a:solidFill>
                  <a:srgbClr val="C00000"/>
                </a:solidFill>
              </a:rPr>
              <a:t>lvalue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10" name="Picture 2" descr="fig0203">
            <a:extLst>
              <a:ext uri="{FF2B5EF4-FFF2-40B4-BE49-F238E27FC236}">
                <a16:creationId xmlns:a16="http://schemas.microsoft.com/office/drawing/2014/main" id="{B136133A-13B9-463A-885A-C4BA7E7076A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2836"/>
          <a:stretch>
            <a:fillRect/>
          </a:stretch>
        </p:blipFill>
        <p:spPr bwMode="auto">
          <a:xfrm>
            <a:off x="2567813" y="4140954"/>
            <a:ext cx="58801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fig0203">
            <a:extLst>
              <a:ext uri="{FF2B5EF4-FFF2-40B4-BE49-F238E27FC236}">
                <a16:creationId xmlns:a16="http://schemas.microsoft.com/office/drawing/2014/main" id="{6805B320-55B1-4321-B834-FC0839C415D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27164"/>
          <a:stretch>
            <a:fillRect/>
          </a:stretch>
        </p:blipFill>
        <p:spPr bwMode="auto">
          <a:xfrm>
            <a:off x="2586863" y="4856916"/>
            <a:ext cx="588010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8838D7-AE83-4D77-B2DF-632DB2CB383E}"/>
              </a:ext>
            </a:extLst>
          </p:cNvPr>
          <p:cNvSpPr txBox="1"/>
          <p:nvPr/>
        </p:nvSpPr>
        <p:spPr>
          <a:xfrm>
            <a:off x="309966" y="5005953"/>
            <a:ext cx="43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KMS_PER_MILE * miles;</a:t>
            </a:r>
          </a:p>
        </p:txBody>
      </p:sp>
    </p:spTree>
    <p:extLst>
      <p:ext uri="{BB962C8B-B14F-4D97-AF65-F5344CB8AC3E}">
        <p14:creationId xmlns:p14="http://schemas.microsoft.com/office/powerpoint/2010/main" val="1396445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(5/10)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98A0558A-EC2E-4A58-90EC-5BAF7709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1320229"/>
            <a:ext cx="3072384" cy="447611"/>
          </a:xfrm>
        </p:spPr>
        <p:txBody>
          <a:bodyPr/>
          <a:lstStyle/>
          <a:p>
            <a:pPr marL="457200" lvl="3" indent="-457200" eaLnBrk="1" hangingPunct="1">
              <a:spcBef>
                <a:spcPts val="0"/>
              </a:spcBef>
              <a:buSzPct val="120000"/>
              <a:buFont typeface="Wingdings" pitchFamily="2" charset="2"/>
              <a:buNone/>
            </a:pP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item;</a:t>
            </a:r>
          </a:p>
          <a:p>
            <a:pPr lvl="2" indent="-338138" eaLnBrk="1" hangingPunct="1">
              <a:buSzPct val="120000"/>
              <a:buFont typeface="Wingdings" pitchFamily="2" charset="2"/>
              <a:buNone/>
            </a:pP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5" name="Picture 2" descr="fig0204">
            <a:extLst>
              <a:ext uri="{FF2B5EF4-FFF2-40B4-BE49-F238E27FC236}">
                <a16:creationId xmlns:a16="http://schemas.microsoft.com/office/drawing/2014/main" id="{4B379032-88CD-418B-BD04-6B9B9A51FF9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4435"/>
          <a:stretch>
            <a:fillRect/>
          </a:stretch>
        </p:blipFill>
        <p:spPr bwMode="auto">
          <a:xfrm>
            <a:off x="4106556" y="1274891"/>
            <a:ext cx="3542276" cy="54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fig0204">
            <a:extLst>
              <a:ext uri="{FF2B5EF4-FFF2-40B4-BE49-F238E27FC236}">
                <a16:creationId xmlns:a16="http://schemas.microsoft.com/office/drawing/2014/main" id="{CC733617-BA07-4E6F-BDEA-3A706A2FC25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31096"/>
          <a:stretch>
            <a:fillRect/>
          </a:stretch>
        </p:blipFill>
        <p:spPr bwMode="auto">
          <a:xfrm>
            <a:off x="4118747" y="1828800"/>
            <a:ext cx="3470783" cy="14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B4CAB136-5BF9-4A57-BB0A-17A8B4051126}"/>
              </a:ext>
            </a:extLst>
          </p:cNvPr>
          <p:cNvSpPr txBox="1">
            <a:spLocks/>
          </p:cNvSpPr>
          <p:nvPr/>
        </p:nvSpPr>
        <p:spPr bwMode="auto">
          <a:xfrm>
            <a:off x="355726" y="3255265"/>
            <a:ext cx="8669730" cy="342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lang="en-US" sz="2000" kern="0" dirty="0">
                <a:latin typeface="+mn-lt"/>
                <a:cs typeface="+mn-cs"/>
              </a:rPr>
              <a:t>Examples of invalid assignment (result in compilation error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“lvalue required as left operand of assignment”</a:t>
            </a:r>
            <a:r>
              <a:rPr lang="en-US" sz="2000" kern="0" dirty="0">
                <a:latin typeface="+mn-lt"/>
                <a:cs typeface="+mn-cs"/>
              </a:rPr>
              <a:t>):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32 = a;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‘32’ is not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a variable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b = c;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‘a + b’ is an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expression, not variable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742950" lvl="1" indent="-2921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/>
              <a:t>Assignment can be cascaded, with associativity from </a:t>
            </a:r>
            <a:r>
              <a:rPr lang="en-US" sz="2000" kern="0" dirty="0">
                <a:solidFill>
                  <a:srgbClr val="0000FF"/>
                </a:solidFill>
              </a:rPr>
              <a:t>right to left</a:t>
            </a:r>
            <a:r>
              <a:rPr lang="en-US" sz="2000" kern="0" dirty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 = b = c = 3 + 6; 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// 9 assigned to variables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 and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endParaRPr lang="en-US" sz="1600" kern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/>
              <a:t>The above is equivalent to: </a:t>
            </a: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a = (b = (c = 3 + 6));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kern="0" dirty="0"/>
              <a:t>	which is also equivalent to: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	c = 3 + 6;</a:t>
            </a:r>
            <a:br>
              <a:rPr lang="en-US" kern="0" dirty="0">
                <a:solidFill>
                  <a:srgbClr val="800000"/>
                </a:solidFill>
                <a:latin typeface="Lucida Console" pitchFamily="49" charset="0"/>
              </a:rPr>
            </a:b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b = c;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	a = b;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63C88CB-4F86-4355-81B4-C20B04C9C6E3}"/>
              </a:ext>
            </a:extLst>
          </p:cNvPr>
          <p:cNvSpPr txBox="1">
            <a:spLocks/>
          </p:cNvSpPr>
          <p:nvPr/>
        </p:nvSpPr>
        <p:spPr bwMode="auto">
          <a:xfrm>
            <a:off x="365760" y="1887157"/>
            <a:ext cx="4255008" cy="85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Note: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lvalue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must be </a:t>
            </a:r>
            <a:r>
              <a:rPr kumimoji="0" lang="en-US" sz="200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assignable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515FB-63FB-4BC8-B3A7-97B4C2163CE5}"/>
              </a:ext>
            </a:extLst>
          </p:cNvPr>
          <p:cNvSpPr txBox="1"/>
          <p:nvPr/>
        </p:nvSpPr>
        <p:spPr>
          <a:xfrm>
            <a:off x="4690513" y="5799059"/>
            <a:ext cx="37088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write: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= c = 3 + 6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5 + (b = 3)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3478E4BF-2D64-4107-9699-11B755C1E738}"/>
              </a:ext>
            </a:extLst>
          </p:cNvPr>
          <p:cNvSpPr/>
          <p:nvPr/>
        </p:nvSpPr>
        <p:spPr>
          <a:xfrm>
            <a:off x="4690515" y="5481033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36324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/>
      <p:bldP spid="13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(6/10)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7FD310F-3C1B-46BB-8E8F-572DF324CBD6}"/>
              </a:ext>
            </a:extLst>
          </p:cNvPr>
          <p:cNvSpPr txBox="1">
            <a:spLocks/>
          </p:cNvSpPr>
          <p:nvPr/>
        </p:nvSpPr>
        <p:spPr bwMode="auto">
          <a:xfrm>
            <a:off x="263048" y="1352811"/>
            <a:ext cx="8563960" cy="509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921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400" kern="0" dirty="0">
                <a:solidFill>
                  <a:srgbClr val="0000FF"/>
                </a:solidFill>
              </a:rPr>
              <a:t>Side effect</a:t>
            </a:r>
            <a:r>
              <a:rPr lang="en-US" sz="2400" kern="0" dirty="0"/>
              <a:t>: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An assignment statement does not just assigns, it also has the </a:t>
            </a:r>
            <a:r>
              <a:rPr lang="en-US" sz="2000" u="sng" kern="0" dirty="0"/>
              <a:t>side effect </a:t>
            </a:r>
            <a:r>
              <a:rPr lang="en-US" sz="2000" kern="0" dirty="0"/>
              <a:t>of returning the value of its right-hand side expression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Hence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/>
              <a:t>has the side effect of returning the value of 12, besides assigning 12 to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</a:t>
            </a:r>
            <a:endParaRPr lang="en-US" sz="2000" kern="0" dirty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Usually we don’t make use of its side effect, but sometimes we do, </a:t>
            </a:r>
            <a:r>
              <a:rPr lang="en-US" sz="2000" kern="0" dirty="0" err="1"/>
              <a:t>eg</a:t>
            </a:r>
            <a:r>
              <a:rPr lang="en-US" sz="2000" kern="0" dirty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		z = a = 12; </a:t>
            </a:r>
            <a:r>
              <a:rPr lang="en-US" sz="2000" kern="0" dirty="0">
                <a:solidFill>
                  <a:srgbClr val="006600"/>
                </a:solidFill>
                <a:latin typeface="Lucida Console" panose="020B0609040504020204" pitchFamily="49" charset="0"/>
              </a:rPr>
              <a:t>// or: z = (a = 12);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The above makes use of the side effect of the assignment statement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/>
              <a:t>(which returns 12) and assigns it to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z</a:t>
            </a:r>
            <a:endParaRPr lang="en-US" sz="2000" kern="0" dirty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Side effects have their use, but </a:t>
            </a:r>
            <a:r>
              <a:rPr lang="en-US" sz="2000" kern="0" dirty="0">
                <a:solidFill>
                  <a:srgbClr val="0000FF"/>
                </a:solidFill>
              </a:rPr>
              <a:t>avoid convoluted codes</a:t>
            </a:r>
            <a:r>
              <a:rPr lang="en-US" sz="2000" kern="0" dirty="0"/>
              <a:t>: 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		</a:t>
            </a:r>
            <a:r>
              <a:rPr lang="en-US" sz="20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 = 5 + (b = 10); 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// assign 10 to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 and 15 to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endParaRPr lang="en-US" sz="2000" kern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Side effects also apply to expressions involving other operators (</a:t>
            </a:r>
            <a:r>
              <a:rPr lang="en-US" sz="2000" kern="0" dirty="0" err="1"/>
              <a:t>eg</a:t>
            </a:r>
            <a:r>
              <a:rPr lang="en-US" sz="2000" kern="0" dirty="0"/>
              <a:t>: logical operators). We will see more of this later.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8387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(7/10)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280160"/>
            <a:ext cx="8229600" cy="4998403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Arithmetic operations</a:t>
            </a:r>
            <a:endParaRPr lang="en-US" sz="2000" dirty="0">
              <a:solidFill>
                <a:srgbClr val="0000FF"/>
              </a:solidFill>
            </a:endParaRPr>
          </a:p>
          <a:p>
            <a:pPr marL="627062" lvl="1" indent="-342900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Binary Operators: </a:t>
            </a:r>
            <a:r>
              <a:rPr lang="en-US" sz="2000" dirty="0">
                <a:solidFill>
                  <a:srgbClr val="C00000"/>
                </a:solidFill>
              </a:rPr>
              <a:t>+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–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%</a:t>
            </a:r>
            <a:r>
              <a:rPr lang="en-US" sz="2000" dirty="0"/>
              <a:t> (</a:t>
            </a:r>
            <a:r>
              <a:rPr lang="en-US" sz="2000" i="1" u="sng" dirty="0"/>
              <a:t>remainder</a:t>
            </a:r>
            <a:r>
              <a:rPr lang="en-US" sz="2000" dirty="0"/>
              <a:t>)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Left Associative </a:t>
            </a:r>
            <a:r>
              <a:rPr lang="en-US" sz="1800" dirty="0"/>
              <a:t>(from left to right)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46 / 15 / 2  </a:t>
            </a:r>
            <a:r>
              <a:rPr lang="en-US" sz="1600" dirty="0">
                <a:latin typeface="Lucida Console" panose="020B0609040504020204" pitchFamily="49" charset="0"/>
                <a:sym typeface="Wingdings" pitchFamily="2" charset="2"/>
              </a:rPr>
              <a:t> 3 / 2 </a:t>
            </a:r>
            <a:r>
              <a:rPr lang="en-US" sz="1600" dirty="0">
                <a:latin typeface="Lucida Console" panose="020B0609040504020204" pitchFamily="49" charset="0"/>
              </a:rPr>
              <a:t> 1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19 % 7 % 3 </a:t>
            </a:r>
            <a:r>
              <a:rPr lang="en-US" sz="1600" dirty="0">
                <a:latin typeface="Lucida Console" panose="020B0609040504020204" pitchFamily="49" charset="0"/>
                <a:sym typeface="Wingdings" pitchFamily="2" charset="2"/>
              </a:rPr>
              <a:t> 5 % 3  2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  <a:p>
            <a:pPr marL="627062" lvl="1" indent="-342900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Unary operators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</a:rPr>
              <a:t>+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–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Right Associative 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x = – 23             p = +4 * 10 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Execution from left to right, respecting parentheses rule, and then precedence rule, and then associative rule </a:t>
            </a:r>
            <a:r>
              <a:rPr lang="en-US" sz="1800" dirty="0">
                <a:solidFill>
                  <a:srgbClr val="006600"/>
                </a:solidFill>
              </a:rPr>
              <a:t>(slide 30)</a:t>
            </a:r>
            <a:endParaRPr lang="en-US" sz="2000" dirty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addition, subtraction are lower in precedence than multiplication, division, and remainder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Truncate result if result can’t be stored </a:t>
            </a:r>
            <a:r>
              <a:rPr lang="en-US" sz="1800" dirty="0">
                <a:solidFill>
                  <a:srgbClr val="006600"/>
                </a:solidFill>
              </a:rPr>
              <a:t>(slide 31)</a:t>
            </a:r>
            <a:endParaRPr lang="en-US" sz="2000" dirty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int n;  n = 9 * 0.5;</a:t>
            </a:r>
            <a:r>
              <a:rPr lang="en-US" sz="1800" dirty="0">
                <a:solidFill>
                  <a:srgbClr val="0000FF"/>
                </a:solidFill>
              </a:rPr>
              <a:t>       </a:t>
            </a:r>
            <a:r>
              <a:rPr lang="en-US" sz="1800" dirty="0"/>
              <a:t>results in </a:t>
            </a:r>
            <a:r>
              <a:rPr lang="en-US" sz="1800" dirty="0">
                <a:solidFill>
                  <a:srgbClr val="0000FF"/>
                </a:solidFill>
              </a:rPr>
              <a:t>4</a:t>
            </a:r>
            <a:r>
              <a:rPr lang="en-US" sz="1800" dirty="0"/>
              <a:t> being stored in</a:t>
            </a:r>
            <a:r>
              <a:rPr lang="en-US" sz="1800" dirty="0">
                <a:solidFill>
                  <a:srgbClr val="0000FF"/>
                </a:solidFill>
              </a:rPr>
              <a:t> 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7690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#2: Overview of C Programming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930346"/>
          </a:xfrm>
        </p:spPr>
        <p:txBody>
          <a:bodyPr>
            <a:normAutofit fontScale="92500" lnSpcReduction="20000"/>
          </a:bodyPr>
          <a:lstStyle/>
          <a:p>
            <a:pPr marL="514350" indent="-514350" eaLnBrk="1" hangingPunct="1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 Simple C Program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von Neumann Architecture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Variables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Data Types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Program Structure</a:t>
            </a:r>
          </a:p>
          <a:p>
            <a:pPr marL="533400" lvl="1" indent="0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5.1	</a:t>
            </a:r>
            <a:r>
              <a:rPr lang="en-GB" sz="2400" dirty="0" err="1"/>
              <a:t>Preprocessor</a:t>
            </a:r>
            <a:r>
              <a:rPr lang="en-GB" sz="2400" dirty="0"/>
              <a:t> Directives</a:t>
            </a:r>
          </a:p>
          <a:p>
            <a:pPr marL="533400" lvl="1" indent="0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5.2	</a:t>
            </a:r>
            <a:r>
              <a:rPr lang="en-GB" sz="2400" dirty="0" err="1"/>
              <a:t>Input/Output</a:t>
            </a:r>
            <a:endParaRPr lang="en-GB" sz="2400" dirty="0"/>
          </a:p>
          <a:p>
            <a:pPr marL="1074738" lvl="1" indent="-541338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5.3	Compute 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Arithmetic operators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Assignment statements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Typecast operator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endParaRPr lang="en-GB" sz="2400" dirty="0"/>
          </a:p>
          <a:p>
            <a:pPr marL="0" indent="0">
              <a:buClrTx/>
              <a:buSzPct val="100000"/>
              <a:buNone/>
            </a:pP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Lecture #2: Overview of C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(8/10)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31631E-9C4D-444E-B309-81B3530F2996}"/>
              </a:ext>
            </a:extLst>
          </p:cNvPr>
          <p:cNvGrpSpPr/>
          <p:nvPr/>
        </p:nvGrpSpPr>
        <p:grpSpPr>
          <a:xfrm>
            <a:off x="686454" y="1091784"/>
            <a:ext cx="6464761" cy="5606853"/>
            <a:chOff x="457200" y="1130641"/>
            <a:chExt cx="6464761" cy="5606853"/>
          </a:xfrm>
          <a:solidFill>
            <a:srgbClr val="FFFFCC"/>
          </a:solidFill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A0DCE-8F41-4168-8BC9-BCDCAEB6611A}"/>
                </a:ext>
              </a:extLst>
            </p:cNvPr>
            <p:cNvSpPr txBox="1"/>
            <p:nvPr/>
          </p:nvSpPr>
          <p:spPr>
            <a:xfrm>
              <a:off x="457200" y="1474515"/>
              <a:ext cx="6245687" cy="5262979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illustrate some arithmetic operations in C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x, p, n; 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left associativity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"46 / 15 / 2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46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"19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7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right associativity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x = -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23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 = +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"x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x);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p);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truncation of value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n =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0.5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"n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F1BE93-CC2E-405A-A033-0AAB2AE63B20}"/>
                </a:ext>
              </a:extLst>
            </p:cNvPr>
            <p:cNvSpPr txBox="1"/>
            <p:nvPr/>
          </p:nvSpPr>
          <p:spPr>
            <a:xfrm>
              <a:off x="5618523" y="1130641"/>
              <a:ext cx="1303438" cy="383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ArithOps.c</a:t>
              </a:r>
              <a:endParaRPr lang="en-SG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4A725CF-4883-43C2-99DF-860B187CA629}"/>
              </a:ext>
            </a:extLst>
          </p:cNvPr>
          <p:cNvSpPr txBox="1"/>
          <p:nvPr/>
        </p:nvSpPr>
        <p:spPr>
          <a:xfrm>
            <a:off x="4482943" y="4023403"/>
            <a:ext cx="4592441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ArithOps.c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 / 15 / 2 = 1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19 % 7 % 3 = 2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-23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40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4</a:t>
            </a:r>
          </a:p>
        </p:txBody>
      </p:sp>
    </p:spTree>
    <p:extLst>
      <p:ext uri="{BB962C8B-B14F-4D97-AF65-F5344CB8AC3E}">
        <p14:creationId xmlns:p14="http://schemas.microsoft.com/office/powerpoint/2010/main" val="1044470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(9/10)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B8AD242-7E29-4518-8BA0-1005B7ED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80161"/>
            <a:ext cx="8229600" cy="611702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Arithmetic operators: Associativity &amp; Precedence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E7B4363-9838-4B17-B518-6B2A6481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79982"/>
              </p:ext>
            </p:extLst>
          </p:nvPr>
        </p:nvGraphicFramePr>
        <p:xfrm>
          <a:off x="754377" y="1957070"/>
          <a:ext cx="767976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9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r>
                        <a:rPr lang="en-US" baseline="0" dirty="0"/>
                        <a:t> 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Associativity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b="1" dirty="0"/>
                        <a:t>   </a:t>
                      </a:r>
                      <a:r>
                        <a:rPr lang="en-US" sz="1600" b="0" i="1" dirty="0" err="1"/>
                        <a:t>expr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sz="1600" b="1" baseline="0" dirty="0"/>
                        <a:t>   </a:t>
                      </a:r>
                      <a:r>
                        <a:rPr lang="en-US" sz="1600" b="0" i="1" baseline="0" dirty="0" err="1"/>
                        <a:t>expr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b="1" dirty="0"/>
                        <a:t>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sz="1600" b="0" i="1" dirty="0" err="1"/>
                        <a:t>expr</a:t>
                      </a:r>
                      <a:r>
                        <a:rPr lang="en-US" sz="1600" b="1" baseline="0" dirty="0"/>
                        <a:t>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0" i="1" baseline="0" dirty="0" err="1"/>
                        <a:t>expr</a:t>
                      </a:r>
                      <a:r>
                        <a:rPr lang="en-US" sz="1600" b="1" baseline="0" dirty="0"/>
                        <a:t>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1" baseline="0" dirty="0"/>
                        <a:t>typecast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b="1" baseline="0" dirty="0"/>
                        <a:t>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</a:t>
                      </a:r>
                      <a:r>
                        <a:rPr lang="en-US" sz="1600" baseline="0" dirty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  <a:r>
                        <a:rPr lang="en-US" sz="1600" b="1" dirty="0"/>
                        <a:t>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41E854-7FAC-48BC-80CC-9A66BDF2AADB}"/>
              </a:ext>
            </a:extLst>
          </p:cNvPr>
          <p:cNvSpPr txBox="1"/>
          <p:nvPr/>
        </p:nvSpPr>
        <p:spPr>
          <a:xfrm>
            <a:off x="4015449" y="4922338"/>
            <a:ext cx="441868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expr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expr, 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not available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4CFDCEF9-DE08-4794-BEFD-9EB107039F75}"/>
              </a:ext>
            </a:extLst>
          </p:cNvPr>
          <p:cNvSpPr/>
          <p:nvPr/>
        </p:nvSpPr>
        <p:spPr>
          <a:xfrm>
            <a:off x="4015451" y="4604312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2557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(10/10)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8A3408F-B436-4EE8-8E85-86109832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2319338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Mixed-Type Arithmetic Operations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m = 10/4; 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</a:t>
            </a:r>
            <a:r>
              <a:rPr lang="en-US" sz="2000" dirty="0">
                <a:solidFill>
                  <a:srgbClr val="800000"/>
                </a:solidFill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 = 10/4;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 = 10/4.0;  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 = 10/4.0;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r = -10/4.0;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r>
              <a:rPr lang="en-US" sz="2000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D0B9-286F-4E7E-9383-EEF95176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160972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FB95A-E8C8-48F5-AF78-88E9C749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198120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 = 2.0;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29028-135C-4A58-80C6-62157666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239077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233BD-4B5A-4946-B566-E8280806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2747963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 = 2.5;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2605B3-85AF-439B-ADC7-2C3C5628E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11785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 = -2;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E898E97F-1A49-4FC5-8591-83C6C80F08AE}"/>
              </a:ext>
            </a:extLst>
          </p:cNvPr>
          <p:cNvGrpSpPr>
            <a:grpSpLocks/>
          </p:cNvGrpSpPr>
          <p:nvPr/>
        </p:nvGrpSpPr>
        <p:grpSpPr bwMode="auto">
          <a:xfrm>
            <a:off x="5667375" y="3103567"/>
            <a:ext cx="2475746" cy="409861"/>
            <a:chOff x="5666873" y="3104147"/>
            <a:chExt cx="2475635" cy="409074"/>
          </a:xfrm>
        </p:grpSpPr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0F6F82FE-276A-41BF-8DA3-14C3E867B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873" y="3104147"/>
              <a:ext cx="1431759" cy="409074"/>
            </a:xfrm>
            <a:prstGeom prst="ellipse">
              <a:avLst/>
            </a:prstGeom>
            <a:noFill/>
            <a:ln w="12700" cap="sq" algn="ctr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7697C247-68CD-437F-BD37-61CDAF84A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8632" y="3106944"/>
              <a:ext cx="10438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Caution!</a:t>
              </a:r>
            </a:p>
          </p:txBody>
        </p:sp>
      </p:grp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ACE2434-102E-4841-BABD-2CB34E093613}"/>
              </a:ext>
            </a:extLst>
          </p:cNvPr>
          <p:cNvSpPr txBox="1">
            <a:spLocks/>
          </p:cNvSpPr>
          <p:nvPr/>
        </p:nvSpPr>
        <p:spPr bwMode="auto">
          <a:xfrm>
            <a:off x="573088" y="3603625"/>
            <a:ext cx="82296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Type Casting</a:t>
            </a: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Use a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cast operator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to change the type of an expression</a:t>
            </a:r>
            <a:endParaRPr lang="en-US" sz="2000" kern="0" dirty="0"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  <a:cs typeface="+mn-cs"/>
              </a:rPr>
              <a:t>syntax:     (</a:t>
            </a:r>
            <a:r>
              <a:rPr lang="en-US" i="1" kern="0" dirty="0">
                <a:latin typeface="+mn-lt"/>
                <a:cs typeface="+mn-cs"/>
              </a:rPr>
              <a:t>type</a:t>
            </a:r>
            <a:r>
              <a:rPr lang="en-US" kern="0" dirty="0">
                <a:latin typeface="+mn-lt"/>
                <a:cs typeface="+mn-cs"/>
              </a:rPr>
              <a:t>)  expression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aa = 6; float ff = 15.8;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pp = (float) aa / 4; 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nn = (int) ff / aa;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Courier New" pitchFamily="49" charset="0"/>
              </a:rPr>
              <a:t>      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qq = (float) (aa / 4);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EDFE6-6D4C-4C65-94A9-73894F037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003800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pp = 1.5;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00830-C96B-4A04-A128-DB5BA7B46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7578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qq = 1.0;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04B0A-95D7-4398-A577-F1B474A88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3641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695324" y="6172201"/>
            <a:ext cx="2476501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TypeCast.c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92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8" grpId="0"/>
      <p:bldP spid="24" grpId="0"/>
      <p:bldP spid="25" grpId="0"/>
      <p:bldP spid="26" grpId="0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Compute: Difference with Python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8A3408F-B436-4EE8-8E85-86109832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1979612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Python Floor Division</a:t>
            </a:r>
          </a:p>
          <a:p>
            <a:pPr>
              <a:buSzPct val="80000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10/4 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10//4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 = -10/4  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 = -10//4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D0B9-286F-4E7E-9383-EEF95176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609725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2.5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FB95A-E8C8-48F5-AF78-88E9C749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98120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29028-135C-4A58-80C6-62157666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90775"/>
            <a:ext cx="1644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 = -2.5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233BD-4B5A-4946-B566-E8280806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2747963"/>
            <a:ext cx="1444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 = -3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ACE2434-102E-4841-BABD-2CB34E093613}"/>
              </a:ext>
            </a:extLst>
          </p:cNvPr>
          <p:cNvSpPr txBox="1">
            <a:spLocks/>
          </p:cNvSpPr>
          <p:nvPr/>
        </p:nvSpPr>
        <p:spPr bwMode="auto">
          <a:xfrm>
            <a:off x="573088" y="3171885"/>
            <a:ext cx="8229600" cy="313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Modulo</a:t>
            </a: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Python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 is modulo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10%4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-10%4 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00FF"/>
              </a:solidFill>
            </a:endParaRP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800000"/>
                </a:solidFill>
              </a:rPr>
              <a:t>C </a:t>
            </a:r>
            <a:r>
              <a:rPr lang="en-US" sz="2000" kern="0" dirty="0">
                <a:solidFill>
                  <a:srgbClr val="0000FF"/>
                </a:solidFill>
              </a:rPr>
              <a:t>% is remainder</a:t>
            </a:r>
            <a:r>
              <a:rPr lang="en-US" sz="2000" kern="0" dirty="0">
                <a:solidFill>
                  <a:srgbClr val="800000"/>
                </a:solidFill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10%4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2060"/>
              </a:solidFill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-10%4 </a:t>
            </a:r>
            <a:r>
              <a:rPr lang="en-US" sz="2000" kern="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00FF"/>
              </a:solidFill>
            </a:endParaRP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/>
              <a:t>NOTE: be careful with negative values for % operation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EDFE6-6D4C-4C65-94A9-73894F037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3883085"/>
            <a:ext cx="1592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04B0A-95D7-4398-A577-F1B474A88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4243448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695324" y="6172201"/>
            <a:ext cx="5825935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Modulo.c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and compare with </a:t>
            </a:r>
            <a:r>
              <a:rPr lang="en-US" sz="2000" dirty="0">
                <a:solidFill>
                  <a:srgbClr val="7030A0"/>
                </a:solidFill>
              </a:rPr>
              <a:t>Modulo.py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CEF46-803A-4722-9A1B-C58458596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4996567"/>
            <a:ext cx="1592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B7458-84BD-4DB3-8C10-F606DCE60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5356930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-2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45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24" grpId="0"/>
      <p:bldP spid="26" grpId="0"/>
      <p:bldP spid="27" grpId="0" animBg="1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 Selection Structures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27" name="Content Placeholder 5"/>
          <p:cNvSpPr>
            <a:spLocks noGrp="1"/>
          </p:cNvSpPr>
          <p:nvPr>
            <p:ph idx="1"/>
          </p:nvPr>
        </p:nvSpPr>
        <p:spPr>
          <a:xfrm>
            <a:off x="587375" y="1406768"/>
            <a:ext cx="8292856" cy="1487157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 provides two control structures that allow you to select a group of statements to be executed or skipped when certain conditions are met.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3413" y="2749991"/>
            <a:ext cx="234828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if … else …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587375" y="3574762"/>
            <a:ext cx="5915901" cy="9233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*/ 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375" y="4615768"/>
            <a:ext cx="5915901" cy="143577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 */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FALSE */ 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3574762"/>
            <a:ext cx="232287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4292602"/>
            <a:ext cx="232287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# Statement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</a:p>
        </p:txBody>
      </p:sp>
    </p:spTree>
    <p:extLst>
      <p:ext uri="{BB962C8B-B14F-4D97-AF65-F5344CB8AC3E}">
        <p14:creationId xmlns:p14="http://schemas.microsoft.com/office/powerpoint/2010/main" val="1816485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 Selection Structures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29" name="TextBox 28"/>
          <p:cNvSpPr txBox="1"/>
          <p:nvPr/>
        </p:nvSpPr>
        <p:spPr>
          <a:xfrm>
            <a:off x="3818505" y="1349571"/>
            <a:ext cx="1434855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switch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4055" y="2083806"/>
            <a:ext cx="7352525" cy="403187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variable or expression must be of discrete type */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 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 or expression&gt;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value1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== value1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== value2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default: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does not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equal to the value of any of the cases above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BA95BDBE-1AF4-453F-B0B4-729200DD5D4A}"/>
              </a:ext>
            </a:extLst>
          </p:cNvPr>
          <p:cNvSpPr/>
          <p:nvPr/>
        </p:nvSpPr>
        <p:spPr>
          <a:xfrm>
            <a:off x="6873454" y="1499403"/>
            <a:ext cx="1533126" cy="511970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6412"/>
              <a:gd name="adj6" fmla="val -105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No counterpart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8EB3DC33-E316-4DC8-9BD7-B3997C05E7DD}"/>
              </a:ext>
            </a:extLst>
          </p:cNvPr>
          <p:cNvSpPr/>
          <p:nvPr/>
        </p:nvSpPr>
        <p:spPr>
          <a:xfrm>
            <a:off x="6873453" y="130659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68917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6.1 Condition and Relational Operators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 </a:t>
            </a:r>
            <a:r>
              <a:rPr lang="en-SG" dirty="0">
                <a:solidFill>
                  <a:srgbClr val="0000FF"/>
                </a:solidFill>
              </a:rPr>
              <a:t>condition</a:t>
            </a:r>
            <a:r>
              <a:rPr lang="en-SG" dirty="0"/>
              <a:t> is an expression evaluated to </a:t>
            </a:r>
            <a:r>
              <a:rPr lang="en-SG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SG" dirty="0"/>
              <a:t> or </a:t>
            </a:r>
            <a:r>
              <a:rPr lang="en-SG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It is composed of expressions combined with </a:t>
            </a:r>
            <a:r>
              <a:rPr lang="en-SG" dirty="0">
                <a:solidFill>
                  <a:srgbClr val="C00000"/>
                </a:solidFill>
              </a:rPr>
              <a:t>relational operators</a:t>
            </a:r>
            <a:r>
              <a:rPr lang="en-SG" dirty="0"/>
              <a:t>.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&lt;= 10)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 &gt; max)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!= -9)</a:t>
            </a:r>
            <a:endParaRPr lang="en-SG" b="1" dirty="0">
              <a:solidFill>
                <a:srgbClr val="99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33157602"/>
              </p:ext>
            </p:extLst>
          </p:nvPr>
        </p:nvGraphicFramePr>
        <p:xfrm>
          <a:off x="839974" y="3261824"/>
          <a:ext cx="6051176" cy="2560320"/>
        </p:xfrm>
        <a:graphic>
          <a:graphicData uri="http://schemas.openxmlformats.org/drawingml/2006/table">
            <a:tbl>
              <a:tblPr/>
              <a:tblGrid>
                <a:gridCol w="252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Relational Operator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Interpretation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not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Callout: Bent Line 2">
            <a:extLst>
              <a:ext uri="{FF2B5EF4-FFF2-40B4-BE49-F238E27FC236}">
                <a16:creationId xmlns:a16="http://schemas.microsoft.com/office/drawing/2014/main" id="{076991F6-580E-48C2-BC31-B3C805ED54AD}"/>
              </a:ext>
            </a:extLst>
          </p:cNvPr>
          <p:cNvSpPr/>
          <p:nvPr/>
        </p:nvSpPr>
        <p:spPr>
          <a:xfrm>
            <a:off x="7207397" y="3454636"/>
            <a:ext cx="1887324" cy="739558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4931"/>
              <a:gd name="adj6" fmla="val -168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Allows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&lt;= x &lt;= 5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25FB7CDB-7411-46F7-9C7F-24A05F45E8EB}"/>
              </a:ext>
            </a:extLst>
          </p:cNvPr>
          <p:cNvSpPr/>
          <p:nvPr/>
        </p:nvSpPr>
        <p:spPr>
          <a:xfrm>
            <a:off x="7207396" y="3261824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881407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6.2 Truth Values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35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Boolean values: </a:t>
            </a:r>
            <a:r>
              <a:rPr lang="en-SG" dirty="0">
                <a:solidFill>
                  <a:srgbClr val="0000FF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00FF"/>
                </a:solidFill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There is </a:t>
            </a:r>
            <a:r>
              <a:rPr lang="en-SG" u="sng" dirty="0"/>
              <a:t>no</a:t>
            </a:r>
            <a:r>
              <a:rPr lang="en-SG" dirty="0"/>
              <a:t> Boolean type in ANSI C. Instead, we use </a:t>
            </a:r>
            <a:r>
              <a:rPr lang="en-SG" b="1" dirty="0"/>
              <a:t>integers</a:t>
            </a:r>
            <a:r>
              <a:rPr lang="en-SG" dirty="0"/>
              <a:t>: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0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Any other value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is used as the representative value for true in output)</a:t>
            </a:r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grpSp>
        <p:nvGrpSpPr>
          <p:cNvPr id="12" name="[Group 8]"/>
          <p:cNvGrpSpPr/>
          <p:nvPr/>
        </p:nvGrpSpPr>
        <p:grpSpPr>
          <a:xfrm>
            <a:off x="1000125" y="4045582"/>
            <a:ext cx="5038934" cy="1432881"/>
            <a:chOff x="1000125" y="4045582"/>
            <a:chExt cx="5038934" cy="1432881"/>
          </a:xfrm>
        </p:grpSpPr>
        <p:sp>
          <p:nvSpPr>
            <p:cNvPr id="13" name="TextBox 12"/>
            <p:cNvSpPr txBox="1"/>
            <p:nvPr/>
          </p:nvSpPr>
          <p:spPr>
            <a:xfrm>
              <a:off x="1000125" y="4278313"/>
              <a:ext cx="4848225" cy="120015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(2 &gt; 3);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b = (3 &gt; 2);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0840" y="4045582"/>
              <a:ext cx="1708219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TruthValues.c</a:t>
              </a:r>
              <a:endParaRPr lang="en-S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AF9532-D10A-4E73-9B2C-89A2391C434A}"/>
              </a:ext>
            </a:extLst>
          </p:cNvPr>
          <p:cNvSpPr txBox="1"/>
          <p:nvPr/>
        </p:nvSpPr>
        <p:spPr>
          <a:xfrm>
            <a:off x="6039059" y="4879587"/>
            <a:ext cx="23359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0; b = 1</a:t>
            </a:r>
          </a:p>
        </p:txBody>
      </p:sp>
      <p:sp>
        <p:nvSpPr>
          <p:cNvPr id="17" name="Callout: Bent Line 2">
            <a:extLst>
              <a:ext uri="{FF2B5EF4-FFF2-40B4-BE49-F238E27FC236}">
                <a16:creationId xmlns:a16="http://schemas.microsoft.com/office/drawing/2014/main" id="{1D57DA42-70E6-44E9-9818-843AE6041C20}"/>
              </a:ext>
            </a:extLst>
          </p:cNvPr>
          <p:cNvSpPr/>
          <p:nvPr/>
        </p:nvSpPr>
        <p:spPr>
          <a:xfrm>
            <a:off x="5569995" y="782162"/>
            <a:ext cx="3495783" cy="970992"/>
          </a:xfrm>
          <a:prstGeom prst="borderCallout2">
            <a:avLst>
              <a:gd name="adj1" fmla="val 44374"/>
              <a:gd name="adj2" fmla="val -85"/>
              <a:gd name="adj3" fmla="val 73480"/>
              <a:gd name="adj4" fmla="val -8642"/>
              <a:gd name="adj5" fmla="val 73577"/>
              <a:gd name="adj6" fmla="val -227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NOTE</a:t>
            </a:r>
            <a:r>
              <a:rPr lang="en-US" sz="1600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 only integers!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In </a:t>
            </a:r>
            <a:r>
              <a:rPr lang="en-US" sz="1600" dirty="0">
                <a:solidFill>
                  <a:srgbClr val="C00000"/>
                </a:solidFill>
              </a:rPr>
              <a:t>Python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sz="1600" dirty="0">
                <a:solidFill>
                  <a:srgbClr val="C00000"/>
                </a:solidFill>
              </a:rPr>
              <a:t>JavaScript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you have </a:t>
            </a:r>
            <a:r>
              <a:rPr lang="en-US" sz="1600" u="sng" dirty="0">
                <a:solidFill>
                  <a:schemeClr val="tx1"/>
                </a:solidFill>
                <a:latin typeface="Calibri" pitchFamily="34" charset="0"/>
              </a:rPr>
              <a:t>truthy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sz="1600" u="sng" dirty="0" err="1">
                <a:solidFill>
                  <a:schemeClr val="tx1"/>
                </a:solidFill>
                <a:latin typeface="Calibri" pitchFamily="34" charset="0"/>
              </a:rPr>
              <a:t>falsy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values, but not in C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3272691E-6BB5-4109-80CD-B343B49B79B2}"/>
              </a:ext>
            </a:extLst>
          </p:cNvPr>
          <p:cNvSpPr/>
          <p:nvPr/>
        </p:nvSpPr>
        <p:spPr>
          <a:xfrm>
            <a:off x="5569995" y="58935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22564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6.3 Logical Operators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290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Complex condition</a:t>
            </a:r>
            <a:r>
              <a:rPr lang="en-SG" sz="2000" dirty="0"/>
              <a:t>: combining two or more Boolean expressions.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temperature is greater than 40C </a:t>
            </a:r>
            <a:r>
              <a:rPr lang="en-US" sz="1800" dirty="0">
                <a:solidFill>
                  <a:srgbClr val="0000FF"/>
                </a:solidFill>
              </a:rPr>
              <a:t>or</a:t>
            </a:r>
            <a:r>
              <a:rPr lang="en-US" sz="1800" dirty="0"/>
              <a:t> blood pressure is greater than 200, go to A&amp;E immediately.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If all the three subject scores (English, </a:t>
            </a:r>
            <a:r>
              <a:rPr lang="en-US" sz="1800" dirty="0" err="1"/>
              <a:t>Maths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and</a:t>
            </a:r>
            <a:r>
              <a:rPr lang="en-US" sz="1800" dirty="0"/>
              <a:t> Science) are greater than 85 </a:t>
            </a:r>
            <a:r>
              <a:rPr lang="en-US" sz="1800" dirty="0">
                <a:solidFill>
                  <a:srgbClr val="0000FF"/>
                </a:solidFill>
              </a:rPr>
              <a:t>and</a:t>
            </a:r>
            <a:r>
              <a:rPr lang="en-US" sz="1800" dirty="0"/>
              <a:t> mother tongue score is at least 80, recommend taking Higher Mother Tongue.</a:t>
            </a:r>
            <a:endParaRPr lang="en-SG" sz="1800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Logical operators </a:t>
            </a:r>
            <a:r>
              <a:rPr lang="en-SG" sz="2000" dirty="0"/>
              <a:t>are needed: </a:t>
            </a:r>
            <a:r>
              <a:rPr lang="en-US" sz="2000" dirty="0">
                <a:solidFill>
                  <a:srgbClr val="C00000"/>
                </a:solidFill>
              </a:rPr>
              <a:t>&amp;&amp;</a:t>
            </a:r>
            <a:r>
              <a:rPr lang="en-US" sz="2000" dirty="0"/>
              <a:t> (and),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(or), 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  <a:r>
              <a:rPr lang="en-US" sz="2000" dirty="0"/>
              <a:t> (not).</a:t>
            </a:r>
            <a:endParaRPr lang="en-SG" sz="2000" dirty="0"/>
          </a:p>
        </p:txBody>
      </p:sp>
      <p:graphicFrame>
        <p:nvGraphicFramePr>
          <p:cNvPr id="17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8809602"/>
              </p:ext>
            </p:extLst>
          </p:nvPr>
        </p:nvGraphicFramePr>
        <p:xfrm>
          <a:off x="1033462" y="4332826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6137C9B4-F041-4120-9222-E901A5C72D9D}"/>
              </a:ext>
            </a:extLst>
          </p:cNvPr>
          <p:cNvSpPr/>
          <p:nvPr/>
        </p:nvSpPr>
        <p:spPr>
          <a:xfrm>
            <a:off x="6298021" y="4525638"/>
            <a:ext cx="2582949" cy="970992"/>
          </a:xfrm>
          <a:prstGeom prst="borderCallout2">
            <a:avLst>
              <a:gd name="adj1" fmla="val 44374"/>
              <a:gd name="adj2" fmla="val -85"/>
              <a:gd name="adj3" fmla="val -1519"/>
              <a:gd name="adj4" fmla="val -11398"/>
              <a:gd name="adj5" fmla="val -1422"/>
              <a:gd name="adj6" fmla="val -236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|| B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 or B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&amp;&amp; B  A and B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!A  not A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96F13C8-E2E0-4EE4-A104-70EE3ABE7967}"/>
              </a:ext>
            </a:extLst>
          </p:cNvPr>
          <p:cNvSpPr/>
          <p:nvPr/>
        </p:nvSpPr>
        <p:spPr>
          <a:xfrm>
            <a:off x="6298021" y="4332826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6390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Evaluation of Boolean Expressions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131377"/>
            <a:ext cx="8397875" cy="113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evaluation of a Boolean expression is done according to the </a:t>
            </a:r>
            <a:r>
              <a:rPr lang="en-US" dirty="0">
                <a:solidFill>
                  <a:srgbClr val="C00000"/>
                </a:solidFill>
              </a:rPr>
              <a:t>precedence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associativity</a:t>
            </a:r>
            <a:r>
              <a:rPr lang="en-US" dirty="0"/>
              <a:t> of the operators</a:t>
            </a:r>
            <a:r>
              <a:rPr lang="en-SG" dirty="0"/>
              <a:t>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48466"/>
              </p:ext>
            </p:extLst>
          </p:nvPr>
        </p:nvGraphicFramePr>
        <p:xfrm>
          <a:off x="674266" y="2063797"/>
          <a:ext cx="7754191" cy="426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922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r>
                        <a:rPr lang="en-US" baseline="0" dirty="0"/>
                        <a:t> Type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Associativity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 )    [ ]   .   -&gt;   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dirty="0"/>
                        <a:t>++</a:t>
                      </a:r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--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&amp;  +  -  !  ~  ++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baseline="0" dirty="0"/>
                        <a:t>  --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  (typecast)  </a:t>
                      </a:r>
                      <a:r>
                        <a:rPr lang="en-US" sz="1400" baseline="0" dirty="0" err="1"/>
                        <a:t>sizeof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/  %</a:t>
                      </a:r>
                      <a:endParaRPr lang="en-SG" sz="14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 -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 &gt;  &lt;=  &gt;=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==  !=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&amp;&amp;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||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Ternary operator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?: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  +=  -=  *=  /=  %=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</a:t>
                      </a:r>
                      <a:r>
                        <a:rPr lang="en-US" sz="1600" baseline="0" dirty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Callout: Bent Line 2">
            <a:extLst>
              <a:ext uri="{FF2B5EF4-FFF2-40B4-BE49-F238E27FC236}">
                <a16:creationId xmlns:a16="http://schemas.microsoft.com/office/drawing/2014/main" id="{002D32B9-2E01-4CB4-BCB5-836D2115A079}"/>
              </a:ext>
            </a:extLst>
          </p:cNvPr>
          <p:cNvSpPr/>
          <p:nvPr/>
        </p:nvSpPr>
        <p:spPr>
          <a:xfrm>
            <a:off x="5651917" y="4344948"/>
            <a:ext cx="3251163" cy="725318"/>
          </a:xfrm>
          <a:prstGeom prst="borderCallout2">
            <a:avLst>
              <a:gd name="adj1" fmla="val 44374"/>
              <a:gd name="adj2" fmla="val -85"/>
              <a:gd name="adj3" fmla="val 173618"/>
              <a:gd name="adj4" fmla="val -21334"/>
              <a:gd name="adj5" fmla="val 174470"/>
              <a:gd name="adj6" fmla="val -8510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expr1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expr2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expr1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cond2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D026041E-28C6-4A85-9BED-7A22AC9818CD}"/>
              </a:ext>
            </a:extLst>
          </p:cNvPr>
          <p:cNvSpPr/>
          <p:nvPr/>
        </p:nvSpPr>
        <p:spPr>
          <a:xfrm>
            <a:off x="5651918" y="4152136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06376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#2: Overview of C Programming (2/2)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930346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600" dirty="0"/>
              <a:t>Selection Statements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6.1	Condition and Relational Operators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6.2	Truth Values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6.3	Logical Operators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6.4	Evaluation of Boolean Expressions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6.5	Short-Circuit Evaluation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600" dirty="0"/>
              <a:t>Repetition Statements</a:t>
            </a:r>
            <a:endParaRPr lang="en-GB" sz="2200" dirty="0"/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7.1	Using ‘break’ in a loop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7.2	Using ‘continue’ in a loop</a:t>
            </a:r>
            <a:endParaRPr lang="en-GB" sz="2400" dirty="0"/>
          </a:p>
          <a:p>
            <a:pPr marL="0" indent="0">
              <a:buClrTx/>
              <a:buSzPct val="100000"/>
              <a:buNone/>
            </a:pP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Lecture #2: Overview of C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1197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Evaluation of Boolean Expressions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2425" y="1409667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What is the value of </a:t>
            </a:r>
            <a:r>
              <a:rPr lang="en-SG">
                <a:solidFill>
                  <a:srgbClr val="0000FF"/>
                </a:solidFill>
              </a:rPr>
              <a:t>x</a:t>
            </a:r>
            <a:r>
              <a:rPr lang="en-SG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1411" y="1933687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x </a:t>
            </a:r>
            <a:r>
              <a:rPr lang="en-US" sz="2000"/>
              <a:t>is true (1)</a:t>
            </a:r>
            <a:endParaRPr lang="en-SG" sz="2000" dirty="0"/>
          </a:p>
        </p:txBody>
      </p:sp>
      <p:sp>
        <p:nvSpPr>
          <p:cNvPr id="13" name="[TextBox 12]"/>
          <p:cNvSpPr txBox="1"/>
          <p:nvPr/>
        </p:nvSpPr>
        <p:spPr>
          <a:xfrm>
            <a:off x="915057" y="1933687"/>
            <a:ext cx="471011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x, y, z,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a = 4, b = -2, c = 0;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(a &gt; b || b &gt; c &amp;&amp; 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1411" y="2495876"/>
            <a:ext cx="3227414" cy="40011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/>
              <a:t>gcc</a:t>
            </a:r>
            <a:r>
              <a:rPr lang="en-US" sz="2000" dirty="0"/>
              <a:t> issues warning (why?)</a:t>
            </a:r>
            <a:endParaRPr lang="en-SG" sz="200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52425" y="4360270"/>
            <a:ext cx="8397875" cy="59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What is the value of </a:t>
            </a:r>
            <a:r>
              <a:rPr lang="en-SG" dirty="0">
                <a:solidFill>
                  <a:srgbClr val="0000FF"/>
                </a:solidFill>
              </a:rPr>
              <a:t>z</a:t>
            </a:r>
            <a:r>
              <a:rPr lang="en-SG" dirty="0"/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057" y="4888898"/>
            <a:ext cx="4143375" cy="369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((a &gt; b) &amp;&amp; !(b &gt; c));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1411" y="4888898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z</a:t>
            </a:r>
            <a:r>
              <a:rPr lang="en-US" sz="2000"/>
              <a:t> </a:t>
            </a:r>
            <a:r>
              <a:rPr lang="en-US" sz="2000" dirty="0"/>
              <a:t>is true (1)</a:t>
            </a:r>
            <a:endParaRPr lang="en-SG" sz="200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52425" y="3169355"/>
            <a:ext cx="8397875" cy="62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Always good to add parentheses for readability.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2128" y="3674201"/>
            <a:ext cx="471011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y = ((a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 ||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&gt; c) &amp;&amp;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1411" y="3658842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y</a:t>
            </a:r>
            <a:r>
              <a:rPr lang="en-US" sz="2000"/>
              <a:t> </a:t>
            </a:r>
            <a:r>
              <a:rPr lang="en-US" sz="2000" dirty="0"/>
              <a:t>is false (0)</a:t>
            </a:r>
            <a:endParaRPr lang="en-SG" sz="20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457199" y="5676901"/>
            <a:ext cx="2895602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EvalBoolean.c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26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6.5 Short-Circuit Evaluation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22" name="[Rectangle 3]"/>
          <p:cNvSpPr txBox="1">
            <a:spLocks noChangeArrowheads="1"/>
          </p:cNvSpPr>
          <p:nvPr/>
        </p:nvSpPr>
        <p:spPr>
          <a:xfrm>
            <a:off x="352425" y="1248509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Does the following code give an error if variable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/>
              <a:t> is zero?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2019719" y="1813302"/>
            <a:ext cx="4273481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((a !=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(b/a &gt;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Short-circuit evaluation</a:t>
            </a:r>
            <a:endParaRPr lang="en-US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  <a:r>
              <a:rPr lang="en-US" dirty="0"/>
              <a:t>: </a:t>
            </a: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  <a:r>
              <a:rPr lang="en-US" kern="0" dirty="0"/>
              <a:t>: 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9210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 Repetition Structures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27" name="Content Placeholder 5"/>
          <p:cNvSpPr>
            <a:spLocks noGrp="1"/>
          </p:cNvSpPr>
          <p:nvPr>
            <p:ph idx="1"/>
          </p:nvPr>
        </p:nvSpPr>
        <p:spPr>
          <a:xfrm>
            <a:off x="587375" y="1337722"/>
            <a:ext cx="8292856" cy="90435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 provides three control structures that allow you to select a group of statements to be executed repeatedly.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2473" y="2242075"/>
            <a:ext cx="3003159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65113" algn="l"/>
              </a:tabLst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6604" y="2242075"/>
            <a:ext cx="3404894" cy="1200329"/>
          </a:xfrm>
          <a:prstGeom prst="rect">
            <a:avLst/>
          </a:prstGeom>
          <a:solidFill>
            <a:srgbClr val="E2FF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570F4-0512-43B1-8F6D-458747436FD9}"/>
              </a:ext>
            </a:extLst>
          </p:cNvPr>
          <p:cNvSpPr txBox="1"/>
          <p:nvPr/>
        </p:nvSpPr>
        <p:spPr>
          <a:xfrm>
            <a:off x="1767364" y="3812711"/>
            <a:ext cx="5932877" cy="120032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b="1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7">
            <a:extLst>
              <a:ext uri="{FF2B5EF4-FFF2-40B4-BE49-F238E27FC236}">
                <a16:creationId xmlns:a16="http://schemas.microsoft.com/office/drawing/2014/main" id="{52D47EB4-3282-448F-BD56-0C61018C29CB}"/>
              </a:ext>
            </a:extLst>
          </p:cNvPr>
          <p:cNvGrpSpPr>
            <a:grpSpLocks/>
          </p:cNvGrpSpPr>
          <p:nvPr/>
        </p:nvGrpSpPr>
        <p:grpSpPr bwMode="auto">
          <a:xfrm>
            <a:off x="999765" y="4140664"/>
            <a:ext cx="2260045" cy="1931246"/>
            <a:chOff x="705178" y="2752793"/>
            <a:chExt cx="2259313" cy="1931495"/>
          </a:xfrm>
        </p:grpSpPr>
        <p:cxnSp>
          <p:nvCxnSpPr>
            <p:cNvPr id="15" name="Straight Arrow Connector 8">
              <a:extLst>
                <a:ext uri="{FF2B5EF4-FFF2-40B4-BE49-F238E27FC236}">
                  <a16:creationId xmlns:a16="http://schemas.microsoft.com/office/drawing/2014/main" id="{EF488256-16EE-4833-9BF0-D6ECC61D3F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873046" y="2752793"/>
              <a:ext cx="1091445" cy="1037545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EE89221A-EF5A-4B12-9D2A-7076EF66B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78" y="3760839"/>
              <a:ext cx="1993778" cy="9234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C00FF"/>
                  </a:solidFill>
                </a:rPr>
                <a:t>Initialization: </a:t>
              </a:r>
              <a:r>
                <a:rPr lang="en-US" dirty="0"/>
                <a:t>initialize the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endParaRPr lang="en-SG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63E4477B-0DE0-4E58-A546-F4061531D3A5}"/>
              </a:ext>
            </a:extLst>
          </p:cNvPr>
          <p:cNvGrpSpPr>
            <a:grpSpLocks/>
          </p:cNvGrpSpPr>
          <p:nvPr/>
        </p:nvGrpSpPr>
        <p:grpSpPr bwMode="auto">
          <a:xfrm>
            <a:off x="3321886" y="4140664"/>
            <a:ext cx="2701914" cy="2302184"/>
            <a:chOff x="2717654" y="2885040"/>
            <a:chExt cx="2701763" cy="2302070"/>
          </a:xfrm>
        </p:grpSpPr>
        <p:cxnSp>
          <p:nvCxnSpPr>
            <p:cNvPr id="18" name="Straight Arrow Connector 10">
              <a:extLst>
                <a:ext uri="{FF2B5EF4-FFF2-40B4-BE49-F238E27FC236}">
                  <a16:creationId xmlns:a16="http://schemas.microsoft.com/office/drawing/2014/main" id="{0F9ECE7E-3B47-4FB6-86E7-28DEC8F280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31344" y="2885040"/>
              <a:ext cx="980591" cy="1701710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8AEA239E-0241-48A1-BD1C-4EFBE6CB7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654" y="4263826"/>
              <a:ext cx="2701763" cy="923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Condition: </a:t>
              </a:r>
              <a:r>
                <a:rPr lang="en-US" dirty="0"/>
                <a:t>repeat loop while the condition on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is </a:t>
              </a:r>
              <a:r>
                <a:rPr lang="en-US" dirty="0">
                  <a:solidFill>
                    <a:srgbClr val="0000FF"/>
                  </a:solidFill>
                </a:rPr>
                <a:t>true</a:t>
              </a:r>
              <a:endParaRPr lang="en-SG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99AB21-105C-4E62-A7D5-8F6957EAC719}"/>
              </a:ext>
            </a:extLst>
          </p:cNvPr>
          <p:cNvGrpSpPr>
            <a:grpSpLocks/>
          </p:cNvGrpSpPr>
          <p:nvPr/>
        </p:nvGrpSpPr>
        <p:grpSpPr bwMode="auto">
          <a:xfrm>
            <a:off x="6508379" y="4140664"/>
            <a:ext cx="1901976" cy="1700041"/>
            <a:chOff x="5856938" y="4189955"/>
            <a:chExt cx="1901864" cy="1700223"/>
          </a:xfrm>
        </p:grpSpPr>
        <p:cxnSp>
          <p:nvCxnSpPr>
            <p:cNvPr id="22" name="Straight Arrow Connector 13">
              <a:extLst>
                <a:ext uri="{FF2B5EF4-FFF2-40B4-BE49-F238E27FC236}">
                  <a16:creationId xmlns:a16="http://schemas.microsoft.com/office/drawing/2014/main" id="{DD85C763-FBAE-4F39-8347-80DA87A993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227802" y="4189955"/>
              <a:ext cx="392986" cy="771853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0A423C74-AA74-4747-9151-EFB75E121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6938" y="4966749"/>
              <a:ext cx="1901864" cy="923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00"/>
                  </a:solidFill>
                </a:rPr>
                <a:t>Update: </a:t>
              </a:r>
              <a:r>
                <a:rPr lang="en-US" dirty="0"/>
                <a:t>change value of</a:t>
              </a:r>
              <a:r>
                <a:rPr lang="en-US" dirty="0">
                  <a:solidFill>
                    <a:srgbClr val="006600"/>
                  </a:solidFill>
                </a:rPr>
                <a:t>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endParaRPr lang="en-SG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981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623592F-E342-4E62-99C8-3FA1A57ACF98}"/>
              </a:ext>
            </a:extLst>
          </p:cNvPr>
          <p:cNvSpPr txBox="1"/>
          <p:nvPr/>
        </p:nvSpPr>
        <p:spPr>
          <a:xfrm>
            <a:off x="829644" y="2259324"/>
            <a:ext cx="3335867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D5CF6B-C690-4821-AB58-51E24F12AFF6}"/>
              </a:ext>
            </a:extLst>
          </p:cNvPr>
          <p:cNvSpPr txBox="1"/>
          <p:nvPr/>
        </p:nvSpPr>
        <p:spPr>
          <a:xfrm>
            <a:off x="1996656" y="1939085"/>
            <a:ext cx="2304779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Sum1To10_While.py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829644" y="2259324"/>
            <a:ext cx="3335867" cy="14773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15771-61E8-45C3-9B4E-7629F342F874}"/>
              </a:ext>
            </a:extLst>
          </p:cNvPr>
          <p:cNvSpPr txBox="1"/>
          <p:nvPr/>
        </p:nvSpPr>
        <p:spPr>
          <a:xfrm>
            <a:off x="1996656" y="1939085"/>
            <a:ext cx="230477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Sum1To10_While.c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95B57-5B85-448C-8D4C-95D9DB3B95BD}"/>
              </a:ext>
            </a:extLst>
          </p:cNvPr>
          <p:cNvSpPr txBox="1"/>
          <p:nvPr/>
        </p:nvSpPr>
        <p:spPr>
          <a:xfrm>
            <a:off x="4672842" y="2248134"/>
            <a:ext cx="3404894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195D0-96B1-4B1F-BF28-8564DD4D0004}"/>
              </a:ext>
            </a:extLst>
          </p:cNvPr>
          <p:cNvSpPr txBox="1"/>
          <p:nvPr/>
        </p:nvSpPr>
        <p:spPr>
          <a:xfrm>
            <a:off x="5710716" y="1934607"/>
            <a:ext cx="260364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Sum1To10_DoWhile.py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672843" y="2248134"/>
            <a:ext cx="3404894" cy="1754326"/>
          </a:xfrm>
          <a:prstGeom prst="rect">
            <a:avLst/>
          </a:prstGeom>
          <a:solidFill>
            <a:srgbClr val="E2FF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C4C36-8251-4C94-91E1-CBF5FA38E6D0}"/>
              </a:ext>
            </a:extLst>
          </p:cNvPr>
          <p:cNvSpPr txBox="1"/>
          <p:nvPr/>
        </p:nvSpPr>
        <p:spPr>
          <a:xfrm>
            <a:off x="5710717" y="1934607"/>
            <a:ext cx="260364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Sum1To10_DoWhile.c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475DC-EC64-4419-AB97-8C93ACF3F37C}"/>
              </a:ext>
            </a:extLst>
          </p:cNvPr>
          <p:cNvSpPr txBox="1"/>
          <p:nvPr/>
        </p:nvSpPr>
        <p:spPr>
          <a:xfrm>
            <a:off x="1692321" y="4549584"/>
            <a:ext cx="521822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2A6B86-D75B-449D-9A9C-FDC6CB884E9F}"/>
              </a:ext>
            </a:extLst>
          </p:cNvPr>
          <p:cNvSpPr txBox="1"/>
          <p:nvPr/>
        </p:nvSpPr>
        <p:spPr>
          <a:xfrm>
            <a:off x="5177481" y="4323636"/>
            <a:ext cx="2138655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Sum1To10_For.py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 Repetition Structures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570F4-0512-43B1-8F6D-458747436FD9}"/>
              </a:ext>
            </a:extLst>
          </p:cNvPr>
          <p:cNvSpPr txBox="1"/>
          <p:nvPr/>
        </p:nvSpPr>
        <p:spPr>
          <a:xfrm>
            <a:off x="1692321" y="4549584"/>
            <a:ext cx="5218227" cy="120032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5"/>
          <p:cNvSpPr>
            <a:spLocks noGrp="1"/>
          </p:cNvSpPr>
          <p:nvPr>
            <p:ph idx="1"/>
          </p:nvPr>
        </p:nvSpPr>
        <p:spPr>
          <a:xfrm>
            <a:off x="587375" y="1337723"/>
            <a:ext cx="8292856" cy="68246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Example: Summing from 1 through 10.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A9695-6BBB-487A-A28A-685A9C49094A}"/>
              </a:ext>
            </a:extLst>
          </p:cNvPr>
          <p:cNvSpPr txBox="1"/>
          <p:nvPr/>
        </p:nvSpPr>
        <p:spPr>
          <a:xfrm>
            <a:off x="5177481" y="4323636"/>
            <a:ext cx="213865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Sum1To10_For.c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068542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[TextBox 8]">
            <a:extLst>
              <a:ext uri="{FF2B5EF4-FFF2-40B4-BE49-F238E27FC236}">
                <a16:creationId xmlns:a16="http://schemas.microsoft.com/office/drawing/2014/main" id="{EE7606E9-E8B7-41AD-A3D8-35AB00CC32D8}"/>
              </a:ext>
            </a:extLst>
          </p:cNvPr>
          <p:cNvSpPr txBox="1"/>
          <p:nvPr/>
        </p:nvSpPr>
        <p:spPr>
          <a:xfrm>
            <a:off x="901262" y="3715042"/>
            <a:ext cx="4903076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EECE23E5-00BF-4514-8D57-EA330621D162}"/>
              </a:ext>
            </a:extLst>
          </p:cNvPr>
          <p:cNvSpPr txBox="1"/>
          <p:nvPr/>
        </p:nvSpPr>
        <p:spPr>
          <a:xfrm>
            <a:off x="901262" y="1654046"/>
            <a:ext cx="4903076" cy="193899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9A1D19-6381-47B1-BB7C-310B31454551}"/>
              </a:ext>
            </a:extLst>
          </p:cNvPr>
          <p:cNvSpPr txBox="1"/>
          <p:nvPr/>
        </p:nvSpPr>
        <p:spPr>
          <a:xfrm>
            <a:off x="3954162" y="1356162"/>
            <a:ext cx="1947725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BreakInLoop.py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7.1 Using ‘break’ in a loop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4" name="[TextBox 1]">
            <a:extLst>
              <a:ext uri="{FF2B5EF4-FFF2-40B4-BE49-F238E27FC236}">
                <a16:creationId xmlns:a16="http://schemas.microsoft.com/office/drawing/2014/main" id="{B00C1989-1AA0-4A1C-AAEA-58E4F19865EE}"/>
              </a:ext>
            </a:extLst>
          </p:cNvPr>
          <p:cNvSpPr txBox="1"/>
          <p:nvPr/>
        </p:nvSpPr>
        <p:spPr>
          <a:xfrm>
            <a:off x="901262" y="1654046"/>
            <a:ext cx="4903076" cy="19389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2]">
            <a:extLst>
              <a:ext uri="{FF2B5EF4-FFF2-40B4-BE49-F238E27FC236}">
                <a16:creationId xmlns:a16="http://schemas.microsoft.com/office/drawing/2014/main" id="{A0C3FB87-F09B-4840-8562-7A8DB758520B}"/>
              </a:ext>
            </a:extLst>
          </p:cNvPr>
          <p:cNvSpPr txBox="1"/>
          <p:nvPr/>
        </p:nvSpPr>
        <p:spPr>
          <a:xfrm>
            <a:off x="5999437" y="1415181"/>
            <a:ext cx="2562672" cy="313932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'break':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[TextBox 9]">
            <a:extLst>
              <a:ext uri="{FF2B5EF4-FFF2-40B4-BE49-F238E27FC236}">
                <a16:creationId xmlns:a16="http://schemas.microsoft.com/office/drawing/2014/main" id="{FEFEEC76-3970-410E-80D5-92AFA77F4816}"/>
              </a:ext>
            </a:extLst>
          </p:cNvPr>
          <p:cNvSpPr txBox="1"/>
          <p:nvPr/>
        </p:nvSpPr>
        <p:spPr>
          <a:xfrm>
            <a:off x="5999437" y="4750483"/>
            <a:ext cx="2562672" cy="1754326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'break':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3954162" y="1356162"/>
            <a:ext cx="194772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BreakInLoop.c</a:t>
            </a:r>
            <a:endParaRPr lang="en-SG" dirty="0"/>
          </a:p>
        </p:txBody>
      </p:sp>
      <p:sp>
        <p:nvSpPr>
          <p:cNvPr id="20" name="[TextBox 8]">
            <a:extLst>
              <a:ext uri="{FF2B5EF4-FFF2-40B4-BE49-F238E27FC236}">
                <a16:creationId xmlns:a16="http://schemas.microsoft.com/office/drawing/2014/main" id="{8BE4DEA4-3D5C-4B8C-8D35-CBD4AF2F3A51}"/>
              </a:ext>
            </a:extLst>
          </p:cNvPr>
          <p:cNvSpPr txBox="1"/>
          <p:nvPr/>
        </p:nvSpPr>
        <p:spPr>
          <a:xfrm>
            <a:off x="901262" y="3715042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14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[TextBox 1]">
            <a:extLst>
              <a:ext uri="{FF2B5EF4-FFF2-40B4-BE49-F238E27FC236}">
                <a16:creationId xmlns:a16="http://schemas.microsoft.com/office/drawing/2014/main" id="{94B5D7C8-3334-4154-BD58-85AB1A98377C}"/>
              </a:ext>
            </a:extLst>
          </p:cNvPr>
          <p:cNvSpPr txBox="1"/>
          <p:nvPr/>
        </p:nvSpPr>
        <p:spPr>
          <a:xfrm>
            <a:off x="649177" y="1725495"/>
            <a:ext cx="5470635" cy="307776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'break'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print(i, 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7E11E-E03E-4870-A5F8-7C45DDEDE935}"/>
              </a:ext>
            </a:extLst>
          </p:cNvPr>
          <p:cNvSpPr txBox="1"/>
          <p:nvPr/>
        </p:nvSpPr>
        <p:spPr>
          <a:xfrm>
            <a:off x="4345913" y="1417400"/>
            <a:ext cx="1873584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BreakInLoop.py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7.1 Using ‘break’ in a loop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80605A68-56ED-4C8C-BCDF-E020B4583E39}"/>
              </a:ext>
            </a:extLst>
          </p:cNvPr>
          <p:cNvSpPr txBox="1"/>
          <p:nvPr/>
        </p:nvSpPr>
        <p:spPr>
          <a:xfrm>
            <a:off x="649177" y="1725495"/>
            <a:ext cx="5470635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TextBox 2]">
            <a:extLst>
              <a:ext uri="{FF2B5EF4-FFF2-40B4-BE49-F238E27FC236}">
                <a16:creationId xmlns:a16="http://schemas.microsoft.com/office/drawing/2014/main" id="{19E415F4-A7DF-4DFD-8FE2-523C5B0E4437}"/>
              </a:ext>
            </a:extLst>
          </p:cNvPr>
          <p:cNvSpPr txBox="1"/>
          <p:nvPr/>
        </p:nvSpPr>
        <p:spPr>
          <a:xfrm>
            <a:off x="6337738" y="1277007"/>
            <a:ext cx="2577661" cy="4524315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'break’ in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</p:txBody>
      </p:sp>
      <p:sp>
        <p:nvSpPr>
          <p:cNvPr id="19" name="[Rectangle 3]">
            <a:extLst>
              <a:ext uri="{FF2B5EF4-FFF2-40B4-BE49-F238E27FC236}">
                <a16:creationId xmlns:a16="http://schemas.microsoft.com/office/drawing/2014/main" id="{2400E95D-F888-4D42-9996-49FFCB9F0E7C}"/>
              </a:ext>
            </a:extLst>
          </p:cNvPr>
          <p:cNvSpPr txBox="1">
            <a:spLocks noChangeArrowheads="1"/>
          </p:cNvSpPr>
          <p:nvPr/>
        </p:nvSpPr>
        <p:spPr>
          <a:xfrm>
            <a:off x="630620" y="4883587"/>
            <a:ext cx="5470635" cy="141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a nested loop,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only breaks out of the inner-most loop that contains the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statement.  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4345913" y="1417400"/>
            <a:ext cx="187358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BreakInLoop.c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5144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[TextBox 1]">
            <a:extLst>
              <a:ext uri="{FF2B5EF4-FFF2-40B4-BE49-F238E27FC236}">
                <a16:creationId xmlns:a16="http://schemas.microsoft.com/office/drawing/2014/main" id="{BFBACD78-2F6E-4BA6-A179-71E1F375D4D1}"/>
              </a:ext>
            </a:extLst>
          </p:cNvPr>
          <p:cNvSpPr txBox="1"/>
          <p:nvPr/>
        </p:nvSpPr>
        <p:spPr>
          <a:xfrm>
            <a:off x="1077218" y="1787647"/>
            <a:ext cx="4903076" cy="190821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without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'continue':"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60903-50B7-4321-B955-908A9BE07DFD}"/>
              </a:ext>
            </a:extLst>
          </p:cNvPr>
          <p:cNvSpPr txBox="1"/>
          <p:nvPr/>
        </p:nvSpPr>
        <p:spPr>
          <a:xfrm>
            <a:off x="3991602" y="1472150"/>
            <a:ext cx="2115817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ContinueInLoop.py</a:t>
            </a:r>
            <a:endParaRPr lang="en-SG" dirty="0"/>
          </a:p>
        </p:txBody>
      </p:sp>
      <p:sp>
        <p:nvSpPr>
          <p:cNvPr id="17" name="[TextBox 8]">
            <a:extLst>
              <a:ext uri="{FF2B5EF4-FFF2-40B4-BE49-F238E27FC236}">
                <a16:creationId xmlns:a16="http://schemas.microsoft.com/office/drawing/2014/main" id="{6670F06C-3D3E-4305-A0A1-18656D5FCA6E}"/>
              </a:ext>
            </a:extLst>
          </p:cNvPr>
          <p:cNvSpPr txBox="1"/>
          <p:nvPr/>
        </p:nvSpPr>
        <p:spPr>
          <a:xfrm>
            <a:off x="1077218" y="3967328"/>
            <a:ext cx="4903076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7.2 Using ‘continue’ in a loop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0" name="[TextBox 1]">
            <a:extLst>
              <a:ext uri="{FF2B5EF4-FFF2-40B4-BE49-F238E27FC236}">
                <a16:creationId xmlns:a16="http://schemas.microsoft.com/office/drawing/2014/main" id="{EB6EA7E9-BCBF-4BE6-9946-24EC33FD305F}"/>
              </a:ext>
            </a:extLst>
          </p:cNvPr>
          <p:cNvSpPr txBox="1"/>
          <p:nvPr/>
        </p:nvSpPr>
        <p:spPr>
          <a:xfrm>
            <a:off x="1077218" y="1787647"/>
            <a:ext cx="4903076" cy="19082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'continue':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[TextBox 2]">
            <a:extLst>
              <a:ext uri="{FF2B5EF4-FFF2-40B4-BE49-F238E27FC236}">
                <a16:creationId xmlns:a16="http://schemas.microsoft.com/office/drawing/2014/main" id="{4606674A-2174-4E86-A400-5369596C465D}"/>
              </a:ext>
            </a:extLst>
          </p:cNvPr>
          <p:cNvSpPr txBox="1"/>
          <p:nvPr/>
        </p:nvSpPr>
        <p:spPr>
          <a:xfrm>
            <a:off x="6234544" y="1105006"/>
            <a:ext cx="2553327" cy="286232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'continue':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[TextBox 8]">
            <a:extLst>
              <a:ext uri="{FF2B5EF4-FFF2-40B4-BE49-F238E27FC236}">
                <a16:creationId xmlns:a16="http://schemas.microsoft.com/office/drawing/2014/main" id="{26F46045-8713-4DB5-9B50-80D44464FC63}"/>
              </a:ext>
            </a:extLst>
          </p:cNvPr>
          <p:cNvSpPr txBox="1"/>
          <p:nvPr/>
        </p:nvSpPr>
        <p:spPr>
          <a:xfrm>
            <a:off x="1077218" y="3967328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9]">
            <a:extLst>
              <a:ext uri="{FF2B5EF4-FFF2-40B4-BE49-F238E27FC236}">
                <a16:creationId xmlns:a16="http://schemas.microsoft.com/office/drawing/2014/main" id="{E7BAD37D-3674-46D2-8C14-D3726C7A32B4}"/>
              </a:ext>
            </a:extLst>
          </p:cNvPr>
          <p:cNvSpPr txBox="1"/>
          <p:nvPr/>
        </p:nvSpPr>
        <p:spPr>
          <a:xfrm>
            <a:off x="6234544" y="4063687"/>
            <a:ext cx="2553328" cy="261610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'continue':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3991602" y="1472150"/>
            <a:ext cx="211581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ContinueInLoop.c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2032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[TextBox 1]">
            <a:extLst>
              <a:ext uri="{FF2B5EF4-FFF2-40B4-BE49-F238E27FC236}">
                <a16:creationId xmlns:a16="http://schemas.microsoft.com/office/drawing/2014/main" id="{DF0A6418-B6C7-4BA1-8F7D-F27759AE030E}"/>
              </a:ext>
            </a:extLst>
          </p:cNvPr>
          <p:cNvSpPr txBox="1"/>
          <p:nvPr/>
        </p:nvSpPr>
        <p:spPr>
          <a:xfrm>
            <a:off x="388882" y="1688564"/>
            <a:ext cx="5927836" cy="307776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'continue'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print(i, 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1B4F6-8D5D-4095-8D50-B33551104BF5}"/>
              </a:ext>
            </a:extLst>
          </p:cNvPr>
          <p:cNvSpPr txBox="1"/>
          <p:nvPr/>
        </p:nvSpPr>
        <p:spPr>
          <a:xfrm>
            <a:off x="4248949" y="1410233"/>
            <a:ext cx="2155032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ContinueInLoop.py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7.2 Using ‘continue’ in a loop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ED5D76CC-08D7-4D8E-AF1F-8146D1BA07CB}"/>
              </a:ext>
            </a:extLst>
          </p:cNvPr>
          <p:cNvSpPr txBox="1"/>
          <p:nvPr/>
        </p:nvSpPr>
        <p:spPr>
          <a:xfrm>
            <a:off x="388882" y="1688564"/>
            <a:ext cx="5927836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Rectangle 3]">
            <a:extLst>
              <a:ext uri="{FF2B5EF4-FFF2-40B4-BE49-F238E27FC236}">
                <a16:creationId xmlns:a16="http://schemas.microsoft.com/office/drawing/2014/main" id="{0909F645-C51F-481C-9DED-4A7B1F74AA26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4859995"/>
            <a:ext cx="5251017" cy="1410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a nested loop,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/>
              <a:t> only skips to the next iteration of the inner-most loop that contains the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/>
              <a:t> statement.  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4248949" y="1410233"/>
            <a:ext cx="2155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ContinueInLoop.c</a:t>
            </a:r>
            <a:endParaRPr lang="en-SG" dirty="0"/>
          </a:p>
        </p:txBody>
      </p:sp>
      <p:sp>
        <p:nvSpPr>
          <p:cNvPr id="17" name="[TextBox 2]">
            <a:extLst>
              <a:ext uri="{FF2B5EF4-FFF2-40B4-BE49-F238E27FC236}">
                <a16:creationId xmlns:a16="http://schemas.microsoft.com/office/drawing/2014/main" id="{554F12A3-0071-4266-8E29-78516104C07E}"/>
              </a:ext>
            </a:extLst>
          </p:cNvPr>
          <p:cNvSpPr txBox="1"/>
          <p:nvPr/>
        </p:nvSpPr>
        <p:spPr>
          <a:xfrm>
            <a:off x="6554036" y="1234159"/>
            <a:ext cx="1408655" cy="4770537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[TextBox 2]">
            <a:extLst>
              <a:ext uri="{FF2B5EF4-FFF2-40B4-BE49-F238E27FC236}">
                <a16:creationId xmlns:a16="http://schemas.microsoft.com/office/drawing/2014/main" id="{AFE8263B-CB8F-497B-9C76-90714437CD37}"/>
              </a:ext>
            </a:extLst>
          </p:cNvPr>
          <p:cNvSpPr txBox="1"/>
          <p:nvPr/>
        </p:nvSpPr>
        <p:spPr>
          <a:xfrm>
            <a:off x="7608518" y="3895843"/>
            <a:ext cx="1078282" cy="233910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72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 animBg="1"/>
      <p:bldP spid="17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Introduction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393AA49-F792-4166-AACC-00FCA45F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9" name="HighlightTextShape201406241503265130">
            <a:extLst>
              <a:ext uri="{FF2B5EF4-FFF2-40B4-BE49-F238E27FC236}">
                <a16:creationId xmlns:a16="http://schemas.microsoft.com/office/drawing/2014/main" id="{3D4DFD80-E062-4870-A82D-F87CB24B2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5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: A general-purpose computer programming language developed in 1972 by </a:t>
            </a:r>
            <a:r>
              <a:rPr lang="en-US" sz="2800" dirty="0">
                <a:solidFill>
                  <a:srgbClr val="C00000"/>
                </a:solidFill>
              </a:rPr>
              <a:t>Dennis Ritchie </a:t>
            </a:r>
            <a:r>
              <a:rPr lang="en-US" sz="2800" dirty="0"/>
              <a:t>(1941 – 2011) at Bell Telephone Lab for use with the UNIX operation 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3070E0-88B4-45F2-849D-1765691E0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4454" r="6701" b="6387"/>
          <a:stretch/>
        </p:blipFill>
        <p:spPr>
          <a:xfrm>
            <a:off x="6956043" y="3255810"/>
            <a:ext cx="2035834" cy="267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9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Quick Review: Edit, Compile, Execute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F02FD9A-81EB-453A-AE7A-2589BD3F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graphicFrame>
        <p:nvGraphicFramePr>
          <p:cNvPr id="16" name="[Diagram 1]">
            <a:extLst>
              <a:ext uri="{FF2B5EF4-FFF2-40B4-BE49-F238E27FC236}">
                <a16:creationId xmlns:a16="http://schemas.microsoft.com/office/drawing/2014/main" id="{4CE4A31A-4EC1-469F-890B-413E457B1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877961"/>
              </p:ext>
            </p:extLst>
          </p:nvPr>
        </p:nvGraphicFramePr>
        <p:xfrm>
          <a:off x="7543800" y="1131558"/>
          <a:ext cx="1513489" cy="1415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F32F24A-4F90-45B3-A68A-99720D638B5E}"/>
              </a:ext>
            </a:extLst>
          </p:cNvPr>
          <p:cNvGrpSpPr/>
          <p:nvPr/>
        </p:nvGrpSpPr>
        <p:grpSpPr>
          <a:xfrm>
            <a:off x="775444" y="1989894"/>
            <a:ext cx="5303975" cy="987984"/>
            <a:chOff x="2445608" y="3620107"/>
            <a:chExt cx="5303975" cy="987984"/>
          </a:xfrm>
        </p:grpSpPr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C74BF26-050D-41A1-B3F7-79930D14A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28" name="Right Arrow 8">
                <a:extLst>
                  <a:ext uri="{FF2B5EF4-FFF2-40B4-BE49-F238E27FC236}">
                    <a16:creationId xmlns:a16="http://schemas.microsoft.com/office/drawing/2014/main" id="{CF91EBC2-6CE6-4C4E-9175-07D9E3A0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TextBox 9">
                <a:extLst>
                  <a:ext uri="{FF2B5EF4-FFF2-40B4-BE49-F238E27FC236}">
                    <a16:creationId xmlns:a16="http://schemas.microsoft.com/office/drawing/2014/main" id="{CFA8D436-0F74-4A28-9EC3-818C6981F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19" name="Group 41">
              <a:extLst>
                <a:ext uri="{FF2B5EF4-FFF2-40B4-BE49-F238E27FC236}">
                  <a16:creationId xmlns:a16="http://schemas.microsoft.com/office/drawing/2014/main" id="{A544EF55-AA90-419D-A0A1-7D44B2441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4850" y="3620107"/>
              <a:ext cx="1464733" cy="987984"/>
              <a:chOff x="5826806" y="1458899"/>
              <a:chExt cx="1464799" cy="987966"/>
            </a:xfrm>
          </p:grpSpPr>
          <p:sp>
            <p:nvSpPr>
              <p:cNvPr id="25" name="Flowchart: Document 11">
                <a:extLst>
                  <a:ext uri="{FF2B5EF4-FFF2-40B4-BE49-F238E27FC236}">
                    <a16:creationId xmlns:a16="http://schemas.microsoft.com/office/drawing/2014/main" id="{B04902E1-DAC3-49BB-AC17-55BAD9C8A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3649" y="1744037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TextBox 12">
                <a:extLst>
                  <a:ext uri="{FF2B5EF4-FFF2-40B4-BE49-F238E27FC236}">
                    <a16:creationId xmlns:a16="http://schemas.microsoft.com/office/drawing/2014/main" id="{4579591C-AF90-4524-993B-4FA3D85F7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Source code</a:t>
                </a:r>
                <a:endParaRPr lang="en-SG" sz="1600" i="1" dirty="0"/>
              </a:p>
            </p:txBody>
          </p:sp>
          <p:sp>
            <p:nvSpPr>
              <p:cNvPr id="27" name="TextBox 13">
                <a:extLst>
                  <a:ext uri="{FF2B5EF4-FFF2-40B4-BE49-F238E27FC236}">
                    <a16:creationId xmlns:a16="http://schemas.microsoft.com/office/drawing/2014/main" id="{2C391AAE-9932-41EB-A4B7-5E1C38A54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7561" y="1838653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first.c</a:t>
                </a:r>
                <a:r>
                  <a:rPr lang="en-US" sz="1600" dirty="0"/>
                  <a:t> </a:t>
                </a:r>
                <a:endParaRPr lang="en-SG" sz="1600" dirty="0"/>
              </a:p>
            </p:txBody>
          </p:sp>
        </p:grpSp>
        <p:grpSp>
          <p:nvGrpSpPr>
            <p:cNvPr id="20" name="Group 35">
              <a:extLst>
                <a:ext uri="{FF2B5EF4-FFF2-40B4-BE49-F238E27FC236}">
                  <a16:creationId xmlns:a16="http://schemas.microsoft.com/office/drawing/2014/main" id="{5E9F0097-F2A8-4040-BA0D-146958793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22" name="Rounded Rectangle 5">
                <a:extLst>
                  <a:ext uri="{FF2B5EF4-FFF2-40B4-BE49-F238E27FC236}">
                    <a16:creationId xmlns:a16="http://schemas.microsoft.com/office/drawing/2014/main" id="{9FDB4D54-D47A-4873-AB0E-1DFBCDC52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TextBox 6">
                <a:extLst>
                  <a:ext uri="{FF2B5EF4-FFF2-40B4-BE49-F238E27FC236}">
                    <a16:creationId xmlns:a16="http://schemas.microsoft.com/office/drawing/2014/main" id="{82DC4451-0CBF-4443-8872-E41CDF2AA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Edit</a:t>
                </a:r>
                <a:endParaRPr lang="en-SG" sz="20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72B2B9-CC04-4FCD-B499-AEFD699F7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101D52-4C72-4DFA-8296-42E0AE02A568}"/>
              </a:ext>
            </a:extLst>
          </p:cNvPr>
          <p:cNvGrpSpPr/>
          <p:nvPr/>
        </p:nvGrpSpPr>
        <p:grpSpPr>
          <a:xfrm>
            <a:off x="771531" y="3273707"/>
            <a:ext cx="5451821" cy="998670"/>
            <a:chOff x="2441695" y="4608091"/>
            <a:chExt cx="5451821" cy="998670"/>
          </a:xfrm>
        </p:grpSpPr>
        <p:grpSp>
          <p:nvGrpSpPr>
            <p:cNvPr id="31" name="Group 38">
              <a:extLst>
                <a:ext uri="{FF2B5EF4-FFF2-40B4-BE49-F238E27FC236}">
                  <a16:creationId xmlns:a16="http://schemas.microsoft.com/office/drawing/2014/main" id="{6C7123AA-383B-4071-9B5C-9A85D49CD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40" name="Right Arrow 8">
                <a:extLst>
                  <a:ext uri="{FF2B5EF4-FFF2-40B4-BE49-F238E27FC236}">
                    <a16:creationId xmlns:a16="http://schemas.microsoft.com/office/drawing/2014/main" id="{2FC5470D-1451-463E-AB52-A4ED86B1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" name="TextBox 9">
                <a:extLst>
                  <a:ext uri="{FF2B5EF4-FFF2-40B4-BE49-F238E27FC236}">
                    <a16:creationId xmlns:a16="http://schemas.microsoft.com/office/drawing/2014/main" id="{B8745A46-A9DA-4E4D-A942-DE3930225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32" name="Group 41">
              <a:extLst>
                <a:ext uri="{FF2B5EF4-FFF2-40B4-BE49-F238E27FC236}">
                  <a16:creationId xmlns:a16="http://schemas.microsoft.com/office/drawing/2014/main" id="{AA38FEAF-60A5-4282-9AD6-88F59DCE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0917" y="4608091"/>
              <a:ext cx="1752599" cy="998670"/>
              <a:chOff x="5665113" y="1458899"/>
              <a:chExt cx="1752678" cy="998652"/>
            </a:xfrm>
          </p:grpSpPr>
          <p:sp>
            <p:nvSpPr>
              <p:cNvPr id="37" name="Flowchart: Document 11">
                <a:extLst>
                  <a:ext uri="{FF2B5EF4-FFF2-40B4-BE49-F238E27FC236}">
                    <a16:creationId xmlns:a16="http://schemas.microsoft.com/office/drawing/2014/main" id="{663DDB62-B137-4927-8AE6-31669E01F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474" y="1754723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TextBox 12">
                <a:extLst>
                  <a:ext uri="{FF2B5EF4-FFF2-40B4-BE49-F238E27FC236}">
                    <a16:creationId xmlns:a16="http://schemas.microsoft.com/office/drawing/2014/main" id="{CBBA8379-97D3-4523-A867-A9FAD369D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Executable code</a:t>
                </a:r>
                <a:endParaRPr lang="en-SG" sz="1600" i="1" dirty="0"/>
              </a:p>
            </p:txBody>
          </p:sp>
          <p:sp>
            <p:nvSpPr>
              <p:cNvPr id="39" name="TextBox 13">
                <a:extLst>
                  <a:ext uri="{FF2B5EF4-FFF2-40B4-BE49-F238E27FC236}">
                    <a16:creationId xmlns:a16="http://schemas.microsoft.com/office/drawing/2014/main" id="{276D77D1-5EC0-49CB-83BA-690DC3430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7560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a.out</a:t>
                </a:r>
                <a:endParaRPr lang="en-SG" sz="1600" dirty="0"/>
              </a:p>
            </p:txBody>
          </p:sp>
        </p:grpSp>
        <p:grpSp>
          <p:nvGrpSpPr>
            <p:cNvPr id="33" name="Group 35">
              <a:extLst>
                <a:ext uri="{FF2B5EF4-FFF2-40B4-BE49-F238E27FC236}">
                  <a16:creationId xmlns:a16="http://schemas.microsoft.com/office/drawing/2014/main" id="{FA6005F6-7499-4CC7-93D8-69426841F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34" name="Rounded Rectangle 5">
                <a:extLst>
                  <a:ext uri="{FF2B5EF4-FFF2-40B4-BE49-F238E27FC236}">
                    <a16:creationId xmlns:a16="http://schemas.microsoft.com/office/drawing/2014/main" id="{1D6B7114-89CA-480A-9EC1-789E1A77A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TextBox 6">
                <a:extLst>
                  <a:ext uri="{FF2B5EF4-FFF2-40B4-BE49-F238E27FC236}">
                    <a16:creationId xmlns:a16="http://schemas.microsoft.com/office/drawing/2014/main" id="{BF131D47-1341-4568-A8CF-2BE82E260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Compile</a:t>
                </a:r>
                <a:endParaRPr lang="en-SG" sz="2000" dirty="0"/>
              </a:p>
            </p:txBody>
          </p:sp>
          <p:sp>
            <p:nvSpPr>
              <p:cNvPr id="36" name="TextBox 23">
                <a:extLst>
                  <a:ext uri="{FF2B5EF4-FFF2-40B4-BE49-F238E27FC236}">
                    <a16:creationId xmlns:a16="http://schemas.microsoft.com/office/drawing/2014/main" id="{3382FCA7-FA97-4001-A851-5E297964B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FF8869-D078-42C0-B4EB-645ECB2DD4F2}"/>
              </a:ext>
            </a:extLst>
          </p:cNvPr>
          <p:cNvGrpSpPr/>
          <p:nvPr/>
        </p:nvGrpSpPr>
        <p:grpSpPr>
          <a:xfrm>
            <a:off x="775444" y="4760239"/>
            <a:ext cx="5877559" cy="931874"/>
            <a:chOff x="2445608" y="5644984"/>
            <a:chExt cx="5877559" cy="931874"/>
          </a:xfrm>
        </p:grpSpPr>
        <p:grpSp>
          <p:nvGrpSpPr>
            <p:cNvPr id="43" name="Group 38">
              <a:extLst>
                <a:ext uri="{FF2B5EF4-FFF2-40B4-BE49-F238E27FC236}">
                  <a16:creationId xmlns:a16="http://schemas.microsoft.com/office/drawing/2014/main" id="{FDAAA9A5-5274-4DA7-832E-F47156D2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53" name="Right Arrow 8">
                <a:extLst>
                  <a:ext uri="{FF2B5EF4-FFF2-40B4-BE49-F238E27FC236}">
                    <a16:creationId xmlns:a16="http://schemas.microsoft.com/office/drawing/2014/main" id="{5B670078-E694-4373-8EAD-36CAD5C2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TextBox 9">
                <a:extLst>
                  <a:ext uri="{FF2B5EF4-FFF2-40B4-BE49-F238E27FC236}">
                    <a16:creationId xmlns:a16="http://schemas.microsoft.com/office/drawing/2014/main" id="{36AE8C48-602B-4380-9CA0-6F8FCE6C1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730EFC-DB91-4EFC-9CE3-416708D98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50" name="Rounded Rectangle 5">
                <a:extLst>
                  <a:ext uri="{FF2B5EF4-FFF2-40B4-BE49-F238E27FC236}">
                    <a16:creationId xmlns:a16="http://schemas.microsoft.com/office/drawing/2014/main" id="{2D1EB787-F19F-4234-BADC-A14EC3259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" name="TextBox 6">
                <a:extLst>
                  <a:ext uri="{FF2B5EF4-FFF2-40B4-BE49-F238E27FC236}">
                    <a16:creationId xmlns:a16="http://schemas.microsoft.com/office/drawing/2014/main" id="{8293F055-10C9-4CEC-8D24-7C9B270E2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Execute</a:t>
                </a:r>
                <a:endParaRPr lang="en-SG" sz="2000" dirty="0"/>
              </a:p>
            </p:txBody>
          </p:sp>
          <p:sp>
            <p:nvSpPr>
              <p:cNvPr id="52" name="TextBox 23">
                <a:extLst>
                  <a:ext uri="{FF2B5EF4-FFF2-40B4-BE49-F238E27FC236}">
                    <a16:creationId xmlns:a16="http://schemas.microsoft.com/office/drawing/2014/main" id="{369D6CE1-F964-4056-BDD9-DCED64F46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a.out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B63FEFC-958B-4BAF-A5C0-B55812329E61}"/>
                </a:ext>
              </a:extLst>
            </p:cNvPr>
            <p:cNvGrpSpPr/>
            <p:nvPr/>
          </p:nvGrpSpPr>
          <p:grpSpPr>
            <a:xfrm>
              <a:off x="5711266" y="5644984"/>
              <a:ext cx="2611901" cy="902727"/>
              <a:chOff x="5711266" y="5703278"/>
              <a:chExt cx="2611901" cy="90272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75102DD-F96A-4595-BC6F-92408B2E8FAA}"/>
                  </a:ext>
                </a:extLst>
              </p:cNvPr>
              <p:cNvGrpSpPr/>
              <p:nvPr/>
            </p:nvGrpSpPr>
            <p:grpSpPr>
              <a:xfrm>
                <a:off x="5711266" y="6007608"/>
                <a:ext cx="2611901" cy="598397"/>
                <a:chOff x="7958667" y="5008364"/>
                <a:chExt cx="2611901" cy="598397"/>
              </a:xfrm>
            </p:grpSpPr>
            <p:sp>
              <p:nvSpPr>
                <p:cNvPr id="48" name="Rounded Rectangle 32">
                  <a:extLst>
                    <a:ext uri="{FF2B5EF4-FFF2-40B4-BE49-F238E27FC236}">
                      <a16:creationId xmlns:a16="http://schemas.microsoft.com/office/drawing/2014/main" id="{F54910E0-F67C-41C5-94BE-C4759D2DF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611901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76A3911-5838-42E5-9963-15CE8DA89098}"/>
                    </a:ext>
                  </a:extLst>
                </p:cNvPr>
                <p:cNvSpPr txBox="1"/>
                <p:nvPr/>
              </p:nvSpPr>
              <p:spPr bwMode="auto">
                <a:xfrm>
                  <a:off x="8034867" y="5153673"/>
                  <a:ext cx="24638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The value of c is 3.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47" name="TextBox 12">
                <a:extLst>
                  <a:ext uri="{FF2B5EF4-FFF2-40B4-BE49-F238E27FC236}">
                    <a16:creationId xmlns:a16="http://schemas.microsoft.com/office/drawing/2014/main" id="{0792A5AC-24A3-4A07-8670-1049C3E6B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Program output</a:t>
                </a:r>
                <a:endParaRPr lang="en-SG" sz="1600" i="1" dirty="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A1C471-EBC6-4360-97F7-9DB4EBC16A16}"/>
              </a:ext>
            </a:extLst>
          </p:cNvPr>
          <p:cNvGrpSpPr/>
          <p:nvPr/>
        </p:nvGrpSpPr>
        <p:grpSpPr>
          <a:xfrm>
            <a:off x="4986764" y="2308197"/>
            <a:ext cx="3711667" cy="3059723"/>
            <a:chOff x="4825247" y="1676398"/>
            <a:chExt cx="3711667" cy="3059723"/>
          </a:xfrm>
        </p:grpSpPr>
        <p:sp>
          <p:nvSpPr>
            <p:cNvPr id="56" name="Circular Arrow 49">
              <a:extLst>
                <a:ext uri="{FF2B5EF4-FFF2-40B4-BE49-F238E27FC236}">
                  <a16:creationId xmlns:a16="http://schemas.microsoft.com/office/drawing/2014/main" id="{39C6962C-6BA5-4124-951C-6BD32A1E5E07}"/>
                </a:ext>
              </a:extLst>
            </p:cNvPr>
            <p:cNvSpPr/>
            <p:nvPr/>
          </p:nvSpPr>
          <p:spPr bwMode="auto">
            <a:xfrm rot="16200000" flipV="1">
              <a:off x="4889723" y="1611922"/>
              <a:ext cx="3059723" cy="3188676"/>
            </a:xfrm>
            <a:prstGeom prst="circularArrow">
              <a:avLst>
                <a:gd name="adj1" fmla="val 4505"/>
                <a:gd name="adj2" fmla="val 1015956"/>
                <a:gd name="adj3" fmla="val 20408151"/>
                <a:gd name="adj4" fmla="val 11528215"/>
                <a:gd name="adj5" fmla="val 6875"/>
              </a:avLst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C87A9A-97D2-4BAD-ADAC-8D8E5BF56413}"/>
                </a:ext>
              </a:extLst>
            </p:cNvPr>
            <p:cNvSpPr txBox="1"/>
            <p:nvPr/>
          </p:nvSpPr>
          <p:spPr>
            <a:xfrm>
              <a:off x="7490931" y="4093957"/>
              <a:ext cx="104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Incorrect result?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3371B46-B301-4D94-B87B-D5861CF3E73D}"/>
              </a:ext>
            </a:extLst>
          </p:cNvPr>
          <p:cNvGrpSpPr/>
          <p:nvPr/>
        </p:nvGrpSpPr>
        <p:grpSpPr>
          <a:xfrm>
            <a:off x="5735490" y="2823816"/>
            <a:ext cx="1773337" cy="1493312"/>
            <a:chOff x="5926017" y="2162908"/>
            <a:chExt cx="1773337" cy="1493312"/>
          </a:xfrm>
        </p:grpSpPr>
        <p:sp>
          <p:nvSpPr>
            <p:cNvPr id="59" name="Circular Arrow 52">
              <a:extLst>
                <a:ext uri="{FF2B5EF4-FFF2-40B4-BE49-F238E27FC236}">
                  <a16:creationId xmlns:a16="http://schemas.microsoft.com/office/drawing/2014/main" id="{C57EA673-A099-4DB3-AC28-A13707DD8593}"/>
                </a:ext>
              </a:extLst>
            </p:cNvPr>
            <p:cNvSpPr/>
            <p:nvPr/>
          </p:nvSpPr>
          <p:spPr bwMode="auto">
            <a:xfrm rot="16200000" flipV="1">
              <a:off x="5890847" y="2198078"/>
              <a:ext cx="1107830" cy="1037490"/>
            </a:xfrm>
            <a:prstGeom prst="circular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A75D86-2DA7-467E-A521-5D725AC0CA55}"/>
                </a:ext>
              </a:extLst>
            </p:cNvPr>
            <p:cNvSpPr txBox="1"/>
            <p:nvPr/>
          </p:nvSpPr>
          <p:spPr>
            <a:xfrm>
              <a:off x="6673194" y="3071445"/>
              <a:ext cx="1026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Cannot compile?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529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596C-DD33-4DE2-9F5B-B80F8633D04D}"/>
              </a:ext>
            </a:extLst>
          </p:cNvPr>
          <p:cNvSpPr txBox="1"/>
          <p:nvPr/>
        </p:nvSpPr>
        <p:spPr>
          <a:xfrm>
            <a:off x="638432" y="1325909"/>
            <a:ext cx="2533135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General 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0505E1-5D42-4E6D-8680-3B9F39C7C84E}"/>
              </a:ext>
            </a:extLst>
          </p:cNvPr>
          <p:cNvSpPr txBox="1"/>
          <p:nvPr/>
        </p:nvSpPr>
        <p:spPr>
          <a:xfrm>
            <a:off x="1147552" y="1911929"/>
            <a:ext cx="4979269" cy="298543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preprocessor directives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main function header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	declaration of variables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	executable statements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4572000" y="4423719"/>
            <a:ext cx="4077730" cy="1982183"/>
          </a:xfrm>
          <a:prstGeom prst="borderCallout2">
            <a:avLst>
              <a:gd name="adj1" fmla="val 18750"/>
              <a:gd name="adj2" fmla="val 129"/>
              <a:gd name="adj3" fmla="val 18750"/>
              <a:gd name="adj4" fmla="val -16667"/>
              <a:gd name="adj5" fmla="val -4742"/>
              <a:gd name="adj6" fmla="val -26550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“Executable statements”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usually consists of 3 parts: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Input data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Computation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Output results</a:t>
            </a:r>
          </a:p>
        </p:txBody>
      </p:sp>
    </p:spTree>
    <p:extLst>
      <p:ext uri="{BB962C8B-B14F-4D97-AF65-F5344CB8AC3E}">
        <p14:creationId xmlns:p14="http://schemas.microsoft.com/office/powerpoint/2010/main" val="3419586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3D7A57-FD51-49CA-8D44-B28873705066}"/>
              </a:ext>
            </a:extLst>
          </p:cNvPr>
          <p:cNvGrpSpPr/>
          <p:nvPr/>
        </p:nvGrpSpPr>
        <p:grpSpPr>
          <a:xfrm>
            <a:off x="1113535" y="1136064"/>
            <a:ext cx="7094136" cy="5016758"/>
            <a:chOff x="1418492" y="999364"/>
            <a:chExt cx="7094136" cy="50167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6B804B-7994-4A32-9668-ECC85B0EB6E4}"/>
                </a:ext>
              </a:extLst>
            </p:cNvPr>
            <p:cNvSpPr txBox="1"/>
            <p:nvPr/>
          </p:nvSpPr>
          <p:spPr>
            <a:xfrm>
              <a:off x="1418492" y="1184030"/>
              <a:ext cx="6943456" cy="48320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KMS_PER_MILE =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 conversion constant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main():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Get the distance in miles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miles = float(input(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distance in miles: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Convert the distance to km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kms = KMS_PER_MILE * miles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Display the distance in km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equals"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kms,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km."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name == "__main__":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main()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E8A8E0-C6E2-4967-AA51-8D34455B228E}"/>
                </a:ext>
              </a:extLst>
            </p:cNvPr>
            <p:cNvSpPr txBox="1"/>
            <p:nvPr/>
          </p:nvSpPr>
          <p:spPr>
            <a:xfrm>
              <a:off x="6952893" y="999364"/>
              <a:ext cx="1559735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MileToKm.py</a:t>
              </a:r>
              <a:endParaRPr lang="en-SG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590F52-3D0F-42FE-8662-C8A1C3D6BA77}"/>
              </a:ext>
            </a:extLst>
          </p:cNvPr>
          <p:cNvGrpSpPr/>
          <p:nvPr/>
        </p:nvGrpSpPr>
        <p:grpSpPr>
          <a:xfrm>
            <a:off x="1113535" y="1136064"/>
            <a:ext cx="7094136" cy="5016758"/>
            <a:chOff x="1418492" y="999364"/>
            <a:chExt cx="7094136" cy="50167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2B3AC1-874C-4FB3-8A16-048045453B5C}"/>
                </a:ext>
              </a:extLst>
            </p:cNvPr>
            <p:cNvSpPr txBox="1"/>
            <p:nvPr/>
          </p:nvSpPr>
          <p:spPr>
            <a:xfrm>
              <a:off x="1418492" y="1184030"/>
              <a:ext cx="6943456" cy="483209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Converts distance in miles to </a:t>
              </a:r>
              <a:r>
                <a:rPr lang="en-US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kilometres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printf, scanf definitions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KMS_PER_MILE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conversion constant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miles,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input – distance in miles 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      kms;  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output –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/* Get the distance in miles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distance in miles: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&amp;miles);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Convert the distance to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kms = KMS_PER_MILE * miles;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Display the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%9.2f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km.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kms);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23D83F-9E43-4114-808B-40EC934063DA}"/>
                </a:ext>
              </a:extLst>
            </p:cNvPr>
            <p:cNvSpPr txBox="1"/>
            <p:nvPr/>
          </p:nvSpPr>
          <p:spPr>
            <a:xfrm>
              <a:off x="6952893" y="999364"/>
              <a:ext cx="155973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MileToKm.c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67ECBD5-C7C1-486F-A3BC-71D10F08AC69}"/>
              </a:ext>
            </a:extLst>
          </p:cNvPr>
          <p:cNvSpPr txBox="1"/>
          <p:nvPr/>
        </p:nvSpPr>
        <p:spPr>
          <a:xfrm>
            <a:off x="4863978" y="5076372"/>
            <a:ext cx="3822822" cy="11699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run</a:t>
            </a: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4DADA3-C02D-459E-B63F-D681CDF7C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2" y="5326485"/>
            <a:ext cx="345794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MileToKm.c</a:t>
            </a:r>
            <a:endParaRPr lang="en-US" sz="14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 a.out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BDF15-3211-4D4E-9746-CE81B33EB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5746297"/>
            <a:ext cx="28276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Enter distance in miles:</a:t>
            </a:r>
            <a:endParaRPr lang="en-US" sz="14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CE4E14-F33C-4B23-9BE4-7B7548FA0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265" y="5960808"/>
            <a:ext cx="3462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That equals     16.89 km.</a:t>
            </a:r>
            <a:endParaRPr lang="en-SG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662571-0A4F-446B-A779-608DFEAEA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811" y="5750720"/>
            <a:ext cx="7259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10.5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3535" y="6211669"/>
            <a:ext cx="77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7388" indent="-687388">
              <a:tabLst>
                <a:tab pos="631825" algn="l"/>
              </a:tabLst>
            </a:pPr>
            <a:r>
              <a:rPr lang="en-SG" sz="1600" dirty="0">
                <a:solidFill>
                  <a:srgbClr val="006600"/>
                </a:solidFill>
              </a:rPr>
              <a:t>(Note:		All C programs in the lectures are available at </a:t>
            </a:r>
            <a:r>
              <a:rPr lang="en-SG" sz="1600" dirty="0">
                <a:solidFill>
                  <a:srgbClr val="006600"/>
                </a:solidFill>
                <a:hlinkClick r:id="rId3"/>
              </a:rPr>
              <a:t>https://</a:t>
            </a:r>
            <a:r>
              <a:rPr lang="en-SG" sz="1600" dirty="0" err="1">
                <a:solidFill>
                  <a:srgbClr val="006600"/>
                </a:solidFill>
                <a:hlinkClick r:id="rId3"/>
              </a:rPr>
              <a:t>www.comp.nus.edu.sg</a:t>
            </a:r>
            <a:r>
              <a:rPr lang="en-SG" sz="1600" dirty="0">
                <a:solidFill>
                  <a:srgbClr val="006600"/>
                </a:solidFill>
                <a:hlinkClick r:id="rId3"/>
              </a:rPr>
              <a:t>/~cs2100</a:t>
            </a:r>
            <a:r>
              <a:rPr lang="en-SG" sz="1600" dirty="0">
                <a:solidFill>
                  <a:srgbClr val="006600"/>
                </a:solidFill>
              </a:rPr>
              <a:t>. Python versions are also available.)</a:t>
            </a:r>
            <a:endParaRPr lang="en-US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24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animBg="1" advAuto="500"/>
      <p:bldP spid="22" grpId="0" uiExpand="1" build="p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FC5D8-15C4-40A0-B9C1-A6280C5CA2EB}"/>
              </a:ext>
            </a:extLst>
          </p:cNvPr>
          <p:cNvSpPr txBox="1"/>
          <p:nvPr/>
        </p:nvSpPr>
        <p:spPr>
          <a:xfrm>
            <a:off x="1467919" y="1234159"/>
            <a:ext cx="6943456" cy="49552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Converts distance in miles to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&lt;stdio.h&gt;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printf, scanf definitions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KMS_PER_MILE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conversion constant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miles,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input – distance in miles 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  kms; 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 –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/* Get the distance in miles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distance in miles: 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scanf(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&amp;miles);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Convert the distance to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kms = KMS_PER_MILE * miles;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Display the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%9.2f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kms);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74">
            <a:extLst>
              <a:ext uri="{FF2B5EF4-FFF2-40B4-BE49-F238E27FC236}">
                <a16:creationId xmlns:a16="http://schemas.microsoft.com/office/drawing/2014/main" id="{129476E8-78F3-42AA-B575-2BAD2F3C4070}"/>
              </a:ext>
            </a:extLst>
          </p:cNvPr>
          <p:cNvGrpSpPr>
            <a:grpSpLocks/>
          </p:cNvGrpSpPr>
          <p:nvPr/>
        </p:nvGrpSpPr>
        <p:grpSpPr bwMode="auto">
          <a:xfrm>
            <a:off x="203674" y="1718435"/>
            <a:ext cx="1371600" cy="523875"/>
            <a:chOff x="191730" y="1902542"/>
            <a:chExt cx="1371599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C3689B-E0A4-4192-995D-ACB45358B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30" y="1902542"/>
              <a:ext cx="12241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preprocessor directives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19" name="Straight Arrow Connector 12">
              <a:extLst>
                <a:ext uri="{FF2B5EF4-FFF2-40B4-BE49-F238E27FC236}">
                  <a16:creationId xmlns:a16="http://schemas.microsoft.com/office/drawing/2014/main" id="{00C0B99B-8BCD-4E2E-8E2F-041617AAD1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91381" y="2094271"/>
              <a:ext cx="471948" cy="147483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Straight Arrow Connector 13">
              <a:extLst>
                <a:ext uri="{FF2B5EF4-FFF2-40B4-BE49-F238E27FC236}">
                  <a16:creationId xmlns:a16="http://schemas.microsoft.com/office/drawing/2014/main" id="{82B6E38D-1075-4020-A8D7-9E3539702F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81549" y="2261418"/>
              <a:ext cx="481780" cy="393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3" name="Group 75">
            <a:extLst>
              <a:ext uri="{FF2B5EF4-FFF2-40B4-BE49-F238E27FC236}">
                <a16:creationId xmlns:a16="http://schemas.microsoft.com/office/drawing/2014/main" id="{BCA5A0A7-1E08-4F89-8A08-C24FCC6F80E8}"/>
              </a:ext>
            </a:extLst>
          </p:cNvPr>
          <p:cNvGrpSpPr>
            <a:grpSpLocks/>
          </p:cNvGrpSpPr>
          <p:nvPr/>
        </p:nvGrpSpPr>
        <p:grpSpPr bwMode="auto">
          <a:xfrm>
            <a:off x="3766012" y="1505042"/>
            <a:ext cx="2109788" cy="349250"/>
            <a:chOff x="3524866" y="1745225"/>
            <a:chExt cx="2109018" cy="349045"/>
          </a:xfrm>
        </p:grpSpPr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F45F9A7F-25E9-4E8E-957B-FE33347D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3743" y="1745225"/>
              <a:ext cx="1750141" cy="319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standard header file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5" name="Straight Arrow Connector 17">
              <a:extLst>
                <a:ext uri="{FF2B5EF4-FFF2-40B4-BE49-F238E27FC236}">
                  <a16:creationId xmlns:a16="http://schemas.microsoft.com/office/drawing/2014/main" id="{F2CBCC0F-6003-4BCB-8C34-B9C48CE9A9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524866" y="1912371"/>
              <a:ext cx="393293" cy="18189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6" name="Group 79">
            <a:extLst>
              <a:ext uri="{FF2B5EF4-FFF2-40B4-BE49-F238E27FC236}">
                <a16:creationId xmlns:a16="http://schemas.microsoft.com/office/drawing/2014/main" id="{19345C83-A442-40BB-AE33-D8A6EC388342}"/>
              </a:ext>
            </a:extLst>
          </p:cNvPr>
          <p:cNvGrpSpPr>
            <a:grpSpLocks/>
          </p:cNvGrpSpPr>
          <p:nvPr/>
        </p:nvGrpSpPr>
        <p:grpSpPr bwMode="auto">
          <a:xfrm>
            <a:off x="5908239" y="3283367"/>
            <a:ext cx="2164252" cy="1045552"/>
            <a:chOff x="6329963" y="3365139"/>
            <a:chExt cx="2165108" cy="1044627"/>
          </a:xfrm>
        </p:grpSpPr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2E4EA579-239C-4307-B59A-B0CDCBC63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6928" y="3637936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comments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8" name="Straight Arrow Connector 20">
              <a:extLst>
                <a:ext uri="{FF2B5EF4-FFF2-40B4-BE49-F238E27FC236}">
                  <a16:creationId xmlns:a16="http://schemas.microsoft.com/office/drawing/2014/main" id="{47A29231-9696-4963-A560-8F4252819D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057082" y="3365139"/>
              <a:ext cx="435099" cy="36620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Straight Arrow Connector 23">
              <a:extLst>
                <a:ext uri="{FF2B5EF4-FFF2-40B4-BE49-F238E27FC236}">
                  <a16:creationId xmlns:a16="http://schemas.microsoft.com/office/drawing/2014/main" id="{1806CFD7-4500-45D3-99BC-FDDB34717FD5}"/>
                </a:ext>
              </a:extLst>
            </p:cNvPr>
            <p:cNvCxnSpPr>
              <a:cxnSpLocks noChangeShapeType="1"/>
              <a:stCxn id="27" idx="1"/>
            </p:cNvCxnSpPr>
            <p:nvPr/>
          </p:nvCxnSpPr>
          <p:spPr bwMode="auto">
            <a:xfrm flipH="1" flipV="1">
              <a:off x="6329963" y="3611106"/>
              <a:ext cx="1176965" cy="18071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Straight Arrow Connector 25">
              <a:extLst>
                <a:ext uri="{FF2B5EF4-FFF2-40B4-BE49-F238E27FC236}">
                  <a16:creationId xmlns:a16="http://schemas.microsoft.com/office/drawing/2014/main" id="{B7DB85F5-5DD1-4CE9-A6C2-8AFF43791D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931742" y="3893573"/>
              <a:ext cx="678426" cy="51619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1" name="Group 76">
            <a:extLst>
              <a:ext uri="{FF2B5EF4-FFF2-40B4-BE49-F238E27FC236}">
                <a16:creationId xmlns:a16="http://schemas.microsoft.com/office/drawing/2014/main" id="{01352E2F-DB75-4799-9C50-121E55F7043E}"/>
              </a:ext>
            </a:extLst>
          </p:cNvPr>
          <p:cNvGrpSpPr>
            <a:grpSpLocks/>
          </p:cNvGrpSpPr>
          <p:nvPr/>
        </p:nvGrpSpPr>
        <p:grpSpPr bwMode="auto">
          <a:xfrm>
            <a:off x="4621428" y="2275187"/>
            <a:ext cx="1472712" cy="338627"/>
            <a:chOff x="3563920" y="2461443"/>
            <a:chExt cx="1473218" cy="339107"/>
          </a:xfrm>
        </p:grpSpPr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C79FF5F1-393A-41C0-A6FF-174C9A369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995" y="2492773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constant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33" name="Straight Arrow Connector 31">
              <a:extLst>
                <a:ext uri="{FF2B5EF4-FFF2-40B4-BE49-F238E27FC236}">
                  <a16:creationId xmlns:a16="http://schemas.microsoft.com/office/drawing/2014/main" id="{256E4BFE-3BE8-4E2C-9543-E089736101FA}"/>
                </a:ext>
              </a:extLst>
            </p:cNvPr>
            <p:cNvCxnSpPr>
              <a:cxnSpLocks noChangeShapeType="1"/>
              <a:stCxn id="32" idx="1"/>
            </p:cNvCxnSpPr>
            <p:nvPr/>
          </p:nvCxnSpPr>
          <p:spPr bwMode="auto">
            <a:xfrm flipH="1" flipV="1">
              <a:off x="3563920" y="2461443"/>
              <a:ext cx="485076" cy="185219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4" name="Group 77">
            <a:extLst>
              <a:ext uri="{FF2B5EF4-FFF2-40B4-BE49-F238E27FC236}">
                <a16:creationId xmlns:a16="http://schemas.microsoft.com/office/drawing/2014/main" id="{40EDADBF-E010-49CA-AC9D-69CA5AC2D325}"/>
              </a:ext>
            </a:extLst>
          </p:cNvPr>
          <p:cNvGrpSpPr>
            <a:grpSpLocks/>
          </p:cNvGrpSpPr>
          <p:nvPr/>
        </p:nvGrpSpPr>
        <p:grpSpPr bwMode="auto">
          <a:xfrm>
            <a:off x="356083" y="2639237"/>
            <a:ext cx="2387332" cy="644130"/>
            <a:chOff x="307160" y="2762866"/>
            <a:chExt cx="2386879" cy="643760"/>
          </a:xfrm>
        </p:grpSpPr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2F6AFB74-F463-441D-8E92-3EE9DBF9B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60" y="2883406"/>
              <a:ext cx="98814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reserved words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36" name="Straight Arrow Connector 34">
              <a:extLst>
                <a:ext uri="{FF2B5EF4-FFF2-40B4-BE49-F238E27FC236}">
                  <a16:creationId xmlns:a16="http://schemas.microsoft.com/office/drawing/2014/main" id="{9ECBF8A3-B782-4C0C-9B14-E022AE3F0A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76632" y="2762866"/>
              <a:ext cx="535858" cy="363792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AF8942B-E184-4234-AE8E-5C20E78C7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1884" y="2782531"/>
              <a:ext cx="1632155" cy="44736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8" name="Straight Arrow Connector 38">
              <a:extLst>
                <a:ext uri="{FF2B5EF4-FFF2-40B4-BE49-F238E27FC236}">
                  <a16:creationId xmlns:a16="http://schemas.microsoft.com/office/drawing/2014/main" id="{3AABECD8-F70E-4734-9911-DE43171215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52803" y="2919572"/>
              <a:ext cx="787933" cy="26993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9" name="Group 78">
            <a:extLst>
              <a:ext uri="{FF2B5EF4-FFF2-40B4-BE49-F238E27FC236}">
                <a16:creationId xmlns:a16="http://schemas.microsoft.com/office/drawing/2014/main" id="{B19864FB-2A70-4612-9A9C-2214BDDA5EBF}"/>
              </a:ext>
            </a:extLst>
          </p:cNvPr>
          <p:cNvGrpSpPr>
            <a:grpSpLocks/>
          </p:cNvGrpSpPr>
          <p:nvPr/>
        </p:nvGrpSpPr>
        <p:grpSpPr bwMode="auto">
          <a:xfrm>
            <a:off x="375592" y="2885555"/>
            <a:ext cx="2279650" cy="912812"/>
            <a:chOff x="334296" y="3205318"/>
            <a:chExt cx="2281084" cy="912459"/>
          </a:xfrm>
        </p:grpSpPr>
        <p:sp>
          <p:nvSpPr>
            <p:cNvPr id="40" name="TextBox 41">
              <a:extLst>
                <a:ext uri="{FF2B5EF4-FFF2-40B4-BE49-F238E27FC236}">
                  <a16:creationId xmlns:a16="http://schemas.microsoft.com/office/drawing/2014/main" id="{445C80EA-DB2E-4237-8CC6-4E3DFA128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96" y="3810000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variables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1" name="Straight Arrow Connector 42">
              <a:extLst>
                <a:ext uri="{FF2B5EF4-FFF2-40B4-BE49-F238E27FC236}">
                  <a16:creationId xmlns:a16="http://schemas.microsoft.com/office/drawing/2014/main" id="{8970B529-096F-4AD4-BA7A-CDDF5C3BAB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65123" y="3205318"/>
              <a:ext cx="1450257" cy="703005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Straight Arrow Connector 44">
              <a:extLst>
                <a:ext uri="{FF2B5EF4-FFF2-40B4-BE49-F238E27FC236}">
                  <a16:creationId xmlns:a16="http://schemas.microsoft.com/office/drawing/2014/main" id="{BCA180D6-39B4-415F-868A-9CDAB3B664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65123" y="3357719"/>
              <a:ext cx="1440425" cy="565352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3" name="Group 80">
            <a:extLst>
              <a:ext uri="{FF2B5EF4-FFF2-40B4-BE49-F238E27FC236}">
                <a16:creationId xmlns:a16="http://schemas.microsoft.com/office/drawing/2014/main" id="{F4BE828B-8CC6-4387-B3CF-F09455A244C9}"/>
              </a:ext>
            </a:extLst>
          </p:cNvPr>
          <p:cNvGrpSpPr>
            <a:grpSpLocks/>
          </p:cNvGrpSpPr>
          <p:nvPr/>
        </p:nvGrpSpPr>
        <p:grpSpPr bwMode="auto">
          <a:xfrm>
            <a:off x="849844" y="3740397"/>
            <a:ext cx="1047105" cy="698134"/>
            <a:chOff x="816765" y="3938493"/>
            <a:chExt cx="1046878" cy="698384"/>
          </a:xfrm>
        </p:grpSpPr>
        <p:sp>
          <p:nvSpPr>
            <p:cNvPr id="44" name="TextBox 48">
              <a:extLst>
                <a:ext uri="{FF2B5EF4-FFF2-40B4-BE49-F238E27FC236}">
                  <a16:creationId xmlns:a16="http://schemas.microsoft.com/office/drawing/2014/main" id="{A586038B-4494-49E8-8C07-57F3BEA74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5" y="4329100"/>
              <a:ext cx="9382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functions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5" name="Straight Arrow Connector 49">
              <a:extLst>
                <a:ext uri="{FF2B5EF4-FFF2-40B4-BE49-F238E27FC236}">
                  <a16:creationId xmlns:a16="http://schemas.microsoft.com/office/drawing/2014/main" id="{B2CE7392-10B4-423B-BF03-7FA0F1C20D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19084" y="3938493"/>
              <a:ext cx="321118" cy="4270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Straight Arrow Connector 51">
              <a:extLst>
                <a:ext uri="{FF2B5EF4-FFF2-40B4-BE49-F238E27FC236}">
                  <a16:creationId xmlns:a16="http://schemas.microsoft.com/office/drawing/2014/main" id="{C5C18A63-AFE7-4230-900F-F533FA8CA7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33832" y="4184763"/>
              <a:ext cx="329811" cy="210254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7" name="Group 81">
            <a:extLst>
              <a:ext uri="{FF2B5EF4-FFF2-40B4-BE49-F238E27FC236}">
                <a16:creationId xmlns:a16="http://schemas.microsoft.com/office/drawing/2014/main" id="{012F0812-2F62-4C0F-8643-7887BE2F9136}"/>
              </a:ext>
            </a:extLst>
          </p:cNvPr>
          <p:cNvGrpSpPr>
            <a:grpSpLocks/>
          </p:cNvGrpSpPr>
          <p:nvPr/>
        </p:nvGrpSpPr>
        <p:grpSpPr bwMode="auto">
          <a:xfrm>
            <a:off x="342259" y="4725305"/>
            <a:ext cx="3903386" cy="1148866"/>
            <a:chOff x="339214" y="4723869"/>
            <a:chExt cx="3903874" cy="1149598"/>
          </a:xfrm>
        </p:grpSpPr>
        <p:sp>
          <p:nvSpPr>
            <p:cNvPr id="48" name="TextBox 56">
              <a:extLst>
                <a:ext uri="{FF2B5EF4-FFF2-40B4-BE49-F238E27FC236}">
                  <a16:creationId xmlns:a16="http://schemas.microsoft.com/office/drawing/2014/main" id="{5B1BDC57-68CD-4A3A-9496-5DAF0A0E9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14" y="4881717"/>
              <a:ext cx="88981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special symbols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49" name="Straight Arrow Connector 57">
              <a:extLst>
                <a:ext uri="{FF2B5EF4-FFF2-40B4-BE49-F238E27FC236}">
                  <a16:creationId xmlns:a16="http://schemas.microsoft.com/office/drawing/2014/main" id="{9D6B6611-B455-401B-9B63-5A94FA4385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76632" y="4723869"/>
              <a:ext cx="1291172" cy="39382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Straight Arrow Connector 59">
              <a:extLst>
                <a:ext uri="{FF2B5EF4-FFF2-40B4-BE49-F238E27FC236}">
                  <a16:creationId xmlns:a16="http://schemas.microsoft.com/office/drawing/2014/main" id="{8310E534-7095-401A-A53B-1C7C36167B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1884" y="4739136"/>
              <a:ext cx="3181204" cy="408051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Straight Arrow Connector 63">
              <a:extLst>
                <a:ext uri="{FF2B5EF4-FFF2-40B4-BE49-F238E27FC236}">
                  <a16:creationId xmlns:a16="http://schemas.microsoft.com/office/drawing/2014/main" id="{2EA19B29-2DF6-4E25-A2D5-1956190A6B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91384" y="5161938"/>
              <a:ext cx="479155" cy="71152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F00D75-6E0C-4DB0-B558-80D89AE7DC6E}"/>
              </a:ext>
            </a:extLst>
          </p:cNvPr>
          <p:cNvSpPr txBox="1"/>
          <p:nvPr/>
        </p:nvSpPr>
        <p:spPr>
          <a:xfrm>
            <a:off x="4125020" y="5760624"/>
            <a:ext cx="4582788" cy="923330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In C, </a:t>
            </a:r>
            <a:r>
              <a:rPr lang="en-SG" dirty="0">
                <a:solidFill>
                  <a:srgbClr val="C00000"/>
                </a:solidFill>
              </a:rPr>
              <a:t>semi-colon (;)</a:t>
            </a:r>
            <a:r>
              <a:rPr lang="en-SG" dirty="0"/>
              <a:t> terminates a statement.</a:t>
            </a:r>
          </a:p>
          <a:p>
            <a:r>
              <a:rPr lang="en-US" dirty="0"/>
              <a:t>C</a:t>
            </a:r>
            <a:r>
              <a:rPr lang="en-SG" dirty="0" err="1"/>
              <a:t>urly</a:t>
            </a:r>
            <a:r>
              <a:rPr lang="en-SG" dirty="0"/>
              <a:t> bracket { } indicates a block.</a:t>
            </a:r>
          </a:p>
          <a:p>
            <a:r>
              <a:rPr lang="en-US" dirty="0"/>
              <a:t> </a:t>
            </a:r>
            <a:r>
              <a:rPr lang="en-SG" dirty="0"/>
              <a:t>   In Python: block is by indentation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9C9CD-D8FF-4A3E-9280-29A1FF3222A6}"/>
              </a:ext>
            </a:extLst>
          </p:cNvPr>
          <p:cNvSpPr txBox="1"/>
          <p:nvPr/>
        </p:nvSpPr>
        <p:spPr>
          <a:xfrm>
            <a:off x="7120305" y="3858709"/>
            <a:ext cx="117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(Only /* … */ is ANSI C)</a:t>
            </a:r>
          </a:p>
        </p:txBody>
      </p:sp>
    </p:spTree>
    <p:extLst>
      <p:ext uri="{BB962C8B-B14F-4D97-AF65-F5344CB8AC3E}">
        <p14:creationId xmlns:p14="http://schemas.microsoft.com/office/powerpoint/2010/main" val="94780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1375</TotalTime>
  <Words>6607</Words>
  <Application>Microsoft Macintosh PowerPoint</Application>
  <PresentationFormat>On-screen Show (4:3)</PresentationFormat>
  <Paragraphs>1207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http://www.comp.nus.edu.sg/~cs2100/</vt:lpstr>
      <vt:lpstr>Questions?</vt:lpstr>
      <vt:lpstr>Lecture #2: Overview of C Programming (1/2)</vt:lpstr>
      <vt:lpstr>Lecture #2: Overview of C Programming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1437</cp:revision>
  <cp:lastPrinted>2017-06-30T03:15:07Z</cp:lastPrinted>
  <dcterms:created xsi:type="dcterms:W3CDTF">1998-09-05T15:03:32Z</dcterms:created>
  <dcterms:modified xsi:type="dcterms:W3CDTF">2022-06-28T00:09:54Z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