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0"/>
  </p:notesMasterIdLst>
  <p:handoutMasterIdLst>
    <p:handoutMasterId r:id="rId51"/>
  </p:handoutMasterIdLst>
  <p:sldIdLst>
    <p:sldId id="256" r:id="rId2"/>
    <p:sldId id="638" r:id="rId3"/>
    <p:sldId id="468" r:id="rId4"/>
    <p:sldId id="611" r:id="rId5"/>
    <p:sldId id="558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577" r:id="rId18"/>
    <p:sldId id="612" r:id="rId19"/>
    <p:sldId id="613" r:id="rId20"/>
    <p:sldId id="631" r:id="rId21"/>
    <p:sldId id="614" r:id="rId22"/>
    <p:sldId id="578" r:id="rId23"/>
    <p:sldId id="559" r:id="rId24"/>
    <p:sldId id="579" r:id="rId25"/>
    <p:sldId id="580" r:id="rId26"/>
    <p:sldId id="615" r:id="rId27"/>
    <p:sldId id="616" r:id="rId28"/>
    <p:sldId id="617" r:id="rId29"/>
    <p:sldId id="618" r:id="rId30"/>
    <p:sldId id="619" r:id="rId31"/>
    <p:sldId id="581" r:id="rId32"/>
    <p:sldId id="632" r:id="rId33"/>
    <p:sldId id="620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28" r:id="rId42"/>
    <p:sldId id="630" r:id="rId43"/>
    <p:sldId id="633" r:id="rId44"/>
    <p:sldId id="634" r:id="rId45"/>
    <p:sldId id="635" r:id="rId46"/>
    <p:sldId id="636" r:id="rId47"/>
    <p:sldId id="637" r:id="rId48"/>
    <p:sldId id="308" r:id="rId4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8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28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7/2/22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9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48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5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7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06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58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9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02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2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3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63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6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72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5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4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94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9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8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400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06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55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7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826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05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70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34457894-6E42-C66D-5F61-45CBDAA0A4C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7250"/>
            <a:ext cx="1149964" cy="11499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qVCWNryB45Bnh6p2HRfnF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.hollasch.net/cgindex/coding/ieeefloat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Base-</a:t>
            </a:r>
            <a:r>
              <a:rPr lang="en-SG" sz="3600" i="1" dirty="0">
                <a:solidFill>
                  <a:srgbClr val="0000FF"/>
                </a:solidFill>
                <a:latin typeface="+mn-lt"/>
              </a:rPr>
              <a:t>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to 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DAE83C9-681D-4D1E-818D-F76263A1119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1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Easy!</a:t>
            </a:r>
          </a:p>
          <a:p>
            <a:pPr marL="630238" lvl="1" indent="-271463" fontAlgn="auto">
              <a:spcBef>
                <a:spcPts val="120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400" dirty="0"/>
              <a:t>1101.101</a:t>
            </a:r>
            <a:r>
              <a:rPr lang="en-GB" sz="2400" baseline="-25000" dirty="0"/>
              <a:t>2 </a:t>
            </a:r>
            <a:r>
              <a:rPr lang="en-GB" sz="2400" dirty="0"/>
              <a:t>=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3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2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0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-1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-3</a:t>
            </a:r>
            <a:r>
              <a:rPr lang="en-GB" sz="2400" baseline="30000" dirty="0"/>
              <a:t> </a:t>
            </a:r>
            <a:r>
              <a:rPr lang="en-GB" sz="2400" dirty="0"/>
              <a:t>		</a:t>
            </a:r>
            <a:endParaRPr lang="en-GB" sz="2400" b="1" baseline="-25000" dirty="0">
              <a:solidFill>
                <a:srgbClr val="000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60E67-71CB-4AC0-ACDD-14997063A386}"/>
              </a:ext>
            </a:extLst>
          </p:cNvPr>
          <p:cNvSpPr txBox="1"/>
          <p:nvPr/>
        </p:nvSpPr>
        <p:spPr>
          <a:xfrm>
            <a:off x="2667000" y="220087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 8 + 4 + 1 + 0.5 + 0.125 = </a:t>
            </a:r>
            <a:r>
              <a:rPr lang="en-GB" sz="2400" b="1" dirty="0">
                <a:solidFill>
                  <a:srgbClr val="0000CC"/>
                </a:solidFill>
              </a:rPr>
              <a:t>13.625</a:t>
            </a:r>
            <a:r>
              <a:rPr lang="en-GB" sz="2400" b="1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C403A1-E104-49D3-B46F-38EF415B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5593"/>
            <a:ext cx="25146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572.6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8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02AE4A7-D45C-46B1-BBF4-EDA2294A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1741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2A.8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16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73D6F-B72C-4864-8032-F3474B5A7896}"/>
              </a:ext>
            </a:extLst>
          </p:cNvPr>
          <p:cNvSpPr txBox="1"/>
          <p:nvPr/>
        </p:nvSpPr>
        <p:spPr>
          <a:xfrm>
            <a:off x="2743200" y="277549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5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7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+ 6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	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ACE37-4A6C-4CCE-9BAA-51BF499AFD3E}"/>
              </a:ext>
            </a:extLst>
          </p:cNvPr>
          <p:cNvSpPr txBox="1"/>
          <p:nvPr/>
        </p:nvSpPr>
        <p:spPr>
          <a:xfrm>
            <a:off x="2438400" y="319310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320 + 56 + 2 + 0.75 = </a:t>
            </a:r>
            <a:r>
              <a:rPr lang="en-GB" sz="2400" b="1" kern="0" dirty="0">
                <a:solidFill>
                  <a:srgbClr val="0000CC"/>
                </a:solidFill>
              </a:rPr>
              <a:t>378.75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925E877-A1D6-4086-9227-93044AB1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74314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341.24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90E5D6-177F-4301-A99E-2C208667429A}"/>
              </a:ext>
            </a:extLst>
          </p:cNvPr>
          <p:cNvSpPr txBox="1"/>
          <p:nvPr/>
        </p:nvSpPr>
        <p:spPr>
          <a:xfrm>
            <a:off x="2743200" y="3731741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+ 10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+ 8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37670-102A-4802-B3C8-A48D1E15733F}"/>
              </a:ext>
            </a:extLst>
          </p:cNvPr>
          <p:cNvSpPr txBox="1"/>
          <p:nvPr/>
        </p:nvSpPr>
        <p:spPr>
          <a:xfrm>
            <a:off x="2438400" y="4093979"/>
            <a:ext cx="5029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 + 10 + 0.5 = </a:t>
            </a:r>
            <a:r>
              <a:rPr lang="en-GB" sz="2400" b="1" kern="0" dirty="0">
                <a:solidFill>
                  <a:srgbClr val="0000CC"/>
                </a:solidFill>
              </a:rPr>
              <a:t>42.5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125471-95CF-4B0F-8455-6D08D43079B9}"/>
              </a:ext>
            </a:extLst>
          </p:cNvPr>
          <p:cNvSpPr txBox="1"/>
          <p:nvPr/>
        </p:nvSpPr>
        <p:spPr>
          <a:xfrm>
            <a:off x="2743200" y="4674314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3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0</a:t>
            </a:r>
            <a:r>
              <a:rPr lang="en-GB" sz="2400" kern="0" baseline="30000" dirty="0"/>
              <a:t>  </a:t>
            </a:r>
            <a:r>
              <a:rPr lang="en-GB" sz="2400" kern="0" dirty="0"/>
              <a:t>+ 2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</a:t>
            </a:r>
            <a:r>
              <a:rPr lang="en-GB" sz="2400" kern="0" dirty="0"/>
              <a:t>+ 4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-2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9ABBF-C07B-43C9-BBC2-95C1B4B112D5}"/>
              </a:ext>
            </a:extLst>
          </p:cNvPr>
          <p:cNvSpPr txBox="1"/>
          <p:nvPr/>
        </p:nvSpPr>
        <p:spPr>
          <a:xfrm>
            <a:off x="2438400" y="501389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75 + 20 + 1 + 0.4 + 0.16 = </a:t>
            </a:r>
            <a:r>
              <a:rPr lang="en-GB" sz="2400" b="1" kern="0" dirty="0">
                <a:solidFill>
                  <a:srgbClr val="0000CC"/>
                </a:solidFill>
              </a:rPr>
              <a:t>96.56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F32E5AB1-347F-4CF0-AF26-815F2240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1A3CCD72-A650-4BBD-B095-960172A9498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2-1 to 2-4.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Decimal to Binary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6DEF5C8-6E57-4515-98FD-611D0698C8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whole numbers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Division-by-2 Method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fractions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Multiplication-by-2 Method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Repeated Divison-by-2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75BD0A-A56C-4CCD-8144-140FC04DDA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a </a:t>
            </a:r>
            <a:r>
              <a:rPr lang="en-GB" dirty="0">
                <a:solidFill>
                  <a:srgbClr val="800000"/>
                </a:solidFill>
              </a:rPr>
              <a:t>whole number</a:t>
            </a:r>
            <a:r>
              <a:rPr lang="en-GB" dirty="0"/>
              <a:t> to binary, use </a:t>
            </a:r>
            <a:r>
              <a:rPr lang="en-GB" dirty="0">
                <a:solidFill>
                  <a:srgbClr val="800000"/>
                </a:solidFill>
              </a:rPr>
              <a:t>successive division by 2</a:t>
            </a:r>
            <a:r>
              <a:rPr lang="en-GB" dirty="0"/>
              <a:t> until the quotient is 0.  The remainders form the answer, with the first remainder as the </a:t>
            </a:r>
            <a:r>
              <a:rPr lang="en-GB" i="1" dirty="0"/>
              <a:t>least significant bit (LSB)</a:t>
            </a:r>
            <a:r>
              <a:rPr lang="en-GB" dirty="0"/>
              <a:t> and the last as the </a:t>
            </a:r>
            <a:r>
              <a:rPr lang="en-GB" i="1" dirty="0"/>
              <a:t>most significant bit (MSB)</a:t>
            </a:r>
            <a:r>
              <a:rPr lang="en-GB" dirty="0"/>
              <a:t>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(43)</a:t>
            </a:r>
            <a:r>
              <a:rPr lang="en-GB" baseline="-25000" dirty="0"/>
              <a:t>10 </a:t>
            </a:r>
            <a:r>
              <a:rPr lang="en-GB" dirty="0"/>
              <a:t>= (      </a:t>
            </a:r>
            <a:r>
              <a:rPr lang="en-GB" dirty="0">
                <a:solidFill>
                  <a:srgbClr val="C00000"/>
                </a:solidFill>
              </a:rPr>
              <a:t>?</a:t>
            </a:r>
            <a:r>
              <a:rPr lang="en-GB" dirty="0"/>
              <a:t>  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5A4CF436-C42C-4514-9308-CF0B172D3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352800"/>
          <a:ext cx="27844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783880" imgH="2616120" progId="Word.Document.8">
                  <p:embed/>
                </p:oleObj>
              </mc:Choice>
              <mc:Fallback>
                <p:oleObj name="Document" r:id="rId3" imgW="2783880" imgH="2616120" progId="Word.Document.8">
                  <p:embed/>
                  <p:pic>
                    <p:nvPicPr>
                      <p:cNvPr id="573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33"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27844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7400" y="3352800"/>
            <a:ext cx="12192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101011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Repeated Multiplication-by-2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0F5FAF-810A-4295-AAF3-39F2679E82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</a:t>
            </a:r>
            <a:r>
              <a:rPr lang="en-GB" dirty="0">
                <a:solidFill>
                  <a:srgbClr val="800000"/>
                </a:solidFill>
              </a:rPr>
              <a:t>decimal fractions</a:t>
            </a:r>
            <a:r>
              <a:rPr lang="en-GB" dirty="0"/>
              <a:t> to binary, </a:t>
            </a:r>
            <a:r>
              <a:rPr lang="en-GB" dirty="0">
                <a:solidFill>
                  <a:srgbClr val="800000"/>
                </a:solidFill>
              </a:rPr>
              <a:t>repeated multiplication by 2</a:t>
            </a:r>
            <a:r>
              <a:rPr lang="en-GB" dirty="0"/>
              <a:t> is used, until the fractional product is 0 (or until the desired number of decimal places). The carried digits, or </a:t>
            </a:r>
            <a:r>
              <a:rPr lang="en-GB" i="1" dirty="0"/>
              <a:t>carries</a:t>
            </a:r>
            <a:r>
              <a:rPr lang="en-GB" dirty="0"/>
              <a:t>, produce the answer, with the first carry as the MSB, and the last as the LSB.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</a:t>
            </a:r>
            <a:r>
              <a:rPr lang="en-GB" sz="2600" dirty="0"/>
              <a:t>0.3125</a:t>
            </a:r>
            <a:r>
              <a:rPr lang="en-GB" dirty="0"/>
              <a:t>)</a:t>
            </a:r>
            <a:r>
              <a:rPr lang="en-GB" baseline="-25000" dirty="0"/>
              <a:t>10 </a:t>
            </a:r>
            <a:r>
              <a:rPr lang="en-GB" dirty="0"/>
              <a:t>= (     </a:t>
            </a:r>
            <a:r>
              <a:rPr lang="en-GB" dirty="0">
                <a:solidFill>
                  <a:srgbClr val="C00000"/>
                </a:solidFill>
              </a:rPr>
              <a:t>? </a:t>
            </a:r>
            <a:r>
              <a:rPr lang="en-GB" dirty="0"/>
              <a:t>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AEF7ECD-4A31-406E-8EC7-72CA77630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657600"/>
          <a:ext cx="44958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36400" imgH="1981080" progId="Word.Document.8">
                  <p:embed/>
                </p:oleObj>
              </mc:Choice>
              <mc:Fallback>
                <p:oleObj name="Document" r:id="rId3" imgW="4136400" imgH="1981080" progId="Word.Documen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44958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1" y="3400612"/>
            <a:ext cx="990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.0101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6. 	Conversion Between Decimal and Other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8" y="1982660"/>
            <a:ext cx="838200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Base-</a:t>
            </a:r>
            <a:r>
              <a:rPr lang="en-GB" sz="2400" i="1" dirty="0">
                <a:solidFill>
                  <a:srgbClr val="800000"/>
                </a:solidFill>
              </a:rPr>
              <a:t>R</a:t>
            </a:r>
            <a:r>
              <a:rPr lang="en-GB" sz="2400" dirty="0">
                <a:solidFill>
                  <a:srgbClr val="800000"/>
                </a:solidFill>
              </a:rPr>
              <a:t> to decimal:</a:t>
            </a:r>
            <a:r>
              <a:rPr lang="en-GB" sz="2400" dirty="0"/>
              <a:t> multiply digits with their corresponding weights 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Decimal to binary (base 2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division-by-2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multiplication-by-2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Decimal to base-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endParaRPr lang="en-US" sz="2400" dirty="0">
              <a:solidFill>
                <a:srgbClr val="800000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</a:t>
            </a:r>
            <a:r>
              <a:rPr lang="en-US" sz="2000" i="1" dirty="0"/>
              <a:t>R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</a:t>
            </a:r>
            <a:r>
              <a:rPr lang="en-US" sz="2000" i="1" dirty="0"/>
              <a:t>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BBBDDD-D3ED-456D-A148-FED5EAC61C6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2-5 to 2-8.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7. 	Conversion Between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E6110F-BA9C-4F5D-BD70-94BD50ED208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conversion between bases can be done via decimal: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D049B7-1B0D-43C4-8BB5-20AD7254D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Shortcuts for conversion between bases 2, 4, 8, 16 </a:t>
            </a:r>
            <a:r>
              <a:rPr lang="en-US" sz="2800" dirty="0"/>
              <a:t>(see next slide)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C8BFB47-ED2B-4BDE-BFD5-FE8947072E3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514600"/>
            <a:ext cx="4841875" cy="1857375"/>
            <a:chOff x="1584" y="1488"/>
            <a:chExt cx="3050" cy="1170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3B151BBC-A5DE-4553-BBCC-3FAE87D96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488"/>
              <a:ext cx="3050" cy="11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Base-2				</a:t>
              </a:r>
              <a:r>
                <a:rPr lang="en-GB" sz="2000" dirty="0" err="1">
                  <a:latin typeface="Times New Roman" pitchFamily="18" charset="0"/>
                </a:rPr>
                <a:t>Base-2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Base-3				</a:t>
              </a:r>
              <a:r>
                <a:rPr lang="en-GB" sz="2000" dirty="0" err="1">
                  <a:latin typeface="Times New Roman" pitchFamily="18" charset="0"/>
                </a:rPr>
                <a:t>Base-3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Base-4		Decimal		Base-4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    …				    ….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</a:t>
              </a:r>
              <a:r>
                <a:rPr lang="en-GB" sz="2000" i="1" dirty="0">
                  <a:latin typeface="Times New Roman" pitchFamily="18" charset="0"/>
                </a:rPr>
                <a:t>R</a:t>
              </a:r>
              <a:r>
                <a:rPr lang="en-GB" sz="2000" dirty="0">
                  <a:latin typeface="Times New Roman" pitchFamily="18" charset="0"/>
                </a:rPr>
                <a:t>				</a:t>
              </a:r>
              <a:r>
                <a:rPr lang="en-GB" sz="2000" dirty="0" err="1">
                  <a:latin typeface="Times New Roman" pitchFamily="18" charset="0"/>
                </a:rPr>
                <a:t>Base-</a:t>
              </a:r>
              <a:r>
                <a:rPr lang="en-GB" sz="2000" i="1" dirty="0" err="1">
                  <a:latin typeface="Times New Roman" pitchFamily="18" charset="0"/>
                </a:rPr>
                <a:t>R</a:t>
              </a:r>
              <a:endParaRPr lang="en-GB" sz="2000" i="1" dirty="0">
                <a:latin typeface="Times New Roman" pitchFamily="18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5AF9C477-891B-4756-93C7-0213B3718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80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8F082D1-3468-4120-81F2-4F25B2976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6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FE1A2AC0-66B3-4C7E-885A-43A40177D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97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13EA65F4-2790-44D0-9185-E56A1C55B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160"/>
              <a:ext cx="624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6B8020A-EF52-4EDD-8023-348A7DAFA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72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E6C271BA-875F-40E0-980B-EA6237C5D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920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E7777911-9D91-447D-ABF0-5198CE95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A211AC23-4536-4386-8B6E-52EDD4A71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60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72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8. 	Binary to Octal/Hexadecimal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9C41BC4-8792-4D2B-9070-1D7577B514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92876"/>
            <a:ext cx="8229600" cy="399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Octal: </a:t>
            </a:r>
            <a:r>
              <a:rPr lang="en-US" dirty="0">
                <a:sym typeface="Wingdings" pitchFamily="2" charset="2"/>
              </a:rPr>
              <a:t>partition in groups of 3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(10 111 011 001 . 101 110)</a:t>
            </a:r>
            <a:r>
              <a:rPr lang="en-US" baseline="-25000" dirty="0"/>
              <a:t>2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Octal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(2731.56)</a:t>
            </a:r>
            <a:r>
              <a:rPr lang="en-US" baseline="-25000" dirty="0"/>
              <a:t>8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Hexadecimal: </a:t>
            </a:r>
            <a:r>
              <a:rPr lang="en-US" dirty="0">
                <a:sym typeface="Wingdings" pitchFamily="2" charset="2"/>
              </a:rPr>
              <a:t>partition in groups of 4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101 1101 1001 . 1011 1000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Hexadecimal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5D9.B8</a:t>
            </a:r>
            <a:r>
              <a:rPr lang="en-US" dirty="0"/>
              <a:t>)</a:t>
            </a:r>
            <a:r>
              <a:rPr lang="en-US" baseline="-25000" dirty="0"/>
              <a:t>16</a:t>
            </a:r>
            <a:r>
              <a:rPr lang="en-US" dirty="0"/>
              <a:t> =</a:t>
            </a:r>
            <a:endParaRPr lang="en-US" sz="2400" baseline="-25000" dirty="0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A9177F5C-06B6-4215-AC63-2A5DC1FF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E59275-F70C-45F6-9453-C26715FEDDDD}"/>
              </a:ext>
            </a:extLst>
          </p:cNvPr>
          <p:cNvSpPr txBox="1"/>
          <p:nvPr/>
        </p:nvSpPr>
        <p:spPr>
          <a:xfrm>
            <a:off x="4637902" y="2134261"/>
            <a:ext cx="169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(2731.56)</a:t>
            </a:r>
            <a:r>
              <a:rPr lang="en-US" sz="2000" b="1" baseline="-25000" dirty="0">
                <a:solidFill>
                  <a:srgbClr val="0000CC"/>
                </a:solidFill>
              </a:rPr>
              <a:t>8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47D01-1ADD-46E5-AECA-2B5F26048F41}"/>
              </a:ext>
            </a:extLst>
          </p:cNvPr>
          <p:cNvSpPr txBox="1"/>
          <p:nvPr/>
        </p:nvSpPr>
        <p:spPr>
          <a:xfrm>
            <a:off x="2685535" y="3057599"/>
            <a:ext cx="3649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(10 111 011 001 . 101 110)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5AA6EA-F214-4F4A-A9D3-3766761C9979}"/>
              </a:ext>
            </a:extLst>
          </p:cNvPr>
          <p:cNvSpPr txBox="1"/>
          <p:nvPr/>
        </p:nvSpPr>
        <p:spPr>
          <a:xfrm>
            <a:off x="4572000" y="4024762"/>
            <a:ext cx="176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5D9.B8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16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7E69B7-A4BB-46BA-A94F-63FD4902246C}"/>
              </a:ext>
            </a:extLst>
          </p:cNvPr>
          <p:cNvSpPr txBox="1"/>
          <p:nvPr/>
        </p:nvSpPr>
        <p:spPr>
          <a:xfrm>
            <a:off x="2675238" y="4991925"/>
            <a:ext cx="379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101 1101 1001 . 1011 1000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2-9 to 2-10.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51409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code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Unicode</a:t>
            </a:r>
            <a:r>
              <a:rPr lang="en-US" sz="2800" dirty="0"/>
              <a:t> are used to represent characters (‘a’, ‘C’, ‘?’, ‘\0’, etc.) 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ASCII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American Standard Code for Information Interchange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7 bits, plus 1 parity bit (odd or even parity)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B91282F-D8EF-4E75-B376-D5DB92A78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43830"/>
              </p:ext>
            </p:extLst>
          </p:nvPr>
        </p:nvGraphicFramePr>
        <p:xfrm>
          <a:off x="5849937" y="1661160"/>
          <a:ext cx="2989263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989080" imgH="3307320" progId="Word.Document.8">
                  <p:embed/>
                </p:oleObj>
              </mc:Choice>
              <mc:Fallback>
                <p:oleObj name="Document" r:id="rId3" imgW="2989080" imgH="3307320" progId="Word.Document.8">
                  <p:embed/>
                  <p:pic>
                    <p:nvPicPr>
                      <p:cNvPr id="198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7" y="1661160"/>
                        <a:ext cx="2989263" cy="330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260096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table</a:t>
            </a:r>
            <a:endParaRPr lang="en-US" sz="24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347F11A1-9E5B-4C19-AA7E-ADEDDA36290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43525" cy="4457700"/>
            <a:chOff x="1634" y="1344"/>
            <a:chExt cx="3366" cy="2808"/>
          </a:xfrm>
        </p:grpSpPr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88E52E9C-FE76-4065-B342-A8864CE29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4" y="1345"/>
            <a:ext cx="3366" cy="2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43480" imgH="4459680" progId="Word.Document.8">
                    <p:embed/>
                  </p:oleObj>
                </mc:Choice>
                <mc:Fallback>
                  <p:oleObj name="Document" r:id="rId3" imgW="5343480" imgH="4459680" progId="Word.Document.8">
                    <p:embed/>
                    <p:pic>
                      <p:nvPicPr>
                        <p:cNvPr id="71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345"/>
                          <a:ext cx="3366" cy="28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D0740BB0-E256-402E-9154-F17EF6C89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44"/>
              <a:ext cx="0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4AFB1F5E-2253-488E-9747-279D9AA73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692019DD-3686-4E99-AFE6-7A75369F4491}"/>
              </a:ext>
            </a:extLst>
          </p:cNvPr>
          <p:cNvGrpSpPr>
            <a:grpSpLocks/>
          </p:cNvGrpSpPr>
          <p:nvPr/>
        </p:nvGrpSpPr>
        <p:grpSpPr bwMode="auto">
          <a:xfrm>
            <a:off x="5338762" y="1258888"/>
            <a:ext cx="1903413" cy="1446213"/>
            <a:chOff x="3360" y="769"/>
            <a:chExt cx="1199" cy="911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A6CA22CF-6FDD-4351-87FE-2AABF24B8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056"/>
              <a:ext cx="384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A42A0C2F-C46A-4B64-ADD4-66D573961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769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‘A’: 1000001 (or 65</a:t>
              </a:r>
              <a:r>
                <a:rPr lang="en-US" baseline="-25000" dirty="0">
                  <a:solidFill>
                    <a:srgbClr val="0000CC"/>
                  </a:solidFill>
                </a:rPr>
                <a:t>10</a:t>
              </a:r>
              <a:r>
                <a:rPr lang="en-US" dirty="0">
                  <a:solidFill>
                    <a:srgbClr val="0000CC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97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418955"/>
            <a:ext cx="8382000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Integers (0 to 127) and characters are ‘somewhat’ interchangeable in C</a:t>
            </a:r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93BCEA-E22E-4376-B988-ADEB0CC71CAF}"/>
              </a:ext>
            </a:extLst>
          </p:cNvPr>
          <p:cNvGrpSpPr/>
          <p:nvPr/>
        </p:nvGrpSpPr>
        <p:grpSpPr>
          <a:xfrm>
            <a:off x="610124" y="3305642"/>
            <a:ext cx="6052127" cy="2740462"/>
            <a:chOff x="1616200" y="3253107"/>
            <a:chExt cx="6052127" cy="2740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FFA61E-65E8-44A9-BE07-DECE86FE68F6}"/>
                </a:ext>
              </a:extLst>
            </p:cNvPr>
            <p:cNvSpPr txBox="1"/>
            <p:nvPr/>
          </p:nvSpPr>
          <p:spPr>
            <a:xfrm>
              <a:off x="1616200" y="3408246"/>
              <a:ext cx="5638275" cy="258532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65;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'F';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EBD7C8-693C-4C9B-9888-74D52A384C2B}"/>
                </a:ext>
              </a:extLst>
            </p:cNvPr>
            <p:cNvSpPr txBox="1"/>
            <p:nvPr/>
          </p:nvSpPr>
          <p:spPr>
            <a:xfrm>
              <a:off x="6104793" y="3253107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CharAndInt.c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5778867" y="4228123"/>
            <a:ext cx="290793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65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A</a:t>
            </a:r>
          </a:p>
          <a:p>
            <a:endParaRPr lang="en-SG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F0713-EBCA-4CD1-ADFC-EC1A596AA6EB}"/>
              </a:ext>
            </a:extLst>
          </p:cNvPr>
          <p:cNvSpPr txBox="1"/>
          <p:nvPr/>
        </p:nvSpPr>
        <p:spPr>
          <a:xfrm>
            <a:off x="5778867" y="5243786"/>
            <a:ext cx="29079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F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70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47247" y="1597635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1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62568" y="1343323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6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62568" y="1920232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7137" y="1234159"/>
            <a:ext cx="10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(Slide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396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https://app.sli.do/event/qVCWNryB45Bnh6p2HRfnFG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42104" y="1696064"/>
            <a:ext cx="467523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4852219" y="1474515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661219" y="3789185"/>
            <a:ext cx="6742471" cy="1697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output of the above code when run on </a:t>
            </a:r>
            <a:r>
              <a:rPr lang="en-US" sz="2800" dirty="0" err="1"/>
              <a:t>sunfire</a:t>
            </a:r>
            <a:r>
              <a:rPr lang="en-US" sz="28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Is it 2147483650?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685104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 Negative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60752A5-AF70-4BB4-96B2-3B52915D0D4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Unsigned numbers: </a:t>
            </a:r>
            <a:r>
              <a:rPr lang="en-US" sz="2800" dirty="0"/>
              <a:t>only non-negative values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Signed numbers:</a:t>
            </a:r>
            <a:r>
              <a:rPr lang="en-US" sz="2800" dirty="0"/>
              <a:t> include all values (positive and negative)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3 common representations for signed binary numbers: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Sign-and-Magnitude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1s Complement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2s Complement</a:t>
            </a:r>
          </a:p>
        </p:txBody>
      </p:sp>
    </p:spTree>
    <p:extLst>
      <p:ext uri="{BB962C8B-B14F-4D97-AF65-F5344CB8AC3E}">
        <p14:creationId xmlns:p14="http://schemas.microsoft.com/office/powerpoint/2010/main" val="20982844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sign is represented by a ‘</a:t>
            </a:r>
            <a:r>
              <a:rPr lang="en-US" sz="2800" dirty="0">
                <a:solidFill>
                  <a:srgbClr val="C00000"/>
                </a:solidFill>
              </a:rPr>
              <a:t>sign bit</a:t>
            </a:r>
            <a:r>
              <a:rPr lang="en-US" sz="2800" dirty="0"/>
              <a:t>’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0 for +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1 for -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/>
              <a:t>Eg</a:t>
            </a:r>
            <a:r>
              <a:rPr lang="en-US" sz="2800" dirty="0"/>
              <a:t>: a 1-bit sign and 7-bit magnitude format.</a:t>
            </a: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1524000" y="3276600"/>
            <a:ext cx="5334000" cy="1616075"/>
            <a:chOff x="1248" y="1728"/>
            <a:chExt cx="3360" cy="101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248" y="2496"/>
              <a:ext cx="5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77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225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27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93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3600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2928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3264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259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1584" y="2160"/>
              <a:ext cx="24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flipH="1" flipV="1">
              <a:off x="3456" y="216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3696" y="2448"/>
              <a:ext cx="86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magnitude</a:t>
              </a:r>
            </a:p>
          </p:txBody>
        </p:sp>
      </p:grp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609600" y="5029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0110100 </a:t>
            </a:r>
            <a:r>
              <a:rPr lang="en-US" sz="2400" dirty="0">
                <a:sym typeface="Wingdings" pitchFamily="2" charset="2"/>
              </a:rPr>
              <a:t> +110100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+52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0010011 </a:t>
            </a:r>
            <a:r>
              <a:rPr lang="en-US" sz="2400" dirty="0">
                <a:sym typeface="Wingdings" pitchFamily="2" charset="2"/>
              </a:rPr>
              <a:t> -10011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-19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11111111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10000000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8-bit):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Question: 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For an </a:t>
            </a:r>
            <a:r>
              <a:rPr lang="en-US" sz="2400" i="1" dirty="0"/>
              <a:t>n</a:t>
            </a:r>
            <a:r>
              <a:rPr lang="en-US" sz="2400" dirty="0"/>
              <a:t>-bit sign-and-magnitude representation, what is the range of values that can be represented?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negate a number, just </a:t>
            </a:r>
            <a:r>
              <a:rPr lang="en-US" sz="2800" u="sng" dirty="0">
                <a:solidFill>
                  <a:srgbClr val="800000"/>
                </a:solidFill>
              </a:rPr>
              <a:t>invert</a:t>
            </a:r>
            <a:r>
              <a:rPr lang="en-US" sz="2800" u="sng" dirty="0"/>
              <a:t> </a:t>
            </a:r>
            <a:r>
              <a:rPr lang="en-US" sz="2800" u="sng" dirty="0">
                <a:solidFill>
                  <a:srgbClr val="800000"/>
                </a:solidFill>
              </a:rPr>
              <a:t>the sign bit</a:t>
            </a:r>
            <a:r>
              <a:rPr lang="en-US" sz="2800" dirty="0">
                <a:solidFill>
                  <a:srgbClr val="800000"/>
                </a:solidFill>
              </a:rPr>
              <a:t>.</a:t>
            </a:r>
            <a:endParaRPr lang="en-US" sz="2800" baseline="-25000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00100001</a:t>
            </a:r>
            <a:r>
              <a:rPr lang="en-US" sz="2400" baseline="-25000" dirty="0"/>
              <a:t>sm</a:t>
            </a:r>
            <a:r>
              <a:rPr lang="en-US" sz="2400" dirty="0"/>
              <a:t> (decimal 33)?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10100001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-33)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10000101</a:t>
            </a:r>
            <a:r>
              <a:rPr lang="en-US" sz="2400" baseline="-25000" dirty="0"/>
              <a:t>sm</a:t>
            </a:r>
            <a:r>
              <a:rPr lang="en-US" sz="2400" dirty="0"/>
              <a:t> (decimal -5)?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00000101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+5)</a:t>
            </a:r>
          </a:p>
        </p:txBody>
      </p:sp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1s-complement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– 1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1s-complement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– 1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243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11110011</a:t>
            </a:r>
            <a:r>
              <a:rPr lang="en-US" baseline="-25000" dirty="0">
                <a:solidFill>
                  <a:srgbClr val="0000CC"/>
                </a:solidFill>
              </a:rPr>
              <a:t>1s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11110011 in 1s-complement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19299425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5891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11111111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-(2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1)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19697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1s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(11110001)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46343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endParaRPr lang="en-US" b="1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2s-complement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244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11110100</a:t>
            </a:r>
            <a:r>
              <a:rPr lang="en-US" baseline="-25000" dirty="0">
                <a:solidFill>
                  <a:srgbClr val="0000CC"/>
                </a:solidFill>
              </a:rPr>
              <a:t>2s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11110100 in 2s-complement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38945008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C00000"/>
                </a:solidFill>
              </a:rPr>
              <a:t>add 1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-128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Zero:			00000000 = +0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-128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0632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Data Representation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(base 10) Number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Other Number Systems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Base-</a:t>
            </a:r>
            <a:r>
              <a:rPr lang="en-GB" i="1" dirty="0"/>
              <a:t>R</a:t>
            </a:r>
            <a:r>
              <a:rPr lang="en-GB" dirty="0"/>
              <a:t> to Decimal Conversion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to Binary Conversion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5.1	Repeated Division-by-2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5.2	Repeated Multiplication-by-2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Decimal and Other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Binary to Octal/Hexadecimal Conversion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2s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(11110010)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4267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>
                <a:solidFill>
                  <a:srgbClr val="800000"/>
                </a:solidFill>
              </a:rPr>
              <a:t>Compare with slide 26.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4724400"/>
            <a:ext cx="6858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 complement: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	-(14)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(11110001)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558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10.4 Comparisons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ct val="2000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4-bit system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tabLst>
                <a:tab pos="4306888" algn="l"/>
              </a:tabLst>
            </a:pPr>
            <a:r>
              <a:rPr lang="en-US" sz="2000" b="1" i="1" dirty="0">
                <a:solidFill>
                  <a:srgbClr val="0000FF"/>
                </a:solidFill>
              </a:rPr>
              <a:t>Positive values</a:t>
            </a:r>
            <a:r>
              <a:rPr lang="en-US" sz="2000" b="1" dirty="0">
                <a:solidFill>
                  <a:srgbClr val="0000FF"/>
                </a:solidFill>
              </a:rPr>
              <a:t>		</a:t>
            </a:r>
            <a:r>
              <a:rPr lang="en-US" sz="2000" b="1" i="1" dirty="0">
                <a:solidFill>
                  <a:srgbClr val="0000FF"/>
                </a:solidFill>
              </a:rPr>
              <a:t>Negative values</a:t>
            </a:r>
          </a:p>
        </p:txBody>
      </p:sp>
      <p:sp>
        <p:nvSpPr>
          <p:cNvPr id="24" name="WordArt 5"/>
          <p:cNvSpPr>
            <a:spLocks noChangeArrowheads="1" noChangeShapeType="1" noTextEdit="1"/>
          </p:cNvSpPr>
          <p:nvPr/>
        </p:nvSpPr>
        <p:spPr bwMode="auto">
          <a:xfrm>
            <a:off x="5791200" y="381000"/>
            <a:ext cx="2514600" cy="904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75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Important!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5720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65889" y="3110845"/>
            <a:ext cx="2808071" cy="301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6306"/>
              </p:ext>
            </p:extLst>
          </p:nvPr>
        </p:nvGraphicFramePr>
        <p:xfrm>
          <a:off x="457200" y="2455446"/>
          <a:ext cx="3844564" cy="3261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1159"/>
              </p:ext>
            </p:extLst>
          </p:nvPr>
        </p:nvGraphicFramePr>
        <p:xfrm>
          <a:off x="4842236" y="2446020"/>
          <a:ext cx="3844564" cy="3596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 </a:t>
            </a:r>
            <a:r>
              <a:rPr lang="en-SG" sz="3600" dirty="0">
                <a:solidFill>
                  <a:srgbClr val="7030A0"/>
                </a:solidFill>
                <a:latin typeface="+mn-lt"/>
              </a:rPr>
              <a:t>(Answer)</a:t>
            </a:r>
            <a:endParaRPr lang="en-US" sz="36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432" y="1548407"/>
            <a:ext cx="395256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3967315" y="1289849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724399" y="1671639"/>
            <a:ext cx="4304071" cy="1072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is the output of the above code when run on </a:t>
            </a:r>
            <a:r>
              <a:rPr lang="en-US" sz="2000" dirty="0" err="1"/>
              <a:t>sunfire</a:t>
            </a:r>
            <a:r>
              <a:rPr lang="en-US" sz="20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Is it 2147483650?</a:t>
            </a:r>
            <a:endParaRPr lang="en-US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324465" y="3438181"/>
            <a:ext cx="4331110" cy="2303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err="1">
                <a:solidFill>
                  <a:srgbClr val="0000FF"/>
                </a:solidFill>
              </a:rPr>
              <a:t>int</a:t>
            </a:r>
            <a:r>
              <a:rPr lang="en-SG" dirty="0"/>
              <a:t> type in </a:t>
            </a:r>
            <a:r>
              <a:rPr lang="en-SG" dirty="0" err="1"/>
              <a:t>sunfire</a:t>
            </a:r>
            <a:r>
              <a:rPr lang="en-SG" dirty="0"/>
              <a:t> takes up 4 bytes (32 bits) and uses 2s complement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Largest positive integer = 2</a:t>
            </a:r>
            <a:r>
              <a:rPr lang="en-SG" baseline="30000" dirty="0"/>
              <a:t>31</a:t>
            </a:r>
            <a:r>
              <a:rPr lang="en-SG" dirty="0"/>
              <a:t> – 1 =  </a:t>
            </a:r>
            <a:r>
              <a:rPr lang="en-US" dirty="0"/>
              <a:t>2147483647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6" y="2868020"/>
            <a:ext cx="4198375" cy="104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iteration: n = 2147483641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7</a:t>
            </a:r>
            <a:r>
              <a:rPr lang="en-SG" baseline="30000" dirty="0"/>
              <a:t>th</a:t>
            </a:r>
            <a:r>
              <a:rPr lang="en-SG" dirty="0"/>
              <a:t> iteration: n = 2147483647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3771354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01111 ……. 1111111111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5" y="5338680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8</a:t>
            </a:r>
            <a:r>
              <a:rPr lang="en-SG" baseline="30000" dirty="0"/>
              <a:t>th</a:t>
            </a:r>
            <a:r>
              <a:rPr lang="en-SG" dirty="0"/>
              <a:t> iteration: n = -2147483648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4721857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10000…….0000000000</a:t>
            </a:r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7973960" y="4228466"/>
            <a:ext cx="865240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+ 1</a:t>
            </a:r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4" y="5694629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9</a:t>
            </a:r>
            <a:r>
              <a:rPr lang="en-SG" baseline="30000" dirty="0"/>
              <a:t>th</a:t>
            </a:r>
            <a:r>
              <a:rPr lang="en-SG" dirty="0"/>
              <a:t> iteration: n = -2147483647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655575" y="6109314"/>
            <a:ext cx="4372893" cy="49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</a:t>
            </a:r>
            <a:r>
              <a:rPr lang="en-SG" baseline="30000" dirty="0"/>
              <a:t>th</a:t>
            </a:r>
            <a:r>
              <a:rPr lang="en-SG" dirty="0"/>
              <a:t> iteration: n = </a:t>
            </a:r>
            <a:r>
              <a:rPr lang="en-SG" dirty="0">
                <a:solidFill>
                  <a:srgbClr val="C00000"/>
                </a:solidFill>
              </a:rPr>
              <a:t>-2147483646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5703" y="2260761"/>
            <a:ext cx="51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95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  <p:bldP spid="16" grpId="0" animBg="1"/>
      <p:bldP spid="17" grpId="0" animBg="1"/>
      <p:bldP spid="18" grpId="0"/>
      <p:bldP spid="19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10.5 Complement on Fractions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We can extend the idea of complement on fractions.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811213" lvl="1" indent="-3683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111000.101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000111.010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2s-complement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1010.11</a:t>
            </a:r>
          </a:p>
        </p:txBody>
      </p:sp>
    </p:spTree>
    <p:extLst>
      <p:ext uri="{BB962C8B-B14F-4D97-AF65-F5344CB8AC3E}">
        <p14:creationId xmlns:p14="http://schemas.microsoft.com/office/powerpoint/2010/main" val="381619759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on Addition/Subtraction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Ignore the carry out of the MSB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the ‘carry in’ and ‘carry out’ of the MSB are different, or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251138"/>
            <a:ext cx="8229600" cy="189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2s-complement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2s-complement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37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Overflow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Signed numbers are of a fixed range.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result of addition/subtraction goes beyond this range, an </a:t>
            </a:r>
            <a:r>
              <a:rPr lang="en-US" b="1" dirty="0">
                <a:solidFill>
                  <a:srgbClr val="800000"/>
                </a:solidFill>
              </a:rPr>
              <a:t>overflow</a:t>
            </a:r>
            <a:r>
              <a:rPr lang="en-US" dirty="0"/>
              <a:t> occurs.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Overflow can be easily detected: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positive </a:t>
            </a:r>
            <a:r>
              <a:rPr lang="en-US" dirty="0"/>
              <a:t>add</a:t>
            </a:r>
            <a:r>
              <a:rPr lang="en-US" i="1" dirty="0"/>
              <a:t> positive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negative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negative </a:t>
            </a:r>
            <a:r>
              <a:rPr lang="en-US" dirty="0"/>
              <a:t>add</a:t>
            </a:r>
            <a:r>
              <a:rPr lang="en-US" i="1" dirty="0"/>
              <a:t> negative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positive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2s-complement system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Range of value: -8</a:t>
            </a:r>
            <a:r>
              <a:rPr lang="en-US" baseline="-25000" dirty="0"/>
              <a:t>10</a:t>
            </a:r>
            <a:r>
              <a:rPr lang="en-US" dirty="0"/>
              <a:t> to 7</a:t>
            </a:r>
            <a:r>
              <a:rPr lang="en-US" baseline="-25000" dirty="0"/>
              <a:t>10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0101</a:t>
            </a:r>
            <a:r>
              <a:rPr lang="en-US" baseline="-25000" dirty="0"/>
              <a:t>2s</a:t>
            </a:r>
            <a:r>
              <a:rPr lang="en-US" dirty="0"/>
              <a:t> + 0110</a:t>
            </a:r>
            <a:r>
              <a:rPr lang="en-US" baseline="-25000" dirty="0"/>
              <a:t>2s</a:t>
            </a:r>
            <a:r>
              <a:rPr lang="en-US" dirty="0"/>
              <a:t> = 1011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5</a:t>
            </a:r>
            <a:r>
              <a:rPr lang="en-US" baseline="-25000" dirty="0"/>
              <a:t>10</a:t>
            </a:r>
            <a:r>
              <a:rPr lang="en-US" dirty="0"/>
              <a:t> + 6</a:t>
            </a:r>
            <a:r>
              <a:rPr lang="en-US" baseline="-25000" dirty="0"/>
              <a:t>10</a:t>
            </a:r>
            <a:r>
              <a:rPr lang="en-US" dirty="0"/>
              <a:t> = -5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1001</a:t>
            </a:r>
            <a:r>
              <a:rPr lang="en-US" baseline="-25000" dirty="0"/>
              <a:t>2s</a:t>
            </a:r>
            <a:r>
              <a:rPr lang="en-US" dirty="0"/>
              <a:t> + 1101</a:t>
            </a:r>
            <a:r>
              <a:rPr lang="en-US" baseline="-25000" dirty="0"/>
              <a:t>2s</a:t>
            </a:r>
            <a:r>
              <a:rPr lang="en-US" dirty="0"/>
              <a:t> = </a:t>
            </a:r>
            <a:r>
              <a:rPr lang="en-US" u="sng" dirty="0"/>
              <a:t>1</a:t>
            </a:r>
            <a:r>
              <a:rPr lang="en-US" dirty="0"/>
              <a:t>0110</a:t>
            </a:r>
            <a:r>
              <a:rPr lang="en-US" baseline="-25000" dirty="0"/>
              <a:t>2s </a:t>
            </a:r>
            <a:r>
              <a:rPr lang="en-US" dirty="0"/>
              <a:t>(discard end-carry) = 0110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-7</a:t>
            </a:r>
            <a:r>
              <a:rPr lang="en-US" baseline="-25000" dirty="0"/>
              <a:t>10</a:t>
            </a:r>
            <a:r>
              <a:rPr lang="en-US" dirty="0"/>
              <a:t> + -3</a:t>
            </a:r>
            <a:r>
              <a:rPr lang="en-US" baseline="-25000" dirty="0"/>
              <a:t>10</a:t>
            </a:r>
            <a:r>
              <a:rPr lang="en-US" dirty="0"/>
              <a:t> = 6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</p:txBody>
      </p:sp>
    </p:spTree>
    <p:extLst>
      <p:ext uri="{BB962C8B-B14F-4D97-AF65-F5344CB8AC3E}">
        <p14:creationId xmlns:p14="http://schemas.microsoft.com/office/powerpoint/2010/main" val="19944666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Addition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6071890"/>
            <a:ext cx="6553200" cy="47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2913" indent="-3540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0" y="1677884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+7       0111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049715" y="1677645"/>
            <a:ext cx="260721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-2       1110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-8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6760" y="3203846"/>
            <a:ext cx="260604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-3     + 1101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057335" y="3188367"/>
            <a:ext cx="259959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72729" y="2592623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62000" y="4684058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053232" y="4667642"/>
            <a:ext cx="2603695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+6     + 0110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+11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38733" y="4165035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3638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65692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80604" y="471259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54838" y="468211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71874" y="2527822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37878" y="4100234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89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Subtraction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7200" y="1234159"/>
            <a:ext cx="4343400" cy="120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4 – 7 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Convert it to 4 + (-7)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419600" y="1385459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5822876"/>
            <a:ext cx="8229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2864934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6 – 1 </a:t>
            </a:r>
          </a:p>
          <a:p>
            <a:pPr marL="717550" lvl="1" indent="-390525" eaLnBrk="1" hangingPunct="1"/>
            <a:r>
              <a:rPr lang="en-US" sz="2000" kern="0" dirty="0"/>
              <a:t>Convert it to 6 + (-1)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416083" y="2861094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-1     + 1111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57200" y="4435951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-5 – 4 </a:t>
            </a:r>
          </a:p>
          <a:p>
            <a:pPr marL="717550" lvl="1" indent="-390525" eaLnBrk="1" hangingPunct="1"/>
            <a:r>
              <a:rPr lang="en-US" sz="2000" kern="0" dirty="0"/>
              <a:t>Convert it to -5 + (-4)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416082" y="4346461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-5       1011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-4     + 1100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115930" y="4385481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44337" y="2269137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153715" y="3771114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53715" y="528599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9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on Addition/Subtraction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If there is a carry out of the MSB, add 1 to the result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015164"/>
            <a:ext cx="8229600" cy="18981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1s-complement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1s-complement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01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Addition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2000" y="1737064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876800" y="1747615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-0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62000" y="3374380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-7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 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76800" y="3374379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-10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7367" y="5720716"/>
            <a:ext cx="2423652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Any overflow?</a:t>
            </a:r>
            <a:endParaRPr lang="en-SG" sz="24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65989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8374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378738" y="4991061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485039" y="499106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3052916" y="5772363"/>
            <a:ext cx="5786284" cy="820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006600"/>
                </a:solidFill>
              </a:rPr>
              <a:t>DLD page 42 – 43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2-13 to 2-18.</a:t>
            </a:r>
          </a:p>
        </p:txBody>
      </p:sp>
    </p:spTree>
    <p:extLst>
      <p:ext uri="{BB962C8B-B14F-4D97-AF65-F5344CB8AC3E}">
        <p14:creationId xmlns:p14="http://schemas.microsoft.com/office/powerpoint/2010/main" val="290116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5875"/>
            <a:ext cx="8420559" cy="5153025"/>
          </a:xfrm>
        </p:spPr>
        <p:txBody>
          <a:bodyPr>
            <a:normAutofit lnSpcReduction="10000"/>
          </a:bodyPr>
          <a:lstStyle/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ASCII Code</a:t>
            </a:r>
          </a:p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Negative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10.1	Sign-and-Magnitude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10.2	1s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10.3	2s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10.4	Comparisons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10.5	Complement on Fractions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10.6	2s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10.7	1s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10.8	Excess Representation</a:t>
            </a:r>
          </a:p>
          <a:p>
            <a:pPr marL="714375" indent="-714375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11"/>
            </a:pPr>
            <a:r>
              <a:rPr lang="en-GB" dirty="0"/>
              <a:t>Real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11.1	Fixed-Point Representation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11.2	Floating-Point Representation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65140786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199" y="1398085"/>
            <a:ext cx="4925961" cy="4144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Besides sign-and-magnitude and complement schemes, the </a:t>
            </a:r>
            <a:r>
              <a:rPr lang="en-US" sz="2200" b="1" dirty="0">
                <a:solidFill>
                  <a:srgbClr val="800000"/>
                </a:solidFill>
              </a:rPr>
              <a:t>excess representation</a:t>
            </a:r>
            <a:r>
              <a:rPr lang="en-US" sz="2200" dirty="0"/>
              <a:t> is another scheme.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It allows the range of values to be distributed </a:t>
            </a:r>
            <a:r>
              <a:rPr lang="en-US" sz="2200" u="sng" dirty="0"/>
              <a:t>evenly</a:t>
            </a:r>
            <a:r>
              <a:rPr lang="en-US" sz="2200" dirty="0"/>
              <a:t> between the positive and negative values, by a simple translation (addition/subtraction).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>
                <a:solidFill>
                  <a:srgbClr val="0000CC"/>
                </a:solidFill>
              </a:rPr>
              <a:t>Excess-4 representation on 3-bit numbers. </a:t>
            </a:r>
            <a:r>
              <a:rPr lang="en-US" sz="2200" dirty="0"/>
              <a:t>See table on the right.</a:t>
            </a:r>
          </a:p>
        </p:txBody>
      </p:sp>
      <p:graphicFrame>
        <p:nvGraphicFramePr>
          <p:cNvPr id="18" name="Group 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83921706"/>
              </p:ext>
            </p:extLst>
          </p:nvPr>
        </p:nvGraphicFramePr>
        <p:xfrm>
          <a:off x="5663380" y="1370337"/>
          <a:ext cx="2743200" cy="4171952"/>
        </p:xfrm>
        <a:graphic>
          <a:graphicData uri="http://schemas.openxmlformats.org/drawingml/2006/table">
            <a:tbl>
              <a:tblPr/>
              <a:tblGrid>
                <a:gridCol w="166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604683" y="5678468"/>
            <a:ext cx="6939117" cy="741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Questions: What if we use Excess-2 on 3-bit numbers? Or Excess-7?</a:t>
            </a:r>
          </a:p>
        </p:txBody>
      </p:sp>
    </p:spTree>
    <p:extLst>
      <p:ext uri="{BB962C8B-B14F-4D97-AF65-F5344CB8AC3E}">
        <p14:creationId xmlns:p14="http://schemas.microsoft.com/office/powerpoint/2010/main" val="1213024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4-bit numbers, we may use excess-7 or excess-8. Excess-8 is shown below.</a:t>
            </a:r>
          </a:p>
        </p:txBody>
      </p:sp>
      <p:graphicFrame>
        <p:nvGraphicFramePr>
          <p:cNvPr id="10" name="Group 79"/>
          <p:cNvGraphicFramePr>
            <a:graphicFrameLocks noGrp="1"/>
          </p:cNvGraphicFramePr>
          <p:nvPr/>
        </p:nvGraphicFramePr>
        <p:xfrm>
          <a:off x="1379538" y="2286000"/>
          <a:ext cx="2582862" cy="3558541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roup 47"/>
          <p:cNvGraphicFramePr>
            <a:graphicFrameLocks noGrp="1"/>
          </p:cNvGraphicFramePr>
          <p:nvPr/>
        </p:nvGraphicFramePr>
        <p:xfrm>
          <a:off x="4572000" y="2286000"/>
          <a:ext cx="2582863" cy="3603626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3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 Real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74514"/>
            <a:ext cx="8229600" cy="30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Many applications involve computations not only on integers but also on real numbers.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How are real numbers represented in a computer system?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Due to the finite number of bits, real number are often represented in their approximate values.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600613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11.1 Fixed-Point Representation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21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</a:t>
            </a:r>
            <a:r>
              <a:rPr lang="en-SG" dirty="0">
                <a:solidFill>
                  <a:srgbClr val="C00000"/>
                </a:solidFill>
              </a:rPr>
              <a:t>fixed-point representation</a:t>
            </a:r>
            <a:r>
              <a:rPr lang="en-SG" dirty="0"/>
              <a:t>, the number of bits allocated for the whole number part and fractional part are fixed.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For example, given an 8-bit representation, 6 bits are for whole number part and 2 bits for fractional parts.</a:t>
            </a:r>
            <a:endParaRPr lang="en-US"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337620" y="3518718"/>
            <a:ext cx="4953000" cy="1463675"/>
            <a:chOff x="1584" y="1728"/>
            <a:chExt cx="3120" cy="922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736" y="2400"/>
              <a:ext cx="196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assumed binary point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2064" y="2208"/>
              <a:ext cx="9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integer part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600" y="2160"/>
              <a:ext cx="9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fraction part</a:t>
              </a:r>
            </a:p>
          </p:txBody>
        </p: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584" y="1728"/>
              <a:ext cx="2693" cy="336"/>
              <a:chOff x="1296" y="1872"/>
              <a:chExt cx="2693" cy="336"/>
            </a:xfrm>
          </p:grpSpPr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3312" y="1872"/>
                <a:ext cx="677" cy="336"/>
                <a:chOff x="3312" y="1872"/>
                <a:chExt cx="677" cy="336"/>
              </a:xfrm>
            </p:grpSpPr>
            <p:sp>
              <p:nvSpPr>
                <p:cNvPr id="29" name="Rectangle 16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0" name="Rectangle 2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9" name="Group 30"/>
              <p:cNvGrpSpPr>
                <a:grpSpLocks/>
              </p:cNvGrpSpPr>
              <p:nvPr/>
            </p:nvGrpSpPr>
            <p:grpSpPr bwMode="auto">
              <a:xfrm>
                <a:off x="2640" y="1872"/>
                <a:ext cx="677" cy="336"/>
                <a:chOff x="3312" y="1872"/>
                <a:chExt cx="677" cy="336"/>
              </a:xfrm>
            </p:grpSpPr>
            <p:sp>
              <p:nvSpPr>
                <p:cNvPr id="27" name="Rectangle 31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8" name="Rectangle 32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1968" y="1872"/>
                <a:ext cx="677" cy="336"/>
                <a:chOff x="3312" y="1872"/>
                <a:chExt cx="677" cy="336"/>
              </a:xfrm>
            </p:grpSpPr>
            <p:sp>
              <p:nvSpPr>
                <p:cNvPr id="25" name="Rectangle 34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6" name="Rectangle 35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2" name="Group 36"/>
              <p:cNvGrpSpPr>
                <a:grpSpLocks/>
              </p:cNvGrpSpPr>
              <p:nvPr/>
            </p:nvGrpSpPr>
            <p:grpSpPr bwMode="auto">
              <a:xfrm>
                <a:off x="1296" y="1872"/>
                <a:ext cx="677" cy="336"/>
                <a:chOff x="3312" y="1872"/>
                <a:chExt cx="677" cy="336"/>
              </a:xfrm>
            </p:grpSpPr>
            <p:sp>
              <p:nvSpPr>
                <p:cNvPr id="23" name="Rectangle 37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4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6" name="AutoShape 40"/>
            <p:cNvSpPr>
              <a:spLocks/>
            </p:cNvSpPr>
            <p:nvPr/>
          </p:nvSpPr>
          <p:spPr bwMode="auto">
            <a:xfrm rot="-5400000">
              <a:off x="3936" y="1824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AutoShape 41"/>
            <p:cNvSpPr>
              <a:spLocks/>
            </p:cNvSpPr>
            <p:nvPr/>
          </p:nvSpPr>
          <p:spPr bwMode="auto">
            <a:xfrm rot="-5400000">
              <a:off x="2520" y="1176"/>
              <a:ext cx="96" cy="1968"/>
            </a:xfrm>
            <a:prstGeom prst="leftBrace">
              <a:avLst>
                <a:gd name="adj1" fmla="val 1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600" y="5114129"/>
            <a:ext cx="8229600" cy="138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2s complement is used, we can represent values like</a:t>
            </a:r>
            <a:r>
              <a:rPr lang="en-SG" dirty="0"/>
              <a:t>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011010.11</a:t>
            </a:r>
            <a:r>
              <a:rPr lang="en-SG" baseline="-25000" dirty="0"/>
              <a:t>2s</a:t>
            </a:r>
            <a:r>
              <a:rPr lang="en-SG" dirty="0"/>
              <a:t> = 26.75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111110.11</a:t>
            </a:r>
            <a:r>
              <a:rPr lang="en-SG" baseline="-25000" dirty="0"/>
              <a:t>2s</a:t>
            </a:r>
            <a:r>
              <a:rPr lang="en-SG" dirty="0"/>
              <a:t> = -000001.01</a:t>
            </a:r>
            <a:r>
              <a:rPr lang="en-SG" baseline="-25000" dirty="0"/>
              <a:t>2</a:t>
            </a:r>
            <a:r>
              <a:rPr lang="en-SG" dirty="0"/>
              <a:t> = -1.25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45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Floating-Point Representation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32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Fixed-point representation has limited range.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</a:t>
            </a:r>
            <a:r>
              <a:rPr lang="en-US" dirty="0">
                <a:solidFill>
                  <a:srgbClr val="800000"/>
                </a:solidFill>
              </a:rPr>
              <a:t> Floating point numbers</a:t>
            </a:r>
            <a:r>
              <a:rPr lang="en-US" dirty="0"/>
              <a:t> allow us to represent very large or very small numbers</a:t>
            </a:r>
            <a:r>
              <a:rPr lang="en-SG" dirty="0"/>
              <a:t>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Examples: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0.23 × 10</a:t>
            </a:r>
            <a:r>
              <a:rPr lang="en-US" baseline="30000" dirty="0">
                <a:solidFill>
                  <a:srgbClr val="800000"/>
                </a:solidFill>
              </a:rPr>
              <a:t>23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large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0.5 × 10</a:t>
            </a:r>
            <a:r>
              <a:rPr lang="en-US" baseline="30000" dirty="0">
                <a:solidFill>
                  <a:srgbClr val="800000"/>
                </a:solidFill>
              </a:rPr>
              <a:t>-37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-0.2397 × 10</a:t>
            </a:r>
            <a:r>
              <a:rPr lang="en-US" baseline="30000" dirty="0">
                <a:solidFill>
                  <a:srgbClr val="800000"/>
                </a:solidFill>
              </a:rPr>
              <a:t>-18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negative number)</a:t>
            </a:r>
          </a:p>
        </p:txBody>
      </p:sp>
    </p:spTree>
    <p:extLst>
      <p:ext uri="{BB962C8B-B14F-4D97-AF65-F5344CB8AC3E}">
        <p14:creationId xmlns:p14="http://schemas.microsoft.com/office/powerpoint/2010/main" val="267761574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86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The base (radix) is assumed to be 2.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Two formats: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Single-precision (32 bits): </a:t>
            </a:r>
            <a:r>
              <a:rPr lang="en-US" sz="2000" kern="0" dirty="0"/>
              <a:t>1-bit sign, 8-bit exponent with bias 127 (excess-127), 23-bit mantissa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Double-precision (64 bits): </a:t>
            </a:r>
            <a:r>
              <a:rPr lang="en-US" sz="2000" kern="0" dirty="0"/>
              <a:t>1-bit sign, 11-bit exponent with bias 1023 (excess-1023), and 52-bit mantissa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will focus on the single-precision format</a:t>
            </a:r>
          </a:p>
          <a:p>
            <a:pPr lvl="1" eaLnBrk="1" hangingPunct="1"/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2672" y="5250426"/>
            <a:ext cx="8229600" cy="14010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Reading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DLD pages 32 - 33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IEEE standard 754 floating point numbers: </a:t>
            </a:r>
            <a:r>
              <a:rPr lang="en-US" dirty="0">
                <a:hlinkClick r:id="rId3"/>
              </a:rPr>
              <a:t>http://steve.hollasch.net/cgindex/coding/ieeefloat.html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228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4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Sign bit: 0 for positive, 1 for negative.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Mantissa is </a:t>
            </a:r>
            <a:r>
              <a:rPr lang="en-US" sz="2400" b="1" dirty="0" err="1">
                <a:solidFill>
                  <a:srgbClr val="800000"/>
                </a:solidFill>
              </a:rPr>
              <a:t>normalised</a:t>
            </a:r>
            <a:r>
              <a:rPr lang="en-US" sz="2400" dirty="0"/>
              <a:t> with an implicit leading bit 1</a:t>
            </a:r>
            <a:endParaRPr lang="en-US" sz="24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110.1</a:t>
            </a:r>
            <a:r>
              <a:rPr lang="en-US" sz="2000" baseline="-25000" dirty="0"/>
              <a:t>2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101</a:t>
            </a:r>
            <a:r>
              <a:rPr lang="en-US" sz="2000" dirty="0">
                <a:sym typeface="Wingdings" panose="05000000000000000000" pitchFamily="2" charset="2"/>
              </a:rPr>
              <a:t> is stored in the mantissa fie</a:t>
            </a:r>
            <a:r>
              <a:rPr lang="en-US" sz="2000" kern="0" dirty="0">
                <a:sym typeface="Wingdings" panose="05000000000000000000" pitchFamily="2" charset="2"/>
              </a:rPr>
              <a:t>ld</a:t>
            </a:r>
            <a:endParaRPr lang="en-US" sz="20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0.00101101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01101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–3</a:t>
            </a:r>
            <a:r>
              <a:rPr lang="en-US" sz="2000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01101</a:t>
            </a:r>
            <a:r>
              <a:rPr lang="en-US" sz="2000" dirty="0">
                <a:sym typeface="Wingdings" panose="05000000000000000000" pitchFamily="2" charset="2"/>
              </a:rPr>
              <a:t> is stored in the mantissa field</a:t>
            </a:r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618430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1169165"/>
            <a:ext cx="8229600" cy="96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Example: How is </a:t>
            </a:r>
            <a:r>
              <a:rPr lang="en-US" sz="2400" kern="0" dirty="0">
                <a:solidFill>
                  <a:srgbClr val="0000CC"/>
                </a:solidFill>
              </a:rPr>
              <a:t>–6.5</a:t>
            </a:r>
            <a:r>
              <a:rPr lang="en-US" sz="2400" kern="0" baseline="-25000" dirty="0">
                <a:solidFill>
                  <a:srgbClr val="0000CC"/>
                </a:solidFill>
              </a:rPr>
              <a:t>10</a:t>
            </a:r>
            <a:r>
              <a:rPr lang="en-US" sz="2400" kern="0" dirty="0">
                <a:solidFill>
                  <a:srgbClr val="0000CC"/>
                </a:solidFill>
              </a:rPr>
              <a:t> </a:t>
            </a:r>
            <a:r>
              <a:rPr lang="en-US" sz="2400" kern="0" dirty="0"/>
              <a:t>represented in IEEE 754 single-precision floating-point format?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0" y="198511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-6.5</a:t>
            </a:r>
            <a:r>
              <a:rPr lang="en-US" sz="2800" baseline="-25000" dirty="0">
                <a:solidFill>
                  <a:srgbClr val="800000"/>
                </a:solidFill>
              </a:rPr>
              <a:t>10</a:t>
            </a:r>
            <a:r>
              <a:rPr lang="en-US" sz="2800" dirty="0">
                <a:solidFill>
                  <a:srgbClr val="800000"/>
                </a:solidFill>
              </a:rPr>
              <a:t> = -110.1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= -1.101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× 2</a:t>
            </a:r>
            <a:r>
              <a:rPr lang="en-US" sz="2800" baseline="30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61450" y="3133762"/>
            <a:ext cx="6891950" cy="993245"/>
            <a:chOff x="1261450" y="3673257"/>
            <a:chExt cx="6891950" cy="993245"/>
          </a:xfrm>
        </p:grpSpPr>
        <p:grpSp>
          <p:nvGrpSpPr>
            <p:cNvPr id="23" name="Group 22"/>
            <p:cNvGrpSpPr/>
            <p:nvPr/>
          </p:nvGrpSpPr>
          <p:grpSpPr>
            <a:xfrm>
              <a:off x="1295400" y="3673257"/>
              <a:ext cx="6858000" cy="457200"/>
              <a:chOff x="1295400" y="3673257"/>
              <a:chExt cx="68580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5400" y="3673257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52600" y="3673257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05200" y="3673257"/>
                <a:ext cx="464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261450" y="414328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sign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5001" y="4143282"/>
              <a:ext cx="126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exponent</a:t>
              </a:r>
            </a:p>
            <a:p>
              <a:pPr algn="ctr"/>
              <a:r>
                <a:rPr lang="en-SG" sz="1400" dirty="0"/>
                <a:t>(excess-127)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4143282"/>
              <a:ext cx="1176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mantissa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4876800" y="2087212"/>
            <a:ext cx="228600" cy="36922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71600" y="31563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1996752"/>
            <a:ext cx="228600" cy="319060"/>
          </a:xfrm>
          <a:prstGeom prst="ellipse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500" y="261043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 = 2 + 127 = 129 = </a:t>
            </a:r>
            <a:r>
              <a:rPr lang="en-US" dirty="0">
                <a:solidFill>
                  <a:srgbClr val="006600"/>
                </a:solidFill>
              </a:rPr>
              <a:t>10000001</a:t>
            </a:r>
            <a:r>
              <a:rPr lang="en-US" baseline="-250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2600" y="315564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00"/>
                </a:solidFill>
              </a:rPr>
              <a:t>10000001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34000" y="1996752"/>
            <a:ext cx="609600" cy="5115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08903" y="31623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6600"/>
                </a:solidFill>
              </a:rPr>
              <a:t>10100000000000000000000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57200" y="4186441"/>
            <a:ext cx="8229600" cy="5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may write the 32-bit representation in hexadecimal: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7201" y="4655234"/>
            <a:ext cx="692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1 10000001 10100000000000000000000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C0D00000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9635" y="5423564"/>
            <a:ext cx="7456130" cy="1144263"/>
            <a:chOff x="462069" y="5410010"/>
            <a:chExt cx="7456130" cy="1144263"/>
          </a:xfrm>
          <a:solidFill>
            <a:schemeClr val="bg1"/>
          </a:solidFill>
        </p:grpSpPr>
        <p:sp>
          <p:nvSpPr>
            <p:cNvPr id="39" name="TextBox 38"/>
            <p:cNvSpPr txBox="1"/>
            <p:nvPr/>
          </p:nvSpPr>
          <p:spPr>
            <a:xfrm>
              <a:off x="462069" y="5410010"/>
              <a:ext cx="10702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(Slide 4)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CDBB19-BF37-4112-88CD-C1265C6B62C4}"/>
                </a:ext>
              </a:extLst>
            </p:cNvPr>
            <p:cNvSpPr txBox="1"/>
            <p:nvPr/>
          </p:nvSpPr>
          <p:spPr>
            <a:xfrm>
              <a:off x="1532333" y="5421939"/>
              <a:ext cx="615692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11000000110100000000000000000000</a:t>
              </a:r>
            </a:p>
          </p:txBody>
        </p:sp>
        <p:sp>
          <p:nvSpPr>
            <p:cNvPr id="41" name="Callout: Line 23">
              <a:extLst>
                <a:ext uri="{FF2B5EF4-FFF2-40B4-BE49-F238E27FC236}">
                  <a16:creationId xmlns:a16="http://schemas.microsoft.com/office/drawing/2014/main" id="{CF4D8BD4-D37C-412D-819F-FD07AC96981D}"/>
                </a:ext>
              </a:extLst>
            </p:cNvPr>
            <p:cNvSpPr/>
            <p:nvPr/>
          </p:nvSpPr>
          <p:spPr>
            <a:xfrm>
              <a:off x="917718" y="6186989"/>
              <a:ext cx="3553837" cy="367284"/>
            </a:xfrm>
            <a:prstGeom prst="borderCallout1">
              <a:avLst>
                <a:gd name="adj1" fmla="val 2153"/>
                <a:gd name="adj2" fmla="val 35067"/>
                <a:gd name="adj3" fmla="val -74789"/>
                <a:gd name="adj4" fmla="val 67761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</a:t>
              </a:r>
              <a:r>
                <a:rPr lang="en-SG" sz="2000" dirty="0" err="1">
                  <a:solidFill>
                    <a:schemeClr val="tx1"/>
                  </a:solidFill>
                </a:rPr>
                <a:t>int</a:t>
              </a:r>
              <a:r>
                <a:rPr lang="en-SG" sz="2000" dirty="0">
                  <a:solidFill>
                    <a:schemeClr val="tx1"/>
                  </a:solidFill>
                </a:rPr>
                <a:t>’, it is </a:t>
              </a:r>
              <a:r>
                <a:rPr lang="en-SG" sz="2000" dirty="0">
                  <a:solidFill>
                    <a:srgbClr val="C00000"/>
                  </a:solidFill>
                </a:rPr>
                <a:t>-1060110336 </a:t>
              </a:r>
            </a:p>
          </p:txBody>
        </p:sp>
        <p:sp>
          <p:nvSpPr>
            <p:cNvPr id="42" name="Callout: Line 24">
              <a:extLst>
                <a:ext uri="{FF2B5EF4-FFF2-40B4-BE49-F238E27FC236}">
                  <a16:creationId xmlns:a16="http://schemas.microsoft.com/office/drawing/2014/main" id="{F390C419-D78C-41DC-9C79-B6BD38CC7A9E}"/>
                </a:ext>
              </a:extLst>
            </p:cNvPr>
            <p:cNvSpPr/>
            <p:nvPr/>
          </p:nvSpPr>
          <p:spPr>
            <a:xfrm>
              <a:off x="5254663" y="6186989"/>
              <a:ext cx="2663536" cy="367284"/>
            </a:xfrm>
            <a:prstGeom prst="borderCallout1">
              <a:avLst>
                <a:gd name="adj1" fmla="val 2153"/>
                <a:gd name="adj2" fmla="val 35067"/>
                <a:gd name="adj3" fmla="val -71959"/>
                <a:gd name="adj4" fmla="val 273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‘float’, it is </a:t>
              </a:r>
              <a:r>
                <a:rPr lang="en-SG" sz="2000" dirty="0">
                  <a:solidFill>
                    <a:srgbClr val="C00000"/>
                  </a:solidFill>
                </a:rPr>
                <a:t>-6.5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941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393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Basic data types in 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3D00F-B311-454E-AE05-5772A5AE6E5C}"/>
              </a:ext>
            </a:extLst>
          </p:cNvPr>
          <p:cNvSpPr txBox="1"/>
          <p:nvPr/>
        </p:nvSpPr>
        <p:spPr>
          <a:xfrm>
            <a:off x="1336590" y="1985657"/>
            <a:ext cx="119654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/>
              <a:t>int</a:t>
            </a:r>
            <a:endParaRPr lang="en-S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0AFBB-F610-464B-A399-55FCC277228D}"/>
              </a:ext>
            </a:extLst>
          </p:cNvPr>
          <p:cNvSpPr txBox="1"/>
          <p:nvPr/>
        </p:nvSpPr>
        <p:spPr>
          <a:xfrm>
            <a:off x="3120082" y="1982524"/>
            <a:ext cx="1196546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float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26B12-F8C6-4A62-BFC5-B99DA77F8F45}"/>
              </a:ext>
            </a:extLst>
          </p:cNvPr>
          <p:cNvSpPr txBox="1"/>
          <p:nvPr/>
        </p:nvSpPr>
        <p:spPr>
          <a:xfrm>
            <a:off x="4903574" y="1982524"/>
            <a:ext cx="1435442" cy="52322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2BAF6-A071-47AE-9F1E-29A42561996C}"/>
              </a:ext>
            </a:extLst>
          </p:cNvPr>
          <p:cNvSpPr txBox="1"/>
          <p:nvPr/>
        </p:nvSpPr>
        <p:spPr>
          <a:xfrm>
            <a:off x="7089689" y="1982524"/>
            <a:ext cx="12140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char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FBFCE-D2B3-479F-BCB9-BA676F0F3376}"/>
              </a:ext>
            </a:extLst>
          </p:cNvPr>
          <p:cNvSpPr txBox="1"/>
          <p:nvPr/>
        </p:nvSpPr>
        <p:spPr>
          <a:xfrm>
            <a:off x="253726" y="2513613"/>
            <a:ext cx="22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Variants: short, long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8C337-F69B-4E29-8E14-58010FA5B57A}"/>
              </a:ext>
            </a:extLst>
          </p:cNvPr>
          <p:cNvSpPr txBox="1"/>
          <p:nvPr/>
        </p:nvSpPr>
        <p:spPr>
          <a:xfrm>
            <a:off x="638431" y="3024209"/>
            <a:ext cx="766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data is represented depends on its type: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02260" y="3848400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17581" y="3594088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17581" y="4170997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DBB19-BF37-4112-88CD-C1265C6B62C4}"/>
              </a:ext>
            </a:extLst>
          </p:cNvPr>
          <p:cNvSpPr txBox="1"/>
          <p:nvPr/>
        </p:nvSpPr>
        <p:spPr>
          <a:xfrm>
            <a:off x="1393431" y="4825498"/>
            <a:ext cx="7130809" cy="52322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11000000110100000000000000000000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CF4D8BD4-D37C-412D-819F-FD07AC96981D}"/>
              </a:ext>
            </a:extLst>
          </p:cNvPr>
          <p:cNvSpPr/>
          <p:nvPr/>
        </p:nvSpPr>
        <p:spPr>
          <a:xfrm>
            <a:off x="473996" y="5772578"/>
            <a:ext cx="4353376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64252"/>
            </a:avLst>
          </a:prstGeom>
          <a:solidFill>
            <a:schemeClr val="accent1"/>
          </a:solidFill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-1060110336 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F390C419-D78C-41DC-9C79-B6BD38CC7A9E}"/>
              </a:ext>
            </a:extLst>
          </p:cNvPr>
          <p:cNvSpPr/>
          <p:nvPr/>
        </p:nvSpPr>
        <p:spPr>
          <a:xfrm>
            <a:off x="5271278" y="5775253"/>
            <a:ext cx="3275044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351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‘float’, it is </a:t>
            </a:r>
            <a:r>
              <a:rPr lang="en-SG" sz="2400" dirty="0">
                <a:solidFill>
                  <a:srgbClr val="C00000"/>
                </a:solidFill>
              </a:rPr>
              <a:t>-6.5 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17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Data are internally represented as sequence of </a:t>
            </a:r>
            <a:r>
              <a:rPr lang="en-SG" sz="2400" dirty="0">
                <a:solidFill>
                  <a:srgbClr val="C00000"/>
                </a:solidFill>
              </a:rPr>
              <a:t>bits</a:t>
            </a:r>
            <a:r>
              <a:rPr lang="en-SG" sz="2400" dirty="0"/>
              <a:t> (</a:t>
            </a:r>
            <a:r>
              <a:rPr lang="en-SG" sz="2400" b="1" i="1" dirty="0">
                <a:solidFill>
                  <a:srgbClr val="C00000"/>
                </a:solidFill>
              </a:rPr>
              <a:t>b</a:t>
            </a:r>
            <a:r>
              <a:rPr lang="en-SG" sz="2400" dirty="0"/>
              <a:t>inary dig</a:t>
            </a:r>
            <a:r>
              <a:rPr lang="en-SG" sz="2400" b="1" i="1" dirty="0">
                <a:solidFill>
                  <a:srgbClr val="C00000"/>
                </a:solidFill>
              </a:rPr>
              <a:t>it</a:t>
            </a:r>
            <a:r>
              <a:rPr lang="en-SG" sz="2400" dirty="0"/>
              <a:t>s). A bit is either 0 or 1.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Other units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Byte</a:t>
            </a:r>
            <a:r>
              <a:rPr lang="en-SG" sz="2000" dirty="0"/>
              <a:t>: 8 bits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Nibble: 4 bits (rarely used now)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Word</a:t>
            </a:r>
            <a:r>
              <a:rPr lang="en-SG" sz="2000" dirty="0"/>
              <a:t>: Multiple of bytes (</a:t>
            </a:r>
            <a:r>
              <a:rPr lang="en-SG" sz="2000" dirty="0" err="1"/>
              <a:t>eg</a:t>
            </a:r>
            <a:r>
              <a:rPr lang="en-SG" sz="2000" dirty="0"/>
              <a:t>: 1 byte, 2 bytes, 4 bytes, etc.) depending on the computer architecture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i="1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bits can represent up to </a:t>
            </a:r>
            <a:r>
              <a:rPr lang="en-SG" sz="2400" dirty="0">
                <a:solidFill>
                  <a:srgbClr val="C00000"/>
                </a:solidFill>
              </a:rPr>
              <a:t>2</a:t>
            </a:r>
            <a:r>
              <a:rPr lang="en-SG" sz="2400" i="1" baseline="30000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values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 err="1"/>
              <a:t>Eg</a:t>
            </a:r>
            <a:r>
              <a:rPr lang="en-SG" sz="2000" dirty="0"/>
              <a:t>: 2 bits represent up to 4 values (00, 01, 10, 11)</a:t>
            </a:r>
            <a:r>
              <a:rPr lang="en-SG" sz="2400" dirty="0"/>
              <a:t>; </a:t>
            </a:r>
            <a:br>
              <a:rPr lang="en-SG" sz="2400" dirty="0"/>
            </a:br>
            <a:r>
              <a:rPr lang="en-SG" sz="2000" dirty="0"/>
              <a:t>4 bits represent up to 16 values </a:t>
            </a:r>
            <a:r>
              <a:rPr lang="en-SG" dirty="0"/>
              <a:t>(0000, 0001, 0010, …., 1111)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To represent M values,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</a:t>
            </a:r>
            <a:r>
              <a:rPr lang="en-US" sz="2400" dirty="0">
                <a:solidFill>
                  <a:srgbClr val="800000"/>
                </a:solidFill>
              </a:rPr>
              <a:t>log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r>
              <a:rPr lang="en-US" sz="2400" i="1" dirty="0">
                <a:solidFill>
                  <a:srgbClr val="800000"/>
                </a:solidFill>
              </a:rPr>
              <a:t>M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</a:t>
            </a:r>
            <a:r>
              <a:rPr lang="en-US" sz="2400" i="1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bits required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32 values require 5 bits; 1000 values require 10 bits</a:t>
            </a:r>
            <a:endParaRPr lang="en-SG" sz="2000" dirty="0"/>
          </a:p>
        </p:txBody>
      </p:sp>
      <p:pic>
        <p:nvPicPr>
          <p:cNvPr id="22" name="Picture 5" descr="on-off-switch">
            <a:extLst>
              <a:ext uri="{FF2B5EF4-FFF2-40B4-BE49-F238E27FC236}">
                <a16:creationId xmlns:a16="http://schemas.microsoft.com/office/drawing/2014/main" id="{1A3341F2-B737-4BB6-AB06-ADA38942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0801" y="587828"/>
            <a:ext cx="915490" cy="10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Decimal (base 10) Number System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 </a:t>
            </a:r>
            <a:r>
              <a:rPr lang="en-SG" sz="2400" dirty="0">
                <a:solidFill>
                  <a:srgbClr val="C00000"/>
                </a:solidFill>
              </a:rPr>
              <a:t>weighted-positional</a:t>
            </a:r>
            <a:r>
              <a:rPr lang="en-SG" sz="2400" dirty="0"/>
              <a:t> number system.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Base</a:t>
            </a:r>
            <a:r>
              <a:rPr lang="en-SG" sz="2400" dirty="0"/>
              <a:t> (also called </a:t>
            </a:r>
            <a:r>
              <a:rPr lang="en-SG" sz="2400" dirty="0">
                <a:solidFill>
                  <a:srgbClr val="C00000"/>
                </a:solidFill>
              </a:rPr>
              <a:t>radix</a:t>
            </a:r>
            <a:r>
              <a:rPr lang="en-SG" sz="2400" dirty="0"/>
              <a:t>) is 10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Symbols/digits = { 0, 1, 2, 3, 4, 5, 6, 7, 8, 9 }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Each position has a weight of power of 10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(7594.36)</a:t>
            </a:r>
            <a:r>
              <a:rPr lang="en-US" sz="2000" baseline="-25000" dirty="0"/>
              <a:t>10</a:t>
            </a:r>
            <a:r>
              <a:rPr lang="en-US" sz="2000" dirty="0"/>
              <a:t> = (7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) + (5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) + (9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) + (4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) + (3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-1</a:t>
            </a:r>
            <a:r>
              <a:rPr lang="en-US" sz="2000" dirty="0"/>
              <a:t>) + (6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-2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00266-BDD8-4E46-A7A4-3C2D2F9B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92" y="3951978"/>
            <a:ext cx="7144815" cy="1223293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dirty="0"/>
              <a:t>(a</a:t>
            </a:r>
            <a:r>
              <a:rPr lang="en-GB" sz="2400" baseline="-25000" dirty="0"/>
              <a:t>n</a:t>
            </a:r>
            <a:r>
              <a:rPr lang="en-GB" sz="2400" dirty="0"/>
              <a:t>a</a:t>
            </a:r>
            <a:r>
              <a:rPr lang="en-GB" sz="2400" baseline="-25000" dirty="0"/>
              <a:t>n-1</a:t>
            </a:r>
            <a:r>
              <a:rPr lang="en-GB" sz="2400" dirty="0"/>
              <a:t>… a</a:t>
            </a:r>
            <a:r>
              <a:rPr lang="en-GB" sz="2400" baseline="-25000" dirty="0"/>
              <a:t>0</a:t>
            </a:r>
            <a:r>
              <a:rPr lang="en-GB" sz="2400" dirty="0"/>
              <a:t> </a:t>
            </a:r>
            <a:r>
              <a:rPr lang="en-GB" sz="2400" b="1" dirty="0"/>
              <a:t>.</a:t>
            </a:r>
            <a:r>
              <a:rPr lang="en-GB" sz="2400" dirty="0"/>
              <a:t> f</a:t>
            </a:r>
            <a:r>
              <a:rPr lang="en-GB" sz="2400" baseline="-25000" dirty="0"/>
              <a:t>1</a:t>
            </a:r>
            <a:r>
              <a:rPr lang="en-GB" sz="2400" dirty="0"/>
              <a:t>f</a:t>
            </a:r>
            <a:r>
              <a:rPr lang="en-GB" sz="2400" baseline="-25000" dirty="0"/>
              <a:t>2</a:t>
            </a:r>
            <a:r>
              <a:rPr lang="en-GB" sz="2400" dirty="0"/>
              <a:t> … 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dirty="0"/>
              <a:t>)</a:t>
            </a:r>
            <a:r>
              <a:rPr lang="en-GB" sz="2400" baseline="-25000" dirty="0"/>
              <a:t>10</a:t>
            </a:r>
            <a:r>
              <a:rPr lang="en-GB" sz="2400" dirty="0"/>
              <a:t> = </a:t>
            </a:r>
            <a:br>
              <a:rPr lang="en-GB" sz="2400" dirty="0"/>
            </a:br>
            <a:r>
              <a:rPr lang="en-GB" sz="2400" dirty="0"/>
              <a:t>          (a</a:t>
            </a:r>
            <a:r>
              <a:rPr lang="en-GB" sz="2400" baseline="-25000" dirty="0"/>
              <a:t>n </a:t>
            </a:r>
            <a:r>
              <a:rPr lang="en-GB" sz="2400" dirty="0"/>
              <a:t>x 10</a:t>
            </a:r>
            <a:r>
              <a:rPr lang="en-GB" sz="2400" baseline="30000" dirty="0"/>
              <a:t>n</a:t>
            </a:r>
            <a:r>
              <a:rPr lang="en-GB" sz="2400" dirty="0"/>
              <a:t>) + (a</a:t>
            </a:r>
            <a:r>
              <a:rPr lang="en-GB" sz="2400" baseline="-25000" dirty="0"/>
              <a:t>n-1</a:t>
            </a:r>
            <a:r>
              <a:rPr lang="en-GB" sz="2400" dirty="0"/>
              <a:t>x10</a:t>
            </a:r>
            <a:r>
              <a:rPr lang="en-GB" sz="2400" baseline="30000" dirty="0"/>
              <a:t>n-1</a:t>
            </a:r>
            <a:r>
              <a:rPr lang="en-GB" sz="2400" dirty="0"/>
              <a:t>) + … + (a</a:t>
            </a:r>
            <a:r>
              <a:rPr lang="en-GB" sz="2400" baseline="-25000" dirty="0"/>
              <a:t>0 </a:t>
            </a:r>
            <a:r>
              <a:rPr lang="en-GB" sz="2400" dirty="0"/>
              <a:t>x 10</a:t>
            </a:r>
            <a:r>
              <a:rPr lang="en-GB" sz="2400" baseline="30000" dirty="0"/>
              <a:t>0</a:t>
            </a:r>
            <a:r>
              <a:rPr lang="en-GB" sz="2400" dirty="0"/>
              <a:t>) + </a:t>
            </a:r>
            <a:br>
              <a:rPr lang="en-GB" sz="2400" dirty="0"/>
            </a:br>
            <a:r>
              <a:rPr lang="en-GB" sz="2400" dirty="0"/>
              <a:t>          (f</a:t>
            </a:r>
            <a:r>
              <a:rPr lang="en-GB" sz="2400" baseline="-25000" dirty="0"/>
              <a:t>1 </a:t>
            </a:r>
            <a:r>
              <a:rPr lang="en-GB" sz="2400" dirty="0"/>
              <a:t>x 10</a:t>
            </a:r>
            <a:r>
              <a:rPr lang="en-GB" sz="2400" baseline="30000" dirty="0"/>
              <a:t>-1</a:t>
            </a:r>
            <a:r>
              <a:rPr lang="en-GB" sz="2400" dirty="0"/>
              <a:t>) + (f</a:t>
            </a:r>
            <a:r>
              <a:rPr lang="en-GB" sz="2400" baseline="-25000" dirty="0"/>
              <a:t>2</a:t>
            </a:r>
            <a:r>
              <a:rPr lang="en-GB" sz="2400" dirty="0"/>
              <a:t> x 10</a:t>
            </a:r>
            <a:r>
              <a:rPr lang="en-GB" sz="2400" baseline="30000" dirty="0"/>
              <a:t>-2</a:t>
            </a:r>
            <a:r>
              <a:rPr lang="en-GB" sz="2400" dirty="0"/>
              <a:t>) + … + (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baseline="-25000" dirty="0"/>
              <a:t> </a:t>
            </a:r>
            <a:r>
              <a:rPr lang="en-GB" sz="2400" dirty="0"/>
              <a:t>x 10</a:t>
            </a:r>
            <a:r>
              <a:rPr lang="en-GB" sz="2400" baseline="30000" dirty="0"/>
              <a:t>-m</a:t>
            </a:r>
            <a:r>
              <a:rPr lang="en-GB" sz="2400" dirty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6"/>
            <a:ext cx="811839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Binary (base 2)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2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Binary digits (bits): </a:t>
            </a:r>
            <a:r>
              <a:rPr lang="en-US" sz="2000" b="1" dirty="0">
                <a:solidFill>
                  <a:srgbClr val="0000CC"/>
                </a:solidFill>
              </a:rPr>
              <a:t>0, 1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Octal (base 8)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8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Octal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Hexadecimal (base 16)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16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Hexadecimal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7, 8, 9, A, B, C, D, E, F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Base/radix 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r>
              <a:rPr lang="en-US" sz="2400" dirty="0">
                <a:solidFill>
                  <a:srgbClr val="800000"/>
                </a:solidFill>
              </a:rPr>
              <a:t>: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</a:t>
            </a:r>
            <a:r>
              <a:rPr lang="en-US" sz="2000" i="1" dirty="0"/>
              <a:t>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0DC55C-8A04-4226-A61D-AE41C04344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89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some programming languages/software, special notations are used to represent numbers in certain bases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programming language </a:t>
            </a:r>
            <a:r>
              <a:rPr lang="en-US" dirty="0">
                <a:solidFill>
                  <a:srgbClr val="800000"/>
                </a:solidFill>
              </a:rPr>
              <a:t>C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</a:t>
            </a:r>
            <a:r>
              <a:rPr lang="en-US" dirty="0"/>
              <a:t> for octal. </a:t>
            </a:r>
            <a:r>
              <a:rPr lang="en-US" dirty="0" err="1"/>
              <a:t>Eg</a:t>
            </a:r>
            <a:r>
              <a:rPr lang="en-US" dirty="0"/>
              <a:t>: 032 represents the octal number (32)</a:t>
            </a:r>
            <a:r>
              <a:rPr lang="en-US" baseline="-25000" dirty="0"/>
              <a:t>8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0x32 represents the hexadecimal number (32)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 err="1">
                <a:solidFill>
                  <a:srgbClr val="800000"/>
                </a:solidFill>
              </a:rPr>
              <a:t>QTSpim</a:t>
            </a:r>
            <a:r>
              <a:rPr lang="en-US" dirty="0"/>
              <a:t> (a MIPS simulator you will use)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0x100 represents the hexadecimal number (100)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>
                <a:solidFill>
                  <a:srgbClr val="800000"/>
                </a:solidFill>
              </a:rPr>
              <a:t>Verilog</a:t>
            </a:r>
            <a:r>
              <a:rPr lang="en-US" dirty="0"/>
              <a:t>, the following values are the same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8’b</a:t>
            </a:r>
            <a:r>
              <a:rPr lang="en-US" dirty="0"/>
              <a:t>11110000: an 8-bit binary value 11110000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8’h</a:t>
            </a:r>
            <a:r>
              <a:rPr lang="en-US" dirty="0"/>
              <a:t>F0: an 8-bit binary value represented in hexadecimal F0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8’d</a:t>
            </a:r>
            <a:r>
              <a:rPr lang="en-US" dirty="0"/>
              <a:t>240: an 8-bit binary value represented in decimal 240</a:t>
            </a:r>
          </a:p>
        </p:txBody>
      </p: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17676</TotalTime>
  <Words>4497</Words>
  <Application>Microsoft Macintosh PowerPoint</Application>
  <PresentationFormat>On-screen Show (4:3)</PresentationFormat>
  <Paragraphs>752</Paragraphs>
  <Slides>48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Courier New</vt:lpstr>
      <vt:lpstr>Impact</vt:lpstr>
      <vt:lpstr>Times New Roman</vt:lpstr>
      <vt:lpstr>Wingdings</vt:lpstr>
      <vt:lpstr>Clarity</vt:lpstr>
      <vt:lpstr>Document</vt:lpstr>
      <vt:lpstr>http://www.comp.nus.edu.sg/~cs2100/</vt:lpstr>
      <vt:lpstr>Questions?</vt:lpstr>
      <vt:lpstr>Lecture #3: Data Representation and Number Systems (1/2)</vt:lpstr>
      <vt:lpstr>Lecture #3: Data Representation and Number Systems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1464</cp:revision>
  <cp:lastPrinted>2017-06-30T03:15:07Z</cp:lastPrinted>
  <dcterms:created xsi:type="dcterms:W3CDTF">1998-09-05T15:03:32Z</dcterms:created>
  <dcterms:modified xsi:type="dcterms:W3CDTF">2022-07-02T10:18:09Z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