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10-->
<p:presentation xmlns:r="http://schemas.openxmlformats.org/officeDocument/2006/relationships" xmlns:a="http://schemas.openxmlformats.org/drawingml/2006/main" xmlns:p="http://schemas.openxmlformats.org/presentationml/2006/main" saveSubsetFonts="1">
  <p:sldMasterIdLst>
    <p:sldMasterId id="2147483648" r:id="rId1"/>
    <p:sldMasterId id="2147485099" r:id="rId2"/>
    <p:sldMasterId id="2147485111" r:id="rId3"/>
    <p:sldMasterId id="2147485123" r:id="rId4"/>
    <p:sldMasterId id="2147485135" r:id="rId5"/>
    <p:sldMasterId id="2147485147" r:id="rId6"/>
    <p:sldMasterId id="2147485159" r:id="rId7"/>
    <p:sldMasterId id="2147485171" r:id="rId8"/>
    <p:sldMasterId id="2147485183" r:id="rId9"/>
  </p:sldMasterIdLst>
  <p:notesMasterIdLst>
    <p:notesMasterId r:id="rId10"/>
  </p:notesMasterIdLst>
  <p:sldIdLst>
    <p:sldId id="259" r:id="rId11"/>
    <p:sldId id="262" r:id="rId12"/>
    <p:sldId id="265" r:id="rId13"/>
    <p:sldId id="268" r:id="rId14"/>
    <p:sldId id="271" r:id="rId15"/>
    <p:sldId id="274" r:id="rId16"/>
    <p:sldId id="277" r:id="rId17"/>
    <p:sldId id="280" r:id="rId18"/>
    <p:sldId id="283" r:id="rId19"/>
    <p:sldId id="286" r:id="rId20"/>
    <p:sldId id="289" r:id="rId21"/>
    <p:sldId id="292" r:id="rId22"/>
    <p:sldId id="295" r:id="rId23"/>
    <p:sldId id="298" r:id="rId24"/>
    <p:sldId id="301" r:id="rId25"/>
    <p:sldId id="304" r:id="rId26"/>
    <p:sldId id="307" r:id="rId27"/>
    <p:sldId id="310" r:id="rId28"/>
    <p:sldId id="313" r:id="rId29"/>
    <p:sldId id="316" r:id="rId30"/>
    <p:sldId id="319" r:id="rId31"/>
    <p:sldId id="322" r:id="rId32"/>
    <p:sldId id="325" r:id="rId33"/>
    <p:sldId id="328" r:id="rId34"/>
    <p:sldId id="331" r:id="rId35"/>
    <p:sldId id="334" r:id="rId36"/>
    <p:sldId id="337" r:id="rId37"/>
    <p:sldId id="340" r:id="rId38"/>
    <p:sldId id="343" r:id="rId39"/>
    <p:sldId id="346" r:id="rId40"/>
    <p:sldId id="349" r:id="rId41"/>
    <p:sldId id="352" r:id="rId42"/>
    <p:sldId id="355" r:id="rId43"/>
    <p:sldId id="358" r:id="rId44"/>
    <p:sldId id="361" r:id="rId45"/>
    <p:sldId id="364" r:id="rId46"/>
    <p:sldId id="367" r:id="rId47"/>
    <p:sldId id="370" r:id="rId48"/>
    <p:sldId id="373" r:id="rId49"/>
    <p:sldId id="376" r:id="rId50"/>
    <p:sldId id="379" r:id="rId51"/>
    <p:sldId id="382" r:id="rId52"/>
    <p:sldId id="385" r:id="rId53"/>
    <p:sldId id="388" r:id="rId54"/>
    <p:sldId id="391" r:id="rId55"/>
    <p:sldId id="394" r:id="rId56"/>
    <p:sldId id="397" r:id="rId57"/>
    <p:sldId id="400" r:id="rId58"/>
    <p:sldId id="403" r:id="rId59"/>
    <p:sldId id="406" r:id="rId60"/>
    <p:sldId id="409" r:id="rId61"/>
    <p:sldId id="412" r:id="rId62"/>
    <p:sldId id="415" r:id="rId63"/>
    <p:sldId id="418" r:id="rId64"/>
  </p:sldIdLst>
  <p:sldSz cx="9144000" cy="6858000"/>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notesMaster" Target="notesMasters/notesMaster1.xml" /><Relationship Id="rId11" Type="http://schemas.openxmlformats.org/officeDocument/2006/relationships/slide" Target="slides/slide1.xml" /><Relationship Id="rId12" Type="http://schemas.openxmlformats.org/officeDocument/2006/relationships/slide" Target="slides/slide2.xml" /><Relationship Id="rId13" Type="http://schemas.openxmlformats.org/officeDocument/2006/relationships/slide" Target="slides/slide3.xml" /><Relationship Id="rId14" Type="http://schemas.openxmlformats.org/officeDocument/2006/relationships/slide" Target="slides/slide4.xml" /><Relationship Id="rId15" Type="http://schemas.openxmlformats.org/officeDocument/2006/relationships/slide" Target="slides/slide5.xml" /><Relationship Id="rId16" Type="http://schemas.openxmlformats.org/officeDocument/2006/relationships/slide" Target="slides/slide6.xml" /><Relationship Id="rId17" Type="http://schemas.openxmlformats.org/officeDocument/2006/relationships/slide" Target="slides/slide7.xml" /><Relationship Id="rId18" Type="http://schemas.openxmlformats.org/officeDocument/2006/relationships/slide" Target="slides/slide8.xml" /><Relationship Id="rId19" Type="http://schemas.openxmlformats.org/officeDocument/2006/relationships/slide" Target="slides/slide9.xml" /><Relationship Id="rId2" Type="http://schemas.openxmlformats.org/officeDocument/2006/relationships/slideMaster" Target="slideMasters/slideMaster2.xml" /><Relationship Id="rId20" Type="http://schemas.openxmlformats.org/officeDocument/2006/relationships/slide" Target="slides/slide10.xml" /><Relationship Id="rId21" Type="http://schemas.openxmlformats.org/officeDocument/2006/relationships/slide" Target="slides/slide11.xml" /><Relationship Id="rId22" Type="http://schemas.openxmlformats.org/officeDocument/2006/relationships/slide" Target="slides/slide12.xml" /><Relationship Id="rId23" Type="http://schemas.openxmlformats.org/officeDocument/2006/relationships/slide" Target="slides/slide13.xml" /><Relationship Id="rId24" Type="http://schemas.openxmlformats.org/officeDocument/2006/relationships/slide" Target="slides/slide14.xml" /><Relationship Id="rId25" Type="http://schemas.openxmlformats.org/officeDocument/2006/relationships/slide" Target="slides/slide15.xml" /><Relationship Id="rId26" Type="http://schemas.openxmlformats.org/officeDocument/2006/relationships/slide" Target="slides/slide16.xml" /><Relationship Id="rId27" Type="http://schemas.openxmlformats.org/officeDocument/2006/relationships/slide" Target="slides/slide17.xml" /><Relationship Id="rId28" Type="http://schemas.openxmlformats.org/officeDocument/2006/relationships/slide" Target="slides/slide18.xml" /><Relationship Id="rId29" Type="http://schemas.openxmlformats.org/officeDocument/2006/relationships/slide" Target="slides/slide19.xml" /><Relationship Id="rId3" Type="http://schemas.openxmlformats.org/officeDocument/2006/relationships/slideMaster" Target="slideMasters/slideMaster3.xml" /><Relationship Id="rId30" Type="http://schemas.openxmlformats.org/officeDocument/2006/relationships/slide" Target="slides/slide20.xml" /><Relationship Id="rId31" Type="http://schemas.openxmlformats.org/officeDocument/2006/relationships/slide" Target="slides/slide21.xml" /><Relationship Id="rId32" Type="http://schemas.openxmlformats.org/officeDocument/2006/relationships/slide" Target="slides/slide22.xml" /><Relationship Id="rId33" Type="http://schemas.openxmlformats.org/officeDocument/2006/relationships/slide" Target="slides/slide23.xml" /><Relationship Id="rId34" Type="http://schemas.openxmlformats.org/officeDocument/2006/relationships/slide" Target="slides/slide24.xml" /><Relationship Id="rId35" Type="http://schemas.openxmlformats.org/officeDocument/2006/relationships/slide" Target="slides/slide25.xml" /><Relationship Id="rId36" Type="http://schemas.openxmlformats.org/officeDocument/2006/relationships/slide" Target="slides/slide26.xml" /><Relationship Id="rId37" Type="http://schemas.openxmlformats.org/officeDocument/2006/relationships/slide" Target="slides/slide27.xml" /><Relationship Id="rId38" Type="http://schemas.openxmlformats.org/officeDocument/2006/relationships/slide" Target="slides/slide28.xml" /><Relationship Id="rId39" Type="http://schemas.openxmlformats.org/officeDocument/2006/relationships/slide" Target="slides/slide29.xml" /><Relationship Id="rId4" Type="http://schemas.openxmlformats.org/officeDocument/2006/relationships/slideMaster" Target="slideMasters/slideMaster4.xml" /><Relationship Id="rId40" Type="http://schemas.openxmlformats.org/officeDocument/2006/relationships/slide" Target="slides/slide30.xml" /><Relationship Id="rId41" Type="http://schemas.openxmlformats.org/officeDocument/2006/relationships/slide" Target="slides/slide31.xml" /><Relationship Id="rId42" Type="http://schemas.openxmlformats.org/officeDocument/2006/relationships/slide" Target="slides/slide32.xml" /><Relationship Id="rId43" Type="http://schemas.openxmlformats.org/officeDocument/2006/relationships/slide" Target="slides/slide33.xml" /><Relationship Id="rId44" Type="http://schemas.openxmlformats.org/officeDocument/2006/relationships/slide" Target="slides/slide34.xml" /><Relationship Id="rId45" Type="http://schemas.openxmlformats.org/officeDocument/2006/relationships/slide" Target="slides/slide35.xml" /><Relationship Id="rId46" Type="http://schemas.openxmlformats.org/officeDocument/2006/relationships/slide" Target="slides/slide36.xml" /><Relationship Id="rId47" Type="http://schemas.openxmlformats.org/officeDocument/2006/relationships/slide" Target="slides/slide37.xml" /><Relationship Id="rId48" Type="http://schemas.openxmlformats.org/officeDocument/2006/relationships/slide" Target="slides/slide38.xml" /><Relationship Id="rId49" Type="http://schemas.openxmlformats.org/officeDocument/2006/relationships/slide" Target="slides/slide39.xml" /><Relationship Id="rId5" Type="http://schemas.openxmlformats.org/officeDocument/2006/relationships/slideMaster" Target="slideMasters/slideMaster5.xml" /><Relationship Id="rId50" Type="http://schemas.openxmlformats.org/officeDocument/2006/relationships/slide" Target="slides/slide40.xml" /><Relationship Id="rId51" Type="http://schemas.openxmlformats.org/officeDocument/2006/relationships/slide" Target="slides/slide41.xml" /><Relationship Id="rId52" Type="http://schemas.openxmlformats.org/officeDocument/2006/relationships/slide" Target="slides/slide42.xml" /><Relationship Id="rId53" Type="http://schemas.openxmlformats.org/officeDocument/2006/relationships/slide" Target="slides/slide43.xml" /><Relationship Id="rId54" Type="http://schemas.openxmlformats.org/officeDocument/2006/relationships/slide" Target="slides/slide44.xml" /><Relationship Id="rId55" Type="http://schemas.openxmlformats.org/officeDocument/2006/relationships/slide" Target="slides/slide45.xml" /><Relationship Id="rId56" Type="http://schemas.openxmlformats.org/officeDocument/2006/relationships/slide" Target="slides/slide46.xml" /><Relationship Id="rId57" Type="http://schemas.openxmlformats.org/officeDocument/2006/relationships/slide" Target="slides/slide47.xml" /><Relationship Id="rId58" Type="http://schemas.openxmlformats.org/officeDocument/2006/relationships/slide" Target="slides/slide48.xml" /><Relationship Id="rId59" Type="http://schemas.openxmlformats.org/officeDocument/2006/relationships/slide" Target="slides/slide49.xml" /><Relationship Id="rId6" Type="http://schemas.openxmlformats.org/officeDocument/2006/relationships/slideMaster" Target="slideMasters/slideMaster6.xml" /><Relationship Id="rId60" Type="http://schemas.openxmlformats.org/officeDocument/2006/relationships/slide" Target="slides/slide50.xml" /><Relationship Id="rId61" Type="http://schemas.openxmlformats.org/officeDocument/2006/relationships/slide" Target="slides/slide51.xml" /><Relationship Id="rId62" Type="http://schemas.openxmlformats.org/officeDocument/2006/relationships/slide" Target="slides/slide52.xml" /><Relationship Id="rId63" Type="http://schemas.openxmlformats.org/officeDocument/2006/relationships/slide" Target="slides/slide53.xml" /><Relationship Id="rId64" Type="http://schemas.openxmlformats.org/officeDocument/2006/relationships/slide" Target="slides/slide54.xml" /><Relationship Id="rId65" Type="http://schemas.openxmlformats.org/officeDocument/2006/relationships/tags" Target="tags/tag1.xml" /><Relationship Id="rId66" Type="http://schemas.openxmlformats.org/officeDocument/2006/relationships/presProps" Target="presProps.xml" /><Relationship Id="rId67" Type="http://schemas.openxmlformats.org/officeDocument/2006/relationships/viewProps" Target="viewProps.xml" /><Relationship Id="rId68" Type="http://schemas.openxmlformats.org/officeDocument/2006/relationships/theme" Target="theme/theme1.xml" /><Relationship Id="rId69" Type="http://schemas.openxmlformats.org/officeDocument/2006/relationships/tableStyles" Target="tableStyles.xml" /><Relationship Id="rId7" Type="http://schemas.openxmlformats.org/officeDocument/2006/relationships/slideMaster" Target="slideMasters/slideMaster7.xml" /><Relationship Id="rId8" Type="http://schemas.openxmlformats.org/officeDocument/2006/relationships/slideMaster" Target="slideMasters/slideMaster8.xml" /><Relationship Id="rId9" Type="http://schemas.openxmlformats.org/officeDocument/2006/relationships/slideMaster" Target="slideMasters/slideMaster9.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8/4/22</a:t>
            </a:fld>
            <a:endParaRPr lang="en-US"/>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CS2100 Computer Organisation</a:t>
            </a:r>
            <a:endParaRPr lang="en-US"/>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3490"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417864505"/>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565107320"/>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557458758"/>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598820350"/>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459413059"/>
      </p:ext>
    </p:extLst>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11161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71846244"/>
      </p:ext>
    </p:extLst>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3490"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1484036877"/>
      </p:ext>
    </p:extLst>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572231233"/>
      </p:ext>
    </p:extLst>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921079218"/>
      </p:ext>
    </p:extLst>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231898190"/>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4514"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731952294"/>
      </p:ext>
    </p:extLst>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629422442"/>
      </p:ext>
    </p:extLst>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836763183"/>
      </p:ext>
    </p:extLst>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11161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71846244"/>
      </p:ext>
    </p:extLst>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3490"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1484036877"/>
      </p:ext>
    </p:extLst>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042447397"/>
      </p:ext>
    </p:extLst>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232704538"/>
      </p:ext>
    </p:extLst>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973701997"/>
      </p:ext>
    </p:extLst>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108019990"/>
      </p:ext>
    </p:extLst>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070040427"/>
      </p:ext>
    </p:extLst>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94501548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4514"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4515"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4516" name="Rectangle 3"/>
          <p:cNvSpPr>
            <a:spLocks noGrp="1" noChangeArrowheads="1"/>
          </p:cNvSpPr>
          <p:nvPr>
            <p:ph type="body" idx="1"/>
          </p:nvPr>
        </p:nvSpPr>
        <p:spPr>
          <a:ln w="9525"/>
        </p:spPr>
        <p:txBody>
          <a:bodyPr/>
          <a:lstStyle/>
          <a:p>
            <a:pPr eaLnBrk="1" hangingPunct="1">
              <a:defRPr/>
            </a:pPr>
            <a:endParaRPr lang="en-US"/>
          </a:p>
        </p:txBody>
      </p:sp>
    </p:spTree>
    <p:extLst>
      <p:ext uri="{BB962C8B-B14F-4D97-AF65-F5344CB8AC3E}">
        <p14:creationId xmlns:p14="http://schemas.microsoft.com/office/powerpoint/2010/main" val="1294330233"/>
      </p:ext>
    </p:extLst>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49409385"/>
      </p:ext>
    </p:extLst>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57446201"/>
      </p:ext>
    </p:extLst>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72424051"/>
      </p:ext>
    </p:extLst>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11161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71846244"/>
      </p:ext>
    </p:extLst>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3490"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1484036877"/>
      </p:ext>
    </p:extLst>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425168646"/>
      </p:ext>
    </p:extLst>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537110013"/>
      </p:ext>
    </p:extLst>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090598706"/>
      </p:ext>
    </p:extLst>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38491397"/>
      </p:ext>
    </p:extLst>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31783787"/>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653401649"/>
      </p:ext>
    </p:extLst>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404733201"/>
      </p:ext>
    </p:extLst>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1389739"/>
      </p:ext>
    </p:extLst>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45242086"/>
      </p:ext>
    </p:extLst>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18760874"/>
      </p:ext>
    </p:extLst>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361592983"/>
      </p:ext>
    </p:extLst>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304361891"/>
      </p:ext>
    </p:extLst>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959534225"/>
      </p:ext>
    </p:extLst>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050908464"/>
      </p:ext>
    </p:extLst>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11161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71846244"/>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446449741"/>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151006782"/>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732438486"/>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26610523"/>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65538" name="Rectangle 2"/>
          <p:cNvSpPr>
            <a:spLocks noGrp="1" noChangeArrowheads="1"/>
          </p:cNvSpPr>
          <p:nvPr>
            <p:ph type="hdr" sz="quarter"/>
          </p:nvPr>
        </p:nvSpPr>
        <p:spPr bwMode="auto">
          <a:xfrm>
            <a:off x="0" y="0"/>
            <a:ext cx="3038786" cy="465341"/>
          </a:xfrm>
          <a:noFill/>
          <a:ln>
            <a:miter lim="800000"/>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idx="2"/>
          </p:nvPr>
        </p:nvSpPr>
        <p:spPr bwMode="auto">
          <a:xfrm>
            <a:off x="1182688" y="696913"/>
            <a:ext cx="4648200" cy="3486150"/>
          </a:xfrm>
          <a:noFill/>
          <a:ln>
            <a:solidFill>
              <a:srgbClr val="000000"/>
            </a:solidFill>
            <a:miter lim="800000"/>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09538154"/>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0931E0F3-6C19-4343-9741-A003672DB21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33524C5-8FDA-4EF4-B08F-CE17A7E488B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4FFAF373-379F-447B-A3A7-754BCAE0CDF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35cce793-99a6-4f28-9e1a-625ba96e3db4]"/>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pPr>
              <a:defRPr/>
            </a:pPr>
            <a:r>
              <a:rPr lang="en-US"/>
              <a:t>Aaron Tan, NUS</a:t>
            </a:r>
            <a:endParaRPr lang="en-US"/>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pPr>
              <a:defRPr/>
            </a:pPr>
            <a:r>
              <a:rPr lang="en-US"/>
              <a:t>Aaron Tan, NUS</a:t>
            </a:r>
            <a:endParaRPr lang="en-US"/>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82A52059-2E17-43AB-AB3B-68A06A781B9A}"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35cce793-99a6-4f28-9e1a-625ba96e3db4]"/>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pPr>
              <a:defRPr/>
            </a:pPr>
            <a:r>
              <a:rPr lang="en-US"/>
              <a:t>Aaron Tan, NUS</a:t>
            </a:r>
            <a:endParaRPr lang="en-US"/>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pPr>
              <a:defRPr/>
            </a:pPr>
            <a:r>
              <a:rPr lang="en-US"/>
              <a:t>Aaron Tan, NUS</a:t>
            </a:r>
            <a:endParaRPr lang="en-US"/>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FDBB58B2-5B01-4236-99A4-282C1FE56A9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35cce793-99a6-4f28-9e1a-625ba96e3db4]"/>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pPr>
              <a:defRPr/>
            </a:pPr>
            <a:r>
              <a:rPr lang="en-US"/>
              <a:t>Aaron Tan, NUS</a:t>
            </a:r>
            <a:endParaRPr lang="en-US"/>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3FB0E31A-6D8A-45FE-AFBA-5D1DC1EE99E8}"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pPr>
              <a:defRPr/>
            </a:pPr>
            <a:r>
              <a:rPr lang="en-US"/>
              <a:t>Aaron Tan, NUS</a:t>
            </a:r>
            <a:endParaRPr lang="en-US"/>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35cce793-99a6-4f28-9e1a-625ba96e3db4]"/>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pPr>
              <a:defRPr/>
            </a:pPr>
            <a:r>
              <a:rPr lang="en-US"/>
              <a:t>Aaron Tan, NUS</a:t>
            </a:r>
            <a:endParaRPr lang="en-US"/>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04891F70-086E-4947-B37F-F3F0FA056FFF}"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pPr>
              <a:defRPr/>
            </a:pPr>
            <a:r>
              <a:rPr lang="en-US"/>
              <a:t>Aaron Tan, NUS</a:t>
            </a:r>
            <a:endParaRPr lang="en-US"/>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35cce793-99a6-4f28-9e1a-625ba96e3db4]"/>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E1420DF3-9835-42E1-A1EB-7E80416C19B7}"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pPr>
              <a:defRPr/>
            </a:pPr>
            <a:r>
              <a:rPr lang="en-US"/>
              <a:t>Aaron Tan, NUS</a:t>
            </a:r>
            <a:endParaRPr lang="en-US"/>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pPr>
              <a:defRPr/>
            </a:pPr>
            <a:r>
              <a:rPr lang="en-US"/>
              <a:t>Aaron Tan, NUS</a:t>
            </a:r>
            <a:endParaRPr lang="en-US"/>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35cce793-99a6-4f28-9e1a-625ba96e3db4]"/>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3036B33D-F8E4-4E33-A11E-F18136BB0856}"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pPr>
              <a:defRPr/>
            </a:pPr>
            <a:r>
              <a:rPr lang="en-US"/>
              <a:t>Aaron Tan, NUS</a:t>
            </a:r>
            <a:endParaRPr lang="en-US"/>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pPr>
              <a:defRPr/>
            </a:pPr>
            <a:r>
              <a:rPr lang="en-US"/>
              <a:t>Aaron Tan, NUS</a:t>
            </a:r>
            <a:endParaRPr lang="en-US"/>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35cce793-99a6-4f28-9e1a-625ba96e3db4]"/>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AEDD4182-337E-4470-9EC0-0CB213E7A5BE}"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pPr>
              <a:defRPr/>
            </a:pPr>
            <a:r>
              <a:rPr lang="en-US"/>
              <a:t>Aaron Tan, NUS</a:t>
            </a:r>
            <a:endParaRPr lang="en-US"/>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pPr>
              <a:defRPr/>
            </a:pPr>
            <a:r>
              <a:rPr lang="en-US"/>
              <a:t>Aaron Tan, NUS</a:t>
            </a:r>
            <a:endParaRPr lang="en-US"/>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35cce793-99a6-4f28-9e1a-625ba96e3db4]"/>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A843F92A-CE23-48D6-AC0D-3C8D6FAB891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bg>
      <p:bgRef idx="1001">
        <a:schemeClr val="bg2"/>
      </p:bgRef>
    </p:bg>
    <p:spTree>
      <p:nvGrpSpPr>
        <p:cNvPr id="1" name=""/>
        <p:cNvGrpSpPr/>
        <p:nvPr/>
      </p:nvGrpSpPr>
      <p:grpSpPr>
        <a:xfrm>
          <a:off x="0" y="0"/>
          <a: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pPr>
              <a:defRPr/>
            </a:pPr>
            <a:r>
              <a:rPr lang="en-US"/>
              <a:t>Aaron Tan, NUS</a:t>
            </a:r>
            <a:endParaRPr lang="en-US"/>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pPr>
              <a:defRPr/>
            </a:pPr>
            <a:r>
              <a:rPr lang="en-US"/>
              <a:t>Aaron Tan, NUS</a:t>
            </a:r>
            <a:endParaRPr lang="en-US"/>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pPr>
              <a:defRPr/>
            </a:pPr>
            <a:r>
              <a:rPr lang="en-US"/>
              <a:t>Aaron Tan, NUS</a:t>
            </a:r>
            <a:endParaRPr lang="en-US"/>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image" Target="../media/image1.png" /><Relationship Id="rId13"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image" Target="../media/image1.png" /><Relationship Id="rId13"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4.xml" /><Relationship Id="rId10" Type="http://schemas.openxmlformats.org/officeDocument/2006/relationships/slideLayout" Target="../slideLayouts/slideLayout43.xml" /><Relationship Id="rId11" Type="http://schemas.openxmlformats.org/officeDocument/2006/relationships/slideLayout" Target="../slideLayouts/slideLayout44.xml" /><Relationship Id="rId12" Type="http://schemas.openxmlformats.org/officeDocument/2006/relationships/image" Target="../media/image1.png" /><Relationship Id="rId13" Type="http://schemas.openxmlformats.org/officeDocument/2006/relationships/theme" Target="../theme/theme4.xml" /><Relationship Id="rId2" Type="http://schemas.openxmlformats.org/officeDocument/2006/relationships/slideLayout" Target="../slideLayouts/slideLayout35.xml" /><Relationship Id="rId3" Type="http://schemas.openxmlformats.org/officeDocument/2006/relationships/slideLayout" Target="../slideLayouts/slideLayout36.xml" /><Relationship Id="rId4" Type="http://schemas.openxmlformats.org/officeDocument/2006/relationships/slideLayout" Target="../slideLayouts/slideLayout37.xml" /><Relationship Id="rId5" Type="http://schemas.openxmlformats.org/officeDocument/2006/relationships/slideLayout" Target="../slideLayouts/slideLayout38.xml" /><Relationship Id="rId6" Type="http://schemas.openxmlformats.org/officeDocument/2006/relationships/slideLayout" Target="../slideLayouts/slideLayout39.xml" /><Relationship Id="rId7" Type="http://schemas.openxmlformats.org/officeDocument/2006/relationships/slideLayout" Target="../slideLayouts/slideLayout40.xml" /><Relationship Id="rId8" Type="http://schemas.openxmlformats.org/officeDocument/2006/relationships/slideLayout" Target="../slideLayouts/slideLayout41.xml" /><Relationship Id="rId9" Type="http://schemas.openxmlformats.org/officeDocument/2006/relationships/slideLayout" Target="../slideLayouts/slideLayout4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5.xml" /><Relationship Id="rId10" Type="http://schemas.openxmlformats.org/officeDocument/2006/relationships/slideLayout" Target="../slideLayouts/slideLayout54.xml" /><Relationship Id="rId11" Type="http://schemas.openxmlformats.org/officeDocument/2006/relationships/slideLayout" Target="../slideLayouts/slideLayout55.xml" /><Relationship Id="rId12" Type="http://schemas.openxmlformats.org/officeDocument/2006/relationships/image" Target="../media/image1.png" /><Relationship Id="rId13" Type="http://schemas.openxmlformats.org/officeDocument/2006/relationships/theme" Target="../theme/theme5.xml" /><Relationship Id="rId2" Type="http://schemas.openxmlformats.org/officeDocument/2006/relationships/slideLayout" Target="../slideLayouts/slideLayout46.xml" /><Relationship Id="rId3" Type="http://schemas.openxmlformats.org/officeDocument/2006/relationships/slideLayout" Target="../slideLayouts/slideLayout47.xml" /><Relationship Id="rId4" Type="http://schemas.openxmlformats.org/officeDocument/2006/relationships/slideLayout" Target="../slideLayouts/slideLayout48.xml" /><Relationship Id="rId5" Type="http://schemas.openxmlformats.org/officeDocument/2006/relationships/slideLayout" Target="../slideLayouts/slideLayout49.xml" /><Relationship Id="rId6" Type="http://schemas.openxmlformats.org/officeDocument/2006/relationships/slideLayout" Target="../slideLayouts/slideLayout50.xml" /><Relationship Id="rId7" Type="http://schemas.openxmlformats.org/officeDocument/2006/relationships/slideLayout" Target="../slideLayouts/slideLayout51.xml" /><Relationship Id="rId8" Type="http://schemas.openxmlformats.org/officeDocument/2006/relationships/slideLayout" Target="../slideLayouts/slideLayout52.xml" /><Relationship Id="rId9" Type="http://schemas.openxmlformats.org/officeDocument/2006/relationships/slideLayout" Target="../slideLayouts/slideLayout53.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56.xml" /><Relationship Id="rId10" Type="http://schemas.openxmlformats.org/officeDocument/2006/relationships/slideLayout" Target="../slideLayouts/slideLayout65.xml" /><Relationship Id="rId11" Type="http://schemas.openxmlformats.org/officeDocument/2006/relationships/slideLayout" Target="../slideLayouts/slideLayout66.xml" /><Relationship Id="rId12" Type="http://schemas.openxmlformats.org/officeDocument/2006/relationships/image" Target="../media/image1.png" /><Relationship Id="rId13" Type="http://schemas.openxmlformats.org/officeDocument/2006/relationships/theme" Target="../theme/theme6.xml" /><Relationship Id="rId2" Type="http://schemas.openxmlformats.org/officeDocument/2006/relationships/slideLayout" Target="../slideLayouts/slideLayout57.xml" /><Relationship Id="rId3" Type="http://schemas.openxmlformats.org/officeDocument/2006/relationships/slideLayout" Target="../slideLayouts/slideLayout58.xml" /><Relationship Id="rId4" Type="http://schemas.openxmlformats.org/officeDocument/2006/relationships/slideLayout" Target="../slideLayouts/slideLayout59.xml" /><Relationship Id="rId5" Type="http://schemas.openxmlformats.org/officeDocument/2006/relationships/slideLayout" Target="../slideLayouts/slideLayout60.xml" /><Relationship Id="rId6" Type="http://schemas.openxmlformats.org/officeDocument/2006/relationships/slideLayout" Target="../slideLayouts/slideLayout61.xml" /><Relationship Id="rId7" Type="http://schemas.openxmlformats.org/officeDocument/2006/relationships/slideLayout" Target="../slideLayouts/slideLayout62.xml" /><Relationship Id="rId8" Type="http://schemas.openxmlformats.org/officeDocument/2006/relationships/slideLayout" Target="../slideLayouts/slideLayout63.xml" /><Relationship Id="rId9" Type="http://schemas.openxmlformats.org/officeDocument/2006/relationships/slideLayout" Target="../slideLayouts/slideLayout64.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67.xml" /><Relationship Id="rId10" Type="http://schemas.openxmlformats.org/officeDocument/2006/relationships/slideLayout" Target="../slideLayouts/slideLayout76.xml" /><Relationship Id="rId11" Type="http://schemas.openxmlformats.org/officeDocument/2006/relationships/slideLayout" Target="../slideLayouts/slideLayout77.xml" /><Relationship Id="rId12" Type="http://schemas.openxmlformats.org/officeDocument/2006/relationships/image" Target="../media/image1.png" /><Relationship Id="rId13" Type="http://schemas.openxmlformats.org/officeDocument/2006/relationships/theme" Target="../theme/theme7.xml" /><Relationship Id="rId2" Type="http://schemas.openxmlformats.org/officeDocument/2006/relationships/slideLayout" Target="../slideLayouts/slideLayout68.xml" /><Relationship Id="rId3" Type="http://schemas.openxmlformats.org/officeDocument/2006/relationships/slideLayout" Target="../slideLayouts/slideLayout69.xml" /><Relationship Id="rId4" Type="http://schemas.openxmlformats.org/officeDocument/2006/relationships/slideLayout" Target="../slideLayouts/slideLayout70.xml" /><Relationship Id="rId5" Type="http://schemas.openxmlformats.org/officeDocument/2006/relationships/slideLayout" Target="../slideLayouts/slideLayout71.xml" /><Relationship Id="rId6" Type="http://schemas.openxmlformats.org/officeDocument/2006/relationships/slideLayout" Target="../slideLayouts/slideLayout72.xml" /><Relationship Id="rId7" Type="http://schemas.openxmlformats.org/officeDocument/2006/relationships/slideLayout" Target="../slideLayouts/slideLayout73.xml" /><Relationship Id="rId8" Type="http://schemas.openxmlformats.org/officeDocument/2006/relationships/slideLayout" Target="../slideLayouts/slideLayout74.xml" /><Relationship Id="rId9" Type="http://schemas.openxmlformats.org/officeDocument/2006/relationships/slideLayout" Target="../slideLayouts/slideLayout75.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78.xml" /><Relationship Id="rId10" Type="http://schemas.openxmlformats.org/officeDocument/2006/relationships/slideLayout" Target="../slideLayouts/slideLayout87.xml" /><Relationship Id="rId11" Type="http://schemas.openxmlformats.org/officeDocument/2006/relationships/slideLayout" Target="../slideLayouts/slideLayout88.xml" /><Relationship Id="rId12" Type="http://schemas.openxmlformats.org/officeDocument/2006/relationships/image" Target="../media/image1.png" /><Relationship Id="rId13" Type="http://schemas.openxmlformats.org/officeDocument/2006/relationships/theme" Target="../theme/theme8.xml" /><Relationship Id="rId2" Type="http://schemas.openxmlformats.org/officeDocument/2006/relationships/slideLayout" Target="../slideLayouts/slideLayout79.xml" /><Relationship Id="rId3" Type="http://schemas.openxmlformats.org/officeDocument/2006/relationships/slideLayout" Target="../slideLayouts/slideLayout80.xml" /><Relationship Id="rId4" Type="http://schemas.openxmlformats.org/officeDocument/2006/relationships/slideLayout" Target="../slideLayouts/slideLayout81.xml" /><Relationship Id="rId5" Type="http://schemas.openxmlformats.org/officeDocument/2006/relationships/slideLayout" Target="../slideLayouts/slideLayout82.xml" /><Relationship Id="rId6" Type="http://schemas.openxmlformats.org/officeDocument/2006/relationships/slideLayout" Target="../slideLayouts/slideLayout83.xml" /><Relationship Id="rId7" Type="http://schemas.openxmlformats.org/officeDocument/2006/relationships/slideLayout" Target="../slideLayouts/slideLayout84.xml" /><Relationship Id="rId8" Type="http://schemas.openxmlformats.org/officeDocument/2006/relationships/slideLayout" Target="../slideLayouts/slideLayout85.xml" /><Relationship Id="rId9" Type="http://schemas.openxmlformats.org/officeDocument/2006/relationships/slideLayout" Target="../slideLayouts/slideLayout86.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89.xml" /><Relationship Id="rId10" Type="http://schemas.openxmlformats.org/officeDocument/2006/relationships/slideLayout" Target="../slideLayouts/slideLayout98.xml" /><Relationship Id="rId11" Type="http://schemas.openxmlformats.org/officeDocument/2006/relationships/slideLayout" Target="../slideLayouts/slideLayout99.xml" /><Relationship Id="rId12" Type="http://schemas.openxmlformats.org/officeDocument/2006/relationships/image" Target="../media/image1.png" /><Relationship Id="rId13" Type="http://schemas.openxmlformats.org/officeDocument/2006/relationships/theme" Target="../theme/theme9.xml" /><Relationship Id="rId2" Type="http://schemas.openxmlformats.org/officeDocument/2006/relationships/slideLayout" Target="../slideLayouts/slideLayout90.xml" /><Relationship Id="rId3" Type="http://schemas.openxmlformats.org/officeDocument/2006/relationships/slideLayout" Target="../slideLayouts/slideLayout91.xml" /><Relationship Id="rId4" Type="http://schemas.openxmlformats.org/officeDocument/2006/relationships/slideLayout" Target="../slideLayouts/slideLayout92.xml" /><Relationship Id="rId5" Type="http://schemas.openxmlformats.org/officeDocument/2006/relationships/slideLayout" Target="../slideLayouts/slideLayout93.xml" /><Relationship Id="rId6" Type="http://schemas.openxmlformats.org/officeDocument/2006/relationships/slideLayout" Target="../slideLayouts/slideLayout94.xml" /><Relationship Id="rId7" Type="http://schemas.openxmlformats.org/officeDocument/2006/relationships/slideLayout" Target="../slideLayouts/slideLayout95.xml" /><Relationship Id="rId8" Type="http://schemas.openxmlformats.org/officeDocument/2006/relationships/slideLayout" Target="../slideLayouts/slideLayout96.xml" /><Relationship Id="rId9" Type="http://schemas.openxmlformats.org/officeDocument/2006/relationships/slideLayout" Target="../slideLayouts/slideLayout97.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Aaron Tan, NUS</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l">
              <a:defRPr/>
            </a:pPr>
            <a:r>
              <a:rPr lang="en-SG"/>
              <a:t>Lecture #4: Pointers and Functions</a:t>
            </a:r>
            <a:endParaRPr lang="en-US"/>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b="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1 - </a:t>
            </a:r>
            <a:fld id="{2E4790E1-2590-4AEE-892D-AB46A7688113}" type="slidenum">
              <a:rPr lang="en-US" smtClean="0"/>
              <a:pPr>
                <a:defRPr/>
              </a:pPr>
              <a:t>‹#›</a:t>
            </a:fld>
            <a:endParaRPr lang="en-US"/>
          </a:p>
        </p:txBody>
      </p:sp>
      <p:pic>
        <p:nvPicPr>
          <p:cNvPr id="9" name="Picture 8" descr="Qr code&#10;&#10;Description automatically generated">
            <a:extLst>
              <a:ext uri="{FF2B5EF4-FFF2-40B4-BE49-F238E27FC236}">
                <a16:creationId xmlns:a16="http://schemas.microsoft.com/office/drawing/2014/main" id="{16C60B82-624D-9229-757C-8F12CED1CE59}"/>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825955"/>
            <a:ext cx="1041401" cy="1041401"/>
          </a:xfrm>
          <a:prstGeom prst="rect">
            <a:avLst/>
          </a:prstGeom>
        </p:spPr>
      </p:pic>
    </p:spTree>
  </p:cSld>
  <p:clrMap bg1="lt1" tx1="dk1" bg2="lt2" tx2="dk2" accent1="accent1" accent2="accent2" accent3="accent3" accent4="accent4" accent5="accent5" accent6="accent6" hlink="hlink" folHlink="folHlink"/>
  <p:sldLayoutIdLst>
    <p:sldLayoutId id="2147483660"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Aaron Tan, NUS</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l">
              <a:defRPr/>
            </a:pPr>
            <a:r>
              <a:rPr lang="en-SG"/>
              <a:t>Lecture #4: Pointers and Functions</a:t>
            </a:r>
            <a:endParaRPr lang="en-US"/>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b="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1 - </a:t>
            </a:r>
            <a:fld id="{2E4790E1-2590-4AEE-892D-AB46A7688113}" type="slidenum">
              <a:rPr lang="en-US" smtClean="0"/>
              <a:pPr>
                <a:defRPr/>
              </a:pPr>
              <a:t>‹#›</a:t>
            </a:fld>
            <a:endParaRPr lang="en-US"/>
          </a:p>
        </p:txBody>
      </p:sp>
      <p:pic>
        <p:nvPicPr>
          <p:cNvPr id="9" name="Picture 8" descr="Qr code&#10;&#10;Description automatically generated">
            <a:extLst>
              <a:ext uri="{FF2B5EF4-FFF2-40B4-BE49-F238E27FC236}">
                <a16:creationId xmlns:a16="http://schemas.microsoft.com/office/drawing/2014/main" id="{16C60B82-624D-9229-757C-8F12CED1CE59}"/>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825955"/>
            <a:ext cx="1041401" cy="1041401"/>
          </a:xfrm>
          <a:prstGeom prst="rect">
            <a:avLst/>
          </a:prstGeom>
        </p:spPr>
      </p:pic>
    </p:spTree>
  </p:cSld>
  <p:clrMap bg1="lt1" tx1="dk1" bg2="lt2" tx2="dk2" accent1="accent1" accent2="accent2" accent3="accent3" accent4="accent4" accent5="accent5" accent6="accent6" hlink="hlink" folHlink="folHlink"/>
  <p:sldLayoutIdLst>
    <p:sldLayoutId id="2147485100" r:id="rId1"/>
    <p:sldLayoutId id="2147485101" r:id="rId2"/>
    <p:sldLayoutId id="2147485102" r:id="rId3"/>
    <p:sldLayoutId id="2147485103" r:id="rId4"/>
    <p:sldLayoutId id="2147485104" r:id="rId5"/>
    <p:sldLayoutId id="2147485105" r:id="rId6"/>
    <p:sldLayoutId id="2147485106" r:id="rId7"/>
    <p:sldLayoutId id="2147485107" r:id="rId8"/>
    <p:sldLayoutId id="2147485108" r:id="rId9"/>
    <p:sldLayoutId id="2147485109" r:id="rId10"/>
    <p:sldLayoutId id="2147485110" r:id="rId11"/>
  </p:sldLayoutIdLst>
  <p:transition>
    <p:fade/>
  </p:transition>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Aaron Tan, NUS</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l">
              <a:defRPr/>
            </a:pPr>
            <a:r>
              <a:rPr lang="en-SG"/>
              <a:t>Lecture #4: Pointers and Functions</a:t>
            </a:r>
            <a:endParaRPr lang="en-US"/>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b="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1 - </a:t>
            </a:r>
            <a:fld id="{2E4790E1-2590-4AEE-892D-AB46A7688113}" type="slidenum">
              <a:rPr lang="en-US" smtClean="0"/>
              <a:pPr>
                <a:defRPr/>
              </a:pPr>
              <a:t>‹#›</a:t>
            </a:fld>
            <a:endParaRPr lang="en-US"/>
          </a:p>
        </p:txBody>
      </p:sp>
      <p:pic>
        <p:nvPicPr>
          <p:cNvPr id="9" name="Picture 8" descr="Qr code&#10;&#10;Description automatically generated">
            <a:extLst>
              <a:ext uri="{FF2B5EF4-FFF2-40B4-BE49-F238E27FC236}">
                <a16:creationId xmlns:a16="http://schemas.microsoft.com/office/drawing/2014/main" id="{16C60B82-624D-9229-757C-8F12CED1CE59}"/>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825955"/>
            <a:ext cx="1041401" cy="1041401"/>
          </a:xfrm>
          <a:prstGeom prst="rect">
            <a:avLst/>
          </a:prstGeom>
        </p:spPr>
      </p:pic>
    </p:spTree>
  </p:cSld>
  <p:clrMap bg1="lt1" tx1="dk1" bg2="lt2" tx2="dk2" accent1="accent1" accent2="accent2" accent3="accent3" accent4="accent4" accent5="accent5" accent6="accent6" hlink="hlink" folHlink="folHlink"/>
  <p:sldLayoutIdLst>
    <p:sldLayoutId id="2147485112" r:id="rId1"/>
    <p:sldLayoutId id="2147485113" r:id="rId2"/>
    <p:sldLayoutId id="2147485114" r:id="rId3"/>
    <p:sldLayoutId id="2147485115" r:id="rId4"/>
    <p:sldLayoutId id="2147485116" r:id="rId5"/>
    <p:sldLayoutId id="2147485117" r:id="rId6"/>
    <p:sldLayoutId id="2147485118" r:id="rId7"/>
    <p:sldLayoutId id="2147485119" r:id="rId8"/>
    <p:sldLayoutId id="2147485120" r:id="rId9"/>
    <p:sldLayoutId id="2147485121" r:id="rId10"/>
    <p:sldLayoutId id="2147485122" r:id="rId11"/>
  </p:sldLayoutIdLst>
  <p:transition>
    <p:fade/>
  </p:transition>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Aaron Tan, NUS</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l">
              <a:defRPr/>
            </a:pPr>
            <a:r>
              <a:rPr lang="en-SG"/>
              <a:t>Lecture #4: Pointers and Functions</a:t>
            </a:r>
            <a:endParaRPr lang="en-US"/>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b="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1 - </a:t>
            </a:r>
            <a:fld id="{2E4790E1-2590-4AEE-892D-AB46A7688113}" type="slidenum">
              <a:rPr lang="en-US" smtClean="0"/>
              <a:pPr>
                <a:defRPr/>
              </a:pPr>
              <a:t>‹#›</a:t>
            </a:fld>
            <a:endParaRPr lang="en-US"/>
          </a:p>
        </p:txBody>
      </p:sp>
      <p:pic>
        <p:nvPicPr>
          <p:cNvPr id="9" name="Picture 8" descr="Qr code&#10;&#10;Description automatically generated">
            <a:extLst>
              <a:ext uri="{FF2B5EF4-FFF2-40B4-BE49-F238E27FC236}">
                <a16:creationId xmlns:a16="http://schemas.microsoft.com/office/drawing/2014/main" id="{16C60B82-624D-9229-757C-8F12CED1CE59}"/>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825955"/>
            <a:ext cx="1041401" cy="1041401"/>
          </a:xfrm>
          <a:prstGeom prst="rect">
            <a:avLst/>
          </a:prstGeom>
        </p:spPr>
      </p:pic>
    </p:spTree>
  </p:cSld>
  <p:clrMap bg1="lt1" tx1="dk1" bg2="lt2" tx2="dk2" accent1="accent1" accent2="accent2" accent3="accent3" accent4="accent4" accent5="accent5" accent6="accent6" hlink="hlink" folHlink="folHlink"/>
  <p:sldLayoutIdLst>
    <p:sldLayoutId id="2147485124" r:id="rId1"/>
    <p:sldLayoutId id="2147485125" r:id="rId2"/>
    <p:sldLayoutId id="2147485126" r:id="rId3"/>
    <p:sldLayoutId id="2147485127" r:id="rId4"/>
    <p:sldLayoutId id="2147485128" r:id="rId5"/>
    <p:sldLayoutId id="2147485129" r:id="rId6"/>
    <p:sldLayoutId id="2147485130" r:id="rId7"/>
    <p:sldLayoutId id="2147485131" r:id="rId8"/>
    <p:sldLayoutId id="2147485132" r:id="rId9"/>
    <p:sldLayoutId id="2147485133" r:id="rId10"/>
    <p:sldLayoutId id="2147485134" r:id="rId11"/>
  </p:sldLayoutIdLst>
  <p:transition>
    <p:fade/>
  </p:transition>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Aaron Tan, NUS</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l">
              <a:defRPr/>
            </a:pPr>
            <a:r>
              <a:rPr lang="en-SG"/>
              <a:t>Lecture #4: Pointers and Functions</a:t>
            </a:r>
            <a:endParaRPr lang="en-US"/>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b="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1 - </a:t>
            </a:r>
            <a:fld id="{2E4790E1-2590-4AEE-892D-AB46A7688113}" type="slidenum">
              <a:rPr lang="en-US" smtClean="0"/>
              <a:pPr>
                <a:defRPr/>
              </a:pPr>
              <a:t>‹#›</a:t>
            </a:fld>
            <a:endParaRPr lang="en-US"/>
          </a:p>
        </p:txBody>
      </p:sp>
      <p:pic>
        <p:nvPicPr>
          <p:cNvPr id="9" name="Picture 8" descr="Qr code&#10;&#10;Description automatically generated">
            <a:extLst>
              <a:ext uri="{FF2B5EF4-FFF2-40B4-BE49-F238E27FC236}">
                <a16:creationId xmlns:a16="http://schemas.microsoft.com/office/drawing/2014/main" id="{16C60B82-624D-9229-757C-8F12CED1CE59}"/>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825955"/>
            <a:ext cx="1041401" cy="1041401"/>
          </a:xfrm>
          <a:prstGeom prst="rect">
            <a:avLst/>
          </a:prstGeom>
        </p:spPr>
      </p:pic>
    </p:spTree>
  </p:cSld>
  <p:clrMap bg1="lt1" tx1="dk1" bg2="lt2" tx2="dk2" accent1="accent1" accent2="accent2" accent3="accent3" accent4="accent4" accent5="accent5" accent6="accent6" hlink="hlink" folHlink="folHlink"/>
  <p:sldLayoutIdLst>
    <p:sldLayoutId id="2147485136" r:id="rId1"/>
    <p:sldLayoutId id="2147485137" r:id="rId2"/>
    <p:sldLayoutId id="2147485138" r:id="rId3"/>
    <p:sldLayoutId id="2147485139" r:id="rId4"/>
    <p:sldLayoutId id="2147485140" r:id="rId5"/>
    <p:sldLayoutId id="2147485141" r:id="rId6"/>
    <p:sldLayoutId id="2147485142" r:id="rId7"/>
    <p:sldLayoutId id="2147485143" r:id="rId8"/>
    <p:sldLayoutId id="2147485144" r:id="rId9"/>
    <p:sldLayoutId id="2147485145" r:id="rId10"/>
    <p:sldLayoutId id="2147485146" r:id="rId11"/>
  </p:sldLayoutIdLst>
  <p:transition>
    <p:fade/>
  </p:transition>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Aaron Tan, NUS</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l">
              <a:defRPr/>
            </a:pPr>
            <a:r>
              <a:rPr lang="en-SG"/>
              <a:t>Lecture #4: Pointers and Functions</a:t>
            </a:r>
            <a:endParaRPr lang="en-US"/>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b="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1 - </a:t>
            </a:r>
            <a:fld id="{2E4790E1-2590-4AEE-892D-AB46A7688113}" type="slidenum">
              <a:rPr lang="en-US" smtClean="0"/>
              <a:pPr>
                <a:defRPr/>
              </a:pPr>
              <a:t>‹#›</a:t>
            </a:fld>
            <a:endParaRPr lang="en-US"/>
          </a:p>
        </p:txBody>
      </p:sp>
      <p:pic>
        <p:nvPicPr>
          <p:cNvPr id="9" name="Picture 8" descr="Qr code&#10;&#10;Description automatically generated">
            <a:extLst>
              <a:ext uri="{FF2B5EF4-FFF2-40B4-BE49-F238E27FC236}">
                <a16:creationId xmlns:a16="http://schemas.microsoft.com/office/drawing/2014/main" id="{16C60B82-624D-9229-757C-8F12CED1CE59}"/>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825955"/>
            <a:ext cx="1041401" cy="1041401"/>
          </a:xfrm>
          <a:prstGeom prst="rect">
            <a:avLst/>
          </a:prstGeom>
        </p:spPr>
      </p:pic>
    </p:spTree>
  </p:cSld>
  <p:clrMap bg1="lt1" tx1="dk1" bg2="lt2" tx2="dk2" accent1="accent1" accent2="accent2" accent3="accent3" accent4="accent4" accent5="accent5" accent6="accent6" hlink="hlink" folHlink="folHlink"/>
  <p:sldLayoutIdLst>
    <p:sldLayoutId id="2147485148" r:id="rId1"/>
    <p:sldLayoutId id="2147485149" r:id="rId2"/>
    <p:sldLayoutId id="2147485150" r:id="rId3"/>
    <p:sldLayoutId id="2147485151" r:id="rId4"/>
    <p:sldLayoutId id="2147485152" r:id="rId5"/>
    <p:sldLayoutId id="2147485153" r:id="rId6"/>
    <p:sldLayoutId id="2147485154" r:id="rId7"/>
    <p:sldLayoutId id="2147485155" r:id="rId8"/>
    <p:sldLayoutId id="2147485156" r:id="rId9"/>
    <p:sldLayoutId id="2147485157" r:id="rId10"/>
    <p:sldLayoutId id="2147485158" r:id="rId11"/>
  </p:sldLayoutIdLst>
  <p:transition>
    <p:fade/>
  </p:transition>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Aaron Tan, NUS</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l">
              <a:defRPr/>
            </a:pPr>
            <a:r>
              <a:rPr lang="en-SG"/>
              <a:t>Lecture #4: Pointers and Functions</a:t>
            </a:r>
            <a:endParaRPr lang="en-US"/>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b="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1 - </a:t>
            </a:r>
            <a:fld id="{2E4790E1-2590-4AEE-892D-AB46A7688113}" type="slidenum">
              <a:rPr lang="en-US" smtClean="0"/>
              <a:pPr>
                <a:defRPr/>
              </a:pPr>
              <a:t>‹#›</a:t>
            </a:fld>
            <a:endParaRPr lang="en-US"/>
          </a:p>
        </p:txBody>
      </p:sp>
      <p:pic>
        <p:nvPicPr>
          <p:cNvPr id="9" name="Picture 8" descr="Qr code&#10;&#10;Description automatically generated">
            <a:extLst>
              <a:ext uri="{FF2B5EF4-FFF2-40B4-BE49-F238E27FC236}">
                <a16:creationId xmlns:a16="http://schemas.microsoft.com/office/drawing/2014/main" id="{16C60B82-624D-9229-757C-8F12CED1CE59}"/>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825955"/>
            <a:ext cx="1041401" cy="1041401"/>
          </a:xfrm>
          <a:prstGeom prst="rect">
            <a:avLst/>
          </a:prstGeom>
        </p:spPr>
      </p:pic>
    </p:spTree>
  </p:cSld>
  <p:clrMap bg1="lt1" tx1="dk1" bg2="lt2" tx2="dk2" accent1="accent1" accent2="accent2" accent3="accent3" accent4="accent4" accent5="accent5" accent6="accent6" hlink="hlink" folHlink="folHlink"/>
  <p:sldLayoutIdLst>
    <p:sldLayoutId id="2147485160" r:id="rId1"/>
    <p:sldLayoutId id="2147485161" r:id="rId2"/>
    <p:sldLayoutId id="2147485162" r:id="rId3"/>
    <p:sldLayoutId id="2147485163" r:id="rId4"/>
    <p:sldLayoutId id="2147485164" r:id="rId5"/>
    <p:sldLayoutId id="2147485165" r:id="rId6"/>
    <p:sldLayoutId id="2147485166" r:id="rId7"/>
    <p:sldLayoutId id="2147485167" r:id="rId8"/>
    <p:sldLayoutId id="2147485168" r:id="rId9"/>
    <p:sldLayoutId id="2147485169" r:id="rId10"/>
    <p:sldLayoutId id="2147485170" r:id="rId11"/>
  </p:sldLayoutIdLst>
  <p:transition>
    <p:fade/>
  </p:transition>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Aaron Tan, NUS</a:t>
            </a: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l">
              <a:defRPr/>
            </a:pPr>
            <a:r>
              <a:rPr lang="en-SG"/>
              <a:t>Lecture #4: Pointers and Functions</a:t>
            </a:r>
            <a:endParaRPr lang="en-US"/>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defPPr>
              <a:defRPr lang="en-US"/>
            </a:defPPr>
            <a:lvl1pPr algn="l" rtl="0" fontAlgn="base">
              <a:spcBef>
                <a:spcPct val="0"/>
              </a:spcBef>
              <a:spcAft>
                <a:spcPct val="0"/>
              </a:spcAft>
              <a:defRPr sz="1200" b="0" kern="1200">
                <a:solidFill>
                  <a:srgbClr val="FFFFFF"/>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r>
              <a:rPr lang="en-US"/>
              <a:t>1 - </a:t>
            </a:r>
            <a:fld id="{2E4790E1-2590-4AEE-892D-AB46A7688113}" type="slidenum">
              <a:rPr lang="en-US" smtClean="0"/>
              <a:pPr>
                <a:defRPr/>
              </a:pPr>
              <a:t>‹#›</a:t>
            </a:fld>
            <a:endParaRPr lang="en-US"/>
          </a:p>
        </p:txBody>
      </p:sp>
      <p:pic>
        <p:nvPicPr>
          <p:cNvPr id="9" name="Picture 8" descr="Qr code&#10;&#10;Description automatically generated">
            <a:extLst>
              <a:ext uri="{FF2B5EF4-FFF2-40B4-BE49-F238E27FC236}">
                <a16:creationId xmlns:a16="http://schemas.microsoft.com/office/drawing/2014/main" id="{16C60B82-624D-9229-757C-8F12CED1CE59}"/>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5825955"/>
            <a:ext cx="1041401" cy="1041401"/>
          </a:xfrm>
          <a:prstGeom prst="rect">
            <a:avLst/>
          </a:prstGeom>
        </p:spPr>
      </p:pic>
    </p:spTree>
  </p:cSld>
  <p:clrMap bg1="lt1" tx1="dk1" bg2="lt2" tx2="dk2" accent1="accent1" accent2="accent2" accent3="accent3" accent4="accent4" accent5="accent5" accent6="accent6" hlink="hlink" folHlink="folHlink"/>
  <p:sldLayoutIdLst>
    <p:sldLayoutId id="2147485172" r:id="rId1"/>
    <p:sldLayoutId id="2147485173" r:id="rId2"/>
    <p:sldLayoutId id="2147485174" r:id="rId3"/>
    <p:sldLayoutId id="2147485175" r:id="rId4"/>
    <p:sldLayoutId id="2147485176" r:id="rId5"/>
    <p:sldLayoutId id="2147485177" r:id="rId6"/>
    <p:sldLayoutId id="2147485178" r:id="rId7"/>
    <p:sldLayoutId id="2147485179" r:id="rId8"/>
    <p:sldLayoutId id="2147485180" r:id="rId9"/>
    <p:sldLayoutId id="2147485181" r:id="rId10"/>
    <p:sldLayoutId id="2147485182" r:id="rId11"/>
  </p:sldLayoutIdLst>
  <p:transition>
    <p:fade/>
  </p:transition>
  <p:timing/>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23.xml" /><Relationship Id="rId2" Type="http://schemas.openxmlformats.org/officeDocument/2006/relationships/notesSlide" Target="../notesSlides/notesSlide1.xml" /><Relationship Id="rId3" Type="http://schemas.openxmlformats.org/officeDocument/2006/relationships/image" Target="../media/image3.jpeg" /><Relationship Id="rId4" Type="http://schemas.openxmlformats.org/officeDocument/2006/relationships/image" Target="../media/image4.png" /><Relationship Id="rId5" Type="http://schemas.openxmlformats.org/officeDocument/2006/relationships/hyperlink" Target="http://www.comp.nus.edu.sg/~cs2100/" TargetMode="Externa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9.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14.xml" /><Relationship Id="rId3" Type="http://schemas.openxmlformats.org/officeDocument/2006/relationships/image" Target="../media/image5.jpe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notesSlide" Target="../notesSlides/notesSlide15.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16.xml" /><Relationship Id="rId3" Type="http://schemas.openxmlformats.org/officeDocument/2006/relationships/image" Target="../media/image3.jpeg" /><Relationship Id="rId4" Type="http://schemas.openxmlformats.org/officeDocument/2006/relationships/image" Target="../media/image4.png" /><Relationship Id="rId5" Type="http://schemas.openxmlformats.org/officeDocument/2006/relationships/hyperlink" Target="http://www.comp.nus.edu.sg/~cs2100/"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hyperlink" Target="https://app.sli.do/event/bRPtUxgykAQjjF5XBpLedo" TargetMode="Externa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17.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hyperlink" Target="https://app.sli.do/event/bRPtUxgykAQjjF5XBpLedo" TargetMode="Ex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18.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19.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20.xml" /><Relationship Id="rId3" Type="http://schemas.openxmlformats.org/officeDocument/2006/relationships/image" Target="../media/image6.jpe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notesSlide" Target="../notesSlides/notesSlide21.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6.xml" /><Relationship Id="rId2" Type="http://schemas.openxmlformats.org/officeDocument/2006/relationships/image" Target="../media/image7.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50.xml" /><Relationship Id="rId2" Type="http://schemas.openxmlformats.org/officeDocument/2006/relationships/notesSlide" Target="../notesSlides/notesSlide22.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67.xml" /><Relationship Id="rId2" Type="http://schemas.openxmlformats.org/officeDocument/2006/relationships/notesSlide" Target="../notesSlides/notesSlide23.xml" /><Relationship Id="rId3" Type="http://schemas.openxmlformats.org/officeDocument/2006/relationships/image" Target="../media/image3.jpeg" /><Relationship Id="rId4" Type="http://schemas.openxmlformats.org/officeDocument/2006/relationships/image" Target="../media/image4.png" /><Relationship Id="rId5" Type="http://schemas.openxmlformats.org/officeDocument/2006/relationships/hyperlink" Target="http://www.comp.nus.edu.sg/~cs2100/" TargetMode="Externa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hyperlink" Target="https://app.sli.do/event/bRPtUxgykAQjjF5XBpLedo" TargetMode="Ex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24.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25.xml" /><Relationship Id="rId3" Type="http://schemas.openxmlformats.org/officeDocument/2006/relationships/image" Target="../media/image8.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2.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26.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27.xml" /><Relationship Id="rId3" Type="http://schemas.openxmlformats.org/officeDocument/2006/relationships/image" Target="../media/image9.png" /><Relationship Id="rId4" Type="http://schemas.openxmlformats.org/officeDocument/2006/relationships/image" Target="../media/image10.jpe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28.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29.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30.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31.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68.xml" /><Relationship Id="rId2" Type="http://schemas.openxmlformats.org/officeDocument/2006/relationships/notesSlide" Target="../notesSlides/notesSlide32.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2.xml" /><Relationship Id="rId2" Type="http://schemas.openxmlformats.org/officeDocument/2006/relationships/notesSlide" Target="../notesSlides/notesSlide33.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89.xml" /><Relationship Id="rId2" Type="http://schemas.openxmlformats.org/officeDocument/2006/relationships/notesSlide" Target="../notesSlides/notesSlide34.xml" /><Relationship Id="rId3" Type="http://schemas.openxmlformats.org/officeDocument/2006/relationships/image" Target="../media/image3.jpeg" /><Relationship Id="rId4" Type="http://schemas.openxmlformats.org/officeDocument/2006/relationships/image" Target="../media/image4.png" /><Relationship Id="rId5" Type="http://schemas.openxmlformats.org/officeDocument/2006/relationships/hyperlink" Target="http://www.comp.nus.edu.sg/~cs2100/" TargetMode="Ex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hyperlink" Target="https://app.sli.do/event/bRPtUxgykAQjjF5XBpLedo" TargetMode="Ex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3.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35.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36.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37.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38.xm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39.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40.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41.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42.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43.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4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4.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45.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46.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notesSlide" Target="../notesSlides/notesSlide47.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90.xml" /><Relationship Id="rId2" Type="http://schemas.openxmlformats.org/officeDocument/2006/relationships/image" Target="../media/image11.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notesSlide" Target="../notesSlides/notesSlide48.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5.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6.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7.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4.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 name="[TextBox 7]"/>
          <p:cNvSpPr txBox="1"/>
          <p:nvPr/>
        </p:nvSpPr>
        <p:spPr>
          <a:xfrm>
            <a:off x="3513667" y="2800578"/>
            <a:ext cx="2218267"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800">
                <a:solidFill>
                  <a:srgbClr val="C00000"/>
                </a:solidFill>
                <a:latin typeface="Calibri" panose="020f0502020204030204" pitchFamily="34" charset="0"/>
              </a:rPr>
              <a:t>Lecture #4a</a:t>
            </a:r>
          </a:p>
        </p:txBody>
      </p:sp>
      <p:sp>
        <p:nvSpPr>
          <p:cNvPr id="11" name="[TextBox 7]"/>
          <p:cNvSpPr txBox="1"/>
          <p:nvPr/>
        </p:nvSpPr>
        <p:spPr>
          <a:xfrm>
            <a:off x="1493520" y="3462867"/>
            <a:ext cx="6350000" cy="70788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SG" sz="4000">
                <a:solidFill>
                  <a:srgbClr val="C00000"/>
                </a:solidFill>
                <a:latin typeface="Calibri" panose="020f0502020204030204" pitchFamily="34" charset="0"/>
              </a:rPr>
              <a:t>Pointers and Functions</a:t>
            </a:r>
            <a:endParaRPr lang="en-US" sz="240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a:latin typeface="Calibri" panose="020f0502020204030204" pitchFamily="34" charset="0"/>
                <a:hlinkClick r:id="rId5"/>
              </a:rPr>
              <a:t>http://www.comp.nus.edu.sg/~cs2100/</a:t>
            </a:r>
            <a:endParaRPr lang="en-GB" sz="1600" cap="none">
              <a:latin typeface="Calibri" panose="020f0502020204030204" pitchFamily="34" charset="0"/>
            </a:endParaRPr>
          </a:p>
        </p:txBody>
      </p:sp>
    </p:spTree>
  </p:cSld>
  <p:clrMapOvr>
    <a:masterClrMapping/>
  </p:clrMapOvr>
  <p:transition>
    <p:fade/>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1.3 Assigning Value to a Pointer</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10</a:t>
            </a:fld>
            <a:endParaRPr/>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1529255"/>
          </a:xfrm>
        </p:spPr>
        <p:txBody>
          <a:bodyPr>
            <a:normAutofit/>
          </a:bodyPr>
          <a:lstStyle/>
          <a:p>
            <a:pPr marL="352425" indent="-352425">
              <a:spcBef>
                <a:spcPts val="600"/>
              </a:spcBef>
              <a:buClr>
                <a:schemeClr val="bg1">
                  <a:lumMod val="50000"/>
                </a:schemeClr>
              </a:buClr>
              <a:buSzTx/>
              <a:buFont typeface="Wingdings" panose="05000000000000000000" pitchFamily="2" charset="2"/>
              <a:buChar char="§"/>
            </a:pPr>
            <a:r>
              <a:rPr lang="en-US">
                <a:latin typeface="Arial" pitchFamily="34" charset="0"/>
                <a:cs typeface="Arial" pitchFamily="34" charset="0"/>
              </a:rPr>
              <a:t>Since a pointer contains an address, only an address may be assigned to a pointer</a:t>
            </a:r>
          </a:p>
          <a:p>
            <a:pPr marL="352425" indent="-352425">
              <a:spcBef>
                <a:spcPts val="600"/>
              </a:spcBef>
              <a:buClr>
                <a:schemeClr val="bg1">
                  <a:lumMod val="50000"/>
                </a:schemeClr>
              </a:buClr>
              <a:buSzTx/>
              <a:buFont typeface="Wingdings" panose="05000000000000000000" pitchFamily="2" charset="2"/>
              <a:buChar char="§"/>
            </a:pPr>
            <a:r>
              <a:rPr lang="en-US" sz="2400">
                <a:latin typeface="Arial" pitchFamily="34" charset="0"/>
                <a:cs typeface="Arial" pitchFamily="34" charset="0"/>
              </a:rPr>
              <a:t>Example: Assigning address of </a:t>
            </a:r>
            <a:r>
              <a:rPr lang="en-US" sz="2400">
                <a:solidFill>
                  <a:srgbClr val="0000FF"/>
                </a:solidFill>
                <a:latin typeface="Arial" pitchFamily="34" charset="0"/>
                <a:cs typeface="Arial" pitchFamily="34" charset="0"/>
              </a:rPr>
              <a:t>a</a:t>
            </a:r>
            <a:r>
              <a:rPr lang="en-US" sz="2400">
                <a:latin typeface="Arial" pitchFamily="34" charset="0"/>
                <a:cs typeface="Arial" pitchFamily="34" charset="0"/>
              </a:rPr>
              <a:t> to </a:t>
            </a:r>
            <a:r>
              <a:rPr lang="en-US">
                <a:solidFill>
                  <a:srgbClr val="0000FF"/>
                </a:solidFill>
                <a:latin typeface="Arial" pitchFamily="34" charset="0"/>
                <a:cs typeface="Arial" pitchFamily="34" charset="0"/>
              </a:rPr>
              <a:t>a</a:t>
            </a:r>
            <a:r>
              <a:rPr lang="en-US" sz="2400">
                <a:solidFill>
                  <a:srgbClr val="0000FF"/>
                </a:solidFill>
                <a:latin typeface="Arial" pitchFamily="34" charset="0"/>
                <a:cs typeface="Arial" pitchFamily="34" charset="0"/>
              </a:rPr>
              <a:t>_ptr</a:t>
            </a:r>
          </a:p>
        </p:txBody>
      </p:sp>
      <p:sp>
        <p:nvSpPr>
          <p:cNvPr id="9" name="[TextBox 1]">
            <a:extLst>
              <a:ext uri="{FF2B5EF4-FFF2-40B4-BE49-F238E27FC236}">
                <a16:creationId xmlns:a16="http://schemas.microsoft.com/office/drawing/2014/main" id="{22302BEB-CAD1-4CD4-B6DF-9011531B435A}"/>
              </a:ext>
            </a:extLst>
          </p:cNvPr>
          <p:cNvSpPr txBox="1"/>
          <p:nvPr/>
        </p:nvSpPr>
        <p:spPr>
          <a:xfrm>
            <a:off x="914399" y="2573024"/>
            <a:ext cx="7930055" cy="1354217"/>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b="1">
                <a:solidFill>
                  <a:srgbClr val="0000FF"/>
                </a:solidFill>
                <a:latin typeface="Courier New" panose="02070309020205020404" pitchFamily="49" charset="0"/>
                <a:cs typeface="Courier New" panose="02070309020205020404" pitchFamily="49" charset="0"/>
              </a:rPr>
              <a:t>int</a:t>
            </a:r>
            <a:r>
              <a:rPr lang="en-US" sz="2400" b="1">
                <a:latin typeface="Courier New" panose="02070309020205020404" pitchFamily="49" charset="0"/>
                <a:cs typeface="Courier New" panose="02070309020205020404" pitchFamily="49" charset="0"/>
              </a:rPr>
              <a:t> a = </a:t>
            </a:r>
            <a:r>
              <a:rPr lang="en-US" sz="2400" b="1">
                <a:solidFill>
                  <a:srgbClr val="008000"/>
                </a:solidFill>
                <a:latin typeface="Courier New" panose="02070309020205020404" pitchFamily="49" charset="0"/>
                <a:cs typeface="Courier New" panose="02070309020205020404" pitchFamily="49" charset="0"/>
              </a:rPr>
              <a:t>123</a:t>
            </a:r>
            <a:r>
              <a:rPr lang="en-US" sz="2400" b="1">
                <a:latin typeface="Courier New" panose="02070309020205020404" pitchFamily="49" charset="0"/>
                <a:cs typeface="Courier New" panose="02070309020205020404" pitchFamily="49" charset="0"/>
              </a:rPr>
              <a:t>;</a:t>
            </a:r>
          </a:p>
          <a:p>
            <a:r>
              <a:rPr lang="en-US" sz="2400" b="1">
                <a:solidFill>
                  <a:srgbClr val="0000FF"/>
                </a:solidFill>
                <a:latin typeface="Courier New" panose="02070309020205020404" pitchFamily="49" charset="0"/>
                <a:cs typeface="Courier New" panose="02070309020205020404" pitchFamily="49" charset="0"/>
              </a:rPr>
              <a:t>int</a:t>
            </a:r>
            <a:r>
              <a:rPr lang="en-US" sz="2400" b="1">
                <a:latin typeface="Courier New" panose="02070309020205020404" pitchFamily="49" charset="0"/>
                <a:cs typeface="Courier New" panose="02070309020205020404" pitchFamily="49" charset="0"/>
              </a:rPr>
              <a:t> *a_ptr; </a:t>
            </a:r>
            <a:r>
              <a:rPr lang="en-US" sz="2400" b="1">
                <a:solidFill>
                  <a:schemeClr val="tx2">
                    <a:lumMod val="50000"/>
                  </a:schemeClr>
                </a:solidFill>
                <a:latin typeface="Courier New" panose="02070309020205020404" pitchFamily="49" charset="0"/>
                <a:cs typeface="Courier New" panose="02070309020205020404" pitchFamily="49" charset="0"/>
              </a:rPr>
              <a:t>// declaring an int pointer</a:t>
            </a:r>
          </a:p>
          <a:p>
            <a:endParaRPr lang="en-US" sz="1000" b="1">
              <a:solidFill>
                <a:schemeClr val="tx2">
                  <a:lumMod val="50000"/>
                </a:schemeClr>
              </a:solidFill>
              <a:latin typeface="Courier New" panose="02070309020205020404" pitchFamily="49" charset="0"/>
              <a:cs typeface="Courier New" panose="02070309020205020404" pitchFamily="49" charset="0"/>
            </a:endParaRPr>
          </a:p>
          <a:p>
            <a:r>
              <a:rPr lang="en-US" sz="2400" b="1">
                <a:latin typeface="Courier New" panose="02070309020205020404" pitchFamily="49" charset="0"/>
                <a:cs typeface="Courier New" panose="02070309020205020404" pitchFamily="49" charset="0"/>
              </a:rPr>
              <a:t>a_ptr = &amp;a;</a:t>
            </a:r>
          </a:p>
        </p:txBody>
      </p:sp>
      <p:grpSp>
        <p:nvGrpSpPr>
          <p:cNvPr id="10" name="[Group 5]">
            <a:extLst>
              <a:ext uri="{FF2B5EF4-FFF2-40B4-BE49-F238E27FC236}">
                <a16:creationId xmlns:a16="http://schemas.microsoft.com/office/drawing/2014/main" id="{445D4EC2-50BC-4722-B64C-F13FDA1E074D}"/>
              </a:ext>
            </a:extLst>
          </p:cNvPr>
          <p:cNvGrpSpPr/>
          <p:nvPr/>
        </p:nvGrpSpPr>
        <p:grpSpPr>
          <a:xfrm>
            <a:off x="2705755" y="3958638"/>
            <a:ext cx="3539357" cy="1045044"/>
            <a:chOff x="2037693" y="5517932"/>
            <a:chExt cx="3539357" cy="1045044"/>
          </a:xfrm>
        </p:grpSpPr>
        <p:grpSp>
          <p:nvGrpSpPr>
            <p:cNvPr id="12" name="[Group 25]">
              <a:extLst>
                <a:ext uri="{FF2B5EF4-FFF2-40B4-BE49-F238E27FC236}">
                  <a16:creationId xmlns:a16="http://schemas.microsoft.com/office/drawing/2014/main" id="{B44B502D-5DD9-41B3-804E-18A037437CB6}"/>
                </a:ext>
              </a:extLst>
            </p:cNvPr>
            <p:cNvGrpSpPr/>
            <p:nvPr/>
          </p:nvGrpSpPr>
          <p:grpSpPr>
            <a:xfrm>
              <a:off x="4271141" y="5517932"/>
              <a:ext cx="1305909" cy="1045044"/>
              <a:chOff x="6910551" y="3725423"/>
              <a:chExt cx="1305909" cy="1045044"/>
            </a:xfrm>
          </p:grpSpPr>
          <p:sp>
            <p:nvSpPr>
              <p:cNvPr id="18" name="Rectangle 17">
                <a:extLst>
                  <a:ext uri="{FF2B5EF4-FFF2-40B4-BE49-F238E27FC236}">
                    <a16:creationId xmlns:a16="http://schemas.microsoft.com/office/drawing/2014/main" id="{56F09CE9-2937-4129-AFAA-C22D00F63BD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19" name="TextBox 18">
                <a:extLst>
                  <a:ext uri="{FF2B5EF4-FFF2-40B4-BE49-F238E27FC236}">
                    <a16:creationId xmlns:a16="http://schemas.microsoft.com/office/drawing/2014/main" id="{FDB5D4ED-E789-41FA-971A-48F3E9F20510}"/>
                  </a:ext>
                </a:extLst>
              </p:cNvPr>
              <p:cNvSpPr txBox="1"/>
              <p:nvPr/>
            </p:nvSpPr>
            <p:spPr>
              <a:xfrm>
                <a:off x="6910551" y="3725423"/>
                <a:ext cx="50975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a</a:t>
                </a:r>
              </a:p>
            </p:txBody>
          </p:sp>
          <p:sp>
            <p:nvSpPr>
              <p:cNvPr id="20" name="TextBox 19">
                <a:extLst>
                  <a:ext uri="{FF2B5EF4-FFF2-40B4-BE49-F238E27FC236}">
                    <a16:creationId xmlns:a16="http://schemas.microsoft.com/office/drawing/2014/main" id="{18797A60-762E-4D3E-ABED-FBD7531627CC}"/>
                  </a:ext>
                </a:extLst>
              </p:cNvPr>
              <p:cNvSpPr txBox="1"/>
              <p:nvPr/>
            </p:nvSpPr>
            <p:spPr>
              <a:xfrm>
                <a:off x="7343445" y="4255102"/>
                <a:ext cx="71142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123</a:t>
                </a:r>
              </a:p>
            </p:txBody>
          </p:sp>
        </p:grpSp>
        <p:grpSp>
          <p:nvGrpSpPr>
            <p:cNvPr id="13" name="[Group 25]">
              <a:extLst>
                <a:ext uri="{FF2B5EF4-FFF2-40B4-BE49-F238E27FC236}">
                  <a16:creationId xmlns:a16="http://schemas.microsoft.com/office/drawing/2014/main" id="{99DACD7B-BCEB-4552-8BE3-75A6CDE96E17}"/>
                </a:ext>
              </a:extLst>
            </p:cNvPr>
            <p:cNvGrpSpPr/>
            <p:nvPr/>
          </p:nvGrpSpPr>
          <p:grpSpPr>
            <a:xfrm>
              <a:off x="2037693" y="5517932"/>
              <a:ext cx="1305909" cy="1045044"/>
              <a:chOff x="6910551" y="3725423"/>
              <a:chExt cx="1305909" cy="1045044"/>
            </a:xfrm>
          </p:grpSpPr>
          <p:sp>
            <p:nvSpPr>
              <p:cNvPr id="16" name="Rectangle 15">
                <a:extLst>
                  <a:ext uri="{FF2B5EF4-FFF2-40B4-BE49-F238E27FC236}">
                    <a16:creationId xmlns:a16="http://schemas.microsoft.com/office/drawing/2014/main" id="{7EDD49F9-A2DF-488B-86DB-6E460954465B}"/>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17" name="TextBox 16">
                <a:extLst>
                  <a:ext uri="{FF2B5EF4-FFF2-40B4-BE49-F238E27FC236}">
                    <a16:creationId xmlns:a16="http://schemas.microsoft.com/office/drawing/2014/main" id="{21F4D1F4-04A7-4F6F-8732-560644513F93}"/>
                  </a:ext>
                </a:extLst>
              </p:cNvPr>
              <p:cNvSpPr txBox="1"/>
              <p:nvPr/>
            </p:nvSpPr>
            <p:spPr>
              <a:xfrm>
                <a:off x="6910551" y="3725423"/>
                <a:ext cx="789588"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a_ptr</a:t>
                </a:r>
              </a:p>
            </p:txBody>
          </p:sp>
        </p:grpSp>
        <p:cxnSp>
          <p:nvCxnSpPr>
            <p:cNvPr id="15" name="Straight Arrow Connector 14">
              <a:extLst>
                <a:ext uri="{FF2B5EF4-FFF2-40B4-BE49-F238E27FC236}">
                  <a16:creationId xmlns:a16="http://schemas.microsoft.com/office/drawing/2014/main" id="{051DEE2B-7346-404B-9F13-4A73C5EB0A74}"/>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1]">
            <a:extLst>
              <a:ext uri="{FF2B5EF4-FFF2-40B4-BE49-F238E27FC236}">
                <a16:creationId xmlns:a16="http://schemas.microsoft.com/office/drawing/2014/main" id="{77CD1C53-B5A3-47B6-A8F9-AD346B692D12}"/>
              </a:ext>
            </a:extLst>
          </p:cNvPr>
          <p:cNvSpPr txBox="1"/>
          <p:nvPr/>
        </p:nvSpPr>
        <p:spPr>
          <a:xfrm>
            <a:off x="914399" y="5668271"/>
            <a:ext cx="7930055" cy="830997"/>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b="1">
                <a:solidFill>
                  <a:srgbClr val="0000FF"/>
                </a:solidFill>
                <a:latin typeface="Courier New" panose="02070309020205020404" pitchFamily="49" charset="0"/>
                <a:cs typeface="Courier New" panose="02070309020205020404" pitchFamily="49" charset="0"/>
              </a:rPr>
              <a:t>int</a:t>
            </a:r>
            <a:r>
              <a:rPr lang="en-US" sz="2400" b="1">
                <a:latin typeface="Courier New" panose="02070309020205020404" pitchFamily="49" charset="0"/>
                <a:cs typeface="Courier New" panose="02070309020205020404" pitchFamily="49" charset="0"/>
              </a:rPr>
              <a:t> a = </a:t>
            </a:r>
            <a:r>
              <a:rPr lang="en-US" sz="2400" b="1">
                <a:solidFill>
                  <a:srgbClr val="008000"/>
                </a:solidFill>
                <a:latin typeface="Courier New" panose="02070309020205020404" pitchFamily="49" charset="0"/>
                <a:cs typeface="Courier New" panose="02070309020205020404" pitchFamily="49" charset="0"/>
              </a:rPr>
              <a:t>123</a:t>
            </a:r>
            <a:r>
              <a:rPr lang="en-US" sz="2400" b="1">
                <a:latin typeface="Courier New" panose="02070309020205020404" pitchFamily="49" charset="0"/>
                <a:cs typeface="Courier New" panose="02070309020205020404" pitchFamily="49" charset="0"/>
              </a:rPr>
              <a:t>;</a:t>
            </a:r>
          </a:p>
          <a:p>
            <a:r>
              <a:rPr lang="en-US" sz="2400" b="1">
                <a:solidFill>
                  <a:srgbClr val="0000FF"/>
                </a:solidFill>
                <a:latin typeface="Courier New" panose="02070309020205020404" pitchFamily="49" charset="0"/>
                <a:cs typeface="Courier New" panose="02070309020205020404" pitchFamily="49" charset="0"/>
              </a:rPr>
              <a:t>int</a:t>
            </a:r>
            <a:r>
              <a:rPr lang="en-US" sz="2400" b="1">
                <a:latin typeface="Courier New" panose="02070309020205020404" pitchFamily="49" charset="0"/>
                <a:cs typeface="Courier New" panose="02070309020205020404" pitchFamily="49" charset="0"/>
              </a:rPr>
              <a:t> *a_ptr = &amp;a; </a:t>
            </a:r>
            <a:r>
              <a:rPr lang="en-US" sz="2400" b="1">
                <a:solidFill>
                  <a:schemeClr val="tx2">
                    <a:lumMod val="50000"/>
                  </a:schemeClr>
                </a:solidFill>
                <a:latin typeface="Courier New" panose="02070309020205020404" pitchFamily="49" charset="0"/>
                <a:cs typeface="Courier New" panose="02070309020205020404" pitchFamily="49" charset="0"/>
              </a:rPr>
              <a:t>// initialising a_ptr</a:t>
            </a:r>
          </a:p>
        </p:txBody>
      </p:sp>
      <p:sp>
        <p:nvSpPr>
          <p:cNvPr id="23" name="TextBox 22">
            <a:extLst>
              <a:ext uri="{FF2B5EF4-FFF2-40B4-BE49-F238E27FC236}">
                <a16:creationId xmlns:a16="http://schemas.microsoft.com/office/drawing/2014/main" id="{F57ACF3C-14A1-49BB-9CEE-984CB1DD7A7D}"/>
              </a:ext>
            </a:extLst>
          </p:cNvPr>
          <p:cNvSpPr txBox="1"/>
          <p:nvPr/>
        </p:nvSpPr>
        <p:spPr>
          <a:xfrm>
            <a:off x="441432" y="5144675"/>
            <a:ext cx="8261133"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52425" indent="-352425">
              <a:spcBef>
                <a:spcPts val="600"/>
              </a:spcBef>
              <a:buClr>
                <a:schemeClr val="bg1">
                  <a:lumMod val="50000"/>
                </a:schemeClr>
              </a:buClr>
              <a:buSzTx/>
              <a:buFont typeface="Wingdings" panose="05000000000000000000" pitchFamily="2" charset="2"/>
              <a:buChar char="§"/>
            </a:pPr>
            <a:r>
              <a:rPr lang="en-US" sz="2400">
                <a:latin typeface="Arial" pitchFamily="34" charset="0"/>
                <a:cs typeface="Arial" pitchFamily="34" charset="0"/>
              </a:rPr>
              <a:t>We may initialise a pointer during its declaration:</a:t>
            </a:r>
          </a:p>
        </p:txBody>
      </p:sp>
    </p:spTree>
    <p:extLst>
      <p:ext uri="{BB962C8B-B14F-4D97-AF65-F5344CB8AC3E}">
        <p14:creationId xmlns:p14="http://schemas.microsoft.com/office/powerpoint/2010/main" val="133394036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nodeType="afterGroup">
                            <p:stCondLst>
                              <p:cond delay="500"/>
                            </p:stCondLst>
                            <p:childTnLst>
                              <p:par>
                                <p:cTn id="9" presetID="9" presetClass="entr" presetSubtype="0" dur="50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9" presetClass="entr" presetSubtype="0" dur="50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par>
                          <p:cTn id="17" fill="hold" nodeType="afterGroup">
                            <p:stCondLst>
                              <p:cond delay="500"/>
                            </p:stCondLst>
                            <p:childTnLst>
                              <p:par>
                                <p:cTn id="18" presetID="9" presetClass="entr" presetSubtype="0" dur="50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2" grpId="0"/>
      <p:bldP spid="23" grpId="0"/>
    </p:bld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Visualization</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11</a:t>
            </a:fld>
            <a:endParaRPr/>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5185130"/>
          </a:xfrm>
        </p:spPr>
        <p:txBody>
          <a:bodyPr>
            <a:normAutofit/>
          </a:bodyPr>
          <a:lstStyle/>
          <a:p>
            <a:pPr marL="352425" indent="-352425">
              <a:spcBef>
                <a:spcPts val="600"/>
              </a:spcBef>
              <a:buClr>
                <a:schemeClr val="bg1">
                  <a:lumMod val="50000"/>
                </a:schemeClr>
              </a:buClr>
              <a:buSzTx/>
              <a:buFont typeface="Wingdings" panose="05000000000000000000" pitchFamily="2" charset="2"/>
              <a:buChar char="§"/>
            </a:pPr>
            <a:r>
              <a:rPr lang="en-US" b="1" err="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a = </a:t>
            </a:r>
            <a:r>
              <a:rPr lang="en-US" b="1">
                <a:solidFill>
                  <a:srgbClr val="008000"/>
                </a:solidFill>
                <a:latin typeface="Courier New" panose="02070309020205020404" pitchFamily="49" charset="0"/>
                <a:cs typeface="Courier New" panose="02070309020205020404" pitchFamily="49" charset="0"/>
              </a:rPr>
              <a:t>123</a:t>
            </a:r>
            <a:r>
              <a:rPr lang="en-US" b="1">
                <a:latin typeface="Courier New" panose="02070309020205020404" pitchFamily="49" charset="0"/>
                <a:cs typeface="Courier New" panose="02070309020205020404" pitchFamily="49" charset="0"/>
              </a:rPr>
              <a:t>;</a:t>
            </a:r>
          </a:p>
          <a:p>
            <a:pPr marL="352425" indent="-352425">
              <a:spcBef>
                <a:spcPts val="600"/>
              </a:spcBef>
              <a:buClr>
                <a:schemeClr val="bg1">
                  <a:lumMod val="50000"/>
                </a:schemeClr>
              </a:buClr>
              <a:buSzTx/>
              <a:buFont typeface="Wingdings" panose="05000000000000000000" pitchFamily="2" charset="2"/>
              <a:buChar char="§"/>
            </a:pPr>
            <a:r>
              <a:rPr lang="en-US" b="1" err="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*a_ptr;</a:t>
            </a:r>
          </a:p>
          <a:p>
            <a:pPr marL="352425" indent="-352425">
              <a:spcBef>
                <a:spcPts val="600"/>
              </a:spcBef>
              <a:buClr>
                <a:schemeClr val="bg1">
                  <a:lumMod val="50000"/>
                </a:schemeClr>
              </a:buClr>
              <a:buSzTx/>
              <a:buFont typeface="Wingdings" panose="05000000000000000000" pitchFamily="2" charset="2"/>
              <a:buChar char="§"/>
            </a:pPr>
            <a:r>
              <a:rPr lang="en-US" b="1" err="1">
                <a:latin typeface="Courier New" panose="02070309020205020404" pitchFamily="49" charset="0"/>
                <a:cs typeface="Courier New" panose="02070309020205020404" pitchFamily="49" charset="0"/>
              </a:rPr>
              <a:t>a_ptr = &amp;a;</a:t>
            </a:r>
            <a:r>
              <a:rPr lang="en-US" sz="2400">
                <a:solidFill>
                  <a:srgbClr val="0000FF"/>
                </a:solidFill>
                <a:latin typeface="Consolas" panose="020b0609020204030204" pitchFamily="49" charset="0"/>
                <a:cs typeface="Arial" pitchFamily="34" charset="0"/>
              </a:rPr>
              <a:t> </a:t>
            </a:r>
          </a:p>
        </p:txBody>
      </p:sp>
      <p:sp>
        <p:nvSpPr>
          <p:cNvPr id="24" name="[TextBox 1]">
            <a:extLst>
              <a:ext uri="{FF2B5EF4-FFF2-40B4-BE49-F238E27FC236}">
                <a16:creationId xmlns:a16="http://schemas.microsoft.com/office/drawing/2014/main" id="{62758860-5AB1-40F5-A125-AF960821DE6A}"/>
              </a:ext>
            </a:extLst>
          </p:cNvPr>
          <p:cNvSpPr txBox="1"/>
          <p:nvPr/>
        </p:nvSpPr>
        <p:spPr>
          <a:xfrm>
            <a:off x="5835660" y="1234159"/>
            <a:ext cx="1164321"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name</a:t>
            </a:r>
          </a:p>
        </p:txBody>
      </p:sp>
      <p:sp>
        <p:nvSpPr>
          <p:cNvPr id="25" name="[TextBox 1]">
            <a:extLst>
              <a:ext uri="{FF2B5EF4-FFF2-40B4-BE49-F238E27FC236}">
                <a16:creationId xmlns:a16="http://schemas.microsoft.com/office/drawing/2014/main" id="{62758860-5AB1-40F5-A125-AF960821DE6A}"/>
              </a:ext>
            </a:extLst>
          </p:cNvPr>
          <p:cNvSpPr txBox="1"/>
          <p:nvPr/>
        </p:nvSpPr>
        <p:spPr>
          <a:xfrm>
            <a:off x="3995747" y="1234159"/>
            <a:ext cx="1835261"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address</a:t>
            </a:r>
          </a:p>
        </p:txBody>
      </p:sp>
      <p:sp>
        <p:nvSpPr>
          <p:cNvPr id="26" name="[TextBox 1]">
            <a:extLst>
              <a:ext uri="{FF2B5EF4-FFF2-40B4-BE49-F238E27FC236}">
                <a16:creationId xmlns:a16="http://schemas.microsoft.com/office/drawing/2014/main" id="{62758860-5AB1-40F5-A125-AF960821DE6A}"/>
              </a:ext>
            </a:extLst>
          </p:cNvPr>
          <p:cNvSpPr txBox="1"/>
          <p:nvPr/>
        </p:nvSpPr>
        <p:spPr>
          <a:xfrm>
            <a:off x="7003939" y="1234159"/>
            <a:ext cx="1835261"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value</a:t>
            </a:r>
          </a:p>
        </p:txBody>
      </p:sp>
      <p:sp>
        <p:nvSpPr>
          <p:cNvPr id="39" name="[TextBox 1]">
            <a:extLst>
              <a:ext uri="{FF2B5EF4-FFF2-40B4-BE49-F238E27FC236}">
                <a16:creationId xmlns:a16="http://schemas.microsoft.com/office/drawing/2014/main" id="{62758860-5AB1-40F5-A125-AF960821DE6A}"/>
              </a:ext>
            </a:extLst>
          </p:cNvPr>
          <p:cNvSpPr txBox="1"/>
          <p:nvPr/>
        </p:nvSpPr>
        <p:spPr>
          <a:xfrm>
            <a:off x="5835660" y="1634269"/>
            <a:ext cx="116432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40" name="[TextBox 1]">
            <a:extLst>
              <a:ext uri="{FF2B5EF4-FFF2-40B4-BE49-F238E27FC236}">
                <a16:creationId xmlns:a16="http://schemas.microsoft.com/office/drawing/2014/main" id="{62758860-5AB1-40F5-A125-AF960821DE6A}"/>
              </a:ext>
            </a:extLst>
          </p:cNvPr>
          <p:cNvSpPr txBox="1"/>
          <p:nvPr/>
        </p:nvSpPr>
        <p:spPr>
          <a:xfrm>
            <a:off x="3995747" y="1634269"/>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41" name="[TextBox 1]">
            <a:extLst>
              <a:ext uri="{FF2B5EF4-FFF2-40B4-BE49-F238E27FC236}">
                <a16:creationId xmlns:a16="http://schemas.microsoft.com/office/drawing/2014/main" id="{62758860-5AB1-40F5-A125-AF960821DE6A}"/>
              </a:ext>
            </a:extLst>
          </p:cNvPr>
          <p:cNvSpPr txBox="1"/>
          <p:nvPr/>
        </p:nvSpPr>
        <p:spPr>
          <a:xfrm>
            <a:off x="7003939" y="1634269"/>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42"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endParaRPr lang="en-US" sz="2000" b="1">
              <a:latin typeface="Courier New" panose="02070309020205020404" pitchFamily="49" charset="0"/>
              <a:cs typeface="Courier New" panose="02070309020205020404" pitchFamily="49" charset="0"/>
            </a:endParaRPr>
          </a:p>
        </p:txBody>
      </p:sp>
      <p:sp>
        <p:nvSpPr>
          <p:cNvPr id="43"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endParaRPr lang="en-US" sz="2000" b="1">
              <a:latin typeface="Courier New" panose="02070309020205020404" pitchFamily="49" charset="0"/>
              <a:cs typeface="Courier New" panose="02070309020205020404" pitchFamily="49" charset="0"/>
            </a:endParaRPr>
          </a:p>
        </p:txBody>
      </p:sp>
      <p:sp>
        <p:nvSpPr>
          <p:cNvPr id="44"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endParaRPr lang="en-US" sz="2000" b="1">
              <a:latin typeface="Courier New" panose="02070309020205020404" pitchFamily="49" charset="0"/>
              <a:cs typeface="Courier New" panose="02070309020205020404" pitchFamily="49" charset="0"/>
            </a:endParaRPr>
          </a:p>
        </p:txBody>
      </p:sp>
      <p:sp>
        <p:nvSpPr>
          <p:cNvPr id="45" name="[TextBox 1]">
            <a:extLst>
              <a:ext uri="{FF2B5EF4-FFF2-40B4-BE49-F238E27FC236}">
                <a16:creationId xmlns:a16="http://schemas.microsoft.com/office/drawing/2014/main" id="{62758860-5AB1-40F5-A125-AF960821DE6A}"/>
              </a:ext>
            </a:extLst>
          </p:cNvPr>
          <p:cNvSpPr txBox="1"/>
          <p:nvPr/>
        </p:nvSpPr>
        <p:spPr>
          <a:xfrm>
            <a:off x="5835660" y="2434489"/>
            <a:ext cx="116432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46" name="[TextBox 1]">
            <a:extLst>
              <a:ext uri="{FF2B5EF4-FFF2-40B4-BE49-F238E27FC236}">
                <a16:creationId xmlns:a16="http://schemas.microsoft.com/office/drawing/2014/main" id="{62758860-5AB1-40F5-A125-AF960821DE6A}"/>
              </a:ext>
            </a:extLst>
          </p:cNvPr>
          <p:cNvSpPr txBox="1"/>
          <p:nvPr/>
        </p:nvSpPr>
        <p:spPr>
          <a:xfrm>
            <a:off x="3995747" y="2434489"/>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47" name="[TextBox 1]">
            <a:extLst>
              <a:ext uri="{FF2B5EF4-FFF2-40B4-BE49-F238E27FC236}">
                <a16:creationId xmlns:a16="http://schemas.microsoft.com/office/drawing/2014/main" id="{62758860-5AB1-40F5-A125-AF960821DE6A}"/>
              </a:ext>
            </a:extLst>
          </p:cNvPr>
          <p:cNvSpPr txBox="1"/>
          <p:nvPr/>
        </p:nvSpPr>
        <p:spPr>
          <a:xfrm>
            <a:off x="7003939" y="2434489"/>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48" name="[TextBox 1]">
            <a:extLst>
              <a:ext uri="{FF2B5EF4-FFF2-40B4-BE49-F238E27FC236}">
                <a16:creationId xmlns:a16="http://schemas.microsoft.com/office/drawing/2014/main" id="{62758860-5AB1-40F5-A125-AF960821DE6A}"/>
              </a:ext>
            </a:extLst>
          </p:cNvPr>
          <p:cNvSpPr txBox="1"/>
          <p:nvPr/>
        </p:nvSpPr>
        <p:spPr>
          <a:xfrm>
            <a:off x="5835660" y="2838525"/>
            <a:ext cx="116432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49" name="[TextBox 1]">
            <a:extLst>
              <a:ext uri="{FF2B5EF4-FFF2-40B4-BE49-F238E27FC236}">
                <a16:creationId xmlns:a16="http://schemas.microsoft.com/office/drawing/2014/main" id="{62758860-5AB1-40F5-A125-AF960821DE6A}"/>
              </a:ext>
            </a:extLst>
          </p:cNvPr>
          <p:cNvSpPr txBox="1"/>
          <p:nvPr/>
        </p:nvSpPr>
        <p:spPr>
          <a:xfrm>
            <a:off x="3995747" y="2838525"/>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endParaRPr lang="en-US" sz="2000" b="1">
              <a:latin typeface="Courier New" panose="02070309020205020404" pitchFamily="49" charset="0"/>
              <a:cs typeface="Courier New" panose="02070309020205020404" pitchFamily="49" charset="0"/>
            </a:endParaRPr>
          </a:p>
        </p:txBody>
      </p:sp>
      <p:sp>
        <p:nvSpPr>
          <p:cNvPr id="50"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endParaRPr lang="en-US" sz="2000" b="1">
              <a:latin typeface="Courier New" panose="02070309020205020404" pitchFamily="49" charset="0"/>
              <a:cs typeface="Courier New" panose="02070309020205020404" pitchFamily="49" charset="0"/>
            </a:endParaRPr>
          </a:p>
        </p:txBody>
      </p:sp>
      <p:sp>
        <p:nvSpPr>
          <p:cNvPr id="52" name="[TextBox 1]">
            <a:extLst>
              <a:ext uri="{FF2B5EF4-FFF2-40B4-BE49-F238E27FC236}">
                <a16:creationId xmlns:a16="http://schemas.microsoft.com/office/drawing/2014/main" id="{62758860-5AB1-40F5-A125-AF960821DE6A}"/>
              </a:ext>
            </a:extLst>
          </p:cNvPr>
          <p:cNvSpPr txBox="1"/>
          <p:nvPr/>
        </p:nvSpPr>
        <p:spPr>
          <a:xfrm>
            <a:off x="5835660" y="3242561"/>
            <a:ext cx="116432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53" name="[TextBox 1]">
            <a:extLst>
              <a:ext uri="{FF2B5EF4-FFF2-40B4-BE49-F238E27FC236}">
                <a16:creationId xmlns:a16="http://schemas.microsoft.com/office/drawing/2014/main" id="{62758860-5AB1-40F5-A125-AF960821DE6A}"/>
              </a:ext>
            </a:extLst>
          </p:cNvPr>
          <p:cNvSpPr txBox="1"/>
          <p:nvPr/>
        </p:nvSpPr>
        <p:spPr>
          <a:xfrm>
            <a:off x="3995747" y="3242561"/>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54" name="[TextBox 1]">
            <a:extLst>
              <a:ext uri="{FF2B5EF4-FFF2-40B4-BE49-F238E27FC236}">
                <a16:creationId xmlns:a16="http://schemas.microsoft.com/office/drawing/2014/main" id="{62758860-5AB1-40F5-A125-AF960821DE6A}"/>
              </a:ext>
            </a:extLst>
          </p:cNvPr>
          <p:cNvSpPr txBox="1"/>
          <p:nvPr/>
        </p:nvSpPr>
        <p:spPr>
          <a:xfrm>
            <a:off x="7003939" y="3242561"/>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t>
            </a:r>
          </a:p>
        </p:txBody>
      </p:sp>
      <p:sp>
        <p:nvSpPr>
          <p:cNvPr id="55" name="[TextBox 1]">
            <a:extLst>
              <a:ext uri="{FF2B5EF4-FFF2-40B4-BE49-F238E27FC236}">
                <a16:creationId xmlns:a16="http://schemas.microsoft.com/office/drawing/2014/main" id="{62758860-5AB1-40F5-A125-AF960821DE6A}"/>
              </a:ext>
            </a:extLst>
          </p:cNvPr>
          <p:cNvSpPr txBox="1"/>
          <p:nvPr/>
        </p:nvSpPr>
        <p:spPr>
          <a:xfrm>
            <a:off x="5835660" y="2842451"/>
            <a:ext cx="116432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err="1">
                <a:latin typeface="Courier New" panose="02070309020205020404" pitchFamily="49" charset="0"/>
                <a:cs typeface="Courier New" panose="02070309020205020404" pitchFamily="49" charset="0"/>
              </a:rPr>
              <a:t>a_ptr</a:t>
            </a:r>
            <a:endParaRPr lang="en-US" sz="2000" b="1">
              <a:latin typeface="Courier New" panose="02070309020205020404" pitchFamily="49" charset="0"/>
              <a:cs typeface="Courier New" panose="02070309020205020404" pitchFamily="49" charset="0"/>
            </a:endParaRPr>
          </a:p>
        </p:txBody>
      </p:sp>
      <p:sp>
        <p:nvSpPr>
          <p:cNvPr id="56" name="[TextBox 1]">
            <a:extLst>
              <a:ext uri="{FF2B5EF4-FFF2-40B4-BE49-F238E27FC236}">
                <a16:creationId xmlns:a16="http://schemas.microsoft.com/office/drawing/2014/main" id="{62758860-5AB1-40F5-A125-AF960821DE6A}"/>
              </a:ext>
            </a:extLst>
          </p:cNvPr>
          <p:cNvSpPr txBox="1"/>
          <p:nvPr/>
        </p:nvSpPr>
        <p:spPr>
          <a:xfrm>
            <a:off x="3995747" y="2842451"/>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ffbff7ff</a:t>
            </a:r>
          </a:p>
        </p:txBody>
      </p:sp>
      <p:sp>
        <p:nvSpPr>
          <p:cNvPr id="57" name="[TextBox 1]">
            <a:extLst>
              <a:ext uri="{FF2B5EF4-FFF2-40B4-BE49-F238E27FC236}">
                <a16:creationId xmlns:a16="http://schemas.microsoft.com/office/drawing/2014/main" id="{62758860-5AB1-40F5-A125-AF960821DE6A}"/>
              </a:ext>
            </a:extLst>
          </p:cNvPr>
          <p:cNvSpPr txBox="1"/>
          <p:nvPr/>
        </p:nvSpPr>
        <p:spPr>
          <a:xfrm>
            <a:off x="7003939" y="2842451"/>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1234567890</a:t>
            </a:r>
          </a:p>
        </p:txBody>
      </p:sp>
      <p:sp>
        <p:nvSpPr>
          <p:cNvPr id="58"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a</a:t>
            </a:r>
          </a:p>
        </p:txBody>
      </p:sp>
      <p:sp>
        <p:nvSpPr>
          <p:cNvPr id="59"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ffbff7dc</a:t>
            </a:r>
          </a:p>
        </p:txBody>
      </p:sp>
      <p:sp>
        <p:nvSpPr>
          <p:cNvPr id="60"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123</a:t>
            </a:r>
          </a:p>
        </p:txBody>
      </p:sp>
      <p:sp>
        <p:nvSpPr>
          <p:cNvPr id="62"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ffbff7dc</a:t>
            </a:r>
          </a:p>
        </p:txBody>
      </p:sp>
      <p:cxnSp>
        <p:nvCxnSpPr>
          <p:cNvPr id="3" name="Straight Arrow Connector 2"/>
          <p:cNvCxnSpPr>
            <a:stCxn id="59" idx="1"/>
          </p:cNvCxnSpPr>
          <p:nvPr/>
        </p:nvCxnSpPr>
        <p:spPr>
          <a:xfrm flipH="1">
            <a:off x="3006671" y="2234434"/>
            <a:ext cx="9890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endCxn id="62" idx="1"/>
          </p:cNvCxnSpPr>
          <p:nvPr/>
        </p:nvCxnSpPr>
        <p:spPr>
          <a:xfrm>
            <a:off x="3006671" y="2434489"/>
            <a:ext cx="3997268" cy="604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396782"/>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dur="50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dur="50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dur="50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dur="50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dur="50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dur="50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par>
                                <p:cTn id="23" presetID="22" presetClass="entr" presetSubtype="8" dur="50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par>
                                <p:cTn id="26" presetID="22" presetClass="entr" presetSubtype="8" dur="50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par>
                                <p:cTn id="29" presetID="22" presetClass="entr" presetSubtype="8" dur="50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par>
                                <p:cTn id="32" presetID="22" presetClass="entr" presetSubtype="8" dur="50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par>
                                <p:cTn id="35" presetID="22" presetClass="entr" presetSubtype="8" dur="50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par>
                                <p:cTn id="38" presetID="22" presetClass="entr" presetSubtype="8" dur="50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par>
                                <p:cTn id="41" presetID="22" presetClass="entr" presetSubtype="8" dur="50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par>
                                <p:cTn id="44" presetID="22" presetClass="entr" presetSubtype="8" dur="50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dur="50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500"/>
                                        <p:tgtEl>
                                          <p:spTgt spid="50"/>
                                        </p:tgtEl>
                                      </p:cBhvr>
                                    </p:animEffect>
                                  </p:childTnLst>
                                </p:cTn>
                              </p:par>
                              <p:par>
                                <p:cTn id="50" presetID="22" presetClass="entr" presetSubtype="8" dur="50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par>
                                <p:cTn id="53" presetID="22" presetClass="entr" presetSubtype="8" dur="50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500"/>
                                        <p:tgtEl>
                                          <p:spTgt spid="53"/>
                                        </p:tgtEl>
                                      </p:cBhvr>
                                    </p:animEffect>
                                  </p:childTnLst>
                                </p:cTn>
                              </p:par>
                              <p:par>
                                <p:cTn id="56" presetID="22" presetClass="entr" presetSubtype="8" dur="500"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childTnLst>
                          </p:cTn>
                        </p:par>
                      </p:childTnLst>
                    </p:cTn>
                  </p:par>
                  <p:par>
                    <p:cTn id="59" fill="hold" nodeType="clickPar">
                      <p:stCondLst>
                        <p:cond delay="indefinite"/>
                        <p:cond evt="onBegin" delay="0">
                          <p:tn val="58"/>
                        </p:cond>
                      </p:stCondLst>
                      <p:childTnLst>
                        <p:par>
                          <p:cTn id="60" fill="hold">
                            <p:stCondLst>
                              <p:cond delay="0"/>
                            </p:stCondLst>
                            <p:childTnLst>
                              <p:par>
                                <p:cTn id="61" presetID="10" presetClass="entr" presetSubtype="0" dur="500"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Effect transition="in" filter="fade">
                                      <p:cBhvr>
                                        <p:cTn id="63" dur="500"/>
                                        <p:tgtEl>
                                          <p:spTgt spid="8">
                                            <p:txEl>
                                              <p:pRg st="0" end="0"/>
                                            </p:txEl>
                                          </p:spTgt>
                                        </p:tgtEl>
                                      </p:cBhvr>
                                    </p:animEffect>
                                  </p:childTnLst>
                                </p:cTn>
                              </p:par>
                            </p:childTnLst>
                          </p:cTn>
                        </p:par>
                        <p:par>
                          <p:cTn id="64" fill="hold" nodeType="afterGroup">
                            <p:stCondLst>
                              <p:cond delay="500"/>
                            </p:stCondLst>
                            <p:childTnLst>
                              <p:par>
                                <p:cTn id="65" presetID="10" presetClass="entr" presetSubtype="0" dur="50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dur="50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dur="50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childTnLst>
                    </p:cTn>
                  </p:par>
                  <p:par>
                    <p:cTn id="74" fill="hold" nodeType="clickPar">
                      <p:stCondLst>
                        <p:cond delay="indefinite"/>
                        <p:cond evt="onBegin" delay="0">
                          <p:tn val="73"/>
                        </p:cond>
                      </p:stCondLst>
                      <p:childTnLst>
                        <p:par>
                          <p:cTn id="75" fill="hold">
                            <p:stCondLst>
                              <p:cond delay="0"/>
                            </p:stCondLst>
                            <p:childTnLst>
                              <p:par>
                                <p:cTn id="76" presetID="10" presetClass="entr" presetSubtype="0" dur="500" fill="hold" nodeType="clickEffect">
                                  <p:stCondLst>
                                    <p:cond delay="0"/>
                                  </p:stCondLst>
                                  <p:childTnLst>
                                    <p:set>
                                      <p:cBhvr>
                                        <p:cTn id="77" dur="1" fill="hold">
                                          <p:stCondLst>
                                            <p:cond delay="0"/>
                                          </p:stCondLst>
                                        </p:cTn>
                                        <p:tgtEl>
                                          <p:spTgt spid="8">
                                            <p:txEl>
                                              <p:pRg st="1" end="1"/>
                                            </p:txEl>
                                          </p:spTgt>
                                        </p:tgtEl>
                                        <p:attrNameLst>
                                          <p:attrName>style.visibility</p:attrName>
                                        </p:attrNameLst>
                                      </p:cBhvr>
                                      <p:to>
                                        <p:strVal val="visible"/>
                                      </p:to>
                                    </p:set>
                                    <p:animEffect transition="in" filter="fade">
                                      <p:cBhvr>
                                        <p:cTn id="78" dur="500"/>
                                        <p:tgtEl>
                                          <p:spTgt spid="8">
                                            <p:txEl>
                                              <p:pRg st="1" end="1"/>
                                            </p:txEl>
                                          </p:spTgt>
                                        </p:tgtEl>
                                      </p:cBhvr>
                                    </p:animEffect>
                                  </p:childTnLst>
                                </p:cTn>
                              </p:par>
                            </p:childTnLst>
                          </p:cTn>
                        </p:par>
                        <p:par>
                          <p:cTn id="79" fill="hold" nodeType="afterGroup">
                            <p:stCondLst>
                              <p:cond delay="500"/>
                            </p:stCondLst>
                            <p:childTnLst>
                              <p:par>
                                <p:cTn id="80" presetID="10" presetClass="entr" presetSubtype="0" dur="50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dur="50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500"/>
                                        <p:tgtEl>
                                          <p:spTgt spid="56"/>
                                        </p:tgtEl>
                                      </p:cBhvr>
                                    </p:animEffect>
                                  </p:childTnLst>
                                </p:cTn>
                              </p:par>
                              <p:par>
                                <p:cTn id="86" presetID="10" presetClass="entr" presetSubtype="0" dur="500"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fade">
                                      <p:cBhvr>
                                        <p:cTn id="88" dur="500"/>
                                        <p:tgtEl>
                                          <p:spTgt spid="57"/>
                                        </p:tgtEl>
                                      </p:cBhvr>
                                    </p:animEffect>
                                  </p:childTnLst>
                                </p:cTn>
                              </p:par>
                            </p:childTnLst>
                          </p:cTn>
                        </p:par>
                      </p:childTnLst>
                    </p:cTn>
                  </p:par>
                  <p:par>
                    <p:cTn id="89" fill="hold" nodeType="clickPar">
                      <p:stCondLst>
                        <p:cond delay="indefinite"/>
                        <p:cond evt="onBegin" delay="0">
                          <p:tn val="88"/>
                        </p:cond>
                      </p:stCondLst>
                      <p:childTnLst>
                        <p:par>
                          <p:cTn id="90" fill="hold">
                            <p:stCondLst>
                              <p:cond delay="0"/>
                            </p:stCondLst>
                            <p:childTnLst>
                              <p:par>
                                <p:cTn id="91" presetID="10" presetClass="entr" presetSubtype="0" dur="500" fill="hold"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animEffect transition="in" filter="fade">
                                      <p:cBhvr>
                                        <p:cTn id="93" dur="500"/>
                                        <p:tgtEl>
                                          <p:spTgt spid="8">
                                            <p:txEl>
                                              <p:pRg st="2" end="2"/>
                                            </p:txEl>
                                          </p:spTgt>
                                        </p:tgtEl>
                                      </p:cBhvr>
                                    </p:animEffect>
                                  </p:childTnLst>
                                </p:cTn>
                              </p:par>
                            </p:childTnLst>
                          </p:cTn>
                        </p:par>
                        <p:par>
                          <p:cTn id="94" fill="hold" nodeType="afterGroup">
                            <p:stCondLst>
                              <p:cond delay="500"/>
                            </p:stCondLst>
                            <p:childTnLst>
                              <p:par>
                                <p:cTn id="95" presetID="22" presetClass="entr" presetSubtype="2" dur="500" fill="hold" nodeType="after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wipe(right)">
                                      <p:cBhvr>
                                        <p:cTn id="97" dur="500"/>
                                        <p:tgtEl>
                                          <p:spTgt spid="3"/>
                                        </p:tgtEl>
                                      </p:cBhvr>
                                    </p:animEffect>
                                  </p:childTnLst>
                                </p:cTn>
                              </p:par>
                            </p:childTnLst>
                          </p:cTn>
                        </p:par>
                        <p:par>
                          <p:cTn id="98" fill="hold" nodeType="afterGroup">
                            <p:stCondLst>
                              <p:cond delay="1000"/>
                            </p:stCondLst>
                            <p:childTnLst>
                              <p:par>
                                <p:cTn id="99" presetID="22" presetClass="entr" presetSubtype="8" dur="500" fill="hold" nodeType="after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left)">
                                      <p:cBhvr>
                                        <p:cTn id="101" dur="500"/>
                                        <p:tgtEl>
                                          <p:spTgt spid="5"/>
                                        </p:tgtEl>
                                      </p:cBhvr>
                                    </p:animEffect>
                                  </p:childTnLst>
                                </p:cTn>
                              </p:par>
                            </p:childTnLst>
                          </p:cTn>
                        </p:par>
                        <p:par>
                          <p:cTn id="102" fill="hold" nodeType="afterGroup">
                            <p:stCondLst>
                              <p:cond delay="1500"/>
                            </p:stCondLst>
                            <p:childTnLst>
                              <p:par>
                                <p:cTn id="103" presetID="10" presetClass="entr" presetSubtype="0" dur="500"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39" grpId="0"/>
      <p:bldP spid="40" grpId="0"/>
      <p:bldP spid="41" grpId="0"/>
      <p:bldP spid="42" grpId="0"/>
      <p:bldP spid="43" grpId="0"/>
      <p:bldP spid="44" grpId="0"/>
      <p:bldP spid="45" grpId="0"/>
      <p:bldP spid="46" grpId="0"/>
      <p:bldP spid="47" grpId="0"/>
      <p:bldP spid="48" grpId="0"/>
      <p:bldP spid="49" grpId="0"/>
      <p:bldP spid="50" grpId="0"/>
      <p:bldP spid="52" grpId="0"/>
      <p:bldP spid="53" grpId="0"/>
      <p:bldP spid="54" grpId="0"/>
      <p:bldP spid="55" grpId="0"/>
      <p:bldP spid="56" grpId="0"/>
      <p:bldP spid="57" grpId="0"/>
      <p:bldP spid="58" grpId="0"/>
      <p:bldP spid="59" grpId="0"/>
      <p:bldP spid="60" grpId="0"/>
      <p:bldP spid="62" grpId="0"/>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1.4 Accessing Variable Through Pointer</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12</a:t>
            </a:fld>
            <a:endParaRPr/>
          </a:p>
        </p:txBody>
      </p:sp>
      <p:sp>
        <p:nvSpPr>
          <p:cNvPr id="24" name="Content Placeholder 1">
            <a:extLst>
              <a:ext uri="{FF2B5EF4-FFF2-40B4-BE49-F238E27FC236}">
                <a16:creationId xmlns:a16="http://schemas.microsoft.com/office/drawing/2014/main" id="{26C1C3E3-FB73-4874-A744-E98285FB4110}"/>
              </a:ext>
            </a:extLst>
          </p:cNvPr>
          <p:cNvSpPr>
            <a:spLocks noGrp="1"/>
          </p:cNvSpPr>
          <p:nvPr>
            <p:ph sz="half" idx="1"/>
          </p:nvPr>
        </p:nvSpPr>
        <p:spPr>
          <a:xfrm>
            <a:off x="457199" y="2203435"/>
            <a:ext cx="8008883" cy="1596054"/>
          </a:xfrm>
        </p:spPr>
        <p:txBody>
          <a:bodyPr>
            <a:normAutofit/>
          </a:bodyPr>
          <a:lstStyle/>
          <a:p>
            <a:pPr marL="352425" indent="-352425">
              <a:spcBef>
                <a:spcPts val="600"/>
              </a:spcBef>
              <a:buClr>
                <a:schemeClr val="bg1">
                  <a:lumMod val="50000"/>
                </a:schemeClr>
              </a:buClr>
              <a:buSzTx/>
              <a:buFont typeface="Wingdings" panose="05000000000000000000" pitchFamily="2" charset="2"/>
              <a:buChar char="§"/>
            </a:pPr>
            <a:r>
              <a:rPr lang="en-US">
                <a:latin typeface="Arial" pitchFamily="34" charset="0"/>
                <a:cs typeface="Arial" pitchFamily="34" charset="0"/>
              </a:rPr>
              <a:t>Once we make </a:t>
            </a:r>
            <a:r>
              <a:rPr lang="en-US">
                <a:solidFill>
                  <a:srgbClr val="0000FF"/>
                </a:solidFill>
                <a:latin typeface="Arial" pitchFamily="34" charset="0"/>
                <a:cs typeface="Arial" pitchFamily="34" charset="0"/>
              </a:rPr>
              <a:t>a_ptr</a:t>
            </a:r>
            <a:r>
              <a:rPr lang="en-US">
                <a:latin typeface="Arial" pitchFamily="34" charset="0"/>
                <a:cs typeface="Arial" pitchFamily="34" charset="0"/>
              </a:rPr>
              <a:t> points to </a:t>
            </a:r>
            <a:r>
              <a:rPr lang="en-US">
                <a:solidFill>
                  <a:srgbClr val="0000FF"/>
                </a:solidFill>
                <a:latin typeface="Arial" pitchFamily="34" charset="0"/>
                <a:cs typeface="Arial" pitchFamily="34" charset="0"/>
              </a:rPr>
              <a:t>a</a:t>
            </a:r>
            <a:r>
              <a:rPr lang="en-US">
                <a:latin typeface="Arial" pitchFamily="34" charset="0"/>
                <a:cs typeface="Arial" pitchFamily="34" charset="0"/>
              </a:rPr>
              <a:t> (as shown above), we can now access </a:t>
            </a:r>
            <a:r>
              <a:rPr lang="en-US">
                <a:solidFill>
                  <a:srgbClr val="0000FF"/>
                </a:solidFill>
                <a:latin typeface="Arial" pitchFamily="34" charset="0"/>
                <a:cs typeface="Arial" pitchFamily="34" charset="0"/>
              </a:rPr>
              <a:t>a</a:t>
            </a:r>
            <a:r>
              <a:rPr lang="en-US">
                <a:latin typeface="Arial" pitchFamily="34" charset="0"/>
                <a:cs typeface="Arial" pitchFamily="34" charset="0"/>
              </a:rPr>
              <a:t> directly as usual, or indirectly through </a:t>
            </a:r>
            <a:r>
              <a:rPr lang="en-US">
                <a:solidFill>
                  <a:srgbClr val="0000FF"/>
                </a:solidFill>
                <a:latin typeface="Arial" pitchFamily="34" charset="0"/>
                <a:cs typeface="Arial" pitchFamily="34" charset="0"/>
              </a:rPr>
              <a:t>a_ptr </a:t>
            </a:r>
            <a:r>
              <a:rPr lang="en-US">
                <a:latin typeface="Arial" pitchFamily="34" charset="0"/>
                <a:cs typeface="Arial" pitchFamily="34" charset="0"/>
              </a:rPr>
              <a:t>by using the </a:t>
            </a:r>
            <a:r>
              <a:rPr lang="en-US">
                <a:solidFill>
                  <a:srgbClr val="C00000"/>
                </a:solidFill>
                <a:latin typeface="Arial" pitchFamily="34" charset="0"/>
                <a:cs typeface="Arial" pitchFamily="34" charset="0"/>
              </a:rPr>
              <a:t>indirection operator </a:t>
            </a:r>
            <a:r>
              <a:rPr lang="en-US">
                <a:latin typeface="Arial" pitchFamily="34" charset="0"/>
                <a:cs typeface="Arial" pitchFamily="34" charset="0"/>
              </a:rPr>
              <a:t>(also called </a:t>
            </a:r>
            <a:r>
              <a:rPr lang="en-US">
                <a:solidFill>
                  <a:srgbClr val="C00000"/>
                </a:solidFill>
                <a:latin typeface="Arial" pitchFamily="34" charset="0"/>
                <a:cs typeface="Arial" pitchFamily="34" charset="0"/>
              </a:rPr>
              <a:t>dereferencing operator</a:t>
            </a:r>
            <a:r>
              <a:rPr lang="en-US">
                <a:latin typeface="Arial" pitchFamily="34" charset="0"/>
                <a:cs typeface="Arial" pitchFamily="34" charset="0"/>
              </a:rPr>
              <a:t>) </a:t>
            </a:r>
            <a:r>
              <a:rPr lang="en-US" b="1">
                <a:solidFill>
                  <a:srgbClr val="C00000"/>
                </a:solidFill>
                <a:latin typeface="Arial" pitchFamily="34" charset="0"/>
                <a:cs typeface="Arial" pitchFamily="34" charset="0"/>
              </a:rPr>
              <a:t>*</a:t>
            </a:r>
            <a:endParaRPr lang="en-US" sz="2400" b="1">
              <a:solidFill>
                <a:srgbClr val="C00000"/>
              </a:solidFill>
              <a:latin typeface="Arial" pitchFamily="34" charset="0"/>
              <a:cs typeface="Arial" pitchFamily="34" charset="0"/>
            </a:endParaRPr>
          </a:p>
        </p:txBody>
      </p:sp>
      <p:grpSp>
        <p:nvGrpSpPr>
          <p:cNvPr id="25" name="[Group 5]">
            <a:extLst>
              <a:ext uri="{FF2B5EF4-FFF2-40B4-BE49-F238E27FC236}">
                <a16:creationId xmlns:a16="http://schemas.microsoft.com/office/drawing/2014/main" id="{D2B732BC-D254-48E9-9691-694C00B8F635}"/>
              </a:ext>
            </a:extLst>
          </p:cNvPr>
          <p:cNvGrpSpPr/>
          <p:nvPr/>
        </p:nvGrpSpPr>
        <p:grpSpPr>
          <a:xfrm>
            <a:off x="2705755" y="1138889"/>
            <a:ext cx="3539357" cy="1045044"/>
            <a:chOff x="2037693" y="5517932"/>
            <a:chExt cx="3539357" cy="1045044"/>
          </a:xfrm>
        </p:grpSpPr>
        <p:grpSp>
          <p:nvGrpSpPr>
            <p:cNvPr id="26" name="[Group 25]">
              <a:extLst>
                <a:ext uri="{FF2B5EF4-FFF2-40B4-BE49-F238E27FC236}">
                  <a16:creationId xmlns:a16="http://schemas.microsoft.com/office/drawing/2014/main" id="{4CA529E5-8FF8-46DA-A6DA-CAE512123E7D}"/>
                </a:ext>
              </a:extLst>
            </p:cNvPr>
            <p:cNvGrpSpPr/>
            <p:nvPr/>
          </p:nvGrpSpPr>
          <p:grpSpPr>
            <a:xfrm>
              <a:off x="4271141" y="5517932"/>
              <a:ext cx="1305909" cy="1045044"/>
              <a:chOff x="6910551" y="3725423"/>
              <a:chExt cx="1305909" cy="1045044"/>
            </a:xfrm>
          </p:grpSpPr>
          <p:sp>
            <p:nvSpPr>
              <p:cNvPr id="31" name="Rectangle 30">
                <a:extLst>
                  <a:ext uri="{FF2B5EF4-FFF2-40B4-BE49-F238E27FC236}">
                    <a16:creationId xmlns:a16="http://schemas.microsoft.com/office/drawing/2014/main" id="{13702320-CDEF-4074-8B6B-1EB59D7728E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32" name="TextBox 31">
                <a:extLst>
                  <a:ext uri="{FF2B5EF4-FFF2-40B4-BE49-F238E27FC236}">
                    <a16:creationId xmlns:a16="http://schemas.microsoft.com/office/drawing/2014/main" id="{172C020B-E5BF-45C2-A410-205CAEAFB194}"/>
                  </a:ext>
                </a:extLst>
              </p:cNvPr>
              <p:cNvSpPr txBox="1"/>
              <p:nvPr/>
            </p:nvSpPr>
            <p:spPr>
              <a:xfrm>
                <a:off x="6910551" y="3725423"/>
                <a:ext cx="50975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a</a:t>
                </a:r>
              </a:p>
            </p:txBody>
          </p:sp>
          <p:sp>
            <p:nvSpPr>
              <p:cNvPr id="33" name="TextBox 32">
                <a:extLst>
                  <a:ext uri="{FF2B5EF4-FFF2-40B4-BE49-F238E27FC236}">
                    <a16:creationId xmlns:a16="http://schemas.microsoft.com/office/drawing/2014/main" id="{A5E193A3-DA76-40C9-AA9B-F537C5AFBC21}"/>
                  </a:ext>
                </a:extLst>
              </p:cNvPr>
              <p:cNvSpPr txBox="1"/>
              <p:nvPr/>
            </p:nvSpPr>
            <p:spPr>
              <a:xfrm>
                <a:off x="7343445" y="4255102"/>
                <a:ext cx="71142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123</a:t>
                </a:r>
              </a:p>
            </p:txBody>
          </p:sp>
        </p:grpSp>
        <p:grpSp>
          <p:nvGrpSpPr>
            <p:cNvPr id="27" name="[Group 25]">
              <a:extLst>
                <a:ext uri="{FF2B5EF4-FFF2-40B4-BE49-F238E27FC236}">
                  <a16:creationId xmlns:a16="http://schemas.microsoft.com/office/drawing/2014/main" id="{ABC444DD-FEB4-4DC3-A435-AC23A329EE18}"/>
                </a:ext>
              </a:extLst>
            </p:cNvPr>
            <p:cNvGrpSpPr/>
            <p:nvPr/>
          </p:nvGrpSpPr>
          <p:grpSpPr>
            <a:xfrm>
              <a:off x="2037693" y="5517932"/>
              <a:ext cx="1305909" cy="1045044"/>
              <a:chOff x="6910551" y="3725423"/>
              <a:chExt cx="1305909" cy="1045044"/>
            </a:xfrm>
          </p:grpSpPr>
          <p:sp>
            <p:nvSpPr>
              <p:cNvPr id="29" name="Rectangle 28">
                <a:extLst>
                  <a:ext uri="{FF2B5EF4-FFF2-40B4-BE49-F238E27FC236}">
                    <a16:creationId xmlns:a16="http://schemas.microsoft.com/office/drawing/2014/main" id="{656B3703-621B-4065-A0EF-12FD27B1B2D7}"/>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30" name="TextBox 29">
                <a:extLst>
                  <a:ext uri="{FF2B5EF4-FFF2-40B4-BE49-F238E27FC236}">
                    <a16:creationId xmlns:a16="http://schemas.microsoft.com/office/drawing/2014/main" id="{583335DE-1C79-4B47-BAF2-C4743AD70A6D}"/>
                  </a:ext>
                </a:extLst>
              </p:cNvPr>
              <p:cNvSpPr txBox="1"/>
              <p:nvPr/>
            </p:nvSpPr>
            <p:spPr>
              <a:xfrm>
                <a:off x="6910551" y="3725423"/>
                <a:ext cx="789588"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a_ptr</a:t>
                </a:r>
              </a:p>
            </p:txBody>
          </p:sp>
        </p:grpSp>
        <p:cxnSp>
          <p:nvCxnSpPr>
            <p:cNvPr id="28" name="Straight Arrow Connector 27">
              <a:extLst>
                <a:ext uri="{FF2B5EF4-FFF2-40B4-BE49-F238E27FC236}">
                  <a16:creationId xmlns:a16="http://schemas.microsoft.com/office/drawing/2014/main" id="{BF422659-23F8-4184-97D3-5114A50C8AFD}"/>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1]">
            <a:extLst>
              <a:ext uri="{FF2B5EF4-FFF2-40B4-BE49-F238E27FC236}">
                <a16:creationId xmlns:a16="http://schemas.microsoft.com/office/drawing/2014/main" id="{62758860-5AB1-40F5-A125-AF960821DE6A}"/>
              </a:ext>
            </a:extLst>
          </p:cNvPr>
          <p:cNvSpPr txBox="1"/>
          <p:nvPr/>
        </p:nvSpPr>
        <p:spPr>
          <a:xfrm>
            <a:off x="2558609" y="3771204"/>
            <a:ext cx="5270937" cy="461665"/>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b="1">
                <a:latin typeface="Courier New" panose="02070309020205020404" pitchFamily="49" charset="0"/>
                <a:cs typeface="Courier New" panose="02070309020205020404" pitchFamily="49" charset="0"/>
              </a:rPr>
              <a:t>printf(</a:t>
            </a:r>
            <a:r>
              <a:rPr lang="en-US" sz="2400" b="1">
                <a:solidFill>
                  <a:srgbClr val="008000"/>
                </a:solidFill>
                <a:latin typeface="Courier New" panose="02070309020205020404" pitchFamily="49" charset="0"/>
                <a:cs typeface="Courier New" panose="02070309020205020404" pitchFamily="49" charset="0"/>
              </a:rPr>
              <a:t>"a = </a:t>
            </a:r>
            <a:r>
              <a:rPr lang="en-US" sz="2400" b="1">
                <a:solidFill>
                  <a:srgbClr val="C00000"/>
                </a:solidFill>
                <a:latin typeface="Courier New" panose="02070309020205020404" pitchFamily="49" charset="0"/>
                <a:cs typeface="Courier New" panose="02070309020205020404" pitchFamily="49" charset="0"/>
              </a:rPr>
              <a:t>%d\n</a:t>
            </a:r>
            <a:r>
              <a:rPr lang="en-US" sz="2400" b="1">
                <a:solidFill>
                  <a:srgbClr val="008000"/>
                </a:solidFill>
                <a:latin typeface="Courier New" panose="02070309020205020404" pitchFamily="49" charset="0"/>
                <a:cs typeface="Courier New" panose="02070309020205020404" pitchFamily="49" charset="0"/>
              </a:rPr>
              <a:t>"</a:t>
            </a:r>
            <a:r>
              <a:rPr lang="en-US" sz="2400" b="1">
                <a:latin typeface="Courier New" panose="02070309020205020404" pitchFamily="49" charset="0"/>
                <a:cs typeface="Courier New" panose="02070309020205020404" pitchFamily="49" charset="0"/>
              </a:rPr>
              <a:t>, *a_ptr); </a:t>
            </a:r>
          </a:p>
        </p:txBody>
      </p:sp>
      <p:sp>
        <p:nvSpPr>
          <p:cNvPr id="35" name="TextBox 34">
            <a:extLst>
              <a:ext uri="{FF2B5EF4-FFF2-40B4-BE49-F238E27FC236}">
                <a16:creationId xmlns:a16="http://schemas.microsoft.com/office/drawing/2014/main" id="{1628F516-A7AE-4952-A5E4-DDBBBBBDEABD}"/>
              </a:ext>
            </a:extLst>
          </p:cNvPr>
          <p:cNvSpPr txBox="1"/>
          <p:nvPr/>
        </p:nvSpPr>
        <p:spPr>
          <a:xfrm>
            <a:off x="1517424" y="4255912"/>
            <a:ext cx="642451" cy="58477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3200">
                <a:sym typeface="Symbol" panose="05050102010706020507" pitchFamily="18" charset="2"/>
              </a:rPr>
              <a:t></a:t>
            </a:r>
            <a:endParaRPr lang="en-US" sz="3200"/>
          </a:p>
        </p:txBody>
      </p:sp>
      <p:sp>
        <p:nvSpPr>
          <p:cNvPr id="36" name="[TextBox 1]">
            <a:extLst>
              <a:ext uri="{FF2B5EF4-FFF2-40B4-BE49-F238E27FC236}">
                <a16:creationId xmlns:a16="http://schemas.microsoft.com/office/drawing/2014/main" id="{17D4758B-31F3-4687-8338-3796DB046BE5}"/>
              </a:ext>
            </a:extLst>
          </p:cNvPr>
          <p:cNvSpPr txBox="1"/>
          <p:nvPr/>
        </p:nvSpPr>
        <p:spPr>
          <a:xfrm>
            <a:off x="2577002" y="4309813"/>
            <a:ext cx="5270937" cy="461665"/>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b="1">
                <a:latin typeface="Courier New" panose="02070309020205020404" pitchFamily="49" charset="0"/>
                <a:cs typeface="Courier New" panose="02070309020205020404" pitchFamily="49" charset="0"/>
              </a:rPr>
              <a:t>printf(</a:t>
            </a:r>
            <a:r>
              <a:rPr lang="en-US" sz="2400" b="1">
                <a:solidFill>
                  <a:srgbClr val="008000"/>
                </a:solidFill>
                <a:latin typeface="Courier New" panose="02070309020205020404" pitchFamily="49" charset="0"/>
                <a:cs typeface="Courier New" panose="02070309020205020404" pitchFamily="49" charset="0"/>
              </a:rPr>
              <a:t>"a = </a:t>
            </a:r>
            <a:r>
              <a:rPr lang="en-US" sz="2400" b="1">
                <a:solidFill>
                  <a:srgbClr val="C00000"/>
                </a:solidFill>
                <a:latin typeface="Courier New" panose="02070309020205020404" pitchFamily="49" charset="0"/>
                <a:cs typeface="Courier New" panose="02070309020205020404" pitchFamily="49" charset="0"/>
              </a:rPr>
              <a:t>%d\n</a:t>
            </a:r>
            <a:r>
              <a:rPr lang="en-US" sz="2400" b="1">
                <a:solidFill>
                  <a:srgbClr val="008000"/>
                </a:solidFill>
                <a:latin typeface="Courier New" panose="02070309020205020404" pitchFamily="49" charset="0"/>
                <a:cs typeface="Courier New" panose="02070309020205020404" pitchFamily="49" charset="0"/>
              </a:rPr>
              <a:t>"</a:t>
            </a:r>
            <a:r>
              <a:rPr lang="en-US" sz="2400" b="1">
                <a:latin typeface="Courier New" panose="02070309020205020404" pitchFamily="49" charset="0"/>
                <a:cs typeface="Courier New" panose="02070309020205020404" pitchFamily="49" charset="0"/>
              </a:rPr>
              <a:t>, a); </a:t>
            </a:r>
          </a:p>
        </p:txBody>
      </p:sp>
      <p:cxnSp>
        <p:nvCxnSpPr>
          <p:cNvPr id="37" name="Straight Connector 36">
            <a:extLst>
              <a:ext uri="{FF2B5EF4-FFF2-40B4-BE49-F238E27FC236}">
                <a16:creationId xmlns:a16="http://schemas.microsoft.com/office/drawing/2014/main" id="{C1F07D7A-EA57-4511-923A-D884E3EADAB6}"/>
              </a:ext>
            </a:extLst>
          </p:cNvPr>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1]">
            <a:extLst>
              <a:ext uri="{FF2B5EF4-FFF2-40B4-BE49-F238E27FC236}">
                <a16:creationId xmlns:a16="http://schemas.microsoft.com/office/drawing/2014/main" id="{8A507CE6-A73E-4884-9F1C-F53D63CA7D4B}"/>
              </a:ext>
            </a:extLst>
          </p:cNvPr>
          <p:cNvSpPr txBox="1"/>
          <p:nvPr/>
        </p:nvSpPr>
        <p:spPr>
          <a:xfrm>
            <a:off x="1378824" y="5106325"/>
            <a:ext cx="2653862" cy="461665"/>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b="1">
                <a:latin typeface="Courier New" panose="02070309020205020404" pitchFamily="49" charset="0"/>
                <a:cs typeface="Courier New" panose="02070309020205020404" pitchFamily="49" charset="0"/>
              </a:rPr>
              <a:t>*a_ptr = 456; </a:t>
            </a:r>
          </a:p>
        </p:txBody>
      </p:sp>
      <p:sp>
        <p:nvSpPr>
          <p:cNvPr id="39" name="TextBox 38">
            <a:extLst>
              <a:ext uri="{FF2B5EF4-FFF2-40B4-BE49-F238E27FC236}">
                <a16:creationId xmlns:a16="http://schemas.microsoft.com/office/drawing/2014/main" id="{F99FFACB-3646-4C1D-8A2E-100B7E7D8526}"/>
              </a:ext>
            </a:extLst>
          </p:cNvPr>
          <p:cNvSpPr txBox="1"/>
          <p:nvPr/>
        </p:nvSpPr>
        <p:spPr>
          <a:xfrm>
            <a:off x="4280992" y="5044770"/>
            <a:ext cx="642451" cy="58477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3200">
                <a:sym typeface="Symbol" panose="05050102010706020507" pitchFamily="18" charset="2"/>
              </a:rPr>
              <a:t></a:t>
            </a:r>
            <a:endParaRPr lang="en-US" sz="3200"/>
          </a:p>
        </p:txBody>
      </p:sp>
      <p:sp>
        <p:nvSpPr>
          <p:cNvPr id="40" name="[TextBox 1]">
            <a:extLst>
              <a:ext uri="{FF2B5EF4-FFF2-40B4-BE49-F238E27FC236}">
                <a16:creationId xmlns:a16="http://schemas.microsoft.com/office/drawing/2014/main" id="{D5CF8D0E-0C8E-4BA7-BBB5-A6A1F2D8BF4A}"/>
              </a:ext>
            </a:extLst>
          </p:cNvPr>
          <p:cNvSpPr txBox="1"/>
          <p:nvPr/>
        </p:nvSpPr>
        <p:spPr>
          <a:xfrm>
            <a:off x="5212470" y="5106325"/>
            <a:ext cx="2025215" cy="461665"/>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b="1">
                <a:latin typeface="Courier New" panose="02070309020205020404" pitchFamily="49" charset="0"/>
                <a:cs typeface="Courier New" panose="02070309020205020404" pitchFamily="49" charset="0"/>
              </a:rPr>
              <a:t>a = 456;</a:t>
            </a:r>
          </a:p>
        </p:txBody>
      </p:sp>
      <p:sp>
        <p:nvSpPr>
          <p:cNvPr id="41" name="TextBox 40">
            <a:extLst>
              <a:ext uri="{FF2B5EF4-FFF2-40B4-BE49-F238E27FC236}">
                <a16:creationId xmlns:a16="http://schemas.microsoft.com/office/drawing/2014/main" id="{3CAE937C-5D00-40D2-9F9B-5A76D221E22B}"/>
              </a:ext>
            </a:extLst>
          </p:cNvPr>
          <p:cNvSpPr txBox="1"/>
          <p:nvPr/>
        </p:nvSpPr>
        <p:spPr>
          <a:xfrm>
            <a:off x="2222938" y="5833813"/>
            <a:ext cx="5407572"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t>Hence, </a:t>
            </a:r>
            <a:r>
              <a:rPr lang="en-US" sz="2400">
                <a:solidFill>
                  <a:srgbClr val="0000FF"/>
                </a:solidFill>
              </a:rPr>
              <a:t>*a_ptr </a:t>
            </a:r>
            <a:r>
              <a:rPr lang="en-US" sz="2400"/>
              <a:t>is synonymous with </a:t>
            </a:r>
            <a:r>
              <a:rPr lang="en-US" sz="2400">
                <a:solidFill>
                  <a:srgbClr val="0000FF"/>
                </a:solidFill>
              </a:rPr>
              <a:t>a </a:t>
            </a:r>
          </a:p>
        </p:txBody>
      </p:sp>
    </p:spTree>
    <p:extLst>
      <p:ext uri="{BB962C8B-B14F-4D97-AF65-F5344CB8AC3E}">
        <p14:creationId xmlns:p14="http://schemas.microsoft.com/office/powerpoint/2010/main" val="387783700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9" presetClass="entr" presetSubtype="0" dur="50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nodeType="afterGroup">
                            <p:stCondLst>
                              <p:cond delay="500"/>
                            </p:stCondLst>
                            <p:childTnLst>
                              <p:par>
                                <p:cTn id="14" presetID="9" presetClass="entr" presetSubtype="0" dur="50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par>
                          <p:cTn id="17" fill="hold" nodeType="afterGroup">
                            <p:stCondLst>
                              <p:cond delay="1000"/>
                            </p:stCondLst>
                            <p:childTnLst>
                              <p:par>
                                <p:cTn id="18" presetID="9" presetClass="entr" presetSubtype="0" dur="500"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9" presetClass="entr" presetSubtype="0" dur="50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nodeType="clickPar">
                      <p:stCondLst>
                        <p:cond delay="indefinite"/>
                      </p:stCondLst>
                      <p:childTnLst>
                        <p:par>
                          <p:cTn id="27" fill="hold">
                            <p:stCondLst>
                              <p:cond delay="0"/>
                            </p:stCondLst>
                            <p:childTnLst>
                              <p:par>
                                <p:cTn id="28" presetID="9" presetClass="entr" presetSubtype="0" dur="50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childTnLst>
                          </p:cTn>
                        </p:par>
                        <p:par>
                          <p:cTn id="31" fill="hold" nodeType="afterGroup">
                            <p:stCondLst>
                              <p:cond delay="500"/>
                            </p:stCondLst>
                            <p:childTnLst>
                              <p:par>
                                <p:cTn id="32" presetID="9" presetClass="entr" presetSubtype="0" dur="500"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dissolve">
                                      <p:cBhvr>
                                        <p:cTn id="34" dur="500"/>
                                        <p:tgtEl>
                                          <p:spTgt spid="40"/>
                                        </p:tgtEl>
                                      </p:cBhvr>
                                    </p:animEffect>
                                  </p:childTnLst>
                                </p:cTn>
                              </p:par>
                            </p:childTnLst>
                          </p:cTn>
                        </p:par>
                      </p:childTnLst>
                    </p:cTn>
                  </p:par>
                  <p:par>
                    <p:cTn id="35" fill="hold" nodeType="clickPar">
                      <p:stCondLst>
                        <p:cond delay="indefinite"/>
                      </p:stCondLst>
                      <p:childTnLst>
                        <p:par>
                          <p:cTn id="36" fill="hold">
                            <p:stCondLst>
                              <p:cond delay="0"/>
                            </p:stCondLst>
                            <p:childTnLst>
                              <p:par>
                                <p:cTn id="37" presetID="9" presetClass="entr" presetSubtype="0" dur="50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8" grpId="0"/>
      <p:bldP spid="39" grpId="0"/>
      <p:bldP spid="40" grpId="0"/>
      <p:bldP spid="41" grpId="0"/>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1.5 Example #1</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13</a:t>
            </a:fld>
            <a:endParaRPr/>
          </a:p>
        </p:txBody>
      </p:sp>
      <p:sp>
        <p:nvSpPr>
          <p:cNvPr id="7" name="TextBox 6">
            <a:extLst>
              <a:ext uri="{FF2B5EF4-FFF2-40B4-BE49-F238E27FC236}">
                <a16:creationId xmlns:a16="http://schemas.microsoft.com/office/drawing/2014/main" id="{22944770-10D1-402A-9329-37D286B7EB1E}"/>
              </a:ext>
            </a:extLst>
          </p:cNvPr>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2000" b="1">
                <a:solidFill>
                  <a:srgbClr val="0000FF"/>
                </a:solidFill>
                <a:latin typeface="Courier New" panose="02070309020205020404" pitchFamily="49" charset="0"/>
                <a:cs typeface="Courier New" panose="02070309020205020404" pitchFamily="49" charset="0"/>
              </a:rPr>
              <a:t>int</a:t>
            </a:r>
            <a:r>
              <a:rPr lang="en-US" sz="2000" b="1">
                <a:solidFill>
                  <a:srgbClr val="000000"/>
                </a:solidFill>
                <a:latin typeface="Courier New" panose="02070309020205020404" pitchFamily="49" charset="0"/>
                <a:cs typeface="Courier New" panose="02070309020205020404" pitchFamily="49" charset="0"/>
              </a:rPr>
              <a:t> i = </a:t>
            </a:r>
            <a:r>
              <a:rPr lang="en-US" sz="2000" b="1">
                <a:solidFill>
                  <a:srgbClr val="008000"/>
                </a:solidFill>
                <a:latin typeface="Courier New" panose="02070309020205020404" pitchFamily="49" charset="0"/>
                <a:cs typeface="Courier New" panose="02070309020205020404" pitchFamily="49" charset="0"/>
              </a:rPr>
              <a:t>10</a:t>
            </a:r>
            <a:r>
              <a:rPr lang="en-US" sz="2000" b="1">
                <a:solidFill>
                  <a:srgbClr val="000000"/>
                </a:solidFill>
                <a:latin typeface="Courier New" panose="02070309020205020404" pitchFamily="49" charset="0"/>
                <a:cs typeface="Courier New" panose="02070309020205020404" pitchFamily="49" charset="0"/>
              </a:rPr>
              <a:t>, j = </a:t>
            </a:r>
            <a:r>
              <a:rPr lang="en-US" sz="2000" b="1">
                <a:solidFill>
                  <a:srgbClr val="008000"/>
                </a:solidFill>
                <a:latin typeface="Courier New" panose="02070309020205020404" pitchFamily="49" charset="0"/>
                <a:cs typeface="Courier New" panose="02070309020205020404" pitchFamily="49" charset="0"/>
              </a:rPr>
              <a:t>20</a:t>
            </a:r>
            <a:r>
              <a:rPr lang="en-US" sz="2000" b="1">
                <a:solidFill>
                  <a:srgbClr val="000000"/>
                </a:solidFill>
                <a:latin typeface="Courier New" panose="02070309020205020404" pitchFamily="49" charset="0"/>
                <a:cs typeface="Courier New" panose="02070309020205020404" pitchFamily="49" charset="0"/>
              </a:rPr>
              <a:t>;</a:t>
            </a:r>
          </a:p>
          <a:p>
            <a:pPr>
              <a:defRPr/>
            </a:pPr>
            <a:r>
              <a:rPr lang="en-US" sz="2000" b="1">
                <a:solidFill>
                  <a:srgbClr val="0000FF"/>
                </a:solidFill>
                <a:latin typeface="Courier New" panose="02070309020205020404" pitchFamily="49" charset="0"/>
                <a:cs typeface="Courier New" panose="02070309020205020404" pitchFamily="49" charset="0"/>
              </a:rPr>
              <a:t>int</a:t>
            </a:r>
            <a:r>
              <a:rPr lang="en-US" sz="2000" b="1">
                <a:solidFill>
                  <a:srgbClr val="000000"/>
                </a:solidFill>
                <a:latin typeface="Courier New" panose="02070309020205020404" pitchFamily="49" charset="0"/>
                <a:cs typeface="Courier New" panose="02070309020205020404" pitchFamily="49" charset="0"/>
              </a:rPr>
              <a:t> </a:t>
            </a:r>
            <a:r>
              <a:rPr lang="en-US" sz="2000" b="1">
                <a:solidFill>
                  <a:schemeClr val="tx1"/>
                </a:solidFill>
                <a:latin typeface="Courier New" panose="02070309020205020404" pitchFamily="49" charset="0"/>
                <a:cs typeface="Courier New" panose="02070309020205020404" pitchFamily="49" charset="0"/>
              </a:rPr>
              <a:t>*p</a:t>
            </a:r>
            <a:r>
              <a:rPr lang="en-US" sz="2000" b="1">
                <a:solidFill>
                  <a:srgbClr val="000000"/>
                </a:solidFill>
                <a:latin typeface="Courier New" panose="02070309020205020404" pitchFamily="49" charset="0"/>
                <a:cs typeface="Courier New" panose="02070309020205020404" pitchFamily="49" charset="0"/>
              </a:rPr>
              <a:t>; </a:t>
            </a:r>
            <a:r>
              <a:rPr lang="en-US" sz="1600" b="1">
                <a:solidFill>
                  <a:srgbClr val="800000"/>
                </a:solidFill>
                <a:latin typeface="Courier New" panose="02070309020205020404" pitchFamily="49" charset="0"/>
                <a:cs typeface="Courier New" panose="02070309020205020404" pitchFamily="49" charset="0"/>
              </a:rPr>
              <a:t>// p is a pointer to some int variable</a:t>
            </a:r>
            <a:endParaRPr lang="en-US" sz="1400" b="1">
              <a:solidFill>
                <a:srgbClr val="800000"/>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C92E9CF8-86DC-46E2-8F92-B89EBBC2C2A3}"/>
              </a:ext>
            </a:extLst>
          </p:cNvPr>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2000" b="1">
                <a:solidFill>
                  <a:srgbClr val="000000"/>
                </a:solidFill>
                <a:latin typeface="Courier New" panose="02070309020205020404" pitchFamily="49" charset="0"/>
                <a:cs typeface="Courier New" panose="02070309020205020404" pitchFamily="49" charset="0"/>
              </a:rPr>
              <a:t>p = </a:t>
            </a:r>
            <a:r>
              <a:rPr lang="en-US" sz="2000" b="1">
                <a:solidFill>
                  <a:schemeClr val="tx1"/>
                </a:solidFill>
                <a:latin typeface="Courier New" panose="02070309020205020404" pitchFamily="49" charset="0"/>
                <a:cs typeface="Courier New" panose="02070309020205020404" pitchFamily="49" charset="0"/>
              </a:rPr>
              <a:t>&amp;i</a:t>
            </a:r>
            <a:r>
              <a:rPr lang="en-US" sz="2000" b="1">
                <a:solidFill>
                  <a:srgbClr val="000000"/>
                </a:solidFill>
                <a:latin typeface="Courier New" panose="02070309020205020404" pitchFamily="49" charset="0"/>
                <a:cs typeface="Courier New" panose="02070309020205020404" pitchFamily="49" charset="0"/>
              </a:rPr>
              <a:t>; </a:t>
            </a:r>
            <a:r>
              <a:rPr lang="en-US" sz="1600" b="1">
                <a:solidFill>
                  <a:srgbClr val="800000"/>
                </a:solidFill>
                <a:latin typeface="Courier New" panose="02070309020205020404" pitchFamily="49" charset="0"/>
                <a:cs typeface="Courier New" panose="02070309020205020404" pitchFamily="49" charset="0"/>
              </a:rPr>
              <a:t>// p now stores the address of variable i</a:t>
            </a:r>
          </a:p>
          <a:p>
            <a:pPr>
              <a:defRPr/>
            </a:pPr>
            <a:endParaRPr lang="en-US" sz="2000" b="1">
              <a:solidFill>
                <a:srgbClr val="000000"/>
              </a:solidFill>
              <a:latin typeface="Courier New" panose="02070309020205020404" pitchFamily="49" charset="0"/>
              <a:cs typeface="Courier New" panose="02070309020205020404" pitchFamily="49" charset="0"/>
            </a:endParaRPr>
          </a:p>
          <a:p>
            <a:pPr>
              <a:defRPr/>
            </a:pPr>
            <a:endParaRPr lang="en-US" sz="2000" b="1">
              <a:solidFill>
                <a:srgbClr val="000000"/>
              </a:solidFill>
              <a:latin typeface="Courier New" panose="02070309020205020404" pitchFamily="49" charset="0"/>
              <a:cs typeface="Courier New" panose="02070309020205020404" pitchFamily="49" charset="0"/>
            </a:endParaRPr>
          </a:p>
          <a:p>
            <a:pPr>
              <a:defRPr/>
            </a:pPr>
            <a:r>
              <a:rPr lang="en-US" sz="2000" b="1">
                <a:solidFill>
                  <a:srgbClr val="000000"/>
                </a:solidFill>
                <a:latin typeface="Courier New" panose="02070309020205020404" pitchFamily="49" charset="0"/>
                <a:cs typeface="Courier New" panose="02070309020205020404" pitchFamily="49" charset="0"/>
              </a:rPr>
              <a:t>printf(</a:t>
            </a:r>
            <a:r>
              <a:rPr lang="en-US" sz="2000" b="1">
                <a:solidFill>
                  <a:srgbClr val="006600"/>
                </a:solidFill>
                <a:latin typeface="Courier New" panose="02070309020205020404" pitchFamily="49" charset="0"/>
                <a:cs typeface="Courier New" panose="02070309020205020404" pitchFamily="49" charset="0"/>
              </a:rPr>
              <a:t>"value of i is </a:t>
            </a:r>
            <a:r>
              <a:rPr lang="en-US" sz="2000" b="1">
                <a:solidFill>
                  <a:srgbClr val="FF0000"/>
                </a:solidFill>
                <a:latin typeface="Courier New" panose="02070309020205020404" pitchFamily="49" charset="0"/>
                <a:cs typeface="Courier New" panose="02070309020205020404" pitchFamily="49" charset="0"/>
              </a:rPr>
              <a:t>%d\n</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000000"/>
                </a:solidFill>
                <a:latin typeface="Courier New" panose="02070309020205020404" pitchFamily="49" charset="0"/>
                <a:cs typeface="Courier New" panose="02070309020205020404" pitchFamily="49" charset="0"/>
              </a:rPr>
              <a:t>, *p); </a:t>
            </a:r>
            <a:endParaRPr lang="en-US" sz="2000" b="1">
              <a:solidFill>
                <a:srgbClr val="800000"/>
              </a:solidFill>
              <a:latin typeface="Courier New" panose="02070309020205020404" pitchFamily="49" charset="0"/>
              <a:cs typeface="Courier New" panose="02070309020205020404" pitchFamily="49" charset="0"/>
            </a:endParaRPr>
          </a:p>
        </p:txBody>
      </p:sp>
      <p:grpSp>
        <p:nvGrpSpPr>
          <p:cNvPr id="9" name="Group 8">
            <a:extLst>
              <a:ext uri="{FF2B5EF4-FFF2-40B4-BE49-F238E27FC236}">
                <a16:creationId xmlns:a16="http://schemas.microsoft.com/office/drawing/2014/main" id="{9B3EE1D9-810A-4DBF-91B4-8D7461C98D6F}"/>
              </a:ext>
            </a:extLst>
          </p:cNvPr>
          <p:cNvGrpSpPr/>
          <p:nvPr/>
        </p:nvGrpSpPr>
        <p:grpSpPr>
          <a:xfrm>
            <a:off x="6391275" y="1253544"/>
            <a:ext cx="2047875" cy="511556"/>
            <a:chOff x="6391275" y="1253544"/>
            <a:chExt cx="2047875" cy="511556"/>
          </a:xfrm>
        </p:grpSpPr>
        <p:grpSp>
          <p:nvGrpSpPr>
            <p:cNvPr id="10" name="Group 13">
              <a:extLst>
                <a:ext uri="{FF2B5EF4-FFF2-40B4-BE49-F238E27FC236}">
                  <a16:creationId xmlns:a16="http://schemas.microsoft.com/office/drawing/2014/main" id="{25046AA6-23AA-418D-B127-356611B01B50}"/>
                </a:ext>
              </a:extLst>
            </p:cNvPr>
            <p:cNvGrpSpPr/>
            <p:nvPr/>
          </p:nvGrpSpPr>
          <p:grpSpPr>
            <a:xfrm>
              <a:off x="6391275" y="1253544"/>
              <a:ext cx="799269" cy="511556"/>
              <a:chOff x="4834756" y="1996965"/>
              <a:chExt cx="798785" cy="511975"/>
            </a:xfrm>
          </p:grpSpPr>
          <p:sp>
            <p:nvSpPr>
              <p:cNvPr id="16" name="TextBox 9">
                <a:extLst>
                  <a:ext uri="{FF2B5EF4-FFF2-40B4-BE49-F238E27FC236}">
                    <a16:creationId xmlns:a16="http://schemas.microsoft.com/office/drawing/2014/main" id="{4C11423F-0F60-4BA4-8415-7C56E6169803}"/>
                  </a:ext>
                </a:extLst>
              </p:cNvPr>
              <p:cNvSpPr txBox="1">
                <a:spLocks noChangeArrowheads="1"/>
              </p:cNvSpPr>
              <p:nvPr/>
            </p:nvSpPr>
            <p:spPr bwMode="auto">
              <a:xfrm>
                <a:off x="4834756" y="1996965"/>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i</a:t>
                </a:r>
                <a:endParaRPr lang="en-SG" sz="1600">
                  <a:latin typeface="Calibri" panose="020f0502020204030204" pitchFamily="34" charset="0"/>
                </a:endParaRPr>
              </a:p>
            </p:txBody>
          </p:sp>
          <p:sp>
            <p:nvSpPr>
              <p:cNvPr id="17" name="TextBox 10">
                <a:extLst>
                  <a:ext uri="{FF2B5EF4-FFF2-40B4-BE49-F238E27FC236}">
                    <a16:creationId xmlns:a16="http://schemas.microsoft.com/office/drawing/2014/main" id="{1EB86B66-49D7-4BBF-B6F4-D59C080B0EF9}"/>
                  </a:ext>
                </a:extLst>
              </p:cNvPr>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10</a:t>
                </a:r>
                <a:endParaRPr lang="en-SG" sz="1600">
                  <a:latin typeface="Calibri" panose="020f0502020204030204" pitchFamily="34" charset="0"/>
                </a:endParaRPr>
              </a:p>
            </p:txBody>
          </p:sp>
        </p:grpSp>
        <p:grpSp>
          <p:nvGrpSpPr>
            <p:cNvPr id="12" name="Group 14">
              <a:extLst>
                <a:ext uri="{FF2B5EF4-FFF2-40B4-BE49-F238E27FC236}">
                  <a16:creationId xmlns:a16="http://schemas.microsoft.com/office/drawing/2014/main" id="{9A184F7B-0256-4C77-829A-56B92769981F}"/>
                </a:ext>
              </a:extLst>
            </p:cNvPr>
            <p:cNvGrpSpPr/>
            <p:nvPr/>
          </p:nvGrpSpPr>
          <p:grpSpPr>
            <a:xfrm>
              <a:off x="7639879" y="1253544"/>
              <a:ext cx="799271" cy="511556"/>
              <a:chOff x="6027681" y="2023240"/>
              <a:chExt cx="798787" cy="511975"/>
            </a:xfrm>
          </p:grpSpPr>
          <p:sp>
            <p:nvSpPr>
              <p:cNvPr id="13" name="TextBox 11">
                <a:extLst>
                  <a:ext uri="{FF2B5EF4-FFF2-40B4-BE49-F238E27FC236}">
                    <a16:creationId xmlns:a16="http://schemas.microsoft.com/office/drawing/2014/main" id="{4A045FFE-CC45-4CE5-8E23-A21AE0A3FACD}"/>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j</a:t>
                </a:r>
                <a:endParaRPr lang="en-SG" sz="1600">
                  <a:latin typeface="Calibri" panose="020f0502020204030204" pitchFamily="34" charset="0"/>
                </a:endParaRPr>
              </a:p>
            </p:txBody>
          </p:sp>
          <p:sp>
            <p:nvSpPr>
              <p:cNvPr id="15" name="TextBox 12">
                <a:extLst>
                  <a:ext uri="{FF2B5EF4-FFF2-40B4-BE49-F238E27FC236}">
                    <a16:creationId xmlns:a16="http://schemas.microsoft.com/office/drawing/2014/main" id="{E4319F15-85C8-49DE-B80F-39F30E0CA7B5}"/>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20</a:t>
                </a:r>
                <a:endParaRPr lang="en-SG" sz="1600">
                  <a:latin typeface="Calibri" panose="020f0502020204030204" pitchFamily="34" charset="0"/>
                </a:endParaRPr>
              </a:p>
            </p:txBody>
          </p:sp>
        </p:grpSp>
      </p:grpSp>
      <p:grpSp>
        <p:nvGrpSpPr>
          <p:cNvPr id="18" name="Group 15">
            <a:extLst>
              <a:ext uri="{FF2B5EF4-FFF2-40B4-BE49-F238E27FC236}">
                <a16:creationId xmlns:a16="http://schemas.microsoft.com/office/drawing/2014/main" id="{4D3753A2-5AF7-463C-992B-EB8C8B6042AD}"/>
              </a:ext>
            </a:extLst>
          </p:cNvPr>
          <p:cNvGrpSpPr/>
          <p:nvPr/>
        </p:nvGrpSpPr>
        <p:grpSpPr>
          <a:xfrm>
            <a:off x="7032477" y="2019925"/>
            <a:ext cx="799271" cy="511556"/>
            <a:chOff x="6027681" y="2023240"/>
            <a:chExt cx="798787" cy="511975"/>
          </a:xfrm>
        </p:grpSpPr>
        <p:sp>
          <p:nvSpPr>
            <p:cNvPr id="19" name="TextBox 16">
              <a:extLst>
                <a:ext uri="{FF2B5EF4-FFF2-40B4-BE49-F238E27FC236}">
                  <a16:creationId xmlns:a16="http://schemas.microsoft.com/office/drawing/2014/main" id="{678824DE-6346-4DE0-8E38-6453D32F108A}"/>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p</a:t>
              </a:r>
              <a:endParaRPr lang="en-SG" sz="1600">
                <a:latin typeface="Calibri" panose="020f0502020204030204" pitchFamily="34" charset="0"/>
              </a:endParaRPr>
            </a:p>
          </p:txBody>
        </p:sp>
        <p:sp>
          <p:nvSpPr>
            <p:cNvPr id="20" name="TextBox 17">
              <a:extLst>
                <a:ext uri="{FF2B5EF4-FFF2-40B4-BE49-F238E27FC236}">
                  <a16:creationId xmlns:a16="http://schemas.microsoft.com/office/drawing/2014/main" id="{A9057D10-1448-48CC-89CB-18BB7F3F70AA}"/>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defRPr/>
              </a:pPr>
              <a:endParaRPr lang="en-SG" sz="1600">
                <a:latin typeface="Calibri" panose="020f0502020204030204" pitchFamily="34" charset="0"/>
                <a:cs typeface="Arial" pitchFamily="34" charset="0"/>
              </a:endParaRPr>
            </a:p>
          </p:txBody>
        </p:sp>
      </p:grpSp>
      <p:cxnSp>
        <p:nvCxnSpPr>
          <p:cNvPr id="22" name="Straight Arrow Connector 21">
            <a:extLst>
              <a:ext uri="{FF2B5EF4-FFF2-40B4-BE49-F238E27FC236}">
                <a16:creationId xmlns:a16="http://schemas.microsoft.com/office/drawing/2014/main" id="{D2AACD26-2A55-46D6-B9A6-BE1F70E59DB8}"/>
              </a:ext>
            </a:extLst>
          </p:cNvPr>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tailEnd type="triangle" w="med" len="med"/>
          </a:ln>
        </p:spPr>
      </p:cxnSp>
      <p:sp>
        <p:nvSpPr>
          <p:cNvPr id="23" name="TextBox 22">
            <a:extLst>
              <a:ext uri="{FF2B5EF4-FFF2-40B4-BE49-F238E27FC236}">
                <a16:creationId xmlns:a16="http://schemas.microsoft.com/office/drawing/2014/main" id="{1A07656F-DD14-466D-B9B9-D4FDB93B97D6}"/>
              </a:ext>
            </a:extLst>
          </p:cNvPr>
          <p:cNvSpPr txBox="1"/>
          <p:nvPr/>
        </p:nvSpPr>
        <p:spPr>
          <a:xfrm>
            <a:off x="5990897" y="3147537"/>
            <a:ext cx="2752140" cy="400050"/>
          </a:xfrm>
          <a:prstGeom prst="rect">
            <a:avLst/>
          </a:prstGeom>
          <a:solidFill>
            <a:srgbClr val="FFFFC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2000" b="1">
                <a:latin typeface="Courier New" panose="02070309020205020404" pitchFamily="49" charset="0"/>
                <a:cs typeface="Courier New" panose="02070309020205020404" pitchFamily="49" charset="0"/>
              </a:rPr>
              <a:t>value of i is 10</a:t>
            </a:r>
          </a:p>
        </p:txBody>
      </p:sp>
      <p:sp>
        <p:nvSpPr>
          <p:cNvPr id="25" name="TextBox 24">
            <a:extLst>
              <a:ext uri="{FF2B5EF4-FFF2-40B4-BE49-F238E27FC236}">
                <a16:creationId xmlns:a16="http://schemas.microsoft.com/office/drawing/2014/main" id="{2E445E01-E3F3-48C7-820E-C56B89540E64}"/>
              </a:ext>
            </a:extLst>
          </p:cNvPr>
          <p:cNvSpPr txBox="1">
            <a:spLocks noChangeArrowheads="1"/>
          </p:cNvSpPr>
          <p:nvPr/>
        </p:nvSpPr>
        <p:spPr bwMode="auto">
          <a:xfrm>
            <a:off x="3708400" y="2656845"/>
            <a:ext cx="2851142" cy="369332"/>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Now </a:t>
            </a:r>
            <a:r>
              <a:rPr lang="en-US" b="1">
                <a:latin typeface="Courier New" panose="02070309020205020404" pitchFamily="49" charset="0"/>
                <a:cs typeface="Courier New" panose="02070309020205020404" pitchFamily="49" charset="0"/>
              </a:rPr>
              <a:t>*p</a:t>
            </a:r>
            <a:r>
              <a:rPr lang="en-US"/>
              <a:t> is equivalent to </a:t>
            </a:r>
            <a:r>
              <a:rPr lang="en-US" b="1">
                <a:latin typeface="Courier New" panose="02070309020205020404" pitchFamily="49" charset="0"/>
                <a:cs typeface="Courier New" panose="02070309020205020404" pitchFamily="49" charset="0"/>
              </a:rPr>
              <a:t>i</a:t>
            </a:r>
          </a:p>
        </p:txBody>
      </p:sp>
      <p:sp>
        <p:nvSpPr>
          <p:cNvPr id="26" name="Oval 44">
            <a:extLst>
              <a:ext uri="{FF2B5EF4-FFF2-40B4-BE49-F238E27FC236}">
                <a16:creationId xmlns:a16="http://schemas.microsoft.com/office/drawing/2014/main" id="{E5A5B8A4-5411-4FAB-9C26-49A357F2E122}"/>
              </a:ext>
            </a:extLst>
          </p:cNvPr>
          <p:cNvSpPr>
            <a:spLocks noChangeArrowheads="1"/>
          </p:cNvSpPr>
          <p:nvPr/>
        </p:nvSpPr>
        <p:spPr bwMode="auto">
          <a:xfrm>
            <a:off x="1133908" y="1625780"/>
            <a:ext cx="447795" cy="436487"/>
          </a:xfrm>
          <a:prstGeom prst="ellipse">
            <a:avLst/>
          </a:prstGeom>
          <a:noFill/>
          <a:ln w="28575" cap="sq" algn="ctr">
            <a:solidFill>
              <a:srgbClr val="C0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solidFill>
                <a:srgbClr val="C00000"/>
              </a:solidFill>
            </a:endParaRPr>
          </a:p>
        </p:txBody>
      </p:sp>
      <p:sp>
        <p:nvSpPr>
          <p:cNvPr id="27" name="Oval 44">
            <a:extLst>
              <a:ext uri="{FF2B5EF4-FFF2-40B4-BE49-F238E27FC236}">
                <a16:creationId xmlns:a16="http://schemas.microsoft.com/office/drawing/2014/main" id="{A22A1B43-F60B-48A3-AB30-2B7B00C14EE0}"/>
              </a:ext>
            </a:extLst>
          </p:cNvPr>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grpSp>
        <p:nvGrpSpPr>
          <p:cNvPr id="28" name="Group 27">
            <a:extLst>
              <a:ext uri="{FF2B5EF4-FFF2-40B4-BE49-F238E27FC236}">
                <a16:creationId xmlns:a16="http://schemas.microsoft.com/office/drawing/2014/main" id="{678DC8AE-0990-4F74-A836-6FC38D86C9A6}"/>
              </a:ext>
            </a:extLst>
          </p:cNvPr>
          <p:cNvGrpSpPr/>
          <p:nvPr/>
        </p:nvGrpSpPr>
        <p:grpSpPr>
          <a:xfrm>
            <a:off x="2267519" y="2548635"/>
            <a:ext cx="1348740" cy="519335"/>
            <a:chOff x="2727960" y="5916003"/>
            <a:chExt cx="1348740" cy="519335"/>
          </a:xfrm>
        </p:grpSpPr>
        <p:sp>
          <p:nvSpPr>
            <p:cNvPr id="29" name="Right Arrow 40">
              <a:extLst>
                <a:ext uri="{FF2B5EF4-FFF2-40B4-BE49-F238E27FC236}">
                  <a16:creationId xmlns:a16="http://schemas.microsoft.com/office/drawing/2014/main" id="{CCF559E0-68CF-48D0-8493-A71101177903}"/>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a:cs typeface="Arial"/>
              </a:endParaRPr>
            </a:p>
          </p:txBody>
        </p:sp>
        <p:sp>
          <p:nvSpPr>
            <p:cNvPr id="30" name="TextBox 29">
              <a:extLst>
                <a:ext uri="{FF2B5EF4-FFF2-40B4-BE49-F238E27FC236}">
                  <a16:creationId xmlns:a16="http://schemas.microsoft.com/office/drawing/2014/main" id="{6EC8FFBD-B639-4EA1-9BEE-AB43D90CF6E2}"/>
                </a:ext>
              </a:extLst>
            </p:cNvPr>
            <p:cNvSpPr txBox="1"/>
            <p:nvPr/>
          </p:nvSpPr>
          <p:spPr>
            <a:xfrm>
              <a:off x="2827020" y="6008616"/>
              <a:ext cx="1249680"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t>Important!</a:t>
              </a:r>
            </a:p>
          </p:txBody>
        </p:sp>
      </p:grpSp>
      <p:sp>
        <p:nvSpPr>
          <p:cNvPr id="31" name="TextBox 30">
            <a:extLst>
              <a:ext uri="{FF2B5EF4-FFF2-40B4-BE49-F238E27FC236}">
                <a16:creationId xmlns:a16="http://schemas.microsoft.com/office/drawing/2014/main" id="{620E4FD3-8FC3-4B21-B481-F8A804D379E5}"/>
              </a:ext>
            </a:extLst>
          </p:cNvPr>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tabLst>
                <a:tab pos="1889125"/>
              </a:tabLst>
              <a:defRPr/>
            </a:pPr>
            <a:r>
              <a:rPr lang="en-US" sz="1600" b="1">
                <a:solidFill>
                  <a:srgbClr val="800000"/>
                </a:solidFill>
                <a:latin typeface="Courier New" panose="02070309020205020404" pitchFamily="49" charset="0"/>
                <a:cs typeface="Courier New" panose="02070309020205020404" pitchFamily="49" charset="0"/>
              </a:rPr>
              <a:t>// *p accesses the value of pointed/referred variable </a:t>
            </a:r>
          </a:p>
          <a:p>
            <a:pPr>
              <a:tabLst>
                <a:tab pos="1939925"/>
              </a:tabLst>
              <a:defRPr/>
            </a:pPr>
            <a:r>
              <a:rPr lang="en-US" sz="2000" b="1">
                <a:solidFill>
                  <a:srgbClr val="000000"/>
                </a:solidFill>
                <a:latin typeface="Courier New" panose="02070309020205020404" pitchFamily="49" charset="0"/>
                <a:cs typeface="Courier New" panose="02070309020205020404" pitchFamily="49" charset="0"/>
              </a:rPr>
              <a:t>*p = *p + </a:t>
            </a:r>
            <a:r>
              <a:rPr lang="en-US" sz="2000" b="1">
                <a:solidFill>
                  <a:srgbClr val="006600"/>
                </a:solidFill>
                <a:latin typeface="Courier New" panose="02070309020205020404" pitchFamily="49" charset="0"/>
                <a:cs typeface="Courier New" panose="02070309020205020404" pitchFamily="49" charset="0"/>
              </a:rPr>
              <a:t>2</a:t>
            </a:r>
            <a:r>
              <a:rPr lang="en-US" sz="2000" b="1">
                <a:solidFill>
                  <a:srgbClr val="000000"/>
                </a:solidFill>
                <a:latin typeface="Courier New" panose="02070309020205020404" pitchFamily="49" charset="0"/>
                <a:cs typeface="Courier New" panose="02070309020205020404" pitchFamily="49" charset="0"/>
              </a:rPr>
              <a:t>; </a:t>
            </a:r>
            <a:r>
              <a:rPr lang="en-US" sz="1600" b="1">
                <a:solidFill>
                  <a:srgbClr val="800000"/>
                </a:solidFill>
                <a:latin typeface="Courier New" panose="02070309020205020404" pitchFamily="49" charset="0"/>
                <a:cs typeface="Courier New" panose="02070309020205020404" pitchFamily="49" charset="0"/>
              </a:rPr>
              <a:t>// increment *p (which is i) by 2</a:t>
            </a:r>
            <a:endParaRPr lang="en-US" sz="1400" b="1">
              <a:solidFill>
                <a:srgbClr val="800000"/>
              </a:solidFill>
              <a:latin typeface="Courier New" panose="02070309020205020404" pitchFamily="49" charset="0"/>
              <a:cs typeface="Courier New" panose="02070309020205020404" pitchFamily="49" charset="0"/>
            </a:endParaRPr>
          </a:p>
          <a:p>
            <a:pPr>
              <a:tabLst>
                <a:tab pos="1939925"/>
              </a:tabLst>
              <a:defRPr/>
            </a:pPr>
            <a:r>
              <a:rPr lang="en-US" sz="1600" b="1">
                <a:solidFill>
                  <a:srgbClr val="800000"/>
                </a:solidFill>
                <a:latin typeface="Courier New" panose="02070309020205020404" pitchFamily="49" charset="0"/>
                <a:cs typeface="Courier New" panose="02070309020205020404" pitchFamily="49" charset="0"/>
              </a:rPr>
              <a:t>	// same effect as: </a:t>
            </a:r>
            <a:r>
              <a:rPr lang="en-US" sz="1600" b="1">
                <a:solidFill>
                  <a:schemeClr val="tx1"/>
                </a:solidFill>
                <a:latin typeface="Courier New" panose="02070309020205020404" pitchFamily="49" charset="0"/>
                <a:cs typeface="Courier New" panose="02070309020205020404" pitchFamily="49" charset="0"/>
              </a:rPr>
              <a:t>i = i + </a:t>
            </a:r>
            <a:r>
              <a:rPr lang="en-US" sz="1600" b="1">
                <a:solidFill>
                  <a:srgbClr val="006600"/>
                </a:solidFill>
                <a:latin typeface="Courier New" panose="02070309020205020404" pitchFamily="49" charset="0"/>
                <a:cs typeface="Courier New" panose="02070309020205020404" pitchFamily="49" charset="0"/>
              </a:rPr>
              <a:t>2</a:t>
            </a:r>
            <a:r>
              <a:rPr lang="en-US" sz="1600" b="1">
                <a:solidFill>
                  <a:schemeClr val="tx1"/>
                </a:solidFill>
                <a:latin typeface="Courier New" panose="02070309020205020404" pitchFamily="49" charset="0"/>
                <a:cs typeface="Courier New" panose="02070309020205020404" pitchFamily="49" charset="0"/>
              </a:rPr>
              <a:t>;</a:t>
            </a:r>
          </a:p>
        </p:txBody>
      </p:sp>
      <p:grpSp>
        <p:nvGrpSpPr>
          <p:cNvPr id="32" name="Group 23">
            <a:extLst>
              <a:ext uri="{FF2B5EF4-FFF2-40B4-BE49-F238E27FC236}">
                <a16:creationId xmlns:a16="http://schemas.microsoft.com/office/drawing/2014/main" id="{34C2AFEA-FAAC-46E0-A6F5-4003443BDB8B}"/>
              </a:ext>
            </a:extLst>
          </p:cNvPr>
          <p:cNvGrpSpPr/>
          <p:nvPr/>
        </p:nvGrpSpPr>
        <p:grpSpPr>
          <a:xfrm>
            <a:off x="6769894" y="1119316"/>
            <a:ext cx="633412" cy="547688"/>
            <a:chOff x="6903720" y="1785098"/>
            <a:chExt cx="633680" cy="546622"/>
          </a:xfrm>
        </p:grpSpPr>
        <p:cxnSp>
          <p:nvCxnSpPr>
            <p:cNvPr id="33" name="Straight Connector 21">
              <a:extLst>
                <a:ext uri="{FF2B5EF4-FFF2-40B4-BE49-F238E27FC236}">
                  <a16:creationId xmlns:a16="http://schemas.microsoft.com/office/drawing/2014/main" id="{4AE19A08-B585-4548-8869-2130B613EC27}"/>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34" name="TextBox 12">
              <a:extLst>
                <a:ext uri="{FF2B5EF4-FFF2-40B4-BE49-F238E27FC236}">
                  <a16:creationId xmlns:a16="http://schemas.microsoft.com/office/drawing/2014/main" id="{636E79D5-895A-4603-8C68-447F5AB92519}"/>
                </a:ext>
              </a:extLst>
            </p:cNvPr>
            <p:cNvSpPr txBox="1">
              <a:spLocks noChangeArrowheads="1"/>
            </p:cNvSpPr>
            <p:nvPr/>
          </p:nvSpPr>
          <p:spPr bwMode="auto">
            <a:xfrm>
              <a:off x="7006648" y="1785098"/>
              <a:ext cx="530752" cy="338025"/>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12</a:t>
              </a:r>
              <a:endParaRPr lang="en-SG" sz="1600">
                <a:latin typeface="Calibri" panose="020f0502020204030204" pitchFamily="34" charset="0"/>
              </a:endParaRPr>
            </a:p>
          </p:txBody>
        </p:sp>
      </p:grpSp>
      <p:sp>
        <p:nvSpPr>
          <p:cNvPr id="35" name="TextBox 34">
            <a:extLst>
              <a:ext uri="{FF2B5EF4-FFF2-40B4-BE49-F238E27FC236}">
                <a16:creationId xmlns:a16="http://schemas.microsoft.com/office/drawing/2014/main" id="{34CD14E5-E56B-40D4-997B-5A200F1FC432}"/>
              </a:ext>
            </a:extLst>
          </p:cNvPr>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2000" b="1">
                <a:solidFill>
                  <a:srgbClr val="000000"/>
                </a:solidFill>
                <a:latin typeface="Courier New" panose="02070309020205020404" pitchFamily="49" charset="0"/>
                <a:cs typeface="Courier New" panose="02070309020205020404" pitchFamily="49" charset="0"/>
              </a:rPr>
              <a:t>p = &amp;j; </a:t>
            </a:r>
            <a:r>
              <a:rPr lang="en-US" sz="1600" b="1">
                <a:solidFill>
                  <a:srgbClr val="800000"/>
                </a:solidFill>
                <a:latin typeface="Courier New" panose="02070309020205020404" pitchFamily="49" charset="0"/>
                <a:cs typeface="Courier New" panose="02070309020205020404" pitchFamily="49" charset="0"/>
              </a:rPr>
              <a:t>// p now stores the address of variable j</a:t>
            </a:r>
          </a:p>
        </p:txBody>
      </p:sp>
      <p:cxnSp>
        <p:nvCxnSpPr>
          <p:cNvPr id="36" name="Straight Arrow Connector 35">
            <a:extLst>
              <a:ext uri="{FF2B5EF4-FFF2-40B4-BE49-F238E27FC236}">
                <a16:creationId xmlns:a16="http://schemas.microsoft.com/office/drawing/2014/main" id="{FB7F135E-CAE5-499A-AFCB-56C13551DDA5}"/>
              </a:ext>
            </a:extLst>
          </p:cNvPr>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tailEnd type="triangle" w="med" len="med"/>
          </a:ln>
        </p:spPr>
      </p:cxnSp>
      <p:sp>
        <p:nvSpPr>
          <p:cNvPr id="37" name="TextBox 36">
            <a:extLst>
              <a:ext uri="{FF2B5EF4-FFF2-40B4-BE49-F238E27FC236}">
                <a16:creationId xmlns:a16="http://schemas.microsoft.com/office/drawing/2014/main" id="{88527B00-D17E-4044-BAE0-B3D2366C982E}"/>
              </a:ext>
            </a:extLst>
          </p:cNvPr>
          <p:cNvSpPr txBox="1">
            <a:spLocks noChangeArrowheads="1"/>
          </p:cNvSpPr>
          <p:nvPr/>
        </p:nvSpPr>
        <p:spPr bwMode="auto">
          <a:xfrm>
            <a:off x="3708400" y="4960766"/>
            <a:ext cx="2851142" cy="369332"/>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Now </a:t>
            </a:r>
            <a:r>
              <a:rPr lang="en-US" b="1">
                <a:latin typeface="Courier New" panose="02070309020205020404" pitchFamily="49" charset="0"/>
                <a:cs typeface="Courier New" panose="02070309020205020404" pitchFamily="49" charset="0"/>
              </a:rPr>
              <a:t>*p</a:t>
            </a:r>
            <a:r>
              <a:rPr lang="en-US"/>
              <a:t> is equivalent to </a:t>
            </a:r>
            <a:r>
              <a:rPr lang="en-US" b="1">
                <a:latin typeface="Courier New" panose="02070309020205020404" pitchFamily="49" charset="0"/>
                <a:cs typeface="Courier New" panose="02070309020205020404" pitchFamily="49" charset="0"/>
              </a:rPr>
              <a:t>j</a:t>
            </a:r>
          </a:p>
        </p:txBody>
      </p:sp>
      <p:grpSp>
        <p:nvGrpSpPr>
          <p:cNvPr id="38" name="Group 37">
            <a:extLst>
              <a:ext uri="{FF2B5EF4-FFF2-40B4-BE49-F238E27FC236}">
                <a16:creationId xmlns:a16="http://schemas.microsoft.com/office/drawing/2014/main" id="{5F57654C-9313-4FD8-812C-BE8A36E7A72F}"/>
              </a:ext>
            </a:extLst>
          </p:cNvPr>
          <p:cNvGrpSpPr/>
          <p:nvPr/>
        </p:nvGrpSpPr>
        <p:grpSpPr>
          <a:xfrm>
            <a:off x="2267519" y="4852556"/>
            <a:ext cx="1348740" cy="519335"/>
            <a:chOff x="2727960" y="5916003"/>
            <a:chExt cx="1348740" cy="519335"/>
          </a:xfrm>
        </p:grpSpPr>
        <p:sp>
          <p:nvSpPr>
            <p:cNvPr id="39" name="Right Arrow 53">
              <a:extLst>
                <a:ext uri="{FF2B5EF4-FFF2-40B4-BE49-F238E27FC236}">
                  <a16:creationId xmlns:a16="http://schemas.microsoft.com/office/drawing/2014/main" id="{8439E278-BFD0-4282-8504-EE5FFE7D1226}"/>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a:cs typeface="Arial"/>
              </a:endParaRPr>
            </a:p>
          </p:txBody>
        </p:sp>
        <p:sp>
          <p:nvSpPr>
            <p:cNvPr id="40" name="TextBox 39">
              <a:extLst>
                <a:ext uri="{FF2B5EF4-FFF2-40B4-BE49-F238E27FC236}">
                  <a16:creationId xmlns:a16="http://schemas.microsoft.com/office/drawing/2014/main" id="{1AFEBD15-973F-4E5A-9972-F38216A3D26B}"/>
                </a:ext>
              </a:extLst>
            </p:cNvPr>
            <p:cNvSpPr txBox="1"/>
            <p:nvPr/>
          </p:nvSpPr>
          <p:spPr>
            <a:xfrm>
              <a:off x="2827020" y="6008616"/>
              <a:ext cx="1249680"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t>Important!</a:t>
              </a:r>
            </a:p>
          </p:txBody>
        </p:sp>
      </p:grpSp>
      <p:sp>
        <p:nvSpPr>
          <p:cNvPr id="41" name="TextBox 40">
            <a:extLst>
              <a:ext uri="{FF2B5EF4-FFF2-40B4-BE49-F238E27FC236}">
                <a16:creationId xmlns:a16="http://schemas.microsoft.com/office/drawing/2014/main" id="{CA6ED310-068A-4EAA-8397-C11CED788A8C}"/>
              </a:ext>
            </a:extLst>
          </p:cNvPr>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tabLst>
                <a:tab pos="1260475"/>
              </a:tabLst>
              <a:defRPr/>
            </a:pPr>
            <a:r>
              <a:rPr lang="en-US" sz="2000" b="1">
                <a:solidFill>
                  <a:srgbClr val="000000"/>
                </a:solidFill>
                <a:latin typeface="Courier New" panose="02070309020205020404" pitchFamily="49" charset="0"/>
                <a:cs typeface="Courier New" panose="02070309020205020404" pitchFamily="49" charset="0"/>
              </a:rPr>
              <a:t>*p = i;	</a:t>
            </a:r>
            <a:r>
              <a:rPr lang="en-US" sz="1600" b="1">
                <a:solidFill>
                  <a:srgbClr val="800000"/>
                </a:solidFill>
                <a:latin typeface="Courier New" panose="02070309020205020404" pitchFamily="49" charset="0"/>
                <a:cs typeface="Courier New" panose="02070309020205020404" pitchFamily="49" charset="0"/>
              </a:rPr>
              <a:t>// value of *p (which is j now) becomes 12</a:t>
            </a:r>
          </a:p>
          <a:p>
            <a:pPr>
              <a:tabLst>
                <a:tab pos="1260475"/>
              </a:tabLst>
              <a:defRPr/>
            </a:pPr>
            <a:r>
              <a:rPr lang="en-US" sz="1600" b="1">
                <a:solidFill>
                  <a:srgbClr val="800000"/>
                </a:solidFill>
                <a:latin typeface="Courier New" panose="02070309020205020404" pitchFamily="49" charset="0"/>
                <a:cs typeface="Courier New" panose="02070309020205020404" pitchFamily="49" charset="0"/>
              </a:rPr>
              <a:t>	// same effect as: </a:t>
            </a:r>
            <a:r>
              <a:rPr lang="en-US" sz="1600" b="1">
                <a:solidFill>
                  <a:schemeClr val="tx1"/>
                </a:solidFill>
                <a:latin typeface="Courier New" panose="02070309020205020404" pitchFamily="49" charset="0"/>
                <a:cs typeface="Courier New" panose="02070309020205020404" pitchFamily="49" charset="0"/>
              </a:rPr>
              <a:t>j = i;</a:t>
            </a:r>
          </a:p>
        </p:txBody>
      </p:sp>
      <p:grpSp>
        <p:nvGrpSpPr>
          <p:cNvPr id="42" name="Group 33">
            <a:extLst>
              <a:ext uri="{FF2B5EF4-FFF2-40B4-BE49-F238E27FC236}">
                <a16:creationId xmlns:a16="http://schemas.microsoft.com/office/drawing/2014/main" id="{D9C77E58-BADC-456F-87EA-D0FB5A58F065}"/>
              </a:ext>
            </a:extLst>
          </p:cNvPr>
          <p:cNvGrpSpPr/>
          <p:nvPr/>
        </p:nvGrpSpPr>
        <p:grpSpPr>
          <a:xfrm>
            <a:off x="8011589" y="1120904"/>
            <a:ext cx="633412" cy="546100"/>
            <a:chOff x="6903720" y="1785098"/>
            <a:chExt cx="633680" cy="546622"/>
          </a:xfrm>
        </p:grpSpPr>
        <p:cxnSp>
          <p:nvCxnSpPr>
            <p:cNvPr id="43" name="Straight Connector 34">
              <a:extLst>
                <a:ext uri="{FF2B5EF4-FFF2-40B4-BE49-F238E27FC236}">
                  <a16:creationId xmlns:a16="http://schemas.microsoft.com/office/drawing/2014/main" id="{A8047B94-1A50-4C5A-B722-ACC30A366EA6}"/>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4" name="TextBox 12">
              <a:extLst>
                <a:ext uri="{FF2B5EF4-FFF2-40B4-BE49-F238E27FC236}">
                  <a16:creationId xmlns:a16="http://schemas.microsoft.com/office/drawing/2014/main" id="{A9E7DE89-21EE-4C4C-B33C-4299337F8450}"/>
                </a:ext>
              </a:extLst>
            </p:cNvPr>
            <p:cNvSpPr txBox="1">
              <a:spLocks noChangeArrowheads="1"/>
            </p:cNvSpPr>
            <p:nvPr/>
          </p:nvSpPr>
          <p:spPr bwMode="auto">
            <a:xfrm>
              <a:off x="7006648" y="1785098"/>
              <a:ext cx="530752" cy="338025"/>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12</a:t>
              </a:r>
              <a:endParaRPr lang="en-SG" sz="1600">
                <a:latin typeface="Calibri" panose="020f0502020204030204" pitchFamily="34" charset="0"/>
              </a:endParaRPr>
            </a:p>
          </p:txBody>
        </p:sp>
      </p:grpSp>
    </p:spTree>
    <p:extLst>
      <p:ext uri="{BB962C8B-B14F-4D97-AF65-F5344CB8AC3E}">
        <p14:creationId xmlns:p14="http://schemas.microsoft.com/office/powerpoint/2010/main" val="25996258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dissolve">
                                      <p:cBhvr>
                                        <p:cTn id="7" dur="500"/>
                                        <p:tgtEl>
                                          <p:spTgt spid="7">
                                            <p:bg/>
                                          </p:spTgt>
                                        </p:tgtEl>
                                      </p:cBhvr>
                                    </p:animEffect>
                                  </p:childTnLst>
                                </p:cTn>
                              </p:par>
                              <p:par>
                                <p:cTn id="8" presetID="9" presetClass="entr" presetSubtype="0" dur="50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dissolve">
                                      <p:cBhvr>
                                        <p:cTn id="10" dur="500"/>
                                        <p:tgtEl>
                                          <p:spTgt spid="7">
                                            <p:txEl>
                                              <p:pRg st="0" end="0"/>
                                            </p:txEl>
                                          </p:spTgt>
                                        </p:tgtEl>
                                      </p:cBhvr>
                                    </p:animEffect>
                                  </p:childTnLst>
                                </p:cTn>
                              </p:par>
                            </p:childTnLst>
                          </p:cTn>
                        </p:par>
                        <p:par>
                          <p:cTn id="11" fill="hold" nodeType="afterGroup">
                            <p:stCondLst>
                              <p:cond delay="500"/>
                            </p:stCondLst>
                            <p:childTnLst>
                              <p:par>
                                <p:cTn id="12" presetID="9" presetClass="entr" presetSubtype="0" dur="50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nodeType="clickPar">
                      <p:stCondLst>
                        <p:cond delay="indefinite"/>
                        <p:cond evt="onBegin" delay="0">
                          <p:tn val="14"/>
                        </p:cond>
                      </p:stCondLst>
                      <p:childTnLst>
                        <p:par>
                          <p:cTn id="16" fill="hold">
                            <p:stCondLst>
                              <p:cond delay="0"/>
                            </p:stCondLst>
                            <p:childTnLst>
                              <p:par>
                                <p:cTn id="17" presetID="9" presetClass="entr" presetSubtype="0" dur="50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childTnLst>
                          </p:cTn>
                        </p:par>
                        <p:par>
                          <p:cTn id="20" fill="hold" nodeType="afterGroup">
                            <p:stCondLst>
                              <p:cond delay="500"/>
                            </p:stCondLst>
                            <p:childTnLst>
                              <p:par>
                                <p:cTn id="21" presetID="9" presetClass="entr" presetSubtype="0" dur="50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par>
                                <p:cTn id="24" presetID="9" presetClass="entr" presetSubtype="0" dur="50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childTnLst>
                          </p:cTn>
                        </p:par>
                      </p:childTnLst>
                    </p:cTn>
                  </p:par>
                  <p:par>
                    <p:cTn id="27" fill="hold" nodeType="clickPar">
                      <p:stCondLst>
                        <p:cond delay="indefinite"/>
                        <p:cond evt="onBegin" delay="0">
                          <p:tn val="26"/>
                        </p:cond>
                      </p:stCondLst>
                      <p:childTnLst>
                        <p:par>
                          <p:cTn id="28" fill="hold">
                            <p:stCondLst>
                              <p:cond delay="0"/>
                            </p:stCondLst>
                            <p:childTnLst>
                              <p:par>
                                <p:cTn id="29" presetID="9" presetClass="entr" presetSubtype="0" dur="500" fill="hold" grpId="0" nodeType="clickEffect">
                                  <p:stCondLst>
                                    <p:cond delay="0"/>
                                  </p:stCondLst>
                                  <p:childTnLst>
                                    <p:set>
                                      <p:cBhvr>
                                        <p:cTn id="30" dur="1" fill="hold">
                                          <p:stCondLst>
                                            <p:cond delay="0"/>
                                          </p:stCondLst>
                                        </p:cTn>
                                        <p:tgtEl>
                                          <p:spTgt spid="8">
                                            <p:bg/>
                                          </p:spTgt>
                                        </p:tgtEl>
                                        <p:attrNameLst>
                                          <p:attrName>style.visibility</p:attrName>
                                        </p:attrNameLst>
                                      </p:cBhvr>
                                      <p:to>
                                        <p:strVal val="visible"/>
                                      </p:to>
                                    </p:set>
                                    <p:animEffect transition="in" filter="dissolve">
                                      <p:cBhvr>
                                        <p:cTn id="31" dur="500"/>
                                        <p:tgtEl>
                                          <p:spTgt spid="8">
                                            <p:bg/>
                                          </p:spTgt>
                                        </p:tgtEl>
                                      </p:cBhvr>
                                    </p:animEffect>
                                  </p:childTnLst>
                                </p:cTn>
                              </p:par>
                              <p:par>
                                <p:cTn id="32" presetID="9" presetClass="entr" presetSubtype="0" dur="500" fill="hold" grpId="0"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dissolve">
                                      <p:cBhvr>
                                        <p:cTn id="34" dur="500"/>
                                        <p:tgtEl>
                                          <p:spTgt spid="8">
                                            <p:txEl>
                                              <p:pRg st="0" end="0"/>
                                            </p:txEl>
                                          </p:spTgt>
                                        </p:tgtEl>
                                      </p:cBhvr>
                                    </p:animEffect>
                                  </p:childTnLst>
                                </p:cTn>
                              </p:par>
                            </p:childTnLst>
                          </p:cTn>
                        </p:par>
                        <p:par>
                          <p:cTn id="35" fill="hold" nodeType="afterGroup">
                            <p:stCondLst>
                              <p:cond delay="500"/>
                            </p:stCondLst>
                            <p:childTnLst>
                              <p:par>
                                <p:cTn id="36" presetID="9" presetClass="entr" presetSubtype="0" dur="50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par>
                          <p:cTn id="39" fill="hold" nodeType="afterGroup">
                            <p:stCondLst>
                              <p:cond delay="1000"/>
                            </p:stCondLst>
                            <p:childTnLst>
                              <p:par>
                                <p:cTn id="40" presetID="22" presetClass="entr" presetSubtype="4" dur="500"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par>
                          <p:cTn id="43" fill="hold" nodeType="afterGroup">
                            <p:stCondLst>
                              <p:cond delay="1500"/>
                            </p:stCondLst>
                            <p:childTnLst>
                              <p:par>
                                <p:cTn id="44" presetID="9" presetClass="entr" presetSubtype="0" dur="50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dur="50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childTnLst>
                          </p:cTn>
                        </p:par>
                      </p:childTnLst>
                    </p:cTn>
                  </p:par>
                  <p:par>
                    <p:cTn id="50" fill="hold" nodeType="clickPar">
                      <p:stCondLst>
                        <p:cond delay="indefinite"/>
                        <p:cond evt="onBegin" delay="0">
                          <p:tn val="49"/>
                        </p:cond>
                      </p:stCondLst>
                      <p:childTnLst>
                        <p:par>
                          <p:cTn id="51" fill="hold">
                            <p:stCondLst>
                              <p:cond delay="0"/>
                            </p:stCondLst>
                            <p:childTnLst>
                              <p:par>
                                <p:cTn id="52" presetID="9" presetClass="entr" presetSubtype="0" dur="500" fill="hold" grpId="0"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dissolve">
                                      <p:cBhvr>
                                        <p:cTn id="54" dur="500"/>
                                        <p:tgtEl>
                                          <p:spTgt spid="8">
                                            <p:txEl>
                                              <p:pRg st="3" end="3"/>
                                            </p:txEl>
                                          </p:spTgt>
                                        </p:tgtEl>
                                      </p:cBhvr>
                                    </p:animEffect>
                                  </p:childTnLst>
                                </p:cTn>
                              </p:par>
                            </p:childTnLst>
                          </p:cTn>
                        </p:par>
                        <p:par>
                          <p:cTn id="55" fill="hold" nodeType="afterGroup">
                            <p:stCondLst>
                              <p:cond delay="500"/>
                            </p:stCondLst>
                            <p:childTnLst>
                              <p:par>
                                <p:cTn id="56" presetID="9" presetClass="entr" presetSubtype="0" dur="50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par>
                    <p:cTn id="59" fill="hold" nodeType="clickPar">
                      <p:stCondLst>
                        <p:cond delay="indefinite"/>
                        <p:cond evt="onBegin" delay="0">
                          <p:tn val="58"/>
                        </p:cond>
                      </p:stCondLst>
                      <p:childTnLst>
                        <p:par>
                          <p:cTn id="60" fill="hold">
                            <p:stCondLst>
                              <p:cond delay="0"/>
                            </p:stCondLst>
                            <p:childTnLst>
                              <p:par>
                                <p:cTn id="61" presetID="9" presetClass="entr" presetSubtype="0" dur="50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childTnLst>
                          </p:cTn>
                        </p:par>
                        <p:par>
                          <p:cTn id="64" fill="hold" nodeType="afterGroup">
                            <p:stCondLst>
                              <p:cond delay="500"/>
                            </p:stCondLst>
                            <p:childTnLst>
                              <p:par>
                                <p:cTn id="65" presetID="9" presetClass="entr" presetSubtype="0" dur="500"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dissolve">
                                      <p:cBhvr>
                                        <p:cTn id="67" dur="500"/>
                                        <p:tgtEl>
                                          <p:spTgt spid="32"/>
                                        </p:tgtEl>
                                      </p:cBhvr>
                                    </p:animEffect>
                                  </p:childTnLst>
                                </p:cTn>
                              </p:par>
                            </p:childTnLst>
                          </p:cTn>
                        </p:par>
                      </p:childTnLst>
                    </p:cTn>
                  </p:par>
                  <p:par>
                    <p:cTn id="68" fill="hold" nodeType="clickPar">
                      <p:stCondLst>
                        <p:cond delay="indefinite"/>
                        <p:cond evt="onBegin" delay="0">
                          <p:tn val="67"/>
                        </p:cond>
                      </p:stCondLst>
                      <p:childTnLst>
                        <p:par>
                          <p:cTn id="69" fill="hold">
                            <p:stCondLst>
                              <p:cond delay="0"/>
                            </p:stCondLst>
                            <p:childTnLst>
                              <p:par>
                                <p:cTn id="70" presetID="9" presetClass="entr" presetSubtype="0" dur="50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dissolve">
                                      <p:cBhvr>
                                        <p:cTn id="72" dur="500"/>
                                        <p:tgtEl>
                                          <p:spTgt spid="35"/>
                                        </p:tgtEl>
                                      </p:cBhvr>
                                    </p:animEffect>
                                  </p:childTnLst>
                                </p:cTn>
                              </p:par>
                            </p:childTnLst>
                          </p:cTn>
                        </p:par>
                        <p:par>
                          <p:cTn id="73" fill="hold" nodeType="afterGroup">
                            <p:stCondLst>
                              <p:cond delay="500"/>
                            </p:stCondLst>
                            <p:childTnLst>
                              <p:par>
                                <p:cTn id="74" presetID="9" presetClass="exit" presetSubtype="0" dur="500" fill="hold" nodeType="afterEffect">
                                  <p:stCondLst>
                                    <p:cond delay="0"/>
                                  </p:stCondLst>
                                  <p:childTnLst>
                                    <p:animEffect transition="out" filter="dissolv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par>
                          <p:cTn id="77" fill="hold" nodeType="afterGroup">
                            <p:stCondLst>
                              <p:cond delay="1000"/>
                            </p:stCondLst>
                            <p:childTnLst>
                              <p:par>
                                <p:cTn id="78" presetID="22" presetClass="entr" presetSubtype="4" dur="500" fill="hold"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down)">
                                      <p:cBhvr>
                                        <p:cTn id="80" dur="500"/>
                                        <p:tgtEl>
                                          <p:spTgt spid="36"/>
                                        </p:tgtEl>
                                      </p:cBhvr>
                                    </p:animEffect>
                                  </p:childTnLst>
                                </p:cTn>
                              </p:par>
                            </p:childTnLst>
                          </p:cTn>
                        </p:par>
                        <p:par>
                          <p:cTn id="81" fill="hold" nodeType="afterGroup">
                            <p:stCondLst>
                              <p:cond delay="1500"/>
                            </p:stCondLst>
                            <p:childTnLst>
                              <p:par>
                                <p:cTn id="82" presetID="9" presetClass="entr" presetSubtype="0" dur="500" fill="hold"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dissolve">
                                      <p:cBhvr>
                                        <p:cTn id="84" dur="500"/>
                                        <p:tgtEl>
                                          <p:spTgt spid="38"/>
                                        </p:tgtEl>
                                      </p:cBhvr>
                                    </p:animEffect>
                                  </p:childTnLst>
                                </p:cTn>
                              </p:par>
                              <p:par>
                                <p:cTn id="85" presetID="9" presetClass="entr" presetSubtype="0" dur="50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childTnLst>
                    </p:cTn>
                  </p:par>
                  <p:par>
                    <p:cTn id="88" fill="hold" nodeType="clickPar">
                      <p:stCondLst>
                        <p:cond delay="indefinite"/>
                        <p:cond evt="onBegin" delay="0">
                          <p:tn val="87"/>
                        </p:cond>
                      </p:stCondLst>
                      <p:childTnLst>
                        <p:par>
                          <p:cTn id="89" fill="hold">
                            <p:stCondLst>
                              <p:cond delay="0"/>
                            </p:stCondLst>
                            <p:childTnLst>
                              <p:par>
                                <p:cTn id="90" presetID="9" presetClass="entr" presetSubtype="0" dur="500"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childTnLst>
                          </p:cTn>
                        </p:par>
                        <p:par>
                          <p:cTn id="93" fill="hold" nodeType="afterGroup">
                            <p:stCondLst>
                              <p:cond delay="500"/>
                            </p:stCondLst>
                            <p:childTnLst>
                              <p:par>
                                <p:cTn id="94" presetID="9" presetClass="entr" presetSubtype="0" dur="500" fill="hold" nodeType="after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dissolve">
                                      <p:cBhvr>
                                        <p:cTn id="9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uiExpand="1" build="p" animBg="1"/>
      <p:bldP spid="23" grpId="0"/>
      <p:bldP spid="25" grpId="0"/>
      <p:bldP spid="26" grpId="0"/>
      <p:bldP spid="27" grpId="0"/>
      <p:bldP spid="31" grpId="0"/>
      <p:bldP spid="35" grpId="0"/>
      <p:bldP spid="37" grpId="0"/>
      <p:bldP spid="41" grpId="0"/>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1.6 Example #2 (1/2)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a:p>
        </p:txBody>
      </p:sp>
      <p:grpSp>
        <p:nvGrpSpPr>
          <p:cNvPr id="9" name="Group 8">
            <a:extLst>
              <a:ext uri="{FF2B5EF4-FFF2-40B4-BE49-F238E27FC236}">
                <a16:creationId xmlns:a16="http://schemas.microsoft.com/office/drawing/2014/main" id="{A9FCDA46-98BC-4649-85C2-FA541DBE0698}"/>
              </a:ext>
            </a:extLst>
          </p:cNvPr>
          <p:cNvGrpSpPr/>
          <p:nvPr/>
        </p:nvGrpSpPr>
        <p:grpSpPr>
          <a:xfrm>
            <a:off x="654145" y="1265343"/>
            <a:ext cx="3664018" cy="3802289"/>
            <a:chOff x="654145" y="1265343"/>
            <a:chExt cx="3664018" cy="3802289"/>
          </a:xfrm>
        </p:grpSpPr>
        <p:sp>
          <p:nvSpPr>
            <p:cNvPr id="10" name="TextBox 9">
              <a:extLst>
                <a:ext uri="{FF2B5EF4-FFF2-40B4-BE49-F238E27FC236}">
                  <a16:creationId xmlns:a16="http://schemas.microsoft.com/office/drawing/2014/main" id="{40FBE1D0-3989-4EF6-B30D-981CD43F60B4}"/>
                </a:ext>
              </a:extLst>
            </p:cNvPr>
            <p:cNvSpPr txBox="1"/>
            <p:nvPr/>
          </p:nvSpPr>
          <p:spPr>
            <a:xfrm>
              <a:off x="654145" y="1589757"/>
              <a:ext cx="3460655" cy="3477875"/>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tabLst>
                  <a:tab pos="346075"/>
                </a:tabLst>
                <a:defRPr/>
              </a:pPr>
              <a:r>
                <a:rPr lang="en-US" sz="2000" b="1">
                  <a:solidFill>
                    <a:srgbClr val="7030A0"/>
                  </a:solidFill>
                  <a:latin typeface="Courier New" panose="02070309020205020404" pitchFamily="49" charset="0"/>
                  <a:cs typeface="Courier New" panose="02070309020205020404" pitchFamily="49" charset="0"/>
                </a:rPr>
                <a:t>#include </a:t>
              </a:r>
              <a:r>
                <a:rPr lang="en-US" sz="2000" b="1">
                  <a:solidFill>
                    <a:srgbClr val="006600"/>
                  </a:solidFill>
                  <a:latin typeface="Courier New" panose="02070309020205020404" pitchFamily="49" charset="0"/>
                  <a:cs typeface="Courier New" panose="02070309020205020404" pitchFamily="49" charset="0"/>
                </a:rPr>
                <a:t>&lt;stdio.h&gt;</a:t>
              </a:r>
            </a:p>
            <a:p>
              <a:pPr>
                <a:tabLst>
                  <a:tab pos="346075"/>
                </a:tabLst>
                <a:defRPr/>
              </a:pPr>
              <a:endParaRPr lang="en-US" sz="2000" b="1">
                <a:latin typeface="Courier New" panose="02070309020205020404" pitchFamily="49" charset="0"/>
                <a:cs typeface="Courier New" panose="02070309020205020404" pitchFamily="49" charset="0"/>
              </a:endParaRPr>
            </a:p>
            <a:p>
              <a:pPr>
                <a:tabLst>
                  <a:tab pos="346075"/>
                </a:tabLst>
                <a:defRPr/>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main(</a:t>
              </a:r>
              <a:r>
                <a:rPr lang="en-US" sz="2000" b="1">
                  <a:solidFill>
                    <a:srgbClr val="0000FF"/>
                  </a:solidFill>
                  <a:latin typeface="Courier New" panose="02070309020205020404" pitchFamily="49" charset="0"/>
                  <a:cs typeface="Courier New" panose="02070309020205020404" pitchFamily="49" charset="0"/>
                </a:rPr>
                <a:t>void</a:t>
              </a:r>
              <a:r>
                <a:rPr lang="en-US" sz="2000" b="1">
                  <a:latin typeface="Courier New" panose="02070309020205020404" pitchFamily="49" charset="0"/>
                  <a:cs typeface="Courier New" panose="02070309020205020404" pitchFamily="49" charset="0"/>
                </a:rPr>
                <a:t>) {</a:t>
              </a:r>
            </a:p>
            <a:p>
              <a:pPr>
                <a:tabLst>
                  <a:tab pos="346075"/>
                </a:tabLst>
                <a:defRPr/>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a, *b;</a:t>
              </a:r>
            </a:p>
            <a:p>
              <a:pPr>
                <a:tabLst>
                  <a:tab pos="346075"/>
                </a:tabLst>
                <a:defRPr/>
              </a:pPr>
              <a:endParaRPr lang="en-US" sz="2000" b="1">
                <a:latin typeface="Courier New" panose="02070309020205020404" pitchFamily="49" charset="0"/>
                <a:cs typeface="Courier New" panose="02070309020205020404" pitchFamily="49" charset="0"/>
              </a:endParaRPr>
            </a:p>
            <a:p>
              <a:pPr>
                <a:tabLst>
                  <a:tab pos="346075"/>
                </a:tabLst>
                <a:defRPr/>
              </a:pPr>
              <a:r>
                <a:rPr lang="en-US" sz="2000" b="1">
                  <a:latin typeface="Courier New" panose="02070309020205020404" pitchFamily="49" charset="0"/>
                  <a:cs typeface="Courier New" panose="02070309020205020404" pitchFamily="49" charset="0"/>
                </a:rPr>
                <a:t>	b = &amp;a;</a:t>
              </a:r>
            </a:p>
            <a:p>
              <a:pPr>
                <a:tabLst>
                  <a:tab pos="346075"/>
                </a:tabLst>
                <a:defRPr/>
              </a:pPr>
              <a:r>
                <a:rPr lang="en-US" sz="2000" b="1">
                  <a:latin typeface="Courier New" panose="02070309020205020404" pitchFamily="49" charset="0"/>
                  <a:cs typeface="Courier New" panose="02070309020205020404" pitchFamily="49" charset="0"/>
                </a:rPr>
                <a:t>	*b = </a:t>
              </a:r>
              <a:r>
                <a:rPr lang="en-US" sz="2000" b="1">
                  <a:solidFill>
                    <a:srgbClr val="006600"/>
                  </a:solidFill>
                  <a:latin typeface="Courier New" panose="02070309020205020404" pitchFamily="49" charset="0"/>
                  <a:cs typeface="Courier New" panose="02070309020205020404" pitchFamily="49" charset="0"/>
                </a:rPr>
                <a:t>12.34</a:t>
              </a:r>
              <a:r>
                <a:rPr lang="en-US" sz="2000" b="1">
                  <a:latin typeface="Courier New" panose="02070309020205020404" pitchFamily="49" charset="0"/>
                  <a:cs typeface="Courier New" panose="02070309020205020404" pitchFamily="49" charset="0"/>
                </a:rPr>
                <a:t>;</a:t>
              </a:r>
            </a:p>
            <a:p>
              <a:pPr>
                <a:tabLst>
                  <a:tab pos="346075"/>
                </a:tabLst>
                <a:defRPr/>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%f\n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a:t>
              </a:r>
            </a:p>
            <a:p>
              <a:pPr>
                <a:tabLst>
                  <a:tab pos="346075"/>
                </a:tabLst>
                <a:defRPr/>
              </a:pPr>
              <a:endParaRPr lang="en-US" sz="2000" b="1">
                <a:latin typeface="Courier New" panose="02070309020205020404" pitchFamily="49" charset="0"/>
                <a:cs typeface="Courier New" panose="02070309020205020404" pitchFamily="49" charset="0"/>
              </a:endParaRPr>
            </a:p>
            <a:p>
              <a:pPr>
                <a:tabLst>
                  <a:tab pos="346075"/>
                </a:tabLst>
                <a:defRPr/>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return</a:t>
              </a:r>
              <a:r>
                <a:rPr lang="en-US" sz="2000" b="1">
                  <a:latin typeface="Courier New" panose="02070309020205020404" pitchFamily="49" charset="0"/>
                  <a:cs typeface="Courier New" panose="02070309020205020404" pitchFamily="49" charset="0"/>
                </a:rPr>
                <a:t> </a:t>
              </a:r>
              <a:r>
                <a:rPr lang="en-US" sz="2000" b="1">
                  <a:solidFill>
                    <a:srgbClr val="0066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a:t>
              </a:r>
            </a:p>
            <a:p>
              <a:pPr>
                <a:tabLst>
                  <a:tab pos="346075"/>
                </a:tabLst>
                <a:defRPr/>
              </a:pPr>
              <a:r>
                <a:rPr lang="en-US" sz="2000" b="1">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D9909D98-ADD0-4C7D-A627-F32F431DD035}"/>
                </a:ext>
              </a:extLst>
            </p:cNvPr>
            <p:cNvSpPr txBox="1">
              <a:spLocks noChangeArrowheads="1"/>
            </p:cNvSpPr>
            <p:nvPr/>
          </p:nvSpPr>
          <p:spPr bwMode="auto">
            <a:xfrm>
              <a:off x="3095141" y="1265343"/>
              <a:ext cx="1223022" cy="369332"/>
            </a:xfrm>
            <a:prstGeom prst="rect">
              <a:avLst/>
            </a:prstGeom>
            <a:solidFill>
              <a:srgbClr val="FFFF99"/>
            </a:solidFill>
            <a:ln w="9525">
              <a:solidFill>
                <a:schemeClr val="tx1"/>
              </a:solid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Pointer.c</a:t>
              </a:r>
              <a:endParaRPr lang="en-US"/>
            </a:p>
          </p:txBody>
        </p:sp>
      </p:grpSp>
      <p:sp>
        <p:nvSpPr>
          <p:cNvPr id="13" name="TextBox 12">
            <a:extLst>
              <a:ext uri="{FF2B5EF4-FFF2-40B4-BE49-F238E27FC236}">
                <a16:creationId xmlns:a16="http://schemas.microsoft.com/office/drawing/2014/main" id="{E7FAA938-1438-408C-8CC2-75D541E9AF9F}"/>
              </a:ext>
            </a:extLst>
          </p:cNvPr>
          <p:cNvSpPr txBox="1"/>
          <p:nvPr/>
        </p:nvSpPr>
        <p:spPr>
          <a:xfrm>
            <a:off x="3667373" y="1812474"/>
            <a:ext cx="2943289"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a:t>Can you draw the picture? </a:t>
            </a:r>
          </a:p>
          <a:p>
            <a:r>
              <a:rPr lang="en-US"/>
              <a:t>What is the output?</a:t>
            </a:r>
            <a:endParaRPr lang="en-SG"/>
          </a:p>
        </p:txBody>
      </p:sp>
      <p:sp>
        <p:nvSpPr>
          <p:cNvPr id="15" name="TextBox 14">
            <a:extLst>
              <a:ext uri="{FF2B5EF4-FFF2-40B4-BE49-F238E27FC236}">
                <a16:creationId xmlns:a16="http://schemas.microsoft.com/office/drawing/2014/main" id="{7B3F056F-1962-48A7-9CB5-1E0CE6387959}"/>
              </a:ext>
            </a:extLst>
          </p:cNvPr>
          <p:cNvSpPr txBox="1"/>
          <p:nvPr/>
        </p:nvSpPr>
        <p:spPr>
          <a:xfrm>
            <a:off x="4240306" y="2786944"/>
            <a:ext cx="4386231"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a:t>What is the output if the </a:t>
            </a:r>
            <a:r>
              <a:rPr lang="en-US" b="1">
                <a:latin typeface="Courier New" panose="02070309020205020404" pitchFamily="49" charset="0"/>
                <a:cs typeface="Courier New" panose="02070309020205020404" pitchFamily="49" charset="0"/>
              </a:rPr>
              <a:t>printf() </a:t>
            </a:r>
            <a:r>
              <a:rPr lang="en-US"/>
              <a:t>statement is changed to the following?</a:t>
            </a:r>
            <a:endParaRPr lang="en-SG"/>
          </a:p>
        </p:txBody>
      </p:sp>
      <p:sp>
        <p:nvSpPr>
          <p:cNvPr id="16" name="TextBox 15">
            <a:extLst>
              <a:ext uri="{FF2B5EF4-FFF2-40B4-BE49-F238E27FC236}">
                <a16:creationId xmlns:a16="http://schemas.microsoft.com/office/drawing/2014/main" id="{0BDDD5D9-5606-4E9C-B3BA-8FCCB2DB8528}"/>
              </a:ext>
            </a:extLst>
          </p:cNvPr>
          <p:cNvSpPr txBox="1"/>
          <p:nvPr/>
        </p:nvSpPr>
        <p:spPr>
          <a:xfrm>
            <a:off x="4240306" y="3526034"/>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latin typeface="Courier New" panose="02070309020205020404" pitchFamily="49" charset="0"/>
                <a:cs typeface="Courier New" panose="02070309020205020404" pitchFamily="49" charset="0"/>
              </a:rPr>
              <a:t>printf(</a:t>
            </a:r>
            <a:r>
              <a:rPr lang="en-US" b="1">
                <a:solidFill>
                  <a:srgbClr val="006600"/>
                </a:solidFill>
                <a:latin typeface="Courier New" panose="02070309020205020404" pitchFamily="49" charset="0"/>
                <a:cs typeface="Courier New" panose="02070309020205020404" pitchFamily="49" charset="0"/>
              </a:rPr>
              <a:t>"</a:t>
            </a:r>
            <a:r>
              <a:rPr lang="en-US" b="1">
                <a:solidFill>
                  <a:srgbClr val="FF0000"/>
                </a:solidFill>
                <a:latin typeface="Courier New" panose="02070309020205020404" pitchFamily="49" charset="0"/>
                <a:cs typeface="Courier New" panose="02070309020205020404" pitchFamily="49" charset="0"/>
              </a:rPr>
              <a:t>%f\n</a:t>
            </a:r>
            <a:r>
              <a:rPr lang="en-US" b="1">
                <a:solidFill>
                  <a:srgbClr val="0066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*b);</a:t>
            </a:r>
            <a:endParaRPr lang="en-SG" b="1">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46F2DC36-F06A-4CE9-B98C-1D191070C4C8}"/>
              </a:ext>
            </a:extLst>
          </p:cNvPr>
          <p:cNvSpPr txBox="1"/>
          <p:nvPr/>
        </p:nvSpPr>
        <p:spPr>
          <a:xfrm>
            <a:off x="4240306" y="4178797"/>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latin typeface="Courier New" panose="02070309020205020404" pitchFamily="49" charset="0"/>
                <a:cs typeface="Courier New" panose="02070309020205020404" pitchFamily="49" charset="0"/>
              </a:rPr>
              <a:t>printf(</a:t>
            </a:r>
            <a:r>
              <a:rPr lang="en-US" b="1">
                <a:solidFill>
                  <a:srgbClr val="006600"/>
                </a:solidFill>
                <a:latin typeface="Courier New" panose="02070309020205020404" pitchFamily="49" charset="0"/>
                <a:cs typeface="Courier New" panose="02070309020205020404" pitchFamily="49" charset="0"/>
              </a:rPr>
              <a:t>"</a:t>
            </a:r>
            <a:r>
              <a:rPr lang="en-US" b="1">
                <a:solidFill>
                  <a:srgbClr val="FF0000"/>
                </a:solidFill>
                <a:latin typeface="Courier New" panose="02070309020205020404" pitchFamily="49" charset="0"/>
                <a:cs typeface="Courier New" panose="02070309020205020404" pitchFamily="49" charset="0"/>
              </a:rPr>
              <a:t>%f\n</a:t>
            </a:r>
            <a:r>
              <a:rPr lang="en-US" b="1">
                <a:solidFill>
                  <a:srgbClr val="0066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b);</a:t>
            </a:r>
            <a:endParaRPr lang="en-SG" b="1">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255CFFE8-7AF7-45B8-AE77-CF3CD0A35502}"/>
              </a:ext>
            </a:extLst>
          </p:cNvPr>
          <p:cNvSpPr txBox="1"/>
          <p:nvPr/>
        </p:nvSpPr>
        <p:spPr>
          <a:xfrm>
            <a:off x="6391835" y="2253875"/>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latin typeface="Courier New" panose="02070309020205020404" pitchFamily="49" charset="0"/>
                <a:cs typeface="Courier New" panose="02070309020205020404" pitchFamily="49" charset="0"/>
              </a:rPr>
              <a:t>12.340000</a:t>
            </a:r>
            <a:endParaRPr lang="en-SG" b="1">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8380C029-06BD-453F-BEEF-1EBF4FFD2D32}"/>
              </a:ext>
            </a:extLst>
          </p:cNvPr>
          <p:cNvSpPr txBox="1"/>
          <p:nvPr/>
        </p:nvSpPr>
        <p:spPr>
          <a:xfrm>
            <a:off x="7239000" y="3718276"/>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latin typeface="Courier New" panose="02070309020205020404" pitchFamily="49" charset="0"/>
                <a:cs typeface="Courier New" panose="02070309020205020404" pitchFamily="49" charset="0"/>
              </a:rPr>
              <a:t>12.340000</a:t>
            </a:r>
            <a:endParaRPr lang="en-SG" b="1">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79BFD32A-1441-4565-8604-CF4D9DB82477}"/>
              </a:ext>
            </a:extLst>
          </p:cNvPr>
          <p:cNvSpPr txBox="1"/>
          <p:nvPr/>
        </p:nvSpPr>
        <p:spPr>
          <a:xfrm>
            <a:off x="7239000" y="4224963"/>
            <a:ext cx="1541929" cy="6463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i="1">
                <a:cs typeface="Courier New" panose="02070309020205020404" pitchFamily="49" charset="0"/>
              </a:rPr>
              <a:t>Compile with warning</a:t>
            </a:r>
            <a:endParaRPr lang="en-SG" i="1">
              <a:cs typeface="Courier New" panose="02070309020205020404" pitchFamily="49" charset="0"/>
            </a:endParaRPr>
          </a:p>
        </p:txBody>
      </p:sp>
      <p:sp>
        <p:nvSpPr>
          <p:cNvPr id="22" name="TextBox 21">
            <a:extLst>
              <a:ext uri="{FF2B5EF4-FFF2-40B4-BE49-F238E27FC236}">
                <a16:creationId xmlns:a16="http://schemas.microsoft.com/office/drawing/2014/main" id="{BF29677F-36CB-4122-A5D5-0D519A450373}"/>
              </a:ext>
            </a:extLst>
          </p:cNvPr>
          <p:cNvSpPr txBox="1"/>
          <p:nvPr/>
        </p:nvSpPr>
        <p:spPr>
          <a:xfrm>
            <a:off x="4240306" y="4771298"/>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latin typeface="Courier New" panose="02070309020205020404" pitchFamily="49" charset="0"/>
                <a:cs typeface="Courier New" panose="02070309020205020404" pitchFamily="49" charset="0"/>
              </a:rPr>
              <a:t>printf(</a:t>
            </a:r>
            <a:r>
              <a:rPr lang="en-US" b="1">
                <a:solidFill>
                  <a:srgbClr val="006600"/>
                </a:solidFill>
                <a:latin typeface="Courier New" panose="02070309020205020404" pitchFamily="49" charset="0"/>
                <a:cs typeface="Courier New" panose="02070309020205020404" pitchFamily="49" charset="0"/>
              </a:rPr>
              <a:t>"</a:t>
            </a:r>
            <a:r>
              <a:rPr lang="en-US" b="1">
                <a:solidFill>
                  <a:srgbClr val="FF0000"/>
                </a:solidFill>
                <a:latin typeface="Courier New" panose="02070309020205020404" pitchFamily="49" charset="0"/>
                <a:cs typeface="Courier New" panose="02070309020205020404" pitchFamily="49" charset="0"/>
              </a:rPr>
              <a:t>%f\n</a:t>
            </a:r>
            <a:r>
              <a:rPr lang="en-US" b="1">
                <a:solidFill>
                  <a:srgbClr val="0066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*a);</a:t>
            </a:r>
            <a:endParaRPr lang="en-SG" b="1">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F7CD3049-6606-49A2-978B-F9AE5920A81D}"/>
              </a:ext>
            </a:extLst>
          </p:cNvPr>
          <p:cNvSpPr txBox="1"/>
          <p:nvPr/>
        </p:nvSpPr>
        <p:spPr>
          <a:xfrm>
            <a:off x="7239000" y="4976989"/>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i="1">
                <a:cs typeface="Courier New" panose="02070309020205020404" pitchFamily="49" charset="0"/>
              </a:rPr>
              <a:t>Error</a:t>
            </a:r>
            <a:endParaRPr lang="en-SG" i="1">
              <a:cs typeface="Courier New" panose="02070309020205020404" pitchFamily="49" charset="0"/>
            </a:endParaRPr>
          </a:p>
        </p:txBody>
      </p:sp>
      <p:grpSp>
        <p:nvGrpSpPr>
          <p:cNvPr id="24" name="Group 23">
            <a:extLst>
              <a:ext uri="{FF2B5EF4-FFF2-40B4-BE49-F238E27FC236}">
                <a16:creationId xmlns:a16="http://schemas.microsoft.com/office/drawing/2014/main" id="{7988E29B-8411-4A86-AA74-AD31286A482C}"/>
              </a:ext>
            </a:extLst>
          </p:cNvPr>
          <p:cNvGrpSpPr/>
          <p:nvPr/>
        </p:nvGrpSpPr>
        <p:grpSpPr>
          <a:xfrm>
            <a:off x="6992659" y="942065"/>
            <a:ext cx="1406671" cy="1217976"/>
            <a:chOff x="2749402" y="4966924"/>
            <a:chExt cx="1406671" cy="1217976"/>
          </a:xfrm>
        </p:grpSpPr>
        <p:grpSp>
          <p:nvGrpSpPr>
            <p:cNvPr id="25" name="Group 14">
              <a:extLst>
                <a:ext uri="{FF2B5EF4-FFF2-40B4-BE49-F238E27FC236}">
                  <a16:creationId xmlns:a16="http://schemas.microsoft.com/office/drawing/2014/main" id="{D7EC00CC-66F0-445D-B3E8-B9D1DEDFE333}"/>
                </a:ext>
              </a:extLst>
            </p:cNvPr>
            <p:cNvGrpSpPr/>
            <p:nvPr/>
          </p:nvGrpSpPr>
          <p:grpSpPr>
            <a:xfrm>
              <a:off x="2952068" y="4966924"/>
              <a:ext cx="1204005" cy="511834"/>
              <a:chOff x="5623191" y="2083249"/>
              <a:chExt cx="1203276" cy="512253"/>
            </a:xfrm>
          </p:grpSpPr>
          <p:sp>
            <p:nvSpPr>
              <p:cNvPr id="30" name="TextBox 11">
                <a:extLst>
                  <a:ext uri="{FF2B5EF4-FFF2-40B4-BE49-F238E27FC236}">
                    <a16:creationId xmlns:a16="http://schemas.microsoft.com/office/drawing/2014/main" id="{2951D558-C504-4449-BC9B-D21CE523722D}"/>
                  </a:ext>
                </a:extLst>
              </p:cNvPr>
              <p:cNvSpPr txBox="1">
                <a:spLocks noChangeArrowheads="1"/>
              </p:cNvSpPr>
              <p:nvPr/>
            </p:nvSpPr>
            <p:spPr bwMode="auto">
              <a:xfrm>
                <a:off x="5623191" y="2083249"/>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a</a:t>
                </a:r>
                <a:endParaRPr lang="en-SG" sz="1600">
                  <a:latin typeface="Calibri" panose="020f0502020204030204" pitchFamily="34" charset="0"/>
                </a:endParaRPr>
              </a:p>
            </p:txBody>
          </p:sp>
          <p:sp>
            <p:nvSpPr>
              <p:cNvPr id="31" name="TextBox 12">
                <a:extLst>
                  <a:ext uri="{FF2B5EF4-FFF2-40B4-BE49-F238E27FC236}">
                    <a16:creationId xmlns:a16="http://schemas.microsoft.com/office/drawing/2014/main" id="{E414F0A2-8609-4D32-89B1-819B5F5FF577}"/>
                  </a:ext>
                </a:extLst>
              </p:cNvPr>
              <p:cNvSpPr txBox="1">
                <a:spLocks noChangeArrowheads="1"/>
              </p:cNvSpPr>
              <p:nvPr/>
            </p:nvSpPr>
            <p:spPr bwMode="auto">
              <a:xfrm>
                <a:off x="5877821" y="2256671"/>
                <a:ext cx="948646" cy="338831"/>
              </a:xfrm>
              <a:prstGeom prst="rect">
                <a:avLst/>
              </a:prstGeom>
              <a:noFill/>
              <a:ln w="9525">
                <a:solidFill>
                  <a:schemeClr val="tx1"/>
                </a:solid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SG" sz="1600">
                  <a:latin typeface="Calibri" panose="020f0502020204030204" pitchFamily="34" charset="0"/>
                </a:endParaRPr>
              </a:p>
            </p:txBody>
          </p:sp>
        </p:grpSp>
        <p:grpSp>
          <p:nvGrpSpPr>
            <p:cNvPr id="26" name="Group 15">
              <a:extLst>
                <a:ext uri="{FF2B5EF4-FFF2-40B4-BE49-F238E27FC236}">
                  <a16:creationId xmlns:a16="http://schemas.microsoft.com/office/drawing/2014/main" id="{8E9B6F8D-98B0-425B-A811-8ED6C799EF6D}"/>
                </a:ext>
              </a:extLst>
            </p:cNvPr>
            <p:cNvGrpSpPr/>
            <p:nvPr/>
          </p:nvGrpSpPr>
          <p:grpSpPr>
            <a:xfrm>
              <a:off x="2749402" y="5673344"/>
              <a:ext cx="798661" cy="511556"/>
              <a:chOff x="6027681" y="2023240"/>
              <a:chExt cx="798177" cy="511975"/>
            </a:xfrm>
          </p:grpSpPr>
          <p:sp>
            <p:nvSpPr>
              <p:cNvPr id="28" name="TextBox 16">
                <a:extLst>
                  <a:ext uri="{FF2B5EF4-FFF2-40B4-BE49-F238E27FC236}">
                    <a16:creationId xmlns:a16="http://schemas.microsoft.com/office/drawing/2014/main" id="{4A9ABF95-228B-4543-B08E-58AFFBD1779A}"/>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b</a:t>
                </a:r>
                <a:endParaRPr lang="en-SG" sz="1600">
                  <a:latin typeface="Calibri" panose="020f0502020204030204" pitchFamily="34" charset="0"/>
                </a:endParaRPr>
              </a:p>
            </p:txBody>
          </p:sp>
          <p:sp>
            <p:nvSpPr>
              <p:cNvPr id="29" name="TextBox 17">
                <a:extLst>
                  <a:ext uri="{FF2B5EF4-FFF2-40B4-BE49-F238E27FC236}">
                    <a16:creationId xmlns:a16="http://schemas.microsoft.com/office/drawing/2014/main" id="{EF99EDAD-B20C-4134-937A-2648DB22858E}"/>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defRPr/>
                </a:pPr>
                <a:endParaRPr lang="en-SG" sz="1600">
                  <a:latin typeface="Calibri" panose="020f0502020204030204" pitchFamily="34" charset="0"/>
                  <a:cs typeface="Arial" pitchFamily="34" charset="0"/>
                </a:endParaRPr>
              </a:p>
            </p:txBody>
          </p:sp>
        </p:grpSp>
        <p:cxnSp>
          <p:nvCxnSpPr>
            <p:cNvPr id="27" name="Straight Arrow Connector 26">
              <a:extLst>
                <a:ext uri="{FF2B5EF4-FFF2-40B4-BE49-F238E27FC236}">
                  <a16:creationId xmlns:a16="http://schemas.microsoft.com/office/drawing/2014/main" id="{331619BA-D559-4CF9-BD51-4E43FC000909}"/>
                </a:ext>
              </a:extLst>
            </p:cNvPr>
            <p:cNvCxnSpPr>
              <a:cxnSpLocks noChangeShapeType="1"/>
            </p:cNvCxnSpPr>
            <p:nvPr/>
          </p:nvCxnSpPr>
          <p:spPr bwMode="auto">
            <a:xfrm rot="5400000" flipH="1" flipV="1">
              <a:off x="3244850" y="5530850"/>
              <a:ext cx="520700" cy="431800"/>
            </a:xfrm>
            <a:prstGeom prst="straightConnector1">
              <a:avLst/>
            </a:prstGeom>
            <a:noFill/>
            <a:ln w="19050" cap="sq" algn="ctr">
              <a:solidFill>
                <a:srgbClr val="0000FF"/>
              </a:solidFill>
              <a:round/>
              <a:tailEnd type="triangle" w="med" len="med"/>
            </a:ln>
          </p:spPr>
        </p:cxnSp>
      </p:grpSp>
      <p:sp>
        <p:nvSpPr>
          <p:cNvPr id="32" name="TextBox 31">
            <a:extLst>
              <a:ext uri="{FF2B5EF4-FFF2-40B4-BE49-F238E27FC236}">
                <a16:creationId xmlns:a16="http://schemas.microsoft.com/office/drawing/2014/main" id="{3BDD5399-7F5E-4C2A-B4A9-F5F67ECE707A}"/>
              </a:ext>
            </a:extLst>
          </p:cNvPr>
          <p:cNvSpPr txBox="1"/>
          <p:nvPr/>
        </p:nvSpPr>
        <p:spPr>
          <a:xfrm>
            <a:off x="385590" y="5321300"/>
            <a:ext cx="4412187"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a:t>What is the proper way to print a pointer? (Seldom need to do this.)</a:t>
            </a:r>
            <a:endParaRPr lang="en-SG"/>
          </a:p>
        </p:txBody>
      </p:sp>
      <p:sp>
        <p:nvSpPr>
          <p:cNvPr id="33" name="TextBox 32">
            <a:extLst>
              <a:ext uri="{FF2B5EF4-FFF2-40B4-BE49-F238E27FC236}">
                <a16:creationId xmlns:a16="http://schemas.microsoft.com/office/drawing/2014/main" id="{ACB44F9B-7D53-4555-BBB4-E4B96F3418EB}"/>
              </a:ext>
            </a:extLst>
          </p:cNvPr>
          <p:cNvSpPr txBox="1"/>
          <p:nvPr/>
        </p:nvSpPr>
        <p:spPr>
          <a:xfrm>
            <a:off x="4240306" y="5832620"/>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latin typeface="Courier New" panose="02070309020205020404" pitchFamily="49" charset="0"/>
                <a:cs typeface="Courier New" panose="02070309020205020404" pitchFamily="49" charset="0"/>
              </a:rPr>
              <a:t>printf(</a:t>
            </a:r>
            <a:r>
              <a:rPr lang="en-US" b="1">
                <a:solidFill>
                  <a:srgbClr val="006600"/>
                </a:solidFill>
                <a:latin typeface="Courier New" panose="02070309020205020404" pitchFamily="49" charset="0"/>
                <a:cs typeface="Courier New" panose="02070309020205020404" pitchFamily="49" charset="0"/>
              </a:rPr>
              <a:t>"</a:t>
            </a:r>
            <a:r>
              <a:rPr lang="en-US" b="1">
                <a:solidFill>
                  <a:srgbClr val="FF0000"/>
                </a:solidFill>
                <a:latin typeface="Courier New" panose="02070309020205020404" pitchFamily="49" charset="0"/>
                <a:cs typeface="Courier New" panose="02070309020205020404" pitchFamily="49" charset="0"/>
              </a:rPr>
              <a:t>%p\n</a:t>
            </a:r>
            <a:r>
              <a:rPr lang="en-US" b="1">
                <a:solidFill>
                  <a:srgbClr val="006600"/>
                </a:solidFill>
                <a:latin typeface="Courier New" panose="02070309020205020404" pitchFamily="49" charset="0"/>
                <a:cs typeface="Courier New" panose="02070309020205020404" pitchFamily="49" charset="0"/>
              </a:rPr>
              <a:t>"</a:t>
            </a:r>
            <a:r>
              <a:rPr lang="en-US" b="1">
                <a:latin typeface="Courier New" panose="02070309020205020404" pitchFamily="49" charset="0"/>
                <a:cs typeface="Courier New" panose="02070309020205020404" pitchFamily="49" charset="0"/>
              </a:rPr>
              <a:t>, b);</a:t>
            </a:r>
            <a:endParaRPr lang="en-SG" b="1">
              <a:latin typeface="Courier New" panose="02070309020205020404" pitchFamily="49" charset="0"/>
              <a:cs typeface="Courier New" panose="02070309020205020404" pitchFamily="49" charset="0"/>
            </a:endParaRPr>
          </a:p>
        </p:txBody>
      </p:sp>
      <p:sp>
        <p:nvSpPr>
          <p:cNvPr id="34" name="Oval 33">
            <a:extLst>
              <a:ext uri="{FF2B5EF4-FFF2-40B4-BE49-F238E27FC236}">
                <a16:creationId xmlns:a16="http://schemas.microsoft.com/office/drawing/2014/main" id="{8F895246-9F50-4AFE-93C1-918B9FF80CE6}"/>
              </a:ext>
            </a:extLst>
          </p:cNvPr>
          <p:cNvSpPr/>
          <p:nvPr/>
        </p:nvSpPr>
        <p:spPr bwMode="auto">
          <a:xfrm>
            <a:off x="5362221" y="5802488"/>
            <a:ext cx="361245" cy="451555"/>
          </a:xfrm>
          <a:prstGeom prst="ellipse">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en-SG" sz="1800" b="0" i="0" u="none" strike="noStrike" cap="none" normalizeH="0" baseline="0">
              <a:ln>
                <a:noFill/>
              </a:ln>
              <a:solidFill>
                <a:schemeClr val="tx1"/>
              </a:solidFill>
              <a:effectLst/>
              <a:latin typeface="Arial"/>
              <a:cs typeface="Arial"/>
            </a:endParaRPr>
          </a:p>
        </p:txBody>
      </p:sp>
      <p:sp>
        <p:nvSpPr>
          <p:cNvPr id="35" name="TextBox 34">
            <a:extLst>
              <a:ext uri="{FF2B5EF4-FFF2-40B4-BE49-F238E27FC236}">
                <a16:creationId xmlns:a16="http://schemas.microsoft.com/office/drawing/2014/main" id="{9692B03B-B6A3-4308-90F6-425C55C513B4}"/>
              </a:ext>
            </a:extLst>
          </p:cNvPr>
          <p:cNvSpPr txBox="1"/>
          <p:nvPr/>
        </p:nvSpPr>
        <p:spPr>
          <a:xfrm>
            <a:off x="7239000" y="6032500"/>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latin typeface="Courier New" panose="02070309020205020404" pitchFamily="49" charset="0"/>
                <a:cs typeface="Courier New" panose="02070309020205020404" pitchFamily="49" charset="0"/>
              </a:rPr>
              <a:t>ffbff6a0</a:t>
            </a:r>
            <a:endParaRPr lang="en-SG" b="1">
              <a:latin typeface="Courier New" panose="02070309020205020404" pitchFamily="49" charset="0"/>
              <a:cs typeface="Courier New" panose="02070309020205020404" pitchFamily="49" charset="0"/>
            </a:endParaRPr>
          </a:p>
        </p:txBody>
      </p:sp>
      <p:sp>
        <p:nvSpPr>
          <p:cNvPr id="36" name="Line Callout 2 (Border and Accent Bar) 80">
            <a:extLst>
              <a:ext uri="{FF2B5EF4-FFF2-40B4-BE49-F238E27FC236}">
                <a16:creationId xmlns:a16="http://schemas.microsoft.com/office/drawing/2014/main" id="{9AD77ACC-7045-41AA-BCC8-410655E09489}"/>
              </a:ext>
            </a:extLst>
          </p:cNvPr>
          <p:cNvSpPr/>
          <p:nvPr/>
        </p:nvSpPr>
        <p:spPr bwMode="auto">
          <a:xfrm flipH="1">
            <a:off x="5046131" y="5271912"/>
            <a:ext cx="1794935" cy="474134"/>
          </a:xfrm>
          <a:prstGeom prst="accentBorderCallout2">
            <a:avLst>
              <a:gd name="adj1" fmla="val 18750"/>
              <a:gd name="adj2" fmla="val -8333"/>
              <a:gd name="adj3" fmla="val 18750"/>
              <a:gd name="adj4" fmla="val -16667"/>
              <a:gd name="adj5" fmla="val 160119"/>
              <a:gd name="adj6" fmla="val -36532"/>
            </a:avLst>
          </a:prstGeom>
          <a:solidFill>
            <a:srgbClr val="FF99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0" marR="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a:ln>
                  <a:noFill/>
                </a:ln>
                <a:solidFill>
                  <a:schemeClr val="tx1"/>
                </a:solidFill>
                <a:effectLst/>
                <a:latin typeface="Arial"/>
                <a:cs typeface="Arial"/>
              </a:rPr>
              <a:t>Value in hexadecimal; varies from run to run.</a:t>
            </a:r>
            <a:endParaRPr kumimoji="0" lang="en-SG" sz="1200" b="0" i="0" u="none" strike="noStrike" cap="none" normalizeH="0" baseline="0">
              <a:ln>
                <a:noFill/>
              </a:ln>
              <a:solidFill>
                <a:schemeClr val="tx1"/>
              </a:solidFill>
              <a:effectLst/>
              <a:latin typeface="Arial"/>
              <a:cs typeface="Arial"/>
            </a:endParaRPr>
          </a:p>
        </p:txBody>
      </p:sp>
    </p:spTree>
    <p:extLst>
      <p:ext uri="{BB962C8B-B14F-4D97-AF65-F5344CB8AC3E}">
        <p14:creationId xmlns:p14="http://schemas.microsoft.com/office/powerpoint/2010/main" val="2037917939"/>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9" presetClass="entr" presetSubtype="0" dur="50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par>
                          <p:cTn id="13" fill="hold" nodeType="afterGroup">
                            <p:stCondLst>
                              <p:cond delay="500"/>
                            </p:stCondLst>
                            <p:childTnLst>
                              <p:par>
                                <p:cTn id="14" presetID="9" presetClass="entr" presetSubtype="0" dur="50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par>
                    <p:cTn id="17" fill="hold" nodeType="clickPar">
                      <p:stCondLst>
                        <p:cond delay="indefinite"/>
                        <p:cond evt="onBegin" delay="0">
                          <p:tn val="16"/>
                        </p:cond>
                      </p:stCondLst>
                      <p:childTnLst>
                        <p:par>
                          <p:cTn id="18" fill="hold">
                            <p:stCondLst>
                              <p:cond delay="0"/>
                            </p:stCondLst>
                            <p:childTnLst>
                              <p:par>
                                <p:cTn id="19" presetID="9" presetClass="entr" presetSubtype="0" dur="50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par>
                          <p:cTn id="22" fill="hold" nodeType="afterGroup">
                            <p:stCondLst>
                              <p:cond delay="500"/>
                            </p:stCondLst>
                            <p:childTnLst>
                              <p:par>
                                <p:cTn id="23" presetID="9" presetClass="entr" presetSubtype="0" dur="50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par>
                    <p:cTn id="26" fill="hold" nodeType="clickPar">
                      <p:stCondLst>
                        <p:cond delay="indefinite"/>
                        <p:cond evt="onBegin" delay="0">
                          <p:tn val="25"/>
                        </p:cond>
                      </p:stCondLst>
                      <p:childTnLst>
                        <p:par>
                          <p:cTn id="27" fill="hold">
                            <p:stCondLst>
                              <p:cond delay="0"/>
                            </p:stCondLst>
                            <p:childTnLst>
                              <p:par>
                                <p:cTn id="28" presetID="9" presetClass="entr" presetSubtype="0" dur="50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nodeType="clickPar">
                      <p:stCondLst>
                        <p:cond delay="indefinite"/>
                        <p:cond evt="onBegin" delay="0">
                          <p:tn val="30"/>
                        </p:cond>
                      </p:stCondLst>
                      <p:childTnLst>
                        <p:par>
                          <p:cTn id="32" fill="hold">
                            <p:stCondLst>
                              <p:cond delay="0"/>
                            </p:stCondLst>
                            <p:childTnLst>
                              <p:par>
                                <p:cTn id="33" presetID="9" presetClass="entr" presetSubtype="0" dur="50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nodeType="clickPar">
                      <p:stCondLst>
                        <p:cond delay="indefinite"/>
                        <p:cond evt="onBegin" delay="0">
                          <p:tn val="35"/>
                        </p:cond>
                      </p:stCondLst>
                      <p:childTnLst>
                        <p:par>
                          <p:cTn id="37" fill="hold">
                            <p:stCondLst>
                              <p:cond delay="0"/>
                            </p:stCondLst>
                            <p:childTnLst>
                              <p:par>
                                <p:cTn id="38" presetID="9" presetClass="entr" presetSubtype="0" dur="50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childTnLst>
                          </p:cTn>
                        </p:par>
                      </p:childTnLst>
                    </p:cTn>
                  </p:par>
                  <p:par>
                    <p:cTn id="41" fill="hold" nodeType="clickPar">
                      <p:stCondLst>
                        <p:cond delay="indefinite"/>
                        <p:cond evt="onBegin" delay="0">
                          <p:tn val="40"/>
                        </p:cond>
                      </p:stCondLst>
                      <p:childTnLst>
                        <p:par>
                          <p:cTn id="42" fill="hold">
                            <p:stCondLst>
                              <p:cond delay="0"/>
                            </p:stCondLst>
                            <p:childTnLst>
                              <p:par>
                                <p:cTn id="43" presetID="9" presetClass="entr" presetSubtype="0" dur="50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childTnLst>
                    </p:cTn>
                  </p:par>
                  <p:par>
                    <p:cTn id="46" fill="hold" nodeType="clickPar">
                      <p:stCondLst>
                        <p:cond delay="indefinite"/>
                        <p:cond evt="onBegin" delay="0">
                          <p:tn val="45"/>
                        </p:cond>
                      </p:stCondLst>
                      <p:childTnLst>
                        <p:par>
                          <p:cTn id="47" fill="hold">
                            <p:stCondLst>
                              <p:cond delay="0"/>
                            </p:stCondLst>
                            <p:childTnLst>
                              <p:par>
                                <p:cTn id="48" presetID="9" presetClass="entr" presetSubtype="0" dur="50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childTnLst>
                          </p:cTn>
                        </p:par>
                      </p:childTnLst>
                    </p:cTn>
                  </p:par>
                  <p:par>
                    <p:cTn id="51" fill="hold" nodeType="clickPar">
                      <p:stCondLst>
                        <p:cond delay="indefinite"/>
                        <p:cond evt="onBegin" delay="0">
                          <p:tn val="50"/>
                        </p:cond>
                      </p:stCondLst>
                      <p:childTnLst>
                        <p:par>
                          <p:cTn id="52" fill="hold">
                            <p:stCondLst>
                              <p:cond delay="0"/>
                            </p:stCondLst>
                            <p:childTnLst>
                              <p:par>
                                <p:cTn id="53" presetID="9" presetClass="entr" presetSubtype="0" dur="50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childTnLst>
                          </p:cTn>
                        </p:par>
                      </p:childTnLst>
                    </p:cTn>
                  </p:par>
                  <p:par>
                    <p:cTn id="56" fill="hold" nodeType="clickPar">
                      <p:stCondLst>
                        <p:cond delay="indefinite"/>
                        <p:cond evt="onBegin" delay="0">
                          <p:tn val="55"/>
                        </p:cond>
                      </p:stCondLst>
                      <p:childTnLst>
                        <p:par>
                          <p:cTn id="57" fill="hold">
                            <p:stCondLst>
                              <p:cond delay="0"/>
                            </p:stCondLst>
                            <p:childTnLst>
                              <p:par>
                                <p:cTn id="58" presetID="9" presetClass="entr" presetSubtype="0" dur="50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dissolve">
                                      <p:cBhvr>
                                        <p:cTn id="60" dur="500"/>
                                        <p:tgtEl>
                                          <p:spTgt spid="33"/>
                                        </p:tgtEl>
                                      </p:cBhvr>
                                    </p:animEffect>
                                  </p:childTnLst>
                                </p:cTn>
                              </p:par>
                            </p:childTnLst>
                          </p:cTn>
                        </p:par>
                        <p:par>
                          <p:cTn id="61" fill="hold" nodeType="afterGroup">
                            <p:stCondLst>
                              <p:cond delay="500"/>
                            </p:stCondLst>
                            <p:childTnLst>
                              <p:par>
                                <p:cTn id="62" presetID="9" presetClass="entr" presetSubtype="0" dur="50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dissolve">
                                      <p:cBhvr>
                                        <p:cTn id="64" dur="500"/>
                                        <p:tgtEl>
                                          <p:spTgt spid="34"/>
                                        </p:tgtEl>
                                      </p:cBhvr>
                                    </p:animEffect>
                                  </p:childTnLst>
                                </p:cTn>
                              </p:par>
                            </p:childTnLst>
                          </p:cTn>
                        </p:par>
                      </p:childTnLst>
                    </p:cTn>
                  </p:par>
                  <p:par>
                    <p:cTn id="65" fill="hold" nodeType="clickPar">
                      <p:stCondLst>
                        <p:cond delay="indefinite"/>
                        <p:cond evt="onBegin" delay="0">
                          <p:tn val="64"/>
                        </p:cond>
                      </p:stCondLst>
                      <p:childTnLst>
                        <p:par>
                          <p:cTn id="66" fill="hold">
                            <p:stCondLst>
                              <p:cond delay="0"/>
                            </p:stCondLst>
                            <p:childTnLst>
                              <p:par>
                                <p:cTn id="67" presetID="9" presetClass="entr" presetSubtype="0" dur="50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dissolve">
                                      <p:cBhvr>
                                        <p:cTn id="69" dur="500"/>
                                        <p:tgtEl>
                                          <p:spTgt spid="35"/>
                                        </p:tgtEl>
                                      </p:cBhvr>
                                    </p:animEffect>
                                  </p:childTnLst>
                                </p:cTn>
                              </p:par>
                            </p:childTnLst>
                          </p:cTn>
                        </p:par>
                        <p:par>
                          <p:cTn id="70" fill="hold" nodeType="afterGroup">
                            <p:stCondLst>
                              <p:cond delay="500"/>
                            </p:stCondLst>
                            <p:childTnLst>
                              <p:par>
                                <p:cTn id="71" presetID="9" presetClass="entr" presetSubtype="0" dur="50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dissolve">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P spid="18" grpId="0"/>
      <p:bldP spid="19" grpId="0"/>
      <p:bldP spid="20" grpId="0"/>
      <p:bldP spid="22" grpId="0"/>
      <p:bldP spid="23" grpId="0"/>
      <p:bldP spid="32" grpId="0"/>
      <p:bldP spid="33" grpId="0"/>
      <p:bldP spid="34" grpId="0"/>
      <p:bldP spid="35" grpId="0"/>
      <p:bldP spid="36" grpId="0"/>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1.6 Example #2 (2/2)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a:p>
        </p:txBody>
      </p:sp>
      <p:sp>
        <p:nvSpPr>
          <p:cNvPr id="8" name="Rectangle 3">
            <a:extLst>
              <a:ext uri="{FF2B5EF4-FFF2-40B4-BE49-F238E27FC236}">
                <a16:creationId xmlns:a16="http://schemas.microsoft.com/office/drawing/2014/main" id="{4E25A03C-AC6D-4BA6-8464-98E0D539ECBF}"/>
              </a:ext>
            </a:extLst>
          </p:cNvPr>
          <p:cNvSpPr txBox="1">
            <a:spLocks noChangeArrowheads="1"/>
          </p:cNvSpPr>
          <p:nvPr/>
        </p:nvSpPr>
        <p:spPr bwMode="auto">
          <a:xfrm>
            <a:off x="471487" y="1162757"/>
            <a:ext cx="8357719" cy="3813690"/>
          </a:xfrm>
          <a:prstGeom prst="rect">
            <a:avLst/>
          </a:prstGeom>
          <a:noFill/>
          <a:ln w="9525">
            <a:noFill/>
            <a:miter lim="800000"/>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457200" marR="0" lvl="0" indent="-457200" algn="l" defTabSz="914400" rtl="0" eaLnBrk="1" fontAlgn="base" latinLnBrk="0" hangingPunct="1">
              <a:lnSpc>
                <a:spcPct val="100000"/>
              </a:lnSpc>
              <a:spcBef>
                <a:spcPts val="600"/>
              </a:spcBef>
              <a:spcAft>
                <a:spcPct val="0"/>
              </a:spcAft>
              <a:buClr>
                <a:schemeClr val="bg1">
                  <a:lumMod val="50000"/>
                </a:schemeClr>
              </a:buClr>
              <a:buSzTx/>
              <a:buFont typeface="Wingdings" panose="05000000000000000000" pitchFamily="2" charset="2"/>
              <a:buChar char="§"/>
              <a:defRPr/>
            </a:pPr>
            <a:r>
              <a:rPr kumimoji="0" lang="en-GB" sz="2400" b="0" i="0" u="none" strike="noStrike" kern="0" cap="none" spc="0" normalizeH="0" baseline="0" noProof="0">
                <a:ln>
                  <a:noFill/>
                </a:ln>
                <a:solidFill>
                  <a:schemeClr val="tx1"/>
                </a:solidFill>
                <a:effectLst/>
                <a:uLnTx/>
                <a:uFillTx/>
                <a:latin typeface="+mn-lt"/>
                <a:ea typeface="+mn-ea"/>
                <a:cs typeface="+mn-cs"/>
              </a:rPr>
              <a:t>How do we interpret the declaration?</a:t>
            </a:r>
          </a:p>
          <a:p>
            <a:pPr marL="857250" marR="0" lvl="1" indent="-457200" algn="l" defTabSz="914400" rtl="0" eaLnBrk="1" fontAlgn="base" latinLnBrk="0" hangingPunct="1">
              <a:lnSpc>
                <a:spcPct val="100000"/>
              </a:lnSpc>
              <a:spcBef>
                <a:spcPts val="300"/>
              </a:spcBef>
              <a:spcAft>
                <a:spcPct val="0"/>
              </a:spcAft>
              <a:buClr>
                <a:schemeClr val="accent2"/>
              </a:buClr>
              <a:buSzTx/>
              <a:defRPr/>
            </a:pPr>
            <a:r>
              <a:rPr kumimoji="0" lang="en-GB" sz="2000" b="0" i="0" u="none" strike="noStrike" kern="0" cap="none" spc="0" normalizeH="0" baseline="0" noProof="0">
                <a:ln>
                  <a:noFill/>
                </a:ln>
                <a:solidFill>
                  <a:schemeClr val="tx1"/>
                </a:solidFill>
                <a:effectLst/>
                <a:uLnTx/>
                <a:uFillTx/>
                <a:latin typeface="+mn-lt"/>
                <a:cs typeface="+mn-cs"/>
              </a:rPr>
              <a:t>	</a:t>
            </a:r>
            <a:r>
              <a:rPr kumimoji="0" lang="en-GB" sz="2000" b="1" i="0" u="none" strike="noStrike" kern="0" cap="none" spc="0" normalizeH="0" baseline="0" noProof="0">
                <a:ln>
                  <a:noFill/>
                </a:ln>
                <a:solidFill>
                  <a:srgbClr val="0000FF"/>
                </a:solidFill>
                <a:effectLst/>
                <a:uLnTx/>
                <a:uFillTx/>
                <a:latin typeface="Courier New" panose="02070309020205020404" pitchFamily="49" charset="0"/>
                <a:cs typeface="Courier New" panose="02070309020205020404" pitchFamily="49" charset="0"/>
              </a:rPr>
              <a:t>double</a:t>
            </a:r>
            <a:r>
              <a:rPr kumimoji="0" lang="en-GB" sz="2000" b="1" i="0" u="none" strike="noStrike" kern="0" cap="none" spc="0" normalizeH="0" baseline="0" noProof="0">
                <a:ln>
                  <a:noFill/>
                </a:ln>
                <a:solidFill>
                  <a:schemeClr val="tx1"/>
                </a:solidFill>
                <a:effectLst/>
                <a:uLnTx/>
                <a:uFillTx/>
                <a:latin typeface="Courier New" panose="02070309020205020404" pitchFamily="49" charset="0"/>
                <a:cs typeface="Courier New" panose="02070309020205020404" pitchFamily="49" charset="0"/>
              </a:rPr>
              <a:t> a, *b;</a:t>
            </a:r>
          </a:p>
          <a:p>
            <a:pPr marL="457200" marR="0" lvl="0" indent="-457200" algn="l" defTabSz="914400" rtl="0" eaLnBrk="1" fontAlgn="base" latinLnBrk="0" hangingPunct="1">
              <a:lnSpc>
                <a:spcPct val="100000"/>
              </a:lnSpc>
              <a:spcBef>
                <a:spcPts val="600"/>
              </a:spcBef>
              <a:spcAft>
                <a:spcPct val="0"/>
              </a:spcAft>
              <a:buClr>
                <a:schemeClr val="bg1">
                  <a:lumMod val="50000"/>
                </a:schemeClr>
              </a:buClr>
              <a:buSzTx/>
              <a:buFont typeface="Wingdings" panose="05000000000000000000" pitchFamily="2" charset="2"/>
              <a:buChar char="§"/>
              <a:defRPr/>
            </a:pPr>
            <a:r>
              <a:rPr kumimoji="0" lang="en-GB" sz="2400" b="0" i="0" u="none" strike="noStrike" kern="0" cap="none" spc="0" normalizeH="0" baseline="0" noProof="0">
                <a:ln>
                  <a:noFill/>
                </a:ln>
                <a:solidFill>
                  <a:schemeClr val="tx1"/>
                </a:solidFill>
                <a:effectLst/>
                <a:uLnTx/>
                <a:uFillTx/>
                <a:latin typeface="+mn-lt"/>
                <a:ea typeface="+mn-ea"/>
                <a:cs typeface="+mn-cs"/>
              </a:rPr>
              <a:t>The above is equivalent to</a:t>
            </a:r>
          </a:p>
          <a:p>
            <a:pPr marL="857250" lvl="1" indent="-457200">
              <a:spcBef>
                <a:spcPts val="300"/>
              </a:spcBef>
              <a:buClr>
                <a:schemeClr val="accent2"/>
              </a:buClr>
              <a:buSzTx/>
              <a:defRPr/>
            </a:pPr>
            <a:r>
              <a:rPr lang="en-GB" sz="2000" kern="0">
                <a:latin typeface="Lucida Sans Unicode" pitchFamily="34" charset="0"/>
                <a:cs typeface="Lucida Sans Unicode" pitchFamily="34" charset="0"/>
              </a:rPr>
              <a:t>	</a:t>
            </a:r>
            <a:r>
              <a:rPr lang="en-GB" sz="2000" b="1" kern="0">
                <a:solidFill>
                  <a:srgbClr val="0000FF"/>
                </a:solidFill>
                <a:latin typeface="Courier New" panose="02070309020205020404" pitchFamily="49" charset="0"/>
                <a:cs typeface="Courier New" panose="02070309020205020404" pitchFamily="49" charset="0"/>
              </a:rPr>
              <a:t>double</a:t>
            </a:r>
            <a:r>
              <a:rPr lang="en-GB" sz="2000" b="1" kern="0">
                <a:latin typeface="Courier New" panose="02070309020205020404" pitchFamily="49" charset="0"/>
                <a:cs typeface="Courier New" panose="02070309020205020404" pitchFamily="49" charset="0"/>
              </a:rPr>
              <a:t> a;</a:t>
            </a:r>
            <a:r>
              <a:rPr lang="en-GB" sz="2000" kern="0">
                <a:latin typeface="Courier New" panose="02070309020205020404" pitchFamily="49" charset="0"/>
                <a:cs typeface="Courier New" panose="02070309020205020404" pitchFamily="49" charset="0"/>
              </a:rPr>
              <a:t> </a:t>
            </a:r>
            <a:r>
              <a:rPr lang="en-GB" sz="2000" kern="0">
                <a:solidFill>
                  <a:schemeClr val="tx2">
                    <a:lumMod val="50000"/>
                  </a:schemeClr>
                </a:solidFill>
                <a:latin typeface="+mn-lt"/>
                <a:cs typeface="Lucida Sans Unicode" pitchFamily="34" charset="0"/>
              </a:rPr>
              <a:t>// this is straight-forward: </a:t>
            </a:r>
            <a:r>
              <a:rPr lang="en-GB" sz="2000" kern="0">
                <a:solidFill>
                  <a:srgbClr val="7030A0"/>
                </a:solidFill>
                <a:latin typeface="+mn-lt"/>
                <a:cs typeface="Lucida Sans Unicode" pitchFamily="34" charset="0"/>
              </a:rPr>
              <a:t>a</a:t>
            </a:r>
            <a:r>
              <a:rPr lang="en-GB" sz="2000" kern="0">
                <a:solidFill>
                  <a:srgbClr val="C00000"/>
                </a:solidFill>
                <a:latin typeface="+mn-lt"/>
                <a:cs typeface="Lucida Sans Unicode" pitchFamily="34" charset="0"/>
              </a:rPr>
              <a:t> </a:t>
            </a:r>
            <a:r>
              <a:rPr lang="en-GB" sz="2000" kern="0">
                <a:solidFill>
                  <a:schemeClr val="tx2">
                    <a:lumMod val="50000"/>
                  </a:schemeClr>
                </a:solidFill>
                <a:latin typeface="+mn-lt"/>
                <a:cs typeface="Lucida Sans Unicode" pitchFamily="34" charset="0"/>
              </a:rPr>
              <a:t>is a double variable</a:t>
            </a:r>
          </a:p>
          <a:p>
            <a:pPr marL="857250" lvl="1" indent="-457200">
              <a:spcBef>
                <a:spcPts val="300"/>
              </a:spcBef>
              <a:buClr>
                <a:schemeClr val="accent2"/>
              </a:buClr>
              <a:buSzTx/>
              <a:defRPr/>
            </a:pPr>
            <a:r>
              <a:rPr lang="en-GB" sz="2000" kern="0">
                <a:latin typeface="Lucida Sans Unicode" pitchFamily="34" charset="0"/>
                <a:cs typeface="Lucida Sans Unicode" pitchFamily="34" charset="0"/>
              </a:rPr>
              <a:t>	</a:t>
            </a:r>
            <a:r>
              <a:rPr lang="en-GB" sz="2000" b="1" kern="0">
                <a:solidFill>
                  <a:srgbClr val="0000FF"/>
                </a:solidFill>
                <a:latin typeface="Courier New" panose="02070309020205020404" pitchFamily="49" charset="0"/>
                <a:cs typeface="Courier New" panose="02070309020205020404" pitchFamily="49" charset="0"/>
              </a:rPr>
              <a:t>double </a:t>
            </a:r>
            <a:r>
              <a:rPr lang="en-GB" sz="2000" b="1" kern="0">
                <a:latin typeface="Courier New" panose="02070309020205020404" pitchFamily="49" charset="0"/>
                <a:cs typeface="Courier New" panose="02070309020205020404" pitchFamily="49" charset="0"/>
              </a:rPr>
              <a:t>*b;</a:t>
            </a:r>
          </a:p>
          <a:p>
            <a:pPr marL="457200" lvl="0" indent="-457200">
              <a:spcBef>
                <a:spcPts val="600"/>
              </a:spcBef>
              <a:buClr>
                <a:schemeClr val="bg1">
                  <a:lumMod val="50000"/>
                </a:schemeClr>
              </a:buClr>
              <a:buSzTx/>
              <a:buFont typeface="Wingdings" panose="05000000000000000000" pitchFamily="2" charset="2"/>
              <a:buChar char="§"/>
              <a:defRPr/>
            </a:pPr>
            <a:r>
              <a:rPr lang="en-GB" sz="2400" kern="0"/>
              <a:t>We can read the second declaration as</a:t>
            </a:r>
            <a:endParaRPr kumimoji="0" lang="en-GB" sz="2400" b="0" i="0" u="none" strike="noStrike" kern="0" cap="none" spc="0" normalizeH="0" baseline="0" noProof="0">
              <a:ln>
                <a:noFill/>
              </a:ln>
              <a:solidFill>
                <a:schemeClr val="tx1"/>
              </a:solidFill>
              <a:effectLst/>
              <a:uLnTx/>
              <a:uFillTx/>
              <a:latin typeface="+mn-lt"/>
              <a:ea typeface="+mn-ea"/>
              <a:cs typeface="+mn-cs"/>
            </a:endParaRPr>
          </a:p>
          <a:p>
            <a:pPr marL="857250" marR="0" lvl="1" indent="-457200" algn="l" defTabSz="914400" rtl="0" eaLnBrk="1" fontAlgn="base" latinLnBrk="0" hangingPunct="1">
              <a:lnSpc>
                <a:spcPct val="100000"/>
              </a:lnSpc>
              <a:spcBef>
                <a:spcPts val="300"/>
              </a:spcBef>
              <a:spcAft>
                <a:spcPct val="0"/>
              </a:spcAft>
              <a:buClr>
                <a:schemeClr val="bg1">
                  <a:lumMod val="50000"/>
                </a:schemeClr>
              </a:buClr>
              <a:buSzTx/>
              <a:buFont typeface="Wingdings" panose="05000000000000000000" pitchFamily="2" charset="2"/>
              <a:buChar char="§"/>
              <a:defRPr/>
            </a:pPr>
            <a:r>
              <a:rPr kumimoji="0" lang="en-GB" sz="2000" b="0" i="0" u="none" strike="noStrike" kern="0" cap="none" spc="0" normalizeH="0" baseline="0" noProof="0">
                <a:ln>
                  <a:noFill/>
                </a:ln>
                <a:solidFill>
                  <a:srgbClr val="C00000"/>
                </a:solidFill>
                <a:effectLst/>
                <a:uLnTx/>
                <a:uFillTx/>
                <a:latin typeface="+mn-lt"/>
                <a:cs typeface="+mn-cs"/>
              </a:rPr>
              <a:t>*b </a:t>
            </a:r>
            <a:r>
              <a:rPr kumimoji="0" lang="en-GB" sz="2000" b="0" i="0" u="none" strike="noStrike" kern="0" cap="none" spc="0" normalizeH="0" baseline="0" noProof="0">
                <a:ln>
                  <a:noFill/>
                </a:ln>
                <a:effectLst/>
                <a:uLnTx/>
                <a:uFillTx/>
                <a:latin typeface="+mn-lt"/>
                <a:cs typeface="+mn-cs"/>
              </a:rPr>
              <a:t>is a double variable, so this implies that ...</a:t>
            </a:r>
          </a:p>
          <a:p>
            <a:pPr marL="857250" marR="0" lvl="1" indent="-457200" algn="l" defTabSz="914400" rtl="0" eaLnBrk="1" fontAlgn="base" latinLnBrk="0" hangingPunct="1">
              <a:lnSpc>
                <a:spcPct val="100000"/>
              </a:lnSpc>
              <a:spcBef>
                <a:spcPts val="300"/>
              </a:spcBef>
              <a:spcAft>
                <a:spcPct val="0"/>
              </a:spcAft>
              <a:buClr>
                <a:schemeClr val="bg1">
                  <a:lumMod val="50000"/>
                </a:schemeClr>
              </a:buClr>
              <a:buSzTx/>
              <a:buFont typeface="Wingdings" panose="05000000000000000000" pitchFamily="2" charset="2"/>
              <a:buChar char="§"/>
              <a:defRPr/>
            </a:pPr>
            <a:r>
              <a:rPr kumimoji="0" lang="en-GB" sz="2000" b="0" i="0" u="none" strike="noStrike" kern="0" cap="none" spc="0" normalizeH="0" baseline="0" noProof="0">
                <a:ln>
                  <a:noFill/>
                </a:ln>
                <a:solidFill>
                  <a:srgbClr val="C00000"/>
                </a:solidFill>
                <a:effectLst/>
                <a:uLnTx/>
                <a:uFillTx/>
                <a:latin typeface="+mn-lt"/>
                <a:cs typeface="+mn-cs"/>
              </a:rPr>
              <a:t>b </a:t>
            </a:r>
            <a:r>
              <a:rPr kumimoji="0" lang="en-GB" sz="2000" b="0" i="0" u="none" strike="noStrike" kern="0" cap="none" spc="0" normalizeH="0" baseline="0" noProof="0">
                <a:ln>
                  <a:noFill/>
                </a:ln>
                <a:solidFill>
                  <a:srgbClr val="006600"/>
                </a:solidFill>
                <a:effectLst/>
                <a:uLnTx/>
                <a:uFillTx/>
                <a:latin typeface="+mn-lt"/>
                <a:cs typeface="+mn-cs"/>
              </a:rPr>
              <a:t>is a pointer to some double variable</a:t>
            </a:r>
          </a:p>
          <a:p>
            <a:pPr marL="457200" lvl="0" indent="-457200">
              <a:spcBef>
                <a:spcPts val="600"/>
              </a:spcBef>
              <a:buClr>
                <a:schemeClr val="bg1">
                  <a:lumMod val="50000"/>
                </a:schemeClr>
              </a:buClr>
              <a:buSzTx/>
              <a:buFont typeface="Wingdings" panose="05000000000000000000" pitchFamily="2" charset="2"/>
              <a:buChar char="§"/>
              <a:defRPr/>
            </a:pPr>
            <a:r>
              <a:rPr lang="en-GB" sz="2400" kern="0"/>
              <a:t>The following are equivalent:</a:t>
            </a:r>
            <a:endParaRPr kumimoji="0" lang="en-GB" sz="2400" b="0" i="0" u="none" strike="noStrike" kern="0" cap="none" spc="0" normalizeH="0" baseline="0" noProof="0">
              <a:ln>
                <a:noFill/>
              </a:ln>
              <a:solidFill>
                <a:srgbClr val="006600"/>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anose="05000000000000000000" pitchFamily="2" charset="2"/>
              <a:buNone/>
              <a:defRPr/>
            </a:pPr>
            <a:endParaRPr kumimoji="0" lang="en-GB" sz="2400" b="1" i="0" u="none" strike="noStrike" kern="0" cap="none" spc="0" normalizeH="0" baseline="0" noProof="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anose="05000000000000000000" pitchFamily="2" charset="2"/>
              <a:buNone/>
              <a:defRPr/>
            </a:pPr>
            <a:endParaRPr kumimoji="0" lang="en-GB" sz="2400" b="1" i="0" u="none" strike="noStrike" kern="0" cap="none" spc="0" normalizeH="0" baseline="0" noProof="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anose="05000000000000000000" pitchFamily="2" charset="2"/>
              <a:buNone/>
              <a:defRPr/>
            </a:pPr>
            <a:endParaRPr kumimoji="0" lang="en-GB" sz="2400" b="1" i="0" u="none" strike="noStrike" kern="0" cap="none" spc="0" normalizeH="0" baseline="0" noProof="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anose="05000000000000000000" pitchFamily="2" charset="2"/>
              <a:buNone/>
              <a:defRPr/>
            </a:pPr>
            <a:endParaRPr kumimoji="0" lang="en-GB" sz="2400" b="1" i="0" u="none" strike="noStrike" kern="0" cap="none" spc="0" normalizeH="0" baseline="0" noProof="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anose="05000000000000000000" pitchFamily="2" charset="2"/>
              <a:buNone/>
              <a:defRPr/>
            </a:pPr>
            <a:endParaRPr kumimoji="0" lang="en-GB" sz="2000" b="0" i="0" u="none" strike="noStrike" kern="0" cap="none" spc="0" normalizeH="0" baseline="0" noProof="0">
              <a:ln>
                <a:noFill/>
              </a:ln>
              <a:solidFill>
                <a:srgbClr val="0000FF"/>
              </a:solidFill>
              <a:effectLst/>
              <a:uLnTx/>
              <a:uFillTx/>
              <a:latin typeface="+mn-lt"/>
              <a:ea typeface="+mn-ea"/>
              <a:cs typeface="+mn-cs"/>
            </a:endParaRPr>
          </a:p>
        </p:txBody>
      </p:sp>
      <p:grpSp>
        <p:nvGrpSpPr>
          <p:cNvPr id="12" name="Group 11">
            <a:extLst>
              <a:ext uri="{FF2B5EF4-FFF2-40B4-BE49-F238E27FC236}">
                <a16:creationId xmlns:a16="http://schemas.microsoft.com/office/drawing/2014/main" id="{B12029FD-C188-4870-A30D-5B7E1A52CA8F}"/>
              </a:ext>
            </a:extLst>
          </p:cNvPr>
          <p:cNvGrpSpPr/>
          <p:nvPr/>
        </p:nvGrpSpPr>
        <p:grpSpPr>
          <a:xfrm>
            <a:off x="1493419" y="4765769"/>
            <a:ext cx="4659025" cy="923330"/>
            <a:chOff x="1493419" y="4867369"/>
            <a:chExt cx="4659025" cy="923330"/>
          </a:xfrm>
        </p:grpSpPr>
        <p:sp>
          <p:nvSpPr>
            <p:cNvPr id="13" name="TextBox 12">
              <a:extLst>
                <a:ext uri="{FF2B5EF4-FFF2-40B4-BE49-F238E27FC236}">
                  <a16:creationId xmlns:a16="http://schemas.microsoft.com/office/drawing/2014/main" id="{9A6120D0-7902-4D60-890D-7FA91C85AAFC}"/>
                </a:ext>
              </a:extLst>
            </p:cNvPr>
            <p:cNvSpPr txBox="1"/>
            <p:nvPr/>
          </p:nvSpPr>
          <p:spPr>
            <a:xfrm>
              <a:off x="1493419" y="4867369"/>
              <a:ext cx="17916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solidFill>
                    <a:srgbClr val="0000FF"/>
                  </a:solidFill>
                  <a:latin typeface="Courier New" panose="02070309020205020404" pitchFamily="49" charset="0"/>
                  <a:cs typeface="Courier New" panose="02070309020205020404" pitchFamily="49" charset="0"/>
                </a:rPr>
                <a:t>double</a:t>
              </a:r>
              <a:r>
                <a:rPr lang="en-US" b="1">
                  <a:latin typeface="Courier New" panose="02070309020205020404" pitchFamily="49" charset="0"/>
                  <a:cs typeface="Courier New" panose="02070309020205020404" pitchFamily="49" charset="0"/>
                </a:rPr>
                <a:t> a;</a:t>
              </a:r>
            </a:p>
            <a:p>
              <a:r>
                <a:rPr lang="en-US" b="1">
                  <a:solidFill>
                    <a:srgbClr val="0000FF"/>
                  </a:solidFill>
                  <a:latin typeface="Courier New" panose="02070309020205020404" pitchFamily="49" charset="0"/>
                  <a:cs typeface="Courier New" panose="02070309020205020404" pitchFamily="49" charset="0"/>
                </a:rPr>
                <a:t>double</a:t>
              </a:r>
              <a:r>
                <a:rPr lang="en-US" b="1">
                  <a:latin typeface="Courier New" panose="02070309020205020404" pitchFamily="49" charset="0"/>
                  <a:cs typeface="Courier New" panose="02070309020205020404" pitchFamily="49" charset="0"/>
                </a:rPr>
                <a:t> *b;</a:t>
              </a:r>
            </a:p>
            <a:p>
              <a:r>
                <a:rPr lang="en-US" b="1">
                  <a:latin typeface="Courier New" panose="02070309020205020404" pitchFamily="49" charset="0"/>
                  <a:cs typeface="Courier New" panose="02070309020205020404" pitchFamily="49" charset="0"/>
                </a:rPr>
                <a:t>b = &amp;a;</a:t>
              </a:r>
              <a:endParaRPr lang="en-SG" b="1">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53E08ADD-AFE4-45D3-875F-DAE698703C85}"/>
                </a:ext>
              </a:extLst>
            </p:cNvPr>
            <p:cNvSpPr txBox="1"/>
            <p:nvPr/>
          </p:nvSpPr>
          <p:spPr>
            <a:xfrm>
              <a:off x="3570075" y="4867369"/>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solidFill>
                    <a:srgbClr val="0000FF"/>
                  </a:solidFill>
                  <a:latin typeface="Courier New" panose="02070309020205020404" pitchFamily="49" charset="0"/>
                  <a:cs typeface="Courier New" panose="02070309020205020404" pitchFamily="49" charset="0"/>
                </a:rPr>
                <a:t>double </a:t>
              </a:r>
              <a:r>
                <a:rPr lang="en-US" b="1">
                  <a:latin typeface="Courier New" panose="02070309020205020404" pitchFamily="49" charset="0"/>
                  <a:cs typeface="Courier New" panose="02070309020205020404" pitchFamily="49" charset="0"/>
                </a:rPr>
                <a:t>a;</a:t>
              </a:r>
            </a:p>
            <a:p>
              <a:r>
                <a:rPr lang="en-US" b="1">
                  <a:solidFill>
                    <a:srgbClr val="0000FF"/>
                  </a:solidFill>
                  <a:latin typeface="Courier New" panose="02070309020205020404" pitchFamily="49" charset="0"/>
                  <a:cs typeface="Courier New" panose="02070309020205020404" pitchFamily="49" charset="0"/>
                </a:rPr>
                <a:t>double</a:t>
              </a:r>
              <a:r>
                <a:rPr lang="en-US" b="1">
                  <a:latin typeface="Courier New" panose="02070309020205020404" pitchFamily="49" charset="0"/>
                  <a:cs typeface="Courier New" panose="02070309020205020404" pitchFamily="49" charset="0"/>
                </a:rPr>
                <a:t> *b = &amp;a;</a:t>
              </a:r>
              <a:endParaRPr lang="en-SG" b="1">
                <a:latin typeface="Courier New" panose="02070309020205020404" pitchFamily="49" charset="0"/>
                <a:cs typeface="Courier New" panose="02070309020205020404" pitchFamily="49" charset="0"/>
              </a:endParaRPr>
            </a:p>
          </p:txBody>
        </p:sp>
      </p:grpSp>
      <p:grpSp>
        <p:nvGrpSpPr>
          <p:cNvPr id="16" name="Group 15">
            <a:extLst>
              <a:ext uri="{FF2B5EF4-FFF2-40B4-BE49-F238E27FC236}">
                <a16:creationId xmlns:a16="http://schemas.microsoft.com/office/drawing/2014/main" id="{C5D13F89-46AF-40A8-A721-F68547C4237D}"/>
              </a:ext>
            </a:extLst>
          </p:cNvPr>
          <p:cNvGrpSpPr/>
          <p:nvPr/>
        </p:nvGrpSpPr>
        <p:grpSpPr>
          <a:xfrm>
            <a:off x="1682047" y="5776125"/>
            <a:ext cx="5856343" cy="818314"/>
            <a:chOff x="1682047" y="5776125"/>
            <a:chExt cx="5856343" cy="818314"/>
          </a:xfrm>
        </p:grpSpPr>
        <p:sp>
          <p:nvSpPr>
            <p:cNvPr id="17" name="TextBox 16">
              <a:extLst>
                <a:ext uri="{FF2B5EF4-FFF2-40B4-BE49-F238E27FC236}">
                  <a16:creationId xmlns:a16="http://schemas.microsoft.com/office/drawing/2014/main" id="{4D382A34-BDAD-45C7-AA91-709FE41456B3}"/>
                </a:ext>
              </a:extLst>
            </p:cNvPr>
            <p:cNvSpPr txBox="1"/>
            <p:nvPr/>
          </p:nvSpPr>
          <p:spPr>
            <a:xfrm>
              <a:off x="4738475" y="5776125"/>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b="1">
                  <a:solidFill>
                    <a:srgbClr val="0000FF"/>
                  </a:solidFill>
                  <a:latin typeface="Courier New" panose="02070309020205020404" pitchFamily="49" charset="0"/>
                  <a:cs typeface="Courier New" panose="02070309020205020404" pitchFamily="49" charset="0"/>
                </a:rPr>
                <a:t>double </a:t>
              </a:r>
              <a:r>
                <a:rPr lang="en-US" b="1">
                  <a:latin typeface="Courier New" panose="02070309020205020404" pitchFamily="49" charset="0"/>
                  <a:cs typeface="Courier New" panose="02070309020205020404" pitchFamily="49" charset="0"/>
                </a:rPr>
                <a:t>a;</a:t>
              </a:r>
            </a:p>
            <a:p>
              <a:r>
                <a:rPr lang="en-US" b="1">
                  <a:solidFill>
                    <a:srgbClr val="0000FF"/>
                  </a:solidFill>
                  <a:latin typeface="Courier New" panose="02070309020205020404" pitchFamily="49" charset="0"/>
                  <a:cs typeface="Courier New" panose="02070309020205020404" pitchFamily="49" charset="0"/>
                </a:rPr>
                <a:t>double</a:t>
              </a:r>
              <a:r>
                <a:rPr lang="en-US" b="1">
                  <a:latin typeface="Courier New" panose="02070309020205020404" pitchFamily="49" charset="0"/>
                  <a:cs typeface="Courier New" panose="02070309020205020404" pitchFamily="49" charset="0"/>
                </a:rPr>
                <a:t> b = &amp;a;</a:t>
              </a:r>
              <a:endParaRPr lang="en-SG" b="1">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B4C46B99-FD43-4A51-9A39-8D221403F1BB}"/>
                </a:ext>
              </a:extLst>
            </p:cNvPr>
            <p:cNvSpPr txBox="1"/>
            <p:nvPr/>
          </p:nvSpPr>
          <p:spPr>
            <a:xfrm>
              <a:off x="1682047" y="5779910"/>
              <a:ext cx="313831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But this is not the same as above (and it is not legal):</a:t>
              </a:r>
              <a:endParaRPr lang="en-SG"/>
            </a:p>
          </p:txBody>
        </p:sp>
        <p:pic>
          <p:nvPicPr>
            <p:cNvPr id="19" name="[Picture 11]">
              <a:extLst>
                <a:ext uri="{FF2B5EF4-FFF2-40B4-BE49-F238E27FC236}">
                  <a16:creationId xmlns:a16="http://schemas.microsoft.com/office/drawing/2014/main" id="{B82C174A-AD22-488D-886F-4825D32CA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297" y="6006049"/>
              <a:ext cx="435093" cy="588390"/>
            </a:xfrm>
            <a:prstGeom prst="rect">
              <a:avLst/>
            </a:prstGeom>
          </p:spPr>
        </p:pic>
      </p:grpSp>
    </p:spTree>
    <p:extLst>
      <p:ext uri="{BB962C8B-B14F-4D97-AF65-F5344CB8AC3E}">
        <p14:creationId xmlns:p14="http://schemas.microsoft.com/office/powerpoint/2010/main" val="397170514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dur="1"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dur="1"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cond evt="onBegin" delay="0">
                          <p:tn val="8"/>
                        </p:cond>
                      </p:stCondLst>
                      <p:childTnLst>
                        <p:par>
                          <p:cTn id="10" fill="hold">
                            <p:stCondLst>
                              <p:cond delay="0"/>
                            </p:stCondLst>
                            <p:childTnLst>
                              <p:par>
                                <p:cTn id="11" presetID="9" presetClass="entr" presetSubtype="0" dur="50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dur="50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par>
                                <p:cTn id="17" presetID="9" presetClass="entr" presetSubtype="0" dur="50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childTnLst>
                          </p:cTn>
                        </p:par>
                      </p:childTnLst>
                    </p:cTn>
                  </p:par>
                  <p:par>
                    <p:cTn id="20" fill="hold" nodeType="clickPar">
                      <p:stCondLst>
                        <p:cond delay="indefinite"/>
                        <p:cond evt="onBegin" delay="0">
                          <p:tn val="19"/>
                        </p:cond>
                      </p:stCondLst>
                      <p:childTnLst>
                        <p:par>
                          <p:cTn id="21" fill="hold">
                            <p:stCondLst>
                              <p:cond delay="0"/>
                            </p:stCondLst>
                            <p:childTnLst>
                              <p:par>
                                <p:cTn id="22" presetID="9" presetClass="entr" presetSubtype="0" dur="500" fill="hold" grpId="0"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dissolve">
                                      <p:cBhvr>
                                        <p:cTn id="24" dur="500"/>
                                        <p:tgtEl>
                                          <p:spTgt spid="8">
                                            <p:txEl>
                                              <p:pRg st="5" end="5"/>
                                            </p:txEl>
                                          </p:spTgt>
                                        </p:tgtEl>
                                      </p:cBhvr>
                                    </p:animEffect>
                                  </p:childTnLst>
                                </p:cTn>
                              </p:par>
                              <p:par>
                                <p:cTn id="25" presetID="9" presetClass="entr" presetSubtype="0" dur="50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dissolve">
                                      <p:cBhvr>
                                        <p:cTn id="27" dur="500"/>
                                        <p:tgtEl>
                                          <p:spTgt spid="8">
                                            <p:txEl>
                                              <p:pRg st="6" end="6"/>
                                            </p:txEl>
                                          </p:spTgt>
                                        </p:tgtEl>
                                      </p:cBhvr>
                                    </p:animEffect>
                                  </p:childTnLst>
                                </p:cTn>
                              </p:par>
                              <p:par>
                                <p:cTn id="28" presetID="9" presetClass="entr" presetSubtype="0" dur="50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dissolve">
                                      <p:cBhvr>
                                        <p:cTn id="30" dur="500"/>
                                        <p:tgtEl>
                                          <p:spTgt spid="8">
                                            <p:txEl>
                                              <p:pRg st="7" end="7"/>
                                            </p:txEl>
                                          </p:spTgt>
                                        </p:tgtEl>
                                      </p:cBhvr>
                                    </p:animEffect>
                                  </p:childTnLst>
                                </p:cTn>
                              </p:par>
                            </p:childTnLst>
                          </p:cTn>
                        </p:par>
                      </p:childTnLst>
                    </p:cTn>
                  </p:par>
                  <p:par>
                    <p:cTn id="31" fill="hold" nodeType="clickPar">
                      <p:stCondLst>
                        <p:cond delay="indefinite"/>
                        <p:cond evt="onBegin" delay="0">
                          <p:tn val="30"/>
                        </p:cond>
                      </p:stCondLst>
                      <p:childTnLst>
                        <p:par>
                          <p:cTn id="32" fill="hold">
                            <p:stCondLst>
                              <p:cond delay="0"/>
                            </p:stCondLst>
                            <p:childTnLst>
                              <p:par>
                                <p:cTn id="33" presetID="9" presetClass="entr" presetSubtype="0" dur="50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dissolve">
                                      <p:cBhvr>
                                        <p:cTn id="35" dur="500"/>
                                        <p:tgtEl>
                                          <p:spTgt spid="8">
                                            <p:txEl>
                                              <p:pRg st="8" end="8"/>
                                            </p:txEl>
                                          </p:spTgt>
                                        </p:tgtEl>
                                      </p:cBhvr>
                                    </p:animEffect>
                                  </p:childTnLst>
                                </p:cTn>
                              </p:par>
                            </p:childTnLst>
                          </p:cTn>
                        </p:par>
                        <p:par>
                          <p:cTn id="36" fill="hold" nodeType="afterGroup">
                            <p:stCondLst>
                              <p:cond delay="500"/>
                            </p:stCondLst>
                            <p:childTnLst>
                              <p:par>
                                <p:cTn id="37" presetID="9" presetClass="entr" presetSubtype="0" dur="50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par>
                    <p:cTn id="40" fill="hold" nodeType="clickPar">
                      <p:stCondLst>
                        <p:cond delay="indefinite"/>
                        <p:cond evt="onBegin" delay="0">
                          <p:tn val="39"/>
                        </p:cond>
                      </p:stCondLst>
                      <p:childTnLst>
                        <p:par>
                          <p:cTn id="41" fill="hold">
                            <p:stCondLst>
                              <p:cond delay="0"/>
                            </p:stCondLst>
                            <p:childTnLst>
                              <p:par>
                                <p:cTn id="42" presetID="9" presetClass="entr" presetSubtype="0" dur="50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a:t>Lecture #4: Pointers and Functions</a:t>
            </a:r>
            <a:endParaRPr lang="en-US"/>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a:p>
        </p:txBody>
      </p:sp>
    </p:spTree>
  </p:cSld>
  <p:clrMapOvr>
    <a:masterClrMapping/>
  </p:clrMapOvr>
  <p:transition>
    <p:fade/>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 name="[TextBox 7]"/>
          <p:cNvSpPr txBox="1"/>
          <p:nvPr/>
        </p:nvSpPr>
        <p:spPr>
          <a:xfrm>
            <a:off x="3513667" y="2800578"/>
            <a:ext cx="2218267"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800">
                <a:solidFill>
                  <a:srgbClr val="C00000"/>
                </a:solidFill>
                <a:latin typeface="Calibri" panose="020f0502020204030204" pitchFamily="34" charset="0"/>
              </a:rPr>
              <a:t>Lecture #4b</a:t>
            </a:r>
          </a:p>
        </p:txBody>
      </p:sp>
      <p:sp>
        <p:nvSpPr>
          <p:cNvPr id="11" name="[TextBox 7]"/>
          <p:cNvSpPr txBox="1"/>
          <p:nvPr/>
        </p:nvSpPr>
        <p:spPr>
          <a:xfrm>
            <a:off x="1493520" y="3462867"/>
            <a:ext cx="6350000" cy="70788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SG" sz="4000">
                <a:solidFill>
                  <a:srgbClr val="C00000"/>
                </a:solidFill>
                <a:latin typeface="Calibri" panose="020f0502020204030204" pitchFamily="34" charset="0"/>
              </a:rPr>
              <a:t>Pointers and Functions</a:t>
            </a:r>
            <a:endParaRPr lang="en-US" sz="240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a:latin typeface="Calibri" panose="020f0502020204030204" pitchFamily="34" charset="0"/>
                <a:hlinkClick r:id="rId5"/>
              </a:rPr>
              <a:t>http://www.comp.nus.edu.sg/~cs2100/</a:t>
            </a:r>
            <a:endParaRPr lang="en-GB" sz="1600" cap="none">
              <a:latin typeface="Calibri" panose="020f0502020204030204" pitchFamily="34" charset="0"/>
            </a:endParaRPr>
          </a:p>
        </p:txBody>
      </p:sp>
    </p:spTree>
  </p:cSld>
  <p:clrMapOvr>
    <a:masterClrMapping/>
  </p:clrMapOvr>
  <p:transition>
    <p:fade/>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9B227AB-2E92-E3C7-A0C6-7F165266D76B}"/>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1B8C5461-F81C-989D-24C1-6057AF019BFF}"/>
              </a:ext>
            </a:extLst>
          </p:cNvPr>
          <p:cNvSpPr>
            <a:spLocks noGrp="1"/>
          </p:cNvSpPr>
          <p:nvPr>
            <p:ph idx="1"/>
          </p:nvPr>
        </p:nvSpPr>
        <p:spPr>
          <a:xfrm>
            <a:off x="3086026" y="5607424"/>
            <a:ext cx="5244353" cy="830991"/>
          </a:xfrm>
        </p:spPr>
        <p:txBody>
          <a:bodyPr>
            <a:normAutofit/>
          </a:bodyPr>
          <a:lstStyle/>
          <a:p>
            <a:pPr marL="0" indent="0">
              <a:buNone/>
            </a:pPr>
            <a:r>
              <a:rPr lang="en-US">
                <a:solidFill>
                  <a:srgbClr val="0000FF"/>
                </a:solidFill>
              </a:rPr>
              <a:t>Scan</a:t>
            </a:r>
            <a:r>
              <a:rPr lang="en-US"/>
              <a:t> and ask your questions here! (May be obscured in some slides)</a:t>
            </a:r>
          </a:p>
        </p:txBody>
      </p:sp>
      <p:sp>
        <p:nvSpPr>
          <p:cNvPr id="4" name="Date Placeholder 3">
            <a:extLst>
              <a:ext uri="{FF2B5EF4-FFF2-40B4-BE49-F238E27FC236}">
                <a16:creationId xmlns:a16="http://schemas.microsoft.com/office/drawing/2014/main" id="{7B01B67B-119F-B14C-7763-7E58EF0E8E1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6166758-C98D-774B-2227-4D4386CBF689}"/>
              </a:ext>
            </a:extLst>
          </p:cNvPr>
          <p:cNvSpPr>
            <a:spLocks noGrp="1"/>
          </p:cNvSpPr>
          <p:nvPr>
            <p:ph type="ftr" sz="quarter" idx="11"/>
          </p:nvPr>
        </p:nvSpPr>
        <p:spPr/>
        <p:txBody>
          <a:bodyPr/>
          <a:lstStyle/>
          <a:p>
            <a:pPr algn="l">
              <a:defRPr/>
            </a:pPr>
            <a:r>
              <a:rPr lang="en-SG"/>
              <a:t>Lecture #2: Overview of C Programming</a:t>
            </a:r>
            <a:endParaRPr lang="en-US"/>
          </a:p>
        </p:txBody>
      </p:sp>
      <p:sp>
        <p:nvSpPr>
          <p:cNvPr id="6" name="Slide Number Placeholder 5">
            <a:extLst>
              <a:ext uri="{FF2B5EF4-FFF2-40B4-BE49-F238E27FC236}">
                <a16:creationId xmlns:a16="http://schemas.microsoft.com/office/drawing/2014/main" id="{D354002C-AFBE-DE9C-5529-47CCD33734F6}"/>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18</a:t>
            </a:fld>
            <a:endParaRPr lang="en-US"/>
          </a:p>
        </p:txBody>
      </p:sp>
      <p:sp>
        <p:nvSpPr>
          <p:cNvPr id="7" name="TextBox 6">
            <a:extLst>
              <a:ext uri="{FF2B5EF4-FFF2-40B4-BE49-F238E27FC236}">
                <a16:creationId xmlns:a16="http://schemas.microsoft.com/office/drawing/2014/main" id="{6364FB51-AE44-1DD8-051F-ECF4BB553A8F}"/>
              </a:ext>
            </a:extLst>
          </p:cNvPr>
          <p:cNvSpPr txBox="1"/>
          <p:nvPr/>
        </p:nvSpPr>
        <p:spPr>
          <a:xfrm>
            <a:off x="578224" y="2918012"/>
            <a:ext cx="8037778" cy="83099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t>Ask at </a:t>
            </a:r>
            <a:r>
              <a:rPr lang="en-US" sz="2400">
                <a:hlinkClick r:id="rId2"/>
              </a:rPr>
              <a:t>https://app.sli.do/event/bRPtUxgykAQjjF5XBpLedo</a:t>
            </a:r>
            <a:endParaRPr lang="en-US" sz="2400"/>
          </a:p>
          <a:p>
            <a:endParaRPr lang="en-US" sz="2400"/>
          </a:p>
        </p:txBody>
      </p:sp>
      <p:sp>
        <p:nvSpPr>
          <p:cNvPr id="8" name="TextBox 7">
            <a:extLst>
              <a:ext uri="{FF2B5EF4-FFF2-40B4-BE49-F238E27FC236}">
                <a16:creationId xmlns:a16="http://schemas.microsoft.com/office/drawing/2014/main" id="{954011FF-7FFB-6F04-59EC-D8C1DA753FF9}"/>
              </a:ext>
            </a:extLst>
          </p:cNvPr>
          <p:cNvSpPr txBox="1"/>
          <p:nvPr/>
        </p:nvSpPr>
        <p:spPr>
          <a:xfrm>
            <a:off x="4133418" y="4025161"/>
            <a:ext cx="877163" cy="64633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3600" b="1"/>
              <a:t>OR</a:t>
            </a:r>
          </a:p>
        </p:txBody>
      </p:sp>
      <p:cxnSp>
        <p:nvCxnSpPr>
          <p:cNvPr id="10" name="Straight Arrow Connector 9">
            <a:extLst>
              <a:ext uri="{FF2B5EF4-FFF2-40B4-BE49-F238E27FC236}">
                <a16:creationId xmlns:a16="http://schemas.microsoft.com/office/drawing/2014/main" id="{CF3ABB02-DEE7-0BB8-60DE-1B085766E91E}"/>
              </a:ext>
            </a:extLst>
          </p:cNvPr>
          <p:cNvCxnSpPr/>
          <p:nvPr/>
        </p:nvCxnSpPr>
        <p:spPr>
          <a:xfrm flipH="1">
            <a:off x="1317812" y="5876365"/>
            <a:ext cx="17682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460404"/>
      </p:ext>
    </p:extLst>
  </p:cSld>
  <p:clrMapOvr>
    <a:masterClrMapping/>
  </p:clrMapOvr>
  <p:transition>
    <p:fade/>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30238" indent="-630238"/>
            <a:r>
              <a:rPr lang="en-SG" sz="3600">
                <a:solidFill>
                  <a:srgbClr val="0000FF"/>
                </a:solidFill>
                <a:latin typeface="+mn-lt"/>
              </a:rPr>
              <a:t>1.7 	Tracing Pointers (1/2)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19</a:t>
            </a:fld>
            <a:endParaRPr/>
          </a:p>
        </p:txBody>
      </p:sp>
      <p:sp>
        <p:nvSpPr>
          <p:cNvPr id="8" name="[Rectangle 3]">
            <a:extLst>
              <a:ext uri="{FF2B5EF4-FFF2-40B4-BE49-F238E27FC236}">
                <a16:creationId xmlns:a16="http://schemas.microsoft.com/office/drawing/2014/main" id="{AB62BFBE-9CF5-4121-8FBF-9B95AE247C9E}"/>
              </a:ext>
            </a:extLst>
          </p:cNvPr>
          <p:cNvSpPr txBox="1">
            <a:spLocks noChangeArrowheads="1"/>
          </p:cNvSpPr>
          <p:nvPr/>
        </p:nvSpPr>
        <p:spPr>
          <a:xfrm>
            <a:off x="471488" y="1235825"/>
            <a:ext cx="7948612" cy="903218"/>
          </a:xfrm>
          <a:prstGeom prst="rect">
            <a:avLst/>
          </a:prstGeom>
        </p:spPr>
        <p:txBody>
          <a:bodyPr vert="horz" lIns="91440" tIns="45720" rIns="91440" bIns="45720" rtlCol="0">
            <a:normAutofit/>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GB" sz="2000"/>
              <a:t>Trace the code below manually to obtain the outputs.</a:t>
            </a:r>
          </a:p>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GB" sz="2000"/>
              <a:t>Compare your outputs with your neighbours.</a:t>
            </a:r>
          </a:p>
        </p:txBody>
      </p:sp>
      <p:sp>
        <p:nvSpPr>
          <p:cNvPr id="9" name="[TextBox 1]">
            <a:extLst>
              <a:ext uri="{FF2B5EF4-FFF2-40B4-BE49-F238E27FC236}">
                <a16:creationId xmlns:a16="http://schemas.microsoft.com/office/drawing/2014/main" id="{008067C8-9705-43AC-B458-2CE9E3C0C2E9}"/>
              </a:ext>
            </a:extLst>
          </p:cNvPr>
          <p:cNvSpPr txBox="1"/>
          <p:nvPr/>
        </p:nvSpPr>
        <p:spPr>
          <a:xfrm>
            <a:off x="261257" y="2122715"/>
            <a:ext cx="6270172" cy="4401205"/>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tabLst>
                <a:tab pos="293688"/>
                <a:tab pos="571500"/>
              </a:tabLst>
            </a:pPr>
            <a:r>
              <a:rPr lang="en-US" sz="2000" b="1">
                <a:solidFill>
                  <a:srgbClr val="0000FF"/>
                </a:solidFill>
                <a:latin typeface="Courier New" panose="02070309020205020404" pitchFamily="49" charset="0"/>
                <a:cs typeface="Courier New" panose="02070309020205020404" pitchFamily="49" charset="0"/>
              </a:rPr>
              <a:t>int </a:t>
            </a:r>
            <a:r>
              <a:rPr lang="en-US" sz="2000" b="1">
                <a:latin typeface="Courier New" panose="02070309020205020404" pitchFamily="49" charset="0"/>
                <a:cs typeface="Courier New" panose="02070309020205020404" pitchFamily="49" charset="0"/>
              </a:rPr>
              <a:t>a = </a:t>
            </a:r>
            <a:r>
              <a:rPr lang="en-US" sz="2000" b="1">
                <a:solidFill>
                  <a:srgbClr val="006600"/>
                </a:solidFill>
                <a:latin typeface="Courier New" panose="02070309020205020404" pitchFamily="49" charset="0"/>
                <a:cs typeface="Courier New" panose="02070309020205020404" pitchFamily="49" charset="0"/>
              </a:rPr>
              <a:t>8</a:t>
            </a:r>
            <a:r>
              <a:rPr lang="en-US" sz="2000" b="1">
                <a:latin typeface="Courier New" panose="02070309020205020404" pitchFamily="49" charset="0"/>
                <a:cs typeface="Courier New" panose="02070309020205020404" pitchFamily="49" charset="0"/>
              </a:rPr>
              <a:t>, b = </a:t>
            </a:r>
            <a:r>
              <a:rPr lang="en-US" sz="2000" b="1">
                <a:solidFill>
                  <a:srgbClr val="006600"/>
                </a:solidFill>
                <a:latin typeface="Courier New" panose="02070309020205020404" pitchFamily="49" charset="0"/>
                <a:cs typeface="Courier New" panose="02070309020205020404" pitchFamily="49" charset="0"/>
              </a:rPr>
              <a:t>15</a:t>
            </a:r>
            <a:r>
              <a:rPr lang="en-US" sz="2000" b="1">
                <a:latin typeface="Courier New" panose="02070309020205020404" pitchFamily="49" charset="0"/>
                <a:cs typeface="Courier New" panose="02070309020205020404" pitchFamily="49" charset="0"/>
              </a:rPr>
              <a:t>, c = </a:t>
            </a:r>
            <a:r>
              <a:rPr lang="en-US" sz="2000" b="1">
                <a:solidFill>
                  <a:srgbClr val="006600"/>
                </a:solidFill>
                <a:latin typeface="Courier New" panose="02070309020205020404" pitchFamily="49" charset="0"/>
                <a:cs typeface="Courier New" panose="02070309020205020404" pitchFamily="49" charset="0"/>
              </a:rPr>
              <a:t>23</a:t>
            </a:r>
            <a:r>
              <a:rPr lang="en-US" sz="2000" b="1">
                <a:latin typeface="Courier New" panose="02070309020205020404" pitchFamily="49" charset="0"/>
                <a:cs typeface="Courier New" panose="02070309020205020404" pitchFamily="49" charset="0"/>
              </a:rPr>
              <a:t>;</a:t>
            </a:r>
          </a:p>
          <a:p>
            <a:pPr>
              <a:tabLst>
                <a:tab pos="293688"/>
                <a:tab pos="571500"/>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*p1, *p2, *p3;</a:t>
            </a:r>
          </a:p>
          <a:p>
            <a:pPr>
              <a:tabLst>
                <a:tab pos="293688"/>
                <a:tab pos="571500"/>
              </a:tabLst>
            </a:pPr>
            <a:endParaRPr lang="en-US" sz="1000" b="1">
              <a:latin typeface="Courier New" panose="02070309020205020404" pitchFamily="49" charset="0"/>
              <a:cs typeface="Courier New" panose="02070309020205020404" pitchFamily="49" charset="0"/>
            </a:endParaRPr>
          </a:p>
          <a:p>
            <a:pPr>
              <a:tabLst>
                <a:tab pos="293688"/>
                <a:tab pos="571500"/>
              </a:tabLst>
            </a:pPr>
            <a:r>
              <a:rPr lang="en-US" sz="2000" b="1">
                <a:latin typeface="Courier New" panose="02070309020205020404" pitchFamily="49" charset="0"/>
                <a:cs typeface="Courier New" panose="02070309020205020404" pitchFamily="49" charset="0"/>
              </a:rPr>
              <a:t>p1 = &amp;b;</a:t>
            </a:r>
          </a:p>
          <a:p>
            <a:pPr>
              <a:tabLst>
                <a:tab pos="293688"/>
                <a:tab pos="571500"/>
              </a:tabLst>
            </a:pPr>
            <a:r>
              <a:rPr lang="en-US" sz="2000" b="1">
                <a:latin typeface="Courier New" panose="02070309020205020404" pitchFamily="49" charset="0"/>
                <a:cs typeface="Courier New" panose="02070309020205020404" pitchFamily="49" charset="0"/>
              </a:rPr>
              <a:t>p2 = &amp;c;</a:t>
            </a:r>
          </a:p>
          <a:p>
            <a:pPr>
              <a:tabLst>
                <a:tab pos="293688"/>
                <a:tab pos="571500"/>
              </a:tabLst>
            </a:pPr>
            <a:r>
              <a:rPr lang="en-US" sz="2000" b="1">
                <a:latin typeface="Courier New" panose="02070309020205020404" pitchFamily="49" charset="0"/>
                <a:cs typeface="Courier New" panose="02070309020205020404" pitchFamily="49" charset="0"/>
              </a:rPr>
              <a:t>p3 = p2;</a:t>
            </a:r>
          </a:p>
          <a:p>
            <a:pPr>
              <a:tabLst>
                <a:tab pos="293688"/>
                <a:tab pos="571500"/>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"1: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tab pos="571500"/>
              </a:tabLst>
            </a:pPr>
            <a:endParaRPr lang="en-US" sz="1000" b="1">
              <a:latin typeface="Courier New" panose="02070309020205020404" pitchFamily="49" charset="0"/>
              <a:cs typeface="Courier New" panose="02070309020205020404" pitchFamily="49" charset="0"/>
            </a:endParaRPr>
          </a:p>
          <a:p>
            <a:pPr>
              <a:tabLst>
                <a:tab pos="293688"/>
                <a:tab pos="571500"/>
              </a:tabLst>
            </a:pPr>
            <a:r>
              <a:rPr lang="en-US" sz="2000" b="1">
                <a:latin typeface="Courier New" panose="02070309020205020404" pitchFamily="49" charset="0"/>
                <a:cs typeface="Courier New" panose="02070309020205020404" pitchFamily="49" charset="0"/>
              </a:rPr>
              <a:t>*p1 *= a;</a:t>
            </a:r>
          </a:p>
          <a:p>
            <a:pPr>
              <a:tabLst>
                <a:tab pos="293688"/>
                <a:tab pos="571500"/>
              </a:tabLst>
            </a:pPr>
            <a:r>
              <a:rPr lang="en-US" sz="2000" b="1">
                <a:solidFill>
                  <a:srgbClr val="0000FF"/>
                </a:solidFill>
                <a:latin typeface="Courier New" panose="02070309020205020404" pitchFamily="49" charset="0"/>
                <a:cs typeface="Courier New" panose="02070309020205020404" pitchFamily="49" charset="0"/>
              </a:rPr>
              <a:t>while</a:t>
            </a:r>
            <a:r>
              <a:rPr lang="en-US" sz="2000" b="1">
                <a:latin typeface="Courier New" panose="02070309020205020404" pitchFamily="49" charset="0"/>
                <a:cs typeface="Courier New" panose="02070309020205020404" pitchFamily="49" charset="0"/>
              </a:rPr>
              <a:t> (*p2 &gt; </a:t>
            </a:r>
            <a:r>
              <a:rPr lang="en-US" sz="2000" b="1">
                <a:solidFill>
                  <a:srgbClr val="0066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 {</a:t>
            </a:r>
          </a:p>
          <a:p>
            <a:pPr>
              <a:tabLst>
                <a:tab pos="293688"/>
                <a:tab pos="571500"/>
              </a:tabLst>
            </a:pPr>
            <a:r>
              <a:rPr lang="en-US" sz="2000" b="1">
                <a:latin typeface="Courier New" panose="02070309020205020404" pitchFamily="49" charset="0"/>
                <a:cs typeface="Courier New" panose="02070309020205020404" pitchFamily="49" charset="0"/>
              </a:rPr>
              <a:t>	*p2 -= a;</a:t>
            </a:r>
          </a:p>
          <a:p>
            <a:pPr>
              <a:tabLst>
                <a:tab pos="293688"/>
                <a:tab pos="571500"/>
              </a:tabLst>
            </a:pPr>
            <a:r>
              <a:rPr lang="en-US" sz="2000" b="1">
                <a:latin typeface="Courier New" panose="02070309020205020404" pitchFamily="49" charset="0"/>
                <a:cs typeface="Courier New" panose="02070309020205020404" pitchFamily="49" charset="0"/>
              </a:rPr>
              <a:t>	(*p1)++;</a:t>
            </a:r>
          </a:p>
          <a:p>
            <a:pPr>
              <a:tabLst>
                <a:tab pos="293688"/>
                <a:tab pos="571500"/>
              </a:tabLst>
            </a:pPr>
            <a:r>
              <a:rPr lang="en-US" sz="2000" b="1">
                <a:latin typeface="Courier New" panose="02070309020205020404" pitchFamily="49" charset="0"/>
                <a:cs typeface="Courier New" panose="02070309020205020404" pitchFamily="49" charset="0"/>
              </a:rPr>
              <a:t>}</a:t>
            </a:r>
          </a:p>
          <a:p>
            <a:pPr>
              <a:tabLst>
                <a:tab pos="293688"/>
                <a:tab pos="571500"/>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"2: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tab pos="571500"/>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"3: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a, b, c);</a:t>
            </a:r>
          </a:p>
        </p:txBody>
      </p:sp>
      <p:sp>
        <p:nvSpPr>
          <p:cNvPr id="10" name="[TextBox 15]">
            <a:extLst>
              <a:ext uri="{FF2B5EF4-FFF2-40B4-BE49-F238E27FC236}">
                <a16:creationId xmlns:a16="http://schemas.microsoft.com/office/drawing/2014/main" id="{055B943B-C1F3-4554-B060-12CED00712CE}"/>
              </a:ext>
            </a:extLst>
          </p:cNvPr>
          <p:cNvSpPr txBox="1"/>
          <p:nvPr/>
        </p:nvSpPr>
        <p:spPr>
          <a:xfrm>
            <a:off x="4813738" y="1985912"/>
            <a:ext cx="1927922" cy="369332"/>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TracePointers.c</a:t>
            </a:r>
            <a:endParaRPr lang="en-SG"/>
          </a:p>
        </p:txBody>
      </p:sp>
    </p:spTree>
    <p:extLst>
      <p:ext uri="{BB962C8B-B14F-4D97-AF65-F5344CB8AC3E}">
        <p14:creationId xmlns:p14="http://schemas.microsoft.com/office/powerpoint/2010/main" val="2802789271"/>
      </p:ext>
    </p:extLst>
  </p:cSld>
  <p:clrMapOvr>
    <a:masterClrMapping/>
  </p:clrMapOvr>
  <p:transition>
    <p:fade/>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9B227AB-2E92-E3C7-A0C6-7F165266D76B}"/>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1B8C5461-F81C-989D-24C1-6057AF019BFF}"/>
              </a:ext>
            </a:extLst>
          </p:cNvPr>
          <p:cNvSpPr>
            <a:spLocks noGrp="1"/>
          </p:cNvSpPr>
          <p:nvPr>
            <p:ph idx="1"/>
          </p:nvPr>
        </p:nvSpPr>
        <p:spPr>
          <a:xfrm>
            <a:off x="3086026" y="5607424"/>
            <a:ext cx="5244353" cy="830991"/>
          </a:xfrm>
        </p:spPr>
        <p:txBody>
          <a:bodyPr>
            <a:normAutofit/>
          </a:bodyPr>
          <a:lstStyle/>
          <a:p>
            <a:pPr marL="0" indent="0">
              <a:buNone/>
            </a:pPr>
            <a:r>
              <a:rPr lang="en-US">
                <a:solidFill>
                  <a:srgbClr val="0000FF"/>
                </a:solidFill>
              </a:rPr>
              <a:t>Scan</a:t>
            </a:r>
            <a:r>
              <a:rPr lang="en-US"/>
              <a:t> and ask your questions here! (May be obscured in some slides)</a:t>
            </a:r>
          </a:p>
        </p:txBody>
      </p:sp>
      <p:sp>
        <p:nvSpPr>
          <p:cNvPr id="4" name="Date Placeholder 3">
            <a:extLst>
              <a:ext uri="{FF2B5EF4-FFF2-40B4-BE49-F238E27FC236}">
                <a16:creationId xmlns:a16="http://schemas.microsoft.com/office/drawing/2014/main" id="{7B01B67B-119F-B14C-7763-7E58EF0E8E1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6166758-C98D-774B-2227-4D4386CBF689}"/>
              </a:ext>
            </a:extLst>
          </p:cNvPr>
          <p:cNvSpPr>
            <a:spLocks noGrp="1"/>
          </p:cNvSpPr>
          <p:nvPr>
            <p:ph type="ftr" sz="quarter" idx="11"/>
          </p:nvPr>
        </p:nvSpPr>
        <p:spPr/>
        <p:txBody>
          <a:bodyPr/>
          <a:lstStyle/>
          <a:p>
            <a:pPr algn="l">
              <a:defRPr/>
            </a:pPr>
            <a:r>
              <a:rPr lang="en-SG"/>
              <a:t>Lecture #2: Overview of C Programming</a:t>
            </a:r>
            <a:endParaRPr lang="en-US"/>
          </a:p>
        </p:txBody>
      </p:sp>
      <p:sp>
        <p:nvSpPr>
          <p:cNvPr id="6" name="Slide Number Placeholder 5">
            <a:extLst>
              <a:ext uri="{FF2B5EF4-FFF2-40B4-BE49-F238E27FC236}">
                <a16:creationId xmlns:a16="http://schemas.microsoft.com/office/drawing/2014/main" id="{D354002C-AFBE-DE9C-5529-47CCD33734F6}"/>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a:t>
            </a:fld>
            <a:endParaRPr lang="en-US"/>
          </a:p>
        </p:txBody>
      </p:sp>
      <p:sp>
        <p:nvSpPr>
          <p:cNvPr id="7" name="TextBox 6">
            <a:extLst>
              <a:ext uri="{FF2B5EF4-FFF2-40B4-BE49-F238E27FC236}">
                <a16:creationId xmlns:a16="http://schemas.microsoft.com/office/drawing/2014/main" id="{6364FB51-AE44-1DD8-051F-ECF4BB553A8F}"/>
              </a:ext>
            </a:extLst>
          </p:cNvPr>
          <p:cNvSpPr txBox="1"/>
          <p:nvPr/>
        </p:nvSpPr>
        <p:spPr>
          <a:xfrm>
            <a:off x="578224" y="2918012"/>
            <a:ext cx="8037778" cy="83099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t>Ask at </a:t>
            </a:r>
            <a:r>
              <a:rPr lang="en-US" sz="2400">
                <a:hlinkClick r:id="rId2"/>
              </a:rPr>
              <a:t>https://app.sli.do/event/bRPtUxgykAQjjF5XBpLedo</a:t>
            </a:r>
            <a:endParaRPr lang="en-US" sz="2400"/>
          </a:p>
          <a:p>
            <a:endParaRPr lang="en-US" sz="2400"/>
          </a:p>
        </p:txBody>
      </p:sp>
      <p:sp>
        <p:nvSpPr>
          <p:cNvPr id="8" name="TextBox 7">
            <a:extLst>
              <a:ext uri="{FF2B5EF4-FFF2-40B4-BE49-F238E27FC236}">
                <a16:creationId xmlns:a16="http://schemas.microsoft.com/office/drawing/2014/main" id="{954011FF-7FFB-6F04-59EC-D8C1DA753FF9}"/>
              </a:ext>
            </a:extLst>
          </p:cNvPr>
          <p:cNvSpPr txBox="1"/>
          <p:nvPr/>
        </p:nvSpPr>
        <p:spPr>
          <a:xfrm>
            <a:off x="4133418" y="4025161"/>
            <a:ext cx="877163" cy="64633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3600" b="1"/>
              <a:t>OR</a:t>
            </a:r>
          </a:p>
        </p:txBody>
      </p:sp>
      <p:cxnSp>
        <p:nvCxnSpPr>
          <p:cNvPr id="10" name="Straight Arrow Connector 9">
            <a:extLst>
              <a:ext uri="{FF2B5EF4-FFF2-40B4-BE49-F238E27FC236}">
                <a16:creationId xmlns:a16="http://schemas.microsoft.com/office/drawing/2014/main" id="{CF3ABB02-DEE7-0BB8-60DE-1B085766E91E}"/>
              </a:ext>
            </a:extLst>
          </p:cNvPr>
          <p:cNvCxnSpPr/>
          <p:nvPr/>
        </p:nvCxnSpPr>
        <p:spPr>
          <a:xfrm flipH="1">
            <a:off x="1317812" y="5876365"/>
            <a:ext cx="17682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460404"/>
      </p:ext>
    </p:extLst>
  </p:cSld>
  <p:clrMapOvr>
    <a:masterClrMapping/>
  </p:clrMapOvr>
  <p:transition>
    <p:fade/>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30238" indent="-630238"/>
            <a:r>
              <a:rPr lang="en-SG" sz="3600">
                <a:solidFill>
                  <a:srgbClr val="0000FF"/>
                </a:solidFill>
                <a:latin typeface="+mn-lt"/>
              </a:rPr>
              <a:t>1.7 	Tracing Pointers (2/2)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20</a:t>
            </a:fld>
            <a:endParaRPr/>
          </a:p>
        </p:txBody>
      </p:sp>
      <p:sp>
        <p:nvSpPr>
          <p:cNvPr id="80" name="TextBox 79">
            <a:extLst>
              <a:ext uri="{FF2B5EF4-FFF2-40B4-BE49-F238E27FC236}">
                <a16:creationId xmlns:a16="http://schemas.microsoft.com/office/drawing/2014/main" id="{44420B36-658B-4216-96C5-8D19EA953AD6}"/>
              </a:ext>
            </a:extLst>
          </p:cNvPr>
          <p:cNvSpPr txBox="1"/>
          <p:nvPr/>
        </p:nvSpPr>
        <p:spPr>
          <a:xfrm>
            <a:off x="500741" y="2177739"/>
            <a:ext cx="6270172" cy="4401205"/>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tabLst>
                <a:tab pos="293688"/>
                <a:tab pos="571500"/>
              </a:tabLst>
            </a:pPr>
            <a:r>
              <a:rPr lang="en-US" sz="2000" b="1">
                <a:solidFill>
                  <a:srgbClr val="0000FF"/>
                </a:solidFill>
                <a:latin typeface="Courier New" panose="02070309020205020404" pitchFamily="49" charset="0"/>
                <a:cs typeface="Courier New" panose="02070309020205020404" pitchFamily="49" charset="0"/>
              </a:rPr>
              <a:t>int </a:t>
            </a:r>
            <a:r>
              <a:rPr lang="en-US" sz="2000" b="1">
                <a:latin typeface="Courier New" panose="02070309020205020404" pitchFamily="49" charset="0"/>
                <a:cs typeface="Courier New" panose="02070309020205020404" pitchFamily="49" charset="0"/>
              </a:rPr>
              <a:t>a = </a:t>
            </a:r>
            <a:r>
              <a:rPr lang="en-US" sz="2000" b="1">
                <a:solidFill>
                  <a:srgbClr val="006600"/>
                </a:solidFill>
                <a:latin typeface="Courier New" panose="02070309020205020404" pitchFamily="49" charset="0"/>
                <a:cs typeface="Courier New" panose="02070309020205020404" pitchFamily="49" charset="0"/>
              </a:rPr>
              <a:t>8</a:t>
            </a:r>
            <a:r>
              <a:rPr lang="en-US" sz="2000" b="1">
                <a:latin typeface="Courier New" panose="02070309020205020404" pitchFamily="49" charset="0"/>
                <a:cs typeface="Courier New" panose="02070309020205020404" pitchFamily="49" charset="0"/>
              </a:rPr>
              <a:t>, b = </a:t>
            </a:r>
            <a:r>
              <a:rPr lang="en-US" sz="2000" b="1">
                <a:solidFill>
                  <a:srgbClr val="006600"/>
                </a:solidFill>
                <a:latin typeface="Courier New" panose="02070309020205020404" pitchFamily="49" charset="0"/>
                <a:cs typeface="Courier New" panose="02070309020205020404" pitchFamily="49" charset="0"/>
              </a:rPr>
              <a:t>15</a:t>
            </a:r>
            <a:r>
              <a:rPr lang="en-US" sz="2000" b="1">
                <a:latin typeface="Courier New" panose="02070309020205020404" pitchFamily="49" charset="0"/>
                <a:cs typeface="Courier New" panose="02070309020205020404" pitchFamily="49" charset="0"/>
              </a:rPr>
              <a:t>, c = </a:t>
            </a:r>
            <a:r>
              <a:rPr lang="en-US" sz="2000" b="1">
                <a:solidFill>
                  <a:srgbClr val="006600"/>
                </a:solidFill>
                <a:latin typeface="Courier New" panose="02070309020205020404" pitchFamily="49" charset="0"/>
                <a:cs typeface="Courier New" panose="02070309020205020404" pitchFamily="49" charset="0"/>
              </a:rPr>
              <a:t>23</a:t>
            </a:r>
            <a:r>
              <a:rPr lang="en-US" sz="2000" b="1">
                <a:latin typeface="Courier New" panose="02070309020205020404" pitchFamily="49" charset="0"/>
                <a:cs typeface="Courier New" panose="02070309020205020404" pitchFamily="49" charset="0"/>
              </a:rPr>
              <a:t>;</a:t>
            </a:r>
          </a:p>
          <a:p>
            <a:pPr>
              <a:tabLst>
                <a:tab pos="293688"/>
                <a:tab pos="571500"/>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*p1, *p2, *p3;</a:t>
            </a:r>
          </a:p>
          <a:p>
            <a:pPr>
              <a:tabLst>
                <a:tab pos="293688"/>
                <a:tab pos="571500"/>
              </a:tabLst>
            </a:pPr>
            <a:endParaRPr lang="en-US" sz="1000" b="1">
              <a:latin typeface="Courier New" panose="02070309020205020404" pitchFamily="49" charset="0"/>
              <a:cs typeface="Courier New" panose="02070309020205020404" pitchFamily="49" charset="0"/>
            </a:endParaRPr>
          </a:p>
          <a:p>
            <a:pPr>
              <a:tabLst>
                <a:tab pos="293688"/>
                <a:tab pos="571500"/>
              </a:tabLst>
            </a:pPr>
            <a:r>
              <a:rPr lang="en-US" sz="2000" b="1">
                <a:latin typeface="Courier New" panose="02070309020205020404" pitchFamily="49" charset="0"/>
                <a:cs typeface="Courier New" panose="02070309020205020404" pitchFamily="49" charset="0"/>
              </a:rPr>
              <a:t>p1 = &amp;b;</a:t>
            </a:r>
          </a:p>
          <a:p>
            <a:pPr>
              <a:tabLst>
                <a:tab pos="293688"/>
                <a:tab pos="571500"/>
              </a:tabLst>
            </a:pPr>
            <a:r>
              <a:rPr lang="en-US" sz="2000" b="1">
                <a:latin typeface="Courier New" panose="02070309020205020404" pitchFamily="49" charset="0"/>
                <a:cs typeface="Courier New" panose="02070309020205020404" pitchFamily="49" charset="0"/>
              </a:rPr>
              <a:t>p2 = &amp;c;</a:t>
            </a:r>
          </a:p>
          <a:p>
            <a:pPr>
              <a:tabLst>
                <a:tab pos="293688"/>
                <a:tab pos="571500"/>
              </a:tabLst>
            </a:pPr>
            <a:r>
              <a:rPr lang="en-US" sz="2000" b="1">
                <a:latin typeface="Courier New" panose="02070309020205020404" pitchFamily="49" charset="0"/>
                <a:cs typeface="Courier New" panose="02070309020205020404" pitchFamily="49" charset="0"/>
              </a:rPr>
              <a:t>p3 = p2;</a:t>
            </a:r>
          </a:p>
          <a:p>
            <a:pPr>
              <a:tabLst>
                <a:tab pos="293688"/>
                <a:tab pos="571500"/>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"1: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tab pos="571500"/>
              </a:tabLst>
            </a:pPr>
            <a:endParaRPr lang="en-US" sz="1000" b="1">
              <a:latin typeface="Courier New" panose="02070309020205020404" pitchFamily="49" charset="0"/>
              <a:cs typeface="Courier New" panose="02070309020205020404" pitchFamily="49" charset="0"/>
            </a:endParaRPr>
          </a:p>
          <a:p>
            <a:pPr>
              <a:tabLst>
                <a:tab pos="293688"/>
                <a:tab pos="571500"/>
              </a:tabLst>
            </a:pPr>
            <a:r>
              <a:rPr lang="en-US" sz="2000" b="1">
                <a:latin typeface="Courier New" panose="02070309020205020404" pitchFamily="49" charset="0"/>
                <a:cs typeface="Courier New" panose="02070309020205020404" pitchFamily="49" charset="0"/>
              </a:rPr>
              <a:t>*p1 *= a;</a:t>
            </a:r>
          </a:p>
          <a:p>
            <a:pPr>
              <a:tabLst>
                <a:tab pos="293688"/>
                <a:tab pos="571500"/>
              </a:tabLst>
            </a:pPr>
            <a:r>
              <a:rPr lang="en-US" sz="2000" b="1">
                <a:solidFill>
                  <a:srgbClr val="0000FF"/>
                </a:solidFill>
                <a:latin typeface="Courier New" panose="02070309020205020404" pitchFamily="49" charset="0"/>
                <a:cs typeface="Courier New" panose="02070309020205020404" pitchFamily="49" charset="0"/>
              </a:rPr>
              <a:t>while</a:t>
            </a:r>
            <a:r>
              <a:rPr lang="en-US" sz="2000" b="1">
                <a:latin typeface="Courier New" panose="02070309020205020404" pitchFamily="49" charset="0"/>
                <a:cs typeface="Courier New" panose="02070309020205020404" pitchFamily="49" charset="0"/>
              </a:rPr>
              <a:t> (*p2 &gt; </a:t>
            </a:r>
            <a:r>
              <a:rPr lang="en-US" sz="2000" b="1">
                <a:solidFill>
                  <a:srgbClr val="006600"/>
                </a:solidFill>
                <a:latin typeface="Courier New" panose="02070309020205020404" pitchFamily="49" charset="0"/>
                <a:cs typeface="Courier New" panose="02070309020205020404" pitchFamily="49" charset="0"/>
              </a:rPr>
              <a:t>0</a:t>
            </a:r>
            <a:r>
              <a:rPr lang="en-US" sz="2000" b="1">
                <a:latin typeface="Courier New" panose="02070309020205020404" pitchFamily="49" charset="0"/>
                <a:cs typeface="Courier New" panose="02070309020205020404" pitchFamily="49" charset="0"/>
              </a:rPr>
              <a:t>) {</a:t>
            </a:r>
          </a:p>
          <a:p>
            <a:pPr>
              <a:tabLst>
                <a:tab pos="293688"/>
                <a:tab pos="571500"/>
              </a:tabLst>
            </a:pPr>
            <a:r>
              <a:rPr lang="en-US" sz="2000" b="1">
                <a:latin typeface="Courier New" panose="02070309020205020404" pitchFamily="49" charset="0"/>
                <a:cs typeface="Courier New" panose="02070309020205020404" pitchFamily="49" charset="0"/>
              </a:rPr>
              <a:t>	*p2 -= a;</a:t>
            </a:r>
          </a:p>
          <a:p>
            <a:pPr>
              <a:tabLst>
                <a:tab pos="293688"/>
                <a:tab pos="571500"/>
              </a:tabLst>
            </a:pPr>
            <a:r>
              <a:rPr lang="en-US" sz="2000" b="1">
                <a:latin typeface="Courier New" panose="02070309020205020404" pitchFamily="49" charset="0"/>
                <a:cs typeface="Courier New" panose="02070309020205020404" pitchFamily="49" charset="0"/>
              </a:rPr>
              <a:t>	(*p1)++;</a:t>
            </a:r>
          </a:p>
          <a:p>
            <a:pPr>
              <a:tabLst>
                <a:tab pos="293688"/>
                <a:tab pos="571500"/>
              </a:tabLst>
            </a:pPr>
            <a:r>
              <a:rPr lang="en-US" sz="2000" b="1">
                <a:latin typeface="Courier New" panose="02070309020205020404" pitchFamily="49" charset="0"/>
                <a:cs typeface="Courier New" panose="02070309020205020404" pitchFamily="49" charset="0"/>
              </a:rPr>
              <a:t>}</a:t>
            </a:r>
          </a:p>
          <a:p>
            <a:pPr>
              <a:tabLst>
                <a:tab pos="293688"/>
                <a:tab pos="571500"/>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"2: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*p1, *p2, *p3);</a:t>
            </a:r>
          </a:p>
          <a:p>
            <a:pPr>
              <a:tabLst>
                <a:tab pos="293688"/>
                <a:tab pos="571500"/>
              </a:tabLst>
            </a:pPr>
            <a:r>
              <a:rPr lang="pt-BR" sz="2000" b="1">
                <a:latin typeface="Courier New" panose="02070309020205020404" pitchFamily="49" charset="0"/>
                <a:cs typeface="Courier New" panose="02070309020205020404" pitchFamily="49" charset="0"/>
              </a:rPr>
              <a:t>printf(</a:t>
            </a:r>
            <a:r>
              <a:rPr lang="pt-BR" sz="2000" b="1">
                <a:solidFill>
                  <a:srgbClr val="006600"/>
                </a:solidFill>
                <a:latin typeface="Courier New" panose="02070309020205020404" pitchFamily="49" charset="0"/>
                <a:cs typeface="Courier New" panose="02070309020205020404" pitchFamily="49" charset="0"/>
              </a:rPr>
              <a:t>"3: </a:t>
            </a:r>
            <a:r>
              <a:rPr lang="pt-BR" sz="2000" b="1">
                <a:solidFill>
                  <a:srgbClr val="FF0000"/>
                </a:solidFill>
                <a:latin typeface="Courier New" panose="02070309020205020404" pitchFamily="49" charset="0"/>
                <a:cs typeface="Courier New" panose="02070309020205020404" pitchFamily="49" charset="0"/>
              </a:rPr>
              <a:t>%d %d %d\n</a:t>
            </a:r>
            <a:r>
              <a:rPr lang="pt-BR" sz="2000" b="1">
                <a:solidFill>
                  <a:srgbClr val="006600"/>
                </a:solidFill>
                <a:latin typeface="Courier New" panose="02070309020205020404" pitchFamily="49" charset="0"/>
                <a:cs typeface="Courier New" panose="02070309020205020404" pitchFamily="49" charset="0"/>
              </a:rPr>
              <a:t>"</a:t>
            </a:r>
            <a:r>
              <a:rPr lang="pt-BR" sz="2000" b="1">
                <a:latin typeface="Courier New" panose="02070309020205020404" pitchFamily="49" charset="0"/>
                <a:cs typeface="Courier New" panose="02070309020205020404" pitchFamily="49" charset="0"/>
              </a:rPr>
              <a:t>, a, b, c);</a:t>
            </a:r>
          </a:p>
        </p:txBody>
      </p:sp>
      <p:grpSp>
        <p:nvGrpSpPr>
          <p:cNvPr id="81" name="Group 80">
            <a:extLst>
              <a:ext uri="{FF2B5EF4-FFF2-40B4-BE49-F238E27FC236}">
                <a16:creationId xmlns:a16="http://schemas.microsoft.com/office/drawing/2014/main" id="{DEB25D23-230A-48F8-9CE3-BDCFA2350DFB}"/>
              </a:ext>
            </a:extLst>
          </p:cNvPr>
          <p:cNvGrpSpPr/>
          <p:nvPr/>
        </p:nvGrpSpPr>
        <p:grpSpPr>
          <a:xfrm>
            <a:off x="3684813" y="1408249"/>
            <a:ext cx="4857751" cy="698137"/>
            <a:chOff x="3684813" y="1408249"/>
            <a:chExt cx="4857751" cy="698137"/>
          </a:xfrm>
        </p:grpSpPr>
        <p:grpSp>
          <p:nvGrpSpPr>
            <p:cNvPr id="82" name="Group 81">
              <a:extLst>
                <a:ext uri="{FF2B5EF4-FFF2-40B4-BE49-F238E27FC236}">
                  <a16:creationId xmlns:a16="http://schemas.microsoft.com/office/drawing/2014/main" id="{B5B4619C-BD89-4E8F-96AF-6E65AA937613}"/>
                </a:ext>
              </a:extLst>
            </p:cNvPr>
            <p:cNvGrpSpPr/>
            <p:nvPr/>
          </p:nvGrpSpPr>
          <p:grpSpPr>
            <a:xfrm>
              <a:off x="3684813" y="1408249"/>
              <a:ext cx="1273629" cy="698137"/>
              <a:chOff x="3684813" y="1408249"/>
              <a:chExt cx="1273629" cy="698137"/>
            </a:xfrm>
          </p:grpSpPr>
          <p:grpSp>
            <p:nvGrpSpPr>
              <p:cNvPr id="93" name="Group 92">
                <a:extLst>
                  <a:ext uri="{FF2B5EF4-FFF2-40B4-BE49-F238E27FC236}">
                    <a16:creationId xmlns:a16="http://schemas.microsoft.com/office/drawing/2014/main" id="{CFEC21D3-C10C-45A8-BCEB-C94C7BE88789}"/>
                  </a:ext>
                </a:extLst>
              </p:cNvPr>
              <p:cNvGrpSpPr/>
              <p:nvPr/>
            </p:nvGrpSpPr>
            <p:grpSpPr>
              <a:xfrm>
                <a:off x="4027713" y="1583871"/>
                <a:ext cx="930729" cy="522515"/>
                <a:chOff x="4343400" y="1355271"/>
                <a:chExt cx="930729" cy="522515"/>
              </a:xfrm>
            </p:grpSpPr>
            <p:sp>
              <p:nvSpPr>
                <p:cNvPr id="95" name="Rectangle 94">
                  <a:extLst>
                    <a:ext uri="{FF2B5EF4-FFF2-40B4-BE49-F238E27FC236}">
                      <a16:creationId xmlns:a16="http://schemas.microsoft.com/office/drawing/2014/main" id="{6164DEF9-1A26-4307-8268-C741F565ACCF}"/>
                    </a:ext>
                  </a:extLst>
                </p:cNvPr>
                <p:cNvSpPr/>
                <p:nvPr/>
              </p:nvSpPr>
              <p:spPr>
                <a:xfrm>
                  <a:off x="4343400" y="1355271"/>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96" name="TextBox 95">
                  <a:extLst>
                    <a:ext uri="{FF2B5EF4-FFF2-40B4-BE49-F238E27FC236}">
                      <a16:creationId xmlns:a16="http://schemas.microsoft.com/office/drawing/2014/main" id="{5515D222-4E0A-44D7-9697-EBB8FA6A3812}"/>
                    </a:ext>
                  </a:extLst>
                </p:cNvPr>
                <p:cNvSpPr txBox="1"/>
                <p:nvPr/>
              </p:nvSpPr>
              <p:spPr>
                <a:xfrm>
                  <a:off x="4433207" y="1404257"/>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8</a:t>
                  </a:r>
                </a:p>
              </p:txBody>
            </p:sp>
          </p:grpSp>
          <p:sp>
            <p:nvSpPr>
              <p:cNvPr id="94" name="TextBox 93">
                <a:extLst>
                  <a:ext uri="{FF2B5EF4-FFF2-40B4-BE49-F238E27FC236}">
                    <a16:creationId xmlns:a16="http://schemas.microsoft.com/office/drawing/2014/main" id="{14756AB2-1B8F-4225-899F-197B1AC05ABF}"/>
                  </a:ext>
                </a:extLst>
              </p:cNvPr>
              <p:cNvSpPr txBox="1"/>
              <p:nvPr/>
            </p:nvSpPr>
            <p:spPr>
              <a:xfrm>
                <a:off x="3684813" y="1408249"/>
                <a:ext cx="375557"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a</a:t>
                </a:r>
              </a:p>
            </p:txBody>
          </p:sp>
        </p:grpSp>
        <p:grpSp>
          <p:nvGrpSpPr>
            <p:cNvPr id="83" name="Group 82">
              <a:extLst>
                <a:ext uri="{FF2B5EF4-FFF2-40B4-BE49-F238E27FC236}">
                  <a16:creationId xmlns:a16="http://schemas.microsoft.com/office/drawing/2014/main" id="{D5C688F6-5135-4AC3-A9AB-87A7C0AE0005}"/>
                </a:ext>
              </a:extLst>
            </p:cNvPr>
            <p:cNvGrpSpPr/>
            <p:nvPr/>
          </p:nvGrpSpPr>
          <p:grpSpPr>
            <a:xfrm>
              <a:off x="5529942" y="1432802"/>
              <a:ext cx="1240971" cy="673584"/>
              <a:chOff x="5529942" y="1432802"/>
              <a:chExt cx="1240971" cy="673584"/>
            </a:xfrm>
          </p:grpSpPr>
          <p:grpSp>
            <p:nvGrpSpPr>
              <p:cNvPr id="89" name="Group 88">
                <a:extLst>
                  <a:ext uri="{FF2B5EF4-FFF2-40B4-BE49-F238E27FC236}">
                    <a16:creationId xmlns:a16="http://schemas.microsoft.com/office/drawing/2014/main" id="{42B5D44A-870B-43F8-9B81-4352B914AE23}"/>
                  </a:ext>
                </a:extLst>
              </p:cNvPr>
              <p:cNvGrpSpPr/>
              <p:nvPr/>
            </p:nvGrpSpPr>
            <p:grpSpPr>
              <a:xfrm>
                <a:off x="5840184" y="1583871"/>
                <a:ext cx="930729" cy="522515"/>
                <a:chOff x="6066064" y="1404257"/>
                <a:chExt cx="930729" cy="522515"/>
              </a:xfrm>
            </p:grpSpPr>
            <p:sp>
              <p:nvSpPr>
                <p:cNvPr id="91" name="Rectangle 90">
                  <a:extLst>
                    <a:ext uri="{FF2B5EF4-FFF2-40B4-BE49-F238E27FC236}">
                      <a16:creationId xmlns:a16="http://schemas.microsoft.com/office/drawing/2014/main" id="{81199C5E-820C-40DA-8AD4-9A946752243A}"/>
                    </a:ext>
                  </a:extLst>
                </p:cNvPr>
                <p:cNvSpPr/>
                <p:nvPr/>
              </p:nvSpPr>
              <p:spPr>
                <a:xfrm>
                  <a:off x="6066064" y="1404257"/>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92" name="TextBox 91">
                  <a:extLst>
                    <a:ext uri="{FF2B5EF4-FFF2-40B4-BE49-F238E27FC236}">
                      <a16:creationId xmlns:a16="http://schemas.microsoft.com/office/drawing/2014/main" id="{F1CD8705-3B33-49BC-BAA3-855ADC946D59}"/>
                    </a:ext>
                  </a:extLst>
                </p:cNvPr>
                <p:cNvSpPr txBox="1"/>
                <p:nvPr/>
              </p:nvSpPr>
              <p:spPr>
                <a:xfrm>
                  <a:off x="6155871" y="1453243"/>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15</a:t>
                  </a:r>
                </a:p>
              </p:txBody>
            </p:sp>
          </p:grpSp>
          <p:sp>
            <p:nvSpPr>
              <p:cNvPr id="90" name="TextBox 89">
                <a:extLst>
                  <a:ext uri="{FF2B5EF4-FFF2-40B4-BE49-F238E27FC236}">
                    <a16:creationId xmlns:a16="http://schemas.microsoft.com/office/drawing/2014/main" id="{5B93F6B7-7344-451B-AF99-826C6E1A20B6}"/>
                  </a:ext>
                </a:extLst>
              </p:cNvPr>
              <p:cNvSpPr txBox="1"/>
              <p:nvPr/>
            </p:nvSpPr>
            <p:spPr>
              <a:xfrm>
                <a:off x="5529942" y="1432802"/>
                <a:ext cx="375557"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b</a:t>
                </a:r>
              </a:p>
            </p:txBody>
          </p:sp>
        </p:grpSp>
        <p:grpSp>
          <p:nvGrpSpPr>
            <p:cNvPr id="84" name="Group 83">
              <a:extLst>
                <a:ext uri="{FF2B5EF4-FFF2-40B4-BE49-F238E27FC236}">
                  <a16:creationId xmlns:a16="http://schemas.microsoft.com/office/drawing/2014/main" id="{BAA84043-29B4-4BDE-AF65-406264BD4D1A}"/>
                </a:ext>
              </a:extLst>
            </p:cNvPr>
            <p:cNvGrpSpPr/>
            <p:nvPr/>
          </p:nvGrpSpPr>
          <p:grpSpPr>
            <a:xfrm>
              <a:off x="7236277" y="1432802"/>
              <a:ext cx="1306287" cy="673584"/>
              <a:chOff x="7236277" y="1432802"/>
              <a:chExt cx="1306287" cy="673584"/>
            </a:xfrm>
          </p:grpSpPr>
          <p:grpSp>
            <p:nvGrpSpPr>
              <p:cNvPr id="85" name="Group 84">
                <a:extLst>
                  <a:ext uri="{FF2B5EF4-FFF2-40B4-BE49-F238E27FC236}">
                    <a16:creationId xmlns:a16="http://schemas.microsoft.com/office/drawing/2014/main" id="{27D82C76-1370-49C2-BED6-DCEFA8A5A8FD}"/>
                  </a:ext>
                </a:extLst>
              </p:cNvPr>
              <p:cNvGrpSpPr/>
              <p:nvPr/>
            </p:nvGrpSpPr>
            <p:grpSpPr>
              <a:xfrm>
                <a:off x="7611835" y="1583871"/>
                <a:ext cx="930729" cy="522515"/>
                <a:chOff x="7614557" y="1404257"/>
                <a:chExt cx="930729" cy="522515"/>
              </a:xfrm>
            </p:grpSpPr>
            <p:sp>
              <p:nvSpPr>
                <p:cNvPr id="87" name="Rectangle 86">
                  <a:extLst>
                    <a:ext uri="{FF2B5EF4-FFF2-40B4-BE49-F238E27FC236}">
                      <a16:creationId xmlns:a16="http://schemas.microsoft.com/office/drawing/2014/main" id="{D8AE5675-B2E7-4AA0-B17D-B84615BB934F}"/>
                    </a:ext>
                  </a:extLst>
                </p:cNvPr>
                <p:cNvSpPr/>
                <p:nvPr/>
              </p:nvSpPr>
              <p:spPr>
                <a:xfrm>
                  <a:off x="7614557" y="1404257"/>
                  <a:ext cx="930729" cy="5225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88" name="TextBox 87">
                  <a:extLst>
                    <a:ext uri="{FF2B5EF4-FFF2-40B4-BE49-F238E27FC236}">
                      <a16:creationId xmlns:a16="http://schemas.microsoft.com/office/drawing/2014/main" id="{326775B6-B92B-4A0B-8969-75DFAD92FDDB}"/>
                    </a:ext>
                  </a:extLst>
                </p:cNvPr>
                <p:cNvSpPr txBox="1"/>
                <p:nvPr/>
              </p:nvSpPr>
              <p:spPr>
                <a:xfrm>
                  <a:off x="7704364" y="1453243"/>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23</a:t>
                  </a:r>
                </a:p>
              </p:txBody>
            </p:sp>
          </p:grpSp>
          <p:sp>
            <p:nvSpPr>
              <p:cNvPr id="86" name="TextBox 85">
                <a:extLst>
                  <a:ext uri="{FF2B5EF4-FFF2-40B4-BE49-F238E27FC236}">
                    <a16:creationId xmlns:a16="http://schemas.microsoft.com/office/drawing/2014/main" id="{CD846DD5-1293-4018-B07F-1469DDB31F00}"/>
                  </a:ext>
                </a:extLst>
              </p:cNvPr>
              <p:cNvSpPr txBox="1"/>
              <p:nvPr/>
            </p:nvSpPr>
            <p:spPr>
              <a:xfrm>
                <a:off x="7236277" y="1432802"/>
                <a:ext cx="375557"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c</a:t>
                </a:r>
              </a:p>
            </p:txBody>
          </p:sp>
        </p:grpSp>
      </p:grpSp>
      <p:grpSp>
        <p:nvGrpSpPr>
          <p:cNvPr id="97" name="Group 96">
            <a:extLst>
              <a:ext uri="{FF2B5EF4-FFF2-40B4-BE49-F238E27FC236}">
                <a16:creationId xmlns:a16="http://schemas.microsoft.com/office/drawing/2014/main" id="{C18DF169-18AF-4F31-8118-58FDA34F2112}"/>
              </a:ext>
            </a:extLst>
          </p:cNvPr>
          <p:cNvGrpSpPr/>
          <p:nvPr/>
        </p:nvGrpSpPr>
        <p:grpSpPr>
          <a:xfrm>
            <a:off x="5538105" y="405041"/>
            <a:ext cx="3501121" cy="922625"/>
            <a:chOff x="5538105" y="405041"/>
            <a:chExt cx="3501121" cy="922625"/>
          </a:xfrm>
        </p:grpSpPr>
        <p:grpSp>
          <p:nvGrpSpPr>
            <p:cNvPr id="98" name="Group 97">
              <a:extLst>
                <a:ext uri="{FF2B5EF4-FFF2-40B4-BE49-F238E27FC236}">
                  <a16:creationId xmlns:a16="http://schemas.microsoft.com/office/drawing/2014/main" id="{6013FB3E-DEE5-4CD5-8C78-98F57E49A80C}"/>
                </a:ext>
              </a:extLst>
            </p:cNvPr>
            <p:cNvGrpSpPr/>
            <p:nvPr/>
          </p:nvGrpSpPr>
          <p:grpSpPr>
            <a:xfrm>
              <a:off x="5538105" y="405041"/>
              <a:ext cx="993324" cy="922625"/>
              <a:chOff x="6711040" y="2168919"/>
              <a:chExt cx="993324" cy="922625"/>
            </a:xfrm>
          </p:grpSpPr>
          <p:sp>
            <p:nvSpPr>
              <p:cNvPr id="105" name="Rectangle 104">
                <a:extLst>
                  <a:ext uri="{FF2B5EF4-FFF2-40B4-BE49-F238E27FC236}">
                    <a16:creationId xmlns:a16="http://schemas.microsoft.com/office/drawing/2014/main" id="{547C013E-D4D2-44F3-A36C-C592763C79C3}"/>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106" name="TextBox 105">
                <a:extLst>
                  <a:ext uri="{FF2B5EF4-FFF2-40B4-BE49-F238E27FC236}">
                    <a16:creationId xmlns:a16="http://schemas.microsoft.com/office/drawing/2014/main" id="{BDBE7B5F-B151-4995-A447-6CA9A44044E2}"/>
                  </a:ext>
                </a:extLst>
              </p:cNvPr>
              <p:cNvSpPr txBox="1"/>
              <p:nvPr/>
            </p:nvSpPr>
            <p:spPr>
              <a:xfrm>
                <a:off x="6711040" y="2168919"/>
                <a:ext cx="527959"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p1</a:t>
                </a:r>
              </a:p>
            </p:txBody>
          </p:sp>
        </p:grpSp>
        <p:grpSp>
          <p:nvGrpSpPr>
            <p:cNvPr id="99" name="Group 98">
              <a:extLst>
                <a:ext uri="{FF2B5EF4-FFF2-40B4-BE49-F238E27FC236}">
                  <a16:creationId xmlns:a16="http://schemas.microsoft.com/office/drawing/2014/main" id="{15C8DCC5-CC40-49B7-BA94-B71EEE1C3C03}"/>
                </a:ext>
              </a:extLst>
            </p:cNvPr>
            <p:cNvGrpSpPr/>
            <p:nvPr/>
          </p:nvGrpSpPr>
          <p:grpSpPr>
            <a:xfrm>
              <a:off x="6783161" y="405041"/>
              <a:ext cx="993324" cy="922625"/>
              <a:chOff x="6711040" y="2168919"/>
              <a:chExt cx="993324" cy="922625"/>
            </a:xfrm>
          </p:grpSpPr>
          <p:sp>
            <p:nvSpPr>
              <p:cNvPr id="103" name="Rectangle 102">
                <a:extLst>
                  <a:ext uri="{FF2B5EF4-FFF2-40B4-BE49-F238E27FC236}">
                    <a16:creationId xmlns:a16="http://schemas.microsoft.com/office/drawing/2014/main" id="{8C209BF7-7C5C-4FA9-9851-192194774B74}"/>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104" name="TextBox 103">
                <a:extLst>
                  <a:ext uri="{FF2B5EF4-FFF2-40B4-BE49-F238E27FC236}">
                    <a16:creationId xmlns:a16="http://schemas.microsoft.com/office/drawing/2014/main" id="{6AB41796-5ED0-40DE-8872-224B34EC9166}"/>
                  </a:ext>
                </a:extLst>
              </p:cNvPr>
              <p:cNvSpPr txBox="1"/>
              <p:nvPr/>
            </p:nvSpPr>
            <p:spPr>
              <a:xfrm>
                <a:off x="6711040" y="2168919"/>
                <a:ext cx="527959"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p2</a:t>
                </a:r>
              </a:p>
            </p:txBody>
          </p:sp>
        </p:grpSp>
        <p:grpSp>
          <p:nvGrpSpPr>
            <p:cNvPr id="100" name="Group 99">
              <a:extLst>
                <a:ext uri="{FF2B5EF4-FFF2-40B4-BE49-F238E27FC236}">
                  <a16:creationId xmlns:a16="http://schemas.microsoft.com/office/drawing/2014/main" id="{B8E964FE-1695-4965-9C6C-7EB2E9A03D6D}"/>
                </a:ext>
              </a:extLst>
            </p:cNvPr>
            <p:cNvGrpSpPr/>
            <p:nvPr/>
          </p:nvGrpSpPr>
          <p:grpSpPr>
            <a:xfrm>
              <a:off x="8045902" y="405041"/>
              <a:ext cx="993324" cy="922625"/>
              <a:chOff x="6711040" y="2168919"/>
              <a:chExt cx="993324" cy="922625"/>
            </a:xfrm>
          </p:grpSpPr>
          <p:sp>
            <p:nvSpPr>
              <p:cNvPr id="101" name="Rectangle 100">
                <a:extLst>
                  <a:ext uri="{FF2B5EF4-FFF2-40B4-BE49-F238E27FC236}">
                    <a16:creationId xmlns:a16="http://schemas.microsoft.com/office/drawing/2014/main" id="{B9F44260-0B48-4AC0-B56A-4BF808232088}"/>
                  </a:ext>
                </a:extLst>
              </p:cNvPr>
              <p:cNvSpPr/>
              <p:nvPr/>
            </p:nvSpPr>
            <p:spPr>
              <a:xfrm>
                <a:off x="6773635" y="2569029"/>
                <a:ext cx="930729" cy="522515"/>
              </a:xfrm>
              <a:prstGeom prst="rect">
                <a:avLst/>
              </a:prstGeom>
              <a:solidFill>
                <a:srgbClr val="CCCCFF"/>
              </a:solidFill>
              <a:ln>
                <a:solidFill>
                  <a:srgbClr val="99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102" name="TextBox 101">
                <a:extLst>
                  <a:ext uri="{FF2B5EF4-FFF2-40B4-BE49-F238E27FC236}">
                    <a16:creationId xmlns:a16="http://schemas.microsoft.com/office/drawing/2014/main" id="{D8E9C88F-7237-4737-A439-A0259B59EF43}"/>
                  </a:ext>
                </a:extLst>
              </p:cNvPr>
              <p:cNvSpPr txBox="1"/>
              <p:nvPr/>
            </p:nvSpPr>
            <p:spPr>
              <a:xfrm>
                <a:off x="6711040" y="2168919"/>
                <a:ext cx="527959"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p3</a:t>
                </a:r>
              </a:p>
            </p:txBody>
          </p:sp>
        </p:grpSp>
      </p:grpSp>
      <p:cxnSp>
        <p:nvCxnSpPr>
          <p:cNvPr id="107" name="Straight Arrow Connector 106">
            <a:extLst>
              <a:ext uri="{FF2B5EF4-FFF2-40B4-BE49-F238E27FC236}">
                <a16:creationId xmlns:a16="http://schemas.microsoft.com/office/drawing/2014/main" id="{08931C93-1C17-4EBA-A38E-8D4C5F09C056}"/>
              </a:ext>
            </a:extLst>
          </p:cNvPr>
          <p:cNvCxnSpPr/>
          <p:nvPr/>
        </p:nvCxnSpPr>
        <p:spPr>
          <a:xfrm>
            <a:off x="7369625" y="1053132"/>
            <a:ext cx="332017" cy="530739"/>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F047555B-82C0-41F5-A349-2EC88FDD3F87}"/>
              </a:ext>
            </a:extLst>
          </p:cNvPr>
          <p:cNvCxnSpPr/>
          <p:nvPr/>
        </p:nvCxnSpPr>
        <p:spPr>
          <a:xfrm flipH="1">
            <a:off x="8309881" y="1016363"/>
            <a:ext cx="263980" cy="56750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6F553EB-E66E-4F75-A465-B30F15328F75}"/>
              </a:ext>
            </a:extLst>
          </p:cNvPr>
          <p:cNvCxnSpPr/>
          <p:nvPr/>
        </p:nvCxnSpPr>
        <p:spPr>
          <a:xfrm>
            <a:off x="115105" y="241662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F140C2E-BDCB-4312-90F1-0A1A350C7040}"/>
              </a:ext>
            </a:extLst>
          </p:cNvPr>
          <p:cNvCxnSpPr/>
          <p:nvPr/>
        </p:nvCxnSpPr>
        <p:spPr>
          <a:xfrm>
            <a:off x="115105" y="2666999"/>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2C06A9D-7C73-4ABF-A821-602C563BEFAE}"/>
              </a:ext>
            </a:extLst>
          </p:cNvPr>
          <p:cNvCxnSpPr/>
          <p:nvPr/>
        </p:nvCxnSpPr>
        <p:spPr>
          <a:xfrm>
            <a:off x="115105" y="3143190"/>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B989EFB-8752-4206-9CA6-357E66FFDFC5}"/>
              </a:ext>
            </a:extLst>
          </p:cNvPr>
          <p:cNvCxnSpPr/>
          <p:nvPr/>
        </p:nvCxnSpPr>
        <p:spPr>
          <a:xfrm>
            <a:off x="115105" y="3442546"/>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2147C09E-39D2-4FC2-8256-1394DA36E27E}"/>
              </a:ext>
            </a:extLst>
          </p:cNvPr>
          <p:cNvCxnSpPr/>
          <p:nvPr/>
        </p:nvCxnSpPr>
        <p:spPr>
          <a:xfrm>
            <a:off x="115105" y="3758232"/>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CDA91B5-ABC0-4D08-995A-891D691CD685}"/>
              </a:ext>
            </a:extLst>
          </p:cNvPr>
          <p:cNvCxnSpPr/>
          <p:nvPr/>
        </p:nvCxnSpPr>
        <p:spPr>
          <a:xfrm>
            <a:off x="115105" y="4059070"/>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0102119-637F-42D7-A9FC-284BD88B7D22}"/>
              </a:ext>
            </a:extLst>
          </p:cNvPr>
          <p:cNvCxnSpPr/>
          <p:nvPr/>
        </p:nvCxnSpPr>
        <p:spPr>
          <a:xfrm>
            <a:off x="115105" y="4464115"/>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F64D1086-9F66-4563-8EA1-B2B82C387A9E}"/>
              </a:ext>
            </a:extLst>
          </p:cNvPr>
          <p:cNvCxnSpPr/>
          <p:nvPr/>
        </p:nvCxnSpPr>
        <p:spPr>
          <a:xfrm>
            <a:off x="115105" y="4791982"/>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33A9BBAA-42F9-4679-8063-D59CE7850476}"/>
              </a:ext>
            </a:extLst>
          </p:cNvPr>
          <p:cNvCxnSpPr/>
          <p:nvPr/>
        </p:nvCxnSpPr>
        <p:spPr>
          <a:xfrm>
            <a:off x="432707" y="5094393"/>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FA15D36-21B4-4F9F-B385-426505496A02}"/>
              </a:ext>
            </a:extLst>
          </p:cNvPr>
          <p:cNvCxnSpPr/>
          <p:nvPr/>
        </p:nvCxnSpPr>
        <p:spPr>
          <a:xfrm flipH="1">
            <a:off x="6066064" y="1053290"/>
            <a:ext cx="0" cy="530581"/>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19" name="[TextBox 55]">
            <a:extLst>
              <a:ext uri="{FF2B5EF4-FFF2-40B4-BE49-F238E27FC236}">
                <a16:creationId xmlns:a16="http://schemas.microsoft.com/office/drawing/2014/main" id="{0245A2BA-A189-45FE-8937-AA77D094072F}"/>
              </a:ext>
            </a:extLst>
          </p:cNvPr>
          <p:cNvSpPr txBox="1"/>
          <p:nvPr/>
        </p:nvSpPr>
        <p:spPr>
          <a:xfrm>
            <a:off x="6845756" y="3758232"/>
            <a:ext cx="2193470" cy="400110"/>
          </a:xfrm>
          <a:prstGeom prst="rect">
            <a:avLst/>
          </a:prstGeom>
          <a:solidFill>
            <a:srgbClr val="CC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1: 15 23 23</a:t>
            </a:r>
          </a:p>
        </p:txBody>
      </p:sp>
      <p:cxnSp>
        <p:nvCxnSpPr>
          <p:cNvPr id="120" name="Straight Connector 119">
            <a:extLst>
              <a:ext uri="{FF2B5EF4-FFF2-40B4-BE49-F238E27FC236}">
                <a16:creationId xmlns:a16="http://schemas.microsoft.com/office/drawing/2014/main" id="{CFB4B7B3-8E96-475B-AB6B-C524B3C9EF25}"/>
              </a:ext>
            </a:extLst>
          </p:cNvPr>
          <p:cNvCxnSpPr/>
          <p:nvPr/>
        </p:nvCxnSpPr>
        <p:spPr>
          <a:xfrm flipV="1">
            <a:off x="6151789" y="1718612"/>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5BD59A7A-4628-47CB-B2B8-408D781BE133}"/>
              </a:ext>
            </a:extLst>
          </p:cNvPr>
          <p:cNvCxnSpPr/>
          <p:nvPr/>
        </p:nvCxnSpPr>
        <p:spPr>
          <a:xfrm flipV="1">
            <a:off x="7881255" y="1730828"/>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4B85B6-F4E2-4832-8996-579199A88E76}"/>
              </a:ext>
            </a:extLst>
          </p:cNvPr>
          <p:cNvCxnSpPr/>
          <p:nvPr/>
        </p:nvCxnSpPr>
        <p:spPr>
          <a:xfrm flipV="1">
            <a:off x="6283779" y="2192141"/>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C0C3A342-B7CC-4A2C-A557-964C1EDF3DF9}"/>
              </a:ext>
            </a:extLst>
          </p:cNvPr>
          <p:cNvCxnSpPr/>
          <p:nvPr/>
        </p:nvCxnSpPr>
        <p:spPr>
          <a:xfrm flipV="1">
            <a:off x="8123463" y="2211679"/>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F28320A-0F4E-4D2C-B311-BC5B834668AD}"/>
              </a:ext>
            </a:extLst>
          </p:cNvPr>
          <p:cNvSpPr txBox="1"/>
          <p:nvPr/>
        </p:nvSpPr>
        <p:spPr>
          <a:xfrm>
            <a:off x="6072869" y="2106386"/>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120</a:t>
            </a:r>
          </a:p>
        </p:txBody>
      </p:sp>
      <p:sp>
        <p:nvSpPr>
          <p:cNvPr id="125" name="TextBox 124">
            <a:extLst>
              <a:ext uri="{FF2B5EF4-FFF2-40B4-BE49-F238E27FC236}">
                <a16:creationId xmlns:a16="http://schemas.microsoft.com/office/drawing/2014/main" id="{A69229A9-01B2-465F-9A98-B18A7B8F3B66}"/>
              </a:ext>
            </a:extLst>
          </p:cNvPr>
          <p:cNvSpPr txBox="1"/>
          <p:nvPr/>
        </p:nvSpPr>
        <p:spPr>
          <a:xfrm>
            <a:off x="6088002" y="3076626"/>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123</a:t>
            </a:r>
          </a:p>
        </p:txBody>
      </p:sp>
      <p:cxnSp>
        <p:nvCxnSpPr>
          <p:cNvPr id="126" name="Straight Arrow Connector 125">
            <a:extLst>
              <a:ext uri="{FF2B5EF4-FFF2-40B4-BE49-F238E27FC236}">
                <a16:creationId xmlns:a16="http://schemas.microsoft.com/office/drawing/2014/main" id="{266174B3-FC5A-4B1E-B4EF-A32531B5A8A0}"/>
              </a:ext>
            </a:extLst>
          </p:cNvPr>
          <p:cNvCxnSpPr/>
          <p:nvPr/>
        </p:nvCxnSpPr>
        <p:spPr>
          <a:xfrm>
            <a:off x="432707" y="541007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73102E92-50D9-4AB7-BA39-BFEC79DE1F0C}"/>
              </a:ext>
            </a:extLst>
          </p:cNvPr>
          <p:cNvCxnSpPr/>
          <p:nvPr/>
        </p:nvCxnSpPr>
        <p:spPr>
          <a:xfrm>
            <a:off x="115105" y="6370683"/>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3EECAAB-46E8-4C21-8055-BED5E0ED69EE}"/>
              </a:ext>
            </a:extLst>
          </p:cNvPr>
          <p:cNvCxnSpPr/>
          <p:nvPr/>
        </p:nvCxnSpPr>
        <p:spPr>
          <a:xfrm>
            <a:off x="115105" y="4792678"/>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7CFFA94-0DCB-4E5F-B7ED-AE55AEC19A01}"/>
              </a:ext>
            </a:extLst>
          </p:cNvPr>
          <p:cNvSpPr txBox="1"/>
          <p:nvPr/>
        </p:nvSpPr>
        <p:spPr>
          <a:xfrm>
            <a:off x="7892833" y="2090056"/>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15</a:t>
            </a:r>
          </a:p>
        </p:txBody>
      </p:sp>
      <p:sp>
        <p:nvSpPr>
          <p:cNvPr id="130" name="TextBox 129">
            <a:extLst>
              <a:ext uri="{FF2B5EF4-FFF2-40B4-BE49-F238E27FC236}">
                <a16:creationId xmlns:a16="http://schemas.microsoft.com/office/drawing/2014/main" id="{6D3571ED-6571-4B23-9209-84ECFCD9A534}"/>
              </a:ext>
            </a:extLst>
          </p:cNvPr>
          <p:cNvSpPr txBox="1"/>
          <p:nvPr/>
        </p:nvSpPr>
        <p:spPr>
          <a:xfrm>
            <a:off x="6094642" y="2426732"/>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121</a:t>
            </a:r>
          </a:p>
        </p:txBody>
      </p:sp>
      <p:cxnSp>
        <p:nvCxnSpPr>
          <p:cNvPr id="131" name="Straight Arrow Connector 130">
            <a:extLst>
              <a:ext uri="{FF2B5EF4-FFF2-40B4-BE49-F238E27FC236}">
                <a16:creationId xmlns:a16="http://schemas.microsoft.com/office/drawing/2014/main" id="{69F724CD-1100-459D-B0DD-C4F70A726DA3}"/>
              </a:ext>
            </a:extLst>
          </p:cNvPr>
          <p:cNvCxnSpPr/>
          <p:nvPr/>
        </p:nvCxnSpPr>
        <p:spPr>
          <a:xfrm>
            <a:off x="115105" y="4791982"/>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568CD25-8419-452D-94C9-A7CA1693D053}"/>
              </a:ext>
            </a:extLst>
          </p:cNvPr>
          <p:cNvCxnSpPr/>
          <p:nvPr/>
        </p:nvCxnSpPr>
        <p:spPr>
          <a:xfrm>
            <a:off x="432707" y="5109150"/>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8CA3D3D7-5B28-4D4C-8B28-E53069286D0E}"/>
              </a:ext>
            </a:extLst>
          </p:cNvPr>
          <p:cNvCxnSpPr/>
          <p:nvPr/>
        </p:nvCxnSpPr>
        <p:spPr>
          <a:xfrm>
            <a:off x="432707" y="5410078"/>
            <a:ext cx="401410" cy="0"/>
          </a:xfrm>
          <a:prstGeom prst="straightConnector1">
            <a:avLst/>
          </a:prstGeom>
          <a:ln w="28575">
            <a:solidFill>
              <a:srgbClr val="9900CC"/>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35DB303-7C26-4BE8-A148-9070594863A7}"/>
              </a:ext>
            </a:extLst>
          </p:cNvPr>
          <p:cNvCxnSpPr/>
          <p:nvPr/>
        </p:nvCxnSpPr>
        <p:spPr>
          <a:xfrm flipV="1">
            <a:off x="6316435" y="2485933"/>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9A856B3-D947-41D8-9C3B-52EF55750663}"/>
              </a:ext>
            </a:extLst>
          </p:cNvPr>
          <p:cNvCxnSpPr/>
          <p:nvPr/>
        </p:nvCxnSpPr>
        <p:spPr>
          <a:xfrm flipV="1">
            <a:off x="8123462" y="2459268"/>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B9D26671-D821-43D1-AC8F-A2038C9C15BC}"/>
              </a:ext>
            </a:extLst>
          </p:cNvPr>
          <p:cNvSpPr txBox="1"/>
          <p:nvPr/>
        </p:nvSpPr>
        <p:spPr>
          <a:xfrm>
            <a:off x="7937045" y="2400178"/>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7</a:t>
            </a:r>
          </a:p>
        </p:txBody>
      </p:sp>
      <p:sp>
        <p:nvSpPr>
          <p:cNvPr id="137" name="TextBox 136">
            <a:extLst>
              <a:ext uri="{FF2B5EF4-FFF2-40B4-BE49-F238E27FC236}">
                <a16:creationId xmlns:a16="http://schemas.microsoft.com/office/drawing/2014/main" id="{FAA5A90B-0A6B-4DF2-BA0B-C43F0E7F5A63}"/>
              </a:ext>
            </a:extLst>
          </p:cNvPr>
          <p:cNvSpPr txBox="1"/>
          <p:nvPr/>
        </p:nvSpPr>
        <p:spPr>
          <a:xfrm>
            <a:off x="6085795" y="2743080"/>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122</a:t>
            </a:r>
          </a:p>
        </p:txBody>
      </p:sp>
      <p:cxnSp>
        <p:nvCxnSpPr>
          <p:cNvPr id="138" name="Straight Arrow Connector 137">
            <a:extLst>
              <a:ext uri="{FF2B5EF4-FFF2-40B4-BE49-F238E27FC236}">
                <a16:creationId xmlns:a16="http://schemas.microsoft.com/office/drawing/2014/main" id="{6B56F6EF-85F6-41B8-AECD-12DD7B21BC0B}"/>
              </a:ext>
            </a:extLst>
          </p:cNvPr>
          <p:cNvCxnSpPr/>
          <p:nvPr/>
        </p:nvCxnSpPr>
        <p:spPr>
          <a:xfrm>
            <a:off x="115105" y="4791982"/>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4DD1EC6A-3132-4C62-A1AD-A49CBE6A5126}"/>
              </a:ext>
            </a:extLst>
          </p:cNvPr>
          <p:cNvCxnSpPr/>
          <p:nvPr/>
        </p:nvCxnSpPr>
        <p:spPr>
          <a:xfrm>
            <a:off x="432707" y="5109150"/>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DCE582C-1083-4576-95BF-20CFDEAC01A1}"/>
              </a:ext>
            </a:extLst>
          </p:cNvPr>
          <p:cNvCxnSpPr/>
          <p:nvPr/>
        </p:nvCxnSpPr>
        <p:spPr>
          <a:xfrm>
            <a:off x="432707" y="5410078"/>
            <a:ext cx="401410" cy="0"/>
          </a:xfrm>
          <a:prstGeom prst="straightConnector1">
            <a:avLst/>
          </a:prstGeom>
          <a:ln w="28575">
            <a:solidFill>
              <a:srgbClr val="0066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83DD8267-7E50-4359-82EE-496651F92887}"/>
              </a:ext>
            </a:extLst>
          </p:cNvPr>
          <p:cNvSpPr txBox="1"/>
          <p:nvPr/>
        </p:nvSpPr>
        <p:spPr>
          <a:xfrm>
            <a:off x="7937045" y="2723967"/>
            <a:ext cx="751114"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-1</a:t>
            </a:r>
          </a:p>
        </p:txBody>
      </p:sp>
      <p:cxnSp>
        <p:nvCxnSpPr>
          <p:cNvPr id="142" name="Straight Connector 141">
            <a:extLst>
              <a:ext uri="{FF2B5EF4-FFF2-40B4-BE49-F238E27FC236}">
                <a16:creationId xmlns:a16="http://schemas.microsoft.com/office/drawing/2014/main" id="{5BEDFF20-AA40-4715-8404-41AB14D1C3D9}"/>
              </a:ext>
            </a:extLst>
          </p:cNvPr>
          <p:cNvCxnSpPr/>
          <p:nvPr/>
        </p:nvCxnSpPr>
        <p:spPr>
          <a:xfrm flipV="1">
            <a:off x="6335484" y="2828835"/>
            <a:ext cx="329293" cy="2286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4417C59-4226-432D-AD17-C6B9DCF1C231}"/>
              </a:ext>
            </a:extLst>
          </p:cNvPr>
          <p:cNvCxnSpPr/>
          <p:nvPr/>
        </p:nvCxnSpPr>
        <p:spPr>
          <a:xfrm>
            <a:off x="115105" y="6033225"/>
            <a:ext cx="401410" cy="0"/>
          </a:xfrm>
          <a:prstGeom prst="straightConnector1">
            <a:avLst/>
          </a:prstGeom>
          <a:ln w="28575">
            <a:solidFill>
              <a:srgbClr val="C0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FBF05696-F206-4B34-B5A9-83EAE114A37D}"/>
              </a:ext>
            </a:extLst>
          </p:cNvPr>
          <p:cNvSpPr txBox="1"/>
          <p:nvPr/>
        </p:nvSpPr>
        <p:spPr>
          <a:xfrm>
            <a:off x="6836909" y="5744737"/>
            <a:ext cx="2202317" cy="400110"/>
          </a:xfrm>
          <a:prstGeom prst="rect">
            <a:avLst/>
          </a:prstGeom>
          <a:solidFill>
            <a:srgbClr val="CC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2: 123 -1 -1</a:t>
            </a:r>
          </a:p>
        </p:txBody>
      </p:sp>
      <p:sp>
        <p:nvSpPr>
          <p:cNvPr id="145" name="TextBox 144">
            <a:extLst>
              <a:ext uri="{FF2B5EF4-FFF2-40B4-BE49-F238E27FC236}">
                <a16:creationId xmlns:a16="http://schemas.microsoft.com/office/drawing/2014/main" id="{0B8825C5-4395-43F6-9ACF-57408F18D9A5}"/>
              </a:ext>
            </a:extLst>
          </p:cNvPr>
          <p:cNvSpPr txBox="1"/>
          <p:nvPr/>
        </p:nvSpPr>
        <p:spPr>
          <a:xfrm>
            <a:off x="6845756" y="6173634"/>
            <a:ext cx="2193470" cy="400110"/>
          </a:xfrm>
          <a:prstGeom prst="rect">
            <a:avLst/>
          </a:prstGeom>
          <a:solidFill>
            <a:srgbClr val="CC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3: 8 123 -1</a:t>
            </a:r>
          </a:p>
        </p:txBody>
      </p:sp>
    </p:spTree>
    <p:extLst>
      <p:ext uri="{BB962C8B-B14F-4D97-AF65-F5344CB8AC3E}">
        <p14:creationId xmlns:p14="http://schemas.microsoft.com/office/powerpoint/2010/main" val="360751425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par>
                          <p:cTn id="8" fill="hold" nodeType="afterGroup">
                            <p:stCondLst>
                              <p:cond delay="500"/>
                            </p:stCondLst>
                            <p:childTnLst>
                              <p:par>
                                <p:cTn id="9" presetID="9" presetClass="entr" presetSubtype="0" dur="500" fill="hold" nodeType="afterEffect">
                                  <p:stCondLst>
                                    <p:cond delay="0"/>
                                  </p:stCondLst>
                                  <p:childTnLst>
                                    <p:set>
                                      <p:cBhvr>
                                        <p:cTn id="10" dur="1" fill="hold">
                                          <p:stCondLst>
                                            <p:cond delay="0"/>
                                          </p:stCondLst>
                                        </p:cTn>
                                        <p:tgtEl>
                                          <p:spTgt spid="81"/>
                                        </p:tgtEl>
                                        <p:attrNameLst>
                                          <p:attrName>style.visibility</p:attrName>
                                        </p:attrNameLst>
                                      </p:cBhvr>
                                      <p:to>
                                        <p:strVal val="visible"/>
                                      </p:to>
                                    </p:set>
                                    <p:animEffect transition="in" filter="dissolve">
                                      <p:cBhvr>
                                        <p:cTn id="11" dur="500"/>
                                        <p:tgtEl>
                                          <p:spTgt spid="81"/>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9" presetClass="entr" presetSubtype="0" dur="500" fill="hold" nodeType="clickEffect">
                                  <p:stCondLst>
                                    <p:cond delay="0"/>
                                  </p:stCondLst>
                                  <p:childTnLst>
                                    <p:set>
                                      <p:cBhvr>
                                        <p:cTn id="15" dur="1" fill="hold">
                                          <p:stCondLst>
                                            <p:cond delay="0"/>
                                          </p:stCondLst>
                                        </p:cTn>
                                        <p:tgtEl>
                                          <p:spTgt spid="110"/>
                                        </p:tgtEl>
                                        <p:attrNameLst>
                                          <p:attrName>style.visibility</p:attrName>
                                        </p:attrNameLst>
                                      </p:cBhvr>
                                      <p:to>
                                        <p:strVal val="visible"/>
                                      </p:to>
                                    </p:set>
                                    <p:animEffect transition="in" filter="dissolve">
                                      <p:cBhvr>
                                        <p:cTn id="16" dur="500"/>
                                        <p:tgtEl>
                                          <p:spTgt spid="110"/>
                                        </p:tgtEl>
                                      </p:cBhvr>
                                    </p:animEffect>
                                  </p:childTnLst>
                                </p:cTn>
                              </p:par>
                              <p:par>
                                <p:cTn id="17" presetID="9" presetClass="exit" presetSubtype="0" dur="500" fill="hold" nodeType="withEffect">
                                  <p:stCondLst>
                                    <p:cond delay="0"/>
                                  </p:stCondLst>
                                  <p:childTnLst>
                                    <p:animEffect transition="out" filter="dissolve">
                                      <p:cBhvr>
                                        <p:cTn id="18" dur="500"/>
                                        <p:tgtEl>
                                          <p:spTgt spid="109"/>
                                        </p:tgtEl>
                                      </p:cBhvr>
                                    </p:animEffect>
                                    <p:set>
                                      <p:cBhvr>
                                        <p:cTn id="19" dur="1" fill="hold">
                                          <p:stCondLst>
                                            <p:cond delay="499"/>
                                          </p:stCondLst>
                                        </p:cTn>
                                        <p:tgtEl>
                                          <p:spTgt spid="109"/>
                                        </p:tgtEl>
                                        <p:attrNameLst>
                                          <p:attrName>style.visibility</p:attrName>
                                        </p:attrNameLst>
                                      </p:cBhvr>
                                      <p:to>
                                        <p:strVal val="hidden"/>
                                      </p:to>
                                    </p:set>
                                  </p:childTnLst>
                                </p:cTn>
                              </p:par>
                            </p:childTnLst>
                          </p:cTn>
                        </p:par>
                        <p:par>
                          <p:cTn id="20" fill="hold" nodeType="afterGroup">
                            <p:stCondLst>
                              <p:cond delay="500"/>
                            </p:stCondLst>
                            <p:childTnLst>
                              <p:par>
                                <p:cTn id="21" presetID="9" presetClass="entr" presetSubtype="0" dur="500" fill="hold"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dissolve">
                                      <p:cBhvr>
                                        <p:cTn id="23" dur="500"/>
                                        <p:tgtEl>
                                          <p:spTgt spid="97"/>
                                        </p:tgtEl>
                                      </p:cBhvr>
                                    </p:animEffect>
                                  </p:childTnLst>
                                </p:cTn>
                              </p:par>
                            </p:childTnLst>
                          </p:cTn>
                        </p:par>
                      </p:childTnLst>
                    </p:cTn>
                  </p:par>
                  <p:par>
                    <p:cTn id="24" fill="hold" nodeType="clickPar">
                      <p:stCondLst>
                        <p:cond delay="indefinite"/>
                      </p:stCondLst>
                      <p:childTnLst>
                        <p:par>
                          <p:cTn id="25" fill="hold">
                            <p:stCondLst>
                              <p:cond delay="0"/>
                            </p:stCondLst>
                            <p:childTnLst>
                              <p:par>
                                <p:cTn id="26" presetID="9" presetClass="entr" presetSubtype="0" dur="500" fill="hold" nodeType="clickEffect">
                                  <p:stCondLst>
                                    <p:cond delay="0"/>
                                  </p:stCondLst>
                                  <p:childTnLst>
                                    <p:set>
                                      <p:cBhvr>
                                        <p:cTn id="27" dur="1" fill="hold">
                                          <p:stCondLst>
                                            <p:cond delay="0"/>
                                          </p:stCondLst>
                                        </p:cTn>
                                        <p:tgtEl>
                                          <p:spTgt spid="111"/>
                                        </p:tgtEl>
                                        <p:attrNameLst>
                                          <p:attrName>style.visibility</p:attrName>
                                        </p:attrNameLst>
                                      </p:cBhvr>
                                      <p:to>
                                        <p:strVal val="visible"/>
                                      </p:to>
                                    </p:set>
                                    <p:animEffect transition="in" filter="dissolve">
                                      <p:cBhvr>
                                        <p:cTn id="28" dur="500"/>
                                        <p:tgtEl>
                                          <p:spTgt spid="111"/>
                                        </p:tgtEl>
                                      </p:cBhvr>
                                    </p:animEffect>
                                  </p:childTnLst>
                                </p:cTn>
                              </p:par>
                              <p:par>
                                <p:cTn id="29" presetID="9" presetClass="exit" presetSubtype="0" dur="500" fill="hold" nodeType="withEffect">
                                  <p:stCondLst>
                                    <p:cond delay="0"/>
                                  </p:stCondLst>
                                  <p:childTnLst>
                                    <p:animEffect transition="out" filter="dissolve">
                                      <p:cBhvr>
                                        <p:cTn id="30" dur="500"/>
                                        <p:tgtEl>
                                          <p:spTgt spid="110"/>
                                        </p:tgtEl>
                                      </p:cBhvr>
                                    </p:animEffect>
                                    <p:set>
                                      <p:cBhvr>
                                        <p:cTn id="31" dur="1" fill="hold">
                                          <p:stCondLst>
                                            <p:cond delay="499"/>
                                          </p:stCondLst>
                                        </p:cTn>
                                        <p:tgtEl>
                                          <p:spTgt spid="110"/>
                                        </p:tgtEl>
                                        <p:attrNameLst>
                                          <p:attrName>style.visibility</p:attrName>
                                        </p:attrNameLst>
                                      </p:cBhvr>
                                      <p:to>
                                        <p:strVal val="hidden"/>
                                      </p:to>
                                    </p:set>
                                  </p:childTnLst>
                                </p:cTn>
                              </p:par>
                            </p:childTnLst>
                          </p:cTn>
                        </p:par>
                        <p:par>
                          <p:cTn id="32" fill="hold" nodeType="afterGroup">
                            <p:stCondLst>
                              <p:cond delay="500"/>
                            </p:stCondLst>
                            <p:childTnLst>
                              <p:par>
                                <p:cTn id="33" presetID="9" presetClass="entr" presetSubtype="0" dur="500" fill="hold" nodeType="after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dissolve">
                                      <p:cBhvr>
                                        <p:cTn id="35" dur="500"/>
                                        <p:tgtEl>
                                          <p:spTgt spid="118"/>
                                        </p:tgtEl>
                                      </p:cBhvr>
                                    </p:animEffect>
                                  </p:childTnLst>
                                </p:cTn>
                              </p:par>
                            </p:childTnLst>
                          </p:cTn>
                        </p:par>
                      </p:childTnLst>
                    </p:cTn>
                  </p:par>
                  <p:par>
                    <p:cTn id="36" fill="hold" nodeType="clickPar">
                      <p:stCondLst>
                        <p:cond delay="indefinite"/>
                      </p:stCondLst>
                      <p:childTnLst>
                        <p:par>
                          <p:cTn id="37" fill="hold">
                            <p:stCondLst>
                              <p:cond delay="0"/>
                            </p:stCondLst>
                            <p:childTnLst>
                              <p:par>
                                <p:cTn id="38" presetID="9" presetClass="entr" presetSubtype="0" dur="500" fill="hold" nodeType="click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dissolve">
                                      <p:cBhvr>
                                        <p:cTn id="40" dur="500"/>
                                        <p:tgtEl>
                                          <p:spTgt spid="112"/>
                                        </p:tgtEl>
                                      </p:cBhvr>
                                    </p:animEffect>
                                  </p:childTnLst>
                                </p:cTn>
                              </p:par>
                              <p:par>
                                <p:cTn id="41" presetID="9" presetClass="exit" presetSubtype="0" dur="500" fill="hold" nodeType="withEffect">
                                  <p:stCondLst>
                                    <p:cond delay="0"/>
                                  </p:stCondLst>
                                  <p:childTnLst>
                                    <p:animEffect transition="out" filter="dissolve">
                                      <p:cBhvr>
                                        <p:cTn id="42" dur="500"/>
                                        <p:tgtEl>
                                          <p:spTgt spid="111"/>
                                        </p:tgtEl>
                                      </p:cBhvr>
                                    </p:animEffect>
                                    <p:set>
                                      <p:cBhvr>
                                        <p:cTn id="43" dur="1" fill="hold">
                                          <p:stCondLst>
                                            <p:cond delay="499"/>
                                          </p:stCondLst>
                                        </p:cTn>
                                        <p:tgtEl>
                                          <p:spTgt spid="111"/>
                                        </p:tgtEl>
                                        <p:attrNameLst>
                                          <p:attrName>style.visibility</p:attrName>
                                        </p:attrNameLst>
                                      </p:cBhvr>
                                      <p:to>
                                        <p:strVal val="hidden"/>
                                      </p:to>
                                    </p:set>
                                  </p:childTnLst>
                                </p:cTn>
                              </p:par>
                            </p:childTnLst>
                          </p:cTn>
                        </p:par>
                        <p:par>
                          <p:cTn id="44" fill="hold" nodeType="afterGroup">
                            <p:stCondLst>
                              <p:cond delay="500"/>
                            </p:stCondLst>
                            <p:childTnLst>
                              <p:par>
                                <p:cTn id="45" presetID="9" presetClass="entr" presetSubtype="0" dur="500" fill="hold" nodeType="after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dissolve">
                                      <p:cBhvr>
                                        <p:cTn id="47" dur="500"/>
                                        <p:tgtEl>
                                          <p:spTgt spid="107"/>
                                        </p:tgtEl>
                                      </p:cBhvr>
                                    </p:animEffect>
                                  </p:childTnLst>
                                </p:cTn>
                              </p:par>
                            </p:childTnLst>
                          </p:cTn>
                        </p:par>
                      </p:childTnLst>
                    </p:cTn>
                  </p:par>
                  <p:par>
                    <p:cTn id="48" fill="hold" nodeType="clickPar">
                      <p:stCondLst>
                        <p:cond delay="indefinite"/>
                      </p:stCondLst>
                      <p:childTnLst>
                        <p:par>
                          <p:cTn id="49" fill="hold">
                            <p:stCondLst>
                              <p:cond delay="0"/>
                            </p:stCondLst>
                            <p:childTnLst>
                              <p:par>
                                <p:cTn id="50" presetID="9" presetClass="entr" presetSubtype="0" dur="500" fill="hold" nodeType="clickEffect">
                                  <p:stCondLst>
                                    <p:cond delay="0"/>
                                  </p:stCondLst>
                                  <p:childTnLst>
                                    <p:set>
                                      <p:cBhvr>
                                        <p:cTn id="51" dur="1" fill="hold">
                                          <p:stCondLst>
                                            <p:cond delay="0"/>
                                          </p:stCondLst>
                                        </p:cTn>
                                        <p:tgtEl>
                                          <p:spTgt spid="113"/>
                                        </p:tgtEl>
                                        <p:attrNameLst>
                                          <p:attrName>style.visibility</p:attrName>
                                        </p:attrNameLst>
                                      </p:cBhvr>
                                      <p:to>
                                        <p:strVal val="visible"/>
                                      </p:to>
                                    </p:set>
                                    <p:animEffect transition="in" filter="dissolve">
                                      <p:cBhvr>
                                        <p:cTn id="52" dur="500"/>
                                        <p:tgtEl>
                                          <p:spTgt spid="113"/>
                                        </p:tgtEl>
                                      </p:cBhvr>
                                    </p:animEffect>
                                  </p:childTnLst>
                                </p:cTn>
                              </p:par>
                              <p:par>
                                <p:cTn id="53" presetID="9" presetClass="exit" presetSubtype="0" dur="500" fill="hold" nodeType="withEffect">
                                  <p:stCondLst>
                                    <p:cond delay="0"/>
                                  </p:stCondLst>
                                  <p:childTnLst>
                                    <p:animEffect transition="out" filter="dissolve">
                                      <p:cBhvr>
                                        <p:cTn id="54" dur="500"/>
                                        <p:tgtEl>
                                          <p:spTgt spid="112"/>
                                        </p:tgtEl>
                                      </p:cBhvr>
                                    </p:animEffect>
                                    <p:set>
                                      <p:cBhvr>
                                        <p:cTn id="55" dur="1" fill="hold">
                                          <p:stCondLst>
                                            <p:cond delay="499"/>
                                          </p:stCondLst>
                                        </p:cTn>
                                        <p:tgtEl>
                                          <p:spTgt spid="112"/>
                                        </p:tgtEl>
                                        <p:attrNameLst>
                                          <p:attrName>style.visibility</p:attrName>
                                        </p:attrNameLst>
                                      </p:cBhvr>
                                      <p:to>
                                        <p:strVal val="hidden"/>
                                      </p:to>
                                    </p:set>
                                  </p:childTnLst>
                                </p:cTn>
                              </p:par>
                            </p:childTnLst>
                          </p:cTn>
                        </p:par>
                        <p:par>
                          <p:cTn id="56" fill="hold" nodeType="afterGroup">
                            <p:stCondLst>
                              <p:cond delay="500"/>
                            </p:stCondLst>
                            <p:childTnLst>
                              <p:par>
                                <p:cTn id="57" presetID="9" presetClass="entr" presetSubtype="0" dur="500" fill="hold" nodeType="after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dissolve">
                                      <p:cBhvr>
                                        <p:cTn id="59" dur="500"/>
                                        <p:tgtEl>
                                          <p:spTgt spid="108"/>
                                        </p:tgtEl>
                                      </p:cBhvr>
                                    </p:animEffect>
                                  </p:childTnLst>
                                </p:cTn>
                              </p:par>
                            </p:childTnLst>
                          </p:cTn>
                        </p:par>
                      </p:childTnLst>
                    </p:cTn>
                  </p:par>
                  <p:par>
                    <p:cTn id="60" fill="hold" nodeType="clickPar">
                      <p:stCondLst>
                        <p:cond delay="indefinite"/>
                      </p:stCondLst>
                      <p:childTnLst>
                        <p:par>
                          <p:cTn id="61" fill="hold">
                            <p:stCondLst>
                              <p:cond delay="0"/>
                            </p:stCondLst>
                            <p:childTnLst>
                              <p:par>
                                <p:cTn id="62" presetID="9" presetClass="entr" presetSubtype="0" dur="500" fill="hold" nodeType="click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dissolve">
                                      <p:cBhvr>
                                        <p:cTn id="64" dur="500"/>
                                        <p:tgtEl>
                                          <p:spTgt spid="114"/>
                                        </p:tgtEl>
                                      </p:cBhvr>
                                    </p:animEffect>
                                  </p:childTnLst>
                                </p:cTn>
                              </p:par>
                              <p:par>
                                <p:cTn id="65" presetID="9" presetClass="exit" presetSubtype="0" dur="500" fill="hold" nodeType="withEffect">
                                  <p:stCondLst>
                                    <p:cond delay="0"/>
                                  </p:stCondLst>
                                  <p:childTnLst>
                                    <p:animEffect transition="out" filter="dissolve">
                                      <p:cBhvr>
                                        <p:cTn id="66" dur="500"/>
                                        <p:tgtEl>
                                          <p:spTgt spid="113"/>
                                        </p:tgtEl>
                                      </p:cBhvr>
                                    </p:animEffect>
                                    <p:set>
                                      <p:cBhvr>
                                        <p:cTn id="67" dur="1" fill="hold">
                                          <p:stCondLst>
                                            <p:cond delay="499"/>
                                          </p:stCondLst>
                                        </p:cTn>
                                        <p:tgtEl>
                                          <p:spTgt spid="113"/>
                                        </p:tgtEl>
                                        <p:attrNameLst>
                                          <p:attrName>style.visibility</p:attrName>
                                        </p:attrNameLst>
                                      </p:cBhvr>
                                      <p:to>
                                        <p:strVal val="hidden"/>
                                      </p:to>
                                    </p:set>
                                  </p:childTnLst>
                                </p:cTn>
                              </p:par>
                            </p:childTnLst>
                          </p:cTn>
                        </p:par>
                        <p:par>
                          <p:cTn id="68" fill="hold" nodeType="afterGroup">
                            <p:stCondLst>
                              <p:cond delay="500"/>
                            </p:stCondLst>
                            <p:childTnLst>
                              <p:par>
                                <p:cTn id="69" presetID="9" presetClass="entr" presetSubtype="0" dur="500" fill="hold" grpId="0" nodeType="afterEffect">
                                  <p:stCondLst>
                                    <p:cond delay="0"/>
                                  </p:stCondLst>
                                  <p:childTnLst>
                                    <p:set>
                                      <p:cBhvr>
                                        <p:cTn id="70" dur="1" fill="hold">
                                          <p:stCondLst>
                                            <p:cond delay="0"/>
                                          </p:stCondLst>
                                        </p:cTn>
                                        <p:tgtEl>
                                          <p:spTgt spid="119"/>
                                        </p:tgtEl>
                                        <p:attrNameLst>
                                          <p:attrName>style.visibility</p:attrName>
                                        </p:attrNameLst>
                                      </p:cBhvr>
                                      <p:to>
                                        <p:strVal val="visible"/>
                                      </p:to>
                                    </p:set>
                                    <p:animEffect transition="in" filter="dissolve">
                                      <p:cBhvr>
                                        <p:cTn id="71" dur="500"/>
                                        <p:tgtEl>
                                          <p:spTgt spid="119"/>
                                        </p:tgtEl>
                                      </p:cBhvr>
                                    </p:animEffect>
                                  </p:childTnLst>
                                </p:cTn>
                              </p:par>
                            </p:childTnLst>
                          </p:cTn>
                        </p:par>
                      </p:childTnLst>
                    </p:cTn>
                  </p:par>
                  <p:par>
                    <p:cTn id="72" fill="hold" nodeType="clickPar">
                      <p:stCondLst>
                        <p:cond delay="indefinite"/>
                      </p:stCondLst>
                      <p:childTnLst>
                        <p:par>
                          <p:cTn id="73" fill="hold">
                            <p:stCondLst>
                              <p:cond delay="0"/>
                            </p:stCondLst>
                            <p:childTnLst>
                              <p:par>
                                <p:cTn id="74" presetID="9" presetClass="entr" presetSubtype="0" dur="500" fill="hold" nodeType="clickEffect">
                                  <p:stCondLst>
                                    <p:cond delay="0"/>
                                  </p:stCondLst>
                                  <p:childTnLst>
                                    <p:set>
                                      <p:cBhvr>
                                        <p:cTn id="75" dur="1" fill="hold">
                                          <p:stCondLst>
                                            <p:cond delay="0"/>
                                          </p:stCondLst>
                                        </p:cTn>
                                        <p:tgtEl>
                                          <p:spTgt spid="115"/>
                                        </p:tgtEl>
                                        <p:attrNameLst>
                                          <p:attrName>style.visibility</p:attrName>
                                        </p:attrNameLst>
                                      </p:cBhvr>
                                      <p:to>
                                        <p:strVal val="visible"/>
                                      </p:to>
                                    </p:set>
                                    <p:animEffect transition="in" filter="dissolve">
                                      <p:cBhvr>
                                        <p:cTn id="76" dur="500"/>
                                        <p:tgtEl>
                                          <p:spTgt spid="115"/>
                                        </p:tgtEl>
                                      </p:cBhvr>
                                    </p:animEffect>
                                  </p:childTnLst>
                                </p:cTn>
                              </p:par>
                              <p:par>
                                <p:cTn id="77" presetID="9" presetClass="exit" presetSubtype="0" dur="500" fill="hold" nodeType="withEffect">
                                  <p:stCondLst>
                                    <p:cond delay="0"/>
                                  </p:stCondLst>
                                  <p:childTnLst>
                                    <p:animEffect transition="out" filter="dissolve">
                                      <p:cBhvr>
                                        <p:cTn id="78" dur="500"/>
                                        <p:tgtEl>
                                          <p:spTgt spid="114"/>
                                        </p:tgtEl>
                                      </p:cBhvr>
                                    </p:animEffect>
                                    <p:set>
                                      <p:cBhvr>
                                        <p:cTn id="79" dur="1" fill="hold">
                                          <p:stCondLst>
                                            <p:cond delay="499"/>
                                          </p:stCondLst>
                                        </p:cTn>
                                        <p:tgtEl>
                                          <p:spTgt spid="114"/>
                                        </p:tgtEl>
                                        <p:attrNameLst>
                                          <p:attrName>style.visibility</p:attrName>
                                        </p:attrNameLst>
                                      </p:cBhvr>
                                      <p:to>
                                        <p:strVal val="hidden"/>
                                      </p:to>
                                    </p:set>
                                  </p:childTnLst>
                                </p:cTn>
                              </p:par>
                            </p:childTnLst>
                          </p:cTn>
                        </p:par>
                        <p:par>
                          <p:cTn id="80" fill="hold" nodeType="afterGroup">
                            <p:stCondLst>
                              <p:cond delay="500"/>
                            </p:stCondLst>
                            <p:childTnLst>
                              <p:par>
                                <p:cTn id="81" presetID="9" presetClass="entr" presetSubtype="0" dur="500" fill="hold" nodeType="afterEffect">
                                  <p:stCondLst>
                                    <p:cond delay="0"/>
                                  </p:stCondLst>
                                  <p:childTnLst>
                                    <p:set>
                                      <p:cBhvr>
                                        <p:cTn id="82" dur="1" fill="hold">
                                          <p:stCondLst>
                                            <p:cond delay="0"/>
                                          </p:stCondLst>
                                        </p:cTn>
                                        <p:tgtEl>
                                          <p:spTgt spid="120"/>
                                        </p:tgtEl>
                                        <p:attrNameLst>
                                          <p:attrName>style.visibility</p:attrName>
                                        </p:attrNameLst>
                                      </p:cBhvr>
                                      <p:to>
                                        <p:strVal val="visible"/>
                                      </p:to>
                                    </p:set>
                                    <p:animEffect transition="in" filter="dissolve">
                                      <p:cBhvr>
                                        <p:cTn id="83" dur="500"/>
                                        <p:tgtEl>
                                          <p:spTgt spid="120"/>
                                        </p:tgtEl>
                                      </p:cBhvr>
                                    </p:animEffect>
                                  </p:childTnLst>
                                </p:cTn>
                              </p:par>
                              <p:par>
                                <p:cTn id="84" presetID="9" presetClass="entr" presetSubtype="0" dur="500" fill="hold" grpId="0" nodeType="withEffect">
                                  <p:stCondLst>
                                    <p:cond delay="0"/>
                                  </p:stCondLst>
                                  <p:childTnLst>
                                    <p:set>
                                      <p:cBhvr>
                                        <p:cTn id="85" dur="1" fill="hold">
                                          <p:stCondLst>
                                            <p:cond delay="0"/>
                                          </p:stCondLst>
                                        </p:cTn>
                                        <p:tgtEl>
                                          <p:spTgt spid="124"/>
                                        </p:tgtEl>
                                        <p:attrNameLst>
                                          <p:attrName>style.visibility</p:attrName>
                                        </p:attrNameLst>
                                      </p:cBhvr>
                                      <p:to>
                                        <p:strVal val="visible"/>
                                      </p:to>
                                    </p:set>
                                    <p:animEffect transition="in" filter="dissolve">
                                      <p:cBhvr>
                                        <p:cTn id="86" dur="500"/>
                                        <p:tgtEl>
                                          <p:spTgt spid="124"/>
                                        </p:tgtEl>
                                      </p:cBhvr>
                                    </p:animEffect>
                                  </p:childTnLst>
                                </p:cTn>
                              </p:par>
                            </p:childTnLst>
                          </p:cTn>
                        </p:par>
                      </p:childTnLst>
                    </p:cTn>
                  </p:par>
                  <p:par>
                    <p:cTn id="87" fill="hold" nodeType="clickPar">
                      <p:stCondLst>
                        <p:cond delay="indefinite"/>
                      </p:stCondLst>
                      <p:childTnLst>
                        <p:par>
                          <p:cTn id="88" fill="hold">
                            <p:stCondLst>
                              <p:cond delay="0"/>
                            </p:stCondLst>
                            <p:childTnLst>
                              <p:par>
                                <p:cTn id="89" presetID="9" presetClass="entr" presetSubtype="0" dur="500" fill="hold" nodeType="clickEffect">
                                  <p:stCondLst>
                                    <p:cond delay="0"/>
                                  </p:stCondLst>
                                  <p:childTnLst>
                                    <p:set>
                                      <p:cBhvr>
                                        <p:cTn id="90" dur="1" fill="hold">
                                          <p:stCondLst>
                                            <p:cond delay="0"/>
                                          </p:stCondLst>
                                        </p:cTn>
                                        <p:tgtEl>
                                          <p:spTgt spid="116"/>
                                        </p:tgtEl>
                                        <p:attrNameLst>
                                          <p:attrName>style.visibility</p:attrName>
                                        </p:attrNameLst>
                                      </p:cBhvr>
                                      <p:to>
                                        <p:strVal val="visible"/>
                                      </p:to>
                                    </p:set>
                                    <p:animEffect transition="in" filter="dissolve">
                                      <p:cBhvr>
                                        <p:cTn id="91" dur="500"/>
                                        <p:tgtEl>
                                          <p:spTgt spid="116"/>
                                        </p:tgtEl>
                                      </p:cBhvr>
                                    </p:animEffect>
                                  </p:childTnLst>
                                </p:cTn>
                              </p:par>
                              <p:par>
                                <p:cTn id="92" presetID="9" presetClass="exit" presetSubtype="0" dur="500" fill="hold" nodeType="withEffect">
                                  <p:stCondLst>
                                    <p:cond delay="0"/>
                                  </p:stCondLst>
                                  <p:childTnLst>
                                    <p:animEffect transition="out" filter="dissolve">
                                      <p:cBhvr>
                                        <p:cTn id="93" dur="500"/>
                                        <p:tgtEl>
                                          <p:spTgt spid="115"/>
                                        </p:tgtEl>
                                      </p:cBhvr>
                                    </p:animEffect>
                                    <p:set>
                                      <p:cBhvr>
                                        <p:cTn id="94" dur="1" fill="hold">
                                          <p:stCondLst>
                                            <p:cond delay="499"/>
                                          </p:stCondLst>
                                        </p:cTn>
                                        <p:tgtEl>
                                          <p:spTgt spid="115"/>
                                        </p:tgtEl>
                                        <p:attrNameLst>
                                          <p:attrName>style.visibility</p:attrName>
                                        </p:attrNameLst>
                                      </p:cBhvr>
                                      <p:to>
                                        <p:strVal val="hidden"/>
                                      </p:to>
                                    </p:set>
                                  </p:childTnLst>
                                </p:cTn>
                              </p:par>
                            </p:childTnLst>
                          </p:cTn>
                        </p:par>
                      </p:childTnLst>
                    </p:cTn>
                  </p:par>
                  <p:par>
                    <p:cTn id="95" fill="hold" nodeType="clickPar">
                      <p:stCondLst>
                        <p:cond delay="indefinite"/>
                      </p:stCondLst>
                      <p:childTnLst>
                        <p:par>
                          <p:cTn id="96" fill="hold">
                            <p:stCondLst>
                              <p:cond delay="0"/>
                            </p:stCondLst>
                            <p:childTnLst>
                              <p:par>
                                <p:cTn id="97" presetID="9" presetClass="entr" presetSubtype="0" dur="500" fill="hold" nodeType="clickEffect">
                                  <p:stCondLst>
                                    <p:cond delay="0"/>
                                  </p:stCondLst>
                                  <p:childTnLst>
                                    <p:set>
                                      <p:cBhvr>
                                        <p:cTn id="98" dur="1" fill="hold">
                                          <p:stCondLst>
                                            <p:cond delay="0"/>
                                          </p:stCondLst>
                                        </p:cTn>
                                        <p:tgtEl>
                                          <p:spTgt spid="117"/>
                                        </p:tgtEl>
                                        <p:attrNameLst>
                                          <p:attrName>style.visibility</p:attrName>
                                        </p:attrNameLst>
                                      </p:cBhvr>
                                      <p:to>
                                        <p:strVal val="visible"/>
                                      </p:to>
                                    </p:set>
                                    <p:animEffect transition="in" filter="dissolve">
                                      <p:cBhvr>
                                        <p:cTn id="99" dur="500"/>
                                        <p:tgtEl>
                                          <p:spTgt spid="117"/>
                                        </p:tgtEl>
                                      </p:cBhvr>
                                    </p:animEffect>
                                  </p:childTnLst>
                                </p:cTn>
                              </p:par>
                              <p:par>
                                <p:cTn id="100" presetID="9" presetClass="exit" presetSubtype="0" dur="500" fill="hold" nodeType="withEffect">
                                  <p:stCondLst>
                                    <p:cond delay="0"/>
                                  </p:stCondLst>
                                  <p:childTnLst>
                                    <p:animEffect transition="out" filter="dissolve">
                                      <p:cBhvr>
                                        <p:cTn id="101" dur="500"/>
                                        <p:tgtEl>
                                          <p:spTgt spid="116"/>
                                        </p:tgtEl>
                                      </p:cBhvr>
                                    </p:animEffect>
                                    <p:set>
                                      <p:cBhvr>
                                        <p:cTn id="102" dur="1" fill="hold">
                                          <p:stCondLst>
                                            <p:cond delay="499"/>
                                          </p:stCondLst>
                                        </p:cTn>
                                        <p:tgtEl>
                                          <p:spTgt spid="116"/>
                                        </p:tgtEl>
                                        <p:attrNameLst>
                                          <p:attrName>style.visibility</p:attrName>
                                        </p:attrNameLst>
                                      </p:cBhvr>
                                      <p:to>
                                        <p:strVal val="hidden"/>
                                      </p:to>
                                    </p:set>
                                  </p:childTnLst>
                                </p:cTn>
                              </p:par>
                            </p:childTnLst>
                          </p:cTn>
                        </p:par>
                        <p:par>
                          <p:cTn id="103" fill="hold" nodeType="afterGroup">
                            <p:stCondLst>
                              <p:cond delay="500"/>
                            </p:stCondLst>
                            <p:childTnLst>
                              <p:par>
                                <p:cTn id="104" presetID="9" presetClass="entr" presetSubtype="0" dur="500" fill="hold" nodeType="afterEffect">
                                  <p:stCondLst>
                                    <p:cond delay="0"/>
                                  </p:stCondLst>
                                  <p:childTnLst>
                                    <p:set>
                                      <p:cBhvr>
                                        <p:cTn id="105" dur="1" fill="hold">
                                          <p:stCondLst>
                                            <p:cond delay="0"/>
                                          </p:stCondLst>
                                        </p:cTn>
                                        <p:tgtEl>
                                          <p:spTgt spid="121"/>
                                        </p:tgtEl>
                                        <p:attrNameLst>
                                          <p:attrName>style.visibility</p:attrName>
                                        </p:attrNameLst>
                                      </p:cBhvr>
                                      <p:to>
                                        <p:strVal val="visible"/>
                                      </p:to>
                                    </p:set>
                                    <p:animEffect transition="in" filter="dissolve">
                                      <p:cBhvr>
                                        <p:cTn id="106" dur="500"/>
                                        <p:tgtEl>
                                          <p:spTgt spid="121"/>
                                        </p:tgtEl>
                                      </p:cBhvr>
                                    </p:animEffect>
                                  </p:childTnLst>
                                </p:cTn>
                              </p:par>
                            </p:childTnLst>
                          </p:cTn>
                        </p:par>
                        <p:par>
                          <p:cTn id="107" fill="hold" nodeType="afterGroup">
                            <p:stCondLst>
                              <p:cond delay="1000"/>
                            </p:stCondLst>
                            <p:childTnLst>
                              <p:par>
                                <p:cTn id="108" presetID="9" presetClass="entr" presetSubtype="0" dur="500" fill="hold" grpId="0" nodeType="afterEffect">
                                  <p:stCondLst>
                                    <p:cond delay="0"/>
                                  </p:stCondLst>
                                  <p:childTnLst>
                                    <p:set>
                                      <p:cBhvr>
                                        <p:cTn id="109" dur="1" fill="hold">
                                          <p:stCondLst>
                                            <p:cond delay="0"/>
                                          </p:stCondLst>
                                        </p:cTn>
                                        <p:tgtEl>
                                          <p:spTgt spid="129"/>
                                        </p:tgtEl>
                                        <p:attrNameLst>
                                          <p:attrName>style.visibility</p:attrName>
                                        </p:attrNameLst>
                                      </p:cBhvr>
                                      <p:to>
                                        <p:strVal val="visible"/>
                                      </p:to>
                                    </p:set>
                                    <p:animEffect transition="in" filter="dissolve">
                                      <p:cBhvr>
                                        <p:cTn id="110" dur="500"/>
                                        <p:tgtEl>
                                          <p:spTgt spid="129"/>
                                        </p:tgtEl>
                                      </p:cBhvr>
                                    </p:animEffect>
                                  </p:childTnLst>
                                </p:cTn>
                              </p:par>
                            </p:childTnLst>
                          </p:cTn>
                        </p:par>
                      </p:childTnLst>
                    </p:cTn>
                  </p:par>
                  <p:par>
                    <p:cTn id="111" fill="hold" nodeType="clickPar">
                      <p:stCondLst>
                        <p:cond delay="indefinite"/>
                      </p:stCondLst>
                      <p:childTnLst>
                        <p:par>
                          <p:cTn id="112" fill="hold">
                            <p:stCondLst>
                              <p:cond delay="0"/>
                            </p:stCondLst>
                            <p:childTnLst>
                              <p:par>
                                <p:cTn id="113" presetID="9" presetClass="entr" presetSubtype="0" dur="500" fill="hold" nodeType="clickEffect">
                                  <p:stCondLst>
                                    <p:cond delay="0"/>
                                  </p:stCondLst>
                                  <p:childTnLst>
                                    <p:set>
                                      <p:cBhvr>
                                        <p:cTn id="114" dur="1" fill="hold">
                                          <p:stCondLst>
                                            <p:cond delay="0"/>
                                          </p:stCondLst>
                                        </p:cTn>
                                        <p:tgtEl>
                                          <p:spTgt spid="126"/>
                                        </p:tgtEl>
                                        <p:attrNameLst>
                                          <p:attrName>style.visibility</p:attrName>
                                        </p:attrNameLst>
                                      </p:cBhvr>
                                      <p:to>
                                        <p:strVal val="visible"/>
                                      </p:to>
                                    </p:set>
                                    <p:animEffect transition="in" filter="dissolve">
                                      <p:cBhvr>
                                        <p:cTn id="115" dur="500"/>
                                        <p:tgtEl>
                                          <p:spTgt spid="126"/>
                                        </p:tgtEl>
                                      </p:cBhvr>
                                    </p:animEffect>
                                  </p:childTnLst>
                                </p:cTn>
                              </p:par>
                              <p:par>
                                <p:cTn id="116" presetID="9" presetClass="exit" presetSubtype="0" dur="500" fill="hold" nodeType="withEffect">
                                  <p:stCondLst>
                                    <p:cond delay="0"/>
                                  </p:stCondLst>
                                  <p:childTnLst>
                                    <p:animEffect transition="out" filter="dissolve">
                                      <p:cBhvr>
                                        <p:cTn id="117" dur="500"/>
                                        <p:tgtEl>
                                          <p:spTgt spid="117"/>
                                        </p:tgtEl>
                                      </p:cBhvr>
                                    </p:animEffect>
                                    <p:set>
                                      <p:cBhvr>
                                        <p:cTn id="118" dur="1" fill="hold">
                                          <p:stCondLst>
                                            <p:cond delay="499"/>
                                          </p:stCondLst>
                                        </p:cTn>
                                        <p:tgtEl>
                                          <p:spTgt spid="117"/>
                                        </p:tgtEl>
                                        <p:attrNameLst>
                                          <p:attrName>style.visibility</p:attrName>
                                        </p:attrNameLst>
                                      </p:cBhvr>
                                      <p:to>
                                        <p:strVal val="hidden"/>
                                      </p:to>
                                    </p:set>
                                  </p:childTnLst>
                                </p:cTn>
                              </p:par>
                            </p:childTnLst>
                          </p:cTn>
                        </p:par>
                        <p:par>
                          <p:cTn id="119" fill="hold" nodeType="afterGroup">
                            <p:stCondLst>
                              <p:cond delay="500"/>
                            </p:stCondLst>
                            <p:childTnLst>
                              <p:par>
                                <p:cTn id="120" presetID="9" presetClass="entr" presetSubtype="0" dur="500" fill="hold" nodeType="afterEffect">
                                  <p:stCondLst>
                                    <p:cond delay="0"/>
                                  </p:stCondLst>
                                  <p:childTnLst>
                                    <p:set>
                                      <p:cBhvr>
                                        <p:cTn id="121" dur="1" fill="hold">
                                          <p:stCondLst>
                                            <p:cond delay="0"/>
                                          </p:stCondLst>
                                        </p:cTn>
                                        <p:tgtEl>
                                          <p:spTgt spid="122"/>
                                        </p:tgtEl>
                                        <p:attrNameLst>
                                          <p:attrName>style.visibility</p:attrName>
                                        </p:attrNameLst>
                                      </p:cBhvr>
                                      <p:to>
                                        <p:strVal val="visible"/>
                                      </p:to>
                                    </p:set>
                                    <p:animEffect transition="in" filter="dissolve">
                                      <p:cBhvr>
                                        <p:cTn id="122" dur="500"/>
                                        <p:tgtEl>
                                          <p:spTgt spid="122"/>
                                        </p:tgtEl>
                                      </p:cBhvr>
                                    </p:animEffect>
                                  </p:childTnLst>
                                </p:cTn>
                              </p:par>
                            </p:childTnLst>
                          </p:cTn>
                        </p:par>
                        <p:par>
                          <p:cTn id="123" fill="hold" nodeType="afterGroup">
                            <p:stCondLst>
                              <p:cond delay="1000"/>
                            </p:stCondLst>
                            <p:childTnLst>
                              <p:par>
                                <p:cTn id="124" presetID="9" presetClass="entr" presetSubtype="0" dur="500" fill="hold" grpId="0" nodeType="afterEffect">
                                  <p:stCondLst>
                                    <p:cond delay="0"/>
                                  </p:stCondLst>
                                  <p:childTnLst>
                                    <p:set>
                                      <p:cBhvr>
                                        <p:cTn id="125" dur="1" fill="hold">
                                          <p:stCondLst>
                                            <p:cond delay="0"/>
                                          </p:stCondLst>
                                        </p:cTn>
                                        <p:tgtEl>
                                          <p:spTgt spid="130"/>
                                        </p:tgtEl>
                                        <p:attrNameLst>
                                          <p:attrName>style.visibility</p:attrName>
                                        </p:attrNameLst>
                                      </p:cBhvr>
                                      <p:to>
                                        <p:strVal val="visible"/>
                                      </p:to>
                                    </p:set>
                                    <p:animEffect transition="in" filter="dissolve">
                                      <p:cBhvr>
                                        <p:cTn id="126" dur="500"/>
                                        <p:tgtEl>
                                          <p:spTgt spid="130"/>
                                        </p:tgtEl>
                                      </p:cBhvr>
                                    </p:animEffect>
                                  </p:childTnLst>
                                </p:cTn>
                              </p:par>
                            </p:childTnLst>
                          </p:cTn>
                        </p:par>
                      </p:childTnLst>
                    </p:cTn>
                  </p:par>
                  <p:par>
                    <p:cTn id="127" fill="hold" nodeType="clickPar">
                      <p:stCondLst>
                        <p:cond delay="indefinite"/>
                      </p:stCondLst>
                      <p:childTnLst>
                        <p:par>
                          <p:cTn id="128" fill="hold">
                            <p:stCondLst>
                              <p:cond delay="0"/>
                            </p:stCondLst>
                            <p:childTnLst>
                              <p:par>
                                <p:cTn id="129" presetID="9" presetClass="entr" presetSubtype="0" dur="500" fill="hold" nodeType="clickEffect">
                                  <p:stCondLst>
                                    <p:cond delay="0"/>
                                  </p:stCondLst>
                                  <p:childTnLst>
                                    <p:set>
                                      <p:cBhvr>
                                        <p:cTn id="130" dur="1" fill="hold">
                                          <p:stCondLst>
                                            <p:cond delay="0"/>
                                          </p:stCondLst>
                                        </p:cTn>
                                        <p:tgtEl>
                                          <p:spTgt spid="131"/>
                                        </p:tgtEl>
                                        <p:attrNameLst>
                                          <p:attrName>style.visibility</p:attrName>
                                        </p:attrNameLst>
                                      </p:cBhvr>
                                      <p:to>
                                        <p:strVal val="visible"/>
                                      </p:to>
                                    </p:set>
                                    <p:animEffect transition="in" filter="dissolve">
                                      <p:cBhvr>
                                        <p:cTn id="131" dur="500"/>
                                        <p:tgtEl>
                                          <p:spTgt spid="131"/>
                                        </p:tgtEl>
                                      </p:cBhvr>
                                    </p:animEffect>
                                  </p:childTnLst>
                                </p:cTn>
                              </p:par>
                              <p:par>
                                <p:cTn id="132" presetID="9" presetClass="exit" presetSubtype="0" dur="500" fill="hold" nodeType="withEffect">
                                  <p:stCondLst>
                                    <p:cond delay="0"/>
                                  </p:stCondLst>
                                  <p:childTnLst>
                                    <p:animEffect transition="out" filter="dissolve">
                                      <p:cBhvr>
                                        <p:cTn id="133" dur="500"/>
                                        <p:tgtEl>
                                          <p:spTgt spid="126"/>
                                        </p:tgtEl>
                                      </p:cBhvr>
                                    </p:animEffect>
                                    <p:set>
                                      <p:cBhvr>
                                        <p:cTn id="134" dur="1" fill="hold">
                                          <p:stCondLst>
                                            <p:cond delay="499"/>
                                          </p:stCondLst>
                                        </p:cTn>
                                        <p:tgtEl>
                                          <p:spTgt spid="126"/>
                                        </p:tgtEl>
                                        <p:attrNameLst>
                                          <p:attrName>style.visibility</p:attrName>
                                        </p:attrNameLst>
                                      </p:cBhvr>
                                      <p:to>
                                        <p:strVal val="hidden"/>
                                      </p:to>
                                    </p:set>
                                  </p:childTnLst>
                                </p:cTn>
                              </p:par>
                            </p:childTnLst>
                          </p:cTn>
                        </p:par>
                      </p:childTnLst>
                    </p:cTn>
                  </p:par>
                  <p:par>
                    <p:cTn id="135" fill="hold" nodeType="clickPar">
                      <p:stCondLst>
                        <p:cond delay="indefinite"/>
                      </p:stCondLst>
                      <p:childTnLst>
                        <p:par>
                          <p:cTn id="136" fill="hold">
                            <p:stCondLst>
                              <p:cond delay="0"/>
                            </p:stCondLst>
                            <p:childTnLst>
                              <p:par>
                                <p:cTn id="137" presetID="9" presetClass="entr" presetSubtype="0" dur="500" fill="hold" nodeType="clickEffect">
                                  <p:stCondLst>
                                    <p:cond delay="0"/>
                                  </p:stCondLst>
                                  <p:childTnLst>
                                    <p:set>
                                      <p:cBhvr>
                                        <p:cTn id="138" dur="1" fill="hold">
                                          <p:stCondLst>
                                            <p:cond delay="0"/>
                                          </p:stCondLst>
                                        </p:cTn>
                                        <p:tgtEl>
                                          <p:spTgt spid="132"/>
                                        </p:tgtEl>
                                        <p:attrNameLst>
                                          <p:attrName>style.visibility</p:attrName>
                                        </p:attrNameLst>
                                      </p:cBhvr>
                                      <p:to>
                                        <p:strVal val="visible"/>
                                      </p:to>
                                    </p:set>
                                    <p:animEffect transition="in" filter="dissolve">
                                      <p:cBhvr>
                                        <p:cTn id="139" dur="500"/>
                                        <p:tgtEl>
                                          <p:spTgt spid="132"/>
                                        </p:tgtEl>
                                      </p:cBhvr>
                                    </p:animEffect>
                                  </p:childTnLst>
                                </p:cTn>
                              </p:par>
                              <p:par>
                                <p:cTn id="140" presetID="9" presetClass="exit" presetSubtype="0" dur="500" fill="hold" nodeType="withEffect">
                                  <p:stCondLst>
                                    <p:cond delay="0"/>
                                  </p:stCondLst>
                                  <p:childTnLst>
                                    <p:animEffect transition="out" filter="dissolve">
                                      <p:cBhvr>
                                        <p:cTn id="141" dur="500"/>
                                        <p:tgtEl>
                                          <p:spTgt spid="131"/>
                                        </p:tgtEl>
                                      </p:cBhvr>
                                    </p:animEffect>
                                    <p:set>
                                      <p:cBhvr>
                                        <p:cTn id="142" dur="1" fill="hold">
                                          <p:stCondLst>
                                            <p:cond delay="499"/>
                                          </p:stCondLst>
                                        </p:cTn>
                                        <p:tgtEl>
                                          <p:spTgt spid="131"/>
                                        </p:tgtEl>
                                        <p:attrNameLst>
                                          <p:attrName>style.visibility</p:attrName>
                                        </p:attrNameLst>
                                      </p:cBhvr>
                                      <p:to>
                                        <p:strVal val="hidden"/>
                                      </p:to>
                                    </p:set>
                                  </p:childTnLst>
                                </p:cTn>
                              </p:par>
                            </p:childTnLst>
                          </p:cTn>
                        </p:par>
                        <p:par>
                          <p:cTn id="143" fill="hold" nodeType="afterGroup">
                            <p:stCondLst>
                              <p:cond delay="500"/>
                            </p:stCondLst>
                            <p:childTnLst>
                              <p:par>
                                <p:cTn id="144" presetID="9" presetClass="entr" presetSubtype="0" dur="500" fill="hold" nodeType="afterEffect">
                                  <p:stCondLst>
                                    <p:cond delay="0"/>
                                  </p:stCondLst>
                                  <p:childTnLst>
                                    <p:set>
                                      <p:cBhvr>
                                        <p:cTn id="145" dur="1" fill="hold">
                                          <p:stCondLst>
                                            <p:cond delay="0"/>
                                          </p:stCondLst>
                                        </p:cTn>
                                        <p:tgtEl>
                                          <p:spTgt spid="123"/>
                                        </p:tgtEl>
                                        <p:attrNameLst>
                                          <p:attrName>style.visibility</p:attrName>
                                        </p:attrNameLst>
                                      </p:cBhvr>
                                      <p:to>
                                        <p:strVal val="visible"/>
                                      </p:to>
                                    </p:set>
                                    <p:animEffect transition="in" filter="dissolve">
                                      <p:cBhvr>
                                        <p:cTn id="146" dur="500"/>
                                        <p:tgtEl>
                                          <p:spTgt spid="123"/>
                                        </p:tgtEl>
                                      </p:cBhvr>
                                    </p:animEffect>
                                  </p:childTnLst>
                                </p:cTn>
                              </p:par>
                            </p:childTnLst>
                          </p:cTn>
                        </p:par>
                        <p:par>
                          <p:cTn id="147" fill="hold" nodeType="afterGroup">
                            <p:stCondLst>
                              <p:cond delay="1000"/>
                            </p:stCondLst>
                            <p:childTnLst>
                              <p:par>
                                <p:cTn id="148" presetID="9" presetClass="entr" presetSubtype="0" dur="500" fill="hold" grpId="0" nodeType="afterEffect">
                                  <p:stCondLst>
                                    <p:cond delay="0"/>
                                  </p:stCondLst>
                                  <p:childTnLst>
                                    <p:set>
                                      <p:cBhvr>
                                        <p:cTn id="149" dur="1" fill="hold">
                                          <p:stCondLst>
                                            <p:cond delay="0"/>
                                          </p:stCondLst>
                                        </p:cTn>
                                        <p:tgtEl>
                                          <p:spTgt spid="136"/>
                                        </p:tgtEl>
                                        <p:attrNameLst>
                                          <p:attrName>style.visibility</p:attrName>
                                        </p:attrNameLst>
                                      </p:cBhvr>
                                      <p:to>
                                        <p:strVal val="visible"/>
                                      </p:to>
                                    </p:set>
                                    <p:animEffect transition="in" filter="dissolve">
                                      <p:cBhvr>
                                        <p:cTn id="150" dur="500"/>
                                        <p:tgtEl>
                                          <p:spTgt spid="136"/>
                                        </p:tgtEl>
                                      </p:cBhvr>
                                    </p:animEffect>
                                  </p:childTnLst>
                                </p:cTn>
                              </p:par>
                            </p:childTnLst>
                          </p:cTn>
                        </p:par>
                      </p:childTnLst>
                    </p:cTn>
                  </p:par>
                  <p:par>
                    <p:cTn id="151" fill="hold" nodeType="clickPar">
                      <p:stCondLst>
                        <p:cond delay="indefinite"/>
                      </p:stCondLst>
                      <p:childTnLst>
                        <p:par>
                          <p:cTn id="152" fill="hold">
                            <p:stCondLst>
                              <p:cond delay="0"/>
                            </p:stCondLst>
                            <p:childTnLst>
                              <p:par>
                                <p:cTn id="153" presetID="9" presetClass="entr" presetSubtype="0" dur="500" fill="hold" nodeType="clickEffect">
                                  <p:stCondLst>
                                    <p:cond delay="0"/>
                                  </p:stCondLst>
                                  <p:childTnLst>
                                    <p:set>
                                      <p:cBhvr>
                                        <p:cTn id="154" dur="1" fill="hold">
                                          <p:stCondLst>
                                            <p:cond delay="0"/>
                                          </p:stCondLst>
                                        </p:cTn>
                                        <p:tgtEl>
                                          <p:spTgt spid="133"/>
                                        </p:tgtEl>
                                        <p:attrNameLst>
                                          <p:attrName>style.visibility</p:attrName>
                                        </p:attrNameLst>
                                      </p:cBhvr>
                                      <p:to>
                                        <p:strVal val="visible"/>
                                      </p:to>
                                    </p:set>
                                    <p:animEffect transition="in" filter="dissolve">
                                      <p:cBhvr>
                                        <p:cTn id="155" dur="500"/>
                                        <p:tgtEl>
                                          <p:spTgt spid="133"/>
                                        </p:tgtEl>
                                      </p:cBhvr>
                                    </p:animEffect>
                                  </p:childTnLst>
                                </p:cTn>
                              </p:par>
                              <p:par>
                                <p:cTn id="156" presetID="9" presetClass="exit" presetSubtype="0" dur="500" fill="hold" nodeType="withEffect">
                                  <p:stCondLst>
                                    <p:cond delay="0"/>
                                  </p:stCondLst>
                                  <p:childTnLst>
                                    <p:animEffect transition="out" filter="dissolve">
                                      <p:cBhvr>
                                        <p:cTn id="157" dur="500"/>
                                        <p:tgtEl>
                                          <p:spTgt spid="132"/>
                                        </p:tgtEl>
                                      </p:cBhvr>
                                    </p:animEffect>
                                    <p:set>
                                      <p:cBhvr>
                                        <p:cTn id="158" dur="1" fill="hold">
                                          <p:stCondLst>
                                            <p:cond delay="499"/>
                                          </p:stCondLst>
                                        </p:cTn>
                                        <p:tgtEl>
                                          <p:spTgt spid="132"/>
                                        </p:tgtEl>
                                        <p:attrNameLst>
                                          <p:attrName>style.visibility</p:attrName>
                                        </p:attrNameLst>
                                      </p:cBhvr>
                                      <p:to>
                                        <p:strVal val="hidden"/>
                                      </p:to>
                                    </p:set>
                                  </p:childTnLst>
                                </p:cTn>
                              </p:par>
                            </p:childTnLst>
                          </p:cTn>
                        </p:par>
                        <p:par>
                          <p:cTn id="159" fill="hold" nodeType="afterGroup">
                            <p:stCondLst>
                              <p:cond delay="500"/>
                            </p:stCondLst>
                            <p:childTnLst>
                              <p:par>
                                <p:cTn id="160" presetID="9" presetClass="entr" presetSubtype="0" dur="500" fill="hold" nodeType="afterEffect">
                                  <p:stCondLst>
                                    <p:cond delay="0"/>
                                  </p:stCondLst>
                                  <p:childTnLst>
                                    <p:set>
                                      <p:cBhvr>
                                        <p:cTn id="161" dur="1" fill="hold">
                                          <p:stCondLst>
                                            <p:cond delay="0"/>
                                          </p:stCondLst>
                                        </p:cTn>
                                        <p:tgtEl>
                                          <p:spTgt spid="134"/>
                                        </p:tgtEl>
                                        <p:attrNameLst>
                                          <p:attrName>style.visibility</p:attrName>
                                        </p:attrNameLst>
                                      </p:cBhvr>
                                      <p:to>
                                        <p:strVal val="visible"/>
                                      </p:to>
                                    </p:set>
                                    <p:animEffect transition="in" filter="dissolve">
                                      <p:cBhvr>
                                        <p:cTn id="162" dur="500"/>
                                        <p:tgtEl>
                                          <p:spTgt spid="134"/>
                                        </p:tgtEl>
                                      </p:cBhvr>
                                    </p:animEffect>
                                  </p:childTnLst>
                                </p:cTn>
                              </p:par>
                            </p:childTnLst>
                          </p:cTn>
                        </p:par>
                        <p:par>
                          <p:cTn id="163" fill="hold" nodeType="afterGroup">
                            <p:stCondLst>
                              <p:cond delay="1000"/>
                            </p:stCondLst>
                            <p:childTnLst>
                              <p:par>
                                <p:cTn id="164" presetID="9" presetClass="entr" presetSubtype="0" dur="500" fill="hold" grpId="0" nodeType="afterEffect">
                                  <p:stCondLst>
                                    <p:cond delay="0"/>
                                  </p:stCondLst>
                                  <p:childTnLst>
                                    <p:set>
                                      <p:cBhvr>
                                        <p:cTn id="165" dur="1" fill="hold">
                                          <p:stCondLst>
                                            <p:cond delay="0"/>
                                          </p:stCondLst>
                                        </p:cTn>
                                        <p:tgtEl>
                                          <p:spTgt spid="137"/>
                                        </p:tgtEl>
                                        <p:attrNameLst>
                                          <p:attrName>style.visibility</p:attrName>
                                        </p:attrNameLst>
                                      </p:cBhvr>
                                      <p:to>
                                        <p:strVal val="visible"/>
                                      </p:to>
                                    </p:set>
                                    <p:animEffect transition="in" filter="dissolve">
                                      <p:cBhvr>
                                        <p:cTn id="166" dur="500"/>
                                        <p:tgtEl>
                                          <p:spTgt spid="137"/>
                                        </p:tgtEl>
                                      </p:cBhvr>
                                    </p:animEffect>
                                  </p:childTnLst>
                                </p:cTn>
                              </p:par>
                            </p:childTnLst>
                          </p:cTn>
                        </p:par>
                      </p:childTnLst>
                    </p:cTn>
                  </p:par>
                  <p:par>
                    <p:cTn id="167" fill="hold" nodeType="clickPar">
                      <p:stCondLst>
                        <p:cond delay="indefinite"/>
                      </p:stCondLst>
                      <p:childTnLst>
                        <p:par>
                          <p:cTn id="168" fill="hold">
                            <p:stCondLst>
                              <p:cond delay="0"/>
                            </p:stCondLst>
                            <p:childTnLst>
                              <p:par>
                                <p:cTn id="169" presetID="9" presetClass="entr" presetSubtype="0" dur="500" fill="hold" nodeType="clickEffect">
                                  <p:stCondLst>
                                    <p:cond delay="0"/>
                                  </p:stCondLst>
                                  <p:childTnLst>
                                    <p:set>
                                      <p:cBhvr>
                                        <p:cTn id="170" dur="1" fill="hold">
                                          <p:stCondLst>
                                            <p:cond delay="0"/>
                                          </p:stCondLst>
                                        </p:cTn>
                                        <p:tgtEl>
                                          <p:spTgt spid="138"/>
                                        </p:tgtEl>
                                        <p:attrNameLst>
                                          <p:attrName>style.visibility</p:attrName>
                                        </p:attrNameLst>
                                      </p:cBhvr>
                                      <p:to>
                                        <p:strVal val="visible"/>
                                      </p:to>
                                    </p:set>
                                    <p:animEffect transition="in" filter="dissolve">
                                      <p:cBhvr>
                                        <p:cTn id="171" dur="500"/>
                                        <p:tgtEl>
                                          <p:spTgt spid="138"/>
                                        </p:tgtEl>
                                      </p:cBhvr>
                                    </p:animEffect>
                                  </p:childTnLst>
                                </p:cTn>
                              </p:par>
                              <p:par>
                                <p:cTn id="172" presetID="9" presetClass="exit" presetSubtype="0" dur="500" fill="hold" nodeType="withEffect">
                                  <p:stCondLst>
                                    <p:cond delay="0"/>
                                  </p:stCondLst>
                                  <p:childTnLst>
                                    <p:animEffect transition="out" filter="dissolve">
                                      <p:cBhvr>
                                        <p:cTn id="173" dur="500"/>
                                        <p:tgtEl>
                                          <p:spTgt spid="133"/>
                                        </p:tgtEl>
                                      </p:cBhvr>
                                    </p:animEffect>
                                    <p:set>
                                      <p:cBhvr>
                                        <p:cTn id="174" dur="1" fill="hold">
                                          <p:stCondLst>
                                            <p:cond delay="499"/>
                                          </p:stCondLst>
                                        </p:cTn>
                                        <p:tgtEl>
                                          <p:spTgt spid="133"/>
                                        </p:tgtEl>
                                        <p:attrNameLst>
                                          <p:attrName>style.visibility</p:attrName>
                                        </p:attrNameLst>
                                      </p:cBhvr>
                                      <p:to>
                                        <p:strVal val="hidden"/>
                                      </p:to>
                                    </p:set>
                                  </p:childTnLst>
                                </p:cTn>
                              </p:par>
                            </p:childTnLst>
                          </p:cTn>
                        </p:par>
                      </p:childTnLst>
                    </p:cTn>
                  </p:par>
                  <p:par>
                    <p:cTn id="175" fill="hold" nodeType="clickPar">
                      <p:stCondLst>
                        <p:cond delay="indefinite"/>
                      </p:stCondLst>
                      <p:childTnLst>
                        <p:par>
                          <p:cTn id="176" fill="hold">
                            <p:stCondLst>
                              <p:cond delay="0"/>
                            </p:stCondLst>
                            <p:childTnLst>
                              <p:par>
                                <p:cTn id="177" presetID="9" presetClass="entr" presetSubtype="0" dur="500" fill="hold" nodeType="clickEffect">
                                  <p:stCondLst>
                                    <p:cond delay="0"/>
                                  </p:stCondLst>
                                  <p:childTnLst>
                                    <p:set>
                                      <p:cBhvr>
                                        <p:cTn id="178" dur="1" fill="hold">
                                          <p:stCondLst>
                                            <p:cond delay="0"/>
                                          </p:stCondLst>
                                        </p:cTn>
                                        <p:tgtEl>
                                          <p:spTgt spid="139"/>
                                        </p:tgtEl>
                                        <p:attrNameLst>
                                          <p:attrName>style.visibility</p:attrName>
                                        </p:attrNameLst>
                                      </p:cBhvr>
                                      <p:to>
                                        <p:strVal val="visible"/>
                                      </p:to>
                                    </p:set>
                                    <p:animEffect transition="in" filter="dissolve">
                                      <p:cBhvr>
                                        <p:cTn id="179" dur="500"/>
                                        <p:tgtEl>
                                          <p:spTgt spid="139"/>
                                        </p:tgtEl>
                                      </p:cBhvr>
                                    </p:animEffect>
                                  </p:childTnLst>
                                </p:cTn>
                              </p:par>
                              <p:par>
                                <p:cTn id="180" presetID="9" presetClass="exit" presetSubtype="0" dur="500" fill="hold" nodeType="withEffect">
                                  <p:stCondLst>
                                    <p:cond delay="0"/>
                                  </p:stCondLst>
                                  <p:childTnLst>
                                    <p:animEffect transition="out" filter="dissolve">
                                      <p:cBhvr>
                                        <p:cTn id="181" dur="500"/>
                                        <p:tgtEl>
                                          <p:spTgt spid="138"/>
                                        </p:tgtEl>
                                      </p:cBhvr>
                                    </p:animEffect>
                                    <p:set>
                                      <p:cBhvr>
                                        <p:cTn id="182" dur="1" fill="hold">
                                          <p:stCondLst>
                                            <p:cond delay="499"/>
                                          </p:stCondLst>
                                        </p:cTn>
                                        <p:tgtEl>
                                          <p:spTgt spid="138"/>
                                        </p:tgtEl>
                                        <p:attrNameLst>
                                          <p:attrName>style.visibility</p:attrName>
                                        </p:attrNameLst>
                                      </p:cBhvr>
                                      <p:to>
                                        <p:strVal val="hidden"/>
                                      </p:to>
                                    </p:set>
                                  </p:childTnLst>
                                </p:cTn>
                              </p:par>
                            </p:childTnLst>
                          </p:cTn>
                        </p:par>
                        <p:par>
                          <p:cTn id="183" fill="hold" nodeType="afterGroup">
                            <p:stCondLst>
                              <p:cond delay="500"/>
                            </p:stCondLst>
                            <p:childTnLst>
                              <p:par>
                                <p:cTn id="184" presetID="9" presetClass="entr" presetSubtype="0" dur="500" fill="hold" nodeType="afterEffect">
                                  <p:stCondLst>
                                    <p:cond delay="0"/>
                                  </p:stCondLst>
                                  <p:childTnLst>
                                    <p:set>
                                      <p:cBhvr>
                                        <p:cTn id="185" dur="1" fill="hold">
                                          <p:stCondLst>
                                            <p:cond delay="0"/>
                                          </p:stCondLst>
                                        </p:cTn>
                                        <p:tgtEl>
                                          <p:spTgt spid="135"/>
                                        </p:tgtEl>
                                        <p:attrNameLst>
                                          <p:attrName>style.visibility</p:attrName>
                                        </p:attrNameLst>
                                      </p:cBhvr>
                                      <p:to>
                                        <p:strVal val="visible"/>
                                      </p:to>
                                    </p:set>
                                    <p:animEffect transition="in" filter="dissolve">
                                      <p:cBhvr>
                                        <p:cTn id="186" dur="500"/>
                                        <p:tgtEl>
                                          <p:spTgt spid="135"/>
                                        </p:tgtEl>
                                      </p:cBhvr>
                                    </p:animEffect>
                                  </p:childTnLst>
                                </p:cTn>
                              </p:par>
                            </p:childTnLst>
                          </p:cTn>
                        </p:par>
                        <p:par>
                          <p:cTn id="187" fill="hold" nodeType="afterGroup">
                            <p:stCondLst>
                              <p:cond delay="1000"/>
                            </p:stCondLst>
                            <p:childTnLst>
                              <p:par>
                                <p:cTn id="188" presetID="9" presetClass="entr" presetSubtype="0" dur="500" fill="hold" grpId="0" nodeType="afterEffect">
                                  <p:stCondLst>
                                    <p:cond delay="0"/>
                                  </p:stCondLst>
                                  <p:childTnLst>
                                    <p:set>
                                      <p:cBhvr>
                                        <p:cTn id="189" dur="1" fill="hold">
                                          <p:stCondLst>
                                            <p:cond delay="0"/>
                                          </p:stCondLst>
                                        </p:cTn>
                                        <p:tgtEl>
                                          <p:spTgt spid="141"/>
                                        </p:tgtEl>
                                        <p:attrNameLst>
                                          <p:attrName>style.visibility</p:attrName>
                                        </p:attrNameLst>
                                      </p:cBhvr>
                                      <p:to>
                                        <p:strVal val="visible"/>
                                      </p:to>
                                    </p:set>
                                    <p:animEffect transition="in" filter="dissolve">
                                      <p:cBhvr>
                                        <p:cTn id="190" dur="500"/>
                                        <p:tgtEl>
                                          <p:spTgt spid="141"/>
                                        </p:tgtEl>
                                      </p:cBhvr>
                                    </p:animEffect>
                                  </p:childTnLst>
                                </p:cTn>
                              </p:par>
                            </p:childTnLst>
                          </p:cTn>
                        </p:par>
                      </p:childTnLst>
                    </p:cTn>
                  </p:par>
                  <p:par>
                    <p:cTn id="191" fill="hold" nodeType="clickPar">
                      <p:stCondLst>
                        <p:cond delay="indefinite"/>
                      </p:stCondLst>
                      <p:childTnLst>
                        <p:par>
                          <p:cTn id="192" fill="hold">
                            <p:stCondLst>
                              <p:cond delay="0"/>
                            </p:stCondLst>
                            <p:childTnLst>
                              <p:par>
                                <p:cTn id="193" presetID="9" presetClass="entr" presetSubtype="0" dur="500" fill="hold" nodeType="clickEffect">
                                  <p:stCondLst>
                                    <p:cond delay="0"/>
                                  </p:stCondLst>
                                  <p:childTnLst>
                                    <p:set>
                                      <p:cBhvr>
                                        <p:cTn id="194" dur="1" fill="hold">
                                          <p:stCondLst>
                                            <p:cond delay="0"/>
                                          </p:stCondLst>
                                        </p:cTn>
                                        <p:tgtEl>
                                          <p:spTgt spid="140"/>
                                        </p:tgtEl>
                                        <p:attrNameLst>
                                          <p:attrName>style.visibility</p:attrName>
                                        </p:attrNameLst>
                                      </p:cBhvr>
                                      <p:to>
                                        <p:strVal val="visible"/>
                                      </p:to>
                                    </p:set>
                                    <p:animEffect transition="in" filter="dissolve">
                                      <p:cBhvr>
                                        <p:cTn id="195" dur="500"/>
                                        <p:tgtEl>
                                          <p:spTgt spid="140"/>
                                        </p:tgtEl>
                                      </p:cBhvr>
                                    </p:animEffect>
                                  </p:childTnLst>
                                </p:cTn>
                              </p:par>
                              <p:par>
                                <p:cTn id="196" presetID="9" presetClass="exit" presetSubtype="0" dur="500" fill="hold" nodeType="withEffect">
                                  <p:stCondLst>
                                    <p:cond delay="0"/>
                                  </p:stCondLst>
                                  <p:childTnLst>
                                    <p:animEffect transition="out" filter="dissolve">
                                      <p:cBhvr>
                                        <p:cTn id="197" dur="500"/>
                                        <p:tgtEl>
                                          <p:spTgt spid="139"/>
                                        </p:tgtEl>
                                      </p:cBhvr>
                                    </p:animEffect>
                                    <p:set>
                                      <p:cBhvr>
                                        <p:cTn id="198" dur="1" fill="hold">
                                          <p:stCondLst>
                                            <p:cond delay="499"/>
                                          </p:stCondLst>
                                        </p:cTn>
                                        <p:tgtEl>
                                          <p:spTgt spid="139"/>
                                        </p:tgtEl>
                                        <p:attrNameLst>
                                          <p:attrName>style.visibility</p:attrName>
                                        </p:attrNameLst>
                                      </p:cBhvr>
                                      <p:to>
                                        <p:strVal val="hidden"/>
                                      </p:to>
                                    </p:set>
                                  </p:childTnLst>
                                </p:cTn>
                              </p:par>
                            </p:childTnLst>
                          </p:cTn>
                        </p:par>
                        <p:par>
                          <p:cTn id="199" fill="hold" nodeType="afterGroup">
                            <p:stCondLst>
                              <p:cond delay="500"/>
                            </p:stCondLst>
                            <p:childTnLst>
                              <p:par>
                                <p:cTn id="200" presetID="9" presetClass="entr" presetSubtype="0" dur="500" fill="hold" nodeType="afterEffect">
                                  <p:stCondLst>
                                    <p:cond delay="0"/>
                                  </p:stCondLst>
                                  <p:childTnLst>
                                    <p:set>
                                      <p:cBhvr>
                                        <p:cTn id="201" dur="1" fill="hold">
                                          <p:stCondLst>
                                            <p:cond delay="0"/>
                                          </p:stCondLst>
                                        </p:cTn>
                                        <p:tgtEl>
                                          <p:spTgt spid="142"/>
                                        </p:tgtEl>
                                        <p:attrNameLst>
                                          <p:attrName>style.visibility</p:attrName>
                                        </p:attrNameLst>
                                      </p:cBhvr>
                                      <p:to>
                                        <p:strVal val="visible"/>
                                      </p:to>
                                    </p:set>
                                    <p:animEffect transition="in" filter="dissolve">
                                      <p:cBhvr>
                                        <p:cTn id="202" dur="500"/>
                                        <p:tgtEl>
                                          <p:spTgt spid="142"/>
                                        </p:tgtEl>
                                      </p:cBhvr>
                                    </p:animEffect>
                                  </p:childTnLst>
                                </p:cTn>
                              </p:par>
                            </p:childTnLst>
                          </p:cTn>
                        </p:par>
                        <p:par>
                          <p:cTn id="203" fill="hold" nodeType="afterGroup">
                            <p:stCondLst>
                              <p:cond delay="1000"/>
                            </p:stCondLst>
                            <p:childTnLst>
                              <p:par>
                                <p:cTn id="204" presetID="9" presetClass="entr" presetSubtype="0" dur="500" fill="hold" grpId="0" nodeType="afterEffect">
                                  <p:stCondLst>
                                    <p:cond delay="0"/>
                                  </p:stCondLst>
                                  <p:childTnLst>
                                    <p:set>
                                      <p:cBhvr>
                                        <p:cTn id="205" dur="1" fill="hold">
                                          <p:stCondLst>
                                            <p:cond delay="0"/>
                                          </p:stCondLst>
                                        </p:cTn>
                                        <p:tgtEl>
                                          <p:spTgt spid="125"/>
                                        </p:tgtEl>
                                        <p:attrNameLst>
                                          <p:attrName>style.visibility</p:attrName>
                                        </p:attrNameLst>
                                      </p:cBhvr>
                                      <p:to>
                                        <p:strVal val="visible"/>
                                      </p:to>
                                    </p:set>
                                    <p:animEffect transition="in" filter="dissolve">
                                      <p:cBhvr>
                                        <p:cTn id="206" dur="500"/>
                                        <p:tgtEl>
                                          <p:spTgt spid="125"/>
                                        </p:tgtEl>
                                      </p:cBhvr>
                                    </p:animEffect>
                                  </p:childTnLst>
                                </p:cTn>
                              </p:par>
                            </p:childTnLst>
                          </p:cTn>
                        </p:par>
                      </p:childTnLst>
                    </p:cTn>
                  </p:par>
                  <p:par>
                    <p:cTn id="207" fill="hold" nodeType="clickPar">
                      <p:stCondLst>
                        <p:cond delay="indefinite"/>
                      </p:stCondLst>
                      <p:childTnLst>
                        <p:par>
                          <p:cTn id="208" fill="hold">
                            <p:stCondLst>
                              <p:cond delay="0"/>
                            </p:stCondLst>
                            <p:childTnLst>
                              <p:par>
                                <p:cTn id="209" presetID="9" presetClass="entr" presetSubtype="0" dur="500" fill="hold" nodeType="clickEffect">
                                  <p:stCondLst>
                                    <p:cond delay="0"/>
                                  </p:stCondLst>
                                  <p:childTnLst>
                                    <p:set>
                                      <p:cBhvr>
                                        <p:cTn id="210" dur="1" fill="hold">
                                          <p:stCondLst>
                                            <p:cond delay="0"/>
                                          </p:stCondLst>
                                        </p:cTn>
                                        <p:tgtEl>
                                          <p:spTgt spid="128"/>
                                        </p:tgtEl>
                                        <p:attrNameLst>
                                          <p:attrName>style.visibility</p:attrName>
                                        </p:attrNameLst>
                                      </p:cBhvr>
                                      <p:to>
                                        <p:strVal val="visible"/>
                                      </p:to>
                                    </p:set>
                                    <p:animEffect transition="in" filter="dissolve">
                                      <p:cBhvr>
                                        <p:cTn id="211" dur="500"/>
                                        <p:tgtEl>
                                          <p:spTgt spid="128"/>
                                        </p:tgtEl>
                                      </p:cBhvr>
                                    </p:animEffect>
                                  </p:childTnLst>
                                </p:cTn>
                              </p:par>
                              <p:par>
                                <p:cTn id="212" presetID="9" presetClass="exit" presetSubtype="0" dur="500" fill="hold" nodeType="withEffect">
                                  <p:stCondLst>
                                    <p:cond delay="0"/>
                                  </p:stCondLst>
                                  <p:childTnLst>
                                    <p:animEffect transition="out" filter="dissolve">
                                      <p:cBhvr>
                                        <p:cTn id="213" dur="500"/>
                                        <p:tgtEl>
                                          <p:spTgt spid="140"/>
                                        </p:tgtEl>
                                      </p:cBhvr>
                                    </p:animEffect>
                                    <p:set>
                                      <p:cBhvr>
                                        <p:cTn id="214" dur="1" fill="hold">
                                          <p:stCondLst>
                                            <p:cond delay="499"/>
                                          </p:stCondLst>
                                        </p:cTn>
                                        <p:tgtEl>
                                          <p:spTgt spid="140"/>
                                        </p:tgtEl>
                                        <p:attrNameLst>
                                          <p:attrName>style.visibility</p:attrName>
                                        </p:attrNameLst>
                                      </p:cBhvr>
                                      <p:to>
                                        <p:strVal val="hidden"/>
                                      </p:to>
                                    </p:set>
                                  </p:childTnLst>
                                </p:cTn>
                              </p:par>
                            </p:childTnLst>
                          </p:cTn>
                        </p:par>
                      </p:childTnLst>
                    </p:cTn>
                  </p:par>
                  <p:par>
                    <p:cTn id="215" fill="hold" nodeType="clickPar">
                      <p:stCondLst>
                        <p:cond delay="indefinite"/>
                      </p:stCondLst>
                      <p:childTnLst>
                        <p:par>
                          <p:cTn id="216" fill="hold">
                            <p:stCondLst>
                              <p:cond delay="0"/>
                            </p:stCondLst>
                            <p:childTnLst>
                              <p:par>
                                <p:cTn id="217" presetID="9" presetClass="entr" presetSubtype="0" dur="500" fill="hold" nodeType="clickEffect">
                                  <p:stCondLst>
                                    <p:cond delay="0"/>
                                  </p:stCondLst>
                                  <p:childTnLst>
                                    <p:set>
                                      <p:cBhvr>
                                        <p:cTn id="218" dur="1" fill="hold">
                                          <p:stCondLst>
                                            <p:cond delay="0"/>
                                          </p:stCondLst>
                                        </p:cTn>
                                        <p:tgtEl>
                                          <p:spTgt spid="143"/>
                                        </p:tgtEl>
                                        <p:attrNameLst>
                                          <p:attrName>style.visibility</p:attrName>
                                        </p:attrNameLst>
                                      </p:cBhvr>
                                      <p:to>
                                        <p:strVal val="visible"/>
                                      </p:to>
                                    </p:set>
                                    <p:animEffect transition="in" filter="dissolve">
                                      <p:cBhvr>
                                        <p:cTn id="219" dur="500"/>
                                        <p:tgtEl>
                                          <p:spTgt spid="143"/>
                                        </p:tgtEl>
                                      </p:cBhvr>
                                    </p:animEffect>
                                  </p:childTnLst>
                                </p:cTn>
                              </p:par>
                              <p:par>
                                <p:cTn id="220" presetID="9" presetClass="exit" presetSubtype="0" dur="500" fill="hold" nodeType="withEffect">
                                  <p:stCondLst>
                                    <p:cond delay="0"/>
                                  </p:stCondLst>
                                  <p:childTnLst>
                                    <p:animEffect transition="out" filter="dissolve">
                                      <p:cBhvr>
                                        <p:cTn id="221" dur="500"/>
                                        <p:tgtEl>
                                          <p:spTgt spid="128"/>
                                        </p:tgtEl>
                                      </p:cBhvr>
                                    </p:animEffect>
                                    <p:set>
                                      <p:cBhvr>
                                        <p:cTn id="222" dur="1" fill="hold">
                                          <p:stCondLst>
                                            <p:cond delay="499"/>
                                          </p:stCondLst>
                                        </p:cTn>
                                        <p:tgtEl>
                                          <p:spTgt spid="128"/>
                                        </p:tgtEl>
                                        <p:attrNameLst>
                                          <p:attrName>style.visibility</p:attrName>
                                        </p:attrNameLst>
                                      </p:cBhvr>
                                      <p:to>
                                        <p:strVal val="hidden"/>
                                      </p:to>
                                    </p:set>
                                  </p:childTnLst>
                                </p:cTn>
                              </p:par>
                            </p:childTnLst>
                          </p:cTn>
                        </p:par>
                        <p:par>
                          <p:cTn id="223" fill="hold" nodeType="afterGroup">
                            <p:stCondLst>
                              <p:cond delay="500"/>
                            </p:stCondLst>
                            <p:childTnLst>
                              <p:par>
                                <p:cTn id="224" presetID="9" presetClass="entr" presetSubtype="0" dur="500" fill="hold" grpId="0" nodeType="afterEffect">
                                  <p:stCondLst>
                                    <p:cond delay="0"/>
                                  </p:stCondLst>
                                  <p:childTnLst>
                                    <p:set>
                                      <p:cBhvr>
                                        <p:cTn id="225" dur="1" fill="hold">
                                          <p:stCondLst>
                                            <p:cond delay="0"/>
                                          </p:stCondLst>
                                        </p:cTn>
                                        <p:tgtEl>
                                          <p:spTgt spid="144"/>
                                        </p:tgtEl>
                                        <p:attrNameLst>
                                          <p:attrName>style.visibility</p:attrName>
                                        </p:attrNameLst>
                                      </p:cBhvr>
                                      <p:to>
                                        <p:strVal val="visible"/>
                                      </p:to>
                                    </p:set>
                                    <p:animEffect transition="in" filter="dissolve">
                                      <p:cBhvr>
                                        <p:cTn id="226" dur="500"/>
                                        <p:tgtEl>
                                          <p:spTgt spid="144"/>
                                        </p:tgtEl>
                                      </p:cBhvr>
                                    </p:animEffect>
                                  </p:childTnLst>
                                </p:cTn>
                              </p:par>
                            </p:childTnLst>
                          </p:cTn>
                        </p:par>
                      </p:childTnLst>
                    </p:cTn>
                  </p:par>
                  <p:par>
                    <p:cTn id="227" fill="hold" nodeType="clickPar">
                      <p:stCondLst>
                        <p:cond delay="indefinite"/>
                      </p:stCondLst>
                      <p:childTnLst>
                        <p:par>
                          <p:cTn id="228" fill="hold">
                            <p:stCondLst>
                              <p:cond delay="0"/>
                            </p:stCondLst>
                            <p:childTnLst>
                              <p:par>
                                <p:cTn id="229" presetID="9" presetClass="entr" presetSubtype="0" dur="500" fill="hold" nodeType="clickEffect">
                                  <p:stCondLst>
                                    <p:cond delay="0"/>
                                  </p:stCondLst>
                                  <p:childTnLst>
                                    <p:set>
                                      <p:cBhvr>
                                        <p:cTn id="230" dur="1" fill="hold">
                                          <p:stCondLst>
                                            <p:cond delay="0"/>
                                          </p:stCondLst>
                                        </p:cTn>
                                        <p:tgtEl>
                                          <p:spTgt spid="127"/>
                                        </p:tgtEl>
                                        <p:attrNameLst>
                                          <p:attrName>style.visibility</p:attrName>
                                        </p:attrNameLst>
                                      </p:cBhvr>
                                      <p:to>
                                        <p:strVal val="visible"/>
                                      </p:to>
                                    </p:set>
                                    <p:animEffect transition="in" filter="dissolve">
                                      <p:cBhvr>
                                        <p:cTn id="231" dur="500"/>
                                        <p:tgtEl>
                                          <p:spTgt spid="127"/>
                                        </p:tgtEl>
                                      </p:cBhvr>
                                    </p:animEffect>
                                  </p:childTnLst>
                                </p:cTn>
                              </p:par>
                              <p:par>
                                <p:cTn id="232" presetID="9" presetClass="exit" presetSubtype="0" dur="500" fill="hold" nodeType="withEffect">
                                  <p:stCondLst>
                                    <p:cond delay="0"/>
                                  </p:stCondLst>
                                  <p:childTnLst>
                                    <p:animEffect transition="out" filter="dissolve">
                                      <p:cBhvr>
                                        <p:cTn id="233" dur="500"/>
                                        <p:tgtEl>
                                          <p:spTgt spid="143"/>
                                        </p:tgtEl>
                                      </p:cBhvr>
                                    </p:animEffect>
                                    <p:set>
                                      <p:cBhvr>
                                        <p:cTn id="234" dur="1" fill="hold">
                                          <p:stCondLst>
                                            <p:cond delay="499"/>
                                          </p:stCondLst>
                                        </p:cTn>
                                        <p:tgtEl>
                                          <p:spTgt spid="143"/>
                                        </p:tgtEl>
                                        <p:attrNameLst>
                                          <p:attrName>style.visibility</p:attrName>
                                        </p:attrNameLst>
                                      </p:cBhvr>
                                      <p:to>
                                        <p:strVal val="hidden"/>
                                      </p:to>
                                    </p:set>
                                  </p:childTnLst>
                                </p:cTn>
                              </p:par>
                            </p:childTnLst>
                          </p:cTn>
                        </p:par>
                        <p:par>
                          <p:cTn id="235" fill="hold" nodeType="afterGroup">
                            <p:stCondLst>
                              <p:cond delay="500"/>
                            </p:stCondLst>
                            <p:childTnLst>
                              <p:par>
                                <p:cTn id="236" presetID="9" presetClass="entr" presetSubtype="0" dur="500" fill="hold" grpId="0" nodeType="afterEffect">
                                  <p:stCondLst>
                                    <p:cond delay="0"/>
                                  </p:stCondLst>
                                  <p:childTnLst>
                                    <p:set>
                                      <p:cBhvr>
                                        <p:cTn id="237" dur="1" fill="hold">
                                          <p:stCondLst>
                                            <p:cond delay="0"/>
                                          </p:stCondLst>
                                        </p:cTn>
                                        <p:tgtEl>
                                          <p:spTgt spid="145"/>
                                        </p:tgtEl>
                                        <p:attrNameLst>
                                          <p:attrName>style.visibility</p:attrName>
                                        </p:attrNameLst>
                                      </p:cBhvr>
                                      <p:to>
                                        <p:strVal val="visible"/>
                                      </p:to>
                                    </p:set>
                                    <p:animEffect transition="in" filter="dissolve">
                                      <p:cBhvr>
                                        <p:cTn id="238"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4" grpId="0"/>
      <p:bldP spid="125" grpId="0"/>
      <p:bldP spid="129" grpId="0"/>
      <p:bldP spid="130" grpId="0"/>
      <p:bldP spid="136" grpId="0"/>
      <p:bldP spid="137" grpId="0"/>
      <p:bldP spid="141" grpId="0"/>
      <p:bldP spid="144" grpId="0"/>
      <p:bldP spid="145" grpId="0"/>
    </p:bld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30238" indent="-630238"/>
            <a:r>
              <a:rPr lang="en-SG" sz="3600">
                <a:solidFill>
                  <a:srgbClr val="0000FF"/>
                </a:solidFill>
                <a:latin typeface="+mn-lt"/>
              </a:rPr>
              <a:t>1.8 	Incrementing a Pointer</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21</a:t>
            </a:fld>
            <a:endParaRPr/>
          </a:p>
        </p:txBody>
      </p:sp>
      <p:sp>
        <p:nvSpPr>
          <p:cNvPr id="23" name="Rectangle 3">
            <a:extLst>
              <a:ext uri="{FF2B5EF4-FFF2-40B4-BE49-F238E27FC236}">
                <a16:creationId xmlns:a16="http://schemas.microsoft.com/office/drawing/2014/main" id="{97F3D24C-37EB-4212-9A57-7159B14DEEFE}"/>
              </a:ext>
            </a:extLst>
          </p:cNvPr>
          <p:cNvSpPr txBox="1">
            <a:spLocks noChangeArrowheads="1"/>
          </p:cNvSpPr>
          <p:nvPr/>
        </p:nvSpPr>
        <p:spPr>
          <a:xfrm>
            <a:off x="471488" y="1198021"/>
            <a:ext cx="8149998" cy="783772"/>
          </a:xfrm>
          <a:prstGeom prst="rect">
            <a:avLst/>
          </a:prstGeom>
        </p:spPr>
        <p:txBody>
          <a:bodyPr vert="horz" lIns="91440" tIns="45720" rIns="91440" bIns="45720" rtlCol="0">
            <a:normAutofit lnSpcReduction="10000"/>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GB"/>
              <a:t>If p is a pointer variable, what does </a:t>
            </a:r>
            <a:r>
              <a:rPr lang="en-GB">
                <a:solidFill>
                  <a:srgbClr val="C00000"/>
                </a:solidFill>
              </a:rPr>
              <a:t>p = p + 1 </a:t>
            </a:r>
            <a:r>
              <a:rPr lang="en-GB"/>
              <a:t>(or </a:t>
            </a:r>
            <a:r>
              <a:rPr lang="en-GB">
                <a:solidFill>
                  <a:srgbClr val="C00000"/>
                </a:solidFill>
              </a:rPr>
              <a:t>p++</a:t>
            </a:r>
            <a:r>
              <a:rPr lang="en-GB"/>
              <a:t>) mean?</a:t>
            </a:r>
          </a:p>
        </p:txBody>
      </p:sp>
      <p:sp>
        <p:nvSpPr>
          <p:cNvPr id="24" name="[TextBox 1]">
            <a:extLst>
              <a:ext uri="{FF2B5EF4-FFF2-40B4-BE49-F238E27FC236}">
                <a16:creationId xmlns:a16="http://schemas.microsoft.com/office/drawing/2014/main" id="{47CDD73F-FA49-4A42-A299-F14FF420FDB5}"/>
              </a:ext>
            </a:extLst>
          </p:cNvPr>
          <p:cNvSpPr txBox="1"/>
          <p:nvPr/>
        </p:nvSpPr>
        <p:spPr>
          <a:xfrm>
            <a:off x="261257" y="2065461"/>
            <a:ext cx="6596743" cy="3877985"/>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b="1" err="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a; </a:t>
            </a:r>
            <a:r>
              <a:rPr lang="en-US" sz="2000" b="1">
                <a:solidFill>
                  <a:srgbClr val="0000FF"/>
                </a:solidFill>
                <a:latin typeface="Courier New" panose="02070309020205020404" pitchFamily="49" charset="0"/>
                <a:cs typeface="Courier New" panose="02070309020205020404" pitchFamily="49" charset="0"/>
              </a:rPr>
              <a:t>float</a:t>
            </a:r>
            <a:r>
              <a:rPr lang="en-US" sz="2000" b="1">
                <a:latin typeface="Courier New" panose="02070309020205020404" pitchFamily="49" charset="0"/>
                <a:cs typeface="Courier New" panose="02070309020205020404" pitchFamily="49" charset="0"/>
              </a:rPr>
              <a:t> b; </a:t>
            </a:r>
            <a:r>
              <a:rPr lang="en-US" sz="2000" b="1">
                <a:solidFill>
                  <a:srgbClr val="0000FF"/>
                </a:solidFill>
                <a:latin typeface="Courier New" panose="02070309020205020404" pitchFamily="49" charset="0"/>
                <a:cs typeface="Courier New" panose="02070309020205020404" pitchFamily="49" charset="0"/>
              </a:rPr>
              <a:t>char</a:t>
            </a:r>
            <a:r>
              <a:rPr lang="en-US" sz="2000" b="1">
                <a:latin typeface="Courier New" panose="02070309020205020404" pitchFamily="49" charset="0"/>
                <a:cs typeface="Courier New" panose="02070309020205020404" pitchFamily="49" charset="0"/>
              </a:rPr>
              <a:t> c; </a:t>
            </a: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d;</a:t>
            </a:r>
          </a:p>
          <a:p>
            <a:r>
              <a:rPr lang="en-US" sz="2000" b="1" err="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*ap; </a:t>
            </a:r>
            <a:r>
              <a:rPr lang="en-US" sz="2000" b="1">
                <a:solidFill>
                  <a:srgbClr val="0000FF"/>
                </a:solidFill>
                <a:latin typeface="Courier New" panose="02070309020205020404" pitchFamily="49" charset="0"/>
                <a:cs typeface="Courier New" panose="02070309020205020404" pitchFamily="49" charset="0"/>
              </a:rPr>
              <a:t>float</a:t>
            </a:r>
            <a:r>
              <a:rPr lang="en-US" sz="2000" b="1">
                <a:latin typeface="Courier New" panose="02070309020205020404" pitchFamily="49" charset="0"/>
                <a:cs typeface="Courier New" panose="02070309020205020404" pitchFamily="49" charset="0"/>
              </a:rPr>
              <a:t> *bp; </a:t>
            </a:r>
          </a:p>
          <a:p>
            <a:r>
              <a:rPr lang="en-US" sz="2000" b="1">
                <a:solidFill>
                  <a:srgbClr val="0000FF"/>
                </a:solidFill>
                <a:latin typeface="Courier New" panose="02070309020205020404" pitchFamily="49" charset="0"/>
                <a:cs typeface="Courier New" panose="02070309020205020404" pitchFamily="49" charset="0"/>
              </a:rPr>
              <a:t>char</a:t>
            </a:r>
            <a:r>
              <a:rPr lang="en-US" sz="2000" b="1">
                <a:latin typeface="Courier New" panose="02070309020205020404" pitchFamily="49" charset="0"/>
                <a:cs typeface="Courier New" panose="02070309020205020404" pitchFamily="49" charset="0"/>
              </a:rPr>
              <a:t> *cp; </a:t>
            </a: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*dp;</a:t>
            </a:r>
          </a:p>
          <a:p>
            <a:endParaRPr lang="en-US" sz="1000" b="1">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ap = &amp;a; bp = &amp;b; cp = &amp;c; dp = &amp;d;</a:t>
            </a:r>
          </a:p>
          <a:p>
            <a:r>
              <a:rPr lang="en-US" sz="2000" b="1">
                <a:latin typeface="Courier New" panose="02070309020205020404" pitchFamily="49" charset="0"/>
                <a:cs typeface="Courier New" panose="02070309020205020404" pitchFamily="49" charset="0"/>
              </a:rPr>
              <a:t>printf(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%p %p %p %p\n</a:t>
            </a:r>
            <a:r>
              <a:rPr lang="en-US" sz="2000" b="1">
                <a:latin typeface="Courier New" panose="02070309020205020404" pitchFamily="49" charset="0"/>
                <a:cs typeface="Courier New" panose="02070309020205020404" pitchFamily="49" charset="0"/>
              </a:rPr>
              <a:t>", ap, bp, cp, dp);</a:t>
            </a:r>
          </a:p>
          <a:p>
            <a:endParaRPr lang="en-US" sz="2800" b="1">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ap++; bp++; cp++; dp++;</a:t>
            </a:r>
          </a:p>
          <a:p>
            <a:r>
              <a:rPr lang="en-US" sz="2000" b="1">
                <a:latin typeface="Courier New" panose="02070309020205020404" pitchFamily="49" charset="0"/>
                <a:cs typeface="Courier New" panose="02070309020205020404" pitchFamily="49" charset="0"/>
              </a:rPr>
              <a:t>printf(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%p %p %p %p\n</a:t>
            </a:r>
            <a:r>
              <a:rPr lang="en-US" sz="2000" b="1">
                <a:latin typeface="Courier New" panose="02070309020205020404" pitchFamily="49" charset="0"/>
                <a:cs typeface="Courier New" panose="02070309020205020404" pitchFamily="49" charset="0"/>
              </a:rPr>
              <a:t>", ap, bp, cp, dp);</a:t>
            </a:r>
          </a:p>
          <a:p>
            <a:endParaRPr lang="en-US" sz="2800" b="1">
              <a:latin typeface="Courier New" panose="02070309020205020404" pitchFamily="49" charset="0"/>
              <a:cs typeface="Courier New" panose="02070309020205020404" pitchFamily="49" charset="0"/>
            </a:endParaRPr>
          </a:p>
          <a:p>
            <a:r>
              <a:rPr lang="en-US" sz="2000" b="1">
                <a:latin typeface="Courier New" panose="02070309020205020404" pitchFamily="49" charset="0"/>
                <a:cs typeface="Courier New" panose="02070309020205020404" pitchFamily="49" charset="0"/>
              </a:rPr>
              <a:t>ap += </a:t>
            </a:r>
            <a:r>
              <a:rPr lang="en-US" sz="2000" b="1">
                <a:solidFill>
                  <a:srgbClr val="006600"/>
                </a:solidFill>
                <a:latin typeface="Courier New" panose="02070309020205020404" pitchFamily="49" charset="0"/>
                <a:cs typeface="Courier New" panose="02070309020205020404" pitchFamily="49" charset="0"/>
              </a:rPr>
              <a:t>3</a:t>
            </a:r>
            <a:r>
              <a:rPr lang="en-US" sz="2000" b="1">
                <a:latin typeface="Courier New" panose="02070309020205020404" pitchFamily="49" charset="0"/>
                <a:cs typeface="Courier New" panose="02070309020205020404" pitchFamily="49" charset="0"/>
              </a:rPr>
              <a:t>;</a:t>
            </a:r>
          </a:p>
          <a:p>
            <a:r>
              <a:rPr lang="en-US" sz="2000" b="1">
                <a:latin typeface="Courier New" panose="02070309020205020404" pitchFamily="49" charset="0"/>
                <a:cs typeface="Courier New" panose="02070309020205020404" pitchFamily="49" charset="0"/>
              </a:rPr>
              <a:t>printf(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%p\n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ap);</a:t>
            </a:r>
            <a:endParaRPr lang="pt-BR" sz="2000" b="1">
              <a:latin typeface="Courier New" panose="02070309020205020404" pitchFamily="49" charset="0"/>
              <a:cs typeface="Courier New" panose="02070309020205020404" pitchFamily="49" charset="0"/>
            </a:endParaRPr>
          </a:p>
        </p:txBody>
      </p:sp>
      <p:sp>
        <p:nvSpPr>
          <p:cNvPr id="25" name="[TextBox 15]">
            <a:extLst>
              <a:ext uri="{FF2B5EF4-FFF2-40B4-BE49-F238E27FC236}">
                <a16:creationId xmlns:a16="http://schemas.microsoft.com/office/drawing/2014/main" id="{783EA823-8C9C-4C3F-B0D6-4CF30C70C9F9}"/>
              </a:ext>
            </a:extLst>
          </p:cNvPr>
          <p:cNvSpPr txBox="1"/>
          <p:nvPr/>
        </p:nvSpPr>
        <p:spPr>
          <a:xfrm>
            <a:off x="5401002" y="5758780"/>
            <a:ext cx="2334985" cy="369332"/>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IncrementPointers.c</a:t>
            </a:r>
            <a:endParaRPr lang="en-SG"/>
          </a:p>
        </p:txBody>
      </p:sp>
      <p:sp>
        <p:nvSpPr>
          <p:cNvPr id="26" name="TextBox 25">
            <a:extLst>
              <a:ext uri="{FF2B5EF4-FFF2-40B4-BE49-F238E27FC236}">
                <a16:creationId xmlns:a16="http://schemas.microsoft.com/office/drawing/2014/main" id="{83C5AEC8-B40E-4187-803A-BB6C1F421F43}"/>
              </a:ext>
            </a:extLst>
          </p:cNvPr>
          <p:cNvSpPr txBox="1"/>
          <p:nvPr/>
        </p:nvSpPr>
        <p:spPr>
          <a:xfrm>
            <a:off x="6188529" y="1726756"/>
            <a:ext cx="2710542" cy="1477328"/>
          </a:xfrm>
          <a:prstGeom prst="rect">
            <a:avLst/>
          </a:prstGeom>
          <a:solidFill>
            <a:schemeClr val="bg1"/>
          </a:solidFill>
          <a:ln>
            <a:solidFill>
              <a:srgbClr val="006600"/>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Recall Lect#2a slide 16:</a:t>
            </a:r>
          </a:p>
          <a:p>
            <a:r>
              <a:rPr lang="en-US">
                <a:solidFill>
                  <a:srgbClr val="0000FF"/>
                </a:solidFill>
              </a:rPr>
              <a:t>int </a:t>
            </a:r>
            <a:r>
              <a:rPr lang="en-US"/>
              <a:t>takes up 4 bytes</a:t>
            </a:r>
          </a:p>
          <a:p>
            <a:r>
              <a:rPr lang="en-US">
                <a:solidFill>
                  <a:srgbClr val="0000FF"/>
                </a:solidFill>
              </a:rPr>
              <a:t>float</a:t>
            </a:r>
            <a:r>
              <a:rPr lang="en-US"/>
              <a:t> takes up 4 bytes</a:t>
            </a:r>
          </a:p>
          <a:p>
            <a:r>
              <a:rPr lang="en-US">
                <a:solidFill>
                  <a:srgbClr val="0000FF"/>
                </a:solidFill>
              </a:rPr>
              <a:t>char </a:t>
            </a:r>
            <a:r>
              <a:rPr lang="en-US"/>
              <a:t>takes up 1 byte</a:t>
            </a:r>
          </a:p>
          <a:p>
            <a:r>
              <a:rPr lang="en-US">
                <a:solidFill>
                  <a:srgbClr val="0000FF"/>
                </a:solidFill>
              </a:rPr>
              <a:t>double</a:t>
            </a:r>
            <a:r>
              <a:rPr lang="en-US"/>
              <a:t> takes up 8 bytes</a:t>
            </a:r>
          </a:p>
        </p:txBody>
      </p:sp>
      <p:sp>
        <p:nvSpPr>
          <p:cNvPr id="27" name="[TextBox 55]">
            <a:extLst>
              <a:ext uri="{FF2B5EF4-FFF2-40B4-BE49-F238E27FC236}">
                <a16:creationId xmlns:a16="http://schemas.microsoft.com/office/drawing/2014/main" id="{38BEC5BD-52D6-4314-9FFD-43C2D7975AE4}"/>
              </a:ext>
            </a:extLst>
          </p:cNvPr>
          <p:cNvSpPr txBox="1"/>
          <p:nvPr/>
        </p:nvSpPr>
        <p:spPr>
          <a:xfrm>
            <a:off x="2997319" y="3833146"/>
            <a:ext cx="5662154" cy="400110"/>
          </a:xfrm>
          <a:prstGeom prst="rect">
            <a:avLst/>
          </a:prstGeom>
          <a:solidFill>
            <a:srgbClr val="CC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ffbff0a4 ffbff0a0 ffbff09f ffbff090</a:t>
            </a:r>
          </a:p>
        </p:txBody>
      </p:sp>
      <p:sp>
        <p:nvSpPr>
          <p:cNvPr id="28" name="[TextBox 55]">
            <a:extLst>
              <a:ext uri="{FF2B5EF4-FFF2-40B4-BE49-F238E27FC236}">
                <a16:creationId xmlns:a16="http://schemas.microsoft.com/office/drawing/2014/main" id="{0115728D-2F26-4B31-8FC3-29DC5E09A239}"/>
              </a:ext>
            </a:extLst>
          </p:cNvPr>
          <p:cNvSpPr txBox="1"/>
          <p:nvPr/>
        </p:nvSpPr>
        <p:spPr>
          <a:xfrm>
            <a:off x="2997319" y="4860308"/>
            <a:ext cx="5662154" cy="400110"/>
          </a:xfrm>
          <a:prstGeom prst="rect">
            <a:avLst/>
          </a:prstGeom>
          <a:solidFill>
            <a:srgbClr val="CC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ffbff0a8 ffbff0a4 ffbff0a0 ffbff098</a:t>
            </a:r>
          </a:p>
        </p:txBody>
      </p:sp>
      <p:sp>
        <p:nvSpPr>
          <p:cNvPr id="29" name="[TextBox 55]">
            <a:extLst>
              <a:ext uri="{FF2B5EF4-FFF2-40B4-BE49-F238E27FC236}">
                <a16:creationId xmlns:a16="http://schemas.microsoft.com/office/drawing/2014/main" id="{86848DE7-ED49-4BAE-8EA3-3C8BE55BF460}"/>
              </a:ext>
            </a:extLst>
          </p:cNvPr>
          <p:cNvSpPr txBox="1"/>
          <p:nvPr/>
        </p:nvSpPr>
        <p:spPr>
          <a:xfrm>
            <a:off x="3429000" y="5487360"/>
            <a:ext cx="1643659" cy="400110"/>
          </a:xfrm>
          <a:prstGeom prst="rect">
            <a:avLst/>
          </a:prstGeom>
          <a:solidFill>
            <a:srgbClr val="CC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b="1">
                <a:latin typeface="Courier New" panose="02070309020205020404" pitchFamily="49" charset="0"/>
                <a:cs typeface="Courier New" panose="02070309020205020404" pitchFamily="49" charset="0"/>
              </a:rPr>
              <a:t>ffbff0b4</a:t>
            </a:r>
          </a:p>
        </p:txBody>
      </p:sp>
      <p:cxnSp>
        <p:nvCxnSpPr>
          <p:cNvPr id="3" name="Straight Arrow Connector 2"/>
          <p:cNvCxnSpPr/>
          <p:nvPr/>
        </p:nvCxnSpPr>
        <p:spPr>
          <a:xfrm flipH="1">
            <a:off x="3936569"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4" name="TextBox 3"/>
          <p:cNvSpPr txBox="1"/>
          <p:nvPr/>
        </p:nvSpPr>
        <p:spPr>
          <a:xfrm>
            <a:off x="3867391" y="4266992"/>
            <a:ext cx="383438" cy="30777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400">
                <a:solidFill>
                  <a:srgbClr val="C00000"/>
                </a:solidFill>
                <a:latin typeface="Consolas" panose="020b0609020204030204" pitchFamily="49" charset="0"/>
              </a:rPr>
              <a:t>+4</a:t>
            </a:r>
            <a:endParaRPr lang="en-GB" sz="1400">
              <a:solidFill>
                <a:srgbClr val="C00000"/>
              </a:solidFill>
              <a:latin typeface="Consolas" panose="020b0609020204030204" pitchFamily="49" charset="0"/>
            </a:endParaRPr>
          </a:p>
        </p:txBody>
      </p:sp>
      <p:cxnSp>
        <p:nvCxnSpPr>
          <p:cNvPr id="16" name="Straight Arrow Connector 15"/>
          <p:cNvCxnSpPr/>
          <p:nvPr/>
        </p:nvCxnSpPr>
        <p:spPr>
          <a:xfrm flipH="1">
            <a:off x="5148823"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7" name="TextBox 16"/>
          <p:cNvSpPr txBox="1"/>
          <p:nvPr/>
        </p:nvSpPr>
        <p:spPr>
          <a:xfrm>
            <a:off x="5079645" y="4266992"/>
            <a:ext cx="383438" cy="30777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400">
                <a:solidFill>
                  <a:srgbClr val="C00000"/>
                </a:solidFill>
                <a:latin typeface="Consolas" panose="020b0609020204030204" pitchFamily="49" charset="0"/>
              </a:rPr>
              <a:t>+4</a:t>
            </a:r>
            <a:endParaRPr lang="en-GB" sz="1400">
              <a:solidFill>
                <a:srgbClr val="C00000"/>
              </a:solidFill>
              <a:latin typeface="Consolas" panose="020b0609020204030204" pitchFamily="49" charset="0"/>
            </a:endParaRPr>
          </a:p>
        </p:txBody>
      </p:sp>
      <p:cxnSp>
        <p:nvCxnSpPr>
          <p:cNvPr id="18" name="Straight Arrow Connector 17"/>
          <p:cNvCxnSpPr/>
          <p:nvPr/>
        </p:nvCxnSpPr>
        <p:spPr>
          <a:xfrm flipH="1">
            <a:off x="6622182"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9" name="TextBox 18"/>
          <p:cNvSpPr txBox="1"/>
          <p:nvPr/>
        </p:nvSpPr>
        <p:spPr>
          <a:xfrm>
            <a:off x="6553004" y="4266992"/>
            <a:ext cx="383438" cy="30777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400">
                <a:solidFill>
                  <a:srgbClr val="C00000"/>
                </a:solidFill>
                <a:latin typeface="Consolas" panose="020b0609020204030204" pitchFamily="49" charset="0"/>
              </a:rPr>
              <a:t>+1</a:t>
            </a:r>
            <a:endParaRPr lang="en-GB" sz="1400">
              <a:solidFill>
                <a:srgbClr val="C00000"/>
              </a:solidFill>
              <a:latin typeface="Consolas" panose="020b0609020204030204" pitchFamily="49" charset="0"/>
            </a:endParaRPr>
          </a:p>
        </p:txBody>
      </p:sp>
      <p:cxnSp>
        <p:nvCxnSpPr>
          <p:cNvPr id="20" name="Straight Arrow Connector 19"/>
          <p:cNvCxnSpPr/>
          <p:nvPr/>
        </p:nvCxnSpPr>
        <p:spPr>
          <a:xfrm flipH="1">
            <a:off x="8070253" y="4233256"/>
            <a:ext cx="0" cy="62705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22" name="TextBox 21"/>
          <p:cNvSpPr txBox="1"/>
          <p:nvPr/>
        </p:nvSpPr>
        <p:spPr>
          <a:xfrm>
            <a:off x="8001075" y="4266992"/>
            <a:ext cx="383438" cy="30777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400">
                <a:solidFill>
                  <a:srgbClr val="C00000"/>
                </a:solidFill>
                <a:latin typeface="Consolas" panose="020b0609020204030204" pitchFamily="49" charset="0"/>
              </a:rPr>
              <a:t>+8</a:t>
            </a:r>
            <a:endParaRPr lang="en-GB" sz="1400">
              <a:solidFill>
                <a:srgbClr val="C00000"/>
              </a:solidFill>
              <a:latin typeface="Consolas" panose="020b0609020204030204" pitchFamily="49" charset="0"/>
            </a:endParaRPr>
          </a:p>
        </p:txBody>
      </p:sp>
      <p:cxnSp>
        <p:nvCxnSpPr>
          <p:cNvPr id="30" name="Straight Arrow Connector 29"/>
          <p:cNvCxnSpPr/>
          <p:nvPr/>
        </p:nvCxnSpPr>
        <p:spPr>
          <a:xfrm flipH="1">
            <a:off x="3936569" y="5260418"/>
            <a:ext cx="0" cy="223821"/>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1" name="TextBox 30"/>
          <p:cNvSpPr txBox="1"/>
          <p:nvPr/>
        </p:nvSpPr>
        <p:spPr>
          <a:xfrm>
            <a:off x="3936569" y="5213479"/>
            <a:ext cx="482824" cy="30777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400">
                <a:solidFill>
                  <a:srgbClr val="C00000"/>
                </a:solidFill>
                <a:latin typeface="Consolas" panose="020b0609020204030204" pitchFamily="49" charset="0"/>
              </a:rPr>
              <a:t>+12</a:t>
            </a:r>
            <a:endParaRPr lang="en-GB" sz="1400">
              <a:solidFill>
                <a:srgbClr val="C00000"/>
              </a:solidFill>
              <a:latin typeface="Consolas" panose="020b0609020204030204" pitchFamily="49" charset="0"/>
            </a:endParaRPr>
          </a:p>
        </p:txBody>
      </p:sp>
    </p:spTree>
    <p:extLst>
      <p:ext uri="{BB962C8B-B14F-4D97-AF65-F5344CB8AC3E}">
        <p14:creationId xmlns:p14="http://schemas.microsoft.com/office/powerpoint/2010/main" val="34817251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9" presetClass="entr" presetSubtype="0" dur="50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par>
                          <p:cTn id="13" fill="hold" nodeType="afterGroup">
                            <p:stCondLst>
                              <p:cond delay="500"/>
                            </p:stCondLst>
                            <p:childTnLst>
                              <p:par>
                                <p:cTn id="14" presetID="22" presetClass="entr" presetSubtype="1" dur="50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dur="5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par>
                                <p:cTn id="20" presetID="22" presetClass="entr" presetSubtype="1" dur="50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500"/>
                                        <p:tgtEl>
                                          <p:spTgt spid="18"/>
                                        </p:tgtEl>
                                      </p:cBhvr>
                                    </p:animEffect>
                                  </p:childTnLst>
                                </p:cTn>
                              </p:par>
                              <p:par>
                                <p:cTn id="23" presetID="22" presetClass="entr" presetSubtype="1" dur="50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up)">
                                      <p:cBhvr>
                                        <p:cTn id="25" dur="500"/>
                                        <p:tgtEl>
                                          <p:spTgt spid="20"/>
                                        </p:tgtEl>
                                      </p:cBhvr>
                                    </p:animEffect>
                                  </p:childTnLst>
                                </p:cTn>
                              </p:par>
                              <p:par>
                                <p:cTn id="26" presetID="10" presetClass="entr" presetSubtype="0" dur="50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dur="50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dur="5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dur="5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nodeType="clickPar">
                      <p:stCondLst>
                        <p:cond delay="indefinite"/>
                      </p:stCondLst>
                      <p:childTnLst>
                        <p:par>
                          <p:cTn id="39" fill="hold">
                            <p:stCondLst>
                              <p:cond delay="0"/>
                            </p:stCondLst>
                            <p:childTnLst>
                              <p:par>
                                <p:cTn id="40" presetID="9" presetClass="entr" presetSubtype="0" dur="50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dissolve">
                                      <p:cBhvr>
                                        <p:cTn id="42" dur="500"/>
                                        <p:tgtEl>
                                          <p:spTgt spid="29"/>
                                        </p:tgtEl>
                                      </p:cBhvr>
                                    </p:animEffect>
                                  </p:childTnLst>
                                </p:cTn>
                              </p:par>
                            </p:childTnLst>
                          </p:cTn>
                        </p:par>
                        <p:par>
                          <p:cTn id="43" fill="hold" nodeType="afterGroup">
                            <p:stCondLst>
                              <p:cond delay="500"/>
                            </p:stCondLst>
                            <p:childTnLst>
                              <p:par>
                                <p:cTn id="44" presetID="22" presetClass="entr" presetSubtype="1" dur="50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up)">
                                      <p:cBhvr>
                                        <p:cTn id="46" dur="500"/>
                                        <p:tgtEl>
                                          <p:spTgt spid="30"/>
                                        </p:tgtEl>
                                      </p:cBhvr>
                                    </p:animEffect>
                                  </p:childTnLst>
                                </p:cTn>
                              </p:par>
                              <p:par>
                                <p:cTn id="47" presetID="10" presetClass="entr" presetSubtype="0" dur="50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4" grpId="0"/>
      <p:bldP spid="17" grpId="0"/>
      <p:bldP spid="19" grpId="0"/>
      <p:bldP spid="22" grpId="0"/>
      <p:bldP spid="31" grpId="0"/>
    </p:bld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30238" indent="-630238"/>
            <a:r>
              <a:rPr lang="en-SG" sz="3600">
                <a:solidFill>
                  <a:srgbClr val="0000FF"/>
                </a:solidFill>
                <a:latin typeface="+mn-lt"/>
              </a:rPr>
              <a:t>1.9 	Common Mistake</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22</a:t>
            </a:fld>
            <a:endParaRPr/>
          </a:p>
        </p:txBody>
      </p:sp>
      <p:grpSp>
        <p:nvGrpSpPr>
          <p:cNvPr id="13" name="Group 12"/>
          <p:cNvGrpSpPr/>
          <p:nvPr/>
        </p:nvGrpSpPr>
        <p:grpSpPr>
          <a:xfrm>
            <a:off x="654145" y="1411523"/>
            <a:ext cx="4593716" cy="1432388"/>
            <a:chOff x="654145" y="1411523"/>
            <a:chExt cx="4593716" cy="1432388"/>
          </a:xfrm>
        </p:grpSpPr>
        <p:sp>
          <p:nvSpPr>
            <p:cNvPr id="15" name="TextBox 14"/>
            <p:cNvSpPr txBox="1"/>
            <p:nvPr/>
          </p:nvSpPr>
          <p:spPr>
            <a:xfrm>
              <a:off x="654145" y="1643582"/>
              <a:ext cx="4025432" cy="1200329"/>
            </a:xfrm>
            <a:prstGeom prst="rect">
              <a:avLst/>
            </a:prstGeom>
            <a:solidFill>
              <a:srgbClr val="FFFFCC"/>
            </a:solidFill>
            <a:ln w="1270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tabLst>
                  <a:tab pos="346075"/>
                </a:tabLst>
                <a:defRPr/>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*n;</a:t>
              </a:r>
            </a:p>
            <a:p>
              <a:pPr>
                <a:tabLst>
                  <a:tab pos="346075"/>
                </a:tabLst>
                <a:defRPr/>
              </a:pPr>
              <a:endParaRPr lang="en-US" sz="1200" b="1">
                <a:latin typeface="Courier New" panose="02070309020205020404" pitchFamily="49" charset="0"/>
                <a:cs typeface="Courier New" panose="02070309020205020404" pitchFamily="49" charset="0"/>
              </a:endParaRPr>
            </a:p>
            <a:p>
              <a:pPr>
                <a:tabLst>
                  <a:tab pos="346075"/>
                </a:tabLst>
                <a:defRPr/>
              </a:pPr>
              <a:r>
                <a:rPr lang="en-US" sz="2000" b="1">
                  <a:latin typeface="Courier New" panose="02070309020205020404" pitchFamily="49" charset="0"/>
                  <a:cs typeface="Courier New" panose="02070309020205020404" pitchFamily="49" charset="0"/>
                </a:rPr>
                <a:t>	*n = </a:t>
              </a:r>
              <a:r>
                <a:rPr lang="en-US" sz="2000" b="1">
                  <a:solidFill>
                    <a:srgbClr val="006600"/>
                  </a:solidFill>
                  <a:latin typeface="Courier New" panose="02070309020205020404" pitchFamily="49" charset="0"/>
                  <a:cs typeface="Courier New" panose="02070309020205020404" pitchFamily="49" charset="0"/>
                </a:rPr>
                <a:t>123</a:t>
              </a:r>
              <a:r>
                <a:rPr lang="en-US" sz="2000" b="1">
                  <a:latin typeface="Courier New" panose="02070309020205020404" pitchFamily="49" charset="0"/>
                  <a:cs typeface="Courier New" panose="02070309020205020404" pitchFamily="49" charset="0"/>
                </a:rPr>
                <a:t>;</a:t>
              </a:r>
            </a:p>
            <a:p>
              <a:pPr>
                <a:tabLst>
                  <a:tab pos="346075"/>
                </a:tabLst>
                <a:defRPr/>
              </a:pPr>
              <a:r>
                <a:rPr lang="en-US" sz="2000" b="1">
                  <a:latin typeface="Courier New" panose="02070309020205020404" pitchFamily="49" charset="0"/>
                  <a:cs typeface="Courier New" panose="02070309020205020404" pitchFamily="49" charset="0"/>
                </a:rPr>
                <a:t>	printf(</a:t>
              </a:r>
              <a:r>
                <a:rPr lang="en-US" sz="2000" b="1">
                  <a:solidFill>
                    <a:srgbClr val="006600"/>
                  </a:solidFill>
                  <a:latin typeface="Courier New" panose="02070309020205020404" pitchFamily="49" charset="0"/>
                  <a:cs typeface="Courier New" panose="02070309020205020404" pitchFamily="49" charset="0"/>
                </a:rPr>
                <a:t>"</a:t>
              </a:r>
              <a:r>
                <a:rPr lang="en-US" sz="2000" b="1">
                  <a:solidFill>
                    <a:srgbClr val="FF0000"/>
                  </a:solidFill>
                  <a:latin typeface="Courier New" panose="02070309020205020404" pitchFamily="49" charset="0"/>
                  <a:cs typeface="Courier New" panose="02070309020205020404" pitchFamily="49" charset="0"/>
                </a:rPr>
                <a:t>%d\n</a:t>
              </a:r>
              <a:r>
                <a:rPr lang="en-US" sz="2000" b="1">
                  <a:solidFill>
                    <a:srgbClr val="006600"/>
                  </a:solidFill>
                  <a:latin typeface="Courier New" panose="02070309020205020404" pitchFamily="49" charset="0"/>
                  <a:cs typeface="Courier New" panose="02070309020205020404" pitchFamily="49" charset="0"/>
                </a:rPr>
                <a:t>"</a:t>
              </a:r>
              <a:r>
                <a:rPr lang="en-US" sz="2000" b="1">
                  <a:latin typeface="Courier New" panose="02070309020205020404" pitchFamily="49" charset="0"/>
                  <a:cs typeface="Courier New" panose="02070309020205020404" pitchFamily="49" charset="0"/>
                </a:rPr>
                <a:t>, *n);</a:t>
              </a:r>
            </a:p>
          </p:txBody>
        </p:sp>
        <p:sp>
          <p:nvSpPr>
            <p:cNvPr id="16" name="TextBox 15"/>
            <p:cNvSpPr txBox="1">
              <a:spLocks noChangeArrowheads="1"/>
            </p:cNvSpPr>
            <p:nvPr/>
          </p:nvSpPr>
          <p:spPr bwMode="auto">
            <a:xfrm>
              <a:off x="2994068" y="1411523"/>
              <a:ext cx="2253793" cy="369332"/>
            </a:xfrm>
            <a:prstGeom prst="rect">
              <a:avLst/>
            </a:prstGeom>
            <a:solidFill>
              <a:srgbClr val="FFFF99"/>
            </a:solidFill>
            <a:ln w="9525">
              <a:solidFill>
                <a:schemeClr val="tx1"/>
              </a:solid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CommonMistake.c</a:t>
              </a:r>
              <a:endParaRPr lang="en-US"/>
            </a:p>
          </p:txBody>
        </p:sp>
      </p:grpSp>
      <p:sp>
        <p:nvSpPr>
          <p:cNvPr id="18" name="TextBox 17"/>
          <p:cNvSpPr txBox="1"/>
          <p:nvPr/>
        </p:nvSpPr>
        <p:spPr>
          <a:xfrm>
            <a:off x="4445794" y="1888146"/>
            <a:ext cx="4078517" cy="830997"/>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2400"/>
              <a:t>What’s wrong with this?</a:t>
            </a:r>
          </a:p>
          <a:p>
            <a:r>
              <a:rPr lang="en-US" sz="2400"/>
              <a:t>Can you draw the  picture?</a:t>
            </a:r>
            <a:endParaRPr lang="en-SG" sz="2400"/>
          </a:p>
        </p:txBody>
      </p:sp>
      <p:sp>
        <p:nvSpPr>
          <p:cNvPr id="19" name="TextBox 18"/>
          <p:cNvSpPr txBox="1"/>
          <p:nvPr/>
        </p:nvSpPr>
        <p:spPr>
          <a:xfrm>
            <a:off x="737639" y="4129375"/>
            <a:ext cx="8042807" cy="14465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marL="360363" indent="-360363">
              <a:spcAft>
                <a:spcPts val="600"/>
              </a:spcAft>
              <a:buFont typeface="Wingdings" panose="05000000000000000000" pitchFamily="2" charset="2"/>
              <a:buChar char="§"/>
              <a:tabLst>
                <a:tab pos="360363"/>
              </a:tabLst>
            </a:pPr>
            <a:r>
              <a:rPr lang="en-US" sz="2000"/>
              <a:t>Where is the pointer </a:t>
            </a:r>
            <a:r>
              <a:rPr lang="en-US" sz="2000">
                <a:solidFill>
                  <a:srgbClr val="FF0000"/>
                </a:solidFill>
              </a:rPr>
              <a:t>n</a:t>
            </a:r>
            <a:r>
              <a:rPr lang="en-US" sz="2000"/>
              <a:t> pointing to?</a:t>
            </a:r>
          </a:p>
          <a:p>
            <a:pPr marL="360363" indent="-360363">
              <a:spcAft>
                <a:spcPts val="600"/>
              </a:spcAft>
              <a:buFont typeface="Wingdings" panose="05000000000000000000" pitchFamily="2" charset="2"/>
              <a:buChar char="§"/>
              <a:tabLst>
                <a:tab pos="360363"/>
              </a:tabLst>
            </a:pPr>
            <a:r>
              <a:rPr lang="en-US" sz="2000"/>
              <a:t>Where is the value </a:t>
            </a:r>
            <a:r>
              <a:rPr lang="en-US" sz="2000">
                <a:solidFill>
                  <a:srgbClr val="008000"/>
                </a:solidFill>
              </a:rPr>
              <a:t>123</a:t>
            </a:r>
            <a:r>
              <a:rPr lang="en-US" sz="2000"/>
              <a:t> assigned to?</a:t>
            </a:r>
          </a:p>
          <a:p>
            <a:pPr marL="360363" indent="-360363">
              <a:buFont typeface="Wingdings" panose="05000000000000000000" pitchFamily="2" charset="2"/>
              <a:buChar char="§"/>
              <a:tabLst>
                <a:tab pos="360363"/>
              </a:tabLst>
            </a:pPr>
            <a:r>
              <a:rPr lang="en-US" sz="2000"/>
              <a:t>Result: Segmentation Fault (core dumped)</a:t>
            </a:r>
          </a:p>
          <a:p>
            <a:pPr marL="817563" lvl="1" indent="-360363">
              <a:buFont typeface="Wingdings" panose="05000000000000000000" pitchFamily="2" charset="2"/>
              <a:buChar char="§"/>
              <a:tabLst>
                <a:tab pos="360363"/>
              </a:tabLst>
            </a:pPr>
            <a:r>
              <a:rPr lang="en-US">
                <a:solidFill>
                  <a:srgbClr val="0000FF"/>
                </a:solidFill>
              </a:rPr>
              <a:t>Remove the file “core” from your directory. </a:t>
            </a:r>
            <a:r>
              <a:rPr lang="en-US"/>
              <a:t>It takes up a lot of space!</a:t>
            </a:r>
            <a:endParaRPr lang="en-SG"/>
          </a:p>
        </p:txBody>
      </p:sp>
      <p:grpSp>
        <p:nvGrpSpPr>
          <p:cNvPr id="20" name="Group 19"/>
          <p:cNvGrpSpPr/>
          <p:nvPr/>
        </p:nvGrpSpPr>
        <p:grpSpPr>
          <a:xfrm>
            <a:off x="4862234" y="2900658"/>
            <a:ext cx="1326533" cy="912313"/>
            <a:chOff x="5831012" y="2964750"/>
            <a:chExt cx="1326533" cy="912313"/>
          </a:xfrm>
        </p:grpSpPr>
        <p:grpSp>
          <p:nvGrpSpPr>
            <p:cNvPr id="22" name="Group 21"/>
            <p:cNvGrpSpPr/>
            <p:nvPr/>
          </p:nvGrpSpPr>
          <p:grpSpPr>
            <a:xfrm>
              <a:off x="5831012" y="3324267"/>
              <a:ext cx="960497" cy="552796"/>
              <a:chOff x="6168199" y="3600938"/>
              <a:chExt cx="960497" cy="552796"/>
            </a:xfrm>
          </p:grpSpPr>
          <p:grpSp>
            <p:nvGrpSpPr>
              <p:cNvPr id="31" name="Group 15"/>
              <p:cNvGrpSpPr/>
              <p:nvPr/>
            </p:nvGrpSpPr>
            <p:grpSpPr>
              <a:xfrm>
                <a:off x="6168199" y="3606602"/>
                <a:ext cx="798662" cy="547132"/>
                <a:chOff x="6027680" y="1987635"/>
                <a:chExt cx="798178" cy="547580"/>
              </a:xfrm>
            </p:grpSpPr>
            <p:sp>
              <p:nvSpPr>
                <p:cNvPr id="33" name="TextBox 16"/>
                <p:cNvSpPr txBox="1">
                  <a:spLocks noChangeArrowheads="1"/>
                </p:cNvSpPr>
                <p:nvPr/>
              </p:nvSpPr>
              <p:spPr bwMode="auto">
                <a:xfrm>
                  <a:off x="6027680" y="1987635"/>
                  <a:ext cx="336331" cy="369635"/>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atin typeface="Calibri" panose="020f0502020204030204" pitchFamily="34" charset="0"/>
                    </a:rPr>
                    <a:t>n</a:t>
                  </a:r>
                  <a:endParaRPr lang="en-SG">
                    <a:latin typeface="Calibri" panose="020f0502020204030204" pitchFamily="34" charset="0"/>
                  </a:endParaRPr>
                </a:p>
              </p:txBody>
            </p:sp>
            <p:sp>
              <p:nvSpPr>
                <p:cNvPr id="34" name="TextBox 17"/>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defRPr/>
                  </a:pPr>
                  <a:endParaRPr lang="en-SG" sz="1600">
                    <a:latin typeface="Calibri" panose="020f0502020204030204" pitchFamily="34" charset="0"/>
                    <a:cs typeface="Arial" pitchFamily="34" charset="0"/>
                  </a:endParaRPr>
                </a:p>
              </p:txBody>
            </p:sp>
          </p:grpSp>
          <p:cxnSp>
            <p:nvCxnSpPr>
              <p:cNvPr id="32" name="Straight Arrow Connector 31"/>
              <p:cNvCxnSpPr>
                <a:cxnSpLocks noChangeShapeType="1"/>
              </p:cNvCxnSpPr>
              <p:nvPr/>
            </p:nvCxnSpPr>
            <p:spPr bwMode="auto">
              <a:xfrm flipV="1">
                <a:off x="6708098" y="3600938"/>
                <a:ext cx="420598" cy="374995"/>
              </a:xfrm>
              <a:prstGeom prst="straightConnector1">
                <a:avLst/>
              </a:prstGeom>
              <a:noFill/>
              <a:ln w="19050" cap="sq" algn="ctr">
                <a:solidFill>
                  <a:srgbClr val="0000FF"/>
                </a:solidFill>
                <a:round/>
                <a:tailEnd type="triangle" w="med" len="med"/>
              </a:ln>
            </p:spPr>
          </p:cxnSp>
        </p:grpSp>
        <p:sp>
          <p:nvSpPr>
            <p:cNvPr id="30" name="TextBox 16"/>
            <p:cNvSpPr txBox="1">
              <a:spLocks noChangeArrowheads="1"/>
            </p:cNvSpPr>
            <p:nvPr/>
          </p:nvSpPr>
          <p:spPr bwMode="auto">
            <a:xfrm>
              <a:off x="6784924" y="2964750"/>
              <a:ext cx="372621" cy="461665"/>
            </a:xfrm>
            <a:prstGeom prst="rect">
              <a:avLst/>
            </a:prstGeom>
            <a:noFill/>
            <a:ln w="9525">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latin typeface="Calibri" panose="020f0502020204030204" pitchFamily="34" charset="0"/>
                </a:rPr>
                <a:t>?</a:t>
              </a:r>
              <a:endParaRPr lang="en-SG" sz="2400">
                <a:latin typeface="Calibri" panose="020f0502020204030204" pitchFamily="34" charset="0"/>
              </a:endParaRPr>
            </a:p>
          </p:txBody>
        </p:sp>
      </p:grpSp>
      <p:pic>
        <p:nvPicPr>
          <p:cNvPr id="35" name="Picture 34" descr="alert_small.jpg"/>
          <p:cNvPicPr>
            <a:picLocks noChangeAspect="1"/>
          </p:cNvPicPr>
          <p:nvPr/>
        </p:nvPicPr>
        <p:blipFill>
          <a:blip r:embed="rId3"/>
          <a:stretch>
            <a:fillRect/>
          </a:stretch>
        </p:blipFill>
        <p:spPr>
          <a:xfrm>
            <a:off x="8099352" y="396137"/>
            <a:ext cx="681094" cy="681094"/>
          </a:xfrm>
          <a:prstGeom prst="rect">
            <a:avLst/>
          </a:prstGeom>
        </p:spPr>
      </p:pic>
    </p:spTree>
    <p:extLst>
      <p:ext uri="{BB962C8B-B14F-4D97-AF65-F5344CB8AC3E}">
        <p14:creationId xmlns:p14="http://schemas.microsoft.com/office/powerpoint/2010/main" val="128661241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9" presetClass="entr" presetSubtype="0" dur="50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nodeType="clickPar">
                      <p:stCondLst>
                        <p:cond delay="indefinite"/>
                        <p:cond evt="onBegin" delay="0">
                          <p:tn val="12"/>
                        </p:cond>
                      </p:stCondLst>
                      <p:childTnLst>
                        <p:par>
                          <p:cTn id="14" fill="hold">
                            <p:stCondLst>
                              <p:cond delay="0"/>
                            </p:stCondLst>
                            <p:childTnLst>
                              <p:par>
                                <p:cTn id="15" presetID="9" presetClass="entr" presetSubtype="0" dur="50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1166813" indent="-1166813"/>
            <a:r>
              <a:rPr lang="en-SG" sz="3600">
                <a:solidFill>
                  <a:srgbClr val="0000FF"/>
                </a:solidFill>
                <a:latin typeface="+mn-lt"/>
              </a:rPr>
              <a:t>1.10 	Why Do We Use Pointers?</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23</a:t>
            </a:fld>
            <a:endParaRPr/>
          </a:p>
        </p:txBody>
      </p:sp>
      <p:sp>
        <p:nvSpPr>
          <p:cNvPr id="13" name="HighlightTextShape201406241503265130">
            <a:extLst>
              <a:ext uri="{FF2B5EF4-FFF2-40B4-BE49-F238E27FC236}">
                <a16:creationId xmlns:a16="http://schemas.microsoft.com/office/drawing/2014/main" id="{2645AFC4-678D-4609-B08A-85B9C41EB6CC}"/>
              </a:ext>
            </a:extLst>
          </p:cNvPr>
          <p:cNvSpPr>
            <a:spLocks noChangeArrowheads="1"/>
          </p:cNvSpPr>
          <p:nvPr/>
        </p:nvSpPr>
        <p:spPr bwMode="auto">
          <a:xfrm>
            <a:off x="491320" y="1219200"/>
            <a:ext cx="8127386" cy="5181600"/>
          </a:xfrm>
          <a:prstGeom prst="rect">
            <a:avLst/>
          </a:prstGeom>
          <a:noFill/>
          <a:ln w="9525">
            <a:noFill/>
            <a:miter lim="800000"/>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spcBef>
                <a:spcPts val="1200"/>
              </a:spcBef>
              <a:buClr>
                <a:schemeClr val="bg1">
                  <a:lumMod val="50000"/>
                </a:schemeClr>
              </a:buClr>
              <a:buSzTx/>
              <a:buFont typeface="Wingdings" panose="05000000000000000000" pitchFamily="2" charset="2"/>
              <a:buChar char="§"/>
            </a:pPr>
            <a:r>
              <a:rPr lang="en-US" sz="2400"/>
              <a:t>It might appear that having a pointer to point to a variable is redundant since we can access the variable directly</a:t>
            </a:r>
          </a:p>
          <a:p>
            <a:pPr marL="342900" indent="-342900">
              <a:spcBef>
                <a:spcPts val="1200"/>
              </a:spcBef>
              <a:buClr>
                <a:schemeClr val="bg1">
                  <a:lumMod val="50000"/>
                </a:schemeClr>
              </a:buClr>
              <a:buSzTx/>
              <a:buFont typeface="Wingdings" panose="05000000000000000000" pitchFamily="2" charset="2"/>
              <a:buChar char="§"/>
            </a:pPr>
            <a:r>
              <a:rPr lang="en-US" sz="2400"/>
              <a:t>The purpose of pointers is apparent later when we pass the address of a variable into a function, for example, in the following scenarios:</a:t>
            </a:r>
          </a:p>
          <a:p>
            <a:pPr marL="800100" lvl="1" indent="-342900">
              <a:spcBef>
                <a:spcPts val="1200"/>
              </a:spcBef>
              <a:buClr>
                <a:schemeClr val="bg1">
                  <a:lumMod val="50000"/>
                </a:schemeClr>
              </a:buClr>
              <a:buSzTx/>
              <a:buFont typeface="Wingdings" panose="05000000000000000000" pitchFamily="2" charset="2"/>
              <a:buChar char="§"/>
            </a:pPr>
            <a:r>
              <a:rPr lang="en-US" sz="2000"/>
              <a:t>To pass the addresses of two or more variables to a function so that the function can pass back to its caller new values for the variables</a:t>
            </a:r>
          </a:p>
          <a:p>
            <a:pPr marL="800100" lvl="1" indent="-342900">
              <a:spcBef>
                <a:spcPts val="1200"/>
              </a:spcBef>
              <a:buClr>
                <a:schemeClr val="bg1">
                  <a:lumMod val="50000"/>
                </a:schemeClr>
              </a:buClr>
              <a:buSzTx/>
              <a:buFont typeface="Wingdings" panose="05000000000000000000" pitchFamily="2" charset="2"/>
              <a:buChar char="§"/>
            </a:pPr>
            <a:r>
              <a:rPr lang="en-US" sz="2000"/>
              <a:t>To pass the address of the first element of an array to a function so that the function can access all elements in the array</a:t>
            </a:r>
          </a:p>
          <a:p>
            <a:pPr marL="800100" lvl="1" indent="-342900">
              <a:spcBef>
                <a:spcPts val="1200"/>
              </a:spcBef>
              <a:buClr>
                <a:schemeClr val="accent4">
                  <a:lumMod val="60000"/>
                  <a:lumOff val="40000"/>
                </a:schemeClr>
              </a:buClr>
              <a:buSzPct val="75000"/>
              <a:buFont typeface="Wingdings" panose="05000000000000000000" pitchFamily="2" charset="2"/>
              <a:buChar char="n"/>
            </a:pPr>
            <a:endParaRPr lang="en-US" sz="2000"/>
          </a:p>
        </p:txBody>
      </p:sp>
    </p:spTree>
    <p:extLst>
      <p:ext uri="{BB962C8B-B14F-4D97-AF65-F5344CB8AC3E}">
        <p14:creationId xmlns:p14="http://schemas.microsoft.com/office/powerpoint/2010/main" val="1951290137"/>
      </p:ext>
    </p:extLst>
  </p:cSld>
  <p:clrMapOvr>
    <a:masterClrMapping/>
  </p:clrMapOvr>
  <p:transition>
    <p:fade/>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16BF8D6-306C-3B28-CA2E-3A431BD4E602}"/>
              </a:ext>
            </a:extLst>
          </p:cNvPr>
          <p:cNvSpPr>
            <a:spLocks noGrp="1"/>
          </p:cNvSpPr>
          <p:nvPr>
            <p:ph type="title"/>
          </p:nvPr>
        </p:nvSpPr>
        <p:spPr/>
        <p:txBody>
          <a:bodyPr/>
          <a:lstStyle/>
          <a:p>
            <a:r>
              <a:rPr lang="en-US"/>
              <a:t>Quiz</a:t>
            </a:r>
          </a:p>
        </p:txBody>
      </p:sp>
      <p:sp>
        <p:nvSpPr>
          <p:cNvPr id="3" name="Content Placeholder 2">
            <a:extLst>
              <a:ext uri="{FF2B5EF4-FFF2-40B4-BE49-F238E27FC236}">
                <a16:creationId xmlns:a16="http://schemas.microsoft.com/office/drawing/2014/main" id="{30D3E6F0-2CB5-DBA7-222E-C42624403FBA}"/>
              </a:ext>
            </a:extLst>
          </p:cNvPr>
          <p:cNvSpPr>
            <a:spLocks noGrp="1"/>
          </p:cNvSpPr>
          <p:nvPr>
            <p:ph idx="1"/>
          </p:nvPr>
        </p:nvSpPr>
        <p:spPr/>
        <p:txBody>
          <a:bodyPr/>
          <a:lstStyle/>
          <a:p>
            <a:r>
              <a:rPr lang="en-US"/>
              <a:t>Please complete Pointers and Functions Quiz 1 before 3 pm on 23 August 2022.</a:t>
            </a:r>
          </a:p>
          <a:p>
            <a:endParaRPr lang="en-US"/>
          </a:p>
        </p:txBody>
      </p:sp>
      <p:sp>
        <p:nvSpPr>
          <p:cNvPr id="4" name="Date Placeholder 3">
            <a:extLst>
              <a:ext uri="{FF2B5EF4-FFF2-40B4-BE49-F238E27FC236}">
                <a16:creationId xmlns:a16="http://schemas.microsoft.com/office/drawing/2014/main" id="{B0972469-6BE2-5022-2A55-C0295685C0E8}"/>
              </a:ext>
            </a:extLst>
          </p:cNvPr>
          <p:cNvSpPr>
            <a:spLocks noGrp="1"/>
          </p:cNvSpPr>
          <p:nvPr>
            <p:ph type="dt" sz="half" idx="10"/>
          </p:nvPr>
        </p:nvSpPr>
        <p:spPr/>
        <p:txBody>
          <a:bodyPr/>
          <a:lstStyle/>
          <a:p>
            <a:pPr>
              <a:defRPr/>
            </a:pPr>
            <a:r>
              <a:rPr lang="en-US"/>
              <a:t>Aaron Tan, NUS</a:t>
            </a:r>
            <a:endParaRPr lang="en-US"/>
          </a:p>
        </p:txBody>
      </p:sp>
      <p:sp>
        <p:nvSpPr>
          <p:cNvPr id="5" name="Footer Placeholder 4">
            <a:extLst>
              <a:ext uri="{FF2B5EF4-FFF2-40B4-BE49-F238E27FC236}">
                <a16:creationId xmlns:a16="http://schemas.microsoft.com/office/drawing/2014/main" id="{6967735E-4432-4E82-010B-55BDCADA8274}"/>
              </a:ext>
            </a:extLst>
          </p:cNvPr>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a:extLst>
              <a:ext uri="{FF2B5EF4-FFF2-40B4-BE49-F238E27FC236}">
                <a16:creationId xmlns:a16="http://schemas.microsoft.com/office/drawing/2014/main" id="{6AAA3F19-0EE8-E513-B0DB-226F1C452908}"/>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24</a:t>
            </a:fld>
            <a:endParaRPr lang="en-US"/>
          </a:p>
        </p:txBody>
      </p:sp>
      <p:pic>
        <p:nvPicPr>
          <p:cNvPr id="7" name="Picture 6">
            <a:extLst>
              <a:ext uri="{FF2B5EF4-FFF2-40B4-BE49-F238E27FC236}">
                <a16:creationId xmlns:a16="http://schemas.microsoft.com/office/drawing/2014/main" id="{989563CD-7136-641F-567D-42987618577A}"/>
              </a:ext>
            </a:extLst>
          </p:cNvPr>
          <p:cNvPicPr>
            <a:picLocks noChangeAspect="1"/>
          </p:cNvPicPr>
          <p:nvPr/>
        </p:nvPicPr>
        <p:blipFill>
          <a:blip r:embed="rId2"/>
          <a:stretch>
            <a:fillRect/>
          </a:stretch>
        </p:blipFill>
        <p:spPr>
          <a:xfrm>
            <a:off x="0" y="3007635"/>
            <a:ext cx="9144000" cy="842729"/>
          </a:xfrm>
          <a:prstGeom prst="rect">
            <a:avLst/>
          </a:prstGeom>
        </p:spPr>
      </p:pic>
    </p:spTree>
    <p:extLst>
      <p:ext uri="{BB962C8B-B14F-4D97-AF65-F5344CB8AC3E}">
        <p14:creationId xmlns:p14="http://schemas.microsoft.com/office/powerpoint/2010/main" val="2058857940"/>
      </p:ext>
    </p:extLst>
  </p:cSld>
  <p:clrMapOvr>
    <a:masterClrMapping/>
  </p:clrMapOvr>
  <p:transition>
    <p:fade/>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a:t>Lecture #4: Pointers and Functions</a:t>
            </a:r>
            <a:endParaRPr lang="en-US"/>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25</a:t>
            </a:fld>
            <a:endParaRPr/>
          </a:p>
        </p:txBody>
      </p:sp>
    </p:spTree>
  </p:cSld>
  <p:clrMapOvr>
    <a:masterClrMapping/>
  </p:clrMapOvr>
  <p:transition>
    <p:fade/>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 name="[TextBox 7]"/>
          <p:cNvSpPr txBox="1"/>
          <p:nvPr/>
        </p:nvSpPr>
        <p:spPr>
          <a:xfrm>
            <a:off x="3513667" y="2800578"/>
            <a:ext cx="2218267"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800">
                <a:solidFill>
                  <a:srgbClr val="C00000"/>
                </a:solidFill>
                <a:latin typeface="Calibri" panose="020f0502020204030204" pitchFamily="34" charset="0"/>
              </a:rPr>
              <a:t>Lecture #4c</a:t>
            </a:r>
          </a:p>
        </p:txBody>
      </p:sp>
      <p:sp>
        <p:nvSpPr>
          <p:cNvPr id="11" name="[TextBox 7]"/>
          <p:cNvSpPr txBox="1"/>
          <p:nvPr/>
        </p:nvSpPr>
        <p:spPr>
          <a:xfrm>
            <a:off x="1493520" y="3462867"/>
            <a:ext cx="6350000" cy="70788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SG" sz="4000">
                <a:solidFill>
                  <a:srgbClr val="C00000"/>
                </a:solidFill>
                <a:latin typeface="Calibri" panose="020f0502020204030204" pitchFamily="34" charset="0"/>
              </a:rPr>
              <a:t>Pointers and Functions</a:t>
            </a:r>
            <a:endParaRPr lang="en-US" sz="240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a:latin typeface="Calibri" panose="020f0502020204030204" pitchFamily="34" charset="0"/>
                <a:hlinkClick r:id="rId5"/>
              </a:rPr>
              <a:t>http://www.comp.nus.edu.sg/~cs2100/</a:t>
            </a:r>
            <a:endParaRPr lang="en-GB" sz="1600" cap="none">
              <a:latin typeface="Calibri" panose="020f0502020204030204" pitchFamily="34" charset="0"/>
            </a:endParaRPr>
          </a:p>
        </p:txBody>
      </p:sp>
    </p:spTree>
  </p:cSld>
  <p:clrMapOvr>
    <a:masterClrMapping/>
  </p:clrMapOvr>
  <p:transition>
    <p:fade/>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9B227AB-2E92-E3C7-A0C6-7F165266D76B}"/>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1B8C5461-F81C-989D-24C1-6057AF019BFF}"/>
              </a:ext>
            </a:extLst>
          </p:cNvPr>
          <p:cNvSpPr>
            <a:spLocks noGrp="1"/>
          </p:cNvSpPr>
          <p:nvPr>
            <p:ph idx="1"/>
          </p:nvPr>
        </p:nvSpPr>
        <p:spPr>
          <a:xfrm>
            <a:off x="3086026" y="5607424"/>
            <a:ext cx="5244353" cy="830991"/>
          </a:xfrm>
        </p:spPr>
        <p:txBody>
          <a:bodyPr>
            <a:normAutofit/>
          </a:bodyPr>
          <a:lstStyle/>
          <a:p>
            <a:pPr marL="0" indent="0">
              <a:buNone/>
            </a:pPr>
            <a:r>
              <a:rPr lang="en-US">
                <a:solidFill>
                  <a:srgbClr val="0000FF"/>
                </a:solidFill>
              </a:rPr>
              <a:t>Scan</a:t>
            </a:r>
            <a:r>
              <a:rPr lang="en-US"/>
              <a:t> and ask your questions here! (May be obscured in some slides)</a:t>
            </a:r>
          </a:p>
        </p:txBody>
      </p:sp>
      <p:sp>
        <p:nvSpPr>
          <p:cNvPr id="4" name="Date Placeholder 3">
            <a:extLst>
              <a:ext uri="{FF2B5EF4-FFF2-40B4-BE49-F238E27FC236}">
                <a16:creationId xmlns:a16="http://schemas.microsoft.com/office/drawing/2014/main" id="{7B01B67B-119F-B14C-7763-7E58EF0E8E1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6166758-C98D-774B-2227-4D4386CBF689}"/>
              </a:ext>
            </a:extLst>
          </p:cNvPr>
          <p:cNvSpPr>
            <a:spLocks noGrp="1"/>
          </p:cNvSpPr>
          <p:nvPr>
            <p:ph type="ftr" sz="quarter" idx="11"/>
          </p:nvPr>
        </p:nvSpPr>
        <p:spPr/>
        <p:txBody>
          <a:bodyPr/>
          <a:lstStyle/>
          <a:p>
            <a:pPr algn="l">
              <a:defRPr/>
            </a:pPr>
            <a:r>
              <a:rPr lang="en-SG"/>
              <a:t>Lecture #2: Overview of C Programming</a:t>
            </a:r>
            <a:endParaRPr lang="en-US"/>
          </a:p>
        </p:txBody>
      </p:sp>
      <p:sp>
        <p:nvSpPr>
          <p:cNvPr id="6" name="Slide Number Placeholder 5">
            <a:extLst>
              <a:ext uri="{FF2B5EF4-FFF2-40B4-BE49-F238E27FC236}">
                <a16:creationId xmlns:a16="http://schemas.microsoft.com/office/drawing/2014/main" id="{D354002C-AFBE-DE9C-5529-47CCD33734F6}"/>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27</a:t>
            </a:fld>
            <a:endParaRPr lang="en-US"/>
          </a:p>
        </p:txBody>
      </p:sp>
      <p:sp>
        <p:nvSpPr>
          <p:cNvPr id="7" name="TextBox 6">
            <a:extLst>
              <a:ext uri="{FF2B5EF4-FFF2-40B4-BE49-F238E27FC236}">
                <a16:creationId xmlns:a16="http://schemas.microsoft.com/office/drawing/2014/main" id="{6364FB51-AE44-1DD8-051F-ECF4BB553A8F}"/>
              </a:ext>
            </a:extLst>
          </p:cNvPr>
          <p:cNvSpPr txBox="1"/>
          <p:nvPr/>
        </p:nvSpPr>
        <p:spPr>
          <a:xfrm>
            <a:off x="578224" y="2918012"/>
            <a:ext cx="8037778" cy="83099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t>Ask at </a:t>
            </a:r>
            <a:r>
              <a:rPr lang="en-US" sz="2400">
                <a:hlinkClick r:id="rId2"/>
              </a:rPr>
              <a:t>https://app.sli.do/event/bRPtUxgykAQjjF5XBpLedo</a:t>
            </a:r>
            <a:endParaRPr lang="en-US" sz="2400"/>
          </a:p>
          <a:p>
            <a:endParaRPr lang="en-US" sz="2400"/>
          </a:p>
        </p:txBody>
      </p:sp>
      <p:sp>
        <p:nvSpPr>
          <p:cNvPr id="8" name="TextBox 7">
            <a:extLst>
              <a:ext uri="{FF2B5EF4-FFF2-40B4-BE49-F238E27FC236}">
                <a16:creationId xmlns:a16="http://schemas.microsoft.com/office/drawing/2014/main" id="{954011FF-7FFB-6F04-59EC-D8C1DA753FF9}"/>
              </a:ext>
            </a:extLst>
          </p:cNvPr>
          <p:cNvSpPr txBox="1"/>
          <p:nvPr/>
        </p:nvSpPr>
        <p:spPr>
          <a:xfrm>
            <a:off x="4133418" y="4025161"/>
            <a:ext cx="877163" cy="64633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3600" b="1"/>
              <a:t>OR</a:t>
            </a:r>
          </a:p>
        </p:txBody>
      </p:sp>
      <p:cxnSp>
        <p:nvCxnSpPr>
          <p:cNvPr id="10" name="Straight Arrow Connector 9">
            <a:extLst>
              <a:ext uri="{FF2B5EF4-FFF2-40B4-BE49-F238E27FC236}">
                <a16:creationId xmlns:a16="http://schemas.microsoft.com/office/drawing/2014/main" id="{CF3ABB02-DEE7-0BB8-60DE-1B085766E91E}"/>
              </a:ext>
            </a:extLst>
          </p:cNvPr>
          <p:cNvCxnSpPr/>
          <p:nvPr/>
        </p:nvCxnSpPr>
        <p:spPr>
          <a:xfrm flipH="1">
            <a:off x="1317812" y="5876365"/>
            <a:ext cx="17682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460404"/>
      </p:ext>
    </p:extLst>
  </p:cSld>
  <p:clrMapOvr>
    <a:masterClrMapping/>
  </p:clrMapOvr>
  <p:transition>
    <p:fade/>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2. Calling Functions (1/3)</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28</a:t>
            </a:fld>
            <a:endParaRPr/>
          </a:p>
        </p:txBody>
      </p:sp>
      <p:sp>
        <p:nvSpPr>
          <p:cNvPr id="6" name="Rectangle 3">
            <a:extLst>
              <a:ext uri="{FF2B5EF4-FFF2-40B4-BE49-F238E27FC236}">
                <a16:creationId xmlns:a16="http://schemas.microsoft.com/office/drawing/2014/main" id="{E93E3571-76ED-48F0-BC54-EBEE2A032398}"/>
              </a:ext>
            </a:extLst>
          </p:cNvPr>
          <p:cNvSpPr txBox="1">
            <a:spLocks noChangeArrowheads="1"/>
          </p:cNvSpPr>
          <p:nvPr/>
        </p:nvSpPr>
        <p:spPr>
          <a:xfrm>
            <a:off x="457200" y="1358897"/>
            <a:ext cx="8382000" cy="5252110"/>
          </a:xfrm>
          <a:prstGeom prst="rect">
            <a:avLst/>
          </a:prstGeom>
        </p:spPr>
        <p:txBody>
          <a:bodyPr vert="horz" lIns="91440" tIns="45720" rIns="91440" bIns="45720" rtlCol="0">
            <a:normAutofit/>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a:spcBef>
                <a:spcPts val="1200"/>
              </a:spcBef>
              <a:buClr>
                <a:schemeClr val="accent4">
                  <a:lumMod val="60000"/>
                  <a:lumOff val="40000"/>
                </a:schemeClr>
              </a:buClr>
              <a:buSzTx/>
              <a:buFont typeface="Wingdings" panose="05000000000000000000" pitchFamily="2" charset="2"/>
              <a:buChar char="§"/>
            </a:pPr>
            <a:r>
              <a:rPr lang="en-US"/>
              <a:t>In C, there are many libraries offering functions for you to use.</a:t>
            </a:r>
          </a:p>
          <a:p>
            <a:pPr marL="357188" indent="-357188">
              <a:spcBef>
                <a:spcPts val="1200"/>
              </a:spcBef>
              <a:buClr>
                <a:schemeClr val="accent4">
                  <a:lumMod val="60000"/>
                  <a:lumOff val="40000"/>
                </a:schemeClr>
              </a:buClr>
              <a:buSzTx/>
              <a:buFont typeface="Wingdings" panose="05000000000000000000" pitchFamily="2" charset="2"/>
              <a:buChar char="§"/>
            </a:pPr>
            <a:r>
              <a:rPr lang="en-US" err="1"/>
              <a:t>Eg: </a:t>
            </a:r>
            <a:r>
              <a:rPr lang="en-US" err="1">
                <a:solidFill>
                  <a:srgbClr val="800000"/>
                </a:solidFill>
              </a:rPr>
              <a:t>scanf() </a:t>
            </a:r>
            <a:r>
              <a:rPr lang="en-US"/>
              <a:t>and </a:t>
            </a:r>
            <a:r>
              <a:rPr lang="en-US" err="1">
                <a:solidFill>
                  <a:srgbClr val="800000"/>
                </a:solidFill>
              </a:rPr>
              <a:t>printf() </a:t>
            </a:r>
            <a:r>
              <a:rPr lang="en-US"/>
              <a:t>– requires to include </a:t>
            </a:r>
            <a:r>
              <a:rPr lang="en-US">
                <a:solidFill>
                  <a:srgbClr val="800000"/>
                </a:solidFill>
              </a:rPr>
              <a:t>&lt;stdio.h&gt;</a:t>
            </a:r>
          </a:p>
          <a:p>
            <a:pPr marL="357188" indent="-357188">
              <a:spcBef>
                <a:spcPts val="1200"/>
              </a:spcBef>
              <a:buClr>
                <a:schemeClr val="accent4">
                  <a:lumMod val="60000"/>
                  <a:lumOff val="40000"/>
                </a:schemeClr>
              </a:buClr>
              <a:buSzTx/>
              <a:buFont typeface="Wingdings" panose="05000000000000000000" pitchFamily="2" charset="2"/>
              <a:buChar char="§"/>
            </a:pPr>
            <a:r>
              <a:rPr lang="en-US"/>
              <a:t>C provides many libraries, for example, the math library</a:t>
            </a:r>
            <a:endParaRPr lang="en-US">
              <a:solidFill>
                <a:srgbClr val="006600"/>
              </a:solidFill>
            </a:endParaRPr>
          </a:p>
          <a:p>
            <a:pPr marL="357188" indent="-357188">
              <a:spcBef>
                <a:spcPts val="1200"/>
              </a:spcBef>
              <a:buClr>
                <a:schemeClr val="accent4">
                  <a:lumMod val="60000"/>
                  <a:lumOff val="40000"/>
                </a:schemeClr>
              </a:buClr>
              <a:buSzTx/>
              <a:buFont typeface="Wingdings" panose="05000000000000000000" pitchFamily="2" charset="2"/>
              <a:buChar char="§"/>
            </a:pPr>
            <a:r>
              <a:rPr lang="en-US"/>
              <a:t>To use math functions, you need to</a:t>
            </a:r>
          </a:p>
          <a:p>
            <a:pPr marL="800100" lvl="1" indent="-342900">
              <a:spcBef>
                <a:spcPts val="600"/>
              </a:spcBef>
              <a:buClr>
                <a:schemeClr val="accent4">
                  <a:lumMod val="60000"/>
                  <a:lumOff val="40000"/>
                </a:schemeClr>
              </a:buClr>
              <a:buSzTx/>
              <a:buFont typeface="Wingdings" panose="05000000000000000000" pitchFamily="2" charset="2"/>
              <a:buChar char="§"/>
            </a:pPr>
            <a:r>
              <a:rPr lang="en-US"/>
              <a:t>Include </a:t>
            </a:r>
            <a:r>
              <a:rPr lang="en-US">
                <a:solidFill>
                  <a:srgbClr val="800000"/>
                </a:solidFill>
              </a:rPr>
              <a:t>&lt;math.h&gt; </a:t>
            </a:r>
            <a:r>
              <a:rPr lang="en-US"/>
              <a:t>AND</a:t>
            </a:r>
          </a:p>
          <a:p>
            <a:pPr marL="800100" lvl="1" indent="-342900">
              <a:spcBef>
                <a:spcPts val="600"/>
              </a:spcBef>
              <a:buClr>
                <a:schemeClr val="accent4">
                  <a:lumMod val="60000"/>
                  <a:lumOff val="40000"/>
                </a:schemeClr>
              </a:buClr>
              <a:buSzTx/>
              <a:buFont typeface="Wingdings" panose="05000000000000000000" pitchFamily="2" charset="2"/>
              <a:buChar char="§"/>
            </a:pPr>
            <a:r>
              <a:rPr lang="en-US"/>
              <a:t>Compile your program with </a:t>
            </a:r>
            <a:r>
              <a:rPr lang="en-US">
                <a:solidFill>
                  <a:srgbClr val="C00000"/>
                </a:solidFill>
              </a:rPr>
              <a:t>–lm </a:t>
            </a:r>
            <a:r>
              <a:rPr lang="en-US"/>
              <a:t>option (i.e. </a:t>
            </a:r>
            <a:r>
              <a:rPr lang="en-US" err="1">
                <a:solidFill>
                  <a:srgbClr val="C00000"/>
                </a:solidFill>
              </a:rPr>
              <a:t>gcc –lm </a:t>
            </a:r>
            <a:r>
              <a:rPr lang="en-US"/>
              <a:t>…) in sunfire</a:t>
            </a:r>
            <a:endParaRPr lang="en-US"/>
          </a:p>
          <a:p>
            <a:pPr marL="357188" indent="-357188">
              <a:spcBef>
                <a:spcPts val="1200"/>
              </a:spcBef>
              <a:buClr>
                <a:schemeClr val="accent4">
                  <a:lumMod val="60000"/>
                  <a:lumOff val="40000"/>
                </a:schemeClr>
              </a:buClr>
              <a:buSzTx/>
              <a:buFont typeface="Wingdings" panose="05000000000000000000" pitchFamily="2" charset="2"/>
              <a:buChar char="§"/>
            </a:pPr>
            <a:r>
              <a:rPr lang="en-US"/>
              <a:t>See table (next slide) for some math functions</a:t>
            </a:r>
          </a:p>
        </p:txBody>
      </p:sp>
    </p:spTree>
    <p:extLst>
      <p:ext uri="{BB962C8B-B14F-4D97-AF65-F5344CB8AC3E}">
        <p14:creationId xmlns:p14="http://schemas.microsoft.com/office/powerpoint/2010/main" val="3764203100"/>
      </p:ext>
    </p:extLst>
  </p:cSld>
  <p:clrMapOvr>
    <a:masterClrMapping/>
  </p:clrMapOvr>
  <p:transition>
    <p:fade/>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2. Calling Functions (2/3)</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29</a:t>
            </a:fld>
            <a:endParaRPr/>
          </a:p>
        </p:txBody>
      </p:sp>
      <p:pic>
        <p:nvPicPr>
          <p:cNvPr id="7" name="Picture 2"/>
          <p:cNvPicPr>
            <a:picLocks noChangeAspect="1" noChangeArrowheads="1"/>
          </p:cNvPicPr>
          <p:nvPr/>
        </p:nvPicPr>
        <p:blipFill>
          <a:blip r:embed="rId3"/>
          <a:stretch>
            <a:fillRect/>
          </a:stretch>
        </p:blipFill>
        <p:spPr bwMode="auto">
          <a:xfrm>
            <a:off x="399549" y="1613415"/>
            <a:ext cx="4865232" cy="4595015"/>
          </a:xfrm>
          <a:prstGeom prst="rect">
            <a:avLst/>
          </a:prstGeom>
          <a:noFill/>
          <a:ln w="9525">
            <a:noFill/>
            <a:miter lim="800000"/>
          </a:ln>
        </p:spPr>
      </p:pic>
      <p:grpSp>
        <p:nvGrpSpPr>
          <p:cNvPr id="8" name="Group 7"/>
          <p:cNvGrpSpPr/>
          <p:nvPr/>
        </p:nvGrpSpPr>
        <p:grpSpPr>
          <a:xfrm>
            <a:off x="5184574" y="4176058"/>
            <a:ext cx="3654626" cy="738664"/>
            <a:chOff x="5143165" y="2205660"/>
            <a:chExt cx="3654626" cy="738664"/>
          </a:xfrm>
        </p:grpSpPr>
        <p:sp>
          <p:nvSpPr>
            <p:cNvPr id="9" name="TextBox 8"/>
            <p:cNvSpPr txBox="1"/>
            <p:nvPr/>
          </p:nvSpPr>
          <p:spPr>
            <a:xfrm>
              <a:off x="5143165" y="2205660"/>
              <a:ext cx="2313703"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i="1"/>
                <a:t>Function prototype:</a:t>
              </a:r>
            </a:p>
          </p:txBody>
        </p:sp>
        <p:sp>
          <p:nvSpPr>
            <p:cNvPr id="10" name="TextBox 9"/>
            <p:cNvSpPr txBox="1"/>
            <p:nvPr/>
          </p:nvSpPr>
          <p:spPr>
            <a:xfrm>
              <a:off x="5389982" y="2574992"/>
              <a:ext cx="3407809"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solidFill>
                    <a:srgbClr val="7030A0"/>
                  </a:solidFill>
                </a:rPr>
                <a:t>double pow(double x, double y)</a:t>
              </a:r>
            </a:p>
          </p:txBody>
        </p:sp>
      </p:grpSp>
      <p:grpSp>
        <p:nvGrpSpPr>
          <p:cNvPr id="12" name="Group 11"/>
          <p:cNvGrpSpPr/>
          <p:nvPr/>
        </p:nvGrpSpPr>
        <p:grpSpPr>
          <a:xfrm>
            <a:off x="6080857" y="4913497"/>
            <a:ext cx="2834839" cy="495916"/>
            <a:chOff x="6022268" y="2944324"/>
            <a:chExt cx="2834839" cy="495916"/>
          </a:xfrm>
        </p:grpSpPr>
        <p:sp>
          <p:nvSpPr>
            <p:cNvPr id="13" name="TextBox 12"/>
            <p:cNvSpPr txBox="1"/>
            <p:nvPr/>
          </p:nvSpPr>
          <p:spPr>
            <a:xfrm>
              <a:off x="6511265" y="3070908"/>
              <a:ext cx="2345842"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solidFill>
                    <a:srgbClr val="0000FF"/>
                  </a:solidFill>
                </a:rPr>
                <a:t>function return type</a:t>
              </a:r>
            </a:p>
          </p:txBody>
        </p:sp>
        <p:cxnSp>
          <p:nvCxnSpPr>
            <p:cNvPr id="15" name="Straight Arrow Connector 14"/>
            <p:cNvCxnSpPr/>
            <p:nvPr/>
          </p:nvCxnSpPr>
          <p:spPr>
            <a:xfrm flipH="1" flipV="1">
              <a:off x="6022268" y="2944324"/>
              <a:ext cx="424052" cy="246733"/>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63549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dur="50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PPTLabsHighlightBulletsSlide201407010954148589">
    <p:spTree>
      <p:nvGrpSpPr>
        <p:cNvPr id="1" name=""/>
        <p:cNvGrpSpPr/>
        <p:nvPr/>
      </p:nvGrpSpPr>
      <p:grpSpPr>
        <a:xfrm>
          <a:off x="0" y="0"/>
          <a: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a:solidFill>
                  <a:srgbClr val="0000FF"/>
                </a:solidFill>
              </a:rPr>
              <a:t>Lecture #4: Pointers and Functions (1/2)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Tx/>
              <a:buFont typeface="+mj-lt"/>
              <a:buAutoNum type="arabicPeriod"/>
            </a:pPr>
            <a:r>
              <a:rPr lang="en-GB" sz="2800"/>
              <a:t>Pointers</a:t>
            </a:r>
          </a:p>
          <a:p>
            <a:pPr marL="1344613" lvl="1" indent="-711200">
              <a:buClrTx/>
              <a:buSzTx/>
              <a:buNone/>
              <a:tabLst>
                <a:tab pos="1344613"/>
              </a:tabLst>
            </a:pPr>
            <a:r>
              <a:rPr lang="en-GB" sz="2400"/>
              <a:t>1.1	Pointer Variable</a:t>
            </a:r>
          </a:p>
          <a:p>
            <a:pPr marL="1344613" lvl="1" indent="-711200">
              <a:buClrTx/>
              <a:buSzTx/>
              <a:buNone/>
              <a:tabLst>
                <a:tab pos="1344613"/>
              </a:tabLst>
            </a:pPr>
            <a:r>
              <a:rPr lang="en-GB" sz="2400"/>
              <a:t>1.2	Declaring a Pointer</a:t>
            </a:r>
          </a:p>
          <a:p>
            <a:pPr marL="1344613" lvl="1" indent="-711200">
              <a:buClrTx/>
              <a:buSzTx/>
              <a:buNone/>
              <a:tabLst>
                <a:tab pos="1344613"/>
              </a:tabLst>
            </a:pPr>
            <a:r>
              <a:rPr lang="en-GB" sz="2400"/>
              <a:t>1.3 	Assigning Value to a Pointer</a:t>
            </a:r>
          </a:p>
          <a:p>
            <a:pPr marL="1344613" lvl="1" indent="-711200">
              <a:buClrTx/>
              <a:buSzTx/>
              <a:buNone/>
              <a:tabLst>
                <a:tab pos="1344613"/>
              </a:tabLst>
            </a:pPr>
            <a:r>
              <a:rPr lang="en-GB" sz="2400"/>
              <a:t>1.4	Accessing Value Through Pointer</a:t>
            </a:r>
          </a:p>
          <a:p>
            <a:pPr marL="1344613" lvl="1" indent="-711200">
              <a:buClrTx/>
              <a:buSzTx/>
              <a:buNone/>
              <a:tabLst>
                <a:tab pos="1344613"/>
              </a:tabLst>
            </a:pPr>
            <a:r>
              <a:rPr lang="en-GB" sz="2400"/>
              <a:t>1.5	Example #1</a:t>
            </a:r>
          </a:p>
          <a:p>
            <a:pPr marL="1344613" lvl="1" indent="-711200">
              <a:buClrTx/>
              <a:buSzTx/>
              <a:buNone/>
              <a:tabLst>
                <a:tab pos="1344613"/>
              </a:tabLst>
            </a:pPr>
            <a:r>
              <a:rPr lang="en-GB" sz="2400"/>
              <a:t>1.6	Example #2</a:t>
            </a:r>
          </a:p>
          <a:p>
            <a:pPr marL="1344613" lvl="1" indent="-711200">
              <a:buClrTx/>
              <a:buSzTx/>
              <a:buNone/>
              <a:tabLst>
                <a:tab pos="1344613"/>
              </a:tabLst>
            </a:pPr>
            <a:r>
              <a:rPr lang="en-GB" sz="2400"/>
              <a:t>1.7	Tracing Pointers</a:t>
            </a:r>
          </a:p>
          <a:p>
            <a:pPr marL="1344613" lvl="1" indent="-711200">
              <a:buClrTx/>
              <a:buSzTx/>
              <a:buNone/>
              <a:tabLst>
                <a:tab pos="1344613"/>
              </a:tabLst>
            </a:pPr>
            <a:r>
              <a:rPr lang="en-GB" sz="2400"/>
              <a:t>1.8	Incrementing a Pointer</a:t>
            </a:r>
          </a:p>
          <a:p>
            <a:pPr marL="1344613" lvl="1" indent="-711200">
              <a:buClrTx/>
              <a:buSzTx/>
              <a:buNone/>
              <a:tabLst>
                <a:tab pos="1344613"/>
              </a:tabLst>
            </a:pPr>
            <a:r>
              <a:rPr lang="en-GB" sz="2400"/>
              <a:t>1.9	Common Mistake</a:t>
            </a:r>
            <a:endParaRPr lang="en-GB" sz="2800"/>
          </a:p>
          <a:p>
            <a:pPr marL="1344613" lvl="1" indent="-711200">
              <a:buClrTx/>
              <a:buSzTx/>
              <a:buNone/>
              <a:tabLst>
                <a:tab pos="1344613"/>
              </a:tabLst>
            </a:pPr>
            <a:r>
              <a:rPr lang="en-GB" sz="2400"/>
              <a:t>1.10	Why Do We Use Pointers?</a:t>
            </a:r>
            <a:endParaRPr lang="en-GB"/>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Tree>
    <p:extLst>
      <p:ext uri="{BB962C8B-B14F-4D97-AF65-F5344CB8AC3E}">
        <p14:creationId xmlns:p14="http://schemas.microsoft.com/office/powerpoint/2010/main" val="2438607696"/>
      </p:ext>
    </p:extLst>
  </p:cSld>
  <p:clrMapOvr>
    <a:masterClrMapping/>
  </p:clrMapOvr>
  <p:transition>
    <p:fade/>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2. Calling Functions (3/3)</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30</a:t>
            </a:fld>
            <a:endParaRPr/>
          </a:p>
        </p:txBody>
      </p:sp>
      <p:grpSp>
        <p:nvGrpSpPr>
          <p:cNvPr id="3" name="Group 2"/>
          <p:cNvGrpSpPr/>
          <p:nvPr/>
        </p:nvGrpSpPr>
        <p:grpSpPr>
          <a:xfrm>
            <a:off x="238360" y="1534510"/>
            <a:ext cx="6234136" cy="4538354"/>
            <a:chOff x="261258" y="2194084"/>
            <a:chExt cx="6234136" cy="4538354"/>
          </a:xfrm>
        </p:grpSpPr>
        <p:sp>
          <p:nvSpPr>
            <p:cNvPr id="16" name="[TextBox 1]">
              <a:extLst>
                <a:ext uri="{FF2B5EF4-FFF2-40B4-BE49-F238E27FC236}">
                  <a16:creationId xmlns:a16="http://schemas.microsoft.com/office/drawing/2014/main" id="{47CDD73F-FA49-4A42-A299-F14FF420FDB5}"/>
                </a:ext>
              </a:extLst>
            </p:cNvPr>
            <p:cNvSpPr txBox="1"/>
            <p:nvPr/>
          </p:nvSpPr>
          <p:spPr>
            <a:xfrm>
              <a:off x="261258" y="2454344"/>
              <a:ext cx="6234136" cy="4278094"/>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&lt;stdio.h&gt;</a:t>
              </a:r>
            </a:p>
            <a:p>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&lt;math.h&gt;</a:t>
              </a:r>
            </a:p>
            <a:p>
              <a:endParaRPr lang="en-US" sz="1600" b="1">
                <a:solidFill>
                  <a:srgbClr val="0000FF"/>
                </a:solidFill>
                <a:latin typeface="Courier New" panose="02070309020205020404" pitchFamily="49" charset="0"/>
                <a:cs typeface="Courier New" panose="02070309020205020404" pitchFamily="49" charset="0"/>
              </a:endParaRPr>
            </a:p>
            <a:p>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p>
            <a:p>
              <a:r>
                <a:rPr lang="en-US" sz="1600" b="1">
                  <a:solidFill>
                    <a:srgbClr val="0000FF"/>
                  </a:solidFill>
                  <a:latin typeface="Courier New" panose="02070309020205020404" pitchFamily="49" charset="0"/>
                  <a:cs typeface="Courier New" panose="02070309020205020404" pitchFamily="49" charset="0"/>
                </a:rPr>
                <a:t>   int</a:t>
              </a:r>
              <a:r>
                <a:rPr lang="en-US" sz="1600" b="1">
                  <a:latin typeface="Courier New" panose="02070309020205020404" pitchFamily="49" charset="0"/>
                  <a:cs typeface="Courier New" panose="02070309020205020404" pitchFamily="49" charset="0"/>
                </a:rPr>
                <a:t>   x, y;</a:t>
              </a:r>
            </a:p>
            <a:p>
              <a:r>
                <a:rPr lang="en-US" sz="1600" b="1">
                  <a:solidFill>
                    <a:srgbClr val="0000FF"/>
                  </a:solidFill>
                  <a:latin typeface="Courier New" panose="02070309020205020404" pitchFamily="49" charset="0"/>
                  <a:cs typeface="Courier New" panose="02070309020205020404" pitchFamily="49" charset="0"/>
                </a:rPr>
                <a:t>   float</a:t>
              </a:r>
              <a:r>
                <a:rPr lang="en-US" sz="1600" b="1">
                  <a:latin typeface="Courier New" panose="02070309020205020404" pitchFamily="49" charset="0"/>
                  <a:cs typeface="Courier New" panose="02070309020205020404" pitchFamily="49" charset="0"/>
                </a:rPr>
                <a:t> val;</a:t>
              </a:r>
            </a:p>
            <a:p>
              <a:endParaRPr lang="en-SG" sz="1600" b="1">
                <a:latin typeface="Courier New" panose="02070309020205020404" pitchFamily="49" charset="0"/>
                <a:cs typeface="Courier New" panose="02070309020205020404" pitchFamily="49" charset="0"/>
              </a:endParaRPr>
            </a:p>
            <a:p>
              <a:r>
                <a:rPr lang="en-SG" sz="1600" b="1">
                  <a:latin typeface="Courier New" panose="02070309020205020404" pitchFamily="49" charset="0"/>
                  <a:cs typeface="Courier New" panose="02070309020205020404" pitchFamily="49" charset="0"/>
                </a:rPr>
                <a:t>   printf(</a:t>
              </a:r>
              <a:r>
                <a:rPr lang="en-SG" sz="1600" b="1">
                  <a:solidFill>
                    <a:srgbClr val="006600"/>
                  </a:solidFill>
                  <a:latin typeface="Courier New" panose="02070309020205020404" pitchFamily="49" charset="0"/>
                  <a:cs typeface="Courier New" panose="02070309020205020404" pitchFamily="49" charset="0"/>
                </a:rPr>
                <a:t>"Enter x and y: "</a:t>
              </a:r>
              <a:r>
                <a:rPr lang="en-SG" sz="1600" b="1">
                  <a:latin typeface="Courier New" panose="02070309020205020404" pitchFamily="49" charset="0"/>
                  <a:cs typeface="Courier New" panose="02070309020205020404" pitchFamily="49" charset="0"/>
                </a:rPr>
                <a:t>);</a:t>
              </a:r>
            </a:p>
            <a:p>
              <a:r>
                <a:rPr lang="en-SG" sz="1600" b="1">
                  <a:latin typeface="Courier New" panose="02070309020205020404" pitchFamily="49" charset="0"/>
                  <a:cs typeface="Courier New" panose="02070309020205020404" pitchFamily="49" charset="0"/>
                </a:rPr>
                <a:t>   scanf(</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%d %d</a:t>
              </a:r>
              <a:r>
                <a:rPr lang="en-SG" sz="1600" b="1">
                  <a:solidFill>
                    <a:srgbClr val="006600"/>
                  </a:solidFill>
                  <a:latin typeface="Courier New" panose="02070309020205020404" pitchFamily="49" charset="0"/>
                  <a:cs typeface="Courier New" panose="02070309020205020404" pitchFamily="49" charset="0"/>
                </a:rPr>
                <a:t>"</a:t>
              </a:r>
              <a:r>
                <a:rPr lang="en-SG" sz="1600" b="1">
                  <a:latin typeface="Courier New" panose="02070309020205020404" pitchFamily="49" charset="0"/>
                  <a:cs typeface="Courier New" panose="02070309020205020404" pitchFamily="49" charset="0"/>
                </a:rPr>
                <a:t>, &amp;x, &amp;y);</a:t>
              </a:r>
              <a:endParaRPr lang="en-US" sz="1600" b="1">
                <a:latin typeface="Courier New" panose="02070309020205020404" pitchFamily="49" charset="0"/>
                <a:cs typeface="Courier New" panose="02070309020205020404" pitchFamily="49" charset="0"/>
              </a:endParaRPr>
            </a:p>
            <a:p>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"pow(</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solidFill>
                    <a:srgbClr val="FF0000"/>
                  </a:solidFill>
                  <a:latin typeface="Courier New" panose="02070309020205020404" pitchFamily="49" charset="0"/>
                  <a:cs typeface="Courier New" panose="02070309020205020404" pitchFamily="49" charset="0"/>
                </a:rPr>
                <a:t> %d</a:t>
              </a:r>
              <a:r>
                <a:rPr lang="en-US" sz="1600" b="1">
                  <a:solidFill>
                    <a:srgbClr val="006600"/>
                  </a:solidFill>
                  <a:latin typeface="Courier New" panose="02070309020205020404" pitchFamily="49" charset="0"/>
                  <a:cs typeface="Courier New" panose="02070309020205020404" pitchFamily="49" charset="0"/>
                </a:rPr>
                <a:t>) = </a:t>
              </a:r>
              <a:r>
                <a:rPr lang="en-US" sz="1600" b="1">
                  <a:solidFill>
                    <a:srgbClr val="FF0000"/>
                  </a:solidFill>
                  <a:latin typeface="Courier New" panose="02070309020205020404" pitchFamily="49" charset="0"/>
                  <a:cs typeface="Courier New" panose="02070309020205020404" pitchFamily="49" charset="0"/>
                </a:rPr>
                <a:t>%f\n</a:t>
              </a:r>
              <a:r>
                <a:rPr lang="en-US" sz="1600" b="1">
                  <a:latin typeface="Courier New" panose="02070309020205020404" pitchFamily="49" charset="0"/>
                  <a:cs typeface="Courier New" panose="02070309020205020404" pitchFamily="49" charset="0"/>
                </a:rPr>
                <a:t>", x, y, pow(x,y));</a:t>
              </a:r>
            </a:p>
            <a:p>
              <a:endParaRPr lang="en-US" sz="1600" b="1">
                <a:latin typeface="Courier New" panose="02070309020205020404" pitchFamily="49" charset="0"/>
                <a:cs typeface="Courier New" panose="02070309020205020404" pitchFamily="49" charset="0"/>
              </a:endParaRPr>
            </a:p>
            <a:p>
              <a:r>
                <a:rPr lang="en-SG" sz="1600" b="1">
                  <a:latin typeface="Courier New" panose="02070309020205020404" pitchFamily="49" charset="0"/>
                  <a:cs typeface="Courier New" panose="02070309020205020404" pitchFamily="49" charset="0"/>
                </a:rPr>
                <a:t>   printf(</a:t>
              </a:r>
              <a:r>
                <a:rPr lang="en-SG" sz="1600" b="1">
                  <a:solidFill>
                    <a:srgbClr val="006600"/>
                  </a:solidFill>
                  <a:latin typeface="Courier New" panose="02070309020205020404" pitchFamily="49" charset="0"/>
                  <a:cs typeface="Courier New" panose="02070309020205020404" pitchFamily="49" charset="0"/>
                </a:rPr>
                <a:t>"Enter value: "</a:t>
              </a:r>
              <a:r>
                <a:rPr lang="en-SG" sz="1600" b="1">
                  <a:latin typeface="Courier New" panose="02070309020205020404" pitchFamily="49" charset="0"/>
                  <a:cs typeface="Courier New" panose="02070309020205020404" pitchFamily="49" charset="0"/>
                </a:rPr>
                <a:t>);</a:t>
              </a:r>
            </a:p>
            <a:p>
              <a:r>
                <a:rPr lang="en-SG" sz="1600" b="1">
                  <a:latin typeface="Courier New" panose="02070309020205020404" pitchFamily="49" charset="0"/>
                  <a:cs typeface="Courier New" panose="02070309020205020404" pitchFamily="49" charset="0"/>
                </a:rPr>
                <a:t>   scanf(</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%f</a:t>
              </a:r>
              <a:r>
                <a:rPr lang="en-SG" sz="1600" b="1">
                  <a:solidFill>
                    <a:srgbClr val="006600"/>
                  </a:solidFill>
                  <a:latin typeface="Courier New" panose="02070309020205020404" pitchFamily="49" charset="0"/>
                  <a:cs typeface="Courier New" panose="02070309020205020404" pitchFamily="49" charset="0"/>
                </a:rPr>
                <a:t>"</a:t>
              </a:r>
              <a:r>
                <a:rPr lang="en-SG" sz="1600" b="1">
                  <a:latin typeface="Courier New" panose="02070309020205020404" pitchFamily="49" charset="0"/>
                  <a:cs typeface="Courier New" panose="02070309020205020404" pitchFamily="49" charset="0"/>
                </a:rPr>
                <a:t>, &amp;val);</a:t>
              </a:r>
              <a:endParaRPr lang="en-US" sz="1600" b="1">
                <a:latin typeface="Courier New" panose="02070309020205020404" pitchFamily="49" charset="0"/>
                <a:cs typeface="Courier New" panose="02070309020205020404" pitchFamily="49" charset="0"/>
              </a:endParaRPr>
            </a:p>
            <a:p>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"sqrt(</a:t>
              </a:r>
              <a:r>
                <a:rPr lang="en-US" sz="1600" b="1">
                  <a:solidFill>
                    <a:srgbClr val="FF0000"/>
                  </a:solidFill>
                  <a:latin typeface="Courier New" panose="02070309020205020404" pitchFamily="49" charset="0"/>
                  <a:cs typeface="Courier New" panose="02070309020205020404" pitchFamily="49" charset="0"/>
                </a:rPr>
                <a:t>%f</a:t>
              </a:r>
              <a:r>
                <a:rPr lang="en-US" sz="1600" b="1">
                  <a:solidFill>
                    <a:srgbClr val="006600"/>
                  </a:solidFill>
                  <a:latin typeface="Courier New" panose="02070309020205020404" pitchFamily="49" charset="0"/>
                  <a:cs typeface="Courier New" panose="02070309020205020404" pitchFamily="49" charset="0"/>
                </a:rPr>
                <a:t>) = </a:t>
              </a:r>
              <a:r>
                <a:rPr lang="en-US" sz="1600" b="1">
                  <a:solidFill>
                    <a:srgbClr val="FF0000"/>
                  </a:solidFill>
                  <a:latin typeface="Courier New" panose="02070309020205020404" pitchFamily="49" charset="0"/>
                  <a:cs typeface="Courier New" panose="02070309020205020404" pitchFamily="49" charset="0"/>
                </a:rPr>
                <a:t>%f\n</a:t>
              </a:r>
              <a:r>
                <a:rPr lang="en-US" sz="1600" b="1">
                  <a:latin typeface="Courier New" panose="02070309020205020404" pitchFamily="49" charset="0"/>
                  <a:cs typeface="Courier New" panose="02070309020205020404" pitchFamily="49" charset="0"/>
                </a:rPr>
                <a:t>", val, sqrt(val));</a:t>
              </a:r>
            </a:p>
            <a:p>
              <a:endParaRPr lang="en-SG" sz="1600" b="1">
                <a:latin typeface="Courier New" panose="02070309020205020404" pitchFamily="49" charset="0"/>
                <a:cs typeface="Courier New" panose="02070309020205020404" pitchFamily="49" charset="0"/>
              </a:endParaRPr>
            </a:p>
            <a:p>
              <a:r>
                <a:rPr lang="en-SG" sz="1600" b="1">
                  <a:latin typeface="Courier New" panose="02070309020205020404" pitchFamily="49" charset="0"/>
                  <a:cs typeface="Courier New" panose="02070309020205020404" pitchFamily="49" charset="0"/>
                </a:rPr>
                <a:t>   </a:t>
              </a:r>
              <a:r>
                <a:rPr lang="en-SG" sz="1600" b="1">
                  <a:solidFill>
                    <a:srgbClr val="0000FF"/>
                  </a:solidFill>
                  <a:latin typeface="Courier New" panose="02070309020205020404" pitchFamily="49" charset="0"/>
                  <a:cs typeface="Courier New" panose="02070309020205020404" pitchFamily="49" charset="0"/>
                </a:rPr>
                <a:t>return</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0</a:t>
              </a:r>
              <a:r>
                <a:rPr lang="en-SG" sz="1600" b="1">
                  <a:latin typeface="Courier New" panose="02070309020205020404" pitchFamily="49" charset="0"/>
                  <a:cs typeface="Courier New" panose="02070309020205020404" pitchFamily="49" charset="0"/>
                </a:rPr>
                <a:t>;</a:t>
              </a:r>
            </a:p>
            <a:p>
              <a:r>
                <a:rPr lang="en-SG" sz="1600" b="1">
                  <a:latin typeface="Courier New" panose="02070309020205020404" pitchFamily="49" charset="0"/>
                  <a:cs typeface="Courier New" panose="02070309020205020404" pitchFamily="49" charset="0"/>
                </a:rPr>
                <a:t>}</a:t>
              </a:r>
              <a:endParaRPr lang="en-US" sz="1600" b="1">
                <a:latin typeface="Courier New" panose="02070309020205020404" pitchFamily="49" charset="0"/>
                <a:cs typeface="Courier New" panose="02070309020205020404" pitchFamily="49" charset="0"/>
              </a:endParaRPr>
            </a:p>
          </p:txBody>
        </p:sp>
        <p:sp>
          <p:nvSpPr>
            <p:cNvPr id="17" name="[TextBox 15]">
              <a:extLst>
                <a:ext uri="{FF2B5EF4-FFF2-40B4-BE49-F238E27FC236}">
                  <a16:creationId xmlns:a16="http://schemas.microsoft.com/office/drawing/2014/main" id="{783EA823-8C9C-4C3F-B0D6-4CF30C70C9F9}"/>
                </a:ext>
              </a:extLst>
            </p:cNvPr>
            <p:cNvSpPr txBox="1"/>
            <p:nvPr/>
          </p:nvSpPr>
          <p:spPr>
            <a:xfrm>
              <a:off x="2607826" y="2194084"/>
              <a:ext cx="1977260" cy="369332"/>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MathFunctions.c</a:t>
              </a:r>
              <a:endParaRPr lang="en-SG"/>
            </a:p>
          </p:txBody>
        </p:sp>
      </p:grpSp>
      <p:sp>
        <p:nvSpPr>
          <p:cNvPr id="19" name="TextBox 18">
            <a:extLst>
              <a:ext uri="{FF2B5EF4-FFF2-40B4-BE49-F238E27FC236}">
                <a16:creationId xmlns:a16="http://schemas.microsoft.com/office/drawing/2014/main" id="{1DC3467A-68AD-400C-AC4F-4383FFB355AD}"/>
              </a:ext>
            </a:extLst>
          </p:cNvPr>
          <p:cNvSpPr txBox="1"/>
          <p:nvPr/>
        </p:nvSpPr>
        <p:spPr>
          <a:xfrm>
            <a:off x="4743728" y="3206007"/>
            <a:ext cx="4209393" cy="400110"/>
          </a:xfrm>
          <a:prstGeom prst="rect">
            <a:avLst/>
          </a:prstGeom>
          <a:solidFill>
            <a:schemeClr val="tx1"/>
          </a:solid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2000" err="1">
                <a:solidFill>
                  <a:schemeClr val="bg1"/>
                </a:solidFill>
                <a:latin typeface="Courier New" panose="02070309020205020404" pitchFamily="49" charset="0"/>
                <a:cs typeface="Courier New" panose="02070309020205020404" pitchFamily="49" charset="0"/>
              </a:rPr>
              <a:t>sqrt(65.400002) = 8.087027</a:t>
            </a:r>
          </a:p>
        </p:txBody>
      </p:sp>
      <p:sp>
        <p:nvSpPr>
          <p:cNvPr id="22" name="TextBox 21">
            <a:extLst>
              <a:ext uri="{FF2B5EF4-FFF2-40B4-BE49-F238E27FC236}">
                <a16:creationId xmlns:a16="http://schemas.microsoft.com/office/drawing/2014/main" id="{1DC3467A-68AD-400C-AC4F-4383FFB355AD}"/>
              </a:ext>
            </a:extLst>
          </p:cNvPr>
          <p:cNvSpPr txBox="1"/>
          <p:nvPr/>
        </p:nvSpPr>
        <p:spPr>
          <a:xfrm>
            <a:off x="4743729" y="1591448"/>
            <a:ext cx="4209393" cy="1015663"/>
          </a:xfrm>
          <a:prstGeom prst="rect">
            <a:avLst/>
          </a:prstGeom>
          <a:solidFill>
            <a:schemeClr val="tx1"/>
          </a:solid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2000">
                <a:solidFill>
                  <a:schemeClr val="bg1"/>
                </a:solidFill>
                <a:latin typeface="Courier New" panose="02070309020205020404" pitchFamily="49" charset="0"/>
                <a:cs typeface="Courier New" panose="02070309020205020404" pitchFamily="49" charset="0"/>
              </a:rPr>
              <a:t>$</a:t>
            </a:r>
            <a:r>
              <a:rPr lang="en-SG" sz="2000" b="1">
                <a:solidFill>
                  <a:srgbClr val="FFCCFF"/>
                </a:solidFill>
                <a:latin typeface="Courier New" panose="02070309020205020404" pitchFamily="49" charset="0"/>
                <a:cs typeface="Courier New" panose="02070309020205020404" pitchFamily="49" charset="0"/>
              </a:rPr>
              <a:t> gcc –lm MathFunctions.c</a:t>
            </a:r>
            <a:endParaRPr lang="en-SG" sz="2000" b="1">
              <a:solidFill>
                <a:srgbClr val="FFCCFF"/>
              </a:solidFill>
              <a:latin typeface="Courier New" panose="02070309020205020404" pitchFamily="49" charset="0"/>
              <a:cs typeface="Courier New" panose="02070309020205020404" pitchFamily="49" charset="0"/>
            </a:endParaRPr>
          </a:p>
          <a:p>
            <a:r>
              <a:rPr lang="en-SG" sz="2000">
                <a:solidFill>
                  <a:schemeClr val="bg1"/>
                </a:solidFill>
                <a:latin typeface="Courier New" panose="02070309020205020404" pitchFamily="49" charset="0"/>
                <a:cs typeface="Courier New" panose="02070309020205020404" pitchFamily="49" charset="0"/>
              </a:rPr>
              <a:t>$ </a:t>
            </a:r>
            <a:r>
              <a:rPr lang="en-SG" sz="2000" b="1" err="1">
                <a:solidFill>
                  <a:srgbClr val="FFCCFF"/>
                </a:solidFill>
                <a:latin typeface="Courier New" panose="02070309020205020404" pitchFamily="49" charset="0"/>
                <a:cs typeface="Courier New" panose="02070309020205020404" pitchFamily="49" charset="0"/>
              </a:rPr>
              <a:t>a.out</a:t>
            </a:r>
            <a:endParaRPr lang="en-SG" sz="2000" b="1">
              <a:solidFill>
                <a:srgbClr val="FFCCFF"/>
              </a:solidFill>
              <a:latin typeface="Courier New" panose="02070309020205020404" pitchFamily="49" charset="0"/>
              <a:cs typeface="Courier New" panose="02070309020205020404" pitchFamily="49" charset="0"/>
            </a:endParaRPr>
          </a:p>
          <a:p>
            <a:r>
              <a:rPr lang="en-SG" sz="2000">
                <a:solidFill>
                  <a:schemeClr val="bg1"/>
                </a:solidFill>
                <a:latin typeface="Courier New" panose="02070309020205020404" pitchFamily="49" charset="0"/>
                <a:cs typeface="Courier New" panose="02070309020205020404" pitchFamily="49" charset="0"/>
              </a:rPr>
              <a:t>Enter x and y: </a:t>
            </a:r>
          </a:p>
        </p:txBody>
      </p:sp>
      <p:sp>
        <p:nvSpPr>
          <p:cNvPr id="23" name="TextBox 22"/>
          <p:cNvSpPr txBox="1"/>
          <p:nvPr/>
        </p:nvSpPr>
        <p:spPr>
          <a:xfrm>
            <a:off x="6978110" y="2214643"/>
            <a:ext cx="757509"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2000" b="1">
                <a:solidFill>
                  <a:srgbClr val="FFCCFF"/>
                </a:solidFill>
                <a:latin typeface="Courier New" panose="02070309020205020404" pitchFamily="49" charset="0"/>
                <a:cs typeface="Courier New" panose="02070309020205020404" pitchFamily="49" charset="0"/>
              </a:rPr>
              <a:t>3 4</a:t>
            </a:r>
            <a:endParaRPr lang="en-US" sz="2000" b="1">
              <a:solidFill>
                <a:srgbClr val="FFCCFF"/>
              </a:solidFill>
              <a:latin typeface="Courier New" panose="02070309020205020404" pitchFamily="49" charset="0"/>
              <a:cs typeface="Courier New" panose="02070309020205020404" pitchFamily="49" charset="0"/>
            </a:endParaRPr>
          </a:p>
        </p:txBody>
      </p:sp>
      <p:sp>
        <p:nvSpPr>
          <p:cNvPr id="24" name="TextBox 23">
            <a:extLst>
              <a:ext uri="{FF2B5EF4-FFF2-40B4-BE49-F238E27FC236}">
                <a16:creationId xmlns:a16="http://schemas.microsoft.com/office/drawing/2014/main" id="{1DC3467A-68AD-400C-AC4F-4383FFB355AD}"/>
              </a:ext>
            </a:extLst>
          </p:cNvPr>
          <p:cNvSpPr txBox="1"/>
          <p:nvPr/>
        </p:nvSpPr>
        <p:spPr>
          <a:xfrm>
            <a:off x="4743729" y="2539932"/>
            <a:ext cx="4209393" cy="707886"/>
          </a:xfrm>
          <a:prstGeom prst="rect">
            <a:avLst/>
          </a:prstGeom>
          <a:solidFill>
            <a:schemeClr val="tx1"/>
          </a:solid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2000">
                <a:solidFill>
                  <a:schemeClr val="bg1"/>
                </a:solidFill>
                <a:latin typeface="Courier New" panose="02070309020205020404" pitchFamily="49" charset="0"/>
                <a:cs typeface="Courier New" panose="02070309020205020404" pitchFamily="49" charset="0"/>
              </a:rPr>
              <a:t>pow(3,4) = 81.000000</a:t>
            </a:r>
          </a:p>
          <a:p>
            <a:r>
              <a:rPr lang="en-SG" sz="2000">
                <a:solidFill>
                  <a:schemeClr val="bg1"/>
                </a:solidFill>
                <a:latin typeface="Courier New" panose="02070309020205020404" pitchFamily="49" charset="0"/>
                <a:cs typeface="Courier New" panose="02070309020205020404" pitchFamily="49" charset="0"/>
              </a:rPr>
              <a:t>Enter value: </a:t>
            </a:r>
          </a:p>
        </p:txBody>
      </p:sp>
      <p:sp>
        <p:nvSpPr>
          <p:cNvPr id="2" name="TextBox 1"/>
          <p:cNvSpPr txBox="1"/>
          <p:nvPr/>
        </p:nvSpPr>
        <p:spPr>
          <a:xfrm>
            <a:off x="6695933" y="2851238"/>
            <a:ext cx="847867"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2000" b="1">
                <a:solidFill>
                  <a:srgbClr val="FFCCFF"/>
                </a:solidFill>
                <a:latin typeface="Courier New" panose="02070309020205020404" pitchFamily="49" charset="0"/>
                <a:cs typeface="Courier New" panose="02070309020205020404" pitchFamily="49" charset="0"/>
              </a:rPr>
              <a:t>65.4</a:t>
            </a:r>
            <a:endParaRPr lang="en-US" sz="2000" b="1">
              <a:solidFill>
                <a:srgbClr val="FFCCFF"/>
              </a:solidFill>
              <a:latin typeface="Courier New" panose="02070309020205020404" pitchFamily="49" charset="0"/>
              <a:cs typeface="Courier New" panose="02070309020205020404" pitchFamily="49" charset="0"/>
            </a:endParaRPr>
          </a:p>
        </p:txBody>
      </p:sp>
      <p:grpSp>
        <p:nvGrpSpPr>
          <p:cNvPr id="8" name="Group 7"/>
          <p:cNvGrpSpPr/>
          <p:nvPr/>
        </p:nvGrpSpPr>
        <p:grpSpPr>
          <a:xfrm>
            <a:off x="5675586" y="861848"/>
            <a:ext cx="2921876" cy="1156138"/>
            <a:chOff x="5675586" y="861848"/>
            <a:chExt cx="2921876" cy="1156138"/>
          </a:xfrm>
        </p:grpSpPr>
        <p:sp>
          <p:nvSpPr>
            <p:cNvPr id="4" name="Oval 3"/>
            <p:cNvSpPr/>
            <p:nvPr/>
          </p:nvSpPr>
          <p:spPr>
            <a:xfrm>
              <a:off x="5675586" y="1534510"/>
              <a:ext cx="651642" cy="48347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cxnSp>
          <p:nvCxnSpPr>
            <p:cNvPr id="6" name="Straight Arrow Connector 5"/>
            <p:cNvCxnSpPr/>
            <p:nvPr/>
          </p:nvCxnSpPr>
          <p:spPr>
            <a:xfrm flipH="1">
              <a:off x="6201103" y="1234159"/>
              <a:ext cx="620111" cy="30035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821214" y="861848"/>
              <a:ext cx="1776248"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a:t>To link to Math library</a:t>
              </a:r>
              <a:endParaRPr lang="en-US"/>
            </a:p>
          </p:txBody>
        </p:sp>
      </p:grpSp>
    </p:spTree>
    <p:extLst>
      <p:ext uri="{BB962C8B-B14F-4D97-AF65-F5344CB8AC3E}">
        <p14:creationId xmlns:p14="http://schemas.microsoft.com/office/powerpoint/2010/main" val="120447499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nodeType="afterGroup">
                            <p:stCondLst>
                              <p:cond delay="500"/>
                            </p:stCondLst>
                            <p:childTnLst>
                              <p:par>
                                <p:cTn id="9" presetID="9" presetClass="entr" presetSubtype="0" dur="5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nodeType="clickPar">
                      <p:stCondLst>
                        <p:cond delay="indefinite"/>
                      </p:stCondLst>
                      <p:childTnLst>
                        <p:par>
                          <p:cTn id="13" fill="hold">
                            <p:stCondLst>
                              <p:cond delay="0"/>
                            </p:stCondLst>
                            <p:childTnLst>
                              <p:par>
                                <p:cTn id="14" presetID="9" presetClass="entr" presetSubtype="0" dur="50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par>
                          <p:cTn id="17" fill="hold" nodeType="afterGroup">
                            <p:stCondLst>
                              <p:cond delay="500"/>
                            </p:stCondLst>
                            <p:childTnLst>
                              <p:par>
                                <p:cTn id="18" presetID="9" presetClass="entr" presetSubtype="0" dur="50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childTnLst>
                    </p:cTn>
                  </p:par>
                  <p:par>
                    <p:cTn id="21" fill="hold" nodeType="clickPar">
                      <p:stCondLst>
                        <p:cond delay="indefinite"/>
                      </p:stCondLst>
                      <p:childTnLst>
                        <p:par>
                          <p:cTn id="22" fill="hold">
                            <p:stCondLst>
                              <p:cond delay="0"/>
                            </p:stCondLst>
                            <p:childTnLst>
                              <p:par>
                                <p:cTn id="23" presetID="9" presetClass="entr" presetSubtype="0" dur="50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dissolve">
                                      <p:cBhvr>
                                        <p:cTn id="25" dur="500"/>
                                        <p:tgtEl>
                                          <p:spTgt spid="2"/>
                                        </p:tgtEl>
                                      </p:cBhvr>
                                    </p:animEffect>
                                  </p:childTnLst>
                                </p:cTn>
                              </p:par>
                            </p:childTnLst>
                          </p:cTn>
                        </p:par>
                        <p:par>
                          <p:cTn id="26" fill="hold" nodeType="afterGroup">
                            <p:stCondLst>
                              <p:cond delay="500"/>
                            </p:stCondLst>
                            <p:childTnLst>
                              <p:par>
                                <p:cTn id="27" presetID="9" presetClass="entr" presetSubtype="0" dur="50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dissolv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24" grpId="0"/>
      <p:bldP spid="2" grpId="0"/>
    </p:bldLs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3. User-Defined Functions (1/6)</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31</a:t>
            </a:fld>
            <a:endParaRPr/>
          </a:p>
        </p:txBody>
      </p:sp>
      <p:sp>
        <p:nvSpPr>
          <p:cNvPr id="25" name="Rectangle 3">
            <a:extLst>
              <a:ext uri="{FF2B5EF4-FFF2-40B4-BE49-F238E27FC236}">
                <a16:creationId xmlns:a16="http://schemas.microsoft.com/office/drawing/2014/main" id="{E93E3571-76ED-48F0-BC54-EBEE2A032398}"/>
              </a:ext>
            </a:extLst>
          </p:cNvPr>
          <p:cNvSpPr txBox="1">
            <a:spLocks noChangeArrowheads="1"/>
          </p:cNvSpPr>
          <p:nvPr/>
        </p:nvSpPr>
        <p:spPr>
          <a:xfrm>
            <a:off x="457200" y="1358897"/>
            <a:ext cx="8382000" cy="551790"/>
          </a:xfrm>
          <a:prstGeom prst="rect">
            <a:avLst/>
          </a:prstGeom>
        </p:spPr>
        <p:txBody>
          <a:bodyPr vert="horz" lIns="91440" tIns="45720" rIns="91440" bIns="45720" rtlCol="0">
            <a:normAutofit/>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7188" indent="-357188">
              <a:spcBef>
                <a:spcPts val="1200"/>
              </a:spcBef>
              <a:buClr>
                <a:schemeClr val="accent4">
                  <a:lumMod val="60000"/>
                  <a:lumOff val="40000"/>
                </a:schemeClr>
              </a:buClr>
              <a:buSzTx/>
              <a:buFont typeface="Wingdings" panose="05000000000000000000" pitchFamily="2" charset="2"/>
              <a:buChar char="§"/>
            </a:pPr>
            <a:r>
              <a:rPr lang="en-US"/>
              <a:t>We can define and use our own functions</a:t>
            </a:r>
          </a:p>
        </p:txBody>
      </p:sp>
      <p:sp>
        <p:nvSpPr>
          <p:cNvPr id="26" name="Content Placeholder 5"/>
          <p:cNvSpPr>
            <a:spLocks noGrp="1"/>
          </p:cNvSpPr>
          <p:nvPr>
            <p:ph idx="1"/>
          </p:nvPr>
        </p:nvSpPr>
        <p:spPr>
          <a:xfrm>
            <a:off x="587375" y="2035425"/>
            <a:ext cx="6372172" cy="1209163"/>
          </a:xfrm>
        </p:spPr>
        <p:txBody>
          <a:bodyPr>
            <a:normAutofit/>
          </a:bodyPr>
          <a:lstStyle/>
          <a:p>
            <a:pPr marL="0" indent="0">
              <a:spcBef>
                <a:spcPts val="600"/>
              </a:spcBef>
              <a:buClr>
                <a:schemeClr val="tx1">
                  <a:lumMod val="90000"/>
                  <a:lumOff val="10000"/>
                </a:schemeClr>
              </a:buClr>
              <a:buSzTx/>
              <a:buNone/>
              <a:defRPr/>
            </a:pPr>
            <a:r>
              <a:rPr lang="en-US" sz="2000">
                <a:solidFill>
                  <a:srgbClr val="C00000"/>
                </a:solidFill>
              </a:rPr>
              <a:t>Example: </a:t>
            </a:r>
            <a:r>
              <a:rPr lang="en-SG" sz="2000"/>
              <a:t>Compute the volume of a flat washer</a:t>
            </a:r>
            <a:r>
              <a:rPr lang="en-GB" sz="2000"/>
              <a:t>. Dimensions of a flat washer are usually given as an inner diameter, an outer diameter, and a thickness.</a:t>
            </a:r>
            <a:endParaRPr lang="en-US" sz="2000"/>
          </a:p>
        </p:txBody>
      </p:sp>
      <p:sp>
        <p:nvSpPr>
          <p:cNvPr id="27" name="TextBox 26"/>
          <p:cNvSpPr txBox="1"/>
          <p:nvPr/>
        </p:nvSpPr>
        <p:spPr>
          <a:xfrm>
            <a:off x="4756412" y="3812141"/>
            <a:ext cx="3564870" cy="400110"/>
          </a:xfrm>
          <a:prstGeom prst="rect">
            <a:avLst/>
          </a:prstGeom>
          <a:solidFill>
            <a:srgbClr val="FFFF99"/>
          </a:solidFill>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2000" i="1"/>
              <a:t>rim area </a:t>
            </a:r>
            <a:r>
              <a:rPr lang="en-US" sz="2000"/>
              <a:t>= </a:t>
            </a:r>
            <a:r>
              <a:rPr lang="en-US" sz="2000">
                <a:sym typeface="Symbol"/>
              </a:rPr>
              <a:t></a:t>
            </a:r>
            <a:r>
              <a:rPr lang="en-US" sz="2000"/>
              <a:t>(</a:t>
            </a:r>
            <a:r>
              <a:rPr lang="en-US" sz="2000" i="1"/>
              <a:t>d</a:t>
            </a:r>
            <a:r>
              <a:rPr lang="en-US" sz="2000" baseline="-25000"/>
              <a:t>2</a:t>
            </a:r>
            <a:r>
              <a:rPr lang="en-US" sz="2000"/>
              <a:t>/2)</a:t>
            </a:r>
            <a:r>
              <a:rPr lang="en-US" sz="2000" baseline="30000"/>
              <a:t>2</a:t>
            </a:r>
            <a:r>
              <a:rPr lang="en-US" sz="2000"/>
              <a:t> – </a:t>
            </a:r>
            <a:r>
              <a:rPr lang="en-US" sz="2000">
                <a:sym typeface="Symbol"/>
              </a:rPr>
              <a:t></a:t>
            </a:r>
            <a:r>
              <a:rPr lang="en-US" sz="2000"/>
              <a:t>(</a:t>
            </a:r>
            <a:r>
              <a:rPr lang="en-US" sz="2000" i="1"/>
              <a:t>d</a:t>
            </a:r>
            <a:r>
              <a:rPr lang="en-US" sz="2000" baseline="-25000"/>
              <a:t>1</a:t>
            </a:r>
            <a:r>
              <a:rPr lang="en-US" sz="2000"/>
              <a:t>/2)</a:t>
            </a:r>
            <a:r>
              <a:rPr lang="en-US" sz="2000" baseline="30000"/>
              <a:t>2</a:t>
            </a:r>
            <a:endParaRPr lang="en-SG" sz="2000" baseline="30000"/>
          </a:p>
        </p:txBody>
      </p:sp>
      <p:pic>
        <p:nvPicPr>
          <p:cNvPr id="28" name="Picture 2" descr="fig0304"/>
          <p:cNvPicPr preferRelativeResize="0">
            <a:picLocks noChangeAspect="1" noChangeArrowheads="1"/>
          </p:cNvPicPr>
          <p:nvPr/>
        </p:nvPicPr>
        <p:blipFill>
          <a:blip r:embed="rId3">
            <a:grayscl/>
          </a:blip>
          <a:srcRect l="-1" r="41629"/>
          <a:stretch>
            <a:fillRect/>
          </a:stretch>
        </p:blipFill>
        <p:spPr bwMode="auto">
          <a:xfrm>
            <a:off x="1381858" y="3369758"/>
            <a:ext cx="3062478" cy="2908212"/>
          </a:xfrm>
          <a:prstGeom prst="rect">
            <a:avLst/>
          </a:prstGeom>
          <a:noFill/>
          <a:ln w="9525">
            <a:noFill/>
            <a:miter lim="800000"/>
          </a:ln>
        </p:spPr>
      </p:pic>
      <p:pic>
        <p:nvPicPr>
          <p:cNvPr id="3" name="Picture 2">
            <a:extLst>
              <a:ext uri="{FF2B5EF4-FFF2-40B4-BE49-F238E27FC236}">
                <a16:creationId xmlns:a16="http://schemas.microsoft.com/office/drawing/2014/main" id="{CD1DAD3D-6A18-4B9A-B6C6-4F673255D67E}"/>
              </a:ext>
            </a:extLst>
          </p:cNvPr>
          <p:cNvPicPr>
            <a:picLocks noChangeAspect="1"/>
          </p:cNvPicPr>
          <p:nvPr/>
        </p:nvPicPr>
        <p:blipFill>
          <a:blip r:embed="rId4">
            <a:extLst>
              <a:ext uri="{28A0092B-C50C-407E-A947-70E740481C1C}">
                <a14:useLocalDpi xmlns:a14="http://schemas.microsoft.com/office/drawing/2010/main" val="0"/>
              </a:ext>
            </a:extLst>
          </a:blip>
          <a:srcRect t="10574" b="14027"/>
          <a:stretch>
            <a:fillRect/>
          </a:stretch>
        </p:blipFill>
        <p:spPr>
          <a:xfrm>
            <a:off x="6810375" y="1450702"/>
            <a:ext cx="2028825" cy="1702081"/>
          </a:xfrm>
          <a:prstGeom prst="rect">
            <a:avLst/>
          </a:prstGeom>
        </p:spPr>
      </p:pic>
    </p:spTree>
    <p:extLst>
      <p:ext uri="{BB962C8B-B14F-4D97-AF65-F5344CB8AC3E}">
        <p14:creationId xmlns:p14="http://schemas.microsoft.com/office/powerpoint/2010/main" val="25050020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nodeType="afterGroup">
                            <p:stCondLst>
                              <p:cond delay="500"/>
                            </p:stCondLst>
                            <p:childTnLst>
                              <p:par>
                                <p:cTn id="9" presetID="9" presetClass="entr" presetSubtype="0" dur="50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3. User-Defined Functions (2/6)</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32</a:t>
            </a:fld>
            <a:endParaRPr/>
          </a:p>
        </p:txBody>
      </p:sp>
      <p:grpSp>
        <p:nvGrpSpPr>
          <p:cNvPr id="13" name="Group 12">
            <a:extLst>
              <a:ext uri="{FF2B5EF4-FFF2-40B4-BE49-F238E27FC236}">
                <a16:creationId xmlns:a16="http://schemas.microsoft.com/office/drawing/2014/main" id="{39A8E8AE-A939-4697-8B86-A6E1E2321702}"/>
              </a:ext>
            </a:extLst>
          </p:cNvPr>
          <p:cNvGrpSpPr/>
          <p:nvPr/>
        </p:nvGrpSpPr>
        <p:grpSpPr>
          <a:xfrm>
            <a:off x="339960" y="1145846"/>
            <a:ext cx="8153800" cy="5447645"/>
            <a:chOff x="261258" y="2269678"/>
            <a:chExt cx="8153800" cy="5447645"/>
          </a:xfrm>
        </p:grpSpPr>
        <p:sp>
          <p:nvSpPr>
            <p:cNvPr id="15" name="[TextBox 1]">
              <a:extLst>
                <a:ext uri="{FF2B5EF4-FFF2-40B4-BE49-F238E27FC236}">
                  <a16:creationId xmlns:a16="http://schemas.microsoft.com/office/drawing/2014/main" id="{816F0054-ECB9-4E04-B1F7-DA79F64B59D4}"/>
                </a:ext>
              </a:extLst>
            </p:cNvPr>
            <p:cNvSpPr txBox="1"/>
            <p:nvPr/>
          </p:nvSpPr>
          <p:spPr>
            <a:xfrm>
              <a:off x="261258" y="2454344"/>
              <a:ext cx="8153800" cy="5262979"/>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&lt;stdio.h&gt;</a:t>
              </a:r>
            </a:p>
            <a:p>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&lt;math.h&gt;</a:t>
              </a:r>
            </a:p>
            <a:p>
              <a:r>
                <a:rPr lang="en-SG" sz="1600" b="1">
                  <a:solidFill>
                    <a:srgbClr val="7030A0"/>
                  </a:solidFill>
                  <a:latin typeface="Courier New" panose="02070309020205020404" pitchFamily="49" charset="0"/>
                  <a:cs typeface="Courier New" panose="02070309020205020404" pitchFamily="49" charset="0"/>
                </a:rPr>
                <a:t>#define PI </a:t>
              </a:r>
              <a:r>
                <a:rPr lang="en-SG" sz="1600" b="1">
                  <a:solidFill>
                    <a:srgbClr val="006600"/>
                  </a:solidFill>
                  <a:latin typeface="Courier New" panose="02070309020205020404" pitchFamily="49" charset="0"/>
                  <a:cs typeface="Courier New" panose="02070309020205020404" pitchFamily="49" charset="0"/>
                </a:rPr>
                <a:t>3.14159</a:t>
              </a:r>
              <a:endParaRPr lang="en-US" sz="1600" b="1">
                <a:solidFill>
                  <a:srgbClr val="0000FF"/>
                </a:solidFill>
                <a:latin typeface="Courier New" panose="02070309020205020404" pitchFamily="49" charset="0"/>
                <a:cs typeface="Courier New" panose="02070309020205020404" pitchFamily="49" charset="0"/>
              </a:endParaRPr>
            </a:p>
            <a:p>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p>
            <a:p>
              <a:r>
                <a:rPr lang="en-SG" sz="1600" b="1">
                  <a:latin typeface="Courier New" panose="02070309020205020404" pitchFamily="49" charset="0"/>
                  <a:cs typeface="Courier New" panose="02070309020205020404" pitchFamily="49" charset="0"/>
                </a:rPr>
                <a:t>    double d1, </a:t>
              </a:r>
              <a:r>
                <a:rPr lang="en-SG" sz="1600" b="1">
                  <a:solidFill>
                    <a:schemeClr val="accent6">
                      <a:lumMod val="75000"/>
                    </a:schemeClr>
                  </a:solidFill>
                  <a:latin typeface="Courier New" panose="02070309020205020404" pitchFamily="49" charset="0"/>
                  <a:cs typeface="Courier New" panose="02070309020205020404" pitchFamily="49" charset="0"/>
                </a:rPr>
                <a:t>// inner diameter</a:t>
              </a:r>
            </a:p>
            <a:p>
              <a:r>
                <a:rPr lang="en-SG" sz="1600" b="1">
                  <a:latin typeface="Courier New" panose="02070309020205020404" pitchFamily="49" charset="0"/>
                  <a:cs typeface="Courier New" panose="02070309020205020404" pitchFamily="49" charset="0"/>
                </a:rPr>
                <a:t>           d2, </a:t>
              </a:r>
              <a:r>
                <a:rPr lang="en-SG" sz="1600" b="1">
                  <a:solidFill>
                    <a:schemeClr val="accent6">
                      <a:lumMod val="75000"/>
                    </a:schemeClr>
                  </a:solidFill>
                  <a:latin typeface="Courier New" panose="02070309020205020404" pitchFamily="49" charset="0"/>
                  <a:cs typeface="Courier New" panose="02070309020205020404" pitchFamily="49" charset="0"/>
                </a:rPr>
                <a:t>// outer diameter</a:t>
              </a:r>
            </a:p>
            <a:p>
              <a:r>
                <a:rPr lang="en-SG" sz="1600" b="1">
                  <a:latin typeface="Courier New" panose="02070309020205020404" pitchFamily="49" charset="0"/>
                  <a:cs typeface="Courier New" panose="02070309020205020404" pitchFamily="49" charset="0"/>
                </a:rPr>
                <a:t>           thickness, outer_area, inner_area, rim_area, volume;      </a:t>
              </a:r>
            </a:p>
            <a:p>
              <a:endParaRPr lang="en-SG" sz="1600" b="1">
                <a:latin typeface="Courier New" panose="02070309020205020404" pitchFamily="49" charset="0"/>
                <a:cs typeface="Courier New" panose="02070309020205020404" pitchFamily="49" charset="0"/>
              </a:endParaRPr>
            </a:p>
            <a:p>
              <a:r>
                <a:rPr lang="en-SG" sz="1600" b="1">
                  <a:solidFill>
                    <a:schemeClr val="accent6">
                      <a:lumMod val="75000"/>
                    </a:schemeClr>
                  </a:solidFill>
                  <a:latin typeface="Courier New" panose="02070309020205020404" pitchFamily="49" charset="0"/>
                  <a:cs typeface="Courier New" panose="02070309020205020404" pitchFamily="49" charset="0"/>
                </a:rPr>
                <a:t>    // read input data</a:t>
              </a:r>
            </a:p>
            <a:p>
              <a:r>
                <a:rPr lang="en-SG" sz="1600" b="1">
                  <a:latin typeface="Courier New" panose="02070309020205020404" pitchFamily="49" charset="0"/>
                  <a:cs typeface="Courier New" panose="02070309020205020404" pitchFamily="49" charset="0"/>
                </a:rPr>
                <a:t>    printf(</a:t>
              </a:r>
              <a:r>
                <a:rPr lang="en-SG" sz="1600" b="1">
                  <a:solidFill>
                    <a:srgbClr val="006600"/>
                  </a:solidFill>
                  <a:latin typeface="Courier New" panose="02070309020205020404" pitchFamily="49" charset="0"/>
                  <a:cs typeface="Courier New" panose="02070309020205020404" pitchFamily="49" charset="0"/>
                </a:rPr>
                <a:t>"Enter inner diameter, outer diameter, thickness: "</a:t>
              </a:r>
              <a:r>
                <a:rPr lang="en-SG" sz="1600" b="1">
                  <a:latin typeface="Courier New" panose="02070309020205020404" pitchFamily="49" charset="0"/>
                  <a:cs typeface="Courier New" panose="02070309020205020404" pitchFamily="49" charset="0"/>
                </a:rPr>
                <a:t>);</a:t>
              </a:r>
            </a:p>
            <a:p>
              <a:r>
                <a:rPr lang="en-SG" sz="1600" b="1">
                  <a:latin typeface="Courier New" panose="02070309020205020404" pitchFamily="49" charset="0"/>
                  <a:cs typeface="Courier New" panose="02070309020205020404" pitchFamily="49" charset="0"/>
                </a:rPr>
                <a:t>    scanf(</a:t>
              </a:r>
              <a:r>
                <a:rPr lang="en-SG" sz="1600" b="1">
                  <a:solidFill>
                    <a:srgbClr val="006600"/>
                  </a:solidFill>
                  <a:latin typeface="Courier New" panose="02070309020205020404" pitchFamily="49" charset="0"/>
                  <a:cs typeface="Courier New" panose="02070309020205020404" pitchFamily="49" charset="0"/>
                </a:rPr>
                <a:t>"</a:t>
              </a:r>
              <a:r>
                <a:rPr lang="en-SG" sz="1600" b="1">
                  <a:solidFill>
                    <a:srgbClr val="FF0000"/>
                  </a:solidFill>
                  <a:latin typeface="Courier New" panose="02070309020205020404" pitchFamily="49" charset="0"/>
                  <a:cs typeface="Courier New" panose="02070309020205020404" pitchFamily="49" charset="0"/>
                </a:rPr>
                <a:t>%lf %lf %lf</a:t>
              </a:r>
              <a:r>
                <a:rPr lang="en-SG" sz="1600" b="1">
                  <a:solidFill>
                    <a:srgbClr val="006600"/>
                  </a:solidFill>
                  <a:latin typeface="Courier New" panose="02070309020205020404" pitchFamily="49" charset="0"/>
                  <a:cs typeface="Courier New" panose="02070309020205020404" pitchFamily="49" charset="0"/>
                </a:rPr>
                <a:t>"</a:t>
              </a:r>
              <a:r>
                <a:rPr lang="en-SG" sz="1600" b="1">
                  <a:latin typeface="Courier New" panose="02070309020205020404" pitchFamily="49" charset="0"/>
                  <a:cs typeface="Courier New" panose="02070309020205020404" pitchFamily="49" charset="0"/>
                </a:rPr>
                <a:t>, &amp;d1, &amp;d2, &amp;thickness);</a:t>
              </a:r>
            </a:p>
            <a:p>
              <a:endParaRPr lang="en-SG" sz="1600" b="1">
                <a:latin typeface="Courier New" panose="02070309020205020404" pitchFamily="49" charset="0"/>
                <a:cs typeface="Courier New" panose="02070309020205020404" pitchFamily="49" charset="0"/>
              </a:endParaRPr>
            </a:p>
            <a:p>
              <a:r>
                <a:rPr lang="en-SG" sz="1600" b="1">
                  <a:latin typeface="Courier New" panose="02070309020205020404" pitchFamily="49" charset="0"/>
                  <a:cs typeface="Courier New" panose="02070309020205020404" pitchFamily="49" charset="0"/>
                </a:rPr>
                <a:t>    </a:t>
              </a:r>
              <a:r>
                <a:rPr lang="en-SG" sz="1600" b="1">
                  <a:solidFill>
                    <a:schemeClr val="accent6">
                      <a:lumMod val="75000"/>
                    </a:schemeClr>
                  </a:solidFill>
                  <a:latin typeface="Courier New" panose="02070309020205020404" pitchFamily="49" charset="0"/>
                  <a:cs typeface="Courier New" panose="02070309020205020404" pitchFamily="49" charset="0"/>
                </a:rPr>
                <a:t>// compute volume of a washer</a:t>
              </a:r>
            </a:p>
            <a:p>
              <a:r>
                <a:rPr lang="en-SG" sz="1600" b="1">
                  <a:latin typeface="Courier New" panose="02070309020205020404" pitchFamily="49" charset="0"/>
                  <a:cs typeface="Courier New" panose="02070309020205020404" pitchFamily="49" charset="0"/>
                </a:rPr>
                <a:t>    outer_area = PI * pow(d2/</a:t>
              </a:r>
              <a:r>
                <a:rPr lang="en-SG" sz="1600" b="1">
                  <a:solidFill>
                    <a:srgbClr val="006600"/>
                  </a:solidFill>
                  <a:latin typeface="Courier New" panose="02070309020205020404" pitchFamily="49" charset="0"/>
                  <a:cs typeface="Courier New" panose="02070309020205020404" pitchFamily="49" charset="0"/>
                </a:rPr>
                <a:t>2</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2</a:t>
              </a:r>
              <a:r>
                <a:rPr lang="en-SG" sz="1600" b="1">
                  <a:latin typeface="Courier New" panose="02070309020205020404" pitchFamily="49" charset="0"/>
                  <a:cs typeface="Courier New" panose="02070309020205020404" pitchFamily="49" charset="0"/>
                </a:rPr>
                <a:t>);</a:t>
              </a:r>
            </a:p>
            <a:p>
              <a:r>
                <a:rPr lang="en-SG" sz="1600" b="1">
                  <a:latin typeface="Courier New" panose="02070309020205020404" pitchFamily="49" charset="0"/>
                  <a:cs typeface="Courier New" panose="02070309020205020404" pitchFamily="49" charset="0"/>
                </a:rPr>
                <a:t>    inner_area = PI * pow(d1/</a:t>
              </a:r>
              <a:r>
                <a:rPr lang="en-SG" sz="1600" b="1">
                  <a:solidFill>
                    <a:srgbClr val="006600"/>
                  </a:solidFill>
                  <a:latin typeface="Courier New" panose="02070309020205020404" pitchFamily="49" charset="0"/>
                  <a:cs typeface="Courier New" panose="02070309020205020404" pitchFamily="49" charset="0"/>
                </a:rPr>
                <a:t>2</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2</a:t>
              </a:r>
              <a:r>
                <a:rPr lang="en-SG" sz="1600" b="1">
                  <a:latin typeface="Courier New" panose="02070309020205020404" pitchFamily="49" charset="0"/>
                  <a:cs typeface="Courier New" panose="02070309020205020404" pitchFamily="49" charset="0"/>
                </a:rPr>
                <a:t>);</a:t>
              </a:r>
            </a:p>
            <a:p>
              <a:r>
                <a:rPr lang="en-SG" sz="1600" b="1">
                  <a:latin typeface="Courier New" panose="02070309020205020404" pitchFamily="49" charset="0"/>
                  <a:cs typeface="Courier New" panose="02070309020205020404" pitchFamily="49" charset="0"/>
                </a:rPr>
                <a:t>    rim_area = outer_area - inner_area;</a:t>
              </a:r>
            </a:p>
            <a:p>
              <a:r>
                <a:rPr lang="en-SG" sz="1600" b="1">
                  <a:latin typeface="Courier New" panose="02070309020205020404" pitchFamily="49" charset="0"/>
                  <a:cs typeface="Courier New" panose="02070309020205020404" pitchFamily="49" charset="0"/>
                </a:rPr>
                <a:t>    volume = rim_area * thickness;</a:t>
              </a:r>
            </a:p>
            <a:p>
              <a:endParaRPr lang="en-SG" sz="1600" b="1">
                <a:latin typeface="Courier New" panose="02070309020205020404" pitchFamily="49" charset="0"/>
                <a:cs typeface="Courier New" panose="02070309020205020404" pitchFamily="49" charset="0"/>
              </a:endParaRPr>
            </a:p>
            <a:p>
              <a:r>
                <a:rPr lang="en-SG" sz="1600" b="1">
                  <a:latin typeface="Courier New" panose="02070309020205020404" pitchFamily="49" charset="0"/>
                  <a:cs typeface="Courier New" panose="02070309020205020404" pitchFamily="49" charset="0"/>
                </a:rPr>
                <a:t>    printf(</a:t>
              </a:r>
              <a:r>
                <a:rPr lang="en-SG" sz="1600" b="1">
                  <a:solidFill>
                    <a:srgbClr val="006600"/>
                  </a:solidFill>
                  <a:latin typeface="Courier New" panose="02070309020205020404" pitchFamily="49" charset="0"/>
                  <a:cs typeface="Courier New" panose="02070309020205020404" pitchFamily="49" charset="0"/>
                </a:rPr>
                <a:t>"Volume of washer = </a:t>
              </a:r>
              <a:r>
                <a:rPr lang="en-SG" sz="1600" b="1">
                  <a:solidFill>
                    <a:srgbClr val="FF0000"/>
                  </a:solidFill>
                  <a:latin typeface="Courier New" panose="02070309020205020404" pitchFamily="49" charset="0"/>
                  <a:cs typeface="Courier New" panose="02070309020205020404" pitchFamily="49" charset="0"/>
                </a:rPr>
                <a:t>%.2f\n</a:t>
              </a:r>
              <a:r>
                <a:rPr lang="en-SG" sz="1600" b="1">
                  <a:solidFill>
                    <a:srgbClr val="006600"/>
                  </a:solidFill>
                  <a:latin typeface="Courier New" panose="02070309020205020404" pitchFamily="49" charset="0"/>
                  <a:cs typeface="Courier New" panose="02070309020205020404" pitchFamily="49" charset="0"/>
                </a:rPr>
                <a:t>"</a:t>
              </a:r>
              <a:r>
                <a:rPr lang="en-SG" sz="1600" b="1">
                  <a:latin typeface="Courier New" panose="02070309020205020404" pitchFamily="49" charset="0"/>
                  <a:cs typeface="Courier New" panose="02070309020205020404" pitchFamily="49" charset="0"/>
                </a:rPr>
                <a:t>, volume);</a:t>
              </a:r>
            </a:p>
            <a:p>
              <a:r>
                <a:rPr lang="en-SG" sz="1600" b="1">
                  <a:latin typeface="Courier New" panose="02070309020205020404" pitchFamily="49" charset="0"/>
                  <a:cs typeface="Courier New" panose="02070309020205020404" pitchFamily="49" charset="0"/>
                </a:rPr>
                <a:t>    </a:t>
              </a:r>
              <a:r>
                <a:rPr lang="en-SG" sz="1600" b="1">
                  <a:solidFill>
                    <a:srgbClr val="0000FF"/>
                  </a:solidFill>
                  <a:latin typeface="Courier New" panose="02070309020205020404" pitchFamily="49" charset="0"/>
                  <a:cs typeface="Courier New" panose="02070309020205020404" pitchFamily="49" charset="0"/>
                </a:rPr>
                <a:t>return</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0</a:t>
              </a:r>
              <a:r>
                <a:rPr lang="en-SG" sz="1600" b="1">
                  <a:latin typeface="Courier New" panose="02070309020205020404" pitchFamily="49" charset="0"/>
                  <a:cs typeface="Courier New" panose="02070309020205020404" pitchFamily="49" charset="0"/>
                </a:rPr>
                <a:t>;</a:t>
              </a:r>
            </a:p>
            <a:p>
              <a:r>
                <a:rPr lang="en-SG" sz="1600" b="1">
                  <a:latin typeface="Courier New" panose="02070309020205020404" pitchFamily="49" charset="0"/>
                  <a:cs typeface="Courier New" panose="02070309020205020404" pitchFamily="49" charset="0"/>
                </a:rPr>
                <a:t>}</a:t>
              </a:r>
              <a:endParaRPr lang="en-US" sz="1600" b="1">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CC3D6BB-3064-410C-B38D-3918D9AF39B8}"/>
                </a:ext>
              </a:extLst>
            </p:cNvPr>
            <p:cNvSpPr txBox="1"/>
            <p:nvPr/>
          </p:nvSpPr>
          <p:spPr>
            <a:xfrm>
              <a:off x="2684644" y="2269678"/>
              <a:ext cx="1382108" cy="369332"/>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Washer.c</a:t>
              </a:r>
              <a:endParaRPr lang="en-SG"/>
            </a:p>
          </p:txBody>
        </p:sp>
      </p:grpSp>
      <p:sp>
        <p:nvSpPr>
          <p:cNvPr id="17" name="TextBox 16">
            <a:extLst>
              <a:ext uri="{FF2B5EF4-FFF2-40B4-BE49-F238E27FC236}">
                <a16:creationId xmlns:a16="http://schemas.microsoft.com/office/drawing/2014/main" id="{D5D6D4FD-9F21-455F-9A51-5768D995BA2E}"/>
              </a:ext>
            </a:extLst>
          </p:cNvPr>
          <p:cNvSpPr txBox="1"/>
          <p:nvPr/>
        </p:nvSpPr>
        <p:spPr>
          <a:xfrm>
            <a:off x="4416860" y="1474515"/>
            <a:ext cx="4209393" cy="707886"/>
          </a:xfrm>
          <a:prstGeom prst="rect">
            <a:avLst/>
          </a:prstGeom>
          <a:solidFill>
            <a:schemeClr val="tx1"/>
          </a:solid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2000">
                <a:solidFill>
                  <a:schemeClr val="bg1"/>
                </a:solidFill>
                <a:latin typeface="Courier New" panose="02070309020205020404" pitchFamily="49" charset="0"/>
                <a:cs typeface="Courier New" panose="02070309020205020404" pitchFamily="49" charset="0"/>
              </a:rPr>
              <a:t>Enter …: </a:t>
            </a:r>
            <a:r>
              <a:rPr lang="en-SG" sz="2000" b="1">
                <a:solidFill>
                  <a:srgbClr val="FFCCFF"/>
                </a:solidFill>
                <a:latin typeface="Courier New" panose="02070309020205020404" pitchFamily="49" charset="0"/>
                <a:cs typeface="Courier New" panose="02070309020205020404" pitchFamily="49" charset="0"/>
              </a:rPr>
              <a:t>8.2 10.5 2.2</a:t>
            </a:r>
          </a:p>
          <a:p>
            <a:r>
              <a:rPr lang="en-SG" sz="2000">
                <a:solidFill>
                  <a:schemeClr val="bg1"/>
                </a:solidFill>
                <a:latin typeface="Courier New" panose="02070309020205020404" pitchFamily="49" charset="0"/>
                <a:cs typeface="Courier New" panose="02070309020205020404" pitchFamily="49" charset="0"/>
              </a:rPr>
              <a:t>Volume of washer = 74.32</a:t>
            </a:r>
          </a:p>
        </p:txBody>
      </p:sp>
    </p:spTree>
    <p:extLst>
      <p:ext uri="{BB962C8B-B14F-4D97-AF65-F5344CB8AC3E}">
        <p14:creationId xmlns:p14="http://schemas.microsoft.com/office/powerpoint/2010/main" val="291367650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3. User-Defined Functions (3/6)</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33</a:t>
            </a:fld>
            <a:endParaRPr/>
          </a:p>
        </p:txBody>
      </p:sp>
      <p:sp>
        <p:nvSpPr>
          <p:cNvPr id="10" name="Content Placeholder 5">
            <a:extLst>
              <a:ext uri="{FF2B5EF4-FFF2-40B4-BE49-F238E27FC236}">
                <a16:creationId xmlns:a16="http://schemas.microsoft.com/office/drawing/2014/main" id="{B4D37247-D524-44F0-ABED-E6407D16972D}"/>
              </a:ext>
            </a:extLst>
          </p:cNvPr>
          <p:cNvSpPr>
            <a:spLocks noGrp="1"/>
          </p:cNvSpPr>
          <p:nvPr>
            <p:ph idx="1"/>
          </p:nvPr>
        </p:nvSpPr>
        <p:spPr>
          <a:xfrm>
            <a:off x="587375" y="1277720"/>
            <a:ext cx="8229600" cy="1290279"/>
          </a:xfrm>
        </p:spPr>
        <p:txBody>
          <a:bodyPr/>
          <a:lstStyle/>
          <a:p>
            <a:pPr marL="347663" indent="-347663">
              <a:spcBef>
                <a:spcPts val="600"/>
              </a:spcBef>
              <a:buClr>
                <a:schemeClr val="tx1">
                  <a:lumMod val="90000"/>
                  <a:lumOff val="10000"/>
                </a:schemeClr>
              </a:buClr>
              <a:buSzTx/>
              <a:buFont typeface="Wingdings" panose="05000000000000000000" pitchFamily="2" charset="2"/>
              <a:buChar char="§"/>
              <a:defRPr/>
            </a:pPr>
            <a:r>
              <a:rPr lang="en-US"/>
              <a:t>Note that area of circle is computed twice. For code reusability, it is better to define a function to compute area of a circle.</a:t>
            </a:r>
          </a:p>
        </p:txBody>
      </p:sp>
      <p:sp>
        <p:nvSpPr>
          <p:cNvPr id="12" name="TextBox 11">
            <a:extLst>
              <a:ext uri="{FF2B5EF4-FFF2-40B4-BE49-F238E27FC236}">
                <a16:creationId xmlns:a16="http://schemas.microsoft.com/office/drawing/2014/main" id="{BA628291-6CFA-4E0C-ABFA-1736E1650D25}"/>
              </a:ext>
            </a:extLst>
          </p:cNvPr>
          <p:cNvSpPr txBox="1"/>
          <p:nvPr/>
        </p:nvSpPr>
        <p:spPr>
          <a:xfrm>
            <a:off x="1450634" y="2611560"/>
            <a:ext cx="6874500"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tabLst>
                <a:tab pos="347663"/>
                <a:tab pos="682625"/>
                <a:tab pos="1030288"/>
                <a:tab pos="1377950"/>
                <a:tab pos="1712913"/>
              </a:tabLst>
            </a:pP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circle_area(</a:t>
            </a:r>
            <a:r>
              <a:rPr lang="en-US" sz="2000" b="1">
                <a:solidFill>
                  <a:srgbClr val="0000FF"/>
                </a:solidFill>
                <a:latin typeface="Courier New" panose="02070309020205020404" pitchFamily="49" charset="0"/>
                <a:cs typeface="Courier New" panose="02070309020205020404" pitchFamily="49" charset="0"/>
              </a:rPr>
              <a:t>double</a:t>
            </a:r>
            <a:r>
              <a:rPr lang="en-US" sz="2000" b="1">
                <a:latin typeface="Courier New" panose="02070309020205020404" pitchFamily="49" charset="0"/>
                <a:cs typeface="Courier New" panose="02070309020205020404" pitchFamily="49" charset="0"/>
              </a:rPr>
              <a:t> diameter) {</a:t>
            </a:r>
          </a:p>
          <a:p>
            <a:pPr>
              <a:tabLst>
                <a:tab pos="347663"/>
                <a:tab pos="682625"/>
                <a:tab pos="1030288"/>
                <a:tab pos="1377950"/>
                <a:tab pos="1712913"/>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return</a:t>
            </a:r>
            <a:r>
              <a:rPr lang="en-US" sz="2000" b="1">
                <a:latin typeface="Courier New" panose="02070309020205020404" pitchFamily="49" charset="0"/>
                <a:cs typeface="Courier New" panose="02070309020205020404" pitchFamily="49" charset="0"/>
              </a:rPr>
              <a:t> PI * pow(diameter/</a:t>
            </a:r>
            <a:r>
              <a:rPr lang="en-US" sz="2000" b="1">
                <a:solidFill>
                  <a:srgbClr val="006600"/>
                </a:solidFill>
                <a:latin typeface="Courier New" panose="02070309020205020404" pitchFamily="49" charset="0"/>
                <a:cs typeface="Courier New" panose="02070309020205020404" pitchFamily="49" charset="0"/>
              </a:rPr>
              <a:t>2</a:t>
            </a:r>
            <a:r>
              <a:rPr lang="en-US" sz="2000" b="1">
                <a:latin typeface="Courier New" panose="02070309020205020404" pitchFamily="49" charset="0"/>
                <a:cs typeface="Courier New" panose="02070309020205020404" pitchFamily="49" charset="0"/>
              </a:rPr>
              <a:t>, </a:t>
            </a:r>
            <a:r>
              <a:rPr lang="en-US" sz="2000" b="1">
                <a:solidFill>
                  <a:srgbClr val="006600"/>
                </a:solidFill>
                <a:latin typeface="Courier New" panose="02070309020205020404" pitchFamily="49" charset="0"/>
                <a:cs typeface="Courier New" panose="02070309020205020404" pitchFamily="49" charset="0"/>
              </a:rPr>
              <a:t>2</a:t>
            </a:r>
            <a:r>
              <a:rPr lang="en-US" sz="2000" b="1">
                <a:latin typeface="Courier New" panose="02070309020205020404" pitchFamily="49" charset="0"/>
                <a:cs typeface="Courier New" panose="02070309020205020404" pitchFamily="49" charset="0"/>
              </a:rPr>
              <a:t>);</a:t>
            </a:r>
          </a:p>
          <a:p>
            <a:pPr>
              <a:tabLst>
                <a:tab pos="347663"/>
                <a:tab pos="682625"/>
                <a:tab pos="1030288"/>
                <a:tab pos="1377950"/>
                <a:tab pos="1712913"/>
              </a:tabLst>
            </a:pPr>
            <a:r>
              <a:rPr lang="en-US" sz="2000" b="1">
                <a:latin typeface="Courier New" panose="02070309020205020404" pitchFamily="49" charset="0"/>
                <a:cs typeface="Courier New" panose="02070309020205020404" pitchFamily="49" charset="0"/>
              </a:rPr>
              <a:t>}</a:t>
            </a:r>
          </a:p>
        </p:txBody>
      </p:sp>
      <p:sp>
        <p:nvSpPr>
          <p:cNvPr id="18" name="Content Placeholder 5">
            <a:extLst>
              <a:ext uri="{FF2B5EF4-FFF2-40B4-BE49-F238E27FC236}">
                <a16:creationId xmlns:a16="http://schemas.microsoft.com/office/drawing/2014/main" id="{851EBDFA-B85A-4D93-A2EE-8C86D8D5EEC6}"/>
              </a:ext>
            </a:extLst>
          </p:cNvPr>
          <p:cNvSpPr txBox="1"/>
          <p:nvPr/>
        </p:nvSpPr>
        <p:spPr>
          <a:xfrm>
            <a:off x="587375" y="3861825"/>
            <a:ext cx="8229600" cy="946150"/>
          </a:xfrm>
          <a:prstGeom prst="rect">
            <a:avLst/>
          </a:prstGeom>
        </p:spPr>
        <p:txBody>
          <a:bodyPr vert="horz" lIns="91440" tIns="45720" rIns="91440" bIns="45720" rtlCol="0">
            <a:normAutofit/>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600"/>
              </a:spcBef>
              <a:spcAft>
                <a:spcPct val="0"/>
              </a:spcAft>
              <a:buClr>
                <a:schemeClr val="tx1">
                  <a:lumMod val="90000"/>
                  <a:lumOff val="10000"/>
                </a:schemeClr>
              </a:buClr>
              <a:buSzTx/>
              <a:buFont typeface="Wingdings" panose="05000000000000000000" pitchFamily="2" charset="2"/>
              <a:buChar char="§"/>
              <a:defRPr/>
            </a:pPr>
            <a:r>
              <a:rPr lang="en-US" kern="0"/>
              <a:t>We can then call/invoke this function whenever we need it</a:t>
            </a:r>
            <a:r>
              <a:rPr lang="en-US"/>
              <a:t>.</a:t>
            </a:r>
          </a:p>
        </p:txBody>
      </p:sp>
      <p:sp>
        <p:nvSpPr>
          <p:cNvPr id="19" name="TextBox 18">
            <a:extLst>
              <a:ext uri="{FF2B5EF4-FFF2-40B4-BE49-F238E27FC236}">
                <a16:creationId xmlns:a16="http://schemas.microsoft.com/office/drawing/2014/main" id="{EAEF2760-460D-4E58-B591-D1FB15A20812}"/>
              </a:ext>
            </a:extLst>
          </p:cNvPr>
          <p:cNvSpPr txBox="1"/>
          <p:nvPr/>
        </p:nvSpPr>
        <p:spPr>
          <a:xfrm>
            <a:off x="916386" y="4807975"/>
            <a:ext cx="7942996" cy="89255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tabLst>
                <a:tab pos="347663"/>
                <a:tab pos="682625"/>
                <a:tab pos="1030288"/>
                <a:tab pos="1377950"/>
                <a:tab pos="1712913"/>
              </a:tabLst>
            </a:pPr>
            <a:r>
              <a:rPr lang="en-US" sz="2000" b="1" err="1">
                <a:solidFill>
                  <a:srgbClr val="800000"/>
                </a:solidFill>
                <a:latin typeface="Courier New" panose="02070309020205020404" pitchFamily="49" charset="0"/>
                <a:cs typeface="Courier New" panose="02070309020205020404" pitchFamily="49" charset="0"/>
              </a:rPr>
              <a:t>circle_area(d2)</a:t>
            </a:r>
            <a:r>
              <a:rPr lang="en-US" sz="2000" b="1">
                <a:latin typeface="Courier New" panose="02070309020205020404" pitchFamily="49" charset="0"/>
                <a:cs typeface="Courier New" panose="02070309020205020404" pitchFamily="49" charset="0"/>
              </a:rPr>
              <a:t> </a:t>
            </a:r>
            <a:r>
              <a:rPr lang="en-US" sz="2000">
                <a:latin typeface="Arial" pitchFamily="34" charset="0"/>
                <a:cs typeface="Arial" pitchFamily="34" charset="0"/>
                <a:sym typeface="Wingdings" panose="05000000000000000000" pitchFamily="2" charset="2"/>
              </a:rPr>
              <a:t></a:t>
            </a:r>
            <a:r>
              <a:rPr lang="en-US" sz="2000" b="1">
                <a:latin typeface="Courier New" panose="02070309020205020404" pitchFamily="49" charset="0"/>
                <a:cs typeface="Courier New" panose="02070309020205020404" pitchFamily="49" charset="0"/>
                <a:sym typeface="Wingdings" panose="05000000000000000000" pitchFamily="2" charset="2"/>
              </a:rPr>
              <a:t> </a:t>
            </a:r>
            <a:r>
              <a:rPr lang="en-US" sz="2000">
                <a:latin typeface="Arial" pitchFamily="34" charset="0"/>
                <a:cs typeface="Arial" pitchFamily="34" charset="0"/>
                <a:sym typeface="Wingdings" panose="05000000000000000000" pitchFamily="2" charset="2"/>
              </a:rPr>
              <a:t>to compute area of circle with diameter </a:t>
            </a:r>
            <a:r>
              <a:rPr lang="en-US" sz="2000">
                <a:solidFill>
                  <a:srgbClr val="C00000"/>
                </a:solidFill>
                <a:latin typeface="Arial" pitchFamily="34" charset="0"/>
                <a:cs typeface="Arial" pitchFamily="34" charset="0"/>
                <a:sym typeface="Wingdings" panose="05000000000000000000" pitchFamily="2" charset="2"/>
              </a:rPr>
              <a:t>d2</a:t>
            </a:r>
          </a:p>
          <a:p>
            <a:pPr>
              <a:tabLst>
                <a:tab pos="347663"/>
                <a:tab pos="682625"/>
                <a:tab pos="1030288"/>
                <a:tab pos="1377950"/>
                <a:tab pos="1712913"/>
              </a:tabLst>
            </a:pPr>
            <a:endParaRPr lang="en-US" sz="1200" b="1">
              <a:solidFill>
                <a:srgbClr val="800000"/>
              </a:solidFill>
              <a:latin typeface="Courier New" panose="02070309020205020404" pitchFamily="49" charset="0"/>
              <a:cs typeface="Courier New" panose="02070309020205020404" pitchFamily="49" charset="0"/>
            </a:endParaRPr>
          </a:p>
          <a:p>
            <a:pPr>
              <a:tabLst>
                <a:tab pos="347663"/>
                <a:tab pos="682625"/>
                <a:tab pos="1030288"/>
                <a:tab pos="1377950"/>
                <a:tab pos="1712913"/>
              </a:tabLst>
            </a:pPr>
            <a:r>
              <a:rPr lang="en-US" sz="2000" b="1" err="1">
                <a:solidFill>
                  <a:srgbClr val="800000"/>
                </a:solidFill>
                <a:latin typeface="Courier New" panose="02070309020205020404" pitchFamily="49" charset="0"/>
                <a:cs typeface="Courier New" panose="02070309020205020404" pitchFamily="49" charset="0"/>
              </a:rPr>
              <a:t>circle_area(d1)</a:t>
            </a:r>
            <a:r>
              <a:rPr lang="en-US" sz="2000" b="1">
                <a:latin typeface="Courier New" panose="02070309020205020404" pitchFamily="49" charset="0"/>
                <a:cs typeface="Courier New" panose="02070309020205020404" pitchFamily="49" charset="0"/>
                <a:sym typeface="Wingdings" panose="05000000000000000000" pitchFamily="2" charset="2"/>
              </a:rPr>
              <a:t> </a:t>
            </a:r>
            <a:r>
              <a:rPr lang="en-US" sz="2000">
                <a:latin typeface="Arial" pitchFamily="34" charset="0"/>
                <a:cs typeface="Arial" pitchFamily="34" charset="0"/>
                <a:sym typeface="Wingdings" panose="05000000000000000000" pitchFamily="2" charset="2"/>
              </a:rPr>
              <a:t></a:t>
            </a:r>
            <a:r>
              <a:rPr lang="en-US" sz="2000" b="1">
                <a:latin typeface="Courier New" panose="02070309020205020404" pitchFamily="49" charset="0"/>
                <a:cs typeface="Courier New" panose="02070309020205020404" pitchFamily="49" charset="0"/>
                <a:sym typeface="Wingdings" panose="05000000000000000000" pitchFamily="2" charset="2"/>
              </a:rPr>
              <a:t> </a:t>
            </a:r>
            <a:r>
              <a:rPr lang="en-US" sz="2000">
                <a:latin typeface="Arial" pitchFamily="34" charset="0"/>
                <a:cs typeface="Arial" pitchFamily="34" charset="0"/>
                <a:sym typeface="Wingdings" panose="05000000000000000000" pitchFamily="2" charset="2"/>
              </a:rPr>
              <a:t>to compute area of circle with diameter </a:t>
            </a:r>
            <a:r>
              <a:rPr lang="en-US" sz="2000">
                <a:solidFill>
                  <a:srgbClr val="C00000"/>
                </a:solidFill>
                <a:latin typeface="Arial" pitchFamily="34" charset="0"/>
                <a:cs typeface="Arial" pitchFamily="34" charset="0"/>
                <a:sym typeface="Wingdings" panose="05000000000000000000" pitchFamily="2" charset="2"/>
              </a:rPr>
              <a:t>d1</a:t>
            </a:r>
          </a:p>
        </p:txBody>
      </p:sp>
    </p:spTree>
    <p:extLst>
      <p:ext uri="{BB962C8B-B14F-4D97-AF65-F5344CB8AC3E}">
        <p14:creationId xmlns:p14="http://schemas.microsoft.com/office/powerpoint/2010/main" val="312920034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9" presetClass="entr" presetSubtype="0" dur="50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par>
                          <p:cTn id="13" fill="hold" nodeType="afterGroup">
                            <p:stCondLst>
                              <p:cond delay="500"/>
                            </p:stCondLst>
                            <p:childTnLst>
                              <p:par>
                                <p:cTn id="14" presetID="9" presetClass="entr" presetSubtype="0" dur="50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 grpId="0"/>
      <p:bldP spid="19" grpId="0"/>
    </p:bldLs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3. User-Defined Functions (4/6)</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34</a:t>
            </a:fld>
            <a:endParaRPr/>
          </a:p>
        </p:txBody>
      </p:sp>
      <p:grpSp>
        <p:nvGrpSpPr>
          <p:cNvPr id="13" name="Group 12">
            <a:extLst>
              <a:ext uri="{FF2B5EF4-FFF2-40B4-BE49-F238E27FC236}">
                <a16:creationId xmlns:a16="http://schemas.microsoft.com/office/drawing/2014/main" id="{39A8E8AE-A939-4697-8B86-A6E1E2321702}"/>
              </a:ext>
            </a:extLst>
          </p:cNvPr>
          <p:cNvGrpSpPr/>
          <p:nvPr/>
        </p:nvGrpSpPr>
        <p:grpSpPr>
          <a:xfrm>
            <a:off x="339960" y="1145846"/>
            <a:ext cx="8153800" cy="5447645"/>
            <a:chOff x="261258" y="2269678"/>
            <a:chExt cx="8153800" cy="5447645"/>
          </a:xfrm>
        </p:grpSpPr>
        <p:sp>
          <p:nvSpPr>
            <p:cNvPr id="15" name="[TextBox 1]">
              <a:extLst>
                <a:ext uri="{FF2B5EF4-FFF2-40B4-BE49-F238E27FC236}">
                  <a16:creationId xmlns:a16="http://schemas.microsoft.com/office/drawing/2014/main" id="{816F0054-ECB9-4E04-B1F7-DA79F64B59D4}"/>
                </a:ext>
              </a:extLst>
            </p:cNvPr>
            <p:cNvSpPr txBox="1"/>
            <p:nvPr/>
          </p:nvSpPr>
          <p:spPr>
            <a:xfrm>
              <a:off x="261258" y="2454344"/>
              <a:ext cx="8153800" cy="5262979"/>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&lt;stdio.h&gt;</a:t>
              </a:r>
            </a:p>
            <a:p>
              <a:r>
                <a:rPr lang="en-SG" sz="1600" b="1">
                  <a:solidFill>
                    <a:srgbClr val="7030A0"/>
                  </a:solidFill>
                  <a:latin typeface="Courier New" panose="02070309020205020404" pitchFamily="49" charset="0"/>
                  <a:cs typeface="Courier New" panose="02070309020205020404" pitchFamily="49" charset="0"/>
                </a:rPr>
                <a:t>#include </a:t>
              </a:r>
              <a:r>
                <a:rPr lang="en-SG" sz="1600" b="1">
                  <a:solidFill>
                    <a:srgbClr val="006600"/>
                  </a:solidFill>
                  <a:latin typeface="Courier New" panose="02070309020205020404" pitchFamily="49" charset="0"/>
                  <a:cs typeface="Courier New" panose="02070309020205020404" pitchFamily="49" charset="0"/>
                </a:rPr>
                <a:t>&lt;math.h&gt;</a:t>
              </a:r>
            </a:p>
            <a:p>
              <a:r>
                <a:rPr lang="en-SG" sz="1600" b="1">
                  <a:solidFill>
                    <a:srgbClr val="7030A0"/>
                  </a:solidFill>
                  <a:latin typeface="Courier New" panose="02070309020205020404" pitchFamily="49" charset="0"/>
                  <a:cs typeface="Courier New" panose="02070309020205020404" pitchFamily="49" charset="0"/>
                </a:rPr>
                <a:t>#define PI </a:t>
              </a:r>
              <a:r>
                <a:rPr lang="en-SG" sz="1600" b="1">
                  <a:solidFill>
                    <a:srgbClr val="006600"/>
                  </a:solidFill>
                  <a:latin typeface="Courier New" panose="02070309020205020404" pitchFamily="49" charset="0"/>
                  <a:cs typeface="Courier New" panose="02070309020205020404" pitchFamily="49" charset="0"/>
                </a:rPr>
                <a:t>3.14159</a:t>
              </a:r>
            </a:p>
            <a:p>
              <a:endParaRPr lang="en-SG" sz="1600" b="1">
                <a:solidFill>
                  <a:srgbClr val="006600"/>
                </a:solidFill>
                <a:latin typeface="Courier New" panose="02070309020205020404" pitchFamily="49" charset="0"/>
                <a:cs typeface="Courier New" panose="02070309020205020404" pitchFamily="49" charset="0"/>
              </a:endParaRPr>
            </a:p>
            <a:p>
              <a:r>
                <a:rPr lang="en-SG" sz="1600" b="1">
                  <a:solidFill>
                    <a:srgbClr val="0000FF"/>
                  </a:solidFill>
                  <a:latin typeface="Courier New" panose="02070309020205020404" pitchFamily="49" charset="0"/>
                  <a:cs typeface="Courier New" panose="02070309020205020404" pitchFamily="49" charset="0"/>
                </a:rPr>
                <a:t>double</a:t>
              </a:r>
              <a:r>
                <a:rPr lang="en-SG" sz="1600" b="1">
                  <a:solidFill>
                    <a:srgbClr val="006600"/>
                  </a:solidFill>
                  <a:latin typeface="Courier New" panose="02070309020205020404" pitchFamily="49" charset="0"/>
                  <a:cs typeface="Courier New" panose="02070309020205020404" pitchFamily="49" charset="0"/>
                </a:rPr>
                <a:t> </a:t>
              </a:r>
              <a:r>
                <a:rPr lang="en-SG" sz="1600" b="1" err="1">
                  <a:latin typeface="Courier New" panose="02070309020205020404" pitchFamily="49" charset="0"/>
                  <a:cs typeface="Courier New" panose="02070309020205020404" pitchFamily="49" charset="0"/>
                </a:rPr>
                <a:t>circle_area(</a:t>
              </a:r>
              <a:r>
                <a:rPr lang="en-SG" sz="1600" b="1">
                  <a:solidFill>
                    <a:srgbClr val="0000FF"/>
                  </a:solidFill>
                  <a:latin typeface="Courier New" panose="02070309020205020404" pitchFamily="49" charset="0"/>
                  <a:cs typeface="Courier New" panose="02070309020205020404" pitchFamily="49" charset="0"/>
                </a:rPr>
                <a:t>double</a:t>
              </a:r>
              <a:r>
                <a:rPr lang="en-SG" sz="1600" b="1">
                  <a:latin typeface="Courier New" panose="02070309020205020404" pitchFamily="49" charset="0"/>
                  <a:cs typeface="Courier New" panose="02070309020205020404" pitchFamily="49" charset="0"/>
                </a:rPr>
                <a:t>);</a:t>
              </a:r>
            </a:p>
            <a:p>
              <a:endParaRPr lang="en-US" sz="1600" b="1">
                <a:solidFill>
                  <a:srgbClr val="0000FF"/>
                </a:solidFill>
                <a:latin typeface="Courier New" panose="02070309020205020404" pitchFamily="49" charset="0"/>
                <a:cs typeface="Courier New" panose="02070309020205020404" pitchFamily="49" charset="0"/>
              </a:endParaRPr>
            </a:p>
            <a:p>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p>
            <a:p>
              <a:r>
                <a:rPr lang="en-SG" sz="1600" b="1">
                  <a:latin typeface="Courier New" panose="02070309020205020404" pitchFamily="49" charset="0"/>
                  <a:cs typeface="Courier New" panose="02070309020205020404" pitchFamily="49" charset="0"/>
                </a:rPr>
                <a:t>    </a:t>
              </a:r>
              <a:r>
                <a:rPr lang="en-SG" sz="1600" b="1">
                  <a:solidFill>
                    <a:schemeClr val="accent6">
                      <a:lumMod val="75000"/>
                    </a:schemeClr>
                  </a:solidFill>
                  <a:latin typeface="Courier New" panose="02070309020205020404" pitchFamily="49" charset="0"/>
                  <a:cs typeface="Courier New" panose="02070309020205020404" pitchFamily="49" charset="0"/>
                </a:rPr>
                <a:t>// code similar to Washer.c; omitted here </a:t>
              </a:r>
            </a:p>
            <a:p>
              <a:endParaRPr lang="en-SG" sz="1600" b="1">
                <a:latin typeface="Courier New" panose="02070309020205020404" pitchFamily="49" charset="0"/>
                <a:cs typeface="Courier New" panose="02070309020205020404" pitchFamily="49" charset="0"/>
              </a:endParaRPr>
            </a:p>
            <a:p>
              <a:r>
                <a:rPr lang="en-SG" sz="1600" b="1">
                  <a:latin typeface="Courier New" panose="02070309020205020404" pitchFamily="49" charset="0"/>
                  <a:cs typeface="Courier New" panose="02070309020205020404" pitchFamily="49" charset="0"/>
                </a:rPr>
                <a:t>    </a:t>
              </a:r>
              <a:r>
                <a:rPr lang="en-SG" sz="1600" b="1">
                  <a:solidFill>
                    <a:schemeClr val="accent6">
                      <a:lumMod val="75000"/>
                    </a:schemeClr>
                  </a:solidFill>
                  <a:latin typeface="Courier New" panose="02070309020205020404" pitchFamily="49" charset="0"/>
                  <a:cs typeface="Courier New" panose="02070309020205020404" pitchFamily="49" charset="0"/>
                </a:rPr>
                <a:t>// compute volume of a washer</a:t>
              </a:r>
            </a:p>
            <a:p>
              <a:r>
                <a:rPr lang="en-SG" sz="1600" b="1">
                  <a:latin typeface="Courier New" panose="02070309020205020404" pitchFamily="49" charset="0"/>
                  <a:cs typeface="Courier New" panose="02070309020205020404" pitchFamily="49" charset="0"/>
                </a:rPr>
                <a:t>    rim_area = circle_area(d2) – circle_area(d1);</a:t>
              </a:r>
            </a:p>
            <a:p>
              <a:r>
                <a:rPr lang="en-SG" sz="1600" b="1">
                  <a:latin typeface="Courier New" panose="02070309020205020404" pitchFamily="49" charset="0"/>
                  <a:cs typeface="Courier New" panose="02070309020205020404" pitchFamily="49" charset="0"/>
                </a:rPr>
                <a:t>    volume = rim_area * thickness;</a:t>
              </a:r>
            </a:p>
            <a:p>
              <a:endParaRPr lang="en-SG" sz="1600" b="1">
                <a:latin typeface="Courier New" panose="02070309020205020404" pitchFamily="49" charset="0"/>
                <a:cs typeface="Courier New" panose="02070309020205020404" pitchFamily="49" charset="0"/>
              </a:endParaRPr>
            </a:p>
            <a:p>
              <a:r>
                <a:rPr lang="en-SG" sz="1600" b="1">
                  <a:latin typeface="Courier New" panose="02070309020205020404" pitchFamily="49" charset="0"/>
                  <a:cs typeface="Courier New" panose="02070309020205020404" pitchFamily="49" charset="0"/>
                </a:rPr>
                <a:t>    printf(</a:t>
              </a:r>
              <a:r>
                <a:rPr lang="en-SG" sz="1600" b="1">
                  <a:solidFill>
                    <a:srgbClr val="006600"/>
                  </a:solidFill>
                  <a:latin typeface="Courier New" panose="02070309020205020404" pitchFamily="49" charset="0"/>
                  <a:cs typeface="Courier New" panose="02070309020205020404" pitchFamily="49" charset="0"/>
                </a:rPr>
                <a:t>"Volume of washer = </a:t>
              </a:r>
              <a:r>
                <a:rPr lang="en-SG" sz="1600" b="1">
                  <a:solidFill>
                    <a:srgbClr val="FF0000"/>
                  </a:solidFill>
                  <a:latin typeface="Courier New" panose="02070309020205020404" pitchFamily="49" charset="0"/>
                  <a:cs typeface="Courier New" panose="02070309020205020404" pitchFamily="49" charset="0"/>
                </a:rPr>
                <a:t>%.2f\n</a:t>
              </a:r>
              <a:r>
                <a:rPr lang="en-SG" sz="1600" b="1">
                  <a:solidFill>
                    <a:srgbClr val="006600"/>
                  </a:solidFill>
                  <a:latin typeface="Courier New" panose="02070309020205020404" pitchFamily="49" charset="0"/>
                  <a:cs typeface="Courier New" panose="02070309020205020404" pitchFamily="49" charset="0"/>
                </a:rPr>
                <a:t>"</a:t>
              </a:r>
              <a:r>
                <a:rPr lang="en-SG" sz="1600" b="1">
                  <a:latin typeface="Courier New" panose="02070309020205020404" pitchFamily="49" charset="0"/>
                  <a:cs typeface="Courier New" panose="02070309020205020404" pitchFamily="49" charset="0"/>
                </a:rPr>
                <a:t>, volume);</a:t>
              </a:r>
            </a:p>
            <a:p>
              <a:r>
                <a:rPr lang="en-SG" sz="1600" b="1">
                  <a:latin typeface="Courier New" panose="02070309020205020404" pitchFamily="49" charset="0"/>
                  <a:cs typeface="Courier New" panose="02070309020205020404" pitchFamily="49" charset="0"/>
                </a:rPr>
                <a:t>    </a:t>
              </a:r>
              <a:r>
                <a:rPr lang="en-SG" sz="1600" b="1">
                  <a:solidFill>
                    <a:srgbClr val="0000FF"/>
                  </a:solidFill>
                  <a:latin typeface="Courier New" panose="02070309020205020404" pitchFamily="49" charset="0"/>
                  <a:cs typeface="Courier New" panose="02070309020205020404" pitchFamily="49" charset="0"/>
                </a:rPr>
                <a:t>return</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0</a:t>
              </a:r>
              <a:r>
                <a:rPr lang="en-SG" sz="1600" b="1">
                  <a:latin typeface="Courier New" panose="02070309020205020404" pitchFamily="49" charset="0"/>
                  <a:cs typeface="Courier New" panose="02070309020205020404" pitchFamily="49" charset="0"/>
                </a:rPr>
                <a:t>;</a:t>
              </a:r>
            </a:p>
            <a:p>
              <a:r>
                <a:rPr lang="en-SG" sz="1600" b="1">
                  <a:latin typeface="Courier New" panose="02070309020205020404" pitchFamily="49" charset="0"/>
                  <a:cs typeface="Courier New" panose="02070309020205020404" pitchFamily="49" charset="0"/>
                </a:rPr>
                <a:t>}</a:t>
              </a:r>
            </a:p>
            <a:p>
              <a:endParaRPr lang="en-SG" sz="1600" b="1">
                <a:latin typeface="Courier New" panose="02070309020205020404" pitchFamily="49" charset="0"/>
                <a:cs typeface="Courier New" panose="02070309020205020404" pitchFamily="49" charset="0"/>
              </a:endParaRPr>
            </a:p>
            <a:p>
              <a:r>
                <a:rPr lang="en-SG" sz="1600" b="1">
                  <a:solidFill>
                    <a:schemeClr val="accent6">
                      <a:lumMod val="75000"/>
                    </a:schemeClr>
                  </a:solidFill>
                  <a:latin typeface="Courier New" panose="02070309020205020404" pitchFamily="49" charset="0"/>
                  <a:cs typeface="Courier New" panose="02070309020205020404" pitchFamily="49" charset="0"/>
                </a:rPr>
                <a:t>// This function returns the area of a circle</a:t>
              </a:r>
            </a:p>
            <a:p>
              <a:r>
                <a:rPr lang="en-SG" sz="1600" b="1">
                  <a:solidFill>
                    <a:srgbClr val="0000FF"/>
                  </a:solidFill>
                  <a:latin typeface="Courier New" panose="02070309020205020404" pitchFamily="49" charset="0"/>
                  <a:cs typeface="Courier New" panose="02070309020205020404" pitchFamily="49" charset="0"/>
                </a:rPr>
                <a:t>double</a:t>
              </a:r>
              <a:r>
                <a:rPr lang="en-SG" sz="1600" b="1">
                  <a:latin typeface="Courier New" panose="02070309020205020404" pitchFamily="49" charset="0"/>
                  <a:cs typeface="Courier New" panose="02070309020205020404" pitchFamily="49" charset="0"/>
                </a:rPr>
                <a:t> circle_area(</a:t>
              </a:r>
              <a:r>
                <a:rPr lang="en-SG" sz="1600" b="1">
                  <a:solidFill>
                    <a:srgbClr val="0000FF"/>
                  </a:solidFill>
                  <a:latin typeface="Courier New" panose="02070309020205020404" pitchFamily="49" charset="0"/>
                  <a:cs typeface="Courier New" panose="02070309020205020404" pitchFamily="49" charset="0"/>
                </a:rPr>
                <a:t>double</a:t>
              </a:r>
              <a:r>
                <a:rPr lang="en-SG" sz="1600" b="1">
                  <a:latin typeface="Courier New" panose="02070309020205020404" pitchFamily="49" charset="0"/>
                  <a:cs typeface="Courier New" panose="02070309020205020404" pitchFamily="49" charset="0"/>
                </a:rPr>
                <a:t> diameter) {</a:t>
              </a:r>
            </a:p>
            <a:p>
              <a:r>
                <a:rPr lang="en-SG" sz="1600" b="1">
                  <a:latin typeface="Courier New" panose="02070309020205020404" pitchFamily="49" charset="0"/>
                  <a:cs typeface="Courier New" panose="02070309020205020404" pitchFamily="49" charset="0"/>
                </a:rPr>
                <a:t>    </a:t>
              </a:r>
              <a:r>
                <a:rPr lang="en-SG" sz="1600" b="1">
                  <a:solidFill>
                    <a:srgbClr val="0000FF"/>
                  </a:solidFill>
                  <a:latin typeface="Courier New" panose="02070309020205020404" pitchFamily="49" charset="0"/>
                  <a:cs typeface="Courier New" panose="02070309020205020404" pitchFamily="49" charset="0"/>
                </a:rPr>
                <a:t>return</a:t>
              </a:r>
              <a:r>
                <a:rPr lang="en-SG" sz="1600" b="1">
                  <a:latin typeface="Courier New" panose="02070309020205020404" pitchFamily="49" charset="0"/>
                  <a:cs typeface="Courier New" panose="02070309020205020404" pitchFamily="49" charset="0"/>
                </a:rPr>
                <a:t> PI * pow(diameter/</a:t>
              </a:r>
              <a:r>
                <a:rPr lang="en-SG" sz="1600" b="1">
                  <a:solidFill>
                    <a:srgbClr val="006600"/>
                  </a:solidFill>
                  <a:latin typeface="Courier New" panose="02070309020205020404" pitchFamily="49" charset="0"/>
                  <a:cs typeface="Courier New" panose="02070309020205020404" pitchFamily="49" charset="0"/>
                </a:rPr>
                <a:t>2</a:t>
              </a:r>
              <a:r>
                <a:rPr lang="en-SG" sz="1600" b="1">
                  <a:latin typeface="Courier New" panose="02070309020205020404" pitchFamily="49" charset="0"/>
                  <a:cs typeface="Courier New" panose="02070309020205020404" pitchFamily="49" charset="0"/>
                </a:rPr>
                <a:t>, </a:t>
              </a:r>
              <a:r>
                <a:rPr lang="en-SG" sz="1600" b="1">
                  <a:solidFill>
                    <a:srgbClr val="006600"/>
                  </a:solidFill>
                  <a:latin typeface="Courier New" panose="02070309020205020404" pitchFamily="49" charset="0"/>
                  <a:cs typeface="Courier New" panose="02070309020205020404" pitchFamily="49" charset="0"/>
                </a:rPr>
                <a:t>2</a:t>
              </a:r>
              <a:r>
                <a:rPr lang="en-SG" sz="1600" b="1">
                  <a:latin typeface="Courier New" panose="02070309020205020404" pitchFamily="49" charset="0"/>
                  <a:cs typeface="Courier New" panose="02070309020205020404" pitchFamily="49" charset="0"/>
                </a:rPr>
                <a:t>);</a:t>
              </a:r>
            </a:p>
            <a:p>
              <a:r>
                <a:rPr lang="en-SG" sz="1600" b="1">
                  <a:latin typeface="Courier New" panose="02070309020205020404" pitchFamily="49" charset="0"/>
                  <a:cs typeface="Courier New" panose="02070309020205020404" pitchFamily="49" charset="0"/>
                </a:rPr>
                <a:t>}</a:t>
              </a:r>
              <a:endParaRPr lang="en-US" sz="1600" b="1">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1CC3D6BB-3064-410C-B38D-3918D9AF39B8}"/>
                </a:ext>
              </a:extLst>
            </p:cNvPr>
            <p:cNvSpPr txBox="1"/>
            <p:nvPr/>
          </p:nvSpPr>
          <p:spPr>
            <a:xfrm>
              <a:off x="2684644" y="2269678"/>
              <a:ext cx="1585134" cy="369332"/>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WasherV2.c</a:t>
              </a:r>
              <a:endParaRPr lang="en-SG"/>
            </a:p>
          </p:txBody>
        </p:sp>
      </p:grpSp>
      <p:sp>
        <p:nvSpPr>
          <p:cNvPr id="2" name="Rectangle: Rounded Corners 1">
            <a:extLst>
              <a:ext uri="{FF2B5EF4-FFF2-40B4-BE49-F238E27FC236}">
                <a16:creationId xmlns:a16="http://schemas.microsoft.com/office/drawing/2014/main" id="{E87DCACD-4F6A-40BB-B6A4-8BB15AB6378A}"/>
              </a:ext>
            </a:extLst>
          </p:cNvPr>
          <p:cNvSpPr/>
          <p:nvPr/>
        </p:nvSpPr>
        <p:spPr>
          <a:xfrm>
            <a:off x="2194560" y="3789680"/>
            <a:ext cx="188976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SG"/>
          </a:p>
        </p:txBody>
      </p:sp>
      <p:sp>
        <p:nvSpPr>
          <p:cNvPr id="12" name="Rectangle: Rounded Corners 11">
            <a:extLst>
              <a:ext uri="{FF2B5EF4-FFF2-40B4-BE49-F238E27FC236}">
                <a16:creationId xmlns:a16="http://schemas.microsoft.com/office/drawing/2014/main" id="{EC809267-C06D-4A3D-BDCF-238E878BAC3F}"/>
              </a:ext>
            </a:extLst>
          </p:cNvPr>
          <p:cNvSpPr/>
          <p:nvPr/>
        </p:nvSpPr>
        <p:spPr>
          <a:xfrm>
            <a:off x="4467660" y="3789680"/>
            <a:ext cx="1801060" cy="27432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SG"/>
          </a:p>
        </p:txBody>
      </p:sp>
      <p:sp>
        <p:nvSpPr>
          <p:cNvPr id="22" name="Line Callout 2 15">
            <a:extLst>
              <a:ext uri="{FF2B5EF4-FFF2-40B4-BE49-F238E27FC236}">
                <a16:creationId xmlns:a16="http://schemas.microsoft.com/office/drawing/2014/main" id="{AF39DDFA-7864-4134-98A8-1DB2299DD52F}"/>
              </a:ext>
            </a:extLst>
          </p:cNvPr>
          <p:cNvSpPr/>
          <p:nvPr/>
        </p:nvSpPr>
        <p:spPr bwMode="auto">
          <a:xfrm>
            <a:off x="4348480" y="2073196"/>
            <a:ext cx="2236119" cy="349518"/>
          </a:xfrm>
          <a:prstGeom prst="borderCallout2">
            <a:avLst>
              <a:gd name="adj1" fmla="val 21941"/>
              <a:gd name="adj2" fmla="val 144"/>
              <a:gd name="adj3" fmla="val 21941"/>
              <a:gd name="adj4" fmla="val -8189"/>
              <a:gd name="adj5" fmla="val 88909"/>
              <a:gd name="adj6" fmla="val -24297"/>
            </a:avLst>
          </a:prstGeom>
          <a:solidFill>
            <a:srgbClr val="CCFFCC"/>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0" marR="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a:cs typeface="Arial"/>
              </a:rPr>
              <a:t>Function prototype</a:t>
            </a:r>
            <a:endParaRPr kumimoji="0" lang="en-SG" sz="1800" b="0" i="0" u="none" strike="noStrike" cap="none" normalizeH="0" baseline="0">
              <a:ln>
                <a:noFill/>
              </a:ln>
              <a:solidFill>
                <a:schemeClr val="tx1"/>
              </a:solidFill>
              <a:effectLst/>
              <a:latin typeface="Arial"/>
              <a:cs typeface="Arial"/>
            </a:endParaRPr>
          </a:p>
        </p:txBody>
      </p:sp>
      <p:sp>
        <p:nvSpPr>
          <p:cNvPr id="23" name="Line Callout 2 12">
            <a:extLst>
              <a:ext uri="{FF2B5EF4-FFF2-40B4-BE49-F238E27FC236}">
                <a16:creationId xmlns:a16="http://schemas.microsoft.com/office/drawing/2014/main" id="{7BAEAD8B-FCB2-4478-A664-660173A2D74E}"/>
              </a:ext>
            </a:extLst>
          </p:cNvPr>
          <p:cNvSpPr/>
          <p:nvPr/>
        </p:nvSpPr>
        <p:spPr bwMode="auto">
          <a:xfrm>
            <a:off x="5789312" y="5801669"/>
            <a:ext cx="2184648" cy="334370"/>
          </a:xfrm>
          <a:prstGeom prst="borderCallout2">
            <a:avLst>
              <a:gd name="adj1" fmla="val 18750"/>
              <a:gd name="adj2" fmla="val 309"/>
              <a:gd name="adj3" fmla="val 18750"/>
              <a:gd name="adj4" fmla="val -16667"/>
              <a:gd name="adj5" fmla="val 69879"/>
              <a:gd name="adj6" fmla="val -30438"/>
            </a:avLst>
          </a:prstGeom>
          <a:solidFill>
            <a:srgbClr val="CCFFCC"/>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0" marR="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a:cs typeface="Arial"/>
              </a:rPr>
              <a:t>Function definition</a:t>
            </a:r>
            <a:endParaRPr kumimoji="0" lang="en-SG" sz="1800" b="0" i="0" u="none" strike="noStrike" cap="none" normalizeH="0" baseline="0">
              <a:ln>
                <a:noFill/>
              </a:ln>
              <a:solidFill>
                <a:schemeClr val="tx1"/>
              </a:solidFill>
              <a:effectLst/>
              <a:latin typeface="Arial"/>
              <a:cs typeface="Arial"/>
            </a:endParaRPr>
          </a:p>
        </p:txBody>
      </p:sp>
    </p:spTree>
    <p:extLst>
      <p:ext uri="{BB962C8B-B14F-4D97-AF65-F5344CB8AC3E}">
        <p14:creationId xmlns:p14="http://schemas.microsoft.com/office/powerpoint/2010/main" val="3898414958"/>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9" presetClass="entr" presetSubtype="0" dur="50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dissolve">
                                      <p:cBhvr>
                                        <p:cTn id="11" dur="500"/>
                                        <p:tgtEl>
                                          <p:spTgt spid="12"/>
                                        </p:tgtEl>
                                      </p:cBhvr>
                                    </p:animEffect>
                                  </p:childTnLst>
                                </p:cTn>
                              </p:par>
                            </p:childTnLst>
                          </p:cTn>
                        </p:par>
                      </p:childTnLst>
                    </p:cTn>
                  </p:par>
                  <p:par>
                    <p:cTn id="12" fill="hold" nodeType="clickPar">
                      <p:stCondLst>
                        <p:cond delay="indefinite"/>
                        <p:cond evt="onBegin" delay="0">
                          <p:tn val="11"/>
                        </p:cond>
                      </p:stCondLst>
                      <p:childTnLst>
                        <p:par>
                          <p:cTn id="13" fill="hold">
                            <p:stCondLst>
                              <p:cond delay="0"/>
                            </p:stCondLst>
                            <p:childTnLst>
                              <p:par>
                                <p:cTn id="14" presetID="9" presetClass="entr" presetSubtype="0" dur="50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dissolve">
                                      <p:cBhvr>
                                        <p:cTn id="16" dur="500"/>
                                        <p:tgtEl>
                                          <p:spTgt spid="22"/>
                                        </p:tgtEl>
                                      </p:cBhvr>
                                    </p:animEffect>
                                  </p:childTnLst>
                                </p:cTn>
                              </p:par>
                            </p:childTnLst>
                          </p:cTn>
                        </p:par>
                      </p:childTnLst>
                    </p:cTn>
                  </p:par>
                  <p:par>
                    <p:cTn id="17" fill="hold" nodeType="clickPar">
                      <p:stCondLst>
                        <p:cond delay="indefinite"/>
                        <p:cond evt="onBegin" delay="0">
                          <p:tn val="16"/>
                        </p:cond>
                      </p:stCondLst>
                      <p:childTnLst>
                        <p:par>
                          <p:cTn id="18" fill="hold">
                            <p:stCondLst>
                              <p:cond delay="0"/>
                            </p:stCondLst>
                            <p:childTnLst>
                              <p:par>
                                <p:cTn id="19" presetID="9" presetClass="entr" presetSubtype="0" dur="50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dissolv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2" grpId="0"/>
      <p:bldP spid="23" grpId="0"/>
    </p:bldLs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3. User-Defined Functions (5/6)</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35</a:t>
            </a:fld>
            <a:endParaRPr/>
          </a:p>
        </p:txBody>
      </p:sp>
      <p:sp>
        <p:nvSpPr>
          <p:cNvPr id="17" name="Content Placeholder 5">
            <a:extLst>
              <a:ext uri="{FF2B5EF4-FFF2-40B4-BE49-F238E27FC236}">
                <a16:creationId xmlns:a16="http://schemas.microsoft.com/office/drawing/2014/main" id="{1CCCA9F3-B190-41AE-8530-8B5380A3DE65}"/>
              </a:ext>
            </a:extLst>
          </p:cNvPr>
          <p:cNvSpPr>
            <a:spLocks noGrp="1"/>
          </p:cNvSpPr>
          <p:nvPr>
            <p:ph idx="1"/>
          </p:nvPr>
        </p:nvSpPr>
        <p:spPr>
          <a:xfrm>
            <a:off x="587375" y="1361439"/>
            <a:ext cx="8229600" cy="4587947"/>
          </a:xfrm>
        </p:spPr>
        <p:txBody>
          <a:bodyPr>
            <a:noAutofit/>
          </a:bodyPr>
          <a:lstStyle/>
          <a:p>
            <a:pPr marL="347663" indent="-347663">
              <a:spcBef>
                <a:spcPts val="1200"/>
              </a:spcBef>
              <a:buClr>
                <a:schemeClr val="tx1">
                  <a:lumMod val="90000"/>
                  <a:lumOff val="10000"/>
                </a:schemeClr>
              </a:buClr>
              <a:buSzTx/>
              <a:buFont typeface="Wingdings" panose="05000000000000000000" pitchFamily="2" charset="2"/>
              <a:buChar char="§"/>
              <a:defRPr/>
            </a:pPr>
            <a:r>
              <a:rPr lang="en-US"/>
              <a:t>It is a good practice to put </a:t>
            </a:r>
            <a:r>
              <a:rPr lang="en-US">
                <a:solidFill>
                  <a:srgbClr val="0000FF"/>
                </a:solidFill>
              </a:rPr>
              <a:t>function prototypes </a:t>
            </a:r>
            <a:r>
              <a:rPr lang="en-US"/>
              <a:t>at the top of the program, </a:t>
            </a:r>
            <a:r>
              <a:rPr lang="en-US" u="sng"/>
              <a:t>before</a:t>
            </a:r>
            <a:r>
              <a:rPr lang="en-US"/>
              <a:t> the main() function, to inform the compiler of the functions that your program may use and their return types and parameter types.</a:t>
            </a:r>
          </a:p>
          <a:p>
            <a:pPr marL="347663" indent="-347663">
              <a:spcBef>
                <a:spcPts val="1200"/>
              </a:spcBef>
              <a:buClr>
                <a:schemeClr val="tx1">
                  <a:lumMod val="90000"/>
                  <a:lumOff val="10000"/>
                </a:schemeClr>
              </a:buClr>
              <a:buSzTx/>
              <a:buFont typeface="Wingdings" panose="05000000000000000000" pitchFamily="2" charset="2"/>
              <a:buChar char="§"/>
              <a:defRPr/>
            </a:pPr>
            <a:r>
              <a:rPr lang="en-US"/>
              <a:t>A function prototype includes only the function’s return type, the function’s name, and the data types of the parameters (names of parameters are optional).</a:t>
            </a:r>
          </a:p>
          <a:p>
            <a:pPr marL="347663" indent="-347663">
              <a:spcBef>
                <a:spcPts val="1200"/>
              </a:spcBef>
              <a:buClr>
                <a:schemeClr val="tx1">
                  <a:lumMod val="90000"/>
                  <a:lumOff val="10000"/>
                </a:schemeClr>
              </a:buClr>
              <a:buSzTx/>
              <a:buFont typeface="Wingdings" panose="05000000000000000000" pitchFamily="2" charset="2"/>
              <a:buChar char="§"/>
              <a:defRPr/>
            </a:pPr>
            <a:r>
              <a:rPr lang="en-US"/>
              <a:t>Function definitions to follow </a:t>
            </a:r>
            <a:r>
              <a:rPr lang="en-US" u="sng"/>
              <a:t>after</a:t>
            </a:r>
            <a:r>
              <a:rPr lang="en-US"/>
              <a:t> the main() function.</a:t>
            </a:r>
          </a:p>
          <a:p>
            <a:pPr marL="347663" indent="-347663">
              <a:spcBef>
                <a:spcPts val="1200"/>
              </a:spcBef>
              <a:buClr>
                <a:schemeClr val="tx1">
                  <a:lumMod val="90000"/>
                  <a:lumOff val="10000"/>
                </a:schemeClr>
              </a:buClr>
              <a:buSzTx/>
              <a:buFont typeface="Wingdings" panose="05000000000000000000" pitchFamily="2" charset="2"/>
              <a:buChar char="§"/>
              <a:defRPr/>
            </a:pPr>
            <a:r>
              <a:rPr lang="en-US"/>
              <a:t>Without function prototypes, you will get error/warning messages from the compiler.</a:t>
            </a:r>
          </a:p>
        </p:txBody>
      </p:sp>
    </p:spTree>
    <p:extLst>
      <p:ext uri="{BB962C8B-B14F-4D97-AF65-F5344CB8AC3E}">
        <p14:creationId xmlns:p14="http://schemas.microsoft.com/office/powerpoint/2010/main" val="1292995978"/>
      </p:ext>
    </p:extLst>
  </p:cSld>
  <p:clrMapOvr>
    <a:masterClrMapping/>
  </p:clrMapOvr>
  <p:transition>
    <p:fade/>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3. User-Defined Functions (6/6)</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36</a:t>
            </a:fld>
            <a:endParaRPr/>
          </a:p>
        </p:txBody>
      </p:sp>
      <p:sp>
        <p:nvSpPr>
          <p:cNvPr id="8" name="Content Placeholder 5">
            <a:extLst>
              <a:ext uri="{FF2B5EF4-FFF2-40B4-BE49-F238E27FC236}">
                <a16:creationId xmlns:a16="http://schemas.microsoft.com/office/drawing/2014/main" id="{0916B710-8834-4C6F-B7DF-15EC2D508FD2}"/>
              </a:ext>
            </a:extLst>
          </p:cNvPr>
          <p:cNvSpPr>
            <a:spLocks noGrp="1"/>
          </p:cNvSpPr>
          <p:nvPr>
            <p:ph idx="1"/>
          </p:nvPr>
        </p:nvSpPr>
        <p:spPr>
          <a:xfrm>
            <a:off x="587375" y="1187452"/>
            <a:ext cx="8229600" cy="1231658"/>
          </a:xfrm>
        </p:spPr>
        <p:txBody>
          <a:bodyPr>
            <a:noAutofit/>
          </a:bodyPr>
          <a:lstStyle/>
          <a:p>
            <a:pPr marL="347663" indent="-347663">
              <a:spcBef>
                <a:spcPts val="1200"/>
              </a:spcBef>
              <a:buClr>
                <a:schemeClr val="tx1">
                  <a:lumMod val="90000"/>
                  <a:lumOff val="10000"/>
                </a:schemeClr>
              </a:buClr>
              <a:buSzTx/>
              <a:buFont typeface="Wingdings" panose="05000000000000000000" pitchFamily="2" charset="2"/>
              <a:buChar char="§"/>
              <a:defRPr/>
            </a:pPr>
            <a:r>
              <a:rPr lang="en-US" sz="2000"/>
              <a:t>Let’s remove (or comment off) the function prototype for </a:t>
            </a:r>
            <a:r>
              <a:rPr lang="en-US" sz="2000" err="1">
                <a:solidFill>
                  <a:srgbClr val="0000FF"/>
                </a:solidFill>
              </a:rPr>
              <a:t>circle_area()</a:t>
            </a:r>
            <a:r>
              <a:rPr lang="en-US" sz="2000"/>
              <a:t> in WashersV2.c</a:t>
            </a:r>
          </a:p>
          <a:p>
            <a:pPr marL="347663" indent="-347663">
              <a:spcBef>
                <a:spcPts val="1200"/>
              </a:spcBef>
              <a:buClr>
                <a:schemeClr val="tx1">
                  <a:lumMod val="90000"/>
                  <a:lumOff val="10000"/>
                </a:schemeClr>
              </a:buClr>
              <a:buSzTx/>
              <a:buFont typeface="Wingdings" panose="05000000000000000000" pitchFamily="2" charset="2"/>
              <a:buChar char="§"/>
              <a:defRPr/>
            </a:pPr>
            <a:r>
              <a:rPr lang="en-US" sz="2000"/>
              <a:t>Messages from compiler:</a:t>
            </a:r>
          </a:p>
        </p:txBody>
      </p:sp>
      <p:sp>
        <p:nvSpPr>
          <p:cNvPr id="9" name="TextBox 8">
            <a:extLst>
              <a:ext uri="{FF2B5EF4-FFF2-40B4-BE49-F238E27FC236}">
                <a16:creationId xmlns:a16="http://schemas.microsoft.com/office/drawing/2014/main" id="{F3D35B31-F7F2-45DB-943B-69FBD895ED9B}"/>
              </a:ext>
            </a:extLst>
          </p:cNvPr>
          <p:cNvSpPr txBox="1"/>
          <p:nvPr/>
        </p:nvSpPr>
        <p:spPr>
          <a:xfrm>
            <a:off x="682908" y="2404789"/>
            <a:ext cx="8218024" cy="2092881"/>
          </a:xfrm>
          <a:prstGeom prst="rect">
            <a:avLst/>
          </a:prstGeom>
          <a:solidFill>
            <a:srgbClr val="CC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b="1">
                <a:latin typeface="Courier New" panose="02070309020205020404" pitchFamily="49" charset="0"/>
                <a:cs typeface="Courier New" panose="02070309020205020404" pitchFamily="49" charset="0"/>
              </a:rPr>
              <a:t>WashersV2.c: In function ‘main’:</a:t>
            </a:r>
          </a:p>
          <a:p>
            <a:r>
              <a:rPr lang="en-US" sz="1600" b="1">
                <a:latin typeface="Courier New" panose="02070309020205020404" pitchFamily="49" charset="0"/>
                <a:cs typeface="Courier New" panose="02070309020205020404" pitchFamily="49" charset="0"/>
              </a:rPr>
              <a:t>WashersV2.c:19:2: warning: implicit declaration of function ‘circle_area’ [-Wimplicit-function-declaration]</a:t>
            </a:r>
          </a:p>
          <a:p>
            <a:r>
              <a:rPr lang="en-US" sz="1600" b="1">
                <a:latin typeface="Courier New" panose="02070309020205020404" pitchFamily="49" charset="0"/>
                <a:cs typeface="Courier New" panose="02070309020205020404" pitchFamily="49" charset="0"/>
              </a:rPr>
              <a:t>  rim_area = circle_area(d2) – circle_area(d1);</a:t>
            </a:r>
          </a:p>
          <a:p>
            <a:r>
              <a:rPr lang="en-US" sz="1600" b="1">
                <a:latin typeface="Courier New" panose="02070309020205020404" pitchFamily="49" charset="0"/>
                <a:cs typeface="Courier New" panose="02070309020205020404" pitchFamily="49" charset="0"/>
              </a:rPr>
              <a:t>  ^</a:t>
            </a:r>
          </a:p>
          <a:p>
            <a:r>
              <a:rPr lang="en-US" sz="1600" b="1">
                <a:latin typeface="Courier New" panose="02070309020205020404" pitchFamily="49" charset="0"/>
                <a:cs typeface="Courier New" panose="02070309020205020404" pitchFamily="49" charset="0"/>
              </a:rPr>
              <a:t>WasherV2.c: At top level:</a:t>
            </a:r>
          </a:p>
          <a:p>
            <a:r>
              <a:rPr lang="en-US" sz="1600" b="1">
                <a:latin typeface="Courier New" panose="02070309020205020404" pitchFamily="49" charset="0"/>
                <a:cs typeface="Courier New" panose="02070309020205020404" pitchFamily="49" charset="0"/>
              </a:rPr>
              <a:t>WashersV2.c:27:8: error: conflicting types for ‘circle-area’</a:t>
            </a:r>
          </a:p>
          <a:p>
            <a:r>
              <a:rPr lang="en-US" sz="1600" b="1">
                <a:latin typeface="Courier New" panose="02070309020205020404" pitchFamily="49" charset="0"/>
                <a:cs typeface="Courier New" panose="02070309020205020404" pitchFamily="49" charset="0"/>
              </a:rPr>
              <a:t>:</a:t>
            </a:r>
          </a:p>
        </p:txBody>
      </p:sp>
      <p:sp>
        <p:nvSpPr>
          <p:cNvPr id="10" name="Content Placeholder 5">
            <a:extLst>
              <a:ext uri="{FF2B5EF4-FFF2-40B4-BE49-F238E27FC236}">
                <a16:creationId xmlns:a16="http://schemas.microsoft.com/office/drawing/2014/main" id="{5AC2F416-06F9-47E5-B305-9FFEEFC9C7F1}"/>
              </a:ext>
            </a:extLst>
          </p:cNvPr>
          <p:cNvSpPr txBox="1"/>
          <p:nvPr/>
        </p:nvSpPr>
        <p:spPr>
          <a:xfrm>
            <a:off x="587375" y="4820328"/>
            <a:ext cx="8229600" cy="1449844"/>
          </a:xfrm>
          <a:prstGeom prst="rect">
            <a:avLst/>
          </a:prstGeom>
        </p:spPr>
        <p:txBody>
          <a:bodyPr vert="horz" lIns="91440" tIns="45720" rIns="91440" bIns="45720" rtlCol="0">
            <a:noAutofit/>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1200"/>
              </a:spcBef>
              <a:spcAft>
                <a:spcPct val="0"/>
              </a:spcAft>
              <a:buClr>
                <a:schemeClr val="tx1">
                  <a:lumMod val="90000"/>
                  <a:lumOff val="10000"/>
                </a:schemeClr>
              </a:buClr>
              <a:buSzTx/>
              <a:buFont typeface="Wingdings" panose="05000000000000000000" pitchFamily="2" charset="2"/>
              <a:buChar char="§"/>
              <a:defRPr/>
            </a:pPr>
            <a:r>
              <a:rPr lang="en-US" sz="2000"/>
              <a:t>Without function prototype, compiler assumes the default (implicit) return type of </a:t>
            </a:r>
            <a:r>
              <a:rPr lang="en-US" sz="2000" err="1">
                <a:solidFill>
                  <a:srgbClr val="C00000"/>
                </a:solidFill>
              </a:rPr>
              <a:t>int</a:t>
            </a:r>
            <a:r>
              <a:rPr lang="en-US" sz="2000"/>
              <a:t> for circle_area() when the function is used in line 19, which conflicts with the function header of circle_area() when the compiler encounters the function definition later in line 27.</a:t>
            </a:r>
          </a:p>
        </p:txBody>
      </p:sp>
    </p:spTree>
    <p:extLst>
      <p:ext uri="{BB962C8B-B14F-4D97-AF65-F5344CB8AC3E}">
        <p14:creationId xmlns:p14="http://schemas.microsoft.com/office/powerpoint/2010/main" val="311996206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9" presetClass="entr" presetSubtype="0" dur="50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a:t>Lecture #4: Pointers and Functions</a:t>
            </a:r>
            <a:endParaRPr lang="en-US"/>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37</a:t>
            </a:fld>
            <a:endParaRPr/>
          </a:p>
        </p:txBody>
      </p:sp>
    </p:spTree>
  </p:cSld>
  <p:clrMapOvr>
    <a:masterClrMapping/>
  </p:clrMapOvr>
  <p:transition>
    <p:fade/>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8" name="[TextBox 7]"/>
          <p:cNvSpPr txBox="1"/>
          <p:nvPr/>
        </p:nvSpPr>
        <p:spPr>
          <a:xfrm>
            <a:off x="3513667" y="2800578"/>
            <a:ext cx="2218267" cy="52322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800">
                <a:solidFill>
                  <a:srgbClr val="C00000"/>
                </a:solidFill>
                <a:latin typeface="Calibri" panose="020f0502020204030204" pitchFamily="34" charset="0"/>
              </a:rPr>
              <a:t>Lecture #4d</a:t>
            </a:r>
          </a:p>
        </p:txBody>
      </p:sp>
      <p:sp>
        <p:nvSpPr>
          <p:cNvPr id="11" name="[TextBox 7]"/>
          <p:cNvSpPr txBox="1"/>
          <p:nvPr/>
        </p:nvSpPr>
        <p:spPr>
          <a:xfrm>
            <a:off x="1493520" y="3462867"/>
            <a:ext cx="6350000" cy="70788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SG" sz="4000">
                <a:solidFill>
                  <a:srgbClr val="C00000"/>
                </a:solidFill>
                <a:latin typeface="Calibri" panose="020f0502020204030204" pitchFamily="34" charset="0"/>
              </a:rPr>
              <a:t>Pointers and Functions</a:t>
            </a:r>
            <a:endParaRPr lang="en-US" sz="240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a:latin typeface="Calibri" panose="020f0502020204030204" pitchFamily="34" charset="0"/>
                <a:hlinkClick r:id="rId5"/>
              </a:rPr>
              <a:t>http://www.comp.nus.edu.sg/~cs2100/</a:t>
            </a:r>
            <a:endParaRPr lang="en-GB" sz="1600" cap="none">
              <a:latin typeface="Calibri" panose="020f0502020204030204" pitchFamily="34" charset="0"/>
            </a:endParaRPr>
          </a:p>
        </p:txBody>
      </p:sp>
    </p:spTree>
  </p:cSld>
  <p:clrMapOvr>
    <a:masterClrMapping/>
  </p:clrMapOvr>
  <p:transition>
    <p:fade/>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E9B227AB-2E92-E3C7-A0C6-7F165266D76B}"/>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1B8C5461-F81C-989D-24C1-6057AF019BFF}"/>
              </a:ext>
            </a:extLst>
          </p:cNvPr>
          <p:cNvSpPr>
            <a:spLocks noGrp="1"/>
          </p:cNvSpPr>
          <p:nvPr>
            <p:ph idx="1"/>
          </p:nvPr>
        </p:nvSpPr>
        <p:spPr>
          <a:xfrm>
            <a:off x="3086026" y="5607424"/>
            <a:ext cx="5244353" cy="830991"/>
          </a:xfrm>
        </p:spPr>
        <p:txBody>
          <a:bodyPr>
            <a:normAutofit/>
          </a:bodyPr>
          <a:lstStyle/>
          <a:p>
            <a:pPr marL="0" indent="0">
              <a:buNone/>
            </a:pPr>
            <a:r>
              <a:rPr lang="en-US">
                <a:solidFill>
                  <a:srgbClr val="0000FF"/>
                </a:solidFill>
              </a:rPr>
              <a:t>Scan</a:t>
            </a:r>
            <a:r>
              <a:rPr lang="en-US"/>
              <a:t> and ask your questions here! (May be obscured in some slides)</a:t>
            </a:r>
          </a:p>
        </p:txBody>
      </p:sp>
      <p:sp>
        <p:nvSpPr>
          <p:cNvPr id="4" name="Date Placeholder 3">
            <a:extLst>
              <a:ext uri="{FF2B5EF4-FFF2-40B4-BE49-F238E27FC236}">
                <a16:creationId xmlns:a16="http://schemas.microsoft.com/office/drawing/2014/main" id="{7B01B67B-119F-B14C-7763-7E58EF0E8E1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6166758-C98D-774B-2227-4D4386CBF689}"/>
              </a:ext>
            </a:extLst>
          </p:cNvPr>
          <p:cNvSpPr>
            <a:spLocks noGrp="1"/>
          </p:cNvSpPr>
          <p:nvPr>
            <p:ph type="ftr" sz="quarter" idx="11"/>
          </p:nvPr>
        </p:nvSpPr>
        <p:spPr/>
        <p:txBody>
          <a:bodyPr/>
          <a:lstStyle/>
          <a:p>
            <a:pPr algn="l">
              <a:defRPr/>
            </a:pPr>
            <a:r>
              <a:rPr lang="en-SG"/>
              <a:t>Lecture #2: Overview of C Programming</a:t>
            </a:r>
            <a:endParaRPr lang="en-US"/>
          </a:p>
        </p:txBody>
      </p:sp>
      <p:sp>
        <p:nvSpPr>
          <p:cNvPr id="6" name="Slide Number Placeholder 5">
            <a:extLst>
              <a:ext uri="{FF2B5EF4-FFF2-40B4-BE49-F238E27FC236}">
                <a16:creationId xmlns:a16="http://schemas.microsoft.com/office/drawing/2014/main" id="{D354002C-AFBE-DE9C-5529-47CCD33734F6}"/>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39</a:t>
            </a:fld>
            <a:endParaRPr lang="en-US"/>
          </a:p>
        </p:txBody>
      </p:sp>
      <p:sp>
        <p:nvSpPr>
          <p:cNvPr id="7" name="TextBox 6">
            <a:extLst>
              <a:ext uri="{FF2B5EF4-FFF2-40B4-BE49-F238E27FC236}">
                <a16:creationId xmlns:a16="http://schemas.microsoft.com/office/drawing/2014/main" id="{6364FB51-AE44-1DD8-051F-ECF4BB553A8F}"/>
              </a:ext>
            </a:extLst>
          </p:cNvPr>
          <p:cNvSpPr txBox="1"/>
          <p:nvPr/>
        </p:nvSpPr>
        <p:spPr>
          <a:xfrm>
            <a:off x="578224" y="2918012"/>
            <a:ext cx="8037778" cy="83099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t>Ask at </a:t>
            </a:r>
            <a:r>
              <a:rPr lang="en-US" sz="2400">
                <a:hlinkClick r:id="rId2"/>
              </a:rPr>
              <a:t>https://app.sli.do/event/bRPtUxgykAQjjF5XBpLedo</a:t>
            </a:r>
            <a:endParaRPr lang="en-US" sz="2400"/>
          </a:p>
          <a:p>
            <a:endParaRPr lang="en-US" sz="2400"/>
          </a:p>
        </p:txBody>
      </p:sp>
      <p:sp>
        <p:nvSpPr>
          <p:cNvPr id="8" name="TextBox 7">
            <a:extLst>
              <a:ext uri="{FF2B5EF4-FFF2-40B4-BE49-F238E27FC236}">
                <a16:creationId xmlns:a16="http://schemas.microsoft.com/office/drawing/2014/main" id="{954011FF-7FFB-6F04-59EC-D8C1DA753FF9}"/>
              </a:ext>
            </a:extLst>
          </p:cNvPr>
          <p:cNvSpPr txBox="1"/>
          <p:nvPr/>
        </p:nvSpPr>
        <p:spPr>
          <a:xfrm>
            <a:off x="4133418" y="4025161"/>
            <a:ext cx="877163" cy="64633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3600" b="1"/>
              <a:t>OR</a:t>
            </a:r>
          </a:p>
        </p:txBody>
      </p:sp>
      <p:cxnSp>
        <p:nvCxnSpPr>
          <p:cNvPr id="10" name="Straight Arrow Connector 9">
            <a:extLst>
              <a:ext uri="{FF2B5EF4-FFF2-40B4-BE49-F238E27FC236}">
                <a16:creationId xmlns:a16="http://schemas.microsoft.com/office/drawing/2014/main" id="{CF3ABB02-DEE7-0BB8-60DE-1B085766E91E}"/>
              </a:ext>
            </a:extLst>
          </p:cNvPr>
          <p:cNvCxnSpPr/>
          <p:nvPr/>
        </p:nvCxnSpPr>
        <p:spPr>
          <a:xfrm flipH="1">
            <a:off x="1317812" y="5876365"/>
            <a:ext cx="1768214" cy="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460404"/>
      </p:ext>
    </p:extLst>
  </p:cSld>
  <p:clrMapOvr>
    <a:masterClrMapping/>
  </p:clrMapOvr>
  <p:transition>
    <p:fade/>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a:solidFill>
                  <a:srgbClr val="0000FF"/>
                </a:solidFill>
              </a:rPr>
              <a:t>Lecture #4: Pointers and Functions (2/2)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Tx/>
              <a:buFont typeface="+mj-lt"/>
              <a:buAutoNum type="arabicPeriod" startAt="2"/>
            </a:pPr>
            <a:r>
              <a:rPr lang="en-GB" sz="2800"/>
              <a:t>Calling Functions</a:t>
            </a:r>
          </a:p>
          <a:p>
            <a:pPr marL="514350" indent="-514350" eaLnBrk="1" hangingPunct="1">
              <a:buClrTx/>
              <a:buSzTx/>
              <a:buFont typeface="+mj-lt"/>
              <a:buAutoNum type="arabicPeriod" startAt="2"/>
            </a:pPr>
            <a:r>
              <a:rPr lang="en-GB" sz="2800"/>
              <a:t>User-Defined Functions</a:t>
            </a:r>
            <a:endParaRPr lang="en-GB"/>
          </a:p>
          <a:p>
            <a:pPr marL="514350" indent="-514350" eaLnBrk="1" hangingPunct="1">
              <a:buClrTx/>
              <a:buSzTx/>
              <a:buFont typeface="+mj-lt"/>
              <a:buAutoNum type="arabicPeriod" startAt="2"/>
            </a:pPr>
            <a:r>
              <a:rPr lang="en-GB" sz="2800"/>
              <a:t>Pass-by-Value and Scope Rule</a:t>
            </a:r>
          </a:p>
          <a:p>
            <a:pPr marL="1162050" lvl="1" indent="-531813">
              <a:buClrTx/>
              <a:buSzTx/>
              <a:buNone/>
            </a:pPr>
            <a:r>
              <a:rPr lang="en-GB" sz="2400"/>
              <a:t>4.1	Consequence of Pass-by-Value</a:t>
            </a:r>
          </a:p>
          <a:p>
            <a:pPr marL="514350" indent="-514350" eaLnBrk="1" hangingPunct="1">
              <a:buClrTx/>
              <a:buSzTx/>
              <a:buFont typeface="+mj-lt"/>
              <a:buAutoNum type="arabicPeriod" startAt="2"/>
            </a:pPr>
            <a:r>
              <a:rPr lang="en-GB" sz="2800"/>
              <a:t>Functions with Pointer Parameters</a:t>
            </a:r>
          </a:p>
          <a:p>
            <a:pPr marL="1162050" lvl="1" indent="-531813">
              <a:buClrTx/>
              <a:buSzTx/>
              <a:buNone/>
            </a:pPr>
            <a:r>
              <a:rPr lang="en-GB" sz="2400"/>
              <a:t>5.1	Function to Swap Two Variables</a:t>
            </a:r>
          </a:p>
          <a:p>
            <a:pPr marL="1162050" lvl="1" indent="-531813">
              <a:buClrTx/>
              <a:buSzTx/>
              <a:buNone/>
            </a:pPr>
            <a:r>
              <a:rPr lang="en-GB" sz="2400"/>
              <a:t>5.2	Examples</a:t>
            </a:r>
          </a:p>
          <a:p>
            <a:pPr marL="0" indent="0">
              <a:buClrTx/>
              <a:buSzTx/>
              <a:buNone/>
            </a:pPr>
            <a:endParaRPr lang="en-GB" sz="2800"/>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Tree>
    <p:extLst>
      <p:ext uri="{BB962C8B-B14F-4D97-AF65-F5344CB8AC3E}">
        <p14:creationId xmlns:p14="http://schemas.microsoft.com/office/powerpoint/2010/main" val="2646184052"/>
      </p:ext>
    </p:extLst>
  </p:cSld>
  <p:clrMapOvr>
    <a:masterClrMapping/>
  </p:clrMapOvr>
  <p:transition>
    <p:fade/>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4. Pass-by-Value and Scope Rule </a:t>
            </a:r>
            <a:r>
              <a:rPr lang="en-SG" sz="3200">
                <a:solidFill>
                  <a:srgbClr val="0000FF"/>
                </a:solidFill>
                <a:latin typeface="+mn-lt"/>
              </a:rPr>
              <a:t>(1/4)</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40</a:t>
            </a:fld>
            <a:endParaRPr/>
          </a:p>
        </p:txBody>
      </p:sp>
      <p:sp>
        <p:nvSpPr>
          <p:cNvPr id="12" name="Content Placeholder 5">
            <a:extLst>
              <a:ext uri="{FF2B5EF4-FFF2-40B4-BE49-F238E27FC236}">
                <a16:creationId xmlns:a16="http://schemas.microsoft.com/office/drawing/2014/main" id="{8687F4F9-C4D5-4875-8E21-6956E1B1B2FA}"/>
              </a:ext>
            </a:extLst>
          </p:cNvPr>
          <p:cNvSpPr>
            <a:spLocks noGrp="1"/>
          </p:cNvSpPr>
          <p:nvPr>
            <p:ph idx="1"/>
          </p:nvPr>
        </p:nvSpPr>
        <p:spPr>
          <a:xfrm>
            <a:off x="587375" y="1292772"/>
            <a:ext cx="8229600" cy="867104"/>
          </a:xfrm>
        </p:spPr>
        <p:txBody>
          <a:bodyPr>
            <a:noAutofit/>
          </a:bodyPr>
          <a:lstStyle/>
          <a:p>
            <a:pPr marL="347663" indent="-347663">
              <a:spcBef>
                <a:spcPts val="1200"/>
              </a:spcBef>
              <a:buClr>
                <a:schemeClr val="tx1">
                  <a:lumMod val="90000"/>
                  <a:lumOff val="10000"/>
                </a:schemeClr>
              </a:buClr>
              <a:buSzTx/>
              <a:buFont typeface="Wingdings" panose="05000000000000000000" pitchFamily="2" charset="2"/>
              <a:buChar char="§"/>
              <a:defRPr/>
            </a:pPr>
            <a:r>
              <a:rPr lang="en-GB"/>
              <a:t>In C, the actual parameters are passed to the formal parameters by a mechanism known as </a:t>
            </a:r>
            <a:r>
              <a:rPr lang="en-GB">
                <a:solidFill>
                  <a:srgbClr val="C00000"/>
                </a:solidFill>
              </a:rPr>
              <a:t>pass-by-value</a:t>
            </a:r>
            <a:r>
              <a:rPr lang="en-GB"/>
              <a:t>. </a:t>
            </a:r>
          </a:p>
        </p:txBody>
      </p:sp>
      <p:sp>
        <p:nvSpPr>
          <p:cNvPr id="13" name="[TextBox 1]">
            <a:extLst>
              <a:ext uri="{FF2B5EF4-FFF2-40B4-BE49-F238E27FC236}">
                <a16:creationId xmlns:a16="http://schemas.microsoft.com/office/drawing/2014/main" id="{B8A02820-FAE6-4D77-A1FB-A4D17B14ECEC}"/>
              </a:ext>
            </a:extLst>
          </p:cNvPr>
          <p:cNvSpPr txBox="1"/>
          <p:nvPr/>
        </p:nvSpPr>
        <p:spPr>
          <a:xfrm>
            <a:off x="466286" y="4401508"/>
            <a:ext cx="5808389" cy="1477328"/>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tabLst>
                <a:tab pos="231775"/>
                <a:tab pos="465138"/>
                <a:tab pos="682625"/>
              </a:tabLst>
            </a:pPr>
            <a:r>
              <a:rPr lang="en-US" sz="1600" b="1">
                <a:solidFill>
                  <a:srgbClr val="0000FF"/>
                </a:solidFill>
                <a:latin typeface="Courier New" panose="02070309020205020404" pitchFamily="49" charset="0"/>
                <a:cs typeface="Courier New" panose="02070309020205020404" pitchFamily="49" charset="0"/>
              </a:rPr>
              <a:t>double</a:t>
            </a:r>
            <a:r>
              <a:rPr lang="en-US" sz="1600" b="1">
                <a:latin typeface="Courier New" panose="02070309020205020404" pitchFamily="49" charset="0"/>
                <a:cs typeface="Courier New" panose="02070309020205020404" pitchFamily="49" charset="0"/>
              </a:rPr>
              <a:t> sqrt_sum_square(</a:t>
            </a:r>
            <a:r>
              <a:rPr lang="en-US" sz="1600" b="1">
                <a:solidFill>
                  <a:srgbClr val="0000FF"/>
                </a:solidFill>
                <a:latin typeface="Courier New" panose="02070309020205020404" pitchFamily="49" charset="0"/>
                <a:cs typeface="Courier New" panose="02070309020205020404" pitchFamily="49" charset="0"/>
              </a:rPr>
              <a:t>double</a:t>
            </a:r>
            <a:r>
              <a:rPr lang="en-US" sz="1600" b="1">
                <a:latin typeface="Courier New" panose="02070309020205020404" pitchFamily="49" charset="0"/>
                <a:cs typeface="Courier New" panose="02070309020205020404" pitchFamily="49" charset="0"/>
              </a:rPr>
              <a:t> x, </a:t>
            </a:r>
            <a:r>
              <a:rPr lang="en-US" sz="1600" b="1">
                <a:solidFill>
                  <a:srgbClr val="0000FF"/>
                </a:solidFill>
                <a:latin typeface="Courier New" panose="02070309020205020404" pitchFamily="49" charset="0"/>
                <a:cs typeface="Courier New" panose="02070309020205020404" pitchFamily="49" charset="0"/>
              </a:rPr>
              <a:t>double</a:t>
            </a:r>
            <a:r>
              <a:rPr lang="en-US" sz="1600" b="1">
                <a:latin typeface="Courier New" panose="02070309020205020404" pitchFamily="49" charset="0"/>
                <a:cs typeface="Courier New" panose="02070309020205020404" pitchFamily="49" charset="0"/>
              </a:rPr>
              <a:t> y) {</a:t>
            </a:r>
          </a:p>
          <a:p>
            <a:pPr>
              <a:tabLst>
                <a:tab pos="231775"/>
                <a:tab pos="465138"/>
                <a:tab pos="682625"/>
              </a:tabLst>
            </a:pPr>
            <a:endParaRPr lang="en-US" sz="10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double</a:t>
            </a:r>
            <a:r>
              <a:rPr lang="en-US" sz="1600" b="1">
                <a:latin typeface="Courier New" panose="02070309020205020404" pitchFamily="49" charset="0"/>
                <a:cs typeface="Courier New" panose="02070309020205020404" pitchFamily="49" charset="0"/>
              </a:rPr>
              <a:t> sum_square;  </a:t>
            </a:r>
            <a:endParaRPr lang="en-US" sz="10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	sum_square = pow(x,</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 + pow(y,</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a:t>
            </a:r>
          </a:p>
          <a:p>
            <a:pPr>
              <a:tabLst>
                <a:tab pos="231775"/>
                <a:tab pos="465138"/>
                <a:tab pos="682625"/>
              </a:tabLst>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return</a:t>
            </a:r>
            <a:r>
              <a:rPr lang="en-US" sz="1600" b="1">
                <a:latin typeface="Courier New" panose="02070309020205020404" pitchFamily="49" charset="0"/>
                <a:cs typeface="Courier New" panose="02070309020205020404" pitchFamily="49" charset="0"/>
              </a:rPr>
              <a:t> sqrt(sum_square);</a:t>
            </a:r>
          </a:p>
          <a:p>
            <a:pPr>
              <a:tabLst>
                <a:tab pos="231775"/>
                <a:tab pos="465138"/>
                <a:tab pos="682625"/>
              </a:tabLst>
            </a:pPr>
            <a:r>
              <a:rPr lang="en-US" sz="1600" b="1">
                <a:latin typeface="Courier New" panose="02070309020205020404" pitchFamily="49" charset="0"/>
                <a:cs typeface="Courier New" panose="02070309020205020404" pitchFamily="49" charset="0"/>
              </a:rPr>
              <a:t>}</a:t>
            </a:r>
          </a:p>
        </p:txBody>
      </p:sp>
      <p:sp>
        <p:nvSpPr>
          <p:cNvPr id="15" name="[TextBox 1]">
            <a:extLst>
              <a:ext uri="{FF2B5EF4-FFF2-40B4-BE49-F238E27FC236}">
                <a16:creationId xmlns:a16="http://schemas.microsoft.com/office/drawing/2014/main" id="{97E53731-F659-4C5C-960D-E7A3AF3C6286}"/>
              </a:ext>
            </a:extLst>
          </p:cNvPr>
          <p:cNvSpPr txBox="1"/>
          <p:nvPr/>
        </p:nvSpPr>
        <p:spPr>
          <a:xfrm>
            <a:off x="466286" y="2260412"/>
            <a:ext cx="5808389" cy="1723549"/>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tabLst>
                <a:tab pos="231775"/>
                <a:tab pos="465138"/>
                <a:tab pos="682625"/>
              </a:tabLst>
            </a:pP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p>
          <a:p>
            <a:pPr>
              <a:tabLst>
                <a:tab pos="231775"/>
                <a:tab pos="465138"/>
                <a:tab pos="682625"/>
              </a:tabLst>
            </a:pPr>
            <a:endParaRPr lang="en-US" sz="10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double</a:t>
            </a: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10.5</a:t>
            </a: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7.8</a:t>
            </a:r>
            <a:r>
              <a:rPr lang="en-US" sz="1600" b="1">
                <a:latin typeface="Courier New" panose="02070309020205020404" pitchFamily="49" charset="0"/>
                <a:cs typeface="Courier New" panose="02070309020205020404" pitchFamily="49" charset="0"/>
              </a:rPr>
              <a:t>;</a:t>
            </a:r>
            <a:endParaRPr lang="en-US" sz="10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a:t>
            </a:r>
            <a:r>
              <a:rPr lang="en-US" sz="1600" b="1">
                <a:solidFill>
                  <a:srgbClr val="FF0000"/>
                </a:solidFill>
                <a:latin typeface="Courier New" panose="02070309020205020404" pitchFamily="49" charset="0"/>
                <a:cs typeface="Courier New" panose="02070309020205020404" pitchFamily="49" charset="0"/>
              </a:rPr>
              <a:t>.2f\n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sqrt_sum_square(</a:t>
            </a:r>
            <a:r>
              <a:rPr lang="en-US" sz="1600" b="1">
                <a:solidFill>
                  <a:srgbClr val="006600"/>
                </a:solidFill>
                <a:latin typeface="Courier New" panose="02070309020205020404" pitchFamily="49" charset="0"/>
                <a:cs typeface="Courier New" panose="02070309020205020404" pitchFamily="49" charset="0"/>
              </a:rPr>
              <a:t>3.2</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12/5</a:t>
            </a:r>
            <a:r>
              <a:rPr lang="en-US" sz="1600" b="1">
                <a:latin typeface="Courier New" panose="02070309020205020404" pitchFamily="49" charset="0"/>
                <a:cs typeface="Courier New" panose="02070309020205020404" pitchFamily="49" charset="0"/>
              </a:rPr>
              <a:t>);</a:t>
            </a:r>
          </a:p>
          <a:p>
            <a:pPr>
              <a:tabLst>
                <a:tab pos="231775"/>
                <a:tab pos="465138"/>
                <a:tab pos="682625"/>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a:t>
            </a:r>
            <a:r>
              <a:rPr lang="en-US" sz="1600" b="1">
                <a:solidFill>
                  <a:srgbClr val="FF0000"/>
                </a:solidFill>
                <a:latin typeface="Courier New" panose="02070309020205020404" pitchFamily="49" charset="0"/>
                <a:cs typeface="Courier New" panose="02070309020205020404" pitchFamily="49" charset="0"/>
              </a:rPr>
              <a:t>.2f\n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sqrt_sum_square(a, a+b);</a:t>
            </a:r>
          </a:p>
          <a:p>
            <a:pPr>
              <a:tabLst>
                <a:tab pos="231775"/>
                <a:tab pos="465138"/>
                <a:tab pos="682625"/>
              </a:tabLst>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return</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0</a:t>
            </a:r>
            <a:r>
              <a:rPr lang="en-US" sz="1600" b="1">
                <a:latin typeface="Courier New" panose="02070309020205020404" pitchFamily="49" charset="0"/>
                <a:cs typeface="Courier New" panose="02070309020205020404" pitchFamily="49" charset="0"/>
              </a:rPr>
              <a:t>;</a:t>
            </a:r>
          </a:p>
          <a:p>
            <a:pPr>
              <a:tabLst>
                <a:tab pos="231775"/>
                <a:tab pos="465138"/>
                <a:tab pos="682625"/>
              </a:tabLst>
            </a:pPr>
            <a:r>
              <a:rPr lang="en-US" sz="1600" b="1">
                <a:latin typeface="Courier New" panose="02070309020205020404" pitchFamily="49" charset="0"/>
                <a:cs typeface="Courier New" panose="02070309020205020404" pitchFamily="49" charset="0"/>
              </a:rPr>
              <a:t>}</a:t>
            </a:r>
          </a:p>
        </p:txBody>
      </p:sp>
      <p:cxnSp>
        <p:nvCxnSpPr>
          <p:cNvPr id="16" name="[Straight Arrow Connector 2]">
            <a:extLst>
              <a:ext uri="{FF2B5EF4-FFF2-40B4-BE49-F238E27FC236}">
                <a16:creationId xmlns:a16="http://schemas.microsoft.com/office/drawing/2014/main" id="{ACBE34BE-9C48-4A16-B915-40904F701A66}"/>
              </a:ext>
            </a:extLst>
          </p:cNvPr>
          <p:cNvCxnSpPr/>
          <p:nvPr/>
        </p:nvCxnSpPr>
        <p:spPr>
          <a:xfrm>
            <a:off x="296525" y="3068960"/>
            <a:ext cx="37837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E589A34-218C-4BD1-8B93-5D2057A01B9A}"/>
              </a:ext>
            </a:extLst>
          </p:cNvPr>
          <p:cNvGrpSpPr/>
          <p:nvPr/>
        </p:nvGrpSpPr>
        <p:grpSpPr>
          <a:xfrm>
            <a:off x="6482254" y="2116363"/>
            <a:ext cx="1923389" cy="751551"/>
            <a:chOff x="6482254" y="2116363"/>
            <a:chExt cx="1923389" cy="751551"/>
          </a:xfrm>
        </p:grpSpPr>
        <p:sp>
          <p:nvSpPr>
            <p:cNvPr id="18" name="Rectangle 17">
              <a:extLst>
                <a:ext uri="{FF2B5EF4-FFF2-40B4-BE49-F238E27FC236}">
                  <a16:creationId xmlns:a16="http://schemas.microsoft.com/office/drawing/2014/main" id="{9C4F8243-43A5-4CC1-9FA8-7103116DB1B5}"/>
                </a:ext>
              </a:extLst>
            </p:cNvPr>
            <p:cNvSpPr/>
            <p:nvPr/>
          </p:nvSpPr>
          <p:spPr>
            <a:xfrm>
              <a:off x="6731875" y="2478157"/>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19" name="TextBox 18">
              <a:extLst>
                <a:ext uri="{FF2B5EF4-FFF2-40B4-BE49-F238E27FC236}">
                  <a16:creationId xmlns:a16="http://schemas.microsoft.com/office/drawing/2014/main" id="{5BC5820E-E664-4919-ADFC-6784575D2C46}"/>
                </a:ext>
              </a:extLst>
            </p:cNvPr>
            <p:cNvSpPr txBox="1"/>
            <p:nvPr/>
          </p:nvSpPr>
          <p:spPr>
            <a:xfrm>
              <a:off x="6482254" y="2116363"/>
              <a:ext cx="29954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a</a:t>
              </a:r>
            </a:p>
          </p:txBody>
        </p:sp>
        <p:sp>
          <p:nvSpPr>
            <p:cNvPr id="20" name="TextBox 19">
              <a:extLst>
                <a:ext uri="{FF2B5EF4-FFF2-40B4-BE49-F238E27FC236}">
                  <a16:creationId xmlns:a16="http://schemas.microsoft.com/office/drawing/2014/main" id="{76E9ED06-CB18-4E90-9A68-72AA12DD34B9}"/>
                </a:ext>
              </a:extLst>
            </p:cNvPr>
            <p:cNvSpPr txBox="1"/>
            <p:nvPr/>
          </p:nvSpPr>
          <p:spPr>
            <a:xfrm>
              <a:off x="7485991" y="2120483"/>
              <a:ext cx="29954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b</a:t>
              </a:r>
            </a:p>
          </p:txBody>
        </p:sp>
        <p:sp>
          <p:nvSpPr>
            <p:cNvPr id="22" name="TextBox 21">
              <a:extLst>
                <a:ext uri="{FF2B5EF4-FFF2-40B4-BE49-F238E27FC236}">
                  <a16:creationId xmlns:a16="http://schemas.microsoft.com/office/drawing/2014/main" id="{EAACC04A-ABD5-4DE2-A787-82E2892FBAA4}"/>
                </a:ext>
              </a:extLst>
            </p:cNvPr>
            <p:cNvSpPr txBox="1"/>
            <p:nvPr/>
          </p:nvSpPr>
          <p:spPr>
            <a:xfrm>
              <a:off x="6723987" y="2489815"/>
              <a:ext cx="74360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10.5</a:t>
              </a:r>
            </a:p>
          </p:txBody>
        </p:sp>
        <p:sp>
          <p:nvSpPr>
            <p:cNvPr id="23" name="TextBox 22">
              <a:extLst>
                <a:ext uri="{FF2B5EF4-FFF2-40B4-BE49-F238E27FC236}">
                  <a16:creationId xmlns:a16="http://schemas.microsoft.com/office/drawing/2014/main" id="{E4CD027F-F209-48BE-A01B-1BFF8257AAC1}"/>
                </a:ext>
              </a:extLst>
            </p:cNvPr>
            <p:cNvSpPr txBox="1"/>
            <p:nvPr/>
          </p:nvSpPr>
          <p:spPr>
            <a:xfrm>
              <a:off x="7662038" y="2498582"/>
              <a:ext cx="74360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7.8</a:t>
              </a:r>
            </a:p>
          </p:txBody>
        </p:sp>
        <p:sp>
          <p:nvSpPr>
            <p:cNvPr id="24" name="Rectangle 23">
              <a:extLst>
                <a:ext uri="{FF2B5EF4-FFF2-40B4-BE49-F238E27FC236}">
                  <a16:creationId xmlns:a16="http://schemas.microsoft.com/office/drawing/2014/main" id="{61A5B6F5-3E79-42EA-99F7-E16DA9A6C46F}"/>
                </a:ext>
              </a:extLst>
            </p:cNvPr>
            <p:cNvSpPr/>
            <p:nvPr/>
          </p:nvSpPr>
          <p:spPr>
            <a:xfrm>
              <a:off x="7662038" y="2478156"/>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grpSp>
      <p:sp>
        <p:nvSpPr>
          <p:cNvPr id="25" name="TextBox 24">
            <a:extLst>
              <a:ext uri="{FF2B5EF4-FFF2-40B4-BE49-F238E27FC236}">
                <a16:creationId xmlns:a16="http://schemas.microsoft.com/office/drawing/2014/main" id="{CE5A6D34-3DAF-4683-93C8-DCA54EE79687}"/>
              </a:ext>
            </a:extLst>
          </p:cNvPr>
          <p:cNvSpPr txBox="1"/>
          <p:nvPr/>
        </p:nvSpPr>
        <p:spPr>
          <a:xfrm>
            <a:off x="6858013" y="3314191"/>
            <a:ext cx="160019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3.2 and 2.0</a:t>
            </a:r>
          </a:p>
        </p:txBody>
      </p:sp>
      <p:sp>
        <p:nvSpPr>
          <p:cNvPr id="26" name="TextBox 25">
            <a:extLst>
              <a:ext uri="{FF2B5EF4-FFF2-40B4-BE49-F238E27FC236}">
                <a16:creationId xmlns:a16="http://schemas.microsoft.com/office/drawing/2014/main" id="{8E03C0F8-45CB-412A-AC71-C067AE48AEC7}"/>
              </a:ext>
            </a:extLst>
          </p:cNvPr>
          <p:cNvSpPr txBox="1"/>
          <p:nvPr/>
        </p:nvSpPr>
        <p:spPr>
          <a:xfrm>
            <a:off x="6808089" y="5048440"/>
            <a:ext cx="74360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3.2</a:t>
            </a:r>
          </a:p>
        </p:txBody>
      </p:sp>
      <p:sp>
        <p:nvSpPr>
          <p:cNvPr id="27" name="TextBox 26">
            <a:extLst>
              <a:ext uri="{FF2B5EF4-FFF2-40B4-BE49-F238E27FC236}">
                <a16:creationId xmlns:a16="http://schemas.microsoft.com/office/drawing/2014/main" id="{363FC719-6436-4262-B1B8-E4CB1293082F}"/>
              </a:ext>
            </a:extLst>
          </p:cNvPr>
          <p:cNvSpPr txBox="1"/>
          <p:nvPr/>
        </p:nvSpPr>
        <p:spPr>
          <a:xfrm>
            <a:off x="6478319" y="2944859"/>
            <a:ext cx="2130974"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solidFill>
                  <a:srgbClr val="0000FF"/>
                </a:solidFill>
              </a:rPr>
              <a:t>Actual parameters:</a:t>
            </a:r>
          </a:p>
        </p:txBody>
      </p:sp>
      <p:sp>
        <p:nvSpPr>
          <p:cNvPr id="28" name="TextBox 27">
            <a:extLst>
              <a:ext uri="{FF2B5EF4-FFF2-40B4-BE49-F238E27FC236}">
                <a16:creationId xmlns:a16="http://schemas.microsoft.com/office/drawing/2014/main" id="{628F5038-8235-40C4-A4C5-0C827E6AE08F}"/>
              </a:ext>
            </a:extLst>
          </p:cNvPr>
          <p:cNvSpPr txBox="1"/>
          <p:nvPr/>
        </p:nvSpPr>
        <p:spPr>
          <a:xfrm>
            <a:off x="7722484" y="5048440"/>
            <a:ext cx="74360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2.0</a:t>
            </a:r>
          </a:p>
        </p:txBody>
      </p:sp>
      <p:grpSp>
        <p:nvGrpSpPr>
          <p:cNvPr id="29" name="Group 28">
            <a:extLst>
              <a:ext uri="{FF2B5EF4-FFF2-40B4-BE49-F238E27FC236}">
                <a16:creationId xmlns:a16="http://schemas.microsoft.com/office/drawing/2014/main" id="{AE9544D1-B5C3-43E4-9D39-B427F05739A7}"/>
              </a:ext>
            </a:extLst>
          </p:cNvPr>
          <p:cNvGrpSpPr/>
          <p:nvPr/>
        </p:nvGrpSpPr>
        <p:grpSpPr>
          <a:xfrm>
            <a:off x="6558467" y="4364521"/>
            <a:ext cx="2364815" cy="1044690"/>
            <a:chOff x="6558467" y="4364521"/>
            <a:chExt cx="2364815" cy="1044690"/>
          </a:xfrm>
        </p:grpSpPr>
        <p:sp>
          <p:nvSpPr>
            <p:cNvPr id="30" name="Rectangle 29">
              <a:extLst>
                <a:ext uri="{FF2B5EF4-FFF2-40B4-BE49-F238E27FC236}">
                  <a16:creationId xmlns:a16="http://schemas.microsoft.com/office/drawing/2014/main" id="{4F2D32DA-B207-4287-9079-C27426361643}"/>
                </a:ext>
              </a:extLst>
            </p:cNvPr>
            <p:cNvSpPr/>
            <p:nvPr/>
          </p:nvSpPr>
          <p:spPr>
            <a:xfrm>
              <a:off x="6808089" y="5036782"/>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31" name="TextBox 30">
              <a:extLst>
                <a:ext uri="{FF2B5EF4-FFF2-40B4-BE49-F238E27FC236}">
                  <a16:creationId xmlns:a16="http://schemas.microsoft.com/office/drawing/2014/main" id="{AD30D454-326B-4049-8AF1-F682A14958CA}"/>
                </a:ext>
              </a:extLst>
            </p:cNvPr>
            <p:cNvSpPr txBox="1"/>
            <p:nvPr/>
          </p:nvSpPr>
          <p:spPr>
            <a:xfrm>
              <a:off x="6558468" y="4674988"/>
              <a:ext cx="29954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x</a:t>
              </a:r>
            </a:p>
          </p:txBody>
        </p:sp>
        <p:sp>
          <p:nvSpPr>
            <p:cNvPr id="32" name="TextBox 31">
              <a:extLst>
                <a:ext uri="{FF2B5EF4-FFF2-40B4-BE49-F238E27FC236}">
                  <a16:creationId xmlns:a16="http://schemas.microsoft.com/office/drawing/2014/main" id="{26E3FB98-1D46-47E8-A3BD-784CDB4FC0EB}"/>
                </a:ext>
              </a:extLst>
            </p:cNvPr>
            <p:cNvSpPr txBox="1"/>
            <p:nvPr/>
          </p:nvSpPr>
          <p:spPr>
            <a:xfrm>
              <a:off x="7562205" y="4679108"/>
              <a:ext cx="29954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y</a:t>
              </a:r>
            </a:p>
          </p:txBody>
        </p:sp>
        <p:sp>
          <p:nvSpPr>
            <p:cNvPr id="33" name="Rectangle 32">
              <a:extLst>
                <a:ext uri="{FF2B5EF4-FFF2-40B4-BE49-F238E27FC236}">
                  <a16:creationId xmlns:a16="http://schemas.microsoft.com/office/drawing/2014/main" id="{9B894007-AD25-4FB4-A8AF-09138557F5B5}"/>
                </a:ext>
              </a:extLst>
            </p:cNvPr>
            <p:cNvSpPr/>
            <p:nvPr/>
          </p:nvSpPr>
          <p:spPr>
            <a:xfrm>
              <a:off x="7738252" y="5036781"/>
              <a:ext cx="719959" cy="37242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34" name="TextBox 33">
              <a:extLst>
                <a:ext uri="{FF2B5EF4-FFF2-40B4-BE49-F238E27FC236}">
                  <a16:creationId xmlns:a16="http://schemas.microsoft.com/office/drawing/2014/main" id="{B8F8E22A-B71D-433D-85B5-D0E926A1B2DF}"/>
                </a:ext>
              </a:extLst>
            </p:cNvPr>
            <p:cNvSpPr txBox="1"/>
            <p:nvPr/>
          </p:nvSpPr>
          <p:spPr>
            <a:xfrm>
              <a:off x="6558467" y="4364521"/>
              <a:ext cx="236481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solidFill>
                    <a:srgbClr val="0000FF"/>
                  </a:solidFill>
                </a:rPr>
                <a:t>Formal parameters:</a:t>
              </a:r>
            </a:p>
          </p:txBody>
        </p:sp>
      </p:grpSp>
      <p:sp>
        <p:nvSpPr>
          <p:cNvPr id="35" name="TextBox 34">
            <a:extLst>
              <a:ext uri="{FF2B5EF4-FFF2-40B4-BE49-F238E27FC236}">
                <a16:creationId xmlns:a16="http://schemas.microsoft.com/office/drawing/2014/main" id="{9573B6C4-AE50-4D28-A39A-1C9BCB2F20D6}"/>
              </a:ext>
            </a:extLst>
          </p:cNvPr>
          <p:cNvSpPr txBox="1"/>
          <p:nvPr/>
        </p:nvSpPr>
        <p:spPr>
          <a:xfrm>
            <a:off x="6802847" y="5026813"/>
            <a:ext cx="74360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10.5</a:t>
            </a:r>
          </a:p>
        </p:txBody>
      </p:sp>
      <p:sp>
        <p:nvSpPr>
          <p:cNvPr id="36" name="TextBox 35">
            <a:extLst>
              <a:ext uri="{FF2B5EF4-FFF2-40B4-BE49-F238E27FC236}">
                <a16:creationId xmlns:a16="http://schemas.microsoft.com/office/drawing/2014/main" id="{432C2627-B8EC-403D-A308-D82B2A347A1C}"/>
              </a:ext>
            </a:extLst>
          </p:cNvPr>
          <p:cNvSpPr txBox="1"/>
          <p:nvPr/>
        </p:nvSpPr>
        <p:spPr>
          <a:xfrm>
            <a:off x="7722483" y="5036781"/>
            <a:ext cx="743605"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18.3</a:t>
            </a:r>
          </a:p>
        </p:txBody>
      </p:sp>
      <p:cxnSp>
        <p:nvCxnSpPr>
          <p:cNvPr id="37" name="Straight Arrow Connector 36">
            <a:extLst>
              <a:ext uri="{FF2B5EF4-FFF2-40B4-BE49-F238E27FC236}">
                <a16:creationId xmlns:a16="http://schemas.microsoft.com/office/drawing/2014/main" id="{F52EC218-6B34-4BC6-985B-265D9D3436F7}"/>
              </a:ext>
            </a:extLst>
          </p:cNvPr>
          <p:cNvCxnSpPr/>
          <p:nvPr/>
        </p:nvCxnSpPr>
        <p:spPr>
          <a:xfrm>
            <a:off x="296525" y="3287854"/>
            <a:ext cx="378373"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83C03BB-E704-4C30-B8E8-9A3150F8B46A}"/>
              </a:ext>
            </a:extLst>
          </p:cNvPr>
          <p:cNvSpPr txBox="1"/>
          <p:nvPr/>
        </p:nvSpPr>
        <p:spPr>
          <a:xfrm>
            <a:off x="6758148" y="3314191"/>
            <a:ext cx="1785442"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10.5 and 18.3</a:t>
            </a:r>
          </a:p>
        </p:txBody>
      </p:sp>
    </p:spTree>
    <p:extLst>
      <p:ext uri="{BB962C8B-B14F-4D97-AF65-F5344CB8AC3E}">
        <p14:creationId xmlns:p14="http://schemas.microsoft.com/office/powerpoint/2010/main" val="267696529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par>
                          <p:cTn id="8" fill="hold" nodeType="afterGroup">
                            <p:stCondLst>
                              <p:cond delay="500"/>
                            </p:stCondLst>
                            <p:childTnLst>
                              <p:par>
                                <p:cTn id="9" presetID="9" presetClass="entr" presetSubtype="0" dur="50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par>
                                <p:cTn id="12" presetID="9" presetClass="entr" presetSubtype="0" dur="50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dissolve">
                                      <p:cBhvr>
                                        <p:cTn id="14" dur="500"/>
                                        <p:tgtEl>
                                          <p:spTgt spid="25"/>
                                        </p:tgtEl>
                                      </p:cBhvr>
                                    </p:animEffect>
                                  </p:childTnLst>
                                </p:cTn>
                              </p:par>
                            </p:childTnLst>
                          </p:cTn>
                        </p:par>
                      </p:childTnLst>
                    </p:cTn>
                  </p:par>
                  <p:par>
                    <p:cTn id="15" fill="hold" nodeType="clickPar">
                      <p:stCondLst>
                        <p:cond delay="indefinite"/>
                      </p:stCondLst>
                      <p:childTnLst>
                        <p:par>
                          <p:cTn id="16" fill="hold">
                            <p:stCondLst>
                              <p:cond delay="0"/>
                            </p:stCondLst>
                            <p:childTnLst>
                              <p:par>
                                <p:cTn id="17" presetID="9" presetClass="entr" presetSubtype="0" dur="50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childTnLst>
                          </p:cTn>
                        </p:par>
                        <p:par>
                          <p:cTn id="20" fill="hold" nodeType="afterGroup">
                            <p:stCondLst>
                              <p:cond delay="500"/>
                            </p:stCondLst>
                            <p:childTnLst>
                              <p:par>
                                <p:cTn id="21" presetID="9" presetClass="entr" presetSubtype="0" dur="50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dur="50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dissolve">
                                      <p:cBhvr>
                                        <p:cTn id="26" dur="500"/>
                                        <p:tgtEl>
                                          <p:spTgt spid="28"/>
                                        </p:tgtEl>
                                      </p:cBhvr>
                                    </p:animEffect>
                                  </p:childTnLst>
                                </p:cTn>
                              </p:par>
                            </p:childTnLst>
                          </p:cTn>
                        </p:par>
                      </p:childTnLst>
                    </p:cTn>
                  </p:par>
                  <p:par>
                    <p:cTn id="27" fill="hold" nodeType="clickPar">
                      <p:stCondLst>
                        <p:cond delay="indefinite"/>
                      </p:stCondLst>
                      <p:childTnLst>
                        <p:par>
                          <p:cTn id="28" fill="hold">
                            <p:stCondLst>
                              <p:cond delay="0"/>
                            </p:stCondLst>
                            <p:childTnLst>
                              <p:par>
                                <p:cTn id="29" presetID="9" presetClass="entr" presetSubtype="0" dur="50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dissolve">
                                      <p:cBhvr>
                                        <p:cTn id="31" dur="500"/>
                                        <p:tgtEl>
                                          <p:spTgt spid="37"/>
                                        </p:tgtEl>
                                      </p:cBhvr>
                                    </p:animEffect>
                                  </p:childTnLst>
                                </p:cTn>
                              </p:par>
                            </p:childTnLst>
                          </p:cTn>
                        </p:par>
                        <p:par>
                          <p:cTn id="32" fill="hold" nodeType="afterGroup">
                            <p:stCondLst>
                              <p:cond delay="500"/>
                            </p:stCondLst>
                            <p:childTnLst>
                              <p:par>
                                <p:cTn id="33" presetID="9" presetClass="exit" presetSubtype="0" dur="500" fill="hold" nodeType="afterEffect">
                                  <p:stCondLst>
                                    <p:cond delay="0"/>
                                  </p:stCondLst>
                                  <p:childTnLst>
                                    <p:animEffect transition="out" filter="dissolv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par>
                          <p:cTn id="36" fill="hold" nodeType="afterGroup">
                            <p:stCondLst>
                              <p:cond delay="1000"/>
                            </p:stCondLst>
                            <p:childTnLst>
                              <p:par>
                                <p:cTn id="37" presetID="9" presetClass="exit" presetSubtype="0" dur="500" fill="hold" grpId="1" nodeType="afterEffect">
                                  <p:stCondLst>
                                    <p:cond delay="0"/>
                                  </p:stCondLst>
                                  <p:childTnLst>
                                    <p:animEffect transition="out" filter="dissolve">
                                      <p:cBhvr>
                                        <p:cTn id="38" dur="500"/>
                                        <p:tgtEl>
                                          <p:spTgt spid="26"/>
                                        </p:tgtEl>
                                      </p:cBhvr>
                                    </p:animEffect>
                                    <p:set>
                                      <p:cBhvr>
                                        <p:cTn id="39" dur="1" fill="hold">
                                          <p:stCondLst>
                                            <p:cond delay="499"/>
                                          </p:stCondLst>
                                        </p:cTn>
                                        <p:tgtEl>
                                          <p:spTgt spid="26"/>
                                        </p:tgtEl>
                                        <p:attrNameLst>
                                          <p:attrName>style.visibility</p:attrName>
                                        </p:attrNameLst>
                                      </p:cBhvr>
                                      <p:to>
                                        <p:strVal val="hidden"/>
                                      </p:to>
                                    </p:set>
                                  </p:childTnLst>
                                </p:cTn>
                              </p:par>
                              <p:par>
                                <p:cTn id="40" presetID="9" presetClass="exit" presetSubtype="0" dur="500" fill="hold" grpId="1" nodeType="withEffect">
                                  <p:stCondLst>
                                    <p:cond delay="0"/>
                                  </p:stCondLst>
                                  <p:childTnLst>
                                    <p:animEffect transition="out" filter="dissolve">
                                      <p:cBhvr>
                                        <p:cTn id="41" dur="500"/>
                                        <p:tgtEl>
                                          <p:spTgt spid="28"/>
                                        </p:tgtEl>
                                      </p:cBhvr>
                                    </p:animEffect>
                                    <p:set>
                                      <p:cBhvr>
                                        <p:cTn id="42" dur="1" fill="hold">
                                          <p:stCondLst>
                                            <p:cond delay="499"/>
                                          </p:stCondLst>
                                        </p:cTn>
                                        <p:tgtEl>
                                          <p:spTgt spid="28"/>
                                        </p:tgtEl>
                                        <p:attrNameLst>
                                          <p:attrName>style.visibility</p:attrName>
                                        </p:attrNameLst>
                                      </p:cBhvr>
                                      <p:to>
                                        <p:strVal val="hidden"/>
                                      </p:to>
                                    </p:set>
                                  </p:childTnLst>
                                </p:cTn>
                              </p:par>
                              <p:par>
                                <p:cTn id="43" presetID="9" presetClass="exit" presetSubtype="0" dur="500" fill="hold" grpId="1" nodeType="withEffect">
                                  <p:stCondLst>
                                    <p:cond delay="0"/>
                                  </p:stCondLst>
                                  <p:childTnLst>
                                    <p:animEffect transition="out" filter="dissolve">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p:stCondLst>
                              <p:cond delay="0"/>
                            </p:stCondLst>
                            <p:childTnLst>
                              <p:par>
                                <p:cTn id="48" presetID="9" presetClass="entr" presetSubtype="0" dur="500"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dissolve">
                                      <p:cBhvr>
                                        <p:cTn id="50" dur="500"/>
                                        <p:tgtEl>
                                          <p:spTgt spid="38"/>
                                        </p:tgtEl>
                                      </p:cBhvr>
                                    </p:animEffect>
                                  </p:childTnLst>
                                </p:cTn>
                              </p:par>
                            </p:childTnLst>
                          </p:cTn>
                        </p:par>
                      </p:childTnLst>
                    </p:cTn>
                  </p:par>
                  <p:par>
                    <p:cTn id="51" fill="hold" nodeType="clickPar">
                      <p:stCondLst>
                        <p:cond delay="indefinite"/>
                      </p:stCondLst>
                      <p:childTnLst>
                        <p:par>
                          <p:cTn id="52" fill="hold">
                            <p:stCondLst>
                              <p:cond delay="0"/>
                            </p:stCondLst>
                            <p:childTnLst>
                              <p:par>
                                <p:cTn id="53" presetID="9" presetClass="entr" presetSubtype="0" dur="50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dur="50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26" grpId="1"/>
      <p:bldP spid="27" grpId="0"/>
      <p:bldP spid="28" grpId="0"/>
      <p:bldP spid="28" grpId="1"/>
      <p:bldP spid="35" grpId="0"/>
      <p:bldP spid="36" grpId="0"/>
      <p:bldP spid="38" grpId="0"/>
    </p:bldLs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4. Pass-by-Value and Scope Rule </a:t>
            </a:r>
            <a:r>
              <a:rPr lang="en-SG" sz="3200">
                <a:solidFill>
                  <a:srgbClr val="0000FF"/>
                </a:solidFill>
                <a:latin typeface="+mn-lt"/>
              </a:rPr>
              <a:t>(2/4)</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41</a:t>
            </a:fld>
            <a:endParaRPr/>
          </a:p>
        </p:txBody>
      </p:sp>
      <p:sp>
        <p:nvSpPr>
          <p:cNvPr id="40" name="Content Placeholder 5">
            <a:extLst>
              <a:ext uri="{FF2B5EF4-FFF2-40B4-BE49-F238E27FC236}">
                <a16:creationId xmlns:a16="http://schemas.microsoft.com/office/drawing/2014/main" id="{9B7A3CEF-701A-42A0-92CE-29D92649CEF6}"/>
              </a:ext>
            </a:extLst>
          </p:cNvPr>
          <p:cNvSpPr>
            <a:spLocks noGrp="1"/>
          </p:cNvSpPr>
          <p:nvPr>
            <p:ph idx="1"/>
          </p:nvPr>
        </p:nvSpPr>
        <p:spPr>
          <a:xfrm>
            <a:off x="587375" y="1187452"/>
            <a:ext cx="8229600" cy="5143900"/>
          </a:xfrm>
        </p:spPr>
        <p:txBody>
          <a:bodyPr>
            <a:noAutofit/>
          </a:bodyPr>
          <a:lstStyle/>
          <a:p>
            <a:pPr marL="347663" indent="-347663">
              <a:spcBef>
                <a:spcPts val="600"/>
              </a:spcBef>
              <a:buClr>
                <a:schemeClr val="tx1">
                  <a:lumMod val="90000"/>
                  <a:lumOff val="10000"/>
                </a:schemeClr>
              </a:buClr>
              <a:buSzTx/>
              <a:buFont typeface="Wingdings" panose="05000000000000000000" pitchFamily="2" charset="2"/>
              <a:buChar char="§"/>
              <a:defRPr/>
            </a:pPr>
            <a:r>
              <a:rPr lang="en-GB" sz="2000"/>
              <a:t>Formal parameters are local to the function they are declared in. </a:t>
            </a:r>
          </a:p>
          <a:p>
            <a:pPr marL="347663" indent="-347663">
              <a:spcBef>
                <a:spcPts val="600"/>
              </a:spcBef>
              <a:buClr>
                <a:schemeClr val="tx1">
                  <a:lumMod val="90000"/>
                  <a:lumOff val="10000"/>
                </a:schemeClr>
              </a:buClr>
              <a:buSzTx/>
              <a:buFont typeface="Wingdings" panose="05000000000000000000" pitchFamily="2" charset="2"/>
              <a:buChar char="§"/>
              <a:defRPr/>
            </a:pPr>
            <a:r>
              <a:rPr lang="en-GB" sz="2000"/>
              <a:t>Variables declared within the function are also local to the function.</a:t>
            </a:r>
          </a:p>
          <a:p>
            <a:pPr marL="347663" indent="-347663">
              <a:spcBef>
                <a:spcPts val="600"/>
              </a:spcBef>
              <a:buClr>
                <a:schemeClr val="tx1">
                  <a:lumMod val="90000"/>
                  <a:lumOff val="10000"/>
                </a:schemeClr>
              </a:buClr>
              <a:buSzTx/>
              <a:buFont typeface="Wingdings" panose="05000000000000000000" pitchFamily="2" charset="2"/>
              <a:buChar char="§"/>
              <a:defRPr/>
            </a:pPr>
            <a:r>
              <a:rPr lang="en-GB" sz="2000">
                <a:solidFill>
                  <a:srgbClr val="0000FF"/>
                </a:solidFill>
              </a:rPr>
              <a:t>Local parameters and variables are only accessible in the function they are declared </a:t>
            </a:r>
            <a:r>
              <a:rPr lang="en-GB" sz="2000"/>
              <a:t>– </a:t>
            </a:r>
            <a:r>
              <a:rPr lang="en-GB" sz="2000">
                <a:solidFill>
                  <a:srgbClr val="C00000"/>
                </a:solidFill>
              </a:rPr>
              <a:t>scope rule</a:t>
            </a:r>
            <a:r>
              <a:rPr lang="en-GB" sz="2000"/>
              <a:t>.</a:t>
            </a:r>
          </a:p>
          <a:p>
            <a:pPr marL="347663" indent="-347663">
              <a:spcBef>
                <a:spcPts val="600"/>
              </a:spcBef>
              <a:buClr>
                <a:schemeClr val="tx1">
                  <a:lumMod val="90000"/>
                  <a:lumOff val="10000"/>
                </a:schemeClr>
              </a:buClr>
              <a:buSzTx/>
              <a:buFont typeface="Wingdings" panose="05000000000000000000" pitchFamily="2" charset="2"/>
              <a:buChar char="§"/>
              <a:defRPr/>
            </a:pPr>
            <a:r>
              <a:rPr lang="en-GB" sz="2000"/>
              <a:t>When a function is called, an activation record is created in the call stack, and memory is allocated for the local parameters and variables of the function.</a:t>
            </a:r>
          </a:p>
          <a:p>
            <a:pPr marL="347663" indent="-347663">
              <a:spcBef>
                <a:spcPts val="600"/>
              </a:spcBef>
              <a:buClr>
                <a:schemeClr val="tx1">
                  <a:lumMod val="90000"/>
                  <a:lumOff val="10000"/>
                </a:schemeClr>
              </a:buClr>
              <a:buSzTx/>
              <a:buFont typeface="Wingdings" panose="05000000000000000000" pitchFamily="2" charset="2"/>
              <a:buChar char="§"/>
              <a:defRPr/>
            </a:pPr>
            <a:r>
              <a:rPr lang="en-GB" sz="2000"/>
              <a:t>Once the function is done, the activation record is removed, and memory allocated for the local parameters and variables is released.</a:t>
            </a:r>
          </a:p>
          <a:p>
            <a:pPr marL="347663" indent="-347663">
              <a:spcBef>
                <a:spcPts val="600"/>
              </a:spcBef>
              <a:buClr>
                <a:schemeClr val="tx1">
                  <a:lumMod val="90000"/>
                  <a:lumOff val="10000"/>
                </a:schemeClr>
              </a:buClr>
              <a:buSzTx/>
              <a:buFont typeface="Wingdings" panose="05000000000000000000" pitchFamily="2" charset="2"/>
              <a:buChar char="§"/>
              <a:defRPr/>
            </a:pPr>
            <a:r>
              <a:rPr lang="en-GB" sz="2000"/>
              <a:t>Hence, local parameters and variables of a function exist in memory only during the execution of the function. They are called </a:t>
            </a:r>
            <a:r>
              <a:rPr lang="en-GB" sz="2000">
                <a:solidFill>
                  <a:srgbClr val="0000FF"/>
                </a:solidFill>
              </a:rPr>
              <a:t>automatic variables</a:t>
            </a:r>
            <a:r>
              <a:rPr lang="en-GB" sz="2000"/>
              <a:t>.</a:t>
            </a:r>
          </a:p>
          <a:p>
            <a:pPr marL="347663" indent="-347663">
              <a:spcBef>
                <a:spcPts val="600"/>
              </a:spcBef>
              <a:buClr>
                <a:schemeClr val="tx1">
                  <a:lumMod val="90000"/>
                  <a:lumOff val="10000"/>
                </a:schemeClr>
              </a:buClr>
              <a:buSzTx/>
              <a:buFont typeface="Wingdings" panose="05000000000000000000" pitchFamily="2" charset="2"/>
              <a:buChar char="§"/>
              <a:defRPr/>
            </a:pPr>
            <a:r>
              <a:rPr lang="en-GB" sz="2000"/>
              <a:t>In contrast, </a:t>
            </a:r>
            <a:r>
              <a:rPr lang="en-GB" sz="2000">
                <a:solidFill>
                  <a:srgbClr val="0000FF"/>
                </a:solidFill>
              </a:rPr>
              <a:t>static variables </a:t>
            </a:r>
            <a:r>
              <a:rPr lang="en-GB" sz="2000"/>
              <a:t>exist in the memory even after the function is executed.</a:t>
            </a:r>
            <a:endParaRPr lang="en-US" sz="2000"/>
          </a:p>
        </p:txBody>
      </p:sp>
    </p:spTree>
    <p:extLst>
      <p:ext uri="{BB962C8B-B14F-4D97-AF65-F5344CB8AC3E}">
        <p14:creationId xmlns:p14="http://schemas.microsoft.com/office/powerpoint/2010/main" val="1899854498"/>
      </p:ext>
    </p:extLst>
  </p:cSld>
  <p:clrMapOvr>
    <a:masterClrMapping/>
  </p:clrMapOvr>
  <p:transition>
    <p:fade/>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4. Pass-by-Value and Scope Rule </a:t>
            </a:r>
            <a:r>
              <a:rPr lang="en-SG" sz="3200">
                <a:solidFill>
                  <a:srgbClr val="0000FF"/>
                </a:solidFill>
                <a:latin typeface="+mn-lt"/>
              </a:rPr>
              <a:t>(3/4)</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42</a:t>
            </a:fld>
            <a:endParaRPr/>
          </a:p>
        </p:txBody>
      </p:sp>
      <p:sp>
        <p:nvSpPr>
          <p:cNvPr id="8" name="Content Placeholder 5">
            <a:extLst>
              <a:ext uri="{FF2B5EF4-FFF2-40B4-BE49-F238E27FC236}">
                <a16:creationId xmlns:a16="http://schemas.microsoft.com/office/drawing/2014/main" id="{DC920BE1-7C56-4A46-8A83-9DF8931704BF}"/>
              </a:ext>
            </a:extLst>
          </p:cNvPr>
          <p:cNvSpPr>
            <a:spLocks noGrp="1"/>
          </p:cNvSpPr>
          <p:nvPr>
            <p:ph idx="1"/>
          </p:nvPr>
        </p:nvSpPr>
        <p:spPr>
          <a:xfrm>
            <a:off x="587375" y="1327124"/>
            <a:ext cx="8229600" cy="573109"/>
          </a:xfrm>
        </p:spPr>
        <p:txBody>
          <a:bodyPr>
            <a:noAutofit/>
          </a:bodyPr>
          <a:lstStyle/>
          <a:p>
            <a:pPr marL="347663" indent="-347663">
              <a:spcBef>
                <a:spcPts val="600"/>
              </a:spcBef>
              <a:buClr>
                <a:schemeClr val="tx1">
                  <a:lumMod val="90000"/>
                  <a:lumOff val="10000"/>
                </a:schemeClr>
              </a:buClr>
              <a:buSzTx/>
              <a:buFont typeface="Wingdings" panose="05000000000000000000" pitchFamily="2" charset="2"/>
              <a:buChar char="§"/>
              <a:defRPr/>
            </a:pPr>
            <a:r>
              <a:rPr lang="en-GB"/>
              <a:t>What’s wrong with this code?</a:t>
            </a:r>
            <a:endParaRPr lang="en-US"/>
          </a:p>
        </p:txBody>
      </p:sp>
      <p:sp>
        <p:nvSpPr>
          <p:cNvPr id="9" name="[TextBox 1]">
            <a:extLst>
              <a:ext uri="{FF2B5EF4-FFF2-40B4-BE49-F238E27FC236}">
                <a16:creationId xmlns:a16="http://schemas.microsoft.com/office/drawing/2014/main" id="{8A2E0B88-A1F9-456E-A0D9-F059E956880B}"/>
              </a:ext>
            </a:extLst>
          </p:cNvPr>
          <p:cNvSpPr txBox="1"/>
          <p:nvPr/>
        </p:nvSpPr>
        <p:spPr>
          <a:xfrm>
            <a:off x="1091821" y="2006662"/>
            <a:ext cx="3207223" cy="2862322"/>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tabLst>
                <a:tab pos="231775"/>
                <a:tab pos="465138"/>
                <a:tab pos="682625"/>
              </a:tabLst>
            </a:pPr>
            <a:r>
              <a:rPr lang="en-US" sz="2000" b="1">
                <a:solidFill>
                  <a:srgbClr val="0000FF"/>
                </a:solidFill>
                <a:latin typeface="Courier New" panose="02070309020205020404" pitchFamily="49" charset="0"/>
                <a:cs typeface="Courier New" panose="02070309020205020404" pitchFamily="49" charset="0"/>
              </a:rPr>
              <a:t>int </a:t>
            </a:r>
            <a:r>
              <a:rPr lang="en-US" sz="2000" b="1">
                <a:latin typeface="Courier New" panose="02070309020205020404" pitchFamily="49" charset="0"/>
                <a:cs typeface="Courier New" panose="02070309020205020404" pitchFamily="49" charset="0"/>
              </a:rPr>
              <a:t>f(</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a:t>
            </a:r>
          </a:p>
          <a:p>
            <a:pPr>
              <a:tabLst>
                <a:tab pos="231775"/>
                <a:tab pos="465138"/>
                <a:tab pos="682625"/>
              </a:tabLst>
            </a:pPr>
            <a:endParaRPr lang="en-US" sz="1000" b="1">
              <a:solidFill>
                <a:srgbClr val="0000FF"/>
              </a:solidFill>
              <a:latin typeface="Courier New" panose="02070309020205020404" pitchFamily="49" charset="0"/>
              <a:cs typeface="Courier New" panose="02070309020205020404" pitchFamily="49" charset="0"/>
            </a:endParaRPr>
          </a:p>
          <a:p>
            <a:pPr>
              <a:tabLst>
                <a:tab pos="231775"/>
                <a:tab pos="465138"/>
                <a:tab pos="682625"/>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main(</a:t>
            </a:r>
            <a:r>
              <a:rPr lang="en-US" sz="2000" b="1">
                <a:solidFill>
                  <a:srgbClr val="0000FF"/>
                </a:solidFill>
                <a:latin typeface="Courier New" panose="02070309020205020404" pitchFamily="49" charset="0"/>
                <a:cs typeface="Courier New" panose="02070309020205020404" pitchFamily="49" charset="0"/>
              </a:rPr>
              <a:t>void</a:t>
            </a:r>
            <a:r>
              <a:rPr lang="en-US" sz="2000" b="1">
                <a:latin typeface="Courier New" panose="02070309020205020404" pitchFamily="49" charset="0"/>
                <a:cs typeface="Courier New" panose="02070309020205020404" pitchFamily="49" charset="0"/>
              </a:rPr>
              <a:t>) {</a:t>
            </a:r>
            <a:endParaRPr lang="en-US" sz="1100" b="1">
              <a:latin typeface="Courier New" panose="02070309020205020404" pitchFamily="49" charset="0"/>
              <a:cs typeface="Courier New" panose="02070309020205020404" pitchFamily="49" charset="0"/>
            </a:endParaRPr>
          </a:p>
          <a:p>
            <a:pPr>
              <a:tabLst>
                <a:tab pos="231775"/>
                <a:tab pos="465138"/>
                <a:tab pos="682625"/>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a; </a:t>
            </a:r>
            <a:endParaRPr lang="en-US" sz="1100" b="1">
              <a:latin typeface="Courier New" panose="02070309020205020404" pitchFamily="49" charset="0"/>
              <a:cs typeface="Courier New" panose="02070309020205020404" pitchFamily="49" charset="0"/>
            </a:endParaRPr>
          </a:p>
          <a:p>
            <a:pPr>
              <a:tabLst>
                <a:tab pos="231775"/>
                <a:tab pos="465138"/>
                <a:tab pos="682625"/>
              </a:tabLst>
            </a:pPr>
            <a:r>
              <a:rPr lang="en-US" sz="2000" b="1">
                <a:latin typeface="Courier New" panose="02070309020205020404" pitchFamily="49" charset="0"/>
                <a:cs typeface="Courier New" panose="02070309020205020404" pitchFamily="49" charset="0"/>
              </a:rPr>
              <a:t>	...</a:t>
            </a:r>
            <a:endParaRPr lang="en-US" sz="2000" b="1">
              <a:latin typeface="Courier New" panose="02070309020205020404" pitchFamily="49" charset="0"/>
              <a:cs typeface="Courier New" panose="02070309020205020404" pitchFamily="49" charset="0"/>
            </a:endParaRPr>
          </a:p>
          <a:p>
            <a:pPr>
              <a:tabLst>
                <a:tab pos="231775"/>
                <a:tab pos="465138"/>
                <a:tab pos="682625"/>
              </a:tabLst>
            </a:pPr>
            <a:r>
              <a:rPr lang="en-US" sz="2000" b="1">
                <a:latin typeface="Courier New" panose="02070309020205020404" pitchFamily="49" charset="0"/>
                <a:cs typeface="Courier New" panose="02070309020205020404" pitchFamily="49" charset="0"/>
              </a:rPr>
              <a:t>}</a:t>
            </a:r>
          </a:p>
          <a:p>
            <a:pPr>
              <a:tabLst>
                <a:tab pos="231775"/>
                <a:tab pos="465138"/>
                <a:tab pos="682625"/>
              </a:tabLst>
            </a:pPr>
            <a:endParaRPr lang="en-US" sz="1000" b="1">
              <a:latin typeface="Courier New" panose="02070309020205020404" pitchFamily="49" charset="0"/>
              <a:cs typeface="Courier New" panose="02070309020205020404" pitchFamily="49" charset="0"/>
            </a:endParaRPr>
          </a:p>
          <a:p>
            <a:pPr>
              <a:tabLst>
                <a:tab pos="231775"/>
                <a:tab pos="465138"/>
                <a:tab pos="682625"/>
              </a:tabLst>
            </a:pP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f(</a:t>
            </a:r>
            <a:r>
              <a:rPr lang="en-US" sz="2000" b="1">
                <a:solidFill>
                  <a:srgbClr val="0000FF"/>
                </a:solidFill>
                <a:latin typeface="Courier New" panose="02070309020205020404" pitchFamily="49" charset="0"/>
                <a:cs typeface="Courier New" panose="02070309020205020404" pitchFamily="49" charset="0"/>
              </a:rPr>
              <a:t>int</a:t>
            </a:r>
            <a:r>
              <a:rPr lang="en-US" sz="2000" b="1">
                <a:latin typeface="Courier New" panose="02070309020205020404" pitchFamily="49" charset="0"/>
                <a:cs typeface="Courier New" panose="02070309020205020404" pitchFamily="49" charset="0"/>
              </a:rPr>
              <a:t> x) {</a:t>
            </a:r>
          </a:p>
          <a:p>
            <a:pPr>
              <a:tabLst>
                <a:tab pos="231775"/>
                <a:tab pos="465138"/>
                <a:tab pos="682625"/>
              </a:tabLst>
            </a:pPr>
            <a:r>
              <a:rPr lang="en-US" sz="2000" b="1">
                <a:latin typeface="Courier New" panose="02070309020205020404" pitchFamily="49" charset="0"/>
                <a:cs typeface="Courier New" panose="02070309020205020404" pitchFamily="49" charset="0"/>
              </a:rPr>
              <a:t>	</a:t>
            </a:r>
            <a:r>
              <a:rPr lang="en-US" sz="2000" b="1">
                <a:solidFill>
                  <a:srgbClr val="0000FF"/>
                </a:solidFill>
                <a:latin typeface="Courier New" panose="02070309020205020404" pitchFamily="49" charset="0"/>
                <a:cs typeface="Courier New" panose="02070309020205020404" pitchFamily="49" charset="0"/>
              </a:rPr>
              <a:t>return</a:t>
            </a:r>
            <a:r>
              <a:rPr lang="en-US" sz="2000" b="1">
                <a:latin typeface="Courier New" panose="02070309020205020404" pitchFamily="49" charset="0"/>
                <a:cs typeface="Courier New" panose="02070309020205020404" pitchFamily="49" charset="0"/>
              </a:rPr>
              <a:t> a + x;</a:t>
            </a:r>
          </a:p>
          <a:p>
            <a:pPr>
              <a:tabLst>
                <a:tab pos="231775"/>
                <a:tab pos="465138"/>
                <a:tab pos="682625"/>
              </a:tabLst>
            </a:pPr>
            <a:r>
              <a:rPr lang="en-US" sz="2000" b="1">
                <a:latin typeface="Courier New" panose="02070309020205020404" pitchFamily="49" charset="0"/>
                <a:cs typeface="Courier New" panose="02070309020205020404" pitchFamily="49" charset="0"/>
              </a:rPr>
              <a:t>}</a:t>
            </a:r>
            <a:endParaRPr lang="en-US" sz="2000" b="1">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B0FC2D0-B517-436F-937E-8C261AB1ACCD}"/>
              </a:ext>
            </a:extLst>
          </p:cNvPr>
          <p:cNvSpPr txBox="1"/>
          <p:nvPr/>
        </p:nvSpPr>
        <p:spPr>
          <a:xfrm>
            <a:off x="4599294" y="2333639"/>
            <a:ext cx="3930557" cy="1569660"/>
          </a:xfrm>
          <a:prstGeom prst="rect">
            <a:avLst/>
          </a:prstGeom>
          <a:solidFill>
            <a:srgbClr val="E6E6E6"/>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i="1"/>
              <a:t>Answer:</a:t>
            </a:r>
          </a:p>
          <a:p>
            <a:r>
              <a:rPr lang="en-US" sz="2400"/>
              <a:t>Variable </a:t>
            </a:r>
            <a:r>
              <a:rPr lang="en-US" sz="2400">
                <a:solidFill>
                  <a:srgbClr val="C00000"/>
                </a:solidFill>
              </a:rPr>
              <a:t>a</a:t>
            </a:r>
            <a:r>
              <a:rPr lang="en-US" sz="2400"/>
              <a:t> is local to </a:t>
            </a:r>
            <a:r>
              <a:rPr lang="en-US" sz="2400">
                <a:solidFill>
                  <a:srgbClr val="0000FF"/>
                </a:solidFill>
              </a:rPr>
              <a:t>main()</a:t>
            </a:r>
            <a:r>
              <a:rPr lang="en-US" sz="2400"/>
              <a:t>, not </a:t>
            </a:r>
            <a:r>
              <a:rPr lang="en-US" sz="2400">
                <a:solidFill>
                  <a:srgbClr val="0000FF"/>
                </a:solidFill>
              </a:rPr>
              <a:t>f()</a:t>
            </a:r>
            <a:r>
              <a:rPr lang="en-US" sz="2400"/>
              <a:t>. Hence, variable </a:t>
            </a:r>
            <a:r>
              <a:rPr lang="en-US" sz="2400">
                <a:solidFill>
                  <a:srgbClr val="C00000"/>
                </a:solidFill>
              </a:rPr>
              <a:t>a</a:t>
            </a:r>
            <a:r>
              <a:rPr lang="en-US" sz="2400"/>
              <a:t> cannot be used in </a:t>
            </a:r>
            <a:r>
              <a:rPr lang="en-US" sz="2400">
                <a:solidFill>
                  <a:srgbClr val="0000FF"/>
                </a:solidFill>
              </a:rPr>
              <a:t>f()</a:t>
            </a:r>
            <a:r>
              <a:rPr lang="en-US" sz="2400"/>
              <a:t>.</a:t>
            </a:r>
          </a:p>
        </p:txBody>
      </p:sp>
      <p:sp>
        <p:nvSpPr>
          <p:cNvPr id="12" name="Oval 11">
            <a:extLst>
              <a:ext uri="{FF2B5EF4-FFF2-40B4-BE49-F238E27FC236}">
                <a16:creationId xmlns:a16="http://schemas.microsoft.com/office/drawing/2014/main" id="{69688AAE-528B-4147-A5E2-02F8F5ABE345}"/>
              </a:ext>
            </a:extLst>
          </p:cNvPr>
          <p:cNvSpPr/>
          <p:nvPr/>
        </p:nvSpPr>
        <p:spPr>
          <a:xfrm>
            <a:off x="2354238" y="4162103"/>
            <a:ext cx="341194" cy="31389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13" name="TextBox 12">
            <a:extLst>
              <a:ext uri="{FF2B5EF4-FFF2-40B4-BE49-F238E27FC236}">
                <a16:creationId xmlns:a16="http://schemas.microsoft.com/office/drawing/2014/main" id="{5A1E1861-97D9-4E4D-A1F0-4CC06CF3842E}"/>
              </a:ext>
            </a:extLst>
          </p:cNvPr>
          <p:cNvSpPr txBox="1"/>
          <p:nvPr/>
        </p:nvSpPr>
        <p:spPr>
          <a:xfrm>
            <a:off x="322025" y="6400169"/>
            <a:ext cx="315359"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sym typeface="Wingdings" panose="05000000000000000000" pitchFamily="2" charset="2"/>
              </a:rPr>
              <a:t></a:t>
            </a:r>
            <a:endParaRPr lang="en-US" sz="1600"/>
          </a:p>
        </p:txBody>
      </p:sp>
    </p:spTree>
    <p:extLst>
      <p:ext uri="{BB962C8B-B14F-4D97-AF65-F5344CB8AC3E}">
        <p14:creationId xmlns:p14="http://schemas.microsoft.com/office/powerpoint/2010/main" val="203958278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dur="50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4. Pass-by-Value and Scope Rule </a:t>
            </a:r>
            <a:r>
              <a:rPr lang="en-SG" sz="3200">
                <a:solidFill>
                  <a:srgbClr val="0000FF"/>
                </a:solidFill>
                <a:latin typeface="+mn-lt"/>
              </a:rPr>
              <a:t>(4/4)</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43</a:t>
            </a:fld>
            <a:endParaRPr/>
          </a:p>
        </p:txBody>
      </p:sp>
      <p:sp>
        <p:nvSpPr>
          <p:cNvPr id="15" name="Content Placeholder 5">
            <a:extLst>
              <a:ext uri="{FF2B5EF4-FFF2-40B4-BE49-F238E27FC236}">
                <a16:creationId xmlns:a16="http://schemas.microsoft.com/office/drawing/2014/main" id="{860AA1D9-A42A-4DD8-AE36-17456AC8A511}"/>
              </a:ext>
            </a:extLst>
          </p:cNvPr>
          <p:cNvSpPr>
            <a:spLocks noGrp="1"/>
          </p:cNvSpPr>
          <p:nvPr>
            <p:ph idx="1"/>
          </p:nvPr>
        </p:nvSpPr>
        <p:spPr>
          <a:xfrm>
            <a:off x="587375" y="1187451"/>
            <a:ext cx="8229600" cy="573109"/>
          </a:xfrm>
        </p:spPr>
        <p:txBody>
          <a:bodyPr>
            <a:noAutofit/>
          </a:bodyPr>
          <a:lstStyle/>
          <a:p>
            <a:pPr marL="347663" indent="-347663">
              <a:spcBef>
                <a:spcPts val="600"/>
              </a:spcBef>
              <a:buClr>
                <a:schemeClr val="tx1">
                  <a:lumMod val="90000"/>
                  <a:lumOff val="10000"/>
                </a:schemeClr>
              </a:buClr>
              <a:buSzTx/>
              <a:buFont typeface="Wingdings" panose="05000000000000000000" pitchFamily="2" charset="2"/>
              <a:buChar char="§"/>
              <a:defRPr/>
            </a:pPr>
            <a:r>
              <a:rPr lang="en-GB"/>
              <a:t>Trace this code by hand and write out its output.</a:t>
            </a:r>
            <a:endParaRPr lang="en-US"/>
          </a:p>
        </p:txBody>
      </p:sp>
      <p:sp>
        <p:nvSpPr>
          <p:cNvPr id="16" name="[TextBox 1]">
            <a:extLst>
              <a:ext uri="{FF2B5EF4-FFF2-40B4-BE49-F238E27FC236}">
                <a16:creationId xmlns:a16="http://schemas.microsoft.com/office/drawing/2014/main" id="{85472F83-4804-4D8C-A570-F828BC9324AF}"/>
              </a:ext>
            </a:extLst>
          </p:cNvPr>
          <p:cNvSpPr txBox="1"/>
          <p:nvPr/>
        </p:nvSpPr>
        <p:spPr>
          <a:xfrm>
            <a:off x="2255930" y="2017026"/>
            <a:ext cx="6289358" cy="4154984"/>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tabLst>
                <a:tab pos="231775"/>
                <a:tab pos="465138"/>
                <a:tab pos="682625"/>
              </a:tabLst>
            </a:pPr>
            <a:r>
              <a:rPr lang="en-US" sz="1600" b="1">
                <a:solidFill>
                  <a:srgbClr val="9900CC"/>
                </a:solidFill>
                <a:latin typeface="Courier New" panose="02070309020205020404" pitchFamily="49" charset="0"/>
                <a:cs typeface="Courier New" panose="02070309020205020404" pitchFamily="49" charset="0"/>
              </a:rPr>
              <a:t>#include </a:t>
            </a:r>
            <a:r>
              <a:rPr lang="en-US" sz="1600" b="1">
                <a:solidFill>
                  <a:srgbClr val="006600"/>
                </a:solidFill>
                <a:latin typeface="Courier New" panose="02070309020205020404" pitchFamily="49" charset="0"/>
                <a:cs typeface="Courier New" panose="02070309020205020404" pitchFamily="49" charset="0"/>
              </a:rPr>
              <a:t>&lt;stdio.h&gt;</a:t>
            </a:r>
          </a:p>
          <a:p>
            <a:pPr>
              <a:tabLst>
                <a:tab pos="231775"/>
                <a:tab pos="465138"/>
                <a:tab pos="682625"/>
              </a:tabLst>
            </a:pPr>
            <a:r>
              <a:rPr lang="en-US" sz="1600" b="1">
                <a:solidFill>
                  <a:srgbClr val="0000FF"/>
                </a:solidFill>
                <a:latin typeface="Courier New" panose="02070309020205020404" pitchFamily="49" charset="0"/>
                <a:cs typeface="Courier New" panose="02070309020205020404" pitchFamily="49" charset="0"/>
              </a:rPr>
              <a:t>void </a:t>
            </a:r>
            <a:r>
              <a:rPr lang="en-US" sz="1600" b="1">
                <a:latin typeface="Courier New" panose="02070309020205020404" pitchFamily="49" charset="0"/>
                <a:cs typeface="Courier New" panose="02070309020205020404" pitchFamily="49" charset="0"/>
              </a:rPr>
              <a:t>g(</a:t>
            </a: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a:t>
            </a:r>
            <a:r>
              <a:rPr lang="en-US" sz="1600" b="1">
                <a:solidFill>
                  <a:srgbClr val="0000FF"/>
                </a:solidFill>
                <a:latin typeface="Courier New" panose="02070309020205020404" pitchFamily="49" charset="0"/>
                <a:cs typeface="Courier New" panose="02070309020205020404" pitchFamily="49" charset="0"/>
              </a:rPr>
              <a:t> int</a:t>
            </a:r>
            <a:r>
              <a:rPr lang="en-US" sz="1600" b="1">
                <a:latin typeface="Courier New" panose="02070309020205020404" pitchFamily="49" charset="0"/>
                <a:cs typeface="Courier New" panose="02070309020205020404" pitchFamily="49" charset="0"/>
              </a:rPr>
              <a:t>);</a:t>
            </a:r>
          </a:p>
          <a:p>
            <a:pPr>
              <a:tabLst>
                <a:tab pos="231775"/>
                <a:tab pos="465138"/>
                <a:tab pos="682625"/>
              </a:tabLst>
            </a:pPr>
            <a:endParaRPr lang="en-US" sz="800" b="1">
              <a:solidFill>
                <a:srgbClr val="0000FF"/>
              </a:solidFill>
              <a:latin typeface="Courier New" panose="02070309020205020404" pitchFamily="49" charset="0"/>
              <a:cs typeface="Courier New" panose="02070309020205020404" pitchFamily="49" charset="0"/>
            </a:endParaRPr>
          </a:p>
          <a:p>
            <a:pPr>
              <a:tabLst>
                <a:tab pos="231775"/>
                <a:tab pos="465138"/>
                <a:tab pos="682625"/>
              </a:tabLst>
            </a:pP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endParaRPr lang="en-US" sz="10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3</a:t>
            </a:r>
            <a:r>
              <a:rPr lang="en-US" sz="1600" b="1">
                <a:latin typeface="Courier New" panose="02070309020205020404" pitchFamily="49" charset="0"/>
                <a:cs typeface="Courier New" panose="02070309020205020404" pitchFamily="49" charset="0"/>
              </a:rPr>
              <a:t>;</a:t>
            </a:r>
          </a:p>
          <a:p>
            <a:pPr>
              <a:tabLst>
                <a:tab pos="231775"/>
                <a:tab pos="465138"/>
                <a:tab pos="682625"/>
              </a:tabLst>
            </a:pPr>
            <a:endParaRPr lang="en-US" sz="8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main, before: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tab pos="465138"/>
                <a:tab pos="682625"/>
              </a:tabLst>
            </a:pPr>
            <a:r>
              <a:rPr lang="en-US" sz="1600" b="1">
                <a:latin typeface="Courier New" panose="02070309020205020404" pitchFamily="49" charset="0"/>
                <a:cs typeface="Courier New" panose="02070309020205020404" pitchFamily="49" charset="0"/>
              </a:rPr>
              <a:t>	g(a, b);</a:t>
            </a:r>
          </a:p>
          <a:p>
            <a:pPr>
              <a:tabLst>
                <a:tab pos="231775"/>
                <a:tab pos="465138"/>
                <a:tab pos="682625"/>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main, after :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	return </a:t>
            </a:r>
            <a:r>
              <a:rPr lang="en-US" sz="1600" b="1">
                <a:solidFill>
                  <a:srgbClr val="006600"/>
                </a:solidFill>
                <a:latin typeface="Courier New" panose="02070309020205020404" pitchFamily="49" charset="0"/>
                <a:cs typeface="Courier New" panose="02070309020205020404" pitchFamily="49" charset="0"/>
              </a:rPr>
              <a:t>0</a:t>
            </a:r>
            <a:r>
              <a:rPr lang="en-US" sz="1600" b="1">
                <a:latin typeface="Courier New" panose="02070309020205020404" pitchFamily="49" charset="0"/>
                <a:cs typeface="Courier New" panose="02070309020205020404" pitchFamily="49" charset="0"/>
              </a:rPr>
              <a:t>; </a:t>
            </a:r>
            <a:endParaRPr lang="en-US" sz="16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a:t>
            </a:r>
          </a:p>
          <a:p>
            <a:pPr>
              <a:tabLst>
                <a:tab pos="231775"/>
                <a:tab pos="465138"/>
                <a:tab pos="682625"/>
              </a:tabLst>
            </a:pPr>
            <a:endParaRPr lang="en-US" sz="800" b="1">
              <a:latin typeface="Courier New" panose="02070309020205020404" pitchFamily="49" charset="0"/>
              <a:cs typeface="Courier New" panose="02070309020205020404" pitchFamily="49" charset="0"/>
            </a:endParaRPr>
          </a:p>
          <a:p>
            <a:pPr>
              <a:tabLst>
                <a:tab pos="231775"/>
                <a:tab pos="465138"/>
                <a:tab pos="682625"/>
              </a:tabLst>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g(</a:t>
            </a:r>
            <a:r>
              <a:rPr lang="en-US" sz="1600" b="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a:t>
            </a:r>
            <a:r>
              <a:rPr lang="en-US" sz="1600" b="1">
                <a:solidFill>
                  <a:srgbClr val="0000FF"/>
                </a:solidFill>
                <a:latin typeface="Courier New" panose="02070309020205020404" pitchFamily="49" charset="0"/>
                <a:cs typeface="Courier New" panose="02070309020205020404" pitchFamily="49" charset="0"/>
              </a:rPr>
              <a:t>int </a:t>
            </a:r>
            <a:r>
              <a:rPr lang="en-US" sz="1600" b="1">
                <a:latin typeface="Courier New" panose="02070309020205020404" pitchFamily="49" charset="0"/>
                <a:cs typeface="Courier New" panose="02070309020205020404" pitchFamily="49" charset="0"/>
              </a:rPr>
              <a:t>b) {</a:t>
            </a:r>
          </a:p>
          <a:p>
            <a:pPr>
              <a:tabLst>
                <a:tab pos="231775"/>
                <a:tab pos="465138"/>
                <a:tab pos="682625"/>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g, before: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tab pos="465138"/>
                <a:tab pos="682625"/>
              </a:tabLst>
            </a:pP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100</a:t>
            </a:r>
            <a:r>
              <a:rPr lang="en-US" sz="1600" b="1">
                <a:latin typeface="Courier New" panose="02070309020205020404" pitchFamily="49" charset="0"/>
                <a:cs typeface="Courier New" panose="02070309020205020404" pitchFamily="49" charset="0"/>
              </a:rPr>
              <a:t> + a;</a:t>
            </a:r>
          </a:p>
          <a:p>
            <a:pPr>
              <a:tabLst>
                <a:tab pos="231775"/>
                <a:tab pos="465138"/>
                <a:tab pos="682625"/>
              </a:tabLst>
            </a:pP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200 </a:t>
            </a:r>
            <a:r>
              <a:rPr lang="en-US" sz="1600" b="1">
                <a:latin typeface="Courier New" panose="02070309020205020404" pitchFamily="49" charset="0"/>
                <a:cs typeface="Courier New" panose="02070309020205020404" pitchFamily="49" charset="0"/>
              </a:rPr>
              <a:t>+ b; </a:t>
            </a:r>
          </a:p>
          <a:p>
            <a:pPr>
              <a:tabLst>
                <a:tab pos="231775"/>
                <a:tab pos="465138"/>
                <a:tab pos="682625"/>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g, after :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tab pos="465138"/>
                <a:tab pos="682625"/>
              </a:tabLst>
            </a:pPr>
            <a:r>
              <a:rPr lang="en-US" sz="1600" b="1">
                <a:latin typeface="Courier New" panose="02070309020205020404" pitchFamily="49" charset="0"/>
                <a:cs typeface="Courier New" panose="02070309020205020404" pitchFamily="49" charset="0"/>
              </a:rPr>
              <a:t>}</a:t>
            </a:r>
            <a:endParaRPr lang="en-US" sz="1600" b="1">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14DA1EFE-8458-4BBB-9005-8CCF69D7E827}"/>
              </a:ext>
            </a:extLst>
          </p:cNvPr>
          <p:cNvSpPr txBox="1"/>
          <p:nvPr/>
        </p:nvSpPr>
        <p:spPr>
          <a:xfrm>
            <a:off x="5046987" y="1647253"/>
            <a:ext cx="3916908" cy="369332"/>
          </a:xfrm>
          <a:prstGeom prst="rect">
            <a:avLst/>
          </a:prstGeom>
          <a:solidFill>
            <a:schemeClr val="tx1"/>
          </a:solidFill>
          <a:ln>
            <a:no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b="1">
                <a:solidFill>
                  <a:schemeClr val="bg1"/>
                </a:solidFill>
                <a:latin typeface="Courier New" panose="02070309020205020404" pitchFamily="49" charset="0"/>
                <a:cs typeface="Courier New" panose="02070309020205020404" pitchFamily="49" charset="0"/>
              </a:rPr>
              <a:t>In main, before: a=2, b=3</a:t>
            </a:r>
          </a:p>
        </p:txBody>
      </p:sp>
      <p:sp>
        <p:nvSpPr>
          <p:cNvPr id="18" name="TextBox 17">
            <a:extLst>
              <a:ext uri="{FF2B5EF4-FFF2-40B4-BE49-F238E27FC236}">
                <a16:creationId xmlns:a16="http://schemas.microsoft.com/office/drawing/2014/main" id="{947F1626-4C9C-4DC0-95B9-84BDC4A39981}"/>
              </a:ext>
            </a:extLst>
          </p:cNvPr>
          <p:cNvSpPr txBox="1"/>
          <p:nvPr/>
        </p:nvSpPr>
        <p:spPr>
          <a:xfrm>
            <a:off x="5046987" y="2016585"/>
            <a:ext cx="3916908" cy="369332"/>
          </a:xfrm>
          <a:prstGeom prst="rect">
            <a:avLst/>
          </a:prstGeom>
          <a:solidFill>
            <a:schemeClr val="tx1"/>
          </a:solidFill>
          <a:ln>
            <a:no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b="1">
                <a:solidFill>
                  <a:schemeClr val="bg1"/>
                </a:solidFill>
                <a:latin typeface="Courier New" panose="02070309020205020404" pitchFamily="49" charset="0"/>
                <a:cs typeface="Courier New" panose="02070309020205020404" pitchFamily="49" charset="0"/>
              </a:rPr>
              <a:t>In g, before: a=2, b=3</a:t>
            </a:r>
          </a:p>
        </p:txBody>
      </p:sp>
      <p:sp>
        <p:nvSpPr>
          <p:cNvPr id="19" name="TextBox 18">
            <a:extLst>
              <a:ext uri="{FF2B5EF4-FFF2-40B4-BE49-F238E27FC236}">
                <a16:creationId xmlns:a16="http://schemas.microsoft.com/office/drawing/2014/main" id="{AE95A5A1-7632-42CB-B968-6740A4C00BA0}"/>
              </a:ext>
            </a:extLst>
          </p:cNvPr>
          <p:cNvSpPr txBox="1"/>
          <p:nvPr/>
        </p:nvSpPr>
        <p:spPr>
          <a:xfrm>
            <a:off x="5046987" y="2384994"/>
            <a:ext cx="3916908" cy="369332"/>
          </a:xfrm>
          <a:prstGeom prst="rect">
            <a:avLst/>
          </a:prstGeom>
          <a:solidFill>
            <a:schemeClr val="tx1"/>
          </a:solidFill>
          <a:ln>
            <a:no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b="1">
                <a:solidFill>
                  <a:schemeClr val="bg1"/>
                </a:solidFill>
                <a:latin typeface="Courier New" panose="02070309020205020404" pitchFamily="49" charset="0"/>
                <a:cs typeface="Courier New" panose="02070309020205020404" pitchFamily="49" charset="0"/>
              </a:rPr>
              <a:t>In g, after : a=102, b=203</a:t>
            </a:r>
          </a:p>
        </p:txBody>
      </p:sp>
      <p:sp>
        <p:nvSpPr>
          <p:cNvPr id="20" name="TextBox 19">
            <a:extLst>
              <a:ext uri="{FF2B5EF4-FFF2-40B4-BE49-F238E27FC236}">
                <a16:creationId xmlns:a16="http://schemas.microsoft.com/office/drawing/2014/main" id="{E7DFF49D-4E2D-402B-95CF-7A4035CA8BC9}"/>
              </a:ext>
            </a:extLst>
          </p:cNvPr>
          <p:cNvSpPr txBox="1"/>
          <p:nvPr/>
        </p:nvSpPr>
        <p:spPr>
          <a:xfrm>
            <a:off x="5046987" y="2752962"/>
            <a:ext cx="3916908" cy="369332"/>
          </a:xfrm>
          <a:prstGeom prst="rect">
            <a:avLst/>
          </a:prstGeom>
          <a:solidFill>
            <a:schemeClr val="tx1"/>
          </a:solidFill>
          <a:ln>
            <a:no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b="1">
                <a:solidFill>
                  <a:schemeClr val="bg1"/>
                </a:solidFill>
                <a:latin typeface="Courier New" panose="02070309020205020404" pitchFamily="49" charset="0"/>
                <a:cs typeface="Courier New" panose="02070309020205020404" pitchFamily="49" charset="0"/>
              </a:rPr>
              <a:t>In main, after : a=2, b=3</a:t>
            </a:r>
          </a:p>
        </p:txBody>
      </p:sp>
      <p:cxnSp>
        <p:nvCxnSpPr>
          <p:cNvPr id="22" name="[Straight Arrow Connector 2]">
            <a:extLst>
              <a:ext uri="{FF2B5EF4-FFF2-40B4-BE49-F238E27FC236}">
                <a16:creationId xmlns:a16="http://schemas.microsoft.com/office/drawing/2014/main" id="{E03E44C6-0513-447D-BCF5-AA9E1E6D6239}"/>
              </a:ext>
            </a:extLst>
          </p:cNvPr>
          <p:cNvCxnSpPr/>
          <p:nvPr/>
        </p:nvCxnSpPr>
        <p:spPr>
          <a:xfrm>
            <a:off x="2255930" y="3437450"/>
            <a:ext cx="28775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
            <a:extLst>
              <a:ext uri="{FF2B5EF4-FFF2-40B4-BE49-F238E27FC236}">
                <a16:creationId xmlns:a16="http://schemas.microsoft.com/office/drawing/2014/main" id="{0959A1A6-0302-4C4F-822B-4DB2CB0324E9}"/>
              </a:ext>
            </a:extLst>
          </p:cNvPr>
          <p:cNvCxnSpPr/>
          <p:nvPr/>
        </p:nvCxnSpPr>
        <p:spPr>
          <a:xfrm>
            <a:off x="2255930" y="5022865"/>
            <a:ext cx="28775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
            <a:extLst>
              <a:ext uri="{FF2B5EF4-FFF2-40B4-BE49-F238E27FC236}">
                <a16:creationId xmlns:a16="http://schemas.microsoft.com/office/drawing/2014/main" id="{603CF282-1FFF-4B19-B0D4-73E3A7C796A9}"/>
              </a:ext>
            </a:extLst>
          </p:cNvPr>
          <p:cNvCxnSpPr/>
          <p:nvPr/>
        </p:nvCxnSpPr>
        <p:spPr>
          <a:xfrm>
            <a:off x="2255930" y="5734823"/>
            <a:ext cx="287756"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
            <a:extLst>
              <a:ext uri="{FF2B5EF4-FFF2-40B4-BE49-F238E27FC236}">
                <a16:creationId xmlns:a16="http://schemas.microsoft.com/office/drawing/2014/main" id="{A7218342-BACB-49BB-95C8-300066B91F89}"/>
              </a:ext>
            </a:extLst>
          </p:cNvPr>
          <p:cNvCxnSpPr/>
          <p:nvPr/>
        </p:nvCxnSpPr>
        <p:spPr>
          <a:xfrm>
            <a:off x="2255930" y="3922135"/>
            <a:ext cx="28775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906F215-9D8F-4797-A40E-C8C8F50553A1}"/>
              </a:ext>
            </a:extLst>
          </p:cNvPr>
          <p:cNvSpPr txBox="1"/>
          <p:nvPr/>
        </p:nvSpPr>
        <p:spPr>
          <a:xfrm>
            <a:off x="717386" y="6400169"/>
            <a:ext cx="315359"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sym typeface="Wingdings" panose="05000000000000000000" pitchFamily="2" charset="2"/>
              </a:rPr>
              <a:t></a:t>
            </a:r>
            <a:endParaRPr lang="en-US" sz="1600"/>
          </a:p>
        </p:txBody>
      </p:sp>
      <p:sp>
        <p:nvSpPr>
          <p:cNvPr id="27" name="[TextBox 15]">
            <a:extLst>
              <a:ext uri="{FF2B5EF4-FFF2-40B4-BE49-F238E27FC236}">
                <a16:creationId xmlns:a16="http://schemas.microsoft.com/office/drawing/2014/main" id="{814EBA0B-B645-456C-A041-B335D428C051}"/>
              </a:ext>
            </a:extLst>
          </p:cNvPr>
          <p:cNvSpPr txBox="1"/>
          <p:nvPr/>
        </p:nvSpPr>
        <p:spPr>
          <a:xfrm>
            <a:off x="6962237" y="5987344"/>
            <a:ext cx="1728848" cy="369332"/>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PassByValue.c</a:t>
            </a:r>
            <a:endParaRPr lang="en-SG"/>
          </a:p>
        </p:txBody>
      </p:sp>
      <p:grpSp>
        <p:nvGrpSpPr>
          <p:cNvPr id="5" name="Group 4">
            <a:extLst>
              <a:ext uri="{FF2B5EF4-FFF2-40B4-BE49-F238E27FC236}">
                <a16:creationId xmlns:a16="http://schemas.microsoft.com/office/drawing/2014/main" id="{5A101F72-6A4C-41C6-8F20-B5CFAD45DCB2}"/>
              </a:ext>
            </a:extLst>
          </p:cNvPr>
          <p:cNvGrpSpPr/>
          <p:nvPr/>
        </p:nvGrpSpPr>
        <p:grpSpPr>
          <a:xfrm>
            <a:off x="587375" y="1760560"/>
            <a:ext cx="1668555" cy="1754326"/>
            <a:chOff x="192014" y="1760560"/>
            <a:chExt cx="1668555" cy="1754326"/>
          </a:xfrm>
        </p:grpSpPr>
        <p:sp>
          <p:nvSpPr>
            <p:cNvPr id="2" name="TextBox 1">
              <a:extLst>
                <a:ext uri="{FF2B5EF4-FFF2-40B4-BE49-F238E27FC236}">
                  <a16:creationId xmlns:a16="http://schemas.microsoft.com/office/drawing/2014/main" id="{C08A37B3-D55F-4301-B56E-2C97156E589B}"/>
                </a:ext>
              </a:extLst>
            </p:cNvPr>
            <p:cNvSpPr txBox="1"/>
            <p:nvPr/>
          </p:nvSpPr>
          <p:spPr>
            <a:xfrm>
              <a:off x="192014" y="1760560"/>
              <a:ext cx="1449859" cy="1754326"/>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a:solidFill>
                    <a:schemeClr val="accent3">
                      <a:lumMod val="75000"/>
                    </a:schemeClr>
                  </a:solidFill>
                </a:rPr>
                <a:t>A void function is a function that does not return any value.</a:t>
              </a:r>
            </a:p>
          </p:txBody>
        </p:sp>
        <p:cxnSp>
          <p:nvCxnSpPr>
            <p:cNvPr id="28" name="[Straight Arrow Connector 2]">
              <a:extLst>
                <a:ext uri="{FF2B5EF4-FFF2-40B4-BE49-F238E27FC236}">
                  <a16:creationId xmlns:a16="http://schemas.microsoft.com/office/drawing/2014/main" id="{9D48AE29-4405-4C84-828D-8E6FB8E2B725}"/>
                </a:ext>
              </a:extLst>
            </p:cNvPr>
            <p:cNvCxnSpPr/>
            <p:nvPr/>
          </p:nvCxnSpPr>
          <p:spPr>
            <a:xfrm>
              <a:off x="1509639" y="2384994"/>
              <a:ext cx="350930" cy="0"/>
            </a:xfrm>
            <a:prstGeom prst="straightConnector1">
              <a:avLst/>
            </a:prstGeom>
            <a:ln w="28575">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2" name="[TextBox 1]">
            <a:extLst>
              <a:ext uri="{FF2B5EF4-FFF2-40B4-BE49-F238E27FC236}">
                <a16:creationId xmlns:a16="http://schemas.microsoft.com/office/drawing/2014/main" id="{62758860-5AB1-40F5-A125-AF960821DE6A}"/>
              </a:ext>
            </a:extLst>
          </p:cNvPr>
          <p:cNvSpPr txBox="1"/>
          <p:nvPr/>
        </p:nvSpPr>
        <p:spPr>
          <a:xfrm>
            <a:off x="839022" y="4104351"/>
            <a:ext cx="64293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a</a:t>
            </a:r>
          </a:p>
        </p:txBody>
      </p:sp>
      <p:sp>
        <p:nvSpPr>
          <p:cNvPr id="33" name="[TextBox 1]">
            <a:extLst>
              <a:ext uri="{FF2B5EF4-FFF2-40B4-BE49-F238E27FC236}">
                <a16:creationId xmlns:a16="http://schemas.microsoft.com/office/drawing/2014/main" id="{62758860-5AB1-40F5-A125-AF960821DE6A}"/>
              </a:ext>
            </a:extLst>
          </p:cNvPr>
          <p:cNvSpPr txBox="1"/>
          <p:nvPr/>
        </p:nvSpPr>
        <p:spPr>
          <a:xfrm>
            <a:off x="201973" y="4104351"/>
            <a:ext cx="633599"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_</a:t>
            </a:r>
          </a:p>
        </p:txBody>
      </p:sp>
      <p:sp>
        <p:nvSpPr>
          <p:cNvPr id="34" name="[TextBox 1]">
            <a:extLst>
              <a:ext uri="{FF2B5EF4-FFF2-40B4-BE49-F238E27FC236}">
                <a16:creationId xmlns:a16="http://schemas.microsoft.com/office/drawing/2014/main" id="{62758860-5AB1-40F5-A125-AF960821DE6A}"/>
              </a:ext>
            </a:extLst>
          </p:cNvPr>
          <p:cNvSpPr txBox="1"/>
          <p:nvPr/>
        </p:nvSpPr>
        <p:spPr>
          <a:xfrm>
            <a:off x="1481961" y="4104351"/>
            <a:ext cx="628172"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2</a:t>
            </a:r>
          </a:p>
        </p:txBody>
      </p:sp>
      <p:sp>
        <p:nvSpPr>
          <p:cNvPr id="35" name="[TextBox 1]">
            <a:extLst>
              <a:ext uri="{FF2B5EF4-FFF2-40B4-BE49-F238E27FC236}">
                <a16:creationId xmlns:a16="http://schemas.microsoft.com/office/drawing/2014/main" id="{62758860-5AB1-40F5-A125-AF960821DE6A}"/>
              </a:ext>
            </a:extLst>
          </p:cNvPr>
          <p:cNvSpPr txBox="1"/>
          <p:nvPr/>
        </p:nvSpPr>
        <p:spPr>
          <a:xfrm>
            <a:off x="839022" y="4398202"/>
            <a:ext cx="64293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b</a:t>
            </a:r>
          </a:p>
        </p:txBody>
      </p:sp>
      <p:sp>
        <p:nvSpPr>
          <p:cNvPr id="36" name="[TextBox 1]">
            <a:extLst>
              <a:ext uri="{FF2B5EF4-FFF2-40B4-BE49-F238E27FC236}">
                <a16:creationId xmlns:a16="http://schemas.microsoft.com/office/drawing/2014/main" id="{62758860-5AB1-40F5-A125-AF960821DE6A}"/>
              </a:ext>
            </a:extLst>
          </p:cNvPr>
          <p:cNvSpPr txBox="1"/>
          <p:nvPr/>
        </p:nvSpPr>
        <p:spPr>
          <a:xfrm>
            <a:off x="201973" y="4398202"/>
            <a:ext cx="633599"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_</a:t>
            </a:r>
          </a:p>
        </p:txBody>
      </p:sp>
      <p:sp>
        <p:nvSpPr>
          <p:cNvPr id="37" name="[TextBox 1]">
            <a:extLst>
              <a:ext uri="{FF2B5EF4-FFF2-40B4-BE49-F238E27FC236}">
                <a16:creationId xmlns:a16="http://schemas.microsoft.com/office/drawing/2014/main" id="{62758860-5AB1-40F5-A125-AF960821DE6A}"/>
              </a:ext>
            </a:extLst>
          </p:cNvPr>
          <p:cNvSpPr txBox="1"/>
          <p:nvPr/>
        </p:nvSpPr>
        <p:spPr>
          <a:xfrm>
            <a:off x="1481961" y="4398202"/>
            <a:ext cx="628172"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3</a:t>
            </a:r>
          </a:p>
        </p:txBody>
      </p:sp>
      <p:sp>
        <p:nvSpPr>
          <p:cNvPr id="38" name="[TextBox 1]">
            <a:extLst>
              <a:ext uri="{FF2B5EF4-FFF2-40B4-BE49-F238E27FC236}">
                <a16:creationId xmlns:a16="http://schemas.microsoft.com/office/drawing/2014/main" id="{62758860-5AB1-40F5-A125-AF960821DE6A}"/>
              </a:ext>
            </a:extLst>
          </p:cNvPr>
          <p:cNvSpPr txBox="1"/>
          <p:nvPr/>
        </p:nvSpPr>
        <p:spPr>
          <a:xfrm>
            <a:off x="201973" y="3488797"/>
            <a:ext cx="633599"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main</a:t>
            </a:r>
          </a:p>
        </p:txBody>
      </p:sp>
      <p:sp>
        <p:nvSpPr>
          <p:cNvPr id="42" name="[TextBox 1]">
            <a:extLst>
              <a:ext uri="{FF2B5EF4-FFF2-40B4-BE49-F238E27FC236}">
                <a16:creationId xmlns:a16="http://schemas.microsoft.com/office/drawing/2014/main" id="{62758860-5AB1-40F5-A125-AF960821DE6A}"/>
              </a:ext>
            </a:extLst>
          </p:cNvPr>
          <p:cNvSpPr txBox="1"/>
          <p:nvPr/>
        </p:nvSpPr>
        <p:spPr>
          <a:xfrm>
            <a:off x="839022" y="5498122"/>
            <a:ext cx="64293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a</a:t>
            </a:r>
          </a:p>
        </p:txBody>
      </p:sp>
      <p:sp>
        <p:nvSpPr>
          <p:cNvPr id="43" name="[TextBox 1]">
            <a:extLst>
              <a:ext uri="{FF2B5EF4-FFF2-40B4-BE49-F238E27FC236}">
                <a16:creationId xmlns:a16="http://schemas.microsoft.com/office/drawing/2014/main" id="{62758860-5AB1-40F5-A125-AF960821DE6A}"/>
              </a:ext>
            </a:extLst>
          </p:cNvPr>
          <p:cNvSpPr txBox="1"/>
          <p:nvPr/>
        </p:nvSpPr>
        <p:spPr>
          <a:xfrm>
            <a:off x="201973" y="5498122"/>
            <a:ext cx="633599"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_</a:t>
            </a:r>
          </a:p>
        </p:txBody>
      </p:sp>
      <p:sp>
        <p:nvSpPr>
          <p:cNvPr id="44" name="[TextBox 1]">
            <a:extLst>
              <a:ext uri="{FF2B5EF4-FFF2-40B4-BE49-F238E27FC236}">
                <a16:creationId xmlns:a16="http://schemas.microsoft.com/office/drawing/2014/main" id="{62758860-5AB1-40F5-A125-AF960821DE6A}"/>
              </a:ext>
            </a:extLst>
          </p:cNvPr>
          <p:cNvSpPr txBox="1"/>
          <p:nvPr/>
        </p:nvSpPr>
        <p:spPr>
          <a:xfrm>
            <a:off x="1481961" y="5498122"/>
            <a:ext cx="628172"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2</a:t>
            </a:r>
          </a:p>
        </p:txBody>
      </p:sp>
      <p:sp>
        <p:nvSpPr>
          <p:cNvPr id="45" name="[TextBox 1]">
            <a:extLst>
              <a:ext uri="{FF2B5EF4-FFF2-40B4-BE49-F238E27FC236}">
                <a16:creationId xmlns:a16="http://schemas.microsoft.com/office/drawing/2014/main" id="{62758860-5AB1-40F5-A125-AF960821DE6A}"/>
              </a:ext>
            </a:extLst>
          </p:cNvPr>
          <p:cNvSpPr txBox="1"/>
          <p:nvPr/>
        </p:nvSpPr>
        <p:spPr>
          <a:xfrm>
            <a:off x="839022" y="5791973"/>
            <a:ext cx="64293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b</a:t>
            </a:r>
          </a:p>
        </p:txBody>
      </p:sp>
      <p:sp>
        <p:nvSpPr>
          <p:cNvPr id="46" name="[TextBox 1]">
            <a:extLst>
              <a:ext uri="{FF2B5EF4-FFF2-40B4-BE49-F238E27FC236}">
                <a16:creationId xmlns:a16="http://schemas.microsoft.com/office/drawing/2014/main" id="{62758860-5AB1-40F5-A125-AF960821DE6A}"/>
              </a:ext>
            </a:extLst>
          </p:cNvPr>
          <p:cNvSpPr txBox="1"/>
          <p:nvPr/>
        </p:nvSpPr>
        <p:spPr>
          <a:xfrm>
            <a:off x="201973" y="5791973"/>
            <a:ext cx="633599"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_</a:t>
            </a:r>
          </a:p>
        </p:txBody>
      </p:sp>
      <p:sp>
        <p:nvSpPr>
          <p:cNvPr id="47" name="[TextBox 1]">
            <a:extLst>
              <a:ext uri="{FF2B5EF4-FFF2-40B4-BE49-F238E27FC236}">
                <a16:creationId xmlns:a16="http://schemas.microsoft.com/office/drawing/2014/main" id="{62758860-5AB1-40F5-A125-AF960821DE6A}"/>
              </a:ext>
            </a:extLst>
          </p:cNvPr>
          <p:cNvSpPr txBox="1"/>
          <p:nvPr/>
        </p:nvSpPr>
        <p:spPr>
          <a:xfrm>
            <a:off x="1481961" y="5791973"/>
            <a:ext cx="628172"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3</a:t>
            </a:r>
          </a:p>
        </p:txBody>
      </p:sp>
      <p:sp>
        <p:nvSpPr>
          <p:cNvPr id="48" name="[TextBox 1]">
            <a:extLst>
              <a:ext uri="{FF2B5EF4-FFF2-40B4-BE49-F238E27FC236}">
                <a16:creationId xmlns:a16="http://schemas.microsoft.com/office/drawing/2014/main" id="{62758860-5AB1-40F5-A125-AF960821DE6A}"/>
              </a:ext>
            </a:extLst>
          </p:cNvPr>
          <p:cNvSpPr txBox="1"/>
          <p:nvPr/>
        </p:nvSpPr>
        <p:spPr>
          <a:xfrm>
            <a:off x="201973" y="4882568"/>
            <a:ext cx="633599" cy="30777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g</a:t>
            </a:r>
          </a:p>
        </p:txBody>
      </p:sp>
      <p:cxnSp>
        <p:nvCxnSpPr>
          <p:cNvPr id="51" name="[Straight Arrow Connector 2]">
            <a:extLst>
              <a:ext uri="{FF2B5EF4-FFF2-40B4-BE49-F238E27FC236}">
                <a16:creationId xmlns:a16="http://schemas.microsoft.com/office/drawing/2014/main" id="{E03E44C6-0513-447D-BCF5-AA9E1E6D6239}"/>
              </a:ext>
            </a:extLst>
          </p:cNvPr>
          <p:cNvCxnSpPr/>
          <p:nvPr/>
        </p:nvCxnSpPr>
        <p:spPr>
          <a:xfrm>
            <a:off x="2255930" y="3674217"/>
            <a:ext cx="287757"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1]">
            <a:extLst>
              <a:ext uri="{FF2B5EF4-FFF2-40B4-BE49-F238E27FC236}">
                <a16:creationId xmlns:a16="http://schemas.microsoft.com/office/drawing/2014/main" id="{62758860-5AB1-40F5-A125-AF960821DE6A}"/>
              </a:ext>
            </a:extLst>
          </p:cNvPr>
          <p:cNvSpPr txBox="1"/>
          <p:nvPr/>
        </p:nvSpPr>
        <p:spPr>
          <a:xfrm>
            <a:off x="839022" y="3796574"/>
            <a:ext cx="642938"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name</a:t>
            </a:r>
          </a:p>
        </p:txBody>
      </p:sp>
      <p:sp>
        <p:nvSpPr>
          <p:cNvPr id="30" name="[TextBox 1]">
            <a:extLst>
              <a:ext uri="{FF2B5EF4-FFF2-40B4-BE49-F238E27FC236}">
                <a16:creationId xmlns:a16="http://schemas.microsoft.com/office/drawing/2014/main" id="{62758860-5AB1-40F5-A125-AF960821DE6A}"/>
              </a:ext>
            </a:extLst>
          </p:cNvPr>
          <p:cNvSpPr txBox="1"/>
          <p:nvPr/>
        </p:nvSpPr>
        <p:spPr>
          <a:xfrm>
            <a:off x="201973" y="3796574"/>
            <a:ext cx="633599"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r>
              <a:rPr lang="en-US" sz="1400" b="1" err="1">
                <a:latin typeface="Courier New" panose="02070309020205020404" pitchFamily="49" charset="0"/>
                <a:cs typeface="Courier New" panose="02070309020205020404" pitchFamily="49" charset="0"/>
              </a:rPr>
              <a:t>addr</a:t>
            </a:r>
            <a:endParaRPr lang="en-US" sz="1400" b="1">
              <a:latin typeface="Courier New" panose="02070309020205020404" pitchFamily="49" charset="0"/>
              <a:cs typeface="Courier New" panose="02070309020205020404" pitchFamily="49" charset="0"/>
            </a:endParaRPr>
          </a:p>
        </p:txBody>
      </p:sp>
      <p:sp>
        <p:nvSpPr>
          <p:cNvPr id="31" name="[TextBox 1]">
            <a:extLst>
              <a:ext uri="{FF2B5EF4-FFF2-40B4-BE49-F238E27FC236}">
                <a16:creationId xmlns:a16="http://schemas.microsoft.com/office/drawing/2014/main" id="{62758860-5AB1-40F5-A125-AF960821DE6A}"/>
              </a:ext>
            </a:extLst>
          </p:cNvPr>
          <p:cNvSpPr txBox="1"/>
          <p:nvPr/>
        </p:nvSpPr>
        <p:spPr>
          <a:xfrm>
            <a:off x="1481961" y="3796574"/>
            <a:ext cx="628172"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r>
              <a:rPr lang="en-US" sz="1400" b="1" err="1">
                <a:latin typeface="Courier New" panose="02070309020205020404" pitchFamily="49" charset="0"/>
                <a:cs typeface="Courier New" panose="02070309020205020404" pitchFamily="49" charset="0"/>
              </a:rPr>
              <a:t>val</a:t>
            </a:r>
            <a:endParaRPr lang="en-US" sz="1400" b="1">
              <a:latin typeface="Courier New" panose="02070309020205020404" pitchFamily="49" charset="0"/>
              <a:cs typeface="Courier New" panose="02070309020205020404" pitchFamily="49" charset="0"/>
            </a:endParaRPr>
          </a:p>
        </p:txBody>
      </p:sp>
      <p:sp>
        <p:nvSpPr>
          <p:cNvPr id="40" name="[TextBox 1]">
            <a:extLst>
              <a:ext uri="{FF2B5EF4-FFF2-40B4-BE49-F238E27FC236}">
                <a16:creationId xmlns:a16="http://schemas.microsoft.com/office/drawing/2014/main" id="{62758860-5AB1-40F5-A125-AF960821DE6A}"/>
              </a:ext>
            </a:extLst>
          </p:cNvPr>
          <p:cNvSpPr txBox="1"/>
          <p:nvPr/>
        </p:nvSpPr>
        <p:spPr>
          <a:xfrm>
            <a:off x="201973" y="5190345"/>
            <a:ext cx="633599"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r>
              <a:rPr lang="en-US" sz="1400" b="1" err="1">
                <a:latin typeface="Courier New" panose="02070309020205020404" pitchFamily="49" charset="0"/>
                <a:cs typeface="Courier New" panose="02070309020205020404" pitchFamily="49" charset="0"/>
              </a:rPr>
              <a:t>addr</a:t>
            </a:r>
            <a:endParaRPr lang="en-US" sz="1400" b="1">
              <a:latin typeface="Courier New" panose="02070309020205020404" pitchFamily="49" charset="0"/>
              <a:cs typeface="Courier New" panose="02070309020205020404" pitchFamily="49" charset="0"/>
            </a:endParaRPr>
          </a:p>
        </p:txBody>
      </p:sp>
      <p:sp>
        <p:nvSpPr>
          <p:cNvPr id="52" name="[TextBox 1]">
            <a:extLst>
              <a:ext uri="{FF2B5EF4-FFF2-40B4-BE49-F238E27FC236}">
                <a16:creationId xmlns:a16="http://schemas.microsoft.com/office/drawing/2014/main" id="{62758860-5AB1-40F5-A125-AF960821DE6A}"/>
              </a:ext>
            </a:extLst>
          </p:cNvPr>
          <p:cNvSpPr txBox="1"/>
          <p:nvPr/>
        </p:nvSpPr>
        <p:spPr>
          <a:xfrm>
            <a:off x="1481961" y="5498122"/>
            <a:ext cx="628172"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102</a:t>
            </a:r>
          </a:p>
        </p:txBody>
      </p:sp>
      <p:sp>
        <p:nvSpPr>
          <p:cNvPr id="53" name="[TextBox 1]">
            <a:extLst>
              <a:ext uri="{FF2B5EF4-FFF2-40B4-BE49-F238E27FC236}">
                <a16:creationId xmlns:a16="http://schemas.microsoft.com/office/drawing/2014/main" id="{62758860-5AB1-40F5-A125-AF960821DE6A}"/>
              </a:ext>
            </a:extLst>
          </p:cNvPr>
          <p:cNvSpPr txBox="1"/>
          <p:nvPr/>
        </p:nvSpPr>
        <p:spPr>
          <a:xfrm>
            <a:off x="1481961" y="5791973"/>
            <a:ext cx="628172"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203</a:t>
            </a:r>
          </a:p>
        </p:txBody>
      </p:sp>
      <p:sp>
        <p:nvSpPr>
          <p:cNvPr id="41" name="[TextBox 1]">
            <a:extLst>
              <a:ext uri="{FF2B5EF4-FFF2-40B4-BE49-F238E27FC236}">
                <a16:creationId xmlns:a16="http://schemas.microsoft.com/office/drawing/2014/main" id="{62758860-5AB1-40F5-A125-AF960821DE6A}"/>
              </a:ext>
            </a:extLst>
          </p:cNvPr>
          <p:cNvSpPr txBox="1"/>
          <p:nvPr/>
        </p:nvSpPr>
        <p:spPr>
          <a:xfrm>
            <a:off x="1481961" y="5190345"/>
            <a:ext cx="628172"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r>
              <a:rPr lang="en-US" sz="1400" b="1" err="1">
                <a:latin typeface="Courier New" panose="02070309020205020404" pitchFamily="49" charset="0"/>
                <a:cs typeface="Courier New" panose="02070309020205020404" pitchFamily="49" charset="0"/>
              </a:rPr>
              <a:t>val</a:t>
            </a:r>
            <a:endParaRPr lang="en-US" sz="1400" b="1">
              <a:latin typeface="Courier New" panose="02070309020205020404" pitchFamily="49" charset="0"/>
              <a:cs typeface="Courier New" panose="02070309020205020404" pitchFamily="49" charset="0"/>
            </a:endParaRPr>
          </a:p>
        </p:txBody>
      </p:sp>
      <p:sp>
        <p:nvSpPr>
          <p:cNvPr id="39" name="[TextBox 1]">
            <a:extLst>
              <a:ext uri="{FF2B5EF4-FFF2-40B4-BE49-F238E27FC236}">
                <a16:creationId xmlns:a16="http://schemas.microsoft.com/office/drawing/2014/main" id="{62758860-5AB1-40F5-A125-AF960821DE6A}"/>
              </a:ext>
            </a:extLst>
          </p:cNvPr>
          <p:cNvSpPr txBox="1"/>
          <p:nvPr/>
        </p:nvSpPr>
        <p:spPr>
          <a:xfrm>
            <a:off x="839022" y="5190345"/>
            <a:ext cx="642938"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r>
              <a:rPr lang="en-US" sz="1400" b="1">
                <a:latin typeface="Courier New" panose="02070309020205020404" pitchFamily="49" charset="0"/>
                <a:cs typeface="Courier New" panose="02070309020205020404" pitchFamily="49" charset="0"/>
              </a:rPr>
              <a:t>name</a:t>
            </a:r>
          </a:p>
        </p:txBody>
      </p:sp>
    </p:spTree>
    <p:extLst>
      <p:ext uri="{BB962C8B-B14F-4D97-AF65-F5344CB8AC3E}">
        <p14:creationId xmlns:p14="http://schemas.microsoft.com/office/powerpoint/2010/main" val="251544763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9" presetClass="entr" presetSubtype="0" dur="50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par>
                                <p:cTn id="13" presetID="10" presetClass="entr" presetSubtype="0" dur="50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dur="50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dur="50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dur="50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500"/>
                                        <p:tgtEl>
                                          <p:spTgt spid="32"/>
                                        </p:tgtEl>
                                      </p:cBhvr>
                                    </p:animEffect>
                                  </p:childTnLst>
                                </p:cTn>
                              </p:par>
                              <p:par>
                                <p:cTn id="25" presetID="10" presetClass="entr" presetSubtype="0" dur="50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dur="50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par>
                                <p:cTn id="31" presetID="10" presetClass="entr" presetSubtype="0" dur="50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dur="50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dur="50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dur="50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par>
                          <p:cTn id="43" fill="hold" nodeType="afterGroup">
                            <p:stCondLst>
                              <p:cond delay="500"/>
                            </p:stCondLst>
                            <p:childTnLst>
                              <p:par>
                                <p:cTn id="44" presetID="9" presetClass="entr" presetSubtype="0" dur="50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childTnLst>
                          </p:cTn>
                        </p:par>
                      </p:childTnLst>
                    </p:cTn>
                  </p:par>
                  <p:par>
                    <p:cTn id="47" fill="hold" nodeType="clickPar">
                      <p:stCondLst>
                        <p:cond delay="indefinite"/>
                      </p:stCondLst>
                      <p:childTnLst>
                        <p:par>
                          <p:cTn id="48" fill="hold">
                            <p:stCondLst>
                              <p:cond delay="0"/>
                            </p:stCondLst>
                            <p:childTnLst>
                              <p:par>
                                <p:cTn id="49" presetID="9" presetClass="entr" presetSubtype="0" dur="50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dissolve">
                                      <p:cBhvr>
                                        <p:cTn id="51" dur="500"/>
                                        <p:tgtEl>
                                          <p:spTgt spid="51"/>
                                        </p:tgtEl>
                                      </p:cBhvr>
                                    </p:animEffect>
                                  </p:childTnLst>
                                </p:cTn>
                              </p:par>
                              <p:par>
                                <p:cTn id="52" presetID="10" presetClass="entr" presetSubtype="0" dur="500" fill="hold" grpId="0" nodeType="with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dur="50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ntr" presetSubtype="0" dur="500" fill="hold" grpId="0"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dur="50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dur="50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500"/>
                                        <p:tgtEl>
                                          <p:spTgt spid="43"/>
                                        </p:tgtEl>
                                      </p:cBhvr>
                                    </p:animEffect>
                                  </p:childTnLst>
                                </p:cTn>
                              </p:par>
                              <p:par>
                                <p:cTn id="67" presetID="10" presetClass="entr" presetSubtype="0" dur="50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dur="50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dur="500"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fade">
                                      <p:cBhvr>
                                        <p:cTn id="75" dur="500"/>
                                        <p:tgtEl>
                                          <p:spTgt spid="46"/>
                                        </p:tgtEl>
                                      </p:cBhvr>
                                    </p:animEffect>
                                  </p:childTnLst>
                                </p:cTn>
                              </p:par>
                              <p:par>
                                <p:cTn id="76" presetID="10" presetClass="entr" presetSubtype="0" dur="50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par>
                                <p:cTn id="79" presetID="10" presetClass="entr" presetSubtype="0" dur="50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fade">
                                      <p:cBhvr>
                                        <p:cTn id="81" dur="500"/>
                                        <p:tgtEl>
                                          <p:spTgt spid="48"/>
                                        </p:tgtEl>
                                      </p:cBhvr>
                                    </p:animEffect>
                                  </p:childTnLst>
                                </p:cTn>
                              </p:par>
                              <p:par>
                                <p:cTn id="82" presetID="9" presetClass="exit" presetSubtype="0" dur="500" fill="hold" nodeType="withEffect">
                                  <p:stCondLst>
                                    <p:cond delay="0"/>
                                  </p:stCondLst>
                                  <p:childTnLst>
                                    <p:animEffect transition="out" filter="dissolve">
                                      <p:cBhvr>
                                        <p:cTn id="83" dur="500"/>
                                        <p:tgtEl>
                                          <p:spTgt spid="22"/>
                                        </p:tgtEl>
                                      </p:cBhvr>
                                    </p:animEffect>
                                    <p:set>
                                      <p:cBhvr>
                                        <p:cTn id="84" dur="1" fill="hold">
                                          <p:stCondLst>
                                            <p:cond delay="499"/>
                                          </p:stCondLst>
                                        </p:cTn>
                                        <p:tgtEl>
                                          <p:spTgt spid="22"/>
                                        </p:tgtEl>
                                        <p:attrNameLst>
                                          <p:attrName>style.visibility</p:attrName>
                                        </p:attrNameLst>
                                      </p:cBhvr>
                                      <p:to>
                                        <p:strVal val="hidden"/>
                                      </p:to>
                                    </p:set>
                                  </p:childTnLst>
                                </p:cTn>
                              </p:par>
                            </p:childTnLst>
                          </p:cTn>
                        </p:par>
                      </p:childTnLst>
                    </p:cTn>
                  </p:par>
                  <p:par>
                    <p:cTn id="85" fill="hold" nodeType="clickPar">
                      <p:stCondLst>
                        <p:cond delay="indefinite"/>
                      </p:stCondLst>
                      <p:childTnLst>
                        <p:par>
                          <p:cTn id="86" fill="hold">
                            <p:stCondLst>
                              <p:cond delay="0"/>
                            </p:stCondLst>
                            <p:childTnLst>
                              <p:par>
                                <p:cTn id="87" presetID="9" presetClass="entr" presetSubtype="0" dur="500" fill="hold" nodeType="click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dissolve">
                                      <p:cBhvr>
                                        <p:cTn id="89" dur="500"/>
                                        <p:tgtEl>
                                          <p:spTgt spid="23"/>
                                        </p:tgtEl>
                                      </p:cBhvr>
                                    </p:animEffect>
                                  </p:childTnLst>
                                </p:cTn>
                              </p:par>
                              <p:par>
                                <p:cTn id="90" presetID="9" presetClass="exit" presetSubtype="0" dur="500" fill="hold" nodeType="withEffect">
                                  <p:stCondLst>
                                    <p:cond delay="0"/>
                                  </p:stCondLst>
                                  <p:childTnLst>
                                    <p:animEffect transition="out" filter="dissolve">
                                      <p:cBhvr>
                                        <p:cTn id="91" dur="500"/>
                                        <p:tgtEl>
                                          <p:spTgt spid="51"/>
                                        </p:tgtEl>
                                      </p:cBhvr>
                                    </p:animEffect>
                                    <p:set>
                                      <p:cBhvr>
                                        <p:cTn id="92" dur="1" fill="hold">
                                          <p:stCondLst>
                                            <p:cond delay="499"/>
                                          </p:stCondLst>
                                        </p:cTn>
                                        <p:tgtEl>
                                          <p:spTgt spid="51"/>
                                        </p:tgtEl>
                                        <p:attrNameLst>
                                          <p:attrName>style.visibility</p:attrName>
                                        </p:attrNameLst>
                                      </p:cBhvr>
                                      <p:to>
                                        <p:strVal val="hidden"/>
                                      </p:to>
                                    </p:set>
                                  </p:childTnLst>
                                </p:cTn>
                              </p:par>
                            </p:childTnLst>
                          </p:cTn>
                        </p:par>
                        <p:par>
                          <p:cTn id="93" fill="hold" nodeType="afterGroup">
                            <p:stCondLst>
                              <p:cond delay="500"/>
                            </p:stCondLst>
                            <p:childTnLst>
                              <p:par>
                                <p:cTn id="94" presetID="9" presetClass="entr" presetSubtype="0" dur="500" fill="hold" grpId="0"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dissolve">
                                      <p:cBhvr>
                                        <p:cTn id="96" dur="500"/>
                                        <p:tgtEl>
                                          <p:spTgt spid="18"/>
                                        </p:tgtEl>
                                      </p:cBhvr>
                                    </p:animEffect>
                                  </p:childTnLst>
                                </p:cTn>
                              </p:par>
                            </p:childTnLst>
                          </p:cTn>
                        </p:par>
                      </p:childTnLst>
                    </p:cTn>
                  </p:par>
                  <p:par>
                    <p:cTn id="97" fill="hold" nodeType="clickPar">
                      <p:stCondLst>
                        <p:cond delay="indefinite"/>
                      </p:stCondLst>
                      <p:childTnLst>
                        <p:par>
                          <p:cTn id="98" fill="hold">
                            <p:stCondLst>
                              <p:cond delay="0"/>
                            </p:stCondLst>
                            <p:childTnLst>
                              <p:par>
                                <p:cTn id="99" presetID="9" presetClass="entr" presetSubtype="0" dur="500" fill="hold"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dissolve">
                                      <p:cBhvr>
                                        <p:cTn id="101" dur="500"/>
                                        <p:tgtEl>
                                          <p:spTgt spid="24"/>
                                        </p:tgtEl>
                                      </p:cBhvr>
                                    </p:animEffect>
                                  </p:childTnLst>
                                </p:cTn>
                              </p:par>
                              <p:par>
                                <p:cTn id="102" presetID="10" presetClass="entr" presetSubtype="0" dur="500"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fade">
                                      <p:cBhvr>
                                        <p:cTn id="104" dur="500"/>
                                        <p:tgtEl>
                                          <p:spTgt spid="52"/>
                                        </p:tgtEl>
                                      </p:cBhvr>
                                    </p:animEffect>
                                  </p:childTnLst>
                                </p:cTn>
                              </p:par>
                              <p:par>
                                <p:cTn id="105" presetID="10" presetClass="entr" presetSubtype="0" dur="500"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Effect transition="in" filter="fade">
                                      <p:cBhvr>
                                        <p:cTn id="107" dur="500"/>
                                        <p:tgtEl>
                                          <p:spTgt spid="53"/>
                                        </p:tgtEl>
                                      </p:cBhvr>
                                    </p:animEffect>
                                  </p:childTnLst>
                                </p:cTn>
                              </p:par>
                              <p:par>
                                <p:cTn id="108" presetID="9" presetClass="exit" presetSubtype="0" dur="500" fill="hold" nodeType="withEffect">
                                  <p:stCondLst>
                                    <p:cond delay="0"/>
                                  </p:stCondLst>
                                  <p:childTnLst>
                                    <p:animEffect transition="out" filter="dissolve">
                                      <p:cBhvr>
                                        <p:cTn id="109" dur="500"/>
                                        <p:tgtEl>
                                          <p:spTgt spid="23"/>
                                        </p:tgtEl>
                                      </p:cBhvr>
                                    </p:animEffect>
                                    <p:set>
                                      <p:cBhvr>
                                        <p:cTn id="110" dur="1" fill="hold">
                                          <p:stCondLst>
                                            <p:cond delay="499"/>
                                          </p:stCondLst>
                                        </p:cTn>
                                        <p:tgtEl>
                                          <p:spTgt spid="23"/>
                                        </p:tgtEl>
                                        <p:attrNameLst>
                                          <p:attrName>style.visibility</p:attrName>
                                        </p:attrNameLst>
                                      </p:cBhvr>
                                      <p:to>
                                        <p:strVal val="hidden"/>
                                      </p:to>
                                    </p:set>
                                  </p:childTnLst>
                                </p:cTn>
                              </p:par>
                            </p:childTnLst>
                          </p:cTn>
                        </p:par>
                        <p:par>
                          <p:cTn id="111" fill="hold" nodeType="afterGroup">
                            <p:stCondLst>
                              <p:cond delay="500"/>
                            </p:stCondLst>
                            <p:childTnLst>
                              <p:par>
                                <p:cTn id="112" presetID="9" presetClass="entr" presetSubtype="0" dur="500" fill="hold" grpId="0" nodeType="after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dissolve">
                                      <p:cBhvr>
                                        <p:cTn id="114" dur="500"/>
                                        <p:tgtEl>
                                          <p:spTgt spid="19"/>
                                        </p:tgtEl>
                                      </p:cBhvr>
                                    </p:animEffect>
                                  </p:childTnLst>
                                </p:cTn>
                              </p:par>
                            </p:childTnLst>
                          </p:cTn>
                        </p:par>
                      </p:childTnLst>
                    </p:cTn>
                  </p:par>
                  <p:par>
                    <p:cTn id="115" fill="hold" nodeType="clickPar">
                      <p:stCondLst>
                        <p:cond delay="indefinite"/>
                      </p:stCondLst>
                      <p:childTnLst>
                        <p:par>
                          <p:cTn id="116" fill="hold">
                            <p:stCondLst>
                              <p:cond delay="0"/>
                            </p:stCondLst>
                            <p:childTnLst>
                              <p:par>
                                <p:cTn id="117" presetID="9" presetClass="entr" presetSubtype="0" dur="500" fill="hold" nodeType="clickEffect">
                                  <p:stCondLst>
                                    <p:cond delay="0"/>
                                  </p:stCondLst>
                                  <p:childTnLst>
                                    <p:set>
                                      <p:cBhvr>
                                        <p:cTn id="118" dur="1" fill="hold">
                                          <p:stCondLst>
                                            <p:cond delay="0"/>
                                          </p:stCondLst>
                                        </p:cTn>
                                        <p:tgtEl>
                                          <p:spTgt spid="25"/>
                                        </p:tgtEl>
                                        <p:attrNameLst>
                                          <p:attrName>style.visibility</p:attrName>
                                        </p:attrNameLst>
                                      </p:cBhvr>
                                      <p:to>
                                        <p:strVal val="visible"/>
                                      </p:to>
                                    </p:set>
                                    <p:animEffect transition="in" filter="dissolve">
                                      <p:cBhvr>
                                        <p:cTn id="119" dur="500"/>
                                        <p:tgtEl>
                                          <p:spTgt spid="25"/>
                                        </p:tgtEl>
                                      </p:cBhvr>
                                    </p:animEffect>
                                  </p:childTnLst>
                                </p:cTn>
                              </p:par>
                              <p:par>
                                <p:cTn id="120" presetID="10" presetClass="exit" presetSubtype="0" dur="500" fill="hold" grpId="1" nodeType="withEffect">
                                  <p:stCondLst>
                                    <p:cond delay="0"/>
                                  </p:stCondLst>
                                  <p:childTnLst>
                                    <p:animEffect transition="out" filter="fade">
                                      <p:cBhvr>
                                        <p:cTn id="121" dur="500"/>
                                        <p:tgtEl>
                                          <p:spTgt spid="39"/>
                                        </p:tgtEl>
                                      </p:cBhvr>
                                    </p:animEffect>
                                    <p:set>
                                      <p:cBhvr>
                                        <p:cTn id="122" dur="1" fill="hold">
                                          <p:stCondLst>
                                            <p:cond delay="499"/>
                                          </p:stCondLst>
                                        </p:cTn>
                                        <p:tgtEl>
                                          <p:spTgt spid="39"/>
                                        </p:tgtEl>
                                        <p:attrNameLst>
                                          <p:attrName>style.visibility</p:attrName>
                                        </p:attrNameLst>
                                      </p:cBhvr>
                                      <p:to>
                                        <p:strVal val="hidden"/>
                                      </p:to>
                                    </p:set>
                                  </p:childTnLst>
                                </p:cTn>
                              </p:par>
                              <p:par>
                                <p:cTn id="123" presetID="10" presetClass="exit" presetSubtype="0" dur="500" fill="hold" grpId="1" nodeType="withEffect">
                                  <p:stCondLst>
                                    <p:cond delay="0"/>
                                  </p:stCondLst>
                                  <p:childTnLst>
                                    <p:animEffect transition="out" filter="fad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par>
                                <p:cTn id="126" presetID="10" presetClass="exit" presetSubtype="0" dur="500" fill="hold" grpId="1" nodeType="withEffect">
                                  <p:stCondLst>
                                    <p:cond delay="0"/>
                                  </p:stCondLst>
                                  <p:childTnLst>
                                    <p:animEffect transition="out" filter="fade">
                                      <p:cBhvr>
                                        <p:cTn id="127" dur="500"/>
                                        <p:tgtEl>
                                          <p:spTgt spid="41"/>
                                        </p:tgtEl>
                                      </p:cBhvr>
                                    </p:animEffect>
                                    <p:set>
                                      <p:cBhvr>
                                        <p:cTn id="128" dur="1" fill="hold">
                                          <p:stCondLst>
                                            <p:cond delay="499"/>
                                          </p:stCondLst>
                                        </p:cTn>
                                        <p:tgtEl>
                                          <p:spTgt spid="41"/>
                                        </p:tgtEl>
                                        <p:attrNameLst>
                                          <p:attrName>style.visibility</p:attrName>
                                        </p:attrNameLst>
                                      </p:cBhvr>
                                      <p:to>
                                        <p:strVal val="hidden"/>
                                      </p:to>
                                    </p:set>
                                  </p:childTnLst>
                                </p:cTn>
                              </p:par>
                              <p:par>
                                <p:cTn id="129" presetID="10" presetClass="exit" presetSubtype="0" dur="500" fill="hold" grpId="1" nodeType="withEffect">
                                  <p:stCondLst>
                                    <p:cond delay="0"/>
                                  </p:stCondLst>
                                  <p:childTnLst>
                                    <p:animEffect transition="out" filter="fade">
                                      <p:cBhvr>
                                        <p:cTn id="130" dur="500"/>
                                        <p:tgtEl>
                                          <p:spTgt spid="42"/>
                                        </p:tgtEl>
                                      </p:cBhvr>
                                    </p:animEffect>
                                    <p:set>
                                      <p:cBhvr>
                                        <p:cTn id="131" dur="1" fill="hold">
                                          <p:stCondLst>
                                            <p:cond delay="499"/>
                                          </p:stCondLst>
                                        </p:cTn>
                                        <p:tgtEl>
                                          <p:spTgt spid="42"/>
                                        </p:tgtEl>
                                        <p:attrNameLst>
                                          <p:attrName>style.visibility</p:attrName>
                                        </p:attrNameLst>
                                      </p:cBhvr>
                                      <p:to>
                                        <p:strVal val="hidden"/>
                                      </p:to>
                                    </p:set>
                                  </p:childTnLst>
                                </p:cTn>
                              </p:par>
                              <p:par>
                                <p:cTn id="132" presetID="10" presetClass="exit" presetSubtype="0" dur="500" fill="hold" grpId="1" nodeType="withEffect">
                                  <p:stCondLst>
                                    <p:cond delay="0"/>
                                  </p:stCondLst>
                                  <p:childTnLst>
                                    <p:animEffect transition="out" filter="fade">
                                      <p:cBhvr>
                                        <p:cTn id="133" dur="500"/>
                                        <p:tgtEl>
                                          <p:spTgt spid="43"/>
                                        </p:tgtEl>
                                      </p:cBhvr>
                                    </p:animEffect>
                                    <p:set>
                                      <p:cBhvr>
                                        <p:cTn id="134" dur="1" fill="hold">
                                          <p:stCondLst>
                                            <p:cond delay="499"/>
                                          </p:stCondLst>
                                        </p:cTn>
                                        <p:tgtEl>
                                          <p:spTgt spid="43"/>
                                        </p:tgtEl>
                                        <p:attrNameLst>
                                          <p:attrName>style.visibility</p:attrName>
                                        </p:attrNameLst>
                                      </p:cBhvr>
                                      <p:to>
                                        <p:strVal val="hidden"/>
                                      </p:to>
                                    </p:set>
                                  </p:childTnLst>
                                </p:cTn>
                              </p:par>
                              <p:par>
                                <p:cTn id="135" presetID="10" presetClass="exit" presetSubtype="0" dur="500" fill="hold" grpId="1" nodeType="withEffect">
                                  <p:stCondLst>
                                    <p:cond delay="0"/>
                                  </p:stCondLst>
                                  <p:childTnLst>
                                    <p:animEffect transition="out" filter="fade">
                                      <p:cBhvr>
                                        <p:cTn id="136" dur="500"/>
                                        <p:tgtEl>
                                          <p:spTgt spid="44"/>
                                        </p:tgtEl>
                                      </p:cBhvr>
                                    </p:animEffect>
                                    <p:set>
                                      <p:cBhvr>
                                        <p:cTn id="137" dur="1" fill="hold">
                                          <p:stCondLst>
                                            <p:cond delay="499"/>
                                          </p:stCondLst>
                                        </p:cTn>
                                        <p:tgtEl>
                                          <p:spTgt spid="44"/>
                                        </p:tgtEl>
                                        <p:attrNameLst>
                                          <p:attrName>style.visibility</p:attrName>
                                        </p:attrNameLst>
                                      </p:cBhvr>
                                      <p:to>
                                        <p:strVal val="hidden"/>
                                      </p:to>
                                    </p:set>
                                  </p:childTnLst>
                                </p:cTn>
                              </p:par>
                              <p:par>
                                <p:cTn id="138" presetID="10" presetClass="exit" presetSubtype="0" dur="500" fill="hold" grpId="1" nodeType="withEffect">
                                  <p:stCondLst>
                                    <p:cond delay="0"/>
                                  </p:stCondLst>
                                  <p:childTnLst>
                                    <p:animEffect transition="out" filter="fade">
                                      <p:cBhvr>
                                        <p:cTn id="139" dur="500"/>
                                        <p:tgtEl>
                                          <p:spTgt spid="45"/>
                                        </p:tgtEl>
                                      </p:cBhvr>
                                    </p:animEffect>
                                    <p:set>
                                      <p:cBhvr>
                                        <p:cTn id="140" dur="1" fill="hold">
                                          <p:stCondLst>
                                            <p:cond delay="499"/>
                                          </p:stCondLst>
                                        </p:cTn>
                                        <p:tgtEl>
                                          <p:spTgt spid="45"/>
                                        </p:tgtEl>
                                        <p:attrNameLst>
                                          <p:attrName>style.visibility</p:attrName>
                                        </p:attrNameLst>
                                      </p:cBhvr>
                                      <p:to>
                                        <p:strVal val="hidden"/>
                                      </p:to>
                                    </p:set>
                                  </p:childTnLst>
                                </p:cTn>
                              </p:par>
                              <p:par>
                                <p:cTn id="141" presetID="10" presetClass="exit" presetSubtype="0" dur="500" fill="hold" grpId="1" nodeType="withEffect">
                                  <p:stCondLst>
                                    <p:cond delay="0"/>
                                  </p:stCondLst>
                                  <p:childTnLst>
                                    <p:animEffect transition="out" filter="fade">
                                      <p:cBhvr>
                                        <p:cTn id="142" dur="500"/>
                                        <p:tgtEl>
                                          <p:spTgt spid="46"/>
                                        </p:tgtEl>
                                      </p:cBhvr>
                                    </p:animEffect>
                                    <p:set>
                                      <p:cBhvr>
                                        <p:cTn id="143" dur="1" fill="hold">
                                          <p:stCondLst>
                                            <p:cond delay="499"/>
                                          </p:stCondLst>
                                        </p:cTn>
                                        <p:tgtEl>
                                          <p:spTgt spid="46"/>
                                        </p:tgtEl>
                                        <p:attrNameLst>
                                          <p:attrName>style.visibility</p:attrName>
                                        </p:attrNameLst>
                                      </p:cBhvr>
                                      <p:to>
                                        <p:strVal val="hidden"/>
                                      </p:to>
                                    </p:set>
                                  </p:childTnLst>
                                </p:cTn>
                              </p:par>
                              <p:par>
                                <p:cTn id="144" presetID="10" presetClass="exit" presetSubtype="0" dur="500" fill="hold" grpId="1" nodeType="withEffect">
                                  <p:stCondLst>
                                    <p:cond delay="0"/>
                                  </p:stCondLst>
                                  <p:childTnLst>
                                    <p:animEffect transition="out" filter="fade">
                                      <p:cBhvr>
                                        <p:cTn id="145" dur="500"/>
                                        <p:tgtEl>
                                          <p:spTgt spid="47"/>
                                        </p:tgtEl>
                                      </p:cBhvr>
                                    </p:animEffect>
                                    <p:set>
                                      <p:cBhvr>
                                        <p:cTn id="146" dur="1" fill="hold">
                                          <p:stCondLst>
                                            <p:cond delay="499"/>
                                          </p:stCondLst>
                                        </p:cTn>
                                        <p:tgtEl>
                                          <p:spTgt spid="47"/>
                                        </p:tgtEl>
                                        <p:attrNameLst>
                                          <p:attrName>style.visibility</p:attrName>
                                        </p:attrNameLst>
                                      </p:cBhvr>
                                      <p:to>
                                        <p:strVal val="hidden"/>
                                      </p:to>
                                    </p:set>
                                  </p:childTnLst>
                                </p:cTn>
                              </p:par>
                              <p:par>
                                <p:cTn id="147" presetID="10" presetClass="exit" presetSubtype="0" dur="500" fill="hold" grpId="1" nodeType="withEffect">
                                  <p:stCondLst>
                                    <p:cond delay="0"/>
                                  </p:stCondLst>
                                  <p:childTnLst>
                                    <p:animEffect transition="out" filter="fade">
                                      <p:cBhvr>
                                        <p:cTn id="148" dur="500"/>
                                        <p:tgtEl>
                                          <p:spTgt spid="48"/>
                                        </p:tgtEl>
                                      </p:cBhvr>
                                    </p:animEffect>
                                    <p:set>
                                      <p:cBhvr>
                                        <p:cTn id="149" dur="1" fill="hold">
                                          <p:stCondLst>
                                            <p:cond delay="499"/>
                                          </p:stCondLst>
                                        </p:cTn>
                                        <p:tgtEl>
                                          <p:spTgt spid="48"/>
                                        </p:tgtEl>
                                        <p:attrNameLst>
                                          <p:attrName>style.visibility</p:attrName>
                                        </p:attrNameLst>
                                      </p:cBhvr>
                                      <p:to>
                                        <p:strVal val="hidden"/>
                                      </p:to>
                                    </p:set>
                                  </p:childTnLst>
                                </p:cTn>
                              </p:par>
                              <p:par>
                                <p:cTn id="150" presetID="10" presetClass="exit" presetSubtype="0" dur="500" fill="hold" grpId="1" nodeType="withEffect">
                                  <p:stCondLst>
                                    <p:cond delay="0"/>
                                  </p:stCondLst>
                                  <p:childTnLst>
                                    <p:animEffect transition="out" filter="fade">
                                      <p:cBhvr>
                                        <p:cTn id="151" dur="500"/>
                                        <p:tgtEl>
                                          <p:spTgt spid="52"/>
                                        </p:tgtEl>
                                      </p:cBhvr>
                                    </p:animEffect>
                                    <p:set>
                                      <p:cBhvr>
                                        <p:cTn id="152" dur="1" fill="hold">
                                          <p:stCondLst>
                                            <p:cond delay="499"/>
                                          </p:stCondLst>
                                        </p:cTn>
                                        <p:tgtEl>
                                          <p:spTgt spid="52"/>
                                        </p:tgtEl>
                                        <p:attrNameLst>
                                          <p:attrName>style.visibility</p:attrName>
                                        </p:attrNameLst>
                                      </p:cBhvr>
                                      <p:to>
                                        <p:strVal val="hidden"/>
                                      </p:to>
                                    </p:set>
                                  </p:childTnLst>
                                </p:cTn>
                              </p:par>
                              <p:par>
                                <p:cTn id="153" presetID="10" presetClass="exit" presetSubtype="0" dur="500" fill="hold" grpId="1" nodeType="withEffect">
                                  <p:stCondLst>
                                    <p:cond delay="0"/>
                                  </p:stCondLst>
                                  <p:childTnLst>
                                    <p:animEffect transition="out" filter="fade">
                                      <p:cBhvr>
                                        <p:cTn id="154" dur="500"/>
                                        <p:tgtEl>
                                          <p:spTgt spid="53"/>
                                        </p:tgtEl>
                                      </p:cBhvr>
                                    </p:animEffect>
                                    <p:set>
                                      <p:cBhvr>
                                        <p:cTn id="155" dur="1" fill="hold">
                                          <p:stCondLst>
                                            <p:cond delay="499"/>
                                          </p:stCondLst>
                                        </p:cTn>
                                        <p:tgtEl>
                                          <p:spTgt spid="53"/>
                                        </p:tgtEl>
                                        <p:attrNameLst>
                                          <p:attrName>style.visibility</p:attrName>
                                        </p:attrNameLst>
                                      </p:cBhvr>
                                      <p:to>
                                        <p:strVal val="hidden"/>
                                      </p:to>
                                    </p:set>
                                  </p:childTnLst>
                                </p:cTn>
                              </p:par>
                              <p:par>
                                <p:cTn id="156" presetID="9" presetClass="exit" presetSubtype="0" dur="500" fill="hold" nodeType="withEffect">
                                  <p:stCondLst>
                                    <p:cond delay="0"/>
                                  </p:stCondLst>
                                  <p:childTnLst>
                                    <p:animEffect transition="out" filter="dissolve">
                                      <p:cBhvr>
                                        <p:cTn id="157" dur="500"/>
                                        <p:tgtEl>
                                          <p:spTgt spid="24"/>
                                        </p:tgtEl>
                                      </p:cBhvr>
                                    </p:animEffect>
                                    <p:set>
                                      <p:cBhvr>
                                        <p:cTn id="158" dur="1" fill="hold">
                                          <p:stCondLst>
                                            <p:cond delay="499"/>
                                          </p:stCondLst>
                                        </p:cTn>
                                        <p:tgtEl>
                                          <p:spTgt spid="24"/>
                                        </p:tgtEl>
                                        <p:attrNameLst>
                                          <p:attrName>style.visibility</p:attrName>
                                        </p:attrNameLst>
                                      </p:cBhvr>
                                      <p:to>
                                        <p:strVal val="hidden"/>
                                      </p:to>
                                    </p:set>
                                  </p:childTnLst>
                                </p:cTn>
                              </p:par>
                            </p:childTnLst>
                          </p:cTn>
                        </p:par>
                        <p:par>
                          <p:cTn id="159" fill="hold" nodeType="afterGroup">
                            <p:stCondLst>
                              <p:cond delay="500"/>
                            </p:stCondLst>
                            <p:childTnLst>
                              <p:par>
                                <p:cTn id="160" presetID="9" presetClass="entr" presetSubtype="0" dur="500" fill="hold" grpId="0" nodeType="afterEffect">
                                  <p:stCondLst>
                                    <p:cond delay="0"/>
                                  </p:stCondLst>
                                  <p:childTnLst>
                                    <p:set>
                                      <p:cBhvr>
                                        <p:cTn id="161" dur="1" fill="hold">
                                          <p:stCondLst>
                                            <p:cond delay="0"/>
                                          </p:stCondLst>
                                        </p:cTn>
                                        <p:tgtEl>
                                          <p:spTgt spid="20"/>
                                        </p:tgtEl>
                                        <p:attrNameLst>
                                          <p:attrName>style.visibility</p:attrName>
                                        </p:attrNameLst>
                                      </p:cBhvr>
                                      <p:to>
                                        <p:strVal val="visible"/>
                                      </p:to>
                                    </p:set>
                                    <p:animEffect transition="in" filter="dissolve">
                                      <p:cBhvr>
                                        <p:cTn id="16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2" grpId="0"/>
      <p:bldP spid="33" grpId="0"/>
      <p:bldP spid="34" grpId="0"/>
      <p:bldP spid="35" grpId="0"/>
      <p:bldP spid="36" grpId="0"/>
      <p:bldP spid="37" grpId="0"/>
      <p:bldP spid="38" grpId="0"/>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29" grpId="0"/>
      <p:bldP spid="30" grpId="0"/>
      <p:bldP spid="31" grpId="0"/>
      <p:bldP spid="40" grpId="0"/>
      <p:bldP spid="40" grpId="1"/>
      <p:bldP spid="52" grpId="0"/>
      <p:bldP spid="52" grpId="1"/>
      <p:bldP spid="53" grpId="0"/>
      <p:bldP spid="53" grpId="1"/>
      <p:bldP spid="41" grpId="0"/>
      <p:bldP spid="41" grpId="1"/>
      <p:bldP spid="39" grpId="0"/>
      <p:bldP spid="39" grpId="1"/>
    </p:bldLst>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4.1 Consequence of Pass-by-Value</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44</a:t>
            </a:fld>
            <a:endParaRPr/>
          </a:p>
        </p:txBody>
      </p:sp>
      <p:sp>
        <p:nvSpPr>
          <p:cNvPr id="27" name="Content Placeholder 5">
            <a:extLst>
              <a:ext uri="{FF2B5EF4-FFF2-40B4-BE49-F238E27FC236}">
                <a16:creationId xmlns:a16="http://schemas.microsoft.com/office/drawing/2014/main" id="{0F975DC1-B88B-4C65-B227-0241E9B86DB8}"/>
              </a:ext>
            </a:extLst>
          </p:cNvPr>
          <p:cNvSpPr>
            <a:spLocks noGrp="1"/>
          </p:cNvSpPr>
          <p:nvPr>
            <p:ph idx="1"/>
          </p:nvPr>
        </p:nvSpPr>
        <p:spPr>
          <a:xfrm>
            <a:off x="587375" y="1187451"/>
            <a:ext cx="8229600" cy="573109"/>
          </a:xfrm>
        </p:spPr>
        <p:txBody>
          <a:bodyPr>
            <a:noAutofit/>
          </a:bodyPr>
          <a:lstStyle/>
          <a:p>
            <a:pPr marL="347663" indent="-347663">
              <a:spcBef>
                <a:spcPts val="600"/>
              </a:spcBef>
              <a:buClr>
                <a:schemeClr val="tx1">
                  <a:lumMod val="90000"/>
                  <a:lumOff val="10000"/>
                </a:schemeClr>
              </a:buClr>
              <a:buSzTx/>
              <a:buFont typeface="Wingdings" panose="05000000000000000000" pitchFamily="2" charset="2"/>
              <a:buChar char="§"/>
              <a:defRPr/>
            </a:pPr>
            <a:r>
              <a:rPr lang="en-GB"/>
              <a:t>Can this code be used to swap the values in </a:t>
            </a:r>
            <a:r>
              <a:rPr lang="en-GB" b="1">
                <a:latin typeface="Courier New" panose="02070309020205020404" pitchFamily="49" charset="0"/>
                <a:cs typeface="Courier New" panose="02070309020205020404" pitchFamily="49" charset="0"/>
              </a:rPr>
              <a:t>a</a:t>
            </a:r>
            <a:r>
              <a:rPr lang="en-GB"/>
              <a:t> and </a:t>
            </a:r>
            <a:r>
              <a:rPr lang="en-GB" b="1">
                <a:latin typeface="Courier New" panose="02070309020205020404" pitchFamily="49" charset="0"/>
                <a:cs typeface="Courier New" panose="02070309020205020404" pitchFamily="49" charset="0"/>
              </a:rPr>
              <a:t>b</a:t>
            </a:r>
            <a:r>
              <a:rPr lang="en-GB"/>
              <a:t>?</a:t>
            </a:r>
            <a:endParaRPr lang="en-US"/>
          </a:p>
        </p:txBody>
      </p:sp>
      <p:sp>
        <p:nvSpPr>
          <p:cNvPr id="28" name="[TextBox 1]">
            <a:extLst>
              <a:ext uri="{FF2B5EF4-FFF2-40B4-BE49-F238E27FC236}">
                <a16:creationId xmlns:a16="http://schemas.microsoft.com/office/drawing/2014/main" id="{83E66862-A940-4BA6-8384-7D8355FE509E}"/>
              </a:ext>
            </a:extLst>
          </p:cNvPr>
          <p:cNvSpPr txBox="1"/>
          <p:nvPr/>
        </p:nvSpPr>
        <p:spPr>
          <a:xfrm>
            <a:off x="575466" y="2017026"/>
            <a:ext cx="6289358" cy="3908762"/>
          </a:xfrm>
          <a:prstGeom prst="rect">
            <a:avLst/>
          </a:prstGeom>
          <a:solidFill>
            <a:srgbClr val="FFFFCC"/>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tabLst>
                <a:tab pos="231775"/>
                <a:tab pos="465138"/>
                <a:tab pos="682625"/>
              </a:tabLst>
            </a:pPr>
            <a:r>
              <a:rPr lang="en-US" sz="1600" b="1">
                <a:solidFill>
                  <a:srgbClr val="9900CC"/>
                </a:solidFill>
                <a:latin typeface="Courier New" panose="02070309020205020404" pitchFamily="49" charset="0"/>
                <a:cs typeface="Courier New" panose="02070309020205020404" pitchFamily="49" charset="0"/>
              </a:rPr>
              <a:t>#include </a:t>
            </a:r>
            <a:r>
              <a:rPr lang="en-US" sz="1600" b="1">
                <a:solidFill>
                  <a:srgbClr val="006600"/>
                </a:solidFill>
                <a:latin typeface="Courier New" panose="02070309020205020404" pitchFamily="49" charset="0"/>
                <a:cs typeface="Courier New" panose="02070309020205020404" pitchFamily="49" charset="0"/>
              </a:rPr>
              <a:t>&lt;stdio.h&gt;</a:t>
            </a:r>
          </a:p>
          <a:p>
            <a:pPr>
              <a:tabLst>
                <a:tab pos="231775"/>
                <a:tab pos="465138"/>
                <a:tab pos="682625"/>
              </a:tabLst>
            </a:pPr>
            <a:r>
              <a:rPr lang="en-US" sz="1600" b="1">
                <a:solidFill>
                  <a:srgbClr val="0000FF"/>
                </a:solidFill>
                <a:latin typeface="Courier New" panose="02070309020205020404" pitchFamily="49" charset="0"/>
                <a:cs typeface="Courier New" panose="02070309020205020404" pitchFamily="49" charset="0"/>
              </a:rPr>
              <a:t>void </a:t>
            </a:r>
            <a:r>
              <a:rPr lang="en-US" sz="1600" b="1">
                <a:latin typeface="Courier New" panose="02070309020205020404" pitchFamily="49" charset="0"/>
                <a:cs typeface="Courier New" panose="02070309020205020404" pitchFamily="49" charset="0"/>
              </a:rPr>
              <a:t>swap(</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a:t>
            </a:r>
            <a:r>
              <a:rPr lang="en-US" sz="1600" b="1">
                <a:solidFill>
                  <a:srgbClr val="0000FF"/>
                </a:solidFill>
                <a:latin typeface="Courier New" panose="02070309020205020404" pitchFamily="49" charset="0"/>
                <a:cs typeface="Courier New" panose="02070309020205020404" pitchFamily="49" charset="0"/>
              </a:rPr>
              <a:t> int</a:t>
            </a:r>
            <a:r>
              <a:rPr lang="en-US" sz="1600" b="1">
                <a:latin typeface="Courier New" panose="02070309020205020404" pitchFamily="49" charset="0"/>
                <a:cs typeface="Courier New" panose="02070309020205020404" pitchFamily="49" charset="0"/>
              </a:rPr>
              <a:t>);</a:t>
            </a:r>
          </a:p>
          <a:p>
            <a:pPr>
              <a:tabLst>
                <a:tab pos="231775"/>
                <a:tab pos="465138"/>
                <a:tab pos="682625"/>
              </a:tabLst>
            </a:pPr>
            <a:endParaRPr lang="en-US" sz="800" b="1">
              <a:solidFill>
                <a:srgbClr val="0000FF"/>
              </a:solidFill>
              <a:latin typeface="Courier New" panose="02070309020205020404" pitchFamily="49" charset="0"/>
              <a:cs typeface="Courier New" panose="02070309020205020404" pitchFamily="49" charset="0"/>
            </a:endParaRPr>
          </a:p>
          <a:p>
            <a:pPr>
              <a:tabLst>
                <a:tab pos="231775"/>
                <a:tab pos="465138"/>
                <a:tab pos="682625"/>
              </a:tabLst>
            </a:pP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endParaRPr lang="en-US" sz="10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3</a:t>
            </a:r>
            <a:r>
              <a:rPr lang="en-US" sz="1600" b="1">
                <a:latin typeface="Courier New" panose="02070309020205020404" pitchFamily="49" charset="0"/>
                <a:cs typeface="Courier New" panose="02070309020205020404" pitchFamily="49" charset="0"/>
              </a:rPr>
              <a:t>;</a:t>
            </a:r>
          </a:p>
          <a:p>
            <a:pPr>
              <a:tabLst>
                <a:tab pos="231775"/>
                <a:tab pos="465138"/>
                <a:tab pos="682625"/>
              </a:tabLst>
            </a:pPr>
            <a:endParaRPr lang="en-US" sz="8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main, before: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a:t>
            </a:r>
          </a:p>
          <a:p>
            <a:pPr>
              <a:tabLst>
                <a:tab pos="231775"/>
                <a:tab pos="465138"/>
                <a:tab pos="682625"/>
              </a:tabLst>
            </a:pPr>
            <a:r>
              <a:rPr lang="en-US" sz="1600" b="1">
                <a:latin typeface="Courier New" panose="02070309020205020404" pitchFamily="49" charset="0"/>
                <a:cs typeface="Courier New" panose="02070309020205020404" pitchFamily="49" charset="0"/>
              </a:rPr>
              <a:t>	swap(a, b);</a:t>
            </a:r>
          </a:p>
          <a:p>
            <a:pPr>
              <a:tabLst>
                <a:tab pos="231775"/>
                <a:tab pos="465138"/>
                <a:tab pos="682625"/>
              </a:tabLst>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"In main, after : a=</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b=</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	return </a:t>
            </a:r>
            <a:r>
              <a:rPr lang="en-US" sz="1600" b="1">
                <a:solidFill>
                  <a:srgbClr val="006600"/>
                </a:solidFill>
                <a:latin typeface="Courier New" panose="02070309020205020404" pitchFamily="49" charset="0"/>
                <a:cs typeface="Courier New" panose="02070309020205020404" pitchFamily="49" charset="0"/>
              </a:rPr>
              <a:t>0</a:t>
            </a:r>
            <a:r>
              <a:rPr lang="en-US" sz="1600" b="1">
                <a:latin typeface="Courier New" panose="02070309020205020404" pitchFamily="49" charset="0"/>
                <a:cs typeface="Courier New" panose="02070309020205020404" pitchFamily="49" charset="0"/>
              </a:rPr>
              <a:t>; </a:t>
            </a:r>
          </a:p>
          <a:p>
            <a:pPr>
              <a:tabLst>
                <a:tab pos="231775"/>
                <a:tab pos="465138"/>
                <a:tab pos="682625"/>
              </a:tabLst>
            </a:pPr>
            <a:r>
              <a:rPr lang="en-US" sz="1600" b="1">
                <a:latin typeface="Courier New" panose="02070309020205020404" pitchFamily="49" charset="0"/>
                <a:cs typeface="Courier New" panose="02070309020205020404" pitchFamily="49" charset="0"/>
              </a:rPr>
              <a:t>}</a:t>
            </a:r>
          </a:p>
          <a:p>
            <a:pPr>
              <a:tabLst>
                <a:tab pos="231775"/>
                <a:tab pos="465138"/>
                <a:tab pos="682625"/>
              </a:tabLst>
            </a:pPr>
            <a:endParaRPr lang="en-US" sz="800" b="1">
              <a:latin typeface="Courier New" panose="02070309020205020404" pitchFamily="49" charset="0"/>
              <a:cs typeface="Courier New" panose="02070309020205020404" pitchFamily="49" charset="0"/>
            </a:endParaRPr>
          </a:p>
          <a:p>
            <a:pPr>
              <a:tabLst>
                <a:tab pos="231775"/>
                <a:tab pos="465138"/>
                <a:tab pos="682625"/>
              </a:tabLst>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swap(</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a:t>
            </a:r>
            <a:r>
              <a:rPr lang="en-US" sz="1600" b="1" err="1">
                <a:solidFill>
                  <a:srgbClr val="0000FF"/>
                </a:solidFill>
                <a:latin typeface="Courier New" panose="02070309020205020404" pitchFamily="49" charset="0"/>
                <a:cs typeface="Courier New" panose="02070309020205020404" pitchFamily="49" charset="0"/>
              </a:rPr>
              <a:t>int </a:t>
            </a:r>
            <a:r>
              <a:rPr lang="en-US" sz="1600" b="1">
                <a:latin typeface="Courier New" panose="02070309020205020404" pitchFamily="49" charset="0"/>
                <a:cs typeface="Courier New" panose="02070309020205020404" pitchFamily="49" charset="0"/>
              </a:rPr>
              <a:t>b) {</a:t>
            </a:r>
          </a:p>
          <a:p>
            <a:pPr>
              <a:tabLst>
                <a:tab pos="231775"/>
                <a:tab pos="465138"/>
                <a:tab pos="682625"/>
              </a:tabLst>
            </a:pPr>
            <a:r>
              <a:rPr lang="en-US" sz="1600" b="1">
                <a:solidFill>
                  <a:srgbClr val="0000FF"/>
                </a:solidFill>
                <a:latin typeface="Courier New" panose="02070309020205020404" pitchFamily="49" charset="0"/>
                <a:cs typeface="Courier New" panose="02070309020205020404" pitchFamily="49" charset="0"/>
              </a:rPr>
              <a:t>	int</a:t>
            </a:r>
            <a:r>
              <a:rPr lang="en-US" sz="1600" b="1">
                <a:latin typeface="Courier New" panose="02070309020205020404" pitchFamily="49" charset="0"/>
                <a:cs typeface="Courier New" panose="02070309020205020404" pitchFamily="49" charset="0"/>
              </a:rPr>
              <a:t> temp = a;</a:t>
            </a:r>
            <a:endParaRPr lang="en-SG" sz="1600" b="1">
              <a:latin typeface="Courier New" panose="02070309020205020404" pitchFamily="49" charset="0"/>
              <a:cs typeface="Courier New" panose="02070309020205020404" pitchFamily="49" charset="0"/>
            </a:endParaRPr>
          </a:p>
          <a:p>
            <a:pPr>
              <a:tabLst>
                <a:tab pos="231775"/>
                <a:tab pos="465138"/>
                <a:tab pos="682625"/>
              </a:tabLst>
            </a:pPr>
            <a:r>
              <a:rPr lang="en-SG" sz="1600" b="1">
                <a:latin typeface="Courier New" panose="02070309020205020404" pitchFamily="49" charset="0"/>
                <a:cs typeface="Courier New" panose="02070309020205020404" pitchFamily="49" charset="0"/>
              </a:rPr>
              <a:t>	a = b;</a:t>
            </a:r>
          </a:p>
          <a:p>
            <a:pPr>
              <a:tabLst>
                <a:tab pos="231775"/>
                <a:tab pos="465138"/>
                <a:tab pos="682625"/>
              </a:tabLst>
            </a:pPr>
            <a:r>
              <a:rPr lang="en-SG" sz="1600" b="1">
                <a:latin typeface="Courier New" panose="02070309020205020404" pitchFamily="49" charset="0"/>
                <a:cs typeface="Courier New" panose="02070309020205020404" pitchFamily="49" charset="0"/>
              </a:rPr>
              <a:t>	b = temp;</a:t>
            </a:r>
            <a:endParaRPr lang="en-US" sz="1600" b="1">
              <a:latin typeface="Courier New" panose="02070309020205020404" pitchFamily="49" charset="0"/>
              <a:cs typeface="Courier New" panose="02070309020205020404" pitchFamily="49" charset="0"/>
            </a:endParaRPr>
          </a:p>
          <a:p>
            <a:pPr>
              <a:tabLst>
                <a:tab pos="231775"/>
                <a:tab pos="465138"/>
                <a:tab pos="682625"/>
              </a:tabLst>
            </a:pPr>
            <a:r>
              <a:rPr lang="en-US" sz="1600" b="1">
                <a:latin typeface="Courier New" panose="02070309020205020404" pitchFamily="49" charset="0"/>
                <a:cs typeface="Courier New" panose="02070309020205020404" pitchFamily="49" charset="0"/>
              </a:rPr>
              <a:t>}</a:t>
            </a:r>
          </a:p>
        </p:txBody>
      </p:sp>
      <p:sp>
        <p:nvSpPr>
          <p:cNvPr id="29" name="TextBox 28">
            <a:extLst>
              <a:ext uri="{FF2B5EF4-FFF2-40B4-BE49-F238E27FC236}">
                <a16:creationId xmlns:a16="http://schemas.microsoft.com/office/drawing/2014/main" id="{836B05B0-F221-4A7F-B651-6C5C0D5E1A9E}"/>
              </a:ext>
            </a:extLst>
          </p:cNvPr>
          <p:cNvSpPr txBox="1"/>
          <p:nvPr/>
        </p:nvSpPr>
        <p:spPr>
          <a:xfrm>
            <a:off x="322025" y="6400169"/>
            <a:ext cx="315359"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sym typeface="Wingdings" panose="05000000000000000000" pitchFamily="2" charset="2"/>
              </a:rPr>
              <a:t></a:t>
            </a:r>
            <a:endParaRPr lang="en-US" sz="1600"/>
          </a:p>
        </p:txBody>
      </p:sp>
      <p:sp>
        <p:nvSpPr>
          <p:cNvPr id="30" name="TextBox 29">
            <a:extLst>
              <a:ext uri="{FF2B5EF4-FFF2-40B4-BE49-F238E27FC236}">
                <a16:creationId xmlns:a16="http://schemas.microsoft.com/office/drawing/2014/main" id="{402486D8-2962-4D14-8F0A-300DBF00331C}"/>
              </a:ext>
            </a:extLst>
          </p:cNvPr>
          <p:cNvSpPr txBox="1"/>
          <p:nvPr/>
        </p:nvSpPr>
        <p:spPr>
          <a:xfrm>
            <a:off x="4339987" y="1819722"/>
            <a:ext cx="3916908" cy="369332"/>
          </a:xfrm>
          <a:prstGeom prst="rect">
            <a:avLst/>
          </a:prstGeom>
          <a:solidFill>
            <a:schemeClr val="tx1"/>
          </a:solidFill>
          <a:ln>
            <a:no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b="1">
                <a:solidFill>
                  <a:schemeClr val="bg1"/>
                </a:solidFill>
                <a:latin typeface="Courier New" panose="02070309020205020404" pitchFamily="49" charset="0"/>
                <a:cs typeface="Courier New" panose="02070309020205020404" pitchFamily="49" charset="0"/>
              </a:rPr>
              <a:t>In main, before: a=2, b=3</a:t>
            </a:r>
          </a:p>
        </p:txBody>
      </p:sp>
      <p:sp>
        <p:nvSpPr>
          <p:cNvPr id="31" name="TextBox 30">
            <a:extLst>
              <a:ext uri="{FF2B5EF4-FFF2-40B4-BE49-F238E27FC236}">
                <a16:creationId xmlns:a16="http://schemas.microsoft.com/office/drawing/2014/main" id="{D1C3DF5E-425D-4341-B0BE-9642ADE8149B}"/>
              </a:ext>
            </a:extLst>
          </p:cNvPr>
          <p:cNvSpPr txBox="1"/>
          <p:nvPr/>
        </p:nvSpPr>
        <p:spPr>
          <a:xfrm>
            <a:off x="4339987" y="2189054"/>
            <a:ext cx="3916908" cy="369332"/>
          </a:xfrm>
          <a:prstGeom prst="rect">
            <a:avLst/>
          </a:prstGeom>
          <a:solidFill>
            <a:schemeClr val="tx1"/>
          </a:solidFill>
          <a:ln>
            <a:no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b="1">
                <a:solidFill>
                  <a:schemeClr val="bg1"/>
                </a:solidFill>
                <a:latin typeface="Courier New" panose="02070309020205020404" pitchFamily="49" charset="0"/>
                <a:cs typeface="Courier New" panose="02070309020205020404" pitchFamily="49" charset="0"/>
              </a:rPr>
              <a:t>In main, after : a=2, b=3</a:t>
            </a:r>
          </a:p>
        </p:txBody>
      </p:sp>
      <p:sp>
        <p:nvSpPr>
          <p:cNvPr id="32" name="TextBox 31">
            <a:extLst>
              <a:ext uri="{FF2B5EF4-FFF2-40B4-BE49-F238E27FC236}">
                <a16:creationId xmlns:a16="http://schemas.microsoft.com/office/drawing/2014/main" id="{E5916FB6-B2A2-4F0A-9EF5-2B8AEBF30E02}"/>
              </a:ext>
            </a:extLst>
          </p:cNvPr>
          <p:cNvSpPr txBox="1"/>
          <p:nvPr/>
        </p:nvSpPr>
        <p:spPr>
          <a:xfrm>
            <a:off x="7008769" y="2797929"/>
            <a:ext cx="1104181"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SG" sz="3600">
                <a:solidFill>
                  <a:srgbClr val="C00000"/>
                </a:solidFill>
              </a:rPr>
              <a:t>No</a:t>
            </a:r>
            <a:endParaRPr lang="en-US" sz="3600">
              <a:solidFill>
                <a:srgbClr val="C00000"/>
              </a:solidFill>
            </a:endParaRPr>
          </a:p>
        </p:txBody>
      </p:sp>
      <p:sp>
        <p:nvSpPr>
          <p:cNvPr id="12" name="[TextBox 15]">
            <a:extLst>
              <a:ext uri="{FF2B5EF4-FFF2-40B4-BE49-F238E27FC236}">
                <a16:creationId xmlns:a16="http://schemas.microsoft.com/office/drawing/2014/main" id="{8D74B988-CAD2-4078-B98F-33581C8A4454}"/>
              </a:ext>
            </a:extLst>
          </p:cNvPr>
          <p:cNvSpPr txBox="1"/>
          <p:nvPr/>
        </p:nvSpPr>
        <p:spPr>
          <a:xfrm>
            <a:off x="5081664" y="5728484"/>
            <a:ext cx="1927105" cy="369332"/>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SwapIncorrect.c</a:t>
            </a:r>
            <a:endParaRPr lang="en-SG"/>
          </a:p>
        </p:txBody>
      </p:sp>
    </p:spTree>
    <p:extLst>
      <p:ext uri="{BB962C8B-B14F-4D97-AF65-F5344CB8AC3E}">
        <p14:creationId xmlns:p14="http://schemas.microsoft.com/office/powerpoint/2010/main" val="232978007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9" presetClass="entr" presetSubtype="0" dur="50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par>
                          <p:cTn id="13" fill="hold" nodeType="afterGroup">
                            <p:stCondLst>
                              <p:cond delay="500"/>
                            </p:stCondLst>
                            <p:childTnLst>
                              <p:par>
                                <p:cTn id="14" presetID="9" presetClass="entr" presetSubtype="0" dur="500" fill="hold" nodeType="afterEffect">
                                  <p:stCondLst>
                                    <p:cond delay="0"/>
                                  </p:stCondLst>
                                  <p:childTnLst>
                                    <p:set>
                                      <p:cBhvr>
                                        <p:cTn id="15" dur="1" fill="hold">
                                          <p:stCondLst>
                                            <p:cond delay="0"/>
                                          </p:stCondLst>
                                        </p:cTn>
                                        <p:tgtEl>
                                          <p:spTgt spid="32">
                                            <p:txEl>
                                              <p:pRg st="0" end="0"/>
                                            </p:txEl>
                                          </p:spTgt>
                                        </p:tgtEl>
                                        <p:attrNameLst>
                                          <p:attrName>style.visibility</p:attrName>
                                        </p:attrNameLst>
                                      </p:cBhvr>
                                      <p:to>
                                        <p:strVal val="visible"/>
                                      </p:to>
                                    </p:set>
                                    <p:animEffect transition="in" filter="dissolve">
                                      <p:cBhvr>
                                        <p:cTn id="16"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400">
                <a:solidFill>
                  <a:srgbClr val="0000FF"/>
                </a:solidFill>
                <a:latin typeface="+mn-lt"/>
              </a:rPr>
              <a:t>5. Function with Pointer Parameters </a:t>
            </a:r>
            <a:r>
              <a:rPr lang="en-SG" sz="3200">
                <a:solidFill>
                  <a:srgbClr val="0000FF"/>
                </a:solidFill>
                <a:latin typeface="+mn-lt"/>
              </a:rPr>
              <a:t>(1/3)</a:t>
            </a:r>
            <a:endParaRPr lang="en-US" sz="32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45</a:t>
            </a:fld>
            <a:endParaRPr/>
          </a:p>
        </p:txBody>
      </p:sp>
      <p:sp>
        <p:nvSpPr>
          <p:cNvPr id="13" name="Content Placeholder 5">
            <a:extLst>
              <a:ext uri="{FF2B5EF4-FFF2-40B4-BE49-F238E27FC236}">
                <a16:creationId xmlns:a16="http://schemas.microsoft.com/office/drawing/2014/main" id="{A4FE3CE2-A6C1-44F4-A948-8522BC34A734}"/>
              </a:ext>
            </a:extLst>
          </p:cNvPr>
          <p:cNvSpPr>
            <a:spLocks noGrp="1"/>
          </p:cNvSpPr>
          <p:nvPr>
            <p:ph idx="1"/>
          </p:nvPr>
        </p:nvSpPr>
        <p:spPr>
          <a:xfrm>
            <a:off x="587375" y="1260389"/>
            <a:ext cx="8229600" cy="4596714"/>
          </a:xfrm>
        </p:spPr>
        <p:txBody>
          <a:bodyPr>
            <a:normAutofit/>
          </a:bodyPr>
          <a:lstStyle/>
          <a:p>
            <a:pPr marL="347663" indent="-347663">
              <a:spcBef>
                <a:spcPts val="600"/>
              </a:spcBef>
              <a:buClr>
                <a:schemeClr val="tx1">
                  <a:lumMod val="90000"/>
                  <a:lumOff val="10000"/>
                </a:schemeClr>
              </a:buClr>
              <a:buSzTx/>
              <a:buFont typeface="Wingdings" panose="05000000000000000000" pitchFamily="2" charset="2"/>
              <a:buChar char="§"/>
              <a:defRPr/>
            </a:pPr>
            <a:r>
              <a:rPr lang="en-US"/>
              <a:t>A function may not return any value (called a </a:t>
            </a:r>
            <a:r>
              <a:rPr lang="en-US">
                <a:solidFill>
                  <a:srgbClr val="C00000"/>
                </a:solidFill>
              </a:rPr>
              <a:t>void function</a:t>
            </a:r>
            <a:r>
              <a:rPr lang="en-US"/>
              <a:t>), or it may return a value.</a:t>
            </a:r>
          </a:p>
          <a:p>
            <a:pPr marL="347663" indent="-347663">
              <a:spcBef>
                <a:spcPts val="600"/>
              </a:spcBef>
              <a:buClr>
                <a:schemeClr val="tx1">
                  <a:lumMod val="90000"/>
                  <a:lumOff val="10000"/>
                </a:schemeClr>
              </a:buClr>
              <a:buSzTx/>
              <a:buFont typeface="Wingdings" panose="05000000000000000000" pitchFamily="2" charset="2"/>
              <a:buChar char="§"/>
              <a:defRPr/>
            </a:pPr>
            <a:r>
              <a:rPr lang="en-US"/>
              <a:t>All parameters and variables in a function are local to the function (</a:t>
            </a:r>
            <a:r>
              <a:rPr lang="en-US">
                <a:solidFill>
                  <a:srgbClr val="C00000"/>
                </a:solidFill>
              </a:rPr>
              <a:t>scope rule</a:t>
            </a:r>
            <a:r>
              <a:rPr lang="en-US"/>
              <a:t>).</a:t>
            </a:r>
          </a:p>
          <a:p>
            <a:pPr marL="347663" indent="-347663">
              <a:spcBef>
                <a:spcPts val="600"/>
              </a:spcBef>
              <a:buClr>
                <a:schemeClr val="tx1">
                  <a:lumMod val="90000"/>
                  <a:lumOff val="10000"/>
                </a:schemeClr>
              </a:buClr>
              <a:buSzTx/>
              <a:buFont typeface="Wingdings" panose="05000000000000000000" pitchFamily="2" charset="2"/>
              <a:buChar char="§"/>
              <a:defRPr/>
            </a:pPr>
            <a:r>
              <a:rPr lang="en-US"/>
              <a:t>Arguments from a caller are </a:t>
            </a:r>
            <a:r>
              <a:rPr lang="en-US">
                <a:solidFill>
                  <a:srgbClr val="C00000"/>
                </a:solidFill>
              </a:rPr>
              <a:t>passed by value </a:t>
            </a:r>
            <a:r>
              <a:rPr lang="en-US"/>
              <a:t>to a function’s parameters.</a:t>
            </a:r>
          </a:p>
          <a:p>
            <a:pPr marL="347663" indent="-347663">
              <a:spcBef>
                <a:spcPts val="600"/>
              </a:spcBef>
              <a:buClr>
                <a:schemeClr val="tx1">
                  <a:lumMod val="90000"/>
                  <a:lumOff val="10000"/>
                </a:schemeClr>
              </a:buClr>
              <a:buSzTx/>
              <a:buFont typeface="Wingdings" panose="05000000000000000000" pitchFamily="2" charset="2"/>
              <a:buChar char="§"/>
              <a:defRPr/>
            </a:pPr>
            <a:r>
              <a:rPr lang="en-US"/>
              <a:t>How do we then allow a function to return more than one value, or modify values of variables defined outside it?</a:t>
            </a:r>
          </a:p>
          <a:p>
            <a:pPr marL="347663" indent="-347663">
              <a:spcBef>
                <a:spcPts val="600"/>
              </a:spcBef>
              <a:buClr>
                <a:schemeClr val="tx1">
                  <a:lumMod val="90000"/>
                  <a:lumOff val="10000"/>
                </a:schemeClr>
              </a:buClr>
              <a:buSzTx/>
              <a:buFont typeface="Wingdings" panose="05000000000000000000" pitchFamily="2" charset="2"/>
              <a:buChar char="§"/>
              <a:defRPr/>
            </a:pPr>
            <a:r>
              <a:rPr lang="en-US"/>
              <a:t>An example is </a:t>
            </a:r>
            <a:r>
              <a:rPr lang="en-US">
                <a:solidFill>
                  <a:srgbClr val="0000FF"/>
                </a:solidFill>
              </a:rPr>
              <a:t>swapping two variables</a:t>
            </a:r>
            <a:r>
              <a:rPr lang="en-US"/>
              <a:t>. How can we write a function to do that? The previous slide shows a negative example.</a:t>
            </a:r>
          </a:p>
        </p:txBody>
      </p:sp>
    </p:spTree>
    <p:extLst>
      <p:ext uri="{BB962C8B-B14F-4D97-AF65-F5344CB8AC3E}">
        <p14:creationId xmlns:p14="http://schemas.microsoft.com/office/powerpoint/2010/main" val="81822814"/>
      </p:ext>
    </p:extLst>
  </p:cSld>
  <p:clrMapOvr>
    <a:masterClrMapping/>
  </p:clrMapOvr>
  <p:transition>
    <p:fade/>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400">
                <a:solidFill>
                  <a:srgbClr val="0000FF"/>
                </a:solidFill>
                <a:latin typeface="+mn-lt"/>
              </a:rPr>
              <a:t>5. Function with Pointer Parameters </a:t>
            </a:r>
            <a:r>
              <a:rPr lang="en-SG" sz="3200">
                <a:solidFill>
                  <a:srgbClr val="0000FF"/>
                </a:solidFill>
                <a:latin typeface="+mn-lt"/>
              </a:rPr>
              <a:t>(2/3)</a:t>
            </a:r>
            <a:endParaRPr lang="en-US" sz="32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46</a:t>
            </a:fld>
            <a:endParaRPr/>
          </a:p>
        </p:txBody>
      </p:sp>
      <p:sp>
        <p:nvSpPr>
          <p:cNvPr id="8" name="Content Placeholder 5">
            <a:extLst>
              <a:ext uri="{FF2B5EF4-FFF2-40B4-BE49-F238E27FC236}">
                <a16:creationId xmlns:a16="http://schemas.microsoft.com/office/drawing/2014/main" id="{320B09FA-E642-4207-AA25-804753683B1C}"/>
              </a:ext>
            </a:extLst>
          </p:cNvPr>
          <p:cNvSpPr>
            <a:spLocks noGrp="1"/>
          </p:cNvSpPr>
          <p:nvPr>
            <p:ph idx="1"/>
          </p:nvPr>
        </p:nvSpPr>
        <p:spPr>
          <a:xfrm>
            <a:off x="587375" y="1187450"/>
            <a:ext cx="8229600" cy="1009840"/>
          </a:xfrm>
        </p:spPr>
        <p:txBody>
          <a:bodyPr>
            <a:normAutofit/>
          </a:bodyPr>
          <a:lstStyle/>
          <a:p>
            <a:pPr marL="347663" indent="-347663">
              <a:spcBef>
                <a:spcPts val="600"/>
              </a:spcBef>
              <a:buClr>
                <a:schemeClr val="tx1">
                  <a:lumMod val="90000"/>
                  <a:lumOff val="10000"/>
                </a:schemeClr>
              </a:buClr>
              <a:buSzTx/>
              <a:buFont typeface="Wingdings" panose="05000000000000000000" pitchFamily="2" charset="2"/>
              <a:buChar char="§"/>
              <a:defRPr/>
            </a:pPr>
            <a:r>
              <a:rPr lang="en-US"/>
              <a:t>What happens in </a:t>
            </a:r>
            <a:r>
              <a:rPr lang="en-US" err="1">
                <a:solidFill>
                  <a:srgbClr val="0000FF"/>
                </a:solidFill>
              </a:rPr>
              <a:t>SwapIncorrect.c</a:t>
            </a:r>
            <a:r>
              <a:rPr lang="en-US"/>
              <a:t>?</a:t>
            </a:r>
          </a:p>
          <a:p>
            <a:pPr marL="347663" indent="-347663">
              <a:spcBef>
                <a:spcPts val="600"/>
              </a:spcBef>
              <a:buClr>
                <a:schemeClr val="tx1">
                  <a:lumMod val="90000"/>
                  <a:lumOff val="10000"/>
                </a:schemeClr>
              </a:buClr>
              <a:buSzTx/>
              <a:buFont typeface="Wingdings" panose="05000000000000000000" pitchFamily="2" charset="2"/>
              <a:buChar char="§"/>
              <a:defRPr/>
            </a:pPr>
            <a:r>
              <a:rPr lang="en-US"/>
              <a:t>It’s all about </a:t>
            </a:r>
            <a:r>
              <a:rPr lang="en-US">
                <a:solidFill>
                  <a:srgbClr val="C00000"/>
                </a:solidFill>
              </a:rPr>
              <a:t>pass-by-value </a:t>
            </a:r>
            <a:r>
              <a:rPr lang="en-US"/>
              <a:t>and</a:t>
            </a:r>
            <a:r>
              <a:rPr lang="en-US">
                <a:solidFill>
                  <a:srgbClr val="C00000"/>
                </a:solidFill>
              </a:rPr>
              <a:t> scope rule</a:t>
            </a:r>
            <a:r>
              <a:rPr lang="en-US"/>
              <a:t>!</a:t>
            </a:r>
          </a:p>
        </p:txBody>
      </p:sp>
      <p:sp>
        <p:nvSpPr>
          <p:cNvPr id="9" name="[TextBox 3]">
            <a:extLst>
              <a:ext uri="{FF2B5EF4-FFF2-40B4-BE49-F238E27FC236}">
                <a16:creationId xmlns:a16="http://schemas.microsoft.com/office/drawing/2014/main" id="{F5E1BC44-7A47-41AC-8664-D3AE636F6038}"/>
              </a:ext>
            </a:extLst>
          </p:cNvPr>
          <p:cNvSpPr txBox="1"/>
          <p:nvPr/>
        </p:nvSpPr>
        <p:spPr>
          <a:xfrm>
            <a:off x="2429302" y="2462410"/>
            <a:ext cx="1542198"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t>In main():</a:t>
            </a:r>
          </a:p>
        </p:txBody>
      </p:sp>
      <p:grpSp>
        <p:nvGrpSpPr>
          <p:cNvPr id="10" name="[Group 23]">
            <a:extLst>
              <a:ext uri="{FF2B5EF4-FFF2-40B4-BE49-F238E27FC236}">
                <a16:creationId xmlns:a16="http://schemas.microsoft.com/office/drawing/2014/main" id="{53E5DE3E-572C-49F7-A068-43A2DABCD97A}"/>
              </a:ext>
            </a:extLst>
          </p:cNvPr>
          <p:cNvGrpSpPr/>
          <p:nvPr/>
        </p:nvGrpSpPr>
        <p:grpSpPr>
          <a:xfrm>
            <a:off x="4771246" y="2425931"/>
            <a:ext cx="3119435" cy="769246"/>
            <a:chOff x="4771246" y="2158620"/>
            <a:chExt cx="3119435" cy="769246"/>
          </a:xfrm>
        </p:grpSpPr>
        <p:grpSp>
          <p:nvGrpSpPr>
            <p:cNvPr id="12" name="Group 11">
              <a:extLst>
                <a:ext uri="{FF2B5EF4-FFF2-40B4-BE49-F238E27FC236}">
                  <a16:creationId xmlns:a16="http://schemas.microsoft.com/office/drawing/2014/main" id="{2044E03A-847F-44F9-B2E7-C49E9CED9CD1}"/>
                </a:ext>
              </a:extLst>
            </p:cNvPr>
            <p:cNvGrpSpPr/>
            <p:nvPr/>
          </p:nvGrpSpPr>
          <p:grpSpPr>
            <a:xfrm>
              <a:off x="4771246" y="2158620"/>
              <a:ext cx="1247417" cy="769246"/>
              <a:chOff x="4771246" y="2158620"/>
              <a:chExt cx="1247417" cy="769246"/>
            </a:xfrm>
          </p:grpSpPr>
          <p:grpSp>
            <p:nvGrpSpPr>
              <p:cNvPr id="20" name="Group 19">
                <a:extLst>
                  <a:ext uri="{FF2B5EF4-FFF2-40B4-BE49-F238E27FC236}">
                    <a16:creationId xmlns:a16="http://schemas.microsoft.com/office/drawing/2014/main" id="{46C9DF48-7DAD-4E3A-ADA9-9A8549F44D82}"/>
                  </a:ext>
                </a:extLst>
              </p:cNvPr>
              <p:cNvGrpSpPr/>
              <p:nvPr/>
            </p:nvGrpSpPr>
            <p:grpSpPr>
              <a:xfrm>
                <a:off x="5172501" y="2450194"/>
                <a:ext cx="846162" cy="477672"/>
                <a:chOff x="5172501" y="2450194"/>
                <a:chExt cx="846162" cy="477672"/>
              </a:xfrm>
            </p:grpSpPr>
            <p:sp>
              <p:nvSpPr>
                <p:cNvPr id="23" name="TextBox 22">
                  <a:extLst>
                    <a:ext uri="{FF2B5EF4-FFF2-40B4-BE49-F238E27FC236}">
                      <a16:creationId xmlns:a16="http://schemas.microsoft.com/office/drawing/2014/main" id="{1651DA24-6CFF-47E4-AD94-8733CFC06093}"/>
                    </a:ext>
                  </a:extLst>
                </p:cNvPr>
                <p:cNvSpPr txBox="1"/>
                <p:nvPr/>
              </p:nvSpPr>
              <p:spPr>
                <a:xfrm>
                  <a:off x="5315803" y="2504364"/>
                  <a:ext cx="55955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2</a:t>
                  </a:r>
                </a:p>
              </p:txBody>
            </p:sp>
            <p:sp>
              <p:nvSpPr>
                <p:cNvPr id="24" name="Rectangle 23">
                  <a:extLst>
                    <a:ext uri="{FF2B5EF4-FFF2-40B4-BE49-F238E27FC236}">
                      <a16:creationId xmlns:a16="http://schemas.microsoft.com/office/drawing/2014/main" id="{2E5CF4FE-9D4D-4E4D-8A78-AA8DB5C5280B}"/>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grpSp>
          <p:sp>
            <p:nvSpPr>
              <p:cNvPr id="22" name="TextBox 21">
                <a:extLst>
                  <a:ext uri="{FF2B5EF4-FFF2-40B4-BE49-F238E27FC236}">
                    <a16:creationId xmlns:a16="http://schemas.microsoft.com/office/drawing/2014/main" id="{C1672044-73B7-480A-897A-D3F9E3CB6A64}"/>
                  </a:ext>
                </a:extLst>
              </p:cNvPr>
              <p:cNvSpPr txBox="1"/>
              <p:nvPr/>
            </p:nvSpPr>
            <p:spPr>
              <a:xfrm>
                <a:off x="4771246" y="2158620"/>
                <a:ext cx="4522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a</a:t>
                </a:r>
              </a:p>
            </p:txBody>
          </p:sp>
        </p:grpSp>
        <p:grpSp>
          <p:nvGrpSpPr>
            <p:cNvPr id="15" name="Group 14">
              <a:extLst>
                <a:ext uri="{FF2B5EF4-FFF2-40B4-BE49-F238E27FC236}">
                  <a16:creationId xmlns:a16="http://schemas.microsoft.com/office/drawing/2014/main" id="{7DB8FF11-3992-4653-A5CD-A0D5BF595976}"/>
                </a:ext>
              </a:extLst>
            </p:cNvPr>
            <p:cNvGrpSpPr/>
            <p:nvPr/>
          </p:nvGrpSpPr>
          <p:grpSpPr>
            <a:xfrm>
              <a:off x="6663950" y="2158620"/>
              <a:ext cx="1226731" cy="769246"/>
              <a:chOff x="6663950" y="2158620"/>
              <a:chExt cx="1226731" cy="769246"/>
            </a:xfrm>
          </p:grpSpPr>
          <p:grpSp>
            <p:nvGrpSpPr>
              <p:cNvPr id="16" name="Group 15">
                <a:extLst>
                  <a:ext uri="{FF2B5EF4-FFF2-40B4-BE49-F238E27FC236}">
                    <a16:creationId xmlns:a16="http://schemas.microsoft.com/office/drawing/2014/main" id="{14125DB7-E015-49C9-A622-A63CD816A750}"/>
                  </a:ext>
                </a:extLst>
              </p:cNvPr>
              <p:cNvGrpSpPr/>
              <p:nvPr/>
            </p:nvGrpSpPr>
            <p:grpSpPr>
              <a:xfrm>
                <a:off x="7044519" y="2450194"/>
                <a:ext cx="846162" cy="477672"/>
                <a:chOff x="7044519" y="2417928"/>
                <a:chExt cx="846162" cy="477672"/>
              </a:xfrm>
            </p:grpSpPr>
            <p:sp>
              <p:nvSpPr>
                <p:cNvPr id="18" name="TextBox 17">
                  <a:extLst>
                    <a:ext uri="{FF2B5EF4-FFF2-40B4-BE49-F238E27FC236}">
                      <a16:creationId xmlns:a16="http://schemas.microsoft.com/office/drawing/2014/main" id="{7C75E93D-9006-4C01-804C-FB05BB28E67A}"/>
                    </a:ext>
                  </a:extLst>
                </p:cNvPr>
                <p:cNvSpPr txBox="1"/>
                <p:nvPr/>
              </p:nvSpPr>
              <p:spPr>
                <a:xfrm>
                  <a:off x="7187821" y="2472098"/>
                  <a:ext cx="55955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3</a:t>
                  </a:r>
                </a:p>
              </p:txBody>
            </p:sp>
            <p:sp>
              <p:nvSpPr>
                <p:cNvPr id="19" name="Rectangle 18">
                  <a:extLst>
                    <a:ext uri="{FF2B5EF4-FFF2-40B4-BE49-F238E27FC236}">
                      <a16:creationId xmlns:a16="http://schemas.microsoft.com/office/drawing/2014/main" id="{16CF2AB0-5276-489A-9357-757B04388074}"/>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grpSp>
          <p:sp>
            <p:nvSpPr>
              <p:cNvPr id="17" name="TextBox 16">
                <a:extLst>
                  <a:ext uri="{FF2B5EF4-FFF2-40B4-BE49-F238E27FC236}">
                    <a16:creationId xmlns:a16="http://schemas.microsoft.com/office/drawing/2014/main" id="{64CC98E3-F597-411A-9037-CD7E5E3799A6}"/>
                  </a:ext>
                </a:extLst>
              </p:cNvPr>
              <p:cNvSpPr txBox="1"/>
              <p:nvPr/>
            </p:nvSpPr>
            <p:spPr>
              <a:xfrm>
                <a:off x="6663950" y="2158620"/>
                <a:ext cx="45222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b</a:t>
                </a:r>
              </a:p>
            </p:txBody>
          </p:sp>
        </p:grpSp>
      </p:grpSp>
      <p:cxnSp>
        <p:nvCxnSpPr>
          <p:cNvPr id="25" name="[Straight Connector 19]">
            <a:extLst>
              <a:ext uri="{FF2B5EF4-FFF2-40B4-BE49-F238E27FC236}">
                <a16:creationId xmlns:a16="http://schemas.microsoft.com/office/drawing/2014/main" id="{8A6C6110-407C-4938-9107-82A33D4FFEC8}"/>
              </a:ext>
            </a:extLst>
          </p:cNvPr>
          <p:cNvCxnSpPr/>
          <p:nvPr/>
        </p:nvCxnSpPr>
        <p:spPr>
          <a:xfrm>
            <a:off x="1337481" y="3501830"/>
            <a:ext cx="736979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TextBox 22]">
            <a:extLst>
              <a:ext uri="{FF2B5EF4-FFF2-40B4-BE49-F238E27FC236}">
                <a16:creationId xmlns:a16="http://schemas.microsoft.com/office/drawing/2014/main" id="{ACBDAF88-D4C0-4495-B3B6-C1EB5A3911D3}"/>
              </a:ext>
            </a:extLst>
          </p:cNvPr>
          <p:cNvSpPr txBox="1"/>
          <p:nvPr/>
        </p:nvSpPr>
        <p:spPr>
          <a:xfrm>
            <a:off x="2429302" y="3938642"/>
            <a:ext cx="1542198"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t>In swap():</a:t>
            </a:r>
          </a:p>
        </p:txBody>
      </p:sp>
      <p:grpSp>
        <p:nvGrpSpPr>
          <p:cNvPr id="27" name="[Group 26]">
            <a:extLst>
              <a:ext uri="{FF2B5EF4-FFF2-40B4-BE49-F238E27FC236}">
                <a16:creationId xmlns:a16="http://schemas.microsoft.com/office/drawing/2014/main" id="{92415300-7BB6-42F4-81F9-822F999CCFC0}"/>
              </a:ext>
            </a:extLst>
          </p:cNvPr>
          <p:cNvGrpSpPr/>
          <p:nvPr/>
        </p:nvGrpSpPr>
        <p:grpSpPr>
          <a:xfrm>
            <a:off x="4646447" y="3784851"/>
            <a:ext cx="3244234" cy="769246"/>
            <a:chOff x="4646447" y="2158620"/>
            <a:chExt cx="3244234" cy="769246"/>
          </a:xfrm>
        </p:grpSpPr>
        <p:grpSp>
          <p:nvGrpSpPr>
            <p:cNvPr id="28" name="Group 27">
              <a:extLst>
                <a:ext uri="{FF2B5EF4-FFF2-40B4-BE49-F238E27FC236}">
                  <a16:creationId xmlns:a16="http://schemas.microsoft.com/office/drawing/2014/main" id="{5B93A6F2-71BA-4D9D-A322-58AEE5A94325}"/>
                </a:ext>
              </a:extLst>
            </p:cNvPr>
            <p:cNvGrpSpPr/>
            <p:nvPr/>
          </p:nvGrpSpPr>
          <p:grpSpPr>
            <a:xfrm>
              <a:off x="4646447" y="2158620"/>
              <a:ext cx="1372216" cy="769246"/>
              <a:chOff x="4646447" y="2158620"/>
              <a:chExt cx="1372216" cy="769246"/>
            </a:xfrm>
          </p:grpSpPr>
          <p:grpSp>
            <p:nvGrpSpPr>
              <p:cNvPr id="34" name="Group 33">
                <a:extLst>
                  <a:ext uri="{FF2B5EF4-FFF2-40B4-BE49-F238E27FC236}">
                    <a16:creationId xmlns:a16="http://schemas.microsoft.com/office/drawing/2014/main" id="{4DDA5A01-C81D-4AA4-9581-09A0EF603D6E}"/>
                  </a:ext>
                </a:extLst>
              </p:cNvPr>
              <p:cNvGrpSpPr/>
              <p:nvPr/>
            </p:nvGrpSpPr>
            <p:grpSpPr>
              <a:xfrm>
                <a:off x="5172501" y="2450194"/>
                <a:ext cx="846162" cy="477672"/>
                <a:chOff x="5172501" y="2450194"/>
                <a:chExt cx="846162" cy="477672"/>
              </a:xfrm>
            </p:grpSpPr>
            <p:sp>
              <p:nvSpPr>
                <p:cNvPr id="36" name="TextBox 35">
                  <a:extLst>
                    <a:ext uri="{FF2B5EF4-FFF2-40B4-BE49-F238E27FC236}">
                      <a16:creationId xmlns:a16="http://schemas.microsoft.com/office/drawing/2014/main" id="{3A101AD2-516B-42C1-9112-FFE93F7A754D}"/>
                    </a:ext>
                  </a:extLst>
                </p:cNvPr>
                <p:cNvSpPr txBox="1"/>
                <p:nvPr/>
              </p:nvSpPr>
              <p:spPr>
                <a:xfrm>
                  <a:off x="5315803" y="2504364"/>
                  <a:ext cx="55955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2</a:t>
                  </a:r>
                </a:p>
              </p:txBody>
            </p:sp>
            <p:sp>
              <p:nvSpPr>
                <p:cNvPr id="37" name="Rectangle 36">
                  <a:extLst>
                    <a:ext uri="{FF2B5EF4-FFF2-40B4-BE49-F238E27FC236}">
                      <a16:creationId xmlns:a16="http://schemas.microsoft.com/office/drawing/2014/main" id="{52DABC08-B487-457A-B239-4D6632FA6667}"/>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grpSp>
          <p:sp>
            <p:nvSpPr>
              <p:cNvPr id="35" name="TextBox 34">
                <a:extLst>
                  <a:ext uri="{FF2B5EF4-FFF2-40B4-BE49-F238E27FC236}">
                    <a16:creationId xmlns:a16="http://schemas.microsoft.com/office/drawing/2014/main" id="{DB41034D-44FE-43DB-A691-0B71EF43558C}"/>
                  </a:ext>
                </a:extLst>
              </p:cNvPr>
              <p:cNvSpPr txBox="1"/>
              <p:nvPr/>
            </p:nvSpPr>
            <p:spPr>
              <a:xfrm>
                <a:off x="4646447" y="2158620"/>
                <a:ext cx="669355" cy="36932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a</a:t>
                </a:r>
              </a:p>
            </p:txBody>
          </p:sp>
        </p:grpSp>
        <p:grpSp>
          <p:nvGrpSpPr>
            <p:cNvPr id="29" name="Group 28">
              <a:extLst>
                <a:ext uri="{FF2B5EF4-FFF2-40B4-BE49-F238E27FC236}">
                  <a16:creationId xmlns:a16="http://schemas.microsoft.com/office/drawing/2014/main" id="{20243E56-3970-455D-8AB8-95FCC132FDEE}"/>
                </a:ext>
              </a:extLst>
            </p:cNvPr>
            <p:cNvGrpSpPr/>
            <p:nvPr/>
          </p:nvGrpSpPr>
          <p:grpSpPr>
            <a:xfrm>
              <a:off x="6592299" y="2158620"/>
              <a:ext cx="1298382" cy="769246"/>
              <a:chOff x="6592299" y="2158620"/>
              <a:chExt cx="1298382" cy="769246"/>
            </a:xfrm>
          </p:grpSpPr>
          <p:grpSp>
            <p:nvGrpSpPr>
              <p:cNvPr id="30" name="Group 29">
                <a:extLst>
                  <a:ext uri="{FF2B5EF4-FFF2-40B4-BE49-F238E27FC236}">
                    <a16:creationId xmlns:a16="http://schemas.microsoft.com/office/drawing/2014/main" id="{4C7411A0-ED7F-4EE3-845B-818DD1782E2F}"/>
                  </a:ext>
                </a:extLst>
              </p:cNvPr>
              <p:cNvGrpSpPr/>
              <p:nvPr/>
            </p:nvGrpSpPr>
            <p:grpSpPr>
              <a:xfrm>
                <a:off x="7044519" y="2450194"/>
                <a:ext cx="846162" cy="477672"/>
                <a:chOff x="7044519" y="2417928"/>
                <a:chExt cx="846162" cy="477672"/>
              </a:xfrm>
            </p:grpSpPr>
            <p:sp>
              <p:nvSpPr>
                <p:cNvPr id="32" name="TextBox 31">
                  <a:extLst>
                    <a:ext uri="{FF2B5EF4-FFF2-40B4-BE49-F238E27FC236}">
                      <a16:creationId xmlns:a16="http://schemas.microsoft.com/office/drawing/2014/main" id="{C1ADE46C-355E-4B78-AF90-2A86742F6028}"/>
                    </a:ext>
                  </a:extLst>
                </p:cNvPr>
                <p:cNvSpPr txBox="1"/>
                <p:nvPr/>
              </p:nvSpPr>
              <p:spPr>
                <a:xfrm>
                  <a:off x="7187821" y="2472098"/>
                  <a:ext cx="55955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3</a:t>
                  </a:r>
                </a:p>
              </p:txBody>
            </p:sp>
            <p:sp>
              <p:nvSpPr>
                <p:cNvPr id="33" name="Rectangle 32">
                  <a:extLst>
                    <a:ext uri="{FF2B5EF4-FFF2-40B4-BE49-F238E27FC236}">
                      <a16:creationId xmlns:a16="http://schemas.microsoft.com/office/drawing/2014/main" id="{4154CAD2-307A-405F-A30C-51ED307D5EC1}"/>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grpSp>
          <p:sp>
            <p:nvSpPr>
              <p:cNvPr id="31" name="TextBox 30">
                <a:extLst>
                  <a:ext uri="{FF2B5EF4-FFF2-40B4-BE49-F238E27FC236}">
                    <a16:creationId xmlns:a16="http://schemas.microsoft.com/office/drawing/2014/main" id="{487F5128-0856-4649-A037-6A7269C8E72D}"/>
                  </a:ext>
                </a:extLst>
              </p:cNvPr>
              <p:cNvSpPr txBox="1"/>
              <p:nvPr/>
            </p:nvSpPr>
            <p:spPr>
              <a:xfrm>
                <a:off x="6592299" y="2158620"/>
                <a:ext cx="595522" cy="369308"/>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b</a:t>
                </a:r>
              </a:p>
            </p:txBody>
          </p:sp>
        </p:grpSp>
      </p:grpSp>
      <p:grpSp>
        <p:nvGrpSpPr>
          <p:cNvPr id="38" name="[Group 37]">
            <a:extLst>
              <a:ext uri="{FF2B5EF4-FFF2-40B4-BE49-F238E27FC236}">
                <a16:creationId xmlns:a16="http://schemas.microsoft.com/office/drawing/2014/main" id="{D3F9EABE-992B-4168-9DE3-FC02CF1A01DC}"/>
              </a:ext>
            </a:extLst>
          </p:cNvPr>
          <p:cNvGrpSpPr/>
          <p:nvPr/>
        </p:nvGrpSpPr>
        <p:grpSpPr>
          <a:xfrm>
            <a:off x="5315803" y="4076425"/>
            <a:ext cx="2398072" cy="430323"/>
            <a:chOff x="5315803" y="4076425"/>
            <a:chExt cx="2398072" cy="430323"/>
          </a:xfrm>
        </p:grpSpPr>
        <p:cxnSp>
          <p:nvCxnSpPr>
            <p:cNvPr id="39" name="Straight Connector 38">
              <a:extLst>
                <a:ext uri="{FF2B5EF4-FFF2-40B4-BE49-F238E27FC236}">
                  <a16:creationId xmlns:a16="http://schemas.microsoft.com/office/drawing/2014/main" id="{93168539-6B55-4A9A-B404-3020D1F4E528}"/>
                </a:ext>
              </a:extLst>
            </p:cNvPr>
            <p:cNvCxnSpPr/>
            <p:nvPr/>
          </p:nvCxnSpPr>
          <p:spPr>
            <a:xfrm flipH="1">
              <a:off x="5315803" y="4076425"/>
              <a:ext cx="559558" cy="423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40E5AF-805D-4969-8BD8-0B8C50203D68}"/>
                </a:ext>
              </a:extLst>
            </p:cNvPr>
            <p:cNvCxnSpPr/>
            <p:nvPr/>
          </p:nvCxnSpPr>
          <p:spPr>
            <a:xfrm flipH="1">
              <a:off x="7154317" y="4083246"/>
              <a:ext cx="559558" cy="423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1" name="[Group 38]">
            <a:extLst>
              <a:ext uri="{FF2B5EF4-FFF2-40B4-BE49-F238E27FC236}">
                <a16:creationId xmlns:a16="http://schemas.microsoft.com/office/drawing/2014/main" id="{E9BDB6D2-B798-4735-AE23-2E6C25596DE1}"/>
              </a:ext>
            </a:extLst>
          </p:cNvPr>
          <p:cNvGrpSpPr/>
          <p:nvPr/>
        </p:nvGrpSpPr>
        <p:grpSpPr>
          <a:xfrm>
            <a:off x="5459105" y="4540491"/>
            <a:ext cx="2431576" cy="383822"/>
            <a:chOff x="5459105" y="4540491"/>
            <a:chExt cx="2431576" cy="383822"/>
          </a:xfrm>
        </p:grpSpPr>
        <p:sp>
          <p:nvSpPr>
            <p:cNvPr id="42" name="TextBox 41">
              <a:extLst>
                <a:ext uri="{FF2B5EF4-FFF2-40B4-BE49-F238E27FC236}">
                  <a16:creationId xmlns:a16="http://schemas.microsoft.com/office/drawing/2014/main" id="{D02C7E5A-A9EC-4BB3-9929-06BC128EBEA8}"/>
                </a:ext>
              </a:extLst>
            </p:cNvPr>
            <p:cNvSpPr txBox="1"/>
            <p:nvPr/>
          </p:nvSpPr>
          <p:spPr>
            <a:xfrm>
              <a:off x="5459105" y="4540491"/>
              <a:ext cx="55955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3</a:t>
              </a:r>
            </a:p>
          </p:txBody>
        </p:sp>
        <p:sp>
          <p:nvSpPr>
            <p:cNvPr id="43" name="TextBox 42">
              <a:extLst>
                <a:ext uri="{FF2B5EF4-FFF2-40B4-BE49-F238E27FC236}">
                  <a16:creationId xmlns:a16="http://schemas.microsoft.com/office/drawing/2014/main" id="{AB2CA8A3-FDA9-4295-9108-755E5463064E}"/>
                </a:ext>
              </a:extLst>
            </p:cNvPr>
            <p:cNvSpPr txBox="1"/>
            <p:nvPr/>
          </p:nvSpPr>
          <p:spPr>
            <a:xfrm>
              <a:off x="7331123" y="4554981"/>
              <a:ext cx="55955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2</a:t>
              </a:r>
            </a:p>
          </p:txBody>
        </p:sp>
      </p:grpSp>
      <p:sp>
        <p:nvSpPr>
          <p:cNvPr id="44" name="Content Placeholder 5">
            <a:extLst>
              <a:ext uri="{FF2B5EF4-FFF2-40B4-BE49-F238E27FC236}">
                <a16:creationId xmlns:a16="http://schemas.microsoft.com/office/drawing/2014/main" id="{41CC960D-898F-4F1C-9600-61EDB6402F17}"/>
              </a:ext>
            </a:extLst>
          </p:cNvPr>
          <p:cNvSpPr txBox="1"/>
          <p:nvPr/>
        </p:nvSpPr>
        <p:spPr>
          <a:xfrm>
            <a:off x="587375" y="4967626"/>
            <a:ext cx="8229600" cy="1009840"/>
          </a:xfrm>
          <a:prstGeom prst="rect">
            <a:avLst/>
          </a:prstGeom>
        </p:spPr>
        <p:txBody>
          <a:bodyPr vert="horz" lIns="91440" tIns="45720" rIns="91440" bIns="45720" rtlCol="0">
            <a:normAutofit/>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47663" indent="-347663" fontAlgn="auto">
              <a:spcBef>
                <a:spcPts val="600"/>
              </a:spcBef>
              <a:spcAft>
                <a:spcPct val="0"/>
              </a:spcAft>
              <a:buClr>
                <a:schemeClr val="tx1">
                  <a:lumMod val="90000"/>
                  <a:lumOff val="10000"/>
                </a:schemeClr>
              </a:buClr>
              <a:buSzTx/>
              <a:buFont typeface="Wingdings" panose="05000000000000000000" pitchFamily="2" charset="2"/>
              <a:buChar char="§"/>
              <a:defRPr/>
            </a:pPr>
            <a:r>
              <a:rPr lang="en-US"/>
              <a:t>No way for </a:t>
            </a:r>
            <a:r>
              <a:rPr lang="en-US">
                <a:solidFill>
                  <a:srgbClr val="0000FF"/>
                </a:solidFill>
              </a:rPr>
              <a:t>swap() </a:t>
            </a:r>
            <a:r>
              <a:rPr lang="en-US"/>
              <a:t>to modify the values of variables that are outside its scope (i.e. a and b), unless...</a:t>
            </a:r>
          </a:p>
        </p:txBody>
      </p:sp>
    </p:spTree>
    <p:extLst>
      <p:ext uri="{BB962C8B-B14F-4D97-AF65-F5344CB8AC3E}">
        <p14:creationId xmlns:p14="http://schemas.microsoft.com/office/powerpoint/2010/main" val="7193755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dur="50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nodeType="clickPar">
                      <p:stCondLst>
                        <p:cond delay="indefinite"/>
                      </p:stCondLst>
                      <p:childTnLst>
                        <p:par>
                          <p:cTn id="12" fill="hold">
                            <p:stCondLst>
                              <p:cond delay="0"/>
                            </p:stCondLst>
                            <p:childTnLst>
                              <p:par>
                                <p:cTn id="13" presetID="9" presetClass="entr" presetSubtype="0" dur="50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dur="500" fill="hold"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dissolve">
                                      <p:cBhvr>
                                        <p:cTn id="18" dur="500"/>
                                        <p:tgtEl>
                                          <p:spTgt spid="27"/>
                                        </p:tgtEl>
                                      </p:cBhvr>
                                    </p:animEffect>
                                  </p:childTnLst>
                                </p:cTn>
                              </p:par>
                            </p:childTnLst>
                          </p:cTn>
                        </p:par>
                      </p:childTnLst>
                    </p:cTn>
                  </p:par>
                  <p:par>
                    <p:cTn id="19" fill="hold" nodeType="clickPar">
                      <p:stCondLst>
                        <p:cond delay="indefinite"/>
                      </p:stCondLst>
                      <p:childTnLst>
                        <p:par>
                          <p:cTn id="20" fill="hold">
                            <p:stCondLst>
                              <p:cond delay="0"/>
                            </p:stCondLst>
                            <p:childTnLst>
                              <p:par>
                                <p:cTn id="21" presetID="9" presetClass="entr" presetSubtype="0" dur="50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par>
                          <p:cTn id="24" fill="hold" nodeType="afterGroup">
                            <p:stCondLst>
                              <p:cond delay="500"/>
                            </p:stCondLst>
                            <p:childTnLst>
                              <p:par>
                                <p:cTn id="25" presetID="9" presetClass="entr" presetSubtype="0" dur="500" fill="hold" nodeType="after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nodeType="clickPar">
                      <p:stCondLst>
                        <p:cond delay="indefinite"/>
                      </p:stCondLst>
                      <p:childTnLst>
                        <p:par>
                          <p:cTn id="29" fill="hold">
                            <p:stCondLst>
                              <p:cond delay="0"/>
                            </p:stCondLst>
                            <p:childTnLst>
                              <p:par>
                                <p:cTn id="30" presetID="9" presetClass="entr" presetSubtype="0" dur="50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dissolv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6" grpId="0"/>
      <p:bldP spid="44" grpId="0"/>
    </p:bldLst>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15553"/>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400">
                <a:solidFill>
                  <a:srgbClr val="0000FF"/>
                </a:solidFill>
                <a:latin typeface="+mn-lt"/>
              </a:rPr>
              <a:t>5. Function with Pointer Parameters </a:t>
            </a:r>
            <a:r>
              <a:rPr lang="en-SG" sz="3200">
                <a:solidFill>
                  <a:srgbClr val="0000FF"/>
                </a:solidFill>
                <a:latin typeface="+mn-lt"/>
              </a:rPr>
              <a:t>(3/3)</a:t>
            </a:r>
            <a:endParaRPr lang="en-US" sz="32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47</a:t>
            </a:fld>
            <a:endParaRPr/>
          </a:p>
        </p:txBody>
      </p:sp>
      <p:sp>
        <p:nvSpPr>
          <p:cNvPr id="45" name="Content Placeholder 5">
            <a:extLst>
              <a:ext uri="{FF2B5EF4-FFF2-40B4-BE49-F238E27FC236}">
                <a16:creationId xmlns:a16="http://schemas.microsoft.com/office/drawing/2014/main" id="{8282529B-DAE9-4C62-BF97-E9F8CEDF08C2}"/>
              </a:ext>
            </a:extLst>
          </p:cNvPr>
          <p:cNvSpPr>
            <a:spLocks noGrp="1"/>
          </p:cNvSpPr>
          <p:nvPr>
            <p:ph idx="1"/>
          </p:nvPr>
        </p:nvSpPr>
        <p:spPr>
          <a:xfrm>
            <a:off x="587375" y="1187450"/>
            <a:ext cx="8229600" cy="4981338"/>
          </a:xfrm>
        </p:spPr>
        <p:txBody>
          <a:bodyPr>
            <a:normAutofit/>
          </a:bodyPr>
          <a:lstStyle/>
          <a:p>
            <a:pPr marL="347663" indent="-347663">
              <a:spcBef>
                <a:spcPts val="600"/>
              </a:spcBef>
              <a:buClr>
                <a:schemeClr val="tx1">
                  <a:lumMod val="90000"/>
                  <a:lumOff val="10000"/>
                </a:schemeClr>
              </a:buClr>
              <a:buSzTx/>
              <a:buFont typeface="Wingdings" panose="05000000000000000000" pitchFamily="2" charset="2"/>
              <a:buChar char="§"/>
              <a:defRPr/>
            </a:pPr>
            <a:r>
              <a:rPr lang="en-US"/>
              <a:t>The only way for a function to modify the value of a variable outside its scope, is to find a way for the function to access that variable</a:t>
            </a:r>
          </a:p>
          <a:p>
            <a:pPr marL="347663" indent="-347663">
              <a:spcBef>
                <a:spcPts val="600"/>
              </a:spcBef>
              <a:buClr>
                <a:schemeClr val="tx1">
                  <a:lumMod val="90000"/>
                  <a:lumOff val="10000"/>
                </a:schemeClr>
              </a:buClr>
              <a:buSzTx/>
              <a:buFont typeface="Wingdings" panose="05000000000000000000" pitchFamily="2" charset="2"/>
              <a:buChar char="§"/>
              <a:defRPr/>
            </a:pPr>
            <a:r>
              <a:rPr lang="en-US"/>
              <a:t>Solution: Use </a:t>
            </a:r>
            <a:r>
              <a:rPr lang="en-US">
                <a:solidFill>
                  <a:srgbClr val="C00000"/>
                </a:solidFill>
              </a:rPr>
              <a:t>pointers</a:t>
            </a:r>
            <a:r>
              <a:rPr lang="en-US"/>
              <a:t>!</a:t>
            </a:r>
          </a:p>
          <a:p>
            <a:pPr marL="347663" indent="-347663">
              <a:spcBef>
                <a:spcPts val="600"/>
              </a:spcBef>
              <a:buClr>
                <a:schemeClr val="tx1">
                  <a:lumMod val="90000"/>
                  <a:lumOff val="10000"/>
                </a:schemeClr>
              </a:buClr>
              <a:buSzTx/>
              <a:buFont typeface="Wingdings" panose="05000000000000000000" pitchFamily="2" charset="2"/>
              <a:buChar char="§"/>
              <a:defRPr/>
            </a:pPr>
            <a:endParaRPr lang="en-US"/>
          </a:p>
        </p:txBody>
      </p:sp>
      <p:grpSp>
        <p:nvGrpSpPr>
          <p:cNvPr id="46" name="Group 45">
            <a:extLst>
              <a:ext uri="{FF2B5EF4-FFF2-40B4-BE49-F238E27FC236}">
                <a16:creationId xmlns:a16="http://schemas.microsoft.com/office/drawing/2014/main" id="{EC30CF69-C9FB-4E51-BC18-E6D246AB50D0}"/>
              </a:ext>
            </a:extLst>
          </p:cNvPr>
          <p:cNvGrpSpPr/>
          <p:nvPr/>
        </p:nvGrpSpPr>
        <p:grpSpPr>
          <a:xfrm>
            <a:off x="1337481" y="3195177"/>
            <a:ext cx="7369791" cy="2128166"/>
            <a:chOff x="1337481" y="3195177"/>
            <a:chExt cx="7369791" cy="2128166"/>
          </a:xfrm>
        </p:grpSpPr>
        <p:sp>
          <p:nvSpPr>
            <p:cNvPr id="47" name="[TextBox 3]">
              <a:extLst>
                <a:ext uri="{FF2B5EF4-FFF2-40B4-BE49-F238E27FC236}">
                  <a16:creationId xmlns:a16="http://schemas.microsoft.com/office/drawing/2014/main" id="{5F2876B7-C081-490F-BE17-2B9F7CAE10A5}"/>
                </a:ext>
              </a:extLst>
            </p:cNvPr>
            <p:cNvSpPr txBox="1"/>
            <p:nvPr/>
          </p:nvSpPr>
          <p:spPr>
            <a:xfrm>
              <a:off x="2429302" y="3231656"/>
              <a:ext cx="1542198"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t>In main():</a:t>
              </a:r>
            </a:p>
          </p:txBody>
        </p:sp>
        <p:grpSp>
          <p:nvGrpSpPr>
            <p:cNvPr id="48" name="[Group 23]">
              <a:extLst>
                <a:ext uri="{FF2B5EF4-FFF2-40B4-BE49-F238E27FC236}">
                  <a16:creationId xmlns:a16="http://schemas.microsoft.com/office/drawing/2014/main" id="{53A4F854-1754-4294-927B-A27A96F5663F}"/>
                </a:ext>
              </a:extLst>
            </p:cNvPr>
            <p:cNvGrpSpPr/>
            <p:nvPr/>
          </p:nvGrpSpPr>
          <p:grpSpPr>
            <a:xfrm>
              <a:off x="4808561" y="3195177"/>
              <a:ext cx="3082120" cy="769246"/>
              <a:chOff x="4808561" y="2158620"/>
              <a:chExt cx="3082120" cy="769246"/>
            </a:xfrm>
          </p:grpSpPr>
          <p:grpSp>
            <p:nvGrpSpPr>
              <p:cNvPr id="58" name="Group 57">
                <a:extLst>
                  <a:ext uri="{FF2B5EF4-FFF2-40B4-BE49-F238E27FC236}">
                    <a16:creationId xmlns:a16="http://schemas.microsoft.com/office/drawing/2014/main" id="{9240D382-F914-4FEB-BBFC-692B47EAD137}"/>
                  </a:ext>
                </a:extLst>
              </p:cNvPr>
              <p:cNvGrpSpPr/>
              <p:nvPr/>
            </p:nvGrpSpPr>
            <p:grpSpPr>
              <a:xfrm>
                <a:off x="4808561" y="2158620"/>
                <a:ext cx="1210102" cy="769246"/>
                <a:chOff x="4808561" y="2158620"/>
                <a:chExt cx="1210102" cy="769246"/>
              </a:xfrm>
            </p:grpSpPr>
            <p:grpSp>
              <p:nvGrpSpPr>
                <p:cNvPr id="64" name="Group 63">
                  <a:extLst>
                    <a:ext uri="{FF2B5EF4-FFF2-40B4-BE49-F238E27FC236}">
                      <a16:creationId xmlns:a16="http://schemas.microsoft.com/office/drawing/2014/main" id="{BF541418-DEBD-403E-B61A-CFB28DB16DCF}"/>
                    </a:ext>
                  </a:extLst>
                </p:cNvPr>
                <p:cNvGrpSpPr/>
                <p:nvPr/>
              </p:nvGrpSpPr>
              <p:grpSpPr>
                <a:xfrm>
                  <a:off x="5172501" y="2450194"/>
                  <a:ext cx="846162" cy="477672"/>
                  <a:chOff x="5172501" y="2450194"/>
                  <a:chExt cx="846162" cy="477672"/>
                </a:xfrm>
              </p:grpSpPr>
              <p:sp>
                <p:nvSpPr>
                  <p:cNvPr id="66" name="TextBox 65">
                    <a:extLst>
                      <a:ext uri="{FF2B5EF4-FFF2-40B4-BE49-F238E27FC236}">
                        <a16:creationId xmlns:a16="http://schemas.microsoft.com/office/drawing/2014/main" id="{953F2931-22CC-4BB1-B388-F0F6A3CEE96E}"/>
                      </a:ext>
                    </a:extLst>
                  </p:cNvPr>
                  <p:cNvSpPr txBox="1"/>
                  <p:nvPr/>
                </p:nvSpPr>
                <p:spPr>
                  <a:xfrm>
                    <a:off x="5315803" y="2504364"/>
                    <a:ext cx="55955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2</a:t>
                    </a:r>
                  </a:p>
                </p:txBody>
              </p:sp>
              <p:sp>
                <p:nvSpPr>
                  <p:cNvPr id="67" name="Rectangle 66">
                    <a:extLst>
                      <a:ext uri="{FF2B5EF4-FFF2-40B4-BE49-F238E27FC236}">
                        <a16:creationId xmlns:a16="http://schemas.microsoft.com/office/drawing/2014/main" id="{5457FE0D-5AE0-4A72-B078-D0D8CD410A05}"/>
                      </a:ext>
                    </a:extLst>
                  </p:cNvPr>
                  <p:cNvSpPr/>
                  <p:nvPr/>
                </p:nvSpPr>
                <p:spPr>
                  <a:xfrm>
                    <a:off x="5172501" y="2450194"/>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grpSp>
            <p:sp>
              <p:nvSpPr>
                <p:cNvPr id="65" name="TextBox 64">
                  <a:extLst>
                    <a:ext uri="{FF2B5EF4-FFF2-40B4-BE49-F238E27FC236}">
                      <a16:creationId xmlns:a16="http://schemas.microsoft.com/office/drawing/2014/main" id="{E532654F-CCD0-48D0-85FB-FB36B1CD481F}"/>
                    </a:ext>
                  </a:extLst>
                </p:cNvPr>
                <p:cNvSpPr txBox="1"/>
                <p:nvPr/>
              </p:nvSpPr>
              <p:spPr>
                <a:xfrm>
                  <a:off x="4808561" y="2158620"/>
                  <a:ext cx="363940"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a</a:t>
                  </a:r>
                </a:p>
              </p:txBody>
            </p:sp>
          </p:grpSp>
          <p:grpSp>
            <p:nvGrpSpPr>
              <p:cNvPr id="59" name="Group 58">
                <a:extLst>
                  <a:ext uri="{FF2B5EF4-FFF2-40B4-BE49-F238E27FC236}">
                    <a16:creationId xmlns:a16="http://schemas.microsoft.com/office/drawing/2014/main" id="{16A806B5-C5E1-497F-A7A2-322F09F9DEB1}"/>
                  </a:ext>
                </a:extLst>
              </p:cNvPr>
              <p:cNvGrpSpPr/>
              <p:nvPr/>
            </p:nvGrpSpPr>
            <p:grpSpPr>
              <a:xfrm>
                <a:off x="6680579" y="2158620"/>
                <a:ext cx="1210102" cy="769246"/>
                <a:chOff x="6680579" y="2158620"/>
                <a:chExt cx="1210102" cy="769246"/>
              </a:xfrm>
            </p:grpSpPr>
            <p:grpSp>
              <p:nvGrpSpPr>
                <p:cNvPr id="60" name="Group 59">
                  <a:extLst>
                    <a:ext uri="{FF2B5EF4-FFF2-40B4-BE49-F238E27FC236}">
                      <a16:creationId xmlns:a16="http://schemas.microsoft.com/office/drawing/2014/main" id="{37F5F9C1-C30B-4F40-BB94-F78C1C386558}"/>
                    </a:ext>
                  </a:extLst>
                </p:cNvPr>
                <p:cNvGrpSpPr/>
                <p:nvPr/>
              </p:nvGrpSpPr>
              <p:grpSpPr>
                <a:xfrm>
                  <a:off x="7044519" y="2450194"/>
                  <a:ext cx="846162" cy="477672"/>
                  <a:chOff x="7044519" y="2417928"/>
                  <a:chExt cx="846162" cy="477672"/>
                </a:xfrm>
              </p:grpSpPr>
              <p:sp>
                <p:nvSpPr>
                  <p:cNvPr id="62" name="TextBox 61">
                    <a:extLst>
                      <a:ext uri="{FF2B5EF4-FFF2-40B4-BE49-F238E27FC236}">
                        <a16:creationId xmlns:a16="http://schemas.microsoft.com/office/drawing/2014/main" id="{7C05ECC0-B438-485C-8CF7-C339E9BC5349}"/>
                      </a:ext>
                    </a:extLst>
                  </p:cNvPr>
                  <p:cNvSpPr txBox="1"/>
                  <p:nvPr/>
                </p:nvSpPr>
                <p:spPr>
                  <a:xfrm>
                    <a:off x="7187821" y="2472098"/>
                    <a:ext cx="55955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3</a:t>
                    </a:r>
                  </a:p>
                </p:txBody>
              </p:sp>
              <p:sp>
                <p:nvSpPr>
                  <p:cNvPr id="63" name="Rectangle 62">
                    <a:extLst>
                      <a:ext uri="{FF2B5EF4-FFF2-40B4-BE49-F238E27FC236}">
                        <a16:creationId xmlns:a16="http://schemas.microsoft.com/office/drawing/2014/main" id="{FD872EB9-B076-4BED-90D7-64007D8F2B6B}"/>
                      </a:ext>
                    </a:extLst>
                  </p:cNvPr>
                  <p:cNvSpPr/>
                  <p:nvPr/>
                </p:nvSpPr>
                <p:spPr>
                  <a:xfrm>
                    <a:off x="7044519" y="2417928"/>
                    <a:ext cx="846162" cy="4776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grpSp>
            <p:sp>
              <p:nvSpPr>
                <p:cNvPr id="61" name="TextBox 60">
                  <a:extLst>
                    <a:ext uri="{FF2B5EF4-FFF2-40B4-BE49-F238E27FC236}">
                      <a16:creationId xmlns:a16="http://schemas.microsoft.com/office/drawing/2014/main" id="{831F4F65-3A4C-4B55-A63F-C18D0CC02046}"/>
                    </a:ext>
                  </a:extLst>
                </p:cNvPr>
                <p:cNvSpPr txBox="1"/>
                <p:nvPr/>
              </p:nvSpPr>
              <p:spPr>
                <a:xfrm>
                  <a:off x="6680579" y="2158620"/>
                  <a:ext cx="363940" cy="36932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b</a:t>
                  </a:r>
                </a:p>
              </p:txBody>
            </p:sp>
          </p:grpSp>
        </p:grpSp>
        <p:cxnSp>
          <p:nvCxnSpPr>
            <p:cNvPr id="49" name="[Straight Connector 19]">
              <a:extLst>
                <a:ext uri="{FF2B5EF4-FFF2-40B4-BE49-F238E27FC236}">
                  <a16:creationId xmlns:a16="http://schemas.microsoft.com/office/drawing/2014/main" id="{0ED78B9A-0BB9-4056-863A-240573ED6B4D}"/>
                </a:ext>
              </a:extLst>
            </p:cNvPr>
            <p:cNvCxnSpPr/>
            <p:nvPr/>
          </p:nvCxnSpPr>
          <p:spPr>
            <a:xfrm>
              <a:off x="1337481" y="4271076"/>
              <a:ext cx="7369791"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50" name="[TextBox 22]">
              <a:extLst>
                <a:ext uri="{FF2B5EF4-FFF2-40B4-BE49-F238E27FC236}">
                  <a16:creationId xmlns:a16="http://schemas.microsoft.com/office/drawing/2014/main" id="{44A186C5-1F83-4083-8768-AA34002DBC08}"/>
                </a:ext>
              </a:extLst>
            </p:cNvPr>
            <p:cNvSpPr txBox="1"/>
            <p:nvPr/>
          </p:nvSpPr>
          <p:spPr>
            <a:xfrm>
              <a:off x="2429302" y="4707888"/>
              <a:ext cx="1542198"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t>In swap():</a:t>
              </a:r>
            </a:p>
          </p:txBody>
        </p:sp>
        <p:grpSp>
          <p:nvGrpSpPr>
            <p:cNvPr id="51" name="[Group 26]">
              <a:extLst>
                <a:ext uri="{FF2B5EF4-FFF2-40B4-BE49-F238E27FC236}">
                  <a16:creationId xmlns:a16="http://schemas.microsoft.com/office/drawing/2014/main" id="{9AA472AC-72DF-4FE3-982E-7B68BD41095B}"/>
                </a:ext>
              </a:extLst>
            </p:cNvPr>
            <p:cNvGrpSpPr/>
            <p:nvPr/>
          </p:nvGrpSpPr>
          <p:grpSpPr>
            <a:xfrm>
              <a:off x="4380931" y="4554097"/>
              <a:ext cx="3509750" cy="769246"/>
              <a:chOff x="4380931" y="2158620"/>
              <a:chExt cx="3509750" cy="769246"/>
            </a:xfrm>
          </p:grpSpPr>
          <p:grpSp>
            <p:nvGrpSpPr>
              <p:cNvPr id="52" name="Group 51">
                <a:extLst>
                  <a:ext uri="{FF2B5EF4-FFF2-40B4-BE49-F238E27FC236}">
                    <a16:creationId xmlns:a16="http://schemas.microsoft.com/office/drawing/2014/main" id="{10551E5E-9C1A-4F52-BB02-26CA81468F68}"/>
                  </a:ext>
                </a:extLst>
              </p:cNvPr>
              <p:cNvGrpSpPr/>
              <p:nvPr/>
            </p:nvGrpSpPr>
            <p:grpSpPr>
              <a:xfrm>
                <a:off x="4380931" y="2158620"/>
                <a:ext cx="1637732" cy="769246"/>
                <a:chOff x="4380931" y="2158620"/>
                <a:chExt cx="1637732" cy="769246"/>
              </a:xfrm>
            </p:grpSpPr>
            <p:sp>
              <p:nvSpPr>
                <p:cNvPr id="56" name="Rectangle 55">
                  <a:extLst>
                    <a:ext uri="{FF2B5EF4-FFF2-40B4-BE49-F238E27FC236}">
                      <a16:creationId xmlns:a16="http://schemas.microsoft.com/office/drawing/2014/main" id="{8E2A887E-B982-458A-95C7-D77081A0FBC2}"/>
                    </a:ext>
                  </a:extLst>
                </p:cNvPr>
                <p:cNvSpPr/>
                <p:nvPr/>
              </p:nvSpPr>
              <p:spPr>
                <a:xfrm>
                  <a:off x="5172501" y="2450194"/>
                  <a:ext cx="846162" cy="477672"/>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sp>
              <p:nvSpPr>
                <p:cNvPr id="57" name="TextBox 56">
                  <a:extLst>
                    <a:ext uri="{FF2B5EF4-FFF2-40B4-BE49-F238E27FC236}">
                      <a16:creationId xmlns:a16="http://schemas.microsoft.com/office/drawing/2014/main" id="{91F241A5-9034-4882-AF07-1A58BBE0CC16}"/>
                    </a:ext>
                  </a:extLst>
                </p:cNvPr>
                <p:cNvSpPr txBox="1"/>
                <p:nvPr/>
              </p:nvSpPr>
              <p:spPr>
                <a:xfrm>
                  <a:off x="4380931" y="2158620"/>
                  <a:ext cx="934872"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ptr1</a:t>
                  </a:r>
                </a:p>
              </p:txBody>
            </p:sp>
          </p:grpSp>
          <p:grpSp>
            <p:nvGrpSpPr>
              <p:cNvPr id="53" name="Group 52">
                <a:extLst>
                  <a:ext uri="{FF2B5EF4-FFF2-40B4-BE49-F238E27FC236}">
                    <a16:creationId xmlns:a16="http://schemas.microsoft.com/office/drawing/2014/main" id="{F6ED500F-8FE8-43C2-93F4-5315EFF2C916}"/>
                  </a:ext>
                </a:extLst>
              </p:cNvPr>
              <p:cNvGrpSpPr/>
              <p:nvPr/>
            </p:nvGrpSpPr>
            <p:grpSpPr>
              <a:xfrm>
                <a:off x="6382603" y="2158620"/>
                <a:ext cx="1508078" cy="769246"/>
                <a:chOff x="6382603" y="2158620"/>
                <a:chExt cx="1508078" cy="769246"/>
              </a:xfrm>
            </p:grpSpPr>
            <p:sp>
              <p:nvSpPr>
                <p:cNvPr id="54" name="Rectangle 53">
                  <a:extLst>
                    <a:ext uri="{FF2B5EF4-FFF2-40B4-BE49-F238E27FC236}">
                      <a16:creationId xmlns:a16="http://schemas.microsoft.com/office/drawing/2014/main" id="{504393A6-8C22-4C28-B278-6F47CBC06FFB}"/>
                    </a:ext>
                  </a:extLst>
                </p:cNvPr>
                <p:cNvSpPr/>
                <p:nvPr/>
              </p:nvSpPr>
              <p:spPr>
                <a:xfrm>
                  <a:off x="7044519" y="2450194"/>
                  <a:ext cx="846162" cy="477672"/>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sp>
              <p:nvSpPr>
                <p:cNvPr id="55" name="TextBox 54">
                  <a:extLst>
                    <a:ext uri="{FF2B5EF4-FFF2-40B4-BE49-F238E27FC236}">
                      <a16:creationId xmlns:a16="http://schemas.microsoft.com/office/drawing/2014/main" id="{E2DB3EF4-B9EA-4E12-8FA7-40B315965351}"/>
                    </a:ext>
                  </a:extLst>
                </p:cNvPr>
                <p:cNvSpPr txBox="1"/>
                <p:nvPr/>
              </p:nvSpPr>
              <p:spPr>
                <a:xfrm>
                  <a:off x="6382603" y="2158620"/>
                  <a:ext cx="805218" cy="369332"/>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t>ptr2</a:t>
                  </a:r>
                </a:p>
              </p:txBody>
            </p:sp>
          </p:grpSp>
        </p:grpSp>
      </p:grpSp>
      <p:grpSp>
        <p:nvGrpSpPr>
          <p:cNvPr id="68" name="[Group 10]">
            <a:extLst>
              <a:ext uri="{FF2B5EF4-FFF2-40B4-BE49-F238E27FC236}">
                <a16:creationId xmlns:a16="http://schemas.microsoft.com/office/drawing/2014/main" id="{543B0C8A-70AE-44D7-90D9-D9925C44615E}"/>
              </a:ext>
            </a:extLst>
          </p:cNvPr>
          <p:cNvGrpSpPr/>
          <p:nvPr/>
        </p:nvGrpSpPr>
        <p:grpSpPr>
          <a:xfrm>
            <a:off x="5595582" y="3964423"/>
            <a:ext cx="1872018" cy="1120084"/>
            <a:chOff x="5595582" y="3964423"/>
            <a:chExt cx="1872018" cy="1120084"/>
          </a:xfrm>
        </p:grpSpPr>
        <p:cxnSp>
          <p:nvCxnSpPr>
            <p:cNvPr id="69" name="Straight Arrow Connector 68">
              <a:extLst>
                <a:ext uri="{FF2B5EF4-FFF2-40B4-BE49-F238E27FC236}">
                  <a16:creationId xmlns:a16="http://schemas.microsoft.com/office/drawing/2014/main" id="{0646A638-CD92-4D9C-86E8-3C1D09D83785}"/>
                </a:ext>
              </a:extLst>
            </p:cNvPr>
            <p:cNvCxnSpPr>
              <a:endCxn id="67" idx="2"/>
            </p:cNvCxnSpPr>
            <p:nvPr/>
          </p:nvCxnSpPr>
          <p:spPr>
            <a:xfrm flipH="1" flipV="1">
              <a:off x="5595582" y="3964423"/>
              <a:ext cx="0" cy="1120084"/>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28EE1C8-0B04-4C19-8925-4959147DCF59}"/>
                </a:ext>
              </a:extLst>
            </p:cNvPr>
            <p:cNvCxnSpPr/>
            <p:nvPr/>
          </p:nvCxnSpPr>
          <p:spPr>
            <a:xfrm flipH="1" flipV="1">
              <a:off x="7467600" y="3964423"/>
              <a:ext cx="0" cy="1120084"/>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75879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dissolve">
                                      <p:cBhvr>
                                        <p:cTn id="7" dur="500"/>
                                        <p:tgtEl>
                                          <p:spTgt spid="46"/>
                                        </p:tgtEl>
                                      </p:cBhvr>
                                    </p:animEffect>
                                  </p:childTnLst>
                                </p:cTn>
                              </p:par>
                            </p:childTnLst>
                          </p:cTn>
                        </p:par>
                        <p:par>
                          <p:cTn id="8" fill="hold" nodeType="afterGroup">
                            <p:stCondLst>
                              <p:cond delay="500"/>
                            </p:stCondLst>
                            <p:childTnLst>
                              <p:par>
                                <p:cTn id="9" presetID="22" presetClass="entr" presetSubtype="4" dur="500" fill="hold" nodeType="afterEffect">
                                  <p:stCondLst>
                                    <p:cond delay="0"/>
                                  </p:stCondLst>
                                  <p:childTnLst>
                                    <p:set>
                                      <p:cBhvr>
                                        <p:cTn id="10" dur="1" fill="hold">
                                          <p:stCondLst>
                                            <p:cond delay="0"/>
                                          </p:stCondLst>
                                        </p:cTn>
                                        <p:tgtEl>
                                          <p:spTgt spid="68"/>
                                        </p:tgtEl>
                                        <p:attrNameLst>
                                          <p:attrName>style.visibility</p:attrName>
                                        </p:attrNameLst>
                                      </p:cBhvr>
                                      <p:to>
                                        <p:strVal val="visible"/>
                                      </p:to>
                                    </p:set>
                                    <p:animEffect transition="in" filter="wipe(down)">
                                      <p:cBhvr>
                                        <p:cTn id="11"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5.1 Function To Swap Two Variables</a:t>
            </a:r>
            <a:endParaRPr lang="en-US" sz="3600">
              <a:solidFill>
                <a:srgbClr val="C00000"/>
              </a:solidFill>
              <a:latin typeface="+mn-lt"/>
            </a:endParaRPr>
          </a:p>
        </p:txBody>
      </p:sp>
      <p:grpSp>
        <p:nvGrpSpPr>
          <p:cNvPr id="34" name="Group 33">
            <a:extLst>
              <a:ext uri="{FF2B5EF4-FFF2-40B4-BE49-F238E27FC236}">
                <a16:creationId xmlns:a16="http://schemas.microsoft.com/office/drawing/2014/main" id="{65FF8F97-6E86-4BEA-8908-5FDF5938F180}"/>
              </a:ext>
            </a:extLst>
          </p:cNvPr>
          <p:cNvGrpSpPr/>
          <p:nvPr/>
        </p:nvGrpSpPr>
        <p:grpSpPr>
          <a:xfrm>
            <a:off x="549881" y="1681484"/>
            <a:ext cx="8090706" cy="5016758"/>
            <a:chOff x="549881" y="1629353"/>
            <a:chExt cx="8090706" cy="5016758"/>
          </a:xfrm>
        </p:grpSpPr>
        <p:sp>
          <p:nvSpPr>
            <p:cNvPr id="35" name="[TextBox 10]">
              <a:extLst>
                <a:ext uri="{FF2B5EF4-FFF2-40B4-BE49-F238E27FC236}">
                  <a16:creationId xmlns:a16="http://schemas.microsoft.com/office/drawing/2014/main" id="{915E65F5-7969-4A5C-841A-9F9BCEA2B700}"/>
                </a:ext>
              </a:extLst>
            </p:cNvPr>
            <p:cNvSpPr txBox="1"/>
            <p:nvPr/>
          </p:nvSpPr>
          <p:spPr>
            <a:xfrm>
              <a:off x="549881" y="1629353"/>
              <a:ext cx="8090706" cy="4893647"/>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tabLst>
                  <a:tab pos="347663"/>
                  <a:tab pos="682625"/>
                  <a:tab pos="1087438"/>
                  <a:tab pos="1377950"/>
                  <a:tab pos="1712913"/>
                </a:tabLst>
              </a:pPr>
              <a:r>
                <a:rPr lang="en-US" b="1">
                  <a:solidFill>
                    <a:srgbClr val="7030A0"/>
                  </a:solidFill>
                  <a:latin typeface="Courier New" panose="02070309020205020404" pitchFamily="49" charset="0"/>
                  <a:cs typeface="Courier New" panose="02070309020205020404" pitchFamily="49" charset="0"/>
                </a:rPr>
                <a:t>#include </a:t>
              </a:r>
              <a:r>
                <a:rPr lang="en-US" b="1">
                  <a:solidFill>
                    <a:srgbClr val="006600"/>
                  </a:solidFill>
                  <a:latin typeface="Courier New" panose="02070309020205020404" pitchFamily="49" charset="0"/>
                  <a:cs typeface="Courier New" panose="02070309020205020404" pitchFamily="49" charset="0"/>
                </a:rPr>
                <a:t>&lt;stdio.h&gt;</a:t>
              </a:r>
            </a:p>
            <a:p>
              <a:pPr>
                <a:tabLst>
                  <a:tab pos="347663"/>
                  <a:tab pos="682625"/>
                  <a:tab pos="1087438"/>
                  <a:tab pos="1377950"/>
                  <a:tab pos="1712913"/>
                </a:tabLst>
              </a:pPr>
              <a:endParaRPr lang="en-US" sz="1000" b="1">
                <a:latin typeface="Courier New" panose="02070309020205020404" pitchFamily="49" charset="0"/>
                <a:cs typeface="Courier New" panose="02070309020205020404" pitchFamily="49" charset="0"/>
              </a:endParaRPr>
            </a:p>
            <a:p>
              <a:pPr>
                <a:tabLst>
                  <a:tab pos="347663"/>
                  <a:tab pos="682625"/>
                  <a:tab pos="1087438"/>
                  <a:tab pos="1377950"/>
                  <a:tab pos="1712913"/>
                </a:tabLst>
              </a:pPr>
              <a:r>
                <a:rPr lang="en-US" b="1">
                  <a:solidFill>
                    <a:srgbClr val="0000FF"/>
                  </a:solidFill>
                  <a:latin typeface="Courier New" panose="02070309020205020404" pitchFamily="49" charset="0"/>
                  <a:cs typeface="Courier New" panose="02070309020205020404" pitchFamily="49" charset="0"/>
                </a:rPr>
                <a:t>void </a:t>
              </a:r>
              <a:r>
                <a:rPr lang="en-US" b="1">
                  <a:solidFill>
                    <a:schemeClr val="tx1"/>
                  </a:solidFill>
                  <a:latin typeface="Courier New" panose="02070309020205020404" pitchFamily="49" charset="0"/>
                  <a:cs typeface="Courier New" panose="02070309020205020404" pitchFamily="49" charset="0"/>
                </a:rPr>
                <a:t>swap(</a:t>
              </a:r>
              <a:r>
                <a:rPr lang="en-US" b="1" err="1">
                  <a:solidFill>
                    <a:srgbClr val="0000FF"/>
                  </a:solidFill>
                  <a:latin typeface="Courier New" panose="02070309020205020404" pitchFamily="49" charset="0"/>
                  <a:cs typeface="Courier New" panose="02070309020205020404" pitchFamily="49" charset="0"/>
                </a:rPr>
                <a:t>int </a:t>
              </a:r>
              <a:r>
                <a:rPr lang="en-US" b="1">
                  <a:solidFill>
                    <a:schemeClr val="tx1"/>
                  </a:solidFill>
                  <a:latin typeface="Courier New" panose="02070309020205020404" pitchFamily="49" charset="0"/>
                  <a:cs typeface="Courier New" panose="02070309020205020404" pitchFamily="49" charset="0"/>
                </a:rPr>
                <a:t>*,</a:t>
              </a:r>
              <a:r>
                <a:rPr lang="en-US" b="1">
                  <a:solidFill>
                    <a:srgbClr val="0000FF"/>
                  </a:solidFill>
                  <a:latin typeface="Courier New" panose="02070309020205020404" pitchFamily="49" charset="0"/>
                  <a:cs typeface="Courier New" panose="02070309020205020404" pitchFamily="49" charset="0"/>
                </a:rPr>
                <a:t> int </a:t>
              </a:r>
              <a:r>
                <a:rPr lang="en-US" b="1">
                  <a:solidFill>
                    <a:schemeClr val="tx1"/>
                  </a:solidFill>
                  <a:latin typeface="Courier New" panose="02070309020205020404" pitchFamily="49" charset="0"/>
                  <a:cs typeface="Courier New" panose="02070309020205020404" pitchFamily="49" charset="0"/>
                </a:rPr>
                <a:t>*);</a:t>
              </a:r>
            </a:p>
            <a:p>
              <a:pPr>
                <a:tabLst>
                  <a:tab pos="347663"/>
                  <a:tab pos="682625"/>
                  <a:tab pos="1087438"/>
                  <a:tab pos="1377950"/>
                  <a:tab pos="1712913"/>
                </a:tabLst>
              </a:pPr>
              <a:endParaRPr lang="en-US" sz="1000" b="1">
                <a:solidFill>
                  <a:srgbClr val="0000FF"/>
                </a:solidFill>
                <a:latin typeface="Courier New" panose="02070309020205020404" pitchFamily="49" charset="0"/>
                <a:cs typeface="Courier New" panose="02070309020205020404" pitchFamily="49" charset="0"/>
              </a:endParaRPr>
            </a:p>
            <a:p>
              <a:pPr>
                <a:tabLst>
                  <a:tab pos="347663"/>
                  <a:tab pos="682625"/>
                  <a:tab pos="1087438"/>
                  <a:tab pos="1377950"/>
                  <a:tab pos="1712913"/>
                </a:tabLst>
              </a:pPr>
              <a:r>
                <a:rPr lang="en-US" b="1" err="1">
                  <a:solidFill>
                    <a:srgbClr val="0000FF"/>
                  </a:solidFill>
                  <a:latin typeface="Courier New" panose="02070309020205020404" pitchFamily="49" charset="0"/>
                  <a:cs typeface="Courier New" panose="02070309020205020404" pitchFamily="49" charset="0"/>
                </a:rPr>
                <a:t>int</a:t>
              </a:r>
              <a:r>
                <a:rPr lang="en-US" b="1">
                  <a:latin typeface="Courier New" panose="02070309020205020404" pitchFamily="49" charset="0"/>
                  <a:cs typeface="Courier New" panose="02070309020205020404" pitchFamily="49" charset="0"/>
                </a:rPr>
                <a:t> main(</a:t>
              </a:r>
              <a:r>
                <a:rPr lang="en-US" b="1">
                  <a:solidFill>
                    <a:srgbClr val="0000FF"/>
                  </a:solidFill>
                  <a:latin typeface="Courier New" panose="02070309020205020404" pitchFamily="49" charset="0"/>
                  <a:cs typeface="Courier New" panose="02070309020205020404" pitchFamily="49" charset="0"/>
                </a:rPr>
                <a:t>void</a:t>
              </a:r>
              <a:r>
                <a:rPr lang="en-US" b="1">
                  <a:latin typeface="Courier New" panose="02070309020205020404" pitchFamily="49" charset="0"/>
                  <a:cs typeface="Courier New" panose="02070309020205020404" pitchFamily="49" charset="0"/>
                </a:rPr>
                <a:t>) {</a:t>
              </a:r>
            </a:p>
            <a:p>
              <a:pPr>
                <a:tabLst>
                  <a:tab pos="347663"/>
                  <a:tab pos="682625"/>
                  <a:tab pos="1087438"/>
                  <a:tab pos="1377950"/>
                  <a:tab pos="1712913"/>
                </a:tabLst>
              </a:pPr>
              <a:r>
                <a:rPr lang="fr-FR" b="1">
                  <a:latin typeface="Courier New" panose="02070309020205020404" pitchFamily="49" charset="0"/>
                  <a:cs typeface="Courier New" panose="02070309020205020404" pitchFamily="49" charset="0"/>
                </a:rPr>
                <a:t>	</a:t>
              </a:r>
              <a:r>
                <a:rPr lang="fr-FR" b="1" err="1">
                  <a:solidFill>
                    <a:srgbClr val="0000FF"/>
                  </a:solidFill>
                  <a:latin typeface="Courier New" panose="02070309020205020404" pitchFamily="49" charset="0"/>
                  <a:cs typeface="Courier New" panose="02070309020205020404" pitchFamily="49" charset="0"/>
                </a:rPr>
                <a:t>int</a:t>
              </a:r>
              <a:r>
                <a:rPr lang="fr-FR" b="1">
                  <a:latin typeface="Courier New" panose="02070309020205020404" pitchFamily="49" charset="0"/>
                  <a:cs typeface="Courier New" panose="02070309020205020404" pitchFamily="49" charset="0"/>
                </a:rPr>
                <a:t> </a:t>
              </a:r>
              <a:r>
                <a:rPr lang="en-US" b="1">
                  <a:latin typeface="Courier New" panose="02070309020205020404" pitchFamily="49" charset="0"/>
                  <a:cs typeface="Courier New" panose="02070309020205020404" pitchFamily="49" charset="0"/>
                </a:rPr>
                <a:t>a, b;</a:t>
              </a:r>
            </a:p>
            <a:p>
              <a:pPr>
                <a:tabLst>
                  <a:tab pos="347663"/>
                  <a:tab pos="682625"/>
                  <a:tab pos="1087438"/>
                  <a:tab pos="1377950"/>
                  <a:tab pos="1712913"/>
                </a:tabLst>
              </a:pPr>
              <a:endParaRPr lang="en-US" sz="1000" b="1">
                <a:latin typeface="Courier New" panose="02070309020205020404" pitchFamily="49" charset="0"/>
                <a:cs typeface="Courier New" panose="02070309020205020404" pitchFamily="49" charset="0"/>
              </a:endParaRPr>
            </a:p>
            <a:p>
              <a:pPr>
                <a:tabLst>
                  <a:tab pos="347663"/>
                  <a:tab pos="682625"/>
                  <a:tab pos="1087438"/>
                  <a:tab pos="1377950"/>
                  <a:tab pos="1712913"/>
                </a:tabLst>
              </a:pPr>
              <a:r>
                <a:rPr lang="de-DE" b="1">
                  <a:latin typeface="Courier New" panose="02070309020205020404" pitchFamily="49" charset="0"/>
                  <a:cs typeface="Courier New" panose="02070309020205020404" pitchFamily="49" charset="0"/>
                </a:rPr>
                <a:t>	printf(</a:t>
              </a:r>
              <a:r>
                <a:rPr lang="de-DE" b="1">
                  <a:solidFill>
                    <a:srgbClr val="006600"/>
                  </a:solidFill>
                  <a:latin typeface="Courier New" panose="02070309020205020404" pitchFamily="49" charset="0"/>
                  <a:cs typeface="Courier New" panose="02070309020205020404" pitchFamily="49" charset="0"/>
                </a:rPr>
                <a:t>"Enter two integers: "</a:t>
              </a:r>
              <a:r>
                <a:rPr lang="de-DE" b="1">
                  <a:latin typeface="Courier New" panose="02070309020205020404" pitchFamily="49" charset="0"/>
                  <a:cs typeface="Courier New" panose="02070309020205020404" pitchFamily="49" charset="0"/>
                </a:rPr>
                <a:t>);</a:t>
              </a:r>
            </a:p>
            <a:p>
              <a:pPr>
                <a:tabLst>
                  <a:tab pos="347663"/>
                  <a:tab pos="682625"/>
                  <a:tab pos="1087438"/>
                  <a:tab pos="1377950"/>
                  <a:tab pos="1712913"/>
                </a:tabLst>
              </a:pPr>
              <a:r>
                <a:rPr lang="de-DE" b="1">
                  <a:latin typeface="Courier New" panose="02070309020205020404" pitchFamily="49" charset="0"/>
                  <a:cs typeface="Courier New" panose="02070309020205020404" pitchFamily="49" charset="0"/>
                </a:rPr>
                <a:t>	scanf(</a:t>
              </a:r>
              <a:r>
                <a:rPr lang="de-DE" b="1">
                  <a:solidFill>
                    <a:srgbClr val="006600"/>
                  </a:solidFill>
                  <a:latin typeface="Courier New" panose="02070309020205020404" pitchFamily="49" charset="0"/>
                  <a:cs typeface="Courier New" panose="02070309020205020404" pitchFamily="49" charset="0"/>
                </a:rPr>
                <a:t>"</a:t>
              </a:r>
              <a:r>
                <a:rPr lang="de-DE" b="1">
                  <a:solidFill>
                    <a:srgbClr val="FF0000"/>
                  </a:solidFill>
                  <a:latin typeface="Courier New" panose="02070309020205020404" pitchFamily="49" charset="0"/>
                  <a:cs typeface="Courier New" panose="02070309020205020404" pitchFamily="49" charset="0"/>
                </a:rPr>
                <a:t>%d %d</a:t>
              </a:r>
              <a:r>
                <a:rPr lang="de-DE" b="1">
                  <a:solidFill>
                    <a:srgbClr val="006600"/>
                  </a:solidFill>
                  <a:latin typeface="Courier New" panose="02070309020205020404" pitchFamily="49" charset="0"/>
                  <a:cs typeface="Courier New" panose="02070309020205020404" pitchFamily="49" charset="0"/>
                </a:rPr>
                <a:t>"</a:t>
              </a:r>
              <a:r>
                <a:rPr lang="de-DE" b="1">
                  <a:latin typeface="Courier New" panose="02070309020205020404" pitchFamily="49" charset="0"/>
                  <a:cs typeface="Courier New" panose="02070309020205020404" pitchFamily="49" charset="0"/>
                </a:rPr>
                <a:t>, &amp;var1, &amp;var2);</a:t>
              </a:r>
            </a:p>
            <a:p>
              <a:pPr>
                <a:tabLst>
                  <a:tab pos="347663"/>
                  <a:tab pos="682625"/>
                  <a:tab pos="1087438"/>
                  <a:tab pos="1377950"/>
                  <a:tab pos="1712913"/>
                </a:tabLst>
              </a:pPr>
              <a:endParaRPr lang="de-DE" sz="1000" b="1">
                <a:latin typeface="Courier New" panose="02070309020205020404" pitchFamily="49" charset="0"/>
                <a:cs typeface="Courier New" panose="02070309020205020404" pitchFamily="49" charset="0"/>
              </a:endParaRPr>
            </a:p>
            <a:p>
              <a:pPr>
                <a:tabLst>
                  <a:tab pos="347663"/>
                  <a:tab pos="682625"/>
                  <a:tab pos="1087438"/>
                  <a:tab pos="1377950"/>
                  <a:tab pos="1712913"/>
                </a:tabLst>
              </a:pPr>
              <a:r>
                <a:rPr lang="de-DE" b="1">
                  <a:latin typeface="Courier New" panose="02070309020205020404" pitchFamily="49" charset="0"/>
                  <a:cs typeface="Courier New" panose="02070309020205020404" pitchFamily="49" charset="0"/>
                </a:rPr>
                <a:t>	swap( &amp;a, &amp;b );</a:t>
              </a:r>
            </a:p>
            <a:p>
              <a:pPr>
                <a:tabLst>
                  <a:tab pos="347663"/>
                  <a:tab pos="682625"/>
                  <a:tab pos="1087438"/>
                  <a:tab pos="1377950"/>
                  <a:tab pos="1712913"/>
                </a:tabLst>
              </a:pPr>
              <a:endParaRPr lang="de-DE" sz="1000" b="1">
                <a:latin typeface="Courier New" panose="02070309020205020404" pitchFamily="49" charset="0"/>
                <a:cs typeface="Courier New" panose="02070309020205020404" pitchFamily="49" charset="0"/>
              </a:endParaRPr>
            </a:p>
            <a:p>
              <a:pPr>
                <a:tabLst>
                  <a:tab pos="347663"/>
                  <a:tab pos="682625"/>
                  <a:tab pos="1087438"/>
                  <a:tab pos="1377950"/>
                  <a:tab pos="1712913"/>
                </a:tabLst>
              </a:pPr>
              <a:r>
                <a:rPr lang="de-DE" b="1">
                  <a:latin typeface="Courier New" panose="02070309020205020404" pitchFamily="49" charset="0"/>
                  <a:cs typeface="Courier New" panose="02070309020205020404" pitchFamily="49" charset="0"/>
                </a:rPr>
                <a:t>	printf(</a:t>
              </a:r>
              <a:r>
                <a:rPr lang="de-DE" b="1">
                  <a:solidFill>
                    <a:srgbClr val="006600"/>
                  </a:solidFill>
                  <a:latin typeface="Courier New" panose="02070309020205020404" pitchFamily="49" charset="0"/>
                  <a:cs typeface="Courier New" panose="02070309020205020404" pitchFamily="49" charset="0"/>
                </a:rPr>
                <a:t>"var1 = </a:t>
              </a:r>
              <a:r>
                <a:rPr lang="de-DE" b="1">
                  <a:solidFill>
                    <a:srgbClr val="FF0000"/>
                  </a:solidFill>
                  <a:latin typeface="Courier New" panose="02070309020205020404" pitchFamily="49" charset="0"/>
                  <a:cs typeface="Courier New" panose="02070309020205020404" pitchFamily="49" charset="0"/>
                </a:rPr>
                <a:t>%d</a:t>
              </a:r>
              <a:r>
                <a:rPr lang="de-DE" b="1">
                  <a:solidFill>
                    <a:srgbClr val="006600"/>
                  </a:solidFill>
                  <a:latin typeface="Courier New" panose="02070309020205020404" pitchFamily="49" charset="0"/>
                  <a:cs typeface="Courier New" panose="02070309020205020404" pitchFamily="49" charset="0"/>
                </a:rPr>
                <a:t>; var2 = </a:t>
              </a:r>
              <a:r>
                <a:rPr lang="de-DE" b="1">
                  <a:solidFill>
                    <a:srgbClr val="FF0000"/>
                  </a:solidFill>
                  <a:latin typeface="Courier New" panose="02070309020205020404" pitchFamily="49" charset="0"/>
                  <a:cs typeface="Courier New" panose="02070309020205020404" pitchFamily="49" charset="0"/>
                </a:rPr>
                <a:t>%d\n</a:t>
              </a:r>
              <a:r>
                <a:rPr lang="de-DE" b="1">
                  <a:solidFill>
                    <a:srgbClr val="006600"/>
                  </a:solidFill>
                  <a:latin typeface="Courier New" panose="02070309020205020404" pitchFamily="49" charset="0"/>
                  <a:cs typeface="Courier New" panose="02070309020205020404" pitchFamily="49" charset="0"/>
                </a:rPr>
                <a:t>"</a:t>
              </a:r>
              <a:r>
                <a:rPr lang="de-DE" b="1">
                  <a:solidFill>
                    <a:schemeClr val="tx1"/>
                  </a:solidFill>
                  <a:latin typeface="Courier New" panose="02070309020205020404" pitchFamily="49" charset="0"/>
                  <a:cs typeface="Courier New" panose="02070309020205020404" pitchFamily="49" charset="0"/>
                </a:rPr>
                <a:t>,</a:t>
              </a:r>
              <a:r>
                <a:rPr lang="de-DE" b="1">
                  <a:solidFill>
                    <a:srgbClr val="006600"/>
                  </a:solidFill>
                  <a:latin typeface="Courier New" panose="02070309020205020404" pitchFamily="49" charset="0"/>
                  <a:cs typeface="Courier New" panose="02070309020205020404" pitchFamily="49" charset="0"/>
                </a:rPr>
                <a:t> </a:t>
              </a:r>
              <a:r>
                <a:rPr lang="de-DE" b="1">
                  <a:solidFill>
                    <a:schemeClr val="tx1"/>
                  </a:solidFill>
                  <a:latin typeface="Courier New" panose="02070309020205020404" pitchFamily="49" charset="0"/>
                  <a:cs typeface="Courier New" panose="02070309020205020404" pitchFamily="49" charset="0"/>
                </a:rPr>
                <a:t>var1, var2);</a:t>
              </a:r>
            </a:p>
            <a:p>
              <a:pPr>
                <a:tabLst>
                  <a:tab pos="347663"/>
                  <a:tab pos="682625"/>
                  <a:tab pos="1087438"/>
                  <a:tab pos="1377950"/>
                  <a:tab pos="1712913"/>
                </a:tabLst>
              </a:pPr>
              <a:r>
                <a:rPr lang="de-DE" b="1">
                  <a:solidFill>
                    <a:schemeClr val="tx1"/>
                  </a:solidFill>
                  <a:latin typeface="Courier New" panose="02070309020205020404" pitchFamily="49" charset="0"/>
                  <a:cs typeface="Courier New" panose="02070309020205020404" pitchFamily="49" charset="0"/>
                </a:rPr>
                <a:t>	</a:t>
              </a:r>
              <a:r>
                <a:rPr lang="de-DE" b="1">
                  <a:solidFill>
                    <a:srgbClr val="0000FF"/>
                  </a:solidFill>
                  <a:latin typeface="Courier New" panose="02070309020205020404" pitchFamily="49" charset="0"/>
                  <a:cs typeface="Courier New" panose="02070309020205020404" pitchFamily="49" charset="0"/>
                </a:rPr>
                <a:t>return</a:t>
              </a:r>
              <a:r>
                <a:rPr lang="de-DE" b="1">
                  <a:solidFill>
                    <a:schemeClr val="tx1"/>
                  </a:solidFill>
                  <a:latin typeface="Courier New" panose="02070309020205020404" pitchFamily="49" charset="0"/>
                  <a:cs typeface="Courier New" panose="02070309020205020404" pitchFamily="49" charset="0"/>
                </a:rPr>
                <a:t> </a:t>
              </a:r>
              <a:r>
                <a:rPr lang="de-DE" b="1">
                  <a:solidFill>
                    <a:srgbClr val="009900"/>
                  </a:solidFill>
                  <a:latin typeface="Courier New" panose="02070309020205020404" pitchFamily="49" charset="0"/>
                  <a:cs typeface="Courier New" panose="02070309020205020404" pitchFamily="49" charset="0"/>
                </a:rPr>
                <a:t>0</a:t>
              </a:r>
              <a:r>
                <a:rPr lang="de-DE" b="1">
                  <a:solidFill>
                    <a:schemeClr val="tx1"/>
                  </a:solidFill>
                  <a:latin typeface="Courier New" panose="02070309020205020404" pitchFamily="49" charset="0"/>
                  <a:cs typeface="Courier New" panose="02070309020205020404" pitchFamily="49" charset="0"/>
                </a:rPr>
                <a:t>;</a:t>
              </a:r>
            </a:p>
            <a:p>
              <a:pPr>
                <a:tabLst>
                  <a:tab pos="347663"/>
                  <a:tab pos="682625"/>
                  <a:tab pos="1087438"/>
                  <a:tab pos="1377950"/>
                  <a:tab pos="1712913"/>
                </a:tabLst>
              </a:pPr>
              <a:r>
                <a:rPr lang="de-DE" b="1">
                  <a:solidFill>
                    <a:schemeClr val="tx1"/>
                  </a:solidFill>
                  <a:latin typeface="Courier New" panose="02070309020205020404" pitchFamily="49" charset="0"/>
                  <a:cs typeface="Courier New" panose="02070309020205020404" pitchFamily="49" charset="0"/>
                </a:rPr>
                <a:t>}</a:t>
              </a:r>
            </a:p>
            <a:p>
              <a:pPr>
                <a:tabLst>
                  <a:tab pos="347663"/>
                  <a:tab pos="682625"/>
                  <a:tab pos="1087438"/>
                  <a:tab pos="1377950"/>
                  <a:tab pos="1712913"/>
                </a:tabLst>
              </a:pPr>
              <a:endParaRPr lang="de-DE" sz="1000" b="1">
                <a:solidFill>
                  <a:schemeClr val="tx1"/>
                </a:solidFill>
                <a:latin typeface="Courier New" panose="02070309020205020404" pitchFamily="49" charset="0"/>
                <a:cs typeface="Courier New" panose="02070309020205020404" pitchFamily="49" charset="0"/>
              </a:endParaRPr>
            </a:p>
            <a:p>
              <a:pPr>
                <a:tabLst>
                  <a:tab pos="347663"/>
                  <a:tab pos="682625"/>
                  <a:tab pos="1087438"/>
                  <a:tab pos="1377950"/>
                  <a:tab pos="1712913"/>
                </a:tabLst>
              </a:pPr>
              <a:r>
                <a:rPr lang="en-US" b="1">
                  <a:solidFill>
                    <a:srgbClr val="0000FF"/>
                  </a:solidFill>
                  <a:latin typeface="Courier New" panose="02070309020205020404" pitchFamily="49" charset="0"/>
                  <a:cs typeface="Courier New" panose="02070309020205020404" pitchFamily="49" charset="0"/>
                </a:rPr>
                <a:t>void </a:t>
              </a:r>
              <a:r>
                <a:rPr lang="en-US" b="1">
                  <a:solidFill>
                    <a:schemeClr val="tx1"/>
                  </a:solidFill>
                  <a:latin typeface="Courier New" panose="02070309020205020404" pitchFamily="49" charset="0"/>
                  <a:cs typeface="Courier New" panose="02070309020205020404" pitchFamily="49" charset="0"/>
                </a:rPr>
                <a:t>swap(</a:t>
              </a:r>
              <a:r>
                <a:rPr lang="en-US" b="1" err="1">
                  <a:solidFill>
                    <a:srgbClr val="0000FF"/>
                  </a:solidFill>
                  <a:latin typeface="Courier New" panose="02070309020205020404" pitchFamily="49" charset="0"/>
                  <a:cs typeface="Courier New" panose="02070309020205020404" pitchFamily="49" charset="0"/>
                </a:rPr>
                <a:t>int</a:t>
              </a:r>
              <a:r>
                <a:rPr lang="en-US" b="1">
                  <a:solidFill>
                    <a:schemeClr val="tx1"/>
                  </a:solidFill>
                  <a:latin typeface="Courier New" panose="02070309020205020404" pitchFamily="49" charset="0"/>
                  <a:cs typeface="Courier New" panose="02070309020205020404" pitchFamily="49" charset="0"/>
                </a:rPr>
                <a:t> *ptr1, </a:t>
              </a:r>
              <a:r>
                <a:rPr lang="en-US" b="1" err="1">
                  <a:solidFill>
                    <a:srgbClr val="0000FF"/>
                  </a:solidFill>
                  <a:latin typeface="Courier New" panose="02070309020205020404" pitchFamily="49" charset="0"/>
                  <a:cs typeface="Courier New" panose="02070309020205020404" pitchFamily="49" charset="0"/>
                </a:rPr>
                <a:t>int</a:t>
              </a:r>
              <a:r>
                <a:rPr lang="en-US" b="1">
                  <a:solidFill>
                    <a:schemeClr val="tx1"/>
                  </a:solidFill>
                  <a:latin typeface="Courier New" panose="02070309020205020404" pitchFamily="49" charset="0"/>
                  <a:cs typeface="Courier New" panose="02070309020205020404" pitchFamily="49" charset="0"/>
                </a:rPr>
                <a:t> *ptr2) {</a:t>
              </a:r>
            </a:p>
            <a:p>
              <a:pPr>
                <a:tabLst>
                  <a:tab pos="347663"/>
                  <a:tab pos="682625"/>
                  <a:tab pos="1087438"/>
                  <a:tab pos="1377950"/>
                  <a:tab pos="1712913"/>
                </a:tabLst>
              </a:pPr>
              <a:r>
                <a:rPr lang="en-US" b="1">
                  <a:solidFill>
                    <a:schemeClr val="tx1"/>
                  </a:solidFill>
                  <a:latin typeface="Courier New" panose="02070309020205020404" pitchFamily="49" charset="0"/>
                  <a:cs typeface="Courier New" panose="02070309020205020404" pitchFamily="49" charset="0"/>
                </a:rPr>
                <a:t>	</a:t>
              </a:r>
              <a:r>
                <a:rPr lang="en-US" b="1" err="1">
                  <a:solidFill>
                    <a:srgbClr val="0000FF"/>
                  </a:solidFill>
                  <a:latin typeface="Courier New" panose="02070309020205020404" pitchFamily="49" charset="0"/>
                  <a:cs typeface="Courier New" panose="02070309020205020404" pitchFamily="49" charset="0"/>
                </a:rPr>
                <a:t>int </a:t>
              </a:r>
              <a:r>
                <a:rPr lang="en-US" b="1">
                  <a:solidFill>
                    <a:schemeClr val="tx1"/>
                  </a:solidFill>
                  <a:latin typeface="Courier New" panose="02070309020205020404" pitchFamily="49" charset="0"/>
                  <a:cs typeface="Courier New" panose="02070309020205020404" pitchFamily="49" charset="0"/>
                </a:rPr>
                <a:t>temp;</a:t>
              </a:r>
            </a:p>
            <a:p>
              <a:pPr>
                <a:tabLst>
                  <a:tab pos="347663"/>
                  <a:tab pos="682625"/>
                  <a:tab pos="1087438"/>
                  <a:tab pos="1377950"/>
                  <a:tab pos="1712913"/>
                </a:tabLst>
              </a:pPr>
              <a:r>
                <a:rPr lang="en-US" b="1">
                  <a:solidFill>
                    <a:schemeClr val="tx1"/>
                  </a:solidFill>
                  <a:latin typeface="Courier New" panose="02070309020205020404" pitchFamily="49" charset="0"/>
                  <a:cs typeface="Courier New" panose="02070309020205020404" pitchFamily="49" charset="0"/>
                </a:rPr>
                <a:t>	temp = *ptr1; *ptr1 = *ptr2; *ptr2 = temp;</a:t>
              </a:r>
            </a:p>
            <a:p>
              <a:pPr>
                <a:tabLst>
                  <a:tab pos="347663"/>
                  <a:tab pos="682625"/>
                  <a:tab pos="1087438"/>
                  <a:tab pos="1377950"/>
                  <a:tab pos="1712913"/>
                </a:tabLst>
              </a:pPr>
              <a:r>
                <a:rPr lang="en-US" b="1">
                  <a:solidFill>
                    <a:schemeClr val="tx1"/>
                  </a:solidFill>
                  <a:latin typeface="Courier New" panose="02070309020205020404" pitchFamily="49" charset="0"/>
                  <a:cs typeface="Courier New" panose="02070309020205020404" pitchFamily="49" charset="0"/>
                </a:rPr>
                <a:t>}</a:t>
              </a:r>
            </a:p>
          </p:txBody>
        </p:sp>
        <p:sp>
          <p:nvSpPr>
            <p:cNvPr id="36" name="[TextBox 12]">
              <a:extLst>
                <a:ext uri="{FF2B5EF4-FFF2-40B4-BE49-F238E27FC236}">
                  <a16:creationId xmlns:a16="http://schemas.microsoft.com/office/drawing/2014/main" id="{B4AD55B7-7F36-40C2-864F-D1622C97049B}"/>
                </a:ext>
              </a:extLst>
            </p:cNvPr>
            <p:cNvSpPr txBox="1"/>
            <p:nvPr/>
          </p:nvSpPr>
          <p:spPr>
            <a:xfrm>
              <a:off x="6293173" y="6276779"/>
              <a:ext cx="2113848" cy="369332"/>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SwapCorrect.c</a:t>
              </a:r>
              <a:endParaRPr lang="en-SG"/>
            </a:p>
          </p:txBody>
        </p:sp>
      </p:grpSp>
      <p:sp>
        <p:nvSpPr>
          <p:cNvPr id="91" name="Rounded Rectangle 1">
            <a:extLst>
              <a:ext uri="{FF2B5EF4-FFF2-40B4-BE49-F238E27FC236}">
                <a16:creationId xmlns:a16="http://schemas.microsoft.com/office/drawing/2014/main" id="{0AC6A3A1-6422-48B5-93E6-94313431EAC6}"/>
              </a:ext>
            </a:extLst>
          </p:cNvPr>
          <p:cNvSpPr/>
          <p:nvPr/>
        </p:nvSpPr>
        <p:spPr>
          <a:xfrm>
            <a:off x="1686559" y="3994975"/>
            <a:ext cx="1056641" cy="26808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92" name="Rounded Rectangle 50">
            <a:extLst>
              <a:ext uri="{FF2B5EF4-FFF2-40B4-BE49-F238E27FC236}">
                <a16:creationId xmlns:a16="http://schemas.microsoft.com/office/drawing/2014/main" id="{AFBA5FBC-5EEE-467D-95C8-8ECA32EEEBF3}"/>
              </a:ext>
            </a:extLst>
          </p:cNvPr>
          <p:cNvSpPr/>
          <p:nvPr/>
        </p:nvSpPr>
        <p:spPr>
          <a:xfrm>
            <a:off x="1934639" y="2127797"/>
            <a:ext cx="1825327" cy="3385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93" name="Rounded Rectangle 51">
            <a:extLst>
              <a:ext uri="{FF2B5EF4-FFF2-40B4-BE49-F238E27FC236}">
                <a16:creationId xmlns:a16="http://schemas.microsoft.com/office/drawing/2014/main" id="{FE0B0DD0-56AE-4C6E-A214-60D45C00C21F}"/>
              </a:ext>
            </a:extLst>
          </p:cNvPr>
          <p:cNvSpPr/>
          <p:nvPr/>
        </p:nvSpPr>
        <p:spPr>
          <a:xfrm>
            <a:off x="1927764" y="5333183"/>
            <a:ext cx="2852783" cy="33855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grpSp>
        <p:nvGrpSpPr>
          <p:cNvPr id="125" name="Group 124">
            <a:extLst>
              <a:ext uri="{FF2B5EF4-FFF2-40B4-BE49-F238E27FC236}">
                <a16:creationId xmlns:a16="http://schemas.microsoft.com/office/drawing/2014/main" id="{C5215F6D-17F7-46EE-A569-9AFB7D04E8A5}"/>
              </a:ext>
            </a:extLst>
          </p:cNvPr>
          <p:cNvGrpSpPr/>
          <p:nvPr/>
        </p:nvGrpSpPr>
        <p:grpSpPr>
          <a:xfrm>
            <a:off x="4748574" y="1833404"/>
            <a:ext cx="3845545" cy="502153"/>
            <a:chOff x="4859829" y="1058143"/>
            <a:chExt cx="3845545" cy="502153"/>
          </a:xfrm>
        </p:grpSpPr>
        <p:sp>
          <p:nvSpPr>
            <p:cNvPr id="126" name="[TextBox 3]">
              <a:extLst>
                <a:ext uri="{FF2B5EF4-FFF2-40B4-BE49-F238E27FC236}">
                  <a16:creationId xmlns:a16="http://schemas.microsoft.com/office/drawing/2014/main" id="{DF87E16F-AA53-4DBB-8489-C6E86CD7A5A4}"/>
                </a:ext>
              </a:extLst>
            </p:cNvPr>
            <p:cNvSpPr txBox="1"/>
            <p:nvPr/>
          </p:nvSpPr>
          <p:spPr>
            <a:xfrm>
              <a:off x="4859829" y="1085229"/>
              <a:ext cx="1376675"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In main():</a:t>
              </a:r>
            </a:p>
          </p:txBody>
        </p:sp>
        <p:grpSp>
          <p:nvGrpSpPr>
            <p:cNvPr id="127" name="[Group 23]">
              <a:extLst>
                <a:ext uri="{FF2B5EF4-FFF2-40B4-BE49-F238E27FC236}">
                  <a16:creationId xmlns:a16="http://schemas.microsoft.com/office/drawing/2014/main" id="{094E6355-E177-4EE1-A6DD-EF4C638C4EA5}"/>
                </a:ext>
              </a:extLst>
            </p:cNvPr>
            <p:cNvGrpSpPr/>
            <p:nvPr/>
          </p:nvGrpSpPr>
          <p:grpSpPr>
            <a:xfrm>
              <a:off x="6110603" y="1058143"/>
              <a:ext cx="2594771" cy="502153"/>
              <a:chOff x="4755470" y="2158620"/>
              <a:chExt cx="2594771" cy="502153"/>
            </a:xfrm>
          </p:grpSpPr>
          <p:grpSp>
            <p:nvGrpSpPr>
              <p:cNvPr id="128" name="Group 127">
                <a:extLst>
                  <a:ext uri="{FF2B5EF4-FFF2-40B4-BE49-F238E27FC236}">
                    <a16:creationId xmlns:a16="http://schemas.microsoft.com/office/drawing/2014/main" id="{C0DC97D2-7378-432A-8254-7F323164E58B}"/>
                  </a:ext>
                </a:extLst>
              </p:cNvPr>
              <p:cNvGrpSpPr/>
              <p:nvPr/>
            </p:nvGrpSpPr>
            <p:grpSpPr>
              <a:xfrm>
                <a:off x="4755470" y="2158620"/>
                <a:ext cx="1165384" cy="502153"/>
                <a:chOff x="4755470" y="2158620"/>
                <a:chExt cx="1165384" cy="502153"/>
              </a:xfrm>
            </p:grpSpPr>
            <p:grpSp>
              <p:nvGrpSpPr>
                <p:cNvPr id="134" name="Group 133">
                  <a:extLst>
                    <a:ext uri="{FF2B5EF4-FFF2-40B4-BE49-F238E27FC236}">
                      <a16:creationId xmlns:a16="http://schemas.microsoft.com/office/drawing/2014/main" id="{B024512A-77CE-4151-9D40-07095D767966}"/>
                    </a:ext>
                  </a:extLst>
                </p:cNvPr>
                <p:cNvGrpSpPr/>
                <p:nvPr/>
              </p:nvGrpSpPr>
              <p:grpSpPr>
                <a:xfrm>
                  <a:off x="5172501" y="2268049"/>
                  <a:ext cx="748353" cy="392724"/>
                  <a:chOff x="5172501" y="2268049"/>
                  <a:chExt cx="748353" cy="392724"/>
                </a:xfrm>
              </p:grpSpPr>
              <p:sp>
                <p:nvSpPr>
                  <p:cNvPr id="136" name="TextBox 135">
                    <a:extLst>
                      <a:ext uri="{FF2B5EF4-FFF2-40B4-BE49-F238E27FC236}">
                        <a16:creationId xmlns:a16="http://schemas.microsoft.com/office/drawing/2014/main" id="{84A4BD33-2D4E-4925-9ED7-6DE1F1C3398C}"/>
                      </a:ext>
                    </a:extLst>
                  </p:cNvPr>
                  <p:cNvSpPr txBox="1"/>
                  <p:nvPr/>
                </p:nvSpPr>
                <p:spPr>
                  <a:xfrm>
                    <a:off x="5266898" y="2268049"/>
                    <a:ext cx="559558"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t>2</a:t>
                    </a:r>
                  </a:p>
                </p:txBody>
              </p:sp>
              <p:sp>
                <p:nvSpPr>
                  <p:cNvPr id="137" name="Rectangle 136">
                    <a:extLst>
                      <a:ext uri="{FF2B5EF4-FFF2-40B4-BE49-F238E27FC236}">
                        <a16:creationId xmlns:a16="http://schemas.microsoft.com/office/drawing/2014/main" id="{66917C31-AED0-4E75-9C54-9A7267D7664C}"/>
                      </a:ext>
                    </a:extLst>
                  </p:cNvPr>
                  <p:cNvSpPr/>
                  <p:nvPr/>
                </p:nvSpPr>
                <p:spPr>
                  <a:xfrm>
                    <a:off x="5172501" y="2268049"/>
                    <a:ext cx="748353" cy="392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grpSp>
            <p:sp>
              <p:nvSpPr>
                <p:cNvPr id="135" name="TextBox 134">
                  <a:extLst>
                    <a:ext uri="{FF2B5EF4-FFF2-40B4-BE49-F238E27FC236}">
                      <a16:creationId xmlns:a16="http://schemas.microsoft.com/office/drawing/2014/main" id="{13BC5239-9948-470B-92B4-EDEDC33BB809}"/>
                    </a:ext>
                  </a:extLst>
                </p:cNvPr>
                <p:cNvSpPr txBox="1"/>
                <p:nvPr/>
              </p:nvSpPr>
              <p:spPr>
                <a:xfrm>
                  <a:off x="4755470" y="2158620"/>
                  <a:ext cx="511428"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t>a</a:t>
                  </a:r>
                </a:p>
              </p:txBody>
            </p:sp>
          </p:grpSp>
          <p:grpSp>
            <p:nvGrpSpPr>
              <p:cNvPr id="129" name="Group 128">
                <a:extLst>
                  <a:ext uri="{FF2B5EF4-FFF2-40B4-BE49-F238E27FC236}">
                    <a16:creationId xmlns:a16="http://schemas.microsoft.com/office/drawing/2014/main" id="{16DFA66E-5346-407B-B9CF-78EA5B27CA8B}"/>
                  </a:ext>
                </a:extLst>
              </p:cNvPr>
              <p:cNvGrpSpPr/>
              <p:nvPr/>
            </p:nvGrpSpPr>
            <p:grpSpPr>
              <a:xfrm>
                <a:off x="6299921" y="2158620"/>
                <a:ext cx="1050320" cy="502153"/>
                <a:chOff x="6299921" y="2158620"/>
                <a:chExt cx="1050320" cy="502153"/>
              </a:xfrm>
            </p:grpSpPr>
            <p:grpSp>
              <p:nvGrpSpPr>
                <p:cNvPr id="130" name="Group 129">
                  <a:extLst>
                    <a:ext uri="{FF2B5EF4-FFF2-40B4-BE49-F238E27FC236}">
                      <a16:creationId xmlns:a16="http://schemas.microsoft.com/office/drawing/2014/main" id="{79B692A1-DC2A-4F41-8E5C-CCB00210C7D8}"/>
                    </a:ext>
                  </a:extLst>
                </p:cNvPr>
                <p:cNvGrpSpPr/>
                <p:nvPr/>
              </p:nvGrpSpPr>
              <p:grpSpPr>
                <a:xfrm>
                  <a:off x="6601888" y="2268049"/>
                  <a:ext cx="748353" cy="392724"/>
                  <a:chOff x="6601888" y="2235783"/>
                  <a:chExt cx="748353" cy="392724"/>
                </a:xfrm>
              </p:grpSpPr>
              <p:sp>
                <p:nvSpPr>
                  <p:cNvPr id="132" name="TextBox 131">
                    <a:extLst>
                      <a:ext uri="{FF2B5EF4-FFF2-40B4-BE49-F238E27FC236}">
                        <a16:creationId xmlns:a16="http://schemas.microsoft.com/office/drawing/2014/main" id="{4465792D-A780-430B-99BA-5D82028C571C}"/>
                      </a:ext>
                    </a:extLst>
                  </p:cNvPr>
                  <p:cNvSpPr txBox="1"/>
                  <p:nvPr/>
                </p:nvSpPr>
                <p:spPr>
                  <a:xfrm>
                    <a:off x="6684980" y="2235783"/>
                    <a:ext cx="559558"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t>3</a:t>
                    </a:r>
                  </a:p>
                </p:txBody>
              </p:sp>
              <p:sp>
                <p:nvSpPr>
                  <p:cNvPr id="133" name="Rectangle 132">
                    <a:extLst>
                      <a:ext uri="{FF2B5EF4-FFF2-40B4-BE49-F238E27FC236}">
                        <a16:creationId xmlns:a16="http://schemas.microsoft.com/office/drawing/2014/main" id="{443C1424-18C6-44A0-A932-D77CBF8F63F7}"/>
                      </a:ext>
                    </a:extLst>
                  </p:cNvPr>
                  <p:cNvSpPr/>
                  <p:nvPr/>
                </p:nvSpPr>
                <p:spPr>
                  <a:xfrm>
                    <a:off x="6601888" y="2235783"/>
                    <a:ext cx="748353" cy="3927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grpSp>
            <p:sp>
              <p:nvSpPr>
                <p:cNvPr id="131" name="TextBox 130">
                  <a:extLst>
                    <a:ext uri="{FF2B5EF4-FFF2-40B4-BE49-F238E27FC236}">
                      <a16:creationId xmlns:a16="http://schemas.microsoft.com/office/drawing/2014/main" id="{83D97C45-8DD7-472A-9657-B7644C13DFE2}"/>
                    </a:ext>
                  </a:extLst>
                </p:cNvPr>
                <p:cNvSpPr txBox="1"/>
                <p:nvPr/>
              </p:nvSpPr>
              <p:spPr>
                <a:xfrm>
                  <a:off x="6299921" y="2158620"/>
                  <a:ext cx="355421"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t>b</a:t>
                  </a:r>
                </a:p>
              </p:txBody>
            </p:sp>
          </p:grpSp>
        </p:grpSp>
      </p:grpSp>
      <p:grpSp>
        <p:nvGrpSpPr>
          <p:cNvPr id="138" name="Group 137">
            <a:extLst>
              <a:ext uri="{FF2B5EF4-FFF2-40B4-BE49-F238E27FC236}">
                <a16:creationId xmlns:a16="http://schemas.microsoft.com/office/drawing/2014/main" id="{5793EB51-7126-42D8-842B-423BAC44B0A7}"/>
              </a:ext>
            </a:extLst>
          </p:cNvPr>
          <p:cNvGrpSpPr/>
          <p:nvPr/>
        </p:nvGrpSpPr>
        <p:grpSpPr>
          <a:xfrm>
            <a:off x="4692460" y="2749909"/>
            <a:ext cx="3901659" cy="428693"/>
            <a:chOff x="4803715" y="1974648"/>
            <a:chExt cx="3901659" cy="428693"/>
          </a:xfrm>
        </p:grpSpPr>
        <p:sp>
          <p:nvSpPr>
            <p:cNvPr id="139" name="[TextBox 22]">
              <a:extLst>
                <a:ext uri="{FF2B5EF4-FFF2-40B4-BE49-F238E27FC236}">
                  <a16:creationId xmlns:a16="http://schemas.microsoft.com/office/drawing/2014/main" id="{B6128466-85C8-4162-B6E2-4396DE6F8E61}"/>
                </a:ext>
              </a:extLst>
            </p:cNvPr>
            <p:cNvSpPr txBox="1"/>
            <p:nvPr/>
          </p:nvSpPr>
          <p:spPr>
            <a:xfrm>
              <a:off x="4803715" y="1974648"/>
              <a:ext cx="1376675"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In swap():</a:t>
              </a:r>
            </a:p>
          </p:txBody>
        </p:sp>
        <p:grpSp>
          <p:nvGrpSpPr>
            <p:cNvPr id="140" name="[Group 26]">
              <a:extLst>
                <a:ext uri="{FF2B5EF4-FFF2-40B4-BE49-F238E27FC236}">
                  <a16:creationId xmlns:a16="http://schemas.microsoft.com/office/drawing/2014/main" id="{6DAE10C0-4FCB-4892-9CC4-67E9D1B3708A}"/>
                </a:ext>
              </a:extLst>
            </p:cNvPr>
            <p:cNvGrpSpPr/>
            <p:nvPr/>
          </p:nvGrpSpPr>
          <p:grpSpPr>
            <a:xfrm>
              <a:off x="5866817" y="2064786"/>
              <a:ext cx="2838557" cy="338555"/>
              <a:chOff x="4550393" y="2446310"/>
              <a:chExt cx="2838557" cy="338555"/>
            </a:xfrm>
          </p:grpSpPr>
          <p:grpSp>
            <p:nvGrpSpPr>
              <p:cNvPr id="141" name="Group 140">
                <a:extLst>
                  <a:ext uri="{FF2B5EF4-FFF2-40B4-BE49-F238E27FC236}">
                    <a16:creationId xmlns:a16="http://schemas.microsoft.com/office/drawing/2014/main" id="{0A1727C9-8B52-44A1-8542-D4009F777B9A}"/>
                  </a:ext>
                </a:extLst>
              </p:cNvPr>
              <p:cNvGrpSpPr/>
              <p:nvPr/>
            </p:nvGrpSpPr>
            <p:grpSpPr>
              <a:xfrm>
                <a:off x="4550393" y="2446310"/>
                <a:ext cx="1409170" cy="338555"/>
                <a:chOff x="4550393" y="2446310"/>
                <a:chExt cx="1409170" cy="338555"/>
              </a:xfrm>
            </p:grpSpPr>
            <p:sp>
              <p:nvSpPr>
                <p:cNvPr id="145" name="Rectangle 144">
                  <a:extLst>
                    <a:ext uri="{FF2B5EF4-FFF2-40B4-BE49-F238E27FC236}">
                      <a16:creationId xmlns:a16="http://schemas.microsoft.com/office/drawing/2014/main" id="{98B94B46-A467-4687-96D6-68F39141EDDA}"/>
                    </a:ext>
                  </a:extLst>
                </p:cNvPr>
                <p:cNvSpPr/>
                <p:nvPr/>
              </p:nvSpPr>
              <p:spPr>
                <a:xfrm>
                  <a:off x="5172501" y="2450195"/>
                  <a:ext cx="787062" cy="334670"/>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sp>
              <p:nvSpPr>
                <p:cNvPr id="146" name="TextBox 145">
                  <a:extLst>
                    <a:ext uri="{FF2B5EF4-FFF2-40B4-BE49-F238E27FC236}">
                      <a16:creationId xmlns:a16="http://schemas.microsoft.com/office/drawing/2014/main" id="{57D13FE1-C40A-4E6C-A88E-DD41BFC0D3C6}"/>
                    </a:ext>
                  </a:extLst>
                </p:cNvPr>
                <p:cNvSpPr txBox="1"/>
                <p:nvPr/>
              </p:nvSpPr>
              <p:spPr>
                <a:xfrm>
                  <a:off x="4550393" y="2446310"/>
                  <a:ext cx="765409"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t>ptr1</a:t>
                  </a:r>
                </a:p>
              </p:txBody>
            </p:sp>
          </p:grpSp>
          <p:grpSp>
            <p:nvGrpSpPr>
              <p:cNvPr id="142" name="Group 141">
                <a:extLst>
                  <a:ext uri="{FF2B5EF4-FFF2-40B4-BE49-F238E27FC236}">
                    <a16:creationId xmlns:a16="http://schemas.microsoft.com/office/drawing/2014/main" id="{8665B7F9-DEE0-41F2-815F-E72EE4A755F4}"/>
                  </a:ext>
                </a:extLst>
              </p:cNvPr>
              <p:cNvGrpSpPr/>
              <p:nvPr/>
            </p:nvGrpSpPr>
            <p:grpSpPr>
              <a:xfrm>
                <a:off x="6058389" y="2446310"/>
                <a:ext cx="1330561" cy="338555"/>
                <a:chOff x="6058389" y="2446310"/>
                <a:chExt cx="1330561" cy="338555"/>
              </a:xfrm>
            </p:grpSpPr>
            <p:sp>
              <p:nvSpPr>
                <p:cNvPr id="143" name="Rectangle 142">
                  <a:extLst>
                    <a:ext uri="{FF2B5EF4-FFF2-40B4-BE49-F238E27FC236}">
                      <a16:creationId xmlns:a16="http://schemas.microsoft.com/office/drawing/2014/main" id="{F1EB9107-15AC-4AB4-AC58-D9416501DD6C}"/>
                    </a:ext>
                  </a:extLst>
                </p:cNvPr>
                <p:cNvSpPr/>
                <p:nvPr/>
              </p:nvSpPr>
              <p:spPr>
                <a:xfrm>
                  <a:off x="6640598" y="2450194"/>
                  <a:ext cx="748352" cy="334671"/>
                </a:xfrm>
                <a:prstGeom prst="rect">
                  <a:avLst/>
                </a:prstGeom>
                <a:solidFill>
                  <a:srgbClr val="E6E6E6"/>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ln>
                      <a:solidFill>
                        <a:schemeClr val="tx1"/>
                      </a:solidFill>
                    </a:ln>
                  </a:endParaRPr>
                </a:p>
              </p:txBody>
            </p:sp>
            <p:sp>
              <p:nvSpPr>
                <p:cNvPr id="144" name="TextBox 143">
                  <a:extLst>
                    <a:ext uri="{FF2B5EF4-FFF2-40B4-BE49-F238E27FC236}">
                      <a16:creationId xmlns:a16="http://schemas.microsoft.com/office/drawing/2014/main" id="{45B05446-CBBE-4929-9889-D281A598BF3B}"/>
                    </a:ext>
                  </a:extLst>
                </p:cNvPr>
                <p:cNvSpPr txBox="1"/>
                <p:nvPr/>
              </p:nvSpPr>
              <p:spPr>
                <a:xfrm>
                  <a:off x="6058389" y="2446310"/>
                  <a:ext cx="665300"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t>ptr2</a:t>
                  </a:r>
                </a:p>
              </p:txBody>
            </p:sp>
          </p:grpSp>
        </p:grpSp>
      </p:grpSp>
      <p:grpSp>
        <p:nvGrpSpPr>
          <p:cNvPr id="147" name="[Group 10]">
            <a:extLst>
              <a:ext uri="{FF2B5EF4-FFF2-40B4-BE49-F238E27FC236}">
                <a16:creationId xmlns:a16="http://schemas.microsoft.com/office/drawing/2014/main" id="{98E47A5E-4A8E-449D-A87F-FE43F79469A6}"/>
              </a:ext>
            </a:extLst>
          </p:cNvPr>
          <p:cNvGrpSpPr/>
          <p:nvPr/>
        </p:nvGrpSpPr>
        <p:grpSpPr>
          <a:xfrm>
            <a:off x="6790555" y="2335557"/>
            <a:ext cx="1429388" cy="629099"/>
            <a:chOff x="5614936" y="3895366"/>
            <a:chExt cx="1429388" cy="629099"/>
          </a:xfrm>
        </p:grpSpPr>
        <p:cxnSp>
          <p:nvCxnSpPr>
            <p:cNvPr id="148" name="Straight Arrow Connector 147">
              <a:extLst>
                <a:ext uri="{FF2B5EF4-FFF2-40B4-BE49-F238E27FC236}">
                  <a16:creationId xmlns:a16="http://schemas.microsoft.com/office/drawing/2014/main" id="{7EBD2DF7-8E2B-4CB3-81F5-1B7639D0D6CE}"/>
                </a:ext>
              </a:extLst>
            </p:cNvPr>
            <p:cNvCxnSpPr/>
            <p:nvPr/>
          </p:nvCxnSpPr>
          <p:spPr>
            <a:xfrm flipH="1" flipV="1">
              <a:off x="5614936" y="3895366"/>
              <a:ext cx="0" cy="629099"/>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92D66F83-306B-4D60-8F80-0541C1447FDE}"/>
                </a:ext>
              </a:extLst>
            </p:cNvPr>
            <p:cNvCxnSpPr/>
            <p:nvPr/>
          </p:nvCxnSpPr>
          <p:spPr>
            <a:xfrm flipH="1" flipV="1">
              <a:off x="7044324" y="3895366"/>
              <a:ext cx="0" cy="629099"/>
            </a:xfrm>
            <a:prstGeom prst="straightConnector1">
              <a:avLst/>
            </a:prstGeom>
            <a:ln w="28575">
              <a:solidFill>
                <a:srgbClr val="0000FF"/>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50" name="[Group 37]">
            <a:extLst>
              <a:ext uri="{FF2B5EF4-FFF2-40B4-BE49-F238E27FC236}">
                <a16:creationId xmlns:a16="http://schemas.microsoft.com/office/drawing/2014/main" id="{41D43C60-704A-4369-BE19-B9414AADE1E3}"/>
              </a:ext>
            </a:extLst>
          </p:cNvPr>
          <p:cNvGrpSpPr/>
          <p:nvPr/>
        </p:nvGrpSpPr>
        <p:grpSpPr>
          <a:xfrm>
            <a:off x="6547468" y="1989033"/>
            <a:ext cx="1757693" cy="321180"/>
            <a:chOff x="5315803" y="4178747"/>
            <a:chExt cx="1757693" cy="321180"/>
          </a:xfrm>
        </p:grpSpPr>
        <p:cxnSp>
          <p:nvCxnSpPr>
            <p:cNvPr id="151" name="Straight Connector 150">
              <a:extLst>
                <a:ext uri="{FF2B5EF4-FFF2-40B4-BE49-F238E27FC236}">
                  <a16:creationId xmlns:a16="http://schemas.microsoft.com/office/drawing/2014/main" id="{E2DB216C-B004-4C48-AF25-3A7999AAE533}"/>
                </a:ext>
              </a:extLst>
            </p:cNvPr>
            <p:cNvCxnSpPr/>
            <p:nvPr/>
          </p:nvCxnSpPr>
          <p:spPr>
            <a:xfrm flipH="1">
              <a:off x="5315803" y="4178747"/>
              <a:ext cx="448646" cy="321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412068F0-2401-4CE7-91DD-DA47D8B0F3BD}"/>
                </a:ext>
              </a:extLst>
            </p:cNvPr>
            <p:cNvCxnSpPr/>
            <p:nvPr/>
          </p:nvCxnSpPr>
          <p:spPr>
            <a:xfrm flipH="1">
              <a:off x="6764741" y="4178747"/>
              <a:ext cx="308755" cy="2938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53" name="[Group 38]">
            <a:extLst>
              <a:ext uri="{FF2B5EF4-FFF2-40B4-BE49-F238E27FC236}">
                <a16:creationId xmlns:a16="http://schemas.microsoft.com/office/drawing/2014/main" id="{79A9E90D-3D66-4518-8A0B-AC7D86DB3BFC}"/>
              </a:ext>
            </a:extLst>
          </p:cNvPr>
          <p:cNvGrpSpPr/>
          <p:nvPr/>
        </p:nvGrpSpPr>
        <p:grpSpPr>
          <a:xfrm>
            <a:off x="6663416" y="1664127"/>
            <a:ext cx="1865916" cy="338554"/>
            <a:chOff x="5205900" y="4554981"/>
            <a:chExt cx="1865916" cy="338554"/>
          </a:xfrm>
        </p:grpSpPr>
        <p:sp>
          <p:nvSpPr>
            <p:cNvPr id="154" name="TextBox 153">
              <a:extLst>
                <a:ext uri="{FF2B5EF4-FFF2-40B4-BE49-F238E27FC236}">
                  <a16:creationId xmlns:a16="http://schemas.microsoft.com/office/drawing/2014/main" id="{34F2941E-D4A0-4388-A67C-7BAAC67F3CAA}"/>
                </a:ext>
              </a:extLst>
            </p:cNvPr>
            <p:cNvSpPr txBox="1"/>
            <p:nvPr/>
          </p:nvSpPr>
          <p:spPr>
            <a:xfrm>
              <a:off x="5205900" y="4554981"/>
              <a:ext cx="559558"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t>3</a:t>
              </a:r>
            </a:p>
          </p:txBody>
        </p:sp>
        <p:sp>
          <p:nvSpPr>
            <p:cNvPr id="155" name="TextBox 154">
              <a:extLst>
                <a:ext uri="{FF2B5EF4-FFF2-40B4-BE49-F238E27FC236}">
                  <a16:creationId xmlns:a16="http://schemas.microsoft.com/office/drawing/2014/main" id="{D0DD57FD-74AD-47CC-8138-3AFC53B4D159}"/>
                </a:ext>
              </a:extLst>
            </p:cNvPr>
            <p:cNvSpPr txBox="1"/>
            <p:nvPr/>
          </p:nvSpPr>
          <p:spPr>
            <a:xfrm>
              <a:off x="6512258" y="4554981"/>
              <a:ext cx="559558" cy="33855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t>2</a:t>
              </a:r>
            </a:p>
          </p:txBody>
        </p:sp>
      </p:grpSp>
      <p:sp>
        <p:nvSpPr>
          <p:cNvPr id="42" name="Slide Number Placeholder 6">
            <a:extLst>
              <a:ext uri="{FF2B5EF4-FFF2-40B4-BE49-F238E27FC236}">
                <a16:creationId xmlns:a16="http://schemas.microsoft.com/office/drawing/2014/main" id="{920CC133-42A0-4A96-8525-0FF2A048FCA1}"/>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48</a:t>
            </a:fld>
            <a:endParaRPr/>
          </a:p>
        </p:txBody>
      </p:sp>
    </p:spTree>
    <p:extLst>
      <p:ext uri="{BB962C8B-B14F-4D97-AF65-F5344CB8AC3E}">
        <p14:creationId xmlns:p14="http://schemas.microsoft.com/office/powerpoint/2010/main" val="105706408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nodeType="afterGroup">
                            <p:stCondLst>
                              <p:cond delay="500"/>
                            </p:stCondLst>
                            <p:childTnLst>
                              <p:par>
                                <p:cTn id="9" presetID="9" presetClass="entr" presetSubtype="0" dur="500" fill="hold" grpId="0" nodeType="afterEffect">
                                  <p:stCondLst>
                                    <p:cond delay="0"/>
                                  </p:stCondLst>
                                  <p:childTnLst>
                                    <p:set>
                                      <p:cBhvr>
                                        <p:cTn id="10" dur="1" fill="hold">
                                          <p:stCondLst>
                                            <p:cond delay="0"/>
                                          </p:stCondLst>
                                        </p:cTn>
                                        <p:tgtEl>
                                          <p:spTgt spid="92"/>
                                        </p:tgtEl>
                                        <p:attrNameLst>
                                          <p:attrName>style.visibility</p:attrName>
                                        </p:attrNameLst>
                                      </p:cBhvr>
                                      <p:to>
                                        <p:strVal val="visible"/>
                                      </p:to>
                                    </p:set>
                                    <p:animEffect transition="in" filter="dissolve">
                                      <p:cBhvr>
                                        <p:cTn id="11" dur="500"/>
                                        <p:tgtEl>
                                          <p:spTgt spid="92"/>
                                        </p:tgtEl>
                                      </p:cBhvr>
                                    </p:animEffect>
                                  </p:childTnLst>
                                </p:cTn>
                              </p:par>
                              <p:par>
                                <p:cTn id="12" presetID="9" presetClass="entr" presetSubtype="0" dur="500" fill="hold" grpId="0" nodeType="withEffect">
                                  <p:stCondLst>
                                    <p:cond delay="0"/>
                                  </p:stCondLst>
                                  <p:childTnLst>
                                    <p:set>
                                      <p:cBhvr>
                                        <p:cTn id="13" dur="1" fill="hold">
                                          <p:stCondLst>
                                            <p:cond delay="0"/>
                                          </p:stCondLst>
                                        </p:cTn>
                                        <p:tgtEl>
                                          <p:spTgt spid="93"/>
                                        </p:tgtEl>
                                        <p:attrNameLst>
                                          <p:attrName>style.visibility</p:attrName>
                                        </p:attrNameLst>
                                      </p:cBhvr>
                                      <p:to>
                                        <p:strVal val="visible"/>
                                      </p:to>
                                    </p:set>
                                    <p:animEffect transition="in" filter="dissolve">
                                      <p:cBhvr>
                                        <p:cTn id="14" dur="500"/>
                                        <p:tgtEl>
                                          <p:spTgt spid="93"/>
                                        </p:tgtEl>
                                      </p:cBhvr>
                                    </p:animEffect>
                                  </p:childTnLst>
                                </p:cTn>
                              </p:par>
                            </p:childTnLst>
                          </p:cTn>
                        </p:par>
                      </p:childTnLst>
                    </p:cTn>
                  </p:par>
                  <p:par>
                    <p:cTn id="15" fill="hold" nodeType="clickPar">
                      <p:stCondLst>
                        <p:cond delay="indefinite"/>
                      </p:stCondLst>
                      <p:childTnLst>
                        <p:par>
                          <p:cTn id="16" fill="hold">
                            <p:stCondLst>
                              <p:cond delay="0"/>
                            </p:stCondLst>
                            <p:childTnLst>
                              <p:par>
                                <p:cTn id="17" presetID="9" presetClass="entr" presetSubtype="0" dur="500" fill="hold" nodeType="clickEffect">
                                  <p:stCondLst>
                                    <p:cond delay="0"/>
                                  </p:stCondLst>
                                  <p:childTnLst>
                                    <p:set>
                                      <p:cBhvr>
                                        <p:cTn id="18" dur="1" fill="hold">
                                          <p:stCondLst>
                                            <p:cond delay="0"/>
                                          </p:stCondLst>
                                        </p:cTn>
                                        <p:tgtEl>
                                          <p:spTgt spid="125"/>
                                        </p:tgtEl>
                                        <p:attrNameLst>
                                          <p:attrName>style.visibility</p:attrName>
                                        </p:attrNameLst>
                                      </p:cBhvr>
                                      <p:to>
                                        <p:strVal val="visible"/>
                                      </p:to>
                                    </p:set>
                                    <p:animEffect transition="in" filter="dissolve">
                                      <p:cBhvr>
                                        <p:cTn id="19" dur="500"/>
                                        <p:tgtEl>
                                          <p:spTgt spid="125"/>
                                        </p:tgtEl>
                                      </p:cBhvr>
                                    </p:animEffect>
                                  </p:childTnLst>
                                </p:cTn>
                              </p:par>
                            </p:childTnLst>
                          </p:cTn>
                        </p:par>
                      </p:childTnLst>
                    </p:cTn>
                  </p:par>
                  <p:par>
                    <p:cTn id="20" fill="hold" nodeType="clickPar">
                      <p:stCondLst>
                        <p:cond delay="indefinite"/>
                      </p:stCondLst>
                      <p:childTnLst>
                        <p:par>
                          <p:cTn id="21" fill="hold">
                            <p:stCondLst>
                              <p:cond delay="0"/>
                            </p:stCondLst>
                            <p:childTnLst>
                              <p:par>
                                <p:cTn id="22" presetID="9" presetClass="entr" presetSubtype="0" dur="500" fill="hold" nodeType="clickEffect">
                                  <p:stCondLst>
                                    <p:cond delay="0"/>
                                  </p:stCondLst>
                                  <p:childTnLst>
                                    <p:set>
                                      <p:cBhvr>
                                        <p:cTn id="23" dur="1" fill="hold">
                                          <p:stCondLst>
                                            <p:cond delay="0"/>
                                          </p:stCondLst>
                                        </p:cTn>
                                        <p:tgtEl>
                                          <p:spTgt spid="138"/>
                                        </p:tgtEl>
                                        <p:attrNameLst>
                                          <p:attrName>style.visibility</p:attrName>
                                        </p:attrNameLst>
                                      </p:cBhvr>
                                      <p:to>
                                        <p:strVal val="visible"/>
                                      </p:to>
                                    </p:set>
                                    <p:animEffect transition="in" filter="dissolve">
                                      <p:cBhvr>
                                        <p:cTn id="24" dur="500"/>
                                        <p:tgtEl>
                                          <p:spTgt spid="138"/>
                                        </p:tgtEl>
                                      </p:cBhvr>
                                    </p:animEffect>
                                  </p:childTnLst>
                                </p:cTn>
                              </p:par>
                            </p:childTnLst>
                          </p:cTn>
                        </p:par>
                        <p:par>
                          <p:cTn id="25" fill="hold" nodeType="afterGroup">
                            <p:stCondLst>
                              <p:cond delay="500"/>
                            </p:stCondLst>
                            <p:childTnLst>
                              <p:par>
                                <p:cTn id="26" presetID="22" presetClass="entr" presetSubtype="4" dur="500" fill="hold" nodeType="afterEffect">
                                  <p:stCondLst>
                                    <p:cond delay="0"/>
                                  </p:stCondLst>
                                  <p:childTnLst>
                                    <p:set>
                                      <p:cBhvr>
                                        <p:cTn id="27" dur="1" fill="hold">
                                          <p:stCondLst>
                                            <p:cond delay="0"/>
                                          </p:stCondLst>
                                        </p:cTn>
                                        <p:tgtEl>
                                          <p:spTgt spid="147"/>
                                        </p:tgtEl>
                                        <p:attrNameLst>
                                          <p:attrName>style.visibility</p:attrName>
                                        </p:attrNameLst>
                                      </p:cBhvr>
                                      <p:to>
                                        <p:strVal val="visible"/>
                                      </p:to>
                                    </p:set>
                                    <p:animEffect transition="in" filter="wipe(down)">
                                      <p:cBhvr>
                                        <p:cTn id="28" dur="500"/>
                                        <p:tgtEl>
                                          <p:spTgt spid="147"/>
                                        </p:tgtEl>
                                      </p:cBhvr>
                                    </p:animEffect>
                                  </p:childTnLst>
                                </p:cTn>
                              </p:par>
                            </p:childTnLst>
                          </p:cTn>
                        </p:par>
                      </p:childTnLst>
                    </p:cTn>
                  </p:par>
                  <p:par>
                    <p:cTn id="29" fill="hold" nodeType="clickPar">
                      <p:stCondLst>
                        <p:cond delay="indefinite"/>
                      </p:stCondLst>
                      <p:childTnLst>
                        <p:par>
                          <p:cTn id="30" fill="hold">
                            <p:stCondLst>
                              <p:cond delay="0"/>
                            </p:stCondLst>
                            <p:childTnLst>
                              <p:par>
                                <p:cTn id="31" presetID="9" presetClass="entr" presetSubtype="0" dur="500" fill="hold" nodeType="clickEffect">
                                  <p:stCondLst>
                                    <p:cond delay="0"/>
                                  </p:stCondLst>
                                  <p:childTnLst>
                                    <p:set>
                                      <p:cBhvr>
                                        <p:cTn id="32" dur="1" fill="hold">
                                          <p:stCondLst>
                                            <p:cond delay="0"/>
                                          </p:stCondLst>
                                        </p:cTn>
                                        <p:tgtEl>
                                          <p:spTgt spid="150"/>
                                        </p:tgtEl>
                                        <p:attrNameLst>
                                          <p:attrName>style.visibility</p:attrName>
                                        </p:attrNameLst>
                                      </p:cBhvr>
                                      <p:to>
                                        <p:strVal val="visible"/>
                                      </p:to>
                                    </p:set>
                                    <p:animEffect transition="in" filter="dissolve">
                                      <p:cBhvr>
                                        <p:cTn id="33" dur="500"/>
                                        <p:tgtEl>
                                          <p:spTgt spid="150"/>
                                        </p:tgtEl>
                                      </p:cBhvr>
                                    </p:animEffect>
                                  </p:childTnLst>
                                </p:cTn>
                              </p:par>
                            </p:childTnLst>
                          </p:cTn>
                        </p:par>
                        <p:par>
                          <p:cTn id="34" fill="hold" nodeType="afterGroup">
                            <p:stCondLst>
                              <p:cond delay="500"/>
                            </p:stCondLst>
                            <p:childTnLst>
                              <p:par>
                                <p:cTn id="35" presetID="9" presetClass="entr" presetSubtype="0" dur="500" fill="hold" nodeType="afterEffect">
                                  <p:stCondLst>
                                    <p:cond delay="0"/>
                                  </p:stCondLst>
                                  <p:childTnLst>
                                    <p:set>
                                      <p:cBhvr>
                                        <p:cTn id="36" dur="1" fill="hold">
                                          <p:stCondLst>
                                            <p:cond delay="0"/>
                                          </p:stCondLst>
                                        </p:cTn>
                                        <p:tgtEl>
                                          <p:spTgt spid="153"/>
                                        </p:tgtEl>
                                        <p:attrNameLst>
                                          <p:attrName>style.visibility</p:attrName>
                                        </p:attrNameLst>
                                      </p:cBhvr>
                                      <p:to>
                                        <p:strVal val="visible"/>
                                      </p:to>
                                    </p:set>
                                    <p:animEffect transition="in" filter="dissolve">
                                      <p:cBhvr>
                                        <p:cTn id="37"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Lst>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5.2 Examples (1/4)</a:t>
            </a:r>
            <a:endParaRPr lang="en-US" sz="3600">
              <a:solidFill>
                <a:srgbClr val="C00000"/>
              </a:solidFill>
              <a:latin typeface="+mn-lt"/>
            </a:endParaRPr>
          </a:p>
        </p:txBody>
      </p:sp>
      <p:grpSp>
        <p:nvGrpSpPr>
          <p:cNvPr id="42" name="Group 41">
            <a:extLst>
              <a:ext uri="{FF2B5EF4-FFF2-40B4-BE49-F238E27FC236}">
                <a16:creationId xmlns:a16="http://schemas.microsoft.com/office/drawing/2014/main" id="{6BFC02E8-93B3-432E-B179-BACFE7CB2177}"/>
              </a:ext>
            </a:extLst>
          </p:cNvPr>
          <p:cNvGrpSpPr/>
          <p:nvPr/>
        </p:nvGrpSpPr>
        <p:grpSpPr>
          <a:xfrm>
            <a:off x="846138" y="1129884"/>
            <a:ext cx="7005637" cy="4194214"/>
            <a:chOff x="846138" y="1129884"/>
            <a:chExt cx="7005637" cy="4194214"/>
          </a:xfrm>
        </p:grpSpPr>
        <p:sp>
          <p:nvSpPr>
            <p:cNvPr id="43" name="TextBox 42">
              <a:extLst>
                <a:ext uri="{FF2B5EF4-FFF2-40B4-BE49-F238E27FC236}">
                  <a16:creationId xmlns:a16="http://schemas.microsoft.com/office/drawing/2014/main" id="{7D18D831-5177-4571-A90E-8A1EEE240A7D}"/>
                </a:ext>
              </a:extLst>
            </p:cNvPr>
            <p:cNvSpPr txBox="1"/>
            <p:nvPr/>
          </p:nvSpPr>
          <p:spPr>
            <a:xfrm>
              <a:off x="846138" y="1292225"/>
              <a:ext cx="7005637" cy="4031873"/>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1600" b="1">
                  <a:solidFill>
                    <a:srgbClr val="7030A0"/>
                  </a:solidFill>
                  <a:latin typeface="Courier New" panose="02070309020205020404" pitchFamily="49" charset="0"/>
                  <a:cs typeface="Courier New" panose="02070309020205020404" pitchFamily="49" charset="0"/>
                </a:rPr>
                <a:t>#include </a:t>
              </a:r>
              <a:r>
                <a:rPr lang="en-US" sz="1600" b="1">
                  <a:solidFill>
                    <a:srgbClr val="006600"/>
                  </a:solidFill>
                  <a:latin typeface="Courier New" panose="02070309020205020404" pitchFamily="49" charset="0"/>
                  <a:cs typeface="Courier New" panose="02070309020205020404" pitchFamily="49" charset="0"/>
                </a:rPr>
                <a:t>&lt;stdio.h&gt;</a:t>
              </a:r>
            </a:p>
            <a:p>
              <a:pPr>
                <a:defRPr/>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f(</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t>
              </a:r>
              <a:r>
                <a:rPr lang="en-US" sz="1600" b="1" err="1">
                  <a:solidFill>
                    <a:srgbClr val="0000FF"/>
                  </a:solidFill>
                  <a:latin typeface="Courier New" panose="02070309020205020404" pitchFamily="49" charset="0"/>
                  <a:cs typeface="Courier New" panose="02070309020205020404" pitchFamily="49" charset="0"/>
                </a:rPr>
                <a:t>int</a:t>
              </a:r>
              <a:r>
                <a:rPr lang="en-US" sz="1600" b="1">
                  <a:solidFill>
                    <a:schemeClr val="tx1"/>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a:t>
              </a:r>
            </a:p>
            <a:p>
              <a:pPr>
                <a:defRPr/>
              </a:pPr>
              <a:endParaRPr lang="en-US" sz="1600" b="1">
                <a:latin typeface="Courier New" panose="02070309020205020404" pitchFamily="49" charset="0"/>
                <a:cs typeface="Courier New" panose="02070309020205020404" pitchFamily="49" charset="0"/>
              </a:endParaRPr>
            </a:p>
            <a:p>
              <a:pPr>
                <a:defRPr/>
              </a:pP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p>
            <a:p>
              <a:pPr>
                <a:defRPr/>
              </a:pPr>
              <a:r>
                <a:rPr lang="en-US" sz="1600" b="1">
                  <a:latin typeface="Courier New" panose="02070309020205020404" pitchFamily="49" charset="0"/>
                  <a:cs typeface="Courier New" panose="02070309020205020404" pitchFamily="49" charset="0"/>
                </a:rPr>
                <a:t>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9</a:t>
              </a: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 c = </a:t>
              </a:r>
              <a:r>
                <a:rPr lang="en-US" sz="1600" b="1">
                  <a:solidFill>
                    <a:srgbClr val="006600"/>
                  </a:solidFill>
                  <a:latin typeface="Courier New" panose="02070309020205020404" pitchFamily="49" charset="0"/>
                  <a:cs typeface="Courier New" panose="02070309020205020404" pitchFamily="49" charset="0"/>
                </a:rPr>
                <a:t>5</a:t>
              </a: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    f(a, b, c);</a:t>
              </a:r>
            </a:p>
            <a:p>
              <a:pPr>
                <a:defRPr/>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"a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b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c = </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 c);</a:t>
              </a:r>
            </a:p>
            <a:p>
              <a:pPr>
                <a:defRPr/>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return</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0</a:t>
              </a: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a:t>
              </a:r>
            </a:p>
            <a:p>
              <a:pPr>
                <a:defRPr/>
              </a:pPr>
              <a:endParaRPr lang="en-US" sz="1600" b="1">
                <a:latin typeface="Courier New" panose="02070309020205020404" pitchFamily="49" charset="0"/>
                <a:cs typeface="Courier New" panose="02070309020205020404" pitchFamily="49" charset="0"/>
              </a:endParaRPr>
            </a:p>
            <a:p>
              <a:pPr>
                <a:defRPr/>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f(</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x,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y,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z) {</a:t>
              </a:r>
            </a:p>
            <a:p>
              <a:pPr>
                <a:defRPr/>
              </a:pPr>
              <a:r>
                <a:rPr lang="en-US" sz="1600" b="1">
                  <a:latin typeface="Courier New" panose="02070309020205020404" pitchFamily="49" charset="0"/>
                  <a:cs typeface="Courier New" panose="02070309020205020404" pitchFamily="49" charset="0"/>
                </a:rPr>
                <a:t>    x = </a:t>
              </a:r>
              <a:r>
                <a:rPr lang="en-US" sz="1600" b="1">
                  <a:solidFill>
                    <a:srgbClr val="006600"/>
                  </a:solidFill>
                  <a:latin typeface="Courier New" panose="02070309020205020404" pitchFamily="49" charset="0"/>
                  <a:cs typeface="Courier New" panose="02070309020205020404" pitchFamily="49" charset="0"/>
                </a:rPr>
                <a:t>3</a:t>
              </a:r>
              <a:r>
                <a:rPr lang="en-US" sz="1600" b="1">
                  <a:latin typeface="Courier New" panose="02070309020205020404" pitchFamily="49" charset="0"/>
                  <a:cs typeface="Courier New" panose="02070309020205020404" pitchFamily="49" charset="0"/>
                </a:rPr>
                <a:t> + y;</a:t>
              </a:r>
            </a:p>
            <a:p>
              <a:pPr>
                <a:defRPr/>
              </a:pPr>
              <a:r>
                <a:rPr lang="en-US" sz="1600" b="1">
                  <a:latin typeface="Courier New" panose="02070309020205020404" pitchFamily="49" charset="0"/>
                  <a:cs typeface="Courier New" panose="02070309020205020404" pitchFamily="49" charset="0"/>
                </a:rPr>
                <a:t>    y = </a:t>
              </a:r>
              <a:r>
                <a:rPr lang="en-US" sz="1600" b="1">
                  <a:solidFill>
                    <a:srgbClr val="006600"/>
                  </a:solidFill>
                  <a:latin typeface="Courier New" panose="02070309020205020404" pitchFamily="49" charset="0"/>
                  <a:cs typeface="Courier New" panose="02070309020205020404" pitchFamily="49" charset="0"/>
                </a:rPr>
                <a:t>10</a:t>
              </a:r>
              <a:r>
                <a:rPr lang="en-US" sz="1600" b="1">
                  <a:latin typeface="Courier New" panose="02070309020205020404" pitchFamily="49" charset="0"/>
                  <a:cs typeface="Courier New" panose="02070309020205020404" pitchFamily="49" charset="0"/>
                </a:rPr>
                <a:t> * x;</a:t>
              </a:r>
            </a:p>
            <a:p>
              <a:pPr>
                <a:defRPr/>
              </a:pPr>
              <a:r>
                <a:rPr lang="en-US" sz="1600" b="1">
                  <a:latin typeface="Courier New" panose="02070309020205020404" pitchFamily="49" charset="0"/>
                  <a:cs typeface="Courier New" panose="02070309020205020404" pitchFamily="49" charset="0"/>
                </a:rPr>
                <a:t>    z = x + y + z;</a:t>
              </a:r>
            </a:p>
            <a:p>
              <a:pPr>
                <a:defRPr/>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"x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y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z = </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x, y, z);</a:t>
              </a:r>
            </a:p>
            <a:p>
              <a:pPr>
                <a:defRPr/>
              </a:pPr>
              <a:r>
                <a:rPr lang="en-US" sz="1600" b="1">
                  <a:latin typeface="Courier New" panose="02070309020205020404" pitchFamily="49" charset="0"/>
                  <a:cs typeface="Courier New" panose="02070309020205020404" pitchFamily="49" charset="0"/>
                </a:rPr>
                <a:t>} </a:t>
              </a:r>
            </a:p>
          </p:txBody>
        </p:sp>
        <p:sp>
          <p:nvSpPr>
            <p:cNvPr id="44" name="TextBox 43">
              <a:extLst>
                <a:ext uri="{FF2B5EF4-FFF2-40B4-BE49-F238E27FC236}">
                  <a16:creationId xmlns:a16="http://schemas.microsoft.com/office/drawing/2014/main" id="{BFD81229-4C0C-48E5-887C-E66A71F39FD7}"/>
                </a:ext>
              </a:extLst>
            </p:cNvPr>
            <p:cNvSpPr txBox="1">
              <a:spLocks noChangeArrowheads="1"/>
            </p:cNvSpPr>
            <p:nvPr/>
          </p:nvSpPr>
          <p:spPr bwMode="auto">
            <a:xfrm>
              <a:off x="5501263" y="1129884"/>
              <a:ext cx="1390124" cy="369332"/>
            </a:xfrm>
            <a:prstGeom prst="rect">
              <a:avLst/>
            </a:prstGeom>
            <a:solidFill>
              <a:srgbClr val="FFFF99"/>
            </a:solidFill>
            <a:ln w="9525">
              <a:solidFill>
                <a:schemeClr val="tx1"/>
              </a:solid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Example1.c</a:t>
              </a:r>
            </a:p>
          </p:txBody>
        </p:sp>
      </p:grpSp>
      <p:sp>
        <p:nvSpPr>
          <p:cNvPr id="45" name="TextBox 44">
            <a:extLst>
              <a:ext uri="{FF2B5EF4-FFF2-40B4-BE49-F238E27FC236}">
                <a16:creationId xmlns:a16="http://schemas.microsoft.com/office/drawing/2014/main" id="{8F001600-B1A4-490D-B0ED-9E768FCED3A5}"/>
              </a:ext>
            </a:extLst>
          </p:cNvPr>
          <p:cNvSpPr txBox="1"/>
          <p:nvPr/>
        </p:nvSpPr>
        <p:spPr>
          <a:xfrm>
            <a:off x="4354513" y="5199841"/>
            <a:ext cx="3686175" cy="708025"/>
          </a:xfrm>
          <a:prstGeom prst="rect">
            <a:avLst/>
          </a:prstGeom>
          <a:solidFill>
            <a:srgbClr val="FFFFC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2000" b="1">
                <a:latin typeface="Courier New" panose="02070309020205020404" pitchFamily="49" charset="0"/>
                <a:cs typeface="Courier New" panose="02070309020205020404" pitchFamily="49" charset="0"/>
              </a:rPr>
              <a:t>x = 1, y = 10, z = 16</a:t>
            </a:r>
          </a:p>
          <a:p>
            <a:pPr>
              <a:defRPr/>
            </a:pPr>
            <a:r>
              <a:rPr lang="en-US" sz="2000" b="1">
                <a:latin typeface="Courier New" panose="02070309020205020404" pitchFamily="49" charset="0"/>
                <a:cs typeface="Courier New" panose="02070309020205020404" pitchFamily="49" charset="0"/>
              </a:rPr>
              <a:t>a = 9, b = -2, c = 5</a:t>
            </a:r>
          </a:p>
        </p:txBody>
      </p:sp>
      <p:grpSp>
        <p:nvGrpSpPr>
          <p:cNvPr id="46" name="Group 27">
            <a:extLst>
              <a:ext uri="{FF2B5EF4-FFF2-40B4-BE49-F238E27FC236}">
                <a16:creationId xmlns:a16="http://schemas.microsoft.com/office/drawing/2014/main" id="{718F3BD6-F27F-4523-ACA2-5256790C1797}"/>
              </a:ext>
            </a:extLst>
          </p:cNvPr>
          <p:cNvGrpSpPr/>
          <p:nvPr/>
        </p:nvGrpSpPr>
        <p:grpSpPr>
          <a:xfrm>
            <a:off x="4708525" y="2008188"/>
            <a:ext cx="2879725" cy="511175"/>
            <a:chOff x="4708632" y="2007475"/>
            <a:chExt cx="2879836" cy="511975"/>
          </a:xfrm>
        </p:grpSpPr>
        <p:grpSp>
          <p:nvGrpSpPr>
            <p:cNvPr id="47" name="Group 13">
              <a:extLst>
                <a:ext uri="{FF2B5EF4-FFF2-40B4-BE49-F238E27FC236}">
                  <a16:creationId xmlns:a16="http://schemas.microsoft.com/office/drawing/2014/main" id="{23C0CF04-2680-43EF-86F8-901FCC686FF8}"/>
                </a:ext>
              </a:extLst>
            </p:cNvPr>
            <p:cNvGrpSpPr/>
            <p:nvPr/>
          </p:nvGrpSpPr>
          <p:grpSpPr>
            <a:xfrm>
              <a:off x="4708632" y="2007475"/>
              <a:ext cx="798787" cy="511975"/>
              <a:chOff x="4834756" y="1996965"/>
              <a:chExt cx="798787" cy="511975"/>
            </a:xfrm>
          </p:grpSpPr>
          <p:sp>
            <p:nvSpPr>
              <p:cNvPr id="54" name="TextBox 9">
                <a:extLst>
                  <a:ext uri="{FF2B5EF4-FFF2-40B4-BE49-F238E27FC236}">
                    <a16:creationId xmlns:a16="http://schemas.microsoft.com/office/drawing/2014/main" id="{BB08CBAF-3B8B-48B7-8828-A8328D11C690}"/>
                  </a:ext>
                </a:extLst>
              </p:cNvPr>
              <p:cNvSpPr txBox="1">
                <a:spLocks noChangeArrowheads="1"/>
              </p:cNvSpPr>
              <p:nvPr/>
            </p:nvSpPr>
            <p:spPr bwMode="auto">
              <a:xfrm>
                <a:off x="4834756" y="1996965"/>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a</a:t>
                </a:r>
                <a:endParaRPr lang="en-SG" sz="1600">
                  <a:latin typeface="Calibri" panose="020f0502020204030204" pitchFamily="34" charset="0"/>
                </a:endParaRPr>
              </a:p>
            </p:txBody>
          </p:sp>
          <p:sp>
            <p:nvSpPr>
              <p:cNvPr id="55" name="TextBox 10">
                <a:extLst>
                  <a:ext uri="{FF2B5EF4-FFF2-40B4-BE49-F238E27FC236}">
                    <a16:creationId xmlns:a16="http://schemas.microsoft.com/office/drawing/2014/main" id="{70DEDAF4-1AE4-47A1-AE09-B4B65850034D}"/>
                  </a:ext>
                </a:extLst>
              </p:cNvPr>
              <p:cNvSpPr txBox="1">
                <a:spLocks noChangeArrowheads="1"/>
              </p:cNvSpPr>
              <p:nvPr/>
            </p:nvSpPr>
            <p:spPr bwMode="auto">
              <a:xfrm>
                <a:off x="5102770" y="2170386"/>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9</a:t>
                </a:r>
                <a:endParaRPr lang="en-SG" sz="1600">
                  <a:latin typeface="Calibri" panose="020f0502020204030204" pitchFamily="34" charset="0"/>
                </a:endParaRPr>
              </a:p>
            </p:txBody>
          </p:sp>
        </p:grpSp>
        <p:grpSp>
          <p:nvGrpSpPr>
            <p:cNvPr id="48" name="Group 14">
              <a:extLst>
                <a:ext uri="{FF2B5EF4-FFF2-40B4-BE49-F238E27FC236}">
                  <a16:creationId xmlns:a16="http://schemas.microsoft.com/office/drawing/2014/main" id="{71C9D010-D61E-4FA3-A0BB-001EAF466806}"/>
                </a:ext>
              </a:extLst>
            </p:cNvPr>
            <p:cNvGrpSpPr/>
            <p:nvPr/>
          </p:nvGrpSpPr>
          <p:grpSpPr>
            <a:xfrm>
              <a:off x="5796453" y="2007475"/>
              <a:ext cx="798787" cy="511975"/>
              <a:chOff x="6027681" y="2023240"/>
              <a:chExt cx="798787" cy="511975"/>
            </a:xfrm>
          </p:grpSpPr>
          <p:sp>
            <p:nvSpPr>
              <p:cNvPr id="52" name="TextBox 11">
                <a:extLst>
                  <a:ext uri="{FF2B5EF4-FFF2-40B4-BE49-F238E27FC236}">
                    <a16:creationId xmlns:a16="http://schemas.microsoft.com/office/drawing/2014/main" id="{C821259B-0914-430A-AB6C-ACB0869EEB2D}"/>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b</a:t>
                </a:r>
                <a:endParaRPr lang="en-SG" sz="1600">
                  <a:latin typeface="Calibri" panose="020f0502020204030204" pitchFamily="34" charset="0"/>
                </a:endParaRPr>
              </a:p>
            </p:txBody>
          </p:sp>
          <p:sp>
            <p:nvSpPr>
              <p:cNvPr id="53" name="TextBox 12">
                <a:extLst>
                  <a:ext uri="{FF2B5EF4-FFF2-40B4-BE49-F238E27FC236}">
                    <a16:creationId xmlns:a16="http://schemas.microsoft.com/office/drawing/2014/main" id="{510CF2A0-6B57-4913-87D0-FAF63061891D}"/>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-2</a:t>
                </a:r>
                <a:endParaRPr lang="en-SG" sz="1600">
                  <a:latin typeface="Calibri" panose="020f0502020204030204" pitchFamily="34" charset="0"/>
                </a:endParaRPr>
              </a:p>
            </p:txBody>
          </p:sp>
        </p:grpSp>
        <p:grpSp>
          <p:nvGrpSpPr>
            <p:cNvPr id="49" name="Group 15">
              <a:extLst>
                <a:ext uri="{FF2B5EF4-FFF2-40B4-BE49-F238E27FC236}">
                  <a16:creationId xmlns:a16="http://schemas.microsoft.com/office/drawing/2014/main" id="{41E68159-37C2-43A0-9969-7CBB8E4348CA}"/>
                </a:ext>
              </a:extLst>
            </p:cNvPr>
            <p:cNvGrpSpPr/>
            <p:nvPr/>
          </p:nvGrpSpPr>
          <p:grpSpPr>
            <a:xfrm>
              <a:off x="6789681" y="2007475"/>
              <a:ext cx="798787" cy="511975"/>
              <a:chOff x="6027681" y="2023240"/>
              <a:chExt cx="798787" cy="511975"/>
            </a:xfrm>
          </p:grpSpPr>
          <p:sp>
            <p:nvSpPr>
              <p:cNvPr id="50" name="TextBox 16">
                <a:extLst>
                  <a:ext uri="{FF2B5EF4-FFF2-40B4-BE49-F238E27FC236}">
                    <a16:creationId xmlns:a16="http://schemas.microsoft.com/office/drawing/2014/main" id="{DC4A5977-F8BC-41BA-87BA-310732CB6C1A}"/>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c</a:t>
                </a:r>
                <a:endParaRPr lang="en-SG" sz="1600">
                  <a:latin typeface="Calibri" panose="020f0502020204030204" pitchFamily="34" charset="0"/>
                </a:endParaRPr>
              </a:p>
            </p:txBody>
          </p:sp>
          <p:sp>
            <p:nvSpPr>
              <p:cNvPr id="51" name="TextBox 17">
                <a:extLst>
                  <a:ext uri="{FF2B5EF4-FFF2-40B4-BE49-F238E27FC236}">
                    <a16:creationId xmlns:a16="http://schemas.microsoft.com/office/drawing/2014/main" id="{71D6FAE2-4798-4ED6-8CF4-2989693F7ADC}"/>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5</a:t>
                </a:r>
                <a:endParaRPr lang="en-SG" sz="1600">
                  <a:latin typeface="Calibri" panose="020f0502020204030204" pitchFamily="34" charset="0"/>
                </a:endParaRPr>
              </a:p>
            </p:txBody>
          </p:sp>
        </p:grpSp>
      </p:grpSp>
      <p:grpSp>
        <p:nvGrpSpPr>
          <p:cNvPr id="56" name="Group 28">
            <a:extLst>
              <a:ext uri="{FF2B5EF4-FFF2-40B4-BE49-F238E27FC236}">
                <a16:creationId xmlns:a16="http://schemas.microsoft.com/office/drawing/2014/main" id="{231A7F62-B333-4743-91DD-3D18D0B608B9}"/>
              </a:ext>
            </a:extLst>
          </p:cNvPr>
          <p:cNvGrpSpPr/>
          <p:nvPr/>
        </p:nvGrpSpPr>
        <p:grpSpPr>
          <a:xfrm>
            <a:off x="4703763" y="3572423"/>
            <a:ext cx="2879725" cy="511175"/>
            <a:chOff x="4703376" y="3873061"/>
            <a:chExt cx="2879836" cy="511975"/>
          </a:xfrm>
        </p:grpSpPr>
        <p:grpSp>
          <p:nvGrpSpPr>
            <p:cNvPr id="57" name="Group 18">
              <a:extLst>
                <a:ext uri="{FF2B5EF4-FFF2-40B4-BE49-F238E27FC236}">
                  <a16:creationId xmlns:a16="http://schemas.microsoft.com/office/drawing/2014/main" id="{A69DE4C6-FACB-4EA1-82DD-084C1E9B0D05}"/>
                </a:ext>
              </a:extLst>
            </p:cNvPr>
            <p:cNvGrpSpPr/>
            <p:nvPr/>
          </p:nvGrpSpPr>
          <p:grpSpPr>
            <a:xfrm>
              <a:off x="4703376" y="3873061"/>
              <a:ext cx="798787" cy="511975"/>
              <a:chOff x="4834756" y="1996965"/>
              <a:chExt cx="798787" cy="511975"/>
            </a:xfrm>
          </p:grpSpPr>
          <p:sp>
            <p:nvSpPr>
              <p:cNvPr id="64" name="TextBox 19">
                <a:extLst>
                  <a:ext uri="{FF2B5EF4-FFF2-40B4-BE49-F238E27FC236}">
                    <a16:creationId xmlns:a16="http://schemas.microsoft.com/office/drawing/2014/main" id="{292E643E-3DCD-41A3-B050-9E1D2A9DEE6B}"/>
                  </a:ext>
                </a:extLst>
              </p:cNvPr>
              <p:cNvSpPr txBox="1">
                <a:spLocks noChangeArrowheads="1"/>
              </p:cNvSpPr>
              <p:nvPr/>
            </p:nvSpPr>
            <p:spPr bwMode="auto">
              <a:xfrm>
                <a:off x="4834756" y="1996965"/>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x</a:t>
                </a:r>
                <a:endParaRPr lang="en-SG" sz="1600">
                  <a:latin typeface="Calibri" panose="020f0502020204030204" pitchFamily="34" charset="0"/>
                </a:endParaRPr>
              </a:p>
            </p:txBody>
          </p:sp>
          <p:sp>
            <p:nvSpPr>
              <p:cNvPr id="65" name="TextBox 20">
                <a:extLst>
                  <a:ext uri="{FF2B5EF4-FFF2-40B4-BE49-F238E27FC236}">
                    <a16:creationId xmlns:a16="http://schemas.microsoft.com/office/drawing/2014/main" id="{CF180384-4D7E-4FAD-9C8A-798233DDAC2D}"/>
                  </a:ext>
                </a:extLst>
              </p:cNvPr>
              <p:cNvSpPr txBox="1">
                <a:spLocks noChangeArrowheads="1"/>
              </p:cNvSpPr>
              <p:nvPr/>
            </p:nvSpPr>
            <p:spPr bwMode="auto">
              <a:xfrm>
                <a:off x="5102770" y="2170386"/>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9</a:t>
                </a:r>
                <a:endParaRPr lang="en-SG" sz="1600">
                  <a:latin typeface="Calibri" panose="020f0502020204030204" pitchFamily="34" charset="0"/>
                </a:endParaRPr>
              </a:p>
            </p:txBody>
          </p:sp>
        </p:grpSp>
        <p:grpSp>
          <p:nvGrpSpPr>
            <p:cNvPr id="58" name="Group 21">
              <a:extLst>
                <a:ext uri="{FF2B5EF4-FFF2-40B4-BE49-F238E27FC236}">
                  <a16:creationId xmlns:a16="http://schemas.microsoft.com/office/drawing/2014/main" id="{7106E9A8-96D5-4EF3-A7BA-2CA9DAF37229}"/>
                </a:ext>
              </a:extLst>
            </p:cNvPr>
            <p:cNvGrpSpPr/>
            <p:nvPr/>
          </p:nvGrpSpPr>
          <p:grpSpPr>
            <a:xfrm>
              <a:off x="5791197" y="3873061"/>
              <a:ext cx="798787" cy="511975"/>
              <a:chOff x="6027681" y="2023240"/>
              <a:chExt cx="798787" cy="511975"/>
            </a:xfrm>
          </p:grpSpPr>
          <p:sp>
            <p:nvSpPr>
              <p:cNvPr id="62" name="TextBox 22">
                <a:extLst>
                  <a:ext uri="{FF2B5EF4-FFF2-40B4-BE49-F238E27FC236}">
                    <a16:creationId xmlns:a16="http://schemas.microsoft.com/office/drawing/2014/main" id="{1EF5B632-90E1-46AF-BEA3-16CA08D68907}"/>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y</a:t>
                </a:r>
                <a:endParaRPr lang="en-SG" sz="1600">
                  <a:latin typeface="Calibri" panose="020f0502020204030204" pitchFamily="34" charset="0"/>
                </a:endParaRPr>
              </a:p>
            </p:txBody>
          </p:sp>
          <p:sp>
            <p:nvSpPr>
              <p:cNvPr id="63" name="TextBox 23">
                <a:extLst>
                  <a:ext uri="{FF2B5EF4-FFF2-40B4-BE49-F238E27FC236}">
                    <a16:creationId xmlns:a16="http://schemas.microsoft.com/office/drawing/2014/main" id="{95215457-812E-4550-8FE6-5CDB7532D797}"/>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-2</a:t>
                </a:r>
                <a:endParaRPr lang="en-SG" sz="1600">
                  <a:latin typeface="Calibri" panose="020f0502020204030204" pitchFamily="34" charset="0"/>
                </a:endParaRPr>
              </a:p>
            </p:txBody>
          </p:sp>
        </p:grpSp>
        <p:grpSp>
          <p:nvGrpSpPr>
            <p:cNvPr id="59" name="Group 24">
              <a:extLst>
                <a:ext uri="{FF2B5EF4-FFF2-40B4-BE49-F238E27FC236}">
                  <a16:creationId xmlns:a16="http://schemas.microsoft.com/office/drawing/2014/main" id="{C3992E85-8560-4D1E-8DDB-2D9F88878CF1}"/>
                </a:ext>
              </a:extLst>
            </p:cNvPr>
            <p:cNvGrpSpPr/>
            <p:nvPr/>
          </p:nvGrpSpPr>
          <p:grpSpPr>
            <a:xfrm>
              <a:off x="6784425" y="3873061"/>
              <a:ext cx="798787" cy="511975"/>
              <a:chOff x="6027681" y="2023240"/>
              <a:chExt cx="798787" cy="511975"/>
            </a:xfrm>
          </p:grpSpPr>
          <p:sp>
            <p:nvSpPr>
              <p:cNvPr id="60" name="TextBox 25">
                <a:extLst>
                  <a:ext uri="{FF2B5EF4-FFF2-40B4-BE49-F238E27FC236}">
                    <a16:creationId xmlns:a16="http://schemas.microsoft.com/office/drawing/2014/main" id="{9F36372C-36A7-4BF0-902A-052E779A6EB8}"/>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z</a:t>
                </a:r>
                <a:endParaRPr lang="en-SG" sz="1600">
                  <a:latin typeface="Calibri" panose="020f0502020204030204" pitchFamily="34" charset="0"/>
                </a:endParaRPr>
              </a:p>
            </p:txBody>
          </p:sp>
          <p:sp>
            <p:nvSpPr>
              <p:cNvPr id="61" name="TextBox 26">
                <a:extLst>
                  <a:ext uri="{FF2B5EF4-FFF2-40B4-BE49-F238E27FC236}">
                    <a16:creationId xmlns:a16="http://schemas.microsoft.com/office/drawing/2014/main" id="{D3B07565-B666-47BF-AE03-FFE14CF5B3C7}"/>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5</a:t>
                </a:r>
                <a:endParaRPr lang="en-SG" sz="1600">
                  <a:latin typeface="Calibri" panose="020f0502020204030204" pitchFamily="34" charset="0"/>
                </a:endParaRPr>
              </a:p>
            </p:txBody>
          </p:sp>
        </p:grpSp>
      </p:grpSp>
      <p:grpSp>
        <p:nvGrpSpPr>
          <p:cNvPr id="66" name="Group 38">
            <a:extLst>
              <a:ext uri="{FF2B5EF4-FFF2-40B4-BE49-F238E27FC236}">
                <a16:creationId xmlns:a16="http://schemas.microsoft.com/office/drawing/2014/main" id="{EFC63A8A-8EBB-47A0-9BE0-CAE17C8FCF26}"/>
              </a:ext>
            </a:extLst>
          </p:cNvPr>
          <p:cNvGrpSpPr/>
          <p:nvPr/>
        </p:nvGrpSpPr>
        <p:grpSpPr>
          <a:xfrm>
            <a:off x="5081588" y="3745461"/>
            <a:ext cx="530225" cy="649287"/>
            <a:chOff x="5081748" y="4046483"/>
            <a:chExt cx="530773" cy="648608"/>
          </a:xfrm>
        </p:grpSpPr>
        <p:cxnSp>
          <p:nvCxnSpPr>
            <p:cNvPr id="67" name="Straight Connector 30">
              <a:extLst>
                <a:ext uri="{FF2B5EF4-FFF2-40B4-BE49-F238E27FC236}">
                  <a16:creationId xmlns:a16="http://schemas.microsoft.com/office/drawing/2014/main" id="{614E9F85-0C2D-45D4-BD29-176B3A3D549E}"/>
                </a:ext>
              </a:extLst>
            </p:cNvPr>
            <p:cNvCxnSpPr>
              <a:cxnSpLocks noChangeShapeType="1"/>
            </p:cNvCxnSpPr>
            <p:nvPr/>
          </p:nvCxnSpPr>
          <p:spPr bwMode="auto">
            <a:xfrm rot="5400000">
              <a:off x="5087008" y="4056993"/>
              <a:ext cx="294289" cy="273269"/>
            </a:xfrm>
            <a:prstGeom prst="line">
              <a:avLst/>
            </a:prstGeom>
            <a:noFill/>
            <a:ln w="19050" cap="sq" algn="ctr">
              <a:solidFill>
                <a:srgbClr val="FF0000"/>
              </a:solidFill>
              <a:round/>
              <a:headEnd type="none" w="sm" len="sm"/>
              <a:tailEnd type="none" w="sm" len="sm"/>
            </a:ln>
          </p:spPr>
        </p:cxnSp>
        <p:sp>
          <p:nvSpPr>
            <p:cNvPr id="68" name="TextBox 31">
              <a:extLst>
                <a:ext uri="{FF2B5EF4-FFF2-40B4-BE49-F238E27FC236}">
                  <a16:creationId xmlns:a16="http://schemas.microsoft.com/office/drawing/2014/main" id="{D0971B3B-727A-4F8E-B744-CDE8CD4682E8}"/>
                </a:ext>
              </a:extLst>
            </p:cNvPr>
            <p:cNvSpPr txBox="1">
              <a:spLocks noChangeArrowheads="1"/>
            </p:cNvSpPr>
            <p:nvPr/>
          </p:nvSpPr>
          <p:spPr bwMode="auto">
            <a:xfrm>
              <a:off x="5081748" y="4356537"/>
              <a:ext cx="530773"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1</a:t>
              </a:r>
              <a:endParaRPr lang="en-SG" sz="1600">
                <a:latin typeface="Calibri" panose="020f0502020204030204" pitchFamily="34" charset="0"/>
              </a:endParaRPr>
            </a:p>
          </p:txBody>
        </p:sp>
      </p:grpSp>
      <p:grpSp>
        <p:nvGrpSpPr>
          <p:cNvPr id="69" name="Group 39">
            <a:extLst>
              <a:ext uri="{FF2B5EF4-FFF2-40B4-BE49-F238E27FC236}">
                <a16:creationId xmlns:a16="http://schemas.microsoft.com/office/drawing/2014/main" id="{13B1B267-DB7E-4629-9CA7-F390B2B0A3D7}"/>
              </a:ext>
            </a:extLst>
          </p:cNvPr>
          <p:cNvGrpSpPr/>
          <p:nvPr/>
        </p:nvGrpSpPr>
        <p:grpSpPr>
          <a:xfrm>
            <a:off x="6191250" y="3772448"/>
            <a:ext cx="530225" cy="647700"/>
            <a:chOff x="6190589" y="4072759"/>
            <a:chExt cx="530773" cy="648608"/>
          </a:xfrm>
        </p:grpSpPr>
        <p:cxnSp>
          <p:nvCxnSpPr>
            <p:cNvPr id="70" name="Straight Connector 32">
              <a:extLst>
                <a:ext uri="{FF2B5EF4-FFF2-40B4-BE49-F238E27FC236}">
                  <a16:creationId xmlns:a16="http://schemas.microsoft.com/office/drawing/2014/main" id="{AF064F1A-ED7E-4D4A-8531-A22054BCBC93}"/>
                </a:ext>
              </a:extLst>
            </p:cNvPr>
            <p:cNvCxnSpPr>
              <a:cxnSpLocks noChangeShapeType="1"/>
            </p:cNvCxnSpPr>
            <p:nvPr/>
          </p:nvCxnSpPr>
          <p:spPr bwMode="auto">
            <a:xfrm rot="5400000">
              <a:off x="6195849" y="4083269"/>
              <a:ext cx="294289" cy="273269"/>
            </a:xfrm>
            <a:prstGeom prst="line">
              <a:avLst/>
            </a:prstGeom>
            <a:noFill/>
            <a:ln w="19050" cap="sq" algn="ctr">
              <a:solidFill>
                <a:srgbClr val="FF0000"/>
              </a:solidFill>
              <a:round/>
              <a:headEnd type="none" w="sm" len="sm"/>
              <a:tailEnd type="none" w="sm" len="sm"/>
            </a:ln>
          </p:spPr>
        </p:cxnSp>
        <p:sp>
          <p:nvSpPr>
            <p:cNvPr id="71" name="TextBox 33">
              <a:extLst>
                <a:ext uri="{FF2B5EF4-FFF2-40B4-BE49-F238E27FC236}">
                  <a16:creationId xmlns:a16="http://schemas.microsoft.com/office/drawing/2014/main" id="{33F6A9EF-8028-4BB9-B7FE-6D5A6503EB77}"/>
                </a:ext>
              </a:extLst>
            </p:cNvPr>
            <p:cNvSpPr txBox="1">
              <a:spLocks noChangeArrowheads="1"/>
            </p:cNvSpPr>
            <p:nvPr/>
          </p:nvSpPr>
          <p:spPr bwMode="auto">
            <a:xfrm>
              <a:off x="6190589" y="4382813"/>
              <a:ext cx="530773"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10</a:t>
              </a:r>
              <a:endParaRPr lang="en-SG" sz="1600">
                <a:latin typeface="Calibri" panose="020f0502020204030204" pitchFamily="34" charset="0"/>
              </a:endParaRPr>
            </a:p>
          </p:txBody>
        </p:sp>
      </p:grpSp>
      <p:grpSp>
        <p:nvGrpSpPr>
          <p:cNvPr id="72" name="Group 40">
            <a:extLst>
              <a:ext uri="{FF2B5EF4-FFF2-40B4-BE49-F238E27FC236}">
                <a16:creationId xmlns:a16="http://schemas.microsoft.com/office/drawing/2014/main" id="{A75039B9-1186-41BE-8F90-E0282EDCFD17}"/>
              </a:ext>
            </a:extLst>
          </p:cNvPr>
          <p:cNvGrpSpPr/>
          <p:nvPr/>
        </p:nvGrpSpPr>
        <p:grpSpPr>
          <a:xfrm>
            <a:off x="7167563" y="3761336"/>
            <a:ext cx="531812" cy="647700"/>
            <a:chOff x="7168052" y="4062248"/>
            <a:chExt cx="530773" cy="648608"/>
          </a:xfrm>
        </p:grpSpPr>
        <p:cxnSp>
          <p:nvCxnSpPr>
            <p:cNvPr id="73" name="Straight Connector 34">
              <a:extLst>
                <a:ext uri="{FF2B5EF4-FFF2-40B4-BE49-F238E27FC236}">
                  <a16:creationId xmlns:a16="http://schemas.microsoft.com/office/drawing/2014/main" id="{5CF6C453-8B2A-4DB2-AFD1-1FE7E26FED79}"/>
                </a:ext>
              </a:extLst>
            </p:cNvPr>
            <p:cNvCxnSpPr>
              <a:cxnSpLocks noChangeShapeType="1"/>
            </p:cNvCxnSpPr>
            <p:nvPr/>
          </p:nvCxnSpPr>
          <p:spPr bwMode="auto">
            <a:xfrm rot="5400000">
              <a:off x="7173312" y="4072758"/>
              <a:ext cx="294289" cy="273269"/>
            </a:xfrm>
            <a:prstGeom prst="line">
              <a:avLst/>
            </a:prstGeom>
            <a:noFill/>
            <a:ln w="19050" cap="sq" algn="ctr">
              <a:solidFill>
                <a:srgbClr val="FF0000"/>
              </a:solidFill>
              <a:round/>
              <a:headEnd type="none" w="sm" len="sm"/>
              <a:tailEnd type="none" w="sm" len="sm"/>
            </a:ln>
          </p:spPr>
        </p:cxnSp>
        <p:sp>
          <p:nvSpPr>
            <p:cNvPr id="74" name="TextBox 35">
              <a:extLst>
                <a:ext uri="{FF2B5EF4-FFF2-40B4-BE49-F238E27FC236}">
                  <a16:creationId xmlns:a16="http://schemas.microsoft.com/office/drawing/2014/main" id="{AEBDAC6E-5A27-4BBC-9472-53941F731007}"/>
                </a:ext>
              </a:extLst>
            </p:cNvPr>
            <p:cNvSpPr txBox="1">
              <a:spLocks noChangeArrowheads="1"/>
            </p:cNvSpPr>
            <p:nvPr/>
          </p:nvSpPr>
          <p:spPr bwMode="auto">
            <a:xfrm>
              <a:off x="7168052" y="4372302"/>
              <a:ext cx="530773"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16</a:t>
              </a:r>
              <a:endParaRPr lang="en-SG" sz="1600">
                <a:latin typeface="Calibri" panose="020f0502020204030204" pitchFamily="34" charset="0"/>
              </a:endParaRPr>
            </a:p>
          </p:txBody>
        </p:sp>
      </p:grpSp>
      <p:cxnSp>
        <p:nvCxnSpPr>
          <p:cNvPr id="75" name="Straight Arrow Connector 74">
            <a:extLst>
              <a:ext uri="{FF2B5EF4-FFF2-40B4-BE49-F238E27FC236}">
                <a16:creationId xmlns:a16="http://schemas.microsoft.com/office/drawing/2014/main" id="{BE821B99-C4B1-4DCE-B6E0-0A4BEEFD9621}"/>
              </a:ext>
            </a:extLst>
          </p:cNvPr>
          <p:cNvCxnSpPr/>
          <p:nvPr/>
        </p:nvCxnSpPr>
        <p:spPr bwMode="auto">
          <a:xfrm flipH="1">
            <a:off x="7890933" y="5407378"/>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6" name="Straight Arrow Connector 75">
            <a:extLst>
              <a:ext uri="{FF2B5EF4-FFF2-40B4-BE49-F238E27FC236}">
                <a16:creationId xmlns:a16="http://schemas.microsoft.com/office/drawing/2014/main" id="{BF16F9ED-5B80-471B-9B15-7C0E67ADD411}"/>
              </a:ext>
            </a:extLst>
          </p:cNvPr>
          <p:cNvCxnSpPr/>
          <p:nvPr/>
        </p:nvCxnSpPr>
        <p:spPr bwMode="auto">
          <a:xfrm>
            <a:off x="993422" y="246097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7" name="Straight Arrow Connector 76">
            <a:extLst>
              <a:ext uri="{FF2B5EF4-FFF2-40B4-BE49-F238E27FC236}">
                <a16:creationId xmlns:a16="http://schemas.microsoft.com/office/drawing/2014/main" id="{78282B9E-3B9A-42BA-A727-0C5047AFA33E}"/>
              </a:ext>
            </a:extLst>
          </p:cNvPr>
          <p:cNvCxnSpPr/>
          <p:nvPr/>
        </p:nvCxnSpPr>
        <p:spPr bwMode="auto">
          <a:xfrm>
            <a:off x="993422" y="2681112"/>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8" name="Straight Arrow Connector 77">
            <a:extLst>
              <a:ext uri="{FF2B5EF4-FFF2-40B4-BE49-F238E27FC236}">
                <a16:creationId xmlns:a16="http://schemas.microsoft.com/office/drawing/2014/main" id="{659153DA-4003-45B4-8444-90E38D2A601B}"/>
              </a:ext>
            </a:extLst>
          </p:cNvPr>
          <p:cNvCxnSpPr/>
          <p:nvPr/>
        </p:nvCxnSpPr>
        <p:spPr bwMode="auto">
          <a:xfrm>
            <a:off x="412044" y="3905957"/>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79" name="Straight Arrow Connector 78">
            <a:extLst>
              <a:ext uri="{FF2B5EF4-FFF2-40B4-BE49-F238E27FC236}">
                <a16:creationId xmlns:a16="http://schemas.microsoft.com/office/drawing/2014/main" id="{387D3725-0860-427B-B43B-B971ADF42F9D}"/>
              </a:ext>
            </a:extLst>
          </p:cNvPr>
          <p:cNvCxnSpPr/>
          <p:nvPr/>
        </p:nvCxnSpPr>
        <p:spPr bwMode="auto">
          <a:xfrm>
            <a:off x="948267" y="4137379"/>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0" name="Straight Arrow Connector 79">
            <a:extLst>
              <a:ext uri="{FF2B5EF4-FFF2-40B4-BE49-F238E27FC236}">
                <a16:creationId xmlns:a16="http://schemas.microsoft.com/office/drawing/2014/main" id="{52896847-129E-41DD-8038-86C4939EAD86}"/>
              </a:ext>
            </a:extLst>
          </p:cNvPr>
          <p:cNvCxnSpPr/>
          <p:nvPr/>
        </p:nvCxnSpPr>
        <p:spPr bwMode="auto">
          <a:xfrm>
            <a:off x="948267" y="440266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1" name="Straight Arrow Connector 80">
            <a:extLst>
              <a:ext uri="{FF2B5EF4-FFF2-40B4-BE49-F238E27FC236}">
                <a16:creationId xmlns:a16="http://schemas.microsoft.com/office/drawing/2014/main" id="{D372EE81-E967-4F8F-AE6A-00D6F4A7D213}"/>
              </a:ext>
            </a:extLst>
          </p:cNvPr>
          <p:cNvCxnSpPr/>
          <p:nvPr/>
        </p:nvCxnSpPr>
        <p:spPr bwMode="auto">
          <a:xfrm>
            <a:off x="948267" y="465666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2" name="Straight Arrow Connector 81">
            <a:extLst>
              <a:ext uri="{FF2B5EF4-FFF2-40B4-BE49-F238E27FC236}">
                <a16:creationId xmlns:a16="http://schemas.microsoft.com/office/drawing/2014/main" id="{76FC579E-0F9B-4190-BF7A-B659FF7899E1}"/>
              </a:ext>
            </a:extLst>
          </p:cNvPr>
          <p:cNvCxnSpPr/>
          <p:nvPr/>
        </p:nvCxnSpPr>
        <p:spPr bwMode="auto">
          <a:xfrm>
            <a:off x="948267" y="4899379"/>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3" name="Straight Arrow Connector 82">
            <a:extLst>
              <a:ext uri="{FF2B5EF4-FFF2-40B4-BE49-F238E27FC236}">
                <a16:creationId xmlns:a16="http://schemas.microsoft.com/office/drawing/2014/main" id="{FC71F764-7DD9-4BA3-8974-D7384713C8E7}"/>
              </a:ext>
            </a:extLst>
          </p:cNvPr>
          <p:cNvCxnSpPr/>
          <p:nvPr/>
        </p:nvCxnSpPr>
        <p:spPr bwMode="auto">
          <a:xfrm>
            <a:off x="993422" y="2935112"/>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84" name="Straight Arrow Connector 83">
            <a:extLst>
              <a:ext uri="{FF2B5EF4-FFF2-40B4-BE49-F238E27FC236}">
                <a16:creationId xmlns:a16="http://schemas.microsoft.com/office/drawing/2014/main" id="{D1881B48-9514-4A88-AD89-919A1DB0B520}"/>
              </a:ext>
            </a:extLst>
          </p:cNvPr>
          <p:cNvCxnSpPr/>
          <p:nvPr/>
        </p:nvCxnSpPr>
        <p:spPr bwMode="auto">
          <a:xfrm flipH="1">
            <a:off x="7890933" y="5683956"/>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sp>
        <p:nvSpPr>
          <p:cNvPr id="85" name="Slide Number Placeholder 6">
            <a:extLst>
              <a:ext uri="{FF2B5EF4-FFF2-40B4-BE49-F238E27FC236}">
                <a16:creationId xmlns:a16="http://schemas.microsoft.com/office/drawing/2014/main" id="{BFFE02E1-6155-4512-8D9B-6E5D66AD7366}"/>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49</a:t>
            </a:fld>
            <a:endParaRPr/>
          </a:p>
        </p:txBody>
      </p:sp>
    </p:spTree>
    <p:extLst>
      <p:ext uri="{BB962C8B-B14F-4D97-AF65-F5344CB8AC3E}">
        <p14:creationId xmlns:p14="http://schemas.microsoft.com/office/powerpoint/2010/main" val="3555627225"/>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9" presetClass="entr" presetSubtype="0" dur="50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par>
                          <p:cTn id="13" fill="hold" nodeType="afterGroup">
                            <p:stCondLst>
                              <p:cond delay="500"/>
                            </p:stCondLst>
                            <p:childTnLst>
                              <p:par>
                                <p:cTn id="14" presetID="9" presetClass="entr" presetSubtype="0" dur="500" fill="hold"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dissolve">
                                      <p:cBhvr>
                                        <p:cTn id="16" dur="500"/>
                                        <p:tgtEl>
                                          <p:spTgt spid="46"/>
                                        </p:tgtEl>
                                      </p:cBhvr>
                                    </p:animEffect>
                                  </p:childTnLst>
                                </p:cTn>
                              </p:par>
                            </p:childTnLst>
                          </p:cTn>
                        </p:par>
                      </p:childTnLst>
                    </p:cTn>
                  </p:par>
                  <p:par>
                    <p:cTn id="17" fill="hold" nodeType="clickPar">
                      <p:stCondLst>
                        <p:cond delay="indefinite"/>
                      </p:stCondLst>
                      <p:childTnLst>
                        <p:par>
                          <p:cTn id="18" fill="hold">
                            <p:stCondLst>
                              <p:cond delay="0"/>
                            </p:stCondLst>
                            <p:childTnLst>
                              <p:par>
                                <p:cTn id="19" presetID="9" presetClass="exit" presetSubtype="0" dur="500" fill="hold" nodeType="clickEffect">
                                  <p:stCondLst>
                                    <p:cond delay="0"/>
                                  </p:stCondLst>
                                  <p:childTnLst>
                                    <p:animEffect transition="out" filter="dissolve">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nodeType="afterGroup">
                            <p:stCondLst>
                              <p:cond delay="500"/>
                            </p:stCondLst>
                            <p:childTnLst>
                              <p:par>
                                <p:cTn id="23" presetID="9" presetClass="entr" presetSubtype="0" dur="500" fill="hold" nodeType="after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childTnLst>
                          </p:cTn>
                        </p:par>
                        <p:par>
                          <p:cTn id="26" fill="hold" nodeType="afterGroup">
                            <p:stCondLst>
                              <p:cond delay="1000"/>
                            </p:stCondLst>
                            <p:childTnLst>
                              <p:par>
                                <p:cTn id="27" presetID="9" presetClass="entr" presetSubtype="0" dur="500" fill="hold"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dissolve">
                                      <p:cBhvr>
                                        <p:cTn id="29" dur="500"/>
                                        <p:tgtEl>
                                          <p:spTgt spid="78"/>
                                        </p:tgtEl>
                                      </p:cBhvr>
                                    </p:animEffect>
                                  </p:childTnLst>
                                </p:cTn>
                              </p:par>
                            </p:childTnLst>
                          </p:cTn>
                        </p:par>
                        <p:par>
                          <p:cTn id="30" fill="hold" nodeType="afterGroup">
                            <p:stCondLst>
                              <p:cond delay="1500"/>
                            </p:stCondLst>
                            <p:childTnLst>
                              <p:par>
                                <p:cTn id="31" presetID="9" presetClass="entr" presetSubtype="0" dur="500" fill="hold"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dissolve">
                                      <p:cBhvr>
                                        <p:cTn id="33" dur="500"/>
                                        <p:tgtEl>
                                          <p:spTgt spid="56"/>
                                        </p:tgtEl>
                                      </p:cBhvr>
                                    </p:animEffect>
                                  </p:childTnLst>
                                </p:cTn>
                              </p:par>
                            </p:childTnLst>
                          </p:cTn>
                        </p:par>
                      </p:childTnLst>
                    </p:cTn>
                  </p:par>
                  <p:par>
                    <p:cTn id="34" fill="hold" nodeType="clickPar">
                      <p:stCondLst>
                        <p:cond delay="indefinite"/>
                      </p:stCondLst>
                      <p:childTnLst>
                        <p:par>
                          <p:cTn id="35" fill="hold">
                            <p:stCondLst>
                              <p:cond delay="0"/>
                            </p:stCondLst>
                            <p:childTnLst>
                              <p:par>
                                <p:cTn id="36" presetID="9" presetClass="exit" presetSubtype="0" dur="500" fill="hold" nodeType="clickEffect">
                                  <p:stCondLst>
                                    <p:cond delay="0"/>
                                  </p:stCondLst>
                                  <p:childTnLst>
                                    <p:animEffect transition="out" filter="dissolve">
                                      <p:cBhvr>
                                        <p:cTn id="37" dur="500"/>
                                        <p:tgtEl>
                                          <p:spTgt spid="78"/>
                                        </p:tgtEl>
                                      </p:cBhvr>
                                    </p:animEffect>
                                    <p:set>
                                      <p:cBhvr>
                                        <p:cTn id="38" dur="1" fill="hold">
                                          <p:stCondLst>
                                            <p:cond delay="499"/>
                                          </p:stCondLst>
                                        </p:cTn>
                                        <p:tgtEl>
                                          <p:spTgt spid="78"/>
                                        </p:tgtEl>
                                        <p:attrNameLst>
                                          <p:attrName>style.visibility</p:attrName>
                                        </p:attrNameLst>
                                      </p:cBhvr>
                                      <p:to>
                                        <p:strVal val="hidden"/>
                                      </p:to>
                                    </p:set>
                                  </p:childTnLst>
                                </p:cTn>
                              </p:par>
                            </p:childTnLst>
                          </p:cTn>
                        </p:par>
                        <p:par>
                          <p:cTn id="39" fill="hold" nodeType="afterGroup">
                            <p:stCondLst>
                              <p:cond delay="500"/>
                            </p:stCondLst>
                            <p:childTnLst>
                              <p:par>
                                <p:cTn id="40" presetID="9" presetClass="entr" presetSubtype="0" dur="500" fill="hold" nodeType="after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dissolve">
                                      <p:cBhvr>
                                        <p:cTn id="42" dur="500"/>
                                        <p:tgtEl>
                                          <p:spTgt spid="79"/>
                                        </p:tgtEl>
                                      </p:cBhvr>
                                    </p:animEffect>
                                  </p:childTnLst>
                                </p:cTn>
                              </p:par>
                            </p:childTnLst>
                          </p:cTn>
                        </p:par>
                        <p:par>
                          <p:cTn id="43" fill="hold" nodeType="afterGroup">
                            <p:stCondLst>
                              <p:cond delay="1000"/>
                            </p:stCondLst>
                            <p:childTnLst>
                              <p:par>
                                <p:cTn id="44" presetID="9" presetClass="entr" presetSubtype="0" dur="500" fill="hold" nodeType="after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dissolve">
                                      <p:cBhvr>
                                        <p:cTn id="46" dur="500"/>
                                        <p:tgtEl>
                                          <p:spTgt spid="66"/>
                                        </p:tgtEl>
                                      </p:cBhvr>
                                    </p:animEffect>
                                  </p:childTnLst>
                                </p:cTn>
                              </p:par>
                            </p:childTnLst>
                          </p:cTn>
                        </p:par>
                      </p:childTnLst>
                    </p:cTn>
                  </p:par>
                  <p:par>
                    <p:cTn id="47" fill="hold" nodeType="clickPar">
                      <p:stCondLst>
                        <p:cond delay="indefinite"/>
                      </p:stCondLst>
                      <p:childTnLst>
                        <p:par>
                          <p:cTn id="48" fill="hold">
                            <p:stCondLst>
                              <p:cond delay="0"/>
                            </p:stCondLst>
                            <p:childTnLst>
                              <p:par>
                                <p:cTn id="49" presetID="9" presetClass="exit" presetSubtype="0" dur="500" fill="hold" nodeType="clickEffect">
                                  <p:stCondLst>
                                    <p:cond delay="0"/>
                                  </p:stCondLst>
                                  <p:childTnLst>
                                    <p:animEffect transition="out" filter="dissolve">
                                      <p:cBhvr>
                                        <p:cTn id="50" dur="500"/>
                                        <p:tgtEl>
                                          <p:spTgt spid="79"/>
                                        </p:tgtEl>
                                      </p:cBhvr>
                                    </p:animEffect>
                                    <p:set>
                                      <p:cBhvr>
                                        <p:cTn id="51" dur="1" fill="hold">
                                          <p:stCondLst>
                                            <p:cond delay="499"/>
                                          </p:stCondLst>
                                        </p:cTn>
                                        <p:tgtEl>
                                          <p:spTgt spid="79"/>
                                        </p:tgtEl>
                                        <p:attrNameLst>
                                          <p:attrName>style.visibility</p:attrName>
                                        </p:attrNameLst>
                                      </p:cBhvr>
                                      <p:to>
                                        <p:strVal val="hidden"/>
                                      </p:to>
                                    </p:set>
                                  </p:childTnLst>
                                </p:cTn>
                              </p:par>
                            </p:childTnLst>
                          </p:cTn>
                        </p:par>
                        <p:par>
                          <p:cTn id="52" fill="hold" nodeType="afterGroup">
                            <p:stCondLst>
                              <p:cond delay="500"/>
                            </p:stCondLst>
                            <p:childTnLst>
                              <p:par>
                                <p:cTn id="53" presetID="9" presetClass="entr" presetSubtype="0" dur="500" fill="hold" nodeType="afterEffect">
                                  <p:stCondLst>
                                    <p:cond delay="0"/>
                                  </p:stCondLst>
                                  <p:childTnLst>
                                    <p:set>
                                      <p:cBhvr>
                                        <p:cTn id="54" dur="1" fill="hold">
                                          <p:stCondLst>
                                            <p:cond delay="0"/>
                                          </p:stCondLst>
                                        </p:cTn>
                                        <p:tgtEl>
                                          <p:spTgt spid="80"/>
                                        </p:tgtEl>
                                        <p:attrNameLst>
                                          <p:attrName>style.visibility</p:attrName>
                                        </p:attrNameLst>
                                      </p:cBhvr>
                                      <p:to>
                                        <p:strVal val="visible"/>
                                      </p:to>
                                    </p:set>
                                    <p:animEffect transition="in" filter="dissolve">
                                      <p:cBhvr>
                                        <p:cTn id="55" dur="500"/>
                                        <p:tgtEl>
                                          <p:spTgt spid="80"/>
                                        </p:tgtEl>
                                      </p:cBhvr>
                                    </p:animEffect>
                                  </p:childTnLst>
                                </p:cTn>
                              </p:par>
                            </p:childTnLst>
                          </p:cTn>
                        </p:par>
                        <p:par>
                          <p:cTn id="56" fill="hold" nodeType="afterGroup">
                            <p:stCondLst>
                              <p:cond delay="1000"/>
                            </p:stCondLst>
                            <p:childTnLst>
                              <p:par>
                                <p:cTn id="57" presetID="9" presetClass="entr" presetSubtype="0" dur="500" fill="hold"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dissolve">
                                      <p:cBhvr>
                                        <p:cTn id="59" dur="500"/>
                                        <p:tgtEl>
                                          <p:spTgt spid="69"/>
                                        </p:tgtEl>
                                      </p:cBhvr>
                                    </p:animEffect>
                                  </p:childTnLst>
                                </p:cTn>
                              </p:par>
                            </p:childTnLst>
                          </p:cTn>
                        </p:par>
                      </p:childTnLst>
                    </p:cTn>
                  </p:par>
                  <p:par>
                    <p:cTn id="60" fill="hold" nodeType="clickPar">
                      <p:stCondLst>
                        <p:cond delay="indefinite"/>
                      </p:stCondLst>
                      <p:childTnLst>
                        <p:par>
                          <p:cTn id="61" fill="hold">
                            <p:stCondLst>
                              <p:cond delay="0"/>
                            </p:stCondLst>
                            <p:childTnLst>
                              <p:par>
                                <p:cTn id="62" presetID="9" presetClass="exit" presetSubtype="0" dur="500" fill="hold" nodeType="clickEffect">
                                  <p:stCondLst>
                                    <p:cond delay="0"/>
                                  </p:stCondLst>
                                  <p:childTnLst>
                                    <p:animEffect transition="out" filter="dissolve">
                                      <p:cBhvr>
                                        <p:cTn id="63" dur="500"/>
                                        <p:tgtEl>
                                          <p:spTgt spid="80"/>
                                        </p:tgtEl>
                                      </p:cBhvr>
                                    </p:animEffect>
                                    <p:set>
                                      <p:cBhvr>
                                        <p:cTn id="64" dur="1" fill="hold">
                                          <p:stCondLst>
                                            <p:cond delay="499"/>
                                          </p:stCondLst>
                                        </p:cTn>
                                        <p:tgtEl>
                                          <p:spTgt spid="80"/>
                                        </p:tgtEl>
                                        <p:attrNameLst>
                                          <p:attrName>style.visibility</p:attrName>
                                        </p:attrNameLst>
                                      </p:cBhvr>
                                      <p:to>
                                        <p:strVal val="hidden"/>
                                      </p:to>
                                    </p:set>
                                  </p:childTnLst>
                                </p:cTn>
                              </p:par>
                            </p:childTnLst>
                          </p:cTn>
                        </p:par>
                        <p:par>
                          <p:cTn id="65" fill="hold" nodeType="afterGroup">
                            <p:stCondLst>
                              <p:cond delay="500"/>
                            </p:stCondLst>
                            <p:childTnLst>
                              <p:par>
                                <p:cTn id="66" presetID="9" presetClass="entr" presetSubtype="0" dur="500" fill="hold" nodeType="after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dissolve">
                                      <p:cBhvr>
                                        <p:cTn id="68" dur="500"/>
                                        <p:tgtEl>
                                          <p:spTgt spid="81"/>
                                        </p:tgtEl>
                                      </p:cBhvr>
                                    </p:animEffect>
                                  </p:childTnLst>
                                </p:cTn>
                              </p:par>
                            </p:childTnLst>
                          </p:cTn>
                        </p:par>
                        <p:par>
                          <p:cTn id="69" fill="hold" nodeType="afterGroup">
                            <p:stCondLst>
                              <p:cond delay="1000"/>
                            </p:stCondLst>
                            <p:childTnLst>
                              <p:par>
                                <p:cTn id="70" presetID="9" presetClass="entr" presetSubtype="0" dur="500" fill="hold" nodeType="afterEffect">
                                  <p:stCondLst>
                                    <p:cond delay="0"/>
                                  </p:stCondLst>
                                  <p:childTnLst>
                                    <p:set>
                                      <p:cBhvr>
                                        <p:cTn id="71" dur="1" fill="hold">
                                          <p:stCondLst>
                                            <p:cond delay="0"/>
                                          </p:stCondLst>
                                        </p:cTn>
                                        <p:tgtEl>
                                          <p:spTgt spid="72"/>
                                        </p:tgtEl>
                                        <p:attrNameLst>
                                          <p:attrName>style.visibility</p:attrName>
                                        </p:attrNameLst>
                                      </p:cBhvr>
                                      <p:to>
                                        <p:strVal val="visible"/>
                                      </p:to>
                                    </p:set>
                                    <p:animEffect transition="in" filter="dissolve">
                                      <p:cBhvr>
                                        <p:cTn id="72" dur="500"/>
                                        <p:tgtEl>
                                          <p:spTgt spid="72"/>
                                        </p:tgtEl>
                                      </p:cBhvr>
                                    </p:animEffect>
                                  </p:childTnLst>
                                </p:cTn>
                              </p:par>
                            </p:childTnLst>
                          </p:cTn>
                        </p:par>
                      </p:childTnLst>
                    </p:cTn>
                  </p:par>
                  <p:par>
                    <p:cTn id="73" fill="hold" nodeType="clickPar">
                      <p:stCondLst>
                        <p:cond delay="indefinite"/>
                      </p:stCondLst>
                      <p:childTnLst>
                        <p:par>
                          <p:cTn id="74" fill="hold">
                            <p:stCondLst>
                              <p:cond delay="0"/>
                            </p:stCondLst>
                            <p:childTnLst>
                              <p:par>
                                <p:cTn id="75" presetID="9" presetClass="exit" presetSubtype="0" dur="500" fill="hold" nodeType="clickEffect">
                                  <p:stCondLst>
                                    <p:cond delay="0"/>
                                  </p:stCondLst>
                                  <p:childTnLst>
                                    <p:animEffect transition="out" filter="dissolve">
                                      <p:cBhvr>
                                        <p:cTn id="76" dur="500"/>
                                        <p:tgtEl>
                                          <p:spTgt spid="81"/>
                                        </p:tgtEl>
                                      </p:cBhvr>
                                    </p:animEffect>
                                    <p:set>
                                      <p:cBhvr>
                                        <p:cTn id="77" dur="1" fill="hold">
                                          <p:stCondLst>
                                            <p:cond delay="499"/>
                                          </p:stCondLst>
                                        </p:cTn>
                                        <p:tgtEl>
                                          <p:spTgt spid="81"/>
                                        </p:tgtEl>
                                        <p:attrNameLst>
                                          <p:attrName>style.visibility</p:attrName>
                                        </p:attrNameLst>
                                      </p:cBhvr>
                                      <p:to>
                                        <p:strVal val="hidden"/>
                                      </p:to>
                                    </p:set>
                                  </p:childTnLst>
                                </p:cTn>
                              </p:par>
                            </p:childTnLst>
                          </p:cTn>
                        </p:par>
                        <p:par>
                          <p:cTn id="78" fill="hold" nodeType="afterGroup">
                            <p:stCondLst>
                              <p:cond delay="500"/>
                            </p:stCondLst>
                            <p:childTnLst>
                              <p:par>
                                <p:cTn id="79" presetID="9" presetClass="entr" presetSubtype="0" dur="500" fill="hold" nodeType="afterEffect">
                                  <p:stCondLst>
                                    <p:cond delay="0"/>
                                  </p:stCondLst>
                                  <p:childTnLst>
                                    <p:set>
                                      <p:cBhvr>
                                        <p:cTn id="80" dur="1" fill="hold">
                                          <p:stCondLst>
                                            <p:cond delay="0"/>
                                          </p:stCondLst>
                                        </p:cTn>
                                        <p:tgtEl>
                                          <p:spTgt spid="82"/>
                                        </p:tgtEl>
                                        <p:attrNameLst>
                                          <p:attrName>style.visibility</p:attrName>
                                        </p:attrNameLst>
                                      </p:cBhvr>
                                      <p:to>
                                        <p:strVal val="visible"/>
                                      </p:to>
                                    </p:set>
                                    <p:animEffect transition="in" filter="dissolve">
                                      <p:cBhvr>
                                        <p:cTn id="81" dur="500"/>
                                        <p:tgtEl>
                                          <p:spTgt spid="82"/>
                                        </p:tgtEl>
                                      </p:cBhvr>
                                    </p:animEffect>
                                  </p:childTnLst>
                                </p:cTn>
                              </p:par>
                            </p:childTnLst>
                          </p:cTn>
                        </p:par>
                        <p:par>
                          <p:cTn id="82" fill="hold" nodeType="afterGroup">
                            <p:stCondLst>
                              <p:cond delay="1000"/>
                            </p:stCondLst>
                            <p:childTnLst>
                              <p:par>
                                <p:cTn id="83" presetID="9" presetClass="entr" presetSubtype="0" dur="500" fill="hold" nodeType="afterEffect">
                                  <p:stCondLst>
                                    <p:cond delay="0"/>
                                  </p:stCondLst>
                                  <p:childTnLst>
                                    <p:set>
                                      <p:cBhvr>
                                        <p:cTn id="84" dur="1" fill="hold">
                                          <p:stCondLst>
                                            <p:cond delay="0"/>
                                          </p:stCondLst>
                                        </p:cTn>
                                        <p:tgtEl>
                                          <p:spTgt spid="75"/>
                                        </p:tgtEl>
                                        <p:attrNameLst>
                                          <p:attrName>style.visibility</p:attrName>
                                        </p:attrNameLst>
                                      </p:cBhvr>
                                      <p:to>
                                        <p:strVal val="visible"/>
                                      </p:to>
                                    </p:set>
                                    <p:animEffect transition="in" filter="dissolve">
                                      <p:cBhvr>
                                        <p:cTn id="85" dur="500"/>
                                        <p:tgtEl>
                                          <p:spTgt spid="75"/>
                                        </p:tgtEl>
                                      </p:cBhvr>
                                    </p:animEffect>
                                  </p:childTnLst>
                                </p:cTn>
                              </p:par>
                            </p:childTnLst>
                          </p:cTn>
                        </p:par>
                      </p:childTnLst>
                    </p:cTn>
                  </p:par>
                  <p:par>
                    <p:cTn id="86" fill="hold" nodeType="clickPar">
                      <p:stCondLst>
                        <p:cond delay="indefinite"/>
                      </p:stCondLst>
                      <p:childTnLst>
                        <p:par>
                          <p:cTn id="87" fill="hold">
                            <p:stCondLst>
                              <p:cond delay="0"/>
                            </p:stCondLst>
                            <p:childTnLst>
                              <p:par>
                                <p:cTn id="88" presetID="9" presetClass="exit" presetSubtype="0" dur="500" fill="hold" nodeType="clickEffect">
                                  <p:stCondLst>
                                    <p:cond delay="0"/>
                                  </p:stCondLst>
                                  <p:childTnLst>
                                    <p:animEffect transition="out" filter="dissolve">
                                      <p:cBhvr>
                                        <p:cTn id="89" dur="500"/>
                                        <p:tgtEl>
                                          <p:spTgt spid="82"/>
                                        </p:tgtEl>
                                      </p:cBhvr>
                                    </p:animEffect>
                                    <p:set>
                                      <p:cBhvr>
                                        <p:cTn id="90" dur="1" fill="hold">
                                          <p:stCondLst>
                                            <p:cond delay="499"/>
                                          </p:stCondLst>
                                        </p:cTn>
                                        <p:tgtEl>
                                          <p:spTgt spid="82"/>
                                        </p:tgtEl>
                                        <p:attrNameLst>
                                          <p:attrName>style.visibility</p:attrName>
                                        </p:attrNameLst>
                                      </p:cBhvr>
                                      <p:to>
                                        <p:strVal val="hidden"/>
                                      </p:to>
                                    </p:set>
                                  </p:childTnLst>
                                </p:cTn>
                              </p:par>
                            </p:childTnLst>
                          </p:cTn>
                        </p:par>
                        <p:par>
                          <p:cTn id="91" fill="hold" nodeType="afterGroup">
                            <p:stCondLst>
                              <p:cond delay="500"/>
                            </p:stCondLst>
                            <p:childTnLst>
                              <p:par>
                                <p:cTn id="92" presetID="9" presetClass="exit" presetSubtype="0" dur="500" fill="hold" nodeType="afterEffect">
                                  <p:stCondLst>
                                    <p:cond delay="0"/>
                                  </p:stCondLst>
                                  <p:childTnLst>
                                    <p:animEffect transition="out" filter="dissolve">
                                      <p:cBhvr>
                                        <p:cTn id="93" dur="500"/>
                                        <p:tgtEl>
                                          <p:spTgt spid="77"/>
                                        </p:tgtEl>
                                      </p:cBhvr>
                                    </p:animEffect>
                                    <p:set>
                                      <p:cBhvr>
                                        <p:cTn id="94" dur="1" fill="hold">
                                          <p:stCondLst>
                                            <p:cond delay="499"/>
                                          </p:stCondLst>
                                        </p:cTn>
                                        <p:tgtEl>
                                          <p:spTgt spid="77"/>
                                        </p:tgtEl>
                                        <p:attrNameLst>
                                          <p:attrName>style.visibility</p:attrName>
                                        </p:attrNameLst>
                                      </p:cBhvr>
                                      <p:to>
                                        <p:strVal val="hidden"/>
                                      </p:to>
                                    </p:set>
                                  </p:childTnLst>
                                </p:cTn>
                              </p:par>
                            </p:childTnLst>
                          </p:cTn>
                        </p:par>
                        <p:par>
                          <p:cTn id="95" fill="hold" nodeType="afterGroup">
                            <p:stCondLst>
                              <p:cond delay="1000"/>
                            </p:stCondLst>
                            <p:childTnLst>
                              <p:par>
                                <p:cTn id="96" presetID="9" presetClass="exit" presetSubtype="0" dur="500" fill="hold" nodeType="afterEffect">
                                  <p:stCondLst>
                                    <p:cond delay="0"/>
                                  </p:stCondLst>
                                  <p:childTnLst>
                                    <p:animEffect transition="out" filter="dissolve">
                                      <p:cBhvr>
                                        <p:cTn id="97" dur="500"/>
                                        <p:tgtEl>
                                          <p:spTgt spid="75"/>
                                        </p:tgtEl>
                                      </p:cBhvr>
                                    </p:animEffect>
                                    <p:set>
                                      <p:cBhvr>
                                        <p:cTn id="98" dur="1" fill="hold">
                                          <p:stCondLst>
                                            <p:cond delay="499"/>
                                          </p:stCondLst>
                                        </p:cTn>
                                        <p:tgtEl>
                                          <p:spTgt spid="75"/>
                                        </p:tgtEl>
                                        <p:attrNameLst>
                                          <p:attrName>style.visibility</p:attrName>
                                        </p:attrNameLst>
                                      </p:cBhvr>
                                      <p:to>
                                        <p:strVal val="hidden"/>
                                      </p:to>
                                    </p:set>
                                  </p:childTnLst>
                                </p:cTn>
                              </p:par>
                            </p:childTnLst>
                          </p:cTn>
                        </p:par>
                        <p:par>
                          <p:cTn id="99" fill="hold" nodeType="afterGroup">
                            <p:stCondLst>
                              <p:cond delay="1500"/>
                            </p:stCondLst>
                            <p:childTnLst>
                              <p:par>
                                <p:cTn id="100" presetID="9" presetClass="entr" presetSubtype="0" dur="500" fill="hold" nodeType="after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dissolve">
                                      <p:cBhvr>
                                        <p:cTn id="102" dur="500"/>
                                        <p:tgtEl>
                                          <p:spTgt spid="83"/>
                                        </p:tgtEl>
                                      </p:cBhvr>
                                    </p:animEffect>
                                  </p:childTnLst>
                                </p:cTn>
                              </p:par>
                            </p:childTnLst>
                          </p:cTn>
                        </p:par>
                        <p:par>
                          <p:cTn id="103" fill="hold" nodeType="afterGroup">
                            <p:stCondLst>
                              <p:cond delay="2000"/>
                            </p:stCondLst>
                            <p:childTnLst>
                              <p:par>
                                <p:cTn id="104" presetID="9" presetClass="entr" presetSubtype="0" dur="500" fill="hold" nodeType="after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dissolve">
                                      <p:cBhvr>
                                        <p:cTn id="106"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 Pointers (1/3)</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006081" cy="460126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85750" indent="-285750">
              <a:spcBef>
                <a:spcPts val="600"/>
              </a:spcBef>
              <a:buClr>
                <a:schemeClr val="bg1">
                  <a:lumMod val="50000"/>
                </a:schemeClr>
              </a:buClr>
              <a:buFont typeface="Wingdings" panose="05000000000000000000" pitchFamily="2" charset="2"/>
              <a:buChar char="§"/>
            </a:pPr>
            <a:r>
              <a:rPr lang="en-SG" sz="2600"/>
              <a:t>While C is a high-level programming language, it is usually considered to be at the lower end of the spectrum due to a few reasons, among which are:</a:t>
            </a:r>
          </a:p>
          <a:p>
            <a:pPr marL="742950" lvl="1" indent="-285750">
              <a:spcBef>
                <a:spcPts val="600"/>
              </a:spcBef>
              <a:buClr>
                <a:schemeClr val="bg1">
                  <a:lumMod val="50000"/>
                </a:schemeClr>
              </a:buClr>
              <a:buFont typeface="Wingdings" panose="05000000000000000000" pitchFamily="2" charset="2"/>
              <a:buChar char="§"/>
            </a:pPr>
            <a:r>
              <a:rPr lang="en-SG" sz="2200"/>
              <a:t>It has </a:t>
            </a:r>
            <a:r>
              <a:rPr lang="en-SG" sz="2200">
                <a:solidFill>
                  <a:srgbClr val="C00000"/>
                </a:solidFill>
              </a:rPr>
              <a:t>pointers</a:t>
            </a:r>
            <a:r>
              <a:rPr lang="en-SG" sz="2200"/>
              <a:t> which allow direct manipulation of memory contents</a:t>
            </a:r>
          </a:p>
          <a:p>
            <a:pPr marL="742950" lvl="1" indent="-285750">
              <a:spcBef>
                <a:spcPts val="600"/>
              </a:spcBef>
              <a:buClr>
                <a:schemeClr val="bg1">
                  <a:lumMod val="50000"/>
                </a:schemeClr>
              </a:buClr>
              <a:buFont typeface="Wingdings" panose="05000000000000000000" pitchFamily="2" charset="2"/>
              <a:buChar char="§"/>
            </a:pPr>
            <a:r>
              <a:rPr lang="en-SG" sz="2200"/>
              <a:t>It has a set of </a:t>
            </a:r>
            <a:r>
              <a:rPr lang="en-SG" sz="2200">
                <a:solidFill>
                  <a:srgbClr val="C00000"/>
                </a:solidFill>
              </a:rPr>
              <a:t>bit manipulation operators</a:t>
            </a:r>
            <a:r>
              <a:rPr lang="en-SG" sz="2200"/>
              <a:t>, allowing efficient bitwise operations </a:t>
            </a:r>
          </a:p>
          <a:p>
            <a:pPr marL="285750" indent="-285750">
              <a:spcBef>
                <a:spcPts val="1200"/>
              </a:spcBef>
              <a:buClr>
                <a:schemeClr val="bg1">
                  <a:lumMod val="50000"/>
                </a:schemeClr>
              </a:buClr>
              <a:buFont typeface="Wingdings" panose="05000000000000000000" pitchFamily="2" charset="2"/>
              <a:buChar char="§"/>
            </a:pPr>
            <a:r>
              <a:rPr lang="en-SG" sz="2600"/>
              <a:t>In Lecture #2a slide 11, we say that a </a:t>
            </a:r>
            <a:r>
              <a:rPr lang="en-SG" sz="2600">
                <a:solidFill>
                  <a:srgbClr val="C00000"/>
                </a:solidFill>
              </a:rPr>
              <a:t>variable</a:t>
            </a:r>
            <a:r>
              <a:rPr lang="en-SG" sz="2600"/>
              <a:t> has</a:t>
            </a:r>
          </a:p>
          <a:p>
            <a:pPr marL="742950" lvl="1" indent="-285750">
              <a:spcBef>
                <a:spcPts val="600"/>
              </a:spcBef>
              <a:buClr>
                <a:schemeClr val="bg1">
                  <a:lumMod val="50000"/>
                </a:schemeClr>
              </a:buClr>
              <a:buFont typeface="Wingdings" panose="05000000000000000000" pitchFamily="2" charset="2"/>
              <a:buChar char="§"/>
            </a:pPr>
            <a:r>
              <a:rPr lang="en-SG" sz="2200"/>
              <a:t>a </a:t>
            </a:r>
            <a:r>
              <a:rPr lang="en-SG" sz="2200">
                <a:solidFill>
                  <a:srgbClr val="7030A0"/>
                </a:solidFill>
              </a:rPr>
              <a:t>name</a:t>
            </a:r>
            <a:r>
              <a:rPr lang="en-SG" sz="2200"/>
              <a:t> (identifier);</a:t>
            </a:r>
          </a:p>
          <a:p>
            <a:pPr marL="742950" lvl="1" indent="-285750">
              <a:spcBef>
                <a:spcPts val="600"/>
              </a:spcBef>
              <a:buClr>
                <a:schemeClr val="bg1">
                  <a:lumMod val="50000"/>
                </a:schemeClr>
              </a:buClr>
              <a:buFont typeface="Wingdings" panose="05000000000000000000" pitchFamily="2" charset="2"/>
              <a:buChar char="§"/>
            </a:pPr>
            <a:r>
              <a:rPr lang="en-SG" sz="2200"/>
              <a:t>a </a:t>
            </a:r>
            <a:r>
              <a:rPr lang="en-SG" sz="2200">
                <a:solidFill>
                  <a:srgbClr val="7030A0"/>
                </a:solidFill>
              </a:rPr>
              <a:t>data type</a:t>
            </a:r>
            <a:r>
              <a:rPr lang="en-SG" sz="2200"/>
              <a:t>; and</a:t>
            </a:r>
          </a:p>
          <a:p>
            <a:pPr marL="742950" lvl="1" indent="-285750">
              <a:spcBef>
                <a:spcPts val="600"/>
              </a:spcBef>
              <a:buClr>
                <a:schemeClr val="bg1">
                  <a:lumMod val="50000"/>
                </a:schemeClr>
              </a:buClr>
              <a:buFont typeface="Wingdings" panose="05000000000000000000" pitchFamily="2" charset="2"/>
              <a:buChar char="§"/>
            </a:pPr>
            <a:r>
              <a:rPr lang="en-SG" sz="2200"/>
              <a:t>an </a:t>
            </a:r>
            <a:r>
              <a:rPr lang="en-SG" sz="2200">
                <a:solidFill>
                  <a:srgbClr val="7030A0"/>
                </a:solidFill>
              </a:rPr>
              <a:t>address</a:t>
            </a:r>
            <a:r>
              <a:rPr lang="en-SG" sz="2200"/>
              <a:t>.</a:t>
            </a:r>
          </a:p>
        </p:txBody>
      </p:sp>
    </p:spTree>
    <p:extLst>
      <p:ext uri="{BB962C8B-B14F-4D97-AF65-F5344CB8AC3E}">
        <p14:creationId xmlns:p14="http://schemas.microsoft.com/office/powerpoint/2010/main" val="31906563"/>
      </p:ext>
    </p:extLst>
  </p:cSld>
  <p:clrMapOvr>
    <a:masterClrMapping/>
  </p:clrMapOvr>
  <p:transition>
    <p:fade/>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5.2 Examples (2/4)</a:t>
            </a:r>
            <a:endParaRPr lang="en-US" sz="3600">
              <a:solidFill>
                <a:srgbClr val="C00000"/>
              </a:solidFill>
              <a:latin typeface="+mn-lt"/>
            </a:endParaRPr>
          </a:p>
        </p:txBody>
      </p:sp>
      <p:grpSp>
        <p:nvGrpSpPr>
          <p:cNvPr id="85" name="Group 84">
            <a:extLst>
              <a:ext uri="{FF2B5EF4-FFF2-40B4-BE49-F238E27FC236}">
                <a16:creationId xmlns:a16="http://schemas.microsoft.com/office/drawing/2014/main" id="{2AB095EE-CFE1-4ADA-83FC-FA0816006DA1}"/>
              </a:ext>
            </a:extLst>
          </p:cNvPr>
          <p:cNvGrpSpPr/>
          <p:nvPr/>
        </p:nvGrpSpPr>
        <p:grpSpPr>
          <a:xfrm>
            <a:off x="846138" y="1088940"/>
            <a:ext cx="7005637" cy="4486366"/>
            <a:chOff x="846138" y="1240285"/>
            <a:chExt cx="7005637" cy="4486366"/>
          </a:xfrm>
        </p:grpSpPr>
        <p:sp>
          <p:nvSpPr>
            <p:cNvPr id="86" name="TextBox 85">
              <a:extLst>
                <a:ext uri="{FF2B5EF4-FFF2-40B4-BE49-F238E27FC236}">
                  <a16:creationId xmlns:a16="http://schemas.microsoft.com/office/drawing/2014/main" id="{E41BB4DF-3567-41CD-B5D5-C13745A9A202}"/>
                </a:ext>
              </a:extLst>
            </p:cNvPr>
            <p:cNvSpPr txBox="1"/>
            <p:nvPr/>
          </p:nvSpPr>
          <p:spPr>
            <a:xfrm>
              <a:off x="846138" y="1448557"/>
              <a:ext cx="7005637" cy="427809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1600" b="1">
                  <a:solidFill>
                    <a:srgbClr val="7030A0"/>
                  </a:solidFill>
                  <a:latin typeface="Courier New" panose="02070309020205020404" pitchFamily="49" charset="0"/>
                  <a:cs typeface="Courier New" panose="02070309020205020404" pitchFamily="49" charset="0"/>
                </a:rPr>
                <a:t>#include </a:t>
              </a:r>
              <a:r>
                <a:rPr lang="en-US" sz="1600" b="1">
                  <a:solidFill>
                    <a:srgbClr val="006600"/>
                  </a:solidFill>
                  <a:latin typeface="Courier New" panose="02070309020205020404" pitchFamily="49" charset="0"/>
                  <a:cs typeface="Courier New" panose="02070309020205020404" pitchFamily="49" charset="0"/>
                </a:rPr>
                <a:t>&lt;stdio.h&gt;</a:t>
              </a:r>
            </a:p>
            <a:p>
              <a:pPr>
                <a:defRPr/>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f(</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t>
              </a:r>
            </a:p>
            <a:p>
              <a:pPr>
                <a:defRPr/>
              </a:pPr>
              <a:endParaRPr lang="en-US" sz="1600" b="1">
                <a:latin typeface="Courier New" panose="02070309020205020404" pitchFamily="49" charset="0"/>
                <a:cs typeface="Courier New" panose="02070309020205020404" pitchFamily="49" charset="0"/>
              </a:endParaRPr>
            </a:p>
            <a:p>
              <a:pPr>
                <a:defRPr/>
              </a:pP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p>
            <a:p>
              <a:pPr>
                <a:defRPr/>
              </a:pPr>
              <a:r>
                <a:rPr lang="en-US" sz="1600" b="1">
                  <a:latin typeface="Courier New" panose="02070309020205020404" pitchFamily="49" charset="0"/>
                  <a:cs typeface="Courier New" panose="02070309020205020404" pitchFamily="49" charset="0"/>
                </a:rPr>
                <a:t>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9</a:t>
              </a: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 c = </a:t>
              </a:r>
              <a:r>
                <a:rPr lang="en-US" sz="1600" b="1">
                  <a:solidFill>
                    <a:srgbClr val="006600"/>
                  </a:solidFill>
                  <a:latin typeface="Courier New" panose="02070309020205020404" pitchFamily="49" charset="0"/>
                  <a:cs typeface="Courier New" panose="02070309020205020404" pitchFamily="49" charset="0"/>
                </a:rPr>
                <a:t>5</a:t>
              </a: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    f(&amp;a, &amp;b, &amp;c);</a:t>
              </a:r>
            </a:p>
            <a:p>
              <a:pPr>
                <a:defRPr/>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"a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b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c = </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 c);</a:t>
              </a:r>
            </a:p>
            <a:p>
              <a:pPr>
                <a:defRPr/>
              </a:pPr>
              <a:r>
                <a:rPr lang="en-US" sz="1600" b="1">
                  <a:solidFill>
                    <a:srgbClr val="0000FF"/>
                  </a:solidFill>
                  <a:latin typeface="Courier New" panose="02070309020205020404" pitchFamily="49" charset="0"/>
                  <a:cs typeface="Courier New" panose="02070309020205020404" pitchFamily="49" charset="0"/>
                </a:rPr>
                <a:t>    return </a:t>
              </a:r>
              <a:r>
                <a:rPr lang="en-US" sz="1600" b="1">
                  <a:solidFill>
                    <a:srgbClr val="006600"/>
                  </a:solidFill>
                  <a:latin typeface="Courier New" panose="02070309020205020404" pitchFamily="49" charset="0"/>
                  <a:cs typeface="Courier New" panose="02070309020205020404" pitchFamily="49" charset="0"/>
                </a:rPr>
                <a:t>0</a:t>
              </a: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a:t>
              </a:r>
            </a:p>
            <a:p>
              <a:pPr>
                <a:defRPr/>
              </a:pPr>
              <a:endParaRPr lang="en-US" sz="1600" b="1">
                <a:latin typeface="Courier New" panose="02070309020205020404" pitchFamily="49" charset="0"/>
                <a:cs typeface="Courier New" panose="02070309020205020404" pitchFamily="49" charset="0"/>
              </a:endParaRPr>
            </a:p>
            <a:p>
              <a:pPr>
                <a:defRPr/>
              </a:pPr>
              <a:r>
                <a:rPr lang="en-US" sz="1600" b="1">
                  <a:latin typeface="Courier New" panose="02070309020205020404" pitchFamily="49" charset="0"/>
                  <a:cs typeface="Courier New" panose="02070309020205020404" pitchFamily="49" charset="0"/>
                </a:rPr>
                <a:t>void f(</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*x,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*y,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*z)</a:t>
              </a:r>
            </a:p>
            <a:p>
              <a:pPr>
                <a:defRPr/>
              </a:pP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    *x = </a:t>
              </a:r>
              <a:r>
                <a:rPr lang="en-US" sz="1600" b="1">
                  <a:solidFill>
                    <a:srgbClr val="006600"/>
                  </a:solidFill>
                  <a:latin typeface="Courier New" panose="02070309020205020404" pitchFamily="49" charset="0"/>
                  <a:cs typeface="Courier New" panose="02070309020205020404" pitchFamily="49" charset="0"/>
                </a:rPr>
                <a:t>3</a:t>
              </a:r>
              <a:r>
                <a:rPr lang="en-US" sz="1600" b="1">
                  <a:latin typeface="Courier New" panose="02070309020205020404" pitchFamily="49" charset="0"/>
                  <a:cs typeface="Courier New" panose="02070309020205020404" pitchFamily="49" charset="0"/>
                </a:rPr>
                <a:t> + *y;</a:t>
              </a:r>
            </a:p>
            <a:p>
              <a:pPr>
                <a:defRPr/>
              </a:pPr>
              <a:r>
                <a:rPr lang="en-US" sz="1600" b="1">
                  <a:latin typeface="Courier New" panose="02070309020205020404" pitchFamily="49" charset="0"/>
                  <a:cs typeface="Courier New" panose="02070309020205020404" pitchFamily="49" charset="0"/>
                </a:rPr>
                <a:t>    *y = </a:t>
              </a:r>
              <a:r>
                <a:rPr lang="en-US" sz="1600" b="1">
                  <a:solidFill>
                    <a:srgbClr val="006600"/>
                  </a:solidFill>
                  <a:latin typeface="Courier New" panose="02070309020205020404" pitchFamily="49" charset="0"/>
                  <a:cs typeface="Courier New" panose="02070309020205020404" pitchFamily="49" charset="0"/>
                </a:rPr>
                <a:t>10</a:t>
              </a:r>
              <a:r>
                <a:rPr lang="en-US" sz="1600" b="1">
                  <a:latin typeface="Courier New" panose="02070309020205020404" pitchFamily="49" charset="0"/>
                  <a:cs typeface="Courier New" panose="02070309020205020404" pitchFamily="49" charset="0"/>
                </a:rPr>
                <a:t> * *x;</a:t>
              </a:r>
            </a:p>
            <a:p>
              <a:pPr>
                <a:defRPr/>
              </a:pPr>
              <a:r>
                <a:rPr lang="en-US" sz="1600" b="1">
                  <a:latin typeface="Courier New" panose="02070309020205020404" pitchFamily="49" charset="0"/>
                  <a:cs typeface="Courier New" panose="02070309020205020404" pitchFamily="49" charset="0"/>
                </a:rPr>
                <a:t>    *z = *x + *y + *z;</a:t>
              </a:r>
            </a:p>
            <a:p>
              <a:pPr>
                <a:defRPr/>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"*x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*y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*z = </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*x, *y, *z);</a:t>
              </a:r>
            </a:p>
            <a:p>
              <a:pPr>
                <a:defRPr/>
              </a:pPr>
              <a:r>
                <a:rPr lang="en-US" sz="1600" b="1">
                  <a:latin typeface="Courier New" panose="02070309020205020404" pitchFamily="49" charset="0"/>
                  <a:cs typeface="Courier New" panose="02070309020205020404" pitchFamily="49" charset="0"/>
                </a:rPr>
                <a:t>} </a:t>
              </a:r>
            </a:p>
          </p:txBody>
        </p:sp>
        <p:sp>
          <p:nvSpPr>
            <p:cNvPr id="87" name="TextBox 86">
              <a:extLst>
                <a:ext uri="{FF2B5EF4-FFF2-40B4-BE49-F238E27FC236}">
                  <a16:creationId xmlns:a16="http://schemas.microsoft.com/office/drawing/2014/main" id="{F5A1B98C-ABDE-4DEB-8AE5-A91F04D0D451}"/>
                </a:ext>
              </a:extLst>
            </p:cNvPr>
            <p:cNvSpPr txBox="1">
              <a:spLocks noChangeArrowheads="1"/>
            </p:cNvSpPr>
            <p:nvPr/>
          </p:nvSpPr>
          <p:spPr bwMode="auto">
            <a:xfrm>
              <a:off x="5612773" y="1240285"/>
              <a:ext cx="1390124" cy="369332"/>
            </a:xfrm>
            <a:prstGeom prst="rect">
              <a:avLst/>
            </a:prstGeom>
            <a:solidFill>
              <a:srgbClr val="FFFF99"/>
            </a:solidFill>
            <a:ln w="9525">
              <a:solidFill>
                <a:schemeClr val="tx1"/>
              </a:solid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Example2.c</a:t>
              </a:r>
            </a:p>
          </p:txBody>
        </p:sp>
      </p:grpSp>
      <p:sp>
        <p:nvSpPr>
          <p:cNvPr id="88" name="TextBox 87">
            <a:extLst>
              <a:ext uri="{FF2B5EF4-FFF2-40B4-BE49-F238E27FC236}">
                <a16:creationId xmlns:a16="http://schemas.microsoft.com/office/drawing/2014/main" id="{DFF0A337-157A-4A74-BDFF-81D155560682}"/>
              </a:ext>
            </a:extLst>
          </p:cNvPr>
          <p:cNvSpPr txBox="1"/>
          <p:nvPr/>
        </p:nvSpPr>
        <p:spPr>
          <a:xfrm>
            <a:off x="4032427" y="5372983"/>
            <a:ext cx="4033837" cy="708025"/>
          </a:xfrm>
          <a:prstGeom prst="rect">
            <a:avLst/>
          </a:prstGeom>
          <a:solidFill>
            <a:srgbClr val="FFFFC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2000" b="1">
                <a:latin typeface="Courier New" panose="02070309020205020404" pitchFamily="49" charset="0"/>
                <a:cs typeface="Courier New" panose="02070309020205020404" pitchFamily="49" charset="0"/>
              </a:rPr>
              <a:t>*x = 1, *y = 10, *z = 16</a:t>
            </a:r>
          </a:p>
          <a:p>
            <a:pPr>
              <a:defRPr/>
            </a:pPr>
            <a:r>
              <a:rPr lang="en-US" sz="2000" b="1">
                <a:latin typeface="Courier New" panose="02070309020205020404" pitchFamily="49" charset="0"/>
                <a:cs typeface="Courier New" panose="02070309020205020404" pitchFamily="49" charset="0"/>
              </a:rPr>
              <a:t>a = 1, b = 10, c = 16</a:t>
            </a:r>
          </a:p>
        </p:txBody>
      </p:sp>
      <p:grpSp>
        <p:nvGrpSpPr>
          <p:cNvPr id="89" name="Group 9">
            <a:extLst>
              <a:ext uri="{FF2B5EF4-FFF2-40B4-BE49-F238E27FC236}">
                <a16:creationId xmlns:a16="http://schemas.microsoft.com/office/drawing/2014/main" id="{C980714E-13BE-4B30-8722-91740908F0E8}"/>
              </a:ext>
            </a:extLst>
          </p:cNvPr>
          <p:cNvGrpSpPr/>
          <p:nvPr/>
        </p:nvGrpSpPr>
        <p:grpSpPr>
          <a:xfrm>
            <a:off x="4708525" y="2034156"/>
            <a:ext cx="2879725" cy="511175"/>
            <a:chOff x="4708632" y="2007475"/>
            <a:chExt cx="2879836" cy="511975"/>
          </a:xfrm>
        </p:grpSpPr>
        <p:grpSp>
          <p:nvGrpSpPr>
            <p:cNvPr id="90" name="Group 13">
              <a:extLst>
                <a:ext uri="{FF2B5EF4-FFF2-40B4-BE49-F238E27FC236}">
                  <a16:creationId xmlns:a16="http://schemas.microsoft.com/office/drawing/2014/main" id="{2215C29F-279D-413E-94A7-13BA08751F1E}"/>
                </a:ext>
              </a:extLst>
            </p:cNvPr>
            <p:cNvGrpSpPr/>
            <p:nvPr/>
          </p:nvGrpSpPr>
          <p:grpSpPr>
            <a:xfrm>
              <a:off x="4708632" y="2007475"/>
              <a:ext cx="798787" cy="511975"/>
              <a:chOff x="4834756" y="1996965"/>
              <a:chExt cx="798787" cy="511975"/>
            </a:xfrm>
          </p:grpSpPr>
          <p:sp>
            <p:nvSpPr>
              <p:cNvPr id="97" name="TextBox 17">
                <a:extLst>
                  <a:ext uri="{FF2B5EF4-FFF2-40B4-BE49-F238E27FC236}">
                    <a16:creationId xmlns:a16="http://schemas.microsoft.com/office/drawing/2014/main" id="{D6B5010D-D160-40C4-AAF2-E55754398C46}"/>
                  </a:ext>
                </a:extLst>
              </p:cNvPr>
              <p:cNvSpPr txBox="1">
                <a:spLocks noChangeArrowheads="1"/>
              </p:cNvSpPr>
              <p:nvPr/>
            </p:nvSpPr>
            <p:spPr bwMode="auto">
              <a:xfrm>
                <a:off x="4834756" y="1996965"/>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a</a:t>
                </a:r>
                <a:endParaRPr lang="en-SG" sz="1600">
                  <a:latin typeface="Calibri" panose="020f0502020204030204" pitchFamily="34" charset="0"/>
                </a:endParaRPr>
              </a:p>
            </p:txBody>
          </p:sp>
          <p:sp>
            <p:nvSpPr>
              <p:cNvPr id="98" name="TextBox 18">
                <a:extLst>
                  <a:ext uri="{FF2B5EF4-FFF2-40B4-BE49-F238E27FC236}">
                    <a16:creationId xmlns:a16="http://schemas.microsoft.com/office/drawing/2014/main" id="{35DFC4F6-F139-45BB-B593-0ED08A10CC3F}"/>
                  </a:ext>
                </a:extLst>
              </p:cNvPr>
              <p:cNvSpPr txBox="1">
                <a:spLocks noChangeArrowheads="1"/>
              </p:cNvSpPr>
              <p:nvPr/>
            </p:nvSpPr>
            <p:spPr bwMode="auto">
              <a:xfrm>
                <a:off x="5102770" y="2170386"/>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9</a:t>
                </a:r>
                <a:endParaRPr lang="en-SG" sz="1600">
                  <a:latin typeface="Calibri" panose="020f0502020204030204" pitchFamily="34" charset="0"/>
                </a:endParaRPr>
              </a:p>
            </p:txBody>
          </p:sp>
        </p:grpSp>
        <p:grpSp>
          <p:nvGrpSpPr>
            <p:cNvPr id="91" name="Group 14">
              <a:extLst>
                <a:ext uri="{FF2B5EF4-FFF2-40B4-BE49-F238E27FC236}">
                  <a16:creationId xmlns:a16="http://schemas.microsoft.com/office/drawing/2014/main" id="{F68DFBFE-143D-44A3-AF5F-FDE62F0913FB}"/>
                </a:ext>
              </a:extLst>
            </p:cNvPr>
            <p:cNvGrpSpPr/>
            <p:nvPr/>
          </p:nvGrpSpPr>
          <p:grpSpPr>
            <a:xfrm>
              <a:off x="5796453" y="2007475"/>
              <a:ext cx="798787" cy="511975"/>
              <a:chOff x="6027681" y="2023240"/>
              <a:chExt cx="798787" cy="511975"/>
            </a:xfrm>
          </p:grpSpPr>
          <p:sp>
            <p:nvSpPr>
              <p:cNvPr id="95" name="TextBox 15">
                <a:extLst>
                  <a:ext uri="{FF2B5EF4-FFF2-40B4-BE49-F238E27FC236}">
                    <a16:creationId xmlns:a16="http://schemas.microsoft.com/office/drawing/2014/main" id="{D9B36AAE-C2BF-48E4-84AF-4B50D5D77322}"/>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b</a:t>
                </a:r>
                <a:endParaRPr lang="en-SG" sz="1600">
                  <a:latin typeface="Calibri" panose="020f0502020204030204" pitchFamily="34" charset="0"/>
                </a:endParaRPr>
              </a:p>
            </p:txBody>
          </p:sp>
          <p:sp>
            <p:nvSpPr>
              <p:cNvPr id="96" name="TextBox 16">
                <a:extLst>
                  <a:ext uri="{FF2B5EF4-FFF2-40B4-BE49-F238E27FC236}">
                    <a16:creationId xmlns:a16="http://schemas.microsoft.com/office/drawing/2014/main" id="{5EAA7391-1E13-4343-AA43-D1EA501C7169}"/>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-2</a:t>
                </a:r>
                <a:endParaRPr lang="en-SG" sz="1600">
                  <a:latin typeface="Calibri" panose="020f0502020204030204" pitchFamily="34" charset="0"/>
                </a:endParaRPr>
              </a:p>
            </p:txBody>
          </p:sp>
        </p:grpSp>
        <p:grpSp>
          <p:nvGrpSpPr>
            <p:cNvPr id="92" name="Group 15">
              <a:extLst>
                <a:ext uri="{FF2B5EF4-FFF2-40B4-BE49-F238E27FC236}">
                  <a16:creationId xmlns:a16="http://schemas.microsoft.com/office/drawing/2014/main" id="{E4FF449A-DFF4-4A3C-ABEF-2426838D077A}"/>
                </a:ext>
              </a:extLst>
            </p:cNvPr>
            <p:cNvGrpSpPr/>
            <p:nvPr/>
          </p:nvGrpSpPr>
          <p:grpSpPr>
            <a:xfrm>
              <a:off x="6789681" y="2007475"/>
              <a:ext cx="798787" cy="511975"/>
              <a:chOff x="6027681" y="2023240"/>
              <a:chExt cx="798787" cy="511975"/>
            </a:xfrm>
          </p:grpSpPr>
          <p:sp>
            <p:nvSpPr>
              <p:cNvPr id="93" name="TextBox 13">
                <a:extLst>
                  <a:ext uri="{FF2B5EF4-FFF2-40B4-BE49-F238E27FC236}">
                    <a16:creationId xmlns:a16="http://schemas.microsoft.com/office/drawing/2014/main" id="{5DADDE5B-57D1-4E50-900A-C333B1BB1C64}"/>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c</a:t>
                </a:r>
                <a:endParaRPr lang="en-SG" sz="1600">
                  <a:latin typeface="Calibri" panose="020f0502020204030204" pitchFamily="34" charset="0"/>
                </a:endParaRPr>
              </a:p>
            </p:txBody>
          </p:sp>
          <p:sp>
            <p:nvSpPr>
              <p:cNvPr id="94" name="TextBox 14">
                <a:extLst>
                  <a:ext uri="{FF2B5EF4-FFF2-40B4-BE49-F238E27FC236}">
                    <a16:creationId xmlns:a16="http://schemas.microsoft.com/office/drawing/2014/main" id="{A8702291-C934-41A0-BA67-4005E65566DB}"/>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5</a:t>
                </a:r>
                <a:endParaRPr lang="en-SG" sz="1600">
                  <a:latin typeface="Calibri" panose="020f0502020204030204" pitchFamily="34" charset="0"/>
                </a:endParaRPr>
              </a:p>
            </p:txBody>
          </p:sp>
        </p:grpSp>
      </p:grpSp>
      <p:grpSp>
        <p:nvGrpSpPr>
          <p:cNvPr id="99" name="Group 33">
            <a:extLst>
              <a:ext uri="{FF2B5EF4-FFF2-40B4-BE49-F238E27FC236}">
                <a16:creationId xmlns:a16="http://schemas.microsoft.com/office/drawing/2014/main" id="{B0C5965D-A16E-42DB-9FA4-2AD1456BBBF8}"/>
              </a:ext>
            </a:extLst>
          </p:cNvPr>
          <p:cNvGrpSpPr/>
          <p:nvPr/>
        </p:nvGrpSpPr>
        <p:grpSpPr>
          <a:xfrm>
            <a:off x="4703763" y="2534998"/>
            <a:ext cx="2879725" cy="1608020"/>
            <a:chOff x="4703376" y="2776876"/>
            <a:chExt cx="2879836" cy="1608160"/>
          </a:xfrm>
        </p:grpSpPr>
        <p:grpSp>
          <p:nvGrpSpPr>
            <p:cNvPr id="100" name="Group 19">
              <a:extLst>
                <a:ext uri="{FF2B5EF4-FFF2-40B4-BE49-F238E27FC236}">
                  <a16:creationId xmlns:a16="http://schemas.microsoft.com/office/drawing/2014/main" id="{4FBDE03D-8B54-436B-915E-EC07F8BDF3B2}"/>
                </a:ext>
              </a:extLst>
            </p:cNvPr>
            <p:cNvGrpSpPr/>
            <p:nvPr/>
          </p:nvGrpSpPr>
          <p:grpSpPr>
            <a:xfrm>
              <a:off x="4703376" y="3873061"/>
              <a:ext cx="2879836" cy="511975"/>
              <a:chOff x="4703376" y="3873061"/>
              <a:chExt cx="2879836" cy="511975"/>
            </a:xfrm>
          </p:grpSpPr>
          <p:grpSp>
            <p:nvGrpSpPr>
              <p:cNvPr id="104" name="Group 18">
                <a:extLst>
                  <a:ext uri="{FF2B5EF4-FFF2-40B4-BE49-F238E27FC236}">
                    <a16:creationId xmlns:a16="http://schemas.microsoft.com/office/drawing/2014/main" id="{2C3BE4E8-906F-4CF0-85E5-7B5333517C3A}"/>
                  </a:ext>
                </a:extLst>
              </p:cNvPr>
              <p:cNvGrpSpPr/>
              <p:nvPr/>
            </p:nvGrpSpPr>
            <p:grpSpPr>
              <a:xfrm>
                <a:off x="4703376" y="3873061"/>
                <a:ext cx="798787" cy="511975"/>
                <a:chOff x="4834756" y="1996965"/>
                <a:chExt cx="798787" cy="511975"/>
              </a:xfrm>
            </p:grpSpPr>
            <p:sp>
              <p:nvSpPr>
                <p:cNvPr id="111" name="TextBox 27">
                  <a:extLst>
                    <a:ext uri="{FF2B5EF4-FFF2-40B4-BE49-F238E27FC236}">
                      <a16:creationId xmlns:a16="http://schemas.microsoft.com/office/drawing/2014/main" id="{D3A5249A-C21A-4FF1-8070-8C5930E1429A}"/>
                    </a:ext>
                  </a:extLst>
                </p:cNvPr>
                <p:cNvSpPr txBox="1">
                  <a:spLocks noChangeArrowheads="1"/>
                </p:cNvSpPr>
                <p:nvPr/>
              </p:nvSpPr>
              <p:spPr bwMode="auto">
                <a:xfrm>
                  <a:off x="4834756" y="1996965"/>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x</a:t>
                  </a:r>
                  <a:endParaRPr lang="en-SG" sz="1600">
                    <a:latin typeface="Calibri" panose="020f0502020204030204" pitchFamily="34" charset="0"/>
                  </a:endParaRPr>
                </a:p>
              </p:txBody>
            </p:sp>
            <p:sp>
              <p:nvSpPr>
                <p:cNvPr id="112" name="TextBox 111">
                  <a:extLst>
                    <a:ext uri="{FF2B5EF4-FFF2-40B4-BE49-F238E27FC236}">
                      <a16:creationId xmlns:a16="http://schemas.microsoft.com/office/drawing/2014/main" id="{19C5EA9B-E05C-4CC4-AA46-2540DDE201F7}"/>
                    </a:ext>
                  </a:extLst>
                </p:cNvPr>
                <p:cNvSpPr txBox="1"/>
                <p:nvPr/>
              </p:nvSpPr>
              <p:spPr>
                <a:xfrm>
                  <a:off x="5103053" y="2170774"/>
                  <a:ext cx="530246" cy="338166"/>
                </a:xfrm>
                <a:prstGeom prst="rect">
                  <a:avLst/>
                </a:prstGeom>
                <a:solidFill>
                  <a:schemeClr val="accent5">
                    <a:lumMod val="90000"/>
                  </a:schemeClr>
                </a:solidFill>
                <a:ln>
                  <a:solidFill>
                    <a:schemeClr val="tx1"/>
                  </a:solidFill>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defRPr/>
                  </a:pPr>
                  <a:endParaRPr lang="en-SG" sz="1600">
                    <a:latin typeface="Calibri" panose="020f0502020204030204" pitchFamily="34" charset="0"/>
                  </a:endParaRPr>
                </a:p>
              </p:txBody>
            </p:sp>
          </p:grpSp>
          <p:grpSp>
            <p:nvGrpSpPr>
              <p:cNvPr id="105" name="Group 21">
                <a:extLst>
                  <a:ext uri="{FF2B5EF4-FFF2-40B4-BE49-F238E27FC236}">
                    <a16:creationId xmlns:a16="http://schemas.microsoft.com/office/drawing/2014/main" id="{64A25C8E-81FF-4D80-9303-B28A756C791B}"/>
                  </a:ext>
                </a:extLst>
              </p:cNvPr>
              <p:cNvGrpSpPr/>
              <p:nvPr/>
            </p:nvGrpSpPr>
            <p:grpSpPr>
              <a:xfrm>
                <a:off x="5791197" y="3873061"/>
                <a:ext cx="798787" cy="511975"/>
                <a:chOff x="6027681" y="2023240"/>
                <a:chExt cx="798787" cy="511975"/>
              </a:xfrm>
            </p:grpSpPr>
            <p:sp>
              <p:nvSpPr>
                <p:cNvPr id="109" name="TextBox 25">
                  <a:extLst>
                    <a:ext uri="{FF2B5EF4-FFF2-40B4-BE49-F238E27FC236}">
                      <a16:creationId xmlns:a16="http://schemas.microsoft.com/office/drawing/2014/main" id="{87781682-E1B8-46D7-BC28-7AD4547402B7}"/>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y</a:t>
                  </a:r>
                  <a:endParaRPr lang="en-SG" sz="1600">
                    <a:latin typeface="Calibri" panose="020f0502020204030204" pitchFamily="34" charset="0"/>
                  </a:endParaRPr>
                </a:p>
              </p:txBody>
            </p:sp>
            <p:sp>
              <p:nvSpPr>
                <p:cNvPr id="110" name="TextBox 109">
                  <a:extLst>
                    <a:ext uri="{FF2B5EF4-FFF2-40B4-BE49-F238E27FC236}">
                      <a16:creationId xmlns:a16="http://schemas.microsoft.com/office/drawing/2014/main" id="{EE5CD4ED-8AAE-4ABB-88FA-7E59C9B28B9A}"/>
                    </a:ext>
                  </a:extLst>
                </p:cNvPr>
                <p:cNvSpPr txBox="1"/>
                <p:nvPr/>
              </p:nvSpPr>
              <p:spPr>
                <a:xfrm>
                  <a:off x="6295637" y="2197049"/>
                  <a:ext cx="530246" cy="338166"/>
                </a:xfrm>
                <a:prstGeom prst="rect">
                  <a:avLst/>
                </a:prstGeom>
                <a:solidFill>
                  <a:schemeClr val="accent5">
                    <a:lumMod val="90000"/>
                  </a:schemeClr>
                </a:solidFill>
                <a:ln>
                  <a:solidFill>
                    <a:schemeClr val="tx1"/>
                  </a:solidFill>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defRPr/>
                  </a:pPr>
                  <a:endParaRPr lang="en-SG" sz="1600">
                    <a:latin typeface="Calibri" panose="020f0502020204030204" pitchFamily="34" charset="0"/>
                  </a:endParaRPr>
                </a:p>
              </p:txBody>
            </p:sp>
          </p:grpSp>
          <p:grpSp>
            <p:nvGrpSpPr>
              <p:cNvPr id="106" name="Group 24">
                <a:extLst>
                  <a:ext uri="{FF2B5EF4-FFF2-40B4-BE49-F238E27FC236}">
                    <a16:creationId xmlns:a16="http://schemas.microsoft.com/office/drawing/2014/main" id="{E45F3BC0-5F23-4FE3-92FA-F2AF47136035}"/>
                  </a:ext>
                </a:extLst>
              </p:cNvPr>
              <p:cNvGrpSpPr/>
              <p:nvPr/>
            </p:nvGrpSpPr>
            <p:grpSpPr>
              <a:xfrm>
                <a:off x="6784425" y="3873061"/>
                <a:ext cx="798787" cy="511975"/>
                <a:chOff x="6027681" y="2023240"/>
                <a:chExt cx="798787" cy="511975"/>
              </a:xfrm>
            </p:grpSpPr>
            <p:sp>
              <p:nvSpPr>
                <p:cNvPr id="107" name="TextBox 23">
                  <a:extLst>
                    <a:ext uri="{FF2B5EF4-FFF2-40B4-BE49-F238E27FC236}">
                      <a16:creationId xmlns:a16="http://schemas.microsoft.com/office/drawing/2014/main" id="{4C283F9D-571D-4643-817C-599874A983AF}"/>
                    </a:ext>
                  </a:extLst>
                </p:cNvPr>
                <p:cNvSpPr txBox="1">
                  <a:spLocks noChangeArrowheads="1"/>
                </p:cNvSpPr>
                <p:nvPr/>
              </p:nvSpPr>
              <p:spPr bwMode="auto">
                <a:xfrm>
                  <a:off x="6027681" y="2023240"/>
                  <a:ext cx="336331"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1600">
                      <a:latin typeface="Calibri" panose="020f0502020204030204" pitchFamily="34" charset="0"/>
                    </a:rPr>
                    <a:t>z</a:t>
                  </a:r>
                  <a:endParaRPr lang="en-SG" sz="1600">
                    <a:latin typeface="Calibri" panose="020f0502020204030204" pitchFamily="34" charset="0"/>
                  </a:endParaRPr>
                </a:p>
              </p:txBody>
            </p:sp>
            <p:sp>
              <p:nvSpPr>
                <p:cNvPr id="108" name="TextBox 107">
                  <a:extLst>
                    <a:ext uri="{FF2B5EF4-FFF2-40B4-BE49-F238E27FC236}">
                      <a16:creationId xmlns:a16="http://schemas.microsoft.com/office/drawing/2014/main" id="{5358CF36-1BFE-48C5-B58E-BD2D15E4DEE6}"/>
                    </a:ext>
                  </a:extLst>
                </p:cNvPr>
                <p:cNvSpPr txBox="1"/>
                <p:nvPr/>
              </p:nvSpPr>
              <p:spPr>
                <a:xfrm>
                  <a:off x="6296222" y="2197049"/>
                  <a:ext cx="530246" cy="338166"/>
                </a:xfrm>
                <a:prstGeom prst="rect">
                  <a:avLst/>
                </a:prstGeom>
                <a:solidFill>
                  <a:schemeClr val="accent5">
                    <a:lumMod val="90000"/>
                  </a:schemeClr>
                </a:solidFill>
                <a:ln>
                  <a:solidFill>
                    <a:schemeClr val="tx1"/>
                  </a:solidFill>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defRPr/>
                  </a:pPr>
                  <a:endParaRPr lang="en-SG" sz="1600">
                    <a:latin typeface="Calibri" panose="020f0502020204030204" pitchFamily="34" charset="0"/>
                  </a:endParaRPr>
                </a:p>
              </p:txBody>
            </p:sp>
          </p:grpSp>
        </p:grpSp>
        <p:cxnSp>
          <p:nvCxnSpPr>
            <p:cNvPr id="101" name="Straight Arrow Connector 30">
              <a:extLst>
                <a:ext uri="{FF2B5EF4-FFF2-40B4-BE49-F238E27FC236}">
                  <a16:creationId xmlns:a16="http://schemas.microsoft.com/office/drawing/2014/main" id="{93623CFB-98FD-4B10-8CC9-2F7B72C44CF3}"/>
                </a:ext>
              </a:extLst>
            </p:cNvPr>
            <p:cNvCxnSpPr>
              <a:cxnSpLocks noChangeShapeType="1"/>
            </p:cNvCxnSpPr>
            <p:nvPr/>
          </p:nvCxnSpPr>
          <p:spPr bwMode="auto">
            <a:xfrm flipH="1" flipV="1">
              <a:off x="5241539" y="2808230"/>
              <a:ext cx="10319" cy="1417146"/>
            </a:xfrm>
            <a:prstGeom prst="straightConnector1">
              <a:avLst/>
            </a:prstGeom>
            <a:noFill/>
            <a:ln w="12700" cap="sq" algn="ctr">
              <a:solidFill>
                <a:schemeClr val="tx1"/>
              </a:solidFill>
              <a:prstDash val="dash"/>
              <a:round/>
              <a:tailEnd type="triangle" w="med" len="med"/>
            </a:ln>
          </p:spPr>
        </p:cxnSp>
        <p:cxnSp>
          <p:nvCxnSpPr>
            <p:cNvPr id="102" name="Straight Arrow Connector 31">
              <a:extLst>
                <a:ext uri="{FF2B5EF4-FFF2-40B4-BE49-F238E27FC236}">
                  <a16:creationId xmlns:a16="http://schemas.microsoft.com/office/drawing/2014/main" id="{2BD78DEC-FAAC-4B88-B742-6E05BC901E0E}"/>
                </a:ext>
              </a:extLst>
            </p:cNvPr>
            <p:cNvCxnSpPr>
              <a:cxnSpLocks noChangeShapeType="1"/>
            </p:cNvCxnSpPr>
            <p:nvPr/>
          </p:nvCxnSpPr>
          <p:spPr bwMode="auto">
            <a:xfrm flipH="1" flipV="1">
              <a:off x="6342993" y="2776876"/>
              <a:ext cx="0" cy="1443029"/>
            </a:xfrm>
            <a:prstGeom prst="straightConnector1">
              <a:avLst/>
            </a:prstGeom>
            <a:noFill/>
            <a:ln w="12700" cap="sq" algn="ctr">
              <a:solidFill>
                <a:schemeClr val="tx1"/>
              </a:solidFill>
              <a:prstDash val="dash"/>
              <a:round/>
              <a:tailEnd type="triangle" w="med" len="med"/>
            </a:ln>
          </p:spPr>
        </p:cxnSp>
        <p:cxnSp>
          <p:nvCxnSpPr>
            <p:cNvPr id="103" name="Straight Arrow Connector 32">
              <a:extLst>
                <a:ext uri="{FF2B5EF4-FFF2-40B4-BE49-F238E27FC236}">
                  <a16:creationId xmlns:a16="http://schemas.microsoft.com/office/drawing/2014/main" id="{DFC025BC-DEBC-43A4-9585-D2A2C2DE7096}"/>
                </a:ext>
              </a:extLst>
            </p:cNvPr>
            <p:cNvCxnSpPr>
              <a:cxnSpLocks noChangeShapeType="1"/>
            </p:cNvCxnSpPr>
            <p:nvPr/>
          </p:nvCxnSpPr>
          <p:spPr bwMode="auto">
            <a:xfrm flipV="1">
              <a:off x="7320456" y="2808230"/>
              <a:ext cx="2132" cy="1411675"/>
            </a:xfrm>
            <a:prstGeom prst="straightConnector1">
              <a:avLst/>
            </a:prstGeom>
            <a:noFill/>
            <a:ln w="12700" cap="sq" algn="ctr">
              <a:solidFill>
                <a:schemeClr val="tx1"/>
              </a:solidFill>
              <a:prstDash val="dash"/>
              <a:round/>
              <a:tailEnd type="triangle" w="med" len="med"/>
            </a:ln>
          </p:spPr>
        </p:cxnSp>
      </p:grpSp>
      <p:grpSp>
        <p:nvGrpSpPr>
          <p:cNvPr id="113" name="Group 36">
            <a:extLst>
              <a:ext uri="{FF2B5EF4-FFF2-40B4-BE49-F238E27FC236}">
                <a16:creationId xmlns:a16="http://schemas.microsoft.com/office/drawing/2014/main" id="{0A1A5261-9BB5-4991-9281-0E3DE6EA966A}"/>
              </a:ext>
            </a:extLst>
          </p:cNvPr>
          <p:cNvGrpSpPr/>
          <p:nvPr/>
        </p:nvGrpSpPr>
        <p:grpSpPr>
          <a:xfrm>
            <a:off x="5092700" y="1866645"/>
            <a:ext cx="530225" cy="650302"/>
            <a:chOff x="5092259" y="1839738"/>
            <a:chExt cx="530773" cy="651213"/>
          </a:xfrm>
        </p:grpSpPr>
        <p:cxnSp>
          <p:nvCxnSpPr>
            <p:cNvPr id="114" name="Straight Connector 34">
              <a:extLst>
                <a:ext uri="{FF2B5EF4-FFF2-40B4-BE49-F238E27FC236}">
                  <a16:creationId xmlns:a16="http://schemas.microsoft.com/office/drawing/2014/main" id="{13FADB37-5669-4E52-A6D5-AC4205BA2C84}"/>
                </a:ext>
              </a:extLst>
            </p:cNvPr>
            <p:cNvCxnSpPr>
              <a:cxnSpLocks noChangeShapeType="1"/>
            </p:cNvCxnSpPr>
            <p:nvPr/>
          </p:nvCxnSpPr>
          <p:spPr bwMode="auto">
            <a:xfrm rot="5400000">
              <a:off x="5097519" y="2207172"/>
              <a:ext cx="294289" cy="273269"/>
            </a:xfrm>
            <a:prstGeom prst="line">
              <a:avLst/>
            </a:prstGeom>
            <a:noFill/>
            <a:ln w="19050" cap="sq" algn="ctr">
              <a:solidFill>
                <a:srgbClr val="FF0000"/>
              </a:solidFill>
              <a:round/>
              <a:headEnd type="none" w="sm" len="sm"/>
              <a:tailEnd type="none" w="sm" len="sm"/>
            </a:ln>
          </p:spPr>
        </p:cxnSp>
        <p:sp>
          <p:nvSpPr>
            <p:cNvPr id="115" name="TextBox 35">
              <a:extLst>
                <a:ext uri="{FF2B5EF4-FFF2-40B4-BE49-F238E27FC236}">
                  <a16:creationId xmlns:a16="http://schemas.microsoft.com/office/drawing/2014/main" id="{752E962A-D648-4BA0-B2B7-173750A1A7DA}"/>
                </a:ext>
              </a:extLst>
            </p:cNvPr>
            <p:cNvSpPr txBox="1">
              <a:spLocks noChangeArrowheads="1"/>
            </p:cNvSpPr>
            <p:nvPr/>
          </p:nvSpPr>
          <p:spPr bwMode="auto">
            <a:xfrm>
              <a:off x="5092259" y="1839738"/>
              <a:ext cx="530773"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1</a:t>
              </a:r>
              <a:endParaRPr lang="en-SG" sz="1600">
                <a:latin typeface="Calibri" panose="020f0502020204030204" pitchFamily="34" charset="0"/>
              </a:endParaRPr>
            </a:p>
          </p:txBody>
        </p:sp>
      </p:grpSp>
      <p:grpSp>
        <p:nvGrpSpPr>
          <p:cNvPr id="116" name="Group 37">
            <a:extLst>
              <a:ext uri="{FF2B5EF4-FFF2-40B4-BE49-F238E27FC236}">
                <a16:creationId xmlns:a16="http://schemas.microsoft.com/office/drawing/2014/main" id="{3D3C711B-6D65-46B7-A3E0-40402301F435}"/>
              </a:ext>
            </a:extLst>
          </p:cNvPr>
          <p:cNvGrpSpPr/>
          <p:nvPr/>
        </p:nvGrpSpPr>
        <p:grpSpPr>
          <a:xfrm>
            <a:off x="6200775" y="1872165"/>
            <a:ext cx="531813" cy="650263"/>
            <a:chOff x="5092259" y="1841368"/>
            <a:chExt cx="530773" cy="649583"/>
          </a:xfrm>
        </p:grpSpPr>
        <p:cxnSp>
          <p:nvCxnSpPr>
            <p:cNvPr id="117" name="Straight Connector 38">
              <a:extLst>
                <a:ext uri="{FF2B5EF4-FFF2-40B4-BE49-F238E27FC236}">
                  <a16:creationId xmlns:a16="http://schemas.microsoft.com/office/drawing/2014/main" id="{1F8CBAFF-5705-4802-87EE-622C732B712A}"/>
                </a:ext>
              </a:extLst>
            </p:cNvPr>
            <p:cNvCxnSpPr>
              <a:cxnSpLocks noChangeShapeType="1"/>
            </p:cNvCxnSpPr>
            <p:nvPr/>
          </p:nvCxnSpPr>
          <p:spPr bwMode="auto">
            <a:xfrm rot="5400000">
              <a:off x="5097519" y="2207172"/>
              <a:ext cx="294289" cy="273269"/>
            </a:xfrm>
            <a:prstGeom prst="line">
              <a:avLst/>
            </a:prstGeom>
            <a:noFill/>
            <a:ln w="19050" cap="sq" algn="ctr">
              <a:solidFill>
                <a:srgbClr val="FF0000"/>
              </a:solidFill>
              <a:round/>
              <a:headEnd type="none" w="sm" len="sm"/>
              <a:tailEnd type="none" w="sm" len="sm"/>
            </a:ln>
          </p:spPr>
        </p:cxnSp>
        <p:sp>
          <p:nvSpPr>
            <p:cNvPr id="118" name="TextBox 39">
              <a:extLst>
                <a:ext uri="{FF2B5EF4-FFF2-40B4-BE49-F238E27FC236}">
                  <a16:creationId xmlns:a16="http://schemas.microsoft.com/office/drawing/2014/main" id="{9E4C7C36-57DC-4970-9035-18FFBC1EDCD3}"/>
                </a:ext>
              </a:extLst>
            </p:cNvPr>
            <p:cNvSpPr txBox="1">
              <a:spLocks noChangeArrowheads="1"/>
            </p:cNvSpPr>
            <p:nvPr/>
          </p:nvSpPr>
          <p:spPr bwMode="auto">
            <a:xfrm>
              <a:off x="5092259" y="1841368"/>
              <a:ext cx="530773"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10</a:t>
              </a:r>
              <a:endParaRPr lang="en-SG" sz="1600">
                <a:latin typeface="Calibri" panose="020f0502020204030204" pitchFamily="34" charset="0"/>
              </a:endParaRPr>
            </a:p>
          </p:txBody>
        </p:sp>
      </p:grpSp>
      <p:grpSp>
        <p:nvGrpSpPr>
          <p:cNvPr id="119" name="Group 40">
            <a:extLst>
              <a:ext uri="{FF2B5EF4-FFF2-40B4-BE49-F238E27FC236}">
                <a16:creationId xmlns:a16="http://schemas.microsoft.com/office/drawing/2014/main" id="{A2266F37-48E5-4EF6-B262-A101AD523AF0}"/>
              </a:ext>
            </a:extLst>
          </p:cNvPr>
          <p:cNvGrpSpPr/>
          <p:nvPr/>
        </p:nvGrpSpPr>
        <p:grpSpPr>
          <a:xfrm>
            <a:off x="7199313" y="1872342"/>
            <a:ext cx="531812" cy="638973"/>
            <a:chOff x="5092259" y="1852647"/>
            <a:chExt cx="530773" cy="638304"/>
          </a:xfrm>
        </p:grpSpPr>
        <p:cxnSp>
          <p:nvCxnSpPr>
            <p:cNvPr id="120" name="Straight Connector 41">
              <a:extLst>
                <a:ext uri="{FF2B5EF4-FFF2-40B4-BE49-F238E27FC236}">
                  <a16:creationId xmlns:a16="http://schemas.microsoft.com/office/drawing/2014/main" id="{C48E1D15-C93C-4A4B-9F1C-4218EC7019A8}"/>
                </a:ext>
              </a:extLst>
            </p:cNvPr>
            <p:cNvCxnSpPr>
              <a:cxnSpLocks noChangeShapeType="1"/>
            </p:cNvCxnSpPr>
            <p:nvPr/>
          </p:nvCxnSpPr>
          <p:spPr bwMode="auto">
            <a:xfrm rot="5400000">
              <a:off x="5097519" y="2207172"/>
              <a:ext cx="294289" cy="273269"/>
            </a:xfrm>
            <a:prstGeom prst="line">
              <a:avLst/>
            </a:prstGeom>
            <a:noFill/>
            <a:ln w="19050" cap="sq" algn="ctr">
              <a:solidFill>
                <a:srgbClr val="FF0000"/>
              </a:solidFill>
              <a:round/>
              <a:headEnd type="none" w="sm" len="sm"/>
              <a:tailEnd type="none" w="sm" len="sm"/>
            </a:ln>
          </p:spPr>
        </p:cxnSp>
        <p:sp>
          <p:nvSpPr>
            <p:cNvPr id="121" name="TextBox 42">
              <a:extLst>
                <a:ext uri="{FF2B5EF4-FFF2-40B4-BE49-F238E27FC236}">
                  <a16:creationId xmlns:a16="http://schemas.microsoft.com/office/drawing/2014/main" id="{48ADCA8D-913F-41D5-A8DF-7EFC71407B8A}"/>
                </a:ext>
              </a:extLst>
            </p:cNvPr>
            <p:cNvSpPr txBox="1">
              <a:spLocks noChangeArrowheads="1"/>
            </p:cNvSpPr>
            <p:nvPr/>
          </p:nvSpPr>
          <p:spPr bwMode="auto">
            <a:xfrm>
              <a:off x="5092259" y="1852647"/>
              <a:ext cx="530773" cy="338554"/>
            </a:xfrm>
            <a:prstGeom prst="rect">
              <a:avLst/>
            </a:prstGeom>
            <a:noFill/>
            <a:ln w="9525">
              <a:noFill/>
              <a:miter lim="800000"/>
            </a:ln>
          </p:spPr>
          <p:txBody>
            <a:bodyPr>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1600">
                  <a:latin typeface="Calibri" panose="020f0502020204030204" pitchFamily="34" charset="0"/>
                </a:rPr>
                <a:t>16</a:t>
              </a:r>
              <a:endParaRPr lang="en-SG" sz="1600">
                <a:latin typeface="Calibri" panose="020f0502020204030204" pitchFamily="34" charset="0"/>
              </a:endParaRPr>
            </a:p>
          </p:txBody>
        </p:sp>
      </p:grpSp>
      <p:sp>
        <p:nvSpPr>
          <p:cNvPr id="122" name="TextBox 121">
            <a:extLst>
              <a:ext uri="{FF2B5EF4-FFF2-40B4-BE49-F238E27FC236}">
                <a16:creationId xmlns:a16="http://schemas.microsoft.com/office/drawing/2014/main" id="{237AA811-46CA-4463-94D0-68A39319C0C7}"/>
              </a:ext>
            </a:extLst>
          </p:cNvPr>
          <p:cNvSpPr txBox="1"/>
          <p:nvPr/>
        </p:nvSpPr>
        <p:spPr>
          <a:xfrm>
            <a:off x="5602288" y="4376382"/>
            <a:ext cx="3292475" cy="406400"/>
          </a:xfrm>
          <a:prstGeom prst="rect">
            <a:avLst/>
          </a:prstGeom>
          <a:solidFill>
            <a:srgbClr val="CCFF99"/>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2000">
                <a:cs typeface="Courier New" panose="02070309020205020404" pitchFamily="49" charset="0"/>
              </a:rPr>
              <a:t>*x is a, *y is b, and *z is c!</a:t>
            </a:r>
          </a:p>
        </p:txBody>
      </p:sp>
      <p:grpSp>
        <p:nvGrpSpPr>
          <p:cNvPr id="123" name="Group 55">
            <a:extLst>
              <a:ext uri="{FF2B5EF4-FFF2-40B4-BE49-F238E27FC236}">
                <a16:creationId xmlns:a16="http://schemas.microsoft.com/office/drawing/2014/main" id="{C6B3AF26-99FA-461D-91E6-21C06D097E57}"/>
              </a:ext>
            </a:extLst>
          </p:cNvPr>
          <p:cNvGrpSpPr/>
          <p:nvPr/>
        </p:nvGrpSpPr>
        <p:grpSpPr>
          <a:xfrm>
            <a:off x="2217738" y="1529994"/>
            <a:ext cx="1908175" cy="304800"/>
            <a:chOff x="2217684" y="1770994"/>
            <a:chExt cx="1907628" cy="304800"/>
          </a:xfrm>
        </p:grpSpPr>
        <p:sp>
          <p:nvSpPr>
            <p:cNvPr id="124" name="Oval 44">
              <a:extLst>
                <a:ext uri="{FF2B5EF4-FFF2-40B4-BE49-F238E27FC236}">
                  <a16:creationId xmlns:a16="http://schemas.microsoft.com/office/drawing/2014/main" id="{11144F75-0ABC-4829-A7D2-FBEBF80E5A1A}"/>
                </a:ext>
              </a:extLst>
            </p:cNvPr>
            <p:cNvSpPr>
              <a:spLocks noChangeArrowheads="1"/>
            </p:cNvSpPr>
            <p:nvPr/>
          </p:nvSpPr>
          <p:spPr bwMode="auto">
            <a:xfrm>
              <a:off x="2217684" y="1770994"/>
              <a:ext cx="199696"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125" name="Oval 45">
              <a:extLst>
                <a:ext uri="{FF2B5EF4-FFF2-40B4-BE49-F238E27FC236}">
                  <a16:creationId xmlns:a16="http://schemas.microsoft.com/office/drawing/2014/main" id="{29CDA694-FB6C-46CC-A1AA-97076C009E97}"/>
                </a:ext>
              </a:extLst>
            </p:cNvPr>
            <p:cNvSpPr>
              <a:spLocks noChangeArrowheads="1"/>
            </p:cNvSpPr>
            <p:nvPr/>
          </p:nvSpPr>
          <p:spPr bwMode="auto">
            <a:xfrm>
              <a:off x="3063767" y="1770994"/>
              <a:ext cx="199696"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126" name="Oval 46">
              <a:extLst>
                <a:ext uri="{FF2B5EF4-FFF2-40B4-BE49-F238E27FC236}">
                  <a16:creationId xmlns:a16="http://schemas.microsoft.com/office/drawing/2014/main" id="{221ECFBD-3AD5-45C8-BCCE-F453A49F46FC}"/>
                </a:ext>
              </a:extLst>
            </p:cNvPr>
            <p:cNvSpPr>
              <a:spLocks noChangeArrowheads="1"/>
            </p:cNvSpPr>
            <p:nvPr/>
          </p:nvSpPr>
          <p:spPr bwMode="auto">
            <a:xfrm>
              <a:off x="3925616" y="1770994"/>
              <a:ext cx="199696"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grpSp>
      <p:grpSp>
        <p:nvGrpSpPr>
          <p:cNvPr id="127" name="Group 53">
            <a:extLst>
              <a:ext uri="{FF2B5EF4-FFF2-40B4-BE49-F238E27FC236}">
                <a16:creationId xmlns:a16="http://schemas.microsoft.com/office/drawing/2014/main" id="{923E99E0-E596-42A8-A884-C6A4774ED6A9}"/>
              </a:ext>
            </a:extLst>
          </p:cNvPr>
          <p:cNvGrpSpPr/>
          <p:nvPr/>
        </p:nvGrpSpPr>
        <p:grpSpPr>
          <a:xfrm>
            <a:off x="1655763" y="2512657"/>
            <a:ext cx="1250950" cy="304800"/>
            <a:chOff x="1655379" y="2753711"/>
            <a:chExt cx="1250730" cy="304800"/>
          </a:xfrm>
        </p:grpSpPr>
        <p:sp>
          <p:nvSpPr>
            <p:cNvPr id="128" name="Oval 47">
              <a:extLst>
                <a:ext uri="{FF2B5EF4-FFF2-40B4-BE49-F238E27FC236}">
                  <a16:creationId xmlns:a16="http://schemas.microsoft.com/office/drawing/2014/main" id="{BDD62A8E-6A6F-4E6D-81B9-D2831149F24C}"/>
                </a:ext>
              </a:extLst>
            </p:cNvPr>
            <p:cNvSpPr>
              <a:spLocks noChangeArrowheads="1"/>
            </p:cNvSpPr>
            <p:nvPr/>
          </p:nvSpPr>
          <p:spPr bwMode="auto">
            <a:xfrm>
              <a:off x="1655379" y="2753711"/>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129" name="Oval 48">
              <a:extLst>
                <a:ext uri="{FF2B5EF4-FFF2-40B4-BE49-F238E27FC236}">
                  <a16:creationId xmlns:a16="http://schemas.microsoft.com/office/drawing/2014/main" id="{E003B381-FAB8-40F0-8AF9-2793FDBB088F}"/>
                </a:ext>
              </a:extLst>
            </p:cNvPr>
            <p:cNvSpPr>
              <a:spLocks noChangeArrowheads="1"/>
            </p:cNvSpPr>
            <p:nvPr/>
          </p:nvSpPr>
          <p:spPr bwMode="auto">
            <a:xfrm>
              <a:off x="2144110" y="2753711"/>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130" name="Oval 49">
              <a:extLst>
                <a:ext uri="{FF2B5EF4-FFF2-40B4-BE49-F238E27FC236}">
                  <a16:creationId xmlns:a16="http://schemas.microsoft.com/office/drawing/2014/main" id="{CFFE1756-1E9B-4D6A-8804-87B6C57E914C}"/>
                </a:ext>
              </a:extLst>
            </p:cNvPr>
            <p:cNvSpPr>
              <a:spLocks noChangeArrowheads="1"/>
            </p:cNvSpPr>
            <p:nvPr/>
          </p:nvSpPr>
          <p:spPr bwMode="auto">
            <a:xfrm>
              <a:off x="2638096" y="2753711"/>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grpSp>
      <p:grpSp>
        <p:nvGrpSpPr>
          <p:cNvPr id="131" name="Group 54">
            <a:extLst>
              <a:ext uri="{FF2B5EF4-FFF2-40B4-BE49-F238E27FC236}">
                <a16:creationId xmlns:a16="http://schemas.microsoft.com/office/drawing/2014/main" id="{D8EEBABA-822F-4E92-A561-162CECBF2A86}"/>
              </a:ext>
            </a:extLst>
          </p:cNvPr>
          <p:cNvGrpSpPr/>
          <p:nvPr/>
        </p:nvGrpSpPr>
        <p:grpSpPr>
          <a:xfrm>
            <a:off x="2249488" y="3736619"/>
            <a:ext cx="2254250" cy="304800"/>
            <a:chOff x="2249213" y="3978166"/>
            <a:chExt cx="2254468" cy="304800"/>
          </a:xfrm>
        </p:grpSpPr>
        <p:sp>
          <p:nvSpPr>
            <p:cNvPr id="132" name="Oval 50">
              <a:extLst>
                <a:ext uri="{FF2B5EF4-FFF2-40B4-BE49-F238E27FC236}">
                  <a16:creationId xmlns:a16="http://schemas.microsoft.com/office/drawing/2014/main" id="{271B8408-1B2B-4F38-A399-DC67E500F0FD}"/>
                </a:ext>
              </a:extLst>
            </p:cNvPr>
            <p:cNvSpPr>
              <a:spLocks noChangeArrowheads="1"/>
            </p:cNvSpPr>
            <p:nvPr/>
          </p:nvSpPr>
          <p:spPr bwMode="auto">
            <a:xfrm>
              <a:off x="2249213" y="3978166"/>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133" name="Oval 51">
              <a:extLst>
                <a:ext uri="{FF2B5EF4-FFF2-40B4-BE49-F238E27FC236}">
                  <a16:creationId xmlns:a16="http://schemas.microsoft.com/office/drawing/2014/main" id="{B7174709-0F99-4025-B661-787312313BA9}"/>
                </a:ext>
              </a:extLst>
            </p:cNvPr>
            <p:cNvSpPr>
              <a:spLocks noChangeArrowheads="1"/>
            </p:cNvSpPr>
            <p:nvPr/>
          </p:nvSpPr>
          <p:spPr bwMode="auto">
            <a:xfrm>
              <a:off x="3247696" y="3978166"/>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134" name="Oval 52">
              <a:extLst>
                <a:ext uri="{FF2B5EF4-FFF2-40B4-BE49-F238E27FC236}">
                  <a16:creationId xmlns:a16="http://schemas.microsoft.com/office/drawing/2014/main" id="{5266C3E5-A666-420A-B7DA-376F96DD40D9}"/>
                </a:ext>
              </a:extLst>
            </p:cNvPr>
            <p:cNvSpPr>
              <a:spLocks noChangeArrowheads="1"/>
            </p:cNvSpPr>
            <p:nvPr/>
          </p:nvSpPr>
          <p:spPr bwMode="auto">
            <a:xfrm>
              <a:off x="4235668" y="3978166"/>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grpSp>
      <p:cxnSp>
        <p:nvCxnSpPr>
          <p:cNvPr id="135" name="Straight Arrow Connector 134">
            <a:extLst>
              <a:ext uri="{FF2B5EF4-FFF2-40B4-BE49-F238E27FC236}">
                <a16:creationId xmlns:a16="http://schemas.microsoft.com/office/drawing/2014/main" id="{80F9A644-85C5-4047-AC9A-4F855A12CFBD}"/>
              </a:ext>
            </a:extLst>
          </p:cNvPr>
          <p:cNvCxnSpPr/>
          <p:nvPr/>
        </p:nvCxnSpPr>
        <p:spPr bwMode="auto">
          <a:xfrm>
            <a:off x="982133" y="2433810"/>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6" name="Straight Arrow Connector 135">
            <a:extLst>
              <a:ext uri="{FF2B5EF4-FFF2-40B4-BE49-F238E27FC236}">
                <a16:creationId xmlns:a16="http://schemas.microsoft.com/office/drawing/2014/main" id="{C8E74096-1778-485C-8FB7-6A65AA95D8A3}"/>
              </a:ext>
            </a:extLst>
          </p:cNvPr>
          <p:cNvCxnSpPr/>
          <p:nvPr/>
        </p:nvCxnSpPr>
        <p:spPr bwMode="auto">
          <a:xfrm>
            <a:off x="982133" y="2687810"/>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7" name="Straight Arrow Connector 136">
            <a:extLst>
              <a:ext uri="{FF2B5EF4-FFF2-40B4-BE49-F238E27FC236}">
                <a16:creationId xmlns:a16="http://schemas.microsoft.com/office/drawing/2014/main" id="{A05EF8B1-6EC8-4994-B8CA-7CFED2FAE97F}"/>
              </a:ext>
            </a:extLst>
          </p:cNvPr>
          <p:cNvCxnSpPr/>
          <p:nvPr/>
        </p:nvCxnSpPr>
        <p:spPr bwMode="auto">
          <a:xfrm>
            <a:off x="479778" y="3923943"/>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8" name="Straight Arrow Connector 137">
            <a:extLst>
              <a:ext uri="{FF2B5EF4-FFF2-40B4-BE49-F238E27FC236}">
                <a16:creationId xmlns:a16="http://schemas.microsoft.com/office/drawing/2014/main" id="{01177238-5FF3-4A07-A066-A9BB096BF59E}"/>
              </a:ext>
            </a:extLst>
          </p:cNvPr>
          <p:cNvCxnSpPr/>
          <p:nvPr/>
        </p:nvCxnSpPr>
        <p:spPr bwMode="auto">
          <a:xfrm>
            <a:off x="970845" y="4369855"/>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39" name="Straight Arrow Connector 138">
            <a:extLst>
              <a:ext uri="{FF2B5EF4-FFF2-40B4-BE49-F238E27FC236}">
                <a16:creationId xmlns:a16="http://schemas.microsoft.com/office/drawing/2014/main" id="{7B48DE3B-71A6-48BF-BCD0-314413DBC0EE}"/>
              </a:ext>
            </a:extLst>
          </p:cNvPr>
          <p:cNvCxnSpPr/>
          <p:nvPr/>
        </p:nvCxnSpPr>
        <p:spPr bwMode="auto">
          <a:xfrm>
            <a:off x="970845" y="4612566"/>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0" name="Straight Arrow Connector 139">
            <a:extLst>
              <a:ext uri="{FF2B5EF4-FFF2-40B4-BE49-F238E27FC236}">
                <a16:creationId xmlns:a16="http://schemas.microsoft.com/office/drawing/2014/main" id="{87A33E25-3382-43C8-A5DD-FD299C3C56B0}"/>
              </a:ext>
            </a:extLst>
          </p:cNvPr>
          <p:cNvCxnSpPr/>
          <p:nvPr/>
        </p:nvCxnSpPr>
        <p:spPr bwMode="auto">
          <a:xfrm>
            <a:off x="970845" y="485527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1" name="Straight Arrow Connector 140">
            <a:extLst>
              <a:ext uri="{FF2B5EF4-FFF2-40B4-BE49-F238E27FC236}">
                <a16:creationId xmlns:a16="http://schemas.microsoft.com/office/drawing/2014/main" id="{3297C633-9D0C-47CA-946A-A341ED8DD985}"/>
              </a:ext>
            </a:extLst>
          </p:cNvPr>
          <p:cNvCxnSpPr/>
          <p:nvPr/>
        </p:nvCxnSpPr>
        <p:spPr bwMode="auto">
          <a:xfrm>
            <a:off x="970845" y="510927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2" name="Straight Arrow Connector 141">
            <a:extLst>
              <a:ext uri="{FF2B5EF4-FFF2-40B4-BE49-F238E27FC236}">
                <a16:creationId xmlns:a16="http://schemas.microsoft.com/office/drawing/2014/main" id="{5026FF2F-0DFB-467B-AF80-344E2A7506EB}"/>
              </a:ext>
            </a:extLst>
          </p:cNvPr>
          <p:cNvCxnSpPr/>
          <p:nvPr/>
        </p:nvCxnSpPr>
        <p:spPr bwMode="auto">
          <a:xfrm flipH="1">
            <a:off x="7913510" y="5572121"/>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3" name="Straight Arrow Connector 142">
            <a:extLst>
              <a:ext uri="{FF2B5EF4-FFF2-40B4-BE49-F238E27FC236}">
                <a16:creationId xmlns:a16="http://schemas.microsoft.com/office/drawing/2014/main" id="{D2E745EF-5494-4E73-8B3F-A95609FDE648}"/>
              </a:ext>
            </a:extLst>
          </p:cNvPr>
          <p:cNvCxnSpPr/>
          <p:nvPr/>
        </p:nvCxnSpPr>
        <p:spPr bwMode="auto">
          <a:xfrm>
            <a:off x="982133" y="2964388"/>
            <a:ext cx="372534"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cxnSp>
        <p:nvCxnSpPr>
          <p:cNvPr id="144" name="Straight Arrow Connector 143">
            <a:extLst>
              <a:ext uri="{FF2B5EF4-FFF2-40B4-BE49-F238E27FC236}">
                <a16:creationId xmlns:a16="http://schemas.microsoft.com/office/drawing/2014/main" id="{FA136B1E-0066-4CC7-9940-4C3FAAC257B0}"/>
              </a:ext>
            </a:extLst>
          </p:cNvPr>
          <p:cNvCxnSpPr/>
          <p:nvPr/>
        </p:nvCxnSpPr>
        <p:spPr bwMode="auto">
          <a:xfrm flipH="1">
            <a:off x="7913510" y="5859988"/>
            <a:ext cx="666046" cy="0"/>
          </a:xfrm>
          <a:prstGeom prst="straightConnector1">
            <a:avLst/>
          </a:prstGeom>
          <a:solidFill>
            <a:schemeClr val="accent1"/>
          </a:solidFill>
          <a:ln w="19050" cap="sq" cmpd="sng" algn="ctr">
            <a:solidFill>
              <a:srgbClr val="C00000"/>
            </a:solidFill>
            <a:prstDash val="solid"/>
            <a:round/>
            <a:headEnd type="none" w="sm" len="sm"/>
            <a:tailEnd type="arrow"/>
          </a:ln>
          <a:effectLst/>
        </p:spPr>
      </p:cxnSp>
      <p:sp>
        <p:nvSpPr>
          <p:cNvPr id="65" name="Slide Number Placeholder 6">
            <a:extLst>
              <a:ext uri="{FF2B5EF4-FFF2-40B4-BE49-F238E27FC236}">
                <a16:creationId xmlns:a16="http://schemas.microsoft.com/office/drawing/2014/main" id="{1385B7EA-45BC-4BF2-B03D-295E78C0E5F5}"/>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50</a:t>
            </a:fld>
            <a:endParaRPr/>
          </a:p>
        </p:txBody>
      </p:sp>
    </p:spTree>
    <p:extLst>
      <p:ext uri="{BB962C8B-B14F-4D97-AF65-F5344CB8AC3E}">
        <p14:creationId xmlns:p14="http://schemas.microsoft.com/office/powerpoint/2010/main" val="2972050787"/>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nodeType="after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par>
                                <p:cTn id="8" presetID="9" presetClass="entr" presetSubtype="0" dur="500" fill="hold" nodeType="withEffect">
                                  <p:stCondLst>
                                    <p:cond delay="0"/>
                                  </p:stCondLst>
                                  <p:childTnLst>
                                    <p:set>
                                      <p:cBhvr>
                                        <p:cTn id="9" dur="1" fill="hold">
                                          <p:stCondLst>
                                            <p:cond delay="0"/>
                                          </p:stCondLst>
                                        </p:cTn>
                                        <p:tgtEl>
                                          <p:spTgt spid="123"/>
                                        </p:tgtEl>
                                        <p:attrNameLst>
                                          <p:attrName>style.visibility</p:attrName>
                                        </p:attrNameLst>
                                      </p:cBhvr>
                                      <p:to>
                                        <p:strVal val="visible"/>
                                      </p:to>
                                    </p:set>
                                    <p:animEffect transition="in" filter="dissolve">
                                      <p:cBhvr>
                                        <p:cTn id="10" dur="500"/>
                                        <p:tgtEl>
                                          <p:spTgt spid="123"/>
                                        </p:tgtEl>
                                      </p:cBhvr>
                                    </p:animEffect>
                                  </p:childTnLst>
                                </p:cTn>
                              </p:par>
                              <p:par>
                                <p:cTn id="11" presetID="9" presetClass="entr" presetSubtype="0" dur="500" fill="hold" nodeType="withEffect">
                                  <p:stCondLst>
                                    <p:cond delay="0"/>
                                  </p:stCondLst>
                                  <p:childTnLst>
                                    <p:set>
                                      <p:cBhvr>
                                        <p:cTn id="12" dur="1" fill="hold">
                                          <p:stCondLst>
                                            <p:cond delay="0"/>
                                          </p:stCondLst>
                                        </p:cTn>
                                        <p:tgtEl>
                                          <p:spTgt spid="131"/>
                                        </p:tgtEl>
                                        <p:attrNameLst>
                                          <p:attrName>style.visibility</p:attrName>
                                        </p:attrNameLst>
                                      </p:cBhvr>
                                      <p:to>
                                        <p:strVal val="visible"/>
                                      </p:to>
                                    </p:set>
                                    <p:animEffect transition="in" filter="dissolve">
                                      <p:cBhvr>
                                        <p:cTn id="13" dur="500"/>
                                        <p:tgtEl>
                                          <p:spTgt spid="131"/>
                                        </p:tgtEl>
                                      </p:cBhvr>
                                    </p:animEffect>
                                  </p:childTnLst>
                                </p:cTn>
                              </p:par>
                            </p:childTnLst>
                          </p:cTn>
                        </p:par>
                      </p:childTnLst>
                    </p:cTn>
                  </p:par>
                  <p:par>
                    <p:cTn id="14" fill="hold" nodeType="clickPar">
                      <p:stCondLst>
                        <p:cond delay="indefinite"/>
                        <p:cond evt="onBegin" delay="0">
                          <p:tn val="13"/>
                        </p:cond>
                      </p:stCondLst>
                      <p:childTnLst>
                        <p:par>
                          <p:cTn id="15" fill="hold">
                            <p:stCondLst>
                              <p:cond delay="0"/>
                            </p:stCondLst>
                            <p:childTnLst>
                              <p:par>
                                <p:cTn id="16" presetID="9" presetClass="entr" presetSubtype="0" dur="500" fill="hold" grpId="0" nodeType="click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dissolve">
                                      <p:cBhvr>
                                        <p:cTn id="18" dur="500"/>
                                        <p:tgtEl>
                                          <p:spTgt spid="88"/>
                                        </p:tgtEl>
                                      </p:cBhvr>
                                    </p:animEffect>
                                  </p:childTnLst>
                                </p:cTn>
                              </p:par>
                            </p:childTnLst>
                          </p:cTn>
                        </p:par>
                      </p:childTnLst>
                    </p:cTn>
                  </p:par>
                  <p:par>
                    <p:cTn id="19" fill="hold" nodeType="clickPar">
                      <p:stCondLst>
                        <p:cond delay="indefinite"/>
                        <p:cond evt="onBegin" delay="0">
                          <p:tn val="18"/>
                        </p:cond>
                      </p:stCondLst>
                      <p:childTnLst>
                        <p:par>
                          <p:cTn id="20" fill="hold">
                            <p:stCondLst>
                              <p:cond delay="0"/>
                            </p:stCondLst>
                            <p:childTnLst>
                              <p:par>
                                <p:cTn id="21" presetID="9" presetClass="entr" presetSubtype="0" dur="500" fill="hold" nodeType="clickEffect">
                                  <p:stCondLst>
                                    <p:cond delay="0"/>
                                  </p:stCondLst>
                                  <p:childTnLst>
                                    <p:set>
                                      <p:cBhvr>
                                        <p:cTn id="22" dur="1" fill="hold">
                                          <p:stCondLst>
                                            <p:cond delay="0"/>
                                          </p:stCondLst>
                                        </p:cTn>
                                        <p:tgtEl>
                                          <p:spTgt spid="135"/>
                                        </p:tgtEl>
                                        <p:attrNameLst>
                                          <p:attrName>style.visibility</p:attrName>
                                        </p:attrNameLst>
                                      </p:cBhvr>
                                      <p:to>
                                        <p:strVal val="visible"/>
                                      </p:to>
                                    </p:set>
                                    <p:animEffect transition="in" filter="dissolve">
                                      <p:cBhvr>
                                        <p:cTn id="23" dur="500"/>
                                        <p:tgtEl>
                                          <p:spTgt spid="135"/>
                                        </p:tgtEl>
                                      </p:cBhvr>
                                    </p:animEffect>
                                  </p:childTnLst>
                                </p:cTn>
                              </p:par>
                            </p:childTnLst>
                          </p:cTn>
                        </p:par>
                        <p:par>
                          <p:cTn id="24" fill="hold" nodeType="afterGroup">
                            <p:stCondLst>
                              <p:cond delay="500"/>
                            </p:stCondLst>
                            <p:childTnLst>
                              <p:par>
                                <p:cTn id="25" presetID="9" presetClass="entr" presetSubtype="0" dur="500" fill="hold" nodeType="afterEffect">
                                  <p:stCondLst>
                                    <p:cond delay="0"/>
                                  </p:stCondLst>
                                  <p:childTnLst>
                                    <p:set>
                                      <p:cBhvr>
                                        <p:cTn id="26" dur="1" fill="hold">
                                          <p:stCondLst>
                                            <p:cond delay="0"/>
                                          </p:stCondLst>
                                        </p:cTn>
                                        <p:tgtEl>
                                          <p:spTgt spid="89"/>
                                        </p:tgtEl>
                                        <p:attrNameLst>
                                          <p:attrName>style.visibility</p:attrName>
                                        </p:attrNameLst>
                                      </p:cBhvr>
                                      <p:to>
                                        <p:strVal val="visible"/>
                                      </p:to>
                                    </p:set>
                                    <p:animEffect transition="in" filter="dissolve">
                                      <p:cBhvr>
                                        <p:cTn id="27" dur="500"/>
                                        <p:tgtEl>
                                          <p:spTgt spid="89"/>
                                        </p:tgtEl>
                                      </p:cBhvr>
                                    </p:animEffect>
                                  </p:childTnLst>
                                </p:cTn>
                              </p:par>
                            </p:childTnLst>
                          </p:cTn>
                        </p:par>
                      </p:childTnLst>
                    </p:cTn>
                  </p:par>
                  <p:par>
                    <p:cTn id="28" fill="hold" nodeType="clickPar">
                      <p:stCondLst>
                        <p:cond delay="indefinite"/>
                        <p:cond evt="onBegin" delay="0">
                          <p:tn val="27"/>
                        </p:cond>
                      </p:stCondLst>
                      <p:childTnLst>
                        <p:par>
                          <p:cTn id="29" fill="hold">
                            <p:stCondLst>
                              <p:cond delay="0"/>
                            </p:stCondLst>
                            <p:childTnLst>
                              <p:par>
                                <p:cTn id="30" presetID="9" presetClass="exit" presetSubtype="0" dur="500" fill="hold" nodeType="clickEffect">
                                  <p:stCondLst>
                                    <p:cond delay="0"/>
                                  </p:stCondLst>
                                  <p:childTnLst>
                                    <p:animEffect transition="out" filter="dissolve">
                                      <p:cBhvr>
                                        <p:cTn id="31" dur="500"/>
                                        <p:tgtEl>
                                          <p:spTgt spid="135"/>
                                        </p:tgtEl>
                                      </p:cBhvr>
                                    </p:animEffect>
                                    <p:set>
                                      <p:cBhvr>
                                        <p:cTn id="32" dur="1" fill="hold">
                                          <p:stCondLst>
                                            <p:cond delay="499"/>
                                          </p:stCondLst>
                                        </p:cTn>
                                        <p:tgtEl>
                                          <p:spTgt spid="135"/>
                                        </p:tgtEl>
                                        <p:attrNameLst>
                                          <p:attrName>style.visibility</p:attrName>
                                        </p:attrNameLst>
                                      </p:cBhvr>
                                      <p:to>
                                        <p:strVal val="hidden"/>
                                      </p:to>
                                    </p:set>
                                  </p:childTnLst>
                                </p:cTn>
                              </p:par>
                            </p:childTnLst>
                          </p:cTn>
                        </p:par>
                        <p:par>
                          <p:cTn id="33" fill="hold" nodeType="afterGroup">
                            <p:stCondLst>
                              <p:cond delay="500"/>
                            </p:stCondLst>
                            <p:childTnLst>
                              <p:par>
                                <p:cTn id="34" presetID="9" presetClass="entr" presetSubtype="0" dur="500" fill="hold" nodeType="after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dissolve">
                                      <p:cBhvr>
                                        <p:cTn id="36" dur="500"/>
                                        <p:tgtEl>
                                          <p:spTgt spid="136"/>
                                        </p:tgtEl>
                                      </p:cBhvr>
                                    </p:animEffect>
                                  </p:childTnLst>
                                </p:cTn>
                              </p:par>
                            </p:childTnLst>
                          </p:cTn>
                        </p:par>
                        <p:par>
                          <p:cTn id="37" fill="hold" nodeType="afterGroup">
                            <p:stCondLst>
                              <p:cond delay="1000"/>
                            </p:stCondLst>
                            <p:childTnLst>
                              <p:par>
                                <p:cTn id="38" presetID="9" presetClass="entr" presetSubtype="0" dur="500" fill="hold" nodeType="afterEffect">
                                  <p:stCondLst>
                                    <p:cond delay="0"/>
                                  </p:stCondLst>
                                  <p:childTnLst>
                                    <p:set>
                                      <p:cBhvr>
                                        <p:cTn id="39" dur="1" fill="hold">
                                          <p:stCondLst>
                                            <p:cond delay="0"/>
                                          </p:stCondLst>
                                        </p:cTn>
                                        <p:tgtEl>
                                          <p:spTgt spid="137"/>
                                        </p:tgtEl>
                                        <p:attrNameLst>
                                          <p:attrName>style.visibility</p:attrName>
                                        </p:attrNameLst>
                                      </p:cBhvr>
                                      <p:to>
                                        <p:strVal val="visible"/>
                                      </p:to>
                                    </p:set>
                                    <p:animEffect transition="in" filter="dissolve">
                                      <p:cBhvr>
                                        <p:cTn id="40" dur="500"/>
                                        <p:tgtEl>
                                          <p:spTgt spid="137"/>
                                        </p:tgtEl>
                                      </p:cBhvr>
                                    </p:animEffect>
                                  </p:childTnLst>
                                </p:cTn>
                              </p:par>
                            </p:childTnLst>
                          </p:cTn>
                        </p:par>
                        <p:par>
                          <p:cTn id="41" fill="hold" nodeType="afterGroup">
                            <p:stCondLst>
                              <p:cond delay="1500"/>
                            </p:stCondLst>
                            <p:childTnLst>
                              <p:par>
                                <p:cTn id="42" presetID="9" presetClass="entr" presetSubtype="0" dur="500" fill="hold" nodeType="after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dissolve">
                                      <p:cBhvr>
                                        <p:cTn id="44" dur="500"/>
                                        <p:tgtEl>
                                          <p:spTgt spid="99"/>
                                        </p:tgtEl>
                                      </p:cBhvr>
                                    </p:animEffect>
                                  </p:childTnLst>
                                </p:cTn>
                              </p:par>
                            </p:childTnLst>
                          </p:cTn>
                        </p:par>
                      </p:childTnLst>
                    </p:cTn>
                  </p:par>
                  <p:par>
                    <p:cTn id="45" fill="hold" nodeType="clickPar">
                      <p:stCondLst>
                        <p:cond delay="indefinite"/>
                        <p:cond evt="onBegin" delay="0">
                          <p:tn val="44"/>
                        </p:cond>
                      </p:stCondLst>
                      <p:childTnLst>
                        <p:par>
                          <p:cTn id="46" fill="hold">
                            <p:stCondLst>
                              <p:cond delay="0"/>
                            </p:stCondLst>
                            <p:childTnLst>
                              <p:par>
                                <p:cTn id="47" presetID="9" presetClass="exit" presetSubtype="0" dur="500" fill="hold" nodeType="clickEffect">
                                  <p:stCondLst>
                                    <p:cond delay="0"/>
                                  </p:stCondLst>
                                  <p:childTnLst>
                                    <p:animEffect transition="out" filter="dissolve">
                                      <p:cBhvr>
                                        <p:cTn id="48" dur="500"/>
                                        <p:tgtEl>
                                          <p:spTgt spid="137"/>
                                        </p:tgtEl>
                                      </p:cBhvr>
                                    </p:animEffect>
                                    <p:set>
                                      <p:cBhvr>
                                        <p:cTn id="49" dur="1" fill="hold">
                                          <p:stCondLst>
                                            <p:cond delay="499"/>
                                          </p:stCondLst>
                                        </p:cTn>
                                        <p:tgtEl>
                                          <p:spTgt spid="137"/>
                                        </p:tgtEl>
                                        <p:attrNameLst>
                                          <p:attrName>style.visibility</p:attrName>
                                        </p:attrNameLst>
                                      </p:cBhvr>
                                      <p:to>
                                        <p:strVal val="hidden"/>
                                      </p:to>
                                    </p:set>
                                  </p:childTnLst>
                                </p:cTn>
                              </p:par>
                            </p:childTnLst>
                          </p:cTn>
                        </p:par>
                        <p:par>
                          <p:cTn id="50" fill="hold" nodeType="afterGroup">
                            <p:stCondLst>
                              <p:cond delay="500"/>
                            </p:stCondLst>
                            <p:childTnLst>
                              <p:par>
                                <p:cTn id="51" presetID="9" presetClass="entr" presetSubtype="0" dur="500" fill="hold" nodeType="afterEffect">
                                  <p:stCondLst>
                                    <p:cond delay="0"/>
                                  </p:stCondLst>
                                  <p:childTnLst>
                                    <p:set>
                                      <p:cBhvr>
                                        <p:cTn id="52" dur="1" fill="hold">
                                          <p:stCondLst>
                                            <p:cond delay="0"/>
                                          </p:stCondLst>
                                        </p:cTn>
                                        <p:tgtEl>
                                          <p:spTgt spid="138"/>
                                        </p:tgtEl>
                                        <p:attrNameLst>
                                          <p:attrName>style.visibility</p:attrName>
                                        </p:attrNameLst>
                                      </p:cBhvr>
                                      <p:to>
                                        <p:strVal val="visible"/>
                                      </p:to>
                                    </p:set>
                                    <p:animEffect transition="in" filter="dissolve">
                                      <p:cBhvr>
                                        <p:cTn id="53" dur="500"/>
                                        <p:tgtEl>
                                          <p:spTgt spid="138"/>
                                        </p:tgtEl>
                                      </p:cBhvr>
                                    </p:animEffect>
                                  </p:childTnLst>
                                </p:cTn>
                              </p:par>
                            </p:childTnLst>
                          </p:cTn>
                        </p:par>
                        <p:par>
                          <p:cTn id="54" fill="hold" nodeType="afterGroup">
                            <p:stCondLst>
                              <p:cond delay="1000"/>
                            </p:stCondLst>
                            <p:childTnLst>
                              <p:par>
                                <p:cTn id="55" presetID="9" presetClass="entr" presetSubtype="0" dur="500" fill="hold" nodeType="afterEffect">
                                  <p:stCondLst>
                                    <p:cond delay="0"/>
                                  </p:stCondLst>
                                  <p:childTnLst>
                                    <p:set>
                                      <p:cBhvr>
                                        <p:cTn id="56" dur="1" fill="hold">
                                          <p:stCondLst>
                                            <p:cond delay="0"/>
                                          </p:stCondLst>
                                        </p:cTn>
                                        <p:tgtEl>
                                          <p:spTgt spid="113"/>
                                        </p:tgtEl>
                                        <p:attrNameLst>
                                          <p:attrName>style.visibility</p:attrName>
                                        </p:attrNameLst>
                                      </p:cBhvr>
                                      <p:to>
                                        <p:strVal val="visible"/>
                                      </p:to>
                                    </p:set>
                                    <p:animEffect transition="in" filter="dissolve">
                                      <p:cBhvr>
                                        <p:cTn id="57" dur="500"/>
                                        <p:tgtEl>
                                          <p:spTgt spid="113"/>
                                        </p:tgtEl>
                                      </p:cBhvr>
                                    </p:animEffect>
                                  </p:childTnLst>
                                </p:cTn>
                              </p:par>
                            </p:childTnLst>
                          </p:cTn>
                        </p:par>
                      </p:childTnLst>
                    </p:cTn>
                  </p:par>
                  <p:par>
                    <p:cTn id="58" fill="hold" nodeType="clickPar">
                      <p:stCondLst>
                        <p:cond delay="indefinite"/>
                        <p:cond evt="onBegin" delay="0">
                          <p:tn val="57"/>
                        </p:cond>
                      </p:stCondLst>
                      <p:childTnLst>
                        <p:par>
                          <p:cTn id="59" fill="hold">
                            <p:stCondLst>
                              <p:cond delay="0"/>
                            </p:stCondLst>
                            <p:childTnLst>
                              <p:par>
                                <p:cTn id="60" presetID="9" presetClass="exit" presetSubtype="0" dur="500" fill="hold" nodeType="clickEffect">
                                  <p:stCondLst>
                                    <p:cond delay="0"/>
                                  </p:stCondLst>
                                  <p:childTnLst>
                                    <p:animEffect transition="out" filter="dissolve">
                                      <p:cBhvr>
                                        <p:cTn id="61" dur="500"/>
                                        <p:tgtEl>
                                          <p:spTgt spid="138"/>
                                        </p:tgtEl>
                                      </p:cBhvr>
                                    </p:animEffect>
                                    <p:set>
                                      <p:cBhvr>
                                        <p:cTn id="62" dur="1" fill="hold">
                                          <p:stCondLst>
                                            <p:cond delay="499"/>
                                          </p:stCondLst>
                                        </p:cTn>
                                        <p:tgtEl>
                                          <p:spTgt spid="138"/>
                                        </p:tgtEl>
                                        <p:attrNameLst>
                                          <p:attrName>style.visibility</p:attrName>
                                        </p:attrNameLst>
                                      </p:cBhvr>
                                      <p:to>
                                        <p:strVal val="hidden"/>
                                      </p:to>
                                    </p:set>
                                  </p:childTnLst>
                                </p:cTn>
                              </p:par>
                            </p:childTnLst>
                          </p:cTn>
                        </p:par>
                        <p:par>
                          <p:cTn id="63" fill="hold" nodeType="afterGroup">
                            <p:stCondLst>
                              <p:cond delay="500"/>
                            </p:stCondLst>
                            <p:childTnLst>
                              <p:par>
                                <p:cTn id="64" presetID="9" presetClass="entr" presetSubtype="0" dur="500" fill="hold" nodeType="afterEffect">
                                  <p:stCondLst>
                                    <p:cond delay="0"/>
                                  </p:stCondLst>
                                  <p:childTnLst>
                                    <p:set>
                                      <p:cBhvr>
                                        <p:cTn id="65" dur="1" fill="hold">
                                          <p:stCondLst>
                                            <p:cond delay="0"/>
                                          </p:stCondLst>
                                        </p:cTn>
                                        <p:tgtEl>
                                          <p:spTgt spid="139"/>
                                        </p:tgtEl>
                                        <p:attrNameLst>
                                          <p:attrName>style.visibility</p:attrName>
                                        </p:attrNameLst>
                                      </p:cBhvr>
                                      <p:to>
                                        <p:strVal val="visible"/>
                                      </p:to>
                                    </p:set>
                                    <p:animEffect transition="in" filter="dissolve">
                                      <p:cBhvr>
                                        <p:cTn id="66" dur="500"/>
                                        <p:tgtEl>
                                          <p:spTgt spid="139"/>
                                        </p:tgtEl>
                                      </p:cBhvr>
                                    </p:animEffect>
                                  </p:childTnLst>
                                </p:cTn>
                              </p:par>
                            </p:childTnLst>
                          </p:cTn>
                        </p:par>
                        <p:par>
                          <p:cTn id="67" fill="hold" nodeType="afterGroup">
                            <p:stCondLst>
                              <p:cond delay="1000"/>
                            </p:stCondLst>
                            <p:childTnLst>
                              <p:par>
                                <p:cTn id="68" presetID="9" presetClass="entr" presetSubtype="0" dur="500" fill="hold" nodeType="afterEffect">
                                  <p:stCondLst>
                                    <p:cond delay="0"/>
                                  </p:stCondLst>
                                  <p:childTnLst>
                                    <p:set>
                                      <p:cBhvr>
                                        <p:cTn id="69" dur="1" fill="hold">
                                          <p:stCondLst>
                                            <p:cond delay="0"/>
                                          </p:stCondLst>
                                        </p:cTn>
                                        <p:tgtEl>
                                          <p:spTgt spid="116"/>
                                        </p:tgtEl>
                                        <p:attrNameLst>
                                          <p:attrName>style.visibility</p:attrName>
                                        </p:attrNameLst>
                                      </p:cBhvr>
                                      <p:to>
                                        <p:strVal val="visible"/>
                                      </p:to>
                                    </p:set>
                                    <p:animEffect transition="in" filter="dissolve">
                                      <p:cBhvr>
                                        <p:cTn id="70" dur="500"/>
                                        <p:tgtEl>
                                          <p:spTgt spid="116"/>
                                        </p:tgtEl>
                                      </p:cBhvr>
                                    </p:animEffect>
                                  </p:childTnLst>
                                </p:cTn>
                              </p:par>
                            </p:childTnLst>
                          </p:cTn>
                        </p:par>
                      </p:childTnLst>
                    </p:cTn>
                  </p:par>
                  <p:par>
                    <p:cTn id="71" fill="hold" nodeType="clickPar">
                      <p:stCondLst>
                        <p:cond delay="indefinite"/>
                        <p:cond evt="onBegin" delay="0">
                          <p:tn val="70"/>
                        </p:cond>
                      </p:stCondLst>
                      <p:childTnLst>
                        <p:par>
                          <p:cTn id="72" fill="hold">
                            <p:stCondLst>
                              <p:cond delay="0"/>
                            </p:stCondLst>
                            <p:childTnLst>
                              <p:par>
                                <p:cTn id="73" presetID="9" presetClass="exit" presetSubtype="0" dur="500" fill="hold" nodeType="clickEffect">
                                  <p:stCondLst>
                                    <p:cond delay="0"/>
                                  </p:stCondLst>
                                  <p:childTnLst>
                                    <p:animEffect transition="out" filter="dissolve">
                                      <p:cBhvr>
                                        <p:cTn id="74" dur="500"/>
                                        <p:tgtEl>
                                          <p:spTgt spid="139"/>
                                        </p:tgtEl>
                                      </p:cBhvr>
                                    </p:animEffect>
                                    <p:set>
                                      <p:cBhvr>
                                        <p:cTn id="75" dur="1" fill="hold">
                                          <p:stCondLst>
                                            <p:cond delay="499"/>
                                          </p:stCondLst>
                                        </p:cTn>
                                        <p:tgtEl>
                                          <p:spTgt spid="139"/>
                                        </p:tgtEl>
                                        <p:attrNameLst>
                                          <p:attrName>style.visibility</p:attrName>
                                        </p:attrNameLst>
                                      </p:cBhvr>
                                      <p:to>
                                        <p:strVal val="hidden"/>
                                      </p:to>
                                    </p:set>
                                  </p:childTnLst>
                                </p:cTn>
                              </p:par>
                            </p:childTnLst>
                          </p:cTn>
                        </p:par>
                        <p:par>
                          <p:cTn id="76" fill="hold" nodeType="afterGroup">
                            <p:stCondLst>
                              <p:cond delay="500"/>
                            </p:stCondLst>
                            <p:childTnLst>
                              <p:par>
                                <p:cTn id="77" presetID="9" presetClass="entr" presetSubtype="0" dur="500" fill="hold" nodeType="after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dissolve">
                                      <p:cBhvr>
                                        <p:cTn id="79" dur="500"/>
                                        <p:tgtEl>
                                          <p:spTgt spid="140"/>
                                        </p:tgtEl>
                                      </p:cBhvr>
                                    </p:animEffect>
                                  </p:childTnLst>
                                </p:cTn>
                              </p:par>
                            </p:childTnLst>
                          </p:cTn>
                        </p:par>
                        <p:par>
                          <p:cTn id="80" fill="hold" nodeType="afterGroup">
                            <p:stCondLst>
                              <p:cond delay="1000"/>
                            </p:stCondLst>
                            <p:childTnLst>
                              <p:par>
                                <p:cTn id="81" presetID="9" presetClass="entr" presetSubtype="0" dur="500" fill="hold" nodeType="after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dissolve">
                                      <p:cBhvr>
                                        <p:cTn id="83" dur="500"/>
                                        <p:tgtEl>
                                          <p:spTgt spid="119"/>
                                        </p:tgtEl>
                                      </p:cBhvr>
                                    </p:animEffect>
                                  </p:childTnLst>
                                </p:cTn>
                              </p:par>
                            </p:childTnLst>
                          </p:cTn>
                        </p:par>
                      </p:childTnLst>
                    </p:cTn>
                  </p:par>
                  <p:par>
                    <p:cTn id="84" fill="hold" nodeType="clickPar">
                      <p:stCondLst>
                        <p:cond delay="indefinite"/>
                        <p:cond evt="onBegin" delay="0">
                          <p:tn val="83"/>
                        </p:cond>
                      </p:stCondLst>
                      <p:childTnLst>
                        <p:par>
                          <p:cTn id="85" fill="hold">
                            <p:stCondLst>
                              <p:cond delay="0"/>
                            </p:stCondLst>
                            <p:childTnLst>
                              <p:par>
                                <p:cTn id="86" presetID="9" presetClass="exit" presetSubtype="0" dur="500" fill="hold" nodeType="clickEffect">
                                  <p:stCondLst>
                                    <p:cond delay="0"/>
                                  </p:stCondLst>
                                  <p:childTnLst>
                                    <p:animEffect transition="out" filter="dissolve">
                                      <p:cBhvr>
                                        <p:cTn id="87" dur="500"/>
                                        <p:tgtEl>
                                          <p:spTgt spid="140"/>
                                        </p:tgtEl>
                                      </p:cBhvr>
                                    </p:animEffect>
                                    <p:set>
                                      <p:cBhvr>
                                        <p:cTn id="88" dur="1" fill="hold">
                                          <p:stCondLst>
                                            <p:cond delay="499"/>
                                          </p:stCondLst>
                                        </p:cTn>
                                        <p:tgtEl>
                                          <p:spTgt spid="140"/>
                                        </p:tgtEl>
                                        <p:attrNameLst>
                                          <p:attrName>style.visibility</p:attrName>
                                        </p:attrNameLst>
                                      </p:cBhvr>
                                      <p:to>
                                        <p:strVal val="hidden"/>
                                      </p:to>
                                    </p:set>
                                  </p:childTnLst>
                                </p:cTn>
                              </p:par>
                            </p:childTnLst>
                          </p:cTn>
                        </p:par>
                        <p:par>
                          <p:cTn id="89" fill="hold" nodeType="afterGroup">
                            <p:stCondLst>
                              <p:cond delay="500"/>
                            </p:stCondLst>
                            <p:childTnLst>
                              <p:par>
                                <p:cTn id="90" presetID="9" presetClass="entr" presetSubtype="0" dur="500" fill="hold" nodeType="afterEffect">
                                  <p:stCondLst>
                                    <p:cond delay="0"/>
                                  </p:stCondLst>
                                  <p:childTnLst>
                                    <p:set>
                                      <p:cBhvr>
                                        <p:cTn id="91" dur="1" fill="hold">
                                          <p:stCondLst>
                                            <p:cond delay="0"/>
                                          </p:stCondLst>
                                        </p:cTn>
                                        <p:tgtEl>
                                          <p:spTgt spid="141"/>
                                        </p:tgtEl>
                                        <p:attrNameLst>
                                          <p:attrName>style.visibility</p:attrName>
                                        </p:attrNameLst>
                                      </p:cBhvr>
                                      <p:to>
                                        <p:strVal val="visible"/>
                                      </p:to>
                                    </p:set>
                                    <p:animEffect transition="in" filter="dissolve">
                                      <p:cBhvr>
                                        <p:cTn id="92" dur="500"/>
                                        <p:tgtEl>
                                          <p:spTgt spid="141"/>
                                        </p:tgtEl>
                                      </p:cBhvr>
                                    </p:animEffect>
                                  </p:childTnLst>
                                </p:cTn>
                              </p:par>
                            </p:childTnLst>
                          </p:cTn>
                        </p:par>
                        <p:par>
                          <p:cTn id="93" fill="hold" nodeType="afterGroup">
                            <p:stCondLst>
                              <p:cond delay="1000"/>
                            </p:stCondLst>
                            <p:childTnLst>
                              <p:par>
                                <p:cTn id="94" presetID="9" presetClass="entr" presetSubtype="0" dur="500" fill="hold" nodeType="afterEffect">
                                  <p:stCondLst>
                                    <p:cond delay="0"/>
                                  </p:stCondLst>
                                  <p:childTnLst>
                                    <p:set>
                                      <p:cBhvr>
                                        <p:cTn id="95" dur="1" fill="hold">
                                          <p:stCondLst>
                                            <p:cond delay="0"/>
                                          </p:stCondLst>
                                        </p:cTn>
                                        <p:tgtEl>
                                          <p:spTgt spid="142"/>
                                        </p:tgtEl>
                                        <p:attrNameLst>
                                          <p:attrName>style.visibility</p:attrName>
                                        </p:attrNameLst>
                                      </p:cBhvr>
                                      <p:to>
                                        <p:strVal val="visible"/>
                                      </p:to>
                                    </p:set>
                                    <p:animEffect transition="in" filter="dissolve">
                                      <p:cBhvr>
                                        <p:cTn id="96" dur="500"/>
                                        <p:tgtEl>
                                          <p:spTgt spid="142"/>
                                        </p:tgtEl>
                                      </p:cBhvr>
                                    </p:animEffect>
                                  </p:childTnLst>
                                </p:cTn>
                              </p:par>
                            </p:childTnLst>
                          </p:cTn>
                        </p:par>
                        <p:par>
                          <p:cTn id="97" fill="hold" nodeType="afterGroup">
                            <p:stCondLst>
                              <p:cond delay="1500"/>
                            </p:stCondLst>
                            <p:childTnLst>
                              <p:par>
                                <p:cTn id="98" presetID="9" presetClass="entr" presetSubtype="0" dur="500" fill="hold" grpId="0" nodeType="afterEffect">
                                  <p:stCondLst>
                                    <p:cond delay="0"/>
                                  </p:stCondLst>
                                  <p:childTnLst>
                                    <p:set>
                                      <p:cBhvr>
                                        <p:cTn id="99" dur="1" fill="hold">
                                          <p:stCondLst>
                                            <p:cond delay="0"/>
                                          </p:stCondLst>
                                        </p:cTn>
                                        <p:tgtEl>
                                          <p:spTgt spid="122"/>
                                        </p:tgtEl>
                                        <p:attrNameLst>
                                          <p:attrName>style.visibility</p:attrName>
                                        </p:attrNameLst>
                                      </p:cBhvr>
                                      <p:to>
                                        <p:strVal val="visible"/>
                                      </p:to>
                                    </p:set>
                                    <p:animEffect transition="in" filter="dissolve">
                                      <p:cBhvr>
                                        <p:cTn id="100" dur="500"/>
                                        <p:tgtEl>
                                          <p:spTgt spid="122"/>
                                        </p:tgtEl>
                                      </p:cBhvr>
                                    </p:animEffect>
                                  </p:childTnLst>
                                </p:cTn>
                              </p:par>
                            </p:childTnLst>
                          </p:cTn>
                        </p:par>
                      </p:childTnLst>
                    </p:cTn>
                  </p:par>
                  <p:par>
                    <p:cTn id="101" fill="hold" nodeType="clickPar">
                      <p:stCondLst>
                        <p:cond delay="indefinite"/>
                        <p:cond evt="onBegin" delay="0">
                          <p:tn val="100"/>
                        </p:cond>
                      </p:stCondLst>
                      <p:childTnLst>
                        <p:par>
                          <p:cTn id="102" fill="hold">
                            <p:stCondLst>
                              <p:cond delay="0"/>
                            </p:stCondLst>
                            <p:childTnLst>
                              <p:par>
                                <p:cTn id="103" presetID="9" presetClass="exit" presetSubtype="0" dur="500" fill="hold" nodeType="clickEffect">
                                  <p:stCondLst>
                                    <p:cond delay="0"/>
                                  </p:stCondLst>
                                  <p:childTnLst>
                                    <p:animEffect transition="out" filter="dissolve">
                                      <p:cBhvr>
                                        <p:cTn id="104" dur="500"/>
                                        <p:tgtEl>
                                          <p:spTgt spid="141"/>
                                        </p:tgtEl>
                                      </p:cBhvr>
                                    </p:animEffect>
                                    <p:set>
                                      <p:cBhvr>
                                        <p:cTn id="105" dur="1" fill="hold">
                                          <p:stCondLst>
                                            <p:cond delay="499"/>
                                          </p:stCondLst>
                                        </p:cTn>
                                        <p:tgtEl>
                                          <p:spTgt spid="141"/>
                                        </p:tgtEl>
                                        <p:attrNameLst>
                                          <p:attrName>style.visibility</p:attrName>
                                        </p:attrNameLst>
                                      </p:cBhvr>
                                      <p:to>
                                        <p:strVal val="hidden"/>
                                      </p:to>
                                    </p:set>
                                  </p:childTnLst>
                                </p:cTn>
                              </p:par>
                            </p:childTnLst>
                          </p:cTn>
                        </p:par>
                        <p:par>
                          <p:cTn id="106" fill="hold" nodeType="afterGroup">
                            <p:stCondLst>
                              <p:cond delay="500"/>
                            </p:stCondLst>
                            <p:childTnLst>
                              <p:par>
                                <p:cTn id="107" presetID="9" presetClass="exit" presetSubtype="0" dur="500" fill="hold" nodeType="afterEffect">
                                  <p:stCondLst>
                                    <p:cond delay="0"/>
                                  </p:stCondLst>
                                  <p:childTnLst>
                                    <p:animEffect transition="out" filter="dissolve">
                                      <p:cBhvr>
                                        <p:cTn id="108" dur="500"/>
                                        <p:tgtEl>
                                          <p:spTgt spid="136"/>
                                        </p:tgtEl>
                                      </p:cBhvr>
                                    </p:animEffect>
                                    <p:set>
                                      <p:cBhvr>
                                        <p:cTn id="109" dur="1" fill="hold">
                                          <p:stCondLst>
                                            <p:cond delay="499"/>
                                          </p:stCondLst>
                                        </p:cTn>
                                        <p:tgtEl>
                                          <p:spTgt spid="136"/>
                                        </p:tgtEl>
                                        <p:attrNameLst>
                                          <p:attrName>style.visibility</p:attrName>
                                        </p:attrNameLst>
                                      </p:cBhvr>
                                      <p:to>
                                        <p:strVal val="hidden"/>
                                      </p:to>
                                    </p:set>
                                  </p:childTnLst>
                                </p:cTn>
                              </p:par>
                            </p:childTnLst>
                          </p:cTn>
                        </p:par>
                        <p:par>
                          <p:cTn id="110" fill="hold" nodeType="afterGroup">
                            <p:stCondLst>
                              <p:cond delay="1000"/>
                            </p:stCondLst>
                            <p:childTnLst>
                              <p:par>
                                <p:cTn id="111" presetID="9" presetClass="entr" presetSubtype="0" dur="500" fill="hold" nodeType="afterEffect">
                                  <p:stCondLst>
                                    <p:cond delay="0"/>
                                  </p:stCondLst>
                                  <p:childTnLst>
                                    <p:set>
                                      <p:cBhvr>
                                        <p:cTn id="112" dur="1" fill="hold">
                                          <p:stCondLst>
                                            <p:cond delay="0"/>
                                          </p:stCondLst>
                                        </p:cTn>
                                        <p:tgtEl>
                                          <p:spTgt spid="143"/>
                                        </p:tgtEl>
                                        <p:attrNameLst>
                                          <p:attrName>style.visibility</p:attrName>
                                        </p:attrNameLst>
                                      </p:cBhvr>
                                      <p:to>
                                        <p:strVal val="visible"/>
                                      </p:to>
                                    </p:set>
                                    <p:animEffect transition="in" filter="dissolve">
                                      <p:cBhvr>
                                        <p:cTn id="113" dur="500"/>
                                        <p:tgtEl>
                                          <p:spTgt spid="143"/>
                                        </p:tgtEl>
                                      </p:cBhvr>
                                    </p:animEffect>
                                  </p:childTnLst>
                                </p:cTn>
                              </p:par>
                            </p:childTnLst>
                          </p:cTn>
                        </p:par>
                        <p:par>
                          <p:cTn id="114" fill="hold" nodeType="afterGroup">
                            <p:stCondLst>
                              <p:cond delay="1500"/>
                            </p:stCondLst>
                            <p:childTnLst>
                              <p:par>
                                <p:cTn id="115" presetID="9" presetClass="exit" presetSubtype="0" dur="500" fill="hold" nodeType="afterEffect">
                                  <p:stCondLst>
                                    <p:cond delay="0"/>
                                  </p:stCondLst>
                                  <p:childTnLst>
                                    <p:animEffect transition="out" filter="dissolve">
                                      <p:cBhvr>
                                        <p:cTn id="116" dur="500"/>
                                        <p:tgtEl>
                                          <p:spTgt spid="142"/>
                                        </p:tgtEl>
                                      </p:cBhvr>
                                    </p:animEffect>
                                    <p:set>
                                      <p:cBhvr>
                                        <p:cTn id="117" dur="1" fill="hold">
                                          <p:stCondLst>
                                            <p:cond delay="499"/>
                                          </p:stCondLst>
                                        </p:cTn>
                                        <p:tgtEl>
                                          <p:spTgt spid="142"/>
                                        </p:tgtEl>
                                        <p:attrNameLst>
                                          <p:attrName>style.visibility</p:attrName>
                                        </p:attrNameLst>
                                      </p:cBhvr>
                                      <p:to>
                                        <p:strVal val="hidden"/>
                                      </p:to>
                                    </p:set>
                                  </p:childTnLst>
                                </p:cTn>
                              </p:par>
                            </p:childTnLst>
                          </p:cTn>
                        </p:par>
                        <p:par>
                          <p:cTn id="118" fill="hold" nodeType="afterGroup">
                            <p:stCondLst>
                              <p:cond delay="2000"/>
                            </p:stCondLst>
                            <p:childTnLst>
                              <p:par>
                                <p:cTn id="119" presetID="9" presetClass="entr" presetSubtype="0" dur="500" fill="hold" nodeType="afterEffect">
                                  <p:stCondLst>
                                    <p:cond delay="0"/>
                                  </p:stCondLst>
                                  <p:childTnLst>
                                    <p:set>
                                      <p:cBhvr>
                                        <p:cTn id="120" dur="1" fill="hold">
                                          <p:stCondLst>
                                            <p:cond delay="0"/>
                                          </p:stCondLst>
                                        </p:cTn>
                                        <p:tgtEl>
                                          <p:spTgt spid="144"/>
                                        </p:tgtEl>
                                        <p:attrNameLst>
                                          <p:attrName>style.visibility</p:attrName>
                                        </p:attrNameLst>
                                      </p:cBhvr>
                                      <p:to>
                                        <p:strVal val="visible"/>
                                      </p:to>
                                    </p:set>
                                    <p:animEffect transition="in" filter="dissolve">
                                      <p:cBhvr>
                                        <p:cTn id="121"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22" grpId="0"/>
    </p:bldLst>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5.2 Examples (3/4)</a:t>
            </a:r>
            <a:endParaRPr lang="en-US" sz="3600">
              <a:solidFill>
                <a:srgbClr val="C00000"/>
              </a:solidFill>
              <a:latin typeface="+mn-lt"/>
            </a:endParaRPr>
          </a:p>
        </p:txBody>
      </p:sp>
      <p:grpSp>
        <p:nvGrpSpPr>
          <p:cNvPr id="65" name="Group 64">
            <a:extLst>
              <a:ext uri="{FF2B5EF4-FFF2-40B4-BE49-F238E27FC236}">
                <a16:creationId xmlns:a16="http://schemas.microsoft.com/office/drawing/2014/main" id="{73174183-4BD9-4619-B310-28067E03ED12}"/>
              </a:ext>
            </a:extLst>
          </p:cNvPr>
          <p:cNvGrpSpPr/>
          <p:nvPr/>
        </p:nvGrpSpPr>
        <p:grpSpPr>
          <a:xfrm>
            <a:off x="834987" y="1136360"/>
            <a:ext cx="7005637" cy="4475214"/>
            <a:chOff x="834987" y="1386353"/>
            <a:chExt cx="7005637" cy="4475214"/>
          </a:xfrm>
        </p:grpSpPr>
        <p:sp>
          <p:nvSpPr>
            <p:cNvPr id="66" name="TextBox 65">
              <a:extLst>
                <a:ext uri="{FF2B5EF4-FFF2-40B4-BE49-F238E27FC236}">
                  <a16:creationId xmlns:a16="http://schemas.microsoft.com/office/drawing/2014/main" id="{2B4D719D-C3CF-4632-B415-D62D1C4D4380}"/>
                </a:ext>
              </a:extLst>
            </p:cNvPr>
            <p:cNvSpPr txBox="1"/>
            <p:nvPr/>
          </p:nvSpPr>
          <p:spPr>
            <a:xfrm>
              <a:off x="834987" y="1561171"/>
              <a:ext cx="7005637" cy="4300396"/>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1600" b="1">
                  <a:solidFill>
                    <a:srgbClr val="7030A0"/>
                  </a:solidFill>
                  <a:latin typeface="Courier New" panose="02070309020205020404" pitchFamily="49" charset="0"/>
                  <a:cs typeface="Courier New" panose="02070309020205020404" pitchFamily="49" charset="0"/>
                </a:rPr>
                <a:t>#include</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&lt;stdio.h&gt;</a:t>
              </a:r>
            </a:p>
            <a:p>
              <a:pPr>
                <a:defRPr/>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f(</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t>
              </a:r>
            </a:p>
            <a:p>
              <a:pPr>
                <a:defRPr/>
              </a:pPr>
              <a:endParaRPr lang="en-US" sz="1600" b="1">
                <a:latin typeface="Courier New" panose="02070309020205020404" pitchFamily="49" charset="0"/>
                <a:cs typeface="Courier New" panose="02070309020205020404" pitchFamily="49" charset="0"/>
              </a:endParaRPr>
            </a:p>
            <a:p>
              <a:pPr>
                <a:defRPr/>
              </a:pP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p>
            <a:p>
              <a:pPr>
                <a:defRPr/>
              </a:pPr>
              <a:r>
                <a:rPr lang="en-US" sz="1600" b="1">
                  <a:latin typeface="Courier New" panose="02070309020205020404" pitchFamily="49" charset="0"/>
                  <a:cs typeface="Courier New" panose="02070309020205020404" pitchFamily="49" charset="0"/>
                </a:rPr>
                <a:t>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9</a:t>
              </a: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 c = </a:t>
              </a:r>
              <a:r>
                <a:rPr lang="en-US" sz="1600" b="1">
                  <a:solidFill>
                    <a:srgbClr val="006600"/>
                  </a:solidFill>
                  <a:latin typeface="Courier New" panose="02070309020205020404" pitchFamily="49" charset="0"/>
                  <a:cs typeface="Courier New" panose="02070309020205020404" pitchFamily="49" charset="0"/>
                </a:rPr>
                <a:t>5</a:t>
              </a: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    f(&amp;a, &amp;b, &amp;c);</a:t>
              </a:r>
            </a:p>
            <a:p>
              <a:pPr>
                <a:defRPr/>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"a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b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c = </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 c);</a:t>
              </a:r>
            </a:p>
            <a:p>
              <a:pPr>
                <a:defRPr/>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return</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0</a:t>
              </a: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a:t>
              </a:r>
            </a:p>
            <a:p>
              <a:pPr>
                <a:defRPr/>
              </a:pPr>
              <a:endParaRPr lang="en-US" sz="1600" b="1">
                <a:latin typeface="Courier New" panose="02070309020205020404" pitchFamily="49" charset="0"/>
                <a:cs typeface="Courier New" panose="02070309020205020404" pitchFamily="49" charset="0"/>
              </a:endParaRPr>
            </a:p>
            <a:p>
              <a:pPr>
                <a:defRPr/>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f(</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*x,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*y,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*z)</a:t>
              </a:r>
            </a:p>
            <a:p>
              <a:pPr>
                <a:defRPr/>
              </a:pP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    *x = </a:t>
              </a:r>
              <a:r>
                <a:rPr lang="en-US" sz="1600" b="1">
                  <a:solidFill>
                    <a:srgbClr val="006600"/>
                  </a:solidFill>
                  <a:latin typeface="Courier New" panose="02070309020205020404" pitchFamily="49" charset="0"/>
                  <a:cs typeface="Courier New" panose="02070309020205020404" pitchFamily="49" charset="0"/>
                </a:rPr>
                <a:t>3</a:t>
              </a:r>
              <a:r>
                <a:rPr lang="en-US" sz="1600" b="1">
                  <a:latin typeface="Courier New" panose="02070309020205020404" pitchFamily="49" charset="0"/>
                  <a:cs typeface="Courier New" panose="02070309020205020404" pitchFamily="49" charset="0"/>
                </a:rPr>
                <a:t> + *y;</a:t>
              </a:r>
            </a:p>
            <a:p>
              <a:pPr>
                <a:defRPr/>
              </a:pPr>
              <a:r>
                <a:rPr lang="en-US" sz="1600" b="1">
                  <a:latin typeface="Courier New" panose="02070309020205020404" pitchFamily="49" charset="0"/>
                  <a:cs typeface="Courier New" panose="02070309020205020404" pitchFamily="49" charset="0"/>
                </a:rPr>
                <a:t>    *y = </a:t>
              </a:r>
              <a:r>
                <a:rPr lang="en-US" sz="1600" b="1">
                  <a:solidFill>
                    <a:srgbClr val="006600"/>
                  </a:solidFill>
                  <a:latin typeface="Courier New" panose="02070309020205020404" pitchFamily="49" charset="0"/>
                  <a:cs typeface="Courier New" panose="02070309020205020404" pitchFamily="49" charset="0"/>
                </a:rPr>
                <a:t>10</a:t>
              </a:r>
              <a:r>
                <a:rPr lang="en-US" sz="1600" b="1">
                  <a:latin typeface="Courier New" panose="02070309020205020404" pitchFamily="49" charset="0"/>
                  <a:cs typeface="Courier New" panose="02070309020205020404" pitchFamily="49" charset="0"/>
                </a:rPr>
                <a:t> * *x;</a:t>
              </a:r>
            </a:p>
            <a:p>
              <a:pPr>
                <a:defRPr/>
              </a:pPr>
              <a:r>
                <a:rPr lang="en-US" sz="1600" b="1">
                  <a:latin typeface="Courier New" panose="02070309020205020404" pitchFamily="49" charset="0"/>
                  <a:cs typeface="Courier New" panose="02070309020205020404" pitchFamily="49" charset="0"/>
                </a:rPr>
                <a:t>    *z = *x + *y + *z;</a:t>
              </a:r>
            </a:p>
            <a:p>
              <a:pPr>
                <a:defRPr/>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"x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y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z = </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x, y, z);</a:t>
              </a:r>
            </a:p>
            <a:p>
              <a:pPr>
                <a:defRPr/>
              </a:pPr>
              <a:r>
                <a:rPr lang="en-US" sz="1600" b="1">
                  <a:latin typeface="Courier New" panose="02070309020205020404" pitchFamily="49" charset="0"/>
                  <a:cs typeface="Courier New" panose="02070309020205020404" pitchFamily="49" charset="0"/>
                </a:rPr>
                <a:t>} </a:t>
              </a:r>
            </a:p>
          </p:txBody>
        </p:sp>
        <p:sp>
          <p:nvSpPr>
            <p:cNvPr id="67" name="TextBox 66">
              <a:extLst>
                <a:ext uri="{FF2B5EF4-FFF2-40B4-BE49-F238E27FC236}">
                  <a16:creationId xmlns:a16="http://schemas.microsoft.com/office/drawing/2014/main" id="{5FF64DDD-E773-4C61-AAA7-45BF251AD4E7}"/>
                </a:ext>
              </a:extLst>
            </p:cNvPr>
            <p:cNvSpPr txBox="1">
              <a:spLocks noChangeArrowheads="1"/>
            </p:cNvSpPr>
            <p:nvPr/>
          </p:nvSpPr>
          <p:spPr bwMode="auto">
            <a:xfrm>
              <a:off x="5601622" y="1386353"/>
              <a:ext cx="1390124" cy="369332"/>
            </a:xfrm>
            <a:prstGeom prst="rect">
              <a:avLst/>
            </a:prstGeom>
            <a:solidFill>
              <a:srgbClr val="FFFF99"/>
            </a:solidFill>
            <a:ln w="9525">
              <a:solidFill>
                <a:schemeClr val="tx1"/>
              </a:solid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Example3.c</a:t>
              </a:r>
            </a:p>
          </p:txBody>
        </p:sp>
      </p:grpSp>
      <p:sp>
        <p:nvSpPr>
          <p:cNvPr id="68" name="TextBox 67">
            <a:extLst>
              <a:ext uri="{FF2B5EF4-FFF2-40B4-BE49-F238E27FC236}">
                <a16:creationId xmlns:a16="http://schemas.microsoft.com/office/drawing/2014/main" id="{5794C4A0-43A6-4A21-8627-CDE2CDB02BAB}"/>
              </a:ext>
            </a:extLst>
          </p:cNvPr>
          <p:cNvSpPr txBox="1"/>
          <p:nvPr/>
        </p:nvSpPr>
        <p:spPr>
          <a:xfrm>
            <a:off x="5195888" y="3191707"/>
            <a:ext cx="3292475" cy="1631216"/>
          </a:xfrm>
          <a:prstGeom prst="rect">
            <a:avLst/>
          </a:prstGeom>
          <a:solidFill>
            <a:srgbClr val="CCFF99"/>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2000">
                <a:cs typeface="Courier New" panose="02070309020205020404" pitchFamily="49" charset="0"/>
              </a:rPr>
              <a:t>Compiler warnings, because x, y, z are NOT integer variables!</a:t>
            </a:r>
          </a:p>
          <a:p>
            <a:pPr>
              <a:defRPr/>
            </a:pPr>
            <a:r>
              <a:rPr lang="en-US" sz="2000">
                <a:cs typeface="Courier New" panose="02070309020205020404" pitchFamily="49" charset="0"/>
              </a:rPr>
              <a:t>They are addresses (or pointers).</a:t>
            </a:r>
          </a:p>
        </p:txBody>
      </p:sp>
      <p:grpSp>
        <p:nvGrpSpPr>
          <p:cNvPr id="69" name="Group 44">
            <a:extLst>
              <a:ext uri="{FF2B5EF4-FFF2-40B4-BE49-F238E27FC236}">
                <a16:creationId xmlns:a16="http://schemas.microsoft.com/office/drawing/2014/main" id="{A8B1EC16-7F69-4C96-992B-B10A171A27A5}"/>
              </a:ext>
            </a:extLst>
          </p:cNvPr>
          <p:cNvGrpSpPr/>
          <p:nvPr/>
        </p:nvGrpSpPr>
        <p:grpSpPr>
          <a:xfrm>
            <a:off x="2873375" y="5015215"/>
            <a:ext cx="2254250" cy="304800"/>
            <a:chOff x="2249213" y="3978166"/>
            <a:chExt cx="2254468" cy="304800"/>
          </a:xfrm>
        </p:grpSpPr>
        <p:sp>
          <p:nvSpPr>
            <p:cNvPr id="70" name="Oval 45">
              <a:extLst>
                <a:ext uri="{FF2B5EF4-FFF2-40B4-BE49-F238E27FC236}">
                  <a16:creationId xmlns:a16="http://schemas.microsoft.com/office/drawing/2014/main" id="{0BA24CEB-75F0-456E-809B-EBD978683AE7}"/>
                </a:ext>
              </a:extLst>
            </p:cNvPr>
            <p:cNvSpPr>
              <a:spLocks noChangeArrowheads="1"/>
            </p:cNvSpPr>
            <p:nvPr/>
          </p:nvSpPr>
          <p:spPr bwMode="auto">
            <a:xfrm>
              <a:off x="2249213" y="3978166"/>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71" name="Oval 46">
              <a:extLst>
                <a:ext uri="{FF2B5EF4-FFF2-40B4-BE49-F238E27FC236}">
                  <a16:creationId xmlns:a16="http://schemas.microsoft.com/office/drawing/2014/main" id="{C69E00F5-E071-4790-A734-9C70A0A6066E}"/>
                </a:ext>
              </a:extLst>
            </p:cNvPr>
            <p:cNvSpPr>
              <a:spLocks noChangeArrowheads="1"/>
            </p:cNvSpPr>
            <p:nvPr/>
          </p:nvSpPr>
          <p:spPr bwMode="auto">
            <a:xfrm>
              <a:off x="3247696" y="3978166"/>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72" name="Oval 47">
              <a:extLst>
                <a:ext uri="{FF2B5EF4-FFF2-40B4-BE49-F238E27FC236}">
                  <a16:creationId xmlns:a16="http://schemas.microsoft.com/office/drawing/2014/main" id="{1446A2E3-31DB-4F01-8196-279E848C4C01}"/>
                </a:ext>
              </a:extLst>
            </p:cNvPr>
            <p:cNvSpPr>
              <a:spLocks noChangeArrowheads="1"/>
            </p:cNvSpPr>
            <p:nvPr/>
          </p:nvSpPr>
          <p:spPr bwMode="auto">
            <a:xfrm>
              <a:off x="4235668" y="3978166"/>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grpSp>
      <p:sp>
        <p:nvSpPr>
          <p:cNvPr id="13" name="Slide Number Placeholder 6">
            <a:extLst>
              <a:ext uri="{FF2B5EF4-FFF2-40B4-BE49-F238E27FC236}">
                <a16:creationId xmlns:a16="http://schemas.microsoft.com/office/drawing/2014/main" id="{2C2F5F7A-53B6-482A-B833-7EEC01723590}"/>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51</a:t>
            </a:fld>
            <a:endParaRPr/>
          </a:p>
        </p:txBody>
      </p:sp>
    </p:spTree>
    <p:extLst>
      <p:ext uri="{BB962C8B-B14F-4D97-AF65-F5344CB8AC3E}">
        <p14:creationId xmlns:p14="http://schemas.microsoft.com/office/powerpoint/2010/main" val="186585713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dissolve">
                                      <p:cBhvr>
                                        <p:cTn id="7" dur="500"/>
                                        <p:tgtEl>
                                          <p:spTgt spid="68"/>
                                        </p:tgtEl>
                                      </p:cBhvr>
                                    </p:animEffect>
                                  </p:childTnLst>
                                </p:cTn>
                              </p:par>
                              <p:par>
                                <p:cTn id="8" presetID="9" presetClass="entr" presetSubtype="0" dur="50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dissolve">
                                      <p:cBhvr>
                                        <p:cTn id="1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382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5.2 Examples (4/4)</a:t>
            </a:r>
            <a:endParaRPr lang="en-US" sz="3600">
              <a:solidFill>
                <a:srgbClr val="C00000"/>
              </a:solidFill>
              <a:latin typeface="+mn-lt"/>
            </a:endParaRPr>
          </a:p>
        </p:txBody>
      </p:sp>
      <p:grpSp>
        <p:nvGrpSpPr>
          <p:cNvPr id="13" name="[Group 13]">
            <a:extLst>
              <a:ext uri="{FF2B5EF4-FFF2-40B4-BE49-F238E27FC236}">
                <a16:creationId xmlns:a16="http://schemas.microsoft.com/office/drawing/2014/main" id="{C1B51D25-5835-452C-A815-D174912D4058}"/>
              </a:ext>
            </a:extLst>
          </p:cNvPr>
          <p:cNvGrpSpPr/>
          <p:nvPr/>
        </p:nvGrpSpPr>
        <p:grpSpPr>
          <a:xfrm>
            <a:off x="846138" y="1144987"/>
            <a:ext cx="7005637" cy="4508681"/>
            <a:chOff x="846138" y="1285978"/>
            <a:chExt cx="7005637" cy="4508681"/>
          </a:xfrm>
        </p:grpSpPr>
        <p:sp>
          <p:nvSpPr>
            <p:cNvPr id="14" name="TextBox 13">
              <a:extLst>
                <a:ext uri="{FF2B5EF4-FFF2-40B4-BE49-F238E27FC236}">
                  <a16:creationId xmlns:a16="http://schemas.microsoft.com/office/drawing/2014/main" id="{E632573E-1A8B-4CEC-8C5F-6294555DFC56}"/>
                </a:ext>
              </a:extLst>
            </p:cNvPr>
            <p:cNvSpPr txBox="1"/>
            <p:nvPr/>
          </p:nvSpPr>
          <p:spPr>
            <a:xfrm>
              <a:off x="846138" y="1516565"/>
              <a:ext cx="7005637" cy="4278094"/>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1600" b="1">
                  <a:solidFill>
                    <a:srgbClr val="7030A0"/>
                  </a:solidFill>
                  <a:latin typeface="Courier New" panose="02070309020205020404" pitchFamily="49" charset="0"/>
                  <a:cs typeface="Courier New" panose="02070309020205020404" pitchFamily="49" charset="0"/>
                </a:rPr>
                <a:t>#include</a:t>
              </a:r>
              <a:r>
                <a:rPr lang="en-US" sz="1600" b="1">
                  <a:latin typeface="Courier New" panose="02070309020205020404" pitchFamily="49" charset="0"/>
                  <a:cs typeface="Courier New" panose="02070309020205020404" pitchFamily="49" charset="0"/>
                </a:rPr>
                <a:t> </a:t>
              </a:r>
              <a:r>
                <a:rPr lang="en-US" sz="1600" b="1">
                  <a:solidFill>
                    <a:srgbClr val="006600"/>
                  </a:solidFill>
                  <a:latin typeface="Courier New" panose="02070309020205020404" pitchFamily="49" charset="0"/>
                  <a:cs typeface="Courier New" panose="02070309020205020404" pitchFamily="49" charset="0"/>
                </a:rPr>
                <a:t>&lt;stdio.h&gt;</a:t>
              </a:r>
            </a:p>
            <a:p>
              <a:pPr>
                <a:defRPr/>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f(</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t>
              </a:r>
            </a:p>
            <a:p>
              <a:pPr>
                <a:defRPr/>
              </a:pPr>
              <a:endParaRPr lang="en-US" sz="1600" b="1">
                <a:latin typeface="Courier New" panose="02070309020205020404" pitchFamily="49" charset="0"/>
                <a:cs typeface="Courier New" panose="02070309020205020404" pitchFamily="49" charset="0"/>
              </a:endParaRPr>
            </a:p>
            <a:p>
              <a:pPr>
                <a:defRPr/>
              </a:pP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main(</a:t>
              </a: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a:t>
              </a:r>
            </a:p>
            <a:p>
              <a:pPr>
                <a:defRPr/>
              </a:pPr>
              <a:r>
                <a:rPr lang="en-US" sz="1600" b="1">
                  <a:latin typeface="Courier New" panose="02070309020205020404" pitchFamily="49" charset="0"/>
                  <a:cs typeface="Courier New" panose="02070309020205020404" pitchFamily="49" charset="0"/>
                </a:rPr>
                <a:t>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a = </a:t>
              </a:r>
              <a:r>
                <a:rPr lang="en-US" sz="1600" b="1">
                  <a:solidFill>
                    <a:srgbClr val="006600"/>
                  </a:solidFill>
                  <a:latin typeface="Courier New" panose="02070309020205020404" pitchFamily="49" charset="0"/>
                  <a:cs typeface="Courier New" panose="02070309020205020404" pitchFamily="49" charset="0"/>
                </a:rPr>
                <a:t>9</a:t>
              </a:r>
              <a:r>
                <a:rPr lang="en-US" sz="1600" b="1">
                  <a:latin typeface="Courier New" panose="02070309020205020404" pitchFamily="49" charset="0"/>
                  <a:cs typeface="Courier New" panose="02070309020205020404" pitchFamily="49" charset="0"/>
                </a:rPr>
                <a:t>, b = </a:t>
              </a:r>
              <a:r>
                <a:rPr lang="en-US" sz="1600" b="1">
                  <a:solidFill>
                    <a:srgbClr val="006600"/>
                  </a:solidFill>
                  <a:latin typeface="Courier New" panose="02070309020205020404" pitchFamily="49" charset="0"/>
                  <a:cs typeface="Courier New" panose="02070309020205020404" pitchFamily="49" charset="0"/>
                </a:rPr>
                <a:t>-2</a:t>
              </a:r>
              <a:r>
                <a:rPr lang="en-US" sz="1600" b="1">
                  <a:latin typeface="Courier New" panose="02070309020205020404" pitchFamily="49" charset="0"/>
                  <a:cs typeface="Courier New" panose="02070309020205020404" pitchFamily="49" charset="0"/>
                </a:rPr>
                <a:t>, c = </a:t>
              </a:r>
              <a:r>
                <a:rPr lang="en-US" sz="1600" b="1">
                  <a:solidFill>
                    <a:srgbClr val="006600"/>
                  </a:solidFill>
                  <a:latin typeface="Courier New" panose="02070309020205020404" pitchFamily="49" charset="0"/>
                  <a:cs typeface="Courier New" panose="02070309020205020404" pitchFamily="49" charset="0"/>
                </a:rPr>
                <a:t>5</a:t>
              </a: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    f(&amp;a, &amp;b, &amp;c);</a:t>
              </a:r>
            </a:p>
            <a:p>
              <a:pPr>
                <a:defRPr/>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"a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b = </a:t>
              </a:r>
              <a:r>
                <a:rPr lang="en-US" sz="1600" b="1">
                  <a:solidFill>
                    <a:srgbClr val="FF0000"/>
                  </a:solidFill>
                  <a:latin typeface="Courier New" panose="02070309020205020404" pitchFamily="49" charset="0"/>
                  <a:cs typeface="Courier New" panose="02070309020205020404" pitchFamily="49" charset="0"/>
                </a:rPr>
                <a:t>%d</a:t>
              </a:r>
              <a:r>
                <a:rPr lang="en-US" sz="1600" b="1">
                  <a:solidFill>
                    <a:srgbClr val="006600"/>
                  </a:solidFill>
                  <a:latin typeface="Courier New" panose="02070309020205020404" pitchFamily="49" charset="0"/>
                  <a:cs typeface="Courier New" panose="02070309020205020404" pitchFamily="49" charset="0"/>
                </a:rPr>
                <a:t>, c = </a:t>
              </a:r>
              <a:r>
                <a:rPr lang="en-US" sz="1600" b="1">
                  <a:solidFill>
                    <a:srgbClr val="FF0000"/>
                  </a:solidFill>
                  <a:latin typeface="Courier New" panose="02070309020205020404" pitchFamily="49" charset="0"/>
                  <a:cs typeface="Courier New" panose="02070309020205020404" pitchFamily="49" charset="0"/>
                </a:rPr>
                <a:t>%d\n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a, b, c);</a:t>
              </a:r>
            </a:p>
            <a:p>
              <a:pPr>
                <a:defRPr/>
              </a:pP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return </a:t>
              </a:r>
              <a:r>
                <a:rPr lang="en-US" sz="1600" b="1">
                  <a:solidFill>
                    <a:srgbClr val="006600"/>
                  </a:solidFill>
                  <a:latin typeface="Courier New" panose="02070309020205020404" pitchFamily="49" charset="0"/>
                  <a:cs typeface="Courier New" panose="02070309020205020404" pitchFamily="49" charset="0"/>
                </a:rPr>
                <a:t>0</a:t>
              </a: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a:t>
              </a:r>
            </a:p>
            <a:p>
              <a:pPr>
                <a:defRPr/>
              </a:pPr>
              <a:endParaRPr lang="en-US" sz="1600" b="1">
                <a:latin typeface="Courier New" panose="02070309020205020404" pitchFamily="49" charset="0"/>
                <a:cs typeface="Courier New" panose="02070309020205020404" pitchFamily="49" charset="0"/>
              </a:endParaRPr>
            </a:p>
            <a:p>
              <a:pPr>
                <a:defRPr/>
              </a:pPr>
              <a:r>
                <a:rPr lang="en-US" sz="1600" b="1">
                  <a:solidFill>
                    <a:srgbClr val="0000FF"/>
                  </a:solidFill>
                  <a:latin typeface="Courier New" panose="02070309020205020404" pitchFamily="49" charset="0"/>
                  <a:cs typeface="Courier New" panose="02070309020205020404" pitchFamily="49" charset="0"/>
                </a:rPr>
                <a:t>void</a:t>
              </a:r>
              <a:r>
                <a:rPr lang="en-US" sz="1600" b="1">
                  <a:latin typeface="Courier New" panose="02070309020205020404" pitchFamily="49" charset="0"/>
                  <a:cs typeface="Courier New" panose="02070309020205020404" pitchFamily="49" charset="0"/>
                </a:rPr>
                <a:t> f(</a:t>
              </a:r>
              <a:r>
                <a:rPr lang="en-US" sz="1600" b="1" err="1">
                  <a:solidFill>
                    <a:srgbClr val="0000FF"/>
                  </a:solidFill>
                  <a:latin typeface="Courier New" panose="02070309020205020404" pitchFamily="49" charset="0"/>
                  <a:cs typeface="Courier New" panose="02070309020205020404" pitchFamily="49" charset="0"/>
                </a:rPr>
                <a:t>int </a:t>
              </a:r>
              <a:r>
                <a:rPr lang="en-US" sz="1600" b="1">
                  <a:latin typeface="Courier New" panose="02070309020205020404" pitchFamily="49" charset="0"/>
                  <a:cs typeface="Courier New" panose="02070309020205020404" pitchFamily="49" charset="0"/>
                </a:rPr>
                <a:t>*x,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*y, </a:t>
              </a:r>
              <a:r>
                <a:rPr lang="en-US" sz="1600" b="1" err="1">
                  <a:solidFill>
                    <a:srgbClr val="0000FF"/>
                  </a:solidFill>
                  <a:latin typeface="Courier New" panose="02070309020205020404" pitchFamily="49" charset="0"/>
                  <a:cs typeface="Courier New" panose="02070309020205020404" pitchFamily="49" charset="0"/>
                </a:rPr>
                <a:t>int</a:t>
              </a:r>
              <a:r>
                <a:rPr lang="en-US" sz="1600" b="1">
                  <a:latin typeface="Courier New" panose="02070309020205020404" pitchFamily="49" charset="0"/>
                  <a:cs typeface="Courier New" panose="02070309020205020404" pitchFamily="49" charset="0"/>
                </a:rPr>
                <a:t> *z)</a:t>
              </a:r>
            </a:p>
            <a:p>
              <a:pPr>
                <a:defRPr/>
              </a:pPr>
              <a:r>
                <a:rPr lang="en-US" sz="1600" b="1">
                  <a:latin typeface="Courier New" panose="02070309020205020404" pitchFamily="49" charset="0"/>
                  <a:cs typeface="Courier New" panose="02070309020205020404" pitchFamily="49" charset="0"/>
                </a:rPr>
                <a:t>{</a:t>
              </a:r>
            </a:p>
            <a:p>
              <a:pPr>
                <a:defRPr/>
              </a:pPr>
              <a:r>
                <a:rPr lang="en-US" sz="1600" b="1">
                  <a:latin typeface="Courier New" panose="02070309020205020404" pitchFamily="49" charset="0"/>
                  <a:cs typeface="Courier New" panose="02070309020205020404" pitchFamily="49" charset="0"/>
                </a:rPr>
                <a:t>    *x = </a:t>
              </a:r>
              <a:r>
                <a:rPr lang="en-US" sz="1600" b="1">
                  <a:solidFill>
                    <a:srgbClr val="006600"/>
                  </a:solidFill>
                  <a:latin typeface="Courier New" panose="02070309020205020404" pitchFamily="49" charset="0"/>
                  <a:cs typeface="Courier New" panose="02070309020205020404" pitchFamily="49" charset="0"/>
                </a:rPr>
                <a:t>3</a:t>
              </a:r>
              <a:r>
                <a:rPr lang="en-US" sz="1600" b="1">
                  <a:latin typeface="Courier New" panose="02070309020205020404" pitchFamily="49" charset="0"/>
                  <a:cs typeface="Courier New" panose="02070309020205020404" pitchFamily="49" charset="0"/>
                </a:rPr>
                <a:t> + *y;</a:t>
              </a:r>
            </a:p>
            <a:p>
              <a:pPr>
                <a:defRPr/>
              </a:pPr>
              <a:r>
                <a:rPr lang="en-US" sz="1600" b="1">
                  <a:latin typeface="Courier New" panose="02070309020205020404" pitchFamily="49" charset="0"/>
                  <a:cs typeface="Courier New" panose="02070309020205020404" pitchFamily="49" charset="0"/>
                </a:rPr>
                <a:t>    *y = </a:t>
              </a:r>
              <a:r>
                <a:rPr lang="en-US" sz="1600" b="1">
                  <a:solidFill>
                    <a:srgbClr val="006600"/>
                  </a:solidFill>
                  <a:latin typeface="Courier New" panose="02070309020205020404" pitchFamily="49" charset="0"/>
                  <a:cs typeface="Courier New" panose="02070309020205020404" pitchFamily="49" charset="0"/>
                </a:rPr>
                <a:t>10</a:t>
              </a:r>
              <a:r>
                <a:rPr lang="en-US" sz="1600" b="1">
                  <a:latin typeface="Courier New" panose="02070309020205020404" pitchFamily="49" charset="0"/>
                  <a:cs typeface="Courier New" panose="02070309020205020404" pitchFamily="49" charset="0"/>
                </a:rPr>
                <a:t> * *x;</a:t>
              </a:r>
            </a:p>
            <a:p>
              <a:pPr>
                <a:defRPr/>
              </a:pPr>
              <a:r>
                <a:rPr lang="en-US" sz="1600" b="1">
                  <a:latin typeface="Courier New" panose="02070309020205020404" pitchFamily="49" charset="0"/>
                  <a:cs typeface="Courier New" panose="02070309020205020404" pitchFamily="49" charset="0"/>
                </a:rPr>
                <a:t>    *z = *x + *y + *z;</a:t>
              </a:r>
            </a:p>
            <a:p>
              <a:pPr>
                <a:defRPr/>
              </a:pPr>
              <a:r>
                <a:rPr lang="en-US" sz="1600" b="1">
                  <a:latin typeface="Courier New" panose="02070309020205020404" pitchFamily="49" charset="0"/>
                  <a:cs typeface="Courier New" panose="02070309020205020404" pitchFamily="49" charset="0"/>
                </a:rPr>
                <a:t>    printf(</a:t>
              </a:r>
              <a:r>
                <a:rPr lang="en-US" sz="1600" b="1">
                  <a:solidFill>
                    <a:srgbClr val="006600"/>
                  </a:solidFill>
                  <a:latin typeface="Courier New" panose="02070309020205020404" pitchFamily="49" charset="0"/>
                  <a:cs typeface="Courier New" panose="02070309020205020404" pitchFamily="49" charset="0"/>
                </a:rPr>
                <a:t>"x = </a:t>
              </a:r>
              <a:r>
                <a:rPr lang="en-US" sz="1600" b="1">
                  <a:solidFill>
                    <a:srgbClr val="FF0000"/>
                  </a:solidFill>
                  <a:latin typeface="Courier New" panose="02070309020205020404" pitchFamily="49" charset="0"/>
                  <a:cs typeface="Courier New" panose="02070309020205020404" pitchFamily="49" charset="0"/>
                </a:rPr>
                <a:t>%p</a:t>
              </a:r>
              <a:r>
                <a:rPr lang="en-US" sz="1600" b="1">
                  <a:solidFill>
                    <a:srgbClr val="006600"/>
                  </a:solidFill>
                  <a:latin typeface="Courier New" panose="02070309020205020404" pitchFamily="49" charset="0"/>
                  <a:cs typeface="Courier New" panose="02070309020205020404" pitchFamily="49" charset="0"/>
                </a:rPr>
                <a:t>, y = </a:t>
              </a:r>
              <a:r>
                <a:rPr lang="en-US" sz="1600" b="1">
                  <a:solidFill>
                    <a:srgbClr val="FF0000"/>
                  </a:solidFill>
                  <a:latin typeface="Courier New" panose="02070309020205020404" pitchFamily="49" charset="0"/>
                  <a:cs typeface="Courier New" panose="02070309020205020404" pitchFamily="49" charset="0"/>
                </a:rPr>
                <a:t>%p</a:t>
              </a:r>
              <a:r>
                <a:rPr lang="en-US" sz="1600" b="1">
                  <a:solidFill>
                    <a:srgbClr val="006600"/>
                  </a:solidFill>
                  <a:latin typeface="Courier New" panose="02070309020205020404" pitchFamily="49" charset="0"/>
                  <a:cs typeface="Courier New" panose="02070309020205020404" pitchFamily="49" charset="0"/>
                </a:rPr>
                <a:t>, z = </a:t>
              </a:r>
              <a:r>
                <a:rPr lang="en-US" sz="1600" b="1">
                  <a:solidFill>
                    <a:srgbClr val="FF0000"/>
                  </a:solidFill>
                  <a:latin typeface="Courier New" panose="02070309020205020404" pitchFamily="49" charset="0"/>
                  <a:cs typeface="Courier New" panose="02070309020205020404" pitchFamily="49" charset="0"/>
                </a:rPr>
                <a:t>%p\n</a:t>
              </a:r>
              <a:r>
                <a:rPr lang="en-US" sz="1600" b="1">
                  <a:solidFill>
                    <a:srgbClr val="006600"/>
                  </a:solidFill>
                  <a:latin typeface="Courier New" panose="02070309020205020404" pitchFamily="49" charset="0"/>
                  <a:cs typeface="Courier New" panose="02070309020205020404" pitchFamily="49" charset="0"/>
                </a:rPr>
                <a:t>"</a:t>
              </a:r>
              <a:r>
                <a:rPr lang="en-US" sz="1600" b="1">
                  <a:latin typeface="Courier New" panose="02070309020205020404" pitchFamily="49" charset="0"/>
                  <a:cs typeface="Courier New" panose="02070309020205020404" pitchFamily="49" charset="0"/>
                </a:rPr>
                <a:t>, x, y, z);</a:t>
              </a:r>
            </a:p>
            <a:p>
              <a:pPr>
                <a:defRPr/>
              </a:pPr>
              <a:r>
                <a:rPr lang="en-US" sz="1600" b="1">
                  <a:latin typeface="Courier New" panose="02070309020205020404" pitchFamily="49" charset="0"/>
                  <a:cs typeface="Courier New" panose="02070309020205020404" pitchFamily="49" charset="0"/>
                </a:rPr>
                <a:t>} </a:t>
              </a:r>
            </a:p>
          </p:txBody>
        </p:sp>
        <p:sp>
          <p:nvSpPr>
            <p:cNvPr id="15" name="TextBox 14">
              <a:extLst>
                <a:ext uri="{FF2B5EF4-FFF2-40B4-BE49-F238E27FC236}">
                  <a16:creationId xmlns:a16="http://schemas.microsoft.com/office/drawing/2014/main" id="{02711FD2-C894-434E-B99F-0BD6505DFBA5}"/>
                </a:ext>
              </a:extLst>
            </p:cNvPr>
            <p:cNvSpPr txBox="1">
              <a:spLocks noChangeArrowheads="1"/>
            </p:cNvSpPr>
            <p:nvPr/>
          </p:nvSpPr>
          <p:spPr bwMode="auto">
            <a:xfrm>
              <a:off x="5612773" y="1285978"/>
              <a:ext cx="1390124" cy="369332"/>
            </a:xfrm>
            <a:prstGeom prst="rect">
              <a:avLst/>
            </a:prstGeom>
            <a:solidFill>
              <a:srgbClr val="FFFF99"/>
            </a:solidFill>
            <a:ln w="9525">
              <a:solidFill>
                <a:schemeClr val="tx1"/>
              </a:solid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t>Example4.c</a:t>
              </a:r>
            </a:p>
          </p:txBody>
        </p:sp>
      </p:grpSp>
      <p:sp>
        <p:nvSpPr>
          <p:cNvPr id="16" name="TextBox 15">
            <a:extLst>
              <a:ext uri="{FF2B5EF4-FFF2-40B4-BE49-F238E27FC236}">
                <a16:creationId xmlns:a16="http://schemas.microsoft.com/office/drawing/2014/main" id="{53BC09FD-49AA-4BD0-90DC-5F89D49491D1}"/>
              </a:ext>
            </a:extLst>
          </p:cNvPr>
          <p:cNvSpPr txBox="1"/>
          <p:nvPr/>
        </p:nvSpPr>
        <p:spPr>
          <a:xfrm>
            <a:off x="3253141" y="4415443"/>
            <a:ext cx="2032542" cy="338554"/>
          </a:xfrm>
          <a:prstGeom prst="rect">
            <a:avLst/>
          </a:prstGeom>
          <a:solidFill>
            <a:srgbClr val="CCFF99"/>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1600">
                <a:cs typeface="Courier New" panose="02070309020205020404" pitchFamily="49" charset="0"/>
              </a:rPr>
              <a:t>Use </a:t>
            </a:r>
            <a:r>
              <a:rPr lang="en-US" sz="1600">
                <a:solidFill>
                  <a:srgbClr val="FF0000"/>
                </a:solidFill>
                <a:cs typeface="Courier New" panose="02070309020205020404" pitchFamily="49" charset="0"/>
              </a:rPr>
              <a:t>%p </a:t>
            </a:r>
            <a:r>
              <a:rPr lang="en-US" sz="1600">
                <a:cs typeface="Courier New" panose="02070309020205020404" pitchFamily="49" charset="0"/>
              </a:rPr>
              <a:t>for pointers.</a:t>
            </a:r>
          </a:p>
        </p:txBody>
      </p:sp>
      <p:grpSp>
        <p:nvGrpSpPr>
          <p:cNvPr id="17" name="Group 44">
            <a:extLst>
              <a:ext uri="{FF2B5EF4-FFF2-40B4-BE49-F238E27FC236}">
                <a16:creationId xmlns:a16="http://schemas.microsoft.com/office/drawing/2014/main" id="{50B4C93F-4D94-47A0-84C6-D552EE448693}"/>
              </a:ext>
            </a:extLst>
          </p:cNvPr>
          <p:cNvGrpSpPr/>
          <p:nvPr/>
        </p:nvGrpSpPr>
        <p:grpSpPr>
          <a:xfrm>
            <a:off x="2862224" y="5056484"/>
            <a:ext cx="2243099" cy="304800"/>
            <a:chOff x="2249213" y="3978166"/>
            <a:chExt cx="2243316" cy="304800"/>
          </a:xfrm>
        </p:grpSpPr>
        <p:sp>
          <p:nvSpPr>
            <p:cNvPr id="18" name="Oval 45">
              <a:extLst>
                <a:ext uri="{FF2B5EF4-FFF2-40B4-BE49-F238E27FC236}">
                  <a16:creationId xmlns:a16="http://schemas.microsoft.com/office/drawing/2014/main" id="{FF6DE3FC-84C5-4C9A-9BC9-3327B390136F}"/>
                </a:ext>
              </a:extLst>
            </p:cNvPr>
            <p:cNvSpPr>
              <a:spLocks noChangeArrowheads="1"/>
            </p:cNvSpPr>
            <p:nvPr/>
          </p:nvSpPr>
          <p:spPr bwMode="auto">
            <a:xfrm>
              <a:off x="2249213" y="3978166"/>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19" name="Oval 46">
              <a:extLst>
                <a:ext uri="{FF2B5EF4-FFF2-40B4-BE49-F238E27FC236}">
                  <a16:creationId xmlns:a16="http://schemas.microsoft.com/office/drawing/2014/main" id="{BD4E7B32-649A-43DA-8922-1D1E576F11B9}"/>
                </a:ext>
              </a:extLst>
            </p:cNvPr>
            <p:cNvSpPr>
              <a:spLocks noChangeArrowheads="1"/>
            </p:cNvSpPr>
            <p:nvPr/>
          </p:nvSpPr>
          <p:spPr bwMode="auto">
            <a:xfrm>
              <a:off x="3247696" y="3978166"/>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sp>
          <p:nvSpPr>
            <p:cNvPr id="20" name="Oval 47">
              <a:extLst>
                <a:ext uri="{FF2B5EF4-FFF2-40B4-BE49-F238E27FC236}">
                  <a16:creationId xmlns:a16="http://schemas.microsoft.com/office/drawing/2014/main" id="{7935EA60-DD4C-4216-84F8-460AF0FF068E}"/>
                </a:ext>
              </a:extLst>
            </p:cNvPr>
            <p:cNvSpPr>
              <a:spLocks noChangeArrowheads="1"/>
            </p:cNvSpPr>
            <p:nvPr/>
          </p:nvSpPr>
          <p:spPr bwMode="auto">
            <a:xfrm>
              <a:off x="4224516" y="3978166"/>
              <a:ext cx="268013" cy="304800"/>
            </a:xfrm>
            <a:prstGeom prst="ellipse">
              <a:avLst/>
            </a:prstGeom>
            <a:noFill/>
            <a:ln w="19050" cap="sq" algn="ctr">
              <a:solidFill>
                <a:srgbClr val="FF9900"/>
              </a:solidFill>
              <a:round/>
              <a:headEnd type="none" w="sm" len="sm"/>
              <a:tailEnd type="none" w="sm" len="sm"/>
            </a:ln>
          </p:spPr>
          <p:txBody>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SG"/>
            </a:p>
          </p:txBody>
        </p:sp>
      </p:grpSp>
      <p:sp>
        <p:nvSpPr>
          <p:cNvPr id="22" name="TextBox 21">
            <a:extLst>
              <a:ext uri="{FF2B5EF4-FFF2-40B4-BE49-F238E27FC236}">
                <a16:creationId xmlns:a16="http://schemas.microsoft.com/office/drawing/2014/main" id="{64557BE8-10D5-4A68-A59D-C464FD48E892}"/>
              </a:ext>
            </a:extLst>
          </p:cNvPr>
          <p:cNvSpPr txBox="1"/>
          <p:nvPr/>
        </p:nvSpPr>
        <p:spPr>
          <a:xfrm>
            <a:off x="3614738" y="5440194"/>
            <a:ext cx="5253037" cy="585788"/>
          </a:xfrm>
          <a:prstGeom prst="rect">
            <a:avLst/>
          </a:prstGeom>
          <a:solidFill>
            <a:srgbClr val="FFFFCC"/>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1600" b="1">
                <a:latin typeface="Courier New" panose="02070309020205020404" pitchFamily="49" charset="0"/>
                <a:cs typeface="Courier New" panose="02070309020205020404" pitchFamily="49" charset="0"/>
              </a:rPr>
              <a:t>x = ffbff78c, y = ffbff788, z = ffbff784</a:t>
            </a:r>
          </a:p>
          <a:p>
            <a:pPr>
              <a:defRPr/>
            </a:pPr>
            <a:r>
              <a:rPr lang="en-US" sz="1600" b="1">
                <a:latin typeface="Courier New" panose="02070309020205020404" pitchFamily="49" charset="0"/>
                <a:cs typeface="Courier New" panose="02070309020205020404" pitchFamily="49" charset="0"/>
              </a:rPr>
              <a:t>a = 1, b = 10, c = 16</a:t>
            </a:r>
          </a:p>
        </p:txBody>
      </p:sp>
      <p:grpSp>
        <p:nvGrpSpPr>
          <p:cNvPr id="23" name="Group 27">
            <a:extLst>
              <a:ext uri="{FF2B5EF4-FFF2-40B4-BE49-F238E27FC236}">
                <a16:creationId xmlns:a16="http://schemas.microsoft.com/office/drawing/2014/main" id="{76BAE727-1703-4F12-8596-D829041D7CD6}"/>
              </a:ext>
            </a:extLst>
          </p:cNvPr>
          <p:cNvGrpSpPr/>
          <p:nvPr/>
        </p:nvGrpSpPr>
        <p:grpSpPr>
          <a:xfrm>
            <a:off x="5084956" y="4163376"/>
            <a:ext cx="3702209" cy="1349301"/>
            <a:chOff x="4950574" y="3022555"/>
            <a:chExt cx="3702413" cy="1349331"/>
          </a:xfrm>
        </p:grpSpPr>
        <p:cxnSp>
          <p:nvCxnSpPr>
            <p:cNvPr id="24" name="Straight Arrow Connector 13">
              <a:extLst>
                <a:ext uri="{FF2B5EF4-FFF2-40B4-BE49-F238E27FC236}">
                  <a16:creationId xmlns:a16="http://schemas.microsoft.com/office/drawing/2014/main" id="{D151D491-D7F4-4B60-8EC2-8983E110D7FC}"/>
                </a:ext>
              </a:extLst>
            </p:cNvPr>
            <p:cNvCxnSpPr>
              <a:cxnSpLocks noChangeShapeType="1"/>
              <a:stCxn id="27" idx="2"/>
            </p:cNvCxnSpPr>
            <p:nvPr/>
          </p:nvCxnSpPr>
          <p:spPr bwMode="auto">
            <a:xfrm flipH="1">
              <a:off x="4950574" y="3607344"/>
              <a:ext cx="2048200" cy="753392"/>
            </a:xfrm>
            <a:prstGeom prst="straightConnector1">
              <a:avLst/>
            </a:prstGeom>
            <a:noFill/>
            <a:ln w="12700" cap="sq" algn="ctr">
              <a:solidFill>
                <a:srgbClr val="FF0000"/>
              </a:solidFill>
              <a:round/>
              <a:tailEnd type="triangle" w="med" len="med"/>
            </a:ln>
          </p:spPr>
        </p:cxnSp>
        <p:cxnSp>
          <p:nvCxnSpPr>
            <p:cNvPr id="25" name="Straight Arrow Connector 14">
              <a:extLst>
                <a:ext uri="{FF2B5EF4-FFF2-40B4-BE49-F238E27FC236}">
                  <a16:creationId xmlns:a16="http://schemas.microsoft.com/office/drawing/2014/main" id="{171BA6CD-C1A6-4865-9BAA-38B37ADEEFAC}"/>
                </a:ext>
              </a:extLst>
            </p:cNvPr>
            <p:cNvCxnSpPr>
              <a:cxnSpLocks noChangeShapeType="1"/>
              <a:stCxn id="27" idx="2"/>
            </p:cNvCxnSpPr>
            <p:nvPr/>
          </p:nvCxnSpPr>
          <p:spPr bwMode="auto">
            <a:xfrm flipH="1">
              <a:off x="6244187" y="3607343"/>
              <a:ext cx="754587" cy="764543"/>
            </a:xfrm>
            <a:prstGeom prst="straightConnector1">
              <a:avLst/>
            </a:prstGeom>
            <a:noFill/>
            <a:ln w="12700" cap="sq" algn="ctr">
              <a:solidFill>
                <a:srgbClr val="FF0000"/>
              </a:solidFill>
              <a:round/>
              <a:tailEnd type="triangle" w="med" len="med"/>
            </a:ln>
          </p:spPr>
        </p:cxnSp>
        <p:cxnSp>
          <p:nvCxnSpPr>
            <p:cNvPr id="26" name="Straight Arrow Connector 16">
              <a:extLst>
                <a:ext uri="{FF2B5EF4-FFF2-40B4-BE49-F238E27FC236}">
                  <a16:creationId xmlns:a16="http://schemas.microsoft.com/office/drawing/2014/main" id="{66F88AA8-9D96-469F-A3E4-C3E2997D1A16}"/>
                </a:ext>
              </a:extLst>
            </p:cNvPr>
            <p:cNvCxnSpPr>
              <a:cxnSpLocks noChangeShapeType="1"/>
              <a:stCxn id="27" idx="2"/>
            </p:cNvCxnSpPr>
            <p:nvPr/>
          </p:nvCxnSpPr>
          <p:spPr bwMode="auto">
            <a:xfrm>
              <a:off x="6998774" y="3607343"/>
              <a:ext cx="929340" cy="753392"/>
            </a:xfrm>
            <a:prstGeom prst="straightConnector1">
              <a:avLst/>
            </a:prstGeom>
            <a:noFill/>
            <a:ln w="12700" cap="sq" algn="ctr">
              <a:solidFill>
                <a:srgbClr val="FF0000"/>
              </a:solidFill>
              <a:round/>
              <a:tailEnd type="triangle" w="med" len="med"/>
            </a:ln>
          </p:spPr>
        </p:cxnSp>
        <p:sp>
          <p:nvSpPr>
            <p:cNvPr id="27" name="TextBox 26">
              <a:extLst>
                <a:ext uri="{FF2B5EF4-FFF2-40B4-BE49-F238E27FC236}">
                  <a16:creationId xmlns:a16="http://schemas.microsoft.com/office/drawing/2014/main" id="{86367102-D9FA-4835-A478-CCC7A451997D}"/>
                </a:ext>
              </a:extLst>
            </p:cNvPr>
            <p:cNvSpPr txBox="1"/>
            <p:nvPr/>
          </p:nvSpPr>
          <p:spPr>
            <a:xfrm>
              <a:off x="5344561" y="3022555"/>
              <a:ext cx="3308426" cy="584788"/>
            </a:xfrm>
            <a:prstGeom prst="rect">
              <a:avLst/>
            </a:prstGeom>
            <a:solidFill>
              <a:srgbClr val="CCFF99"/>
            </a:solidFill>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defPPr>
                <a:defRPr lang="en-US"/>
              </a:defPPr>
              <a:lvl1pPr algn="l" rtl="0" fontAlgn="base">
                <a:spcBef>
                  <a:spcPct val="0"/>
                </a:spcBef>
                <a:spcAft>
                  <a:spcPct val="0"/>
                </a:spcAft>
                <a:defRPr kern="1200">
                  <a:solidFill>
                    <a:srgbClr val="292934"/>
                  </a:solidFill>
                  <a:latin typeface="Arial"/>
                  <a:ea typeface="+mn-ea"/>
                  <a:cs typeface="Arial"/>
                </a:defRPr>
              </a:lvl1pPr>
              <a:lvl2pPr marL="457200" algn="l" rtl="0" fontAlgn="base">
                <a:spcBef>
                  <a:spcPct val="0"/>
                </a:spcBef>
                <a:spcAft>
                  <a:spcPct val="0"/>
                </a:spcAft>
                <a:defRPr kern="1200">
                  <a:solidFill>
                    <a:srgbClr val="292934"/>
                  </a:solidFill>
                  <a:latin typeface="Arial"/>
                  <a:ea typeface="+mn-ea"/>
                  <a:cs typeface="Arial"/>
                </a:defRPr>
              </a:lvl2pPr>
              <a:lvl3pPr marL="914400" algn="l" rtl="0" fontAlgn="base">
                <a:spcBef>
                  <a:spcPct val="0"/>
                </a:spcBef>
                <a:spcAft>
                  <a:spcPct val="0"/>
                </a:spcAft>
                <a:defRPr kern="1200">
                  <a:solidFill>
                    <a:srgbClr val="292934"/>
                  </a:solidFill>
                  <a:latin typeface="Arial"/>
                  <a:ea typeface="+mn-ea"/>
                  <a:cs typeface="Arial"/>
                </a:defRPr>
              </a:lvl3pPr>
              <a:lvl4pPr marL="1371600" algn="l" rtl="0" fontAlgn="base">
                <a:spcBef>
                  <a:spcPct val="0"/>
                </a:spcBef>
                <a:spcAft>
                  <a:spcPct val="0"/>
                </a:spcAft>
                <a:defRPr kern="1200">
                  <a:solidFill>
                    <a:srgbClr val="292934"/>
                  </a:solidFill>
                  <a:latin typeface="Arial"/>
                  <a:ea typeface="+mn-ea"/>
                  <a:cs typeface="Arial"/>
                </a:defRPr>
              </a:lvl4pPr>
              <a:lvl5pPr marL="1828800" algn="l" rtl="0" fontAlgn="base">
                <a:spcBef>
                  <a:spcPct val="0"/>
                </a:spcBef>
                <a:spcAft>
                  <a:spcPct val="0"/>
                </a:spcAft>
                <a:defRPr kern="1200">
                  <a:solidFill>
                    <a:srgbClr val="292934"/>
                  </a:solidFill>
                  <a:latin typeface="Arial"/>
                  <a:ea typeface="+mn-ea"/>
                  <a:cs typeface="Arial"/>
                </a:defRPr>
              </a:lvl5pPr>
              <a:lvl6pPr marL="2286000" algn="l" defTabSz="914400" rtl="0" eaLnBrk="1" latinLnBrk="0" hangingPunct="1">
                <a:defRPr kern="1200">
                  <a:solidFill>
                    <a:srgbClr val="292934"/>
                  </a:solidFill>
                  <a:latin typeface="Arial"/>
                  <a:ea typeface="+mn-ea"/>
                  <a:cs typeface="Arial"/>
                </a:defRPr>
              </a:lvl6pPr>
              <a:lvl7pPr marL="2743200" algn="l" defTabSz="914400" rtl="0" eaLnBrk="1" latinLnBrk="0" hangingPunct="1">
                <a:defRPr kern="1200">
                  <a:solidFill>
                    <a:srgbClr val="292934"/>
                  </a:solidFill>
                  <a:latin typeface="Arial"/>
                  <a:ea typeface="+mn-ea"/>
                  <a:cs typeface="Arial"/>
                </a:defRPr>
              </a:lvl7pPr>
              <a:lvl8pPr marL="3200400" algn="l" defTabSz="914400" rtl="0" eaLnBrk="1" latinLnBrk="0" hangingPunct="1">
                <a:defRPr kern="1200">
                  <a:solidFill>
                    <a:srgbClr val="292934"/>
                  </a:solidFill>
                  <a:latin typeface="Arial"/>
                  <a:ea typeface="+mn-ea"/>
                  <a:cs typeface="Arial"/>
                </a:defRPr>
              </a:lvl8pPr>
              <a:lvl9pPr marL="3657600" algn="l" defTabSz="914400" rtl="0" eaLnBrk="1" latinLnBrk="0" hangingPunct="1">
                <a:defRPr kern="1200">
                  <a:solidFill>
                    <a:srgbClr val="292934"/>
                  </a:solidFill>
                  <a:latin typeface="Arial"/>
                  <a:ea typeface="+mn-ea"/>
                  <a:cs typeface="Arial"/>
                </a:defRPr>
              </a:lvl9pPr>
            </a:lstStyle>
            <a:p>
              <a:pPr>
                <a:defRPr/>
              </a:pPr>
              <a:r>
                <a:rPr lang="en-US" sz="1600">
                  <a:cs typeface="Courier New" panose="02070309020205020404" pitchFamily="49" charset="0"/>
                </a:rPr>
                <a:t>Addresses of variables a, b and c. (Values change from run to run.)</a:t>
              </a:r>
            </a:p>
          </p:txBody>
        </p:sp>
      </p:grpSp>
      <p:sp>
        <p:nvSpPr>
          <p:cNvPr id="28" name="Slide Number Placeholder 6">
            <a:extLst>
              <a:ext uri="{FF2B5EF4-FFF2-40B4-BE49-F238E27FC236}">
                <a16:creationId xmlns:a16="http://schemas.microsoft.com/office/drawing/2014/main" id="{CCC3D4CF-6BCC-47A5-B4AA-26FADACA7954}"/>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52</a:t>
            </a:fld>
            <a:endParaRPr/>
          </a:p>
        </p:txBody>
      </p:sp>
    </p:spTree>
    <p:extLst>
      <p:ext uri="{BB962C8B-B14F-4D97-AF65-F5344CB8AC3E}">
        <p14:creationId xmlns:p14="http://schemas.microsoft.com/office/powerpoint/2010/main" val="2594250953"/>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dur="50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childTnLst>
                          </p:cTn>
                        </p:par>
                      </p:childTnLst>
                    </p:cTn>
                  </p:par>
                  <p:par>
                    <p:cTn id="11" fill="hold" nodeType="clickPar">
                      <p:stCondLst>
                        <p:cond delay="indefinite"/>
                        <p:cond evt="onBegin" delay="0">
                          <p:tn val="10"/>
                        </p:cond>
                      </p:stCondLst>
                      <p:childTnLst>
                        <p:par>
                          <p:cTn id="12" fill="hold">
                            <p:stCondLst>
                              <p:cond delay="0"/>
                            </p:stCondLst>
                            <p:childTnLst>
                              <p:par>
                                <p:cTn id="13" presetID="9" presetClass="entr" presetSubtype="0" dur="50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childTnLst>
                          </p:cTn>
                        </p:par>
                        <p:par>
                          <p:cTn id="16" fill="hold" nodeType="afterGroup">
                            <p:stCondLst>
                              <p:cond delay="500"/>
                            </p:stCondLst>
                            <p:childTnLst>
                              <p:par>
                                <p:cTn id="17" presetID="9" presetClass="entr" presetSubtype="0" dur="50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p:bldLs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id="{816BF8D6-306C-3B28-CA2E-3A431BD4E602}"/>
              </a:ext>
            </a:extLst>
          </p:cNvPr>
          <p:cNvSpPr>
            <a:spLocks noGrp="1"/>
          </p:cNvSpPr>
          <p:nvPr>
            <p:ph type="title"/>
          </p:nvPr>
        </p:nvSpPr>
        <p:spPr/>
        <p:txBody>
          <a:bodyPr/>
          <a:lstStyle/>
          <a:p>
            <a:r>
              <a:rPr lang="en-US"/>
              <a:t>Quiz</a:t>
            </a:r>
          </a:p>
        </p:txBody>
      </p:sp>
      <p:sp>
        <p:nvSpPr>
          <p:cNvPr id="3" name="Content Placeholder 2">
            <a:extLst>
              <a:ext uri="{FF2B5EF4-FFF2-40B4-BE49-F238E27FC236}">
                <a16:creationId xmlns:a16="http://schemas.microsoft.com/office/drawing/2014/main" id="{30D3E6F0-2CB5-DBA7-222E-C42624403FBA}"/>
              </a:ext>
            </a:extLst>
          </p:cNvPr>
          <p:cNvSpPr>
            <a:spLocks noGrp="1"/>
          </p:cNvSpPr>
          <p:nvPr>
            <p:ph idx="1"/>
          </p:nvPr>
        </p:nvSpPr>
        <p:spPr/>
        <p:txBody>
          <a:bodyPr/>
          <a:lstStyle/>
          <a:p>
            <a:r>
              <a:rPr lang="en-US"/>
              <a:t>Please complete Pointers and Functions Quiz 2 before 3 pm on 23 August 2022.</a:t>
            </a:r>
          </a:p>
          <a:p>
            <a:endParaRPr lang="en-US"/>
          </a:p>
        </p:txBody>
      </p:sp>
      <p:sp>
        <p:nvSpPr>
          <p:cNvPr id="4" name="Date Placeholder 3">
            <a:extLst>
              <a:ext uri="{FF2B5EF4-FFF2-40B4-BE49-F238E27FC236}">
                <a16:creationId xmlns:a16="http://schemas.microsoft.com/office/drawing/2014/main" id="{B0972469-6BE2-5022-2A55-C0295685C0E8}"/>
              </a:ext>
            </a:extLst>
          </p:cNvPr>
          <p:cNvSpPr>
            <a:spLocks noGrp="1"/>
          </p:cNvSpPr>
          <p:nvPr>
            <p:ph type="dt" sz="half" idx="10"/>
          </p:nvPr>
        </p:nvSpPr>
        <p:spPr/>
        <p:txBody>
          <a:bodyPr/>
          <a:lstStyle/>
          <a:p>
            <a:pPr>
              <a:defRPr/>
            </a:pPr>
            <a:r>
              <a:rPr lang="en-US"/>
              <a:t>Aaron Tan, NUS</a:t>
            </a:r>
            <a:endParaRPr lang="en-US"/>
          </a:p>
        </p:txBody>
      </p:sp>
      <p:sp>
        <p:nvSpPr>
          <p:cNvPr id="5" name="Footer Placeholder 4">
            <a:extLst>
              <a:ext uri="{FF2B5EF4-FFF2-40B4-BE49-F238E27FC236}">
                <a16:creationId xmlns:a16="http://schemas.microsoft.com/office/drawing/2014/main" id="{6967735E-4432-4E82-010B-55BDCADA8274}"/>
              </a:ext>
            </a:extLst>
          </p:cNvPr>
          <p:cNvSpPr>
            <a:spLocks noGrp="1"/>
          </p:cNvSpPr>
          <p:nvPr>
            <p:ph type="ftr" sz="quarter" idx="11"/>
          </p:nvPr>
        </p:nvSpPr>
        <p:spPr/>
        <p:txBody>
          <a:bodyPr/>
          <a:lstStyle/>
          <a:p>
            <a:pPr algn="l">
              <a:defRPr/>
            </a:pPr>
            <a:r>
              <a:rPr lang="en-SG"/>
              <a:t>Lecture #4: Pointers and Functions</a:t>
            </a:r>
            <a:endParaRPr lang="en-US"/>
          </a:p>
        </p:txBody>
      </p:sp>
      <p:sp>
        <p:nvSpPr>
          <p:cNvPr id="6" name="Slide Number Placeholder 5">
            <a:extLst>
              <a:ext uri="{FF2B5EF4-FFF2-40B4-BE49-F238E27FC236}">
                <a16:creationId xmlns:a16="http://schemas.microsoft.com/office/drawing/2014/main" id="{6AAA3F19-0EE8-E513-B0DB-226F1C452908}"/>
              </a:ext>
            </a:extLst>
          </p:cNvPr>
          <p:cNvSpPr>
            <a:spLocks noGrp="1"/>
          </p:cNvSpPr>
          <p:nvPr>
            <p:ph type="sldNum" sz="quarter" idx="12"/>
          </p:nvPr>
        </p:nvSpPr>
        <p:spPr/>
        <p:txBody>
          <a:bodyPr/>
          <a:lstStyle/>
          <a:p>
            <a:pPr>
              <a:defRPr/>
            </a:pPr>
            <a:fld id="{2E4790E1-2590-4AEE-892D-AB46A7688113}" type="slidenum">
              <a:rPr lang="en-US" smtClean="0"/>
              <a:pPr>
                <a:defRPr/>
              </a:pPr>
              <a:t>53</a:t>
            </a:fld>
            <a:endParaRPr lang="en-US"/>
          </a:p>
        </p:txBody>
      </p:sp>
      <p:pic>
        <p:nvPicPr>
          <p:cNvPr id="8" name="Picture 7">
            <a:extLst>
              <a:ext uri="{FF2B5EF4-FFF2-40B4-BE49-F238E27FC236}">
                <a16:creationId xmlns:a16="http://schemas.microsoft.com/office/drawing/2014/main" id="{EE474E58-5821-AD94-2B48-56827846C48E}"/>
              </a:ext>
            </a:extLst>
          </p:cNvPr>
          <p:cNvPicPr>
            <a:picLocks noChangeAspect="1"/>
          </p:cNvPicPr>
          <p:nvPr/>
        </p:nvPicPr>
        <p:blipFill>
          <a:blip r:embed="rId2"/>
          <a:stretch>
            <a:fillRect/>
          </a:stretch>
        </p:blipFill>
        <p:spPr>
          <a:xfrm>
            <a:off x="0" y="2939311"/>
            <a:ext cx="9144000" cy="979378"/>
          </a:xfrm>
          <a:prstGeom prst="rect">
            <a:avLst/>
          </a:prstGeom>
        </p:spPr>
      </p:pic>
    </p:spTree>
    <p:extLst>
      <p:ext uri="{BB962C8B-B14F-4D97-AF65-F5344CB8AC3E}">
        <p14:creationId xmlns:p14="http://schemas.microsoft.com/office/powerpoint/2010/main" val="2058857940"/>
      </p:ext>
    </p:extLst>
  </p:cSld>
  <p:clrMapOvr>
    <a:masterClrMapping/>
  </p:clrMapOvr>
  <p:transition>
    <p:fade/>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a:t>Lecture #4: Pointers and Functions</a:t>
            </a:r>
            <a:endParaRPr lang="en-US"/>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54</a:t>
            </a:fld>
            <a:endParaRPr/>
          </a:p>
        </p:txBody>
      </p:sp>
    </p:spTree>
  </p:cSld>
  <p:clrMapOvr>
    <a:masterClrMapping/>
  </p:clrMapOvr>
  <p:transition>
    <p:fade/>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 Pointers (2/3)</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a:p>
        </p:txBody>
      </p:sp>
      <p:sp>
        <p:nvSpPr>
          <p:cNvPr id="3" name="TextBox 2">
            <a:extLst>
              <a:ext uri="{FF2B5EF4-FFF2-40B4-BE49-F238E27FC236}">
                <a16:creationId xmlns:a16="http://schemas.microsoft.com/office/drawing/2014/main" id="{8B35D63D-03D4-4BB9-B3A5-A7D84FCB124B}"/>
              </a:ext>
            </a:extLst>
          </p:cNvPr>
          <p:cNvSpPr txBox="1"/>
          <p:nvPr/>
        </p:nvSpPr>
        <p:spPr>
          <a:xfrm>
            <a:off x="457200" y="1383957"/>
            <a:ext cx="4971392" cy="424731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85750" indent="-285750">
              <a:spcBef>
                <a:spcPts val="600"/>
              </a:spcBef>
              <a:buClr>
                <a:schemeClr val="bg1">
                  <a:lumMod val="50000"/>
                </a:schemeClr>
              </a:buClr>
              <a:buFont typeface="Wingdings" panose="05000000000000000000" pitchFamily="2" charset="2"/>
              <a:buChar char="§"/>
            </a:pPr>
            <a:r>
              <a:rPr lang="en-SG" sz="2600"/>
              <a:t>A variable occupies some space in the computer memory, and hence it has an address.</a:t>
            </a:r>
          </a:p>
          <a:p>
            <a:pPr marL="285750" indent="-285750">
              <a:spcBef>
                <a:spcPts val="1200"/>
              </a:spcBef>
              <a:buClr>
                <a:schemeClr val="bg1">
                  <a:lumMod val="50000"/>
                </a:schemeClr>
              </a:buClr>
              <a:buFont typeface="Wingdings" panose="05000000000000000000" pitchFamily="2" charset="2"/>
              <a:buChar char="§"/>
            </a:pPr>
            <a:r>
              <a:rPr lang="en-US" sz="260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SG" sz="2600"/>
          </a:p>
        </p:txBody>
      </p:sp>
      <p:sp>
        <p:nvSpPr>
          <p:cNvPr id="7" name="[TextBox 1]">
            <a:extLst>
              <a:ext uri="{FF2B5EF4-FFF2-40B4-BE49-F238E27FC236}">
                <a16:creationId xmlns:a16="http://schemas.microsoft.com/office/drawing/2014/main" id="{FAE2F09F-7FDA-4F4D-B1E1-EDD2C848BC11}"/>
              </a:ext>
            </a:extLst>
          </p:cNvPr>
          <p:cNvSpPr txBox="1"/>
          <p:nvPr/>
        </p:nvSpPr>
        <p:spPr>
          <a:xfrm>
            <a:off x="6523532" y="1649671"/>
            <a:ext cx="1960180" cy="830997"/>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b="1">
                <a:solidFill>
                  <a:srgbClr val="0000FF"/>
                </a:solidFill>
                <a:latin typeface="Courier New" panose="02070309020205020404" pitchFamily="49" charset="0"/>
                <a:cs typeface="Courier New" panose="02070309020205020404" pitchFamily="49" charset="0"/>
              </a:rPr>
              <a:t>int</a:t>
            </a:r>
            <a:r>
              <a:rPr lang="en-US" sz="2400" b="1">
                <a:latin typeface="Courier New" panose="02070309020205020404" pitchFamily="49" charset="0"/>
                <a:cs typeface="Courier New" panose="02070309020205020404" pitchFamily="49" charset="0"/>
              </a:rPr>
              <a:t> a;</a:t>
            </a:r>
          </a:p>
          <a:p>
            <a:r>
              <a:rPr lang="en-US" sz="2400" b="1">
                <a:latin typeface="Courier New" panose="02070309020205020404" pitchFamily="49" charset="0"/>
                <a:cs typeface="Courier New" panose="02070309020205020404" pitchFamily="49" charset="0"/>
              </a:rPr>
              <a:t>a = </a:t>
            </a:r>
            <a:r>
              <a:rPr lang="en-US" sz="2400" b="1">
                <a:solidFill>
                  <a:srgbClr val="008000"/>
                </a:solidFill>
                <a:latin typeface="Courier New" panose="02070309020205020404" pitchFamily="49" charset="0"/>
                <a:cs typeface="Courier New" panose="02070309020205020404" pitchFamily="49" charset="0"/>
              </a:rPr>
              <a:t>123</a:t>
            </a:r>
            <a:r>
              <a:rPr lang="en-US" sz="2400" b="1">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868693F-E66F-4EBE-9B5F-A5F7B51D29CD}"/>
              </a:ext>
            </a:extLst>
          </p:cNvPr>
          <p:cNvGrpSpPr/>
          <p:nvPr/>
        </p:nvGrpSpPr>
        <p:grpSpPr>
          <a:xfrm>
            <a:off x="5840359" y="1004360"/>
            <a:ext cx="1413642" cy="771435"/>
            <a:chOff x="5901558" y="1151958"/>
            <a:chExt cx="1413642" cy="771435"/>
          </a:xfrm>
        </p:grpSpPr>
        <p:cxnSp>
          <p:nvCxnSpPr>
            <p:cNvPr id="9" name="Straight Arrow Connector 8">
              <a:extLst>
                <a:ext uri="{FF2B5EF4-FFF2-40B4-BE49-F238E27FC236}">
                  <a16:creationId xmlns:a16="http://schemas.microsoft.com/office/drawing/2014/main" id="{D3D1FDF0-7A3C-4C00-B676-7C318C0F6627}"/>
                </a:ext>
              </a:extLst>
            </p:cNvPr>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E01C93-E037-4FA6-8518-D456CD48452D}"/>
                </a:ext>
              </a:extLst>
            </p:cNvPr>
            <p:cNvSpPr txBox="1"/>
            <p:nvPr/>
          </p:nvSpPr>
          <p:spPr>
            <a:xfrm>
              <a:off x="5901558" y="1151958"/>
              <a:ext cx="1413642"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solidFill>
                    <a:srgbClr val="C00000"/>
                  </a:solidFill>
                </a:rPr>
                <a:t>Data type</a:t>
              </a:r>
            </a:p>
          </p:txBody>
        </p:sp>
      </p:grpSp>
      <p:grpSp>
        <p:nvGrpSpPr>
          <p:cNvPr id="12" name="Group 11">
            <a:extLst>
              <a:ext uri="{FF2B5EF4-FFF2-40B4-BE49-F238E27FC236}">
                <a16:creationId xmlns:a16="http://schemas.microsoft.com/office/drawing/2014/main" id="{62798C83-8C47-4047-B538-A179838E19DE}"/>
              </a:ext>
            </a:extLst>
          </p:cNvPr>
          <p:cNvGrpSpPr/>
          <p:nvPr/>
        </p:nvGrpSpPr>
        <p:grpSpPr>
          <a:xfrm>
            <a:off x="7464207" y="992118"/>
            <a:ext cx="1019505" cy="783677"/>
            <a:chOff x="7525406" y="1139716"/>
            <a:chExt cx="1019505" cy="783677"/>
          </a:xfrm>
        </p:grpSpPr>
        <p:cxnSp>
          <p:nvCxnSpPr>
            <p:cNvPr id="13" name="Straight Arrow Connector 12">
              <a:extLst>
                <a:ext uri="{FF2B5EF4-FFF2-40B4-BE49-F238E27FC236}">
                  <a16:creationId xmlns:a16="http://schemas.microsoft.com/office/drawing/2014/main" id="{0B4BD894-9816-49E7-8447-5E3E1D91311B}"/>
                </a:ext>
              </a:extLst>
            </p:cNvPr>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E020E1-C1DE-488B-99A8-E936E95429CA}"/>
                </a:ext>
              </a:extLst>
            </p:cNvPr>
            <p:cNvSpPr txBox="1"/>
            <p:nvPr/>
          </p:nvSpPr>
          <p:spPr>
            <a:xfrm>
              <a:off x="7564821" y="1139716"/>
              <a:ext cx="980090"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solidFill>
                    <a:srgbClr val="C00000"/>
                  </a:solidFill>
                </a:rPr>
                <a:t>Name</a:t>
              </a:r>
            </a:p>
          </p:txBody>
        </p:sp>
      </p:grpSp>
      <p:grpSp>
        <p:nvGrpSpPr>
          <p:cNvPr id="16" name="Group 15">
            <a:extLst>
              <a:ext uri="{FF2B5EF4-FFF2-40B4-BE49-F238E27FC236}">
                <a16:creationId xmlns:a16="http://schemas.microsoft.com/office/drawing/2014/main" id="{D9740EB8-F0D8-4E09-8E57-439792A84C73}"/>
              </a:ext>
            </a:extLst>
          </p:cNvPr>
          <p:cNvGrpSpPr/>
          <p:nvPr/>
        </p:nvGrpSpPr>
        <p:grpSpPr>
          <a:xfrm>
            <a:off x="5283311" y="2381500"/>
            <a:ext cx="3641835" cy="673284"/>
            <a:chOff x="5344510" y="2529098"/>
            <a:chExt cx="3641835" cy="673284"/>
          </a:xfrm>
        </p:grpSpPr>
        <p:cxnSp>
          <p:nvCxnSpPr>
            <p:cNvPr id="17" name="Straight Arrow Connector 16">
              <a:extLst>
                <a:ext uri="{FF2B5EF4-FFF2-40B4-BE49-F238E27FC236}">
                  <a16:creationId xmlns:a16="http://schemas.microsoft.com/office/drawing/2014/main" id="{828165F6-A1D8-41C1-9671-600E28865A78}"/>
                </a:ext>
              </a:extLst>
            </p:cNvPr>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B11AE08-57F6-4BA4-A3DF-77308070C8F8}"/>
                </a:ext>
              </a:extLst>
            </p:cNvPr>
            <p:cNvSpPr txBox="1"/>
            <p:nvPr/>
          </p:nvSpPr>
          <p:spPr>
            <a:xfrm>
              <a:off x="5344510" y="2802272"/>
              <a:ext cx="3641835"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solidFill>
                    <a:srgbClr val="C00000"/>
                  </a:solidFill>
                </a:rPr>
                <a:t>May only contain integer value</a:t>
              </a:r>
            </a:p>
          </p:txBody>
        </p:sp>
      </p:grpSp>
      <p:grpSp>
        <p:nvGrpSpPr>
          <p:cNvPr id="19" name="[Group 25]">
            <a:extLst>
              <a:ext uri="{FF2B5EF4-FFF2-40B4-BE49-F238E27FC236}">
                <a16:creationId xmlns:a16="http://schemas.microsoft.com/office/drawing/2014/main" id="{F7358AB0-9853-46CC-A426-71DAAAB72A63}"/>
              </a:ext>
            </a:extLst>
          </p:cNvPr>
          <p:cNvGrpSpPr/>
          <p:nvPr/>
        </p:nvGrpSpPr>
        <p:grpSpPr>
          <a:xfrm>
            <a:off x="6495638" y="3620459"/>
            <a:ext cx="1305909" cy="1045044"/>
            <a:chOff x="6910551" y="3725423"/>
            <a:chExt cx="1305909" cy="1045044"/>
          </a:xfrm>
        </p:grpSpPr>
        <p:sp>
          <p:nvSpPr>
            <p:cNvPr id="20" name="Rectangle 19">
              <a:extLst>
                <a:ext uri="{FF2B5EF4-FFF2-40B4-BE49-F238E27FC236}">
                  <a16:creationId xmlns:a16="http://schemas.microsoft.com/office/drawing/2014/main" id="{D68504CF-550E-4A59-B877-5A0CB63CBD1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22" name="TextBox 21">
              <a:extLst>
                <a:ext uri="{FF2B5EF4-FFF2-40B4-BE49-F238E27FC236}">
                  <a16:creationId xmlns:a16="http://schemas.microsoft.com/office/drawing/2014/main" id="{CE35DB0B-B155-4070-868E-1F01BBE77712}"/>
                </a:ext>
              </a:extLst>
            </p:cNvPr>
            <p:cNvSpPr txBox="1"/>
            <p:nvPr/>
          </p:nvSpPr>
          <p:spPr>
            <a:xfrm>
              <a:off x="6910551" y="3725423"/>
              <a:ext cx="50975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solidFill>
                    <a:srgbClr val="0000FF"/>
                  </a:solidFill>
                </a:rPr>
                <a:t>a</a:t>
              </a:r>
            </a:p>
          </p:txBody>
        </p:sp>
        <p:sp>
          <p:nvSpPr>
            <p:cNvPr id="23" name="TextBox 22">
              <a:extLst>
                <a:ext uri="{FF2B5EF4-FFF2-40B4-BE49-F238E27FC236}">
                  <a16:creationId xmlns:a16="http://schemas.microsoft.com/office/drawing/2014/main" id="{5D29894C-B705-48DA-B245-F76530EA8E56}"/>
                </a:ext>
              </a:extLst>
            </p:cNvPr>
            <p:cNvSpPr txBox="1"/>
            <p:nvPr/>
          </p:nvSpPr>
          <p:spPr>
            <a:xfrm>
              <a:off x="7343445" y="4255102"/>
              <a:ext cx="71142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123</a:t>
              </a:r>
            </a:p>
          </p:txBody>
        </p:sp>
      </p:grpSp>
      <p:sp>
        <p:nvSpPr>
          <p:cNvPr id="24" name="[TextBox 28]">
            <a:extLst>
              <a:ext uri="{FF2B5EF4-FFF2-40B4-BE49-F238E27FC236}">
                <a16:creationId xmlns:a16="http://schemas.microsoft.com/office/drawing/2014/main" id="{9FB84B0C-CCAA-49DE-BEA2-FF2DFD0AC6F8}"/>
              </a:ext>
            </a:extLst>
          </p:cNvPr>
          <p:cNvSpPr txBox="1"/>
          <p:nvPr/>
        </p:nvSpPr>
        <p:spPr>
          <a:xfrm>
            <a:off x="6334467" y="4821478"/>
            <a:ext cx="2259479" cy="1015663"/>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i="1"/>
              <a:t>Where is variable </a:t>
            </a:r>
            <a:r>
              <a:rPr lang="en-US" sz="2000">
                <a:solidFill>
                  <a:srgbClr val="0000FF"/>
                </a:solidFill>
              </a:rPr>
              <a:t>a</a:t>
            </a:r>
            <a:r>
              <a:rPr lang="en-US" sz="2000" i="1"/>
              <a:t> located in the memory?</a:t>
            </a:r>
          </a:p>
        </p:txBody>
      </p:sp>
    </p:spTree>
    <p:extLst>
      <p:ext uri="{BB962C8B-B14F-4D97-AF65-F5344CB8AC3E}">
        <p14:creationId xmlns:p14="http://schemas.microsoft.com/office/powerpoint/2010/main" val="1665202536"/>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9" presetClass="entr" presetSubtype="0" dur="50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nodeType="afterGroup">
                            <p:stCondLst>
                              <p:cond delay="1000"/>
                            </p:stCondLst>
                            <p:childTnLst>
                              <p:par>
                                <p:cTn id="13" presetID="9" presetClass="entr" presetSubtype="0" dur="50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nodeType="afterGroup">
                            <p:stCondLst>
                              <p:cond delay="1500"/>
                            </p:stCondLst>
                            <p:childTnLst>
                              <p:par>
                                <p:cTn id="17" presetID="9" presetClass="entr" presetSubtype="0" dur="50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par>
                    <p:cTn id="20" fill="hold" nodeType="clickPar">
                      <p:stCondLst>
                        <p:cond delay="indefinite"/>
                      </p:stCondLst>
                      <p:childTnLst>
                        <p:par>
                          <p:cTn id="21" fill="hold">
                            <p:stCondLst>
                              <p:cond delay="0"/>
                            </p:stCondLst>
                            <p:childTnLst>
                              <p:par>
                                <p:cTn id="22" presetID="9" presetClass="entr" presetSubtype="0" dur="50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par>
                          <p:cTn id="25" fill="hold" nodeType="afterGroup">
                            <p:stCondLst>
                              <p:cond delay="500"/>
                            </p:stCondLst>
                            <p:childTnLst>
                              <p:par>
                                <p:cTn id="26" presetID="9" presetClass="entr" presetSubtype="0" dur="50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4" grpId="0"/>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 Pointers (3/3)</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143103" cy="83099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85750" indent="-285750">
              <a:spcBef>
                <a:spcPts val="600"/>
              </a:spcBef>
              <a:buClr>
                <a:schemeClr val="bg1">
                  <a:lumMod val="50000"/>
                </a:schemeClr>
              </a:buClr>
              <a:buFont typeface="Wingdings" panose="05000000000000000000" pitchFamily="2" charset="2"/>
              <a:buChar char="§"/>
            </a:pPr>
            <a:r>
              <a:rPr lang="en-US" sz="2400">
                <a:latin typeface="Arial" pitchFamily="34" charset="0"/>
                <a:cs typeface="Arial" pitchFamily="34" charset="0"/>
              </a:rPr>
              <a:t>You may refer to the address of a variable by using the </a:t>
            </a:r>
            <a:r>
              <a:rPr lang="en-US" sz="2400">
                <a:solidFill>
                  <a:srgbClr val="C00000"/>
                </a:solidFill>
                <a:latin typeface="Arial" pitchFamily="34" charset="0"/>
                <a:cs typeface="Arial" pitchFamily="34" charset="0"/>
              </a:rPr>
              <a:t>address operator</a:t>
            </a:r>
            <a:r>
              <a:rPr lang="en-US" sz="2400">
                <a:latin typeface="Arial" pitchFamily="34" charset="0"/>
                <a:cs typeface="Arial" pitchFamily="34" charset="0"/>
              </a:rPr>
              <a:t> </a:t>
            </a:r>
            <a:r>
              <a:rPr lang="en-US" sz="2400">
                <a:solidFill>
                  <a:srgbClr val="C00000"/>
                </a:solidFill>
                <a:latin typeface="Arial" pitchFamily="34" charset="0"/>
                <a:cs typeface="Arial" pitchFamily="34" charset="0"/>
              </a:rPr>
              <a:t>&amp; </a:t>
            </a:r>
            <a:r>
              <a:rPr lang="en-US" sz="2400">
                <a:latin typeface="Arial" pitchFamily="34" charset="0"/>
                <a:cs typeface="Arial" pitchFamily="34" charset="0"/>
              </a:rPr>
              <a:t>(ampersand)</a:t>
            </a:r>
            <a:endParaRPr lang="en-SG" sz="2400"/>
          </a:p>
        </p:txBody>
      </p:sp>
      <p:sp>
        <p:nvSpPr>
          <p:cNvPr id="25" name="Content Placeholder 1">
            <a:extLst>
              <a:ext uri="{FF2B5EF4-FFF2-40B4-BE49-F238E27FC236}">
                <a16:creationId xmlns:a16="http://schemas.microsoft.com/office/drawing/2014/main" id="{A413D7C6-B17B-4FC9-B08D-CE0E047FE85A}"/>
              </a:ext>
            </a:extLst>
          </p:cNvPr>
          <p:cNvSpPr txBox="1"/>
          <p:nvPr/>
        </p:nvSpPr>
        <p:spPr>
          <a:xfrm>
            <a:off x="457199" y="3742022"/>
            <a:ext cx="8334704" cy="2564185"/>
          </a:xfrm>
          <a:prstGeom prst="rect">
            <a:avLst/>
          </a:prstGeom>
        </p:spPr>
        <p:txBody>
          <a:bodyPr vert="horz" lIns="91440" tIns="45720" rIns="91440" bIns="45720" rtlCol="0">
            <a:normAutofit/>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US">
                <a:solidFill>
                  <a:srgbClr val="C00000"/>
                </a:solidFill>
                <a:latin typeface="Arial" pitchFamily="34" charset="0"/>
                <a:cs typeface="Arial" pitchFamily="34" charset="0"/>
              </a:rPr>
              <a:t>%p </a:t>
            </a:r>
            <a:r>
              <a:rPr lang="en-US">
                <a:latin typeface="Arial" pitchFamily="34" charset="0"/>
                <a:cs typeface="Arial" pitchFamily="34" charset="0"/>
              </a:rPr>
              <a:t>is used as the format specifier for addresses</a:t>
            </a:r>
          </a:p>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US">
                <a:latin typeface="Arial" pitchFamily="34" charset="0"/>
                <a:cs typeface="Arial" pitchFamily="34" charset="0"/>
              </a:rPr>
              <a:t>Addresses are printed out in </a:t>
            </a:r>
            <a:r>
              <a:rPr lang="en-US">
                <a:solidFill>
                  <a:srgbClr val="0000FF"/>
                </a:solidFill>
                <a:latin typeface="Arial" pitchFamily="34" charset="0"/>
                <a:cs typeface="Arial" pitchFamily="34" charset="0"/>
              </a:rPr>
              <a:t>hexadecimal</a:t>
            </a:r>
            <a:r>
              <a:rPr lang="en-US">
                <a:latin typeface="Arial" pitchFamily="34" charset="0"/>
                <a:cs typeface="Arial" pitchFamily="34" charset="0"/>
              </a:rPr>
              <a:t> (base 16) format</a:t>
            </a:r>
          </a:p>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US">
                <a:latin typeface="Arial" pitchFamily="34" charset="0"/>
                <a:cs typeface="Arial" pitchFamily="34" charset="0"/>
              </a:rPr>
              <a:t>The address of a variable </a:t>
            </a:r>
            <a:r>
              <a:rPr lang="en-US" u="sng">
                <a:latin typeface="Arial" pitchFamily="34" charset="0"/>
                <a:cs typeface="Arial" pitchFamily="34" charset="0"/>
              </a:rPr>
              <a:t>varies from run to run</a:t>
            </a:r>
            <a:r>
              <a:rPr lang="en-US">
                <a:latin typeface="Arial" pitchFamily="34" charset="0"/>
                <a:cs typeface="Arial" pitchFamily="34" charset="0"/>
              </a:rPr>
              <a:t>, as the system allocates any free memory to the variable</a:t>
            </a:r>
          </a:p>
        </p:txBody>
      </p:sp>
      <p:sp>
        <p:nvSpPr>
          <p:cNvPr id="27" name="[TextBox 1]">
            <a:extLst>
              <a:ext uri="{FF2B5EF4-FFF2-40B4-BE49-F238E27FC236}">
                <a16:creationId xmlns:a16="http://schemas.microsoft.com/office/drawing/2014/main" id="{68203413-0B9D-44DE-BEC7-902D2A1CE75D}"/>
              </a:ext>
            </a:extLst>
          </p:cNvPr>
          <p:cNvSpPr txBox="1"/>
          <p:nvPr/>
        </p:nvSpPr>
        <p:spPr>
          <a:xfrm>
            <a:off x="5772604" y="2312809"/>
            <a:ext cx="2866899" cy="830997"/>
          </a:xfrm>
          <a:prstGeom prst="rect">
            <a:avLst/>
          </a:prstGeom>
          <a:solidFill>
            <a:srgbClr val="CC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b="1">
                <a:latin typeface="Courier New" panose="02070309020205020404" pitchFamily="49" charset="0"/>
                <a:cs typeface="Courier New" panose="02070309020205020404" pitchFamily="49" charset="0"/>
              </a:rPr>
              <a:t>a = 123</a:t>
            </a:r>
          </a:p>
          <a:p>
            <a:r>
              <a:rPr lang="en-US" sz="2400" b="1">
                <a:latin typeface="Courier New" panose="02070309020205020404" pitchFamily="49" charset="0"/>
                <a:cs typeface="Courier New" panose="02070309020205020404" pitchFamily="49" charset="0"/>
              </a:rPr>
              <a:t>&amp;a = ffbff7dc</a:t>
            </a:r>
          </a:p>
        </p:txBody>
      </p:sp>
      <p:grpSp>
        <p:nvGrpSpPr>
          <p:cNvPr id="2" name="Group 1"/>
          <p:cNvGrpSpPr/>
          <p:nvPr/>
        </p:nvGrpSpPr>
        <p:grpSpPr>
          <a:xfrm>
            <a:off x="685800" y="2153382"/>
            <a:ext cx="4904288" cy="1342452"/>
            <a:chOff x="685800" y="2153382"/>
            <a:chExt cx="4904288" cy="1342452"/>
          </a:xfrm>
        </p:grpSpPr>
        <p:sp>
          <p:nvSpPr>
            <p:cNvPr id="26" name="[TextBox 1]">
              <a:extLst>
                <a:ext uri="{FF2B5EF4-FFF2-40B4-BE49-F238E27FC236}">
                  <a16:creationId xmlns:a16="http://schemas.microsoft.com/office/drawing/2014/main" id="{2CC8E3DA-6FCF-4CAE-852E-697EC506265F}"/>
                </a:ext>
              </a:extLst>
            </p:cNvPr>
            <p:cNvSpPr txBox="1"/>
            <p:nvPr/>
          </p:nvSpPr>
          <p:spPr>
            <a:xfrm>
              <a:off x="685800" y="2295505"/>
              <a:ext cx="4721772" cy="1200329"/>
            </a:xfrm>
            <a:prstGeom prst="rect">
              <a:avLst/>
            </a:prstGeom>
            <a:solidFill>
              <a:srgbClr val="FFFF99"/>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b="1">
                  <a:solidFill>
                    <a:srgbClr val="0000FF"/>
                  </a:solidFill>
                  <a:latin typeface="Courier New" panose="02070309020205020404" pitchFamily="49" charset="0"/>
                  <a:cs typeface="Courier New" panose="02070309020205020404" pitchFamily="49" charset="0"/>
                </a:rPr>
                <a:t>int</a:t>
              </a:r>
              <a:r>
                <a:rPr lang="en-US" sz="2400" b="1">
                  <a:latin typeface="Courier New" panose="02070309020205020404" pitchFamily="49" charset="0"/>
                  <a:cs typeface="Courier New" panose="02070309020205020404" pitchFamily="49" charset="0"/>
                </a:rPr>
                <a:t> a = </a:t>
              </a:r>
              <a:r>
                <a:rPr lang="en-US" sz="2400" b="1">
                  <a:solidFill>
                    <a:srgbClr val="008000"/>
                  </a:solidFill>
                  <a:latin typeface="Courier New" panose="02070309020205020404" pitchFamily="49" charset="0"/>
                  <a:cs typeface="Courier New" panose="02070309020205020404" pitchFamily="49" charset="0"/>
                </a:rPr>
                <a:t>123</a:t>
              </a:r>
              <a:r>
                <a:rPr lang="en-US" sz="2400" b="1">
                  <a:latin typeface="Courier New" panose="02070309020205020404" pitchFamily="49" charset="0"/>
                  <a:cs typeface="Courier New" panose="02070309020205020404" pitchFamily="49" charset="0"/>
                </a:rPr>
                <a:t>;</a:t>
              </a:r>
            </a:p>
            <a:p>
              <a:r>
                <a:rPr lang="en-US" sz="2400" b="1">
                  <a:latin typeface="Courier New" panose="02070309020205020404" pitchFamily="49" charset="0"/>
                  <a:cs typeface="Courier New" panose="02070309020205020404" pitchFamily="49" charset="0"/>
                </a:rPr>
                <a:t>printf(</a:t>
              </a:r>
              <a:r>
                <a:rPr lang="en-US" sz="2400" b="1">
                  <a:solidFill>
                    <a:srgbClr val="008000"/>
                  </a:solidFill>
                  <a:latin typeface="Courier New" panose="02070309020205020404" pitchFamily="49" charset="0"/>
                  <a:cs typeface="Courier New" panose="02070309020205020404" pitchFamily="49" charset="0"/>
                </a:rPr>
                <a:t>"a = </a:t>
              </a:r>
              <a:r>
                <a:rPr lang="en-US" sz="2400" b="1">
                  <a:solidFill>
                    <a:srgbClr val="FF0000"/>
                  </a:solidFill>
                  <a:latin typeface="Courier New" panose="02070309020205020404" pitchFamily="49" charset="0"/>
                  <a:cs typeface="Courier New" panose="02070309020205020404" pitchFamily="49" charset="0"/>
                </a:rPr>
                <a:t>%d\n</a:t>
              </a:r>
              <a:r>
                <a:rPr lang="en-US" sz="2400" b="1">
                  <a:solidFill>
                    <a:srgbClr val="008000"/>
                  </a:solidFill>
                  <a:latin typeface="Courier New" panose="02070309020205020404" pitchFamily="49" charset="0"/>
                  <a:cs typeface="Courier New" panose="02070309020205020404" pitchFamily="49" charset="0"/>
                </a:rPr>
                <a:t>"</a:t>
              </a:r>
              <a:r>
                <a:rPr lang="en-US" sz="2400" b="1">
                  <a:latin typeface="Courier New" panose="02070309020205020404" pitchFamily="49" charset="0"/>
                  <a:cs typeface="Courier New" panose="02070309020205020404" pitchFamily="49" charset="0"/>
                </a:rPr>
                <a:t>, a);</a:t>
              </a:r>
            </a:p>
            <a:p>
              <a:r>
                <a:rPr lang="en-US" sz="2400" b="1">
                  <a:latin typeface="Courier New" panose="02070309020205020404" pitchFamily="49" charset="0"/>
                  <a:cs typeface="Courier New" panose="02070309020205020404" pitchFamily="49" charset="0"/>
                </a:rPr>
                <a:t>printf(</a:t>
              </a:r>
              <a:r>
                <a:rPr lang="en-US" sz="2400" b="1">
                  <a:solidFill>
                    <a:srgbClr val="008000"/>
                  </a:solidFill>
                  <a:latin typeface="Courier New" panose="02070309020205020404" pitchFamily="49" charset="0"/>
                  <a:cs typeface="Courier New" panose="02070309020205020404" pitchFamily="49" charset="0"/>
                </a:rPr>
                <a:t>"&amp;a = </a:t>
              </a:r>
              <a:r>
                <a:rPr lang="en-US" sz="2400" b="1">
                  <a:solidFill>
                    <a:srgbClr val="FF0000"/>
                  </a:solidFill>
                  <a:latin typeface="Courier New" panose="02070309020205020404" pitchFamily="49" charset="0"/>
                  <a:cs typeface="Courier New" panose="02070309020205020404" pitchFamily="49" charset="0"/>
                </a:rPr>
                <a:t>%p\n</a:t>
              </a:r>
              <a:r>
                <a:rPr lang="en-US" sz="2400" b="1">
                  <a:solidFill>
                    <a:srgbClr val="008000"/>
                  </a:solidFill>
                  <a:latin typeface="Courier New" panose="02070309020205020404" pitchFamily="49" charset="0"/>
                  <a:cs typeface="Courier New" panose="02070309020205020404" pitchFamily="49" charset="0"/>
                </a:rPr>
                <a:t>"</a:t>
              </a:r>
              <a:r>
                <a:rPr lang="en-US" sz="2400" b="1">
                  <a:latin typeface="Courier New" panose="02070309020205020404" pitchFamily="49" charset="0"/>
                  <a:cs typeface="Courier New" panose="02070309020205020404" pitchFamily="49" charset="0"/>
                </a:rPr>
                <a:t>, &amp;a); </a:t>
              </a:r>
            </a:p>
          </p:txBody>
        </p:sp>
        <p:sp>
          <p:nvSpPr>
            <p:cNvPr id="10" name="TextBox 9">
              <a:extLst>
                <a:ext uri="{FF2B5EF4-FFF2-40B4-BE49-F238E27FC236}">
                  <a16:creationId xmlns:a16="http://schemas.microsoft.com/office/drawing/2014/main" id="{21EBD7C8-693C-4C9B-9888-74D52A384C2B}"/>
                </a:ext>
              </a:extLst>
            </p:cNvPr>
            <p:cNvSpPr txBox="1"/>
            <p:nvPr/>
          </p:nvSpPr>
          <p:spPr>
            <a:xfrm>
              <a:off x="4298396" y="2153382"/>
              <a:ext cx="1291692" cy="369332"/>
            </a:xfrm>
            <a:prstGeom prst="rect">
              <a:avLst/>
            </a:prstGeom>
            <a:solidFill>
              <a:srgbClr val="FFFF00"/>
            </a:solidFill>
            <a:ln>
              <a:solidFill>
                <a:schemeClr val="tx1"/>
              </a:solidFill>
            </a:ln>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err="1"/>
                <a:t>Address.c</a:t>
              </a:r>
              <a:endParaRPr lang="en-SG"/>
            </a:p>
          </p:txBody>
        </p:sp>
      </p:grpSp>
    </p:spTree>
    <p:extLst>
      <p:ext uri="{BB962C8B-B14F-4D97-AF65-F5344CB8AC3E}">
        <p14:creationId xmlns:p14="http://schemas.microsoft.com/office/powerpoint/2010/main" val="39762722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9" presetClass="entr" presetSubtype="0" dur="50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nodeType="clickPar">
                      <p:stCondLst>
                        <p:cond delay="indefinite"/>
                      </p:stCondLst>
                      <p:childTnLst>
                        <p:par>
                          <p:cTn id="14" fill="hold">
                            <p:stCondLst>
                              <p:cond delay="0"/>
                            </p:stCondLst>
                            <p:childTnLst>
                              <p:par>
                                <p:cTn id="15" presetID="9" presetClass="entr" presetSubtype="0" dur="50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1.1 Pointer Variable</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a:p>
        </p:txBody>
      </p:sp>
      <p:sp>
        <p:nvSpPr>
          <p:cNvPr id="9" name="Content Placeholder 1">
            <a:extLst>
              <a:ext uri="{FF2B5EF4-FFF2-40B4-BE49-F238E27FC236}">
                <a16:creationId xmlns:a16="http://schemas.microsoft.com/office/drawing/2014/main" id="{DA6645B7-1432-40C2-9BF3-3E4E9C12AAFA}"/>
              </a:ext>
            </a:extLst>
          </p:cNvPr>
          <p:cNvSpPr>
            <a:spLocks noGrp="1"/>
          </p:cNvSpPr>
          <p:nvPr>
            <p:ph sz="half" idx="1"/>
          </p:nvPr>
        </p:nvSpPr>
        <p:spPr>
          <a:xfrm>
            <a:off x="457199" y="1213945"/>
            <a:ext cx="8008883" cy="1970689"/>
          </a:xfrm>
        </p:spPr>
        <p:txBody>
          <a:bodyPr>
            <a:normAutofit/>
          </a:bodyPr>
          <a:lstStyle/>
          <a:p>
            <a:pPr marL="352425" indent="-352425">
              <a:spcBef>
                <a:spcPts val="600"/>
              </a:spcBef>
              <a:buClr>
                <a:schemeClr val="bg1">
                  <a:lumMod val="50000"/>
                </a:schemeClr>
              </a:buClr>
              <a:buSzTx/>
              <a:buFont typeface="Wingdings" panose="05000000000000000000" pitchFamily="2" charset="2"/>
              <a:buChar char="§"/>
            </a:pPr>
            <a:r>
              <a:rPr lang="en-US">
                <a:latin typeface="Arial" pitchFamily="34" charset="0"/>
                <a:cs typeface="Arial" pitchFamily="34" charset="0"/>
              </a:rPr>
              <a:t>A variable that contains the address of another variable is called a </a:t>
            </a:r>
            <a:r>
              <a:rPr lang="en-US">
                <a:solidFill>
                  <a:srgbClr val="0000FF"/>
                </a:solidFill>
                <a:latin typeface="Arial" pitchFamily="34" charset="0"/>
                <a:cs typeface="Arial" pitchFamily="34" charset="0"/>
              </a:rPr>
              <a:t>pointer variable</a:t>
            </a:r>
            <a:r>
              <a:rPr lang="en-US">
                <a:latin typeface="Arial" pitchFamily="34" charset="0"/>
                <a:cs typeface="Arial" pitchFamily="34" charset="0"/>
              </a:rPr>
              <a:t>, or simply, a </a:t>
            </a:r>
            <a:r>
              <a:rPr lang="en-US">
                <a:solidFill>
                  <a:srgbClr val="0000FF"/>
                </a:solidFill>
                <a:latin typeface="Arial" pitchFamily="34" charset="0"/>
                <a:cs typeface="Arial" pitchFamily="34" charset="0"/>
              </a:rPr>
              <a:t>pointer</a:t>
            </a:r>
            <a:r>
              <a:rPr lang="en-US">
                <a:latin typeface="Arial" pitchFamily="34" charset="0"/>
                <a:cs typeface="Arial" pitchFamily="34" charset="0"/>
              </a:rPr>
              <a:t>.</a:t>
            </a:r>
          </a:p>
          <a:p>
            <a:pPr marL="352425" indent="-352425">
              <a:spcBef>
                <a:spcPts val="600"/>
              </a:spcBef>
              <a:buClr>
                <a:schemeClr val="bg1">
                  <a:lumMod val="50000"/>
                </a:schemeClr>
              </a:buClr>
              <a:buSzTx/>
              <a:buFont typeface="Wingdings" panose="05000000000000000000" pitchFamily="2" charset="2"/>
              <a:buChar char="§"/>
            </a:pPr>
            <a:r>
              <a:rPr lang="en-US" sz="2400">
                <a:latin typeface="Arial" pitchFamily="34" charset="0"/>
                <a:cs typeface="Arial" pitchFamily="34" charset="0"/>
              </a:rPr>
              <a:t>Example: a pointer variable </a:t>
            </a:r>
            <a:r>
              <a:rPr lang="en-US" sz="2400">
                <a:solidFill>
                  <a:srgbClr val="C00000"/>
                </a:solidFill>
                <a:latin typeface="Arial" pitchFamily="34" charset="0"/>
                <a:cs typeface="Arial" pitchFamily="34" charset="0"/>
              </a:rPr>
              <a:t>a_ptr</a:t>
            </a:r>
            <a:r>
              <a:rPr lang="en-US" sz="2400">
                <a:latin typeface="Arial" pitchFamily="34" charset="0"/>
                <a:cs typeface="Arial" pitchFamily="34" charset="0"/>
              </a:rPr>
              <a:t> is shown as a blue box below. It contains the address of variable </a:t>
            </a:r>
            <a:r>
              <a:rPr lang="en-US" sz="2400">
                <a:solidFill>
                  <a:srgbClr val="C00000"/>
                </a:solidFill>
                <a:latin typeface="Arial" pitchFamily="34" charset="0"/>
                <a:cs typeface="Arial" pitchFamily="34" charset="0"/>
              </a:rPr>
              <a:t>a</a:t>
            </a:r>
            <a:r>
              <a:rPr lang="en-US" sz="2400">
                <a:latin typeface="Arial" pitchFamily="34" charset="0"/>
                <a:cs typeface="Arial" pitchFamily="34" charset="0"/>
              </a:rPr>
              <a:t>. </a:t>
            </a:r>
          </a:p>
        </p:txBody>
      </p:sp>
      <p:sp>
        <p:nvSpPr>
          <p:cNvPr id="10" name="Content Placeholder 1">
            <a:extLst>
              <a:ext uri="{FF2B5EF4-FFF2-40B4-BE49-F238E27FC236}">
                <a16:creationId xmlns:a16="http://schemas.microsoft.com/office/drawing/2014/main" id="{25BB3CA6-10B5-46AB-B55F-4F3CAEB3E068}"/>
              </a:ext>
            </a:extLst>
          </p:cNvPr>
          <p:cNvSpPr txBox="1"/>
          <p:nvPr/>
        </p:nvSpPr>
        <p:spPr>
          <a:xfrm>
            <a:off x="457199" y="4147409"/>
            <a:ext cx="8334704" cy="1292772"/>
          </a:xfrm>
          <a:prstGeom prst="rect">
            <a:avLst/>
          </a:prstGeom>
        </p:spPr>
        <p:txBody>
          <a:bodyPr vert="horz" lIns="91440" tIns="45720" rIns="91440" bIns="45720" rtlCol="0">
            <a:normAutofit/>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US">
                <a:latin typeface="Arial" pitchFamily="34" charset="0"/>
                <a:cs typeface="Arial" pitchFamily="34" charset="0"/>
              </a:rPr>
              <a:t>Variable </a:t>
            </a:r>
            <a:r>
              <a:rPr lang="en-US">
                <a:solidFill>
                  <a:srgbClr val="C00000"/>
                </a:solidFill>
                <a:latin typeface="Arial" pitchFamily="34" charset="0"/>
                <a:cs typeface="Arial" pitchFamily="34" charset="0"/>
              </a:rPr>
              <a:t>a_ptr</a:t>
            </a:r>
            <a:r>
              <a:rPr lang="en-US">
                <a:latin typeface="Arial" pitchFamily="34" charset="0"/>
                <a:cs typeface="Arial" pitchFamily="34" charset="0"/>
              </a:rPr>
              <a:t> is said to be </a:t>
            </a:r>
            <a:r>
              <a:rPr lang="en-US">
                <a:solidFill>
                  <a:srgbClr val="0000FF"/>
                </a:solidFill>
                <a:latin typeface="Arial" pitchFamily="34" charset="0"/>
                <a:cs typeface="Arial" pitchFamily="34" charset="0"/>
              </a:rPr>
              <a:t>pointing to </a:t>
            </a:r>
            <a:r>
              <a:rPr lang="en-US">
                <a:latin typeface="Arial" pitchFamily="34" charset="0"/>
                <a:cs typeface="Arial" pitchFamily="34" charset="0"/>
              </a:rPr>
              <a:t>variable </a:t>
            </a:r>
            <a:r>
              <a:rPr lang="en-US">
                <a:solidFill>
                  <a:srgbClr val="C00000"/>
                </a:solidFill>
                <a:latin typeface="Arial" pitchFamily="34" charset="0"/>
                <a:cs typeface="Arial" pitchFamily="34" charset="0"/>
              </a:rPr>
              <a:t>a</a:t>
            </a:r>
            <a:r>
              <a:rPr lang="en-US">
                <a:latin typeface="Arial" pitchFamily="34" charset="0"/>
                <a:cs typeface="Arial" pitchFamily="34" charset="0"/>
              </a:rPr>
              <a:t>. </a:t>
            </a:r>
          </a:p>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US">
                <a:latin typeface="Arial" pitchFamily="34" charset="0"/>
                <a:cs typeface="Arial" pitchFamily="34" charset="0"/>
              </a:rPr>
              <a:t>If the address of </a:t>
            </a:r>
            <a:r>
              <a:rPr lang="en-US">
                <a:solidFill>
                  <a:srgbClr val="C00000"/>
                </a:solidFill>
                <a:latin typeface="Arial" pitchFamily="34" charset="0"/>
                <a:cs typeface="Arial" pitchFamily="34" charset="0"/>
              </a:rPr>
              <a:t>a</a:t>
            </a:r>
            <a:r>
              <a:rPr lang="en-US">
                <a:latin typeface="Arial" pitchFamily="34" charset="0"/>
                <a:cs typeface="Arial" pitchFamily="34" charset="0"/>
              </a:rPr>
              <a:t> is immaterial, we simply draw an arrow from the blue box to the variable it points to.</a:t>
            </a:r>
          </a:p>
        </p:txBody>
      </p:sp>
      <p:grpSp>
        <p:nvGrpSpPr>
          <p:cNvPr id="12" name="Group 11">
            <a:extLst>
              <a:ext uri="{FF2B5EF4-FFF2-40B4-BE49-F238E27FC236}">
                <a16:creationId xmlns:a16="http://schemas.microsoft.com/office/drawing/2014/main" id="{D75674F4-50FC-451D-B936-3B6028A25472}"/>
              </a:ext>
            </a:extLst>
          </p:cNvPr>
          <p:cNvGrpSpPr/>
          <p:nvPr/>
        </p:nvGrpSpPr>
        <p:grpSpPr>
          <a:xfrm>
            <a:off x="2037693" y="2838176"/>
            <a:ext cx="6580787" cy="1215718"/>
            <a:chOff x="2037693" y="2864158"/>
            <a:chExt cx="6580787" cy="1215718"/>
          </a:xfrm>
        </p:grpSpPr>
        <p:grpSp>
          <p:nvGrpSpPr>
            <p:cNvPr id="13" name="[Group 25]">
              <a:extLst>
                <a:ext uri="{FF2B5EF4-FFF2-40B4-BE49-F238E27FC236}">
                  <a16:creationId xmlns:a16="http://schemas.microsoft.com/office/drawing/2014/main" id="{D3EE171A-5F17-4697-892C-192DA4F315BF}"/>
                </a:ext>
              </a:extLst>
            </p:cNvPr>
            <p:cNvGrpSpPr/>
            <p:nvPr/>
          </p:nvGrpSpPr>
          <p:grpSpPr>
            <a:xfrm>
              <a:off x="4271141" y="2864158"/>
              <a:ext cx="1305909" cy="1045044"/>
              <a:chOff x="6910551" y="3725423"/>
              <a:chExt cx="1305909" cy="1045044"/>
            </a:xfrm>
          </p:grpSpPr>
          <p:sp>
            <p:nvSpPr>
              <p:cNvPr id="20" name="Rectangle 19">
                <a:extLst>
                  <a:ext uri="{FF2B5EF4-FFF2-40B4-BE49-F238E27FC236}">
                    <a16:creationId xmlns:a16="http://schemas.microsoft.com/office/drawing/2014/main" id="{0444416D-99F9-41E1-90B1-76DAE881439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22" name="TextBox 21">
                <a:extLst>
                  <a:ext uri="{FF2B5EF4-FFF2-40B4-BE49-F238E27FC236}">
                    <a16:creationId xmlns:a16="http://schemas.microsoft.com/office/drawing/2014/main" id="{F76287F8-CA1F-4D76-8A91-C7423010E86B}"/>
                  </a:ext>
                </a:extLst>
              </p:cNvPr>
              <p:cNvSpPr txBox="1"/>
              <p:nvPr/>
            </p:nvSpPr>
            <p:spPr>
              <a:xfrm>
                <a:off x="6910551" y="3725423"/>
                <a:ext cx="50975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a</a:t>
                </a:r>
              </a:p>
            </p:txBody>
          </p:sp>
          <p:sp>
            <p:nvSpPr>
              <p:cNvPr id="23" name="TextBox 22">
                <a:extLst>
                  <a:ext uri="{FF2B5EF4-FFF2-40B4-BE49-F238E27FC236}">
                    <a16:creationId xmlns:a16="http://schemas.microsoft.com/office/drawing/2014/main" id="{EE1D5D78-9E41-48D6-BCD7-EC81ADECA9D8}"/>
                  </a:ext>
                </a:extLst>
              </p:cNvPr>
              <p:cNvSpPr txBox="1"/>
              <p:nvPr/>
            </p:nvSpPr>
            <p:spPr>
              <a:xfrm>
                <a:off x="7343445" y="4255102"/>
                <a:ext cx="71142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123</a:t>
                </a:r>
              </a:p>
            </p:txBody>
          </p:sp>
        </p:grpSp>
        <p:grpSp>
          <p:nvGrpSpPr>
            <p:cNvPr id="15" name="[Group 25]">
              <a:extLst>
                <a:ext uri="{FF2B5EF4-FFF2-40B4-BE49-F238E27FC236}">
                  <a16:creationId xmlns:a16="http://schemas.microsoft.com/office/drawing/2014/main" id="{12ED5D56-6D0E-477F-BBC9-5F94AEF8B050}"/>
                </a:ext>
              </a:extLst>
            </p:cNvPr>
            <p:cNvGrpSpPr/>
            <p:nvPr/>
          </p:nvGrpSpPr>
          <p:grpSpPr>
            <a:xfrm>
              <a:off x="2037693" y="2864158"/>
              <a:ext cx="1305909" cy="1045044"/>
              <a:chOff x="6910551" y="3725423"/>
              <a:chExt cx="1305909" cy="1045044"/>
            </a:xfrm>
          </p:grpSpPr>
          <p:sp>
            <p:nvSpPr>
              <p:cNvPr id="17" name="Rectangle 16">
                <a:extLst>
                  <a:ext uri="{FF2B5EF4-FFF2-40B4-BE49-F238E27FC236}">
                    <a16:creationId xmlns:a16="http://schemas.microsoft.com/office/drawing/2014/main" id="{19DB9AEF-01E9-431A-83C8-5A6BD1647AB1}"/>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18" name="TextBox 17">
                <a:extLst>
                  <a:ext uri="{FF2B5EF4-FFF2-40B4-BE49-F238E27FC236}">
                    <a16:creationId xmlns:a16="http://schemas.microsoft.com/office/drawing/2014/main" id="{8B757472-E858-4D04-9442-6CCC30FA9A94}"/>
                  </a:ext>
                </a:extLst>
              </p:cNvPr>
              <p:cNvSpPr txBox="1"/>
              <p:nvPr/>
            </p:nvSpPr>
            <p:spPr>
              <a:xfrm>
                <a:off x="6910551" y="3725423"/>
                <a:ext cx="789588"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a_ptr</a:t>
                </a:r>
              </a:p>
            </p:txBody>
          </p:sp>
          <p:sp>
            <p:nvSpPr>
              <p:cNvPr id="19" name="TextBox 18">
                <a:extLst>
                  <a:ext uri="{FF2B5EF4-FFF2-40B4-BE49-F238E27FC236}">
                    <a16:creationId xmlns:a16="http://schemas.microsoft.com/office/drawing/2014/main" id="{1705C5D8-EDFA-4A1A-8286-6B7E8933562F}"/>
                  </a:ext>
                </a:extLst>
              </p:cNvPr>
              <p:cNvSpPr txBox="1"/>
              <p:nvPr/>
            </p:nvSpPr>
            <p:spPr>
              <a:xfrm>
                <a:off x="7183819" y="4255102"/>
                <a:ext cx="103264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000"/>
                  <a:t>ffbff7dc</a:t>
                </a:r>
              </a:p>
            </p:txBody>
          </p:sp>
        </p:grpSp>
        <p:sp>
          <p:nvSpPr>
            <p:cNvPr id="16" name="[TextBox 28]">
              <a:extLst>
                <a:ext uri="{FF2B5EF4-FFF2-40B4-BE49-F238E27FC236}">
                  <a16:creationId xmlns:a16="http://schemas.microsoft.com/office/drawing/2014/main" id="{4BB5A1F7-9A65-45D8-B836-68FFD7BBD9B0}"/>
                </a:ext>
              </a:extLst>
            </p:cNvPr>
            <p:cNvSpPr txBox="1"/>
            <p:nvPr/>
          </p:nvSpPr>
          <p:spPr>
            <a:xfrm>
              <a:off x="5959363" y="3064213"/>
              <a:ext cx="2659117" cy="1015663"/>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i="1"/>
                <a:t>Assuming that variable </a:t>
              </a:r>
              <a:r>
                <a:rPr lang="en-US" sz="2000">
                  <a:solidFill>
                    <a:srgbClr val="C00000"/>
                  </a:solidFill>
                </a:rPr>
                <a:t>a</a:t>
              </a:r>
              <a:r>
                <a:rPr lang="en-US" sz="2000" i="1"/>
                <a:t> is located at address </a:t>
              </a:r>
              <a:r>
                <a:rPr lang="en-US" sz="2000"/>
                <a:t>ffbff7dc.</a:t>
              </a:r>
            </a:p>
          </p:txBody>
        </p:sp>
      </p:grpSp>
      <p:grpSp>
        <p:nvGrpSpPr>
          <p:cNvPr id="24" name="[Group 5]">
            <a:extLst>
              <a:ext uri="{FF2B5EF4-FFF2-40B4-BE49-F238E27FC236}">
                <a16:creationId xmlns:a16="http://schemas.microsoft.com/office/drawing/2014/main" id="{B5C84CFE-D48B-4466-9714-0B76EEE62678}"/>
              </a:ext>
            </a:extLst>
          </p:cNvPr>
          <p:cNvGrpSpPr/>
          <p:nvPr/>
        </p:nvGrpSpPr>
        <p:grpSpPr>
          <a:xfrm>
            <a:off x="2037693" y="5398483"/>
            <a:ext cx="3539357" cy="1045044"/>
            <a:chOff x="2037693" y="5517932"/>
            <a:chExt cx="3539357" cy="1045044"/>
          </a:xfrm>
        </p:grpSpPr>
        <p:grpSp>
          <p:nvGrpSpPr>
            <p:cNvPr id="25" name="[Group 25]">
              <a:extLst>
                <a:ext uri="{FF2B5EF4-FFF2-40B4-BE49-F238E27FC236}">
                  <a16:creationId xmlns:a16="http://schemas.microsoft.com/office/drawing/2014/main" id="{54C6CAA7-AA30-4691-A849-A6F915A651CF}"/>
                </a:ext>
              </a:extLst>
            </p:cNvPr>
            <p:cNvGrpSpPr/>
            <p:nvPr/>
          </p:nvGrpSpPr>
          <p:grpSpPr>
            <a:xfrm>
              <a:off x="4271141" y="5517932"/>
              <a:ext cx="1305909" cy="1045044"/>
              <a:chOff x="6910551" y="3725423"/>
              <a:chExt cx="1305909" cy="1045044"/>
            </a:xfrm>
          </p:grpSpPr>
          <p:sp>
            <p:nvSpPr>
              <p:cNvPr id="30" name="Rectangle 29">
                <a:extLst>
                  <a:ext uri="{FF2B5EF4-FFF2-40B4-BE49-F238E27FC236}">
                    <a16:creationId xmlns:a16="http://schemas.microsoft.com/office/drawing/2014/main" id="{BAA023B6-F73E-42B9-A0ED-848B399B403A}"/>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31" name="TextBox 30">
                <a:extLst>
                  <a:ext uri="{FF2B5EF4-FFF2-40B4-BE49-F238E27FC236}">
                    <a16:creationId xmlns:a16="http://schemas.microsoft.com/office/drawing/2014/main" id="{9E6A8B27-5E36-42A7-B712-47B7A55B5739}"/>
                  </a:ext>
                </a:extLst>
              </p:cNvPr>
              <p:cNvSpPr txBox="1"/>
              <p:nvPr/>
            </p:nvSpPr>
            <p:spPr>
              <a:xfrm>
                <a:off x="6910551" y="3725423"/>
                <a:ext cx="50975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a</a:t>
                </a:r>
              </a:p>
            </p:txBody>
          </p:sp>
          <p:sp>
            <p:nvSpPr>
              <p:cNvPr id="32" name="TextBox 31">
                <a:extLst>
                  <a:ext uri="{FF2B5EF4-FFF2-40B4-BE49-F238E27FC236}">
                    <a16:creationId xmlns:a16="http://schemas.microsoft.com/office/drawing/2014/main" id="{05D19F09-9D9D-4C5D-92F3-502A074BB9C9}"/>
                  </a:ext>
                </a:extLst>
              </p:cNvPr>
              <p:cNvSpPr txBox="1"/>
              <p:nvPr/>
            </p:nvSpPr>
            <p:spPr>
              <a:xfrm>
                <a:off x="7343445" y="4255102"/>
                <a:ext cx="711421"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123</a:t>
                </a:r>
              </a:p>
            </p:txBody>
          </p:sp>
        </p:grpSp>
        <p:grpSp>
          <p:nvGrpSpPr>
            <p:cNvPr id="26" name="[Group 25]">
              <a:extLst>
                <a:ext uri="{FF2B5EF4-FFF2-40B4-BE49-F238E27FC236}">
                  <a16:creationId xmlns:a16="http://schemas.microsoft.com/office/drawing/2014/main" id="{5D4CCDA3-0B1A-4302-9B66-5B0F4E98B608}"/>
                </a:ext>
              </a:extLst>
            </p:cNvPr>
            <p:cNvGrpSpPr/>
            <p:nvPr/>
          </p:nvGrpSpPr>
          <p:grpSpPr>
            <a:xfrm>
              <a:off x="2037693" y="5517932"/>
              <a:ext cx="1305909" cy="1045044"/>
              <a:chOff x="6910551" y="3725423"/>
              <a:chExt cx="1305909" cy="1045044"/>
            </a:xfrm>
          </p:grpSpPr>
          <p:sp>
            <p:nvSpPr>
              <p:cNvPr id="28" name="Rectangle 27">
                <a:extLst>
                  <a:ext uri="{FF2B5EF4-FFF2-40B4-BE49-F238E27FC236}">
                    <a16:creationId xmlns:a16="http://schemas.microsoft.com/office/drawing/2014/main" id="{1F600842-0A95-49F7-8994-59E281096332}"/>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rgbClr val="FFFFFF"/>
                    </a:solidFill>
                    <a:latin typeface="Arial"/>
                    <a:ea typeface="+mn-ea"/>
                    <a:cs typeface="Arial"/>
                  </a:defRPr>
                </a:lvl1pPr>
                <a:lvl2pPr marL="457200" algn="l" rtl="0" fontAlgn="base">
                  <a:spcBef>
                    <a:spcPct val="0"/>
                  </a:spcBef>
                  <a:spcAft>
                    <a:spcPct val="0"/>
                  </a:spcAft>
                  <a:defRPr kern="1200">
                    <a:solidFill>
                      <a:srgbClr val="FFFFFF"/>
                    </a:solidFill>
                    <a:latin typeface="Arial"/>
                    <a:ea typeface="+mn-ea"/>
                    <a:cs typeface="Arial"/>
                  </a:defRPr>
                </a:lvl2pPr>
                <a:lvl3pPr marL="914400" algn="l" rtl="0" fontAlgn="base">
                  <a:spcBef>
                    <a:spcPct val="0"/>
                  </a:spcBef>
                  <a:spcAft>
                    <a:spcPct val="0"/>
                  </a:spcAft>
                  <a:defRPr kern="1200">
                    <a:solidFill>
                      <a:srgbClr val="FFFFFF"/>
                    </a:solidFill>
                    <a:latin typeface="Arial"/>
                    <a:ea typeface="+mn-ea"/>
                    <a:cs typeface="Arial"/>
                  </a:defRPr>
                </a:lvl3pPr>
                <a:lvl4pPr marL="1371600" algn="l" rtl="0" fontAlgn="base">
                  <a:spcBef>
                    <a:spcPct val="0"/>
                  </a:spcBef>
                  <a:spcAft>
                    <a:spcPct val="0"/>
                  </a:spcAft>
                  <a:defRPr kern="1200">
                    <a:solidFill>
                      <a:srgbClr val="FFFFFF"/>
                    </a:solidFill>
                    <a:latin typeface="Arial"/>
                    <a:ea typeface="+mn-ea"/>
                    <a:cs typeface="Arial"/>
                  </a:defRPr>
                </a:lvl4pPr>
                <a:lvl5pPr marL="1828800" algn="l" rtl="0" fontAlgn="base">
                  <a:spcBef>
                    <a:spcPct val="0"/>
                  </a:spcBef>
                  <a:spcAft>
                    <a:spcPct val="0"/>
                  </a:spcAft>
                  <a:defRPr kern="1200">
                    <a:solidFill>
                      <a:srgbClr val="FFFFFF"/>
                    </a:solidFill>
                    <a:latin typeface="Arial"/>
                    <a:ea typeface="+mn-ea"/>
                    <a:cs typeface="Arial"/>
                  </a:defRPr>
                </a:lvl5pPr>
                <a:lvl6pPr marL="2286000" algn="l" defTabSz="914400" rtl="0" eaLnBrk="1" latinLnBrk="0" hangingPunct="1">
                  <a:defRPr kern="1200">
                    <a:solidFill>
                      <a:srgbClr val="FFFFFF"/>
                    </a:solidFill>
                    <a:latin typeface="Arial"/>
                    <a:ea typeface="+mn-ea"/>
                    <a:cs typeface="Arial"/>
                  </a:defRPr>
                </a:lvl6pPr>
                <a:lvl7pPr marL="2743200" algn="l" defTabSz="914400" rtl="0" eaLnBrk="1" latinLnBrk="0" hangingPunct="1">
                  <a:defRPr kern="1200">
                    <a:solidFill>
                      <a:srgbClr val="FFFFFF"/>
                    </a:solidFill>
                    <a:latin typeface="Arial"/>
                    <a:ea typeface="+mn-ea"/>
                    <a:cs typeface="Arial"/>
                  </a:defRPr>
                </a:lvl7pPr>
                <a:lvl8pPr marL="3200400" algn="l" defTabSz="914400" rtl="0" eaLnBrk="1" latinLnBrk="0" hangingPunct="1">
                  <a:defRPr kern="1200">
                    <a:solidFill>
                      <a:srgbClr val="FFFFFF"/>
                    </a:solidFill>
                    <a:latin typeface="Arial"/>
                    <a:ea typeface="+mn-ea"/>
                    <a:cs typeface="Arial"/>
                  </a:defRPr>
                </a:lvl8pPr>
                <a:lvl9pPr marL="3657600" algn="l" defTabSz="914400" rtl="0" eaLnBrk="1" latinLnBrk="0" hangingPunct="1">
                  <a:defRPr kern="1200">
                    <a:solidFill>
                      <a:srgbClr val="FFFFFF"/>
                    </a:solidFill>
                    <a:latin typeface="Arial"/>
                    <a:ea typeface="+mn-ea"/>
                    <a:cs typeface="Arial"/>
                  </a:defRPr>
                </a:lvl9pPr>
              </a:lstStyle>
              <a:p>
                <a:pPr algn="ctr"/>
                <a:endParaRPr lang="en-US"/>
              </a:p>
            </p:txBody>
          </p:sp>
          <p:sp>
            <p:nvSpPr>
              <p:cNvPr id="29" name="TextBox 28">
                <a:extLst>
                  <a:ext uri="{FF2B5EF4-FFF2-40B4-BE49-F238E27FC236}">
                    <a16:creationId xmlns:a16="http://schemas.microsoft.com/office/drawing/2014/main" id="{B7123D2C-6295-480A-A8CF-B24614D2A1F3}"/>
                  </a:ext>
                </a:extLst>
              </p:cNvPr>
              <p:cNvSpPr txBox="1"/>
              <p:nvPr/>
            </p:nvSpPr>
            <p:spPr>
              <a:xfrm>
                <a:off x="6910551" y="3725423"/>
                <a:ext cx="789588" cy="400110"/>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000"/>
                  <a:t>a_ptr</a:t>
                </a:r>
              </a:p>
            </p:txBody>
          </p:sp>
        </p:grpSp>
        <p:cxnSp>
          <p:nvCxnSpPr>
            <p:cNvPr id="27" name="Straight Arrow Connector 26">
              <a:extLst>
                <a:ext uri="{FF2B5EF4-FFF2-40B4-BE49-F238E27FC236}">
                  <a16:creationId xmlns:a16="http://schemas.microsoft.com/office/drawing/2014/main" id="{8DC345D7-F993-4ADB-81CF-324FDDDC896A}"/>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192843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dur="5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cond evt="onBegin" delay="0">
                          <p:tn val="7"/>
                        </p:cond>
                      </p:stCondLst>
                      <p:childTnLst>
                        <p:par>
                          <p:cTn id="9" fill="hold">
                            <p:stCondLst>
                              <p:cond delay="0"/>
                            </p:stCondLst>
                            <p:childTnLst>
                              <p:par>
                                <p:cTn id="10" presetID="9" presetClass="entr" presetSubtype="0" dur="50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nodeType="afterGroup">
                            <p:stCondLst>
                              <p:cond delay="500"/>
                            </p:stCondLst>
                            <p:childTnLst>
                              <p:par>
                                <p:cTn id="14" presetID="9" presetClass="entr" presetSubtype="0" dur="50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SG" sz="3600">
                <a:solidFill>
                  <a:srgbClr val="0000FF"/>
                </a:solidFill>
                <a:latin typeface="+mn-lt"/>
              </a:rPr>
              <a:t>1.2 Declaring a Pointer</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a:p>
        </p:txBody>
      </p:sp>
      <p:sp>
        <p:nvSpPr>
          <p:cNvPr id="7" name="Content Placeholder 1">
            <a:extLst>
              <a:ext uri="{FF2B5EF4-FFF2-40B4-BE49-F238E27FC236}">
                <a16:creationId xmlns:a16="http://schemas.microsoft.com/office/drawing/2014/main" id="{87AE191E-D5A5-4CB0-84E4-5D229B208DE5}"/>
              </a:ext>
            </a:extLst>
          </p:cNvPr>
          <p:cNvSpPr>
            <a:spLocks noGrp="1"/>
          </p:cNvSpPr>
          <p:nvPr>
            <p:ph sz="half" idx="1"/>
          </p:nvPr>
        </p:nvSpPr>
        <p:spPr>
          <a:xfrm>
            <a:off x="457199" y="2349063"/>
            <a:ext cx="8008883" cy="1387366"/>
          </a:xfrm>
        </p:spPr>
        <p:txBody>
          <a:bodyPr>
            <a:normAutofit/>
          </a:bodyPr>
          <a:lstStyle/>
          <a:p>
            <a:pPr marL="352425" indent="-352425">
              <a:spcBef>
                <a:spcPts val="600"/>
              </a:spcBef>
              <a:buClr>
                <a:schemeClr val="bg1">
                  <a:lumMod val="50000"/>
                </a:schemeClr>
              </a:buClr>
              <a:buSzTx/>
              <a:buFont typeface="Wingdings" panose="05000000000000000000" pitchFamily="2" charset="2"/>
              <a:buChar char="§"/>
            </a:pPr>
            <a:r>
              <a:rPr lang="en-US">
                <a:solidFill>
                  <a:srgbClr val="C00000"/>
                </a:solidFill>
                <a:latin typeface="Arial" pitchFamily="34" charset="0"/>
                <a:cs typeface="Arial" pitchFamily="34" charset="0"/>
              </a:rPr>
              <a:t>pointer_name</a:t>
            </a:r>
            <a:r>
              <a:rPr lang="en-US">
                <a:latin typeface="Arial" pitchFamily="34" charset="0"/>
                <a:cs typeface="Arial" pitchFamily="34" charset="0"/>
              </a:rPr>
              <a:t> is the name (identifier) of the pointer</a:t>
            </a:r>
          </a:p>
          <a:p>
            <a:pPr marL="352425" indent="-352425">
              <a:spcBef>
                <a:spcPts val="600"/>
              </a:spcBef>
              <a:buClr>
                <a:schemeClr val="bg1">
                  <a:lumMod val="50000"/>
                </a:schemeClr>
              </a:buClr>
              <a:buSzTx/>
              <a:buFont typeface="Wingdings" panose="05000000000000000000" pitchFamily="2" charset="2"/>
              <a:buChar char="§"/>
            </a:pPr>
            <a:r>
              <a:rPr lang="en-US" sz="2400">
                <a:solidFill>
                  <a:srgbClr val="C00000"/>
                </a:solidFill>
                <a:latin typeface="Arial" pitchFamily="34" charset="0"/>
                <a:cs typeface="Arial" pitchFamily="34" charset="0"/>
              </a:rPr>
              <a:t>type</a:t>
            </a:r>
            <a:r>
              <a:rPr lang="en-US" sz="2400">
                <a:latin typeface="Arial" pitchFamily="34" charset="0"/>
                <a:cs typeface="Arial" pitchFamily="34" charset="0"/>
              </a:rPr>
              <a:t> is  the data type of the variable this pointer may point to</a:t>
            </a:r>
          </a:p>
        </p:txBody>
      </p:sp>
      <p:sp>
        <p:nvSpPr>
          <p:cNvPr id="8" name="TextBox 7">
            <a:extLst>
              <a:ext uri="{FF2B5EF4-FFF2-40B4-BE49-F238E27FC236}">
                <a16:creationId xmlns:a16="http://schemas.microsoft.com/office/drawing/2014/main" id="{4C82083E-CC63-4B13-B137-B600F7FED7CB}"/>
              </a:ext>
            </a:extLst>
          </p:cNvPr>
          <p:cNvSpPr txBox="1"/>
          <p:nvPr/>
        </p:nvSpPr>
        <p:spPr>
          <a:xfrm>
            <a:off x="2435772" y="1528069"/>
            <a:ext cx="3988676" cy="461665"/>
          </a:xfrm>
          <a:prstGeom prst="rect">
            <a:avLst/>
          </a:prstGeom>
          <a:solidFill>
            <a:srgbClr val="CCFF99"/>
          </a:solid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2400">
                <a:latin typeface="Lucida Console" panose="020b0609040504020204" pitchFamily="49" charset="0"/>
              </a:rPr>
              <a:t>type *pointer_name;</a:t>
            </a:r>
          </a:p>
        </p:txBody>
      </p:sp>
      <p:sp>
        <p:nvSpPr>
          <p:cNvPr id="9" name="TextBox 8">
            <a:extLst>
              <a:ext uri="{FF2B5EF4-FFF2-40B4-BE49-F238E27FC236}">
                <a16:creationId xmlns:a16="http://schemas.microsoft.com/office/drawing/2014/main" id="{179FE223-DF73-4CAE-837F-68C80280B0F9}"/>
              </a:ext>
            </a:extLst>
          </p:cNvPr>
          <p:cNvSpPr txBox="1"/>
          <p:nvPr/>
        </p:nvSpPr>
        <p:spPr>
          <a:xfrm>
            <a:off x="2995448" y="5186855"/>
            <a:ext cx="3226676"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a:solidFill>
                  <a:srgbClr val="0000FF"/>
                </a:solidFill>
                <a:latin typeface="Lucida Console" panose="020b0609040504020204" pitchFamily="49" charset="0"/>
              </a:rPr>
              <a:t>int</a:t>
            </a:r>
            <a:r>
              <a:rPr lang="en-US" sz="2400">
                <a:latin typeface="Lucida Console" panose="020b0609040504020204" pitchFamily="49" charset="0"/>
              </a:rPr>
              <a:t> *a_ptr;</a:t>
            </a:r>
          </a:p>
        </p:txBody>
      </p:sp>
      <p:sp>
        <p:nvSpPr>
          <p:cNvPr id="10" name="Content Placeholder 1">
            <a:extLst>
              <a:ext uri="{FF2B5EF4-FFF2-40B4-BE49-F238E27FC236}">
                <a16:creationId xmlns:a16="http://schemas.microsoft.com/office/drawing/2014/main" id="{D235C63A-61A3-49D0-9C49-5E228638B5F0}"/>
              </a:ext>
            </a:extLst>
          </p:cNvPr>
          <p:cNvSpPr txBox="1"/>
          <p:nvPr/>
        </p:nvSpPr>
        <p:spPr>
          <a:xfrm>
            <a:off x="425669" y="3752193"/>
            <a:ext cx="8008883" cy="1434662"/>
          </a:xfrm>
          <a:prstGeom prst="rect">
            <a:avLst/>
          </a:prstGeom>
        </p:spPr>
        <p:txBody>
          <a:bodyPr vert="horz" lIns="91440" tIns="45720" rIns="91440" bIns="45720" rtlCol="0">
            <a:normAutofit/>
          </a:bodyPr>
          <a:lstStyle>
            <a:defPPr>
              <a:defRPr lang="en-US"/>
            </a:defPPr>
            <a:lvl1pPr marL="182880" indent="-182880" algn="l" defTabSz="914400" rtl="0" eaLnBrk="1" fontAlgn="base" latinLnBrk="0" hangingPunct="1">
              <a:spcBef>
                <a:spcPct val="20000"/>
              </a:spcBef>
              <a:spcAft>
                <a:spcPct val="0"/>
              </a:spcAft>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fontAlgn="base" latinLnBrk="0" hangingPunct="1">
              <a:spcBef>
                <a:spcPct val="20000"/>
              </a:spcBef>
              <a:spcAft>
                <a:spcPct val="0"/>
              </a:spcAft>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fontAlgn="base" latinLnBrk="0" hangingPunct="1">
              <a:spcBef>
                <a:spcPct val="20000"/>
              </a:spcBef>
              <a:spcAft>
                <a:spcPct val="0"/>
              </a:spcAft>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fontAlgn="base" latinLnBrk="0" hangingPunct="1">
              <a:spcBef>
                <a:spcPct val="20000"/>
              </a:spcBef>
              <a:spcAft>
                <a:spcPct val="0"/>
              </a:spcAft>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fontAlgn="base" latinLnBrk="0" hangingPunct="1">
              <a:spcBef>
                <a:spcPct val="20000"/>
              </a:spcBef>
              <a:spcAft>
                <a:spcPct val="0"/>
              </a:spcAft>
              <a:buClr>
                <a:schemeClr val="accent1"/>
              </a:buClr>
              <a:buSzTx/>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US">
                <a:latin typeface="Arial" pitchFamily="34" charset="0"/>
                <a:cs typeface="Arial" pitchFamily="34" charset="0"/>
              </a:rPr>
              <a:t>Example: The following statement declares a pointer variable </a:t>
            </a:r>
            <a:r>
              <a:rPr lang="en-US">
                <a:solidFill>
                  <a:srgbClr val="C00000"/>
                </a:solidFill>
                <a:latin typeface="Arial" pitchFamily="34" charset="0"/>
                <a:cs typeface="Arial" pitchFamily="34" charset="0"/>
              </a:rPr>
              <a:t>a_ptr</a:t>
            </a:r>
            <a:r>
              <a:rPr lang="en-US">
                <a:latin typeface="Arial" pitchFamily="34" charset="0"/>
                <a:cs typeface="Arial" pitchFamily="34" charset="0"/>
              </a:rPr>
              <a:t> which may point to any </a:t>
            </a:r>
            <a:r>
              <a:rPr lang="en-US">
                <a:solidFill>
                  <a:srgbClr val="0000FF"/>
                </a:solidFill>
                <a:latin typeface="Arial" pitchFamily="34" charset="0"/>
                <a:cs typeface="Arial" pitchFamily="34" charset="0"/>
              </a:rPr>
              <a:t>int</a:t>
            </a:r>
            <a:r>
              <a:rPr lang="en-US">
                <a:latin typeface="Arial" pitchFamily="34" charset="0"/>
                <a:cs typeface="Arial" pitchFamily="34" charset="0"/>
              </a:rPr>
              <a:t> variable</a:t>
            </a:r>
          </a:p>
          <a:p>
            <a:pPr marL="352425" indent="-352425" fontAlgn="auto">
              <a:spcBef>
                <a:spcPts val="600"/>
              </a:spcBef>
              <a:spcAft>
                <a:spcPct val="0"/>
              </a:spcAft>
              <a:buClr>
                <a:schemeClr val="bg1">
                  <a:lumMod val="50000"/>
                </a:schemeClr>
              </a:buClr>
              <a:buSzTx/>
              <a:buFont typeface="Wingdings" panose="05000000000000000000" pitchFamily="2" charset="2"/>
              <a:buChar char="§"/>
            </a:pPr>
            <a:r>
              <a:rPr lang="en-US">
                <a:latin typeface="Arial" pitchFamily="34" charset="0"/>
                <a:cs typeface="Arial" pitchFamily="34" charset="0"/>
              </a:rPr>
              <a:t>Good practice to name a pointer with suffix </a:t>
            </a:r>
            <a:r>
              <a:rPr lang="en-US">
                <a:solidFill>
                  <a:srgbClr val="C00000"/>
                </a:solidFill>
                <a:latin typeface="Arial" pitchFamily="34" charset="0"/>
                <a:cs typeface="Arial" pitchFamily="34" charset="0"/>
              </a:rPr>
              <a:t>_ptr </a:t>
            </a:r>
            <a:r>
              <a:rPr lang="en-US">
                <a:latin typeface="Arial" pitchFamily="34" charset="0"/>
                <a:cs typeface="Arial" pitchFamily="34" charset="0"/>
              </a:rPr>
              <a:t>or </a:t>
            </a:r>
            <a:r>
              <a:rPr lang="en-US">
                <a:solidFill>
                  <a:srgbClr val="C00000"/>
                </a:solidFill>
                <a:latin typeface="Arial" pitchFamily="34" charset="0"/>
                <a:cs typeface="Arial" pitchFamily="34" charset="0"/>
              </a:rPr>
              <a:t>_p</a:t>
            </a:r>
          </a:p>
        </p:txBody>
      </p:sp>
      <p:sp>
        <p:nvSpPr>
          <p:cNvPr id="12" name="TextBox 11">
            <a:extLst>
              <a:ext uri="{FF2B5EF4-FFF2-40B4-BE49-F238E27FC236}">
                <a16:creationId xmlns:a16="http://schemas.microsoft.com/office/drawing/2014/main" id="{85EDF671-5EAF-4F7A-A895-5A212CFD6948}"/>
              </a:ext>
            </a:extLst>
          </p:cNvPr>
          <p:cNvSpPr txBox="1"/>
          <p:nvPr/>
        </p:nvSpPr>
        <p:spPr>
          <a:xfrm>
            <a:off x="882870" y="1277007"/>
            <a:ext cx="1371600" cy="461665"/>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a:ea typeface="+mn-ea"/>
                <a:cs typeface="Arial"/>
              </a:defRPr>
            </a:lvl1pPr>
            <a:lvl2pPr marL="457200" algn="l" rtl="0" fontAlgn="base">
              <a:spcBef>
                <a:spcPct val="0"/>
              </a:spcBef>
              <a:spcAft>
                <a:spcPct val="0"/>
              </a:spcAft>
              <a:defRPr kern="1200">
                <a:solidFill>
                  <a:schemeClr val="tx1"/>
                </a:solidFill>
                <a:latin typeface="Arial"/>
                <a:ea typeface="+mn-ea"/>
                <a:cs typeface="Arial"/>
              </a:defRPr>
            </a:lvl2pPr>
            <a:lvl3pPr marL="914400" algn="l" rtl="0" fontAlgn="base">
              <a:spcBef>
                <a:spcPct val="0"/>
              </a:spcBef>
              <a:spcAft>
                <a:spcPct val="0"/>
              </a:spcAft>
              <a:defRPr kern="1200">
                <a:solidFill>
                  <a:schemeClr val="tx1"/>
                </a:solidFill>
                <a:latin typeface="Arial"/>
                <a:ea typeface="+mn-ea"/>
                <a:cs typeface="Arial"/>
              </a:defRPr>
            </a:lvl3pPr>
            <a:lvl4pPr marL="1371600" algn="l" rtl="0" fontAlgn="base">
              <a:spcBef>
                <a:spcPct val="0"/>
              </a:spcBef>
              <a:spcAft>
                <a:spcPct val="0"/>
              </a:spcAft>
              <a:defRPr kern="1200">
                <a:solidFill>
                  <a:schemeClr val="tx1"/>
                </a:solidFill>
                <a:latin typeface="Arial"/>
                <a:ea typeface="+mn-ea"/>
                <a:cs typeface="Arial"/>
              </a:defRPr>
            </a:lvl4pPr>
            <a:lvl5pPr marL="1828800" algn="l" rtl="0" fontAlgn="base">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sz="2400" i="1"/>
              <a:t>Syntax:</a:t>
            </a:r>
          </a:p>
        </p:txBody>
      </p:sp>
    </p:spTree>
    <p:extLst>
      <p:ext uri="{BB962C8B-B14F-4D97-AF65-F5344CB8AC3E}">
        <p14:creationId xmlns:p14="http://schemas.microsoft.com/office/powerpoint/2010/main" val="5257079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dur="50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nodeType="afterGroup">
                            <p:stCondLst>
                              <p:cond delay="500"/>
                            </p:stCondLst>
                            <p:childTnLst>
                              <p:par>
                                <p:cTn id="9" presetID="9" presetClass="entr" presetSubtype="0" dur="5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ags/tag1.xml><?xml version="1.0" encoding="utf-8"?>
<p:tagLst xmlns:p="http://schemas.openxmlformats.org/presentationml/2006/main">
  <p:tag name="AS_NET" val="6.0.8"/>
  <p:tag name="AS_OS" val="Unix 5.15.0.1019"/>
  <p:tag name="AS_RELEASE_DATE" val="2022.10.14"/>
  <p:tag name="AS_TITLE" val="Aspose.Slides for .NET5"/>
  <p:tag name="AS_VERSION" val="22.10"/>
</p:tagLst>
</file>

<file path=ppt/theme/_rels/theme2.xml.rels>&#65279;<?xml version="1.0" encoding="utf-8" standalone="yes"?><Relationships xmlns="http://schemas.openxmlformats.org/package/2006/relationships"><Relationship Id="rId1" Type="http://schemas.openxmlformats.org/officeDocument/2006/relationships/image" Target="../media/image2.jpeg" /></Relationships>
</file>

<file path=ppt/theme/_rels/theme3.xml.rels>&#65279;<?xml version="1.0" encoding="utf-8" standalone="yes"?><Relationships xmlns="http://schemas.openxmlformats.org/package/2006/relationships"><Relationship Id="rId1" Type="http://schemas.openxmlformats.org/officeDocument/2006/relationships/image" Target="../media/image2.jpeg" /></Relationships>
</file>

<file path=ppt/theme/_rels/theme4.xml.rels>&#65279;<?xml version="1.0" encoding="utf-8" standalone="yes"?><Relationships xmlns="http://schemas.openxmlformats.org/package/2006/relationships"><Relationship Id="rId1" Type="http://schemas.openxmlformats.org/officeDocument/2006/relationships/image" Target="../media/image2.jpeg" /></Relationships>
</file>

<file path=ppt/theme/_rels/theme5.xml.rels>&#65279;<?xml version="1.0" encoding="utf-8" standalone="yes"?><Relationships xmlns="http://schemas.openxmlformats.org/package/2006/relationships"><Relationship Id="rId1" Type="http://schemas.openxmlformats.org/officeDocument/2006/relationships/image" Target="../media/image2.jpeg" /></Relationships>
</file>

<file path=ppt/theme/_rels/theme6.xml.rels>&#65279;<?xml version="1.0" encoding="utf-8" standalone="yes"?><Relationships xmlns="http://schemas.openxmlformats.org/package/2006/relationships"><Relationship Id="rId1" Type="http://schemas.openxmlformats.org/officeDocument/2006/relationships/image" Target="../media/image2.jpeg" /></Relationships>
</file>

<file path=ppt/theme/_rels/theme7.xml.rels>&#65279;<?xml version="1.0" encoding="utf-8" standalone="yes"?><Relationships xmlns="http://schemas.openxmlformats.org/package/2006/relationships"><Relationship Id="rId1" Type="http://schemas.openxmlformats.org/officeDocument/2006/relationships/image" Target="../media/image2.jpeg" /></Relationships>
</file>

<file path=ppt/theme/_rels/theme8.xml.rels>&#65279;<?xml version="1.0" encoding="utf-8" standalone="yes"?><Relationships xmlns="http://schemas.openxmlformats.org/package/2006/relationships"><Relationship Id="rId1" Type="http://schemas.openxmlformats.org/officeDocument/2006/relationships/image" Target="../media/image2.jpeg" /></Relationships>
</file>

<file path=ppt/theme/_rels/theme9.xml.rels>&#65279;<?xml version="1.0" encoding="utf-8" standalone="yes"?><Relationships xmlns="http://schemas.openxmlformats.org/package/2006/relationships"><Relationship Id="rId1" Type="http://schemas.openxmlformats.org/officeDocument/2006/relationships/image" Target="../media/image2.jpeg" /></Relationships>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r="http://schemas.openxmlformats.org/officeDocument/2006/relationships"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r:embed="rId1">
            <a:duotone>
              <a:schemeClr val="phClr">
                <a:shade val="55000"/>
              </a:schemeClr>
              <a:schemeClr val="phClr">
                <a:tint val="97000"/>
                <a:satMod val="95000"/>
              </a:schemeClr>
            </a:duotone>
          </a:blip>
          <a:tile tx="0" ty="0" sx="70000" sy="70000" flip="none" algn="tl"/>
        </a:blipFill>
      </a:bgFillStyleLst>
    </a:fmtScheme>
  </a:themeElements>
  <a:objectDefaults/>
</a:theme>
</file>

<file path=ppt/theme/theme3.xml><?xml version="1.0" encoding="utf-8"?>
<a:theme xmlns:r="http://schemas.openxmlformats.org/officeDocument/2006/relationships"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r:embed="rId1">
            <a:duotone>
              <a:schemeClr val="phClr">
                <a:shade val="55000"/>
              </a:schemeClr>
              <a:schemeClr val="phClr">
                <a:tint val="97000"/>
                <a:satMod val="95000"/>
              </a:schemeClr>
            </a:duotone>
          </a:blip>
          <a:tile tx="0" ty="0" sx="70000" sy="70000" flip="none" algn="tl"/>
        </a:blipFill>
      </a:bgFillStyleLst>
    </a:fmtScheme>
  </a:themeElements>
  <a:objectDefaults/>
</a:theme>
</file>

<file path=ppt/theme/theme4.xml><?xml version="1.0" encoding="utf-8"?>
<a:theme xmlns:r="http://schemas.openxmlformats.org/officeDocument/2006/relationships"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r:embed="rId1">
            <a:duotone>
              <a:schemeClr val="phClr">
                <a:shade val="55000"/>
              </a:schemeClr>
              <a:schemeClr val="phClr">
                <a:tint val="97000"/>
                <a:satMod val="95000"/>
              </a:schemeClr>
            </a:duotone>
          </a:blip>
          <a:tile tx="0" ty="0" sx="70000" sy="70000" flip="none" algn="tl"/>
        </a:blipFill>
      </a:bgFillStyleLst>
    </a:fmtScheme>
  </a:themeElements>
  <a:objectDefaults/>
</a:theme>
</file>

<file path=ppt/theme/theme5.xml><?xml version="1.0" encoding="utf-8"?>
<a:theme xmlns:r="http://schemas.openxmlformats.org/officeDocument/2006/relationships"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r:embed="rId1">
            <a:duotone>
              <a:schemeClr val="phClr">
                <a:shade val="55000"/>
              </a:schemeClr>
              <a:schemeClr val="phClr">
                <a:tint val="97000"/>
                <a:satMod val="95000"/>
              </a:schemeClr>
            </a:duotone>
          </a:blip>
          <a:tile tx="0" ty="0" sx="70000" sy="70000" flip="none" algn="tl"/>
        </a:blipFill>
      </a:bgFillStyleLst>
    </a:fmtScheme>
  </a:themeElements>
  <a:objectDefaults/>
</a:theme>
</file>

<file path=ppt/theme/theme6.xml><?xml version="1.0" encoding="utf-8"?>
<a:theme xmlns:r="http://schemas.openxmlformats.org/officeDocument/2006/relationships"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r:embed="rId1">
            <a:duotone>
              <a:schemeClr val="phClr">
                <a:shade val="55000"/>
              </a:schemeClr>
              <a:schemeClr val="phClr">
                <a:tint val="97000"/>
                <a:satMod val="95000"/>
              </a:schemeClr>
            </a:duotone>
          </a:blip>
          <a:tile tx="0" ty="0" sx="70000" sy="70000" flip="none" algn="tl"/>
        </a:blipFill>
      </a:bgFillStyleLst>
    </a:fmtScheme>
  </a:themeElements>
  <a:objectDefaults/>
</a:theme>
</file>

<file path=ppt/theme/theme7.xml><?xml version="1.0" encoding="utf-8"?>
<a:theme xmlns:r="http://schemas.openxmlformats.org/officeDocument/2006/relationships"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r:embed="rId1">
            <a:duotone>
              <a:schemeClr val="phClr">
                <a:shade val="55000"/>
              </a:schemeClr>
              <a:schemeClr val="phClr">
                <a:tint val="97000"/>
                <a:satMod val="95000"/>
              </a:schemeClr>
            </a:duotone>
          </a:blip>
          <a:tile tx="0" ty="0" sx="70000" sy="70000" flip="none" algn="tl"/>
        </a:blipFill>
      </a:bgFillStyleLst>
    </a:fmtScheme>
  </a:themeElements>
  <a:objectDefaults/>
</a:theme>
</file>

<file path=ppt/theme/theme8.xml><?xml version="1.0" encoding="utf-8"?>
<a:theme xmlns:r="http://schemas.openxmlformats.org/officeDocument/2006/relationships"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r:embed="rId1">
            <a:duotone>
              <a:schemeClr val="phClr">
                <a:shade val="55000"/>
              </a:schemeClr>
              <a:schemeClr val="phClr">
                <a:tint val="97000"/>
                <a:satMod val="95000"/>
              </a:schemeClr>
            </a:duotone>
          </a:blip>
          <a:tile tx="0" ty="0" sx="70000" sy="70000" flip="none" algn="tl"/>
        </a:blipFill>
      </a:bgFillStyleLst>
    </a:fmtScheme>
  </a:themeElements>
  <a:objectDefaults/>
</a:theme>
</file>

<file path=ppt/theme/theme9.xml><?xml version="1.0" encoding="utf-8"?>
<a:theme xmlns:r="http://schemas.openxmlformats.org/officeDocument/2006/relationships"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Arial"/>
        <a:cs typeface="Arial"/>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r:embed="rId1">
            <a:duotone>
              <a:schemeClr val="phClr">
                <a:shade val="55000"/>
              </a:schemeClr>
              <a:schemeClr val="phClr">
                <a:tint val="97000"/>
                <a:satMod val="95000"/>
              </a:schemeClr>
            </a:duotone>
          </a:blip>
          <a:tile tx="0" ty="0" sx="70000" sy="70000" flip="none" algn="tl"/>
        </a:blip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844</Paragraphs>
  <Slides>54</Slides>
  <Notes>48</Notes>
  <TotalTime>1</TotalTime>
  <HiddenSlides>0</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54</vt:i4>
      </vt:variant>
    </vt:vector>
  </HeadingPairs>
  <TitlesOfParts>
    <vt:vector baseType="lpstr" size="64">
      <vt:lpstr>Arial</vt:lpstr>
      <vt:lpstr>Calibri</vt:lpstr>
      <vt:lpstr>Times New Roman</vt:lpstr>
      <vt:lpstr>Wingdings</vt:lpstr>
      <vt:lpstr>Courier New</vt:lpstr>
      <vt:lpstr>Lucida Console</vt:lpstr>
      <vt:lpstr>Consolas</vt:lpstr>
      <vt:lpstr>Symbol</vt:lpstr>
      <vt:lpstr>Lucida Sans Unicode</vt:lpstr>
      <vt:lpstr>Office Theme</vt:lpstr>
      <vt:lpstr>http://www.comp.nus.edu.sg/~cs2100/</vt:lpstr>
      <vt:lpstr>Questions?</vt:lpstr>
      <vt:lpstr>Lecture #4: Pointers and Functions (1/2)</vt:lpstr>
      <vt:lpstr>Lecture #4: Pointers and Functions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File</vt:lpstr>
      <vt:lpstr>http://www.comp.nus.edu.sg/~cs2100/</vt:lpstr>
      <vt:lpstr>Questions?</vt:lpstr>
      <vt:lpstr>PowerPoint Presentation</vt:lpstr>
      <vt:lpstr>PowerPoint Presentation</vt:lpstr>
      <vt:lpstr>PowerPoint Presentation</vt:lpstr>
      <vt:lpstr>PowerPoint Presentation</vt:lpstr>
      <vt:lpstr>PowerPoint Presentation</vt:lpstr>
      <vt:lpstr>Quiz</vt:lpstr>
      <vt:lpstr>End of File</vt:lpstr>
      <vt:lpstr>http://www.comp.nus.edu.sg/~cs2100/</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File</vt:lpstr>
      <vt:lpstr>http://www.comp.nus.edu.sg/~cs2100/</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vt:lpstr>
      <vt:lpstr>End of File</vt:lpstr>
    </vt:vector>
  </TitlesOfParts>
  <LinksUpToDate>0</LinksUpToDate>
  <SharedDoc>0</SharedDoc>
  <HyperlinksChanged>0</HyperlinksChanged>
  <Application>Aspose.Slides for .NET</Application>
  <AppVersion>22.1000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2022-11-25T06:28:04.888</cp:lastPrinted>
  <dcterms:created xsi:type="dcterms:W3CDTF">2022-11-25T06:28:04Z</dcterms:created>
  <dcterms:modified xsi:type="dcterms:W3CDTF">2022-11-25T06:28:57Z</dcterms:modified>
</cp:coreProperties>
</file>