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1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5099" r:id="rId2"/>
    <p:sldMasterId id="2147485111" r:id="rId3"/>
    <p:sldMasterId id="2147485123" r:id="rId4"/>
    <p:sldMasterId id="2147485135" r:id="rId5"/>
    <p:sldMasterId id="2147485147" r:id="rId6"/>
    <p:sldMasterId id="2147485159" r:id="rId7"/>
    <p:sldMasterId id="2147485171" r:id="rId8"/>
    <p:sldMasterId id="2147485183" r:id="rId9"/>
  </p:sldMasterIdLst>
  <p:notesMasterIdLst>
    <p:notesMasterId r:id="rId10"/>
  </p:notesMasterIdLst>
  <p:sldIdLst>
    <p:sldId id="259" r:id="rId11"/>
    <p:sldId id="262" r:id="rId12"/>
    <p:sldId id="265" r:id="rId13"/>
    <p:sldId id="268" r:id="rId14"/>
    <p:sldId id="271" r:id="rId15"/>
    <p:sldId id="274" r:id="rId16"/>
    <p:sldId id="277" r:id="rId17"/>
    <p:sldId id="280" r:id="rId18"/>
    <p:sldId id="283" r:id="rId19"/>
    <p:sldId id="286" r:id="rId20"/>
    <p:sldId id="289" r:id="rId21"/>
    <p:sldId id="292" r:id="rId22"/>
    <p:sldId id="295" r:id="rId23"/>
    <p:sldId id="298" r:id="rId24"/>
    <p:sldId id="301" r:id="rId25"/>
    <p:sldId id="304" r:id="rId26"/>
    <p:sldId id="307" r:id="rId27"/>
    <p:sldId id="310" r:id="rId28"/>
    <p:sldId id="313" r:id="rId29"/>
    <p:sldId id="316" r:id="rId30"/>
    <p:sldId id="319" r:id="rId31"/>
    <p:sldId id="322" r:id="rId32"/>
    <p:sldId id="325" r:id="rId33"/>
    <p:sldId id="328" r:id="rId34"/>
    <p:sldId id="331" r:id="rId35"/>
    <p:sldId id="334" r:id="rId36"/>
    <p:sldId id="337" r:id="rId37"/>
    <p:sldId id="340" r:id="rId38"/>
    <p:sldId id="343" r:id="rId39"/>
    <p:sldId id="346" r:id="rId40"/>
    <p:sldId id="349" r:id="rId41"/>
    <p:sldId id="352" r:id="rId42"/>
    <p:sldId id="355" r:id="rId43"/>
    <p:sldId id="358" r:id="rId44"/>
    <p:sldId id="361" r:id="rId45"/>
    <p:sldId id="364" r:id="rId46"/>
    <p:sldId id="367" r:id="rId47"/>
    <p:sldId id="370" r:id="rId48"/>
    <p:sldId id="373" r:id="rId49"/>
    <p:sldId id="376" r:id="rId50"/>
    <p:sldId id="379" r:id="rId51"/>
    <p:sldId id="382" r:id="rId52"/>
    <p:sldId id="385" r:id="rId53"/>
    <p:sldId id="388" r:id="rId54"/>
    <p:sldId id="391" r:id="rId55"/>
    <p:sldId id="394" r:id="rId56"/>
    <p:sldId id="397" r:id="rId57"/>
    <p:sldId id="400" r:id="rId58"/>
    <p:sldId id="403" r:id="rId59"/>
    <p:sldId id="406" r:id="rId60"/>
    <p:sldId id="409" r:id="rId61"/>
    <p:sldId id="412" r:id="rId62"/>
    <p:sldId id="415" r:id="rId63"/>
    <p:sldId id="418" r:id="rId64"/>
    <p:sldId id="421" r:id="rId65"/>
    <p:sldId id="424" r:id="rId66"/>
    <p:sldId id="427" r:id="rId67"/>
    <p:sldId id="430" r:id="rId68"/>
    <p:sldId id="433" r:id="rId69"/>
    <p:sldId id="436" r:id="rId70"/>
    <p:sldId id="439" r:id="rId71"/>
    <p:sldId id="442" r:id="rId72"/>
    <p:sldId id="445" r:id="rId73"/>
  </p:sldIdLst>
  <p:sldSz cx="9144000" cy="6858000"/>
  <p:notesSz cx="6858000" cy="9144000"/>
  <p:custDataLst>
    <p:tags r:id="rId7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notesMaster" Target="notesMasters/notesMaster1.xml" /><Relationship Id="rId11" Type="http://schemas.openxmlformats.org/officeDocument/2006/relationships/slide" Target="slides/slide1.xml" /><Relationship Id="rId12" Type="http://schemas.openxmlformats.org/officeDocument/2006/relationships/slide" Target="slides/slide2.xml" /><Relationship Id="rId13" Type="http://schemas.openxmlformats.org/officeDocument/2006/relationships/slide" Target="slides/slide3.xml" /><Relationship Id="rId14" Type="http://schemas.openxmlformats.org/officeDocument/2006/relationships/slide" Target="slides/slide4.xml" /><Relationship Id="rId15" Type="http://schemas.openxmlformats.org/officeDocument/2006/relationships/slide" Target="slides/slide5.xml" /><Relationship Id="rId16" Type="http://schemas.openxmlformats.org/officeDocument/2006/relationships/slide" Target="slides/slide6.xml" /><Relationship Id="rId17" Type="http://schemas.openxmlformats.org/officeDocument/2006/relationships/slide" Target="slides/slide7.xml" /><Relationship Id="rId18" Type="http://schemas.openxmlformats.org/officeDocument/2006/relationships/slide" Target="slides/slide8.xml" /><Relationship Id="rId19" Type="http://schemas.openxmlformats.org/officeDocument/2006/relationships/slide" Target="slides/slide9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0.xml" /><Relationship Id="rId21" Type="http://schemas.openxmlformats.org/officeDocument/2006/relationships/slide" Target="slides/slide11.xml" /><Relationship Id="rId22" Type="http://schemas.openxmlformats.org/officeDocument/2006/relationships/slide" Target="slides/slide12.xml" /><Relationship Id="rId23" Type="http://schemas.openxmlformats.org/officeDocument/2006/relationships/slide" Target="slides/slide13.xml" /><Relationship Id="rId24" Type="http://schemas.openxmlformats.org/officeDocument/2006/relationships/slide" Target="slides/slide14.xml" /><Relationship Id="rId25" Type="http://schemas.openxmlformats.org/officeDocument/2006/relationships/slide" Target="slides/slide15.xml" /><Relationship Id="rId26" Type="http://schemas.openxmlformats.org/officeDocument/2006/relationships/slide" Target="slides/slide16.xml" /><Relationship Id="rId27" Type="http://schemas.openxmlformats.org/officeDocument/2006/relationships/slide" Target="slides/slide17.xml" /><Relationship Id="rId28" Type="http://schemas.openxmlformats.org/officeDocument/2006/relationships/slide" Target="slides/slide18.xml" /><Relationship Id="rId29" Type="http://schemas.openxmlformats.org/officeDocument/2006/relationships/slide" Target="slides/slide19.xml" /><Relationship Id="rId3" Type="http://schemas.openxmlformats.org/officeDocument/2006/relationships/slideMaster" Target="slideMasters/slideMaster3.xml" /><Relationship Id="rId30" Type="http://schemas.openxmlformats.org/officeDocument/2006/relationships/slide" Target="slides/slide20.xml" /><Relationship Id="rId31" Type="http://schemas.openxmlformats.org/officeDocument/2006/relationships/slide" Target="slides/slide21.xml" /><Relationship Id="rId32" Type="http://schemas.openxmlformats.org/officeDocument/2006/relationships/slide" Target="slides/slide22.xml" /><Relationship Id="rId33" Type="http://schemas.openxmlformats.org/officeDocument/2006/relationships/slide" Target="slides/slide23.xml" /><Relationship Id="rId34" Type="http://schemas.openxmlformats.org/officeDocument/2006/relationships/slide" Target="slides/slide24.xml" /><Relationship Id="rId35" Type="http://schemas.openxmlformats.org/officeDocument/2006/relationships/slide" Target="slides/slide25.xml" /><Relationship Id="rId36" Type="http://schemas.openxmlformats.org/officeDocument/2006/relationships/slide" Target="slides/slide26.xml" /><Relationship Id="rId37" Type="http://schemas.openxmlformats.org/officeDocument/2006/relationships/slide" Target="slides/slide27.xml" /><Relationship Id="rId38" Type="http://schemas.openxmlformats.org/officeDocument/2006/relationships/slide" Target="slides/slide28.xml" /><Relationship Id="rId39" Type="http://schemas.openxmlformats.org/officeDocument/2006/relationships/slide" Target="slides/slide29.xml" /><Relationship Id="rId4" Type="http://schemas.openxmlformats.org/officeDocument/2006/relationships/slideMaster" Target="slideMasters/slideMaster4.xml" /><Relationship Id="rId40" Type="http://schemas.openxmlformats.org/officeDocument/2006/relationships/slide" Target="slides/slide30.xml" /><Relationship Id="rId41" Type="http://schemas.openxmlformats.org/officeDocument/2006/relationships/slide" Target="slides/slide31.xml" /><Relationship Id="rId42" Type="http://schemas.openxmlformats.org/officeDocument/2006/relationships/slide" Target="slides/slide32.xml" /><Relationship Id="rId43" Type="http://schemas.openxmlformats.org/officeDocument/2006/relationships/slide" Target="slides/slide33.xml" /><Relationship Id="rId44" Type="http://schemas.openxmlformats.org/officeDocument/2006/relationships/slide" Target="slides/slide34.xml" /><Relationship Id="rId45" Type="http://schemas.openxmlformats.org/officeDocument/2006/relationships/slide" Target="slides/slide35.xml" /><Relationship Id="rId46" Type="http://schemas.openxmlformats.org/officeDocument/2006/relationships/slide" Target="slides/slide36.xml" /><Relationship Id="rId47" Type="http://schemas.openxmlformats.org/officeDocument/2006/relationships/slide" Target="slides/slide37.xml" /><Relationship Id="rId48" Type="http://schemas.openxmlformats.org/officeDocument/2006/relationships/slide" Target="slides/slide38.xml" /><Relationship Id="rId49" Type="http://schemas.openxmlformats.org/officeDocument/2006/relationships/slide" Target="slides/slide39.xml" /><Relationship Id="rId5" Type="http://schemas.openxmlformats.org/officeDocument/2006/relationships/slideMaster" Target="slideMasters/slideMaster5.xml" /><Relationship Id="rId50" Type="http://schemas.openxmlformats.org/officeDocument/2006/relationships/slide" Target="slides/slide40.xml" /><Relationship Id="rId51" Type="http://schemas.openxmlformats.org/officeDocument/2006/relationships/slide" Target="slides/slide41.xml" /><Relationship Id="rId52" Type="http://schemas.openxmlformats.org/officeDocument/2006/relationships/slide" Target="slides/slide42.xml" /><Relationship Id="rId53" Type="http://schemas.openxmlformats.org/officeDocument/2006/relationships/slide" Target="slides/slide43.xml" /><Relationship Id="rId54" Type="http://schemas.openxmlformats.org/officeDocument/2006/relationships/slide" Target="slides/slide44.xml" /><Relationship Id="rId55" Type="http://schemas.openxmlformats.org/officeDocument/2006/relationships/slide" Target="slides/slide45.xml" /><Relationship Id="rId56" Type="http://schemas.openxmlformats.org/officeDocument/2006/relationships/slide" Target="slides/slide46.xml" /><Relationship Id="rId57" Type="http://schemas.openxmlformats.org/officeDocument/2006/relationships/slide" Target="slides/slide47.xml" /><Relationship Id="rId58" Type="http://schemas.openxmlformats.org/officeDocument/2006/relationships/slide" Target="slides/slide48.xml" /><Relationship Id="rId59" Type="http://schemas.openxmlformats.org/officeDocument/2006/relationships/slide" Target="slides/slide49.xml" /><Relationship Id="rId6" Type="http://schemas.openxmlformats.org/officeDocument/2006/relationships/slideMaster" Target="slideMasters/slideMaster6.xml" /><Relationship Id="rId60" Type="http://schemas.openxmlformats.org/officeDocument/2006/relationships/slide" Target="slides/slide50.xml" /><Relationship Id="rId61" Type="http://schemas.openxmlformats.org/officeDocument/2006/relationships/slide" Target="slides/slide51.xml" /><Relationship Id="rId62" Type="http://schemas.openxmlformats.org/officeDocument/2006/relationships/slide" Target="slides/slide52.xml" /><Relationship Id="rId63" Type="http://schemas.openxmlformats.org/officeDocument/2006/relationships/slide" Target="slides/slide53.xml" /><Relationship Id="rId64" Type="http://schemas.openxmlformats.org/officeDocument/2006/relationships/slide" Target="slides/slide54.xml" /><Relationship Id="rId65" Type="http://schemas.openxmlformats.org/officeDocument/2006/relationships/slide" Target="slides/slide55.xml" /><Relationship Id="rId66" Type="http://schemas.openxmlformats.org/officeDocument/2006/relationships/slide" Target="slides/slide56.xml" /><Relationship Id="rId67" Type="http://schemas.openxmlformats.org/officeDocument/2006/relationships/slide" Target="slides/slide57.xml" /><Relationship Id="rId68" Type="http://schemas.openxmlformats.org/officeDocument/2006/relationships/slide" Target="slides/slide58.xml" /><Relationship Id="rId69" Type="http://schemas.openxmlformats.org/officeDocument/2006/relationships/slide" Target="slides/slide59.xml" /><Relationship Id="rId7" Type="http://schemas.openxmlformats.org/officeDocument/2006/relationships/slideMaster" Target="slideMasters/slideMaster7.xml" /><Relationship Id="rId70" Type="http://schemas.openxmlformats.org/officeDocument/2006/relationships/slide" Target="slides/slide60.xml" /><Relationship Id="rId71" Type="http://schemas.openxmlformats.org/officeDocument/2006/relationships/slide" Target="slides/slide61.xml" /><Relationship Id="rId72" Type="http://schemas.openxmlformats.org/officeDocument/2006/relationships/slide" Target="slides/slide62.xml" /><Relationship Id="rId73" Type="http://schemas.openxmlformats.org/officeDocument/2006/relationships/slide" Target="slides/slide63.xml" /><Relationship Id="rId74" Type="http://schemas.openxmlformats.org/officeDocument/2006/relationships/tags" Target="tags/tag1.xml" /><Relationship Id="rId75" Type="http://schemas.openxmlformats.org/officeDocument/2006/relationships/presProps" Target="presProps.xml" /><Relationship Id="rId76" Type="http://schemas.openxmlformats.org/officeDocument/2006/relationships/viewProps" Target="viewProps.xml" /><Relationship Id="rId77" Type="http://schemas.openxmlformats.org/officeDocument/2006/relationships/theme" Target="theme/theme1.xml" /><Relationship Id="rId78" Type="http://schemas.openxmlformats.org/officeDocument/2006/relationships/tableStyles" Target="tableStyles.xml" /><Relationship Id="rId8" Type="http://schemas.openxmlformats.org/officeDocument/2006/relationships/slideMaster" Target="slideMasters/slideMaster8.xml" /><Relationship Id="rId9" Type="http://schemas.openxmlformats.org/officeDocument/2006/relationships/slideMaster" Target="slideMasters/slideMaster9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0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8/6/22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CS2100 Computer Organisation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notesMaster" Target="../notesMasters/notesMaster1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8.xml" /><Relationship Id="rId2" Type="http://schemas.openxmlformats.org/officeDocument/2006/relationships/notesMaster" Target="../notesMasters/notesMaster1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notesMaster" Target="../notesMasters/notesMaster1.xml" /></Relationships>
</file>

<file path=ppt/notesSlides/_rels/notesSlide1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2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notesMaster" Target="../notesMasters/notesMaster1.xml" /></Relationships>
</file>

<file path=ppt/notesSlides/_rels/notesSlide2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3.xml" /><Relationship Id="rId2" Type="http://schemas.openxmlformats.org/officeDocument/2006/relationships/notesMaster" Target="../notesMasters/notesMaster1.xml" /></Relationships>
</file>

<file path=ppt/notesSlides/_rels/notesSlide2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4.xml" /><Relationship Id="rId2" Type="http://schemas.openxmlformats.org/officeDocument/2006/relationships/notesMaster" Target="../notesMasters/notesMaster1.xml" /></Relationships>
</file>

<file path=ppt/notesSlides/_rels/notesSlide2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5.xml" /><Relationship Id="rId2" Type="http://schemas.openxmlformats.org/officeDocument/2006/relationships/notesMaster" Target="../notesMasters/notesMaster1.xml" /></Relationships>
</file>

<file path=ppt/notesSlides/_rels/notesSlide2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6.xml" /><Relationship Id="rId2" Type="http://schemas.openxmlformats.org/officeDocument/2006/relationships/notesMaster" Target="../notesMasters/notesMaster1.xml" /></Relationships>
</file>

<file path=ppt/notesSlides/_rels/notesSlide2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7.xml" /><Relationship Id="rId2" Type="http://schemas.openxmlformats.org/officeDocument/2006/relationships/notesMaster" Target="../notesMasters/notesMaster1.xml" /></Relationships>
</file>

<file path=ppt/notesSlides/_rels/notesSlide2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8.xml" /><Relationship Id="rId2" Type="http://schemas.openxmlformats.org/officeDocument/2006/relationships/notesMaster" Target="../notesMasters/notesMaster1.xml" /></Relationships>
</file>

<file path=ppt/notesSlides/_rels/notesSlide2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9.xml" /><Relationship Id="rId2" Type="http://schemas.openxmlformats.org/officeDocument/2006/relationships/notesMaster" Target="../notesMasters/notesMaster1.xml" /></Relationships>
</file>

<file path=ppt/notesSlides/_rels/notesSlide2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0.xml" /><Relationship Id="rId2" Type="http://schemas.openxmlformats.org/officeDocument/2006/relationships/notesMaster" Target="../notesMasters/notesMaster1.xml" /></Relationships>
</file>

<file path=ppt/notesSlides/_rels/notesSlide2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1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3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3.xml" /><Relationship Id="rId2" Type="http://schemas.openxmlformats.org/officeDocument/2006/relationships/notesMaster" Target="../notesMasters/notesMaster1.xml" /></Relationships>
</file>

<file path=ppt/notesSlides/_rels/notesSlide3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4.xml" /><Relationship Id="rId2" Type="http://schemas.openxmlformats.org/officeDocument/2006/relationships/notesMaster" Target="../notesMasters/notesMaster1.xml" /></Relationships>
</file>

<file path=ppt/notesSlides/_rels/notesSlide3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6.xml" /><Relationship Id="rId2" Type="http://schemas.openxmlformats.org/officeDocument/2006/relationships/notesMaster" Target="../notesMasters/notesMaster1.xml" /></Relationships>
</file>

<file path=ppt/notesSlides/_rels/notesSlide3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7.xml" /><Relationship Id="rId2" Type="http://schemas.openxmlformats.org/officeDocument/2006/relationships/notesMaster" Target="../notesMasters/notesMaster1.xml" /></Relationships>
</file>

<file path=ppt/notesSlides/_rels/notesSlide3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8.xml" /><Relationship Id="rId2" Type="http://schemas.openxmlformats.org/officeDocument/2006/relationships/notesMaster" Target="../notesMasters/notesMaster1.xml" /></Relationships>
</file>

<file path=ppt/notesSlides/_rels/notesSlide3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9.xml" /><Relationship Id="rId2" Type="http://schemas.openxmlformats.org/officeDocument/2006/relationships/notesMaster" Target="../notesMasters/notesMaster1.xml" /></Relationships>
</file>

<file path=ppt/notesSlides/_rels/notesSlide3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0.xml" /><Relationship Id="rId2" Type="http://schemas.openxmlformats.org/officeDocument/2006/relationships/notesMaster" Target="../notesMasters/notesMaster1.xml" /></Relationships>
</file>

<file path=ppt/notesSlides/_rels/notesSlide3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1.xml" /><Relationship Id="rId2" Type="http://schemas.openxmlformats.org/officeDocument/2006/relationships/notesMaster" Target="../notesMasters/notesMaster1.xml" /></Relationships>
</file>

<file path=ppt/notesSlides/_rels/notesSlide3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2.xml" /><Relationship Id="rId2" Type="http://schemas.openxmlformats.org/officeDocument/2006/relationships/notesMaster" Target="../notesMasters/notesMaster1.xml" /></Relationships>
</file>

<file path=ppt/notesSlides/_rels/notesSlide3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3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4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4.xml" /><Relationship Id="rId2" Type="http://schemas.openxmlformats.org/officeDocument/2006/relationships/notesMaster" Target="../notesMasters/notesMaster1.xml" /></Relationships>
</file>

<file path=ppt/notesSlides/_rels/notesSlide4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5.xml" /><Relationship Id="rId2" Type="http://schemas.openxmlformats.org/officeDocument/2006/relationships/notesMaster" Target="../notesMasters/notesMaster1.xml" /></Relationships>
</file>

<file path=ppt/notesSlides/_rels/notesSlide4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6.xml" /><Relationship Id="rId2" Type="http://schemas.openxmlformats.org/officeDocument/2006/relationships/notesMaster" Target="../notesMasters/notesMaster1.xml" /></Relationships>
</file>

<file path=ppt/notesSlides/_rels/notesSlide4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7.xml" /><Relationship Id="rId2" Type="http://schemas.openxmlformats.org/officeDocument/2006/relationships/notesMaster" Target="../notesMasters/notesMaster1.xml" /></Relationships>
</file>

<file path=ppt/notesSlides/_rels/notesSlide4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8.xml" /><Relationship Id="rId2" Type="http://schemas.openxmlformats.org/officeDocument/2006/relationships/notesMaster" Target="../notesMasters/notesMaster1.xml" /></Relationships>
</file>

<file path=ppt/notesSlides/_rels/notesSlide4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9.xml" /><Relationship Id="rId2" Type="http://schemas.openxmlformats.org/officeDocument/2006/relationships/notesMaster" Target="../notesMasters/notesMaster1.xml" /></Relationships>
</file>

<file path=ppt/notesSlides/_rels/notesSlide4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0.xml" /><Relationship Id="rId2" Type="http://schemas.openxmlformats.org/officeDocument/2006/relationships/notesMaster" Target="../notesMasters/notesMaster1.xml" /></Relationships>
</file>

<file path=ppt/notesSlides/_rels/notesSlide4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2.xml" /><Relationship Id="rId2" Type="http://schemas.openxmlformats.org/officeDocument/2006/relationships/notesMaster" Target="../notesMasters/notesMaster1.xml" /></Relationships>
</file>

<file path=ppt/notesSlides/_rels/notesSlide4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3.xml" /><Relationship Id="rId2" Type="http://schemas.openxmlformats.org/officeDocument/2006/relationships/notesMaster" Target="../notesMasters/notesMaster1.xml" /></Relationships>
</file>

<file path=ppt/notesSlides/_rels/notesSlide4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5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5.xml" /><Relationship Id="rId2" Type="http://schemas.openxmlformats.org/officeDocument/2006/relationships/notesMaster" Target="../notesMasters/notesMaster1.xml" /></Relationships>
</file>

<file path=ppt/notesSlides/_rels/notesSlide5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6.xml" /><Relationship Id="rId2" Type="http://schemas.openxmlformats.org/officeDocument/2006/relationships/notesMaster" Target="../notesMasters/notesMaster1.xml" /></Relationships>
</file>

<file path=ppt/notesSlides/_rels/notesSlide5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7.xml" /><Relationship Id="rId2" Type="http://schemas.openxmlformats.org/officeDocument/2006/relationships/notesMaster" Target="../notesMasters/notesMaster1.xml" /></Relationships>
</file>

<file path=ppt/notesSlides/_rels/notesSlide5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8.xml" /><Relationship Id="rId2" Type="http://schemas.openxmlformats.org/officeDocument/2006/relationships/notesMaster" Target="../notesMasters/notesMaster1.xml" /></Relationships>
</file>

<file path=ppt/notesSlides/_rels/notesSlide5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9.xml" /><Relationship Id="rId2" Type="http://schemas.openxmlformats.org/officeDocument/2006/relationships/notesMaster" Target="../notesMasters/notesMaster1.xml" /></Relationships>
</file>

<file path=ppt/notesSlides/_rels/notesSlide5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0.xml" /><Relationship Id="rId2" Type="http://schemas.openxmlformats.org/officeDocument/2006/relationships/notesMaster" Target="../notesMasters/notesMaster1.xml" /></Relationships>
</file>

<file path=ppt/notesSlides/_rels/notesSlide5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1.xml" /><Relationship Id="rId2" Type="http://schemas.openxmlformats.org/officeDocument/2006/relationships/notesMaster" Target="../notesMasters/notesMaster1.xml" /></Relationships>
</file>

<file path=ppt/notesSlides/_rels/notesSlide5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3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13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04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15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3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101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342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2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769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084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509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820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656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653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700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481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01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9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/>
              <a:t>NOTE: this is COPY, no aliasing</a:t>
            </a:r>
          </a:p>
        </p:txBody>
      </p:sp>
    </p:spTree>
    <p:extLst>
      <p:ext uri="{BB962C8B-B14F-4D97-AF65-F5344CB8AC3E}">
        <p14:creationId xmlns:p14="http://schemas.microsoft.com/office/powerpoint/2010/main" val="27836227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262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/>
              <a:t>Pass-by-value</a:t>
            </a:r>
          </a:p>
        </p:txBody>
      </p:sp>
    </p:spTree>
    <p:extLst>
      <p:ext uri="{BB962C8B-B14F-4D97-AF65-F5344CB8AC3E}">
        <p14:creationId xmlns:p14="http://schemas.microsoft.com/office/powerpoint/2010/main" val="18641321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922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77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141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92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393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705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41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82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781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143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462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10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38154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6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6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7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567768-10E2-4BBB-895B-40B60B3F5D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EEB900-A30A-4B77-829A-4AC61BB8CF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805557-61EC-4E3B-85C8-FC3E455E72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D7FB0F-77A5-4013-A14E-342587CEBF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13F7249-D955-41B6-82AC-3C5C8C78EA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472E26F-4AD2-4952-B3EF-294E798DAF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0906ADB-D2AA-451B-9C4E-BE462F1676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5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/>
</p:sldLayout>
</file>

<file path=ppt/slideLayouts/slideLayout5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5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/>
</p:sldLayout>
</file>

<file path=ppt/slideLayouts/slideLayout5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B7A901A-07B5-4506-82B5-982DB47A9F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/>
</p:sldLayout>
</file>

<file path=ppt/slideLayouts/slideLayout6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6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6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/>
</p:sldLayout>
</file>

<file path=ppt/slideLayouts/slideLayout6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6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6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6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/>
</p:sldLayout>
</file>

<file path=ppt/slideLayouts/slideLayout6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6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8AA1686-2558-4526-84A9-DA43E9A2AA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7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/>
</p:sldLayout>
</file>

<file path=ppt/slideLayouts/slideLayout7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7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7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/>
</p:sldLayout>
</file>

<file path=ppt/slideLayouts/slideLayout7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7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7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7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/>
</p:sldLayout>
</file>

<file path=ppt/slideLayouts/slideLayout7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1E3F6CB-B366-4BC2-82DF-AB03B146CA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/>
</p:sldLayout>
</file>

<file path=ppt/slideLayouts/slideLayout8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8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/>
</p:sldLayout>
</file>

<file path=ppt/slideLayouts/slideLayout8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8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8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/>
</p:sldLayout>
</file>

<file path=ppt/slideLayouts/slideLayout8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8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8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8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CD65544-34DF-4800-95C8-970BAFCD19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9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/>
</p:sldLayout>
</file>

<file path=ppt/slideLayouts/slideLayout9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9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/>
</p:sldLayout>
</file>

<file path=ppt/slideLayouts/slideLayout9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9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9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/>
</p:sldLayout>
</file>

<file path=ppt/slideLayouts/slideLayout9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9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Layouts/slideLayout9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image" Target="../media/image1.png" /><Relationship Id="rId13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32.xml" /><Relationship Id="rId11" Type="http://schemas.openxmlformats.org/officeDocument/2006/relationships/slideLayout" Target="../slideLayouts/slideLayout33.xml" /><Relationship Id="rId12" Type="http://schemas.openxmlformats.org/officeDocument/2006/relationships/image" Target="../media/image1.png" /><Relationship Id="rId13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25.xml" /><Relationship Id="rId4" Type="http://schemas.openxmlformats.org/officeDocument/2006/relationships/slideLayout" Target="../slideLayouts/slideLayout26.xml" /><Relationship Id="rId5" Type="http://schemas.openxmlformats.org/officeDocument/2006/relationships/slideLayout" Target="../slideLayouts/slideLayout27.xml" /><Relationship Id="rId6" Type="http://schemas.openxmlformats.org/officeDocument/2006/relationships/slideLayout" Target="../slideLayouts/slideLayout28.xml" /><Relationship Id="rId7" Type="http://schemas.openxmlformats.org/officeDocument/2006/relationships/slideLayout" Target="../slideLayouts/slideLayout29.xml" /><Relationship Id="rId8" Type="http://schemas.openxmlformats.org/officeDocument/2006/relationships/slideLayout" Target="../slideLayouts/slideLayout30.xml" /><Relationship Id="rId9" Type="http://schemas.openxmlformats.org/officeDocument/2006/relationships/slideLayout" Target="../slideLayouts/slideLayout31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10" Type="http://schemas.openxmlformats.org/officeDocument/2006/relationships/slideLayout" Target="../slideLayouts/slideLayout43.xml" /><Relationship Id="rId11" Type="http://schemas.openxmlformats.org/officeDocument/2006/relationships/slideLayout" Target="../slideLayouts/slideLayout44.xml" /><Relationship Id="rId12" Type="http://schemas.openxmlformats.org/officeDocument/2006/relationships/image" Target="../media/image1.png" /><Relationship Id="rId13" Type="http://schemas.openxmlformats.org/officeDocument/2006/relationships/theme" Target="../theme/theme4.xml" /><Relationship Id="rId2" Type="http://schemas.openxmlformats.org/officeDocument/2006/relationships/slideLayout" Target="../slideLayouts/slideLayout35.xml" /><Relationship Id="rId3" Type="http://schemas.openxmlformats.org/officeDocument/2006/relationships/slideLayout" Target="../slideLayouts/slideLayout36.xml" /><Relationship Id="rId4" Type="http://schemas.openxmlformats.org/officeDocument/2006/relationships/slideLayout" Target="../slideLayouts/slideLayout37.xml" /><Relationship Id="rId5" Type="http://schemas.openxmlformats.org/officeDocument/2006/relationships/slideLayout" Target="../slideLayouts/slideLayout38.xml" /><Relationship Id="rId6" Type="http://schemas.openxmlformats.org/officeDocument/2006/relationships/slideLayout" Target="../slideLayouts/slideLayout39.xml" /><Relationship Id="rId7" Type="http://schemas.openxmlformats.org/officeDocument/2006/relationships/slideLayout" Target="../slideLayouts/slideLayout40.xml" /><Relationship Id="rId8" Type="http://schemas.openxmlformats.org/officeDocument/2006/relationships/slideLayout" Target="../slideLayouts/slideLayout41.xml" /><Relationship Id="rId9" Type="http://schemas.openxmlformats.org/officeDocument/2006/relationships/slideLayout" Target="../slideLayouts/slideLayout42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10" Type="http://schemas.openxmlformats.org/officeDocument/2006/relationships/slideLayout" Target="../slideLayouts/slideLayout54.xml" /><Relationship Id="rId11" Type="http://schemas.openxmlformats.org/officeDocument/2006/relationships/slideLayout" Target="../slideLayouts/slideLayout55.xml" /><Relationship Id="rId12" Type="http://schemas.openxmlformats.org/officeDocument/2006/relationships/image" Target="../media/image1.png" /><Relationship Id="rId13" Type="http://schemas.openxmlformats.org/officeDocument/2006/relationships/theme" Target="../theme/theme5.xml" /><Relationship Id="rId2" Type="http://schemas.openxmlformats.org/officeDocument/2006/relationships/slideLayout" Target="../slideLayouts/slideLayout46.xml" /><Relationship Id="rId3" Type="http://schemas.openxmlformats.org/officeDocument/2006/relationships/slideLayout" Target="../slideLayouts/slideLayout47.xml" /><Relationship Id="rId4" Type="http://schemas.openxmlformats.org/officeDocument/2006/relationships/slideLayout" Target="../slideLayouts/slideLayout48.xml" /><Relationship Id="rId5" Type="http://schemas.openxmlformats.org/officeDocument/2006/relationships/slideLayout" Target="../slideLayouts/slideLayout49.xml" /><Relationship Id="rId6" Type="http://schemas.openxmlformats.org/officeDocument/2006/relationships/slideLayout" Target="../slideLayouts/slideLayout50.xml" /><Relationship Id="rId7" Type="http://schemas.openxmlformats.org/officeDocument/2006/relationships/slideLayout" Target="../slideLayouts/slideLayout51.xml" /><Relationship Id="rId8" Type="http://schemas.openxmlformats.org/officeDocument/2006/relationships/slideLayout" Target="../slideLayouts/slideLayout52.xml" /><Relationship Id="rId9" Type="http://schemas.openxmlformats.org/officeDocument/2006/relationships/slideLayout" Target="../slideLayouts/slideLayout53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6.xml" /><Relationship Id="rId10" Type="http://schemas.openxmlformats.org/officeDocument/2006/relationships/slideLayout" Target="../slideLayouts/slideLayout65.xml" /><Relationship Id="rId11" Type="http://schemas.openxmlformats.org/officeDocument/2006/relationships/slideLayout" Target="../slideLayouts/slideLayout66.xml" /><Relationship Id="rId12" Type="http://schemas.openxmlformats.org/officeDocument/2006/relationships/image" Target="../media/image1.png" /><Relationship Id="rId13" Type="http://schemas.openxmlformats.org/officeDocument/2006/relationships/theme" Target="../theme/theme6.xml" /><Relationship Id="rId2" Type="http://schemas.openxmlformats.org/officeDocument/2006/relationships/slideLayout" Target="../slideLayouts/slideLayout57.xml" /><Relationship Id="rId3" Type="http://schemas.openxmlformats.org/officeDocument/2006/relationships/slideLayout" Target="../slideLayouts/slideLayout58.xml" /><Relationship Id="rId4" Type="http://schemas.openxmlformats.org/officeDocument/2006/relationships/slideLayout" Target="../slideLayouts/slideLayout59.xml" /><Relationship Id="rId5" Type="http://schemas.openxmlformats.org/officeDocument/2006/relationships/slideLayout" Target="../slideLayouts/slideLayout60.xml" /><Relationship Id="rId6" Type="http://schemas.openxmlformats.org/officeDocument/2006/relationships/slideLayout" Target="../slideLayouts/slideLayout61.xml" /><Relationship Id="rId7" Type="http://schemas.openxmlformats.org/officeDocument/2006/relationships/slideLayout" Target="../slideLayouts/slideLayout62.xml" /><Relationship Id="rId8" Type="http://schemas.openxmlformats.org/officeDocument/2006/relationships/slideLayout" Target="../slideLayouts/slideLayout63.xml" /><Relationship Id="rId9" Type="http://schemas.openxmlformats.org/officeDocument/2006/relationships/slideLayout" Target="../slideLayouts/slideLayout64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Relationship Id="rId10" Type="http://schemas.openxmlformats.org/officeDocument/2006/relationships/slideLayout" Target="../slideLayouts/slideLayout76.xml" /><Relationship Id="rId11" Type="http://schemas.openxmlformats.org/officeDocument/2006/relationships/slideLayout" Target="../slideLayouts/slideLayout77.xml" /><Relationship Id="rId12" Type="http://schemas.openxmlformats.org/officeDocument/2006/relationships/image" Target="../media/image1.png" /><Relationship Id="rId13" Type="http://schemas.openxmlformats.org/officeDocument/2006/relationships/theme" Target="../theme/theme7.xml" /><Relationship Id="rId2" Type="http://schemas.openxmlformats.org/officeDocument/2006/relationships/slideLayout" Target="../slideLayouts/slideLayout68.xml" /><Relationship Id="rId3" Type="http://schemas.openxmlformats.org/officeDocument/2006/relationships/slideLayout" Target="../slideLayouts/slideLayout69.xml" /><Relationship Id="rId4" Type="http://schemas.openxmlformats.org/officeDocument/2006/relationships/slideLayout" Target="../slideLayouts/slideLayout70.xml" /><Relationship Id="rId5" Type="http://schemas.openxmlformats.org/officeDocument/2006/relationships/slideLayout" Target="../slideLayouts/slideLayout71.xml" /><Relationship Id="rId6" Type="http://schemas.openxmlformats.org/officeDocument/2006/relationships/slideLayout" Target="../slideLayouts/slideLayout72.xml" /><Relationship Id="rId7" Type="http://schemas.openxmlformats.org/officeDocument/2006/relationships/slideLayout" Target="../slideLayouts/slideLayout73.xml" /><Relationship Id="rId8" Type="http://schemas.openxmlformats.org/officeDocument/2006/relationships/slideLayout" Target="../slideLayouts/slideLayout74.xml" /><Relationship Id="rId9" Type="http://schemas.openxmlformats.org/officeDocument/2006/relationships/slideLayout" Target="../slideLayouts/slideLayout75.xml" /></Relationships>
</file>

<file path=ppt/slideMasters/_rels/slideMaster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8.xml" /><Relationship Id="rId10" Type="http://schemas.openxmlformats.org/officeDocument/2006/relationships/slideLayout" Target="../slideLayouts/slideLayout87.xml" /><Relationship Id="rId11" Type="http://schemas.openxmlformats.org/officeDocument/2006/relationships/slideLayout" Target="../slideLayouts/slideLayout88.xml" /><Relationship Id="rId12" Type="http://schemas.openxmlformats.org/officeDocument/2006/relationships/image" Target="../media/image1.png" /><Relationship Id="rId13" Type="http://schemas.openxmlformats.org/officeDocument/2006/relationships/theme" Target="../theme/theme8.xml" /><Relationship Id="rId2" Type="http://schemas.openxmlformats.org/officeDocument/2006/relationships/slideLayout" Target="../slideLayouts/slideLayout79.xml" /><Relationship Id="rId3" Type="http://schemas.openxmlformats.org/officeDocument/2006/relationships/slideLayout" Target="../slideLayouts/slideLayout80.xml" /><Relationship Id="rId4" Type="http://schemas.openxmlformats.org/officeDocument/2006/relationships/slideLayout" Target="../slideLayouts/slideLayout81.xml" /><Relationship Id="rId5" Type="http://schemas.openxmlformats.org/officeDocument/2006/relationships/slideLayout" Target="../slideLayouts/slideLayout82.xml" /><Relationship Id="rId6" Type="http://schemas.openxmlformats.org/officeDocument/2006/relationships/slideLayout" Target="../slideLayouts/slideLayout83.xml" /><Relationship Id="rId7" Type="http://schemas.openxmlformats.org/officeDocument/2006/relationships/slideLayout" Target="../slideLayouts/slideLayout84.xml" /><Relationship Id="rId8" Type="http://schemas.openxmlformats.org/officeDocument/2006/relationships/slideLayout" Target="../slideLayouts/slideLayout85.xml" /><Relationship Id="rId9" Type="http://schemas.openxmlformats.org/officeDocument/2006/relationships/slideLayout" Target="../slideLayouts/slideLayout86.xml" /></Relationships>
</file>

<file path=ppt/slideMasters/_rels/slideMaster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Relationship Id="rId10" Type="http://schemas.openxmlformats.org/officeDocument/2006/relationships/slideLayout" Target="../slideLayouts/slideLayout98.xml" /><Relationship Id="rId11" Type="http://schemas.openxmlformats.org/officeDocument/2006/relationships/slideLayout" Target="../slideLayouts/slideLayout99.xml" /><Relationship Id="rId12" Type="http://schemas.openxmlformats.org/officeDocument/2006/relationships/image" Target="../media/image1.png" /><Relationship Id="rId13" Type="http://schemas.openxmlformats.org/officeDocument/2006/relationships/theme" Target="../theme/theme9.xml" /><Relationship Id="rId2" Type="http://schemas.openxmlformats.org/officeDocument/2006/relationships/slideLayout" Target="../slideLayouts/slideLayout90.xml" /><Relationship Id="rId3" Type="http://schemas.openxmlformats.org/officeDocument/2006/relationships/slideLayout" Target="../slideLayouts/slideLayout91.xml" /><Relationship Id="rId4" Type="http://schemas.openxmlformats.org/officeDocument/2006/relationships/slideLayout" Target="../slideLayouts/slideLayout92.xml" /><Relationship Id="rId5" Type="http://schemas.openxmlformats.org/officeDocument/2006/relationships/slideLayout" Target="../slideLayouts/slideLayout93.xml" /><Relationship Id="rId6" Type="http://schemas.openxmlformats.org/officeDocument/2006/relationships/slideLayout" Target="../slideLayouts/slideLayout94.xml" /><Relationship Id="rId7" Type="http://schemas.openxmlformats.org/officeDocument/2006/relationships/slideLayout" Target="../slideLayouts/slideLayout95.xml" /><Relationship Id="rId8" Type="http://schemas.openxmlformats.org/officeDocument/2006/relationships/slideLayout" Target="../slideLayouts/slideLayout96.xml" /><Relationship Id="rId9" Type="http://schemas.openxmlformats.org/officeDocument/2006/relationships/slideLayout" Target="../slideLayouts/slideLayout97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89463804-7432-F2AB-A372-402AB523A8F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91726"/>
            <a:ext cx="866274" cy="8662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/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89463804-7432-F2AB-A372-402AB523A8F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91726"/>
            <a:ext cx="866274" cy="8662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00" r:id="rId1"/>
    <p:sldLayoutId id="2147485101" r:id="rId2"/>
    <p:sldLayoutId id="2147485102" r:id="rId3"/>
    <p:sldLayoutId id="2147485103" r:id="rId4"/>
    <p:sldLayoutId id="2147485104" r:id="rId5"/>
    <p:sldLayoutId id="2147485105" r:id="rId6"/>
    <p:sldLayoutId id="2147485106" r:id="rId7"/>
    <p:sldLayoutId id="2147485107" r:id="rId8"/>
    <p:sldLayoutId id="2147485108" r:id="rId9"/>
    <p:sldLayoutId id="2147485109" r:id="rId10"/>
    <p:sldLayoutId id="2147485110" r:id="rId11"/>
  </p:sldLayoutIdLst>
  <p:transition>
    <p:fade/>
  </p:transition>
  <p:timing/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89463804-7432-F2AB-A372-402AB523A8F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91726"/>
            <a:ext cx="866274" cy="8662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12" r:id="rId1"/>
    <p:sldLayoutId id="2147485113" r:id="rId2"/>
    <p:sldLayoutId id="2147485114" r:id="rId3"/>
    <p:sldLayoutId id="2147485115" r:id="rId4"/>
    <p:sldLayoutId id="2147485116" r:id="rId5"/>
    <p:sldLayoutId id="2147485117" r:id="rId6"/>
    <p:sldLayoutId id="2147485118" r:id="rId7"/>
    <p:sldLayoutId id="2147485119" r:id="rId8"/>
    <p:sldLayoutId id="2147485120" r:id="rId9"/>
    <p:sldLayoutId id="2147485121" r:id="rId10"/>
    <p:sldLayoutId id="2147485122" r:id="rId11"/>
  </p:sldLayoutIdLst>
  <p:transition>
    <p:fade/>
  </p:transition>
  <p:timing/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89463804-7432-F2AB-A372-402AB523A8F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91726"/>
            <a:ext cx="866274" cy="8662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24" r:id="rId1"/>
    <p:sldLayoutId id="2147485125" r:id="rId2"/>
    <p:sldLayoutId id="2147485126" r:id="rId3"/>
    <p:sldLayoutId id="2147485127" r:id="rId4"/>
    <p:sldLayoutId id="2147485128" r:id="rId5"/>
    <p:sldLayoutId id="2147485129" r:id="rId6"/>
    <p:sldLayoutId id="2147485130" r:id="rId7"/>
    <p:sldLayoutId id="2147485131" r:id="rId8"/>
    <p:sldLayoutId id="2147485132" r:id="rId9"/>
    <p:sldLayoutId id="2147485133" r:id="rId10"/>
    <p:sldLayoutId id="2147485134" r:id="rId11"/>
  </p:sldLayoutIdLst>
  <p:transition>
    <p:fade/>
  </p:transition>
  <p:timing/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89463804-7432-F2AB-A372-402AB523A8F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91726"/>
            <a:ext cx="866274" cy="8662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36" r:id="rId1"/>
    <p:sldLayoutId id="2147485137" r:id="rId2"/>
    <p:sldLayoutId id="2147485138" r:id="rId3"/>
    <p:sldLayoutId id="2147485139" r:id="rId4"/>
    <p:sldLayoutId id="2147485140" r:id="rId5"/>
    <p:sldLayoutId id="2147485141" r:id="rId6"/>
    <p:sldLayoutId id="2147485142" r:id="rId7"/>
    <p:sldLayoutId id="2147485143" r:id="rId8"/>
    <p:sldLayoutId id="2147485144" r:id="rId9"/>
    <p:sldLayoutId id="2147485145" r:id="rId10"/>
    <p:sldLayoutId id="2147485146" r:id="rId11"/>
  </p:sldLayoutIdLst>
  <p:transition>
    <p:fade/>
  </p:transition>
  <p:timing/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89463804-7432-F2AB-A372-402AB523A8F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91726"/>
            <a:ext cx="866274" cy="8662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48" r:id="rId1"/>
    <p:sldLayoutId id="2147485149" r:id="rId2"/>
    <p:sldLayoutId id="2147485150" r:id="rId3"/>
    <p:sldLayoutId id="2147485151" r:id="rId4"/>
    <p:sldLayoutId id="2147485152" r:id="rId5"/>
    <p:sldLayoutId id="2147485153" r:id="rId6"/>
    <p:sldLayoutId id="2147485154" r:id="rId7"/>
    <p:sldLayoutId id="2147485155" r:id="rId8"/>
    <p:sldLayoutId id="2147485156" r:id="rId9"/>
    <p:sldLayoutId id="2147485157" r:id="rId10"/>
    <p:sldLayoutId id="2147485158" r:id="rId11"/>
  </p:sldLayoutIdLst>
  <p:transition>
    <p:fade/>
  </p:transition>
  <p:timing/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89463804-7432-F2AB-A372-402AB523A8F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91726"/>
            <a:ext cx="866274" cy="8662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61" r:id="rId2"/>
    <p:sldLayoutId id="2147485162" r:id="rId3"/>
    <p:sldLayoutId id="2147485163" r:id="rId4"/>
    <p:sldLayoutId id="2147485164" r:id="rId5"/>
    <p:sldLayoutId id="2147485165" r:id="rId6"/>
    <p:sldLayoutId id="2147485166" r:id="rId7"/>
    <p:sldLayoutId id="2147485167" r:id="rId8"/>
    <p:sldLayoutId id="2147485168" r:id="rId9"/>
    <p:sldLayoutId id="2147485169" r:id="rId10"/>
    <p:sldLayoutId id="2147485170" r:id="rId11"/>
  </p:sldLayoutIdLst>
  <p:transition>
    <p:fade/>
  </p:transition>
  <p:timing/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89463804-7432-F2AB-A372-402AB523A8F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91726"/>
            <a:ext cx="866274" cy="8662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72" r:id="rId1"/>
    <p:sldLayoutId id="2147485173" r:id="rId2"/>
    <p:sldLayoutId id="2147485174" r:id="rId3"/>
    <p:sldLayoutId id="2147485175" r:id="rId4"/>
    <p:sldLayoutId id="2147485176" r:id="rId5"/>
    <p:sldLayoutId id="2147485177" r:id="rId6"/>
    <p:sldLayoutId id="2147485178" r:id="rId7"/>
    <p:sldLayoutId id="2147485179" r:id="rId8"/>
    <p:sldLayoutId id="2147485180" r:id="rId9"/>
    <p:sldLayoutId id="2147485181" r:id="rId10"/>
    <p:sldLayoutId id="2147485182" r:id="rId11"/>
  </p:sldLayoutIdLst>
  <p:transition>
    <p:fade/>
  </p:transition>
  <p:timing/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eg" /><Relationship Id="rId4" Type="http://schemas.openxmlformats.org/officeDocument/2006/relationships/image" Target="../media/image4.png" /><Relationship Id="rId5" Type="http://schemas.openxmlformats.org/officeDocument/2006/relationships/hyperlink" Target="http://www.comp.nus.edu.sg/~cs2100/" TargetMode="Externa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notesSlide" Target="../notesSlides/notesSlide9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notesSlide" Target="../notesSlides/notesSlide10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notesSlide" Target="../notesSlides/notesSlide11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notesSlide" Target="../notesSlides/notesSlide12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notesSlide" Target="../notesSlides/notesSlide13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notesSlide" Target="../notesSlides/notesSlide14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notesSlide" Target="../notesSlides/notesSlide15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notesSlide" Target="../notesSlides/notesSlide16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3.jpeg" /><Relationship Id="rId4" Type="http://schemas.openxmlformats.org/officeDocument/2006/relationships/image" Target="../media/image4.png" /><Relationship Id="rId5" Type="http://schemas.openxmlformats.org/officeDocument/2006/relationships/hyperlink" Target="http://www.comp.nus.edu.sg/~cs2100/" TargetMode="Externa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hyperlink" Target="https://app.sli.do/event/bRPtUxgykAQjjF5XBpLedo" TargetMode="Externa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hyperlink" Target="https://app.sli.do/event/bRPtUxgykAQjjF5XBpLedo" TargetMode="Externa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notesSlide" Target="../notesSlides/notesSlide18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notesSlide" Target="../notesSlides/notesSlide19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notesSlide" Target="../notesSlides/notesSlide20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notesSlide" Target="../notesSlides/notesSlide21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notesSlide" Target="../notesSlides/notesSlide22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notesSlide" Target="../notesSlides/notesSlide23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notesSlide" Target="../notesSlides/notesSlide24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notesSlide" Target="../notesSlides/notesSlide25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notesSlide" Target="../notesSlides/notesSlide26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notesSlide" Target="../notesSlides/notesSlide2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notesSlide" Target="../notesSlides/notesSlide2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notesSlide" Target="../notesSlides/notesSlide28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6.png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7.png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Relationship Id="rId2" Type="http://schemas.openxmlformats.org/officeDocument/2006/relationships/notesSlide" Target="../notesSlides/notesSlide30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3.jpeg" /><Relationship Id="rId4" Type="http://schemas.openxmlformats.org/officeDocument/2006/relationships/image" Target="../media/image4.png" /><Relationship Id="rId5" Type="http://schemas.openxmlformats.org/officeDocument/2006/relationships/hyperlink" Target="http://www.comp.nus.edu.sg/~cs2100/" TargetMode="Externa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Relationship Id="rId2" Type="http://schemas.openxmlformats.org/officeDocument/2006/relationships/hyperlink" Target="https://app.sli.do/event/bRPtUxgykAQjjF5XBpLedo" TargetMode="Externa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Relationship Id="rId2" Type="http://schemas.openxmlformats.org/officeDocument/2006/relationships/notesSlide" Target="../notesSlides/notesSlide32.xml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Relationship Id="rId2" Type="http://schemas.openxmlformats.org/officeDocument/2006/relationships/notesSlide" Target="../notesSlides/notesSlide33.xml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Relationship Id="rId2" Type="http://schemas.openxmlformats.org/officeDocument/2006/relationships/notesSlide" Target="../notesSlides/notesSlide34.xml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Relationship Id="rId2" Type="http://schemas.openxmlformats.org/officeDocument/2006/relationships/notesSlide" Target="../notesSlides/notesSlide35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notesSlide" Target="../notesSlides/notesSlide3.xml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Relationship Id="rId2" Type="http://schemas.openxmlformats.org/officeDocument/2006/relationships/notesSlide" Target="../notesSlides/notesSlide36.xml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Relationship Id="rId2" Type="http://schemas.openxmlformats.org/officeDocument/2006/relationships/notesSlide" Target="../notesSlides/notesSlide37.xml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Relationship Id="rId2" Type="http://schemas.openxmlformats.org/officeDocument/2006/relationships/notesSlide" Target="../notesSlides/notesSlide38.xml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Relationship Id="rId2" Type="http://schemas.openxmlformats.org/officeDocument/2006/relationships/notesSlide" Target="../notesSlides/notesSlide39.xml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Relationship Id="rId2" Type="http://schemas.openxmlformats.org/officeDocument/2006/relationships/notesSlide" Target="../notesSlides/notesSlide40.xml" /></Relationships>
</file>

<file path=ppt/slides/_rels/slide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Relationship Id="rId2" Type="http://schemas.openxmlformats.org/officeDocument/2006/relationships/notesSlide" Target="../notesSlides/notesSlide41.xml" /></Relationships>
</file>

<file path=ppt/slides/_rels/slide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Relationship Id="rId2" Type="http://schemas.openxmlformats.org/officeDocument/2006/relationships/notesSlide" Target="../notesSlides/notesSlide42.xml" /></Relationships>
</file>

<file path=ppt/slides/_rels/slide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Relationship Id="rId2" Type="http://schemas.openxmlformats.org/officeDocument/2006/relationships/notesSlide" Target="../notesSlides/notesSlide43.xml" /></Relationships>
</file>

<file path=ppt/slides/_rels/slide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Relationship Id="rId2" Type="http://schemas.openxmlformats.org/officeDocument/2006/relationships/notesSlide" Target="../notesSlides/notesSlide44.xml" /></Relationships>
</file>

<file path=ppt/slides/_rels/slide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2.xml" /><Relationship Id="rId2" Type="http://schemas.openxmlformats.org/officeDocument/2006/relationships/notesSlide" Target="../notesSlides/notesSlide45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notesSlide" Target="../notesSlides/notesSlide4.xml" /></Relationships>
</file>

<file path=ppt/slides/_rels/slide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Relationship Id="rId2" Type="http://schemas.openxmlformats.org/officeDocument/2006/relationships/notesSlide" Target="../notesSlides/notesSlide46.xml" /><Relationship Id="rId3" Type="http://schemas.openxmlformats.org/officeDocument/2006/relationships/image" Target="../media/image3.jpeg" /><Relationship Id="rId4" Type="http://schemas.openxmlformats.org/officeDocument/2006/relationships/image" Target="../media/image4.png" /><Relationship Id="rId5" Type="http://schemas.openxmlformats.org/officeDocument/2006/relationships/hyperlink" Target="http://www.comp.nus.edu.sg/~cs2100/" TargetMode="External" /></Relationships>
</file>

<file path=ppt/slides/_rels/slide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0.xml" /><Relationship Id="rId2" Type="http://schemas.openxmlformats.org/officeDocument/2006/relationships/hyperlink" Target="https://app.sli.do/event/bRPtUxgykAQjjF5XBpLedo" TargetMode="External" /></Relationships>
</file>

<file path=ppt/slides/_rels/slide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0.xml" /><Relationship Id="rId2" Type="http://schemas.openxmlformats.org/officeDocument/2006/relationships/notesSlide" Target="../notesSlides/notesSlide47.xml" /></Relationships>
</file>

<file path=ppt/slides/_rels/slide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0.xml" /><Relationship Id="rId2" Type="http://schemas.openxmlformats.org/officeDocument/2006/relationships/notesSlide" Target="../notesSlides/notesSlide48.xml" /></Relationships>
</file>

<file path=ppt/slides/_rels/slide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0.xml" /><Relationship Id="rId2" Type="http://schemas.openxmlformats.org/officeDocument/2006/relationships/notesSlide" Target="../notesSlides/notesSlide49.xml" /></Relationships>
</file>

<file path=ppt/slides/_rels/slide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0.xml" /><Relationship Id="rId2" Type="http://schemas.openxmlformats.org/officeDocument/2006/relationships/notesSlide" Target="../notesSlides/notesSlide50.xml" /></Relationships>
</file>

<file path=ppt/slides/_rels/slide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0.xml" /><Relationship Id="rId2" Type="http://schemas.openxmlformats.org/officeDocument/2006/relationships/notesSlide" Target="../notesSlides/notesSlide51.xml" /></Relationships>
</file>

<file path=ppt/slides/_rels/slide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0.xml" /><Relationship Id="rId2" Type="http://schemas.openxmlformats.org/officeDocument/2006/relationships/notesSlide" Target="../notesSlides/notesSlide52.xml" /></Relationships>
</file>

<file path=ppt/slides/_rels/slide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0.xml" /><Relationship Id="rId2" Type="http://schemas.openxmlformats.org/officeDocument/2006/relationships/notesSlide" Target="../notesSlides/notesSlide53.xml" /></Relationships>
</file>

<file path=ppt/slides/_rels/slide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0.xml" /><Relationship Id="rId2" Type="http://schemas.openxmlformats.org/officeDocument/2006/relationships/notesSlide" Target="../notesSlides/notesSlide54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notesSlide" Target="../notesSlides/notesSlide5.xml" /></Relationships>
</file>

<file path=ppt/slides/_rels/slide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0.xml" /><Relationship Id="rId2" Type="http://schemas.openxmlformats.org/officeDocument/2006/relationships/notesSlide" Target="../notesSlides/notesSlide55.xml" /></Relationships>
</file>

<file path=ppt/slides/_rels/slide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0.xml" /><Relationship Id="rId2" Type="http://schemas.openxmlformats.org/officeDocument/2006/relationships/notesSlide" Target="../notesSlides/notesSlide56.xml" /></Relationships>
</file>

<file path=ppt/slides/_rels/slide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0.xml" /><Relationship Id="rId2" Type="http://schemas.openxmlformats.org/officeDocument/2006/relationships/image" Target="../media/image8.png" /></Relationships>
</file>

<file path=ppt/slides/_rels/slide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4.xml" /><Relationship Id="rId2" Type="http://schemas.openxmlformats.org/officeDocument/2006/relationships/notesSlide" Target="../notesSlides/notesSlide5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notesSlide" Target="../notesSlides/notesSlide6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5.jpe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/>
            <a:r>
              <a:rPr lang="en-US" sz="2800">
                <a:solidFill>
                  <a:srgbClr val="C00000"/>
                </a:solidFill>
                <a:latin typeface="Calibri" panose="020f0502020204030204" pitchFamily="34" charset="0"/>
              </a:rPr>
              <a:t>Lecture #5a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/>
            <a:r>
              <a:rPr lang="en-SG" sz="4000">
                <a:solidFill>
                  <a:srgbClr val="C00000"/>
                </a:solidFill>
                <a:latin typeface="Calibri" panose="020f0502020204030204" pitchFamily="34" charset="0"/>
              </a:rPr>
              <a:t>Arrays, Strings and Structures</a:t>
            </a:r>
            <a:endParaRPr lang="en-US" sz="240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  <a:latin typeface="+mn-lt"/>
              </a:rPr>
              <a:t>2.3 Array Assignment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/>
          </a:p>
        </p:txBody>
      </p:sp>
      <p:sp>
        <p:nvSpPr>
          <p:cNvPr id="24" name="HighlightTextShape201406241503265130">
            <a:extLst>
              <a:ext uri="{FF2B5EF4-FFF2-40B4-BE49-F238E27FC236}">
                <a16:creationId xmlns:a16="http://schemas.microsoft.com/office/drawing/2014/main" id="{6586A482-F4D3-4893-A9E2-1BB87E851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1"/>
            <a:ext cx="8127386" cy="767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anose="05000000000000000000" pitchFamily="2" charset="2"/>
              <a:buChar char="n"/>
            </a:pPr>
            <a:r>
              <a:rPr lang="en-GB" sz="2400"/>
              <a:t>The following is </a:t>
            </a:r>
            <a:r>
              <a:rPr lang="en-GB" sz="2400">
                <a:solidFill>
                  <a:srgbClr val="C00000"/>
                </a:solidFill>
              </a:rPr>
              <a:t>illegal</a:t>
            </a:r>
            <a:r>
              <a:rPr lang="en-GB" sz="2400"/>
              <a:t> in C:</a:t>
            </a:r>
            <a:endParaRPr lang="en-US" sz="2400"/>
          </a:p>
        </p:txBody>
      </p:sp>
      <p:grpSp>
        <p:nvGrpSpPr>
          <p:cNvPr id="25" name="Group 81">
            <a:extLst>
              <a:ext uri="{FF2B5EF4-FFF2-40B4-BE49-F238E27FC236}">
                <a16:creationId xmlns:a16="http://schemas.microsoft.com/office/drawing/2014/main" id="{37D6F21B-D22F-445F-83B0-7CE743484EF0}"/>
              </a:ext>
            </a:extLst>
          </p:cNvPr>
          <p:cNvGrpSpPr/>
          <p:nvPr/>
        </p:nvGrpSpPr>
        <p:grpSpPr>
          <a:xfrm>
            <a:off x="2003809" y="3187860"/>
            <a:ext cx="5538788" cy="654050"/>
            <a:chOff x="2202288" y="4630579"/>
            <a:chExt cx="5537915" cy="654191"/>
          </a:xfrm>
        </p:grpSpPr>
        <p:sp>
          <p:nvSpPr>
            <p:cNvPr id="26" name="TextBox 15">
              <a:extLst>
                <a:ext uri="{FF2B5EF4-FFF2-40B4-BE49-F238E27FC236}">
                  <a16:creationId xmlns:a16="http://schemas.microsoft.com/office/drawing/2014/main" id="{6050228A-E402-4F5B-98E7-1CF3B6609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2288" y="4630579"/>
              <a:ext cx="9530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 eaLnBrk="1" hangingPunct="1"/>
              <a:r>
                <a:rPr lang="en-US" sz="1400"/>
                <a:t>source[0]</a:t>
              </a:r>
              <a:endParaRPr lang="en-SG" sz="1400"/>
            </a:p>
          </p:txBody>
        </p:sp>
        <p:sp>
          <p:nvSpPr>
            <p:cNvPr id="27" name="TextBox 37">
              <a:extLst>
                <a:ext uri="{FF2B5EF4-FFF2-40B4-BE49-F238E27FC236}">
                  <a16:creationId xmlns:a16="http://schemas.microsoft.com/office/drawing/2014/main" id="{9372E7F3-46F2-4D80-94D4-EFC0593A3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1409" y="4630579"/>
              <a:ext cx="97879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 eaLnBrk="1" hangingPunct="1"/>
              <a:r>
                <a:rPr lang="en-US" sz="1400"/>
                <a:t>source[9]</a:t>
              </a:r>
              <a:endParaRPr lang="en-SG" sz="1400"/>
            </a:p>
          </p:txBody>
        </p:sp>
        <p:sp>
          <p:nvSpPr>
            <p:cNvPr id="28" name="TextBox 71">
              <a:extLst>
                <a:ext uri="{FF2B5EF4-FFF2-40B4-BE49-F238E27FC236}">
                  <a16:creationId xmlns:a16="http://schemas.microsoft.com/office/drawing/2014/main" id="{31379AE2-E3E5-4496-BF22-1098B685F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228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 eaLnBrk="1" hangingPunct="1"/>
              <a:r>
                <a:rPr lang="en-US"/>
                <a:t>10</a:t>
              </a:r>
              <a:endParaRPr lang="en-SG"/>
            </a:p>
          </p:txBody>
        </p:sp>
        <p:sp>
          <p:nvSpPr>
            <p:cNvPr id="29" name="TextBox 72">
              <a:extLst>
                <a:ext uri="{FF2B5EF4-FFF2-40B4-BE49-F238E27FC236}">
                  <a16:creationId xmlns:a16="http://schemas.microsoft.com/office/drawing/2014/main" id="{10A0492B-AF88-43BA-8226-BAAE78451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4237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 eaLnBrk="1" hangingPunct="1"/>
              <a:r>
                <a:rPr lang="en-US"/>
                <a:t>20</a:t>
              </a:r>
              <a:endParaRPr lang="en-SG"/>
            </a:p>
          </p:txBody>
        </p:sp>
        <p:sp>
          <p:nvSpPr>
            <p:cNvPr id="30" name="TextBox 73">
              <a:extLst>
                <a:ext uri="{FF2B5EF4-FFF2-40B4-BE49-F238E27FC236}">
                  <a16:creationId xmlns:a16="http://schemas.microsoft.com/office/drawing/2014/main" id="{1354DD3B-96DF-429A-84D8-247CAD6BF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724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 eaLnBrk="1" hangingPunct="1"/>
              <a:r>
                <a:rPr lang="en-US"/>
                <a:t>30</a:t>
              </a:r>
              <a:endParaRPr lang="en-SG"/>
            </a:p>
          </p:txBody>
        </p:sp>
        <p:sp>
          <p:nvSpPr>
            <p:cNvPr id="31" name="TextBox 74">
              <a:extLst>
                <a:ext uri="{FF2B5EF4-FFF2-40B4-BE49-F238E27FC236}">
                  <a16:creationId xmlns:a16="http://schemas.microsoft.com/office/drawing/2014/main" id="{111C2C79-7014-44EA-95B1-4B8C8B927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 eaLnBrk="1" hangingPunct="1"/>
              <a:r>
                <a:rPr lang="en-US"/>
                <a:t>40</a:t>
              </a:r>
              <a:endParaRPr lang="en-SG"/>
            </a:p>
          </p:txBody>
        </p:sp>
        <p:sp>
          <p:nvSpPr>
            <p:cNvPr id="32" name="TextBox 75">
              <a:extLst>
                <a:ext uri="{FF2B5EF4-FFF2-40B4-BE49-F238E27FC236}">
                  <a16:creationId xmlns:a16="http://schemas.microsoft.com/office/drawing/2014/main" id="{EF041C9C-1D82-4B13-AB26-B4C352766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556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 eaLnBrk="1" hangingPunct="1"/>
              <a:r>
                <a:rPr lang="en-US"/>
                <a:t>50</a:t>
              </a:r>
              <a:endParaRPr lang="en-SG"/>
            </a:p>
          </p:txBody>
        </p:sp>
        <p:sp>
          <p:nvSpPr>
            <p:cNvPr id="33" name="TextBox 76">
              <a:extLst>
                <a:ext uri="{FF2B5EF4-FFF2-40B4-BE49-F238E27FC236}">
                  <a16:creationId xmlns:a16="http://schemas.microsoft.com/office/drawing/2014/main" id="{8B30F4CA-9E4C-4218-A4EF-62D76DCD0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71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34" name="TextBox 77">
              <a:extLst>
                <a:ext uri="{FF2B5EF4-FFF2-40B4-BE49-F238E27FC236}">
                  <a16:creationId xmlns:a16="http://schemas.microsoft.com/office/drawing/2014/main" id="{CE6323CA-4CB4-446E-900F-1B52B065C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571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35" name="TextBox 78">
              <a:extLst>
                <a:ext uri="{FF2B5EF4-FFF2-40B4-BE49-F238E27FC236}">
                  <a16:creationId xmlns:a16="http://schemas.microsoft.com/office/drawing/2014/main" id="{2B272AFB-FDF6-4689-82C9-F3A775D35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087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36" name="TextBox 79">
              <a:extLst>
                <a:ext uri="{FF2B5EF4-FFF2-40B4-BE49-F238E27FC236}">
                  <a16:creationId xmlns:a16="http://schemas.microsoft.com/office/drawing/2014/main" id="{CE9BA0E8-44B1-42A7-A5E0-E012B0917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602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37" name="TextBox 80">
              <a:extLst>
                <a:ext uri="{FF2B5EF4-FFF2-40B4-BE49-F238E27FC236}">
                  <a16:creationId xmlns:a16="http://schemas.microsoft.com/office/drawing/2014/main" id="{6FFA7501-8E80-4092-B4A9-CC6C2B4AB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1184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</p:grpSp>
      <p:grpSp>
        <p:nvGrpSpPr>
          <p:cNvPr id="38" name="Group 81">
            <a:extLst>
              <a:ext uri="{FF2B5EF4-FFF2-40B4-BE49-F238E27FC236}">
                <a16:creationId xmlns:a16="http://schemas.microsoft.com/office/drawing/2014/main" id="{4B8C5D09-BC9D-4F67-8299-F155E224706C}"/>
              </a:ext>
            </a:extLst>
          </p:cNvPr>
          <p:cNvGrpSpPr/>
          <p:nvPr/>
        </p:nvGrpSpPr>
        <p:grpSpPr>
          <a:xfrm>
            <a:off x="2132397" y="3953035"/>
            <a:ext cx="5345112" cy="654050"/>
            <a:chOff x="2331076" y="4630579"/>
            <a:chExt cx="5344731" cy="654191"/>
          </a:xfrm>
        </p:grpSpPr>
        <p:sp>
          <p:nvSpPr>
            <p:cNvPr id="39" name="TextBox 15">
              <a:extLst>
                <a:ext uri="{FF2B5EF4-FFF2-40B4-BE49-F238E27FC236}">
                  <a16:creationId xmlns:a16="http://schemas.microsoft.com/office/drawing/2014/main" id="{2DA38787-CD44-4E18-B976-1640E4480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1076" y="4630579"/>
              <a:ext cx="7212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 eaLnBrk="1" hangingPunct="1"/>
              <a:r>
                <a:rPr lang="en-US" sz="1400"/>
                <a:t>dest[0]</a:t>
              </a:r>
              <a:endParaRPr lang="en-SG" sz="1400"/>
            </a:p>
          </p:txBody>
        </p:sp>
        <p:sp>
          <p:nvSpPr>
            <p:cNvPr id="40" name="TextBox 37">
              <a:extLst>
                <a:ext uri="{FF2B5EF4-FFF2-40B4-BE49-F238E27FC236}">
                  <a16:creationId xmlns:a16="http://schemas.microsoft.com/office/drawing/2014/main" id="{167C3AB5-9320-463C-8361-B32B794D6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1712" y="4630579"/>
              <a:ext cx="7340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 eaLnBrk="1" hangingPunct="1"/>
              <a:r>
                <a:rPr lang="en-US" sz="1400"/>
                <a:t>dest[9]</a:t>
              </a:r>
              <a:endParaRPr lang="en-SG" sz="1400"/>
            </a:p>
          </p:txBody>
        </p:sp>
        <p:sp>
          <p:nvSpPr>
            <p:cNvPr id="41" name="TextBox 97">
              <a:extLst>
                <a:ext uri="{FF2B5EF4-FFF2-40B4-BE49-F238E27FC236}">
                  <a16:creationId xmlns:a16="http://schemas.microsoft.com/office/drawing/2014/main" id="{5566461E-CAFE-4D9E-843F-24D6F523A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228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2" name="TextBox 98">
              <a:extLst>
                <a:ext uri="{FF2B5EF4-FFF2-40B4-BE49-F238E27FC236}">
                  <a16:creationId xmlns:a16="http://schemas.microsoft.com/office/drawing/2014/main" id="{01E26AAA-CAF8-45AE-9557-88012D978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4237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3" name="TextBox 99">
              <a:extLst>
                <a:ext uri="{FF2B5EF4-FFF2-40B4-BE49-F238E27FC236}">
                  <a16:creationId xmlns:a16="http://schemas.microsoft.com/office/drawing/2014/main" id="{B1C467C9-B4B9-4F94-A67C-DD2AEEB8E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724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4" name="TextBox 100">
              <a:extLst>
                <a:ext uri="{FF2B5EF4-FFF2-40B4-BE49-F238E27FC236}">
                  <a16:creationId xmlns:a16="http://schemas.microsoft.com/office/drawing/2014/main" id="{AEE58746-BABF-46DD-A207-85AE1D62E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5" name="TextBox 101">
              <a:extLst>
                <a:ext uri="{FF2B5EF4-FFF2-40B4-BE49-F238E27FC236}">
                  <a16:creationId xmlns:a16="http://schemas.microsoft.com/office/drawing/2014/main" id="{F5B05ABE-559D-466F-B08A-8440EA58A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556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6" name="TextBox 102">
              <a:extLst>
                <a:ext uri="{FF2B5EF4-FFF2-40B4-BE49-F238E27FC236}">
                  <a16:creationId xmlns:a16="http://schemas.microsoft.com/office/drawing/2014/main" id="{BF0651A1-C379-465B-A955-155F7996C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71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7" name="TextBox 103">
              <a:extLst>
                <a:ext uri="{FF2B5EF4-FFF2-40B4-BE49-F238E27FC236}">
                  <a16:creationId xmlns:a16="http://schemas.microsoft.com/office/drawing/2014/main" id="{523AC7ED-3133-47C4-8DCC-90A1F62E7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571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8" name="TextBox 104">
              <a:extLst>
                <a:ext uri="{FF2B5EF4-FFF2-40B4-BE49-F238E27FC236}">
                  <a16:creationId xmlns:a16="http://schemas.microsoft.com/office/drawing/2014/main" id="{6329748B-2233-46AF-980C-F5EC6B3A1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087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9" name="TextBox 105">
              <a:extLst>
                <a:ext uri="{FF2B5EF4-FFF2-40B4-BE49-F238E27FC236}">
                  <a16:creationId xmlns:a16="http://schemas.microsoft.com/office/drawing/2014/main" id="{48B63871-430E-47F8-AF1B-2D9CCF221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602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50" name="TextBox 106">
              <a:extLst>
                <a:ext uri="{FF2B5EF4-FFF2-40B4-BE49-F238E27FC236}">
                  <a16:creationId xmlns:a16="http://schemas.microsoft.com/office/drawing/2014/main" id="{1A6EBB63-5892-4B05-B061-CB0901AB2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1184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</p:grpSp>
      <p:sp>
        <p:nvSpPr>
          <p:cNvPr id="51" name="HighlightTextShape201406241503265130">
            <a:extLst>
              <a:ext uri="{FF2B5EF4-FFF2-40B4-BE49-F238E27FC236}">
                <a16:creationId xmlns:a16="http://schemas.microsoft.com/office/drawing/2014/main" id="{D3B72D80-A6AB-49A2-9BC6-C6070FF64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4607085"/>
            <a:ext cx="8127386" cy="1951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anose="05000000000000000000" pitchFamily="2" charset="2"/>
              <a:buChar char="n"/>
            </a:pPr>
            <a:r>
              <a:rPr lang="en-GB" sz="2400"/>
              <a:t>Reason: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u="sng"/>
              <a:t>An array name is a fixed (constant) pointer</a:t>
            </a:r>
            <a:r>
              <a:rPr lang="en-US" sz="2000"/>
              <a:t>; it points to the first element of the array, and this </a:t>
            </a:r>
            <a:r>
              <a:rPr lang="en-US" sz="2000">
                <a:solidFill>
                  <a:srgbClr val="C00000"/>
                </a:solidFill>
              </a:rPr>
              <a:t>cannot</a:t>
            </a:r>
            <a:r>
              <a:rPr lang="en-US" sz="2000"/>
              <a:t> be altered.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/>
              <a:t>The code above attempts to alter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/>
              <a:t> to make it point elsewhere.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9FFA4DB-8D76-4182-BFC1-F751FF47F400}"/>
              </a:ext>
            </a:extLst>
          </p:cNvPr>
          <p:cNvGrpSpPr/>
          <p:nvPr/>
        </p:nvGrpSpPr>
        <p:grpSpPr>
          <a:xfrm>
            <a:off x="1604962" y="1675694"/>
            <a:ext cx="6352197" cy="1371636"/>
            <a:chOff x="1604962" y="1675694"/>
            <a:chExt cx="6352197" cy="137163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90F8C55-ECC9-4ACC-A1AF-9BB5051B9EB2}"/>
                </a:ext>
              </a:extLst>
            </p:cNvPr>
            <p:cNvSpPr txBox="1"/>
            <p:nvPr/>
          </p:nvSpPr>
          <p:spPr>
            <a:xfrm>
              <a:off x="1604962" y="1816224"/>
              <a:ext cx="6148387" cy="12311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r>
                <a:rPr lang="en-US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N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</a:p>
            <a:p>
              <a:pPr>
                <a:defRPr/>
              </a:pPr>
              <a:r>
                <a:rPr lang="en-US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source[N] = {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defRPr/>
              </a:pPr>
              <a:r>
                <a:rPr lang="en-US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dest[N];</a:t>
              </a:r>
            </a:p>
            <a:p>
              <a:pPr>
                <a:defRPr/>
              </a:pPr>
              <a:r>
                <a:rPr lang="en-US" sz="2000" b="1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dest = source;  </a:t>
              </a:r>
              <a:r>
                <a:rPr lang="en-US" sz="20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illegal!</a:t>
              </a:r>
            </a:p>
          </p:txBody>
        </p:sp>
        <p:sp>
          <p:nvSpPr>
            <p:cNvPr id="54" name="[TextBox 90]">
              <a:extLst>
                <a:ext uri="{FF2B5EF4-FFF2-40B4-BE49-F238E27FC236}">
                  <a16:creationId xmlns:a16="http://schemas.microsoft.com/office/drawing/2014/main" id="{BEDB44D3-92F9-4619-B326-3C0D9EDDC992}"/>
                </a:ext>
              </a:extLst>
            </p:cNvPr>
            <p:cNvSpPr txBox="1"/>
            <p:nvPr/>
          </p:nvSpPr>
          <p:spPr>
            <a:xfrm>
              <a:off x="5722765" y="1675694"/>
              <a:ext cx="2234394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eaLnBrk="1" hangingPunct="1">
                <a:defRPr/>
              </a:pPr>
              <a:r>
                <a:rPr lang="en-US" err="1">
                  <a:solidFill>
                    <a:srgbClr val="000000"/>
                  </a:solidFill>
                </a:rPr>
                <a:t>ArrayAssignment.c</a:t>
              </a:r>
              <a:endParaRPr lang="en-SG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940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</a:rPr>
              <a:t>2.3 Array Assignment (2/2)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/>
          </a:p>
        </p:txBody>
      </p:sp>
      <p:sp>
        <p:nvSpPr>
          <p:cNvPr id="42" name="HighlightTextShape201406241503265130">
            <a:extLst>
              <a:ext uri="{FF2B5EF4-FFF2-40B4-BE49-F238E27FC236}">
                <a16:creationId xmlns:a16="http://schemas.microsoft.com/office/drawing/2014/main" id="{E46101BB-7952-4D27-8CBF-29F417D45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1"/>
            <a:ext cx="8127386" cy="767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anose="05000000000000000000" pitchFamily="2" charset="2"/>
              <a:buChar char="n"/>
            </a:pPr>
            <a:r>
              <a:rPr lang="en-GB" sz="2400"/>
              <a:t>How to do it properly? Write a loop:</a:t>
            </a:r>
            <a:endParaRPr lang="en-US" sz="2400"/>
          </a:p>
        </p:txBody>
      </p:sp>
      <p:sp>
        <p:nvSpPr>
          <p:cNvPr id="43" name="HighlightTextShape201406241503265130">
            <a:extLst>
              <a:ext uri="{FF2B5EF4-FFF2-40B4-BE49-F238E27FC236}">
                <a16:creationId xmlns:a16="http://schemas.microsoft.com/office/drawing/2014/main" id="{6BCE2F59-D738-4D49-9CC0-F3D84D84C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5733534"/>
            <a:ext cx="8127386" cy="8255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/>
              <a:t>(There is another method – use the &lt;string.h&gt; library function memcpy(), but this is outside the scope of this module.)</a:t>
            </a:r>
          </a:p>
        </p:txBody>
      </p:sp>
      <p:grpSp>
        <p:nvGrpSpPr>
          <p:cNvPr id="44" name="Group 44">
            <a:extLst>
              <a:ext uri="{FF2B5EF4-FFF2-40B4-BE49-F238E27FC236}">
                <a16:creationId xmlns:a16="http://schemas.microsoft.com/office/drawing/2014/main" id="{C9AFE9AB-10D7-49FB-AC1E-135F44C639E2}"/>
              </a:ext>
            </a:extLst>
          </p:cNvPr>
          <p:cNvGrpSpPr/>
          <p:nvPr/>
        </p:nvGrpSpPr>
        <p:grpSpPr>
          <a:xfrm>
            <a:off x="1751287" y="3874766"/>
            <a:ext cx="5538787" cy="1511300"/>
            <a:chOff x="2073709" y="3393870"/>
            <a:chExt cx="5538354" cy="1511323"/>
          </a:xfrm>
        </p:grpSpPr>
        <p:grpSp>
          <p:nvGrpSpPr>
            <p:cNvPr id="45" name="Group 81">
              <a:extLst>
                <a:ext uri="{FF2B5EF4-FFF2-40B4-BE49-F238E27FC236}">
                  <a16:creationId xmlns:a16="http://schemas.microsoft.com/office/drawing/2014/main" id="{CBD57256-B29C-48C2-9D94-525F819DABF5}"/>
                </a:ext>
              </a:extLst>
            </p:cNvPr>
            <p:cNvGrpSpPr/>
            <p:nvPr/>
          </p:nvGrpSpPr>
          <p:grpSpPr>
            <a:xfrm>
              <a:off x="2073709" y="3393870"/>
              <a:ext cx="5538354" cy="654254"/>
              <a:chOff x="2202288" y="4630579"/>
              <a:chExt cx="5537915" cy="654191"/>
            </a:xfrm>
          </p:grpSpPr>
          <p:sp>
            <p:nvSpPr>
              <p:cNvPr id="59" name="TextBox 15">
                <a:extLst>
                  <a:ext uri="{FF2B5EF4-FFF2-40B4-BE49-F238E27FC236}">
                    <a16:creationId xmlns:a16="http://schemas.microsoft.com/office/drawing/2014/main" id="{0C042CBE-20C4-4070-AC54-1A6FBF934D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2288" y="4630579"/>
                <a:ext cx="95303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 sz="1400"/>
                  <a:t>source[0]</a:t>
                </a:r>
                <a:endParaRPr lang="en-SG" sz="1400"/>
              </a:p>
            </p:txBody>
          </p:sp>
          <p:sp>
            <p:nvSpPr>
              <p:cNvPr id="60" name="TextBox 37">
                <a:extLst>
                  <a:ext uri="{FF2B5EF4-FFF2-40B4-BE49-F238E27FC236}">
                    <a16:creationId xmlns:a16="http://schemas.microsoft.com/office/drawing/2014/main" id="{A946F3B5-EB87-45F6-B4D2-DE9C98394E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61409" y="4630579"/>
                <a:ext cx="97879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 sz="1400"/>
                  <a:t>source[9]</a:t>
                </a:r>
                <a:endParaRPr lang="en-SG" sz="1400"/>
              </a:p>
            </p:txBody>
          </p:sp>
          <p:sp>
            <p:nvSpPr>
              <p:cNvPr id="61" name="TextBox 69">
                <a:extLst>
                  <a:ext uri="{FF2B5EF4-FFF2-40B4-BE49-F238E27FC236}">
                    <a16:creationId xmlns:a16="http://schemas.microsoft.com/office/drawing/2014/main" id="{DD72F340-31F7-4EB0-A88A-57DA11C37C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1228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10</a:t>
                </a:r>
                <a:endParaRPr lang="en-SG"/>
              </a:p>
            </p:txBody>
          </p:sp>
          <p:sp>
            <p:nvSpPr>
              <p:cNvPr id="62" name="TextBox 70">
                <a:extLst>
                  <a:ext uri="{FF2B5EF4-FFF2-40B4-BE49-F238E27FC236}">
                    <a16:creationId xmlns:a16="http://schemas.microsoft.com/office/drawing/2014/main" id="{CB094E6F-3BA5-454E-AF6E-41DFBCC7E9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4237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20</a:t>
                </a:r>
                <a:endParaRPr lang="en-SG"/>
              </a:p>
            </p:txBody>
          </p:sp>
          <p:sp>
            <p:nvSpPr>
              <p:cNvPr id="63" name="TextBox 71">
                <a:extLst>
                  <a:ext uri="{FF2B5EF4-FFF2-40B4-BE49-F238E27FC236}">
                    <a16:creationId xmlns:a16="http://schemas.microsoft.com/office/drawing/2014/main" id="{50CB83B6-E2D9-4E5A-9FC0-6B793BDD29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724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30</a:t>
                </a:r>
                <a:endParaRPr lang="en-SG"/>
              </a:p>
            </p:txBody>
          </p:sp>
          <p:sp>
            <p:nvSpPr>
              <p:cNvPr id="64" name="TextBox 72">
                <a:extLst>
                  <a:ext uri="{FF2B5EF4-FFF2-40B4-BE49-F238E27FC236}">
                    <a16:creationId xmlns:a16="http://schemas.microsoft.com/office/drawing/2014/main" id="{12C73B17-FE46-4869-9E32-BF46F8988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240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40</a:t>
                </a:r>
                <a:endParaRPr lang="en-SG"/>
              </a:p>
            </p:txBody>
          </p:sp>
          <p:sp>
            <p:nvSpPr>
              <p:cNvPr id="65" name="TextBox 73">
                <a:extLst>
                  <a:ext uri="{FF2B5EF4-FFF2-40B4-BE49-F238E27FC236}">
                    <a16:creationId xmlns:a16="http://schemas.microsoft.com/office/drawing/2014/main" id="{00C7383D-BF54-4404-8F3A-6C1C0A3E60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7556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50</a:t>
                </a:r>
                <a:endParaRPr lang="en-SG"/>
              </a:p>
            </p:txBody>
          </p:sp>
          <p:sp>
            <p:nvSpPr>
              <p:cNvPr id="66" name="TextBox 74">
                <a:extLst>
                  <a:ext uri="{FF2B5EF4-FFF2-40B4-BE49-F238E27FC236}">
                    <a16:creationId xmlns:a16="http://schemas.microsoft.com/office/drawing/2014/main" id="{48089702-867D-44D2-B905-B25A60C5CC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71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67" name="TextBox 75">
                <a:extLst>
                  <a:ext uri="{FF2B5EF4-FFF2-40B4-BE49-F238E27FC236}">
                    <a16:creationId xmlns:a16="http://schemas.microsoft.com/office/drawing/2014/main" id="{4A835343-9918-4E55-8223-F806274283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571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68" name="TextBox 76">
                <a:extLst>
                  <a:ext uri="{FF2B5EF4-FFF2-40B4-BE49-F238E27FC236}">
                    <a16:creationId xmlns:a16="http://schemas.microsoft.com/office/drawing/2014/main" id="{E51AD1D8-5198-446F-BE67-D0BA83E6FD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087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69" name="TextBox 77">
                <a:extLst>
                  <a:ext uri="{FF2B5EF4-FFF2-40B4-BE49-F238E27FC236}">
                    <a16:creationId xmlns:a16="http://schemas.microsoft.com/office/drawing/2014/main" id="{35FA06E0-E967-480B-9FB1-9885916EC4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602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70" name="TextBox 78">
                <a:extLst>
                  <a:ext uri="{FF2B5EF4-FFF2-40B4-BE49-F238E27FC236}">
                    <a16:creationId xmlns:a16="http://schemas.microsoft.com/office/drawing/2014/main" id="{A4A6D17D-E3D4-4DFC-9E42-E3FCF3B95E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1184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</p:grpSp>
        <p:grpSp>
          <p:nvGrpSpPr>
            <p:cNvPr id="46" name="Group 81">
              <a:extLst>
                <a:ext uri="{FF2B5EF4-FFF2-40B4-BE49-F238E27FC236}">
                  <a16:creationId xmlns:a16="http://schemas.microsoft.com/office/drawing/2014/main" id="{A0D3D8AE-9D45-4A2B-89F7-93D2A1CE433C}"/>
                </a:ext>
              </a:extLst>
            </p:cNvPr>
            <p:cNvGrpSpPr/>
            <p:nvPr/>
          </p:nvGrpSpPr>
          <p:grpSpPr>
            <a:xfrm>
              <a:off x="2202392" y="4250939"/>
              <a:ext cx="5344583" cy="654254"/>
              <a:chOff x="2331076" y="4630579"/>
              <a:chExt cx="5344731" cy="654191"/>
            </a:xfrm>
          </p:grpSpPr>
          <p:sp>
            <p:nvSpPr>
              <p:cNvPr id="47" name="TextBox 15">
                <a:extLst>
                  <a:ext uri="{FF2B5EF4-FFF2-40B4-BE49-F238E27FC236}">
                    <a16:creationId xmlns:a16="http://schemas.microsoft.com/office/drawing/2014/main" id="{E526C16A-5362-4296-9D9F-AF80CBFBCA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1076" y="4630579"/>
                <a:ext cx="7212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 sz="1400"/>
                  <a:t>dest[0]</a:t>
                </a:r>
                <a:endParaRPr lang="en-SG" sz="1400"/>
              </a:p>
            </p:txBody>
          </p:sp>
          <p:sp>
            <p:nvSpPr>
              <p:cNvPr id="48" name="TextBox 37">
                <a:extLst>
                  <a:ext uri="{FF2B5EF4-FFF2-40B4-BE49-F238E27FC236}">
                    <a16:creationId xmlns:a16="http://schemas.microsoft.com/office/drawing/2014/main" id="{E9A0A7A5-1A75-46B5-9619-572574503F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1712" y="4630579"/>
                <a:ext cx="73409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 sz="1400"/>
                  <a:t>dest[9]</a:t>
                </a:r>
                <a:endParaRPr lang="en-SG" sz="1400"/>
              </a:p>
            </p:txBody>
          </p:sp>
          <p:sp>
            <p:nvSpPr>
              <p:cNvPr id="49" name="TextBox 87">
                <a:extLst>
                  <a:ext uri="{FF2B5EF4-FFF2-40B4-BE49-F238E27FC236}">
                    <a16:creationId xmlns:a16="http://schemas.microsoft.com/office/drawing/2014/main" id="{CB8A63A7-862D-48A2-AE8E-C0C13C9E72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1228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10</a:t>
                </a:r>
                <a:endParaRPr lang="en-SG"/>
              </a:p>
            </p:txBody>
          </p:sp>
          <p:sp>
            <p:nvSpPr>
              <p:cNvPr id="50" name="TextBox 88">
                <a:extLst>
                  <a:ext uri="{FF2B5EF4-FFF2-40B4-BE49-F238E27FC236}">
                    <a16:creationId xmlns:a16="http://schemas.microsoft.com/office/drawing/2014/main" id="{0934BE86-4418-4E8D-BF2C-8D6F14AE22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4237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20</a:t>
                </a:r>
                <a:endParaRPr lang="en-SG"/>
              </a:p>
            </p:txBody>
          </p:sp>
          <p:sp>
            <p:nvSpPr>
              <p:cNvPr id="51" name="TextBox 89">
                <a:extLst>
                  <a:ext uri="{FF2B5EF4-FFF2-40B4-BE49-F238E27FC236}">
                    <a16:creationId xmlns:a16="http://schemas.microsoft.com/office/drawing/2014/main" id="{D047F122-DC7E-4725-95D7-FE8F9C32BE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724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30</a:t>
                </a:r>
                <a:endParaRPr lang="en-SG"/>
              </a:p>
            </p:txBody>
          </p:sp>
          <p:sp>
            <p:nvSpPr>
              <p:cNvPr id="52" name="TextBox 90">
                <a:extLst>
                  <a:ext uri="{FF2B5EF4-FFF2-40B4-BE49-F238E27FC236}">
                    <a16:creationId xmlns:a16="http://schemas.microsoft.com/office/drawing/2014/main" id="{F9F6EF40-D517-4F9C-B9A9-BE7FA8EC25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240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40</a:t>
                </a:r>
                <a:endParaRPr lang="en-SG"/>
              </a:p>
            </p:txBody>
          </p:sp>
          <p:sp>
            <p:nvSpPr>
              <p:cNvPr id="53" name="TextBox 91">
                <a:extLst>
                  <a:ext uri="{FF2B5EF4-FFF2-40B4-BE49-F238E27FC236}">
                    <a16:creationId xmlns:a16="http://schemas.microsoft.com/office/drawing/2014/main" id="{922FF58B-4ABE-43CA-BF4E-E0390895AD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7556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50</a:t>
                </a:r>
                <a:endParaRPr lang="en-SG"/>
              </a:p>
            </p:txBody>
          </p:sp>
          <p:sp>
            <p:nvSpPr>
              <p:cNvPr id="54" name="TextBox 92">
                <a:extLst>
                  <a:ext uri="{FF2B5EF4-FFF2-40B4-BE49-F238E27FC236}">
                    <a16:creationId xmlns:a16="http://schemas.microsoft.com/office/drawing/2014/main" id="{1ED63776-A847-4271-AEB1-6E481419AA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71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55" name="TextBox 93">
                <a:extLst>
                  <a:ext uri="{FF2B5EF4-FFF2-40B4-BE49-F238E27FC236}">
                    <a16:creationId xmlns:a16="http://schemas.microsoft.com/office/drawing/2014/main" id="{7B971EA7-C33E-48A7-9BE8-8796285D28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571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56" name="TextBox 94">
                <a:extLst>
                  <a:ext uri="{FF2B5EF4-FFF2-40B4-BE49-F238E27FC236}">
                    <a16:creationId xmlns:a16="http://schemas.microsoft.com/office/drawing/2014/main" id="{9F5CD4A5-4138-4603-8113-9C6171584E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087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57" name="TextBox 95">
                <a:extLst>
                  <a:ext uri="{FF2B5EF4-FFF2-40B4-BE49-F238E27FC236}">
                    <a16:creationId xmlns:a16="http://schemas.microsoft.com/office/drawing/2014/main" id="{CB52F808-4A58-433D-B496-120F338F6E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602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58" name="TextBox 96">
                <a:extLst>
                  <a:ext uri="{FF2B5EF4-FFF2-40B4-BE49-F238E27FC236}">
                    <a16:creationId xmlns:a16="http://schemas.microsoft.com/office/drawing/2014/main" id="{EC97A90C-2052-439C-96F9-343B41BC37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1184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E30C674-0928-419D-8BFC-1EB2DA9DC1DD}"/>
              </a:ext>
            </a:extLst>
          </p:cNvPr>
          <p:cNvGrpSpPr/>
          <p:nvPr/>
        </p:nvGrpSpPr>
        <p:grpSpPr>
          <a:xfrm>
            <a:off x="1604962" y="1625110"/>
            <a:ext cx="6329483" cy="2152099"/>
            <a:chOff x="1604962" y="1625110"/>
            <a:chExt cx="6329483" cy="215209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3DB9E1B-3ABE-4C37-8E58-16A0C6DA7DF6}"/>
                </a:ext>
              </a:extLst>
            </p:cNvPr>
            <p:cNvSpPr txBox="1"/>
            <p:nvPr/>
          </p:nvSpPr>
          <p:spPr>
            <a:xfrm>
              <a:off x="1604962" y="1745884"/>
              <a:ext cx="6148387" cy="20313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tabLst>
                  <a:tab pos="360363"/>
                </a:tabLst>
                <a:defRPr/>
              </a:pPr>
              <a:r>
                <a:rPr lang="en-US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N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</a:p>
            <a:p>
              <a:pPr>
                <a:tabLst>
                  <a:tab pos="360363"/>
                </a:tabLst>
                <a:defRPr/>
              </a:pPr>
              <a:r>
                <a:rPr lang="en-US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source[N] = {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tabLst>
                  <a:tab pos="360363"/>
                </a:tabLst>
                <a:defRPr/>
              </a:pPr>
              <a:r>
                <a:rPr lang="en-US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dest[N];</a:t>
              </a:r>
            </a:p>
            <a:p>
              <a:pPr>
                <a:tabLst>
                  <a:tab pos="360363"/>
                </a:tabLst>
                <a:defRPr/>
              </a:pPr>
              <a:r>
                <a:rPr lang="en-US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i;</a:t>
              </a:r>
            </a:p>
            <a:p>
              <a:pPr>
                <a:tabLst>
                  <a:tab pos="360363"/>
                </a:tabLst>
                <a:defRPr/>
              </a:pPr>
              <a:r>
                <a:rPr lang="en-US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(i =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i &lt; N; i++) {</a:t>
              </a:r>
            </a:p>
            <a:p>
              <a:pPr>
                <a:tabLst>
                  <a:tab pos="360363"/>
                </a:tabLs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dest[i] = source[i];</a:t>
              </a:r>
            </a:p>
            <a:p>
              <a:pPr>
                <a:tabLst>
                  <a:tab pos="360363"/>
                </a:tabLs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3" name="[TextBox 90]">
              <a:extLst>
                <a:ext uri="{FF2B5EF4-FFF2-40B4-BE49-F238E27FC236}">
                  <a16:creationId xmlns:a16="http://schemas.microsoft.com/office/drawing/2014/main" id="{FB7BE0C3-8228-4ECC-A415-0DB25C854E61}"/>
                </a:ext>
              </a:extLst>
            </p:cNvPr>
            <p:cNvSpPr txBox="1"/>
            <p:nvPr/>
          </p:nvSpPr>
          <p:spPr>
            <a:xfrm>
              <a:off x="6350068" y="1625110"/>
              <a:ext cx="1584377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eaLnBrk="1" hangingPunct="1">
                <a:defRPr/>
              </a:pPr>
              <a:r>
                <a:rPr lang="en-US" err="1">
                  <a:solidFill>
                    <a:srgbClr val="000000"/>
                  </a:solidFill>
                </a:rPr>
                <a:t>ArrayCopy.c</a:t>
              </a:r>
              <a:endParaRPr lang="en-SG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  <a:latin typeface="+mn-lt"/>
              </a:rPr>
              <a:t>2.4 Array Parameters in Functions (1/3)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50BB6FB-E604-4643-A39C-AC46AA3F84E2}"/>
              </a:ext>
            </a:extLst>
          </p:cNvPr>
          <p:cNvGrpSpPr/>
          <p:nvPr/>
        </p:nvGrpSpPr>
        <p:grpSpPr>
          <a:xfrm>
            <a:off x="203606" y="1223155"/>
            <a:ext cx="6542743" cy="5149815"/>
            <a:chOff x="184729" y="1660235"/>
            <a:chExt cx="3800460" cy="5149815"/>
          </a:xfrm>
        </p:grpSpPr>
        <p:sp>
          <p:nvSpPr>
            <p:cNvPr id="49" name="[TextBox 1]">
              <a:extLst>
                <a:ext uri="{FF2B5EF4-FFF2-40B4-BE49-F238E27FC236}">
                  <a16:creationId xmlns:a16="http://schemas.microsoft.com/office/drawing/2014/main" id="{B8A0FAC9-B36C-4F32-A45B-98AB06D8C36C}"/>
                </a:ext>
              </a:extLst>
            </p:cNvPr>
            <p:cNvSpPr txBox="1"/>
            <p:nvPr/>
          </p:nvSpPr>
          <p:spPr>
            <a:xfrm>
              <a:off x="184729" y="1731737"/>
              <a:ext cx="3692732" cy="5078313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&lt;stdio.h&gt;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endParaRPr lang="en-SG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 sumArray(</a:t>
              </a:r>
              <a:r>
                <a:rPr lang="en-SG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[]</a:t>
              </a:r>
              <a:r>
                <a:rPr lang="en-SG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 int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endParaRPr lang="en-SG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 val[6] = {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17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, -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22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b="1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=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, sumArray(val, 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b="1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endParaRPr lang="en-SG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 sumArray(</a:t>
              </a:r>
              <a:r>
                <a:rPr lang="en-SG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SG" b="1" err="1">
                  <a:latin typeface="Courier New" pitchFamily="49" charset="0"/>
                  <a:cs typeface="Courier New" pitchFamily="49" charset="0"/>
                </a:rPr>
                <a:t>arr[]</a:t>
              </a:r>
              <a:r>
                <a:rPr lang="en-SG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 int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 size) {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 i, sum=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endParaRPr lang="en-SG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nn-NO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nn-NO" b="1">
                  <a:latin typeface="Courier New" pitchFamily="49" charset="0"/>
                  <a:cs typeface="Courier New" pitchFamily="49" charset="0"/>
                </a:rPr>
                <a:t> (i=</a:t>
              </a:r>
              <a:r>
                <a:rPr lang="nn-NO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b="1">
                  <a:latin typeface="Courier New" pitchFamily="49" charset="0"/>
                  <a:cs typeface="Courier New" pitchFamily="49" charset="0"/>
                </a:rPr>
                <a:t>; i&lt;size; i++) {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b="1">
                  <a:latin typeface="Courier New" pitchFamily="49" charset="0"/>
                  <a:cs typeface="Courier New" pitchFamily="49" charset="0"/>
                </a:rPr>
                <a:t>		sum += arr[i];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b="1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 sum;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0" name="[TextBox 15]">
              <a:extLst>
                <a:ext uri="{FF2B5EF4-FFF2-40B4-BE49-F238E27FC236}">
                  <a16:creationId xmlns:a16="http://schemas.microsoft.com/office/drawing/2014/main" id="{F736B536-3095-4325-80E4-D033B0085E43}"/>
                </a:ext>
              </a:extLst>
            </p:cNvPr>
            <p:cNvSpPr txBox="1"/>
            <p:nvPr/>
          </p:nvSpPr>
          <p:spPr>
            <a:xfrm>
              <a:off x="2590565" y="1660235"/>
              <a:ext cx="1394624" cy="372219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err="1"/>
                <a:t>ArraySumFunction.c</a:t>
              </a:r>
              <a:endParaRPr lang="en-SG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C97718F-DEC8-40D7-92DA-D5A99F23336B}"/>
              </a:ext>
            </a:extLst>
          </p:cNvPr>
          <p:cNvSpPr/>
          <p:nvPr/>
        </p:nvSpPr>
        <p:spPr>
          <a:xfrm>
            <a:off x="4228102" y="4382591"/>
            <a:ext cx="4685239" cy="2218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/>
            <a:endParaRPr lang="en-SG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08210-66F1-40F6-8844-9CEAA530C6EB}"/>
              </a:ext>
            </a:extLst>
          </p:cNvPr>
          <p:cNvGrpSpPr/>
          <p:nvPr/>
        </p:nvGrpSpPr>
        <p:grpSpPr>
          <a:xfrm>
            <a:off x="4330289" y="4435881"/>
            <a:ext cx="4104976" cy="979951"/>
            <a:chOff x="3634123" y="4282930"/>
            <a:chExt cx="4104976" cy="979951"/>
          </a:xfrm>
        </p:grpSpPr>
        <p:grpSp>
          <p:nvGrpSpPr>
            <p:cNvPr id="52" name="Group 81">
              <a:extLst>
                <a:ext uri="{FF2B5EF4-FFF2-40B4-BE49-F238E27FC236}">
                  <a16:creationId xmlns:a16="http://schemas.microsoft.com/office/drawing/2014/main" id="{06638723-AF13-49FA-ABBB-506372918D89}"/>
                </a:ext>
              </a:extLst>
            </p:cNvPr>
            <p:cNvGrpSpPr/>
            <p:nvPr/>
          </p:nvGrpSpPr>
          <p:grpSpPr>
            <a:xfrm>
              <a:off x="4446899" y="4608557"/>
              <a:ext cx="3292200" cy="654324"/>
              <a:chOff x="2305318" y="4506374"/>
              <a:chExt cx="3291530" cy="654193"/>
            </a:xfrm>
          </p:grpSpPr>
          <p:sp>
            <p:nvSpPr>
              <p:cNvPr id="54" name="TextBox 15">
                <a:extLst>
                  <a:ext uri="{FF2B5EF4-FFF2-40B4-BE49-F238E27FC236}">
                    <a16:creationId xmlns:a16="http://schemas.microsoft.com/office/drawing/2014/main" id="{E4DFD1DA-3502-4F4E-BC1B-15854976EE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5318" y="4506374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 sz="1400" err="1"/>
                  <a:t>val[0]</a:t>
                </a:r>
                <a:endParaRPr lang="en-SG" sz="1400"/>
              </a:p>
            </p:txBody>
          </p:sp>
          <p:sp>
            <p:nvSpPr>
              <p:cNvPr id="55" name="TextBox 17">
                <a:extLst>
                  <a:ext uri="{FF2B5EF4-FFF2-40B4-BE49-F238E27FC236}">
                    <a16:creationId xmlns:a16="http://schemas.microsoft.com/office/drawing/2014/main" id="{F7736ADC-443C-4F12-9C0F-B41A287458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6231" y="4506376"/>
                <a:ext cx="63106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 sz="1400" err="1"/>
                  <a:t>val[1]</a:t>
                </a:r>
                <a:endParaRPr lang="en-SG" sz="1400"/>
              </a:p>
            </p:txBody>
          </p:sp>
          <p:sp>
            <p:nvSpPr>
              <p:cNvPr id="56" name="TextBox 19">
                <a:extLst>
                  <a:ext uri="{FF2B5EF4-FFF2-40B4-BE49-F238E27FC236}">
                    <a16:creationId xmlns:a16="http://schemas.microsoft.com/office/drawing/2014/main" id="{8E068925-6F1B-43B7-8A81-72FA7A1F8C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098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57" name="TextBox 21">
                <a:extLst>
                  <a:ext uri="{FF2B5EF4-FFF2-40B4-BE49-F238E27FC236}">
                    <a16:creationId xmlns:a16="http://schemas.microsoft.com/office/drawing/2014/main" id="{8502F1B1-6E26-4F82-97D5-F816D54785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975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58" name="TextBox 23">
                <a:extLst>
                  <a:ext uri="{FF2B5EF4-FFF2-40B4-BE49-F238E27FC236}">
                    <a16:creationId xmlns:a16="http://schemas.microsoft.com/office/drawing/2014/main" id="{AA80D8DF-5B76-48CB-8EFE-45084E1528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6751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59" name="TextBox 25">
                <a:extLst>
                  <a:ext uri="{FF2B5EF4-FFF2-40B4-BE49-F238E27FC236}">
                    <a16:creationId xmlns:a16="http://schemas.microsoft.com/office/drawing/2014/main" id="{D710DF52-E1D3-4DD7-BC65-C324C7AE10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4006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63" name="TextBox 37">
                <a:extLst>
                  <a:ext uri="{FF2B5EF4-FFF2-40B4-BE49-F238E27FC236}">
                    <a16:creationId xmlns:a16="http://schemas.microsoft.com/office/drawing/2014/main" id="{7F4F3E9C-FC49-4094-A400-A092DD0A6F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5631" y="4506375"/>
                <a:ext cx="7212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 sz="1400" err="1"/>
                  <a:t>val[5]</a:t>
                </a:r>
                <a:endParaRPr lang="en-SG" sz="1400"/>
              </a:p>
            </p:txBody>
          </p:sp>
          <p:sp>
            <p:nvSpPr>
              <p:cNvPr id="64" name="TextBox 26">
                <a:extLst>
                  <a:ext uri="{FF2B5EF4-FFF2-40B4-BE49-F238E27FC236}">
                    <a16:creationId xmlns:a16="http://schemas.microsoft.com/office/drawing/2014/main" id="{90BA91D0-BBC4-4921-ACF3-AA114A8139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1228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44</a:t>
                </a:r>
                <a:endParaRPr lang="en-SG"/>
              </a:p>
            </p:txBody>
          </p:sp>
          <p:sp>
            <p:nvSpPr>
              <p:cNvPr id="65" name="TextBox 27">
                <a:extLst>
                  <a:ext uri="{FF2B5EF4-FFF2-40B4-BE49-F238E27FC236}">
                    <a16:creationId xmlns:a16="http://schemas.microsoft.com/office/drawing/2014/main" id="{1AB5C1ED-989A-48E8-8EB3-42BCD34D8C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4237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9</a:t>
                </a:r>
                <a:endParaRPr lang="en-SG"/>
              </a:p>
            </p:txBody>
          </p:sp>
          <p:sp>
            <p:nvSpPr>
              <p:cNvPr id="66" name="TextBox 28">
                <a:extLst>
                  <a:ext uri="{FF2B5EF4-FFF2-40B4-BE49-F238E27FC236}">
                    <a16:creationId xmlns:a16="http://schemas.microsoft.com/office/drawing/2014/main" id="{0F456D2D-C72A-459B-92D0-123B37F831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7245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17</a:t>
                </a:r>
                <a:endParaRPr lang="en-SG"/>
              </a:p>
            </p:txBody>
          </p:sp>
          <p:sp>
            <p:nvSpPr>
              <p:cNvPr id="67" name="TextBox 29">
                <a:extLst>
                  <a:ext uri="{FF2B5EF4-FFF2-40B4-BE49-F238E27FC236}">
                    <a16:creationId xmlns:a16="http://schemas.microsoft.com/office/drawing/2014/main" id="{F1073292-8352-40E3-92C4-8762E9917F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2401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-4</a:t>
                </a:r>
                <a:endParaRPr lang="en-SG"/>
              </a:p>
            </p:txBody>
          </p:sp>
          <p:sp>
            <p:nvSpPr>
              <p:cNvPr id="68" name="TextBox 30">
                <a:extLst>
                  <a:ext uri="{FF2B5EF4-FFF2-40B4-BE49-F238E27FC236}">
                    <a16:creationId xmlns:a16="http://schemas.microsoft.com/office/drawing/2014/main" id="{514484B0-45EF-4D18-9605-B77763E438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7556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22</a:t>
                </a:r>
                <a:endParaRPr lang="en-SG"/>
              </a:p>
            </p:txBody>
          </p:sp>
          <p:sp>
            <p:nvSpPr>
              <p:cNvPr id="69" name="TextBox 31">
                <a:extLst>
                  <a:ext uri="{FF2B5EF4-FFF2-40B4-BE49-F238E27FC236}">
                    <a16:creationId xmlns:a16="http://schemas.microsoft.com/office/drawing/2014/main" id="{9431258A-B90E-4E5A-BE7C-023F8FD2FE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711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</p:grpSp>
        <p:sp>
          <p:nvSpPr>
            <p:cNvPr id="53" name="TextBox 38">
              <a:extLst>
                <a:ext uri="{FF2B5EF4-FFF2-40B4-BE49-F238E27FC236}">
                  <a16:creationId xmlns:a16="http://schemas.microsoft.com/office/drawing/2014/main" id="{D41F15C3-7208-4DF9-B9A8-CC3AFB5E0A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4123" y="4282930"/>
              <a:ext cx="1287463" cy="368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eaLnBrk="1" hangingPunct="1"/>
              <a:r>
                <a:rPr lang="en-US"/>
                <a:t>In main():</a:t>
              </a:r>
              <a:endParaRPr lang="en-SG"/>
            </a:p>
          </p:txBody>
        </p:sp>
      </p:grpSp>
      <p:sp>
        <p:nvSpPr>
          <p:cNvPr id="72" name="TextBox 39">
            <a:extLst>
              <a:ext uri="{FF2B5EF4-FFF2-40B4-BE49-F238E27FC236}">
                <a16:creationId xmlns:a16="http://schemas.microsoft.com/office/drawing/2014/main" id="{EF19BB59-D33C-4280-ACC7-4C4BFDEB1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310" y="5742114"/>
            <a:ext cx="1652899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eaLnBrk="1" hangingPunct="1"/>
            <a:r>
              <a:rPr lang="en-US"/>
              <a:t>In sumArray():</a:t>
            </a:r>
            <a:endParaRPr lang="en-SG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5BA06A9-52F9-48EC-9989-0EB9401FD3B5}"/>
              </a:ext>
            </a:extLst>
          </p:cNvPr>
          <p:cNvGrpSpPr/>
          <p:nvPr/>
        </p:nvGrpSpPr>
        <p:grpSpPr>
          <a:xfrm>
            <a:off x="5662717" y="5530068"/>
            <a:ext cx="2051311" cy="820126"/>
            <a:chOff x="1804366" y="5322948"/>
            <a:chExt cx="2051311" cy="820126"/>
          </a:xfrm>
        </p:grpSpPr>
        <p:grpSp>
          <p:nvGrpSpPr>
            <p:cNvPr id="74" name="Group 92">
              <a:extLst>
                <a:ext uri="{FF2B5EF4-FFF2-40B4-BE49-F238E27FC236}">
                  <a16:creationId xmlns:a16="http://schemas.microsoft.com/office/drawing/2014/main" id="{5F186BB3-EB5F-484A-80B5-5AC3D65E986A}"/>
                </a:ext>
              </a:extLst>
            </p:cNvPr>
            <p:cNvGrpSpPr/>
            <p:nvPr/>
          </p:nvGrpSpPr>
          <p:grpSpPr>
            <a:xfrm>
              <a:off x="2212975" y="5499756"/>
              <a:ext cx="692150" cy="630267"/>
              <a:chOff x="1207276" y="4324108"/>
              <a:chExt cx="691922" cy="629828"/>
            </a:xfrm>
          </p:grpSpPr>
          <p:sp>
            <p:nvSpPr>
              <p:cNvPr id="79" name="TextBox 64">
                <a:extLst>
                  <a:ext uri="{FF2B5EF4-FFF2-40B4-BE49-F238E27FC236}">
                    <a16:creationId xmlns:a16="http://schemas.microsoft.com/office/drawing/2014/main" id="{3709799A-C1F0-4551-9B9A-197B4A68E7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7276" y="432410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 sz="1400"/>
                  <a:t>arr</a:t>
                </a:r>
                <a:endParaRPr lang="en-SG" sz="1400"/>
              </a:p>
            </p:txBody>
          </p:sp>
          <p:sp>
            <p:nvSpPr>
              <p:cNvPr id="80" name="Rectangle 6">
                <a:extLst>
                  <a:ext uri="{FF2B5EF4-FFF2-40B4-BE49-F238E27FC236}">
                    <a16:creationId xmlns:a16="http://schemas.microsoft.com/office/drawing/2014/main" id="{63B23D15-9F80-4E73-A0E9-99E9EFB87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1213" y="4610590"/>
                <a:ext cx="537985" cy="342661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>
                  <a:defRPr/>
                </a:pPr>
                <a:endParaRPr lang="en-SG"/>
              </a:p>
            </p:txBody>
          </p:sp>
        </p:grpSp>
        <p:cxnSp>
          <p:nvCxnSpPr>
            <p:cNvPr id="75" name="Straight Arrow Connector 42">
              <a:extLst>
                <a:ext uri="{FF2B5EF4-FFF2-40B4-BE49-F238E27FC236}">
                  <a16:creationId xmlns:a16="http://schemas.microsoft.com/office/drawing/2014/main" id="{92347946-E858-497E-9DE0-ED519FA91A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804366" y="5322948"/>
              <a:ext cx="642655" cy="624394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6" name="Group 67">
              <a:extLst>
                <a:ext uri="{FF2B5EF4-FFF2-40B4-BE49-F238E27FC236}">
                  <a16:creationId xmlns:a16="http://schemas.microsoft.com/office/drawing/2014/main" id="{BF8AEF13-DBD1-4DB4-8B52-2D2EDA94C9AD}"/>
                </a:ext>
              </a:extLst>
            </p:cNvPr>
            <p:cNvGrpSpPr/>
            <p:nvPr/>
          </p:nvGrpSpPr>
          <p:grpSpPr>
            <a:xfrm>
              <a:off x="3140074" y="5509817"/>
              <a:ext cx="715603" cy="633257"/>
              <a:chOff x="3307723" y="5929199"/>
              <a:chExt cx="715364" cy="631479"/>
            </a:xfrm>
          </p:grpSpPr>
          <p:sp>
            <p:nvSpPr>
              <p:cNvPr id="77" name="TextBox 44">
                <a:extLst>
                  <a:ext uri="{FF2B5EF4-FFF2-40B4-BE49-F238E27FC236}">
                    <a16:creationId xmlns:a16="http://schemas.microsoft.com/office/drawing/2014/main" id="{60B56E28-F2B9-48FC-B6F3-A49752617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 sz="1400"/>
                  <a:t>size</a:t>
                </a:r>
                <a:endParaRPr lang="en-SG" sz="1400"/>
              </a:p>
            </p:txBody>
          </p:sp>
          <p:sp>
            <p:nvSpPr>
              <p:cNvPr id="78" name="TextBox 54">
                <a:extLst>
                  <a:ext uri="{FF2B5EF4-FFF2-40B4-BE49-F238E27FC236}">
                    <a16:creationId xmlns:a16="http://schemas.microsoft.com/office/drawing/2014/main" id="{5B030792-1E66-4D67-B8C0-7B4C135EA9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0811" y="6191346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6</a:t>
                </a:r>
                <a:endParaRPr lang="en-SG"/>
              </a:p>
            </p:txBody>
          </p:sp>
        </p:grpSp>
      </p:grpSp>
      <p:cxnSp>
        <p:nvCxnSpPr>
          <p:cNvPr id="81" name="Straight Connector 70">
            <a:extLst>
              <a:ext uri="{FF2B5EF4-FFF2-40B4-BE49-F238E27FC236}">
                <a16:creationId xmlns:a16="http://schemas.microsoft.com/office/drawing/2014/main" id="{538F130C-DB75-45B2-A826-404607BB74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56244" y="5691359"/>
            <a:ext cx="4433416" cy="0"/>
          </a:xfrm>
          <a:prstGeom prst="line">
            <a:avLst/>
          </a:prstGeom>
          <a:noFill/>
          <a:ln w="19050" cap="sq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  <p:cond evt="onBegin" delay="0">
                          <p:tn val="11"/>
                        </p:cond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</a:rPr>
              <a:t>2.4 Array Parameters in Functions (2/3)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/>
          </a:p>
        </p:txBody>
      </p:sp>
      <p:sp>
        <p:nvSpPr>
          <p:cNvPr id="37" name="HighlightTextShape201406241503265130">
            <a:extLst>
              <a:ext uri="{FF2B5EF4-FFF2-40B4-BE49-F238E27FC236}">
                <a16:creationId xmlns:a16="http://schemas.microsoft.com/office/drawing/2014/main" id="{887C0049-9DAA-44D5-B82A-C5F7A985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0"/>
            <a:ext cx="8127386" cy="15064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anose="05000000000000000000" pitchFamily="2" charset="2"/>
              <a:buChar char="n"/>
            </a:pPr>
            <a:r>
              <a:rPr lang="en-GB" sz="2400">
                <a:solidFill>
                  <a:srgbClr val="0000FF"/>
                </a:solidFill>
              </a:rPr>
              <a:t>Function prototype:</a:t>
            </a:r>
          </a:p>
          <a:p>
            <a:pPr marL="800100" lvl="1" indent="-342900">
              <a:spcBef>
                <a:spcPct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/>
              <a:t>As mentioned before, name of parameters in a function prototype are optional and ignored by the compiler. Hence, both of the following are acceptable and equivalent: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9D9612-7878-4B6D-90CF-92B904352CF3}"/>
              </a:ext>
            </a:extLst>
          </p:cNvPr>
          <p:cNvSpPr txBox="1"/>
          <p:nvPr/>
        </p:nvSpPr>
        <p:spPr>
          <a:xfrm>
            <a:off x="1457326" y="2585356"/>
            <a:ext cx="5646859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sumArray(int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int);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F617A5-6C7C-4C71-9C35-AEC6E4AFEEBF}"/>
              </a:ext>
            </a:extLst>
          </p:cNvPr>
          <p:cNvSpPr txBox="1"/>
          <p:nvPr/>
        </p:nvSpPr>
        <p:spPr>
          <a:xfrm>
            <a:off x="1454150" y="3098119"/>
            <a:ext cx="565003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sumArray(int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arr[]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int size);</a:t>
            </a:r>
          </a:p>
        </p:txBody>
      </p:sp>
      <p:sp>
        <p:nvSpPr>
          <p:cNvPr id="40" name="HighlightTextShape201406241503265130">
            <a:extLst>
              <a:ext uri="{FF2B5EF4-FFF2-40B4-BE49-F238E27FC236}">
                <a16:creationId xmlns:a16="http://schemas.microsoft.com/office/drawing/2014/main" id="{661F96AD-FE24-4D07-BD0D-D151938C6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3515754"/>
            <a:ext cx="8127386" cy="15064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anose="05000000000000000000" pitchFamily="2" charset="2"/>
              <a:buChar char="n"/>
            </a:pPr>
            <a:r>
              <a:rPr lang="en-GB" sz="2400">
                <a:solidFill>
                  <a:srgbClr val="0000FF"/>
                </a:solidFill>
              </a:rPr>
              <a:t>Function header in function definition:</a:t>
            </a:r>
          </a:p>
          <a:p>
            <a:pPr marL="800100" lvl="1" indent="-342900">
              <a:spcBef>
                <a:spcPct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</a:pPr>
            <a:r>
              <a:rPr lang="en-GB" sz="2000" u="sng"/>
              <a:t>No need</a:t>
            </a:r>
            <a:r>
              <a:rPr lang="en-GB" sz="2000"/>
              <a:t> to put array size inside [ ]; even if array size is present, compiler just ignores it</a:t>
            </a:r>
            <a:r>
              <a:rPr lang="en-US" sz="2000"/>
              <a:t>.</a:t>
            </a:r>
          </a:p>
          <a:p>
            <a:pPr marL="800100" lvl="1" indent="-342900">
              <a:spcBef>
                <a:spcPct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/>
              <a:t>Instead, provide the array size through another parameter.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7FD452-3795-413A-8995-764A43AEE0B5}"/>
              </a:ext>
            </a:extLst>
          </p:cNvPr>
          <p:cNvSpPr txBox="1"/>
          <p:nvPr/>
        </p:nvSpPr>
        <p:spPr>
          <a:xfrm>
            <a:off x="1506538" y="4898797"/>
            <a:ext cx="6684962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sumArray(int </a:t>
            </a:r>
            <a:r>
              <a:rPr lang="en-US" sz="20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arr[],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 size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 ... 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E3CA7F-E7E6-4A95-B0AB-BC007C246474}"/>
              </a:ext>
            </a:extLst>
          </p:cNvPr>
          <p:cNvSpPr txBox="1"/>
          <p:nvPr/>
        </p:nvSpPr>
        <p:spPr>
          <a:xfrm>
            <a:off x="1506538" y="5436959"/>
            <a:ext cx="6684962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sumArray(int </a:t>
            </a:r>
            <a:r>
              <a:rPr lang="en-US" sz="20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arr[8]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 size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 ... }</a:t>
            </a:r>
          </a:p>
        </p:txBody>
      </p:sp>
      <p:sp>
        <p:nvSpPr>
          <p:cNvPr id="43" name="Oval 12">
            <a:extLst>
              <a:ext uri="{FF2B5EF4-FFF2-40B4-BE49-F238E27FC236}">
                <a16:creationId xmlns:a16="http://schemas.microsoft.com/office/drawing/2014/main" id="{1CE451E1-501B-44E4-8D60-7C7A9A41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75" y="5408384"/>
            <a:ext cx="206375" cy="411163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endParaRPr lang="en-SG"/>
          </a:p>
        </p:txBody>
      </p:sp>
      <p:grpSp>
        <p:nvGrpSpPr>
          <p:cNvPr id="44" name="Group 22">
            <a:extLst>
              <a:ext uri="{FF2B5EF4-FFF2-40B4-BE49-F238E27FC236}">
                <a16:creationId xmlns:a16="http://schemas.microsoft.com/office/drawing/2014/main" id="{65092559-D4E5-49BD-8549-F8B62AFA6230}"/>
              </a:ext>
            </a:extLst>
          </p:cNvPr>
          <p:cNvGrpSpPr/>
          <p:nvPr/>
        </p:nvGrpSpPr>
        <p:grpSpPr>
          <a:xfrm>
            <a:off x="2125663" y="5759222"/>
            <a:ext cx="2678112" cy="520700"/>
            <a:chOff x="2125014" y="5825116"/>
            <a:chExt cx="2678805" cy="520013"/>
          </a:xfrm>
        </p:grpSpPr>
        <p:cxnSp>
          <p:nvCxnSpPr>
            <p:cNvPr id="45" name="Straight Arrow Connector 14">
              <a:extLst>
                <a:ext uri="{FF2B5EF4-FFF2-40B4-BE49-F238E27FC236}">
                  <a16:creationId xmlns:a16="http://schemas.microsoft.com/office/drawing/2014/main" id="{3366B327-3985-4297-919C-4077CA326FB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43212" y="5825116"/>
              <a:ext cx="318036" cy="189319"/>
            </a:xfrm>
            <a:prstGeom prst="straightConnector1">
              <a:avLst/>
            </a:prstGeom>
            <a:noFill/>
            <a:ln w="19050" cap="sq" algn="ctr">
              <a:solidFill>
                <a:srgbClr val="00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Box 15">
              <a:extLst>
                <a:ext uri="{FF2B5EF4-FFF2-40B4-BE49-F238E27FC236}">
                  <a16:creationId xmlns:a16="http://schemas.microsoft.com/office/drawing/2014/main" id="{37E2C0D4-DFD5-46CA-B981-BC47E60FE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5014" y="5975797"/>
              <a:ext cx="2678805" cy="3693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6600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 eaLnBrk="1" hangingPunct="1"/>
              <a:r>
                <a:rPr lang="en-US" i="1">
                  <a:solidFill>
                    <a:srgbClr val="008000"/>
                  </a:solidFill>
                </a:rPr>
                <a:t>Ignored by compiler</a:t>
              </a:r>
              <a:endParaRPr lang="en-SG" i="1">
                <a:solidFill>
                  <a:srgbClr val="008000"/>
                </a:solidFill>
              </a:endParaRPr>
            </a:p>
          </p:txBody>
        </p:sp>
      </p:grpSp>
      <p:grpSp>
        <p:nvGrpSpPr>
          <p:cNvPr id="47" name="Group 21">
            <a:extLst>
              <a:ext uri="{FF2B5EF4-FFF2-40B4-BE49-F238E27FC236}">
                <a16:creationId xmlns:a16="http://schemas.microsoft.com/office/drawing/2014/main" id="{8F372840-A7DD-4115-9AF6-9EB19C928A20}"/>
              </a:ext>
            </a:extLst>
          </p:cNvPr>
          <p:cNvGrpSpPr/>
          <p:nvPr/>
        </p:nvGrpSpPr>
        <p:grpSpPr>
          <a:xfrm>
            <a:off x="5138738" y="5744934"/>
            <a:ext cx="2936875" cy="796925"/>
            <a:chOff x="5138670" y="5810089"/>
            <a:chExt cx="2936383" cy="797014"/>
          </a:xfrm>
        </p:grpSpPr>
        <p:cxnSp>
          <p:nvCxnSpPr>
            <p:cNvPr id="48" name="Straight Arrow Connector 16">
              <a:extLst>
                <a:ext uri="{FF2B5EF4-FFF2-40B4-BE49-F238E27FC236}">
                  <a16:creationId xmlns:a16="http://schemas.microsoft.com/office/drawing/2014/main" id="{E142502B-088F-4290-8AD5-8B89BF26C4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278808" y="5810089"/>
              <a:ext cx="276538" cy="165708"/>
            </a:xfrm>
            <a:prstGeom prst="straightConnector1">
              <a:avLst/>
            </a:prstGeom>
            <a:noFill/>
            <a:ln w="19050" cap="sq" algn="ctr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TextBox 18">
              <a:extLst>
                <a:ext uri="{FF2B5EF4-FFF2-40B4-BE49-F238E27FC236}">
                  <a16:creationId xmlns:a16="http://schemas.microsoft.com/office/drawing/2014/main" id="{A36122C0-3CF3-413A-A05C-751B0F200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670" y="5960772"/>
              <a:ext cx="2936383" cy="64633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eaLnBrk="1" hangingPunct="1"/>
              <a:r>
                <a:rPr lang="en-US" i="1">
                  <a:solidFill>
                    <a:srgbClr val="0000FF"/>
                  </a:solidFill>
                </a:rPr>
                <a:t>Actual number of elements you want to process</a:t>
              </a:r>
              <a:endParaRPr lang="en-SG" i="1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  <p:cond evt="onBegin" delay="0">
                          <p:tn val="11"/>
                        </p:cond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  <p:cond evt="onBegin" delay="0">
                          <p:tn val="24"/>
                        </p:cond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</a:rPr>
              <a:t>2.4 Array Parameters in Functions (3/3)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/>
          </a:p>
        </p:txBody>
      </p:sp>
      <p:sp>
        <p:nvSpPr>
          <p:cNvPr id="20" name="HighlightTextShape201406241503265130">
            <a:extLst>
              <a:ext uri="{FF2B5EF4-FFF2-40B4-BE49-F238E27FC236}">
                <a16:creationId xmlns:a16="http://schemas.microsoft.com/office/drawing/2014/main" id="{F8BE04B1-BB10-4F23-8D57-B5604F232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2"/>
            <a:ext cx="8127386" cy="12574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anose="05000000000000000000" pitchFamily="2" charset="2"/>
              <a:buChar char="n"/>
            </a:pPr>
            <a:r>
              <a:rPr lang="en-GB" sz="2400"/>
              <a:t>Since an array name is a pointer, the </a:t>
            </a:r>
            <a:r>
              <a:rPr lang="en-GB" sz="2400" kern="0"/>
              <a:t>following shows the alternative syntax for array parameter in function prototype and function header in the function definition</a:t>
            </a:r>
            <a:endParaRPr lang="en-US" sz="2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355897-0D9A-4DA3-8C5B-F600E66578DA}"/>
              </a:ext>
            </a:extLst>
          </p:cNvPr>
          <p:cNvSpPr txBox="1"/>
          <p:nvPr/>
        </p:nvSpPr>
        <p:spPr>
          <a:xfrm>
            <a:off x="1412875" y="2468761"/>
            <a:ext cx="6757988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sumArray(int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int);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fn prototype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CC9CFC-17AF-45AA-8243-F28879553F85}"/>
              </a:ext>
            </a:extLst>
          </p:cNvPr>
          <p:cNvSpPr txBox="1"/>
          <p:nvPr/>
        </p:nvSpPr>
        <p:spPr>
          <a:xfrm>
            <a:off x="1412875" y="3006924"/>
            <a:ext cx="6761163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function definition</a:t>
            </a:r>
          </a:p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sumArray(int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*arr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int size) { </a:t>
            </a:r>
          </a:p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... </a:t>
            </a:r>
          </a:p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HighlightTextShape201406241503265130">
            <a:extLst>
              <a:ext uri="{FF2B5EF4-FFF2-40B4-BE49-F238E27FC236}">
                <a16:creationId xmlns:a16="http://schemas.microsoft.com/office/drawing/2014/main" id="{D057E2CC-6815-410B-A0E9-58EC1B37C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4333909"/>
            <a:ext cx="8127386" cy="6154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anose="05000000000000000000" pitchFamily="2" charset="2"/>
              <a:buChar char="n"/>
            </a:pPr>
            <a:r>
              <a:rPr lang="en-GB" sz="2400"/>
              <a:t>Compare this with the </a:t>
            </a:r>
            <a:r>
              <a:rPr lang="en-GB" sz="2400">
                <a:solidFill>
                  <a:srgbClr val="C00000"/>
                </a:solidFill>
              </a:rPr>
              <a:t>[ ] </a:t>
            </a:r>
            <a:r>
              <a:rPr lang="en-GB" sz="2400"/>
              <a:t>notation</a:t>
            </a:r>
            <a:endParaRPr lang="en-US" sz="2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53FDF4-7829-4362-AD67-1FE4933E2CB3}"/>
              </a:ext>
            </a:extLst>
          </p:cNvPr>
          <p:cNvSpPr txBox="1"/>
          <p:nvPr/>
        </p:nvSpPr>
        <p:spPr>
          <a:xfrm>
            <a:off x="1416050" y="4854031"/>
            <a:ext cx="6654800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sumArray(int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int);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fn prototype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AB0712-FCD8-48C1-B8C9-FC18C2CAE17D}"/>
              </a:ext>
            </a:extLst>
          </p:cNvPr>
          <p:cNvSpPr txBox="1"/>
          <p:nvPr/>
        </p:nvSpPr>
        <p:spPr>
          <a:xfrm>
            <a:off x="1416050" y="5446169"/>
            <a:ext cx="6684963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function definition</a:t>
            </a:r>
          </a:p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sumArray(int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arr[]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int size) { </a:t>
            </a:r>
          </a:p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... </a:t>
            </a:r>
          </a:p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1705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  <p:cond evt="onBegin" delay="0">
                          <p:tn val="10"/>
                        </p:cond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</a:rPr>
              <a:t>2.5 Modifying Array in a Function (1/2)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/>
          </a:p>
        </p:txBody>
      </p:sp>
      <p:sp>
        <p:nvSpPr>
          <p:cNvPr id="8" name="[Rectangle 3]">
            <a:extLst>
              <a:ext uri="{FF2B5EF4-FFF2-40B4-BE49-F238E27FC236}">
                <a16:creationId xmlns:a16="http://schemas.microsoft.com/office/drawing/2014/main" id="{AB62BFBE-9CF5-4121-8FBF-9B95AE247C9E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381759"/>
            <a:ext cx="7948612" cy="3688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182880" indent="-18288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GB"/>
              <a:t>We have learned that for a function to modify a variable (eg: </a:t>
            </a:r>
            <a:r>
              <a:rPr lang="en-GB">
                <a:solidFill>
                  <a:srgbClr val="C00000"/>
                </a:solidFill>
              </a:rPr>
              <a:t>v</a:t>
            </a:r>
            <a:r>
              <a:rPr lang="en-GB"/>
              <a:t>) outside it, the caller has to passed the address of the variable (eg: </a:t>
            </a:r>
            <a:r>
              <a:rPr lang="en-GB">
                <a:solidFill>
                  <a:srgbClr val="C00000"/>
                </a:solidFill>
              </a:rPr>
              <a:t>&amp;v</a:t>
            </a:r>
            <a:r>
              <a:rPr lang="en-GB"/>
              <a:t>) into the function.</a:t>
            </a:r>
          </a:p>
          <a:p>
            <a:pPr marL="352425" indent="-352425" fontAlgn="auto">
              <a:spcBef>
                <a:spcPts val="12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GB"/>
              <a:t>What about an array? Since an array name is a pointer (address of its first element), there is no need to pass its address to the function.</a:t>
            </a:r>
          </a:p>
          <a:p>
            <a:pPr marL="352425" indent="-352425" fontAlgn="auto">
              <a:spcBef>
                <a:spcPts val="12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GB"/>
              <a:t>This also means that whether intended or not, a function can modify the content of the array it received.</a:t>
            </a:r>
          </a:p>
        </p:txBody>
      </p:sp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</a:rPr>
              <a:t>2.5 Modifying Array in a Function (2/2)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BB595-7FCC-4E31-8AA9-F797764BE6EB}"/>
              </a:ext>
            </a:extLst>
          </p:cNvPr>
          <p:cNvGrpSpPr/>
          <p:nvPr/>
        </p:nvGrpSpPr>
        <p:grpSpPr>
          <a:xfrm>
            <a:off x="203606" y="1185600"/>
            <a:ext cx="5196076" cy="2909824"/>
            <a:chOff x="184729" y="1622680"/>
            <a:chExt cx="3018226" cy="2909824"/>
          </a:xfrm>
        </p:grpSpPr>
        <p:sp>
          <p:nvSpPr>
            <p:cNvPr id="8" name="[TextBox 1]">
              <a:extLst>
                <a:ext uri="{FF2B5EF4-FFF2-40B4-BE49-F238E27FC236}">
                  <a16:creationId xmlns:a16="http://schemas.microsoft.com/office/drawing/2014/main" id="{FFE01B34-129A-4204-AC39-20B6D8C42242}"/>
                </a:ext>
              </a:extLst>
            </p:cNvPr>
            <p:cNvSpPr txBox="1"/>
            <p:nvPr/>
          </p:nvSpPr>
          <p:spPr>
            <a:xfrm>
              <a:off x="184729" y="1731737"/>
              <a:ext cx="2960934" cy="280076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&lt;stdio.h&gt;</a:t>
              </a:r>
            </a:p>
            <a:p>
              <a:endParaRPr lang="en-SG" sz="1600" b="1">
                <a:latin typeface="Courier New" pitchFamily="49" charset="0"/>
                <a:cs typeface="Courier New" pitchFamily="49" charset="0"/>
              </a:endParaRPr>
            </a:p>
            <a:p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modifyArray(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[], 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printArray(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[], 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endParaRPr lang="en-SG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float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num[4] = {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3.1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5.9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-2.1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8.8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 modifyArray(num,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 printArray(num,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return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[TextBox 15]">
              <a:extLst>
                <a:ext uri="{FF2B5EF4-FFF2-40B4-BE49-F238E27FC236}">
                  <a16:creationId xmlns:a16="http://schemas.microsoft.com/office/drawing/2014/main" id="{8A1DCE80-019F-4143-98BB-50085A17A357}"/>
                </a:ext>
              </a:extLst>
            </p:cNvPr>
            <p:cNvSpPr txBox="1"/>
            <p:nvPr/>
          </p:nvSpPr>
          <p:spPr>
            <a:xfrm>
              <a:off x="2241409" y="1622680"/>
              <a:ext cx="961546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err="1"/>
                <a:t>ArrayModify.c</a:t>
              </a:r>
              <a:endParaRPr lang="en-SG"/>
            </a:p>
          </p:txBody>
        </p:sp>
      </p:grpSp>
      <p:sp>
        <p:nvSpPr>
          <p:cNvPr id="12" name="[TextBox 1]">
            <a:extLst>
              <a:ext uri="{FF2B5EF4-FFF2-40B4-BE49-F238E27FC236}">
                <a16:creationId xmlns:a16="http://schemas.microsoft.com/office/drawing/2014/main" id="{2566A791-2C22-43C8-8259-331711BB9103}"/>
              </a:ext>
            </a:extLst>
          </p:cNvPr>
          <p:cNvSpPr txBox="1"/>
          <p:nvPr/>
        </p:nvSpPr>
        <p:spPr>
          <a:xfrm>
            <a:off x="295810" y="4044820"/>
            <a:ext cx="5371365" cy="184665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tabLst>
                <a:tab pos="271463"/>
                <a:tab pos="542925"/>
                <a:tab pos="803275"/>
                <a:tab pos="1074738"/>
              </a:tabLst>
            </a:pPr>
            <a:r>
              <a:rPr lang="en-SG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>
                <a:latin typeface="Courier New" pitchFamily="49" charset="0"/>
                <a:cs typeface="Courier New" pitchFamily="49" charset="0"/>
              </a:rPr>
              <a:t> modifyArray(</a:t>
            </a:r>
            <a:r>
              <a:rPr lang="en-SG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SG" sz="1600" b="1" err="1">
                <a:latin typeface="Courier New" pitchFamily="49" charset="0"/>
                <a:cs typeface="Courier New" pitchFamily="49" charset="0"/>
              </a:rPr>
              <a:t>arr[]</a:t>
            </a:r>
            <a:r>
              <a:rPr lang="en-SG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int</a:t>
            </a:r>
            <a:r>
              <a:rPr lang="en-SG" sz="1600" b="1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271463"/>
                <a:tab pos="542925"/>
                <a:tab pos="803275"/>
                <a:tab pos="1074738"/>
              </a:tabLst>
            </a:pPr>
            <a:r>
              <a:rPr lang="en-SG" sz="16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>
                <a:latin typeface="Courier New" pitchFamily="49" charset="0"/>
                <a:cs typeface="Courier New" pitchFamily="49" charset="0"/>
              </a:rPr>
              <a:t> i;</a:t>
            </a:r>
          </a:p>
          <a:p>
            <a:pPr>
              <a:tabLst>
                <a:tab pos="271463"/>
                <a:tab pos="542925"/>
                <a:tab pos="803275"/>
                <a:tab pos="1074738"/>
              </a:tabLst>
            </a:pPr>
            <a:endParaRPr lang="en-SG" sz="16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/>
                <a:tab pos="542925"/>
                <a:tab pos="803275"/>
                <a:tab pos="1074738"/>
              </a:tabLst>
            </a:pPr>
            <a:r>
              <a:rPr lang="nn-NO" sz="16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nn-NO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(i=</a:t>
            </a:r>
            <a:r>
              <a:rPr lang="nn-NO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; i&lt;size; i++) {</a:t>
            </a:r>
          </a:p>
          <a:p>
            <a:pPr>
              <a:tabLst>
                <a:tab pos="271463"/>
                <a:tab pos="542925"/>
                <a:tab pos="803275"/>
                <a:tab pos="1074738"/>
              </a:tabLst>
            </a:pPr>
            <a:r>
              <a:rPr lang="en-SG" sz="1600" b="1">
                <a:latin typeface="Courier New" pitchFamily="49" charset="0"/>
                <a:cs typeface="Courier New" pitchFamily="49" charset="0"/>
              </a:rPr>
              <a:t>		arr[i] *= </a:t>
            </a:r>
            <a:r>
              <a:rPr lang="en-SG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SG" sz="16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71463"/>
                <a:tab pos="542925"/>
                <a:tab pos="803275"/>
                <a:tab pos="1074738"/>
              </a:tabLst>
            </a:pPr>
            <a:r>
              <a:rPr lang="en-SG" sz="16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71463"/>
                <a:tab pos="542925"/>
                <a:tab pos="803275"/>
                <a:tab pos="1074738"/>
              </a:tabLst>
            </a:pPr>
            <a:r>
              <a:rPr lang="en-SG" sz="16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" name="[TextBox 1]">
            <a:extLst>
              <a:ext uri="{FF2B5EF4-FFF2-40B4-BE49-F238E27FC236}">
                <a16:creationId xmlns:a16="http://schemas.microsoft.com/office/drawing/2014/main" id="{4C11A933-E160-49E7-AEBA-19B795FED42B}"/>
              </a:ext>
            </a:extLst>
          </p:cNvPr>
          <p:cNvSpPr txBox="1"/>
          <p:nvPr/>
        </p:nvSpPr>
        <p:spPr>
          <a:xfrm>
            <a:off x="3745093" y="4476219"/>
            <a:ext cx="5124083" cy="21236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tabLst>
                <a:tab pos="271463"/>
                <a:tab pos="542925"/>
                <a:tab pos="803275"/>
                <a:tab pos="1074738"/>
              </a:tabLst>
            </a:pPr>
            <a:r>
              <a:rPr lang="en-SG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>
                <a:latin typeface="Courier New" pitchFamily="49" charset="0"/>
                <a:cs typeface="Courier New" pitchFamily="49" charset="0"/>
              </a:rPr>
              <a:t> printArray(</a:t>
            </a:r>
            <a:r>
              <a:rPr lang="en-SG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SG" sz="1600" b="1" err="1">
                <a:latin typeface="Courier New" pitchFamily="49" charset="0"/>
                <a:cs typeface="Courier New" pitchFamily="49" charset="0"/>
              </a:rPr>
              <a:t>arr[]</a:t>
            </a:r>
            <a:r>
              <a:rPr lang="en-SG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int</a:t>
            </a:r>
            <a:r>
              <a:rPr lang="en-SG" sz="1600" b="1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271463"/>
                <a:tab pos="542925"/>
                <a:tab pos="803275"/>
                <a:tab pos="1074738"/>
              </a:tabLst>
            </a:pPr>
            <a:r>
              <a:rPr lang="en-SG" sz="16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>
                <a:latin typeface="Courier New" pitchFamily="49" charset="0"/>
                <a:cs typeface="Courier New" pitchFamily="49" charset="0"/>
              </a:rPr>
              <a:t> i;</a:t>
            </a:r>
          </a:p>
          <a:p>
            <a:pPr>
              <a:tabLst>
                <a:tab pos="271463"/>
                <a:tab pos="542925"/>
                <a:tab pos="803275"/>
                <a:tab pos="1074738"/>
              </a:tabLst>
            </a:pPr>
            <a:endParaRPr lang="en-SG" sz="16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/>
                <a:tab pos="542925"/>
                <a:tab pos="803275"/>
                <a:tab pos="1074738"/>
              </a:tabLst>
            </a:pPr>
            <a:r>
              <a:rPr lang="nn-NO" sz="16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nn-NO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(i=</a:t>
            </a:r>
            <a:r>
              <a:rPr lang="nn-NO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; i&lt;size; i++) {</a:t>
            </a:r>
          </a:p>
          <a:p>
            <a:pPr>
              <a:tabLst>
                <a:tab pos="271463"/>
                <a:tab pos="542925"/>
                <a:tab pos="803275"/>
                <a:tab pos="1074738"/>
              </a:tabLst>
            </a:pPr>
            <a:r>
              <a:rPr lang="en-SG" sz="1600" b="1">
                <a:latin typeface="Courier New" pitchFamily="49" charset="0"/>
                <a:cs typeface="Courier New" pitchFamily="49" charset="0"/>
              </a:rPr>
              <a:t>		 printf(</a:t>
            </a:r>
            <a:r>
              <a:rPr lang="en-SG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%.2f</a:t>
            </a:r>
            <a:r>
              <a:rPr lang="en-SG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>
                <a:latin typeface="Courier New" pitchFamily="49" charset="0"/>
                <a:cs typeface="Courier New" pitchFamily="49" charset="0"/>
              </a:rPr>
              <a:t>, arr[i]);</a:t>
            </a:r>
          </a:p>
          <a:p>
            <a:pPr>
              <a:tabLst>
                <a:tab pos="271463"/>
                <a:tab pos="542925"/>
                <a:tab pos="803275"/>
                <a:tab pos="1074738"/>
              </a:tabLst>
            </a:pPr>
            <a:r>
              <a:rPr lang="en-SG" sz="1600" b="1">
                <a:latin typeface="Courier New" pitchFamily="49" charset="0"/>
                <a:cs typeface="Courier New" pitchFamily="49" charset="0"/>
              </a:rPr>
              <a:t> 	}</a:t>
            </a:r>
          </a:p>
          <a:p>
            <a:pPr>
              <a:tabLst>
                <a:tab pos="271463"/>
                <a:tab pos="542925"/>
                <a:tab pos="803275"/>
                <a:tab pos="1074738"/>
              </a:tabLst>
            </a:pPr>
            <a:r>
              <a:rPr lang="en-SG" sz="1600" b="1">
                <a:latin typeface="Courier New" pitchFamily="49" charset="0"/>
                <a:cs typeface="Courier New" pitchFamily="49" charset="0"/>
              </a:rPr>
              <a:t>  printf(</a:t>
            </a:r>
            <a:r>
              <a:rPr lang="en-SG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SG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en-SG" sz="16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/>
                <a:tab pos="542925"/>
                <a:tab pos="803275"/>
                <a:tab pos="1074738"/>
              </a:tabLst>
            </a:pPr>
            <a:r>
              <a:rPr lang="en-SG" sz="16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7F4F5-A1FA-41CE-8830-002119C615D7}"/>
              </a:ext>
            </a:extLst>
          </p:cNvPr>
          <p:cNvSpPr txBox="1"/>
          <p:nvPr/>
        </p:nvSpPr>
        <p:spPr>
          <a:xfrm>
            <a:off x="5301050" y="3724047"/>
            <a:ext cx="369336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20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6.20 11.80 -4.20 17.60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56BF13-C05D-4319-9886-84F9FF75E476}"/>
              </a:ext>
            </a:extLst>
          </p:cNvPr>
          <p:cNvSpPr/>
          <p:nvPr/>
        </p:nvSpPr>
        <p:spPr>
          <a:xfrm>
            <a:off x="5002587" y="1634269"/>
            <a:ext cx="3991829" cy="1972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C65164-0D7D-48B9-9FB1-0DE1F955C529}"/>
              </a:ext>
            </a:extLst>
          </p:cNvPr>
          <p:cNvGrpSpPr/>
          <p:nvPr/>
        </p:nvGrpSpPr>
        <p:grpSpPr>
          <a:xfrm>
            <a:off x="5093473" y="1665558"/>
            <a:ext cx="3681727" cy="919514"/>
            <a:chOff x="4328657" y="2364942"/>
            <a:chExt cx="3681727" cy="919514"/>
          </a:xfrm>
        </p:grpSpPr>
        <p:grpSp>
          <p:nvGrpSpPr>
            <p:cNvPr id="20" name="Group 81">
              <a:extLst>
                <a:ext uri="{FF2B5EF4-FFF2-40B4-BE49-F238E27FC236}">
                  <a16:creationId xmlns:a16="http://schemas.microsoft.com/office/drawing/2014/main" id="{4D3D2637-C001-4549-9DE2-1686EED08279}"/>
                </a:ext>
              </a:extLst>
            </p:cNvPr>
            <p:cNvGrpSpPr/>
            <p:nvPr/>
          </p:nvGrpSpPr>
          <p:grpSpPr>
            <a:xfrm>
              <a:off x="5268485" y="2630132"/>
              <a:ext cx="2741899" cy="654324"/>
              <a:chOff x="2224810" y="4506374"/>
              <a:chExt cx="2741341" cy="654193"/>
            </a:xfrm>
          </p:grpSpPr>
          <p:sp>
            <p:nvSpPr>
              <p:cNvPr id="23" name="TextBox 15">
                <a:extLst>
                  <a:ext uri="{FF2B5EF4-FFF2-40B4-BE49-F238E27FC236}">
                    <a16:creationId xmlns:a16="http://schemas.microsoft.com/office/drawing/2014/main" id="{12584B07-60A2-4B28-8351-F41B1C8FCF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4810" y="4506374"/>
                <a:ext cx="750208" cy="307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 sz="1400" err="1"/>
                  <a:t>num[0]</a:t>
                </a:r>
                <a:endParaRPr lang="en-SG" sz="1400"/>
              </a:p>
            </p:txBody>
          </p:sp>
          <p:sp>
            <p:nvSpPr>
              <p:cNvPr id="24" name="TextBox 17">
                <a:extLst>
                  <a:ext uri="{FF2B5EF4-FFF2-40B4-BE49-F238E27FC236}">
                    <a16:creationId xmlns:a16="http://schemas.microsoft.com/office/drawing/2014/main" id="{00F1E3D1-625C-435A-9253-06EB0BD5EB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6231" y="4506376"/>
                <a:ext cx="764746" cy="307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 sz="1400" err="1"/>
                  <a:t>num[1]</a:t>
                </a:r>
                <a:endParaRPr lang="en-SG" sz="1400"/>
              </a:p>
            </p:txBody>
          </p:sp>
          <p:sp>
            <p:nvSpPr>
              <p:cNvPr id="25" name="TextBox 19">
                <a:extLst>
                  <a:ext uri="{FF2B5EF4-FFF2-40B4-BE49-F238E27FC236}">
                    <a16:creationId xmlns:a16="http://schemas.microsoft.com/office/drawing/2014/main" id="{CE8AB215-80EA-45A7-BB79-DEDC45C002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098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26" name="TextBox 21">
                <a:extLst>
                  <a:ext uri="{FF2B5EF4-FFF2-40B4-BE49-F238E27FC236}">
                    <a16:creationId xmlns:a16="http://schemas.microsoft.com/office/drawing/2014/main" id="{0065FD16-784C-4CB2-B9CA-0F68D5FBF0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975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27" name="TextBox 23">
                <a:extLst>
                  <a:ext uri="{FF2B5EF4-FFF2-40B4-BE49-F238E27FC236}">
                    <a16:creationId xmlns:a16="http://schemas.microsoft.com/office/drawing/2014/main" id="{17748D0D-581C-4010-BF4B-C86549F647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6751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29" name="TextBox 37">
                <a:extLst>
                  <a:ext uri="{FF2B5EF4-FFF2-40B4-BE49-F238E27FC236}">
                    <a16:creationId xmlns:a16="http://schemas.microsoft.com/office/drawing/2014/main" id="{B43B46AC-F4B7-40AB-9CD7-8A17CE8703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2475" y="4506375"/>
                <a:ext cx="764745" cy="307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 sz="1400" err="1"/>
                  <a:t>num[3]</a:t>
                </a:r>
                <a:endParaRPr lang="en-SG" sz="1400"/>
              </a:p>
            </p:txBody>
          </p:sp>
          <p:sp>
            <p:nvSpPr>
              <p:cNvPr id="30" name="TextBox 26">
                <a:extLst>
                  <a:ext uri="{FF2B5EF4-FFF2-40B4-BE49-F238E27FC236}">
                    <a16:creationId xmlns:a16="http://schemas.microsoft.com/office/drawing/2014/main" id="{827CD4E7-BC9B-49EF-BE9C-3A351E8BEE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6737" y="4791161"/>
                <a:ext cx="56433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3.1</a:t>
                </a:r>
                <a:endParaRPr lang="en-SG"/>
              </a:p>
            </p:txBody>
          </p:sp>
          <p:sp>
            <p:nvSpPr>
              <p:cNvPr id="31" name="TextBox 27">
                <a:extLst>
                  <a:ext uri="{FF2B5EF4-FFF2-40B4-BE49-F238E27FC236}">
                    <a16:creationId xmlns:a16="http://schemas.microsoft.com/office/drawing/2014/main" id="{7A4936DE-D6DB-4279-B338-E9F4BC509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4907" y="4791235"/>
                <a:ext cx="56160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5.9</a:t>
                </a:r>
                <a:endParaRPr lang="en-SG"/>
              </a:p>
            </p:txBody>
          </p:sp>
          <p:sp>
            <p:nvSpPr>
              <p:cNvPr id="32" name="TextBox 28">
                <a:extLst>
                  <a:ext uri="{FF2B5EF4-FFF2-40B4-BE49-F238E27FC236}">
                    <a16:creationId xmlns:a16="http://schemas.microsoft.com/office/drawing/2014/main" id="{C1710877-C021-4BF9-BDCC-0E3F236ED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7244" y="4791235"/>
                <a:ext cx="577319" cy="3692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-2.1</a:t>
                </a:r>
                <a:endParaRPr lang="en-SG"/>
              </a:p>
            </p:txBody>
          </p:sp>
          <p:sp>
            <p:nvSpPr>
              <p:cNvPr id="34" name="TextBox 30">
                <a:extLst>
                  <a:ext uri="{FF2B5EF4-FFF2-40B4-BE49-F238E27FC236}">
                    <a16:creationId xmlns:a16="http://schemas.microsoft.com/office/drawing/2014/main" id="{BB9EE64C-763F-4533-851E-4E0F1E1A39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1120" y="4791235"/>
                <a:ext cx="577319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8.8</a:t>
                </a:r>
                <a:endParaRPr lang="en-SG"/>
              </a:p>
            </p:txBody>
          </p:sp>
        </p:grpSp>
        <p:sp>
          <p:nvSpPr>
            <p:cNvPr id="22" name="TextBox 38">
              <a:extLst>
                <a:ext uri="{FF2B5EF4-FFF2-40B4-BE49-F238E27FC236}">
                  <a16:creationId xmlns:a16="http://schemas.microsoft.com/office/drawing/2014/main" id="{7A61081D-388C-4497-B454-D498F2BBE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8657" y="2364942"/>
              <a:ext cx="1287463" cy="368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eaLnBrk="1" hangingPunct="1"/>
              <a:r>
                <a:rPr lang="en-US"/>
                <a:t>In main():</a:t>
              </a:r>
              <a:endParaRPr lang="en-SG"/>
            </a:p>
          </p:txBody>
        </p:sp>
      </p:grpSp>
      <p:sp>
        <p:nvSpPr>
          <p:cNvPr id="36" name="TextBox 39">
            <a:extLst>
              <a:ext uri="{FF2B5EF4-FFF2-40B4-BE49-F238E27FC236}">
                <a16:creationId xmlns:a16="http://schemas.microsoft.com/office/drawing/2014/main" id="{B531AB47-4ADF-4341-9703-213DBC9D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184" y="2911353"/>
            <a:ext cx="20383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eaLnBrk="1" hangingPunct="1"/>
            <a:r>
              <a:rPr lang="en-US"/>
              <a:t>In modifyArray():</a:t>
            </a:r>
            <a:endParaRPr lang="en-SG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F3DB0F8-4928-486E-BE23-F0D4FB08603A}"/>
              </a:ext>
            </a:extLst>
          </p:cNvPr>
          <p:cNvGrpSpPr/>
          <p:nvPr/>
        </p:nvGrpSpPr>
        <p:grpSpPr>
          <a:xfrm>
            <a:off x="6633478" y="2699307"/>
            <a:ext cx="1844258" cy="820126"/>
            <a:chOff x="1804366" y="5322948"/>
            <a:chExt cx="1844258" cy="820126"/>
          </a:xfrm>
        </p:grpSpPr>
        <p:grpSp>
          <p:nvGrpSpPr>
            <p:cNvPr id="38" name="Group 92">
              <a:extLst>
                <a:ext uri="{FF2B5EF4-FFF2-40B4-BE49-F238E27FC236}">
                  <a16:creationId xmlns:a16="http://schemas.microsoft.com/office/drawing/2014/main" id="{915416CE-7FE4-44F0-A8D8-BE760E1B7878}"/>
                </a:ext>
              </a:extLst>
            </p:cNvPr>
            <p:cNvGrpSpPr/>
            <p:nvPr/>
          </p:nvGrpSpPr>
          <p:grpSpPr>
            <a:xfrm>
              <a:off x="2132320" y="5499759"/>
              <a:ext cx="570217" cy="629582"/>
              <a:chOff x="1126647" y="4324108"/>
              <a:chExt cx="570029" cy="629143"/>
            </a:xfrm>
          </p:grpSpPr>
          <p:sp>
            <p:nvSpPr>
              <p:cNvPr id="43" name="TextBox 64">
                <a:extLst>
                  <a:ext uri="{FF2B5EF4-FFF2-40B4-BE49-F238E27FC236}">
                    <a16:creationId xmlns:a16="http://schemas.microsoft.com/office/drawing/2014/main" id="{043A8137-F534-40DE-8253-690C679DF8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7276" y="432410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 sz="1400"/>
                  <a:t>arr</a:t>
                </a:r>
                <a:endParaRPr lang="en-SG" sz="1400"/>
              </a:p>
            </p:txBody>
          </p:sp>
          <p:sp>
            <p:nvSpPr>
              <p:cNvPr id="44" name="Rectangle 6">
                <a:extLst>
                  <a:ext uri="{FF2B5EF4-FFF2-40B4-BE49-F238E27FC236}">
                    <a16:creationId xmlns:a16="http://schemas.microsoft.com/office/drawing/2014/main" id="{F79444D0-50E6-434A-A0EB-A0665D2A8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6647" y="4610590"/>
                <a:ext cx="537985" cy="342661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>
                  <a:defRPr/>
                </a:pPr>
                <a:endParaRPr lang="en-SG"/>
              </a:p>
            </p:txBody>
          </p:sp>
        </p:grpSp>
        <p:cxnSp>
          <p:nvCxnSpPr>
            <p:cNvPr id="39" name="Straight Arrow Connector 42">
              <a:extLst>
                <a:ext uri="{FF2B5EF4-FFF2-40B4-BE49-F238E27FC236}">
                  <a16:creationId xmlns:a16="http://schemas.microsoft.com/office/drawing/2014/main" id="{DB079BB4-6CE9-4B04-99A9-24858FD72F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804366" y="5322948"/>
              <a:ext cx="642655" cy="624394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0" name="Group 67">
              <a:extLst>
                <a:ext uri="{FF2B5EF4-FFF2-40B4-BE49-F238E27FC236}">
                  <a16:creationId xmlns:a16="http://schemas.microsoft.com/office/drawing/2014/main" id="{668F4B72-FF53-47F7-9F70-83EA6F4312AB}"/>
                </a:ext>
              </a:extLst>
            </p:cNvPr>
            <p:cNvGrpSpPr/>
            <p:nvPr/>
          </p:nvGrpSpPr>
          <p:grpSpPr>
            <a:xfrm>
              <a:off x="2978700" y="5509817"/>
              <a:ext cx="669924" cy="633257"/>
              <a:chOff x="3146407" y="5929199"/>
              <a:chExt cx="669701" cy="631479"/>
            </a:xfrm>
          </p:grpSpPr>
          <p:sp>
            <p:nvSpPr>
              <p:cNvPr id="41" name="TextBox 44">
                <a:extLst>
                  <a:ext uri="{FF2B5EF4-FFF2-40B4-BE49-F238E27FC236}">
                    <a16:creationId xmlns:a16="http://schemas.microsoft.com/office/drawing/2014/main" id="{824898E0-E3D2-4677-B357-6AFB79B85E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6407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 sz="1400"/>
                  <a:t>size</a:t>
                </a:r>
                <a:endParaRPr lang="en-SG" sz="1400"/>
              </a:p>
            </p:txBody>
          </p:sp>
          <p:sp>
            <p:nvSpPr>
              <p:cNvPr id="42" name="TextBox 54">
                <a:extLst>
                  <a:ext uri="{FF2B5EF4-FFF2-40B4-BE49-F238E27FC236}">
                    <a16:creationId xmlns:a16="http://schemas.microsoft.com/office/drawing/2014/main" id="{9FCB197F-4398-466D-93A0-8CC61A95D1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6670" y="6191346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/>
                  <a:t>4</a:t>
                </a:r>
                <a:endParaRPr lang="en-SG"/>
              </a:p>
            </p:txBody>
          </p:sp>
        </p:grpSp>
      </p:grpSp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AA1429B7-75CB-4A2D-8876-B30A90418C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77344" y="2859141"/>
            <a:ext cx="3568176" cy="0"/>
          </a:xfrm>
          <a:prstGeom prst="line">
            <a:avLst/>
          </a:prstGeom>
          <a:noFill/>
          <a:ln w="19050" cap="sq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D41156-CD83-4194-B44C-FC2180004BA2}"/>
              </a:ext>
            </a:extLst>
          </p:cNvPr>
          <p:cNvSpPr txBox="1"/>
          <p:nvPr/>
        </p:nvSpPr>
        <p:spPr>
          <a:xfrm>
            <a:off x="852616" y="5782962"/>
            <a:ext cx="2767914" cy="923330"/>
          </a:xfrm>
          <a:prstGeom prst="rect">
            <a:avLst/>
          </a:prstGeom>
          <a:solidFill>
            <a:srgbClr val="CCFF99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err="1"/>
              <a:t>modifyArray() modifies the array; printArray() does not.</a:t>
            </a:r>
          </a:p>
        </p:txBody>
      </p:sp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  <p:cond evt="onBegin" delay="0">
                          <p:tn val="11"/>
                        </p:cond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  <p:cond evt="onBegin" delay="0">
                          <p:tn val="16"/>
                        </p:cond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/>
          </a:p>
        </p:txBody>
      </p:sp>
    </p:spTree>
  </p:cSld>
  <p:clrMapOvr>
    <a:masterClrMapping/>
  </p:clrMapOvr>
  <p:transition>
    <p:fade/>
  </p:transition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/>
            <a:r>
              <a:rPr lang="en-US" sz="2800">
                <a:solidFill>
                  <a:srgbClr val="C00000"/>
                </a:solidFill>
                <a:latin typeface="Calibri" panose="020f0502020204030204" pitchFamily="34" charset="0"/>
              </a:rPr>
              <a:t>Lecture #5b</a:t>
            </a:r>
            <a:endParaRPr lang="en-US" sz="280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/>
            <a:r>
              <a:rPr lang="en-SG" sz="4000">
                <a:solidFill>
                  <a:srgbClr val="C00000"/>
                </a:solidFill>
                <a:latin typeface="Calibri" panose="020f0502020204030204" pitchFamily="34" charset="0"/>
              </a:rPr>
              <a:t>Arrays, Strings and Structures</a:t>
            </a:r>
            <a:endParaRPr lang="en-US" sz="240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026" y="5607424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FF"/>
                </a:solidFill>
              </a:rPr>
              <a:t>Scan</a:t>
            </a:r>
            <a:r>
              <a:rPr lang="en-US"/>
              <a:t> and ask your questions here! (May be obscured in some slides)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B67B-119F-B14C-7763-7E58EF0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6758-C98D-774B-2227-4D4386CB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002C-AFBE-DE9C-5529-47CCD337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2"/>
            <a:ext cx="8037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sz="2400"/>
              <a:t>Ask at </a:t>
            </a:r>
            <a:r>
              <a:rPr lang="en-US" sz="2400">
                <a:hlinkClick r:id="rId2"/>
              </a:rPr>
              <a:t>https://app.sli.do/event/bRPtUxgykAQjjF5XBpLedo</a:t>
            </a:r>
            <a:endParaRPr lang="en-US" sz="2400"/>
          </a:p>
          <a:p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4133418" y="402516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sz="3600" b="1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/>
          <p:nvPr/>
        </p:nvCxnSpPr>
        <p:spPr>
          <a:xfrm flipH="1">
            <a:off x="1317812" y="5876365"/>
            <a:ext cx="176821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60404"/>
      </p:ext>
    </p:extLst>
  </p:cSld>
  <p:clrMapOvr>
    <a:masterClrMapping/>
  </p:clrMapOvr>
  <p:transition>
    <p:fade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026" y="5607424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FF"/>
                </a:solidFill>
              </a:rPr>
              <a:t>Scan</a:t>
            </a:r>
            <a:r>
              <a:rPr lang="en-US"/>
              <a:t> and ask your questions here! (May be obscured in some slides)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B67B-119F-B14C-7763-7E58EF0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6758-C98D-774B-2227-4D4386CB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002C-AFBE-DE9C-5529-47CCD337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2"/>
            <a:ext cx="8037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sz="2400"/>
              <a:t>Ask at </a:t>
            </a:r>
            <a:r>
              <a:rPr lang="en-US" sz="2400">
                <a:hlinkClick r:id="rId2"/>
              </a:rPr>
              <a:t>https://app.sli.do/event/bRPtUxgykAQjjF5XBpLedo</a:t>
            </a:r>
            <a:endParaRPr lang="en-US" sz="2400"/>
          </a:p>
          <a:p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4133418" y="402516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sz="3600" b="1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/>
          <p:nvPr/>
        </p:nvCxnSpPr>
        <p:spPr>
          <a:xfrm flipH="1">
            <a:off x="1317812" y="5876365"/>
            <a:ext cx="176821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60404"/>
      </p:ext>
    </p:extLst>
  </p:cSld>
  <p:clrMapOvr>
    <a:masterClrMapping/>
  </p:clrMapOvr>
  <p:transition>
    <p:fade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  <a:latin typeface="+mn-lt"/>
              </a:rPr>
              <a:t>3. Strings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497F0-D58D-4C94-A9B9-6378B32969E6}"/>
              </a:ext>
            </a:extLst>
          </p:cNvPr>
          <p:cNvSpPr txBox="1"/>
          <p:nvPr/>
        </p:nvSpPr>
        <p:spPr>
          <a:xfrm>
            <a:off x="5465538" y="2201142"/>
            <a:ext cx="3386851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2000"/>
              <a:t>The following code is very similar to </a:t>
            </a:r>
            <a:r>
              <a:rPr lang="en-SG" sz="2000" err="1">
                <a:solidFill>
                  <a:srgbClr val="7030A0"/>
                </a:solidFill>
              </a:rPr>
              <a:t>ArrayModify.c</a:t>
            </a:r>
            <a:r>
              <a:rPr lang="en-SG" sz="2000"/>
              <a:t>. What does it do?</a:t>
            </a:r>
          </a:p>
          <a:p>
            <a:r>
              <a:rPr lang="en-SG" sz="2000"/>
              <a:t>What is the output?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AFE96E-50CE-4E7C-9F82-F93D2E9EDCC9}"/>
              </a:ext>
            </a:extLst>
          </p:cNvPr>
          <p:cNvGrpSpPr/>
          <p:nvPr/>
        </p:nvGrpSpPr>
        <p:grpSpPr>
          <a:xfrm>
            <a:off x="203606" y="1185600"/>
            <a:ext cx="5196076" cy="2909824"/>
            <a:chOff x="184729" y="1622680"/>
            <a:chExt cx="3018226" cy="2909824"/>
          </a:xfrm>
        </p:grpSpPr>
        <p:sp>
          <p:nvSpPr>
            <p:cNvPr id="9" name="[TextBox 1]">
              <a:extLst>
                <a:ext uri="{FF2B5EF4-FFF2-40B4-BE49-F238E27FC236}">
                  <a16:creationId xmlns:a16="http://schemas.microsoft.com/office/drawing/2014/main" id="{427C1560-E4A6-4189-8B60-35671FA8D124}"/>
                </a:ext>
              </a:extLst>
            </p:cNvPr>
            <p:cNvSpPr txBox="1"/>
            <p:nvPr/>
          </p:nvSpPr>
          <p:spPr>
            <a:xfrm>
              <a:off x="184729" y="1731737"/>
              <a:ext cx="2960934" cy="280076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&lt;stdio.h&gt;</a:t>
              </a:r>
            </a:p>
            <a:p>
              <a:endParaRPr lang="en-SG" sz="1600" b="1">
                <a:latin typeface="Courier New" pitchFamily="49" charset="0"/>
                <a:cs typeface="Courier New" pitchFamily="49" charset="0"/>
              </a:endParaRPr>
            </a:p>
            <a:p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modifyArray(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[], </a:t>
              </a:r>
              <a:r>
                <a:rPr lang="en-SG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printArray(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[], </a:t>
              </a:r>
              <a:r>
                <a:rPr lang="en-SG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endParaRPr lang="en-SG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char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chars[4] = {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'C'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'h'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'a'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'r'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 modifyArray(chars,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 printArray(chars,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return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0" name="[TextBox 15]">
              <a:extLst>
                <a:ext uri="{FF2B5EF4-FFF2-40B4-BE49-F238E27FC236}">
                  <a16:creationId xmlns:a16="http://schemas.microsoft.com/office/drawing/2014/main" id="{68728ABA-8B35-4FF2-B6DC-047F9907C3BF}"/>
                </a:ext>
              </a:extLst>
            </p:cNvPr>
            <p:cNvSpPr txBox="1"/>
            <p:nvPr/>
          </p:nvSpPr>
          <p:spPr>
            <a:xfrm>
              <a:off x="2241409" y="1622680"/>
              <a:ext cx="961546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err="1"/>
                <a:t>ArrayOfChar.c</a:t>
              </a:r>
              <a:endParaRPr lang="en-SG"/>
            </a:p>
          </p:txBody>
        </p:sp>
      </p:grpSp>
      <p:sp>
        <p:nvSpPr>
          <p:cNvPr id="12" name="[TextBox 1]">
            <a:extLst>
              <a:ext uri="{FF2B5EF4-FFF2-40B4-BE49-F238E27FC236}">
                <a16:creationId xmlns:a16="http://schemas.microsoft.com/office/drawing/2014/main" id="{3DDEAE7C-5D71-4647-A74A-F8630E6B24CD}"/>
              </a:ext>
            </a:extLst>
          </p:cNvPr>
          <p:cNvSpPr txBox="1"/>
          <p:nvPr/>
        </p:nvSpPr>
        <p:spPr>
          <a:xfrm>
            <a:off x="295810" y="4016196"/>
            <a:ext cx="5371365" cy="184665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tabLst>
                <a:tab pos="271463"/>
                <a:tab pos="542925"/>
                <a:tab pos="803275"/>
                <a:tab pos="1074738"/>
              </a:tabLst>
            </a:pPr>
            <a:r>
              <a:rPr lang="en-SG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>
                <a:latin typeface="Courier New" pitchFamily="49" charset="0"/>
                <a:cs typeface="Courier New" pitchFamily="49" charset="0"/>
              </a:rPr>
              <a:t> modifyArray(</a:t>
            </a:r>
            <a:r>
              <a:rPr lang="en-SG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SG" sz="1600" b="1" err="1">
                <a:latin typeface="Courier New" pitchFamily="49" charset="0"/>
                <a:cs typeface="Courier New" pitchFamily="49" charset="0"/>
              </a:rPr>
              <a:t>arr[]</a:t>
            </a:r>
            <a:r>
              <a:rPr lang="en-SG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int</a:t>
            </a:r>
            <a:r>
              <a:rPr lang="en-SG" sz="1600" b="1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271463"/>
                <a:tab pos="542925"/>
                <a:tab pos="803275"/>
                <a:tab pos="1074738"/>
              </a:tabLst>
            </a:pPr>
            <a:r>
              <a:rPr lang="en-SG" sz="16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>
                <a:latin typeface="Courier New" pitchFamily="49" charset="0"/>
                <a:cs typeface="Courier New" pitchFamily="49" charset="0"/>
              </a:rPr>
              <a:t> i;</a:t>
            </a:r>
          </a:p>
          <a:p>
            <a:pPr>
              <a:tabLst>
                <a:tab pos="271463"/>
                <a:tab pos="542925"/>
                <a:tab pos="803275"/>
                <a:tab pos="1074738"/>
              </a:tabLst>
            </a:pPr>
            <a:endParaRPr lang="en-SG" sz="16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/>
                <a:tab pos="542925"/>
                <a:tab pos="803275"/>
                <a:tab pos="1074738"/>
              </a:tabLst>
            </a:pPr>
            <a:r>
              <a:rPr lang="nn-NO" sz="16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nn-NO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(i=</a:t>
            </a:r>
            <a:r>
              <a:rPr lang="nn-NO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; i&lt;size; i++) {</a:t>
            </a:r>
          </a:p>
          <a:p>
            <a:pPr>
              <a:tabLst>
                <a:tab pos="271463"/>
                <a:tab pos="542925"/>
                <a:tab pos="803275"/>
                <a:tab pos="1074738"/>
              </a:tabLst>
            </a:pPr>
            <a:r>
              <a:rPr lang="en-SG" sz="1600" b="1">
                <a:latin typeface="Courier New" pitchFamily="49" charset="0"/>
                <a:cs typeface="Courier New" pitchFamily="49" charset="0"/>
              </a:rPr>
              <a:t>		arr[i]++;</a:t>
            </a:r>
          </a:p>
          <a:p>
            <a:pPr>
              <a:tabLst>
                <a:tab pos="271463"/>
                <a:tab pos="542925"/>
                <a:tab pos="803275"/>
                <a:tab pos="1074738"/>
              </a:tabLst>
            </a:pPr>
            <a:r>
              <a:rPr lang="en-SG" sz="16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71463"/>
                <a:tab pos="542925"/>
                <a:tab pos="803275"/>
                <a:tab pos="1074738"/>
              </a:tabLst>
            </a:pPr>
            <a:r>
              <a:rPr lang="en-SG" sz="16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[TextBox 1]">
            <a:extLst>
              <a:ext uri="{FF2B5EF4-FFF2-40B4-BE49-F238E27FC236}">
                <a16:creationId xmlns:a16="http://schemas.microsoft.com/office/drawing/2014/main" id="{F6DFD9E1-701F-4C37-883D-C2F13186D5C8}"/>
              </a:ext>
            </a:extLst>
          </p:cNvPr>
          <p:cNvSpPr txBox="1"/>
          <p:nvPr/>
        </p:nvSpPr>
        <p:spPr>
          <a:xfrm>
            <a:off x="3745093" y="4476219"/>
            <a:ext cx="5124083" cy="21236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tabLst>
                <a:tab pos="271463"/>
                <a:tab pos="542925"/>
                <a:tab pos="803275"/>
                <a:tab pos="1074738"/>
              </a:tabLst>
            </a:pPr>
            <a:r>
              <a:rPr lang="en-SG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>
                <a:latin typeface="Courier New" pitchFamily="49" charset="0"/>
                <a:cs typeface="Courier New" pitchFamily="49" charset="0"/>
              </a:rPr>
              <a:t> printArray(</a:t>
            </a:r>
            <a:r>
              <a:rPr lang="en-SG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SG" sz="1600" b="1" err="1">
                <a:latin typeface="Courier New" pitchFamily="49" charset="0"/>
                <a:cs typeface="Courier New" pitchFamily="49" charset="0"/>
              </a:rPr>
              <a:t>arr[]</a:t>
            </a:r>
            <a:r>
              <a:rPr lang="en-SG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int</a:t>
            </a:r>
            <a:r>
              <a:rPr lang="en-SG" sz="1600" b="1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271463"/>
                <a:tab pos="542925"/>
                <a:tab pos="803275"/>
                <a:tab pos="1074738"/>
              </a:tabLst>
            </a:pPr>
            <a:r>
              <a:rPr lang="en-SG" sz="16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>
                <a:latin typeface="Courier New" pitchFamily="49" charset="0"/>
                <a:cs typeface="Courier New" pitchFamily="49" charset="0"/>
              </a:rPr>
              <a:t> i;</a:t>
            </a:r>
          </a:p>
          <a:p>
            <a:pPr>
              <a:tabLst>
                <a:tab pos="271463"/>
                <a:tab pos="542925"/>
                <a:tab pos="803275"/>
                <a:tab pos="1074738"/>
              </a:tabLst>
            </a:pPr>
            <a:endParaRPr lang="en-SG" sz="16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/>
                <a:tab pos="542925"/>
                <a:tab pos="803275"/>
                <a:tab pos="1074738"/>
              </a:tabLst>
            </a:pPr>
            <a:r>
              <a:rPr lang="nn-NO" sz="16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nn-NO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(i=</a:t>
            </a:r>
            <a:r>
              <a:rPr lang="nn-NO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; i&lt;size; i++) {</a:t>
            </a:r>
          </a:p>
          <a:p>
            <a:pPr>
              <a:tabLst>
                <a:tab pos="271463"/>
                <a:tab pos="542925"/>
                <a:tab pos="803275"/>
                <a:tab pos="1074738"/>
              </a:tabLst>
            </a:pPr>
            <a:r>
              <a:rPr lang="en-SG" sz="1600" b="1">
                <a:latin typeface="Courier New" pitchFamily="49" charset="0"/>
                <a:cs typeface="Courier New" pitchFamily="49" charset="0"/>
              </a:rPr>
              <a:t>		 printf(</a:t>
            </a:r>
            <a:r>
              <a:rPr lang="en-SG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%c</a:t>
            </a:r>
            <a:r>
              <a:rPr lang="en-SG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>
                <a:latin typeface="Courier New" pitchFamily="49" charset="0"/>
                <a:cs typeface="Courier New" pitchFamily="49" charset="0"/>
              </a:rPr>
              <a:t>, arr[i]);</a:t>
            </a:r>
          </a:p>
          <a:p>
            <a:pPr>
              <a:tabLst>
                <a:tab pos="271463"/>
                <a:tab pos="542925"/>
                <a:tab pos="803275"/>
                <a:tab pos="1074738"/>
              </a:tabLst>
            </a:pPr>
            <a:r>
              <a:rPr lang="en-SG" sz="1600" b="1">
                <a:latin typeface="Courier New" pitchFamily="49" charset="0"/>
                <a:cs typeface="Courier New" pitchFamily="49" charset="0"/>
              </a:rPr>
              <a:t> 	}</a:t>
            </a:r>
          </a:p>
          <a:p>
            <a:pPr>
              <a:tabLst>
                <a:tab pos="271463"/>
                <a:tab pos="542925"/>
                <a:tab pos="803275"/>
                <a:tab pos="1074738"/>
              </a:tabLst>
            </a:pPr>
            <a:r>
              <a:rPr lang="en-SG" sz="1600" b="1">
                <a:latin typeface="Courier New" pitchFamily="49" charset="0"/>
                <a:cs typeface="Courier New" pitchFamily="49" charset="0"/>
              </a:rPr>
              <a:t>  printf(</a:t>
            </a:r>
            <a:r>
              <a:rPr lang="en-SG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SG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en-SG" sz="16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/>
                <a:tab pos="542925"/>
                <a:tab pos="803275"/>
                <a:tab pos="1074738"/>
              </a:tabLst>
            </a:pPr>
            <a:r>
              <a:rPr lang="en-SG" sz="16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9AB402-AE63-42BD-96E7-2F19E5579241}"/>
              </a:ext>
            </a:extLst>
          </p:cNvPr>
          <p:cNvSpPr txBox="1"/>
          <p:nvPr/>
        </p:nvSpPr>
        <p:spPr>
          <a:xfrm>
            <a:off x="322025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/>
            <a:r>
              <a:rPr lang="en-US" sz="1600">
                <a:sym typeface="Wingdings" panose="05000000000000000000" pitchFamily="2" charset="2"/>
              </a:rPr>
              <a:t></a:t>
            </a:r>
            <a:endParaRPr lang="en-US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ECFAE-D9C5-4C51-B1D8-9737518D971D}"/>
              </a:ext>
            </a:extLst>
          </p:cNvPr>
          <p:cNvSpPr txBox="1"/>
          <p:nvPr/>
        </p:nvSpPr>
        <p:spPr>
          <a:xfrm>
            <a:off x="6176742" y="3716876"/>
            <a:ext cx="145061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20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Dibs</a:t>
            </a:r>
          </a:p>
        </p:txBody>
      </p:sp>
      <p:sp>
        <p:nvSpPr>
          <p:cNvPr id="17" name="HighlightTextShape201406241503265130">
            <a:extLst>
              <a:ext uri="{FF2B5EF4-FFF2-40B4-BE49-F238E27FC236}">
                <a16:creationId xmlns:a16="http://schemas.microsoft.com/office/drawing/2014/main" id="{6183F712-86FE-451D-8618-191B7C99A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538" y="1219202"/>
            <a:ext cx="3153168" cy="5454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anose="05000000000000000000" pitchFamily="2" charset="2"/>
              <a:buChar char="n"/>
            </a:pPr>
            <a:r>
              <a:rPr lang="en-GB" sz="2400"/>
              <a:t>Array of characters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  <a:latin typeface="+mn-lt"/>
              </a:rPr>
              <a:t>3. Strings (2/2)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/>
          </a:p>
        </p:txBody>
      </p:sp>
      <p:sp>
        <p:nvSpPr>
          <p:cNvPr id="16" name="[Rectangle 3]">
            <a:extLst>
              <a:ext uri="{FF2B5EF4-FFF2-40B4-BE49-F238E27FC236}">
                <a16:creationId xmlns:a16="http://schemas.microsoft.com/office/drawing/2014/main" id="{9DCF148C-EDAE-46F3-88AD-A7B88E53CAF1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381759"/>
            <a:ext cx="7948612" cy="300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182880" indent="-18288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GB"/>
              <a:t>We can turn an array of characters into a </a:t>
            </a:r>
            <a:r>
              <a:rPr lang="en-GB">
                <a:solidFill>
                  <a:srgbClr val="C00000"/>
                </a:solidFill>
              </a:rPr>
              <a:t>string</a:t>
            </a:r>
            <a:r>
              <a:rPr lang="en-GB"/>
              <a:t> by adding a </a:t>
            </a:r>
            <a:r>
              <a:rPr lang="en-GB">
                <a:solidFill>
                  <a:srgbClr val="C00000"/>
                </a:solidFill>
              </a:rPr>
              <a:t>null character '\0’</a:t>
            </a:r>
            <a:r>
              <a:rPr lang="en-GB"/>
              <a:t> at the end of the array</a:t>
            </a:r>
          </a:p>
          <a:p>
            <a:pPr marL="352425" indent="-352425" fontAlgn="auto">
              <a:spcBef>
                <a:spcPts val="12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GB"/>
              <a:t>A </a:t>
            </a:r>
            <a:r>
              <a:rPr lang="en-GB">
                <a:solidFill>
                  <a:srgbClr val="C00000"/>
                </a:solidFill>
              </a:rPr>
              <a:t>string</a:t>
            </a:r>
            <a:r>
              <a:rPr lang="en-GB"/>
              <a:t> is an array of characters, terminated by a null character ‘\0’ (which has an ASCII value of zero)</a:t>
            </a:r>
          </a:p>
          <a:p>
            <a:pPr marL="352425" indent="-352425" fontAlgn="auto">
              <a:spcBef>
                <a:spcPts val="12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GB"/>
              <a:t>We can use </a:t>
            </a:r>
            <a:r>
              <a:rPr lang="en-GB">
                <a:solidFill>
                  <a:srgbClr val="C00000"/>
                </a:solidFill>
              </a:rPr>
              <a:t>string functions</a:t>
            </a:r>
            <a:r>
              <a:rPr lang="en-GB"/>
              <a:t> (include &lt;string.h&gt;) to manipulate strings.</a:t>
            </a:r>
          </a:p>
        </p:txBody>
      </p:sp>
      <p:graphicFrame>
        <p:nvGraphicFramePr>
          <p:cNvPr id="17" name="Group 38">
            <a:extLst>
              <a:ext uri="{FF2B5EF4-FFF2-40B4-BE49-F238E27FC236}">
                <a16:creationId xmlns:a16="http://schemas.microsoft.com/office/drawing/2014/main" id="{FC453E99-2F1C-461D-8D79-29DEBA61A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578865"/>
              </p:ext>
            </p:extLst>
          </p:nvPr>
        </p:nvGraphicFramePr>
        <p:xfrm>
          <a:off x="2622747" y="4794421"/>
          <a:ext cx="4214506" cy="578066"/>
        </p:xfrm>
        <a:graphic>
          <a:graphicData uri="http://schemas.openxmlformats.org/drawingml/2006/table">
            <a:tbl>
              <a:tblPr/>
              <a:tblGrid>
                <a:gridCol w="601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11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066"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951AA56-E0B2-4B08-8518-5FE0B5C3C7A3}"/>
              </a:ext>
            </a:extLst>
          </p:cNvPr>
          <p:cNvSpPr txBox="1"/>
          <p:nvPr/>
        </p:nvSpPr>
        <p:spPr>
          <a:xfrm>
            <a:off x="963827" y="4386649"/>
            <a:ext cx="213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240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016354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  <a:latin typeface="+mn-lt"/>
              </a:rPr>
              <a:t>3.1 Strings: Basic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6" name="Content Placeholder 5">
            <a:extLst>
              <a:ext uri="{FF2B5EF4-FFF2-40B4-BE49-F238E27FC236}">
                <a16:creationId xmlns:a16="http://schemas.microsoft.com/office/drawing/2014/main" id="{58ABE20A-6475-400D-9583-D38831E25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134708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en-US" sz="2800"/>
              <a:t>Declaration of an array of characters</a:t>
            </a:r>
            <a:endParaRPr lang="en-US" sz="2000" b="1">
              <a:solidFill>
                <a:srgbClr val="800000"/>
              </a:solidFill>
              <a:latin typeface="Courier New" pitchFamily="49" charset="0"/>
            </a:endParaRPr>
          </a:p>
          <a:p>
            <a:pPr lvl="1">
              <a:buClr>
                <a:schemeClr val="bg2"/>
              </a:buClr>
              <a:buSzPct val="75000"/>
              <a:tabLst>
                <a:tab pos="914400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char str[6];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en-US" sz="2800"/>
              <a:t>Assigning character to an element of an array of characters</a:t>
            </a:r>
            <a:endParaRPr lang="en-US" sz="2000" b="1">
              <a:solidFill>
                <a:srgbClr val="800000"/>
              </a:solidFill>
              <a:latin typeface="Courier New" pitchFamily="49" charset="0"/>
            </a:endParaRPr>
          </a:p>
          <a:p>
            <a:pPr lvl="1">
              <a:buClr>
                <a:schemeClr val="bg2"/>
              </a:buClr>
              <a:buSzPct val="75000"/>
              <a:tabLst>
                <a:tab pos="914400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str[0] = 'e';</a:t>
            </a:r>
          </a:p>
          <a:p>
            <a:pPr lvl="1">
              <a:buClr>
                <a:schemeClr val="bg2"/>
              </a:buClr>
              <a:buSzPct val="75000"/>
              <a:tabLst>
                <a:tab pos="914400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str[1] = 'g';</a:t>
            </a:r>
          </a:p>
          <a:p>
            <a:pPr lvl="1">
              <a:buClr>
                <a:schemeClr val="bg2"/>
              </a:buClr>
              <a:buSzPct val="75000"/>
              <a:tabLst>
                <a:tab pos="914400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str[2] = 'g';</a:t>
            </a:r>
          </a:p>
          <a:p>
            <a:pPr lvl="1">
              <a:buClr>
                <a:schemeClr val="bg2"/>
              </a:buClr>
              <a:buSzPct val="75000"/>
              <a:tabLst>
                <a:tab pos="914400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str[3] = '\0';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en-US" sz="2800"/>
              <a:t>Initializer for string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en-US"/>
              <a:t>Two ways:</a:t>
            </a:r>
          </a:p>
          <a:p>
            <a:pPr marL="342900" lvl="1" indent="4763">
              <a:spcBef>
                <a:spcPct val="0"/>
              </a:spcBef>
              <a:buClr>
                <a:schemeClr val="bg2"/>
              </a:buClr>
              <a:buSzPct val="75000"/>
              <a:tabLst>
                <a:tab pos="914400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  char fruit_name[] = "apple";</a:t>
            </a:r>
          </a:p>
          <a:p>
            <a:pPr marL="342900" lvl="1" indent="4763">
              <a:spcBef>
                <a:spcPct val="0"/>
              </a:spcBef>
              <a:buClr>
                <a:schemeClr val="bg2"/>
              </a:buClr>
              <a:buSzPct val="75000"/>
              <a:tabLst>
                <a:tab pos="914400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  char fruit_name[] = {'a','p','p','l','e','\0'}; </a:t>
            </a:r>
            <a:endParaRPr lang="en-US" b="1">
              <a:solidFill>
                <a:srgbClr val="800000"/>
              </a:solidFill>
            </a:endParaRPr>
          </a:p>
        </p:txBody>
      </p:sp>
      <p:graphicFrame>
        <p:nvGraphicFramePr>
          <p:cNvPr id="67" name="Group 23">
            <a:extLst>
              <a:ext uri="{FF2B5EF4-FFF2-40B4-BE49-F238E27FC236}">
                <a16:creationId xmlns:a16="http://schemas.microsoft.com/office/drawing/2014/main" id="{2CF1DDFC-24A2-43F7-85B4-0C7920255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25964"/>
              </p:ext>
            </p:extLst>
          </p:nvPr>
        </p:nvGraphicFramePr>
        <p:xfrm>
          <a:off x="4561712" y="2935533"/>
          <a:ext cx="3554413" cy="518160"/>
        </p:xfrm>
        <a:graphic>
          <a:graphicData uri="http://schemas.openxmlformats.org/drawingml/2006/table">
            <a:tbl>
              <a:tblPr/>
              <a:tblGrid>
                <a:gridCol w="59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663"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8" name="Group 67">
            <a:extLst>
              <a:ext uri="{FF2B5EF4-FFF2-40B4-BE49-F238E27FC236}">
                <a16:creationId xmlns:a16="http://schemas.microsoft.com/office/drawing/2014/main" id="{3CA5C347-C3E1-46DE-B3DF-6D059BC6A4CA}"/>
              </a:ext>
            </a:extLst>
          </p:cNvPr>
          <p:cNvGrpSpPr/>
          <p:nvPr/>
        </p:nvGrpSpPr>
        <p:grpSpPr>
          <a:xfrm>
            <a:off x="5081954" y="3494655"/>
            <a:ext cx="3541185" cy="1066702"/>
            <a:chOff x="5081954" y="3194613"/>
            <a:chExt cx="3541185" cy="1066702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043E7F5-A3D3-457C-BA11-6ED57BC36967}"/>
                </a:ext>
              </a:extLst>
            </p:cNvPr>
            <p:cNvSpPr txBox="1"/>
            <p:nvPr/>
          </p:nvSpPr>
          <p:spPr>
            <a:xfrm>
              <a:off x="5081954" y="3553429"/>
              <a:ext cx="3541185" cy="70788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sz="2000"/>
                <a:t>Without ‘\0’, it is just an array of character, </a:t>
              </a:r>
              <a:r>
                <a:rPr lang="en-US" sz="2000" u="sng">
                  <a:solidFill>
                    <a:srgbClr val="C00000"/>
                  </a:solidFill>
                </a:rPr>
                <a:t>not</a:t>
              </a:r>
              <a:r>
                <a:rPr lang="en-US" sz="2000"/>
                <a:t> a string. </a:t>
              </a:r>
              <a:endParaRPr lang="en-SG" sz="20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7BAF4A0-9FC4-4CF5-92B0-A0AEE9E89ED5}"/>
                </a:ext>
              </a:extLst>
            </p:cNvPr>
            <p:cNvCxnSpPr>
              <a:stCxn id="69" idx="0"/>
            </p:cNvCxnSpPr>
            <p:nvPr/>
          </p:nvCxnSpPr>
          <p:spPr bwMode="auto">
            <a:xfrm flipH="1" flipV="1">
              <a:off x="6794341" y="3194613"/>
              <a:ext cx="58206" cy="358816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B4A4AB6-567D-4776-BCDB-C3B10C430E9C}"/>
              </a:ext>
            </a:extLst>
          </p:cNvPr>
          <p:cNvCxnSpPr/>
          <p:nvPr/>
        </p:nvCxnSpPr>
        <p:spPr bwMode="auto">
          <a:xfrm flipH="1">
            <a:off x="8044405" y="4524801"/>
            <a:ext cx="1" cy="1238492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D0BE5B7-E041-4228-B5F1-E6B899DDE295}"/>
              </a:ext>
            </a:extLst>
          </p:cNvPr>
          <p:cNvGrpSpPr/>
          <p:nvPr/>
        </p:nvGrpSpPr>
        <p:grpSpPr>
          <a:xfrm>
            <a:off x="5081954" y="4709997"/>
            <a:ext cx="2524542" cy="868100"/>
            <a:chOff x="5081954" y="4330862"/>
            <a:chExt cx="2524542" cy="86810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D64C6C5-8536-48ED-B5E4-D5EAA0A0B49B}"/>
                </a:ext>
              </a:extLst>
            </p:cNvPr>
            <p:cNvSpPr txBox="1"/>
            <p:nvPr/>
          </p:nvSpPr>
          <p:spPr>
            <a:xfrm>
              <a:off x="5081954" y="4330862"/>
              <a:ext cx="2524542" cy="646331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/>
                <a:t>Do not need ‘\0’ as it is automatically added.</a:t>
              </a:r>
              <a:endParaRPr lang="en-SG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C753758-6D76-452E-9C64-EA064B4C203C}"/>
                </a:ext>
              </a:extLst>
            </p:cNvPr>
            <p:cNvCxnSpPr/>
            <p:nvPr/>
          </p:nvCxnSpPr>
          <p:spPr bwMode="auto">
            <a:xfrm flipH="1">
              <a:off x="5557777" y="4977114"/>
              <a:ext cx="461058" cy="221848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945F6A2-F100-4BB3-A1D9-C076C5F3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050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  <a:latin typeface="+mn-lt"/>
              </a:rPr>
              <a:t>3.2 Strings: I/O (1/3)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63D4221-DE72-454A-BF1C-CF83EA1B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13339"/>
            <a:ext cx="8240102" cy="3675184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800"/>
              <a:t>Read string from stdin (keyboard)</a:t>
            </a:r>
          </a:p>
          <a:p>
            <a:pPr marL="536258" lvl="1" indent="0">
              <a:buClr>
                <a:schemeClr val="bg2"/>
              </a:buClr>
              <a:buSzPct val="75000"/>
              <a:buNone/>
            </a:pP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fgets(str, size, stdin)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</a:rPr>
              <a:t>// reads size – 1 char, </a:t>
            </a:r>
          </a:p>
          <a:p>
            <a:pPr marL="536258" lvl="1" indent="0">
              <a:spcBef>
                <a:spcPct val="0"/>
              </a:spcBef>
              <a:buClr>
                <a:schemeClr val="bg2"/>
              </a:buClr>
              <a:buSzPct val="75000"/>
              <a:buNone/>
            </a:pPr>
            <a:r>
              <a:rPr lang="en-US" b="1">
                <a:solidFill>
                  <a:srgbClr val="006600"/>
                </a:solidFill>
                <a:latin typeface="Courier New" pitchFamily="49" charset="0"/>
              </a:rPr>
              <a:t>		               // or until newline</a:t>
            </a:r>
          </a:p>
          <a:p>
            <a:pPr marL="536258" lvl="1" indent="0">
              <a:buClr>
                <a:schemeClr val="bg2"/>
              </a:buClr>
              <a:buSzPct val="75000"/>
              <a:buNone/>
            </a:pP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scanf("%s", str); 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</a:rPr>
              <a:t>// reads until white space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sz="2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Print string to stdout (monitor)</a:t>
            </a:r>
            <a:endParaRPr lang="en-US">
              <a:latin typeface="Courier New" pitchFamily="49" charset="0"/>
            </a:endParaRPr>
          </a:p>
          <a:p>
            <a:pPr marL="581978" lvl="4" indent="0">
              <a:buNone/>
            </a:pPr>
            <a:r>
              <a:rPr lang="en-US" sz="2000" b="1">
                <a:solidFill>
                  <a:srgbClr val="800000"/>
                </a:solidFill>
                <a:latin typeface="Courier New" pitchFamily="49" charset="0"/>
              </a:rPr>
              <a:t>puts(str); 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</a:rPr>
              <a:t>// terminates with newline</a:t>
            </a:r>
          </a:p>
          <a:p>
            <a:pPr marL="581978" lvl="4" indent="0">
              <a:buNone/>
            </a:pPr>
            <a:r>
              <a:rPr lang="en-US" sz="2000" b="1" err="1">
                <a:solidFill>
                  <a:srgbClr val="800000"/>
                </a:solidFill>
                <a:latin typeface="Courier New" pitchFamily="49" charset="0"/>
              </a:rPr>
              <a:t>printf("%s\n", str);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D0B5A6-F41A-4A1E-9B08-C904D174F5F6}"/>
              </a:ext>
            </a:extLst>
          </p:cNvPr>
          <p:cNvSpPr txBox="1"/>
          <p:nvPr/>
        </p:nvSpPr>
        <p:spPr>
          <a:xfrm>
            <a:off x="778476" y="5226908"/>
            <a:ext cx="6141308" cy="92333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/>
              <a:t>Note: There is another function </a:t>
            </a:r>
            <a:r>
              <a:rPr lang="en-US">
                <a:solidFill>
                  <a:srgbClr val="0000FF"/>
                </a:solidFill>
              </a:rPr>
              <a:t>gets(str)</a:t>
            </a:r>
            <a:r>
              <a:rPr lang="en-US"/>
              <a:t> to read a string interactively. However, due to security reason, we avoid it and use </a:t>
            </a:r>
            <a:r>
              <a:rPr lang="en-US">
                <a:solidFill>
                  <a:srgbClr val="0000FF"/>
                </a:solidFill>
              </a:rPr>
              <a:t>fgets()</a:t>
            </a:r>
            <a:r>
              <a:rPr lang="en-US"/>
              <a:t> function instead.</a:t>
            </a:r>
            <a:endParaRPr lang="en-SG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E68FDB9-C81A-4478-9732-4F4BA649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  <a:latin typeface="+mn-lt"/>
              </a:rPr>
              <a:t>3.2 Strings: I/O (2/3)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1F8E204-CB37-4E22-BCDF-D7BDDC26A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13339"/>
            <a:ext cx="8240102" cy="4923692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800"/>
              <a:t>fgets()</a:t>
            </a:r>
          </a:p>
          <a:p>
            <a:pPr marL="800100" lvl="1" indent="-342900"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400"/>
              <a:t>On interactive input, </a:t>
            </a:r>
            <a:r>
              <a:rPr lang="en-US" sz="2400">
                <a:solidFill>
                  <a:srgbClr val="0000FF"/>
                </a:solidFill>
              </a:rPr>
              <a:t>fgets() </a:t>
            </a:r>
            <a:r>
              <a:rPr lang="en-US" sz="2400"/>
              <a:t>also reads in the newline character</a:t>
            </a:r>
          </a:p>
          <a:p>
            <a:pPr marL="800100" lvl="1" indent="-342900">
              <a:buSzTx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buSzTx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>
                <a:tab pos="1320800"/>
              </a:tabLst>
            </a:pPr>
            <a:r>
              <a:rPr lang="en-US" sz="2400"/>
              <a:t>Hence, we may need to replace it with '\0' if necessary</a:t>
            </a:r>
            <a:br>
              <a:rPr lang="en-US" sz="2400"/>
            </a:br>
            <a:r>
              <a:rPr lang="en-US" sz="2400"/>
              <a:t>	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fgets(str, size, stdin);</a:t>
            </a:r>
            <a:br>
              <a:rPr lang="en-US" b="1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len = strlen(str);</a:t>
            </a:r>
            <a:br>
              <a:rPr lang="en-US" b="1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if (str[len – 1] == '\n')</a:t>
            </a:r>
            <a:br>
              <a:rPr lang="en-US" b="1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	str[len – 1] = '\0';</a:t>
            </a:r>
            <a:endParaRPr lang="en-US" sz="2800"/>
          </a:p>
        </p:txBody>
      </p:sp>
      <p:graphicFrame>
        <p:nvGraphicFramePr>
          <p:cNvPr id="10" name="Group 38">
            <a:extLst>
              <a:ext uri="{FF2B5EF4-FFF2-40B4-BE49-F238E27FC236}">
                <a16:creationId xmlns:a16="http://schemas.microsoft.com/office/drawing/2014/main" id="{35C15EE8-9BC5-4B85-A342-E8B1E104B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02583"/>
              </p:ext>
            </p:extLst>
          </p:nvPr>
        </p:nvGraphicFramePr>
        <p:xfrm>
          <a:off x="4927541" y="2619746"/>
          <a:ext cx="3483297" cy="518160"/>
        </p:xfrm>
        <a:graphic>
          <a:graphicData uri="http://schemas.openxmlformats.org/drawingml/2006/table">
            <a:tbl>
              <a:tblPr/>
              <a:tblGrid>
                <a:gridCol w="496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1098"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\n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E1E0F6D-9507-4D3D-8FE5-2DABEFA52FCE}"/>
              </a:ext>
            </a:extLst>
          </p:cNvPr>
          <p:cNvSpPr txBox="1"/>
          <p:nvPr/>
        </p:nvSpPr>
        <p:spPr>
          <a:xfrm>
            <a:off x="2188588" y="2525890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sz="2400"/>
              <a:t>User input: </a:t>
            </a:r>
            <a:r>
              <a:rPr lang="en-US" sz="2400" b="1">
                <a:solidFill>
                  <a:srgbClr val="7030A0"/>
                </a:solidFill>
              </a:rPr>
              <a:t>eat 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FA4F0690-140A-411B-8A95-0B52EAB2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  <p:cond evt="onBegin" delay="0">
                          <p:tn val="10"/>
                        </p:cond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  <p:cond evt="onBegin" delay="0">
                          <p:tn val="18"/>
                        </p:cond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  <a:latin typeface="+mn-lt"/>
              </a:rPr>
              <a:t>3.2 Strings: I/O (3/3)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20553D-B3B6-447B-B247-A5D1E29FF2EC}"/>
              </a:ext>
            </a:extLst>
          </p:cNvPr>
          <p:cNvGrpSpPr/>
          <p:nvPr/>
        </p:nvGrpSpPr>
        <p:grpSpPr>
          <a:xfrm>
            <a:off x="541338" y="1034533"/>
            <a:ext cx="8229868" cy="2750389"/>
            <a:chOff x="541338" y="1034533"/>
            <a:chExt cx="8229868" cy="2750389"/>
          </a:xfrm>
        </p:grpSpPr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6C1A2C5D-E567-4EDA-8D5A-EC55E733A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338" y="1219200"/>
              <a:ext cx="8008302" cy="2565722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8A8AB9"/>
              </a:solidFill>
              <a:miter lim="800000"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tabLst>
                  <a:tab pos="354013"/>
                  <a:tab pos="720725"/>
                  <a:tab pos="1074738"/>
                  <a:tab pos="1439863"/>
                </a:tabLst>
                <a:defRPr/>
              </a:pPr>
              <a:r>
                <a:rPr lang="en-US" sz="1600" b="1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&lt;stdio.h&gt;</a:t>
              </a:r>
            </a:p>
            <a:p>
              <a:pPr>
                <a:tabLst>
                  <a:tab pos="354013"/>
                  <a:tab pos="720725"/>
                  <a:tab pos="1074738"/>
                  <a:tab pos="1439863"/>
                </a:tabLst>
                <a:defRPr/>
              </a:pPr>
              <a:r>
                <a:rPr lang="en-US" sz="1600" b="1">
                  <a:solidFill>
                    <a:srgbClr val="7030A0"/>
                  </a:solidFill>
                  <a:latin typeface="Courier New" pitchFamily="49" charset="0"/>
                </a:rPr>
                <a:t>#define LENGTH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10</a:t>
              </a:r>
            </a:p>
            <a:p>
              <a:pPr>
                <a:tabLst>
                  <a:tab pos="354013"/>
                  <a:tab pos="720725"/>
                  <a:tab pos="1074738"/>
                  <a:tab pos="1439863"/>
                </a:tabLst>
                <a:defRPr/>
              </a:pPr>
              <a:endParaRPr lang="en-US" sz="1000" b="1">
                <a:solidFill>
                  <a:srgbClr val="006600"/>
                </a:solidFill>
                <a:latin typeface="Courier New" pitchFamily="49" charset="0"/>
              </a:endParaRPr>
            </a:p>
            <a:p>
              <a:pPr>
                <a:tabLst>
                  <a:tab pos="354013"/>
                  <a:tab pos="720725"/>
                  <a:tab pos="1074738"/>
                  <a:tab pos="1439863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/>
                  <a:tab pos="720725"/>
                  <a:tab pos="1074738"/>
                  <a:tab pos="1439863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str[LENGTH];</a:t>
              </a:r>
            </a:p>
            <a:p>
              <a:pPr>
                <a:tabLst>
                  <a:tab pos="354013"/>
                  <a:tab pos="720725"/>
                  <a:tab pos="1074738"/>
                  <a:tab pos="1439863"/>
                </a:tabLst>
                <a:defRPr/>
              </a:pPr>
              <a:endParaRPr lang="en-US" sz="10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/>
                  <a:tab pos="720725"/>
                  <a:tab pos="1074738"/>
                  <a:tab pos="1439863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printf(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"Enter string (at most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</a:rPr>
                <a:t>%d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characters): "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, LENGTH-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/>
                  <a:tab pos="720725"/>
                  <a:tab pos="1074738"/>
                  <a:tab pos="1439863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scanf(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</a:rPr>
                <a:t>%s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, str); </a:t>
              </a:r>
            </a:p>
            <a:p>
              <a:pPr>
                <a:tabLst>
                  <a:tab pos="354013"/>
                  <a:tab pos="720725"/>
                  <a:tab pos="1074738"/>
                  <a:tab pos="1439863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printf(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"str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</a:rPr>
                <a:t>%s\n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, str); </a:t>
              </a:r>
            </a:p>
            <a:p>
              <a:pPr>
                <a:tabLst>
                  <a:tab pos="354013"/>
                  <a:tab pos="720725"/>
                  <a:tab pos="1074738"/>
                  <a:tab pos="1439863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/>
                  <a:tab pos="720725"/>
                  <a:tab pos="1074738"/>
                  <a:tab pos="1439863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D02D25-B33C-4E6F-818B-A637D6F9A310}"/>
                </a:ext>
              </a:extLst>
            </p:cNvPr>
            <p:cNvSpPr txBox="1"/>
            <p:nvPr/>
          </p:nvSpPr>
          <p:spPr bwMode="auto">
            <a:xfrm>
              <a:off x="7159188" y="1034533"/>
              <a:ext cx="1612018" cy="3693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r>
                <a:rPr lang="en-US"/>
                <a:t>StringIO1.c</a:t>
              </a:r>
              <a:endParaRPr lang="en-SG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E460BC-172E-4061-BB76-81D9CF79F2B8}"/>
              </a:ext>
            </a:extLst>
          </p:cNvPr>
          <p:cNvGrpSpPr/>
          <p:nvPr/>
        </p:nvGrpSpPr>
        <p:grpSpPr>
          <a:xfrm>
            <a:off x="534988" y="3841749"/>
            <a:ext cx="8236219" cy="2787651"/>
            <a:chOff x="534988" y="3841749"/>
            <a:chExt cx="8236219" cy="27876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38AAB8-110A-4B77-84B6-A24A69E0A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8" y="3841749"/>
              <a:ext cx="8014652" cy="2787651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8A8AB9"/>
              </a:solidFill>
              <a:miter lim="800000"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tabLst>
                  <a:tab pos="354013"/>
                  <a:tab pos="720725"/>
                  <a:tab pos="1074738"/>
                  <a:tab pos="1439863"/>
                </a:tabLst>
                <a:defRPr/>
              </a:pPr>
              <a:r>
                <a:rPr lang="en-US" sz="1600" b="1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&lt;stdio.h&gt;</a:t>
              </a:r>
            </a:p>
            <a:p>
              <a:pPr>
                <a:tabLst>
                  <a:tab pos="354013"/>
                  <a:tab pos="720725"/>
                  <a:tab pos="1074738"/>
                  <a:tab pos="1439863"/>
                </a:tabLst>
                <a:defRPr/>
              </a:pPr>
              <a:r>
                <a:rPr lang="en-US" sz="1600" b="1">
                  <a:solidFill>
                    <a:srgbClr val="7030A0"/>
                  </a:solidFill>
                  <a:latin typeface="Courier New" pitchFamily="49" charset="0"/>
                </a:rPr>
                <a:t>#define LENGTH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10</a:t>
              </a:r>
            </a:p>
            <a:p>
              <a:pPr>
                <a:tabLst>
                  <a:tab pos="354013"/>
                  <a:tab pos="720725"/>
                  <a:tab pos="1074738"/>
                  <a:tab pos="1439863"/>
                </a:tabLst>
                <a:defRPr/>
              </a:pPr>
              <a:endParaRPr lang="en-US" sz="1000" b="1">
                <a:solidFill>
                  <a:srgbClr val="006600"/>
                </a:solidFill>
                <a:latin typeface="Courier New" pitchFamily="49" charset="0"/>
              </a:endParaRPr>
            </a:p>
            <a:p>
              <a:pPr>
                <a:tabLst>
                  <a:tab pos="354013"/>
                  <a:tab pos="720725"/>
                  <a:tab pos="1074738"/>
                  <a:tab pos="1439863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/>
                  <a:tab pos="720725"/>
                  <a:tab pos="1074738"/>
                  <a:tab pos="1439863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str[LENGTH];</a:t>
              </a:r>
            </a:p>
            <a:p>
              <a:pPr>
                <a:tabLst>
                  <a:tab pos="354013"/>
                  <a:tab pos="720725"/>
                  <a:tab pos="1074738"/>
                  <a:tab pos="1439863"/>
                </a:tabLst>
                <a:defRPr/>
              </a:pPr>
              <a:endParaRPr lang="en-US" sz="10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/>
                  <a:tab pos="720725"/>
                  <a:tab pos="1074738"/>
                  <a:tab pos="1439863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printf(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"Enter string (at most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</a:rPr>
                <a:t>%d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characters): "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, LENGTH-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/>
                  <a:tab pos="720725"/>
                  <a:tab pos="1074738"/>
                  <a:tab pos="1439863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fgets(str, LENGTH, 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</a:rPr>
                <a:t>stdin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/>
                  <a:tab pos="720725"/>
                  <a:tab pos="1074738"/>
                  <a:tab pos="1439863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printf(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"str =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/>
                  <a:tab pos="720725"/>
                  <a:tab pos="1074738"/>
                  <a:tab pos="1439863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puts(str);</a:t>
              </a:r>
            </a:p>
            <a:p>
              <a:pPr>
                <a:tabLst>
                  <a:tab pos="354013"/>
                  <a:tab pos="720725"/>
                  <a:tab pos="1074738"/>
                  <a:tab pos="1439863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return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/>
                  <a:tab pos="720725"/>
                  <a:tab pos="1074738"/>
                  <a:tab pos="1439863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F3AE10-D5A8-48F4-9CEC-41F218D62E80}"/>
                </a:ext>
              </a:extLst>
            </p:cNvPr>
            <p:cNvSpPr txBox="1"/>
            <p:nvPr/>
          </p:nvSpPr>
          <p:spPr bwMode="auto">
            <a:xfrm>
              <a:off x="7159190" y="3908425"/>
              <a:ext cx="1612017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r>
                <a:rPr lang="en-US"/>
                <a:t>StringIO2.c</a:t>
              </a:r>
              <a:endParaRPr lang="en-SG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91A94B7-054F-491D-A7E1-29C664EE6F4D}"/>
              </a:ext>
            </a:extLst>
          </p:cNvPr>
          <p:cNvSpPr txBox="1"/>
          <p:nvPr/>
        </p:nvSpPr>
        <p:spPr>
          <a:xfrm>
            <a:off x="3212223" y="1536504"/>
            <a:ext cx="3946967" cy="64633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/>
              <a:t>Test out the programs with this input: </a:t>
            </a:r>
          </a:p>
          <a:p>
            <a:pPr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 book</a:t>
            </a:r>
            <a:endParaRPr lang="en-SG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F4CDCF1-E2E4-4645-987D-613E1E2099E9}"/>
              </a:ext>
            </a:extLst>
          </p:cNvPr>
          <p:cNvGrpSpPr/>
          <p:nvPr/>
        </p:nvGrpSpPr>
        <p:grpSpPr>
          <a:xfrm>
            <a:off x="836022" y="5373384"/>
            <a:ext cx="3321449" cy="755688"/>
            <a:chOff x="836022" y="5373384"/>
            <a:chExt cx="3321449" cy="75568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4D0851-DFFB-499C-B7F8-D77AF811E7FA}"/>
                </a:ext>
              </a:extLst>
            </p:cNvPr>
            <p:cNvSpPr/>
            <p:nvPr/>
          </p:nvSpPr>
          <p:spPr bwMode="auto">
            <a:xfrm>
              <a:off x="836023" y="5907003"/>
              <a:ext cx="1434737" cy="222069"/>
            </a:xfrm>
            <a:prstGeom prst="rect">
              <a:avLst/>
            </a:prstGeom>
            <a:noFill/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A0B7345-21E1-4509-AA7F-B02DB37D3CAF}"/>
                </a:ext>
              </a:extLst>
            </p:cNvPr>
            <p:cNvSpPr/>
            <p:nvPr/>
          </p:nvSpPr>
          <p:spPr bwMode="auto">
            <a:xfrm>
              <a:off x="836022" y="5373384"/>
              <a:ext cx="3321449" cy="247127"/>
            </a:xfrm>
            <a:prstGeom prst="rect">
              <a:avLst/>
            </a:prstGeom>
            <a:noFill/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B2F3F82-5B73-457C-8066-CA549844E724}"/>
              </a:ext>
            </a:extLst>
          </p:cNvPr>
          <p:cNvSpPr txBox="1"/>
          <p:nvPr/>
        </p:nvSpPr>
        <p:spPr>
          <a:xfrm>
            <a:off x="4215621" y="2963304"/>
            <a:ext cx="1940169" cy="677108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/>
              <a:t>Output:</a:t>
            </a:r>
          </a:p>
          <a:p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 = My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CB7EC1-8EAE-4D04-AAC2-B011D56CF88D}"/>
              </a:ext>
            </a:extLst>
          </p:cNvPr>
          <p:cNvSpPr txBox="1"/>
          <p:nvPr/>
        </p:nvSpPr>
        <p:spPr>
          <a:xfrm>
            <a:off x="4215621" y="3924935"/>
            <a:ext cx="2262675" cy="984885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/>
              <a:t>Output:</a:t>
            </a:r>
          </a:p>
          <a:p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 = My book</a:t>
            </a:r>
          </a:p>
          <a:p>
            <a:endParaRPr lang="en-US" sz="20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4AF053-CD1D-4332-AF1F-A3A9859D52BF}"/>
              </a:ext>
            </a:extLst>
          </p:cNvPr>
          <p:cNvSpPr txBox="1"/>
          <p:nvPr/>
        </p:nvSpPr>
        <p:spPr>
          <a:xfrm>
            <a:off x="4666215" y="5620511"/>
            <a:ext cx="27369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/>
              <a:t>Note that puts(str) adds a newline automatically.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76D4D751-A9B5-4539-A8F6-12285BBE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  <p:cond evt="onBegin" delay="0">
                          <p:tn val="15"/>
                        </p:cond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  <p:cond evt="onBegin" delay="0">
                          <p:tn val="20"/>
                        </p:cond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  <p:cond evt="onBegin" delay="0">
                          <p:tn val="25"/>
                        </p:cond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5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  <a:latin typeface="+mn-lt"/>
              </a:rPr>
              <a:t>3.3 Example: Remove Vowels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6F12D0F7-4A65-4692-A20A-1A9A13B34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474514"/>
            <a:ext cx="8229600" cy="2516717"/>
          </a:xfrm>
        </p:spPr>
        <p:txBody>
          <a:bodyPr>
            <a:normAutofit lnSpcReduction="10000"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800"/>
              <a:t>Write a program </a:t>
            </a:r>
            <a:r>
              <a:rPr lang="en-US" sz="2800" err="1">
                <a:solidFill>
                  <a:srgbClr val="7030A0"/>
                </a:solidFill>
              </a:rPr>
              <a:t>RemoveVowels.c</a:t>
            </a:r>
            <a:r>
              <a:rPr lang="en-US" sz="2800"/>
              <a:t> to remove all vowels in a given input string.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800"/>
              <a:t>Assume the input string has at most 100 characters.</a:t>
            </a:r>
            <a:endParaRPr lang="en-US" sz="2400" b="1">
              <a:solidFill>
                <a:srgbClr val="006600"/>
              </a:solidFill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800"/>
              <a:t>Sample run: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271009-3B82-4DC8-99D9-A5D845CC3DCC}"/>
              </a:ext>
            </a:extLst>
          </p:cNvPr>
          <p:cNvSpPr txBox="1"/>
          <p:nvPr/>
        </p:nvSpPr>
        <p:spPr>
          <a:xfrm>
            <a:off x="922001" y="4246824"/>
            <a:ext cx="7764798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a string: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How HAVE you been, James?</a:t>
            </a:r>
          </a:p>
          <a:p>
            <a:pPr>
              <a:defRPr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Changed string: Hw HV y bn, Jms?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A018E16-2D54-48B1-AF45-2CA00CE0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381330"/>
            <a:ext cx="615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2000">
                <a:solidFill>
                  <a:srgbClr val="0000FF"/>
                </a:solidFill>
                <a:latin typeface="+mn-lt"/>
              </a:rPr>
              <a:t>3.3 Example: Remove Vowels (2/2)</a:t>
            </a:r>
            <a:endParaRPr lang="en-US" sz="20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49B37-CBCD-47EA-BA07-3FBA4430D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" y="748815"/>
            <a:ext cx="8377555" cy="5996065"/>
          </a:xfrm>
          <a:prstGeom prst="rect">
            <a:avLst/>
          </a:prstGeom>
          <a:solidFill>
            <a:srgbClr val="FFFFCC"/>
          </a:solidFill>
          <a:ln w="25400" algn="ctr">
            <a:solidFill>
              <a:srgbClr val="8A8AB9"/>
            </a:solidFill>
            <a:miter lim="800000"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tabLst>
                <a:tab pos="354013"/>
                <a:tab pos="719138"/>
                <a:tab pos="1073150"/>
                <a:tab pos="1438275"/>
                <a:tab pos="1792288"/>
                <a:tab pos="2157413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#include &lt;stdio.h&gt;</a:t>
            </a:r>
          </a:p>
          <a:p>
            <a:pPr>
              <a:tabLst>
                <a:tab pos="354013"/>
                <a:tab pos="719138"/>
                <a:tab pos="1073150"/>
                <a:tab pos="1438275"/>
                <a:tab pos="1792288"/>
                <a:tab pos="2157413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#include 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&lt;string.h&gt;</a:t>
            </a:r>
          </a:p>
          <a:p>
            <a:pPr>
              <a:tabLst>
                <a:tab pos="354013"/>
                <a:tab pos="719138"/>
                <a:tab pos="1073150"/>
                <a:tab pos="1438275"/>
                <a:tab pos="1792288"/>
                <a:tab pos="2157413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#include </a:t>
            </a:r>
            <a:r>
              <a:rPr lang="en-US" sz="1600" b="1">
                <a:solidFill>
                  <a:srgbClr val="7030A0"/>
                </a:solidFill>
                <a:latin typeface="Courier New" pitchFamily="49" charset="0"/>
              </a:rPr>
              <a:t>&lt;ctype.h&gt;</a:t>
            </a:r>
          </a:p>
          <a:p>
            <a:pPr>
              <a:tabLst>
                <a:tab pos="354013"/>
                <a:tab pos="719138"/>
                <a:tab pos="1073150"/>
                <a:tab pos="1438275"/>
                <a:tab pos="1792288"/>
                <a:tab pos="2157413"/>
              </a:tabLst>
              <a:defRPr/>
            </a:pP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int main(void) {</a:t>
            </a:r>
          </a:p>
          <a:p>
            <a:pPr>
              <a:tabLst>
                <a:tab pos="354013"/>
                <a:tab pos="719138"/>
                <a:tab pos="1073150"/>
                <a:tab pos="1438275"/>
                <a:tab pos="1792288"/>
                <a:tab pos="2157413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int i, len, count = 0;</a:t>
            </a:r>
          </a:p>
          <a:p>
            <a:pPr>
              <a:tabLst>
                <a:tab pos="354013"/>
                <a:tab pos="719138"/>
                <a:tab pos="1073150"/>
                <a:tab pos="1438275"/>
                <a:tab pos="1792288"/>
                <a:tab pos="2157413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char str[101], newstr[101];</a:t>
            </a:r>
          </a:p>
          <a:p>
            <a:pPr>
              <a:tabLst>
                <a:tab pos="354013"/>
                <a:tab pos="719138"/>
                <a:tab pos="1073150"/>
                <a:tab pos="1438275"/>
                <a:tab pos="1792288"/>
                <a:tab pos="2157413"/>
              </a:tabLst>
              <a:defRPr/>
            </a:pPr>
            <a:endParaRPr lang="en-US" sz="10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/>
                <a:tab pos="719138"/>
                <a:tab pos="1073150"/>
                <a:tab pos="1438275"/>
                <a:tab pos="1792288"/>
                <a:tab pos="2157413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printf("Enter a string (at most 100 characters): ");</a:t>
            </a:r>
          </a:p>
          <a:p>
            <a:pPr>
              <a:tabLst>
                <a:tab pos="354013"/>
                <a:tab pos="719138"/>
                <a:tab pos="1073150"/>
                <a:tab pos="1438275"/>
                <a:tab pos="1792288"/>
                <a:tab pos="2157413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fgets(str, 101, stdin);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//what happens if you use scanf() here?</a:t>
            </a:r>
          </a:p>
          <a:p>
            <a:pPr>
              <a:tabLst>
                <a:tab pos="354013"/>
                <a:tab pos="719138"/>
                <a:tab pos="1073150"/>
                <a:tab pos="1438275"/>
                <a:tab pos="1792288"/>
                <a:tab pos="2157413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len = 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strlen(str)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// strlen() returns number of char in string</a:t>
            </a:r>
            <a:endParaRPr lang="en-US" sz="16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/>
                <a:tab pos="719138"/>
                <a:tab pos="1073150"/>
                <a:tab pos="1438275"/>
                <a:tab pos="1792288"/>
                <a:tab pos="2157413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if (str[len – 1] == '\n') </a:t>
            </a:r>
          </a:p>
          <a:p>
            <a:pPr>
              <a:tabLst>
                <a:tab pos="354013"/>
                <a:tab pos="719138"/>
                <a:tab pos="1073150"/>
                <a:tab pos="1438275"/>
                <a:tab pos="1792288"/>
                <a:tab pos="2157413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	str[len – 1] = '\0';</a:t>
            </a:r>
          </a:p>
          <a:p>
            <a:pPr>
              <a:tabLst>
                <a:tab pos="354013"/>
                <a:tab pos="719138"/>
                <a:tab pos="1073150"/>
                <a:tab pos="1438275"/>
                <a:tab pos="1792288"/>
                <a:tab pos="2157413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len = 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strlen(str)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// check length again</a:t>
            </a:r>
          </a:p>
          <a:p>
            <a:pPr>
              <a:tabLst>
                <a:tab pos="354013"/>
                <a:tab pos="719138"/>
                <a:tab pos="1073150"/>
                <a:tab pos="1438275"/>
                <a:tab pos="1792288"/>
                <a:tab pos="2157413"/>
              </a:tabLst>
              <a:defRPr/>
            </a:pPr>
            <a:endParaRPr lang="en-US" sz="10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/>
                <a:tab pos="719138"/>
                <a:tab pos="1073150"/>
                <a:tab pos="1438275"/>
                <a:tab pos="1792288"/>
                <a:tab pos="2157413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for (i=0; i&lt;len; i++) {</a:t>
            </a:r>
          </a:p>
          <a:p>
            <a:pPr>
              <a:tabLst>
                <a:tab pos="354013"/>
                <a:tab pos="719138"/>
                <a:tab pos="1073150"/>
                <a:tab pos="1438275"/>
                <a:tab pos="1792288"/>
                <a:tab pos="2157413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	switch (</a:t>
            </a:r>
            <a:r>
              <a:rPr lang="en-US" sz="1600" b="1" err="1">
                <a:solidFill>
                  <a:srgbClr val="7030A0"/>
                </a:solidFill>
                <a:latin typeface="Courier New" pitchFamily="49" charset="0"/>
              </a:rPr>
              <a:t>toupper(str[i])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pPr>
              <a:tabLst>
                <a:tab pos="354013"/>
                <a:tab pos="719138"/>
                <a:tab pos="1073150"/>
                <a:tab pos="1438275"/>
                <a:tab pos="1792288"/>
                <a:tab pos="2157413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		case 'A': case 'E':</a:t>
            </a:r>
          </a:p>
          <a:p>
            <a:pPr>
              <a:tabLst>
                <a:tab pos="354013"/>
                <a:tab pos="719138"/>
                <a:tab pos="1073150"/>
                <a:tab pos="1438275"/>
                <a:tab pos="1792288"/>
                <a:tab pos="2157413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		case 'I': case 'O': case 'U': break; </a:t>
            </a:r>
          </a:p>
          <a:p>
            <a:pPr>
              <a:tabLst>
                <a:tab pos="354013"/>
                <a:tab pos="719138"/>
                <a:tab pos="1073150"/>
                <a:tab pos="1438275"/>
                <a:tab pos="1792288"/>
                <a:tab pos="2157413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		default: newstr[count++] = str[i];</a:t>
            </a:r>
          </a:p>
          <a:p>
            <a:pPr>
              <a:tabLst>
                <a:tab pos="354013"/>
                <a:tab pos="719138"/>
                <a:tab pos="1073150"/>
                <a:tab pos="1438275"/>
                <a:tab pos="1792288"/>
                <a:tab pos="2157413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	}</a:t>
            </a:r>
          </a:p>
          <a:p>
            <a:pPr>
              <a:tabLst>
                <a:tab pos="354013"/>
                <a:tab pos="719138"/>
                <a:tab pos="1073150"/>
                <a:tab pos="1438275"/>
                <a:tab pos="1792288"/>
                <a:tab pos="2157413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>
              <a:tabLst>
                <a:tab pos="354013"/>
                <a:tab pos="719138"/>
                <a:tab pos="1073150"/>
                <a:tab pos="1438275"/>
                <a:tab pos="1792288"/>
                <a:tab pos="2157413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newstr[count] = '\0';</a:t>
            </a:r>
          </a:p>
          <a:p>
            <a:pPr>
              <a:tabLst>
                <a:tab pos="354013"/>
                <a:tab pos="719138"/>
                <a:tab pos="1073150"/>
                <a:tab pos="1438275"/>
                <a:tab pos="1792288"/>
                <a:tab pos="2157413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printf("New string: %s\n", newstr);</a:t>
            </a:r>
          </a:p>
          <a:p>
            <a:pPr>
              <a:tabLst>
                <a:tab pos="354013"/>
                <a:tab pos="719138"/>
                <a:tab pos="1073150"/>
                <a:tab pos="1438275"/>
                <a:tab pos="1792288"/>
                <a:tab pos="2157413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return 0;</a:t>
            </a:r>
          </a:p>
          <a:p>
            <a:pPr>
              <a:tabLst>
                <a:tab pos="354013"/>
                <a:tab pos="719138"/>
                <a:tab pos="1073150"/>
                <a:tab pos="1438275"/>
                <a:tab pos="1792288"/>
                <a:tab pos="2157413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3740F0-2141-4179-850D-DE4ECE675090}"/>
              </a:ext>
            </a:extLst>
          </p:cNvPr>
          <p:cNvSpPr txBox="1"/>
          <p:nvPr/>
        </p:nvSpPr>
        <p:spPr>
          <a:xfrm>
            <a:off x="6845644" y="619948"/>
            <a:ext cx="2081824" cy="36933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 err="1"/>
              <a:t>RemoveVowels.c</a:t>
            </a:r>
            <a:endParaRPr lang="en-SG"/>
          </a:p>
        </p:txBody>
      </p:sp>
      <p:sp>
        <p:nvSpPr>
          <p:cNvPr id="12" name="Line Callout 2 (Border and Accent Bar) 12">
            <a:extLst>
              <a:ext uri="{FF2B5EF4-FFF2-40B4-BE49-F238E27FC236}">
                <a16:creationId xmlns:a16="http://schemas.microsoft.com/office/drawing/2014/main" id="{BD11011C-8AAA-47F0-A2A2-9F6E9F38AC01}"/>
              </a:ext>
            </a:extLst>
          </p:cNvPr>
          <p:cNvSpPr/>
          <p:nvPr/>
        </p:nvSpPr>
        <p:spPr bwMode="auto">
          <a:xfrm>
            <a:off x="3891620" y="900761"/>
            <a:ext cx="2776538" cy="815012"/>
          </a:xfrm>
          <a:prstGeom prst="accentBorderCallout2">
            <a:avLst>
              <a:gd name="adj1" fmla="val 18750"/>
              <a:gd name="adj2" fmla="val -3266"/>
              <a:gd name="adj3" fmla="val 18750"/>
              <a:gd name="adj4" fmla="val -16667"/>
              <a:gd name="adj5" fmla="val 31620"/>
              <a:gd name="adj6" fmla="val -36289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 sz="1600"/>
              <a:t>Need to include </a:t>
            </a:r>
            <a:r>
              <a:rPr lang="en-US" sz="1600">
                <a:solidFill>
                  <a:srgbClr val="C00000"/>
                </a:solidFill>
              </a:rPr>
              <a:t>&lt;string.h&gt;</a:t>
            </a:r>
            <a:r>
              <a:rPr lang="en-SG" sz="1600">
                <a:solidFill>
                  <a:srgbClr val="C00000"/>
                </a:solidFill>
              </a:rPr>
              <a:t> </a:t>
            </a:r>
            <a:r>
              <a:rPr lang="en-SG" sz="1600"/>
              <a:t>to use string functions such as </a:t>
            </a:r>
            <a:r>
              <a:rPr lang="en-SG" sz="1600" err="1">
                <a:solidFill>
                  <a:srgbClr val="C00000"/>
                </a:solidFill>
              </a:rPr>
              <a:t>strlen()</a:t>
            </a:r>
            <a:r>
              <a:rPr lang="en-SG" sz="1600"/>
              <a:t>.</a:t>
            </a:r>
            <a:endParaRPr lang="en-US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1AB8E-E876-4DD2-BB16-BC0DFA4806EF}"/>
              </a:ext>
            </a:extLst>
          </p:cNvPr>
          <p:cNvSpPr/>
          <p:nvPr/>
        </p:nvSpPr>
        <p:spPr bwMode="auto">
          <a:xfrm>
            <a:off x="2578532" y="4991031"/>
            <a:ext cx="3282845" cy="299804"/>
          </a:xfrm>
          <a:prstGeom prst="rect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4" name="Line Callout 2 (Border and Accent Bar) 12">
            <a:extLst>
              <a:ext uri="{FF2B5EF4-FFF2-40B4-BE49-F238E27FC236}">
                <a16:creationId xmlns:a16="http://schemas.microsoft.com/office/drawing/2014/main" id="{416F44D6-718B-459F-B8BF-6F22C4605479}"/>
              </a:ext>
            </a:extLst>
          </p:cNvPr>
          <p:cNvSpPr/>
          <p:nvPr/>
        </p:nvSpPr>
        <p:spPr bwMode="auto">
          <a:xfrm>
            <a:off x="5486400" y="1459463"/>
            <a:ext cx="2776538" cy="815012"/>
          </a:xfrm>
          <a:prstGeom prst="accentBorderCallout2">
            <a:avLst>
              <a:gd name="adj1" fmla="val 73331"/>
              <a:gd name="adj2" fmla="val -1931"/>
              <a:gd name="adj3" fmla="val 73331"/>
              <a:gd name="adj4" fmla="val -34024"/>
              <a:gd name="adj5" fmla="val -219"/>
              <a:gd name="adj6" fmla="val -98595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 sz="1600"/>
              <a:t>Need to include </a:t>
            </a:r>
            <a:r>
              <a:rPr lang="en-US" sz="1600">
                <a:solidFill>
                  <a:srgbClr val="7030A0"/>
                </a:solidFill>
              </a:rPr>
              <a:t>&lt;ctype.h&gt;</a:t>
            </a:r>
            <a:r>
              <a:rPr lang="en-SG" sz="1600">
                <a:solidFill>
                  <a:srgbClr val="7030A0"/>
                </a:solidFill>
              </a:rPr>
              <a:t> </a:t>
            </a:r>
            <a:r>
              <a:rPr lang="en-SG" sz="1600"/>
              <a:t>to use character functions such as </a:t>
            </a:r>
            <a:r>
              <a:rPr lang="en-SG" sz="1600" err="1">
                <a:solidFill>
                  <a:srgbClr val="7030A0"/>
                </a:solidFill>
              </a:rPr>
              <a:t>toupper()</a:t>
            </a:r>
            <a:r>
              <a:rPr lang="en-SG" sz="1600"/>
              <a:t>.</a:t>
            </a:r>
            <a:endParaRPr lang="en-US" sz="160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E3C6B435-2A75-44C3-8C66-0CE222EF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5980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  <p:cond evt="onBegin" delay="0">
                          <p:tn val="11"/>
                        </p:cond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  <p:cond evt="onBegin" delay="0">
                          <p:tn val="16"/>
                        </p:cond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  <p:cond evt="onBegin" delay="0">
                          <p:tn val="21"/>
                        </p:cond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  <a:latin typeface="+mn-lt"/>
              </a:rPr>
              <a:t>3.4 String Functions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[Content Placeholder 5]">
            <a:extLst>
              <a:ext uri="{FF2B5EF4-FFF2-40B4-BE49-F238E27FC236}">
                <a16:creationId xmlns:a16="http://schemas.microsoft.com/office/drawing/2014/main" id="{9846555D-0A97-42AB-B549-DF5D4D97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/>
              <a:t>C provides a library of string functions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/>
              <a:t>Must include &lt;string.h&gt;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/>
              <a:t>Here are a few commonly used string functions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err="1">
                <a:solidFill>
                  <a:srgbClr val="800000"/>
                </a:solidFill>
              </a:rPr>
              <a:t>strlen(s)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/>
              <a:t>Return the number of characters in s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err="1">
                <a:solidFill>
                  <a:srgbClr val="800000"/>
                </a:solidFill>
              </a:rPr>
              <a:t>strcmp(s1, s2)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/>
              <a:t>Compare the ASCII values of the corresponding characters in strings s1 and s2.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/>
              <a:t>Return </a:t>
            </a: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/>
              <a:t>a negative integer if s1 is lexicographically less than s2, or</a:t>
            </a: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/>
              <a:t>a positive integer if s1 is lexicographically greater than s2, or </a:t>
            </a: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/>
              <a:t>0 if s1 and s2 are equal. 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err="1">
                <a:solidFill>
                  <a:srgbClr val="800000"/>
                </a:solidFill>
              </a:rPr>
              <a:t>strncmp(s1, s2, n)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/>
              <a:t>Compare first n characters of s1 and s2.</a:t>
            </a:r>
            <a:endParaRPr lang="en-US">
              <a:latin typeface="Courier New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697CA-B74C-4876-B3F0-D2B07C54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41960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  <p:cond evt="onBegin" delay="0">
                          <p:tn val="13"/>
                        </p:cond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  <p:cond evt="onBegin" delay="0">
                          <p:tn val="21"/>
                        </p:cond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  <a:latin typeface="+mn-lt"/>
              </a:rPr>
              <a:t>3.4 String Functions (2/2)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[Content Placeholder 5]">
            <a:extLst>
              <a:ext uri="{FF2B5EF4-FFF2-40B4-BE49-F238E27FC236}">
                <a16:creationId xmlns:a16="http://schemas.microsoft.com/office/drawing/2014/main" id="{DCA10F01-0C41-44EC-8927-95E3F02F5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err="1">
                <a:solidFill>
                  <a:srgbClr val="800000"/>
                </a:solidFill>
              </a:rPr>
              <a:t>strcpy(s1, s2)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/>
              <a:t>Copy the string pointed to by s2 into array pointed to by s1.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/>
              <a:t>Function returns s1.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/>
              <a:t>Example:</a:t>
            </a:r>
            <a:endParaRPr lang="en-US">
              <a:latin typeface="Courier New" pitchFamily="49" charset="0"/>
            </a:endParaRPr>
          </a:p>
          <a:p>
            <a:pPr marL="1143000" lvl="2" indent="-228600">
              <a:spcBef>
                <a:spcPts val="3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char name[10];</a:t>
            </a:r>
          </a:p>
          <a:p>
            <a:pPr marL="1143000" lvl="2" indent="-228600">
              <a:spcBef>
                <a:spcPct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000" b="1" err="1">
                <a:solidFill>
                  <a:srgbClr val="0000FF"/>
                </a:solidFill>
                <a:latin typeface="Courier New" pitchFamily="49" charset="0"/>
              </a:rPr>
              <a:t>strcpy(name, "Matthew");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/>
              <a:t>The following assignment statement </a:t>
            </a:r>
            <a:r>
              <a:rPr lang="en-US" u="sng">
                <a:solidFill>
                  <a:srgbClr val="0000FF"/>
                </a:solidFill>
              </a:rPr>
              <a:t>does not work</a:t>
            </a:r>
            <a:r>
              <a:rPr lang="en-US">
                <a:solidFill>
                  <a:srgbClr val="0000FF"/>
                </a:solidFill>
              </a:rPr>
              <a:t>:</a:t>
            </a:r>
          </a:p>
          <a:p>
            <a:pPr marL="800100" lvl="1" indent="-342900">
              <a:spcBef>
                <a:spcPts val="300"/>
              </a:spcBef>
              <a:buClr>
                <a:schemeClr val="bg2"/>
              </a:buClr>
              <a:buSzPct val="75000"/>
              <a:buNone/>
            </a:pPr>
            <a:r>
              <a:rPr lang="en-US"/>
              <a:t>	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name = "Matthew";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/>
              <a:t>What happens when string to be copied is too long?</a:t>
            </a:r>
            <a:endParaRPr lang="en-US">
              <a:latin typeface="Courier New" pitchFamily="49" charset="0"/>
            </a:endParaRPr>
          </a:p>
          <a:p>
            <a:pPr marL="800100" lvl="1" indent="-342900">
              <a:spcBef>
                <a:spcPts val="3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>
                <a:latin typeface="Courier New" pitchFamily="49" charset="0"/>
              </a:rPr>
              <a:t>	 </a:t>
            </a:r>
            <a:r>
              <a:rPr lang="en-US" b="1" err="1">
                <a:solidFill>
                  <a:srgbClr val="0000FF"/>
                </a:solidFill>
                <a:latin typeface="Courier New" pitchFamily="49" charset="0"/>
              </a:rPr>
              <a:t>strcpy(name, "A very long name");</a:t>
            </a:r>
          </a:p>
          <a:p>
            <a:pPr marL="8001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b="1">
              <a:solidFill>
                <a:srgbClr val="0000FF"/>
              </a:solidFill>
              <a:latin typeface="Courier New" pitchFamily="49" charset="0"/>
            </a:endParaRPr>
          </a:p>
          <a:p>
            <a:pPr marL="8001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err="1">
                <a:solidFill>
                  <a:srgbClr val="800000"/>
                </a:solidFill>
              </a:rPr>
              <a:t>strncpy(s1, s2, n)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/>
              <a:t>Copy first n characters of string pointed to by s2 to s1.</a:t>
            </a:r>
            <a:endParaRPr lang="en-US">
              <a:latin typeface="Courier New" pitchFamily="49" charset="0"/>
            </a:endParaRPr>
          </a:p>
        </p:txBody>
      </p:sp>
      <p:grpSp>
        <p:nvGrpSpPr>
          <p:cNvPr id="10" name="Group 17">
            <a:extLst>
              <a:ext uri="{FF2B5EF4-FFF2-40B4-BE49-F238E27FC236}">
                <a16:creationId xmlns:a16="http://schemas.microsoft.com/office/drawing/2014/main" id="{467C4A56-6FA6-489F-B403-BCBB5B1F1549}"/>
              </a:ext>
            </a:extLst>
          </p:cNvPr>
          <p:cNvGrpSpPr/>
          <p:nvPr/>
        </p:nvGrpSpPr>
        <p:grpSpPr>
          <a:xfrm>
            <a:off x="4495800" y="2538680"/>
            <a:ext cx="4137025" cy="371475"/>
            <a:chOff x="4495801" y="2786744"/>
            <a:chExt cx="4136571" cy="370114"/>
          </a:xfrm>
        </p:grpSpPr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AD2A8C4C-72A9-42F0-93B1-92D524E1C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1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98EF0E46-1B3A-40AE-88C9-DC1DDA146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945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72EB3AF0-7657-4772-842A-00D346177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3116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632A3D69-E78E-43C2-97CE-9BFC18C20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773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D6E5657A-0D97-4B90-9C50-0D9470B14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0430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30F184D2-95C4-47B1-8B2D-61156F1E2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08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FDCEC68C-9277-4F72-B798-E8A6060A8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7743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r>
                <a:rPr lang="en-US"/>
                <a:t>w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30B00602-2959-417C-A7FF-621CA8876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400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r>
                <a:rPr lang="en-US"/>
                <a:t>\0</a:t>
              </a:r>
            </a:p>
          </p:txBody>
        </p:sp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5525CB78-9C6C-48A7-AF9F-9BD0870A6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505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r>
                <a:rPr lang="en-US"/>
                <a:t>?</a:t>
              </a:r>
            </a:p>
          </p:txBody>
        </p:sp>
        <p:sp>
          <p:nvSpPr>
            <p:cNvPr id="22" name="TextBox 15">
              <a:extLst>
                <a:ext uri="{FF2B5EF4-FFF2-40B4-BE49-F238E27FC236}">
                  <a16:creationId xmlns:a16="http://schemas.microsoft.com/office/drawing/2014/main" id="{270F973C-5A30-400A-ACAC-0A5C7FFC9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715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r>
                <a:rPr lang="en-US"/>
                <a:t>?</a:t>
              </a:r>
            </a:p>
          </p:txBody>
        </p:sp>
      </p:grpSp>
      <p:grpSp>
        <p:nvGrpSpPr>
          <p:cNvPr id="23" name="Group 36">
            <a:extLst>
              <a:ext uri="{FF2B5EF4-FFF2-40B4-BE49-F238E27FC236}">
                <a16:creationId xmlns:a16="http://schemas.microsoft.com/office/drawing/2014/main" id="{F2EFBF63-DE3E-4D4D-946A-B4D695663CA0}"/>
              </a:ext>
            </a:extLst>
          </p:cNvPr>
          <p:cNvGrpSpPr/>
          <p:nvPr/>
        </p:nvGrpSpPr>
        <p:grpSpPr>
          <a:xfrm>
            <a:off x="1066800" y="4851935"/>
            <a:ext cx="7032625" cy="369888"/>
            <a:chOff x="968830" y="5399316"/>
            <a:chExt cx="7032171" cy="370114"/>
          </a:xfrm>
        </p:grpSpPr>
        <p:sp>
          <p:nvSpPr>
            <p:cNvPr id="24" name="TextBox 19">
              <a:extLst>
                <a:ext uri="{FF2B5EF4-FFF2-40B4-BE49-F238E27FC236}">
                  <a16:creationId xmlns:a16="http://schemas.microsoft.com/office/drawing/2014/main" id="{6FF6F98E-A146-4ACA-9FEA-D17884C33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830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25" name="TextBox 20">
              <a:extLst>
                <a:ext uri="{FF2B5EF4-FFF2-40B4-BE49-F238E27FC236}">
                  <a16:creationId xmlns:a16="http://schemas.microsoft.com/office/drawing/2014/main" id="{D6B67CE5-C749-4F4C-B1EF-84989F012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48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TextBox 21">
              <a:extLst>
                <a:ext uri="{FF2B5EF4-FFF2-40B4-BE49-F238E27FC236}">
                  <a16:creationId xmlns:a16="http://schemas.microsoft.com/office/drawing/2014/main" id="{A0F04EC0-5395-4AFA-8A4D-8C098613D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6145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27" name="TextBox 22">
              <a:extLst>
                <a:ext uri="{FF2B5EF4-FFF2-40B4-BE49-F238E27FC236}">
                  <a16:creationId xmlns:a16="http://schemas.microsoft.com/office/drawing/2014/main" id="{6D0B1068-4847-494E-B5D9-7CA97ED9A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2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28" name="TextBox 23">
              <a:extLst>
                <a:ext uri="{FF2B5EF4-FFF2-40B4-BE49-F238E27FC236}">
                  <a16:creationId xmlns:a16="http://schemas.microsoft.com/office/drawing/2014/main" id="{117EC41F-81EA-4019-8B1A-9003B677A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3459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9" name="TextBox 24">
              <a:extLst>
                <a:ext uri="{FF2B5EF4-FFF2-40B4-BE49-F238E27FC236}">
                  <a16:creationId xmlns:a16="http://schemas.microsoft.com/office/drawing/2014/main" id="{CCF4EF1E-DC8E-41B5-9964-E1B850AC2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11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r>
                <a:rPr lang="en-US"/>
                <a:t>y</a:t>
              </a:r>
            </a:p>
          </p:txBody>
        </p:sp>
        <p:sp>
          <p:nvSpPr>
            <p:cNvPr id="30" name="TextBox 25">
              <a:extLst>
                <a:ext uri="{FF2B5EF4-FFF2-40B4-BE49-F238E27FC236}">
                  <a16:creationId xmlns:a16="http://schemas.microsoft.com/office/drawing/2014/main" id="{053AB9C2-FA97-45C6-A3B4-F2E338F71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0772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TextBox 26">
              <a:extLst>
                <a:ext uri="{FF2B5EF4-FFF2-40B4-BE49-F238E27FC236}">
                  <a16:creationId xmlns:a16="http://schemas.microsoft.com/office/drawing/2014/main" id="{B50B053E-DC89-42BC-991A-958B3FEDC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429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F517D686-EC88-45B0-BD04-FC431C58F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808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33" name="TextBox 28">
              <a:extLst>
                <a:ext uri="{FF2B5EF4-FFF2-40B4-BE49-F238E27FC236}">
                  <a16:creationId xmlns:a16="http://schemas.microsoft.com/office/drawing/2014/main" id="{B5874118-161E-4E6D-A120-3104E4714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1744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34" name="TextBox 29">
              <a:extLst>
                <a:ext uri="{FF2B5EF4-FFF2-40B4-BE49-F238E27FC236}">
                  <a16:creationId xmlns:a16="http://schemas.microsoft.com/office/drawing/2014/main" id="{098C3235-1E70-4908-89EC-2581FA759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2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35" name="TextBox 30">
              <a:extLst>
                <a:ext uri="{FF2B5EF4-FFF2-40B4-BE49-F238E27FC236}">
                  <a16:creationId xmlns:a16="http://schemas.microsoft.com/office/drawing/2014/main" id="{18682889-B2C4-40F3-99F4-F703A04EF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9059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TextBox 31">
              <a:extLst>
                <a:ext uri="{FF2B5EF4-FFF2-40B4-BE49-F238E27FC236}">
                  <a16:creationId xmlns:a16="http://schemas.microsoft.com/office/drawing/2014/main" id="{4CCB40DF-3A23-42E9-A2AA-27A05BF68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2717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37" name="TextBox 32">
              <a:extLst>
                <a:ext uri="{FF2B5EF4-FFF2-40B4-BE49-F238E27FC236}">
                  <a16:creationId xmlns:a16="http://schemas.microsoft.com/office/drawing/2014/main" id="{D7C0F321-D075-40BC-B8F3-303BBE60A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6372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38" name="TextBox 33">
              <a:extLst>
                <a:ext uri="{FF2B5EF4-FFF2-40B4-BE49-F238E27FC236}">
                  <a16:creationId xmlns:a16="http://schemas.microsoft.com/office/drawing/2014/main" id="{B1C7ABC0-04AB-44D6-9557-BDD0A444A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0029" y="5399316"/>
              <a:ext cx="413657" cy="3693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39" name="TextBox 34">
              <a:extLst>
                <a:ext uri="{FF2B5EF4-FFF2-40B4-BE49-F238E27FC236}">
                  <a16:creationId xmlns:a16="http://schemas.microsoft.com/office/drawing/2014/main" id="{7AC243B6-4DC7-4103-8E83-A19AD6DB1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3687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40" name="TextBox 35">
              <a:extLst>
                <a:ext uri="{FF2B5EF4-FFF2-40B4-BE49-F238E27FC236}">
                  <a16:creationId xmlns:a16="http://schemas.microsoft.com/office/drawing/2014/main" id="{F0CAEA9D-6EDE-4044-9B02-AF5B66C96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7344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r>
                <a:rPr lang="en-US"/>
                <a:t>\0</a:t>
              </a:r>
            </a:p>
          </p:txBody>
        </p:sp>
      </p:grp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2AE2406D-8269-43BC-9BF7-05A72865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41165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  <p:cond evt="onBegin" delay="0">
                          <p:tn val="36"/>
                        </p:cond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  <p:cond evt="onBegin" delay="0">
                          <p:tn val="49"/>
                        </p:cond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 fontScale="90000"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Lecture #5: Arrays, Strings and Structures 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Tx/>
              <a:buFont typeface="+mj-lt"/>
              <a:buAutoNum type="arabicPeriod"/>
            </a:pPr>
            <a:r>
              <a:rPr lang="en-GB"/>
              <a:t>Collection of Data</a:t>
            </a:r>
          </a:p>
          <a:p>
            <a:pPr marL="514350" indent="-514350" eaLnBrk="1" hangingPunct="1">
              <a:spcBef>
                <a:spcPts val="1200"/>
              </a:spcBef>
              <a:buClrTx/>
              <a:buSzTx/>
              <a:buFont typeface="+mj-lt"/>
              <a:buAutoNum type="arabicPeriod"/>
            </a:pPr>
            <a:r>
              <a:rPr lang="en-GB"/>
              <a:t>Arrays</a:t>
            </a:r>
          </a:p>
          <a:p>
            <a:pPr marL="1344613" lvl="1" indent="-711200">
              <a:buClrTx/>
              <a:buSzTx/>
              <a:buNone/>
              <a:tabLst>
                <a:tab pos="1344613"/>
              </a:tabLst>
            </a:pPr>
            <a:r>
              <a:rPr lang="en-GB"/>
              <a:t>2.1	Array Declaration with Initializers</a:t>
            </a:r>
          </a:p>
          <a:p>
            <a:pPr marL="1344613" lvl="1" indent="-711200">
              <a:buClrTx/>
              <a:buSzTx/>
              <a:buNone/>
              <a:tabLst>
                <a:tab pos="1344613"/>
              </a:tabLst>
            </a:pPr>
            <a:r>
              <a:rPr lang="en-GB"/>
              <a:t>2.2	Arrays and Pointers</a:t>
            </a:r>
          </a:p>
          <a:p>
            <a:pPr marL="1344613" lvl="1" indent="-711200">
              <a:buClrTx/>
              <a:buSzTx/>
              <a:buNone/>
              <a:tabLst>
                <a:tab pos="1344613"/>
              </a:tabLst>
            </a:pPr>
            <a:r>
              <a:rPr lang="en-GB"/>
              <a:t>2.3	Array Assignment</a:t>
            </a:r>
          </a:p>
          <a:p>
            <a:pPr marL="1344613" lvl="1" indent="-711200">
              <a:buClrTx/>
              <a:buSzTx/>
              <a:buNone/>
              <a:tabLst>
                <a:tab pos="1344613"/>
              </a:tabLst>
            </a:pPr>
            <a:r>
              <a:rPr lang="en-GB"/>
              <a:t>2.4	Array Parameters in Functions</a:t>
            </a:r>
          </a:p>
          <a:p>
            <a:pPr marL="1344613" lvl="1" indent="-711200">
              <a:buClrTx/>
              <a:buSzTx/>
              <a:buNone/>
              <a:tabLst>
                <a:tab pos="1344613"/>
              </a:tabLst>
            </a:pPr>
            <a:r>
              <a:rPr lang="en-GB"/>
              <a:t>2.5	Modifying Array in a Function</a:t>
            </a:r>
          </a:p>
          <a:p>
            <a:pPr marL="514350" indent="-514350">
              <a:spcBef>
                <a:spcPts val="1200"/>
              </a:spcBef>
              <a:buClrTx/>
              <a:buSzTx/>
              <a:buFont typeface="+mj-lt"/>
              <a:buAutoNum type="arabicPeriod" startAt="3"/>
            </a:pPr>
            <a:r>
              <a:rPr lang="en-GB"/>
              <a:t>Strings</a:t>
            </a:r>
          </a:p>
          <a:p>
            <a:pPr marL="1344613" lvl="1" indent="-711200">
              <a:buClrTx/>
              <a:buSzTx/>
              <a:buNone/>
              <a:tabLst>
                <a:tab pos="1344613"/>
              </a:tabLst>
            </a:pPr>
            <a:r>
              <a:rPr lang="en-GB"/>
              <a:t>3.1	Strings: Basic</a:t>
            </a:r>
          </a:p>
          <a:p>
            <a:pPr marL="1344613" lvl="1" indent="-711200">
              <a:buClrTx/>
              <a:buSzTx/>
              <a:buNone/>
              <a:tabLst>
                <a:tab pos="1344613"/>
              </a:tabLst>
            </a:pPr>
            <a:r>
              <a:rPr lang="en-GB"/>
              <a:t>3.2	Strings: I/O</a:t>
            </a:r>
          </a:p>
          <a:p>
            <a:pPr marL="1344613" lvl="1" indent="-711200">
              <a:buClrTx/>
              <a:buSzTx/>
              <a:buNone/>
              <a:tabLst>
                <a:tab pos="1344613"/>
              </a:tabLst>
            </a:pPr>
            <a:r>
              <a:rPr lang="en-GB"/>
              <a:t>3.3 	Example: Remove Vowels</a:t>
            </a:r>
          </a:p>
          <a:p>
            <a:pPr marL="1344613" lvl="1" indent="-711200">
              <a:buClrTx/>
              <a:buSzTx/>
              <a:buNone/>
              <a:tabLst>
                <a:tab pos="1344613"/>
              </a:tabLst>
            </a:pPr>
            <a:r>
              <a:rPr lang="en-GB"/>
              <a:t>3.4	String Functions</a:t>
            </a:r>
          </a:p>
          <a:p>
            <a:pPr marL="1344613" lvl="1" indent="-711200">
              <a:buClrTx/>
              <a:buSzTx/>
              <a:buNone/>
              <a:tabLst>
                <a:tab pos="1344613"/>
              </a:tabLst>
            </a:pPr>
            <a:r>
              <a:rPr lang="en-GB"/>
              <a:t>3.5	Importance of ‘\0’ in a String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  <a:latin typeface="+mn-lt"/>
              </a:rPr>
              <a:t>3.5 Importance of ‘\0’ in a String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[Content Placeholder 5]">
            <a:extLst>
              <a:ext uri="{FF2B5EF4-FFF2-40B4-BE49-F238E27FC236}">
                <a16:creationId xmlns:a16="http://schemas.microsoft.com/office/drawing/2014/main" id="{8B79D611-E53D-456E-8611-145548CFA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474514"/>
            <a:ext cx="8229600" cy="5102131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/>
              <a:t>To be treated as a string, the array of characters must be terminated with the null character '\0'.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/>
              <a:t>Otherwise, string functions will not work properly on it.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/>
              <a:t>For instance, the </a:t>
            </a:r>
            <a:r>
              <a:rPr lang="en-US" err="1">
                <a:solidFill>
                  <a:srgbClr val="0000FF"/>
                </a:solidFill>
              </a:rPr>
              <a:t>printf(“%s”, str) </a:t>
            </a:r>
            <a:r>
              <a:rPr lang="en-US"/>
              <a:t>statement will print until it encounters a null character in </a:t>
            </a:r>
            <a:r>
              <a:rPr lang="en-US">
                <a:solidFill>
                  <a:srgbClr val="0000FF"/>
                </a:solidFill>
              </a:rPr>
              <a:t>str</a:t>
            </a:r>
            <a:r>
              <a:rPr lang="en-US"/>
              <a:t>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/>
              <a:t>Likewise, </a:t>
            </a:r>
            <a:r>
              <a:rPr lang="en-US" err="1">
                <a:solidFill>
                  <a:srgbClr val="0000FF"/>
                </a:solidFill>
              </a:rPr>
              <a:t>strlen(str) </a:t>
            </a:r>
            <a:r>
              <a:rPr lang="en-US"/>
              <a:t>will count the number of characters up to (but not including) the null character.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/>
              <a:t>In many cases, a string that is not properly terminated with '\0’ will result in illegal access of memory.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425CA-287C-4B6B-ABBA-F84C55C4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5857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  <a:latin typeface="+mn-lt"/>
              </a:rPr>
              <a:t>3.5 Importance of ‘\0’ in a String (2/2)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[Content Placeholder 5]">
            <a:extLst>
              <a:ext uri="{FF2B5EF4-FFF2-40B4-BE49-F238E27FC236}">
                <a16:creationId xmlns:a16="http://schemas.microsoft.com/office/drawing/2014/main" id="{09AFAED0-D913-4B64-BA6E-4C856E922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09954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/>
              <a:t>What is the output of this code?</a:t>
            </a:r>
          </a:p>
        </p:txBody>
      </p:sp>
      <p:grpSp>
        <p:nvGrpSpPr>
          <p:cNvPr id="9" name="[Group 8]">
            <a:extLst>
              <a:ext uri="{FF2B5EF4-FFF2-40B4-BE49-F238E27FC236}">
                <a16:creationId xmlns:a16="http://schemas.microsoft.com/office/drawing/2014/main" id="{914C7F66-56DF-4590-97CC-DC61DDAE0E84}"/>
              </a:ext>
            </a:extLst>
          </p:cNvPr>
          <p:cNvGrpSpPr/>
          <p:nvPr/>
        </p:nvGrpSpPr>
        <p:grpSpPr>
          <a:xfrm>
            <a:off x="739787" y="1713582"/>
            <a:ext cx="5507660" cy="4462760"/>
            <a:chOff x="739787" y="1713582"/>
            <a:chExt cx="5507660" cy="44627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FB3E6B-368C-42D7-8B45-9B1D954459E6}"/>
                </a:ext>
              </a:extLst>
            </p:cNvPr>
            <p:cNvSpPr txBox="1"/>
            <p:nvPr/>
          </p:nvSpPr>
          <p:spPr>
            <a:xfrm>
              <a:off x="739787" y="1898248"/>
              <a:ext cx="5162309" cy="427809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tabLst>
                  <a:tab pos="266700"/>
                  <a:tab pos="531813"/>
                  <a:tab pos="809625"/>
                  <a:tab pos="1076325"/>
                </a:tabLst>
              </a:pPr>
              <a:r>
                <a:rPr lang="en-SG" sz="1600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&lt;stdio.h&gt;</a:t>
              </a:r>
            </a:p>
            <a:p>
              <a:pPr>
                <a:tabLst>
                  <a:tab pos="266700"/>
                  <a:tab pos="531813"/>
                  <a:tab pos="809625"/>
                  <a:tab pos="1076325"/>
                </a:tabLst>
              </a:pPr>
              <a:r>
                <a:rPr lang="en-SG" sz="1600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&lt;string.h&gt;</a:t>
              </a:r>
            </a:p>
            <a:p>
              <a:pPr>
                <a:tabLst>
                  <a:tab pos="266700"/>
                  <a:tab pos="531813"/>
                  <a:tab pos="809625"/>
                  <a:tab pos="1076325"/>
                </a:tabLst>
              </a:pPr>
              <a:endParaRPr lang="en-SG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/>
                  <a:tab pos="531813"/>
                  <a:tab pos="809625"/>
                  <a:tab pos="1076325"/>
                </a:tabLst>
              </a:pPr>
              <a:r>
                <a:rPr lang="en-SG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6700"/>
                  <a:tab pos="531813"/>
                  <a:tab pos="809625"/>
                  <a:tab pos="1076325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str[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6700"/>
                  <a:tab pos="531813"/>
                  <a:tab pos="809625"/>
                  <a:tab pos="1076325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pPr>
                <a:tabLst>
                  <a:tab pos="266700"/>
                  <a:tab pos="531813"/>
                  <a:tab pos="809625"/>
                  <a:tab pos="1076325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str[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'a'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/>
                  <a:tab pos="531813"/>
                  <a:tab pos="809625"/>
                  <a:tab pos="1076325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str[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'p'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/>
                  <a:tab pos="531813"/>
                  <a:tab pos="809625"/>
                  <a:tab pos="1076325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str[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'p'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/>
                  <a:tab pos="531813"/>
                  <a:tab pos="809625"/>
                  <a:tab pos="1076325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str[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'l'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/>
                  <a:tab pos="531813"/>
                  <a:tab pos="809625"/>
                  <a:tab pos="1076325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str[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'e'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/>
                  <a:tab pos="531813"/>
                  <a:tab pos="809625"/>
                  <a:tab pos="1076325"/>
                </a:tabLst>
              </a:pPr>
              <a:endParaRPr lang="en-SG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/>
                  <a:tab pos="531813"/>
                  <a:tab pos="809625"/>
                  <a:tab pos="1076325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"Length =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, strlen(str));</a:t>
              </a:r>
            </a:p>
            <a:p>
              <a:pPr>
                <a:tabLst>
                  <a:tab pos="266700"/>
                  <a:tab pos="531813"/>
                  <a:tab pos="809625"/>
                  <a:tab pos="1076325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"str = </a:t>
              </a:r>
              <a:r>
                <a:rPr lang="en-SG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%s\n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, str); </a:t>
              </a:r>
            </a:p>
            <a:p>
              <a:pPr>
                <a:tabLst>
                  <a:tab pos="266700"/>
                  <a:tab pos="531813"/>
                  <a:tab pos="809625"/>
                  <a:tab pos="1076325"/>
                </a:tabLst>
              </a:pPr>
              <a:endParaRPr lang="en-SG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/>
                  <a:tab pos="531813"/>
                  <a:tab pos="809625"/>
                  <a:tab pos="1076325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/>
                  <a:tab pos="531813"/>
                  <a:tab pos="809625"/>
                  <a:tab pos="1076325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96410A-A877-4F50-9F04-7568E6F40D51}"/>
                </a:ext>
              </a:extLst>
            </p:cNvPr>
            <p:cNvSpPr txBox="1"/>
            <p:nvPr/>
          </p:nvSpPr>
          <p:spPr>
            <a:xfrm>
              <a:off x="4154199" y="1713582"/>
              <a:ext cx="2093248" cy="3693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r>
                <a:rPr lang="en-US" err="1"/>
                <a:t>WithoutNullChar.c</a:t>
              </a:r>
              <a:endParaRPr lang="en-SG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5E31087-1AD8-484A-AC57-EF0C071CE163}"/>
              </a:ext>
            </a:extLst>
          </p:cNvPr>
          <p:cNvSpPr txBox="1"/>
          <p:nvPr/>
        </p:nvSpPr>
        <p:spPr>
          <a:xfrm>
            <a:off x="4154199" y="2329168"/>
            <a:ext cx="2738971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/>
              <a:t>One possible output:</a:t>
            </a:r>
          </a:p>
          <a:p>
            <a:r>
              <a:rPr lang="en-SG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Length = 8</a:t>
            </a:r>
          </a:p>
          <a:p>
            <a:r>
              <a:rPr lang="en-SG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 = apple¿ø&lt;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061256-77D3-4E5F-9675-F1DBC8DEF615}"/>
              </a:ext>
            </a:extLst>
          </p:cNvPr>
          <p:cNvSpPr txBox="1"/>
          <p:nvPr/>
        </p:nvSpPr>
        <p:spPr>
          <a:xfrm>
            <a:off x="3205076" y="3320416"/>
            <a:ext cx="3688094" cy="1384995"/>
          </a:xfrm>
          <a:prstGeom prst="rect">
            <a:avLst/>
          </a:prstGeom>
          <a:solidFill>
            <a:srgbClr val="CCFFCC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/>
              <a:t>Compare the output if you add:</a:t>
            </a:r>
          </a:p>
          <a:p>
            <a:r>
              <a:rPr lang="en-US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str[5] = '\0';</a:t>
            </a:r>
          </a:p>
          <a:p>
            <a:endParaRPr lang="en-US" sz="1000"/>
          </a:p>
          <a:p>
            <a:r>
              <a:rPr lang="en-US"/>
              <a:t>or, you have:</a:t>
            </a:r>
          </a:p>
          <a:p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 str[10] = "apple";</a:t>
            </a:r>
            <a:endParaRPr lang="en-SG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4E5BD-BC86-458F-A6E7-C21FA6BD7E3A}"/>
              </a:ext>
            </a:extLst>
          </p:cNvPr>
          <p:cNvSpPr txBox="1"/>
          <p:nvPr/>
        </p:nvSpPr>
        <p:spPr>
          <a:xfrm>
            <a:off x="3194614" y="5564419"/>
            <a:ext cx="5326284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/>
              <a:t>%s and string functions work only on “true” strings. Without the terminating null character ‘\0’, string functions will not work properly.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809735-8F66-43B4-8108-DD1E55461F2F}"/>
              </a:ext>
            </a:extLst>
          </p:cNvPr>
          <p:cNvSpPr txBox="1"/>
          <p:nvPr/>
        </p:nvSpPr>
        <p:spPr>
          <a:xfrm>
            <a:off x="7051432" y="2082914"/>
            <a:ext cx="177604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/>
              <a:t>printf() will print %s from the starting address of str until it encounters the ‘\0’ character.</a:t>
            </a:r>
          </a:p>
        </p:txBody>
      </p:sp>
      <p:pic>
        <p:nvPicPr>
          <p:cNvPr id="18" name="Picture 2" descr="C:\Users\tantc\Pictures\cliparts\exlamation-hi.png">
            <a:extLst>
              <a:ext uri="{FF2B5EF4-FFF2-40B4-BE49-F238E27FC236}">
                <a16:creationId xmlns:a16="http://schemas.microsoft.com/office/drawing/2014/main" id="{79257AB0-51D3-4F53-9BAC-68FE5E5B4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3950" y="5603730"/>
            <a:ext cx="174122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31316D-7EF3-4CB2-B902-3739EE3AB9C3}"/>
              </a:ext>
            </a:extLst>
          </p:cNvPr>
          <p:cNvSpPr txBox="1"/>
          <p:nvPr/>
        </p:nvSpPr>
        <p:spPr>
          <a:xfrm>
            <a:off x="322025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/>
            <a:r>
              <a:rPr lang="en-US" sz="1600">
                <a:sym typeface="Wingdings" panose="05000000000000000000" pitchFamily="2" charset="2"/>
              </a:rPr>
              <a:t></a:t>
            </a:r>
            <a:endParaRPr lang="en-US" sz="160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E4D7CB83-C755-4395-9EC0-591E7C67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94970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  <p:cond evt="onBegin" delay="0">
                          <p:tn val="16"/>
                        </p:cond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  <p:cond evt="onBegin" delay="0">
                          <p:tn val="21"/>
                        </p:cond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F8D6-306C-3B28-CA2E-3A431BD4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3E6F0-2CB5-DBA7-222E-C4262440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Please Arrays, Strings and Structures Quiz 1 before 3 pm on 23 August 2022.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72469-6BE2-5022-2A55-C0295685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735E-4432-4E82-010B-55BDCADA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A3F19-0EE8-E513-B0DB-226F1C45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C48B10-863E-4A3D-BF10-DD92A239E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4383"/>
            <a:ext cx="9144000" cy="9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57940"/>
      </p:ext>
    </p:extLst>
  </p:cSld>
  <p:clrMapOvr>
    <a:masterClrMapping/>
  </p:clrMapOvr>
  <p:transition>
    <p:fade/>
  </p:transition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/>
          </a:p>
        </p:txBody>
      </p:sp>
    </p:spTree>
  </p:cSld>
  <p:clrMapOvr>
    <a:masterClrMapping/>
  </p:clrMapOvr>
  <p:transition>
    <p:fade/>
  </p:transition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/>
            <a:r>
              <a:rPr lang="en-US" sz="2800">
                <a:solidFill>
                  <a:srgbClr val="C00000"/>
                </a:solidFill>
                <a:latin typeface="Calibri" panose="020f0502020204030204" pitchFamily="34" charset="0"/>
              </a:rPr>
              <a:t>Lecture #5c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/>
            <a:r>
              <a:rPr lang="en-SG" sz="4000">
                <a:solidFill>
                  <a:srgbClr val="C00000"/>
                </a:solidFill>
                <a:latin typeface="Calibri" panose="020f0502020204030204" pitchFamily="34" charset="0"/>
              </a:rPr>
              <a:t>Arrays, Strings and Structures</a:t>
            </a:r>
            <a:endParaRPr lang="en-US" sz="240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026" y="5607424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FF"/>
                </a:solidFill>
              </a:rPr>
              <a:t>Scan</a:t>
            </a:r>
            <a:r>
              <a:rPr lang="en-US"/>
              <a:t> and ask your questions here! (May be obscured in some slides)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B67B-119F-B14C-7763-7E58EF0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6758-C98D-774B-2227-4D4386CB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002C-AFBE-DE9C-5529-47CCD337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2"/>
            <a:ext cx="8037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sz="2400"/>
              <a:t>Ask at </a:t>
            </a:r>
            <a:r>
              <a:rPr lang="en-US" sz="2400">
                <a:hlinkClick r:id="rId2"/>
              </a:rPr>
              <a:t>https://app.sli.do/event/bRPtUxgykAQjjF5XBpLedo</a:t>
            </a:r>
            <a:endParaRPr lang="en-US" sz="2400"/>
          </a:p>
          <a:p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4133418" y="402516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sz="3600" b="1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/>
          <p:nvPr/>
        </p:nvCxnSpPr>
        <p:spPr>
          <a:xfrm flipH="1">
            <a:off x="1317812" y="5876365"/>
            <a:ext cx="176821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60404"/>
      </p:ext>
    </p:extLst>
  </p:cSld>
  <p:clrMapOvr>
    <a:masterClrMapping/>
  </p:clrMapOvr>
  <p:transition>
    <p:fade/>
  </p:transition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  <a:latin typeface="+mn-lt"/>
              </a:rPr>
              <a:t>4. Structures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[Content Placeholder 5]">
            <a:extLst>
              <a:ext uri="{FF2B5EF4-FFF2-40B4-BE49-F238E27FC236}">
                <a16:creationId xmlns:a16="http://schemas.microsoft.com/office/drawing/2014/main" id="{68D33EF2-1264-4CB5-81D4-776C64D2D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474515"/>
            <a:ext cx="8229600" cy="1824740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/>
              <a:t>Arrays contain homogeneous data (i.e. data of the same type)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</a:rPr>
              <a:t>Structures </a:t>
            </a:r>
            <a:r>
              <a:rPr lang="en-US"/>
              <a:t>allow grouping of heterogeneous members (of different types)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1F334-5756-420C-AB06-B876F74A8551}"/>
              </a:ext>
            </a:extLst>
          </p:cNvPr>
          <p:cNvSpPr txBox="1"/>
          <p:nvPr/>
        </p:nvSpPr>
        <p:spPr>
          <a:xfrm>
            <a:off x="852616" y="3429000"/>
            <a:ext cx="180408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2400"/>
              <a:t>Examples:</a:t>
            </a:r>
          </a:p>
        </p:txBody>
      </p:sp>
      <p:grpSp>
        <p:nvGrpSpPr>
          <p:cNvPr id="29" name="Group 91">
            <a:extLst>
              <a:ext uri="{FF2B5EF4-FFF2-40B4-BE49-F238E27FC236}">
                <a16:creationId xmlns:a16="http://schemas.microsoft.com/office/drawing/2014/main" id="{684AAA34-9ECA-4708-A4A7-87013C194AF3}"/>
              </a:ext>
            </a:extLst>
          </p:cNvPr>
          <p:cNvGrpSpPr/>
          <p:nvPr/>
        </p:nvGrpSpPr>
        <p:grpSpPr>
          <a:xfrm>
            <a:off x="1676227" y="3429000"/>
            <a:ext cx="6219441" cy="1385980"/>
            <a:chOff x="1713130" y="2525486"/>
            <a:chExt cx="6219206" cy="138639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FB8DA98-4BA5-4E73-A785-0E062268C316}"/>
                </a:ext>
              </a:extLst>
            </p:cNvPr>
            <p:cNvSpPr/>
            <p:nvPr/>
          </p:nvSpPr>
          <p:spPr bwMode="auto">
            <a:xfrm>
              <a:off x="3838328" y="3089217"/>
              <a:ext cx="893729" cy="333474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endParaRPr lang="en-SG">
                <a:latin typeface="Arial"/>
                <a:cs typeface="Arial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83F375E-AACF-416E-B794-0E69683D18D3}"/>
                </a:ext>
              </a:extLst>
            </p:cNvPr>
            <p:cNvSpPr/>
            <p:nvPr/>
          </p:nvSpPr>
          <p:spPr bwMode="auto">
            <a:xfrm>
              <a:off x="5184477" y="3089217"/>
              <a:ext cx="495281" cy="333474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endParaRPr lang="en-SG">
                <a:latin typeface="Arial"/>
                <a:cs typeface="Arial"/>
              </a:endParaRPr>
            </a:p>
          </p:txBody>
        </p:sp>
        <p:sp>
          <p:nvSpPr>
            <p:cNvPr id="32" name="TextBox 46">
              <a:extLst>
                <a:ext uri="{FF2B5EF4-FFF2-40B4-BE49-F238E27FC236}">
                  <a16:creationId xmlns:a16="http://schemas.microsoft.com/office/drawing/2014/main" id="{9EC6945C-612A-4258-93A0-D803D8E2D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4613" y="2830286"/>
              <a:ext cx="1533774" cy="3078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sz="1400" err="1"/>
                <a:t>acctNum</a:t>
              </a:r>
              <a:endParaRPr lang="en-SG" sz="1400"/>
            </a:p>
          </p:txBody>
        </p:sp>
        <p:sp>
          <p:nvSpPr>
            <p:cNvPr id="33" name="TextBox 55">
              <a:extLst>
                <a:ext uri="{FF2B5EF4-FFF2-40B4-BE49-F238E27FC236}">
                  <a16:creationId xmlns:a16="http://schemas.microsoft.com/office/drawing/2014/main" id="{04697D3D-6F49-435E-8A70-BC3C2C45B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100" y="2830286"/>
              <a:ext cx="1079530" cy="3078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sz="1400"/>
                <a:t>balance</a:t>
              </a:r>
              <a:endParaRPr lang="en-SG" sz="1400"/>
            </a:p>
          </p:txBody>
        </p:sp>
        <p:sp>
          <p:nvSpPr>
            <p:cNvPr id="34" name="TextBox 57">
              <a:extLst>
                <a:ext uri="{FF2B5EF4-FFF2-40B4-BE49-F238E27FC236}">
                  <a16:creationId xmlns:a16="http://schemas.microsoft.com/office/drawing/2014/main" id="{67494F6C-2836-4563-95BF-10E58C6C0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6970" y="2525486"/>
              <a:ext cx="1085222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sz="1400"/>
                <a:t>account</a:t>
              </a:r>
              <a:endParaRPr lang="en-SG" sz="1400"/>
            </a:p>
          </p:txBody>
        </p:sp>
        <p:sp>
          <p:nvSpPr>
            <p:cNvPr id="35" name="Rectangle 58">
              <a:extLst>
                <a:ext uri="{FF2B5EF4-FFF2-40B4-BE49-F238E27FC236}">
                  <a16:creationId xmlns:a16="http://schemas.microsoft.com/office/drawing/2014/main" id="{3A2E8A50-C947-4F16-A72B-52410CEA9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634" y="2789097"/>
              <a:ext cx="2723102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endParaRPr lang="en-SG"/>
            </a:p>
          </p:txBody>
        </p:sp>
        <p:cxnSp>
          <p:nvCxnSpPr>
            <p:cNvPr id="36" name="Straight Arrow Connector 68">
              <a:extLst>
                <a:ext uri="{FF2B5EF4-FFF2-40B4-BE49-F238E27FC236}">
                  <a16:creationId xmlns:a16="http://schemas.microsoft.com/office/drawing/2014/main" id="{C4323CB2-781C-4026-8117-2F369C2874E4}"/>
                </a:ext>
              </a:extLst>
            </p:cNvPr>
            <p:cNvCxnSpPr>
              <a:cxnSpLocks noChangeShapeType="1"/>
              <a:stCxn id="37" idx="3"/>
            </p:cNvCxnSpPr>
            <p:nvPr/>
          </p:nvCxnSpPr>
          <p:spPr bwMode="auto">
            <a:xfrm flipV="1">
              <a:off x="3439050" y="3376250"/>
              <a:ext cx="894303" cy="381695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tailEnd type="triangle" w="med" len="med"/>
            </a:ln>
          </p:spPr>
        </p:cxnSp>
        <p:sp>
          <p:nvSpPr>
            <p:cNvPr id="37" name="TextBox 69">
              <a:extLst>
                <a:ext uri="{FF2B5EF4-FFF2-40B4-BE49-F238E27FC236}">
                  <a16:creationId xmlns:a16="http://schemas.microsoft.com/office/drawing/2014/main" id="{A015C770-ABCE-468D-8F30-69DA01B2B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3130" y="3604010"/>
              <a:ext cx="1725920" cy="3078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an integer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38" name="Straight Arrow Connector 71">
              <a:extLst>
                <a:ext uri="{FF2B5EF4-FFF2-40B4-BE49-F238E27FC236}">
                  <a16:creationId xmlns:a16="http://schemas.microsoft.com/office/drawing/2014/main" id="{F519D0F9-96D5-4273-8D3A-CD07814166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5560927" y="3367873"/>
              <a:ext cx="751951" cy="249534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tailEnd type="triangle" w="med" len="med"/>
            </a:ln>
          </p:spPr>
        </p:cxnSp>
        <p:sp>
          <p:nvSpPr>
            <p:cNvPr id="39" name="TextBox 73">
              <a:extLst>
                <a:ext uri="{FF2B5EF4-FFF2-40B4-BE49-F238E27FC236}">
                  <a16:creationId xmlns:a16="http://schemas.microsoft.com/office/drawing/2014/main" id="{664054CD-8DC9-445C-85AE-3211A3F89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758" y="3604010"/>
              <a:ext cx="2252578" cy="3078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real number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</p:grpSp>
      <p:grpSp>
        <p:nvGrpSpPr>
          <p:cNvPr id="40" name="Group 31">
            <a:extLst>
              <a:ext uri="{FF2B5EF4-FFF2-40B4-BE49-F238E27FC236}">
                <a16:creationId xmlns:a16="http://schemas.microsoft.com/office/drawing/2014/main" id="{875A618B-771D-4B52-A653-732BDE5DAD6A}"/>
              </a:ext>
            </a:extLst>
          </p:cNvPr>
          <p:cNvGrpSpPr/>
          <p:nvPr/>
        </p:nvGrpSpPr>
        <p:grpSpPr>
          <a:xfrm>
            <a:off x="1542492" y="5052767"/>
            <a:ext cx="6916738" cy="1414411"/>
            <a:chOff x="1579562" y="4554381"/>
            <a:chExt cx="6916738" cy="1413929"/>
          </a:xfrm>
        </p:grpSpPr>
        <p:sp>
          <p:nvSpPr>
            <p:cNvPr id="41" name="TextBox 79">
              <a:extLst>
                <a:ext uri="{FF2B5EF4-FFF2-40B4-BE49-F238E27FC236}">
                  <a16:creationId xmlns:a16="http://schemas.microsoft.com/office/drawing/2014/main" id="{6A955919-4338-4935-9E70-B9B2C3391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3619" y="5660638"/>
              <a:ext cx="2200531" cy="3076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real number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AF4E74A-BA20-4EB1-8741-F943B5EB8FC0}"/>
                </a:ext>
              </a:extLst>
            </p:cNvPr>
            <p:cNvSpPr/>
            <p:nvPr/>
          </p:nvSpPr>
          <p:spPr bwMode="auto">
            <a:xfrm>
              <a:off x="3065463" y="5141807"/>
              <a:ext cx="1687512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endParaRPr lang="en-SG">
                <a:latin typeface="Arial"/>
                <a:cs typeface="Arial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BF27FDF-AAC0-4A02-B341-81539FA7C72A}"/>
                </a:ext>
              </a:extLst>
            </p:cNvPr>
            <p:cNvSpPr/>
            <p:nvPr/>
          </p:nvSpPr>
          <p:spPr bwMode="auto">
            <a:xfrm>
              <a:off x="5264150" y="5141807"/>
              <a:ext cx="495300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endParaRPr lang="en-SG">
                <a:latin typeface="Arial"/>
                <a:cs typeface="Arial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0DCB525-F793-4444-874A-6967033FC002}"/>
                </a:ext>
              </a:extLst>
            </p:cNvPr>
            <p:cNvSpPr/>
            <p:nvPr/>
          </p:nvSpPr>
          <p:spPr bwMode="auto">
            <a:xfrm>
              <a:off x="6210300" y="5141807"/>
              <a:ext cx="311150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endParaRPr lang="en-SG">
                <a:latin typeface="Arial"/>
                <a:cs typeface="Arial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B7ECA6-7BE0-421E-B2BA-B9A055B6B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9388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sz="1400" err="1"/>
                <a:t>stuNum</a:t>
              </a:r>
              <a:endParaRPr lang="en-SG" sz="14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C09D5AD-B668-4766-9D8C-E3B7A7F71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6005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sz="1400"/>
                <a:t>score</a:t>
              </a:r>
              <a:endParaRPr lang="en-SG" sz="14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E14C78F-2F5E-4DDC-A3AF-84B9D6665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3206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sz="1400"/>
                <a:t>grade</a:t>
              </a:r>
              <a:endParaRPr lang="en-SG" sz="14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1BA666-71A1-482F-BDF0-9D36C3073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2304" y="4554381"/>
              <a:ext cx="1174999" cy="3076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sz="1400"/>
                <a:t>result</a:t>
              </a:r>
              <a:endParaRPr lang="en-SG" sz="14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DCE7E7F-CFAE-48E9-B3BB-96989BCA4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469" y="4841763"/>
              <a:ext cx="4330915" cy="7406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endParaRPr lang="en-SG"/>
            </a:p>
          </p:txBody>
        </p:sp>
        <p:cxnSp>
          <p:nvCxnSpPr>
            <p:cNvPr id="50" name="Straight Arrow Connector 76">
              <a:extLst>
                <a:ext uri="{FF2B5EF4-FFF2-40B4-BE49-F238E27FC236}">
                  <a16:creationId xmlns:a16="http://schemas.microsoft.com/office/drawing/2014/main" id="{C5AE634B-99ED-41ED-8BC3-90A81AC6EC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63615" y="5398172"/>
              <a:ext cx="654829" cy="259299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tailEnd type="triangle" w="med" len="med"/>
            </a:ln>
          </p:spPr>
        </p:cxnSp>
        <p:sp>
          <p:nvSpPr>
            <p:cNvPr id="51" name="TextBox 77">
              <a:extLst>
                <a:ext uri="{FF2B5EF4-FFF2-40B4-BE49-F238E27FC236}">
                  <a16:creationId xmlns:a16="http://schemas.microsoft.com/office/drawing/2014/main" id="{B8E93CE7-AF72-43B6-9491-CEC9532B7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562" y="5645762"/>
              <a:ext cx="1975287" cy="3076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an integer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52" name="Straight Arrow Connector 78">
              <a:extLst>
                <a:ext uri="{FF2B5EF4-FFF2-40B4-BE49-F238E27FC236}">
                  <a16:creationId xmlns:a16="http://schemas.microsoft.com/office/drawing/2014/main" id="{2C7464D7-2865-481A-A052-0B405D2808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324494" y="5552077"/>
              <a:ext cx="327893" cy="3351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tailEnd type="triangle" w="med" len="med"/>
            </a:ln>
          </p:spPr>
        </p:cxnSp>
        <p:sp>
          <p:nvSpPr>
            <p:cNvPr id="53" name="TextBox 84">
              <a:extLst>
                <a:ext uri="{FF2B5EF4-FFF2-40B4-BE49-F238E27FC236}">
                  <a16:creationId xmlns:a16="http://schemas.microsoft.com/office/drawing/2014/main" id="{8699F0E3-96E8-491E-9297-D3BEAC751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2297" y="5617324"/>
              <a:ext cx="1864003" cy="3074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character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54" name="Straight Arrow Connector 85">
              <a:extLst>
                <a:ext uri="{FF2B5EF4-FFF2-40B4-BE49-F238E27FC236}">
                  <a16:creationId xmlns:a16="http://schemas.microsoft.com/office/drawing/2014/main" id="{D8C7E5EB-2D5C-4F0F-B7F4-0DEAFB92C1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434678" y="5389806"/>
              <a:ext cx="1001503" cy="26766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tailEnd type="triangle" w="med" len="med"/>
            </a:ln>
          </p:spPr>
        </p:cxn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F549DAD6-A72B-418D-8622-68C0939D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4250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  <a:latin typeface="+mn-lt"/>
              </a:rPr>
              <a:t>4. Structures (2/2)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840A1075-EF49-43DD-A662-1DC3FADCB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57324"/>
            <a:ext cx="7834313" cy="13580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400"/>
              <a:t>A </a:t>
            </a:r>
            <a:r>
              <a:rPr lang="en-US" sz="2400" i="1"/>
              <a:t>group </a:t>
            </a:r>
            <a:r>
              <a:rPr lang="en-US" sz="2400"/>
              <a:t>can be a member of another </a:t>
            </a:r>
            <a:r>
              <a:rPr lang="en-US" sz="2400" i="1"/>
              <a:t>group</a:t>
            </a:r>
            <a:r>
              <a:rPr lang="en-US" sz="2400"/>
              <a:t>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400"/>
              <a:t>Example: the expiry date of a membership card is of “date” group</a:t>
            </a:r>
          </a:p>
        </p:txBody>
      </p:sp>
      <p:grpSp>
        <p:nvGrpSpPr>
          <p:cNvPr id="56" name="Group 34">
            <a:extLst>
              <a:ext uri="{FF2B5EF4-FFF2-40B4-BE49-F238E27FC236}">
                <a16:creationId xmlns:a16="http://schemas.microsoft.com/office/drawing/2014/main" id="{7872B7A4-DE25-4D32-935F-C9635EDAE4A3}"/>
              </a:ext>
            </a:extLst>
          </p:cNvPr>
          <p:cNvGrpSpPr/>
          <p:nvPr/>
        </p:nvGrpSpPr>
        <p:grpSpPr>
          <a:xfrm>
            <a:off x="2995613" y="2780547"/>
            <a:ext cx="3171825" cy="966787"/>
            <a:chOff x="2994829" y="2547466"/>
            <a:chExt cx="3172886" cy="96764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1DECC3-AA58-4AED-8AAA-CEA3924AC756}"/>
                </a:ext>
              </a:extLst>
            </p:cNvPr>
            <p:cNvSpPr/>
            <p:nvPr/>
          </p:nvSpPr>
          <p:spPr bwMode="auto">
            <a:xfrm>
              <a:off x="5443573" y="3087695"/>
              <a:ext cx="495466" cy="333671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endParaRPr lang="en-SG">
                <a:latin typeface="Arial"/>
                <a:cs typeface="Arial"/>
              </a:endParaRPr>
            </a:p>
          </p:txBody>
        </p:sp>
        <p:sp>
          <p:nvSpPr>
            <p:cNvPr id="58" name="TextBox 46">
              <a:extLst>
                <a:ext uri="{FF2B5EF4-FFF2-40B4-BE49-F238E27FC236}">
                  <a16:creationId xmlns:a16="http://schemas.microsoft.com/office/drawing/2014/main" id="{AA99D9E6-E5CA-4843-87A6-4BF6AB67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368" y="2815105"/>
              <a:ext cx="494006" cy="3076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sz="1400"/>
                <a:t>day</a:t>
              </a:r>
              <a:endParaRPr lang="en-SG" sz="1400"/>
            </a:p>
          </p:txBody>
        </p:sp>
        <p:sp>
          <p:nvSpPr>
            <p:cNvPr id="59" name="TextBox 55">
              <a:extLst>
                <a:ext uri="{FF2B5EF4-FFF2-40B4-BE49-F238E27FC236}">
                  <a16:creationId xmlns:a16="http://schemas.microsoft.com/office/drawing/2014/main" id="{2AFE36B5-7EB1-44FE-9B22-CB4CB3BEB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8873" y="2815105"/>
              <a:ext cx="597658" cy="3076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sz="1400"/>
                <a:t>year</a:t>
              </a:r>
              <a:endParaRPr lang="en-SG" sz="1400"/>
            </a:p>
          </p:txBody>
        </p:sp>
        <p:sp>
          <p:nvSpPr>
            <p:cNvPr id="60" name="TextBox 57">
              <a:extLst>
                <a:ext uri="{FF2B5EF4-FFF2-40B4-BE49-F238E27FC236}">
                  <a16:creationId xmlns:a16="http://schemas.microsoft.com/office/drawing/2014/main" id="{05B5D357-1496-43A1-AE8B-0719DC1E1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4829" y="2547466"/>
              <a:ext cx="625701" cy="3076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sz="1400"/>
                <a:t>date</a:t>
              </a:r>
              <a:endParaRPr lang="en-SG" sz="1400"/>
            </a:p>
          </p:txBody>
        </p:sp>
        <p:sp>
          <p:nvSpPr>
            <p:cNvPr id="61" name="Rectangle 58">
              <a:extLst>
                <a:ext uri="{FF2B5EF4-FFF2-40B4-BE49-F238E27FC236}">
                  <a16:creationId xmlns:a16="http://schemas.microsoft.com/office/drawing/2014/main" id="{84BF16B7-B416-49B0-8339-3E23C8C49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510" y="2817340"/>
              <a:ext cx="2723205" cy="69777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endParaRPr lang="en-SG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8D1C8CA-FBDC-4652-A73B-8998F15C5392}"/>
                </a:ext>
              </a:extLst>
            </p:cNvPr>
            <p:cNvSpPr/>
            <p:nvPr/>
          </p:nvSpPr>
          <p:spPr bwMode="auto">
            <a:xfrm>
              <a:off x="3680858" y="3087695"/>
              <a:ext cx="495466" cy="333671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endParaRPr lang="en-SG">
                <a:latin typeface="Arial"/>
                <a:cs typeface="Arial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BAD551-1CE1-4F47-99D2-FB3C538C9925}"/>
                </a:ext>
              </a:extLst>
            </p:cNvPr>
            <p:cNvSpPr/>
            <p:nvPr/>
          </p:nvSpPr>
          <p:spPr bwMode="auto">
            <a:xfrm>
              <a:off x="4595564" y="3087695"/>
              <a:ext cx="495466" cy="333671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endParaRPr lang="en-SG">
                <a:latin typeface="Arial"/>
                <a:cs typeface="Arial"/>
              </a:endParaRPr>
            </a:p>
          </p:txBody>
        </p:sp>
        <p:sp>
          <p:nvSpPr>
            <p:cNvPr id="64" name="TextBox 46">
              <a:extLst>
                <a:ext uri="{FF2B5EF4-FFF2-40B4-BE49-F238E27FC236}">
                  <a16:creationId xmlns:a16="http://schemas.microsoft.com/office/drawing/2014/main" id="{206D57C6-D2E5-47CE-A0E2-ED953A620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3962" y="2815105"/>
              <a:ext cx="737021" cy="3076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sz="1400"/>
                <a:t>month</a:t>
              </a:r>
              <a:endParaRPr lang="en-SG" sz="1400"/>
            </a:p>
          </p:txBody>
        </p:sp>
      </p:grpSp>
      <p:grpSp>
        <p:nvGrpSpPr>
          <p:cNvPr id="65" name="Group 48">
            <a:extLst>
              <a:ext uri="{FF2B5EF4-FFF2-40B4-BE49-F238E27FC236}">
                <a16:creationId xmlns:a16="http://schemas.microsoft.com/office/drawing/2014/main" id="{C9C8CC13-6C04-4F80-B17E-3A8F05FE45D0}"/>
              </a:ext>
            </a:extLst>
          </p:cNvPr>
          <p:cNvGrpSpPr/>
          <p:nvPr/>
        </p:nvGrpSpPr>
        <p:grpSpPr>
          <a:xfrm>
            <a:off x="1575469" y="3965245"/>
            <a:ext cx="5765131" cy="1446547"/>
            <a:chOff x="1576193" y="3965494"/>
            <a:chExt cx="5763721" cy="1446765"/>
          </a:xfrm>
        </p:grpSpPr>
        <p:grpSp>
          <p:nvGrpSpPr>
            <p:cNvPr id="66" name="Group 47">
              <a:extLst>
                <a:ext uri="{FF2B5EF4-FFF2-40B4-BE49-F238E27FC236}">
                  <a16:creationId xmlns:a16="http://schemas.microsoft.com/office/drawing/2014/main" id="{5D253413-BBC0-4083-9BA0-D8CB966A1664}"/>
                </a:ext>
              </a:extLst>
            </p:cNvPr>
            <p:cNvGrpSpPr/>
            <p:nvPr/>
          </p:nvGrpSpPr>
          <p:grpSpPr>
            <a:xfrm>
              <a:off x="2036198" y="4401660"/>
              <a:ext cx="1913645" cy="616840"/>
              <a:chOff x="1331863" y="4278092"/>
              <a:chExt cx="1913645" cy="61684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D107EB0-D98D-4270-97F5-2B71629D6790}"/>
                  </a:ext>
                </a:extLst>
              </p:cNvPr>
              <p:cNvSpPr/>
              <p:nvPr/>
            </p:nvSpPr>
            <p:spPr bwMode="auto">
              <a:xfrm>
                <a:off x="1556821" y="4561506"/>
                <a:ext cx="1688687" cy="333426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>
                  <a:defRPr/>
                </a:pPr>
                <a:endParaRPr lang="en-SG">
                  <a:latin typeface="Arial"/>
                  <a:cs typeface="Arial"/>
                </a:endParaRPr>
              </a:p>
            </p:txBody>
          </p:sp>
          <p:sp>
            <p:nvSpPr>
              <p:cNvPr id="79" name="TextBox 62">
                <a:extLst>
                  <a:ext uri="{FF2B5EF4-FFF2-40B4-BE49-F238E27FC236}">
                    <a16:creationId xmlns:a16="http://schemas.microsoft.com/office/drawing/2014/main" id="{7AD4BBF4-C73D-4BCF-B9BF-C52C82F773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1863" y="4278092"/>
                <a:ext cx="959790" cy="30782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SG" sz="1400" err="1"/>
                  <a:t>cardNum</a:t>
                </a:r>
                <a:endParaRPr lang="en-SG" sz="1400"/>
              </a:p>
            </p:txBody>
          </p:sp>
        </p:grpSp>
        <p:sp>
          <p:nvSpPr>
            <p:cNvPr id="67" name="TextBox 65">
              <a:extLst>
                <a:ext uri="{FF2B5EF4-FFF2-40B4-BE49-F238E27FC236}">
                  <a16:creationId xmlns:a16="http://schemas.microsoft.com/office/drawing/2014/main" id="{498FF24F-6A0B-40C9-B0B7-BC2A81A13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6193" y="3965494"/>
              <a:ext cx="1781008" cy="3078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sz="1400"/>
                <a:t>card</a:t>
              </a:r>
              <a:endParaRPr lang="en-SG" sz="1400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89E16EFD-F143-4981-B6DF-2793EE4CB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67" y="4261000"/>
              <a:ext cx="5387547" cy="115125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endParaRPr lang="en-SG"/>
            </a:p>
          </p:txBody>
        </p:sp>
        <p:grpSp>
          <p:nvGrpSpPr>
            <p:cNvPr id="69" name="Group 46">
              <a:extLst>
                <a:ext uri="{FF2B5EF4-FFF2-40B4-BE49-F238E27FC236}">
                  <a16:creationId xmlns:a16="http://schemas.microsoft.com/office/drawing/2014/main" id="{8B323003-4646-48BD-81DE-7E79ECD5A12C}"/>
                </a:ext>
              </a:extLst>
            </p:cNvPr>
            <p:cNvGrpSpPr/>
            <p:nvPr/>
          </p:nvGrpSpPr>
          <p:grpSpPr>
            <a:xfrm>
              <a:off x="3900991" y="4314914"/>
              <a:ext cx="3172886" cy="983689"/>
              <a:chOff x="3653856" y="5575303"/>
              <a:chExt cx="3172886" cy="983689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CB5E1F9-4AC5-4FE5-90BF-09122A50DC45}"/>
                  </a:ext>
                </a:extLst>
              </p:cNvPr>
              <p:cNvSpPr/>
              <p:nvPr/>
            </p:nvSpPr>
            <p:spPr bwMode="auto">
              <a:xfrm>
                <a:off x="6102421" y="6131227"/>
                <a:ext cx="495179" cy="333425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>
                  <a:defRPr/>
                </a:pPr>
                <a:endParaRPr lang="en-SG">
                  <a:latin typeface="Arial"/>
                  <a:cs typeface="Arial"/>
                </a:endParaRPr>
              </a:p>
            </p:txBody>
          </p:sp>
          <p:sp>
            <p:nvSpPr>
              <p:cNvPr id="71" name="TextBox 46">
                <a:extLst>
                  <a:ext uri="{FF2B5EF4-FFF2-40B4-BE49-F238E27FC236}">
                    <a16:creationId xmlns:a16="http://schemas.microsoft.com/office/drawing/2014/main" id="{A9B184B9-2097-4721-A8FC-F19EA7D2FC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0395" y="5858986"/>
                <a:ext cx="494006" cy="30768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 sz="1400"/>
                  <a:t>day</a:t>
                </a:r>
                <a:endParaRPr lang="en-SG" sz="1400"/>
              </a:p>
            </p:txBody>
          </p:sp>
          <p:sp>
            <p:nvSpPr>
              <p:cNvPr id="72" name="TextBox 55">
                <a:extLst>
                  <a:ext uri="{FF2B5EF4-FFF2-40B4-BE49-F238E27FC236}">
                    <a16:creationId xmlns:a16="http://schemas.microsoft.com/office/drawing/2014/main" id="{B98EB749-534F-4A32-AA16-FB3E4B77E0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67900" y="5858986"/>
                <a:ext cx="597658" cy="30768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 sz="1400"/>
                  <a:t>year</a:t>
                </a:r>
                <a:endParaRPr lang="en-SG" sz="1400"/>
              </a:p>
            </p:txBody>
          </p:sp>
          <p:sp>
            <p:nvSpPr>
              <p:cNvPr id="73" name="TextBox 57">
                <a:extLst>
                  <a:ext uri="{FF2B5EF4-FFF2-40B4-BE49-F238E27FC236}">
                    <a16:creationId xmlns:a16="http://schemas.microsoft.com/office/drawing/2014/main" id="{F49593AA-2B90-4F4A-889A-39029792B6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3856" y="5575303"/>
                <a:ext cx="1313560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 sz="1400" err="1"/>
                  <a:t>expiryDate</a:t>
                </a:r>
                <a:endParaRPr lang="en-SG" sz="1400"/>
              </a:p>
            </p:txBody>
          </p:sp>
          <p:sp>
            <p:nvSpPr>
              <p:cNvPr id="74" name="Rectangle 58">
                <a:extLst>
                  <a:ext uri="{FF2B5EF4-FFF2-40B4-BE49-F238E27FC236}">
                    <a16:creationId xmlns:a16="http://schemas.microsoft.com/office/drawing/2014/main" id="{94849495-DA72-4DCD-B742-F140F15D7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3537" y="5861221"/>
                <a:ext cx="2723205" cy="69777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endParaRPr lang="en-SG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D8C5692-CC42-48B2-91C7-A6E16577B3B2}"/>
                  </a:ext>
                </a:extLst>
              </p:cNvPr>
              <p:cNvSpPr/>
              <p:nvPr/>
            </p:nvSpPr>
            <p:spPr bwMode="auto">
              <a:xfrm>
                <a:off x="4340727" y="6131227"/>
                <a:ext cx="495179" cy="333425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>
                  <a:defRPr/>
                </a:pPr>
                <a:endParaRPr lang="en-SG">
                  <a:latin typeface="Arial"/>
                  <a:cs typeface="Arial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B366432-8936-459F-A3CB-1406CE0E2A76}"/>
                  </a:ext>
                </a:extLst>
              </p:cNvPr>
              <p:cNvSpPr/>
              <p:nvPr/>
            </p:nvSpPr>
            <p:spPr bwMode="auto">
              <a:xfrm>
                <a:off x="5254903" y="6131227"/>
                <a:ext cx="495179" cy="333425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>
                  <a:defRPr/>
                </a:pPr>
                <a:endParaRPr lang="en-SG">
                  <a:latin typeface="Arial"/>
                  <a:cs typeface="Arial"/>
                </a:endParaRPr>
              </a:p>
            </p:txBody>
          </p:sp>
          <p:sp>
            <p:nvSpPr>
              <p:cNvPr id="77" name="TextBox 46">
                <a:extLst>
                  <a:ext uri="{FF2B5EF4-FFF2-40B4-BE49-F238E27FC236}">
                    <a16:creationId xmlns:a16="http://schemas.microsoft.com/office/drawing/2014/main" id="{C09EABDE-F670-449F-AA72-0C49307498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2989" y="5858986"/>
                <a:ext cx="737021" cy="30768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 sz="1400"/>
                  <a:t>month</a:t>
                </a:r>
                <a:endParaRPr lang="en-SG" sz="1400"/>
              </a:p>
            </p:txBody>
          </p:sp>
        </p:grpSp>
      </p:grpSp>
      <p:sp>
        <p:nvSpPr>
          <p:cNvPr id="31" name="Slide Number Placeholder 6">
            <a:extLst>
              <a:ext uri="{FF2B5EF4-FFF2-40B4-BE49-F238E27FC236}">
                <a16:creationId xmlns:a16="http://schemas.microsoft.com/office/drawing/2014/main" id="{661E5CA1-33F9-4478-820E-AC338320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8413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  <a:latin typeface="+mn-lt"/>
              </a:rPr>
              <a:t>4.1 Structure Types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A59D94A1-44B1-445E-8A4D-E6A44FC0B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462722"/>
            <a:ext cx="8229600" cy="1189038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en-US"/>
              <a:t>Such a group is called </a:t>
            </a:r>
            <a:r>
              <a:rPr lang="en-US">
                <a:solidFill>
                  <a:srgbClr val="0000FF"/>
                </a:solidFill>
              </a:rPr>
              <a:t>structure type</a:t>
            </a:r>
            <a:endParaRPr lang="en-SG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en-US"/>
              <a:t>Examples of structure types: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0296A3-8411-467E-A4B1-AC3A2D6BE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50" y="2619375"/>
            <a:ext cx="4773613" cy="105426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tabLst>
                <a:tab pos="358775"/>
                <a:tab pos="715963"/>
                <a:tab pos="1074738"/>
              </a:tabLst>
              <a:defRPr/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Arial"/>
              </a:rPr>
              <a:t>typedef struct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/>
              </a:rPr>
              <a:t>{</a:t>
            </a:r>
          </a:p>
          <a:p>
            <a:pPr>
              <a:tabLst>
                <a:tab pos="358775"/>
                <a:tab pos="715963"/>
                <a:tab pos="1074738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/>
              </a:rPr>
              <a:t>	int length, width, height;</a:t>
            </a:r>
          </a:p>
          <a:p>
            <a:pPr>
              <a:tabLst>
                <a:tab pos="358775"/>
                <a:tab pos="715963"/>
                <a:tab pos="1074738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/>
              </a:rPr>
              <a:t>} box_t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/>
              </a:rPr>
              <a:t>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Arial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C979C5D9-97BF-4565-ABDB-29361BB5E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419" y="4383054"/>
            <a:ext cx="3378033" cy="136002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tabLst>
                <a:tab pos="358775"/>
                <a:tab pos="715963"/>
                <a:tab pos="1074738"/>
              </a:tabLst>
              <a:defRPr/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Arial"/>
              </a:rPr>
              <a:t>typedef struct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/>
              </a:rPr>
              <a:t>{</a:t>
            </a:r>
          </a:p>
          <a:p>
            <a:pPr>
              <a:tabLst>
                <a:tab pos="358775"/>
                <a:tab pos="715963"/>
                <a:tab pos="1074738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/>
              </a:rPr>
              <a:t>	int acctNum;</a:t>
            </a:r>
          </a:p>
          <a:p>
            <a:pPr>
              <a:tabLst>
                <a:tab pos="358775"/>
                <a:tab pos="715963"/>
                <a:tab pos="1074738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float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/>
              </a:rPr>
              <a:t> balance;</a:t>
            </a:r>
          </a:p>
          <a:p>
            <a:pPr>
              <a:tabLst>
                <a:tab pos="358775"/>
                <a:tab pos="715963"/>
                <a:tab pos="1074738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/>
              </a:rPr>
              <a:t>} account_t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/>
              </a:rPr>
              <a:t>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Arial"/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6021F230-80B5-4108-8F1E-4EECB415C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347" y="4382887"/>
            <a:ext cx="3252788" cy="1673009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tabLst>
                <a:tab pos="358775"/>
                <a:tab pos="715963"/>
                <a:tab pos="1074738"/>
              </a:tabLst>
              <a:defRPr/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Arial"/>
              </a:rPr>
              <a:t>typedef struct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/>
              </a:rPr>
              <a:t>{</a:t>
            </a:r>
          </a:p>
          <a:p>
            <a:pPr>
              <a:tabLst>
                <a:tab pos="358775"/>
                <a:tab pos="715963"/>
                <a:tab pos="1074738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/>
              </a:rPr>
              <a:t>	int stuNum;</a:t>
            </a:r>
          </a:p>
          <a:p>
            <a:pPr>
              <a:tabLst>
                <a:tab pos="358775"/>
                <a:tab pos="715963"/>
                <a:tab pos="1074738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float score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/>
              </a:rPr>
              <a:t>;</a:t>
            </a:r>
          </a:p>
          <a:p>
            <a:pPr>
              <a:tabLst>
                <a:tab pos="358775"/>
                <a:tab pos="715963"/>
                <a:tab pos="1074738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/>
              </a:rPr>
              <a:t>	char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grade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/>
              </a:rPr>
              <a:t>;</a:t>
            </a:r>
          </a:p>
          <a:p>
            <a:pPr>
              <a:tabLst>
                <a:tab pos="358775"/>
                <a:tab pos="715963"/>
                <a:tab pos="1074738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/>
              </a:rPr>
              <a:t>} result_t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/>
              </a:rPr>
              <a:t>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Arial"/>
            </a:endParaRPr>
          </a:p>
        </p:txBody>
      </p:sp>
      <p:sp>
        <p:nvSpPr>
          <p:cNvPr id="35" name="Line Callout 2 (Border and Accent Bar) 12">
            <a:extLst>
              <a:ext uri="{FF2B5EF4-FFF2-40B4-BE49-F238E27FC236}">
                <a16:creationId xmlns:a16="http://schemas.microsoft.com/office/drawing/2014/main" id="{9F6D728D-80F7-49E2-A13F-48B162793803}"/>
              </a:ext>
            </a:extLst>
          </p:cNvPr>
          <p:cNvSpPr/>
          <p:nvPr/>
        </p:nvSpPr>
        <p:spPr bwMode="auto">
          <a:xfrm>
            <a:off x="6235700" y="2288805"/>
            <a:ext cx="2193925" cy="82867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96717"/>
              <a:gd name="adj5" fmla="val 140592"/>
              <a:gd name="adj6" fmla="val -173969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 sz="1600">
                <a:latin typeface="Arial"/>
                <a:cs typeface="Arial"/>
              </a:rPr>
              <a:t>This semi-colon </a:t>
            </a:r>
            <a:r>
              <a:rPr lang="en-US" sz="1600" b="1">
                <a:solidFill>
                  <a:srgbClr val="C00000"/>
                </a:solidFill>
                <a:latin typeface="Arial"/>
                <a:cs typeface="Arial"/>
              </a:rPr>
              <a:t>;</a:t>
            </a:r>
            <a:r>
              <a:rPr lang="en-US" sz="1600">
                <a:latin typeface="Arial"/>
                <a:cs typeface="Arial"/>
              </a:rPr>
              <a:t> is very important and is often forgotten!</a:t>
            </a:r>
            <a:endParaRPr lang="en-SG" sz="1600">
              <a:latin typeface="Arial"/>
              <a:cs typeface="Arial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237F22D-42B6-49DF-9257-5CAEDD91A773}"/>
              </a:ext>
            </a:extLst>
          </p:cNvPr>
          <p:cNvSpPr/>
          <p:nvPr/>
        </p:nvSpPr>
        <p:spPr bwMode="auto">
          <a:xfrm>
            <a:off x="2777773" y="5376763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4D3787F-212C-45DD-A73A-4B88250E21AB}"/>
              </a:ext>
            </a:extLst>
          </p:cNvPr>
          <p:cNvSpPr/>
          <p:nvPr/>
        </p:nvSpPr>
        <p:spPr bwMode="auto">
          <a:xfrm>
            <a:off x="2176194" y="3315355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D985D84-6DD7-47F4-A2ED-1748A25893DB}"/>
              </a:ext>
            </a:extLst>
          </p:cNvPr>
          <p:cNvSpPr/>
          <p:nvPr/>
        </p:nvSpPr>
        <p:spPr bwMode="auto">
          <a:xfrm>
            <a:off x="6402762" y="5682536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7E558C-60FC-4D25-8649-D172DAA1459C}"/>
              </a:ext>
            </a:extLst>
          </p:cNvPr>
          <p:cNvSpPr txBox="1"/>
          <p:nvPr/>
        </p:nvSpPr>
        <p:spPr>
          <a:xfrm>
            <a:off x="988051" y="3783116"/>
            <a:ext cx="2982370" cy="338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 sz="1600"/>
              <a:t>Create a new type called </a:t>
            </a:r>
            <a:r>
              <a:rPr lang="en-US" sz="1600" err="1">
                <a:solidFill>
                  <a:srgbClr val="C00000"/>
                </a:solidFill>
              </a:rPr>
              <a:t>box_t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6D2742-0C14-416E-9E93-2E6342F9DC55}"/>
              </a:ext>
            </a:extLst>
          </p:cNvPr>
          <p:cNvSpPr txBox="1"/>
          <p:nvPr/>
        </p:nvSpPr>
        <p:spPr>
          <a:xfrm>
            <a:off x="980030" y="5872505"/>
            <a:ext cx="3399464" cy="338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 sz="1600"/>
              <a:t>Create a new type called </a:t>
            </a:r>
            <a:r>
              <a:rPr lang="en-US" sz="1600" err="1">
                <a:solidFill>
                  <a:srgbClr val="C00000"/>
                </a:solidFill>
              </a:rPr>
              <a:t>account_t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F55181-EFFE-41FD-9E9E-1F93773076E8}"/>
              </a:ext>
            </a:extLst>
          </p:cNvPr>
          <p:cNvSpPr txBox="1"/>
          <p:nvPr/>
        </p:nvSpPr>
        <p:spPr>
          <a:xfrm>
            <a:off x="4768347" y="6172888"/>
            <a:ext cx="3399464" cy="338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 sz="1600"/>
              <a:t>Create a new type called </a:t>
            </a:r>
            <a:r>
              <a:rPr lang="en-US" sz="1600" err="1">
                <a:solidFill>
                  <a:srgbClr val="C00000"/>
                </a:solidFill>
              </a:rPr>
              <a:t>result_t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0C5BE509-8704-4305-8D32-651163D1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6870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  <p:cond evt="onBegin" delay="0">
                          <p:tn val="15"/>
                        </p:cond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  <a:latin typeface="+mn-lt"/>
              </a:rPr>
              <a:t>4.1 Structure Types (2/2)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FC0E2AB-B5E4-4099-8CAD-CE56F6254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0"/>
            <a:ext cx="7834313" cy="28723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400"/>
              <a:t>A type is </a:t>
            </a:r>
            <a:r>
              <a:rPr lang="en-US" sz="2400" u="sng">
                <a:solidFill>
                  <a:srgbClr val="C00000"/>
                </a:solidFill>
              </a:rPr>
              <a:t>NOT</a:t>
            </a:r>
            <a:r>
              <a:rPr lang="en-US" sz="2400"/>
              <a:t> a variable!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000"/>
              <a:t>what are the differences between a type and a variable?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400"/>
              <a:t>The following is a </a:t>
            </a:r>
            <a:r>
              <a:rPr lang="en-US" sz="2400" u="sng"/>
              <a:t>definition of a type</a:t>
            </a:r>
            <a:r>
              <a:rPr lang="en-US" sz="2400"/>
              <a:t>, NOT a </a:t>
            </a:r>
            <a:r>
              <a:rPr lang="en-US" sz="2400" u="sng"/>
              <a:t>declaration of a variable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000"/>
              <a:t>A type needs to be defined before we can declare variable of that type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000" u="sng">
                <a:solidFill>
                  <a:srgbClr val="C00000"/>
                </a:solidFill>
              </a:rPr>
              <a:t>No</a:t>
            </a:r>
            <a:r>
              <a:rPr lang="en-US" sz="2000"/>
              <a:t> memory is allocated to a type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FAC727F6-2DDD-4AB3-A673-70BE5261C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00" y="4394200"/>
            <a:ext cx="3170238" cy="1400544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tabLst>
                <a:tab pos="358775"/>
                <a:tab pos="715963"/>
                <a:tab pos="1074738"/>
              </a:tabLst>
              <a:defRPr/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typedef struct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/>
                <a:tab pos="715963"/>
                <a:tab pos="1074738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int acctNum;</a:t>
            </a:r>
          </a:p>
          <a:p>
            <a:pPr>
              <a:tabLst>
                <a:tab pos="358775"/>
                <a:tab pos="715963"/>
                <a:tab pos="1074738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float balance;</a:t>
            </a:r>
          </a:p>
          <a:p>
            <a:pPr>
              <a:tabLst>
                <a:tab pos="358775"/>
                <a:tab pos="715963"/>
                <a:tab pos="1074738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} account_t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B93C918-B02B-443E-A541-6CFCCD30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71774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 fontScale="90000"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Lecture #5: Arrays, Strings and Structures (2/2)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105400"/>
          </a:xfrm>
        </p:spPr>
        <p:txBody>
          <a:bodyPr>
            <a:normAutofit/>
          </a:bodyPr>
          <a:lstStyle/>
          <a:p>
            <a:pPr marL="514350" indent="-514350">
              <a:buClrTx/>
              <a:buSzTx/>
              <a:buFont typeface="+mj-lt"/>
              <a:buAutoNum type="arabicPeriod" startAt="4"/>
            </a:pPr>
            <a:r>
              <a:rPr lang="en-GB"/>
              <a:t>Structures</a:t>
            </a:r>
          </a:p>
          <a:p>
            <a:pPr marL="1344613" lvl="1" indent="-711200">
              <a:buClrTx/>
              <a:buSzTx/>
              <a:buNone/>
              <a:tabLst>
                <a:tab pos="1344613"/>
              </a:tabLst>
            </a:pPr>
            <a:r>
              <a:rPr lang="en-GB"/>
              <a:t>4.1	Structure Type</a:t>
            </a:r>
          </a:p>
          <a:p>
            <a:pPr marL="1344613" lvl="1" indent="-711200">
              <a:buClrTx/>
              <a:buSzTx/>
              <a:buNone/>
              <a:tabLst>
                <a:tab pos="1344613"/>
              </a:tabLst>
            </a:pPr>
            <a:r>
              <a:rPr lang="en-GB"/>
              <a:t>4.2	Structure Variables</a:t>
            </a:r>
          </a:p>
          <a:p>
            <a:pPr marL="1344613" lvl="1" indent="-711200">
              <a:buClrTx/>
              <a:buSzTx/>
              <a:buNone/>
              <a:tabLst>
                <a:tab pos="1344613"/>
              </a:tabLst>
            </a:pPr>
            <a:r>
              <a:rPr lang="en-GB"/>
              <a:t>4.3 	Initializing Structure Variables</a:t>
            </a:r>
          </a:p>
          <a:p>
            <a:pPr marL="1344613" lvl="1" indent="-711200">
              <a:buClrTx/>
              <a:buSzTx/>
              <a:buNone/>
              <a:tabLst>
                <a:tab pos="1344613"/>
              </a:tabLst>
            </a:pPr>
            <a:r>
              <a:rPr lang="en-GB"/>
              <a:t>4.4	Accessing Members of a Structure Variable</a:t>
            </a:r>
          </a:p>
          <a:p>
            <a:pPr marL="1344613" lvl="1" indent="-711200">
              <a:buClrTx/>
              <a:buSzTx/>
              <a:buNone/>
              <a:tabLst>
                <a:tab pos="1344613"/>
              </a:tabLst>
            </a:pPr>
            <a:r>
              <a:rPr lang="en-GB"/>
              <a:t>4.5	Example: Initializing and Accessing Members</a:t>
            </a:r>
          </a:p>
          <a:p>
            <a:pPr marL="1344613" lvl="1" indent="-711200">
              <a:buClrTx/>
              <a:buSzTx/>
              <a:buNone/>
              <a:tabLst>
                <a:tab pos="1344613"/>
              </a:tabLst>
            </a:pPr>
            <a:r>
              <a:rPr lang="en-GB"/>
              <a:t>4.6	Reading a Structure Member</a:t>
            </a:r>
          </a:p>
          <a:p>
            <a:pPr marL="1344613" lvl="1" indent="-711200">
              <a:buClrTx/>
              <a:buSzTx/>
              <a:buNone/>
              <a:tabLst>
                <a:tab pos="1344613"/>
              </a:tabLst>
            </a:pPr>
            <a:r>
              <a:rPr lang="en-GB"/>
              <a:t>4.7	Assigning Structures</a:t>
            </a:r>
          </a:p>
          <a:p>
            <a:pPr marL="1344613" lvl="1" indent="-711200">
              <a:buClrTx/>
              <a:buSzTx/>
              <a:buNone/>
              <a:tabLst>
                <a:tab pos="1344613"/>
              </a:tabLst>
            </a:pPr>
            <a:r>
              <a:rPr lang="en-GB"/>
              <a:t>4.8	Returning Structure from Function</a:t>
            </a:r>
          </a:p>
          <a:p>
            <a:pPr marL="1344613" lvl="1" indent="-711200">
              <a:buClrTx/>
              <a:buSzTx/>
              <a:buNone/>
              <a:tabLst>
                <a:tab pos="1344613"/>
              </a:tabLst>
            </a:pPr>
            <a:r>
              <a:rPr lang="en-GB"/>
              <a:t>4.9	Passing Structure to Function</a:t>
            </a:r>
          </a:p>
          <a:p>
            <a:pPr marL="1344613" lvl="1" indent="-711200">
              <a:buClrTx/>
              <a:buSzTx/>
              <a:buNone/>
              <a:tabLst>
                <a:tab pos="1344613"/>
              </a:tabLst>
            </a:pPr>
            <a:r>
              <a:rPr lang="en-GB"/>
              <a:t>4.10	Array of Structures</a:t>
            </a:r>
          </a:p>
          <a:p>
            <a:pPr marL="1344613" lvl="1" indent="-711200">
              <a:buClrTx/>
              <a:buSzTx/>
              <a:buNone/>
              <a:tabLst>
                <a:tab pos="1344613"/>
              </a:tabLst>
            </a:pPr>
            <a:r>
              <a:rPr lang="en-GB"/>
              <a:t>4.11	Passing Address of Structure to Functions</a:t>
            </a:r>
          </a:p>
          <a:p>
            <a:pPr marL="1344613" lvl="1" indent="-711200">
              <a:buClrTx/>
              <a:buSzTx/>
              <a:buNone/>
              <a:tabLst>
                <a:tab pos="1344613"/>
              </a:tabLst>
            </a:pPr>
            <a:r>
              <a:rPr lang="en-GB"/>
              <a:t>4.12	The Arrow Operator (-&gt;)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</p:spTree>
    <p:extLst>
      <p:ext uri="{BB962C8B-B14F-4D97-AF65-F5344CB8AC3E}">
        <p14:creationId xmlns:p14="http://schemas.microsoft.com/office/powerpoint/2010/main" val="1351782785"/>
      </p:ext>
    </p:extLst>
  </p:cSld>
  <p:clrMapOvr>
    <a:masterClrMapping/>
  </p:clrMapOvr>
  <p:transition>
    <p:fade/>
  </p:transition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  <a:latin typeface="+mn-lt"/>
              </a:rPr>
              <a:t>4.2 Structure Variables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A71FDCE-292C-4A70-A185-D638EAE30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1"/>
            <a:ext cx="7834313" cy="10406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400"/>
              <a:t>Declaration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000"/>
              <a:t>The syntax is similar to declaring ordinary variables.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E54C48-7A5E-49B5-8370-08B0D38A2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9" y="2498644"/>
            <a:ext cx="5703887" cy="1706501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tabLst>
                <a:tab pos="358775"/>
                <a:tab pos="715963"/>
                <a:tab pos="1074738"/>
              </a:tabLst>
              <a:defRPr/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typedef struct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/>
                <a:tab pos="715963"/>
                <a:tab pos="1074738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int stuNum;</a:t>
            </a:r>
          </a:p>
          <a:p>
            <a:pPr>
              <a:tabLst>
                <a:tab pos="358775"/>
                <a:tab pos="715963"/>
                <a:tab pos="1074738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float score;</a:t>
            </a:r>
          </a:p>
          <a:p>
            <a:pPr>
              <a:tabLst>
                <a:tab pos="358775"/>
                <a:tab pos="715963"/>
                <a:tab pos="1074738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char grade;</a:t>
            </a:r>
          </a:p>
          <a:p>
            <a:pPr>
              <a:tabLst>
                <a:tab pos="358775"/>
                <a:tab pos="715963"/>
                <a:tab pos="1074738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result_t;</a:t>
            </a: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E0F67C92-68C0-40CD-BD64-59D60206D047}"/>
              </a:ext>
            </a:extLst>
          </p:cNvPr>
          <p:cNvGrpSpPr/>
          <p:nvPr/>
        </p:nvGrpSpPr>
        <p:grpSpPr>
          <a:xfrm>
            <a:off x="3883026" y="2605007"/>
            <a:ext cx="3720932" cy="1484054"/>
            <a:chOff x="4136571" y="3672116"/>
            <a:chExt cx="3721678" cy="1484438"/>
          </a:xfrm>
        </p:grpSpPr>
        <p:sp>
          <p:nvSpPr>
            <p:cNvPr id="12" name="Right Brace 9">
              <a:extLst>
                <a:ext uri="{FF2B5EF4-FFF2-40B4-BE49-F238E27FC236}">
                  <a16:creationId xmlns:a16="http://schemas.microsoft.com/office/drawing/2014/main" id="{0D930F28-EAFC-49AA-955A-179B2172947D}"/>
                </a:ext>
              </a:extLst>
            </p:cNvPr>
            <p:cNvSpPr/>
            <p:nvPr/>
          </p:nvSpPr>
          <p:spPr bwMode="auto">
            <a:xfrm>
              <a:off x="4136571" y="3672116"/>
              <a:ext cx="362858" cy="1484438"/>
            </a:xfrm>
            <a:prstGeom prst="rightBrace">
              <a:avLst>
                <a:gd name="adj1" fmla="val 34713"/>
                <a:gd name="adj2" fmla="val 50000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endParaRPr lang="en-SG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686307-AE18-40FE-89C0-CA83C33EA4D4}"/>
                </a:ext>
              </a:extLst>
            </p:cNvPr>
            <p:cNvSpPr txBox="1"/>
            <p:nvPr/>
          </p:nvSpPr>
          <p:spPr>
            <a:xfrm>
              <a:off x="4602466" y="4119106"/>
              <a:ext cx="3255783" cy="5849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Arial"/>
                  <a:cs typeface="Arial"/>
                </a:rPr>
                <a:t>Before function prototypes </a:t>
              </a:r>
              <a:br>
                <a:rPr lang="en-US" sz="1600">
                  <a:latin typeface="Arial"/>
                  <a:cs typeface="Arial"/>
                </a:rPr>
              </a:br>
              <a:r>
                <a:rPr lang="en-US" sz="1600">
                  <a:latin typeface="Arial"/>
                  <a:cs typeface="Arial"/>
                </a:rPr>
                <a:t>(but after preprocessor directives)</a:t>
              </a:r>
              <a:endParaRPr lang="en-SG" sz="1600">
                <a:latin typeface="Arial"/>
                <a:cs typeface="Arial"/>
              </a:endParaRPr>
            </a:p>
          </p:txBody>
        </p:sp>
      </p:grp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9C5517B5-25E7-4ECE-8544-C33525E2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2CEE46-0042-4137-A966-9CBFC34BC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9" y="4475500"/>
            <a:ext cx="5703887" cy="46007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342900" indent="-342900">
              <a:defRPr/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result1, result2;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DB05B8-3ABC-4A39-95CF-24783E4A18EA}"/>
              </a:ext>
            </a:extLst>
          </p:cNvPr>
          <p:cNvSpPr txBox="1"/>
          <p:nvPr/>
        </p:nvSpPr>
        <p:spPr bwMode="auto">
          <a:xfrm>
            <a:off x="5375523" y="4475500"/>
            <a:ext cx="1923635" cy="339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 sz="1600">
                <a:latin typeface="Arial"/>
                <a:cs typeface="Arial"/>
              </a:rPr>
              <a:t>Inside any function</a:t>
            </a:r>
            <a:endParaRPr lang="en-SG"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0733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  <a:latin typeface="+mn-lt"/>
              </a:rPr>
              <a:t>4.3 Initializing Structure Variables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5459C33-F645-4881-9B0F-5F6966DFF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1"/>
            <a:ext cx="7834313" cy="10406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400"/>
              <a:t>The syntax is like array initialization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400"/>
              <a:t>Examples: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F38BA59-2BBF-42E1-961A-C3C31A02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19" y="3760862"/>
            <a:ext cx="5429285" cy="1895658"/>
          </a:xfrm>
          <a:prstGeom prst="rect">
            <a:avLst/>
          </a:prstGeom>
          <a:solidFill>
            <a:srgbClr val="FFFFCC"/>
          </a:solidFill>
          <a:ln w="25400" algn="ctr">
            <a:solidFill>
              <a:srgbClr val="8A8AB9"/>
            </a:solidFill>
            <a:miter lim="800000"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tabLst>
                <a:tab pos="358775"/>
                <a:tab pos="715963"/>
                <a:tab pos="1074738"/>
              </a:tabLst>
            </a:pPr>
            <a:r>
              <a:rPr lang="en-US" sz="1600" b="1" err="1">
                <a:latin typeface="Courier New" pitchFamily="49" charset="0"/>
              </a:rPr>
              <a:t>typedef struct {</a:t>
            </a:r>
          </a:p>
          <a:p>
            <a:pPr>
              <a:tabLst>
                <a:tab pos="358775"/>
                <a:tab pos="715963"/>
                <a:tab pos="1074738"/>
              </a:tabLst>
            </a:pPr>
            <a:r>
              <a:rPr lang="en-US" sz="1600" b="1">
                <a:latin typeface="Courier New" pitchFamily="49" charset="0"/>
              </a:rPr>
              <a:t>	int stuNum;</a:t>
            </a:r>
          </a:p>
          <a:p>
            <a:pPr>
              <a:tabLst>
                <a:tab pos="358775"/>
                <a:tab pos="715963"/>
                <a:tab pos="1074738"/>
              </a:tabLst>
            </a:pPr>
            <a:r>
              <a:rPr lang="en-US" sz="1600" b="1">
                <a:latin typeface="Courier New" pitchFamily="49" charset="0"/>
              </a:rPr>
              <a:t>	float score;</a:t>
            </a:r>
          </a:p>
          <a:p>
            <a:pPr>
              <a:tabLst>
                <a:tab pos="358775"/>
                <a:tab pos="715963"/>
                <a:tab pos="1074738"/>
              </a:tabLst>
            </a:pPr>
            <a:r>
              <a:rPr lang="en-US" sz="1600" b="1">
                <a:latin typeface="Courier New" pitchFamily="49" charset="0"/>
              </a:rPr>
              <a:t>	char grade;</a:t>
            </a:r>
          </a:p>
          <a:p>
            <a:pPr>
              <a:tabLst>
                <a:tab pos="358775"/>
                <a:tab pos="715963"/>
                <a:tab pos="1074738"/>
              </a:tabLst>
            </a:pPr>
            <a:r>
              <a:rPr lang="en-US" sz="1600" b="1">
                <a:latin typeface="Courier New" pitchFamily="49" charset="0"/>
              </a:rPr>
              <a:t>} 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/>
                <a:tab pos="715963"/>
                <a:tab pos="1074738"/>
              </a:tabLst>
            </a:pPr>
            <a:endParaRPr lang="en-US" sz="1600" b="1">
              <a:latin typeface="Courier New" pitchFamily="49" charset="0"/>
            </a:endParaRPr>
          </a:p>
          <a:p>
            <a:pPr>
              <a:tabLst>
                <a:tab pos="358775"/>
                <a:tab pos="715963"/>
                <a:tab pos="1074738"/>
              </a:tabLst>
            </a:pP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result1</a:t>
            </a:r>
            <a:r>
              <a:rPr lang="en-US" sz="1600" b="1">
                <a:latin typeface="Courier New" pitchFamily="49" charset="0"/>
              </a:rPr>
              <a:t> = { 123321, 93.5, 'A' };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70AD2F-A086-4BD8-98E0-D4A1EBC43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399" y="2155854"/>
            <a:ext cx="5367339" cy="2628797"/>
          </a:xfrm>
          <a:prstGeom prst="rect">
            <a:avLst/>
          </a:prstGeom>
          <a:solidFill>
            <a:srgbClr val="FFFFCC"/>
          </a:solidFill>
          <a:ln w="25400" algn="ctr">
            <a:solidFill>
              <a:srgbClr val="8A8AB9"/>
            </a:solidFill>
            <a:miter lim="800000"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tabLst>
                <a:tab pos="358775"/>
                <a:tab pos="715963"/>
                <a:tab pos="1074738"/>
              </a:tabLst>
            </a:pPr>
            <a:r>
              <a:rPr lang="en-US" sz="1600" b="1" err="1">
                <a:latin typeface="Courier New" pitchFamily="49" charset="0"/>
              </a:rPr>
              <a:t>typedef struct {</a:t>
            </a:r>
          </a:p>
          <a:p>
            <a:pPr>
              <a:tabLst>
                <a:tab pos="358775"/>
                <a:tab pos="715963"/>
                <a:tab pos="1074738"/>
              </a:tabLst>
            </a:pPr>
            <a:r>
              <a:rPr lang="en-US" sz="1600" b="1">
                <a:latin typeface="Courier New" pitchFamily="49" charset="0"/>
              </a:rPr>
              <a:t>	int day, month, year;</a:t>
            </a:r>
          </a:p>
          <a:p>
            <a:pPr>
              <a:tabLst>
                <a:tab pos="358775"/>
                <a:tab pos="715963"/>
                <a:tab pos="1074738"/>
              </a:tabLst>
            </a:pPr>
            <a:r>
              <a:rPr lang="en-US" sz="1600" b="1">
                <a:latin typeface="Courier New" pitchFamily="49" charset="0"/>
              </a:rPr>
              <a:t>} 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date_t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/>
                <a:tab pos="715963"/>
                <a:tab pos="1074738"/>
              </a:tabLst>
            </a:pPr>
            <a:endParaRPr lang="en-US" sz="1600" b="1">
              <a:latin typeface="Courier New" pitchFamily="49" charset="0"/>
            </a:endParaRPr>
          </a:p>
          <a:p>
            <a:pPr>
              <a:tabLst>
                <a:tab pos="358775"/>
                <a:tab pos="715963"/>
                <a:tab pos="1074738"/>
              </a:tabLst>
            </a:pPr>
            <a:r>
              <a:rPr lang="en-US" sz="1600" b="1" err="1">
                <a:latin typeface="Courier New" pitchFamily="49" charset="0"/>
              </a:rPr>
              <a:t>typedef struct {</a:t>
            </a:r>
          </a:p>
          <a:p>
            <a:pPr>
              <a:tabLst>
                <a:tab pos="358775"/>
                <a:tab pos="715963"/>
                <a:tab pos="1074738"/>
              </a:tabLst>
            </a:pPr>
            <a:r>
              <a:rPr lang="en-US" sz="1600" b="1">
                <a:latin typeface="Courier New" pitchFamily="49" charset="0"/>
              </a:rPr>
              <a:t>	int cardNum;</a:t>
            </a:r>
          </a:p>
          <a:p>
            <a:pPr>
              <a:tabLst>
                <a:tab pos="358775"/>
                <a:tab pos="715963"/>
                <a:tab pos="1074738"/>
              </a:tabLst>
            </a:pPr>
            <a:r>
              <a:rPr lang="en-US" sz="1600" b="1">
                <a:latin typeface="Courier New" pitchFamily="49" charset="0"/>
              </a:rPr>
              <a:t>	date_t expiryDate;</a:t>
            </a:r>
          </a:p>
          <a:p>
            <a:pPr>
              <a:tabLst>
                <a:tab pos="358775"/>
                <a:tab pos="715963"/>
                <a:tab pos="1074738"/>
              </a:tabLst>
            </a:pPr>
            <a:r>
              <a:rPr lang="en-US" sz="1600" b="1">
                <a:latin typeface="Courier New" pitchFamily="49" charset="0"/>
              </a:rPr>
              <a:t>} 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card_t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/>
                <a:tab pos="715963"/>
                <a:tab pos="1074738"/>
              </a:tabLst>
            </a:pPr>
            <a:endParaRPr lang="en-US" sz="1600" b="1">
              <a:latin typeface="Courier New" pitchFamily="49" charset="0"/>
            </a:endParaRPr>
          </a:p>
          <a:p>
            <a:pPr>
              <a:tabLst>
                <a:tab pos="358775"/>
                <a:tab pos="715963"/>
                <a:tab pos="1074738"/>
              </a:tabLst>
            </a:pP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card_t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card1</a:t>
            </a:r>
            <a:r>
              <a:rPr lang="en-US" sz="1600" b="1">
                <a:latin typeface="Courier New" pitchFamily="49" charset="0"/>
              </a:rPr>
              <a:t> = {888888, {31, 12, 2020}};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24DC192-8C3B-4B3F-A8AE-0289F533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858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000">
                <a:solidFill>
                  <a:srgbClr val="0000FF"/>
                </a:solidFill>
                <a:latin typeface="+mn-lt"/>
              </a:rPr>
              <a:t>4.4 Accessing Members of a Structure Variable</a:t>
            </a:r>
            <a:endParaRPr lang="en-US" sz="30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23D91A-AABC-4D4C-A0CD-18C054585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1"/>
            <a:ext cx="7834313" cy="5203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400"/>
              <a:t>Use the </a:t>
            </a:r>
            <a:r>
              <a:rPr lang="en-US" sz="2400">
                <a:solidFill>
                  <a:srgbClr val="0000FF"/>
                </a:solidFill>
              </a:rPr>
              <a:t>dot (</a:t>
            </a:r>
            <a:r>
              <a:rPr lang="en-US" sz="2400" b="1">
                <a:solidFill>
                  <a:srgbClr val="FF0000"/>
                </a:solidFill>
              </a:rPr>
              <a:t>.</a:t>
            </a:r>
            <a:r>
              <a:rPr lang="en-US" sz="2400">
                <a:solidFill>
                  <a:srgbClr val="0000FF"/>
                </a:solidFill>
              </a:rPr>
              <a:t>) operator</a:t>
            </a:r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AF90AA-1448-4E6F-ACFC-7F40D7F28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2317233"/>
            <a:ext cx="6708775" cy="1659344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tabLst>
                <a:tab pos="358775"/>
                <a:tab pos="715963"/>
                <a:tab pos="1074738"/>
              </a:tabLst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2000" b="1">
                <a:latin typeface="Courier New" pitchFamily="49" charset="0"/>
              </a:rPr>
              <a:t> result2;</a:t>
            </a:r>
          </a:p>
          <a:p>
            <a:pPr>
              <a:tabLst>
                <a:tab pos="358775"/>
                <a:tab pos="715963"/>
                <a:tab pos="1074738"/>
              </a:tabLst>
            </a:pPr>
            <a:endParaRPr lang="en-US" sz="2000" b="1">
              <a:latin typeface="Courier New" pitchFamily="49" charset="0"/>
            </a:endParaRPr>
          </a:p>
          <a:p>
            <a:pPr>
              <a:tabLst>
                <a:tab pos="358775"/>
                <a:tab pos="715963"/>
                <a:tab pos="1074738"/>
              </a:tabLst>
            </a:pPr>
            <a:r>
              <a:rPr lang="en-US" sz="2000" b="1">
                <a:latin typeface="Courier New" pitchFamily="49" charset="0"/>
              </a:rPr>
              <a:t>result2.stuNum = 456654;</a:t>
            </a:r>
          </a:p>
          <a:p>
            <a:pPr>
              <a:tabLst>
                <a:tab pos="358775"/>
                <a:tab pos="715963"/>
                <a:tab pos="1074738"/>
              </a:tabLst>
            </a:pPr>
            <a:r>
              <a:rPr lang="en-US" sz="2000" b="1">
                <a:latin typeface="Courier New" pitchFamily="49" charset="0"/>
              </a:rPr>
              <a:t>result2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.</a:t>
            </a:r>
            <a:r>
              <a:rPr lang="en-US" sz="2000" b="1">
                <a:latin typeface="Courier New" pitchFamily="49" charset="0"/>
              </a:rPr>
              <a:t>score = 62.0;</a:t>
            </a:r>
          </a:p>
          <a:p>
            <a:pPr>
              <a:tabLst>
                <a:tab pos="358775"/>
                <a:tab pos="715963"/>
                <a:tab pos="1074738"/>
              </a:tabLst>
            </a:pPr>
            <a:r>
              <a:rPr lang="en-US" sz="2000" b="1">
                <a:latin typeface="Courier New" pitchFamily="49" charset="0"/>
              </a:rPr>
              <a:t>result2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.</a:t>
            </a:r>
            <a:r>
              <a:rPr lang="en-US" sz="2000" b="1">
                <a:latin typeface="Courier New" pitchFamily="49" charset="0"/>
              </a:rPr>
              <a:t>grade = 'D';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CD9F77B-BF28-4D2B-9CC4-2DC908DF9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089" y="4266535"/>
            <a:ext cx="6708775" cy="1081642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tabLst>
                <a:tab pos="358775"/>
                <a:tab pos="715963"/>
                <a:tab pos="1074738"/>
              </a:tabLst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card_t</a:t>
            </a:r>
            <a:r>
              <a:rPr lang="en-US" sz="2000" b="1">
                <a:latin typeface="Courier New" pitchFamily="49" charset="0"/>
              </a:rPr>
              <a:t> card2 = { 666666, {30, 6} };</a:t>
            </a:r>
          </a:p>
          <a:p>
            <a:pPr>
              <a:tabLst>
                <a:tab pos="358775"/>
                <a:tab pos="715963"/>
                <a:tab pos="1074738"/>
              </a:tabLst>
            </a:pPr>
            <a:endParaRPr lang="en-US" sz="2000" b="1">
              <a:latin typeface="Courier New" pitchFamily="49" charset="0"/>
            </a:endParaRPr>
          </a:p>
          <a:p>
            <a:pPr>
              <a:tabLst>
                <a:tab pos="358775"/>
                <a:tab pos="715963"/>
                <a:tab pos="1074738"/>
              </a:tabLst>
            </a:pPr>
            <a:r>
              <a:rPr lang="en-US" sz="2000" b="1">
                <a:latin typeface="Courier New" pitchFamily="49" charset="0"/>
              </a:rPr>
              <a:t>card2.expiryDate.year = 2021;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5D4A28-6B4C-4458-A9D7-9417E7B9EE71}"/>
              </a:ext>
            </a:extLst>
          </p:cNvPr>
          <p:cNvSpPr/>
          <p:nvPr/>
        </p:nvSpPr>
        <p:spPr bwMode="auto">
          <a:xfrm>
            <a:off x="2428913" y="3035590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E8E05B-65F3-461A-B60C-C1C799321905}"/>
              </a:ext>
            </a:extLst>
          </p:cNvPr>
          <p:cNvSpPr/>
          <p:nvPr/>
        </p:nvSpPr>
        <p:spPr bwMode="auto">
          <a:xfrm>
            <a:off x="2418281" y="3353454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186F6D-6B72-4BCE-B313-C629E9B14990}"/>
              </a:ext>
            </a:extLst>
          </p:cNvPr>
          <p:cNvSpPr/>
          <p:nvPr/>
        </p:nvSpPr>
        <p:spPr bwMode="auto">
          <a:xfrm>
            <a:off x="2428913" y="3661798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316BEF-8D14-479A-8A1B-5D67D747E377}"/>
              </a:ext>
            </a:extLst>
          </p:cNvPr>
          <p:cNvSpPr/>
          <p:nvPr/>
        </p:nvSpPr>
        <p:spPr bwMode="auto">
          <a:xfrm>
            <a:off x="2549601" y="4990868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2D92FD-17CC-4BE5-BDC9-AD5747CB339E}"/>
              </a:ext>
            </a:extLst>
          </p:cNvPr>
          <p:cNvSpPr/>
          <p:nvPr/>
        </p:nvSpPr>
        <p:spPr bwMode="auto">
          <a:xfrm>
            <a:off x="4231226" y="4990868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E41D6344-4AFE-4D9A-BEF2-A489B384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25816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  <p:cond evt="onBegin" delay="0">
                          <p:tn val="19"/>
                        </p:cond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8" grpId="0"/>
      <p:bldP spid="19" grpId="0"/>
      <p:bldP spid="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  <a:latin typeface="+mn-lt"/>
              </a:rPr>
              <a:t>4.5 Example: Initializing and Accessing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5" name="Group 10">
            <a:extLst>
              <a:ext uri="{FF2B5EF4-FFF2-40B4-BE49-F238E27FC236}">
                <a16:creationId xmlns:a16="http://schemas.microsoft.com/office/drawing/2014/main" id="{E5D0FBD5-7775-41A0-A6E9-C78681AD2D9A}"/>
              </a:ext>
            </a:extLst>
          </p:cNvPr>
          <p:cNvGrpSpPr/>
          <p:nvPr/>
        </p:nvGrpSpPr>
        <p:grpSpPr>
          <a:xfrm>
            <a:off x="485776" y="1112838"/>
            <a:ext cx="7775909" cy="5292883"/>
            <a:chOff x="790832" y="1112923"/>
            <a:chExt cx="7776273" cy="52922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0F96B6-C0EC-4B59-9936-A2FF02506AAB}"/>
                </a:ext>
              </a:extLst>
            </p:cNvPr>
            <p:cNvSpPr txBox="1"/>
            <p:nvPr/>
          </p:nvSpPr>
          <p:spPr>
            <a:xfrm>
              <a:off x="790832" y="1235145"/>
              <a:ext cx="7776273" cy="517001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400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&lt;stdio.h&gt;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endParaRPr lang="en-US" sz="12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typedef struct 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US" sz="1600" b="1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stuNum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score;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grade;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 result_t;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endParaRPr lang="en-US" sz="12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_t </a:t>
              </a: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1 = {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123321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93.5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'A'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},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         </a:t>
              </a: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2;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endParaRPr lang="en-US" sz="1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result2.stuNum =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456654</a:t>
              </a: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2.score =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62.0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2.grade =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'D'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"result1: stuNum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score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%.1f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grade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       result1.stuNum, result1.score, result1.grade);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"result2: stuNum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score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%.1f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grade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       result2.stuNum, result2.score, result2.grade);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6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269AB7-F759-4653-BF29-70CC1D61C62A}"/>
                </a:ext>
              </a:extLst>
            </p:cNvPr>
            <p:cNvSpPr txBox="1"/>
            <p:nvPr/>
          </p:nvSpPr>
          <p:spPr>
            <a:xfrm>
              <a:off x="6186810" y="1112923"/>
              <a:ext cx="1906866" cy="3692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r>
                <a:rPr lang="en-US"/>
                <a:t>StructureEg1.c</a:t>
              </a:r>
              <a:endParaRPr lang="en-SG"/>
            </a:p>
          </p:txBody>
        </p:sp>
      </p:grpSp>
      <p:grpSp>
        <p:nvGrpSpPr>
          <p:cNvPr id="22" name="Group 14">
            <a:extLst>
              <a:ext uri="{FF2B5EF4-FFF2-40B4-BE49-F238E27FC236}">
                <a16:creationId xmlns:a16="http://schemas.microsoft.com/office/drawing/2014/main" id="{1166ACDB-D7BC-49F0-B010-37547172E962}"/>
              </a:ext>
            </a:extLst>
          </p:cNvPr>
          <p:cNvGrpSpPr/>
          <p:nvPr/>
        </p:nvGrpSpPr>
        <p:grpSpPr>
          <a:xfrm>
            <a:off x="2771778" y="1765004"/>
            <a:ext cx="1893776" cy="1154042"/>
            <a:chOff x="3077030" y="1764985"/>
            <a:chExt cx="1893776" cy="1154701"/>
          </a:xfrm>
        </p:grpSpPr>
        <p:sp>
          <p:nvSpPr>
            <p:cNvPr id="23" name="Right Brace 9">
              <a:extLst>
                <a:ext uri="{FF2B5EF4-FFF2-40B4-BE49-F238E27FC236}">
                  <a16:creationId xmlns:a16="http://schemas.microsoft.com/office/drawing/2014/main" id="{95CE1741-6793-46E4-B27A-22EE29E133D3}"/>
                </a:ext>
              </a:extLst>
            </p:cNvPr>
            <p:cNvSpPr/>
            <p:nvPr/>
          </p:nvSpPr>
          <p:spPr bwMode="auto">
            <a:xfrm>
              <a:off x="3077030" y="1764985"/>
              <a:ext cx="112101" cy="1154701"/>
            </a:xfrm>
            <a:prstGeom prst="rightBrace">
              <a:avLst>
                <a:gd name="adj1" fmla="val 40348"/>
                <a:gd name="adj2" fmla="val 52481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endParaRPr lang="en-SG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E36E22-2278-40FF-AA30-E7336E301E8B}"/>
                </a:ext>
              </a:extLst>
            </p:cNvPr>
            <p:cNvSpPr txBox="1"/>
            <p:nvPr/>
          </p:nvSpPr>
          <p:spPr bwMode="auto">
            <a:xfrm>
              <a:off x="3272181" y="2171828"/>
              <a:ext cx="1698625" cy="3510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Arial"/>
                  <a:cs typeface="Arial"/>
                </a:rPr>
                <a:t>Type definition</a:t>
              </a:r>
              <a:endParaRPr lang="en-SG" sz="1600">
                <a:latin typeface="Arial"/>
                <a:cs typeface="Arial"/>
              </a:endParaRPr>
            </a:p>
          </p:txBody>
        </p:sp>
      </p:grpSp>
      <p:grpSp>
        <p:nvGrpSpPr>
          <p:cNvPr id="25" name="Group 19">
            <a:extLst>
              <a:ext uri="{FF2B5EF4-FFF2-40B4-BE49-F238E27FC236}">
                <a16:creationId xmlns:a16="http://schemas.microsoft.com/office/drawing/2014/main" id="{5ADA0B86-5D28-4309-B97D-CB080D26B260}"/>
              </a:ext>
            </a:extLst>
          </p:cNvPr>
          <p:cNvGrpSpPr/>
          <p:nvPr/>
        </p:nvGrpSpPr>
        <p:grpSpPr>
          <a:xfrm>
            <a:off x="3594754" y="2878176"/>
            <a:ext cx="4047148" cy="686279"/>
            <a:chOff x="3349961" y="3174744"/>
            <a:chExt cx="4047587" cy="686056"/>
          </a:xfrm>
        </p:grpSpPr>
        <p:sp>
          <p:nvSpPr>
            <p:cNvPr id="26" name="Line Callout 2 (Border and Accent Bar) 25">
              <a:extLst>
                <a:ext uri="{FF2B5EF4-FFF2-40B4-BE49-F238E27FC236}">
                  <a16:creationId xmlns:a16="http://schemas.microsoft.com/office/drawing/2014/main" id="{B8F875D1-3147-4EA8-8A38-C61DEBE80D84}"/>
                </a:ext>
              </a:extLst>
            </p:cNvPr>
            <p:cNvSpPr/>
            <p:nvPr/>
          </p:nvSpPr>
          <p:spPr bwMode="auto">
            <a:xfrm>
              <a:off x="6114709" y="3174744"/>
              <a:ext cx="1282839" cy="406268"/>
            </a:xfrm>
            <a:prstGeom prst="accentBorderCallout2">
              <a:avLst>
                <a:gd name="adj1" fmla="val 18750"/>
                <a:gd name="adj2" fmla="val -8333"/>
                <a:gd name="adj3" fmla="val 20565"/>
                <a:gd name="adj4" fmla="val -25442"/>
                <a:gd name="adj5" fmla="val 107121"/>
                <a:gd name="adj6" fmla="val -5303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Arial"/>
                  <a:cs typeface="Arial"/>
                </a:rPr>
                <a:t>Initialization</a:t>
              </a:r>
              <a:endParaRPr lang="en-SG" sz="1600">
                <a:latin typeface="Arial"/>
                <a:cs typeface="Arial"/>
              </a:endParaRPr>
            </a:p>
          </p:txBody>
        </p:sp>
        <p:cxnSp>
          <p:nvCxnSpPr>
            <p:cNvPr id="27" name="Straight Connector 18">
              <a:extLst>
                <a:ext uri="{FF2B5EF4-FFF2-40B4-BE49-F238E27FC236}">
                  <a16:creationId xmlns:a16="http://schemas.microsoft.com/office/drawing/2014/main" id="{3958162B-BFEB-409D-8BF2-1FDB2A55D5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49961" y="3860800"/>
              <a:ext cx="2007862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4AE461-E3C1-44E9-B250-F21BC19236BD}"/>
              </a:ext>
            </a:extLst>
          </p:cNvPr>
          <p:cNvGrpSpPr/>
          <p:nvPr/>
        </p:nvGrpSpPr>
        <p:grpSpPr>
          <a:xfrm>
            <a:off x="1038984" y="4145156"/>
            <a:ext cx="6212048" cy="1683073"/>
            <a:chOff x="1343782" y="4145156"/>
            <a:chExt cx="6212048" cy="1683073"/>
          </a:xfrm>
        </p:grpSpPr>
        <p:sp>
          <p:nvSpPr>
            <p:cNvPr id="29" name="Line Callout 2 (Border and Accent Bar) 28">
              <a:extLst>
                <a:ext uri="{FF2B5EF4-FFF2-40B4-BE49-F238E27FC236}">
                  <a16:creationId xmlns:a16="http://schemas.microsoft.com/office/drawing/2014/main" id="{F69A82AC-B21A-405E-A5D0-503F83A78ECC}"/>
                </a:ext>
              </a:extLst>
            </p:cNvPr>
            <p:cNvSpPr/>
            <p:nvPr/>
          </p:nvSpPr>
          <p:spPr bwMode="auto">
            <a:xfrm>
              <a:off x="5544949" y="4145156"/>
              <a:ext cx="1282700" cy="626139"/>
            </a:xfrm>
            <a:prstGeom prst="accentBorderCallout2">
              <a:avLst>
                <a:gd name="adj1" fmla="val 74231"/>
                <a:gd name="adj2" fmla="val -4459"/>
                <a:gd name="adj3" fmla="val 72669"/>
                <a:gd name="adj4" fmla="val -32231"/>
                <a:gd name="adj5" fmla="val 34428"/>
                <a:gd name="adj6" fmla="val -103546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Arial"/>
                  <a:cs typeface="Arial"/>
                </a:rPr>
                <a:t>Accessing members</a:t>
              </a:r>
              <a:endParaRPr lang="en-SG" sz="1600">
                <a:latin typeface="Arial"/>
                <a:cs typeface="Arial"/>
              </a:endParaRPr>
            </a:p>
          </p:txBody>
        </p:sp>
        <p:cxnSp>
          <p:nvCxnSpPr>
            <p:cNvPr id="30" name="Straight Connector 21">
              <a:extLst>
                <a:ext uri="{FF2B5EF4-FFF2-40B4-BE49-F238E27FC236}">
                  <a16:creationId xmlns:a16="http://schemas.microsoft.com/office/drawing/2014/main" id="{88713F5A-2BF7-4B19-A701-5755000243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24110" y="5353283"/>
              <a:ext cx="5431720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" name="Straight Connector 23">
              <a:extLst>
                <a:ext uri="{FF2B5EF4-FFF2-40B4-BE49-F238E27FC236}">
                  <a16:creationId xmlns:a16="http://schemas.microsoft.com/office/drawing/2014/main" id="{69FF9B7E-25F0-4EA5-BE67-98BA79E7FB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24110" y="5828229"/>
              <a:ext cx="5431720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2" name="Straight Connector 26">
              <a:extLst>
                <a:ext uri="{FF2B5EF4-FFF2-40B4-BE49-F238E27FC236}">
                  <a16:creationId xmlns:a16="http://schemas.microsoft.com/office/drawing/2014/main" id="{1AFD7034-1714-412E-B80A-480A2AD9BA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43782" y="4232628"/>
              <a:ext cx="1664113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3" name="Straight Connector 27">
              <a:extLst>
                <a:ext uri="{FF2B5EF4-FFF2-40B4-BE49-F238E27FC236}">
                  <a16:creationId xmlns:a16="http://schemas.microsoft.com/office/drawing/2014/main" id="{329BA89B-BFA9-4669-AC7B-077F9389E9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367511" y="4459705"/>
              <a:ext cx="1544129" cy="3981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" name="Straight Connector 28">
              <a:extLst>
                <a:ext uri="{FF2B5EF4-FFF2-40B4-BE49-F238E27FC236}">
                  <a16:creationId xmlns:a16="http://schemas.microsoft.com/office/drawing/2014/main" id="{E9689677-3FAB-40F5-B858-F81306634A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54853" y="4710361"/>
              <a:ext cx="1556787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96AB246-5C04-4643-8539-8201C66BA7A6}"/>
              </a:ext>
            </a:extLst>
          </p:cNvPr>
          <p:cNvSpPr txBox="1"/>
          <p:nvPr/>
        </p:nvSpPr>
        <p:spPr>
          <a:xfrm>
            <a:off x="2969547" y="1532021"/>
            <a:ext cx="5885695" cy="584775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result1: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stuNum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123321;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93.5;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grade = A</a:t>
            </a:r>
          </a:p>
          <a:p>
            <a:pPr>
              <a:defRPr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result2: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stuNum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456654;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05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62.0;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grade = D</a:t>
            </a:r>
            <a:endParaRPr lang="en-SG" sz="16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2DAFBC90-3CAA-463D-8769-5344BADF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2985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  <a:latin typeface="+mn-lt"/>
              </a:rPr>
              <a:t>4.6 Reading a Structure Member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AE25CCC8-ECCC-4696-94B7-288803213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0"/>
            <a:ext cx="7834313" cy="1296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400"/>
              <a:t>The structure members are read in individually the same way as we do for ordinary variables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400"/>
              <a:t>Example:</a:t>
            </a:r>
            <a:endParaRPr lang="en-US" sz="2000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93CF0122-CFF9-4E38-BAF7-20F79904C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32" y="2889250"/>
            <a:ext cx="7908757" cy="2074863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tabLst>
                <a:tab pos="358775"/>
                <a:tab pos="715963"/>
                <a:tab pos="1074738"/>
              </a:tabLst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2000" b="1">
                <a:latin typeface="Courier New" pitchFamily="49" charset="0"/>
              </a:rPr>
              <a:t> result1;</a:t>
            </a:r>
          </a:p>
          <a:p>
            <a:pPr>
              <a:tabLst>
                <a:tab pos="358775"/>
                <a:tab pos="715963"/>
                <a:tab pos="1074738"/>
              </a:tabLst>
            </a:pPr>
            <a:endParaRPr lang="en-US" sz="2000" b="1">
              <a:latin typeface="Courier New" pitchFamily="49" charset="0"/>
            </a:endParaRPr>
          </a:p>
          <a:p>
            <a:pPr>
              <a:tabLst>
                <a:tab pos="358775"/>
                <a:tab pos="715963"/>
                <a:tab pos="1074738"/>
              </a:tabLst>
            </a:pPr>
            <a:r>
              <a:rPr lang="en-US" sz="2000" b="1" err="1">
                <a:latin typeface="Courier New" pitchFamily="49" charset="0"/>
              </a:rPr>
              <a:t>printf("Enter student number, score and grade: ");</a:t>
            </a:r>
          </a:p>
          <a:p>
            <a:pPr>
              <a:tabLst>
                <a:tab pos="358775"/>
                <a:tab pos="715963"/>
                <a:tab pos="1074738"/>
              </a:tabLst>
            </a:pPr>
            <a:endParaRPr lang="en-US" sz="2000" b="1">
              <a:latin typeface="Courier New" pitchFamily="49" charset="0"/>
            </a:endParaRPr>
          </a:p>
          <a:p>
            <a:pPr>
              <a:tabLst>
                <a:tab pos="358775"/>
                <a:tab pos="715963"/>
                <a:tab pos="1074738"/>
              </a:tabLst>
            </a:pPr>
            <a:r>
              <a:rPr lang="en-US" sz="2000" b="1" err="1">
                <a:latin typeface="Courier New" pitchFamily="49" charset="0"/>
              </a:rPr>
              <a:t>scanf("%d %f %c", &amp;result1.stuNum, &amp;result1.score, </a:t>
            </a:r>
            <a:br>
              <a:rPr lang="en-US" sz="2000" b="1" err="1">
                <a:latin typeface="Courier New" pitchFamily="49" charset="0"/>
              </a:rPr>
            </a:br>
            <a:r>
              <a:rPr lang="en-US" sz="2000" b="1" err="1">
                <a:latin typeface="Courier New" pitchFamily="49" charset="0"/>
              </a:rPr>
              <a:t>                  &amp;result1.grade);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7A78C28-9D76-4080-AE77-88CA4DCA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64254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  <a:latin typeface="+mn-lt"/>
              </a:rPr>
              <a:t>4.7 Assigning Structures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8D35B-5B77-4F7F-99FE-4993FC5C4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309256"/>
            <a:ext cx="7834313" cy="2098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400"/>
              <a:t>We use the </a:t>
            </a:r>
            <a:r>
              <a:rPr lang="en-US" sz="2400">
                <a:solidFill>
                  <a:srgbClr val="0000FF"/>
                </a:solidFill>
              </a:rPr>
              <a:t>dot operator </a:t>
            </a:r>
            <a:r>
              <a:rPr lang="en-US" sz="2400"/>
              <a:t>(</a:t>
            </a:r>
            <a:r>
              <a:rPr lang="en-US" sz="2400" b="1">
                <a:solidFill>
                  <a:srgbClr val="FF0000"/>
                </a:solidFill>
              </a:rPr>
              <a:t>.</a:t>
            </a:r>
            <a:r>
              <a:rPr lang="en-US" sz="2400"/>
              <a:t>) to access individual member of a structure variable.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400"/>
              <a:t>If we use the structure variable’s name, we are referring to the </a:t>
            </a:r>
            <a:r>
              <a:rPr lang="en-US" sz="2400" u="sng"/>
              <a:t>entire structure</a:t>
            </a:r>
            <a:r>
              <a:rPr lang="en-US" sz="2400"/>
              <a:t>. 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400"/>
              <a:t>Unlike arrays, we may do assignments with structures</a:t>
            </a:r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8A24EB-CD11-40A9-B714-F301ADC68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670" y="3578370"/>
            <a:ext cx="3170237" cy="4064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tabLst>
                <a:tab pos="358775"/>
                <a:tab pos="715963"/>
                <a:tab pos="1074738"/>
              </a:tabLst>
              <a:defRPr/>
            </a:pPr>
            <a:r>
              <a:rPr lang="en-US" sz="2000" b="1">
                <a:latin typeface="Courier New" pitchFamily="49" charset="0"/>
                <a:cs typeface="Arial"/>
              </a:rPr>
              <a:t>result2 = result1;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Arial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ACF10E-5860-40C2-A91A-F4E6DBCC20B5}"/>
              </a:ext>
            </a:extLst>
          </p:cNvPr>
          <p:cNvGrpSpPr/>
          <p:nvPr/>
        </p:nvGrpSpPr>
        <p:grpSpPr>
          <a:xfrm>
            <a:off x="4329547" y="3398261"/>
            <a:ext cx="4565072" cy="747712"/>
            <a:chOff x="4329547" y="3439824"/>
            <a:chExt cx="4565072" cy="747712"/>
          </a:xfrm>
        </p:grpSpPr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48347615-3872-4025-B8A9-11BB4D390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383" y="3439824"/>
              <a:ext cx="4073236" cy="747712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8A8AB9"/>
              </a:solidFill>
              <a:miter lim="800000"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tabLst>
                  <a:tab pos="358775"/>
                  <a:tab pos="715963"/>
                  <a:tab pos="1074738"/>
                </a:tabLst>
                <a:defRPr/>
              </a:pPr>
              <a:r>
                <a:rPr lang="en-US" sz="1400" b="1">
                  <a:latin typeface="Courier New" pitchFamily="49" charset="0"/>
                  <a:cs typeface="Arial"/>
                </a:rPr>
                <a:t>result2.stuNum = result1.stuNum;</a:t>
              </a:r>
            </a:p>
            <a:p>
              <a:pPr>
                <a:tabLst>
                  <a:tab pos="358775"/>
                  <a:tab pos="715963"/>
                  <a:tab pos="1074738"/>
                </a:tabLst>
                <a:defRPr/>
              </a:pPr>
              <a:r>
                <a:rPr lang="en-US" sz="1400" b="1">
                  <a:latin typeface="Courier New" pitchFamily="49" charset="0"/>
                  <a:cs typeface="Arial"/>
                </a:rPr>
                <a:t>result2.score = </a:t>
              </a:r>
              <a:r>
                <a:rPr lang="en-US" sz="1400" b="1">
                  <a:latin typeface="Courier New" pitchFamily="49" charset="0"/>
                </a:rPr>
                <a:t>result1</a:t>
              </a:r>
              <a:r>
                <a:rPr lang="en-US" sz="1400" b="1">
                  <a:latin typeface="Courier New" pitchFamily="49" charset="0"/>
                  <a:cs typeface="Arial"/>
                </a:rPr>
                <a:t>.score;</a:t>
              </a:r>
            </a:p>
            <a:p>
              <a:pPr>
                <a:tabLst>
                  <a:tab pos="358775"/>
                  <a:tab pos="715963"/>
                  <a:tab pos="1074738"/>
                </a:tabLst>
                <a:defRPr/>
              </a:pPr>
              <a:r>
                <a:rPr lang="en-US" sz="1400" b="1">
                  <a:latin typeface="Courier New" pitchFamily="49" charset="0"/>
                  <a:cs typeface="Arial"/>
                </a:rPr>
                <a:t>result2.grade = result1.grade;</a:t>
              </a:r>
            </a:p>
            <a:p>
              <a:pPr marL="342900" indent="-342900">
                <a:defRPr/>
              </a:pPr>
              <a:endParaRPr lang="en-US" sz="2400" b="1">
                <a:solidFill>
                  <a:srgbClr val="000000"/>
                </a:solidFill>
                <a:latin typeface="Courier New" pitchFamily="49" charset="0"/>
                <a:cs typeface="Arial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B4078BFC-1475-4C8E-9AB0-B36DAD6D4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547" y="3644178"/>
              <a:ext cx="450271" cy="325149"/>
            </a:xfrm>
            <a:prstGeom prst="rect">
              <a:avLst/>
            </a:prstGeom>
            <a:noFill/>
            <a:ln w="25400" algn="ctr">
              <a:noFill/>
              <a:miter lim="800000"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>
                <a:tabLst>
                  <a:tab pos="358775"/>
                  <a:tab pos="715963"/>
                  <a:tab pos="1074738"/>
                </a:tabLst>
                <a:defRPr/>
              </a:pPr>
              <a:r>
                <a:rPr lang="en-US" b="1">
                  <a:latin typeface="+mn-lt"/>
                  <a:cs typeface="Arial"/>
                </a:rPr>
                <a:t>=</a:t>
              </a:r>
            </a:p>
            <a:p>
              <a:pPr marL="342900" indent="-342900" algn="ctr">
                <a:defRPr/>
              </a:pPr>
              <a:endParaRPr lang="en-US" sz="2400" b="1">
                <a:solidFill>
                  <a:srgbClr val="000000"/>
                </a:solidFill>
                <a:latin typeface="Courier New" pitchFamily="49" charset="0"/>
                <a:cs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FB029F-6341-4866-9F5A-8260587DBCA8}"/>
              </a:ext>
            </a:extLst>
          </p:cNvPr>
          <p:cNvGrpSpPr/>
          <p:nvPr/>
        </p:nvGrpSpPr>
        <p:grpSpPr>
          <a:xfrm>
            <a:off x="4826000" y="4173538"/>
            <a:ext cx="3854032" cy="2173915"/>
            <a:chOff x="4826000" y="4173538"/>
            <a:chExt cx="3854032" cy="2173915"/>
          </a:xfrm>
        </p:grpSpPr>
        <p:grpSp>
          <p:nvGrpSpPr>
            <p:cNvPr id="15" name="Group 41">
              <a:extLst>
                <a:ext uri="{FF2B5EF4-FFF2-40B4-BE49-F238E27FC236}">
                  <a16:creationId xmlns:a16="http://schemas.microsoft.com/office/drawing/2014/main" id="{19F60257-BA3D-4EA0-B3E0-A9972D3579D3}"/>
                </a:ext>
              </a:extLst>
            </p:cNvPr>
            <p:cNvGrpSpPr/>
            <p:nvPr/>
          </p:nvGrpSpPr>
          <p:grpSpPr>
            <a:xfrm>
              <a:off x="5090316" y="4455613"/>
              <a:ext cx="3588547" cy="950595"/>
              <a:chOff x="2492305" y="4636407"/>
              <a:chExt cx="3589182" cy="95079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112C244-1A9B-4200-8FDA-21FB435FCE92}"/>
                  </a:ext>
                </a:extLst>
              </p:cNvPr>
              <p:cNvSpPr/>
              <p:nvPr/>
            </p:nvSpPr>
            <p:spPr bwMode="auto">
              <a:xfrm>
                <a:off x="2934506" y="5173947"/>
                <a:ext cx="932694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>
                  <a:defRPr/>
                </a:pPr>
                <a:endParaRPr lang="en-SG">
                  <a:latin typeface="Arial"/>
                  <a:cs typeface="Arial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AD026C3-D06F-47BF-A7AA-0DE828E9680E}"/>
                  </a:ext>
                </a:extLst>
              </p:cNvPr>
              <p:cNvSpPr/>
              <p:nvPr/>
            </p:nvSpPr>
            <p:spPr bwMode="auto">
              <a:xfrm>
                <a:off x="4334845" y="5173947"/>
                <a:ext cx="607193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>
                  <a:defRPr/>
                </a:pPr>
                <a:endParaRPr lang="en-SG">
                  <a:latin typeface="Arial"/>
                  <a:cs typeface="Arial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B2C1C6E-99BE-4D39-A418-02A665033704}"/>
                  </a:ext>
                </a:extLst>
              </p:cNvPr>
              <p:cNvSpPr/>
              <p:nvPr/>
            </p:nvSpPr>
            <p:spPr bwMode="auto">
              <a:xfrm>
                <a:off x="5301720" y="5173947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>
                  <a:defRPr/>
                </a:pPr>
                <a:endParaRPr lang="en-SG">
                  <a:latin typeface="Arial"/>
                  <a:cs typeface="Arial"/>
                </a:endParaRPr>
              </a:p>
            </p:txBody>
          </p:sp>
          <p:sp>
            <p:nvSpPr>
              <p:cNvPr id="33" name="TextBox 62">
                <a:extLst>
                  <a:ext uri="{FF2B5EF4-FFF2-40B4-BE49-F238E27FC236}">
                    <a16:creationId xmlns:a16="http://schemas.microsoft.com/office/drawing/2014/main" id="{411F88A9-ECF8-43DB-A735-8D0F4D17CE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9389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 sz="1400" err="1"/>
                  <a:t>stuNum</a:t>
                </a:r>
                <a:endParaRPr lang="en-SG" sz="1400"/>
              </a:p>
            </p:txBody>
          </p:sp>
          <p:sp>
            <p:nvSpPr>
              <p:cNvPr id="34" name="TextBox 63">
                <a:extLst>
                  <a:ext uri="{FF2B5EF4-FFF2-40B4-BE49-F238E27FC236}">
                    <a16:creationId xmlns:a16="http://schemas.microsoft.com/office/drawing/2014/main" id="{7205ED2E-12E3-484B-907C-4506D32554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472" y="4890949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 sz="1400"/>
                  <a:t>score</a:t>
                </a:r>
                <a:endParaRPr lang="en-SG" sz="1400"/>
              </a:p>
            </p:txBody>
          </p:sp>
          <p:sp>
            <p:nvSpPr>
              <p:cNvPr id="35" name="TextBox 64">
                <a:extLst>
                  <a:ext uri="{FF2B5EF4-FFF2-40B4-BE49-F238E27FC236}">
                    <a16:creationId xmlns:a16="http://schemas.microsoft.com/office/drawing/2014/main" id="{519953DD-E373-4D09-9C71-CD445EF1AB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5510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 sz="1400"/>
                  <a:t>grade</a:t>
                </a:r>
                <a:endParaRPr lang="en-SG" sz="1400"/>
              </a:p>
            </p:txBody>
          </p:sp>
          <p:sp>
            <p:nvSpPr>
              <p:cNvPr id="38" name="TextBox 65">
                <a:extLst>
                  <a:ext uri="{FF2B5EF4-FFF2-40B4-BE49-F238E27FC236}">
                    <a16:creationId xmlns:a16="http://schemas.microsoft.com/office/drawing/2014/main" id="{04F03EB7-46D9-46AA-B595-A7B9C16A11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 sz="1400"/>
                  <a:t>result1</a:t>
                </a:r>
                <a:endParaRPr lang="en-SG" sz="1400"/>
              </a:p>
            </p:txBody>
          </p:sp>
          <p:sp>
            <p:nvSpPr>
              <p:cNvPr id="39" name="Rectangle 66">
                <a:extLst>
                  <a:ext uri="{FF2B5EF4-FFF2-40B4-BE49-F238E27FC236}">
                    <a16:creationId xmlns:a16="http://schemas.microsoft.com/office/drawing/2014/main" id="{E3BD4BB0-2E0C-4843-B611-69B5EEB1A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63783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endParaRPr lang="en-SG"/>
              </a:p>
            </p:txBody>
          </p:sp>
          <p:sp>
            <p:nvSpPr>
              <p:cNvPr id="40" name="TextBox 50">
                <a:extLst>
                  <a:ext uri="{FF2B5EF4-FFF2-40B4-BE49-F238E27FC236}">
                    <a16:creationId xmlns:a16="http://schemas.microsoft.com/office/drawing/2014/main" id="{C8F4D9C7-1F9C-48E1-AE57-D4F44ED9A0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675" y="5157307"/>
                <a:ext cx="1003728" cy="3694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/>
                  <a:t>123321</a:t>
                </a:r>
                <a:endParaRPr lang="en-SG"/>
              </a:p>
            </p:txBody>
          </p:sp>
          <p:sp>
            <p:nvSpPr>
              <p:cNvPr id="41" name="TextBox 51">
                <a:extLst>
                  <a:ext uri="{FF2B5EF4-FFF2-40B4-BE49-F238E27FC236}">
                    <a16:creationId xmlns:a16="http://schemas.microsoft.com/office/drawing/2014/main" id="{437065F8-BCC6-46A5-AC22-EF0645260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2569" y="5146847"/>
                <a:ext cx="677778" cy="3694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/>
                  <a:t>93.5</a:t>
                </a:r>
                <a:endParaRPr lang="en-SG"/>
              </a:p>
            </p:txBody>
          </p:sp>
          <p:sp>
            <p:nvSpPr>
              <p:cNvPr id="42" name="TextBox 52">
                <a:extLst>
                  <a:ext uri="{FF2B5EF4-FFF2-40B4-BE49-F238E27FC236}">
                    <a16:creationId xmlns:a16="http://schemas.microsoft.com/office/drawing/2014/main" id="{663F10C7-735F-4165-BD6A-465CD2F575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3706" y="5147627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/>
                  <a:t>'A'</a:t>
                </a:r>
                <a:endParaRPr lang="en-SG"/>
              </a:p>
            </p:txBody>
          </p:sp>
        </p:grpSp>
        <p:sp>
          <p:nvSpPr>
            <p:cNvPr id="16" name="TextBox 65">
              <a:extLst>
                <a:ext uri="{FF2B5EF4-FFF2-40B4-BE49-F238E27FC236}">
                  <a16:creationId xmlns:a16="http://schemas.microsoft.com/office/drawing/2014/main" id="{11A3A4D3-456F-4689-BAFA-B24E5D6AF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000" y="4173538"/>
              <a:ext cx="1030332" cy="3692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i="1">
                  <a:solidFill>
                    <a:srgbClr val="0000FF"/>
                  </a:solidFill>
                </a:rPr>
                <a:t>After:</a:t>
              </a:r>
              <a:endParaRPr lang="en-SG" i="1">
                <a:solidFill>
                  <a:srgbClr val="0000FF"/>
                </a:solidFill>
              </a:endParaRPr>
            </a:p>
          </p:txBody>
        </p:sp>
        <p:grpSp>
          <p:nvGrpSpPr>
            <p:cNvPr id="17" name="Group 41">
              <a:extLst>
                <a:ext uri="{FF2B5EF4-FFF2-40B4-BE49-F238E27FC236}">
                  <a16:creationId xmlns:a16="http://schemas.microsoft.com/office/drawing/2014/main" id="{7DEB642F-E7E6-4FEB-A3CE-7F4D2DB31557}"/>
                </a:ext>
              </a:extLst>
            </p:cNvPr>
            <p:cNvGrpSpPr/>
            <p:nvPr/>
          </p:nvGrpSpPr>
          <p:grpSpPr>
            <a:xfrm>
              <a:off x="5091485" y="5396858"/>
              <a:ext cx="3588547" cy="950595"/>
              <a:chOff x="2492305" y="4636407"/>
              <a:chExt cx="3589182" cy="95079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D2E2D53-0F62-4941-983F-359992372937}"/>
                  </a:ext>
                </a:extLst>
              </p:cNvPr>
              <p:cNvSpPr/>
              <p:nvPr/>
            </p:nvSpPr>
            <p:spPr bwMode="auto">
              <a:xfrm>
                <a:off x="2934506" y="5173947"/>
                <a:ext cx="932694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>
                  <a:defRPr/>
                </a:pPr>
                <a:endParaRPr lang="en-SG">
                  <a:latin typeface="Arial"/>
                  <a:cs typeface="Arial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0ECBBFD-8F5C-415E-B3CE-F213B4F82CF7}"/>
                  </a:ext>
                </a:extLst>
              </p:cNvPr>
              <p:cNvSpPr/>
              <p:nvPr/>
            </p:nvSpPr>
            <p:spPr bwMode="auto">
              <a:xfrm>
                <a:off x="4334845" y="5173947"/>
                <a:ext cx="607193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>
                  <a:defRPr/>
                </a:pPr>
                <a:endParaRPr lang="en-SG">
                  <a:latin typeface="Arial"/>
                  <a:cs typeface="Arial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FA55C9F-087D-4918-80F6-0366E066EBCB}"/>
                  </a:ext>
                </a:extLst>
              </p:cNvPr>
              <p:cNvSpPr/>
              <p:nvPr/>
            </p:nvSpPr>
            <p:spPr bwMode="auto">
              <a:xfrm>
                <a:off x="5301720" y="5173947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>
                  <a:defRPr/>
                </a:pPr>
                <a:endParaRPr lang="en-SG">
                  <a:latin typeface="Arial"/>
                  <a:cs typeface="Arial"/>
                </a:endParaRPr>
              </a:p>
            </p:txBody>
          </p:sp>
          <p:sp>
            <p:nvSpPr>
              <p:cNvPr id="22" name="TextBox 62">
                <a:extLst>
                  <a:ext uri="{FF2B5EF4-FFF2-40B4-BE49-F238E27FC236}">
                    <a16:creationId xmlns:a16="http://schemas.microsoft.com/office/drawing/2014/main" id="{7FFB6014-325F-4216-AE61-1123A17B61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9389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 sz="1400" err="1"/>
                  <a:t>stuNum</a:t>
                </a:r>
                <a:endParaRPr lang="en-SG" sz="1400"/>
              </a:p>
            </p:txBody>
          </p:sp>
          <p:sp>
            <p:nvSpPr>
              <p:cNvPr id="23" name="TextBox 63">
                <a:extLst>
                  <a:ext uri="{FF2B5EF4-FFF2-40B4-BE49-F238E27FC236}">
                    <a16:creationId xmlns:a16="http://schemas.microsoft.com/office/drawing/2014/main" id="{49FC6407-F267-4B4B-9D7B-B01AF36DEA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472" y="4890949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 sz="1400"/>
                  <a:t>score</a:t>
                </a:r>
                <a:endParaRPr lang="en-SG" sz="1400"/>
              </a:p>
            </p:txBody>
          </p:sp>
          <p:sp>
            <p:nvSpPr>
              <p:cNvPr id="24" name="TextBox 64">
                <a:extLst>
                  <a:ext uri="{FF2B5EF4-FFF2-40B4-BE49-F238E27FC236}">
                    <a16:creationId xmlns:a16="http://schemas.microsoft.com/office/drawing/2014/main" id="{F7277C82-AB42-49E6-9C14-118A2C956D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5510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 sz="1400"/>
                  <a:t>grade</a:t>
                </a:r>
                <a:endParaRPr lang="en-SG" sz="1400"/>
              </a:p>
            </p:txBody>
          </p:sp>
          <p:sp>
            <p:nvSpPr>
              <p:cNvPr id="25" name="TextBox 65">
                <a:extLst>
                  <a:ext uri="{FF2B5EF4-FFF2-40B4-BE49-F238E27FC236}">
                    <a16:creationId xmlns:a16="http://schemas.microsoft.com/office/drawing/2014/main" id="{0624959C-DBE6-4A14-A651-D35035EF9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 sz="1400"/>
                  <a:t>result2</a:t>
                </a:r>
                <a:endParaRPr lang="en-SG" sz="1400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6BC38A2A-95AF-4663-8213-D05E0A972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63783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endParaRPr lang="en-SG"/>
              </a:p>
            </p:txBody>
          </p:sp>
          <p:sp>
            <p:nvSpPr>
              <p:cNvPr id="27" name="TextBox 50">
                <a:extLst>
                  <a:ext uri="{FF2B5EF4-FFF2-40B4-BE49-F238E27FC236}">
                    <a16:creationId xmlns:a16="http://schemas.microsoft.com/office/drawing/2014/main" id="{7974EE0F-00A5-44D3-8919-C5C34BD926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675" y="5157307"/>
                <a:ext cx="1003728" cy="3694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/>
                  <a:t>123321</a:t>
                </a:r>
                <a:endParaRPr lang="en-SG"/>
              </a:p>
            </p:txBody>
          </p:sp>
          <p:sp>
            <p:nvSpPr>
              <p:cNvPr id="28" name="TextBox 51">
                <a:extLst>
                  <a:ext uri="{FF2B5EF4-FFF2-40B4-BE49-F238E27FC236}">
                    <a16:creationId xmlns:a16="http://schemas.microsoft.com/office/drawing/2014/main" id="{9B64612B-3F89-4B63-9AA7-E13F2FE20F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2569" y="5146847"/>
                <a:ext cx="677778" cy="3694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/>
                  <a:t>93.5</a:t>
                </a:r>
                <a:endParaRPr lang="en-SG"/>
              </a:p>
            </p:txBody>
          </p:sp>
          <p:sp>
            <p:nvSpPr>
              <p:cNvPr id="29" name="TextBox 52">
                <a:extLst>
                  <a:ext uri="{FF2B5EF4-FFF2-40B4-BE49-F238E27FC236}">
                    <a16:creationId xmlns:a16="http://schemas.microsoft.com/office/drawing/2014/main" id="{5AA70D23-E5B8-49D0-B960-3FAFF31891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3706" y="5155649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/>
                  <a:t>'A'</a:t>
                </a:r>
                <a:endParaRPr lang="en-SG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0794A2C-AC6A-422E-B908-B8D563C0ECCE}"/>
              </a:ext>
            </a:extLst>
          </p:cNvPr>
          <p:cNvGrpSpPr/>
          <p:nvPr/>
        </p:nvGrpSpPr>
        <p:grpSpPr>
          <a:xfrm>
            <a:off x="711200" y="4106863"/>
            <a:ext cx="3765801" cy="2234559"/>
            <a:chOff x="711200" y="4106863"/>
            <a:chExt cx="3765801" cy="2234559"/>
          </a:xfrm>
        </p:grpSpPr>
        <p:sp>
          <p:nvSpPr>
            <p:cNvPr id="44" name="TextBox 40">
              <a:extLst>
                <a:ext uri="{FF2B5EF4-FFF2-40B4-BE49-F238E27FC236}">
                  <a16:creationId xmlns:a16="http://schemas.microsoft.com/office/drawing/2014/main" id="{8CA75E94-FE3C-43C9-B1D8-132E77787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00" y="4106863"/>
              <a:ext cx="1030332" cy="3695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i="1">
                  <a:solidFill>
                    <a:srgbClr val="0000FF"/>
                  </a:solidFill>
                </a:rPr>
                <a:t>Before:</a:t>
              </a:r>
              <a:endParaRPr lang="en-SG" i="1">
                <a:solidFill>
                  <a:srgbClr val="0000FF"/>
                </a:solidFill>
              </a:endParaRPr>
            </a:p>
          </p:txBody>
        </p:sp>
        <p:grpSp>
          <p:nvGrpSpPr>
            <p:cNvPr id="45" name="Group 41">
              <a:extLst>
                <a:ext uri="{FF2B5EF4-FFF2-40B4-BE49-F238E27FC236}">
                  <a16:creationId xmlns:a16="http://schemas.microsoft.com/office/drawing/2014/main" id="{28084929-B5AA-49F1-B2FF-1C1F4DE63A80}"/>
                </a:ext>
              </a:extLst>
            </p:cNvPr>
            <p:cNvGrpSpPr/>
            <p:nvPr/>
          </p:nvGrpSpPr>
          <p:grpSpPr>
            <a:xfrm>
              <a:off x="887285" y="4449582"/>
              <a:ext cx="3588547" cy="950595"/>
              <a:chOff x="2492305" y="4636407"/>
              <a:chExt cx="3589182" cy="950795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AF4BE68-9D52-49A3-8B96-C24C49392AE6}"/>
                  </a:ext>
                </a:extLst>
              </p:cNvPr>
              <p:cNvSpPr/>
              <p:nvPr/>
            </p:nvSpPr>
            <p:spPr bwMode="auto">
              <a:xfrm>
                <a:off x="2934506" y="5173947"/>
                <a:ext cx="932694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>
                  <a:defRPr/>
                </a:pPr>
                <a:endParaRPr lang="en-SG">
                  <a:latin typeface="Arial"/>
                  <a:cs typeface="Arial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3ED0324-D7AC-499D-8C59-C822B9E376B3}"/>
                  </a:ext>
                </a:extLst>
              </p:cNvPr>
              <p:cNvSpPr/>
              <p:nvPr/>
            </p:nvSpPr>
            <p:spPr bwMode="auto">
              <a:xfrm>
                <a:off x="4334845" y="5173947"/>
                <a:ext cx="607193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>
                  <a:defRPr/>
                </a:pPr>
                <a:endParaRPr lang="en-SG">
                  <a:latin typeface="Arial"/>
                  <a:cs typeface="Arial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64BD907-8C52-47BB-92E0-48123BB43903}"/>
                  </a:ext>
                </a:extLst>
              </p:cNvPr>
              <p:cNvSpPr/>
              <p:nvPr/>
            </p:nvSpPr>
            <p:spPr bwMode="auto">
              <a:xfrm>
                <a:off x="5301720" y="5173947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>
                  <a:defRPr/>
                </a:pPr>
                <a:endParaRPr lang="en-SG">
                  <a:latin typeface="Arial"/>
                  <a:cs typeface="Arial"/>
                </a:endParaRPr>
              </a:p>
            </p:txBody>
          </p:sp>
          <p:sp>
            <p:nvSpPr>
              <p:cNvPr id="61" name="TextBox 62">
                <a:extLst>
                  <a:ext uri="{FF2B5EF4-FFF2-40B4-BE49-F238E27FC236}">
                    <a16:creationId xmlns:a16="http://schemas.microsoft.com/office/drawing/2014/main" id="{4F26E541-D77D-4D7D-A457-BC583C4ACD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9389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 sz="1400" err="1"/>
                  <a:t>stuNum</a:t>
                </a:r>
                <a:endParaRPr lang="en-SG" sz="1400"/>
              </a:p>
            </p:txBody>
          </p:sp>
          <p:sp>
            <p:nvSpPr>
              <p:cNvPr id="62" name="TextBox 63">
                <a:extLst>
                  <a:ext uri="{FF2B5EF4-FFF2-40B4-BE49-F238E27FC236}">
                    <a16:creationId xmlns:a16="http://schemas.microsoft.com/office/drawing/2014/main" id="{B282F5E5-AB7F-4048-8CE0-429A8BADBF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472" y="4890949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 sz="1400"/>
                  <a:t>score</a:t>
                </a:r>
                <a:endParaRPr lang="en-SG" sz="1400"/>
              </a:p>
            </p:txBody>
          </p:sp>
          <p:sp>
            <p:nvSpPr>
              <p:cNvPr id="63" name="TextBox 64">
                <a:extLst>
                  <a:ext uri="{FF2B5EF4-FFF2-40B4-BE49-F238E27FC236}">
                    <a16:creationId xmlns:a16="http://schemas.microsoft.com/office/drawing/2014/main" id="{2A4BE568-4F2C-4CE8-94AE-F3AA511054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5510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 sz="1400"/>
                  <a:t>grade</a:t>
                </a:r>
                <a:endParaRPr lang="en-SG" sz="1400"/>
              </a:p>
            </p:txBody>
          </p:sp>
          <p:sp>
            <p:nvSpPr>
              <p:cNvPr id="64" name="TextBox 65">
                <a:extLst>
                  <a:ext uri="{FF2B5EF4-FFF2-40B4-BE49-F238E27FC236}">
                    <a16:creationId xmlns:a16="http://schemas.microsoft.com/office/drawing/2014/main" id="{E6DA17F1-EC6F-423D-AF9D-E30C405937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 sz="1400"/>
                  <a:t>result1</a:t>
                </a:r>
                <a:endParaRPr lang="en-SG" sz="1400"/>
              </a:p>
            </p:txBody>
          </p:sp>
          <p:sp>
            <p:nvSpPr>
              <p:cNvPr id="65" name="Rectangle 66">
                <a:extLst>
                  <a:ext uri="{FF2B5EF4-FFF2-40B4-BE49-F238E27FC236}">
                    <a16:creationId xmlns:a16="http://schemas.microsoft.com/office/drawing/2014/main" id="{8A59F97F-7FF0-4B7A-B718-D46D2FC88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63783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endParaRPr lang="en-SG"/>
              </a:p>
            </p:txBody>
          </p:sp>
          <p:sp>
            <p:nvSpPr>
              <p:cNvPr id="66" name="TextBox 50">
                <a:extLst>
                  <a:ext uri="{FF2B5EF4-FFF2-40B4-BE49-F238E27FC236}">
                    <a16:creationId xmlns:a16="http://schemas.microsoft.com/office/drawing/2014/main" id="{BBFE8667-3EB3-4311-8524-015C5BDC1A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675" y="5157307"/>
                <a:ext cx="1003728" cy="3694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/>
                  <a:t>123321</a:t>
                </a:r>
                <a:endParaRPr lang="en-SG"/>
              </a:p>
            </p:txBody>
          </p:sp>
          <p:sp>
            <p:nvSpPr>
              <p:cNvPr id="67" name="TextBox 51">
                <a:extLst>
                  <a:ext uri="{FF2B5EF4-FFF2-40B4-BE49-F238E27FC236}">
                    <a16:creationId xmlns:a16="http://schemas.microsoft.com/office/drawing/2014/main" id="{CCB8D1AA-532F-46E4-A2EA-AA804F9F3E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2569" y="5146847"/>
                <a:ext cx="677778" cy="3694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/>
                  <a:t>93.5</a:t>
                </a:r>
                <a:endParaRPr lang="en-SG"/>
              </a:p>
            </p:txBody>
          </p:sp>
          <p:sp>
            <p:nvSpPr>
              <p:cNvPr id="68" name="TextBox 52">
                <a:extLst>
                  <a:ext uri="{FF2B5EF4-FFF2-40B4-BE49-F238E27FC236}">
                    <a16:creationId xmlns:a16="http://schemas.microsoft.com/office/drawing/2014/main" id="{F49BE913-5F31-4D29-8E50-5D9E4DDE23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3706" y="5147627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/>
                  <a:t>'A'</a:t>
                </a:r>
                <a:endParaRPr lang="en-SG"/>
              </a:p>
            </p:txBody>
          </p:sp>
        </p:grpSp>
        <p:grpSp>
          <p:nvGrpSpPr>
            <p:cNvPr id="46" name="Group 41">
              <a:extLst>
                <a:ext uri="{FF2B5EF4-FFF2-40B4-BE49-F238E27FC236}">
                  <a16:creationId xmlns:a16="http://schemas.microsoft.com/office/drawing/2014/main" id="{29218E0D-5E23-4174-A515-A4C67F99432F}"/>
                </a:ext>
              </a:extLst>
            </p:cNvPr>
            <p:cNvGrpSpPr/>
            <p:nvPr/>
          </p:nvGrpSpPr>
          <p:grpSpPr>
            <a:xfrm>
              <a:off x="888454" y="5390827"/>
              <a:ext cx="3588547" cy="950595"/>
              <a:chOff x="2492305" y="4636407"/>
              <a:chExt cx="3589182" cy="950795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7043207-8980-4C4C-872B-AE716042C287}"/>
                  </a:ext>
                </a:extLst>
              </p:cNvPr>
              <p:cNvSpPr/>
              <p:nvPr/>
            </p:nvSpPr>
            <p:spPr bwMode="auto">
              <a:xfrm>
                <a:off x="2934506" y="5173947"/>
                <a:ext cx="932694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>
                  <a:defRPr/>
                </a:pPr>
                <a:endParaRPr lang="en-SG">
                  <a:latin typeface="Arial"/>
                  <a:cs typeface="Arial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0561A16-9FBD-4371-BF8C-1293E7AA427A}"/>
                  </a:ext>
                </a:extLst>
              </p:cNvPr>
              <p:cNvSpPr/>
              <p:nvPr/>
            </p:nvSpPr>
            <p:spPr bwMode="auto">
              <a:xfrm>
                <a:off x="4334845" y="5173947"/>
                <a:ext cx="607193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>
                  <a:defRPr/>
                </a:pPr>
                <a:endParaRPr lang="en-SG">
                  <a:latin typeface="Arial"/>
                  <a:cs typeface="Arial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B69227E-0419-48C3-83A5-EACDD6272932}"/>
                  </a:ext>
                </a:extLst>
              </p:cNvPr>
              <p:cNvSpPr/>
              <p:nvPr/>
            </p:nvSpPr>
            <p:spPr bwMode="auto">
              <a:xfrm>
                <a:off x="5301720" y="5173947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>
                  <a:defRPr/>
                </a:pPr>
                <a:endParaRPr lang="en-SG">
                  <a:latin typeface="Arial"/>
                  <a:cs typeface="Arial"/>
                </a:endParaRPr>
              </a:p>
            </p:txBody>
          </p:sp>
          <p:sp>
            <p:nvSpPr>
              <p:cNvPr id="50" name="TextBox 62">
                <a:extLst>
                  <a:ext uri="{FF2B5EF4-FFF2-40B4-BE49-F238E27FC236}">
                    <a16:creationId xmlns:a16="http://schemas.microsoft.com/office/drawing/2014/main" id="{CB5090B2-EC40-4AE5-8210-5E660F0E2F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9389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 sz="1400" err="1"/>
                  <a:t>stuNum</a:t>
                </a:r>
                <a:endParaRPr lang="en-SG" sz="1400"/>
              </a:p>
            </p:txBody>
          </p:sp>
          <p:sp>
            <p:nvSpPr>
              <p:cNvPr id="51" name="TextBox 63">
                <a:extLst>
                  <a:ext uri="{FF2B5EF4-FFF2-40B4-BE49-F238E27FC236}">
                    <a16:creationId xmlns:a16="http://schemas.microsoft.com/office/drawing/2014/main" id="{678856C8-E9F8-43F8-B8DD-6847EDD8BA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472" y="4890949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 sz="1400"/>
                  <a:t>score</a:t>
                </a:r>
                <a:endParaRPr lang="en-SG" sz="1400"/>
              </a:p>
            </p:txBody>
          </p:sp>
          <p:sp>
            <p:nvSpPr>
              <p:cNvPr id="52" name="TextBox 64">
                <a:extLst>
                  <a:ext uri="{FF2B5EF4-FFF2-40B4-BE49-F238E27FC236}">
                    <a16:creationId xmlns:a16="http://schemas.microsoft.com/office/drawing/2014/main" id="{086A3239-85BA-41C5-A235-D9189EE45B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5510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 sz="1400"/>
                  <a:t>grade</a:t>
                </a:r>
                <a:endParaRPr lang="en-SG" sz="1400"/>
              </a:p>
            </p:txBody>
          </p:sp>
          <p:sp>
            <p:nvSpPr>
              <p:cNvPr id="53" name="TextBox 65">
                <a:extLst>
                  <a:ext uri="{FF2B5EF4-FFF2-40B4-BE49-F238E27FC236}">
                    <a16:creationId xmlns:a16="http://schemas.microsoft.com/office/drawing/2014/main" id="{AC9B25E5-D045-4E0C-9E2D-172A5AE461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 sz="1400"/>
                  <a:t>result2</a:t>
                </a:r>
                <a:endParaRPr lang="en-SG" sz="1400"/>
              </a:p>
            </p:txBody>
          </p:sp>
          <p:sp>
            <p:nvSpPr>
              <p:cNvPr id="54" name="Rectangle 66">
                <a:extLst>
                  <a:ext uri="{FF2B5EF4-FFF2-40B4-BE49-F238E27FC236}">
                    <a16:creationId xmlns:a16="http://schemas.microsoft.com/office/drawing/2014/main" id="{3BF81BB2-FF27-423B-A7AD-7E2168108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63783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endParaRPr lang="en-SG"/>
              </a:p>
            </p:txBody>
          </p:sp>
          <p:sp>
            <p:nvSpPr>
              <p:cNvPr id="55" name="TextBox 50">
                <a:extLst>
                  <a:ext uri="{FF2B5EF4-FFF2-40B4-BE49-F238E27FC236}">
                    <a16:creationId xmlns:a16="http://schemas.microsoft.com/office/drawing/2014/main" id="{E51A9D6F-146D-48A5-BC6B-1B96CD6C33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675" y="5157307"/>
                <a:ext cx="1003728" cy="3694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/>
                  <a:t>456654</a:t>
                </a:r>
                <a:endParaRPr lang="en-SG"/>
              </a:p>
            </p:txBody>
          </p:sp>
          <p:sp>
            <p:nvSpPr>
              <p:cNvPr id="56" name="TextBox 51">
                <a:extLst>
                  <a:ext uri="{FF2B5EF4-FFF2-40B4-BE49-F238E27FC236}">
                    <a16:creationId xmlns:a16="http://schemas.microsoft.com/office/drawing/2014/main" id="{AA6668A1-1012-408B-AEA6-53FD927F35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2569" y="5146847"/>
                <a:ext cx="677778" cy="3694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/>
                  <a:t>62.0</a:t>
                </a:r>
                <a:endParaRPr lang="en-SG"/>
              </a:p>
            </p:txBody>
          </p:sp>
          <p:sp>
            <p:nvSpPr>
              <p:cNvPr id="57" name="TextBox 52">
                <a:extLst>
                  <a:ext uri="{FF2B5EF4-FFF2-40B4-BE49-F238E27FC236}">
                    <a16:creationId xmlns:a16="http://schemas.microsoft.com/office/drawing/2014/main" id="{E4E499C6-BBDE-4E81-92C5-70F0760677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3706" y="5147627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r>
                  <a:rPr lang="en-US"/>
                  <a:t>'D'</a:t>
                </a:r>
                <a:endParaRPr lang="en-SG"/>
              </a:p>
            </p:txBody>
          </p:sp>
        </p:grpSp>
      </p:grpSp>
      <p:sp>
        <p:nvSpPr>
          <p:cNvPr id="69" name="Slide Number Placeholder 6">
            <a:extLst>
              <a:ext uri="{FF2B5EF4-FFF2-40B4-BE49-F238E27FC236}">
                <a16:creationId xmlns:a16="http://schemas.microsoft.com/office/drawing/2014/main" id="{2CF8FB39-5030-4817-B011-BBA8FAB4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79965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200">
                <a:solidFill>
                  <a:srgbClr val="0000FF"/>
                </a:solidFill>
                <a:latin typeface="+mn-lt"/>
              </a:rPr>
              <a:t>4.8 Returning Structure from Function (1/3)</a:t>
            </a:r>
            <a:endParaRPr lang="en-US" sz="32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919EDFB-B86A-4296-82C2-96B712E7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4" y="1413164"/>
            <a:ext cx="7254129" cy="4345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342900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400"/>
              <a:t>Example: 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400"/>
              <a:t>Given this structure type </a:t>
            </a:r>
            <a:br>
              <a:rPr lang="en-US" sz="2400"/>
            </a:br>
            <a:r>
              <a:rPr lang="en-US" sz="2400" err="1">
                <a:solidFill>
                  <a:srgbClr val="C00000"/>
                </a:solidFill>
              </a:rPr>
              <a:t>result_t</a:t>
            </a:r>
            <a:r>
              <a:rPr lang="en-US" sz="2400"/>
              <a:t>,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400"/>
              <a:t>Define a function </a:t>
            </a:r>
            <a:r>
              <a:rPr lang="en-US" sz="2400" err="1">
                <a:solidFill>
                  <a:srgbClr val="0000FF"/>
                </a:solidFill>
              </a:rPr>
              <a:t>func()</a:t>
            </a:r>
            <a:r>
              <a:rPr lang="en-US" sz="2400"/>
              <a:t> that returns a structure of this type: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endParaRPr lang="en-US" sz="60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400"/>
              <a:t>To call this function: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9ECDC5C-F71F-4F20-8212-1E7710577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565" y="3646907"/>
            <a:ext cx="3579065" cy="1029073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tabLst>
                <a:tab pos="358775"/>
                <a:tab pos="715963"/>
                <a:tab pos="1074738"/>
              </a:tabLst>
            </a:pPr>
            <a:r>
              <a:rPr lang="en-US" sz="2000" b="1" err="1">
                <a:latin typeface="Courier New" pitchFamily="49" charset="0"/>
              </a:rPr>
              <a:t>result_t func( ... ) { </a:t>
            </a:r>
          </a:p>
          <a:p>
            <a:pPr>
              <a:tabLst>
                <a:tab pos="358775"/>
                <a:tab pos="715963"/>
                <a:tab pos="1074738"/>
              </a:tabLst>
            </a:pPr>
            <a:r>
              <a:rPr lang="en-US" sz="2000" b="1">
                <a:latin typeface="Courier New" pitchFamily="49" charset="0"/>
              </a:rPr>
              <a:t> 	...</a:t>
            </a:r>
          </a:p>
          <a:p>
            <a:pPr>
              <a:tabLst>
                <a:tab pos="358775"/>
                <a:tab pos="715963"/>
                <a:tab pos="1074738"/>
              </a:tabLst>
            </a:pPr>
            <a:r>
              <a:rPr lang="en-US" sz="2000" b="1">
                <a:latin typeface="Courier New" pitchFamily="49" charset="0"/>
              </a:rPr>
              <a:t>}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915613-A008-4600-B21D-5DC7E57EF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565" y="5092839"/>
            <a:ext cx="3424255" cy="106203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tabLst>
                <a:tab pos="358775"/>
                <a:tab pos="715963"/>
                <a:tab pos="1074738"/>
              </a:tabLst>
            </a:pPr>
            <a:r>
              <a:rPr lang="en-US" sz="2000" b="1" err="1">
                <a:latin typeface="Courier New" pitchFamily="49" charset="0"/>
              </a:rPr>
              <a:t>result_t result;</a:t>
            </a:r>
          </a:p>
          <a:p>
            <a:pPr>
              <a:tabLst>
                <a:tab pos="358775"/>
                <a:tab pos="715963"/>
                <a:tab pos="1074738"/>
              </a:tabLst>
            </a:pPr>
            <a:endParaRPr lang="en-US" sz="2000" b="1">
              <a:latin typeface="Courier New" pitchFamily="49" charset="0"/>
            </a:endParaRPr>
          </a:p>
          <a:p>
            <a:pPr>
              <a:tabLst>
                <a:tab pos="358775"/>
                <a:tab pos="715963"/>
                <a:tab pos="1074738"/>
              </a:tabLst>
            </a:pPr>
            <a:r>
              <a:rPr lang="en-US" sz="2000" b="1">
                <a:latin typeface="Courier New" pitchFamily="49" charset="0"/>
              </a:rPr>
              <a:t>result = func( ... );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D5A87D6D-20E7-4738-A863-65FF01407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541" y="1441510"/>
            <a:ext cx="2716306" cy="1344612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tabLst>
                <a:tab pos="358775"/>
                <a:tab pos="717550"/>
                <a:tab pos="1076325"/>
                <a:tab pos="1435100"/>
                <a:tab pos="1792288"/>
              </a:tabLst>
              <a:defRPr/>
            </a:pPr>
            <a:r>
              <a:rPr lang="en-US" sz="2000" b="1" err="1">
                <a:latin typeface="Courier New" pitchFamily="49" charset="0"/>
                <a:cs typeface="Courier New" pitchFamily="49" charset="0"/>
              </a:rPr>
              <a:t>typedef struct {</a:t>
            </a:r>
          </a:p>
          <a:p>
            <a:pPr>
              <a:tabLst>
                <a:tab pos="358775"/>
                <a:tab pos="717550"/>
                <a:tab pos="1076325"/>
                <a:tab pos="1435100"/>
                <a:tab pos="1792288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int max;</a:t>
            </a:r>
          </a:p>
          <a:p>
            <a:pPr>
              <a:tabLst>
                <a:tab pos="358775"/>
                <a:tab pos="717550"/>
                <a:tab pos="1076325"/>
                <a:tab pos="1435100"/>
                <a:tab pos="1792288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float ave;</a:t>
            </a:r>
          </a:p>
          <a:p>
            <a:pPr>
              <a:tabLst>
                <a:tab pos="358775"/>
                <a:tab pos="717550"/>
                <a:tab pos="1076325"/>
                <a:tab pos="1435100"/>
                <a:tab pos="1792288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 result_t;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0DB81919-4DF1-45AD-B392-AED8DC5F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04550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200">
                <a:solidFill>
                  <a:srgbClr val="0000FF"/>
                </a:solidFill>
                <a:latin typeface="+mn-lt"/>
              </a:rPr>
              <a:t>4.8 Returning Structure from Function (2/3)</a:t>
            </a:r>
            <a:endParaRPr lang="en-US" sz="320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2" name="Group 5">
            <a:extLst>
              <a:ext uri="{FF2B5EF4-FFF2-40B4-BE49-F238E27FC236}">
                <a16:creationId xmlns:a16="http://schemas.microsoft.com/office/drawing/2014/main" id="{F4C67A3C-1079-4B3D-9697-E52BBFC3568F}"/>
              </a:ext>
            </a:extLst>
          </p:cNvPr>
          <p:cNvGrpSpPr/>
          <p:nvPr/>
        </p:nvGrpSpPr>
        <p:grpSpPr>
          <a:xfrm>
            <a:off x="711761" y="1053538"/>
            <a:ext cx="7967420" cy="5626107"/>
            <a:chOff x="867922" y="1112923"/>
            <a:chExt cx="7966221" cy="588099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C993E6-1D6A-4BAA-8BCD-1D0048DB6F15}"/>
                </a:ext>
              </a:extLst>
            </p:cNvPr>
            <p:cNvSpPr txBox="1"/>
            <p:nvPr/>
          </p:nvSpPr>
          <p:spPr>
            <a:xfrm>
              <a:off x="867922" y="1235127"/>
              <a:ext cx="7966221" cy="575879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r>
                <a:rPr lang="en-US" sz="1600" b="1">
                  <a:solidFill>
                    <a:srgbClr val="9900CC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&lt;stdio.h&gt;</a:t>
              </a: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endParaRPr lang="en-US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typedef struct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max;	</a:t>
              </a: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ave;</a:t>
              </a: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 result_t;</a:t>
              </a: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endParaRPr lang="en-US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result_t max_and_average(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endParaRPr lang="en-US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main(void) {</a:t>
              </a: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int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num1, num2, num3; 	</a:t>
              </a: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result_t result;</a:t>
              </a: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endParaRPr lang="en-US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printf(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3 integers: 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	</a:t>
              </a: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scanf(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%d %d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&amp;num1, &amp;num2, &amp;num3);	</a:t>
              </a: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result = max_and_average(num1, num2, num3);	</a:t>
              </a: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  </a:t>
              </a:r>
              <a:br>
                <a:rPr lang="en-US" sz="1600" b="1">
                  <a:latin typeface="Courier New" pitchFamily="49" charset="0"/>
                  <a:cs typeface="Courier New" pitchFamily="49" charset="0"/>
                </a:rPr>
              </a:b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printf(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"Maximum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result.max);	</a:t>
              </a: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printf(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"Average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result.ave);	</a:t>
              </a: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  </a:t>
              </a: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CC6C60-4DFC-44B0-97AB-12AACF457884}"/>
                </a:ext>
              </a:extLst>
            </p:cNvPr>
            <p:cNvSpPr txBox="1"/>
            <p:nvPr/>
          </p:nvSpPr>
          <p:spPr>
            <a:xfrm>
              <a:off x="6296651" y="1112923"/>
              <a:ext cx="1797113" cy="38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r>
                <a:rPr lang="en-US"/>
                <a:t>StructureEg2.c</a:t>
              </a:r>
              <a:endParaRPr lang="en-SG"/>
            </a:p>
          </p:txBody>
        </p:sp>
      </p:grpSp>
      <p:sp>
        <p:nvSpPr>
          <p:cNvPr id="15" name="Line Callout 2 (Border and Accent Bar) 18">
            <a:extLst>
              <a:ext uri="{FF2B5EF4-FFF2-40B4-BE49-F238E27FC236}">
                <a16:creationId xmlns:a16="http://schemas.microsoft.com/office/drawing/2014/main" id="{8E2AAA0A-754F-4D57-8B76-1190C3B0D6C4}"/>
              </a:ext>
            </a:extLst>
          </p:cNvPr>
          <p:cNvSpPr/>
          <p:nvPr/>
        </p:nvSpPr>
        <p:spPr bwMode="auto">
          <a:xfrm>
            <a:off x="6502969" y="4129163"/>
            <a:ext cx="2024062" cy="549275"/>
          </a:xfrm>
          <a:prstGeom prst="accentBorderCallout2">
            <a:avLst>
              <a:gd name="adj1" fmla="val 63558"/>
              <a:gd name="adj2" fmla="val -8333"/>
              <a:gd name="adj3" fmla="val 63558"/>
              <a:gd name="adj4" fmla="val -22475"/>
              <a:gd name="adj5" fmla="val 138923"/>
              <a:gd name="adj6" fmla="val -14430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 sz="1600">
                <a:latin typeface="Arial"/>
                <a:cs typeface="Arial"/>
              </a:rPr>
              <a:t>returned structure is </a:t>
            </a:r>
            <a:r>
              <a:rPr lang="en-US" sz="1600" b="1">
                <a:solidFill>
                  <a:srgbClr val="C00000"/>
                </a:solidFill>
                <a:latin typeface="Arial"/>
                <a:cs typeface="Arial"/>
              </a:rPr>
              <a:t>copied</a:t>
            </a:r>
            <a:r>
              <a:rPr lang="en-US" sz="1600">
                <a:latin typeface="Arial"/>
                <a:cs typeface="Arial"/>
              </a:rPr>
              <a:t> to </a:t>
            </a:r>
            <a:r>
              <a:rPr lang="en-US" sz="1600" i="1"/>
              <a:t>result</a:t>
            </a:r>
            <a:endParaRPr lang="en-SG" sz="1600" i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81B43C-C2B2-41F0-ADF1-2725DB121305}"/>
              </a:ext>
            </a:extLst>
          </p:cNvPr>
          <p:cNvSpPr/>
          <p:nvPr/>
        </p:nvSpPr>
        <p:spPr bwMode="auto">
          <a:xfrm>
            <a:off x="998220" y="4898733"/>
            <a:ext cx="5577839" cy="26856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7" name="Line Callout 2 (Border and Accent Bar) 21">
            <a:extLst>
              <a:ext uri="{FF2B5EF4-FFF2-40B4-BE49-F238E27FC236}">
                <a16:creationId xmlns:a16="http://schemas.microsoft.com/office/drawing/2014/main" id="{414CC6E9-B059-4FC6-9CA9-7C4C8A9F1F73}"/>
              </a:ext>
            </a:extLst>
          </p:cNvPr>
          <p:cNvSpPr/>
          <p:nvPr/>
        </p:nvSpPr>
        <p:spPr bwMode="auto">
          <a:xfrm>
            <a:off x="5993804" y="5717038"/>
            <a:ext cx="2024062" cy="603079"/>
          </a:xfrm>
          <a:prstGeom prst="accentBorderCallout2">
            <a:avLst>
              <a:gd name="adj1" fmla="val 63558"/>
              <a:gd name="adj2" fmla="val -8333"/>
              <a:gd name="adj3" fmla="val 63558"/>
              <a:gd name="adj4" fmla="val -22475"/>
              <a:gd name="adj5" fmla="val -17840"/>
              <a:gd name="adj6" fmla="val -109667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 sz="1600"/>
              <a:t>max and average are printed</a:t>
            </a:r>
            <a:endParaRPr lang="en-SG" sz="1600">
              <a:latin typeface="Arial"/>
              <a:cs typeface="Arial"/>
            </a:endParaRP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81E50D0B-A928-4839-93F8-71A8A5D3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6294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200">
                <a:solidFill>
                  <a:srgbClr val="0000FF"/>
                </a:solidFill>
                <a:latin typeface="+mn-lt"/>
              </a:rPr>
              <a:t>4.8 Returning Structure from Function (3/3)</a:t>
            </a:r>
            <a:endParaRPr lang="en-US" sz="320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ABB51BF4-9EC7-4AAC-8C2A-CE4E077D6269}"/>
              </a:ext>
            </a:extLst>
          </p:cNvPr>
          <p:cNvGrpSpPr/>
          <p:nvPr/>
        </p:nvGrpSpPr>
        <p:grpSpPr>
          <a:xfrm>
            <a:off x="400684" y="1208191"/>
            <a:ext cx="8404225" cy="3712195"/>
            <a:chOff x="503107" y="1316751"/>
            <a:chExt cx="8402960" cy="38803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9D1CFC-4A61-483A-B485-8C03861E9244}"/>
                </a:ext>
              </a:extLst>
            </p:cNvPr>
            <p:cNvSpPr txBox="1"/>
            <p:nvPr/>
          </p:nvSpPr>
          <p:spPr>
            <a:xfrm>
              <a:off x="503107" y="1497344"/>
              <a:ext cx="8402960" cy="369978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r>
                <a:rPr lang="en-US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Computes the maximum and average of 3 integers</a:t>
              </a: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result_t max_and_average(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n1, 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n2, 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n3) {</a:t>
              </a: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result_t result;</a:t>
              </a: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endParaRPr lang="en-US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	 result.max = n1;</a:t>
              </a: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(n2 &gt; result.max)</a:t>
              </a: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		result.max = n2;</a:t>
              </a: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if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(n3 &gt; result.max) </a:t>
              </a: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  result.max = n3;</a:t>
              </a: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result.ave = (n1+n2+n3)/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3.0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		</a:t>
              </a: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result;</a:t>
              </a:r>
            </a:p>
            <a:p>
              <a:pPr>
                <a:tabLst>
                  <a:tab pos="358775"/>
                  <a:tab pos="717550"/>
                  <a:tab pos="1076325"/>
                  <a:tab pos="14351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F1DE43-0D49-4431-8223-C036027C3877}"/>
                </a:ext>
              </a:extLst>
            </p:cNvPr>
            <p:cNvSpPr txBox="1"/>
            <p:nvPr/>
          </p:nvSpPr>
          <p:spPr>
            <a:xfrm>
              <a:off x="6922387" y="1316751"/>
              <a:ext cx="1806332" cy="38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r>
                <a:rPr lang="en-US"/>
                <a:t>StructureEg2.c</a:t>
              </a:r>
              <a:endParaRPr lang="en-SG"/>
            </a:p>
          </p:txBody>
        </p:sp>
      </p:grpSp>
      <p:sp>
        <p:nvSpPr>
          <p:cNvPr id="22" name="Line Callout 2 (Border and Accent Bar) 16">
            <a:extLst>
              <a:ext uri="{FF2B5EF4-FFF2-40B4-BE49-F238E27FC236}">
                <a16:creationId xmlns:a16="http://schemas.microsoft.com/office/drawing/2014/main" id="{35C9BD25-70E9-48F4-AFD7-C1B15D4754B6}"/>
              </a:ext>
            </a:extLst>
          </p:cNvPr>
          <p:cNvSpPr/>
          <p:nvPr/>
        </p:nvSpPr>
        <p:spPr bwMode="auto">
          <a:xfrm>
            <a:off x="5193505" y="2658532"/>
            <a:ext cx="2830355" cy="55245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25034"/>
              <a:gd name="adj5" fmla="val -93299"/>
              <a:gd name="adj6" fmla="val -79600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 sz="1600"/>
              <a:t>the answers are stored in the structure variable </a:t>
            </a:r>
            <a:r>
              <a:rPr lang="en-US" sz="1600" i="1">
                <a:latin typeface="Consolas" panose="020b0609020204030204" pitchFamily="49" charset="0"/>
              </a:rPr>
              <a:t>result</a:t>
            </a:r>
            <a:r>
              <a:rPr lang="en-US" sz="1600"/>
              <a:t>.</a:t>
            </a:r>
            <a:endParaRPr lang="en-SG" sz="1600">
              <a:latin typeface="Arial"/>
              <a:cs typeface="Arial"/>
            </a:endParaRPr>
          </a:p>
        </p:txBody>
      </p:sp>
      <p:sp>
        <p:nvSpPr>
          <p:cNvPr id="23" name="Line Callout 2 (Border and Accent Bar) 17">
            <a:extLst>
              <a:ext uri="{FF2B5EF4-FFF2-40B4-BE49-F238E27FC236}">
                <a16:creationId xmlns:a16="http://schemas.microsoft.com/office/drawing/2014/main" id="{BE6E3F73-B113-4A53-98BE-8FC2024A869F}"/>
              </a:ext>
            </a:extLst>
          </p:cNvPr>
          <p:cNvSpPr/>
          <p:nvPr/>
        </p:nvSpPr>
        <p:spPr bwMode="auto">
          <a:xfrm>
            <a:off x="3240915" y="4458631"/>
            <a:ext cx="2525571" cy="376980"/>
          </a:xfrm>
          <a:prstGeom prst="accentBorderCallout2">
            <a:avLst>
              <a:gd name="adj1" fmla="val 63558"/>
              <a:gd name="adj2" fmla="val -8333"/>
              <a:gd name="adj3" fmla="val 63558"/>
              <a:gd name="adj4" fmla="val -22475"/>
              <a:gd name="adj5" fmla="val 21599"/>
              <a:gd name="adj6" fmla="val -3613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 sz="1600" i="1">
                <a:latin typeface="Consolas" panose="020b0609020204030204" pitchFamily="49" charset="0"/>
              </a:rPr>
              <a:t>result</a:t>
            </a:r>
            <a:r>
              <a:rPr lang="en-US" sz="1600" i="1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is returned here</a:t>
            </a:r>
            <a:endParaRPr lang="en-SG" sz="1600">
              <a:latin typeface="Arial"/>
              <a:cs typeface="Arial"/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8D36DA44-40DC-4CBE-BBDA-4FA89B03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51406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/>
          </a:p>
        </p:txBody>
      </p:sp>
    </p:spTree>
  </p:cSld>
  <p:clrMapOvr>
    <a:masterClrMapping/>
  </p:clrMapOvr>
  <p:transition>
    <p:fade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  <a:latin typeface="+mn-lt"/>
              </a:rPr>
              <a:t>1. Collection of Data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9" y="1383957"/>
            <a:ext cx="800608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285750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800"/>
              <a:t>Besides the basic data types (int, float, double, char, etc.), C also provides means to organise data for the purpose of more logical representation and ease of manipulation.</a:t>
            </a:r>
          </a:p>
          <a:p>
            <a:pPr marL="285750" indent="-285750">
              <a:spcBef>
                <a:spcPts val="12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800"/>
              <a:t>We will cover the following in this lecture:</a:t>
            </a:r>
          </a:p>
          <a:p>
            <a:pPr marL="742950" lvl="1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/>
              <a:t>Arrays</a:t>
            </a:r>
          </a:p>
          <a:p>
            <a:pPr marL="742950" lvl="1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/>
              <a:t>Strings</a:t>
            </a:r>
          </a:p>
          <a:p>
            <a:pPr marL="742950" lvl="1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/>
              <a:t>Structures</a:t>
            </a:r>
          </a:p>
          <a:p>
            <a:pPr>
              <a:spcBef>
                <a:spcPts val="1200"/>
              </a:spcBef>
              <a:buClr>
                <a:schemeClr val="bg1">
                  <a:lumMod val="50000"/>
                </a:schemeClr>
              </a:buClr>
            </a:pPr>
            <a:endParaRPr lang="en-SG" sz="2800"/>
          </a:p>
        </p:txBody>
      </p:sp>
    </p:spTree>
    <p:extLst>
      <p:ext uri="{BB962C8B-B14F-4D97-AF65-F5344CB8AC3E}">
        <p14:creationId xmlns:p14="http://schemas.microsoft.com/office/powerpoint/2010/main" val="31906563"/>
      </p:ext>
    </p:extLst>
  </p:cSld>
  <p:clrMapOvr>
    <a:masterClrMapping/>
  </p:clrMapOvr>
  <p:transition>
    <p:fade/>
  </p:transition>
  <p:timing/>
</p:sld>
</file>

<file path=ppt/slides/slide5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/>
            <a:r>
              <a:rPr lang="en-US" sz="2800">
                <a:solidFill>
                  <a:srgbClr val="C00000"/>
                </a:solidFill>
                <a:latin typeface="Calibri" panose="020f0502020204030204" pitchFamily="34" charset="0"/>
              </a:rPr>
              <a:t>Lecture #5d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/>
            <a:r>
              <a:rPr lang="en-SG" sz="4000">
                <a:solidFill>
                  <a:srgbClr val="C00000"/>
                </a:solidFill>
                <a:latin typeface="Calibri" panose="020f0502020204030204" pitchFamily="34" charset="0"/>
              </a:rPr>
              <a:t>Arrays, Strings and Structures</a:t>
            </a:r>
            <a:endParaRPr lang="en-US" sz="240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/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026" y="5607424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FF"/>
                </a:solidFill>
              </a:rPr>
              <a:t>Scan</a:t>
            </a:r>
            <a:r>
              <a:rPr lang="en-US"/>
              <a:t> and ask your questions here! (May be obscured in some slides)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B67B-119F-B14C-7763-7E58EF0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6758-C98D-774B-2227-4D4386CB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002C-AFBE-DE9C-5529-47CCD337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2"/>
            <a:ext cx="8037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sz="2400"/>
              <a:t>Ask at </a:t>
            </a:r>
            <a:r>
              <a:rPr lang="en-US" sz="2400">
                <a:hlinkClick r:id="rId2"/>
              </a:rPr>
              <a:t>https://app.sli.do/event/bRPtUxgykAQjjF5XBpLedo</a:t>
            </a:r>
            <a:endParaRPr lang="en-US" sz="2400"/>
          </a:p>
          <a:p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4133418" y="402516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sz="3600" b="1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/>
          <p:nvPr/>
        </p:nvCxnSpPr>
        <p:spPr>
          <a:xfrm flipH="1">
            <a:off x="1317812" y="5876365"/>
            <a:ext cx="176821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60404"/>
      </p:ext>
    </p:extLst>
  </p:cSld>
  <p:clrMapOvr>
    <a:masterClrMapping/>
  </p:clrMapOvr>
  <p:transition>
    <p:fade/>
  </p:transition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200">
                <a:solidFill>
                  <a:srgbClr val="0000FF"/>
                </a:solidFill>
                <a:latin typeface="+mn-lt"/>
              </a:rPr>
              <a:t>4.9 Passing Structure to Function (1/2)</a:t>
            </a:r>
            <a:endParaRPr lang="en-US" sz="32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9" name="Rectangle 8">
            <a:extLst>
              <a:ext uri="{FF2B5EF4-FFF2-40B4-BE49-F238E27FC236}">
                <a16:creationId xmlns:a16="http://schemas.microsoft.com/office/drawing/2014/main" id="{48A3AE43-F131-4FC4-847E-CD10D4219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39" y="1413164"/>
            <a:ext cx="8021200" cy="42256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400"/>
              <a:t>Passing a structure to a parameter in a function is akin to assigning the structure to the parameter.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400"/>
              <a:t>The entire structure is </a:t>
            </a:r>
            <a:r>
              <a:rPr lang="en-US" sz="2400" b="1"/>
              <a:t>copied</a:t>
            </a:r>
            <a:r>
              <a:rPr lang="en-US" sz="2400"/>
              <a:t>, i.e.,  members of the actual parameter are copied into the corresponding members of the formal parameter. 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400" i="1"/>
              <a:t>Pass-by-value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400"/>
              <a:t>We use </a:t>
            </a:r>
            <a:r>
              <a:rPr lang="en-US" sz="2400" err="1">
                <a:solidFill>
                  <a:srgbClr val="0000FF"/>
                </a:solidFill>
              </a:rPr>
              <a:t>PassStructureToFn.c</a:t>
            </a:r>
            <a:r>
              <a:rPr lang="en-US" sz="2400"/>
              <a:t> to illustrate this.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8689396"/>
      </p:ext>
    </p:extLst>
  </p:cSld>
  <p:clrMapOvr>
    <a:masterClrMapping/>
  </p:clrMapOvr>
  <p:transition>
    <p:fade/>
  </p:transition>
  <p:timing/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919742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2400">
                <a:solidFill>
                  <a:srgbClr val="0000FF"/>
                </a:solidFill>
                <a:latin typeface="+mn-lt"/>
              </a:rPr>
              <a:t>4.9 Passing Structure to Function (2/2)</a:t>
            </a:r>
            <a:endParaRPr lang="en-US" sz="24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53</a:t>
            </a:fld>
            <a:endParaRPr/>
          </a:p>
        </p:txBody>
      </p:sp>
      <p:grpSp>
        <p:nvGrpSpPr>
          <p:cNvPr id="8" name="Group 5"/>
          <p:cNvGrpSpPr/>
          <p:nvPr/>
        </p:nvGrpSpPr>
        <p:grpSpPr>
          <a:xfrm>
            <a:off x="790575" y="1259169"/>
            <a:ext cx="7525522" cy="5139682"/>
            <a:chOff x="790833" y="1112923"/>
            <a:chExt cx="7525875" cy="5139058"/>
          </a:xfrm>
        </p:grpSpPr>
        <p:sp>
          <p:nvSpPr>
            <p:cNvPr id="9" name="TextBox 8"/>
            <p:cNvSpPr txBox="1"/>
            <p:nvPr/>
          </p:nvSpPr>
          <p:spPr>
            <a:xfrm>
              <a:off x="790833" y="1235146"/>
              <a:ext cx="7525875" cy="501683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#include statements and definition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of player_t are omitted here for brevity</a:t>
              </a:r>
              <a:endParaRPr lang="en-US" sz="14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4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400" b="1" err="1">
                  <a:latin typeface="Courier New" pitchFamily="49" charset="0"/>
                  <a:cs typeface="Courier New" pitchFamily="49" charset="0"/>
                </a:rPr>
                <a:t>print_player(</a:t>
              </a:r>
              <a:r>
                <a:rPr lang="en-US" sz="14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400" b="1">
                  <a:latin typeface="Courier New" pitchFamily="49" charset="0"/>
                  <a:cs typeface="Courier New" pitchFamily="49" charset="0"/>
                </a:rPr>
                <a:t> [], player_t);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player_t player1 = {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"Brusco"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'M'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}, player2;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strcpy(player2.name,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"July"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player2.age =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21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player2.gender =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'F'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print_player(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"player1"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player1);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print_player(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"player2"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player2);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endPara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Print player’s information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print_player(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header[], player_t player) {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 name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gender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header,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       player.name, player.age, player.gender);</a:t>
              </a:r>
            </a:p>
            <a:p>
              <a:pPr>
                <a:tabLst>
                  <a:tab pos="444500"/>
                  <a:tab pos="901700"/>
                  <a:tab pos="1346200"/>
                  <a:tab pos="1792288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81182" y="1112923"/>
              <a:ext cx="2312494" cy="3692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r>
                <a:rPr lang="en-US" err="1"/>
                <a:t>PassStructureToFn.c</a:t>
              </a:r>
              <a:endParaRPr lang="en-SG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52800" y="347663"/>
            <a:ext cx="5616575" cy="585787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player1: name = Brusco; age = 23; gender = M</a:t>
            </a:r>
          </a:p>
          <a:p>
            <a:pPr>
              <a:defRPr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player2: name = July; age = 21; gender = F</a:t>
            </a:r>
            <a:endParaRPr lang="en-SG" sz="1600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7"/>
          <p:cNvGrpSpPr/>
          <p:nvPr/>
        </p:nvGrpSpPr>
        <p:grpSpPr>
          <a:xfrm>
            <a:off x="4213033" y="2997393"/>
            <a:ext cx="3135313" cy="987424"/>
            <a:chOff x="4064000" y="3265713"/>
            <a:chExt cx="3135086" cy="986972"/>
          </a:xfrm>
        </p:grpSpPr>
        <p:sp>
          <p:nvSpPr>
            <p:cNvPr id="14" name="Line Callout 2 (Border and Accent Bar) 13"/>
            <p:cNvSpPr/>
            <p:nvPr/>
          </p:nvSpPr>
          <p:spPr bwMode="auto">
            <a:xfrm>
              <a:off x="5713294" y="3265713"/>
              <a:ext cx="1485792" cy="812428"/>
            </a:xfrm>
            <a:prstGeom prst="accentBorderCallout2">
              <a:avLst>
                <a:gd name="adj1" fmla="val 18750"/>
                <a:gd name="adj2" fmla="val -8333"/>
                <a:gd name="adj3" fmla="val 20565"/>
                <a:gd name="adj4" fmla="val -25442"/>
                <a:gd name="adj5" fmla="val 101352"/>
                <a:gd name="adj6" fmla="val -6573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Arial"/>
                  <a:cs typeface="Arial"/>
                </a:rPr>
                <a:t>Passing a structure to a function</a:t>
              </a:r>
              <a:endParaRPr lang="en-SG" sz="1600">
                <a:latin typeface="Arial"/>
                <a:cs typeface="Arial"/>
              </a:endParaRPr>
            </a:p>
          </p:txBody>
        </p:sp>
        <p:cxnSp>
          <p:nvCxnSpPr>
            <p:cNvPr id="15" name="Straight Connector 12"/>
            <p:cNvCxnSpPr>
              <a:cxnSpLocks noChangeShapeType="1"/>
            </p:cNvCxnSpPr>
            <p:nvPr/>
          </p:nvCxnSpPr>
          <p:spPr bwMode="auto">
            <a:xfrm>
              <a:off x="4064000" y="4252685"/>
              <a:ext cx="905158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16" name="Group 18"/>
          <p:cNvGrpSpPr/>
          <p:nvPr/>
        </p:nvGrpSpPr>
        <p:grpSpPr>
          <a:xfrm>
            <a:off x="4936873" y="4589378"/>
            <a:ext cx="3640775" cy="1030287"/>
            <a:chOff x="4230915" y="4506684"/>
            <a:chExt cx="3640306" cy="1030515"/>
          </a:xfrm>
        </p:grpSpPr>
        <p:sp>
          <p:nvSpPr>
            <p:cNvPr id="17" name="Line Callout 2 (Border and Accent Bar) 16"/>
            <p:cNvSpPr/>
            <p:nvPr/>
          </p:nvSpPr>
          <p:spPr bwMode="auto">
            <a:xfrm>
              <a:off x="6272177" y="4506684"/>
              <a:ext cx="1599044" cy="819331"/>
            </a:xfrm>
            <a:prstGeom prst="accentBorderCallout2">
              <a:avLst>
                <a:gd name="adj1" fmla="val 18750"/>
                <a:gd name="adj2" fmla="val -8333"/>
                <a:gd name="adj3" fmla="val 20565"/>
                <a:gd name="adj4" fmla="val -25442"/>
                <a:gd name="adj5" fmla="val 101352"/>
                <a:gd name="adj6" fmla="val -6573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Arial"/>
                  <a:cs typeface="Arial"/>
                </a:rPr>
                <a:t>Receiving a structure from the caller</a:t>
              </a:r>
              <a:endParaRPr lang="en-SG" sz="1600">
                <a:latin typeface="Arial"/>
                <a:cs typeface="Arial"/>
              </a:endParaRPr>
            </a:p>
          </p:txBody>
        </p:sp>
        <p:cxnSp>
          <p:nvCxnSpPr>
            <p:cNvPr id="18" name="Straight Connector 15"/>
            <p:cNvCxnSpPr>
              <a:cxnSpLocks noChangeShapeType="1"/>
            </p:cNvCxnSpPr>
            <p:nvPr/>
          </p:nvCxnSpPr>
          <p:spPr bwMode="auto">
            <a:xfrm>
              <a:off x="4230915" y="5537199"/>
              <a:ext cx="1890181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3433803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200">
                <a:solidFill>
                  <a:srgbClr val="0000FF"/>
                </a:solidFill>
                <a:latin typeface="+mn-lt"/>
              </a:rPr>
              <a:t>4.10 Array of Structures</a:t>
            </a:r>
            <a:endParaRPr lang="en-US" sz="32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9" name="Rectangle 8">
            <a:extLst>
              <a:ext uri="{FF2B5EF4-FFF2-40B4-BE49-F238E27FC236}">
                <a16:creationId xmlns:a16="http://schemas.microsoft.com/office/drawing/2014/main" id="{48A3AE43-F131-4FC4-847E-CD10D4219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1250731"/>
            <a:ext cx="8262938" cy="51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000"/>
              <a:t>Combining structures and arrays gives us a lot of flexibility in organizing data.</a:t>
            </a:r>
          </a:p>
          <a:p>
            <a:pPr marL="685800" lvl="1" indent="-28575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/>
              <a:t>For example, we may have a structure comprising 2 members: student’s name and an array of 5 test scores he obtained.</a:t>
            </a:r>
          </a:p>
          <a:p>
            <a:pPr marL="685800" lvl="1" indent="-28575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/>
              <a:t>Or, we may have an array whose elements are structures.</a:t>
            </a:r>
          </a:p>
          <a:p>
            <a:pPr marL="685800" lvl="1" indent="-28575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/>
              <a:t>Or, even more complex combinations such as an array whose elements are structures which comprises array as one of the members.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000"/>
              <a:t>Case study (Program: </a:t>
            </a:r>
            <a:r>
              <a:rPr lang="en-US" sz="2000" err="1">
                <a:solidFill>
                  <a:srgbClr val="C00000"/>
                </a:solidFill>
              </a:rPr>
              <a:t>NearbyStores.c</a:t>
            </a:r>
            <a:r>
              <a:rPr lang="en-US" sz="2000"/>
              <a:t>) 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SG"/>
              <a:t>A startup company decides to provide location-based services. Its customers are a list of stores.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SG"/>
              <a:t>Each store has a name, a location given by (x, y) coordinates, a radius that defines a circle of influence. 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/>
              <a:t>We can define a structure type </a:t>
            </a:r>
            <a:r>
              <a:rPr lang="en-US" err="1">
                <a:solidFill>
                  <a:srgbClr val="0000FF"/>
                </a:solidFill>
              </a:rPr>
              <a:t>store_t</a:t>
            </a:r>
            <a:r>
              <a:rPr lang="en-US"/>
              <a:t> for the stores, and have a </a:t>
            </a:r>
            <a:r>
              <a:rPr lang="en-US" err="1">
                <a:solidFill>
                  <a:srgbClr val="0000FF"/>
                </a:solidFill>
              </a:rPr>
              <a:t>store_t</a:t>
            </a:r>
            <a:r>
              <a:rPr lang="en-US"/>
              <a:t> array </a:t>
            </a:r>
            <a:r>
              <a:rPr lang="en-US" err="1">
                <a:solidFill>
                  <a:srgbClr val="0000FF"/>
                </a:solidFill>
              </a:rPr>
              <a:t>store_t </a:t>
            </a:r>
            <a:r>
              <a:rPr lang="en-US"/>
              <a:t>variables. We call this array </a:t>
            </a:r>
            <a:r>
              <a:rPr lang="en-US" err="1">
                <a:solidFill>
                  <a:srgbClr val="0000FF"/>
                </a:solidFill>
              </a:rPr>
              <a:t>storeList</a:t>
            </a:r>
            <a:r>
              <a:rPr lang="en-US"/>
              <a:t> and it represents the list of stores.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54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938691" y="364098"/>
            <a:ext cx="207053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/>
              <a:t>(For own reading)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72406"/>
      </p:ext>
    </p:extLst>
  </p:cSld>
  <p:clrMapOvr>
    <a:masterClrMapping/>
  </p:clrMapOvr>
  <p:transition>
    <p:fade/>
  </p:transition>
  <p:timing/>
</p:sld>
</file>

<file path=ppt/slides/slide5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2800">
                <a:solidFill>
                  <a:srgbClr val="0000FF"/>
                </a:solidFill>
                <a:latin typeface="+mn-lt"/>
              </a:rPr>
              <a:t>4.11 Passing Address of Structure to Function (1/5)</a:t>
            </a:r>
            <a:endParaRPr lang="en-US" sz="28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55</a:t>
            </a:fld>
            <a:endParaRPr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108710"/>
            <a:ext cx="8351837" cy="422910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000"/>
              <a:t>Given this code, what is the output?</a:t>
            </a:r>
            <a:endParaRPr lang="en-US" sz="2000">
              <a:solidFill>
                <a:srgbClr val="0000FF"/>
              </a:solidFill>
            </a:endParaRPr>
          </a:p>
        </p:txBody>
      </p:sp>
      <p:grpSp>
        <p:nvGrpSpPr>
          <p:cNvPr id="9" name="Group 5"/>
          <p:cNvGrpSpPr/>
          <p:nvPr/>
        </p:nvGrpSpPr>
        <p:grpSpPr>
          <a:xfrm>
            <a:off x="860913" y="1355673"/>
            <a:ext cx="7694509" cy="5175616"/>
            <a:chOff x="790833" y="983985"/>
            <a:chExt cx="7694870" cy="5174987"/>
          </a:xfrm>
          <a:solidFill>
            <a:srgbClr val="FFFFCC"/>
          </a:solidFill>
        </p:grpSpPr>
        <p:sp>
          <p:nvSpPr>
            <p:cNvPr id="10" name="TextBox 9"/>
            <p:cNvSpPr txBox="1"/>
            <p:nvPr/>
          </p:nvSpPr>
          <p:spPr>
            <a:xfrm>
              <a:off x="790833" y="1235146"/>
              <a:ext cx="7556611" cy="4923826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#include statements, definition of player_t, 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and function prototypes are omitted here for brevity</a:t>
              </a: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player_t player1 = {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"Brusco"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'M'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change_name_and_age(player1);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print_player(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"player1"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player1);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endParaRPr lang="en-US" sz="1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change a player’s name and age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change_name_and_age(player_t player) {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strcpy(player.name,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"Alexandra"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player.age =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endParaRPr lang="en-US" sz="1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Print player’s information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print_player(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header[], player_t player) {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 name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gender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header,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       player.name, player.age, player.gender);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26167" y="983985"/>
              <a:ext cx="2459536" cy="3692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r>
                <a:rPr lang="en-US"/>
                <a:t>PassStructureToFn2.c</a:t>
              </a:r>
              <a:endParaRPr lang="en-SG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40805" y="3291016"/>
            <a:ext cx="5616575" cy="338554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player1: name = Brusco; age = 23; gender = M</a:t>
            </a:r>
          </a:p>
        </p:txBody>
      </p:sp>
    </p:spTree>
    <p:extLst>
      <p:ext uri="{BB962C8B-B14F-4D97-AF65-F5344CB8AC3E}">
        <p14:creationId xmlns:p14="http://schemas.microsoft.com/office/powerpoint/2010/main" val="40032712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2800">
                <a:solidFill>
                  <a:srgbClr val="0000FF"/>
                </a:solidFill>
                <a:latin typeface="+mn-lt"/>
              </a:rPr>
              <a:t>4.11 Passing Address of Structure to Function (2/5)</a:t>
            </a:r>
            <a:endParaRPr lang="en-US" sz="28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56</a:t>
            </a:fld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4061613" y="3853420"/>
            <a:ext cx="4572079" cy="1004279"/>
            <a:chOff x="4061613" y="3853420"/>
            <a:chExt cx="4572079" cy="1004279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634771" y="4416983"/>
              <a:ext cx="1687512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endParaRPr lang="en-SG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833458" y="4416983"/>
              <a:ext cx="49530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endParaRPr lang="en-SG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779608" y="4416983"/>
              <a:ext cx="31115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endParaRPr lang="en-SG">
                <a:latin typeface="Arial"/>
                <a:cs typeface="Arial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4408696" y="4157996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sz="1400"/>
                <a:t>name</a:t>
              </a:r>
              <a:endParaRPr lang="en-SG" sz="1400"/>
            </a:p>
          </p:txBody>
        </p:sp>
        <p:sp>
          <p:nvSpPr>
            <p:cNvPr id="19" name="TextBox 63"/>
            <p:cNvSpPr txBox="1">
              <a:spLocks noChangeArrowheads="1"/>
            </p:cNvSpPr>
            <p:nvPr/>
          </p:nvSpPr>
          <p:spPr bwMode="auto">
            <a:xfrm>
              <a:off x="6525313" y="4157996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sz="1400"/>
                <a:t>age</a:t>
              </a:r>
              <a:endParaRPr lang="en-SG" sz="1400"/>
            </a:p>
          </p:txBody>
        </p:sp>
        <p:sp>
          <p:nvSpPr>
            <p:cNvPr id="20" name="TextBox 64"/>
            <p:cNvSpPr txBox="1">
              <a:spLocks noChangeArrowheads="1"/>
            </p:cNvSpPr>
            <p:nvPr/>
          </p:nvSpPr>
          <p:spPr bwMode="auto">
            <a:xfrm>
              <a:off x="7372514" y="4157996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sz="1400"/>
                <a:t>gender</a:t>
              </a:r>
              <a:endParaRPr lang="en-SG" sz="1400"/>
            </a:p>
          </p:txBody>
        </p:sp>
        <p:sp>
          <p:nvSpPr>
            <p:cNvPr id="22" name="TextBox 65"/>
            <p:cNvSpPr txBox="1">
              <a:spLocks noChangeArrowheads="1"/>
            </p:cNvSpPr>
            <p:nvPr/>
          </p:nvSpPr>
          <p:spPr bwMode="auto">
            <a:xfrm>
              <a:off x="4061613" y="3853420"/>
              <a:ext cx="803882" cy="3075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sz="1400"/>
                <a:t>player</a:t>
              </a:r>
              <a:endParaRPr lang="en-SG" sz="1400"/>
            </a:p>
          </p:txBody>
        </p:sp>
        <p:sp>
          <p:nvSpPr>
            <p:cNvPr id="23" name="Rectangle 66"/>
            <p:cNvSpPr>
              <a:spLocks noChangeArrowheads="1"/>
            </p:cNvSpPr>
            <p:nvPr/>
          </p:nvSpPr>
          <p:spPr bwMode="auto">
            <a:xfrm>
              <a:off x="4302777" y="4116838"/>
              <a:ext cx="4330915" cy="74086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endParaRPr lang="en-SG"/>
            </a:p>
          </p:txBody>
        </p:sp>
      </p:grpSp>
      <p:sp>
        <p:nvSpPr>
          <p:cNvPr id="24" name="TextBox 77"/>
          <p:cNvSpPr txBox="1">
            <a:spLocks noChangeArrowheads="1"/>
          </p:cNvSpPr>
          <p:nvPr/>
        </p:nvSpPr>
        <p:spPr bwMode="auto">
          <a:xfrm>
            <a:off x="533358" y="1667167"/>
            <a:ext cx="377915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main()</a:t>
            </a:r>
          </a:p>
          <a:p>
            <a:endParaRPr lang="en-US" sz="2000">
              <a:solidFill>
                <a:srgbClr val="0000FF"/>
              </a:solidFill>
            </a:endParaRPr>
          </a:p>
          <a:p>
            <a:r>
              <a:rPr lang="en-US" sz="1600" err="1">
                <a:latin typeface="Lucida Console" pitchFamily="49" charset="0"/>
              </a:rPr>
              <a:t>change_name_and_age(player1);</a:t>
            </a:r>
            <a:endParaRPr lang="en-SG" sz="1600">
              <a:latin typeface="Lucida Console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061613" y="1588015"/>
            <a:ext cx="4572079" cy="1004279"/>
            <a:chOff x="4407602" y="1711582"/>
            <a:chExt cx="4572079" cy="1004279"/>
          </a:xfrm>
        </p:grpSpPr>
        <p:sp>
          <p:nvSpPr>
            <p:cNvPr id="26" name="Rectangle 25"/>
            <p:cNvSpPr/>
            <p:nvPr/>
          </p:nvSpPr>
          <p:spPr bwMode="auto">
            <a:xfrm>
              <a:off x="4980760" y="2275145"/>
              <a:ext cx="1687512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endParaRPr lang="en-SG">
                <a:latin typeface="Arial"/>
                <a:cs typeface="Arial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7179447" y="2275145"/>
              <a:ext cx="49530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endParaRPr lang="en-SG">
                <a:latin typeface="Arial"/>
                <a:cs typeface="Arial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125597" y="2275145"/>
              <a:ext cx="31115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endParaRPr lang="en-SG">
                <a:latin typeface="Arial"/>
                <a:cs typeface="Arial"/>
              </a:endParaRPr>
            </a:p>
          </p:txBody>
        </p:sp>
        <p:sp>
          <p:nvSpPr>
            <p:cNvPr id="29" name="TextBox 62"/>
            <p:cNvSpPr txBox="1">
              <a:spLocks noChangeArrowheads="1"/>
            </p:cNvSpPr>
            <p:nvPr/>
          </p:nvSpPr>
          <p:spPr bwMode="auto">
            <a:xfrm>
              <a:off x="4754685" y="2016158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sz="1400"/>
                <a:t>name</a:t>
              </a:r>
              <a:endParaRPr lang="en-SG" sz="1400"/>
            </a:p>
          </p:txBody>
        </p:sp>
        <p:sp>
          <p:nvSpPr>
            <p:cNvPr id="30" name="TextBox 63"/>
            <p:cNvSpPr txBox="1">
              <a:spLocks noChangeArrowheads="1"/>
            </p:cNvSpPr>
            <p:nvPr/>
          </p:nvSpPr>
          <p:spPr bwMode="auto">
            <a:xfrm>
              <a:off x="6871302" y="2016158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sz="1400"/>
                <a:t>age</a:t>
              </a:r>
              <a:endParaRPr lang="en-SG" sz="1400"/>
            </a:p>
          </p:txBody>
        </p:sp>
        <p:sp>
          <p:nvSpPr>
            <p:cNvPr id="31" name="TextBox 64"/>
            <p:cNvSpPr txBox="1">
              <a:spLocks noChangeArrowheads="1"/>
            </p:cNvSpPr>
            <p:nvPr/>
          </p:nvSpPr>
          <p:spPr bwMode="auto">
            <a:xfrm>
              <a:off x="7718503" y="2016158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sz="1400"/>
                <a:t>gender</a:t>
              </a:r>
              <a:endParaRPr lang="en-SG" sz="1400"/>
            </a:p>
          </p:txBody>
        </p:sp>
        <p:sp>
          <p:nvSpPr>
            <p:cNvPr id="32" name="TextBox 65"/>
            <p:cNvSpPr txBox="1">
              <a:spLocks noChangeArrowheads="1"/>
            </p:cNvSpPr>
            <p:nvPr/>
          </p:nvSpPr>
          <p:spPr bwMode="auto">
            <a:xfrm>
              <a:off x="4407602" y="1711582"/>
              <a:ext cx="803882" cy="3075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sz="1400"/>
                <a:t>player1</a:t>
              </a:r>
              <a:endParaRPr lang="en-SG" sz="1400"/>
            </a:p>
          </p:txBody>
        </p:sp>
        <p:sp>
          <p:nvSpPr>
            <p:cNvPr id="33" name="Rectangle 66"/>
            <p:cNvSpPr>
              <a:spLocks noChangeArrowheads="1"/>
            </p:cNvSpPr>
            <p:nvPr/>
          </p:nvSpPr>
          <p:spPr bwMode="auto">
            <a:xfrm>
              <a:off x="4648766" y="1975000"/>
              <a:ext cx="4330915" cy="74086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endParaRPr lang="en-SG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04487" y="2261287"/>
              <a:ext cx="1285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sz="1600">
                  <a:solidFill>
                    <a:srgbClr val="006600"/>
                  </a:solidFill>
                </a:rPr>
                <a:t>"</a:t>
              </a:r>
              <a:r>
                <a:rPr lang="en-US" sz="1600" err="1">
                  <a:solidFill>
                    <a:srgbClr val="006600"/>
                  </a:solidFill>
                  <a:latin typeface="Lucida Console" pitchFamily="49" charset="0"/>
                </a:rPr>
                <a:t>Brusco"</a:t>
              </a:r>
              <a:endParaRPr lang="en-SG" sz="1600">
                <a:solidFill>
                  <a:srgbClr val="006600"/>
                </a:solidFill>
                <a:latin typeface="Lucida Console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15865" y="2287195"/>
              <a:ext cx="551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sz="1600">
                  <a:solidFill>
                    <a:srgbClr val="006600"/>
                  </a:solidFill>
                </a:rPr>
                <a:t>23</a:t>
              </a:r>
              <a:endParaRPr lang="en-SG" sz="1600">
                <a:solidFill>
                  <a:srgbClr val="006600"/>
                </a:solidFill>
                <a:latin typeface="Lucida Console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81320" y="2286259"/>
              <a:ext cx="543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sz="1600">
                  <a:solidFill>
                    <a:srgbClr val="006600"/>
                  </a:solidFill>
                </a:rPr>
                <a:t>'M'</a:t>
              </a:r>
              <a:endParaRPr lang="en-SG" sz="1600">
                <a:solidFill>
                  <a:srgbClr val="006600"/>
                </a:solidFill>
                <a:latin typeface="Lucida Console" pitchFamily="49" charset="0"/>
              </a:endParaRPr>
            </a:p>
          </p:txBody>
        </p:sp>
      </p:grpSp>
      <p:sp>
        <p:nvSpPr>
          <p:cNvPr id="37" name="TextBox 77"/>
          <p:cNvSpPr txBox="1">
            <a:spLocks noChangeArrowheads="1"/>
          </p:cNvSpPr>
          <p:nvPr/>
        </p:nvSpPr>
        <p:spPr bwMode="auto">
          <a:xfrm>
            <a:off x="533358" y="3351806"/>
            <a:ext cx="524960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err="1">
                <a:solidFill>
                  <a:srgbClr val="0000FF"/>
                </a:solidFill>
                <a:latin typeface="Lucida Console" pitchFamily="49" charset="0"/>
              </a:rPr>
              <a:t>change_name_and_age(player_t player)</a:t>
            </a:r>
            <a:endParaRPr lang="en-SG">
              <a:solidFill>
                <a:srgbClr val="0000FF"/>
              </a:solidFill>
              <a:latin typeface="Lucida Console" pitchFamily="49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420130" y="3225114"/>
            <a:ext cx="8563232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658498" y="4415481"/>
            <a:ext cx="128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sz="1600">
                <a:solidFill>
                  <a:srgbClr val="006600"/>
                </a:solidFill>
              </a:rPr>
              <a:t>"</a:t>
            </a:r>
            <a:r>
              <a:rPr lang="en-US" sz="1600" err="1">
                <a:solidFill>
                  <a:srgbClr val="006600"/>
                </a:solidFill>
                <a:latin typeface="Lucida Console" pitchFamily="49" charset="0"/>
              </a:rPr>
              <a:t>Brusco"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05140" y="4405587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sz="1600">
                <a:solidFill>
                  <a:srgbClr val="006600"/>
                </a:solidFill>
              </a:rPr>
              <a:t>23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24192" y="4405587"/>
            <a:ext cx="543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sz="1600">
                <a:solidFill>
                  <a:srgbClr val="006600"/>
                </a:solidFill>
              </a:rPr>
              <a:t>'M'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2" name="Down Arrow 41"/>
          <p:cNvSpPr/>
          <p:nvPr/>
        </p:nvSpPr>
        <p:spPr bwMode="auto">
          <a:xfrm>
            <a:off x="6217906" y="3015049"/>
            <a:ext cx="259492" cy="53134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43" name="TextBox 77"/>
          <p:cNvSpPr txBox="1">
            <a:spLocks noChangeArrowheads="1"/>
          </p:cNvSpPr>
          <p:nvPr/>
        </p:nvSpPr>
        <p:spPr bwMode="auto">
          <a:xfrm>
            <a:off x="533358" y="4970539"/>
            <a:ext cx="4261064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sz="1600" err="1">
                <a:latin typeface="Lucida Console" pitchFamily="49" charset="0"/>
              </a:rPr>
              <a:t>strcpy(player.name, "Alexandra");</a:t>
            </a:r>
          </a:p>
          <a:p>
            <a:r>
              <a:rPr lang="en-US" sz="1600" err="1">
                <a:latin typeface="Lucida Console" pitchFamily="49" charset="0"/>
              </a:rPr>
              <a:t>player.age = 25;</a:t>
            </a:r>
            <a:endParaRPr lang="en-SG" sz="1600">
              <a:latin typeface="Lucida Console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50261" y="4407244"/>
            <a:ext cx="1528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sz="1600">
                <a:solidFill>
                  <a:srgbClr val="006600"/>
                </a:solidFill>
              </a:rPr>
              <a:t>"</a:t>
            </a:r>
            <a:r>
              <a:rPr lang="en-US" sz="1600">
                <a:solidFill>
                  <a:srgbClr val="006600"/>
                </a:solidFill>
                <a:latin typeface="Lucida Console" pitchFamily="49" charset="0"/>
              </a:rPr>
              <a:t>Alexandra"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85474" y="4416983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sz="1600">
                <a:solidFill>
                  <a:srgbClr val="006600"/>
                </a:solidFill>
              </a:rPr>
              <a:t>25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789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  <p:cond evt="onBegin" delay="0">
                          <p:tn val="29"/>
                        </p:cond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xit" presetSubtype="0" dur="5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xit" presetSubtype="0" dur="5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39" grpId="1"/>
      <p:bldP spid="40" grpId="0"/>
      <p:bldP spid="40" grpId="1"/>
      <p:bldP spid="41" grpId="0"/>
      <p:bldP spid="42" grpId="0"/>
      <p:bldP spid="43" grpId="0"/>
      <p:bldP spid="44" grpId="0"/>
      <p:bldP spid="4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2800">
                <a:solidFill>
                  <a:srgbClr val="0000FF"/>
                </a:solidFill>
                <a:latin typeface="+mn-lt"/>
              </a:rPr>
              <a:t>4.11 Passing Address of Structure to Function (3/5)</a:t>
            </a:r>
            <a:endParaRPr lang="en-US" sz="28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57</a:t>
            </a:fld>
            <a:endParaRPr/>
          </a:p>
        </p:txBody>
      </p:sp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033596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/>
              <a:t>Like an ordinary variable (eg: of type int, char), when a structure variable is passed to a function, a </a:t>
            </a:r>
            <a:r>
              <a:rPr lang="en-US" u="sng">
                <a:solidFill>
                  <a:srgbClr val="0000FF"/>
                </a:solidFill>
              </a:rPr>
              <a:t>separate copy of it is made </a:t>
            </a:r>
            <a:r>
              <a:rPr lang="en-US"/>
              <a:t>in the called function. </a:t>
            </a:r>
          </a:p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/>
              <a:t>Hence, the original structure variable </a:t>
            </a:r>
            <a:r>
              <a:rPr lang="en-US" u="sng">
                <a:solidFill>
                  <a:srgbClr val="0000FF"/>
                </a:solidFill>
              </a:rPr>
              <a:t>will not be modified by the function</a:t>
            </a:r>
            <a:r>
              <a:rPr lang="en-US"/>
              <a:t>.</a:t>
            </a:r>
          </a:p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/>
              <a:t>To allow the function to modify the content of the original structure variable, you need to pass in the </a:t>
            </a:r>
            <a:r>
              <a:rPr lang="en-US">
                <a:solidFill>
                  <a:srgbClr val="0000FF"/>
                </a:solidFill>
              </a:rPr>
              <a:t>address (pointer) of the structure variable</a:t>
            </a:r>
            <a:r>
              <a:rPr lang="en-US"/>
              <a:t> to the function.</a:t>
            </a:r>
          </a:p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/>
              <a:t>(Note that passing an </a:t>
            </a:r>
            <a:r>
              <a:rPr lang="en-US" u="sng"/>
              <a:t>array</a:t>
            </a:r>
            <a:r>
              <a:rPr lang="en-US"/>
              <a:t> of structures to a function is a different matter. As the array name is a pointer, the function is able to modify the array elements.)</a:t>
            </a:r>
          </a:p>
        </p:txBody>
      </p:sp>
    </p:spTree>
    <p:extLst>
      <p:ext uri="{BB962C8B-B14F-4D97-AF65-F5344CB8AC3E}">
        <p14:creationId xmlns:p14="http://schemas.microsoft.com/office/powerpoint/2010/main" val="3003759193"/>
      </p:ext>
    </p:extLst>
  </p:cSld>
  <p:clrMapOvr>
    <a:masterClrMapping/>
  </p:clrMapOvr>
  <p:transition>
    <p:fade/>
  </p:transition>
  <p:timing/>
</p:sld>
</file>

<file path=ppt/slides/slide5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2800">
                <a:solidFill>
                  <a:srgbClr val="0000FF"/>
                </a:solidFill>
                <a:latin typeface="+mn-lt"/>
              </a:rPr>
              <a:t>4.11 Passing Address of Structure to Function (4/5)</a:t>
            </a:r>
            <a:endParaRPr lang="en-US" sz="28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58</a:t>
            </a:fld>
            <a:endParaRPr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087395"/>
            <a:ext cx="7834313" cy="481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000"/>
              <a:t>Need to pass address of the structure variable</a:t>
            </a:r>
          </a:p>
        </p:txBody>
      </p:sp>
      <p:grpSp>
        <p:nvGrpSpPr>
          <p:cNvPr id="9" name="Group 5"/>
          <p:cNvGrpSpPr/>
          <p:nvPr/>
        </p:nvGrpSpPr>
        <p:grpSpPr>
          <a:xfrm>
            <a:off x="860913" y="1355673"/>
            <a:ext cx="7706826" cy="5175616"/>
            <a:chOff x="790833" y="983985"/>
            <a:chExt cx="7707188" cy="5174987"/>
          </a:xfrm>
        </p:grpSpPr>
        <p:sp>
          <p:nvSpPr>
            <p:cNvPr id="10" name="TextBox 9"/>
            <p:cNvSpPr txBox="1"/>
            <p:nvPr/>
          </p:nvSpPr>
          <p:spPr>
            <a:xfrm>
              <a:off x="790833" y="1235146"/>
              <a:ext cx="7556611" cy="4923826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#include statements, definition of player_t, 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and function prototypes are omitted here for brevity</a:t>
              </a: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player_t player1 = {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"Brusco"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'M'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change_name_and_age(&amp;player1);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print_player(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"player1"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player1);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endParaRPr lang="en-US" sz="1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change a player’s name and age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change_name_and_age(player_t *player_ptr) {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strcpy((*player_ptr).name,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"Alexandra"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(*player_ptr).age =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endParaRPr lang="en-US" sz="1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Print player’s information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print_player(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header[], player_t player) {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 name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gender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header,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       player.name, player.age, player.gender);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36677" y="983985"/>
              <a:ext cx="2461344" cy="3692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r>
                <a:rPr lang="en-US" err="1"/>
                <a:t>PassAddrStructToFn.c</a:t>
              </a:r>
              <a:endParaRPr lang="en-SG"/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3666064" y="2706131"/>
            <a:ext cx="1153072" cy="271847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066496" y="4077730"/>
            <a:ext cx="1519655" cy="271848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40917" y="4345461"/>
            <a:ext cx="1519655" cy="25125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342993" y="4572001"/>
            <a:ext cx="1519655" cy="28832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04985" y="3291016"/>
            <a:ext cx="5952396" cy="338554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player1: name = Alexandra; age = 25; gender = M</a:t>
            </a:r>
          </a:p>
        </p:txBody>
      </p:sp>
    </p:spTree>
    <p:extLst>
      <p:ext uri="{BB962C8B-B14F-4D97-AF65-F5344CB8AC3E}">
        <p14:creationId xmlns:p14="http://schemas.microsoft.com/office/powerpoint/2010/main" val="19414164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  <p:cond evt="onBegin" delay="0">
                          <p:tn val="19"/>
                        </p:cond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2800">
                <a:solidFill>
                  <a:srgbClr val="0000FF"/>
                </a:solidFill>
                <a:latin typeface="+mn-lt"/>
              </a:rPr>
              <a:t>4.11 Passing Address of Structure to Function (5/5)</a:t>
            </a:r>
            <a:endParaRPr lang="en-US" sz="28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59</a:t>
            </a:fld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4061613" y="1588015"/>
            <a:ext cx="4572079" cy="1004279"/>
            <a:chOff x="4061613" y="1588015"/>
            <a:chExt cx="4572079" cy="1004279"/>
          </a:xfrm>
        </p:grpSpPr>
        <p:sp>
          <p:nvSpPr>
            <p:cNvPr id="19" name="Rectangle 18"/>
            <p:cNvSpPr/>
            <p:nvPr/>
          </p:nvSpPr>
          <p:spPr bwMode="auto">
            <a:xfrm>
              <a:off x="4634771" y="2151578"/>
              <a:ext cx="1687512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endParaRPr lang="en-SG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833458" y="2151578"/>
              <a:ext cx="49530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endParaRPr lang="en-SG"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779608" y="2151578"/>
              <a:ext cx="31115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endParaRPr lang="en-SG">
                <a:latin typeface="Arial"/>
                <a:cs typeface="Arial"/>
              </a:endParaRPr>
            </a:p>
          </p:txBody>
        </p:sp>
        <p:sp>
          <p:nvSpPr>
            <p:cNvPr id="23" name="TextBox 62"/>
            <p:cNvSpPr txBox="1">
              <a:spLocks noChangeArrowheads="1"/>
            </p:cNvSpPr>
            <p:nvPr/>
          </p:nvSpPr>
          <p:spPr bwMode="auto">
            <a:xfrm>
              <a:off x="4408696" y="1892591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sz="1400"/>
                <a:t>name</a:t>
              </a:r>
              <a:endParaRPr lang="en-SG" sz="1400"/>
            </a:p>
          </p:txBody>
        </p:sp>
        <p:sp>
          <p:nvSpPr>
            <p:cNvPr id="24" name="TextBox 63"/>
            <p:cNvSpPr txBox="1">
              <a:spLocks noChangeArrowheads="1"/>
            </p:cNvSpPr>
            <p:nvPr/>
          </p:nvSpPr>
          <p:spPr bwMode="auto">
            <a:xfrm>
              <a:off x="6525313" y="1892591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sz="1400"/>
                <a:t>age</a:t>
              </a:r>
              <a:endParaRPr lang="en-SG" sz="1400"/>
            </a:p>
          </p:txBody>
        </p:sp>
        <p:sp>
          <p:nvSpPr>
            <p:cNvPr id="25" name="TextBox 64"/>
            <p:cNvSpPr txBox="1">
              <a:spLocks noChangeArrowheads="1"/>
            </p:cNvSpPr>
            <p:nvPr/>
          </p:nvSpPr>
          <p:spPr bwMode="auto">
            <a:xfrm>
              <a:off x="7372514" y="1892591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sz="1400"/>
                <a:t>gender</a:t>
              </a:r>
              <a:endParaRPr lang="en-SG" sz="1400"/>
            </a:p>
          </p:txBody>
        </p:sp>
        <p:sp>
          <p:nvSpPr>
            <p:cNvPr id="26" name="TextBox 65"/>
            <p:cNvSpPr txBox="1">
              <a:spLocks noChangeArrowheads="1"/>
            </p:cNvSpPr>
            <p:nvPr/>
          </p:nvSpPr>
          <p:spPr bwMode="auto">
            <a:xfrm>
              <a:off x="4061613" y="1588015"/>
              <a:ext cx="803882" cy="3075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sz="1400"/>
                <a:t>player1</a:t>
              </a:r>
              <a:endParaRPr lang="en-SG" sz="1400"/>
            </a:p>
          </p:txBody>
        </p:sp>
        <p:sp>
          <p:nvSpPr>
            <p:cNvPr id="27" name="Rectangle 66"/>
            <p:cNvSpPr>
              <a:spLocks noChangeArrowheads="1"/>
            </p:cNvSpPr>
            <p:nvPr/>
          </p:nvSpPr>
          <p:spPr bwMode="auto">
            <a:xfrm>
              <a:off x="4302777" y="1851433"/>
              <a:ext cx="4330915" cy="74086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endParaRPr lang="en-SG"/>
            </a:p>
          </p:txBody>
        </p:sp>
      </p:grpSp>
      <p:sp>
        <p:nvSpPr>
          <p:cNvPr id="28" name="TextBox 77"/>
          <p:cNvSpPr txBox="1">
            <a:spLocks noChangeArrowheads="1"/>
          </p:cNvSpPr>
          <p:nvPr/>
        </p:nvSpPr>
        <p:spPr bwMode="auto">
          <a:xfrm>
            <a:off x="533358" y="1667167"/>
            <a:ext cx="390271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main()</a:t>
            </a:r>
          </a:p>
          <a:p>
            <a:endParaRPr lang="en-US" sz="2000">
              <a:solidFill>
                <a:srgbClr val="0000FF"/>
              </a:solidFill>
            </a:endParaRPr>
          </a:p>
          <a:p>
            <a:r>
              <a:rPr lang="en-US" sz="1600" err="1">
                <a:latin typeface="Lucida Console" pitchFamily="49" charset="0"/>
              </a:rPr>
              <a:t>change_name_and_age(</a:t>
            </a:r>
            <a:r>
              <a:rPr lang="en-US" sz="1600">
                <a:solidFill>
                  <a:srgbClr val="C00000"/>
                </a:solidFill>
                <a:latin typeface="Lucida Console" pitchFamily="49" charset="0"/>
              </a:rPr>
              <a:t>&amp;player1</a:t>
            </a:r>
            <a:r>
              <a:rPr lang="en-US" sz="1600">
                <a:latin typeface="Lucida Console" pitchFamily="49" charset="0"/>
              </a:rPr>
              <a:t>);</a:t>
            </a:r>
            <a:endParaRPr lang="en-SG" sz="1600">
              <a:latin typeface="Lucida Console" pitchFamily="49" charset="0"/>
            </a:endParaRPr>
          </a:p>
        </p:txBody>
      </p:sp>
      <p:sp>
        <p:nvSpPr>
          <p:cNvPr id="29" name="TextBox 77"/>
          <p:cNvSpPr txBox="1">
            <a:spLocks noChangeArrowheads="1"/>
          </p:cNvSpPr>
          <p:nvPr/>
        </p:nvSpPr>
        <p:spPr bwMode="auto">
          <a:xfrm>
            <a:off x="533357" y="3351806"/>
            <a:ext cx="604043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err="1">
                <a:solidFill>
                  <a:srgbClr val="0000FF"/>
                </a:solidFill>
                <a:latin typeface="Lucida Console" pitchFamily="49" charset="0"/>
              </a:rPr>
              <a:t>change_name_and_age(player_t *player_ptr)</a:t>
            </a:r>
            <a:endParaRPr lang="en-SG">
              <a:solidFill>
                <a:srgbClr val="0000FF"/>
              </a:solidFill>
              <a:latin typeface="Lucida Console" pitchFamily="49" charset="0"/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420130" y="3225114"/>
            <a:ext cx="8563232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658498" y="2141839"/>
            <a:ext cx="128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sz="1600">
                <a:solidFill>
                  <a:srgbClr val="006600"/>
                </a:solidFill>
              </a:rPr>
              <a:t>"</a:t>
            </a:r>
            <a:r>
              <a:rPr lang="en-US" sz="1600" err="1">
                <a:solidFill>
                  <a:srgbClr val="006600"/>
                </a:solidFill>
                <a:latin typeface="Lucida Console" pitchFamily="49" charset="0"/>
              </a:rPr>
              <a:t>Brusco"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7601" y="2146399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sz="1600">
                <a:solidFill>
                  <a:srgbClr val="006600"/>
                </a:solidFill>
              </a:rPr>
              <a:t>23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36997" y="2163790"/>
            <a:ext cx="543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sz="1600">
                <a:solidFill>
                  <a:srgbClr val="006600"/>
                </a:solidFill>
              </a:rPr>
              <a:t>'M'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4" name="TextBox 77"/>
          <p:cNvSpPr txBox="1">
            <a:spLocks noChangeArrowheads="1"/>
          </p:cNvSpPr>
          <p:nvPr/>
        </p:nvSpPr>
        <p:spPr bwMode="auto">
          <a:xfrm>
            <a:off x="533358" y="4970539"/>
            <a:ext cx="5434956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sz="1600" err="1">
                <a:latin typeface="Lucida Console" pitchFamily="49" charset="0"/>
              </a:rPr>
              <a:t>strcpy((</a:t>
            </a:r>
            <a:r>
              <a:rPr lang="en-US" sz="1600">
                <a:solidFill>
                  <a:srgbClr val="C00000"/>
                </a:solidFill>
                <a:latin typeface="Lucida Console" pitchFamily="49" charset="0"/>
              </a:rPr>
              <a:t>*player_ptr</a:t>
            </a:r>
            <a:r>
              <a:rPr lang="en-US" sz="1600">
                <a:latin typeface="Lucida Console" pitchFamily="49" charset="0"/>
              </a:rPr>
              <a:t>).name, "Alexandra");</a:t>
            </a:r>
          </a:p>
          <a:p>
            <a:r>
              <a:rPr lang="en-US" sz="1600">
                <a:latin typeface="Lucida Console" pitchFamily="49" charset="0"/>
              </a:rPr>
              <a:t>(</a:t>
            </a:r>
            <a:r>
              <a:rPr lang="en-US" sz="1600">
                <a:solidFill>
                  <a:srgbClr val="C00000"/>
                </a:solidFill>
                <a:latin typeface="Lucida Console" pitchFamily="49" charset="0"/>
              </a:rPr>
              <a:t>*player_ptr</a:t>
            </a:r>
            <a:r>
              <a:rPr lang="en-US" sz="1600">
                <a:latin typeface="Lucida Console" pitchFamily="49" charset="0"/>
              </a:rPr>
              <a:t>).age = 25;</a:t>
            </a:r>
            <a:endParaRPr lang="en-SG" sz="1600">
              <a:latin typeface="Lucida Console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62618" y="2145957"/>
            <a:ext cx="1528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sz="1600">
                <a:solidFill>
                  <a:srgbClr val="006600"/>
                </a:solidFill>
              </a:rPr>
              <a:t>"</a:t>
            </a:r>
            <a:r>
              <a:rPr lang="en-US" sz="1600">
                <a:solidFill>
                  <a:srgbClr val="006600"/>
                </a:solidFill>
                <a:latin typeface="Lucida Console" pitchFamily="49" charset="0"/>
              </a:rPr>
              <a:t>Alexandra"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93916" y="2163790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sz="1600">
                <a:solidFill>
                  <a:srgbClr val="006600"/>
                </a:solidFill>
              </a:rPr>
              <a:t>25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031550" y="4108569"/>
            <a:ext cx="1518428" cy="685853"/>
            <a:chOff x="6031550" y="4108569"/>
            <a:chExt cx="1518428" cy="68585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6672649" y="4399005"/>
              <a:ext cx="877329" cy="395417"/>
            </a:xfrm>
            <a:prstGeom prst="rect">
              <a:avLst/>
            </a:prstGeom>
            <a:solidFill>
              <a:srgbClr val="CCE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39" name="TextBox 62"/>
            <p:cNvSpPr txBox="1">
              <a:spLocks noChangeArrowheads="1"/>
            </p:cNvSpPr>
            <p:nvPr/>
          </p:nvSpPr>
          <p:spPr bwMode="auto">
            <a:xfrm>
              <a:off x="6031550" y="4108569"/>
              <a:ext cx="1085941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 sz="1400" err="1"/>
                <a:t>player_ptr</a:t>
              </a:r>
              <a:endParaRPr lang="en-SG" sz="1400"/>
            </a:p>
          </p:txBody>
        </p:sp>
      </p:grpSp>
      <p:cxnSp>
        <p:nvCxnSpPr>
          <p:cNvPr id="40" name="Straight Arrow Connector 39"/>
          <p:cNvCxnSpPr/>
          <p:nvPr/>
        </p:nvCxnSpPr>
        <p:spPr bwMode="auto">
          <a:xfrm flipH="1" flipV="1">
            <a:off x="6820930" y="2743200"/>
            <a:ext cx="383059" cy="182880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13773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  <p:cond evt="onBegin" delay="0">
                          <p:tn val="16"/>
                        </p:cond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  <p:cond evt="onBegin" delay="0">
                          <p:tn val="29"/>
                        </p:cond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xit" presetSubtype="0" dur="5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xit" presetSubtype="0" dur="5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1" grpId="1"/>
      <p:bldP spid="32" grpId="0"/>
      <p:bldP spid="32" grpId="1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  <a:latin typeface="+mn-lt"/>
              </a:rPr>
              <a:t>2. Arrays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6CFF6C-D2EE-4491-B1CD-E61B0A3A394E}"/>
              </a:ext>
            </a:extLst>
          </p:cNvPr>
          <p:cNvSpPr txBox="1"/>
          <p:nvPr/>
        </p:nvSpPr>
        <p:spPr>
          <a:xfrm>
            <a:off x="457199" y="1383957"/>
            <a:ext cx="800608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285750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/>
              <a:t>An array is a </a:t>
            </a:r>
            <a:r>
              <a:rPr lang="en-SG" sz="2400">
                <a:solidFill>
                  <a:srgbClr val="C00000"/>
                </a:solidFill>
              </a:rPr>
              <a:t>homogeneous</a:t>
            </a:r>
            <a:r>
              <a:rPr lang="en-SG" sz="2400"/>
              <a:t> collection of data 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/>
              <a:t>The declaration of an array includes the </a:t>
            </a:r>
            <a:r>
              <a:rPr lang="en-SG" sz="2400">
                <a:solidFill>
                  <a:srgbClr val="C00000"/>
                </a:solidFill>
              </a:rPr>
              <a:t>element type</a:t>
            </a:r>
            <a:r>
              <a:rPr lang="en-SG" sz="2400"/>
              <a:t>, </a:t>
            </a:r>
            <a:r>
              <a:rPr lang="en-SG" sz="2400">
                <a:solidFill>
                  <a:srgbClr val="C00000"/>
                </a:solidFill>
              </a:rPr>
              <a:t>array name </a:t>
            </a:r>
            <a:r>
              <a:rPr lang="en-SG" sz="2400"/>
              <a:t>and </a:t>
            </a:r>
            <a:r>
              <a:rPr lang="en-SG" sz="2400">
                <a:solidFill>
                  <a:srgbClr val="C00000"/>
                </a:solidFill>
              </a:rPr>
              <a:t>size</a:t>
            </a:r>
            <a:r>
              <a:rPr lang="en-SG" sz="2400"/>
              <a:t> (maximum number of elements)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/>
              <a:t>Array elements occupy contiguous memory locations and are accessed through </a:t>
            </a:r>
            <a:r>
              <a:rPr lang="en-SG" sz="2400">
                <a:solidFill>
                  <a:srgbClr val="C00000"/>
                </a:solidFill>
              </a:rPr>
              <a:t>indexing</a:t>
            </a:r>
            <a:r>
              <a:rPr lang="en-SG" sz="2400"/>
              <a:t> (from index 0 onwards)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5843C8-BC07-4CB1-9DF8-6B85BCA55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173" y="4205248"/>
            <a:ext cx="2379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 eaLnBrk="1" hangingPunct="1"/>
            <a:r>
              <a:rPr lang="en-US" sz="24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SG" sz="2400" b="1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43">
            <a:extLst>
              <a:ext uri="{FF2B5EF4-FFF2-40B4-BE49-F238E27FC236}">
                <a16:creationId xmlns:a16="http://schemas.microsoft.com/office/drawing/2014/main" id="{F9C62A85-5348-4409-A242-3FC0D9281FDD}"/>
              </a:ext>
            </a:extLst>
          </p:cNvPr>
          <p:cNvGrpSpPr/>
          <p:nvPr/>
        </p:nvGrpSpPr>
        <p:grpSpPr>
          <a:xfrm>
            <a:off x="3122511" y="4560429"/>
            <a:ext cx="1927225" cy="768769"/>
            <a:chOff x="3172857" y="3289476"/>
            <a:chExt cx="1927953" cy="77050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FA9672-E4AA-48E2-9FAD-827B681C9886}"/>
                </a:ext>
              </a:extLst>
            </p:cNvPr>
            <p:cNvSpPr txBox="1"/>
            <p:nvPr/>
          </p:nvSpPr>
          <p:spPr>
            <a:xfrm>
              <a:off x="3172857" y="3690850"/>
              <a:ext cx="1927953" cy="36913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0000"/>
                  </a:solidFill>
                </a:rPr>
                <a:t>Array name</a:t>
              </a:r>
              <a:endParaRPr lang="en-SG">
                <a:solidFill>
                  <a:srgbClr val="000000"/>
                </a:solidFill>
              </a:endParaRPr>
            </a:p>
          </p:txBody>
        </p:sp>
        <p:cxnSp>
          <p:nvCxnSpPr>
            <p:cNvPr id="29" name="Straight Arrow Connector 34">
              <a:extLst>
                <a:ext uri="{FF2B5EF4-FFF2-40B4-BE49-F238E27FC236}">
                  <a16:creationId xmlns:a16="http://schemas.microsoft.com/office/drawing/2014/main" id="{F910D8EB-EFE5-4D94-B6D2-D17D24B43FC6}"/>
                </a:ext>
              </a:extLst>
            </p:cNvPr>
            <p:cNvCxnSpPr>
              <a:cxnSpLocks noChangeShapeType="1"/>
              <a:stCxn id="28" idx="0"/>
            </p:cNvCxnSpPr>
            <p:nvPr/>
          </p:nvCxnSpPr>
          <p:spPr bwMode="auto">
            <a:xfrm flipH="1" flipV="1">
              <a:off x="4002131" y="3289476"/>
              <a:ext cx="134703" cy="40137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Group 44">
            <a:extLst>
              <a:ext uri="{FF2B5EF4-FFF2-40B4-BE49-F238E27FC236}">
                <a16:creationId xmlns:a16="http://schemas.microsoft.com/office/drawing/2014/main" id="{EF6AF369-80A3-4A55-94FE-633188E41F3D}"/>
              </a:ext>
            </a:extLst>
          </p:cNvPr>
          <p:cNvGrpSpPr/>
          <p:nvPr/>
        </p:nvGrpSpPr>
        <p:grpSpPr>
          <a:xfrm>
            <a:off x="861911" y="4545437"/>
            <a:ext cx="2280092" cy="661524"/>
            <a:chOff x="912564" y="3276040"/>
            <a:chExt cx="2281036" cy="66092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AA7835-7D70-4176-BC72-AE3E96AA619D}"/>
                </a:ext>
              </a:extLst>
            </p:cNvPr>
            <p:cNvSpPr txBox="1"/>
            <p:nvPr/>
          </p:nvSpPr>
          <p:spPr>
            <a:xfrm>
              <a:off x="912564" y="3567411"/>
              <a:ext cx="1928023" cy="36955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00FF"/>
                  </a:solidFill>
                </a:rPr>
                <a:t>Element type</a:t>
              </a:r>
              <a:endParaRPr lang="en-SG">
                <a:solidFill>
                  <a:srgbClr val="0000FF"/>
                </a:solidFill>
              </a:endParaRPr>
            </a:p>
          </p:txBody>
        </p:sp>
        <p:cxnSp>
          <p:nvCxnSpPr>
            <p:cNvPr id="32" name="Straight Arrow Connector 37">
              <a:extLst>
                <a:ext uri="{FF2B5EF4-FFF2-40B4-BE49-F238E27FC236}">
                  <a16:creationId xmlns:a16="http://schemas.microsoft.com/office/drawing/2014/main" id="{609D333E-1E90-433F-BA20-4C73022FEC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555913" y="3276040"/>
              <a:ext cx="637687" cy="28240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" name="Group 42">
            <a:extLst>
              <a:ext uri="{FF2B5EF4-FFF2-40B4-BE49-F238E27FC236}">
                <a16:creationId xmlns:a16="http://schemas.microsoft.com/office/drawing/2014/main" id="{D5C49221-76A7-4C82-9156-BCFD82E53294}"/>
              </a:ext>
            </a:extLst>
          </p:cNvPr>
          <p:cNvGrpSpPr/>
          <p:nvPr/>
        </p:nvGrpSpPr>
        <p:grpSpPr>
          <a:xfrm>
            <a:off x="4497286" y="4627523"/>
            <a:ext cx="2863850" cy="501650"/>
            <a:chOff x="4548133" y="3358309"/>
            <a:chExt cx="2864383" cy="50153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D7A792-9885-4D73-8667-479BCD29B262}"/>
                </a:ext>
              </a:extLst>
            </p:cNvPr>
            <p:cNvSpPr txBox="1"/>
            <p:nvPr/>
          </p:nvSpPr>
          <p:spPr>
            <a:xfrm>
              <a:off x="5484932" y="3490042"/>
              <a:ext cx="1927584" cy="369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8000"/>
                  </a:solidFill>
                </a:rPr>
                <a:t>Array size</a:t>
              </a:r>
              <a:endParaRPr lang="en-SG">
                <a:solidFill>
                  <a:srgbClr val="008000"/>
                </a:solidFill>
              </a:endParaRPr>
            </a:p>
          </p:txBody>
        </p:sp>
        <p:cxnSp>
          <p:nvCxnSpPr>
            <p:cNvPr id="35" name="Straight Arrow Connector 40">
              <a:extLst>
                <a:ext uri="{FF2B5EF4-FFF2-40B4-BE49-F238E27FC236}">
                  <a16:creationId xmlns:a16="http://schemas.microsoft.com/office/drawing/2014/main" id="{E6ED9A7A-660A-48EA-9ED8-D82163EC164B}"/>
                </a:ext>
              </a:extLst>
            </p:cNvPr>
            <p:cNvCxnSpPr>
              <a:cxnSpLocks noChangeShapeType="1"/>
              <a:stCxn id="34" idx="1"/>
            </p:cNvCxnSpPr>
            <p:nvPr/>
          </p:nvCxnSpPr>
          <p:spPr bwMode="auto">
            <a:xfrm rot="10800000">
              <a:off x="4548133" y="3358309"/>
              <a:ext cx="936431" cy="31686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7EA95D7-CDA1-47AD-869B-00A9EF4ADE15}"/>
              </a:ext>
            </a:extLst>
          </p:cNvPr>
          <p:cNvGrpSpPr/>
          <p:nvPr/>
        </p:nvGrpSpPr>
        <p:grpSpPr>
          <a:xfrm>
            <a:off x="1051067" y="5576943"/>
            <a:ext cx="6715282" cy="777343"/>
            <a:chOff x="1101969" y="4738972"/>
            <a:chExt cx="6715282" cy="77734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922B670-C89D-439A-BE56-981F722E540B}"/>
                </a:ext>
              </a:extLst>
            </p:cNvPr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45" name="Rectangle 16">
                <a:extLst>
                  <a:ext uri="{FF2B5EF4-FFF2-40B4-BE49-F238E27FC236}">
                    <a16:creationId xmlns:a16="http://schemas.microsoft.com/office/drawing/2014/main" id="{1C25E874-1FCB-4BD3-932C-E11EA56A8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/>
                <a:r>
                  <a:rPr lang="en-SG"/>
                  <a:t>21</a:t>
                </a:r>
              </a:p>
            </p:txBody>
          </p:sp>
          <p:sp>
            <p:nvSpPr>
              <p:cNvPr id="46" name="Rectangle 16">
                <a:extLst>
                  <a:ext uri="{FF2B5EF4-FFF2-40B4-BE49-F238E27FC236}">
                    <a16:creationId xmlns:a16="http://schemas.microsoft.com/office/drawing/2014/main" id="{A072CB75-6646-4EA8-8A48-93405A06E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/>
                <a:r>
                  <a:rPr lang="en-US" sz="2400" b="1"/>
                  <a:t>…</a:t>
                </a:r>
                <a:endParaRPr lang="en-SG" sz="2400" b="1"/>
              </a:p>
            </p:txBody>
          </p:sp>
          <p:sp>
            <p:nvSpPr>
              <p:cNvPr id="47" name="Rectangle 16">
                <a:extLst>
                  <a:ext uri="{FF2B5EF4-FFF2-40B4-BE49-F238E27FC236}">
                    <a16:creationId xmlns:a16="http://schemas.microsoft.com/office/drawing/2014/main" id="{9885D127-A024-43F2-A9D6-C0DC3E994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/>
                <a:r>
                  <a:rPr lang="en-SG"/>
                  <a:t>14</a:t>
                </a:r>
              </a:p>
            </p:txBody>
          </p:sp>
          <p:sp>
            <p:nvSpPr>
              <p:cNvPr id="48" name="Rectangle 16">
                <a:extLst>
                  <a:ext uri="{FF2B5EF4-FFF2-40B4-BE49-F238E27FC236}">
                    <a16:creationId xmlns:a16="http://schemas.microsoft.com/office/drawing/2014/main" id="{A900F116-AB76-4605-922E-25B0B1730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/>
                <a:r>
                  <a:rPr lang="en-SG"/>
                  <a:t>10</a:t>
                </a:r>
              </a:p>
            </p:txBody>
          </p:sp>
          <p:sp>
            <p:nvSpPr>
              <p:cNvPr id="49" name="Rectangle 16">
                <a:extLst>
                  <a:ext uri="{FF2B5EF4-FFF2-40B4-BE49-F238E27FC236}">
                    <a16:creationId xmlns:a16="http://schemas.microsoft.com/office/drawing/2014/main" id="{FFB1A9AE-E81C-41DB-9052-4B8162E43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/>
                <a:r>
                  <a:rPr lang="en-SG"/>
                  <a:t>20</a:t>
                </a:r>
              </a:p>
            </p:txBody>
          </p:sp>
          <p:sp>
            <p:nvSpPr>
              <p:cNvPr id="50" name="Rectangle 16">
                <a:extLst>
                  <a:ext uri="{FF2B5EF4-FFF2-40B4-BE49-F238E27FC236}">
                    <a16:creationId xmlns:a16="http://schemas.microsoft.com/office/drawing/2014/main" id="{2C6773B9-EB94-405E-9C9E-EEC3D6B93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/>
                <a:endParaRPr lang="en-SG"/>
              </a:p>
            </p:txBody>
          </p:sp>
          <p:sp>
            <p:nvSpPr>
              <p:cNvPr id="51" name="Rectangle 16">
                <a:extLst>
                  <a:ext uri="{FF2B5EF4-FFF2-40B4-BE49-F238E27FC236}">
                    <a16:creationId xmlns:a16="http://schemas.microsoft.com/office/drawing/2014/main" id="{F8B05544-022B-4F6B-9AAC-753FF2D4D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/>
                <a:r>
                  <a:rPr lang="en-SG"/>
                  <a:t>42</a:t>
                </a:r>
              </a:p>
            </p:txBody>
          </p:sp>
          <p:sp>
            <p:nvSpPr>
              <p:cNvPr id="52" name="Rectangle 16">
                <a:extLst>
                  <a:ext uri="{FF2B5EF4-FFF2-40B4-BE49-F238E27FC236}">
                    <a16:creationId xmlns:a16="http://schemas.microsoft.com/office/drawing/2014/main" id="{8399F642-C2FA-4156-A2D9-F6C9F602A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/>
                <a:r>
                  <a:rPr lang="en-SG"/>
                  <a:t>7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24B219E-4EA3-47AE-812A-411620163B70}"/>
                </a:ext>
              </a:extLst>
            </p:cNvPr>
            <p:cNvGrpSpPr/>
            <p:nvPr/>
          </p:nvGrpSpPr>
          <p:grpSpPr>
            <a:xfrm>
              <a:off x="1101969" y="4738972"/>
              <a:ext cx="6715282" cy="400110"/>
              <a:chOff x="1101969" y="4738972"/>
              <a:chExt cx="6715282" cy="400110"/>
            </a:xfrm>
          </p:grpSpPr>
          <p:sp>
            <p:nvSpPr>
              <p:cNvPr id="39" name="TextBox 15">
                <a:extLst>
                  <a:ext uri="{FF2B5EF4-FFF2-40B4-BE49-F238E27FC236}">
                    <a16:creationId xmlns:a16="http://schemas.microsoft.com/office/drawing/2014/main" id="{AB1F6D9C-5748-40B8-B68E-195757FBAF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1969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C[0]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0" name="TextBox 23">
                <a:extLst>
                  <a:ext uri="{FF2B5EF4-FFF2-40B4-BE49-F238E27FC236}">
                    <a16:creationId xmlns:a16="http://schemas.microsoft.com/office/drawing/2014/main" id="{D460740A-8FA6-49EF-86A9-2320B7A6B7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 sz="2000" b="1"/>
                  <a:t>…</a:t>
                </a:r>
                <a:endParaRPr lang="en-SG" sz="2000" b="1"/>
              </a:p>
            </p:txBody>
          </p:sp>
          <p:sp>
            <p:nvSpPr>
              <p:cNvPr id="41" name="TextBox 15">
                <a:extLst>
                  <a:ext uri="{FF2B5EF4-FFF2-40B4-BE49-F238E27FC236}">
                    <a16:creationId xmlns:a16="http://schemas.microsoft.com/office/drawing/2014/main" id="{10EB8C9D-4AC2-4F5D-8BA6-BBE8A7B870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C[1]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2" name="TextBox 15">
                <a:extLst>
                  <a:ext uri="{FF2B5EF4-FFF2-40B4-BE49-F238E27FC236}">
                    <a16:creationId xmlns:a16="http://schemas.microsoft.com/office/drawing/2014/main" id="{D83E6492-7F3E-4520-AE73-3C94838160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C[2]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3" name="TextBox 15">
                <a:extLst>
                  <a:ext uri="{FF2B5EF4-FFF2-40B4-BE49-F238E27FC236}">
                    <a16:creationId xmlns:a16="http://schemas.microsoft.com/office/drawing/2014/main" id="{6F33A87A-7260-4F58-ACA3-BF0C12248F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9477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C[28]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" name="TextBox 15">
                <a:extLst>
                  <a:ext uri="{FF2B5EF4-FFF2-40B4-BE49-F238E27FC236}">
                    <a16:creationId xmlns:a16="http://schemas.microsoft.com/office/drawing/2014/main" id="{568BFBA2-1D04-466A-B905-A35AD6B07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8364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C[29]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DDA4C2-0A2A-41FF-83B6-E94B728E7108}"/>
              </a:ext>
            </a:extLst>
          </p:cNvPr>
          <p:cNvSpPr txBox="1"/>
          <p:nvPr/>
        </p:nvSpPr>
        <p:spPr>
          <a:xfrm>
            <a:off x="2396112" y="3711615"/>
            <a:ext cx="5989536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2000"/>
              <a:t>Example: Declaring a 30-element integer array c.</a:t>
            </a:r>
          </a:p>
        </p:txBody>
      </p:sp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200">
                <a:solidFill>
                  <a:srgbClr val="0000FF"/>
                </a:solidFill>
                <a:latin typeface="+mn-lt"/>
              </a:rPr>
              <a:t>4.12 The Arrow Operator </a:t>
            </a:r>
            <a:r>
              <a:rPr lang="en-GB" sz="3200">
                <a:solidFill>
                  <a:srgbClr val="0000FF"/>
                </a:solidFill>
              </a:rPr>
              <a:t>(</a:t>
            </a:r>
            <a:r>
              <a:rPr lang="en-GB" sz="3200">
                <a:solidFill>
                  <a:srgbClr val="C00000"/>
                </a:solidFill>
              </a:rPr>
              <a:t>-&gt;</a:t>
            </a:r>
            <a:r>
              <a:rPr lang="en-GB" sz="3200">
                <a:solidFill>
                  <a:srgbClr val="0000FF"/>
                </a:solidFill>
              </a:rPr>
              <a:t>) (1/2)</a:t>
            </a:r>
            <a:endParaRPr lang="en-US" sz="32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60</a:t>
            </a:fld>
            <a:endParaRPr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08000" y="1296092"/>
            <a:ext cx="7834313" cy="1812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400"/>
              <a:t>Expressions like </a:t>
            </a:r>
            <a:r>
              <a:rPr lang="en-US" sz="240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(*player_ptr).name</a:t>
            </a:r>
            <a:r>
              <a:rPr lang="en-US" sz="2400">
                <a:solidFill>
                  <a:srgbClr val="C00000"/>
                </a:solidFill>
                <a:latin typeface="+mn-lt"/>
                <a:cs typeface="Courier New" pitchFamily="49" charset="0"/>
              </a:rPr>
              <a:t> </a:t>
            </a:r>
            <a:r>
              <a:rPr lang="en-US" sz="2400"/>
              <a:t>appear very often. Hence an alternative “shortcut” syntax is created for it.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400"/>
              <a:t>The arrow operator (</a:t>
            </a:r>
            <a:r>
              <a:rPr lang="en-US" sz="2400" b="1">
                <a:solidFill>
                  <a:srgbClr val="FF0000"/>
                </a:solidFill>
                <a:latin typeface="Calibri" panose="020f0502020204030204" pitchFamily="34" charset="0"/>
              </a:rPr>
              <a:t>-&gt;</a:t>
            </a:r>
            <a:r>
              <a:rPr lang="en-US" sz="2400"/>
              <a:t>)</a:t>
            </a:r>
          </a:p>
        </p:txBody>
      </p:sp>
      <p:grpSp>
        <p:nvGrpSpPr>
          <p:cNvPr id="9" name="Group 46"/>
          <p:cNvGrpSpPr/>
          <p:nvPr/>
        </p:nvGrpSpPr>
        <p:grpSpPr>
          <a:xfrm>
            <a:off x="457200" y="3095732"/>
            <a:ext cx="7961313" cy="463550"/>
            <a:chOff x="682174" y="3981904"/>
            <a:chExt cx="7961083" cy="463097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82174" y="3981904"/>
              <a:ext cx="2990931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tabLst>
                  <a:tab pos="358775"/>
                  <a:tab pos="715963"/>
                  <a:tab pos="1074738"/>
                </a:tabLst>
              </a:pPr>
              <a:r>
                <a:rPr lang="en-US" sz="2000" b="1">
                  <a:latin typeface="Courier New" pitchFamily="49" charset="0"/>
                </a:rPr>
                <a:t>(*player_ptr).name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5812826" y="3981904"/>
              <a:ext cx="2830431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tabLst>
                  <a:tab pos="358775"/>
                  <a:tab pos="715963"/>
                  <a:tab pos="1074738"/>
                </a:tabLst>
              </a:pPr>
              <a:r>
                <a:rPr lang="en-US" sz="2000" b="1" err="1">
                  <a:latin typeface="Courier New" pitchFamily="49" charset="0"/>
                </a:rPr>
                <a:t>player_ptr-&gt;name</a:t>
              </a:r>
            </a:p>
          </p:txBody>
        </p:sp>
        <p:sp>
          <p:nvSpPr>
            <p:cNvPr id="13" name="TextBox 41"/>
            <p:cNvSpPr txBox="1">
              <a:spLocks noChangeArrowheads="1"/>
            </p:cNvSpPr>
            <p:nvPr/>
          </p:nvSpPr>
          <p:spPr bwMode="auto">
            <a:xfrm>
              <a:off x="3646714" y="4028786"/>
              <a:ext cx="204651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r>
                <a:rPr lang="en-US" i="1">
                  <a:solidFill>
                    <a:srgbClr val="006600"/>
                  </a:solidFill>
                </a:rPr>
                <a:t>is equivalent to</a:t>
              </a:r>
              <a:endParaRPr lang="en-SG" i="1">
                <a:solidFill>
                  <a:srgbClr val="006600"/>
                </a:solidFill>
              </a:endParaRPr>
            </a:p>
          </p:txBody>
        </p:sp>
      </p:grpSp>
      <p:grpSp>
        <p:nvGrpSpPr>
          <p:cNvPr id="14" name="Group 47"/>
          <p:cNvGrpSpPr/>
          <p:nvPr/>
        </p:nvGrpSpPr>
        <p:grpSpPr>
          <a:xfrm>
            <a:off x="457200" y="3779275"/>
            <a:ext cx="7961313" cy="461963"/>
            <a:chOff x="682174" y="4729390"/>
            <a:chExt cx="7961083" cy="463097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682174" y="4729390"/>
              <a:ext cx="3023014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tabLst>
                  <a:tab pos="358775"/>
                  <a:tab pos="715963"/>
                  <a:tab pos="1074738"/>
                </a:tabLst>
              </a:pPr>
              <a:r>
                <a:rPr lang="en-US" sz="2000" b="1">
                  <a:latin typeface="Courier New" pitchFamily="49" charset="0"/>
                </a:rPr>
                <a:t>(*player_ptr).age</a:t>
              </a: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5812826" y="4729390"/>
              <a:ext cx="2830431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tabLst>
                  <a:tab pos="358775"/>
                  <a:tab pos="715963"/>
                  <a:tab pos="1074738"/>
                </a:tabLst>
              </a:pPr>
              <a:r>
                <a:rPr lang="en-US" sz="2000" b="1" err="1">
                  <a:latin typeface="Courier New" pitchFamily="49" charset="0"/>
                </a:rPr>
                <a:t>player_ptr-&gt;age</a:t>
              </a:r>
            </a:p>
          </p:txBody>
        </p:sp>
        <p:sp>
          <p:nvSpPr>
            <p:cNvPr id="17" name="TextBox 45"/>
            <p:cNvSpPr txBox="1">
              <a:spLocks noChangeArrowheads="1"/>
            </p:cNvSpPr>
            <p:nvPr/>
          </p:nvSpPr>
          <p:spPr bwMode="auto">
            <a:xfrm>
              <a:off x="3646714" y="4776272"/>
              <a:ext cx="204651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 algn="ctr"/>
              <a:r>
                <a:rPr lang="en-US" i="1">
                  <a:solidFill>
                    <a:srgbClr val="006600"/>
                  </a:solidFill>
                </a:rPr>
                <a:t>is equivalent to</a:t>
              </a:r>
              <a:endParaRPr lang="en-SG" i="1">
                <a:solidFill>
                  <a:srgbClr val="006600"/>
                </a:solidFill>
              </a:endParaRPr>
            </a:p>
          </p:txBody>
        </p:sp>
      </p:grp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508000" y="4600765"/>
            <a:ext cx="7834313" cy="17967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400"/>
              <a:t>Can we write </a:t>
            </a:r>
            <a:r>
              <a:rPr lang="en-US" sz="2400">
                <a:solidFill>
                  <a:srgbClr val="0000FF"/>
                </a:solidFill>
              </a:rPr>
              <a:t>*player_ptr.name </a:t>
            </a:r>
            <a:r>
              <a:rPr lang="en-US" sz="2400"/>
              <a:t>instead of </a:t>
            </a:r>
            <a:r>
              <a:rPr lang="en-US" sz="2400">
                <a:solidFill>
                  <a:srgbClr val="0000FF"/>
                </a:solidFill>
              </a:rPr>
              <a:t>(*player_ptr).name</a:t>
            </a:r>
            <a:r>
              <a:rPr lang="en-US" sz="2400"/>
              <a:t>? 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400" i="1">
                <a:solidFill>
                  <a:srgbClr val="0000FF"/>
                </a:solidFill>
              </a:rPr>
              <a:t>No</a:t>
            </a:r>
            <a:r>
              <a:rPr lang="en-US" sz="2400"/>
              <a:t>, because </a:t>
            </a:r>
            <a:r>
              <a:rPr lang="en-US" sz="2400" b="1">
                <a:solidFill>
                  <a:srgbClr val="FF0000"/>
                </a:solidFill>
              </a:rPr>
              <a:t>. </a:t>
            </a:r>
            <a:r>
              <a:rPr lang="en-US" sz="2400"/>
              <a:t>(dot) has higher precedence than </a:t>
            </a:r>
            <a:r>
              <a:rPr lang="en-US" sz="2400" b="1">
                <a:solidFill>
                  <a:srgbClr val="FF0000"/>
                </a:solidFill>
              </a:rPr>
              <a:t>*</a:t>
            </a:r>
            <a:r>
              <a:rPr lang="en-US" sz="2400"/>
              <a:t>, so </a:t>
            </a:r>
            <a:r>
              <a:rPr lang="en-US" sz="2400">
                <a:solidFill>
                  <a:srgbClr val="0000FF"/>
                </a:solidFill>
              </a:rPr>
              <a:t>*player_ptr.name </a:t>
            </a:r>
            <a:r>
              <a:rPr lang="en-US" sz="2400"/>
              <a:t>means </a:t>
            </a:r>
            <a:r>
              <a:rPr lang="en-US" sz="2400">
                <a:solidFill>
                  <a:srgbClr val="0000FF"/>
                </a:solidFill>
              </a:rPr>
              <a:t>*(player_ptr.name)</a:t>
            </a:r>
            <a:r>
              <a:rPr lang="en-US" sz="240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670042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  <p:cond evt="onBegin" delay="0">
                          <p:tn val="11"/>
                        </p:cond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200">
                <a:solidFill>
                  <a:srgbClr val="0000FF"/>
                </a:solidFill>
                <a:latin typeface="+mn-lt"/>
              </a:rPr>
              <a:t>4.12 The Arrow Operator </a:t>
            </a:r>
            <a:r>
              <a:rPr lang="en-GB" sz="3200">
                <a:solidFill>
                  <a:srgbClr val="0000FF"/>
                </a:solidFill>
              </a:rPr>
              <a:t>(</a:t>
            </a:r>
            <a:r>
              <a:rPr lang="en-GB" sz="3200">
                <a:solidFill>
                  <a:srgbClr val="C00000"/>
                </a:solidFill>
              </a:rPr>
              <a:t>-&gt;</a:t>
            </a:r>
            <a:r>
              <a:rPr lang="en-GB" sz="3200">
                <a:solidFill>
                  <a:srgbClr val="0000FF"/>
                </a:solidFill>
              </a:rPr>
              <a:t>) (2/2)</a:t>
            </a:r>
            <a:endParaRPr lang="en-US" sz="32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61</a:t>
            </a:fld>
            <a:endParaRPr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733425" y="1411706"/>
            <a:ext cx="7834313" cy="10000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400"/>
              <a:t>Function </a:t>
            </a:r>
            <a:r>
              <a:rPr lang="en-US" sz="2400" err="1">
                <a:solidFill>
                  <a:srgbClr val="0000FF"/>
                </a:solidFill>
              </a:rPr>
              <a:t>change_name_and_age() </a:t>
            </a:r>
            <a:r>
              <a:rPr lang="en-US" sz="2400"/>
              <a:t>in</a:t>
            </a:r>
            <a:r>
              <a:rPr lang="en-US" sz="2400">
                <a:solidFill>
                  <a:srgbClr val="0000FF"/>
                </a:solidFill>
              </a:rPr>
              <a:t> PassAddrStructToFn2.c</a:t>
            </a:r>
            <a:r>
              <a:rPr lang="en-US" sz="2400"/>
              <a:t> modified to use the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/>
              <a:t> operator.</a:t>
            </a:r>
          </a:p>
        </p:txBody>
      </p:sp>
      <p:grpSp>
        <p:nvGrpSpPr>
          <p:cNvPr id="20" name="Group 5"/>
          <p:cNvGrpSpPr/>
          <p:nvPr/>
        </p:nvGrpSpPr>
        <p:grpSpPr>
          <a:xfrm>
            <a:off x="860913" y="2767401"/>
            <a:ext cx="7368687" cy="1871908"/>
            <a:chOff x="790833" y="873162"/>
            <a:chExt cx="7369034" cy="1871681"/>
          </a:xfrm>
        </p:grpSpPr>
        <p:sp>
          <p:nvSpPr>
            <p:cNvPr id="22" name="TextBox 21"/>
            <p:cNvSpPr txBox="1"/>
            <p:nvPr/>
          </p:nvSpPr>
          <p:spPr>
            <a:xfrm>
              <a:off x="790833" y="1152292"/>
              <a:ext cx="7258192" cy="159255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change a player’s name and age</a:t>
              </a:r>
            </a:p>
            <a:p>
              <a:pPr>
                <a:spcAft>
                  <a:spcPts val="300"/>
                </a:spcAft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 change_name_and_age(player_t *player_ptr) {</a:t>
              </a:r>
            </a:p>
            <a:p>
              <a:pPr>
                <a:spcAft>
                  <a:spcPts val="300"/>
                </a:spcAft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	strcpy(player_ptr</a:t>
              </a:r>
              <a:r>
                <a:rPr lang="en-US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name,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"Alexandra"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Aft>
                  <a:spcPts val="300"/>
                </a:spcAft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	player_ptr</a:t>
              </a:r>
              <a:r>
                <a:rPr lang="en-US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age =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/>
                  <a:tab pos="714375"/>
                  <a:tab pos="1077913"/>
                  <a:tab pos="1430338"/>
                  <a:tab pos="1793875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48070" y="873162"/>
              <a:ext cx="2711797" cy="36984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292934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defRPr/>
              </a:pPr>
              <a:r>
                <a:rPr lang="en-US"/>
                <a:t>PassAddrStructToFn2.c</a:t>
              </a: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199261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F8D6-306C-3B28-CA2E-3A431BD4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3E6F0-2CB5-DBA7-222E-C4262440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Please Arrays, Strings and Structures Quiz 1 before 3 pm on 23 August 2022.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72469-6BE2-5022-2A55-C0295685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735E-4432-4E82-010B-55BDCADA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A3F19-0EE8-E513-B0DB-226F1C45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BFE9A1-06C2-511A-A65E-34509A731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6156"/>
            <a:ext cx="9144000" cy="84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57940"/>
      </p:ext>
    </p:extLst>
  </p:cSld>
  <p:clrMapOvr>
    <a:masterClrMapping/>
  </p:clrMapOvr>
  <p:transition>
    <p:fade/>
  </p:transition>
  <p:timing/>
</p:sld>
</file>

<file path=ppt/slides/slide6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63</a:t>
            </a:fld>
            <a:endParaRPr/>
          </a:p>
        </p:txBody>
      </p:sp>
    </p:spTree>
  </p:cSld>
  <p:clrMapOvr>
    <a:masterClrMapping/>
  </p:clrMapOvr>
  <p:transition>
    <p:fade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  <a:latin typeface="+mn-lt"/>
              </a:rPr>
              <a:t>2. Arrays (2/2)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5225713" y="1493939"/>
            <a:ext cx="3714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285750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>
                <a:latin typeface="Arial" pitchFamily="34" charset="0"/>
                <a:cs typeface="Arial" pitchFamily="34" charset="0"/>
              </a:rPr>
              <a:t>Summing all elements in an integer array</a:t>
            </a:r>
            <a:endParaRPr lang="en-SG" sz="24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802C94-D5C7-4077-977C-5B69E4D7ECD4}"/>
              </a:ext>
            </a:extLst>
          </p:cNvPr>
          <p:cNvGrpSpPr/>
          <p:nvPr/>
        </p:nvGrpSpPr>
        <p:grpSpPr>
          <a:xfrm>
            <a:off x="204154" y="1277789"/>
            <a:ext cx="4780298" cy="4551213"/>
            <a:chOff x="185047" y="1714869"/>
            <a:chExt cx="4780298" cy="4551213"/>
          </a:xfrm>
        </p:grpSpPr>
        <p:sp>
          <p:nvSpPr>
            <p:cNvPr id="12" name="[TextBox 1]">
              <a:extLst>
                <a:ext uri="{FF2B5EF4-FFF2-40B4-BE49-F238E27FC236}">
                  <a16:creationId xmlns:a16="http://schemas.microsoft.com/office/drawing/2014/main" id="{A6F86865-3F68-45B8-9D0E-1C8F1C886CA3}"/>
                </a:ext>
              </a:extLst>
            </p:cNvPr>
            <p:cNvSpPr txBox="1"/>
            <p:nvPr/>
          </p:nvSpPr>
          <p:spPr>
            <a:xfrm>
              <a:off x="185047" y="1803322"/>
              <a:ext cx="4780298" cy="446276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&lt;stdio.h&gt;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MAX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endParaRPr lang="en-SG" sz="11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numbers[MAX];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i, sum =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endParaRPr lang="en-SG" sz="11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integers: "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, MAX);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nn-NO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nn-NO" sz="1600" b="1">
                  <a:latin typeface="Courier New" pitchFamily="49" charset="0"/>
                  <a:cs typeface="Courier New" pitchFamily="49" charset="0"/>
                </a:rPr>
                <a:t> (i=</a:t>
              </a:r>
              <a:r>
                <a:rPr lang="nn-NO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sz="1600" b="1">
                  <a:latin typeface="Courier New" pitchFamily="49" charset="0"/>
                  <a:cs typeface="Courier New" pitchFamily="49" charset="0"/>
                </a:rPr>
                <a:t>; i&lt;MAX; i++) {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	scanf(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, &amp;numbers[i]);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endParaRPr lang="en-SG" sz="11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nn-NO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nn-NO" sz="1600" b="1">
                  <a:latin typeface="Courier New" pitchFamily="49" charset="0"/>
                  <a:cs typeface="Courier New" pitchFamily="49" charset="0"/>
                </a:rPr>
                <a:t> (i=</a:t>
              </a:r>
              <a:r>
                <a:rPr lang="nn-NO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sz="1600" b="1">
                  <a:latin typeface="Courier New" pitchFamily="49" charset="0"/>
                  <a:cs typeface="Courier New" pitchFamily="49" charset="0"/>
                </a:rPr>
                <a:t>; i&lt;MAX; i++) {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	sum += numbers[i];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endParaRPr lang="en-SG" sz="11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pt-BR" sz="1600" b="1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pt-BR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= </a:t>
              </a:r>
              <a:r>
                <a:rPr lang="pt-BR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pt-BR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sz="1600" b="1">
                  <a:latin typeface="Courier New" pitchFamily="49" charset="0"/>
                  <a:cs typeface="Courier New" pitchFamily="49" charset="0"/>
                </a:rPr>
                <a:t>, sum);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[TextBox 15]">
              <a:extLst>
                <a:ext uri="{FF2B5EF4-FFF2-40B4-BE49-F238E27FC236}">
                  <a16:creationId xmlns:a16="http://schemas.microsoft.com/office/drawing/2014/main" id="{D0B68D5D-4156-40CA-8000-57133696B799}"/>
                </a:ext>
              </a:extLst>
            </p:cNvPr>
            <p:cNvSpPr txBox="1"/>
            <p:nvPr/>
          </p:nvSpPr>
          <p:spPr>
            <a:xfrm>
              <a:off x="2909444" y="1714869"/>
              <a:ext cx="1829640" cy="378015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/>
                <a:t>ArraySumV1.c</a:t>
              </a:r>
              <a:endParaRPr lang="en-SG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556A3C-FA0A-4E41-BC50-FF1BA77E7A9A}"/>
              </a:ext>
            </a:extLst>
          </p:cNvPr>
          <p:cNvGrpSpPr/>
          <p:nvPr/>
        </p:nvGrpSpPr>
        <p:grpSpPr>
          <a:xfrm>
            <a:off x="4159548" y="3135448"/>
            <a:ext cx="4780298" cy="3493264"/>
            <a:chOff x="1101519" y="1887294"/>
            <a:chExt cx="4780298" cy="3493264"/>
          </a:xfrm>
        </p:grpSpPr>
        <p:sp>
          <p:nvSpPr>
            <p:cNvPr id="16" name="[TextBox 1]">
              <a:extLst>
                <a:ext uri="{FF2B5EF4-FFF2-40B4-BE49-F238E27FC236}">
                  <a16:creationId xmlns:a16="http://schemas.microsoft.com/office/drawing/2014/main" id="{14CB78AE-3372-498A-90B9-F9FE2D71A55F}"/>
                </a:ext>
              </a:extLst>
            </p:cNvPr>
            <p:cNvSpPr txBox="1"/>
            <p:nvPr/>
          </p:nvSpPr>
          <p:spPr>
            <a:xfrm>
              <a:off x="1101519" y="2071960"/>
              <a:ext cx="4780298" cy="3308598"/>
            </a:xfrm>
            <a:prstGeom prst="rect">
              <a:avLst/>
            </a:prstGeom>
            <a:solidFill>
              <a:srgbClr val="E2FFC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&lt;stdio.h&gt;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MAX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endParaRPr lang="en-SG" sz="11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numbers[MAX] = {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12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,-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i, sum =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endParaRPr lang="en-SG" sz="11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nn-NO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nn-NO" sz="1600" b="1">
                  <a:latin typeface="Courier New" pitchFamily="49" charset="0"/>
                  <a:cs typeface="Courier New" pitchFamily="49" charset="0"/>
                </a:rPr>
                <a:t> (i=</a:t>
              </a:r>
              <a:r>
                <a:rPr lang="nn-NO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sz="1600" b="1">
                  <a:latin typeface="Courier New" pitchFamily="49" charset="0"/>
                  <a:cs typeface="Courier New" pitchFamily="49" charset="0"/>
                </a:rPr>
                <a:t>; i&lt;MAX; i++) {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	sum += numbers[i];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endParaRPr lang="en-SG" sz="11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pt-BR" sz="1600" b="1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pt-BR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= </a:t>
              </a:r>
              <a:r>
                <a:rPr lang="pt-BR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pt-BR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sz="1600" b="1">
                  <a:latin typeface="Courier New" pitchFamily="49" charset="0"/>
                  <a:cs typeface="Courier New" pitchFamily="49" charset="0"/>
                </a:rPr>
                <a:t>, sum);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/>
                  <a:tab pos="542925"/>
                  <a:tab pos="803275"/>
                  <a:tab pos="1074738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7" name="[TextBox 15]">
              <a:extLst>
                <a:ext uri="{FF2B5EF4-FFF2-40B4-BE49-F238E27FC236}">
                  <a16:creationId xmlns:a16="http://schemas.microsoft.com/office/drawing/2014/main" id="{A68FA895-431E-44C8-8D3E-609E2978A3BC}"/>
                </a:ext>
              </a:extLst>
            </p:cNvPr>
            <p:cNvSpPr txBox="1"/>
            <p:nvPr/>
          </p:nvSpPr>
          <p:spPr>
            <a:xfrm>
              <a:off x="3935895" y="1887294"/>
              <a:ext cx="1845276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/>
                <a:t>ArraySumV2.c</a:t>
              </a: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  <a:latin typeface="+mn-lt"/>
              </a:rPr>
              <a:t>2.1 Array Declaration with Initializers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E62863AF-3B5E-4939-9A66-6600C7CF9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" y="1231846"/>
            <a:ext cx="8215313" cy="10470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en-GB" sz="2400"/>
              <a:t>As seen in </a:t>
            </a:r>
            <a:r>
              <a:rPr lang="en-GB" sz="2400">
                <a:solidFill>
                  <a:srgbClr val="7030A0"/>
                </a:solidFill>
              </a:rPr>
              <a:t>ArraySumV2.c</a:t>
            </a:r>
            <a:r>
              <a:rPr lang="en-GB" sz="2400"/>
              <a:t>, an array can be </a:t>
            </a:r>
            <a:r>
              <a:rPr lang="en-GB" sz="2400">
                <a:solidFill>
                  <a:srgbClr val="C00000"/>
                </a:solidFill>
              </a:rPr>
              <a:t>initialized</a:t>
            </a:r>
            <a:r>
              <a:rPr lang="en-GB" sz="2400"/>
              <a:t> </a:t>
            </a:r>
            <a:r>
              <a:rPr lang="en-GB" sz="2400" u="sng"/>
              <a:t>at the time of declaration</a:t>
            </a:r>
            <a:r>
              <a:rPr lang="en-GB" sz="2400" kern="0">
                <a:latin typeface="+mn-lt"/>
                <a:cs typeface="+mn-cs"/>
              </a:rPr>
              <a:t>.</a:t>
            </a:r>
            <a:endParaRPr kumimoji="0" lang="en-GB" sz="2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ADC146-A963-49F0-9BF7-8BF33A2A370E}"/>
              </a:ext>
            </a:extLst>
          </p:cNvPr>
          <p:cNvSpPr txBox="1"/>
          <p:nvPr/>
        </p:nvSpPr>
        <p:spPr>
          <a:xfrm>
            <a:off x="1236663" y="2097182"/>
            <a:ext cx="6659562" cy="2062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a[0]=54, a[1]=9, a[2]=10</a:t>
            </a:r>
          </a:p>
          <a:p>
            <a:pPr eaLnBrk="1" hangingPunct="1">
              <a:defRPr/>
            </a:pPr>
            <a:r>
              <a:rPr lang="en-US" sz="16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54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endParaRPr lang="en-US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size of b is 3 with b[0]=1, b[1]=2, b[2]=3</a:t>
            </a:r>
          </a:p>
          <a:p>
            <a:pPr eaLnBrk="1" hangingPunct="1">
              <a:defRPr/>
            </a:pPr>
            <a:r>
              <a:rPr lang="en-US" sz="16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b[] = {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endParaRPr lang="en-US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c[0]=17, c[1]=3, c[2]=10, c[3]=0, c[4]=0</a:t>
            </a:r>
          </a:p>
          <a:p>
            <a:pPr eaLnBrk="1" hangingPunct="1">
              <a:defRPr/>
            </a:pPr>
            <a:r>
              <a:rPr lang="en-US" sz="16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c[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C63D3226-BF22-4B57-9756-006AB45D3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" y="4365230"/>
            <a:ext cx="8357719" cy="5235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en-GB" sz="2400"/>
              <a:t>The following initializations are </a:t>
            </a:r>
            <a:r>
              <a:rPr lang="en-GB" sz="2400">
                <a:solidFill>
                  <a:srgbClr val="C00000"/>
                </a:solidFill>
              </a:rPr>
              <a:t>incorrect</a:t>
            </a:r>
            <a:r>
              <a:rPr lang="en-GB" sz="2400"/>
              <a:t>:</a:t>
            </a:r>
            <a:endParaRPr kumimoji="0" lang="en-GB" sz="2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BA3F12-116E-4693-991E-4ABDB839692F}"/>
              </a:ext>
            </a:extLst>
          </p:cNvPr>
          <p:cNvSpPr txBox="1"/>
          <p:nvPr/>
        </p:nvSpPr>
        <p:spPr>
          <a:xfrm>
            <a:off x="1236662" y="4888751"/>
            <a:ext cx="7287228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rgbClr val="292934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en-US" sz="16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e[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warning issued: excess elements</a:t>
            </a:r>
          </a:p>
          <a:p>
            <a:pPr>
              <a:defRPr/>
            </a:pPr>
            <a:endParaRPr lang="en-US" sz="1600" b="1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f[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f[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23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-3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too late to do this;</a:t>
            </a:r>
          </a:p>
          <a:p>
            <a:pPr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                       // compilation error</a:t>
            </a:r>
          </a:p>
        </p:txBody>
      </p:sp>
      <p:pic>
        <p:nvPicPr>
          <p:cNvPr id="37" name="[Picture 11]">
            <a:extLst>
              <a:ext uri="{FF2B5EF4-FFF2-40B4-BE49-F238E27FC236}">
                <a16:creationId xmlns:a16="http://schemas.microsoft.com/office/drawing/2014/main" id="{F23BA34F-8AD7-4557-85D0-F3AEA88DA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17" y="5550470"/>
            <a:ext cx="551549" cy="745877"/>
          </a:xfrm>
          <a:prstGeom prst="rect">
            <a:avLst/>
          </a:prstGeom>
        </p:spPr>
      </p:pic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1523B4D2-23DD-44B9-8C44-EB9F54483920}"/>
              </a:ext>
            </a:extLst>
          </p:cNvPr>
          <p:cNvSpPr/>
          <p:nvPr/>
        </p:nvSpPr>
        <p:spPr>
          <a:xfrm>
            <a:off x="5778796" y="1773888"/>
            <a:ext cx="2627784" cy="1047043"/>
          </a:xfrm>
          <a:prstGeom prst="borderCallout2">
            <a:avLst>
              <a:gd name="adj1" fmla="val 50614"/>
              <a:gd name="adj2" fmla="val -809"/>
              <a:gd name="adj3" fmla="val 51795"/>
              <a:gd name="adj4" fmla="val -17607"/>
              <a:gd name="adj5" fmla="val 209273"/>
              <a:gd name="adj6" fmla="val -6171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/>
            <a:r>
              <a:rPr lang="en-SG">
                <a:solidFill>
                  <a:schemeClr val="tx1"/>
                </a:solidFill>
              </a:rPr>
              <a:t>Note what happens when fewer initial values are provided.</a:t>
            </a:r>
          </a:p>
        </p:txBody>
      </p:sp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SG" sz="3600">
                <a:solidFill>
                  <a:srgbClr val="0000FF"/>
                </a:solidFill>
                <a:latin typeface="+mn-lt"/>
              </a:rPr>
              <a:t>2.2 Arrays and Pointers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/>
          </a:p>
        </p:txBody>
      </p:sp>
      <p:sp>
        <p:nvSpPr>
          <p:cNvPr id="13" name="HighlightTextShape201406241503265130">
            <a:extLst>
              <a:ext uri="{FF2B5EF4-FFF2-40B4-BE49-F238E27FC236}">
                <a16:creationId xmlns:a16="http://schemas.microsoft.com/office/drawing/2014/main" id="{C4EC9C0A-17DE-475C-9F95-533391C43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1"/>
            <a:ext cx="8127386" cy="6652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anose="05000000000000000000" pitchFamily="2" charset="2"/>
              <a:buChar char="n"/>
            </a:pPr>
            <a:r>
              <a:rPr lang="en-GB" sz="2400"/>
              <a:t>Example: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>
                <a:latin typeface="Courier New" pitchFamily="49" charset="0"/>
                <a:cs typeface="Courier New" pitchFamily="49" charset="0"/>
              </a:rPr>
              <a:t>a[</a:t>
            </a:r>
            <a:r>
              <a:rPr lang="en-GB" sz="2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GB" sz="24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/>
              <a:t> </a:t>
            </a:r>
            <a:endParaRPr lang="en-US" sz="2000"/>
          </a:p>
        </p:txBody>
      </p:sp>
      <p:sp>
        <p:nvSpPr>
          <p:cNvPr id="15" name="HighlightTextShape201406241503265130">
            <a:extLst>
              <a:ext uri="{FF2B5EF4-FFF2-40B4-BE49-F238E27FC236}">
                <a16:creationId xmlns:a16="http://schemas.microsoft.com/office/drawing/2014/main" id="{A49719CA-220F-48CB-B318-8B861345E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2690448"/>
            <a:ext cx="8127386" cy="1213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anose="05000000000000000000" pitchFamily="2" charset="2"/>
              <a:buChar char="n"/>
            </a:pPr>
            <a:r>
              <a:rPr lang="en-GB" sz="2400"/>
              <a:t>When the array name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400"/>
              <a:t> appears in an expression, it </a:t>
            </a:r>
            <a:r>
              <a:rPr lang="en-GB" sz="2400">
                <a:solidFill>
                  <a:srgbClr val="0000FF"/>
                </a:solidFill>
              </a:rPr>
              <a:t>refers to the address of the first element </a:t>
            </a:r>
            <a:r>
              <a:rPr lang="en-GB" sz="2400"/>
              <a:t>(i.e.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&amp;a[0]</a:t>
            </a:r>
            <a:r>
              <a:rPr lang="en-GB" sz="2400"/>
              <a:t>) of that array.</a:t>
            </a:r>
            <a:endParaRPr lang="en-US" sz="20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FA5FC8-D92B-4360-8A12-518C57DBB727}"/>
              </a:ext>
            </a:extLst>
          </p:cNvPr>
          <p:cNvGrpSpPr/>
          <p:nvPr/>
        </p:nvGrpSpPr>
        <p:grpSpPr>
          <a:xfrm>
            <a:off x="1567655" y="1805597"/>
            <a:ext cx="5413620" cy="629489"/>
            <a:chOff x="1482725" y="1914525"/>
            <a:chExt cx="5413620" cy="629489"/>
          </a:xfrm>
        </p:grpSpPr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id="{3907502A-92BE-4FB9-844A-7B7D13CB16D5}"/>
                </a:ext>
              </a:extLst>
            </p:cNvPr>
            <p:cNvGrpSpPr/>
            <p:nvPr/>
          </p:nvGrpSpPr>
          <p:grpSpPr>
            <a:xfrm>
              <a:off x="1495439" y="1914525"/>
              <a:ext cx="5400906" cy="307882"/>
              <a:chOff x="1494905" y="2069828"/>
              <a:chExt cx="5402075" cy="307766"/>
            </a:xfrm>
          </p:grpSpPr>
          <p:sp>
            <p:nvSpPr>
              <p:cNvPr id="30" name="TextBox 15">
                <a:extLst>
                  <a:ext uri="{FF2B5EF4-FFF2-40B4-BE49-F238E27FC236}">
                    <a16:creationId xmlns:a16="http://schemas.microsoft.com/office/drawing/2014/main" id="{81FF937B-5ADF-40F4-8F2E-9F3B9A0F9E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90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 sz="1400"/>
                  <a:t>a[0]</a:t>
                </a:r>
                <a:endParaRPr lang="en-SG" sz="1400"/>
              </a:p>
            </p:txBody>
          </p:sp>
          <p:sp>
            <p:nvSpPr>
              <p:cNvPr id="31" name="TextBox 17">
                <a:extLst>
                  <a:ext uri="{FF2B5EF4-FFF2-40B4-BE49-F238E27FC236}">
                    <a16:creationId xmlns:a16="http://schemas.microsoft.com/office/drawing/2014/main" id="{D6011EF3-8992-4E06-996A-830B78ABD3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367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 sz="1400"/>
                  <a:t>a[1]</a:t>
                </a:r>
                <a:endParaRPr lang="en-SG" sz="1400"/>
              </a:p>
            </p:txBody>
          </p:sp>
          <p:sp>
            <p:nvSpPr>
              <p:cNvPr id="32" name="TextBox 19">
                <a:extLst>
                  <a:ext uri="{FF2B5EF4-FFF2-40B4-BE49-F238E27FC236}">
                    <a16:creationId xmlns:a16="http://schemas.microsoft.com/office/drawing/2014/main" id="{162A29B2-BB04-4152-B2CC-B52BA526D9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600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 sz="1400"/>
                  <a:t>a[2]</a:t>
                </a:r>
                <a:endParaRPr lang="en-SG" sz="1400"/>
              </a:p>
            </p:txBody>
          </p:sp>
          <p:sp>
            <p:nvSpPr>
              <p:cNvPr id="33" name="TextBox 21">
                <a:extLst>
                  <a:ext uri="{FF2B5EF4-FFF2-40B4-BE49-F238E27FC236}">
                    <a16:creationId xmlns:a16="http://schemas.microsoft.com/office/drawing/2014/main" id="{F9FDA6E6-E7FF-4EB8-A80C-5229AE4EC8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477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 sz="1400"/>
                  <a:t>a[3]</a:t>
                </a:r>
                <a:endParaRPr lang="en-SG" sz="1400"/>
              </a:p>
            </p:txBody>
          </p:sp>
          <p:sp>
            <p:nvSpPr>
              <p:cNvPr id="34" name="TextBox 23">
                <a:extLst>
                  <a:ext uri="{FF2B5EF4-FFF2-40B4-BE49-F238E27FC236}">
                    <a16:creationId xmlns:a16="http://schemas.microsoft.com/office/drawing/2014/main" id="{C7858E92-A3D9-43E3-A67C-02A7C7021D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328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 sz="1400"/>
                  <a:t>a[4]</a:t>
                </a:r>
                <a:endParaRPr lang="en-SG" sz="1400"/>
              </a:p>
            </p:txBody>
          </p:sp>
          <p:sp>
            <p:nvSpPr>
              <p:cNvPr id="35" name="TextBox 25">
                <a:extLst>
                  <a:ext uri="{FF2B5EF4-FFF2-40B4-BE49-F238E27FC236}">
                    <a16:creationId xmlns:a16="http://schemas.microsoft.com/office/drawing/2014/main" id="{AAAE25B7-2F75-4398-A2C5-D8A95A39D7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205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 sz="1400"/>
                  <a:t>a[5]</a:t>
                </a:r>
                <a:endParaRPr lang="en-SG" sz="140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811868-6E90-4352-91BC-B4FE0EB0D1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152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 sz="1400"/>
                  <a:t>a[6]</a:t>
                </a:r>
                <a:endParaRPr lang="en-SG" sz="140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F5379C0-9DF3-4479-BDD4-72D7D8F822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029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 sz="1400"/>
                  <a:t>a[7]</a:t>
                </a:r>
                <a:endParaRPr lang="en-SG" sz="140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9C3FFF-8DF6-41FA-B1F7-9DBBE5F5ED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881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 sz="1400"/>
                  <a:t>a[8]</a:t>
                </a:r>
                <a:endParaRPr lang="en-SG" sz="140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D13BFF-E780-4C03-9D38-743FED49C7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758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pPr algn="ctr" eaLnBrk="1" hangingPunct="1"/>
                <a:r>
                  <a:rPr lang="en-US" sz="1400"/>
                  <a:t>a[9]</a:t>
                </a:r>
                <a:endParaRPr lang="en-SG" sz="14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8FC2F26-3A68-4FE3-86E6-5B0EB672F732}"/>
                </a:ext>
              </a:extLst>
            </p:cNvPr>
            <p:cNvGrpSpPr/>
            <p:nvPr/>
          </p:nvGrpSpPr>
          <p:grpSpPr>
            <a:xfrm>
              <a:off x="1482725" y="2200997"/>
              <a:ext cx="5390669" cy="343017"/>
              <a:chOff x="1482725" y="2200997"/>
              <a:chExt cx="5390669" cy="343017"/>
            </a:xfrm>
          </p:grpSpPr>
          <p:sp>
            <p:nvSpPr>
              <p:cNvPr id="19" name="Rectangle 6">
                <a:extLst>
                  <a:ext uri="{FF2B5EF4-FFF2-40B4-BE49-F238E27FC236}">
                    <a16:creationId xmlns:a16="http://schemas.microsoft.com/office/drawing/2014/main" id="{E0CAD296-0E10-4B40-9840-28BF95615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272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endParaRPr lang="en-SG"/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6818BCCB-C998-4797-88EA-C4F3E6064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2532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endParaRPr lang="en-SG"/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A0AD9C4B-BB7E-4634-947F-7BA793E15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0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endParaRPr lang="en-SG"/>
              </a:p>
            </p:txBody>
          </p:sp>
          <p:sp>
            <p:nvSpPr>
              <p:cNvPr id="23" name="Rectangle 20">
                <a:extLst>
                  <a:ext uri="{FF2B5EF4-FFF2-40B4-BE49-F238E27FC236}">
                    <a16:creationId xmlns:a16="http://schemas.microsoft.com/office/drawing/2014/main" id="{2BC145FB-77D5-421B-8D4E-E7D3F99A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841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endParaRPr lang="en-SG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3741236-CA46-44F7-997B-F7746BB68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95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endParaRPr lang="en-SG"/>
              </a:p>
            </p:txBody>
          </p:sp>
          <p:sp>
            <p:nvSpPr>
              <p:cNvPr id="25" name="Rectangle 6">
                <a:extLst>
                  <a:ext uri="{FF2B5EF4-FFF2-40B4-BE49-F238E27FC236}">
                    <a16:creationId xmlns:a16="http://schemas.microsoft.com/office/drawing/2014/main" id="{8CC2B24E-C089-43D6-AEF5-13374F32D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948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endParaRPr lang="en-SG"/>
              </a:p>
            </p:txBody>
          </p:sp>
          <p:sp>
            <p:nvSpPr>
              <p:cNvPr id="26" name="Rectangle 16">
                <a:extLst>
                  <a:ext uri="{FF2B5EF4-FFF2-40B4-BE49-F238E27FC236}">
                    <a16:creationId xmlns:a16="http://schemas.microsoft.com/office/drawing/2014/main" id="{82EEDDBD-9837-4D96-BC2F-73D49B9AD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929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endParaRPr lang="en-SG"/>
              </a:p>
            </p:txBody>
          </p:sp>
          <p:sp>
            <p:nvSpPr>
              <p:cNvPr id="27" name="Rectangle 18">
                <a:extLst>
                  <a:ext uri="{FF2B5EF4-FFF2-40B4-BE49-F238E27FC236}">
                    <a16:creationId xmlns:a16="http://schemas.microsoft.com/office/drawing/2014/main" id="{E55393C4-8A22-46A1-89B9-1520BD0D0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796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endParaRPr lang="en-SG"/>
              </a:p>
            </p:txBody>
          </p:sp>
          <p:sp>
            <p:nvSpPr>
              <p:cNvPr id="28" name="Rectangle 20">
                <a:extLst>
                  <a:ext uri="{FF2B5EF4-FFF2-40B4-BE49-F238E27FC236}">
                    <a16:creationId xmlns:a16="http://schemas.microsoft.com/office/drawing/2014/main" id="{4C3D7308-1711-4204-BD54-0F23BC1DE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960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endParaRPr lang="en-SG"/>
              </a:p>
            </p:txBody>
          </p:sp>
          <p:sp>
            <p:nvSpPr>
              <p:cNvPr id="29" name="Rectangle 22">
                <a:extLst>
                  <a:ext uri="{FF2B5EF4-FFF2-40B4-BE49-F238E27FC236}">
                    <a16:creationId xmlns:a16="http://schemas.microsoft.com/office/drawing/2014/main" id="{00E1506A-A2D3-4E60-B48F-80DB7AFBA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629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9pPr>
              </a:lstStyle>
              <a:p>
                <a:endParaRPr lang="en-SG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D853415-F715-44A3-80B6-3BD3E560A879}"/>
              </a:ext>
            </a:extLst>
          </p:cNvPr>
          <p:cNvSpPr txBox="1"/>
          <p:nvPr/>
        </p:nvSpPr>
        <p:spPr>
          <a:xfrm>
            <a:off x="1397890" y="3933055"/>
            <a:ext cx="3807726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eaLnBrk="1" hangingPunct="1">
              <a:tabLst>
                <a:tab pos="347663"/>
                <a:tab pos="682625"/>
                <a:tab pos="1030288"/>
              </a:tabLst>
              <a:defRPr/>
            </a:pPr>
            <a:r>
              <a:rPr lang="en-US" sz="20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347663"/>
                <a:tab pos="682625"/>
                <a:tab pos="1030288"/>
              </a:tabLst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a);</a:t>
            </a:r>
          </a:p>
          <a:p>
            <a:pPr eaLnBrk="1" hangingPunct="1">
              <a:tabLst>
                <a:tab pos="347663"/>
                <a:tab pos="682625"/>
                <a:tab pos="1030288"/>
              </a:tabLst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&amp;a[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347663"/>
                <a:tab pos="682625"/>
                <a:tab pos="1030288"/>
              </a:tabLst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&amp;a[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23328C-8E30-4707-82D7-FF47EAFADABF}"/>
              </a:ext>
            </a:extLst>
          </p:cNvPr>
          <p:cNvSpPr txBox="1"/>
          <p:nvPr/>
        </p:nvSpPr>
        <p:spPr>
          <a:xfrm>
            <a:off x="5535436" y="4221932"/>
            <a:ext cx="1762179" cy="1015663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eaLnBrk="1" hangingPunct="1">
              <a:tabLst>
                <a:tab pos="347663"/>
                <a:tab pos="682625"/>
                <a:tab pos="1030288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/>
                <a:tab pos="682625"/>
                <a:tab pos="1030288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/>
                <a:tab pos="682625"/>
                <a:tab pos="1030288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A4CE4F-7F79-473B-92FC-BE3A27739511}"/>
              </a:ext>
            </a:extLst>
          </p:cNvPr>
          <p:cNvSpPr txBox="1"/>
          <p:nvPr/>
        </p:nvSpPr>
        <p:spPr>
          <a:xfrm>
            <a:off x="4182256" y="5369939"/>
            <a:ext cx="3972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/>
              <a:t>Output varies from one run to another. Each element is of</a:t>
            </a:r>
            <a:r>
              <a:rPr lang="en-US">
                <a:solidFill>
                  <a:srgbClr val="0000FF"/>
                </a:solidFill>
              </a:rPr>
              <a:t> int </a:t>
            </a:r>
            <a:r>
              <a:rPr lang="en-US"/>
              <a:t>type, hence takes up 4 bytes (32 bits).</a:t>
            </a:r>
            <a:endParaRPr lang="en-SG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99300D-A6CF-45E7-AE0C-3BDE53F34DC6}"/>
              </a:ext>
            </a:extLst>
          </p:cNvPr>
          <p:cNvGrpSpPr/>
          <p:nvPr/>
        </p:nvGrpSpPr>
        <p:grpSpPr>
          <a:xfrm>
            <a:off x="6958324" y="3985810"/>
            <a:ext cx="1928226" cy="1200329"/>
            <a:chOff x="6958324" y="3985810"/>
            <a:chExt cx="1928226" cy="1200329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BF30A4A-C715-49A4-98F1-718D40151EB9}"/>
                </a:ext>
              </a:extLst>
            </p:cNvPr>
            <p:cNvCxnSpPr/>
            <p:nvPr/>
          </p:nvCxnSpPr>
          <p:spPr>
            <a:xfrm flipH="1" flipV="1">
              <a:off x="6958324" y="4448908"/>
              <a:ext cx="603061" cy="1458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A7ED6CD-2BDE-485C-96BB-E84CBDEC97CD}"/>
                </a:ext>
              </a:extLst>
            </p:cNvPr>
            <p:cNvCxnSpPr/>
            <p:nvPr/>
          </p:nvCxnSpPr>
          <p:spPr>
            <a:xfrm flipH="1">
              <a:off x="6981276" y="4594774"/>
              <a:ext cx="580109" cy="152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8AB70F5-7AE8-44E8-99DD-F8309B2661C0}"/>
                </a:ext>
              </a:extLst>
            </p:cNvPr>
            <p:cNvSpPr txBox="1"/>
            <p:nvPr/>
          </p:nvSpPr>
          <p:spPr>
            <a:xfrm>
              <a:off x="7561385" y="3985810"/>
              <a:ext cx="1325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9pPr>
            </a:lstStyle>
            <a:p>
              <a:r>
                <a:rPr lang="en-US">
                  <a:solidFill>
                    <a:srgbClr val="C00000"/>
                  </a:solidFill>
                </a:rPr>
                <a:t>These 2 outputs will always be the same.</a:t>
              </a:r>
              <a:endParaRPr lang="en-SG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707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tags/tag1.xml><?xml version="1.0" encoding="utf-8"?>
<p:tagLst xmlns:p="http://schemas.openxmlformats.org/presentationml/2006/main">
  <p:tag name="AS_NET" val="6.0.8"/>
  <p:tag name="AS_OS" val="Unix 5.11.0.1022"/>
  <p:tag name="AS_RELEASE_DATE" val="2022.10.14"/>
  <p:tag name="AS_TITLE" val="Aspose.Slides for .NET5"/>
  <p:tag name="AS_VERSION" val="22.10"/>
</p:tagLst>
</file>

<file path=ppt/theme/_rels/theme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/Relationships>
</file>

<file path=ppt/theme/_rels/theme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/Relationships>
</file>

<file path=ppt/theme/_rels/theme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/Relationships>
</file>

<file path=ppt/theme/_rels/theme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/Relationships>
</file>

<file path=ppt/theme/_rels/theme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/Relationships>
</file>

<file path=ppt/theme/_rels/theme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/Relationships>
</file>

<file path=ppt/theme/_rels/theme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/Relationships>
</file>

<file path=ppt/theme/_rels/theme9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/Relationships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</a:theme>
</file>

<file path=ppt/theme/theme4.xml><?xml version="1.0" encoding="utf-8"?>
<a:theme xmlns:r="http://schemas.openxmlformats.org/officeDocument/2006/relationships"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</a:theme>
</file>

<file path=ppt/theme/theme5.xml><?xml version="1.0" encoding="utf-8"?>
<a:theme xmlns:r="http://schemas.openxmlformats.org/officeDocument/2006/relationships"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</a:theme>
</file>

<file path=ppt/theme/theme6.xml><?xml version="1.0" encoding="utf-8"?>
<a:theme xmlns:r="http://schemas.openxmlformats.org/officeDocument/2006/relationships"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</a:theme>
</file>

<file path=ppt/theme/theme7.xml><?xml version="1.0" encoding="utf-8"?>
<a:theme xmlns:r="http://schemas.openxmlformats.org/officeDocument/2006/relationships"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</a:theme>
</file>

<file path=ppt/theme/theme8.xml><?xml version="1.0" encoding="utf-8"?>
<a:theme xmlns:r="http://schemas.openxmlformats.org/officeDocument/2006/relationships"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</a:theme>
</file>

<file path=ppt/theme/theme9.xml><?xml version="1.0" encoding="utf-8"?>
<a:theme xmlns:r="http://schemas.openxmlformats.org/officeDocument/2006/relationships"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1065</Paragraphs>
  <Slides>63</Slides>
  <Notes>57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baseType="lpstr" size="72">
      <vt:lpstr>Arial</vt:lpstr>
      <vt:lpstr>Calibri</vt:lpstr>
      <vt:lpstr>Times New Roman</vt:lpstr>
      <vt:lpstr>Wingdings</vt:lpstr>
      <vt:lpstr>Courier New</vt:lpstr>
      <vt:lpstr>Arial Unicode MS</vt:lpstr>
      <vt:lpstr>Consolas</vt:lpstr>
      <vt:lpstr>Lucida Console</vt:lpstr>
      <vt:lpstr>Office Theme</vt:lpstr>
      <vt:lpstr>http://www.comp.nus.edu.sg/~cs2100/</vt:lpstr>
      <vt:lpstr>Questions?</vt:lpstr>
      <vt:lpstr>Lecture #5: Arrays, Strings and Structures (1/2)</vt:lpstr>
      <vt:lpstr>Lecture #5: Arrays, Strings and Structures 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  <vt:lpstr>http://www.comp.nus.edu.sg/~cs2100/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End of File</vt:lpstr>
      <vt:lpstr>http://www.comp.nus.edu.sg/~cs2100/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  <vt:lpstr>http://www.comp.nus.edu.sg/~cs2100/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End of File</vt:lpstr>
    </vt:vector>
  </TitlesOfParts>
  <LinksUpToDate>0</LinksUpToDate>
  <SharedDoc>0</SharedDoc>
  <HyperlinksChanged>0</HyperlinksChanged>
  <Application>Aspose.Slides for .NET</Application>
  <AppVersion>22.1000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2022-11-25T06:29:53.050</cp:lastPrinted>
  <dcterms:created xsi:type="dcterms:W3CDTF">2022-11-25T06:29:53Z</dcterms:created>
  <dcterms:modified xsi:type="dcterms:W3CDTF">2022-11-25T06:30:49Z</dcterms:modified>
</cp:coreProperties>
</file>