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2" r:id="rId3"/>
    <p:sldId id="468" r:id="rId4"/>
    <p:sldId id="469" r:id="rId5"/>
    <p:sldId id="470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71" r:id="rId15"/>
    <p:sldId id="481" r:id="rId16"/>
    <p:sldId id="482" r:id="rId17"/>
    <p:sldId id="483" r:id="rId18"/>
    <p:sldId id="472" r:id="rId19"/>
    <p:sldId id="484" r:id="rId20"/>
    <p:sldId id="485" r:id="rId21"/>
    <p:sldId id="486" r:id="rId22"/>
    <p:sldId id="491" r:id="rId23"/>
    <p:sldId id="487" r:id="rId24"/>
    <p:sldId id="488" r:id="rId25"/>
    <p:sldId id="489" r:id="rId26"/>
    <p:sldId id="490" r:id="rId27"/>
    <p:sldId id="30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006600"/>
    <a:srgbClr val="0000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8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9/23/22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2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5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00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70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0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5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5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49924D37-83ED-DB9C-5BF1-52B369636A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" y="5817731"/>
            <a:ext cx="819483" cy="8194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4fVqZQwmoM7yUV24bQvu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Logic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2.1 Analysing Logic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3" name="Text Box 4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circuit, we can </a:t>
            </a:r>
            <a:r>
              <a:rPr lang="en-US" dirty="0" err="1"/>
              <a:t>analyse</a:t>
            </a:r>
            <a:r>
              <a:rPr lang="en-US" dirty="0"/>
              <a:t> it to obtain the logic expression.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Given the logic circuit below, what is the Boolean expression of F4?</a:t>
            </a:r>
          </a:p>
        </p:txBody>
      </p:sp>
      <p:sp>
        <p:nvSpPr>
          <p:cNvPr id="175" name="Text Box 6"/>
          <p:cNvSpPr txBox="1">
            <a:spLocks noChangeArrowheads="1"/>
          </p:cNvSpPr>
          <p:nvPr/>
        </p:nvSpPr>
        <p:spPr bwMode="auto">
          <a:xfrm>
            <a:off x="3352800" y="3670300"/>
            <a:ext cx="6858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4724400" y="4038600"/>
            <a:ext cx="9906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6248400" y="4038600"/>
            <a:ext cx="1219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>
                <a:solidFill>
                  <a:srgbClr val="0000FF"/>
                </a:solidFill>
              </a:rPr>
              <a:t>((A'</a:t>
            </a:r>
            <a:r>
              <a:rPr lang="en-GB" sz="1600" dirty="0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600" dirty="0">
                <a:solidFill>
                  <a:srgbClr val="0000FF"/>
                </a:solidFill>
              </a:rPr>
              <a:t>B')+C)'</a:t>
            </a:r>
            <a:endParaRPr lang="en-GB" dirty="0">
              <a:latin typeface="Times New Roman" pitchFamily="18" charset="0"/>
            </a:endParaRPr>
          </a:p>
        </p:txBody>
      </p:sp>
      <p:sp>
        <p:nvSpPr>
          <p:cNvPr id="178" name="Text Box 30"/>
          <p:cNvSpPr txBox="1">
            <a:spLocks noChangeArrowheads="1"/>
          </p:cNvSpPr>
          <p:nvPr/>
        </p:nvSpPr>
        <p:spPr bwMode="auto">
          <a:xfrm>
            <a:off x="1600200" y="5105400"/>
            <a:ext cx="5638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F4 = ((A'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B')+C)' = (A+B)</a:t>
            </a:r>
            <a:r>
              <a:rPr lang="en-GB" sz="2400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dirty="0">
                <a:solidFill>
                  <a:srgbClr val="800000"/>
                </a:solidFill>
              </a:rPr>
              <a:t>C'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179" name="Group 43"/>
          <p:cNvGrpSpPr>
            <a:grpSpLocks/>
          </p:cNvGrpSpPr>
          <p:nvPr/>
        </p:nvGrpSpPr>
        <p:grpSpPr bwMode="auto">
          <a:xfrm>
            <a:off x="685800" y="3429000"/>
            <a:ext cx="7239000" cy="1322388"/>
            <a:chOff x="432" y="2160"/>
            <a:chExt cx="4560" cy="833"/>
          </a:xfrm>
        </p:grpSpPr>
        <p:sp>
          <p:nvSpPr>
            <p:cNvPr id="180" name="AutoShape 10"/>
            <p:cNvSpPr>
              <a:spLocks noChangeArrowheads="1"/>
            </p:cNvSpPr>
            <p:nvPr/>
          </p:nvSpPr>
          <p:spPr bwMode="auto">
            <a:xfrm>
              <a:off x="1680" y="235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Line 12"/>
            <p:cNvSpPr>
              <a:spLocks noChangeShapeType="1"/>
            </p:cNvSpPr>
            <p:nvPr/>
          </p:nvSpPr>
          <p:spPr bwMode="auto">
            <a:xfrm>
              <a:off x="235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1440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3024" y="2736"/>
              <a:ext cx="1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4656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F4</a:t>
              </a:r>
              <a:endParaRPr lang="en-GB" sz="1400" b="1"/>
            </a:p>
          </p:txBody>
        </p:sp>
        <p:grpSp>
          <p:nvGrpSpPr>
            <p:cNvPr id="189" name="Group 24"/>
            <p:cNvGrpSpPr>
              <a:grpSpLocks/>
            </p:cNvGrpSpPr>
            <p:nvPr/>
          </p:nvGrpSpPr>
          <p:grpSpPr bwMode="auto">
            <a:xfrm>
              <a:off x="2496" y="2544"/>
              <a:ext cx="507" cy="384"/>
              <a:chOff x="6768" y="11808"/>
              <a:chExt cx="1008" cy="792"/>
            </a:xfrm>
          </p:grpSpPr>
          <p:sp>
            <p:nvSpPr>
              <p:cNvPr id="20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0" name="Text Box 31"/>
            <p:cNvSpPr txBox="1">
              <a:spLocks noChangeArrowheads="1"/>
            </p:cNvSpPr>
            <p:nvPr/>
          </p:nvSpPr>
          <p:spPr bwMode="auto">
            <a:xfrm>
              <a:off x="432" y="2208"/>
              <a:ext cx="240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spcAft>
                  <a:spcPct val="60000"/>
                </a:spcAft>
              </a:pPr>
              <a:r>
                <a:rPr lang="en-GB"/>
                <a:t>A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B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C</a:t>
              </a:r>
              <a:endParaRPr lang="en-GB" sz="1400" b="1"/>
            </a:p>
          </p:txBody>
        </p:sp>
        <p:grpSp>
          <p:nvGrpSpPr>
            <p:cNvPr id="191" name="Group 38"/>
            <p:cNvGrpSpPr>
              <a:grpSpLocks/>
            </p:cNvGrpSpPr>
            <p:nvPr/>
          </p:nvGrpSpPr>
          <p:grpSpPr bwMode="auto">
            <a:xfrm>
              <a:off x="960" y="2496"/>
              <a:ext cx="322" cy="288"/>
              <a:chOff x="2304" y="3264"/>
              <a:chExt cx="322" cy="288"/>
            </a:xfrm>
          </p:grpSpPr>
          <p:sp>
            <p:nvSpPr>
              <p:cNvPr id="200" name="AutoShape 39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1" name="Oval 40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2" name="Group 13"/>
            <p:cNvGrpSpPr>
              <a:grpSpLocks/>
            </p:cNvGrpSpPr>
            <p:nvPr/>
          </p:nvGrpSpPr>
          <p:grpSpPr bwMode="auto">
            <a:xfrm>
              <a:off x="3600" y="2592"/>
              <a:ext cx="322" cy="288"/>
              <a:chOff x="2304" y="3264"/>
              <a:chExt cx="322" cy="288"/>
            </a:xfrm>
          </p:grpSpPr>
          <p:sp>
            <p:nvSpPr>
              <p:cNvPr id="198" name="AutoShape 14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Oval 15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3" name="Line 41"/>
            <p:cNvSpPr>
              <a:spLocks noChangeShapeType="1"/>
            </p:cNvSpPr>
            <p:nvPr/>
          </p:nvSpPr>
          <p:spPr bwMode="auto">
            <a:xfrm>
              <a:off x="720" y="2304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" name="Group 35"/>
            <p:cNvGrpSpPr>
              <a:grpSpLocks/>
            </p:cNvGrpSpPr>
            <p:nvPr/>
          </p:nvGrpSpPr>
          <p:grpSpPr bwMode="auto">
            <a:xfrm>
              <a:off x="960" y="2160"/>
              <a:ext cx="322" cy="288"/>
              <a:chOff x="2304" y="3264"/>
              <a:chExt cx="322" cy="288"/>
            </a:xfrm>
          </p:grpSpPr>
          <p:sp>
            <p:nvSpPr>
              <p:cNvPr id="196" name="AutoShape 36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7" name="Oval 37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5" name="Line 42"/>
            <p:cNvSpPr>
              <a:spLocks noChangeShapeType="1"/>
            </p:cNvSpPr>
            <p:nvPr/>
          </p:nvSpPr>
          <p:spPr bwMode="auto">
            <a:xfrm>
              <a:off x="14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826449" y="5761882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page79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4-1 to 4-4.</a:t>
            </a:r>
          </a:p>
        </p:txBody>
      </p:sp>
    </p:spTree>
    <p:extLst>
      <p:ext uri="{BB962C8B-B14F-4D97-AF65-F5344CB8AC3E}">
        <p14:creationId xmlns:p14="http://schemas.microsoft.com/office/powerpoint/2010/main" val="250645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utoUpdateAnimBg="0"/>
      <p:bldP spid="176" grpId="0" autoUpdateAnimBg="0"/>
      <p:bldP spid="177" grpId="0" autoUpdateAnimBg="0"/>
      <p:bldP spid="178" grpId="0"/>
      <p:bldP spid="2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Universal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549831"/>
            <a:ext cx="8229600" cy="458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AND/OR/NOT gates are sufficient for building any Boolean function.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call the set {AND, OR, NOT} a </a:t>
            </a:r>
            <a:r>
              <a:rPr lang="en-US" dirty="0">
                <a:solidFill>
                  <a:srgbClr val="800000"/>
                </a:solidFill>
              </a:rPr>
              <a:t>complete set of logic</a:t>
            </a:r>
            <a:r>
              <a:rPr lang="en-US" dirty="0"/>
              <a:t>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other gates are also used: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Usefulness (</a:t>
            </a:r>
            <a:r>
              <a:rPr lang="en-US" dirty="0" err="1">
                <a:sym typeface="Symbol" pitchFamily="18" charset="2"/>
              </a:rPr>
              <a:t>eg</a:t>
            </a:r>
            <a:r>
              <a:rPr lang="en-US" dirty="0">
                <a:sym typeface="Symbol" pitchFamily="18" charset="2"/>
              </a:rPr>
              <a:t>: XOR gate for parity bit generation)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Economical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Self-sufficient (</a:t>
            </a:r>
            <a:r>
              <a:rPr lang="en-US" dirty="0" err="1">
                <a:sym typeface="Symbol" pitchFamily="18" charset="2"/>
              </a:rPr>
              <a:t>eg</a:t>
            </a:r>
            <a:r>
              <a:rPr lang="en-US" dirty="0">
                <a:sym typeface="Symbol" pitchFamily="18" charset="2"/>
              </a:rPr>
              <a:t>: NAND/NOR gates)</a:t>
            </a:r>
          </a:p>
        </p:txBody>
      </p:sp>
    </p:spTree>
    <p:extLst>
      <p:ext uri="{BB962C8B-B14F-4D97-AF65-F5344CB8AC3E}">
        <p14:creationId xmlns:p14="http://schemas.microsoft.com/office/powerpoint/2010/main" val="30305233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3.1 Universal Gates: NAND Gate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{NAND} </a:t>
            </a:r>
            <a:r>
              <a:rPr lang="en-US" dirty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Proof: Implement NOT/AND/OR using only NAND gates.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71600" y="2590800"/>
            <a:ext cx="2667000" cy="533400"/>
            <a:chOff x="1824" y="2461"/>
            <a:chExt cx="1680" cy="33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824" y="249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(x∙x)' = x'</a:t>
            </a:r>
            <a:r>
              <a:rPr lang="en-GB" sz="2000" b="1"/>
              <a:t>   </a:t>
            </a:r>
            <a:r>
              <a:rPr lang="en-GB" sz="2000"/>
              <a:t>(idempotency)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685800" y="3429000"/>
            <a:ext cx="3810000" cy="823913"/>
            <a:chOff x="912" y="1296"/>
            <a:chExt cx="2400" cy="519"/>
          </a:xfrm>
        </p:grpSpPr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40" name="AutoShape 2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Oval 2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Oval 3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(x∙y)'</a:t>
              </a:r>
              <a:endParaRPr lang="en-GB" sz="1600"/>
            </a:p>
          </p:txBody>
        </p:sp>
      </p:grp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572000" y="36576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  (involution)</a:t>
            </a:r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533400" y="4495800"/>
            <a:ext cx="3908425" cy="1585913"/>
            <a:chOff x="864" y="2592"/>
            <a:chExt cx="2462" cy="999"/>
          </a:xfrm>
        </p:grpSpPr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grpSp>
          <p:nvGrpSpPr>
            <p:cNvPr id="50" name="Group 43"/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74" name="AutoShape 4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Oval 4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72" name="AutoShape 5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7"/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70" name="AutoShape 58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" name="Oval 59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</p:grp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4572000" y="48768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x∙x</a:t>
            </a:r>
            <a:r>
              <a:rPr lang="en-GB" dirty="0">
                <a:solidFill>
                  <a:srgbClr val="800000"/>
                </a:solidFill>
              </a:rPr>
              <a:t>)'∙(</a:t>
            </a:r>
            <a:r>
              <a:rPr lang="en-GB" dirty="0" err="1">
                <a:solidFill>
                  <a:srgbClr val="800000"/>
                </a:solidFill>
              </a:rPr>
              <a:t>y∙y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x'∙y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   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(x')'+(y')'</a:t>
            </a:r>
            <a:r>
              <a:rPr lang="en-GB" dirty="0"/>
              <a:t>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/>
              <a:t>          (involution)</a:t>
            </a:r>
          </a:p>
        </p:txBody>
      </p:sp>
    </p:spTree>
    <p:extLst>
      <p:ext uri="{BB962C8B-B14F-4D97-AF65-F5344CB8AC3E}">
        <p14:creationId xmlns:p14="http://schemas.microsoft.com/office/powerpoint/2010/main" val="1971542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3.2 Universal Gates: NOR Gate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{NOR} </a:t>
            </a:r>
            <a:r>
              <a:rPr lang="en-US" dirty="0"/>
              <a:t>is a complete set of logic.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Proof: Implement NOT/AND/OR using only NOR gates.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1910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solidFill>
                  <a:srgbClr val="800000"/>
                </a:solidFill>
              </a:rPr>
              <a:t>(</a:t>
            </a:r>
            <a:r>
              <a:rPr lang="en-GB" sz="2000" dirty="0" err="1">
                <a:solidFill>
                  <a:srgbClr val="800000"/>
                </a:solidFill>
              </a:rPr>
              <a:t>x+x</a:t>
            </a:r>
            <a:r>
              <a:rPr lang="en-GB" sz="2000" dirty="0">
                <a:solidFill>
                  <a:srgbClr val="800000"/>
                </a:solidFill>
              </a:rPr>
              <a:t>)' = x'</a:t>
            </a:r>
            <a:r>
              <a:rPr lang="en-GB" sz="2000" b="1" dirty="0"/>
              <a:t>   </a:t>
            </a:r>
            <a:r>
              <a:rPr lang="en-GB" sz="2000" dirty="0"/>
              <a:t>(</a:t>
            </a:r>
            <a:r>
              <a:rPr lang="en-GB" sz="2000" dirty="0" err="1"/>
              <a:t>idempotency</a:t>
            </a:r>
            <a:r>
              <a:rPr lang="en-GB" sz="2000" dirty="0"/>
              <a:t>)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4572000" y="5105400"/>
            <a:ext cx="419100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 = ((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)')'</a:t>
            </a:r>
            <a:r>
              <a:rPr lang="en-GB" dirty="0"/>
              <a:t> (</a:t>
            </a:r>
            <a:r>
              <a:rPr lang="en-GB" dirty="0" err="1"/>
              <a:t>idempotency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x+y</a:t>
            </a:r>
            <a:r>
              <a:rPr lang="en-GB" dirty="0">
                <a:solidFill>
                  <a:srgbClr val="800000"/>
                </a:solidFill>
              </a:rPr>
              <a:t>   </a:t>
            </a:r>
            <a:r>
              <a:rPr lang="en-GB" dirty="0"/>
              <a:t>    (involution)</a:t>
            </a:r>
          </a:p>
        </p:txBody>
      </p:sp>
      <p:sp>
        <p:nvSpPr>
          <p:cNvPr id="80" name="Text Box 69"/>
          <p:cNvSpPr txBox="1">
            <a:spLocks noChangeArrowheads="1"/>
          </p:cNvSpPr>
          <p:nvPr/>
        </p:nvSpPr>
        <p:spPr bwMode="auto">
          <a:xfrm>
            <a:off x="4572000" y="3657600"/>
            <a:ext cx="4191000" cy="92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dirty="0">
                <a:solidFill>
                  <a:srgbClr val="800000"/>
                </a:solidFill>
              </a:rPr>
              <a:t>((</a:t>
            </a:r>
            <a:r>
              <a:rPr lang="en-GB" dirty="0" err="1">
                <a:solidFill>
                  <a:srgbClr val="800000"/>
                </a:solidFill>
              </a:rPr>
              <a:t>x+x</a:t>
            </a:r>
            <a:r>
              <a:rPr lang="en-GB" dirty="0">
                <a:solidFill>
                  <a:srgbClr val="800000"/>
                </a:solidFill>
              </a:rPr>
              <a:t>)'+(</a:t>
            </a:r>
            <a:r>
              <a:rPr lang="en-GB" dirty="0" err="1">
                <a:solidFill>
                  <a:srgbClr val="800000"/>
                </a:solidFill>
              </a:rPr>
              <a:t>y+y</a:t>
            </a:r>
            <a:r>
              <a:rPr lang="en-GB" dirty="0">
                <a:solidFill>
                  <a:srgbClr val="800000"/>
                </a:solidFill>
              </a:rPr>
              <a:t>)')' = (</a:t>
            </a:r>
            <a:r>
              <a:rPr lang="en-GB" dirty="0" err="1">
                <a:solidFill>
                  <a:srgbClr val="800000"/>
                </a:solidFill>
              </a:rPr>
              <a:t>x'+y</a:t>
            </a:r>
            <a:r>
              <a:rPr lang="en-GB" dirty="0">
                <a:solidFill>
                  <a:srgbClr val="800000"/>
                </a:solidFill>
              </a:rPr>
              <a:t>')'</a:t>
            </a:r>
            <a:r>
              <a:rPr lang="en-GB" dirty="0"/>
              <a:t>  (idempotency)</a:t>
            </a:r>
          </a:p>
          <a:p>
            <a:pPr eaLnBrk="0" hangingPunct="0"/>
            <a:r>
              <a:rPr lang="en-GB" dirty="0">
                <a:solidFill>
                  <a:srgbClr val="800000"/>
                </a:solidFill>
              </a:rPr>
              <a:t>                    = (x')'∙(y')'</a:t>
            </a:r>
            <a:r>
              <a:rPr lang="en-GB" dirty="0"/>
              <a:t>    (</a:t>
            </a:r>
            <a:r>
              <a:rPr lang="en-GB" dirty="0" err="1"/>
              <a:t>DeMorgan</a:t>
            </a:r>
            <a:r>
              <a:rPr lang="en-GB" dirty="0"/>
              <a:t>)</a:t>
            </a:r>
          </a:p>
          <a:p>
            <a:pPr eaLnBrk="0" hangingPunct="0"/>
            <a:r>
              <a:rPr lang="en-GB" dirty="0"/>
              <a:t>                    </a:t>
            </a:r>
            <a:r>
              <a:rPr lang="en-GB" dirty="0">
                <a:solidFill>
                  <a:srgbClr val="800000"/>
                </a:solidFill>
              </a:rPr>
              <a:t>= </a:t>
            </a:r>
            <a:r>
              <a:rPr lang="en-GB" dirty="0" err="1">
                <a:solidFill>
                  <a:srgbClr val="800000"/>
                </a:solidFill>
              </a:rPr>
              <a:t>x∙y</a:t>
            </a:r>
            <a:r>
              <a:rPr lang="en-GB" dirty="0"/>
              <a:t>            (involution)</a:t>
            </a:r>
          </a:p>
        </p:txBody>
      </p:sp>
      <p:grpSp>
        <p:nvGrpSpPr>
          <p:cNvPr id="81" name="Group 70"/>
          <p:cNvGrpSpPr>
            <a:grpSpLocks/>
          </p:cNvGrpSpPr>
          <p:nvPr/>
        </p:nvGrpSpPr>
        <p:grpSpPr bwMode="auto">
          <a:xfrm>
            <a:off x="1295400" y="2590800"/>
            <a:ext cx="2667000" cy="533400"/>
            <a:chOff x="2016" y="2448"/>
            <a:chExt cx="1680" cy="336"/>
          </a:xfrm>
        </p:grpSpPr>
        <p:sp>
          <p:nvSpPr>
            <p:cNvPr id="82" name="Line 71"/>
            <p:cNvSpPr>
              <a:spLocks noChangeShapeType="1"/>
            </p:cNvSpPr>
            <p:nvPr/>
          </p:nvSpPr>
          <p:spPr bwMode="auto">
            <a:xfrm>
              <a:off x="2208" y="2627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2448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3072" y="2613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2016" y="2483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86" name="Text Box 75"/>
            <p:cNvSpPr txBox="1">
              <a:spLocks noChangeArrowheads="1"/>
            </p:cNvSpPr>
            <p:nvPr/>
          </p:nvSpPr>
          <p:spPr bwMode="auto">
            <a:xfrm>
              <a:off x="3408" y="2483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2448" y="253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7"/>
            <p:cNvSpPr>
              <a:spLocks noChangeShapeType="1"/>
            </p:cNvSpPr>
            <p:nvPr/>
          </p:nvSpPr>
          <p:spPr bwMode="auto">
            <a:xfrm flipV="1">
              <a:off x="2448" y="2531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78"/>
            <p:cNvSpPr>
              <a:spLocks noChangeArrowheads="1"/>
            </p:cNvSpPr>
            <p:nvPr/>
          </p:nvSpPr>
          <p:spPr bwMode="auto">
            <a:xfrm>
              <a:off x="2410" y="26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90" name="Group 79"/>
            <p:cNvGrpSpPr>
              <a:grpSpLocks/>
            </p:cNvGrpSpPr>
            <p:nvPr/>
          </p:nvGrpSpPr>
          <p:grpSpPr bwMode="auto">
            <a:xfrm>
              <a:off x="2572" y="2448"/>
              <a:ext cx="500" cy="336"/>
              <a:chOff x="2955" y="3168"/>
              <a:chExt cx="360" cy="240"/>
            </a:xfrm>
          </p:grpSpPr>
          <p:grpSp>
            <p:nvGrpSpPr>
              <p:cNvPr id="91" name="Group 80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93" name="Freeform 8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8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8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8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8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Oval 86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8" name="Group 87"/>
          <p:cNvGrpSpPr>
            <a:grpSpLocks/>
          </p:cNvGrpSpPr>
          <p:nvPr/>
        </p:nvGrpSpPr>
        <p:grpSpPr bwMode="auto">
          <a:xfrm>
            <a:off x="533400" y="3352800"/>
            <a:ext cx="3962400" cy="1585913"/>
            <a:chOff x="912" y="1296"/>
            <a:chExt cx="2496" cy="999"/>
          </a:xfrm>
        </p:grpSpPr>
        <p:sp>
          <p:nvSpPr>
            <p:cNvPr id="99" name="Line 88"/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9"/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9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03" name="Text Box 92"/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5"/>
            <p:cNvSpPr>
              <a:spLocks noChangeArrowheads="1"/>
            </p:cNvSpPr>
            <p:nvPr/>
          </p:nvSpPr>
          <p:spPr bwMode="auto">
            <a:xfrm>
              <a:off x="1306" y="1497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98"/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03"/>
            <p:cNvSpPr>
              <a:spLocks noChangeArrowheads="1"/>
            </p:cNvSpPr>
            <p:nvPr/>
          </p:nvSpPr>
          <p:spPr bwMode="auto">
            <a:xfrm>
              <a:off x="1306" y="207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5" name="Line 104"/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108"/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20" name="Text Box 109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  <p:grpSp>
          <p:nvGrpSpPr>
            <p:cNvPr id="121" name="Group 110"/>
            <p:cNvGrpSpPr>
              <a:grpSpLocks/>
            </p:cNvGrpSpPr>
            <p:nvPr/>
          </p:nvGrpSpPr>
          <p:grpSpPr bwMode="auto">
            <a:xfrm>
              <a:off x="2280" y="1616"/>
              <a:ext cx="500" cy="336"/>
              <a:chOff x="2955" y="3168"/>
              <a:chExt cx="360" cy="240"/>
            </a:xfrm>
          </p:grpSpPr>
          <p:grpSp>
            <p:nvGrpSpPr>
              <p:cNvPr id="138" name="Group 111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40" name="Freeform 11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11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11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1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1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2" name="Group 118"/>
            <p:cNvGrpSpPr>
              <a:grpSpLocks/>
            </p:cNvGrpSpPr>
            <p:nvPr/>
          </p:nvGrpSpPr>
          <p:grpSpPr bwMode="auto">
            <a:xfrm>
              <a:off x="1464" y="1914"/>
              <a:ext cx="500" cy="336"/>
              <a:chOff x="2955" y="3168"/>
              <a:chExt cx="360" cy="240"/>
            </a:xfrm>
          </p:grpSpPr>
          <p:grpSp>
            <p:nvGrpSpPr>
              <p:cNvPr id="131" name="Group 119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33" name="Freeform 12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2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2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2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2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2" name="Oval 125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3" name="Group 126"/>
            <p:cNvGrpSpPr>
              <a:grpSpLocks/>
            </p:cNvGrpSpPr>
            <p:nvPr/>
          </p:nvGrpSpPr>
          <p:grpSpPr bwMode="auto">
            <a:xfrm>
              <a:off x="1464" y="1333"/>
              <a:ext cx="500" cy="336"/>
              <a:chOff x="2955" y="3168"/>
              <a:chExt cx="360" cy="240"/>
            </a:xfrm>
          </p:grpSpPr>
          <p:grpSp>
            <p:nvGrpSpPr>
              <p:cNvPr id="124" name="Group 127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26" name="Freeform 12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2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13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13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5" name="Oval 133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45" name="Group 134"/>
          <p:cNvGrpSpPr>
            <a:grpSpLocks/>
          </p:cNvGrpSpPr>
          <p:nvPr/>
        </p:nvGrpSpPr>
        <p:grpSpPr bwMode="auto">
          <a:xfrm>
            <a:off x="609600" y="5029200"/>
            <a:ext cx="3886200" cy="823913"/>
            <a:chOff x="912" y="1296"/>
            <a:chExt cx="2448" cy="519"/>
          </a:xfrm>
        </p:grpSpPr>
        <p:sp>
          <p:nvSpPr>
            <p:cNvPr id="146" name="Line 135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36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37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38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0" name="Text Box 139"/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42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4" name="Line 143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4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Text Box 145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57" name="Text Box 146"/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(x+y)'</a:t>
              </a:r>
              <a:endParaRPr lang="en-GB" sz="1600"/>
            </a:p>
          </p:txBody>
        </p:sp>
        <p:grpSp>
          <p:nvGrpSpPr>
            <p:cNvPr id="158" name="Group 147"/>
            <p:cNvGrpSpPr>
              <a:grpSpLocks/>
            </p:cNvGrpSpPr>
            <p:nvPr/>
          </p:nvGrpSpPr>
          <p:grpSpPr bwMode="auto">
            <a:xfrm>
              <a:off x="2142" y="1436"/>
              <a:ext cx="500" cy="336"/>
              <a:chOff x="2955" y="3168"/>
              <a:chExt cx="360" cy="240"/>
            </a:xfrm>
          </p:grpSpPr>
          <p:grpSp>
            <p:nvGrpSpPr>
              <p:cNvPr id="167" name="Group 148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9" name="Freeform 149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50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51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52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153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8" name="Oval 154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55"/>
            <p:cNvGrpSpPr>
              <a:grpSpLocks/>
            </p:cNvGrpSpPr>
            <p:nvPr/>
          </p:nvGrpSpPr>
          <p:grpSpPr bwMode="auto">
            <a:xfrm>
              <a:off x="1272" y="1443"/>
              <a:ext cx="500" cy="336"/>
              <a:chOff x="2955" y="3168"/>
              <a:chExt cx="360" cy="240"/>
            </a:xfrm>
          </p:grpSpPr>
          <p:grpSp>
            <p:nvGrpSpPr>
              <p:cNvPr id="160" name="Group 156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2" name="Freeform 15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5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5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16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16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1" name="Oval 162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74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2795814" y="596265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page79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4-6 to 4-8.</a:t>
            </a:r>
          </a:p>
        </p:txBody>
      </p:sp>
    </p:spTree>
    <p:extLst>
      <p:ext uri="{BB962C8B-B14F-4D97-AF65-F5344CB8AC3E}">
        <p14:creationId xmlns:p14="http://schemas.microsoft.com/office/powerpoint/2010/main" val="398993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1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3.3 SOP and NAND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SOP expression can be easily implemented using</a:t>
            </a:r>
            <a:endParaRPr lang="en-US" b="1" dirty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AND-OR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NAND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F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AND-OR circuit</a:t>
            </a:r>
          </a:p>
        </p:txBody>
      </p: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819400" y="3886200"/>
            <a:ext cx="3482975" cy="1784350"/>
            <a:chOff x="1440" y="2112"/>
            <a:chExt cx="2194" cy="1124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4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57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68" name="AutoShape 58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59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3.3 SOP and NAND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F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NAND circuit</a:t>
            </a:r>
          </a:p>
        </p:txBody>
      </p: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762000" y="2549471"/>
            <a:ext cx="3482975" cy="1784350"/>
            <a:chOff x="1440" y="2112"/>
            <a:chExt cx="2194" cy="1124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40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94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99" name="Group 119"/>
          <p:cNvGrpSpPr>
            <a:grpSpLocks/>
          </p:cNvGrpSpPr>
          <p:nvPr/>
        </p:nvGrpSpPr>
        <p:grpSpPr bwMode="auto">
          <a:xfrm>
            <a:off x="4495800" y="2549471"/>
            <a:ext cx="4168775" cy="1784350"/>
            <a:chOff x="2832" y="1440"/>
            <a:chExt cx="2626" cy="1124"/>
          </a:xfrm>
        </p:grpSpPr>
        <p:sp>
          <p:nvSpPr>
            <p:cNvPr id="100" name="AutoShape 108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1" name="Group 118"/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102" name="Text Box 3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103" name="Line 36"/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05" name="AutoShape 38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Line 39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41"/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Text Box 42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10" name="AutoShape 4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Line 44"/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45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46"/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47"/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134" name="Freeform 4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4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5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5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5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5" name="Line 53"/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19" name="Text Box 57"/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61"/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132" name="AutoShape 62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3" name="Oval 63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4" name="Oval 64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5" name="Oval 65"/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7" name="Oval 67"/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28" name="Oval 68"/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29" name="Group 112"/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130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31" name="Oval 11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9" name="Group 121"/>
          <p:cNvGrpSpPr>
            <a:grpSpLocks/>
          </p:cNvGrpSpPr>
          <p:nvPr/>
        </p:nvGrpSpPr>
        <p:grpSpPr bwMode="auto">
          <a:xfrm>
            <a:off x="2667000" y="4454471"/>
            <a:ext cx="4244975" cy="1784350"/>
            <a:chOff x="1680" y="2640"/>
            <a:chExt cx="2674" cy="1124"/>
          </a:xfrm>
        </p:grpSpPr>
        <p:sp>
          <p:nvSpPr>
            <p:cNvPr id="140" name="AutoShape 109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41" name="Group 120"/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142" name="Group 107"/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14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147" name="Line 71"/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49" name="AutoShape 7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54" name="AutoShape 78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6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6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64" name="Line 94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95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6" name="Group 96"/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71" name="AutoShape 9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2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7" name="Oval 99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8" name="Oval 100"/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69" name="AutoShape 104"/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Oval 105"/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43" name="Group 115"/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144" name="AutoShape 1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5" name="Oval 1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799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3.4 POS and NOR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24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POS expression can be easily implemented using</a:t>
            </a:r>
            <a:endParaRPr lang="en-US" b="1" dirty="0"/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OR-AND circuit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2-level NOR circuit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G = (A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OR-AND circuit</a:t>
            </a:r>
          </a:p>
        </p:txBody>
      </p:sp>
      <p:grpSp>
        <p:nvGrpSpPr>
          <p:cNvPr id="38" name="Group 99"/>
          <p:cNvGrpSpPr>
            <a:grpSpLocks/>
          </p:cNvGrpSpPr>
          <p:nvPr/>
        </p:nvGrpSpPr>
        <p:grpSpPr bwMode="auto">
          <a:xfrm>
            <a:off x="2908300" y="3886200"/>
            <a:ext cx="3387725" cy="1784350"/>
            <a:chOff x="1832" y="2448"/>
            <a:chExt cx="2134" cy="1124"/>
          </a:xfrm>
        </p:grpSpPr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77" name="AutoShape 42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4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6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86" name="Text Box 56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87" name="Text Box 57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60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94" name="Freeform 6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31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92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3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61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3.4 POS and NOR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11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r>
              <a:rPr lang="en-US" dirty="0">
                <a:solidFill>
                  <a:srgbClr val="800000"/>
                </a:solidFill>
              </a:rPr>
              <a:t> G = (A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marL="620713" lvl="1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2-level NOR circuit</a:t>
            </a:r>
          </a:p>
        </p:txBody>
      </p:sp>
      <p:grpSp>
        <p:nvGrpSpPr>
          <p:cNvPr id="45" name="Group 108"/>
          <p:cNvGrpSpPr>
            <a:grpSpLocks/>
          </p:cNvGrpSpPr>
          <p:nvPr/>
        </p:nvGrpSpPr>
        <p:grpSpPr bwMode="auto">
          <a:xfrm>
            <a:off x="858811" y="2415085"/>
            <a:ext cx="3387725" cy="1784350"/>
            <a:chOff x="1832" y="2448"/>
            <a:chExt cx="2134" cy="1124"/>
          </a:xfrm>
        </p:grpSpPr>
        <p:sp>
          <p:nvSpPr>
            <p:cNvPr id="46" name="Text Box 109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11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9" name="Line 112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13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14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15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53" name="AutoShape 116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117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18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9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20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104" name="Freeform 1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27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28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64" name="Line 132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33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134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70" name="Freeform 13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3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3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3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3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140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68" name="AutoShape 141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9" name="Oval 142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09" name="Group 234"/>
          <p:cNvGrpSpPr>
            <a:grpSpLocks/>
          </p:cNvGrpSpPr>
          <p:nvPr/>
        </p:nvGrpSpPr>
        <p:grpSpPr bwMode="auto">
          <a:xfrm>
            <a:off x="4516411" y="2415085"/>
            <a:ext cx="4073525" cy="1784350"/>
            <a:chOff x="2832" y="1392"/>
            <a:chExt cx="2566" cy="1124"/>
          </a:xfrm>
        </p:grpSpPr>
        <p:sp>
          <p:nvSpPr>
            <p:cNvPr id="110" name="AutoShape 35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11" name="Group 181"/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112" name="Group 146"/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12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122" name="Line 148"/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2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151"/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28" name="AutoShape 154"/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9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Line 156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7"/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158"/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50" name="Freeform 15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6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6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37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3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39" name="Line 170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1" name="Group 172"/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145" name="Freeform 173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76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77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78"/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143" name="AutoShape 17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44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13" name="Oval 66"/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4" name="Oval 67"/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5" name="Oval 68"/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6" name="Oval 69"/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17" name="Oval 70"/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18" name="Group 1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119" name="AutoShape 14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0" name="Oval 14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55" name="Group 235"/>
          <p:cNvGrpSpPr>
            <a:grpSpLocks/>
          </p:cNvGrpSpPr>
          <p:nvPr/>
        </p:nvGrpSpPr>
        <p:grpSpPr bwMode="auto">
          <a:xfrm>
            <a:off x="2687611" y="4396285"/>
            <a:ext cx="4073525" cy="1784350"/>
            <a:chOff x="1680" y="2640"/>
            <a:chExt cx="2566" cy="1124"/>
          </a:xfrm>
        </p:grpSpPr>
        <p:sp>
          <p:nvSpPr>
            <p:cNvPr id="156" name="AutoShape 75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7" name="Group 233"/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158" name="Text Box 184"/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159" name="Line 185"/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Text Box 186"/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1" name="Line 187"/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88"/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89"/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65" name="Line 192"/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193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94"/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8" name="Group 195"/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198" name="Freeform 19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9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9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19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20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9" name="Line 201"/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2"/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03"/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04"/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73" name="Text Box 205"/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74" name="Text Box 206"/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75" name="Line 207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08"/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209"/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193" name="Freeform 2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2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2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2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215"/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191" name="AutoShape 2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Oval 2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9" name="Oval 218"/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80" name="Oval 219"/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81" name="Group 223"/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189" name="AutoShape 22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Oval 22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2" name="Group 226"/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184" name="Freeform 22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22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22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23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23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Oval 232"/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527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800000"/>
                </a:solidFill>
              </a:rPr>
              <a:t>Propagation Delay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Read up DLD section 4.5, </a:t>
            </a:r>
            <a:r>
              <a:rPr lang="en-US" sz="2600" dirty="0" err="1"/>
              <a:t>pg</a:t>
            </a:r>
            <a:r>
              <a:rPr lang="en-US" sz="2600" dirty="0"/>
              <a:t> 75 – 77.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800000"/>
                </a:solidFill>
              </a:rPr>
              <a:t>Integrated Circuit Logic Families</a:t>
            </a:r>
          </a:p>
          <a:p>
            <a:pPr marL="62071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Read up DLD section 4.6, </a:t>
            </a:r>
            <a:r>
              <a:rPr lang="en-US" sz="2600" dirty="0" err="1"/>
              <a:t>pg</a:t>
            </a:r>
            <a:r>
              <a:rPr lang="en-US" sz="2600" dirty="0"/>
              <a:t> 77 – 78.</a:t>
            </a:r>
          </a:p>
        </p:txBody>
      </p:sp>
      <p:pic>
        <p:nvPicPr>
          <p:cNvPr id="10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Integrated Circuit (IC) Chip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87360" y="4072692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0000CC"/>
                </a:solidFill>
              </a:rPr>
              <a:t>74LS00</a:t>
            </a:r>
            <a:r>
              <a:rPr lang="en-US" dirty="0"/>
              <a:t> chip: Quad NAND gates.</a:t>
            </a:r>
            <a:endParaRPr lang="en-US" dirty="0">
              <a:sym typeface="Symbol" pitchFamily="18" charset="2"/>
            </a:endParaRPr>
          </a:p>
        </p:txBody>
      </p:sp>
      <p:pic>
        <p:nvPicPr>
          <p:cNvPr id="11" name="Picture 5" descr="circuit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18288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IC_ch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9281" y="1479797"/>
            <a:ext cx="2705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49"/>
          <p:cNvGrpSpPr>
            <a:grpSpLocks/>
          </p:cNvGrpSpPr>
          <p:nvPr/>
        </p:nvGrpSpPr>
        <p:grpSpPr bwMode="auto">
          <a:xfrm>
            <a:off x="5230760" y="3844092"/>
            <a:ext cx="2743200" cy="2190750"/>
            <a:chOff x="3024" y="2304"/>
            <a:chExt cx="1728" cy="1380"/>
          </a:xfrm>
        </p:grpSpPr>
        <p:sp>
          <p:nvSpPr>
            <p:cNvPr id="15" name="Rectangle 79"/>
            <p:cNvSpPr>
              <a:spLocks noChangeArrowheads="1"/>
            </p:cNvSpPr>
            <p:nvPr/>
          </p:nvSpPr>
          <p:spPr bwMode="auto">
            <a:xfrm rot="5400000">
              <a:off x="3107" y="2628"/>
              <a:ext cx="1380" cy="7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Rectangle 81"/>
            <p:cNvSpPr>
              <a:spLocks noChangeArrowheads="1"/>
            </p:cNvSpPr>
            <p:nvPr/>
          </p:nvSpPr>
          <p:spPr bwMode="auto">
            <a:xfrm rot="5400000">
              <a:off x="3306" y="2399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" name="Rectangle 82"/>
            <p:cNvSpPr>
              <a:spLocks noChangeArrowheads="1"/>
            </p:cNvSpPr>
            <p:nvPr/>
          </p:nvSpPr>
          <p:spPr bwMode="auto">
            <a:xfrm rot="5400000">
              <a:off x="3306" y="2576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 rot="5400000">
              <a:off x="3306" y="2753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 rot="5400000">
              <a:off x="3306" y="2930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0" name="Rectangle 85"/>
            <p:cNvSpPr>
              <a:spLocks noChangeArrowheads="1"/>
            </p:cNvSpPr>
            <p:nvPr/>
          </p:nvSpPr>
          <p:spPr bwMode="auto">
            <a:xfrm rot="5400000">
              <a:off x="3306" y="3107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21" name="Rectangle 86"/>
            <p:cNvSpPr>
              <a:spLocks noChangeArrowheads="1"/>
            </p:cNvSpPr>
            <p:nvPr/>
          </p:nvSpPr>
          <p:spPr bwMode="auto">
            <a:xfrm rot="5400000">
              <a:off x="3306" y="3284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6</a:t>
              </a:r>
              <a:endParaRPr lang="en-US"/>
            </a:p>
          </p:txBody>
        </p:sp>
        <p:sp>
          <p:nvSpPr>
            <p:cNvPr id="22" name="Rectangle 87"/>
            <p:cNvSpPr>
              <a:spLocks noChangeArrowheads="1"/>
            </p:cNvSpPr>
            <p:nvPr/>
          </p:nvSpPr>
          <p:spPr bwMode="auto">
            <a:xfrm rot="5400000">
              <a:off x="3306" y="3461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7</a:t>
              </a:r>
              <a:endParaRPr lang="en-US"/>
            </a:p>
          </p:txBody>
        </p:sp>
        <p:grpSp>
          <p:nvGrpSpPr>
            <p:cNvPr id="23" name="Group 88"/>
            <p:cNvGrpSpPr>
              <a:grpSpLocks/>
            </p:cNvGrpSpPr>
            <p:nvPr/>
          </p:nvGrpSpPr>
          <p:grpSpPr bwMode="auto">
            <a:xfrm rot="5400000">
              <a:off x="3630" y="2937"/>
              <a:ext cx="1181" cy="120"/>
              <a:chOff x="0" y="0"/>
              <a:chExt cx="20002" cy="20000"/>
            </a:xfrm>
          </p:grpSpPr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14</a:t>
                </a:r>
                <a:endParaRPr lang="en-US"/>
              </a:p>
            </p:txBody>
          </p:sp>
          <p:sp>
            <p:nvSpPr>
              <p:cNvPr id="78" name="Rectangle 90"/>
              <p:cNvSpPr>
                <a:spLocks noChangeArrowheads="1"/>
              </p:cNvSpPr>
              <p:nvPr/>
            </p:nvSpPr>
            <p:spPr bwMode="auto">
              <a:xfrm>
                <a:off x="2999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13</a:t>
                </a:r>
                <a:endParaRPr lang="en-US"/>
              </a:p>
            </p:txBody>
          </p:sp>
          <p:sp>
            <p:nvSpPr>
              <p:cNvPr id="79" name="Rectangle 91"/>
              <p:cNvSpPr>
                <a:spLocks noChangeArrowheads="1"/>
              </p:cNvSpPr>
              <p:nvPr/>
            </p:nvSpPr>
            <p:spPr bwMode="auto">
              <a:xfrm>
                <a:off x="5998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12</a:t>
                </a:r>
                <a:endParaRPr lang="en-US"/>
              </a:p>
            </p:txBody>
          </p:sp>
          <p:sp>
            <p:nvSpPr>
              <p:cNvPr id="80" name="Rectangle 92"/>
              <p:cNvSpPr>
                <a:spLocks noChangeArrowheads="1"/>
              </p:cNvSpPr>
              <p:nvPr/>
            </p:nvSpPr>
            <p:spPr bwMode="auto">
              <a:xfrm>
                <a:off x="8997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11</a:t>
                </a:r>
                <a:endParaRPr lang="en-US"/>
              </a:p>
            </p:txBody>
          </p:sp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11996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4995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9</a:t>
                </a:r>
                <a:endParaRPr lang="en-US"/>
              </a:p>
            </p:txBody>
          </p:sp>
          <p:sp>
            <p:nvSpPr>
              <p:cNvPr id="83" name="Rectangle 95"/>
              <p:cNvSpPr>
                <a:spLocks noChangeArrowheads="1"/>
              </p:cNvSpPr>
              <p:nvPr/>
            </p:nvSpPr>
            <p:spPr bwMode="auto">
              <a:xfrm>
                <a:off x="17994" y="175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8</a:t>
                </a:r>
                <a:endParaRPr lang="en-US"/>
              </a:p>
            </p:txBody>
          </p:sp>
        </p:grpSp>
        <p:grpSp>
          <p:nvGrpSpPr>
            <p:cNvPr id="24" name="Group 96"/>
            <p:cNvGrpSpPr>
              <a:grpSpLocks/>
            </p:cNvGrpSpPr>
            <p:nvPr/>
          </p:nvGrpSpPr>
          <p:grpSpPr bwMode="auto">
            <a:xfrm rot="5400000">
              <a:off x="3763" y="2253"/>
              <a:ext cx="67" cy="169"/>
              <a:chOff x="0" y="-1"/>
              <a:chExt cx="20000" cy="20001"/>
            </a:xfrm>
          </p:grpSpPr>
          <p:sp>
            <p:nvSpPr>
              <p:cNvPr id="75" name="Arc 97"/>
              <p:cNvSpPr>
                <a:spLocks/>
              </p:cNvSpPr>
              <p:nvPr/>
            </p:nvSpPr>
            <p:spPr bwMode="auto">
              <a:xfrm flipV="1">
                <a:off x="0" y="8438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Arc 98"/>
              <p:cNvSpPr>
                <a:spLocks/>
              </p:cNvSpPr>
              <p:nvPr/>
            </p:nvSpPr>
            <p:spPr bwMode="auto">
              <a:xfrm>
                <a:off x="0" y="-1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7147 w 21600"/>
                  <a:gd name="T3" fmla="*/ 3313 h 21600"/>
                  <a:gd name="T4" fmla="*/ 0 w 21600"/>
                  <a:gd name="T5" fmla="*/ 331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 rot="-5400000">
              <a:off x="3103" y="3425"/>
              <a:ext cx="8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 algn="r"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GND</a:t>
              </a:r>
              <a:endParaRPr lang="en-US" sz="1200"/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 rot="5400000" flipV="1">
              <a:off x="4478" y="2271"/>
              <a:ext cx="12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Vcc = 5v</a:t>
              </a:r>
            </a:p>
          </p:txBody>
        </p:sp>
        <p:grpSp>
          <p:nvGrpSpPr>
            <p:cNvPr id="27" name="Group 101"/>
            <p:cNvGrpSpPr>
              <a:grpSpLocks/>
            </p:cNvGrpSpPr>
            <p:nvPr/>
          </p:nvGrpSpPr>
          <p:grpSpPr bwMode="auto">
            <a:xfrm>
              <a:off x="3426" y="2466"/>
              <a:ext cx="295" cy="355"/>
              <a:chOff x="3093" y="11361"/>
              <a:chExt cx="560" cy="673"/>
            </a:xfrm>
          </p:grpSpPr>
          <p:sp>
            <p:nvSpPr>
              <p:cNvPr id="64" name="Line 102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03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04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05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06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07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09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" name="Group 110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73" name="Oval 111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4" name="AutoShape 112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8" name="Group 113"/>
            <p:cNvGrpSpPr>
              <a:grpSpLocks/>
            </p:cNvGrpSpPr>
            <p:nvPr/>
          </p:nvGrpSpPr>
          <p:grpSpPr bwMode="auto">
            <a:xfrm>
              <a:off x="3426" y="2988"/>
              <a:ext cx="295" cy="355"/>
              <a:chOff x="3093" y="11361"/>
              <a:chExt cx="560" cy="673"/>
            </a:xfrm>
          </p:grpSpPr>
          <p:sp>
            <p:nvSpPr>
              <p:cNvPr id="53" name="Line 114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5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16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17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8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19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20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21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1" name="Group 122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62" name="Oval 123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3" name="Auto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9" name="Group 125"/>
            <p:cNvGrpSpPr>
              <a:grpSpLocks/>
            </p:cNvGrpSpPr>
            <p:nvPr/>
          </p:nvGrpSpPr>
          <p:grpSpPr bwMode="auto">
            <a:xfrm flipH="1">
              <a:off x="3861" y="2632"/>
              <a:ext cx="295" cy="355"/>
              <a:chOff x="3093" y="11361"/>
              <a:chExt cx="560" cy="673"/>
            </a:xfrm>
          </p:grpSpPr>
          <p:sp>
            <p:nvSpPr>
              <p:cNvPr id="42" name="Line 126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27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8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29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30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1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2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33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134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51" name="Oval 135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52" name="AutoShape 136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 flipH="1">
              <a:off x="3861" y="3162"/>
              <a:ext cx="295" cy="354"/>
              <a:chOff x="3093" y="11361"/>
              <a:chExt cx="560" cy="673"/>
            </a:xfrm>
          </p:grpSpPr>
          <p:sp>
            <p:nvSpPr>
              <p:cNvPr id="31" name="Line 138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9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40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1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42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43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4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45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" name="Group 146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40" name="Oval 147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1" name="AutoShape 148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33475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16B4-0E2C-EBCA-8E5F-4132B55B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DD0B-6A98-0DAA-7FE5-905CC45A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9261"/>
          </a:xfrm>
        </p:spPr>
        <p:txBody>
          <a:bodyPr/>
          <a:lstStyle/>
          <a:p>
            <a:r>
              <a:rPr lang="en-US" dirty="0"/>
              <a:t>You can ask questions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https://app.sli.do/event/4fVqZQwmoM7yUV24bQvuhp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7C2E-B83B-CD42-F231-660BF25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0D24-67BF-55D3-1407-CC084391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5327-9534-21AD-8FE1-4534BB4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9C395-EB60-B0AF-069D-74988F797908}"/>
              </a:ext>
            </a:extLst>
          </p:cNvPr>
          <p:cNvSpPr txBox="1"/>
          <p:nvPr/>
        </p:nvSpPr>
        <p:spPr>
          <a:xfrm>
            <a:off x="1046922" y="5757781"/>
            <a:ext cx="429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scan this QR code. May be obstructed in some slides.</a:t>
            </a:r>
          </a:p>
        </p:txBody>
      </p:sp>
    </p:spTree>
    <p:extLst>
      <p:ext uri="{BB962C8B-B14F-4D97-AF65-F5344CB8AC3E}">
        <p14:creationId xmlns:p14="http://schemas.microsoft.com/office/powerpoint/2010/main" val="12327506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Programming Logic Array (PLA)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457200" y="1295400"/>
            <a:ext cx="42672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programmable integrated circuit – implements  sum-of-products circuits (allow multiple outputs).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2 stages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gates = product terms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 gates =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Connections between inputs and the planes can be ‘burned’.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623152" y="1935997"/>
            <a:ext cx="4216048" cy="2829996"/>
            <a:chOff x="4775552" y="1905000"/>
            <a:chExt cx="4216048" cy="2829996"/>
          </a:xfrm>
        </p:grpSpPr>
        <p:sp>
          <p:nvSpPr>
            <p:cNvPr id="86" name="Rectangle 85"/>
            <p:cNvSpPr/>
            <p:nvPr/>
          </p:nvSpPr>
          <p:spPr>
            <a:xfrm>
              <a:off x="6248400" y="19050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10300" y="22967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AND gates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902427" y="1981200"/>
              <a:ext cx="345973" cy="1066800"/>
              <a:chOff x="6019800" y="2057400"/>
              <a:chExt cx="228600" cy="10668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4909753" y="2339766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08375" y="3907546"/>
              <a:ext cx="983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91" name="Left Brace 90"/>
            <p:cNvSpPr/>
            <p:nvPr/>
          </p:nvSpPr>
          <p:spPr>
            <a:xfrm>
              <a:off x="5634651" y="1955390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2" name="Group 91"/>
            <p:cNvGrpSpPr/>
            <p:nvPr/>
          </p:nvGrpSpPr>
          <p:grpSpPr>
            <a:xfrm rot="16200000">
              <a:off x="6657129" y="2791972"/>
              <a:ext cx="380847" cy="1066800"/>
              <a:chOff x="6019800" y="2057400"/>
              <a:chExt cx="228600" cy="106680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6248400" y="3515796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10300" y="390754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OR gates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459303" y="3591996"/>
              <a:ext cx="345973" cy="1066800"/>
              <a:chOff x="6019800" y="2057400"/>
              <a:chExt cx="228600" cy="10668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6019800" y="2057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019800" y="2209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6019800" y="2362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019800" y="25146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019800" y="26670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19800" y="28194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19800" y="29718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3124200"/>
                <a:ext cx="2286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Left Brace 95"/>
            <p:cNvSpPr/>
            <p:nvPr/>
          </p:nvSpPr>
          <p:spPr>
            <a:xfrm flipH="1">
              <a:off x="7852749" y="3554821"/>
              <a:ext cx="190500" cy="1138084"/>
            </a:xfrm>
            <a:prstGeom prst="leftBrace">
              <a:avLst>
                <a:gd name="adj1" fmla="val 49402"/>
                <a:gd name="adj2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75552" y="3145546"/>
              <a:ext cx="1546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Product terms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747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PLA Example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4" name="Picture 6" descr="PLAExample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071" y="1169234"/>
            <a:ext cx="6731071" cy="268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7" descr="05~Figure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411" y="3858786"/>
            <a:ext cx="4331361" cy="23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531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/>
        </p:nvGraphicFramePr>
        <p:xfrm>
          <a:off x="4904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8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PLA Example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001000" cy="60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representation of previous PLA.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24526" y="1954428"/>
            <a:ext cx="5819274" cy="4003675"/>
            <a:chOff x="1724526" y="1787525"/>
            <a:chExt cx="5819274" cy="4003675"/>
          </a:xfrm>
        </p:grpSpPr>
        <p:pic>
          <p:nvPicPr>
            <p:cNvPr id="10" name="Picture 4" descr="06~Figure_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905000"/>
              <a:ext cx="502332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724526" y="1787525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4267200"/>
              <a:ext cx="990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29337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 plane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672" y="4876800"/>
              <a:ext cx="1117455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plane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381590">
              <a:off x="333687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381590">
              <a:off x="3766005" y="4188738"/>
              <a:ext cx="369332" cy="68877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A'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</a:t>
              </a:r>
              <a:r>
                <a:rPr lang="en-SG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C'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1068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1068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068" y="3589004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5925" y="2131552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75925" y="2843256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75925" y="3534901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25210" y="459094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5210" y="4952017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25210" y="5305773"/>
              <a:ext cx="433215" cy="38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80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6. Read Only Memory (ROM)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Similar to PLA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Set of inputs (called addresses)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Set of outputs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Programmable mapping between inputs and outputs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Fully decoded: able to implement any mapping.</a:t>
            </a:r>
          </a:p>
          <a:p>
            <a:pPr marL="263525" indent="-26352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contrast, PLAs may not be able to implement a given mapping due to not having enough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91559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Lab Assignments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9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the next few labs, you will implement simple circuits using the Logic Trainer</a:t>
            </a:r>
          </a:p>
        </p:txBody>
      </p:sp>
      <p:pic>
        <p:nvPicPr>
          <p:cNvPr id="9" name="Picture 4" descr="logictrainer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209800"/>
            <a:ext cx="510540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718768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Lab Assignments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63496"/>
            <a:ext cx="8229600" cy="460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Lab sheets will be given out in lectures.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Remember to read the </a:t>
            </a:r>
            <a:r>
              <a:rPr lang="en-US" dirty="0">
                <a:solidFill>
                  <a:srgbClr val="800000"/>
                </a:solidFill>
              </a:rPr>
              <a:t>Logic Lab Guidelines</a:t>
            </a:r>
            <a:r>
              <a:rPr lang="en-US" dirty="0"/>
              <a:t> </a:t>
            </a:r>
            <a:r>
              <a:rPr lang="en-US" u="sng" dirty="0"/>
              <a:t>before</a:t>
            </a:r>
            <a:r>
              <a:rPr lang="en-US" dirty="0"/>
              <a:t> you come for your first lab session.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Please read the lab sheet and </a:t>
            </a:r>
            <a:r>
              <a:rPr lang="en-US" dirty="0">
                <a:solidFill>
                  <a:srgbClr val="800000"/>
                </a:solidFill>
              </a:rPr>
              <a:t>fill up as much as you can </a:t>
            </a:r>
            <a:r>
              <a:rPr lang="en-US" u="sng" dirty="0">
                <a:solidFill>
                  <a:srgbClr val="800000"/>
                </a:solidFill>
              </a:rPr>
              <a:t>before the lab</a:t>
            </a:r>
            <a:r>
              <a:rPr lang="en-US" dirty="0"/>
              <a:t>, or you may not have enough time to complete your lab experiment.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Aim to finish your experiment as quickly as possible. Vacate the room </a:t>
            </a:r>
            <a:r>
              <a:rPr lang="en-US" u="sng" dirty="0">
                <a:solidFill>
                  <a:srgbClr val="800000"/>
                </a:solidFill>
              </a:rPr>
              <a:t>10 minutes before the hour</a:t>
            </a:r>
            <a:r>
              <a:rPr lang="en-US" dirty="0"/>
              <a:t>. If not, just submit your lab report.</a:t>
            </a:r>
          </a:p>
        </p:txBody>
      </p:sp>
      <p:pic>
        <p:nvPicPr>
          <p:cNvPr id="11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540" y="347472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176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#14: Logic Circuits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Logic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1.1	Inverter/AND/OR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1.2	NAND/NOR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1.3	XOR/XNOR Gates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Logic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2.1	Drawing and Analysing Logic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Universal Gates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3.1	NAND Gate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3.2	NOR Gate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3.3	SOP and NAND Circuits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3.4	POS and NOR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Integrated Circuit (IC) Chip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Programmable Logic Array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Read Only Memory (ROM)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Logic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57200" y="1260475"/>
            <a:ext cx="2438400" cy="568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800" dirty="0">
                <a:solidFill>
                  <a:srgbClr val="800000"/>
                </a:solidFill>
              </a:rPr>
              <a:t>Gate symbols</a:t>
            </a:r>
          </a:p>
        </p:txBody>
      </p:sp>
      <p:grpSp>
        <p:nvGrpSpPr>
          <p:cNvPr id="34" name="Group 158"/>
          <p:cNvGrpSpPr>
            <a:grpSpLocks/>
          </p:cNvGrpSpPr>
          <p:nvPr/>
        </p:nvGrpSpPr>
        <p:grpSpPr bwMode="auto">
          <a:xfrm>
            <a:off x="1447800" y="1295400"/>
            <a:ext cx="6629400" cy="4619625"/>
            <a:chOff x="912" y="816"/>
            <a:chExt cx="4176" cy="2910"/>
          </a:xfrm>
        </p:grpSpPr>
        <p:grpSp>
          <p:nvGrpSpPr>
            <p:cNvPr id="35" name="Group 33"/>
            <p:cNvGrpSpPr>
              <a:grpSpLocks/>
            </p:cNvGrpSpPr>
            <p:nvPr/>
          </p:nvGrpSpPr>
          <p:grpSpPr bwMode="auto">
            <a:xfrm>
              <a:off x="2064" y="1152"/>
              <a:ext cx="1296" cy="366"/>
              <a:chOff x="2592" y="1536"/>
              <a:chExt cx="1296" cy="366"/>
            </a:xfrm>
          </p:grpSpPr>
          <p:sp>
            <p:nvSpPr>
              <p:cNvPr id="155" name="AutoShape 3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5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36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37"/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Text Box 38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60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</p:grpSp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2064" y="1632"/>
              <a:ext cx="1296" cy="366"/>
              <a:chOff x="2592" y="2016"/>
              <a:chExt cx="1296" cy="366"/>
            </a:xfrm>
          </p:grpSpPr>
          <p:grpSp>
            <p:nvGrpSpPr>
              <p:cNvPr id="144" name="Group 41"/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150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" name="Line 47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48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49"/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5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49" name="Text Box 51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2064" y="2160"/>
              <a:ext cx="1248" cy="240"/>
              <a:chOff x="2400" y="2352"/>
              <a:chExt cx="1248" cy="240"/>
            </a:xfrm>
          </p:grpSpPr>
          <p:grpSp>
            <p:nvGrpSpPr>
              <p:cNvPr id="137" name="Group 53"/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142" name="AutoShape 54"/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" name="Oval 55"/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8" name="Line 56"/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57"/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</p:txBody>
          </p:sp>
          <p:sp>
            <p:nvSpPr>
              <p:cNvPr id="140" name="Text Box 58"/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sp>
            <p:nvSpPr>
              <p:cNvPr id="141" name="Line 59"/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60"/>
            <p:cNvGrpSpPr>
              <a:grpSpLocks/>
            </p:cNvGrpSpPr>
            <p:nvPr/>
          </p:nvGrpSpPr>
          <p:grpSpPr bwMode="auto">
            <a:xfrm>
              <a:off x="2064" y="2928"/>
              <a:ext cx="1392" cy="366"/>
              <a:chOff x="2544" y="3072"/>
              <a:chExt cx="1392" cy="366"/>
            </a:xfrm>
          </p:grpSpPr>
          <p:sp>
            <p:nvSpPr>
              <p:cNvPr id="124" name="Line 61"/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62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63"/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64"/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8" name="Text Box 65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129" name="Group 66"/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130" name="Group 67"/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132" name="Freeform 6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7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7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1" name="Oval 73"/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39" name="Group 74"/>
            <p:cNvGrpSpPr>
              <a:grpSpLocks/>
            </p:cNvGrpSpPr>
            <p:nvPr/>
          </p:nvGrpSpPr>
          <p:grpSpPr bwMode="auto">
            <a:xfrm>
              <a:off x="2064" y="2496"/>
              <a:ext cx="1344" cy="366"/>
              <a:chOff x="2544" y="2640"/>
              <a:chExt cx="1344" cy="366"/>
            </a:xfrm>
          </p:grpSpPr>
          <p:sp>
            <p:nvSpPr>
              <p:cNvPr id="116" name="Line 75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76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77"/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7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79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121" name="Group 80"/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122" name="AutoShape 81"/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" name="Oval 82"/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0" name="Group 83"/>
            <p:cNvGrpSpPr>
              <a:grpSpLocks/>
            </p:cNvGrpSpPr>
            <p:nvPr/>
          </p:nvGrpSpPr>
          <p:grpSpPr bwMode="auto">
            <a:xfrm>
              <a:off x="2064" y="3360"/>
              <a:ext cx="1392" cy="366"/>
              <a:chOff x="2400" y="3552"/>
              <a:chExt cx="1392" cy="366"/>
            </a:xfrm>
          </p:grpSpPr>
          <p:sp>
            <p:nvSpPr>
              <p:cNvPr id="103" name="Line 84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85"/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86"/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7" name="Text Box 88"/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 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grpSp>
            <p:nvGrpSpPr>
              <p:cNvPr id="108" name="Group 89"/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109" name="Group 90"/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111" name="Freeform 9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9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9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6 w 288"/>
                    <a:gd name="T3" fmla="*/ 33 h 864"/>
                    <a:gd name="T4" fmla="*/ 0 w 288"/>
                    <a:gd name="T5" fmla="*/ 67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oup 97"/>
            <p:cNvGrpSpPr>
              <a:grpSpLocks/>
            </p:cNvGrpSpPr>
            <p:nvPr/>
          </p:nvGrpSpPr>
          <p:grpSpPr bwMode="auto">
            <a:xfrm>
              <a:off x="3600" y="1152"/>
              <a:ext cx="1344" cy="366"/>
              <a:chOff x="3888" y="1344"/>
              <a:chExt cx="1344" cy="366"/>
            </a:xfrm>
          </p:grpSpPr>
          <p:sp>
            <p:nvSpPr>
              <p:cNvPr id="96" name="Rectangle 98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7" name="Line 99"/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00"/>
              <p:cNvSpPr>
                <a:spLocks noChangeShapeType="1"/>
              </p:cNvSpPr>
              <p:nvPr/>
            </p:nvSpPr>
            <p:spPr bwMode="auto">
              <a:xfrm>
                <a:off x="4080" y="16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4656" y="155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102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1" name="Text Box 103"/>
              <p:cNvSpPr txBox="1">
                <a:spLocks noChangeArrowheads="1"/>
              </p:cNvSpPr>
              <p:nvPr/>
            </p:nvSpPr>
            <p:spPr bwMode="auto">
              <a:xfrm>
                <a:off x="4896" y="144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2" name="Text Box 104"/>
              <p:cNvSpPr txBox="1">
                <a:spLocks noChangeArrowheads="1"/>
              </p:cNvSpPr>
              <p:nvPr/>
            </p:nvSpPr>
            <p:spPr bwMode="auto">
              <a:xfrm>
                <a:off x="4368" y="1419"/>
                <a:ext cx="24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/>
                  <a:t>&amp;</a:t>
                </a:r>
              </a:p>
            </p:txBody>
          </p:sp>
        </p:grpSp>
        <p:grpSp>
          <p:nvGrpSpPr>
            <p:cNvPr id="42" name="Group 105"/>
            <p:cNvGrpSpPr>
              <a:grpSpLocks/>
            </p:cNvGrpSpPr>
            <p:nvPr/>
          </p:nvGrpSpPr>
          <p:grpSpPr bwMode="auto">
            <a:xfrm>
              <a:off x="3600" y="1632"/>
              <a:ext cx="1344" cy="366"/>
              <a:chOff x="3936" y="1824"/>
              <a:chExt cx="1344" cy="366"/>
            </a:xfrm>
          </p:grpSpPr>
          <p:sp>
            <p:nvSpPr>
              <p:cNvPr id="89" name="Rectangle 106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0" name="Line 107"/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08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09"/>
              <p:cNvSpPr>
                <a:spLocks noChangeShapeType="1"/>
              </p:cNvSpPr>
              <p:nvPr/>
            </p:nvSpPr>
            <p:spPr bwMode="auto">
              <a:xfrm>
                <a:off x="4704" y="203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110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94" name="Text Box 111"/>
              <p:cNvSpPr txBox="1">
                <a:spLocks noChangeArrowheads="1"/>
              </p:cNvSpPr>
              <p:nvPr/>
            </p:nvSpPr>
            <p:spPr bwMode="auto">
              <a:xfrm>
                <a:off x="4944" y="192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  <p:sp>
            <p:nvSpPr>
              <p:cNvPr id="95" name="Text Box 112"/>
              <p:cNvSpPr txBox="1">
                <a:spLocks noChangeArrowheads="1"/>
              </p:cNvSpPr>
              <p:nvPr/>
            </p:nvSpPr>
            <p:spPr bwMode="auto">
              <a:xfrm>
                <a:off x="4368" y="1899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1</a:t>
                </a:r>
                <a:endParaRPr lang="en-GB" sz="1400" b="1"/>
              </a:p>
            </p:txBody>
          </p:sp>
        </p:grpSp>
        <p:grpSp>
          <p:nvGrpSpPr>
            <p:cNvPr id="43" name="Group 114"/>
            <p:cNvGrpSpPr>
              <a:grpSpLocks/>
            </p:cNvGrpSpPr>
            <p:nvPr/>
          </p:nvGrpSpPr>
          <p:grpSpPr bwMode="auto">
            <a:xfrm>
              <a:off x="3600" y="2125"/>
              <a:ext cx="1344" cy="261"/>
              <a:chOff x="3936" y="2365"/>
              <a:chExt cx="1344" cy="261"/>
            </a:xfrm>
          </p:grpSpPr>
          <p:sp>
            <p:nvSpPr>
              <p:cNvPr id="81" name="Line 115"/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16"/>
              <p:cNvSpPr>
                <a:spLocks noChangeShapeType="1"/>
              </p:cNvSpPr>
              <p:nvPr/>
            </p:nvSpPr>
            <p:spPr bwMode="auto">
              <a:xfrm>
                <a:off x="4690" y="251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117"/>
              <p:cNvSpPr txBox="1">
                <a:spLocks noChangeArrowheads="1"/>
              </p:cNvSpPr>
              <p:nvPr/>
            </p:nvSpPr>
            <p:spPr bwMode="auto">
              <a:xfrm>
                <a:off x="3936" y="2400"/>
                <a:ext cx="19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84" name="Text Box 118"/>
              <p:cNvSpPr txBox="1">
                <a:spLocks noChangeArrowheads="1"/>
              </p:cNvSpPr>
              <p:nvPr/>
            </p:nvSpPr>
            <p:spPr bwMode="auto">
              <a:xfrm>
                <a:off x="4944" y="2400"/>
                <a:ext cx="33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grpSp>
            <p:nvGrpSpPr>
              <p:cNvPr id="85" name="Group 119"/>
              <p:cNvGrpSpPr>
                <a:grpSpLocks/>
              </p:cNvGrpSpPr>
              <p:nvPr/>
            </p:nvGrpSpPr>
            <p:grpSpPr bwMode="auto">
              <a:xfrm>
                <a:off x="4368" y="2365"/>
                <a:ext cx="311" cy="261"/>
                <a:chOff x="4368" y="2379"/>
                <a:chExt cx="311" cy="261"/>
              </a:xfrm>
            </p:grpSpPr>
            <p:sp>
              <p:nvSpPr>
                <p:cNvPr id="8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16" y="2400"/>
                  <a:ext cx="192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368" y="2379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1</a:t>
                  </a:r>
                  <a:endParaRPr lang="en-GB" sz="1400" b="1"/>
                </a:p>
              </p:txBody>
            </p:sp>
            <p:sp>
              <p:nvSpPr>
                <p:cNvPr id="88" name="Oval 122"/>
                <p:cNvSpPr>
                  <a:spLocks noChangeArrowheads="1"/>
                </p:cNvSpPr>
                <p:nvPr/>
              </p:nvSpPr>
              <p:spPr bwMode="auto">
                <a:xfrm>
                  <a:off x="4608" y="249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44" name="Group 123"/>
            <p:cNvGrpSpPr>
              <a:grpSpLocks/>
            </p:cNvGrpSpPr>
            <p:nvPr/>
          </p:nvGrpSpPr>
          <p:grpSpPr bwMode="auto">
            <a:xfrm>
              <a:off x="3600" y="2496"/>
              <a:ext cx="1392" cy="366"/>
              <a:chOff x="3936" y="2688"/>
              <a:chExt cx="1392" cy="366"/>
            </a:xfrm>
          </p:grpSpPr>
          <p:sp>
            <p:nvSpPr>
              <p:cNvPr id="72" name="Line 124"/>
              <p:cNvSpPr>
                <a:spLocks noChangeShapeType="1"/>
              </p:cNvSpPr>
              <p:nvPr/>
            </p:nvSpPr>
            <p:spPr bwMode="auto">
              <a:xfrm>
                <a:off x="4128" y="283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5"/>
              <p:cNvSpPr>
                <a:spLocks noChangeShapeType="1"/>
              </p:cNvSpPr>
              <p:nvPr/>
            </p:nvSpPr>
            <p:spPr bwMode="auto">
              <a:xfrm>
                <a:off x="4128" y="297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26"/>
              <p:cNvSpPr>
                <a:spLocks noChangeShapeType="1"/>
              </p:cNvSpPr>
              <p:nvPr/>
            </p:nvSpPr>
            <p:spPr bwMode="auto">
              <a:xfrm>
                <a:off x="4766" y="2901"/>
                <a:ext cx="17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2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76" name="Text Box 128"/>
              <p:cNvSpPr txBox="1">
                <a:spLocks noChangeArrowheads="1"/>
              </p:cNvSpPr>
              <p:nvPr/>
            </p:nvSpPr>
            <p:spPr bwMode="auto">
              <a:xfrm>
                <a:off x="4944" y="2784"/>
                <a:ext cx="384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77" name="Group 129"/>
              <p:cNvGrpSpPr>
                <a:grpSpLocks/>
              </p:cNvGrpSpPr>
              <p:nvPr/>
            </p:nvGrpSpPr>
            <p:grpSpPr bwMode="auto">
              <a:xfrm>
                <a:off x="4368" y="2763"/>
                <a:ext cx="407" cy="261"/>
                <a:chOff x="4368" y="2763"/>
                <a:chExt cx="407" cy="261"/>
              </a:xfrm>
            </p:grpSpPr>
            <p:sp>
              <p:nvSpPr>
                <p:cNvPr id="78" name="Oval 130"/>
                <p:cNvSpPr>
                  <a:spLocks noChangeArrowheads="1"/>
                </p:cNvSpPr>
                <p:nvPr/>
              </p:nvSpPr>
              <p:spPr bwMode="auto">
                <a:xfrm>
                  <a:off x="4704" y="2880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9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68" y="2784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416" y="2763"/>
                  <a:ext cx="240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/>
                    <a:t>&amp;</a:t>
                  </a:r>
                </a:p>
              </p:txBody>
            </p:sp>
          </p:grpSp>
        </p:grpSp>
        <p:grpSp>
          <p:nvGrpSpPr>
            <p:cNvPr id="45" name="Group 133"/>
            <p:cNvGrpSpPr>
              <a:grpSpLocks/>
            </p:cNvGrpSpPr>
            <p:nvPr/>
          </p:nvGrpSpPr>
          <p:grpSpPr bwMode="auto">
            <a:xfrm>
              <a:off x="3600" y="2928"/>
              <a:ext cx="1488" cy="366"/>
              <a:chOff x="3936" y="3120"/>
              <a:chExt cx="1488" cy="366"/>
            </a:xfrm>
          </p:grpSpPr>
          <p:sp>
            <p:nvSpPr>
              <p:cNvPr id="63" name="Line 134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35"/>
              <p:cNvSpPr>
                <a:spLocks noChangeShapeType="1"/>
              </p:cNvSpPr>
              <p:nvPr/>
            </p:nvSpPr>
            <p:spPr bwMode="auto">
              <a:xfrm>
                <a:off x="4128" y="340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36"/>
              <p:cNvSpPr>
                <a:spLocks noChangeShapeType="1"/>
              </p:cNvSpPr>
              <p:nvPr/>
            </p:nvSpPr>
            <p:spPr bwMode="auto">
              <a:xfrm>
                <a:off x="4780" y="3332"/>
                <a:ext cx="164" cy="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137"/>
              <p:cNvSpPr txBox="1">
                <a:spLocks noChangeArrowheads="1"/>
              </p:cNvSpPr>
              <p:nvPr/>
            </p:nvSpPr>
            <p:spPr bwMode="auto">
              <a:xfrm>
                <a:off x="3936" y="312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7" name="Text Box 138"/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(a+b)'</a:t>
                </a:r>
                <a:endParaRPr lang="en-GB" sz="1600"/>
              </a:p>
            </p:txBody>
          </p:sp>
          <p:grpSp>
            <p:nvGrpSpPr>
              <p:cNvPr id="68" name="Group 139"/>
              <p:cNvGrpSpPr>
                <a:grpSpLocks/>
              </p:cNvGrpSpPr>
              <p:nvPr/>
            </p:nvGrpSpPr>
            <p:grpSpPr bwMode="auto">
              <a:xfrm>
                <a:off x="4368" y="3195"/>
                <a:ext cx="407" cy="261"/>
                <a:chOff x="4368" y="3195"/>
                <a:chExt cx="407" cy="261"/>
              </a:xfrm>
            </p:grpSpPr>
            <p:sp>
              <p:nvSpPr>
                <p:cNvPr id="69" name="Oval 140"/>
                <p:cNvSpPr>
                  <a:spLocks noChangeArrowheads="1"/>
                </p:cNvSpPr>
                <p:nvPr/>
              </p:nvSpPr>
              <p:spPr bwMode="auto">
                <a:xfrm>
                  <a:off x="4704" y="3312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0" name="Rectangle 141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36" cy="240"/>
                </a:xfrm>
                <a:prstGeom prst="rect">
                  <a:avLst/>
                </a:prstGeom>
                <a:noFill/>
                <a:ln w="254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368" y="3195"/>
                  <a:ext cx="288" cy="19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400" b="1">
                      <a:sym typeface="Symbol" pitchFamily="18" charset="2"/>
                    </a:rPr>
                    <a:t>1</a:t>
                  </a:r>
                  <a:endParaRPr lang="en-GB" sz="1400" b="1"/>
                </a:p>
              </p:txBody>
            </p:sp>
          </p:grpSp>
        </p:grpSp>
        <p:grpSp>
          <p:nvGrpSpPr>
            <p:cNvPr id="46" name="Group 143"/>
            <p:cNvGrpSpPr>
              <a:grpSpLocks/>
            </p:cNvGrpSpPr>
            <p:nvPr/>
          </p:nvGrpSpPr>
          <p:grpSpPr bwMode="auto">
            <a:xfrm>
              <a:off x="3600" y="3360"/>
              <a:ext cx="1488" cy="366"/>
              <a:chOff x="3936" y="3552"/>
              <a:chExt cx="1488" cy="366"/>
            </a:xfrm>
          </p:grpSpPr>
          <p:sp>
            <p:nvSpPr>
              <p:cNvPr id="56" name="Rectangle 144"/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336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57" name="Line 145"/>
              <p:cNvSpPr>
                <a:spLocks noChangeShapeType="1"/>
              </p:cNvSpPr>
              <p:nvPr/>
            </p:nvSpPr>
            <p:spPr bwMode="auto">
              <a:xfrm>
                <a:off x="4128" y="369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46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47"/>
              <p:cNvSpPr>
                <a:spLocks noChangeShapeType="1"/>
              </p:cNvSpPr>
              <p:nvPr/>
            </p:nvSpPr>
            <p:spPr bwMode="auto">
              <a:xfrm>
                <a:off x="4704" y="375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48"/>
              <p:cNvSpPr txBox="1">
                <a:spLocks noChangeArrowheads="1"/>
              </p:cNvSpPr>
              <p:nvPr/>
            </p:nvSpPr>
            <p:spPr bwMode="auto">
              <a:xfrm>
                <a:off x="3936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1" name="Text Box 149"/>
              <p:cNvSpPr txBox="1">
                <a:spLocks noChangeArrowheads="1"/>
              </p:cNvSpPr>
              <p:nvPr/>
            </p:nvSpPr>
            <p:spPr bwMode="auto">
              <a:xfrm>
                <a:off x="4944" y="3648"/>
                <a:ext cx="480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</a:t>
                </a:r>
                <a:r>
                  <a:rPr lang="en-GB" sz="1400" b="1"/>
                  <a:t> b</a:t>
                </a:r>
              </a:p>
            </p:txBody>
          </p:sp>
          <p:sp>
            <p:nvSpPr>
              <p:cNvPr id="62" name="Text Box 150"/>
              <p:cNvSpPr txBox="1">
                <a:spLocks noChangeArrowheads="1"/>
              </p:cNvSpPr>
              <p:nvPr/>
            </p:nvSpPr>
            <p:spPr bwMode="auto">
              <a:xfrm>
                <a:off x="4368" y="3627"/>
                <a:ext cx="288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400" b="1">
                    <a:sym typeface="Symbol" pitchFamily="18" charset="2"/>
                  </a:rPr>
                  <a:t>=1</a:t>
                </a:r>
                <a:endParaRPr lang="en-GB" sz="1400" b="1"/>
              </a:p>
            </p:txBody>
          </p:sp>
        </p:grpSp>
        <p:grpSp>
          <p:nvGrpSpPr>
            <p:cNvPr id="47" name="Group 157"/>
            <p:cNvGrpSpPr>
              <a:grpSpLocks/>
            </p:cNvGrpSpPr>
            <p:nvPr/>
          </p:nvGrpSpPr>
          <p:grpSpPr bwMode="auto">
            <a:xfrm>
              <a:off x="912" y="1296"/>
              <a:ext cx="1152" cy="2372"/>
              <a:chOff x="912" y="1296"/>
              <a:chExt cx="1152" cy="2372"/>
            </a:xfrm>
          </p:grpSpPr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11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EXCLUSIVE OR</a:t>
                </a:r>
                <a:endParaRPr lang="en-GB" sz="1400" b="1"/>
              </a:p>
            </p:txBody>
          </p:sp>
          <p:sp>
            <p:nvSpPr>
              <p:cNvPr id="51" name="Text Box 113"/>
              <p:cNvSpPr txBox="1">
                <a:spLocks noChangeArrowheads="1"/>
              </p:cNvSpPr>
              <p:nvPr/>
            </p:nvSpPr>
            <p:spPr bwMode="auto">
              <a:xfrm>
                <a:off x="1248" y="1296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AND</a:t>
                </a:r>
                <a:endParaRPr lang="en-GB" sz="1400" b="1"/>
              </a:p>
            </p:txBody>
          </p:sp>
          <p:sp>
            <p:nvSpPr>
              <p:cNvPr id="52" name="Text Box 151"/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OR</a:t>
                </a:r>
                <a:endParaRPr lang="en-GB" sz="1400" b="1"/>
              </a:p>
            </p:txBody>
          </p:sp>
          <p:sp>
            <p:nvSpPr>
              <p:cNvPr id="53" name="Text Box 152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NOT</a:t>
                </a:r>
                <a:endParaRPr lang="en-GB" sz="1400" b="1"/>
              </a:p>
            </p:txBody>
          </p:sp>
          <p:sp>
            <p:nvSpPr>
              <p:cNvPr id="54" name="Text Box 153"/>
              <p:cNvSpPr txBox="1">
                <a:spLocks noChangeArrowheads="1"/>
              </p:cNvSpPr>
              <p:nvPr/>
            </p:nvSpPr>
            <p:spPr bwMode="auto">
              <a:xfrm>
                <a:off x="1248" y="2592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NAND</a:t>
                </a:r>
                <a:endParaRPr lang="en-GB" sz="1400" b="1"/>
              </a:p>
            </p:txBody>
          </p:sp>
          <p:sp>
            <p:nvSpPr>
              <p:cNvPr id="55" name="Text Box 154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528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NOR</a:t>
                </a:r>
                <a:endParaRPr lang="en-GB" sz="1400" b="1"/>
              </a:p>
            </p:txBody>
          </p:sp>
        </p:grpSp>
        <p:sp>
          <p:nvSpPr>
            <p:cNvPr id="48" name="Text Box 155"/>
            <p:cNvSpPr txBox="1">
              <a:spLocks noChangeArrowheads="1"/>
            </p:cNvSpPr>
            <p:nvPr/>
          </p:nvSpPr>
          <p:spPr bwMode="auto">
            <a:xfrm>
              <a:off x="2208" y="864"/>
              <a:ext cx="86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 sz="1600"/>
                <a:t>Symbol set 1</a:t>
              </a:r>
              <a:endParaRPr lang="en-GB" sz="1400" b="1"/>
            </a:p>
          </p:txBody>
        </p:sp>
        <p:sp>
          <p:nvSpPr>
            <p:cNvPr id="49" name="Text Box 156"/>
            <p:cNvSpPr txBox="1">
              <a:spLocks noChangeArrowheads="1"/>
            </p:cNvSpPr>
            <p:nvPr/>
          </p:nvSpPr>
          <p:spPr bwMode="auto">
            <a:xfrm>
              <a:off x="3312" y="816"/>
              <a:ext cx="1728" cy="3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 sz="1600"/>
                <a:t>Symbol set 2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 sz="1400"/>
                <a:t>(ANSI/IEEE Standard 91-1984)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1.1 Inverter/AND/OR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403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Inverter (NOT gate)</a:t>
            </a:r>
          </a:p>
        </p:txBody>
      </p:sp>
      <p:grpSp>
        <p:nvGrpSpPr>
          <p:cNvPr id="9" name="Group 241"/>
          <p:cNvGrpSpPr>
            <a:grpSpLocks/>
          </p:cNvGrpSpPr>
          <p:nvPr/>
        </p:nvGrpSpPr>
        <p:grpSpPr bwMode="auto">
          <a:xfrm>
            <a:off x="1992313" y="1905000"/>
            <a:ext cx="4430712" cy="457200"/>
            <a:chOff x="1255" y="1200"/>
            <a:chExt cx="2791" cy="288"/>
          </a:xfrm>
        </p:grpSpPr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255" y="1200"/>
              <a:ext cx="1248" cy="288"/>
              <a:chOff x="1255" y="1392"/>
              <a:chExt cx="1248" cy="288"/>
            </a:xfrm>
          </p:grpSpPr>
          <p:grpSp>
            <p:nvGrpSpPr>
              <p:cNvPr id="20" name="Group 27"/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25" name="AutoShape 28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6" name="Oval 29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31"/>
              <p:cNvSpPr txBox="1">
                <a:spLocks noChangeArrowheads="1"/>
              </p:cNvSpPr>
              <p:nvPr/>
            </p:nvSpPr>
            <p:spPr bwMode="auto">
              <a:xfrm>
                <a:off x="1255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2263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70" y="1200"/>
              <a:ext cx="1276" cy="288"/>
              <a:chOff x="2770" y="1392"/>
              <a:chExt cx="1276" cy="288"/>
            </a:xfrm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18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" name="Oval 37"/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" name="Line 38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9"/>
              <p:cNvSpPr txBox="1">
                <a:spLocks noChangeArrowheads="1"/>
              </p:cNvSpPr>
              <p:nvPr/>
            </p:nvSpPr>
            <p:spPr bwMode="auto">
              <a:xfrm>
                <a:off x="2770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6" name="Text Box 40"/>
              <p:cNvSpPr txBox="1">
                <a:spLocks noChangeArrowheads="1"/>
              </p:cNvSpPr>
              <p:nvPr/>
            </p:nvSpPr>
            <p:spPr bwMode="auto">
              <a:xfrm>
                <a:off x="3806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17" name="Line 41"/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7" name="Group 72"/>
          <p:cNvGraphicFramePr>
            <a:graphicFrameLocks noGrp="1"/>
          </p:cNvGraphicFramePr>
          <p:nvPr>
            <p:ph sz="half" idx="4294967295"/>
          </p:nvPr>
        </p:nvGraphicFramePr>
        <p:xfrm>
          <a:off x="6858000" y="1600200"/>
          <a:ext cx="1066800" cy="10058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73"/>
          <p:cNvSpPr>
            <a:spLocks noChangeArrowheads="1"/>
          </p:cNvSpPr>
          <p:nvPr/>
        </p:nvSpPr>
        <p:spPr bwMode="auto">
          <a:xfrm>
            <a:off x="4572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AND gate</a:t>
            </a:r>
          </a:p>
        </p:txBody>
      </p: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1066800" y="3782180"/>
            <a:ext cx="2743200" cy="654050"/>
            <a:chOff x="864" y="2112"/>
            <a:chExt cx="1728" cy="412"/>
          </a:xfrm>
        </p:grpSpPr>
        <p:sp>
          <p:nvSpPr>
            <p:cNvPr id="30" name="AutoShape 76"/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8"/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9"/>
            <p:cNvSpPr>
              <a:spLocks noChangeShapeType="1"/>
            </p:cNvSpPr>
            <p:nvPr/>
          </p:nvSpPr>
          <p:spPr bwMode="auto">
            <a:xfrm flipV="1">
              <a:off x="1790" y="231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864" y="2112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2112" y="2208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 </a:t>
              </a:r>
              <a:r>
                <a:rPr lang="en-GB" sz="1600"/>
                <a:t>B</a:t>
              </a:r>
            </a:p>
          </p:txBody>
        </p:sp>
      </p:grpSp>
      <p:graphicFrame>
        <p:nvGraphicFramePr>
          <p:cNvPr id="36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57168"/>
              </p:ext>
            </p:extLst>
          </p:nvPr>
        </p:nvGraphicFramePr>
        <p:xfrm>
          <a:off x="1371600" y="4620380"/>
          <a:ext cx="18288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4724400" y="30963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OR gate</a:t>
            </a:r>
          </a:p>
        </p:txBody>
      </p:sp>
      <p:grpSp>
        <p:nvGrpSpPr>
          <p:cNvPr id="38" name="Group 176"/>
          <p:cNvGrpSpPr>
            <a:grpSpLocks/>
          </p:cNvGrpSpPr>
          <p:nvPr/>
        </p:nvGrpSpPr>
        <p:grpSpPr bwMode="auto">
          <a:xfrm>
            <a:off x="5257800" y="3782180"/>
            <a:ext cx="2514600" cy="654050"/>
            <a:chOff x="1584" y="1536"/>
            <a:chExt cx="1584" cy="412"/>
          </a:xfrm>
        </p:grpSpPr>
        <p:sp>
          <p:nvSpPr>
            <p:cNvPr id="39" name="Line 177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78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79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80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43" name="Text Box 18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  <p:grpSp>
          <p:nvGrpSpPr>
            <p:cNvPr id="44" name="Group 182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45" name="Freeform 18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8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8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0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1953"/>
              </p:ext>
            </p:extLst>
          </p:nvPr>
        </p:nvGraphicFramePr>
        <p:xfrm>
          <a:off x="5486400" y="4620380"/>
          <a:ext cx="1828800" cy="167767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397375" y="3096380"/>
            <a:ext cx="0" cy="34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1.2 NAND/NOR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346417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NAND gate</a:t>
            </a:r>
          </a:p>
        </p:txBody>
      </p:sp>
      <p:graphicFrame>
        <p:nvGraphicFramePr>
          <p:cNvPr id="52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45406"/>
              </p:ext>
            </p:extLst>
          </p:nvPr>
        </p:nvGraphicFramePr>
        <p:xfrm>
          <a:off x="1828800" y="2032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3" name="Group 30"/>
          <p:cNvGrpSpPr>
            <a:grpSpLocks/>
          </p:cNvGrpSpPr>
          <p:nvPr/>
        </p:nvGrpSpPr>
        <p:grpSpPr bwMode="auto">
          <a:xfrm>
            <a:off x="2705100" y="1438492"/>
            <a:ext cx="6053138" cy="615950"/>
            <a:chOff x="720" y="1392"/>
            <a:chExt cx="3813" cy="388"/>
          </a:xfrm>
        </p:grpSpPr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891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891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480" y="158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720" y="1399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680" y="1440"/>
              <a:ext cx="54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b="1">
                  <a:sym typeface="Symbol" pitchFamily="18" charset="2"/>
                </a:rPr>
                <a:t></a:t>
              </a:r>
              <a:r>
                <a:rPr lang="en-GB" sz="1400" b="1"/>
                <a:t> B)'</a:t>
              </a:r>
            </a:p>
          </p:txBody>
        </p:sp>
        <p:grpSp>
          <p:nvGrpSpPr>
            <p:cNvPr id="59" name="Group 36"/>
            <p:cNvGrpSpPr>
              <a:grpSpLocks/>
            </p:cNvGrpSpPr>
            <p:nvPr/>
          </p:nvGrpSpPr>
          <p:grpSpPr bwMode="auto">
            <a:xfrm>
              <a:off x="1131" y="1461"/>
              <a:ext cx="347" cy="240"/>
              <a:chOff x="1440" y="1536"/>
              <a:chExt cx="347" cy="240"/>
            </a:xfrm>
          </p:grpSpPr>
          <p:sp>
            <p:nvSpPr>
              <p:cNvPr id="71" name="AutoShape 37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" name="Oval 38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3600" y="1482"/>
              <a:ext cx="212" cy="192"/>
              <a:chOff x="2160" y="1584"/>
              <a:chExt cx="308" cy="288"/>
            </a:xfrm>
          </p:grpSpPr>
          <p:sp>
            <p:nvSpPr>
              <p:cNvPr id="69" name="AutoShape 40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0" name="Oval 41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3168" y="1461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2928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2928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3456" y="1570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750" y="1414"/>
              <a:ext cx="192" cy="3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400" b="1"/>
                <a:t>B</a:t>
              </a:r>
              <a:endParaRPr lang="en-GB" sz="1600"/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3957" y="1475"/>
              <a:ext cx="57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sz="1400" b="1">
                  <a:sym typeface="Symbol" pitchFamily="18" charset="2"/>
                </a:rPr>
                <a:t> </a:t>
              </a:r>
              <a:r>
                <a:rPr lang="en-GB" sz="1400" b="1"/>
                <a:t>B)'</a:t>
              </a:r>
              <a:endParaRPr lang="en-GB" sz="1600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 flipV="1">
              <a:off x="3825" y="1571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grpSp>
        <p:nvGrpSpPr>
          <p:cNvPr id="73" name="Group 50"/>
          <p:cNvGrpSpPr>
            <a:grpSpLocks/>
          </p:cNvGrpSpPr>
          <p:nvPr/>
        </p:nvGrpSpPr>
        <p:grpSpPr bwMode="auto">
          <a:xfrm>
            <a:off x="4572000" y="2260817"/>
            <a:ext cx="3810000" cy="1128713"/>
            <a:chOff x="3024" y="2688"/>
            <a:chExt cx="2400" cy="711"/>
          </a:xfrm>
        </p:grpSpPr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NAND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Negative-OR</a:t>
              </a:r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90" name="Line 54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5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56"/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57"/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94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5" name="Oval 59"/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77" name="Group 60"/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79" name="Line 61"/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" name="Group 64"/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85" name="Freeform 6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" name="Oval 70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4" name="Oval 71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96" name="Rectangle 75"/>
          <p:cNvSpPr>
            <a:spLocks noChangeArrowheads="1"/>
          </p:cNvSpPr>
          <p:nvPr/>
        </p:nvSpPr>
        <p:spPr bwMode="auto">
          <a:xfrm>
            <a:off x="457200" y="4013417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NOR gate</a:t>
            </a:r>
          </a:p>
        </p:txBody>
      </p:sp>
      <p:grpSp>
        <p:nvGrpSpPr>
          <p:cNvPr id="97" name="Group 76"/>
          <p:cNvGrpSpPr>
            <a:grpSpLocks/>
          </p:cNvGrpSpPr>
          <p:nvPr/>
        </p:nvGrpSpPr>
        <p:grpSpPr bwMode="auto">
          <a:xfrm>
            <a:off x="2759075" y="4089617"/>
            <a:ext cx="5943600" cy="601663"/>
            <a:chOff x="864" y="563"/>
            <a:chExt cx="3744" cy="379"/>
          </a:xfrm>
        </p:grpSpPr>
        <p:sp>
          <p:nvSpPr>
            <p:cNvPr id="98" name="Text Box 77"/>
            <p:cNvSpPr txBox="1">
              <a:spLocks noChangeArrowheads="1"/>
            </p:cNvSpPr>
            <p:nvPr/>
          </p:nvSpPr>
          <p:spPr bwMode="auto">
            <a:xfrm>
              <a:off x="2448" y="563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  <p:grpSp>
          <p:nvGrpSpPr>
            <p:cNvPr id="99" name="Group 78"/>
            <p:cNvGrpSpPr>
              <a:grpSpLocks/>
            </p:cNvGrpSpPr>
            <p:nvPr/>
          </p:nvGrpSpPr>
          <p:grpSpPr bwMode="auto">
            <a:xfrm>
              <a:off x="864" y="563"/>
              <a:ext cx="1488" cy="366"/>
              <a:chOff x="864" y="563"/>
              <a:chExt cx="1488" cy="366"/>
            </a:xfrm>
          </p:grpSpPr>
          <p:sp>
            <p:nvSpPr>
              <p:cNvPr id="116" name="Line 79"/>
              <p:cNvSpPr>
                <a:spLocks noChangeShapeType="1"/>
              </p:cNvSpPr>
              <p:nvPr/>
            </p:nvSpPr>
            <p:spPr bwMode="auto">
              <a:xfrm>
                <a:off x="1035" y="673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80"/>
              <p:cNvSpPr>
                <a:spLocks noChangeShapeType="1"/>
              </p:cNvSpPr>
              <p:nvPr/>
            </p:nvSpPr>
            <p:spPr bwMode="auto">
              <a:xfrm>
                <a:off x="1035" y="81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>
                <a:off x="1624" y="74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Text Box 82"/>
              <p:cNvSpPr txBox="1">
                <a:spLocks noChangeArrowheads="1"/>
              </p:cNvSpPr>
              <p:nvPr/>
            </p:nvSpPr>
            <p:spPr bwMode="auto">
              <a:xfrm>
                <a:off x="864" y="563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20" name="Text Box 83"/>
              <p:cNvSpPr txBox="1">
                <a:spLocks noChangeArrowheads="1"/>
              </p:cNvSpPr>
              <p:nvPr/>
            </p:nvSpPr>
            <p:spPr bwMode="auto">
              <a:xfrm>
                <a:off x="1810" y="653"/>
                <a:ext cx="54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21" name="Oval 84"/>
              <p:cNvSpPr>
                <a:spLocks noChangeArrowheads="1"/>
              </p:cNvSpPr>
              <p:nvPr/>
            </p:nvSpPr>
            <p:spPr bwMode="auto">
              <a:xfrm>
                <a:off x="1574" y="72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2" name="Group 85"/>
              <p:cNvGrpSpPr>
                <a:grpSpLocks/>
              </p:cNvGrpSpPr>
              <p:nvPr/>
            </p:nvGrpSpPr>
            <p:grpSpPr bwMode="auto">
              <a:xfrm>
                <a:off x="1278" y="629"/>
                <a:ext cx="288" cy="240"/>
                <a:chOff x="6768" y="11808"/>
                <a:chExt cx="1008" cy="792"/>
              </a:xfrm>
            </p:grpSpPr>
            <p:sp>
              <p:nvSpPr>
                <p:cNvPr id="123" name="Freeform 8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8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9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oup 91"/>
            <p:cNvGrpSpPr>
              <a:grpSpLocks/>
            </p:cNvGrpSpPr>
            <p:nvPr/>
          </p:nvGrpSpPr>
          <p:grpSpPr bwMode="auto">
            <a:xfrm>
              <a:off x="2880" y="576"/>
              <a:ext cx="1728" cy="366"/>
              <a:chOff x="2880" y="576"/>
              <a:chExt cx="1728" cy="366"/>
            </a:xfrm>
          </p:grpSpPr>
          <p:grpSp>
            <p:nvGrpSpPr>
              <p:cNvPr id="101" name="Group 92"/>
              <p:cNvGrpSpPr>
                <a:grpSpLocks/>
              </p:cNvGrpSpPr>
              <p:nvPr/>
            </p:nvGrpSpPr>
            <p:grpSpPr bwMode="auto">
              <a:xfrm>
                <a:off x="3730" y="644"/>
                <a:ext cx="212" cy="192"/>
                <a:chOff x="2160" y="1584"/>
                <a:chExt cx="308" cy="288"/>
              </a:xfrm>
            </p:grpSpPr>
            <p:sp>
              <p:nvSpPr>
                <p:cNvPr id="114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5" name="Oval 9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" name="Line 95"/>
              <p:cNvSpPr>
                <a:spLocks noChangeShapeType="1"/>
              </p:cNvSpPr>
              <p:nvPr/>
            </p:nvSpPr>
            <p:spPr bwMode="auto">
              <a:xfrm>
                <a:off x="3058" y="671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96"/>
              <p:cNvSpPr>
                <a:spLocks noChangeShapeType="1"/>
              </p:cNvSpPr>
              <p:nvPr/>
            </p:nvSpPr>
            <p:spPr bwMode="auto">
              <a:xfrm>
                <a:off x="3058" y="81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97"/>
              <p:cNvSpPr>
                <a:spLocks noChangeShapeType="1"/>
              </p:cNvSpPr>
              <p:nvPr/>
            </p:nvSpPr>
            <p:spPr bwMode="auto">
              <a:xfrm flipV="1">
                <a:off x="3586" y="732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98"/>
              <p:cNvSpPr txBox="1">
                <a:spLocks noChangeArrowheads="1"/>
              </p:cNvSpPr>
              <p:nvPr/>
            </p:nvSpPr>
            <p:spPr bwMode="auto">
              <a:xfrm>
                <a:off x="2880" y="57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6" name="Text Box 99"/>
              <p:cNvSpPr txBox="1">
                <a:spLocks noChangeArrowheads="1"/>
              </p:cNvSpPr>
              <p:nvPr/>
            </p:nvSpPr>
            <p:spPr bwMode="auto">
              <a:xfrm>
                <a:off x="4032" y="637"/>
                <a:ext cx="57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107" name="Line 100"/>
              <p:cNvSpPr>
                <a:spLocks noChangeShapeType="1"/>
              </p:cNvSpPr>
              <p:nvPr/>
            </p:nvSpPr>
            <p:spPr bwMode="auto">
              <a:xfrm flipV="1">
                <a:off x="3955" y="733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" name="Group 101"/>
              <p:cNvGrpSpPr>
                <a:grpSpLocks/>
              </p:cNvGrpSpPr>
              <p:nvPr/>
            </p:nvGrpSpPr>
            <p:grpSpPr bwMode="auto">
              <a:xfrm>
                <a:off x="3294" y="609"/>
                <a:ext cx="288" cy="240"/>
                <a:chOff x="6768" y="11808"/>
                <a:chExt cx="1008" cy="792"/>
              </a:xfrm>
            </p:grpSpPr>
            <p:sp>
              <p:nvSpPr>
                <p:cNvPr id="109" name="Freeform 10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10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0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0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28" name="Group 13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04142128"/>
              </p:ext>
            </p:extLst>
          </p:nvPr>
        </p:nvGraphicFramePr>
        <p:xfrm>
          <a:off x="1828800" y="4699217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" name="Group 140"/>
          <p:cNvGrpSpPr>
            <a:grpSpLocks/>
          </p:cNvGrpSpPr>
          <p:nvPr/>
        </p:nvGrpSpPr>
        <p:grpSpPr bwMode="auto">
          <a:xfrm>
            <a:off x="4573588" y="4927817"/>
            <a:ext cx="3805237" cy="1128713"/>
            <a:chOff x="3044" y="2688"/>
            <a:chExt cx="2397" cy="711"/>
          </a:xfrm>
        </p:grpSpPr>
        <p:sp>
          <p:nvSpPr>
            <p:cNvPr id="130" name="Text Box 14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31" name="Text Box 14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Negative-AND</a:t>
              </a:r>
            </a:p>
          </p:txBody>
        </p:sp>
        <p:grpSp>
          <p:nvGrpSpPr>
            <p:cNvPr id="132" name="Group 143"/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142" name="Line 144"/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5"/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47"/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146" name="Oval 148"/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147" name="Group 149"/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148" name="Freeform 150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72 w 288"/>
                      <a:gd name="T3" fmla="*/ 363 h 864"/>
                      <a:gd name="T4" fmla="*/ 0 w 288"/>
                      <a:gd name="T5" fmla="*/ 726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547 w 576"/>
                      <a:gd name="T3" fmla="*/ 144 h 432"/>
                      <a:gd name="T4" fmla="*/ 729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3" name="Group 155"/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135" name="Line 156"/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7"/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58"/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" name="Group 159"/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139" name="AutoShape 160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0" name="Oval 161"/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41" name="Oval 162"/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34" name="Text Box 163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2509" y="3971444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16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549323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1.3 XOR/XNOR Gates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3" name="Rectangle 3"/>
          <p:cNvSpPr txBox="1">
            <a:spLocks noChangeArrowheads="1"/>
          </p:cNvSpPr>
          <p:nvPr/>
        </p:nvSpPr>
        <p:spPr>
          <a:xfrm>
            <a:off x="457200" y="1447800"/>
            <a:ext cx="2514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XOR gate</a:t>
            </a:r>
          </a:p>
        </p:txBody>
      </p:sp>
      <p:graphicFrame>
        <p:nvGraphicFramePr>
          <p:cNvPr id="154" name="Group 4"/>
          <p:cNvGraphicFramePr>
            <a:graphicFrameLocks noGrp="1"/>
          </p:cNvGraphicFramePr>
          <p:nvPr/>
        </p:nvGraphicFramePr>
        <p:xfrm>
          <a:off x="5257800" y="18288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Rectangle 73"/>
          <p:cNvSpPr>
            <a:spLocks noChangeArrowheads="1"/>
          </p:cNvSpPr>
          <p:nvPr/>
        </p:nvSpPr>
        <p:spPr bwMode="auto">
          <a:xfrm>
            <a:off x="457200" y="384035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XNOR gate</a:t>
            </a:r>
          </a:p>
        </p:txBody>
      </p:sp>
      <p:grpSp>
        <p:nvGrpSpPr>
          <p:cNvPr id="156" name="Group 165"/>
          <p:cNvGrpSpPr>
            <a:grpSpLocks/>
          </p:cNvGrpSpPr>
          <p:nvPr/>
        </p:nvGrpSpPr>
        <p:grpSpPr bwMode="auto">
          <a:xfrm>
            <a:off x="2133600" y="2133600"/>
            <a:ext cx="2667000" cy="654050"/>
            <a:chOff x="1584" y="1584"/>
            <a:chExt cx="1680" cy="412"/>
          </a:xfrm>
        </p:grpSpPr>
        <p:sp>
          <p:nvSpPr>
            <p:cNvPr id="157" name="Line 166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67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68"/>
            <p:cNvSpPr>
              <a:spLocks noChangeShapeType="1"/>
            </p:cNvSpPr>
            <p:nvPr/>
          </p:nvSpPr>
          <p:spPr bwMode="auto">
            <a:xfrm flipV="1">
              <a:off x="2489" y="179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69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61" name="Text Box 170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</a:t>
              </a:r>
            </a:p>
          </p:txBody>
        </p:sp>
        <p:grpSp>
          <p:nvGrpSpPr>
            <p:cNvPr id="162" name="Group 171"/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163" name="Freeform 172"/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73"/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74"/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75"/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76"/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79 w 576"/>
                  <a:gd name="T3" fmla="*/ 21 h 432"/>
                  <a:gd name="T4" fmla="*/ 106 w 576"/>
                  <a:gd name="T5" fmla="*/ 63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77"/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11 w 288"/>
                  <a:gd name="T3" fmla="*/ 53 h 864"/>
                  <a:gd name="T4" fmla="*/ 0 w 288"/>
                  <a:gd name="T5" fmla="*/ 10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9" name="Group 179"/>
          <p:cNvGrpSpPr>
            <a:grpSpLocks/>
          </p:cNvGrpSpPr>
          <p:nvPr/>
        </p:nvGrpSpPr>
        <p:grpSpPr bwMode="auto">
          <a:xfrm>
            <a:off x="2057400" y="4602353"/>
            <a:ext cx="2819400" cy="654050"/>
            <a:chOff x="1584" y="1584"/>
            <a:chExt cx="1776" cy="412"/>
          </a:xfrm>
        </p:grpSpPr>
        <p:sp>
          <p:nvSpPr>
            <p:cNvPr id="170" name="Line 180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81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82"/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183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74" name="Text Box 184"/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B)'</a:t>
              </a:r>
            </a:p>
          </p:txBody>
        </p:sp>
        <p:grpSp>
          <p:nvGrpSpPr>
            <p:cNvPr id="175" name="Group 185"/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176" name="Group 186"/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178" name="Freeform 187"/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88"/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89"/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90"/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91"/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79 w 576"/>
                    <a:gd name="T3" fmla="*/ 21 h 432"/>
                    <a:gd name="T4" fmla="*/ 106 w 576"/>
                    <a:gd name="T5" fmla="*/ 63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92"/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11 w 288"/>
                    <a:gd name="T3" fmla="*/ 53 h 864"/>
                    <a:gd name="T4" fmla="*/ 0 w 288"/>
                    <a:gd name="T5" fmla="*/ 10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Oval 193"/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184" name="Group 22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89134151"/>
              </p:ext>
            </p:extLst>
          </p:nvPr>
        </p:nvGraphicFramePr>
        <p:xfrm>
          <a:off x="5257800" y="4221353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Text Box 223"/>
          <p:cNvSpPr txBox="1">
            <a:spLocks noChangeArrowheads="1"/>
          </p:cNvSpPr>
          <p:nvPr/>
        </p:nvSpPr>
        <p:spPr bwMode="auto">
          <a:xfrm>
            <a:off x="838200" y="5592953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XNOR can be represented by </a:t>
            </a:r>
            <a:r>
              <a:rPr lang="en-US" sz="1600">
                <a:sym typeface="Wingdings 2" pitchFamily="18" charset="2"/>
              </a:rPr>
              <a:t> (Example: A  B)</a:t>
            </a:r>
          </a:p>
        </p:txBody>
      </p:sp>
      <p:sp>
        <p:nvSpPr>
          <p:cNvPr id="186" name="Text Box 2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472509" y="3733800"/>
            <a:ext cx="8420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93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  <p:bldP spid="1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Logic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Fan-in:</a:t>
            </a:r>
            <a:r>
              <a:rPr lang="en-US" dirty="0"/>
              <a:t> the number of inputs of a gate.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Gates may have fan-in more than 2.</a:t>
            </a:r>
          </a:p>
          <a:p>
            <a:pPr marL="620713" lvl="1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3-input AND gate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57200" y="3210142"/>
            <a:ext cx="82296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Given a Boolean expression, we may implement it as a logic circuit.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F1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sz="2400" dirty="0">
                <a:sym typeface="Symbol" pitchFamily="18" charset="2"/>
              </a:rPr>
              <a:t> (note the use of a 3-input AND gate) </a:t>
            </a:r>
          </a:p>
        </p:txBody>
      </p: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2819400" y="4734142"/>
            <a:ext cx="3810000" cy="1295400"/>
            <a:chOff x="1824" y="2736"/>
            <a:chExt cx="2400" cy="816"/>
          </a:xfrm>
        </p:grpSpPr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3120" y="2791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>
              <a:off x="2064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640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610" y="299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1"/>
            <p:cNvGrpSpPr>
              <a:grpSpLocks/>
            </p:cNvGrpSpPr>
            <p:nvPr/>
          </p:nvGrpSpPr>
          <p:grpSpPr bwMode="auto">
            <a:xfrm>
              <a:off x="2304" y="3264"/>
              <a:ext cx="322" cy="288"/>
              <a:chOff x="2304" y="3264"/>
              <a:chExt cx="322" cy="288"/>
            </a:xfrm>
          </p:grpSpPr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Oval 13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1824" y="273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2016" y="3003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2016" y="2880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824" y="2880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838" y="327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888" y="288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F1</a:t>
              </a:r>
              <a:endParaRPr lang="en-GB" sz="1400" b="1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z'</a:t>
              </a:r>
              <a:endParaRPr lang="en-GB" sz="1400" b="1"/>
            </a:p>
          </p:txBody>
        </p:sp>
      </p:grpSp>
      <p:grpSp>
        <p:nvGrpSpPr>
          <p:cNvPr id="60" name="Group 42"/>
          <p:cNvGrpSpPr>
            <a:grpSpLocks/>
          </p:cNvGrpSpPr>
          <p:nvPr/>
        </p:nvGrpSpPr>
        <p:grpSpPr bwMode="auto">
          <a:xfrm>
            <a:off x="5257800" y="2371942"/>
            <a:ext cx="1524000" cy="427038"/>
            <a:chOff x="4128" y="1488"/>
            <a:chExt cx="960" cy="269"/>
          </a:xfrm>
        </p:grpSpPr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>
              <a:off x="4416" y="1488"/>
              <a:ext cx="336" cy="26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4752" y="16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4128" y="172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44597" y="1396651"/>
            <a:ext cx="2209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Every input must be connected in a working circuit!</a:t>
            </a:r>
            <a:endParaRPr lang="en-SG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Logic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#14: Logic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F2 = x + </a:t>
            </a:r>
            <a:r>
              <a:rPr lang="en-US" dirty="0" err="1">
                <a:solidFill>
                  <a:srgbClr val="800000"/>
                </a:solidFill>
              </a:rPr>
              <a:t>y'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z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57200" y="3895942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F3 = </a:t>
            </a:r>
            <a:r>
              <a:rPr lang="en-US" sz="2400" dirty="0" err="1">
                <a:solidFill>
                  <a:srgbClr val="800000"/>
                </a:solidFill>
              </a:rPr>
              <a:t>x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x'z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34" name="Group 140"/>
          <p:cNvGrpSpPr>
            <a:grpSpLocks/>
          </p:cNvGrpSpPr>
          <p:nvPr/>
        </p:nvGrpSpPr>
        <p:grpSpPr bwMode="auto">
          <a:xfrm>
            <a:off x="838200" y="1900455"/>
            <a:ext cx="3429000" cy="1738312"/>
            <a:chOff x="528" y="1143"/>
            <a:chExt cx="2160" cy="1095"/>
          </a:xfrm>
        </p:grpSpPr>
        <p:grpSp>
          <p:nvGrpSpPr>
            <p:cNvPr id="35" name="Group 73"/>
            <p:cNvGrpSpPr>
              <a:grpSpLocks/>
            </p:cNvGrpSpPr>
            <p:nvPr/>
          </p:nvGrpSpPr>
          <p:grpSpPr bwMode="auto">
            <a:xfrm>
              <a:off x="528" y="1143"/>
              <a:ext cx="2160" cy="663"/>
              <a:chOff x="528" y="1143"/>
              <a:chExt cx="2160" cy="663"/>
            </a:xfrm>
          </p:grpSpPr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1056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1440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2112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33"/>
              <p:cNvSpPr txBox="1">
                <a:spLocks noChangeArrowheads="1"/>
              </p:cNvSpPr>
              <p:nvPr/>
            </p:nvSpPr>
            <p:spPr bwMode="auto">
              <a:xfrm>
                <a:off x="55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 flipV="1">
                <a:off x="1584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35"/>
              <p:cNvSpPr>
                <a:spLocks noChangeShapeType="1"/>
              </p:cNvSpPr>
              <p:nvPr/>
            </p:nvSpPr>
            <p:spPr bwMode="auto">
              <a:xfrm>
                <a:off x="1584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>
                <a:off x="768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528" y="1383"/>
                <a:ext cx="24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endParaRPr lang="en-GB" sz="1400" b="1"/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552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2352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75" name="Group 41"/>
              <p:cNvGrpSpPr>
                <a:grpSpLocks/>
              </p:cNvGrpSpPr>
              <p:nvPr/>
            </p:nvGrpSpPr>
            <p:grpSpPr bwMode="auto">
              <a:xfrm>
                <a:off x="1728" y="1200"/>
                <a:ext cx="384" cy="291"/>
                <a:chOff x="6768" y="11808"/>
                <a:chExt cx="1008" cy="792"/>
              </a:xfrm>
            </p:grpSpPr>
            <p:sp>
              <p:nvSpPr>
                <p:cNvPr id="77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816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816" y="1872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If complemented literals are available</a:t>
              </a:r>
            </a:p>
          </p:txBody>
        </p:sp>
      </p:grpSp>
      <p:grpSp>
        <p:nvGrpSpPr>
          <p:cNvPr id="82" name="Group 143"/>
          <p:cNvGrpSpPr>
            <a:grpSpLocks/>
          </p:cNvGrpSpPr>
          <p:nvPr/>
        </p:nvGrpSpPr>
        <p:grpSpPr bwMode="auto">
          <a:xfrm>
            <a:off x="4572000" y="1900455"/>
            <a:ext cx="3962400" cy="1738312"/>
            <a:chOff x="2880" y="1143"/>
            <a:chExt cx="2496" cy="1095"/>
          </a:xfrm>
        </p:grpSpPr>
        <p:grpSp>
          <p:nvGrpSpPr>
            <p:cNvPr id="83" name="Group 141"/>
            <p:cNvGrpSpPr>
              <a:grpSpLocks/>
            </p:cNvGrpSpPr>
            <p:nvPr/>
          </p:nvGrpSpPr>
          <p:grpSpPr bwMode="auto">
            <a:xfrm>
              <a:off x="3456" y="1479"/>
              <a:ext cx="1584" cy="759"/>
              <a:chOff x="3456" y="1479"/>
              <a:chExt cx="1584" cy="759"/>
            </a:xfrm>
          </p:grpSpPr>
          <p:sp>
            <p:nvSpPr>
              <p:cNvPr id="106" name="Text Box 49"/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15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i="1" dirty="0"/>
                  <a:t>If complemented literals are </a:t>
                </a:r>
                <a:r>
                  <a:rPr lang="en-US" sz="1600" i="1" u="sng" dirty="0"/>
                  <a:t>not</a:t>
                </a:r>
                <a:r>
                  <a:rPr lang="en-US" sz="1600" i="1" dirty="0"/>
                  <a:t> available</a:t>
                </a:r>
              </a:p>
            </p:txBody>
          </p:sp>
          <p:sp>
            <p:nvSpPr>
              <p:cNvPr id="107" name="AutoShape 50"/>
              <p:cNvSpPr>
                <a:spLocks noChangeArrowheads="1"/>
              </p:cNvSpPr>
              <p:nvPr/>
            </p:nvSpPr>
            <p:spPr bwMode="auto">
              <a:xfrm>
                <a:off x="3744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4" name="Group 142"/>
            <p:cNvGrpSpPr>
              <a:grpSpLocks/>
            </p:cNvGrpSpPr>
            <p:nvPr/>
          </p:nvGrpSpPr>
          <p:grpSpPr bwMode="auto">
            <a:xfrm>
              <a:off x="2880" y="1143"/>
              <a:ext cx="2496" cy="663"/>
              <a:chOff x="2880" y="1143"/>
              <a:chExt cx="2496" cy="663"/>
            </a:xfrm>
          </p:grpSpPr>
          <p:sp>
            <p:nvSpPr>
              <p:cNvPr id="85" name="Line 51"/>
              <p:cNvSpPr>
                <a:spLocks noChangeShapeType="1"/>
              </p:cNvSpPr>
              <p:nvPr/>
            </p:nvSpPr>
            <p:spPr bwMode="auto">
              <a:xfrm>
                <a:off x="3072" y="1527"/>
                <a:ext cx="67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52"/>
              <p:cNvSpPr>
                <a:spLocks noChangeShapeType="1"/>
              </p:cNvSpPr>
              <p:nvPr/>
            </p:nvSpPr>
            <p:spPr bwMode="auto">
              <a:xfrm>
                <a:off x="4128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4800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331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 flipV="1">
                <a:off x="4272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4272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3456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93" name="Text Box 60"/>
              <p:cNvSpPr txBox="1">
                <a:spLocks noChangeArrowheads="1"/>
              </p:cNvSpPr>
              <p:nvPr/>
            </p:nvSpPr>
            <p:spPr bwMode="auto">
              <a:xfrm>
                <a:off x="5040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94" name="Text Box 61"/>
              <p:cNvSpPr txBox="1">
                <a:spLocks noChangeArrowheads="1"/>
              </p:cNvSpPr>
              <p:nvPr/>
            </p:nvSpPr>
            <p:spPr bwMode="auto">
              <a:xfrm>
                <a:off x="4224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95" name="Group 62"/>
              <p:cNvGrpSpPr>
                <a:grpSpLocks/>
              </p:cNvGrpSpPr>
              <p:nvPr/>
            </p:nvGrpSpPr>
            <p:grpSpPr bwMode="auto">
              <a:xfrm>
                <a:off x="4416" y="1200"/>
                <a:ext cx="384" cy="291"/>
                <a:chOff x="6768" y="11808"/>
                <a:chExt cx="1008" cy="792"/>
              </a:xfrm>
            </p:grpSpPr>
            <p:sp>
              <p:nvSpPr>
                <p:cNvPr id="101" name="Freeform 6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72 w 288"/>
                    <a:gd name="T3" fmla="*/ 363 h 864"/>
                    <a:gd name="T4" fmla="*/ 0 w 288"/>
                    <a:gd name="T5" fmla="*/ 726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6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6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6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6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547 w 576"/>
                    <a:gd name="T3" fmla="*/ 144 h 432"/>
                    <a:gd name="T4" fmla="*/ 729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Line 68"/>
              <p:cNvSpPr>
                <a:spLocks noChangeShapeType="1"/>
              </p:cNvSpPr>
              <p:nvPr/>
            </p:nvSpPr>
            <p:spPr bwMode="auto">
              <a:xfrm>
                <a:off x="3504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69"/>
              <p:cNvGrpSpPr>
                <a:grpSpLocks/>
              </p:cNvGrpSpPr>
              <p:nvPr/>
            </p:nvGrpSpPr>
            <p:grpSpPr bwMode="auto">
              <a:xfrm>
                <a:off x="3264" y="1431"/>
                <a:ext cx="192" cy="180"/>
                <a:chOff x="2160" y="1584"/>
                <a:chExt cx="308" cy="288"/>
              </a:xfrm>
            </p:grpSpPr>
            <p:sp>
              <p:nvSpPr>
                <p:cNvPr id="99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0" name="Oval 71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8" name="Text Box 72"/>
              <p:cNvSpPr txBox="1">
                <a:spLocks noChangeArrowheads="1"/>
              </p:cNvSpPr>
              <p:nvPr/>
            </p:nvSpPr>
            <p:spPr bwMode="auto">
              <a:xfrm>
                <a:off x="2880" y="138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endParaRPr lang="en-GB" sz="1400" b="1"/>
              </a:p>
            </p:txBody>
          </p:sp>
        </p:grpSp>
      </p:grpSp>
      <p:sp>
        <p:nvSpPr>
          <p:cNvPr id="108" name="Line 75"/>
          <p:cNvSpPr>
            <a:spLocks noChangeShapeType="1"/>
          </p:cNvSpPr>
          <p:nvPr/>
        </p:nvSpPr>
        <p:spPr bwMode="auto">
          <a:xfrm>
            <a:off x="4419600" y="18385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" name="Group 138"/>
          <p:cNvGrpSpPr>
            <a:grpSpLocks/>
          </p:cNvGrpSpPr>
          <p:nvPr/>
        </p:nvGrpSpPr>
        <p:grpSpPr bwMode="auto">
          <a:xfrm>
            <a:off x="708025" y="4429342"/>
            <a:ext cx="3559175" cy="1487488"/>
            <a:chOff x="446" y="2736"/>
            <a:chExt cx="2242" cy="937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>
              <a:off x="1008" y="3312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1" name="Line 79"/>
            <p:cNvSpPr>
              <a:spLocks noChangeShapeType="1"/>
            </p:cNvSpPr>
            <p:nvPr/>
          </p:nvSpPr>
          <p:spPr bwMode="auto">
            <a:xfrm>
              <a:off x="1420" y="349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0"/>
            <p:cNvSpPr>
              <a:spLocks noChangeShapeType="1"/>
            </p:cNvSpPr>
            <p:nvPr/>
          </p:nvSpPr>
          <p:spPr bwMode="auto">
            <a:xfrm>
              <a:off x="2208" y="326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81"/>
            <p:cNvSpPr>
              <a:spLocks noChangeShapeType="1"/>
            </p:cNvSpPr>
            <p:nvPr/>
          </p:nvSpPr>
          <p:spPr bwMode="auto">
            <a:xfrm flipV="1">
              <a:off x="1612" y="329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82"/>
            <p:cNvSpPr>
              <a:spLocks noChangeShapeType="1"/>
            </p:cNvSpPr>
            <p:nvPr/>
          </p:nvSpPr>
          <p:spPr bwMode="auto">
            <a:xfrm>
              <a:off x="1612" y="32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Text Box 83"/>
            <p:cNvSpPr txBox="1">
              <a:spLocks noChangeArrowheads="1"/>
            </p:cNvSpPr>
            <p:nvPr/>
          </p:nvSpPr>
          <p:spPr bwMode="auto">
            <a:xfrm>
              <a:off x="446" y="328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x'</a:t>
              </a:r>
              <a:endParaRPr lang="en-GB" sz="1400" b="1"/>
            </a:p>
          </p:txBody>
        </p:sp>
        <p:sp>
          <p:nvSpPr>
            <p:cNvPr id="116" name="Text Box 84"/>
            <p:cNvSpPr txBox="1">
              <a:spLocks noChangeArrowheads="1"/>
            </p:cNvSpPr>
            <p:nvPr/>
          </p:nvSpPr>
          <p:spPr bwMode="auto">
            <a:xfrm>
              <a:off x="470" y="344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17" name="Text Box 85"/>
            <p:cNvSpPr txBox="1">
              <a:spLocks noChangeArrowheads="1"/>
            </p:cNvSpPr>
            <p:nvPr/>
          </p:nvSpPr>
          <p:spPr bwMode="auto">
            <a:xfrm>
              <a:off x="2400" y="3168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18" name="Text Box 86"/>
            <p:cNvSpPr txBox="1">
              <a:spLocks noChangeArrowheads="1"/>
            </p:cNvSpPr>
            <p:nvPr/>
          </p:nvSpPr>
          <p:spPr bwMode="auto">
            <a:xfrm>
              <a:off x="1564" y="3442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19" name="Group 87"/>
            <p:cNvGrpSpPr>
              <a:grpSpLocks/>
            </p:cNvGrpSpPr>
            <p:nvPr/>
          </p:nvGrpSpPr>
          <p:grpSpPr bwMode="auto">
            <a:xfrm>
              <a:off x="1824" y="3099"/>
              <a:ext cx="384" cy="291"/>
              <a:chOff x="6768" y="11808"/>
              <a:chExt cx="1008" cy="792"/>
            </a:xfrm>
          </p:grpSpPr>
          <p:sp>
            <p:nvSpPr>
              <p:cNvPr id="131" name="Freeform 8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8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9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9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9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>
              <a:off x="1420" y="296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V="1">
              <a:off x="1612" y="2962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1612" y="315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97"/>
            <p:cNvSpPr txBox="1">
              <a:spLocks noChangeArrowheads="1"/>
            </p:cNvSpPr>
            <p:nvPr/>
          </p:nvSpPr>
          <p:spPr bwMode="auto">
            <a:xfrm>
              <a:off x="1564" y="2770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24" name="AutoShape 98"/>
            <p:cNvSpPr>
              <a:spLocks noChangeArrowheads="1"/>
            </p:cNvSpPr>
            <p:nvPr/>
          </p:nvSpPr>
          <p:spPr bwMode="auto">
            <a:xfrm>
              <a:off x="1008" y="2784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Text Box 100"/>
            <p:cNvSpPr txBox="1">
              <a:spLocks noChangeArrowheads="1"/>
            </p:cNvSpPr>
            <p:nvPr/>
          </p:nvSpPr>
          <p:spPr bwMode="auto">
            <a:xfrm>
              <a:off x="446" y="273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26" name="Text Box 101"/>
            <p:cNvSpPr txBox="1">
              <a:spLocks noChangeArrowheads="1"/>
            </p:cNvSpPr>
            <p:nvPr/>
          </p:nvSpPr>
          <p:spPr bwMode="auto">
            <a:xfrm>
              <a:off x="446" y="291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y'</a:t>
              </a:r>
              <a:endParaRPr lang="en-GB" sz="1400" b="1"/>
            </a:p>
          </p:txBody>
        </p:sp>
        <p:sp>
          <p:nvSpPr>
            <p:cNvPr id="127" name="Line 78"/>
            <p:cNvSpPr>
              <a:spLocks noChangeShapeType="1"/>
            </p:cNvSpPr>
            <p:nvPr/>
          </p:nvSpPr>
          <p:spPr bwMode="auto">
            <a:xfrm>
              <a:off x="672" y="339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93"/>
            <p:cNvSpPr>
              <a:spLocks noChangeShapeType="1"/>
            </p:cNvSpPr>
            <p:nvPr/>
          </p:nvSpPr>
          <p:spPr bwMode="auto">
            <a:xfrm>
              <a:off x="672" y="358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99"/>
            <p:cNvSpPr>
              <a:spLocks noChangeShapeType="1"/>
            </p:cNvSpPr>
            <p:nvPr/>
          </p:nvSpPr>
          <p:spPr bwMode="auto">
            <a:xfrm>
              <a:off x="672" y="28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>
              <a:off x="672" y="302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" name="Line 104"/>
          <p:cNvSpPr>
            <a:spLocks noChangeShapeType="1"/>
          </p:cNvSpPr>
          <p:nvPr/>
        </p:nvSpPr>
        <p:spPr bwMode="auto">
          <a:xfrm>
            <a:off x="4419600" y="4200742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4572000" y="4353142"/>
            <a:ext cx="4114800" cy="1487488"/>
            <a:chOff x="4572000" y="4267200"/>
            <a:chExt cx="4114800" cy="1487488"/>
          </a:xfrm>
        </p:grpSpPr>
        <p:sp>
          <p:nvSpPr>
            <p:cNvPr id="138" name="AutoShape 105"/>
            <p:cNvSpPr>
              <a:spLocks noChangeArrowheads="1"/>
            </p:cNvSpPr>
            <p:nvPr/>
          </p:nvSpPr>
          <p:spPr bwMode="auto">
            <a:xfrm>
              <a:off x="6019800" y="51816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Line 106"/>
            <p:cNvSpPr>
              <a:spLocks noChangeShapeType="1"/>
            </p:cNvSpPr>
            <p:nvPr/>
          </p:nvSpPr>
          <p:spPr bwMode="auto">
            <a:xfrm>
              <a:off x="6673850" y="54641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7"/>
            <p:cNvSpPr>
              <a:spLocks noChangeShapeType="1"/>
            </p:cNvSpPr>
            <p:nvPr/>
          </p:nvSpPr>
          <p:spPr bwMode="auto">
            <a:xfrm>
              <a:off x="7924800" y="5105400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8"/>
            <p:cNvSpPr>
              <a:spLocks noChangeShapeType="1"/>
            </p:cNvSpPr>
            <p:nvPr/>
          </p:nvSpPr>
          <p:spPr bwMode="auto">
            <a:xfrm flipV="1">
              <a:off x="6978650" y="51593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9"/>
            <p:cNvSpPr>
              <a:spLocks noChangeShapeType="1"/>
            </p:cNvSpPr>
            <p:nvPr/>
          </p:nvSpPr>
          <p:spPr bwMode="auto">
            <a:xfrm>
              <a:off x="6978650" y="51593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11"/>
            <p:cNvSpPr txBox="1">
              <a:spLocks noChangeArrowheads="1"/>
            </p:cNvSpPr>
            <p:nvPr/>
          </p:nvSpPr>
          <p:spPr bwMode="auto">
            <a:xfrm>
              <a:off x="4648200" y="5387975"/>
              <a:ext cx="3048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8229600" y="4953000"/>
              <a:ext cx="4572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6902450" y="53879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46" name="Group 114"/>
            <p:cNvGrpSpPr>
              <a:grpSpLocks/>
            </p:cNvGrpSpPr>
            <p:nvPr/>
          </p:nvGrpSpPr>
          <p:grpSpPr bwMode="auto">
            <a:xfrm>
              <a:off x="7315200" y="4843463"/>
              <a:ext cx="609600" cy="461963"/>
              <a:chOff x="6768" y="11808"/>
              <a:chExt cx="1008" cy="792"/>
            </a:xfrm>
          </p:grpSpPr>
          <p:sp>
            <p:nvSpPr>
              <p:cNvPr id="165" name="Freeform 11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1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1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1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1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" name="Line 120"/>
            <p:cNvSpPr>
              <a:spLocks noChangeShapeType="1"/>
            </p:cNvSpPr>
            <p:nvPr/>
          </p:nvSpPr>
          <p:spPr bwMode="auto">
            <a:xfrm>
              <a:off x="6673850" y="4625975"/>
              <a:ext cx="304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21"/>
            <p:cNvSpPr>
              <a:spLocks noChangeShapeType="1"/>
            </p:cNvSpPr>
            <p:nvPr/>
          </p:nvSpPr>
          <p:spPr bwMode="auto">
            <a:xfrm flipV="1">
              <a:off x="6978650" y="4625975"/>
              <a:ext cx="0" cy="3048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22"/>
            <p:cNvSpPr>
              <a:spLocks noChangeShapeType="1"/>
            </p:cNvSpPr>
            <p:nvPr/>
          </p:nvSpPr>
          <p:spPr bwMode="auto">
            <a:xfrm>
              <a:off x="6978650" y="4930775"/>
              <a:ext cx="3810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Text Box 123"/>
            <p:cNvSpPr txBox="1">
              <a:spLocks noChangeArrowheads="1"/>
            </p:cNvSpPr>
            <p:nvPr/>
          </p:nvSpPr>
          <p:spPr bwMode="auto">
            <a:xfrm>
              <a:off x="6902450" y="4321175"/>
              <a:ext cx="5651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51" name="AutoShape 124"/>
            <p:cNvSpPr>
              <a:spLocks noChangeArrowheads="1"/>
            </p:cNvSpPr>
            <p:nvPr/>
          </p:nvSpPr>
          <p:spPr bwMode="auto">
            <a:xfrm>
              <a:off x="6019800" y="4343400"/>
              <a:ext cx="641350" cy="51276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Text Box 125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53" name="Text Box 126"/>
            <p:cNvSpPr txBox="1">
              <a:spLocks noChangeArrowheads="1"/>
            </p:cNvSpPr>
            <p:nvPr/>
          </p:nvSpPr>
          <p:spPr bwMode="auto">
            <a:xfrm>
              <a:off x="4572000" y="4549775"/>
              <a:ext cx="38100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154" name="Line 127"/>
            <p:cNvSpPr>
              <a:spLocks noChangeShapeType="1"/>
            </p:cNvSpPr>
            <p:nvPr/>
          </p:nvSpPr>
          <p:spPr bwMode="auto">
            <a:xfrm>
              <a:off x="5181600" y="5311775"/>
              <a:ext cx="8382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28"/>
            <p:cNvSpPr>
              <a:spLocks noChangeShapeType="1"/>
            </p:cNvSpPr>
            <p:nvPr/>
          </p:nvSpPr>
          <p:spPr bwMode="auto">
            <a:xfrm>
              <a:off x="4953000" y="5616575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9"/>
            <p:cNvSpPr>
              <a:spLocks noChangeShapeType="1"/>
            </p:cNvSpPr>
            <p:nvPr/>
          </p:nvSpPr>
          <p:spPr bwMode="auto">
            <a:xfrm>
              <a:off x="4953000" y="44196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0"/>
            <p:cNvSpPr>
              <a:spLocks noChangeShapeType="1"/>
            </p:cNvSpPr>
            <p:nvPr/>
          </p:nvSpPr>
          <p:spPr bwMode="auto">
            <a:xfrm>
              <a:off x="4953000" y="4724400"/>
              <a:ext cx="1066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" name="Group 131"/>
            <p:cNvGrpSpPr>
              <a:grpSpLocks/>
            </p:cNvGrpSpPr>
            <p:nvPr/>
          </p:nvGrpSpPr>
          <p:grpSpPr bwMode="auto">
            <a:xfrm>
              <a:off x="5410200" y="4572000"/>
              <a:ext cx="304800" cy="285750"/>
              <a:chOff x="2160" y="1584"/>
              <a:chExt cx="308" cy="288"/>
            </a:xfrm>
          </p:grpSpPr>
          <p:sp>
            <p:nvSpPr>
              <p:cNvPr id="163" name="AutoShape 1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" name="Oval 1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59" name="Group 134"/>
            <p:cNvGrpSpPr>
              <a:grpSpLocks/>
            </p:cNvGrpSpPr>
            <p:nvPr/>
          </p:nvGrpSpPr>
          <p:grpSpPr bwMode="auto">
            <a:xfrm>
              <a:off x="5410200" y="5181600"/>
              <a:ext cx="304800" cy="285750"/>
              <a:chOff x="2160" y="1584"/>
              <a:chExt cx="308" cy="288"/>
            </a:xfrm>
          </p:grpSpPr>
          <p:sp>
            <p:nvSpPr>
              <p:cNvPr id="161" name="AutoShape 135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2" name="Oval 136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0" name="Line 137"/>
            <p:cNvSpPr>
              <a:spLocks noChangeShapeType="1"/>
            </p:cNvSpPr>
            <p:nvPr/>
          </p:nvSpPr>
          <p:spPr bwMode="auto">
            <a:xfrm>
              <a:off x="5181600" y="4419600"/>
              <a:ext cx="0" cy="887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none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88033" y="3952330"/>
            <a:ext cx="2600243" cy="492887"/>
            <a:chOff x="5188033" y="3866388"/>
            <a:chExt cx="2600243" cy="492887"/>
          </a:xfrm>
        </p:grpSpPr>
        <p:cxnSp>
          <p:nvCxnSpPr>
            <p:cNvPr id="171" name="Straight Arrow Connector 170"/>
            <p:cNvCxnSpPr>
              <a:cxnSpLocks/>
            </p:cNvCxnSpPr>
            <p:nvPr/>
          </p:nvCxnSpPr>
          <p:spPr>
            <a:xfrm flipH="1">
              <a:off x="5188033" y="4137818"/>
              <a:ext cx="447798" cy="22145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9642" y="3866388"/>
              <a:ext cx="211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C00000"/>
                  </a:solidFill>
                </a:rPr>
                <a:t>Draw a solid circle to denote that the wires intersect.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16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17870</TotalTime>
  <Words>1975</Words>
  <Application>Microsoft Macintosh PowerPoint</Application>
  <PresentationFormat>On-screen Show (4:3)</PresentationFormat>
  <Paragraphs>594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Slido Link</vt:lpstr>
      <vt:lpstr>Lecture #14: Logic Circuits</vt:lpstr>
      <vt:lpstr>1. Logic Gates</vt:lpstr>
      <vt:lpstr>1.1 Inverter/AND/OR Gates</vt:lpstr>
      <vt:lpstr>1.2 NAND/NOR Gates</vt:lpstr>
      <vt:lpstr>1.3 XOR/XNOR Gates</vt:lpstr>
      <vt:lpstr>2. Logic Circuits (1/2)</vt:lpstr>
      <vt:lpstr>2. Logic Circuits (2/2)</vt:lpstr>
      <vt:lpstr>2.1 Analysing Logic Circuits</vt:lpstr>
      <vt:lpstr>3. Universal Gates</vt:lpstr>
      <vt:lpstr>3.1 Universal Gates: NAND Gate</vt:lpstr>
      <vt:lpstr>3.2 Universal Gates: NOR Gate</vt:lpstr>
      <vt:lpstr>3.3 SOP and NAND Circuits (1/2)</vt:lpstr>
      <vt:lpstr>3.3 SOP and NAND Circuits (2/2)</vt:lpstr>
      <vt:lpstr>3.4 POS and NOR Circuits (1/2)</vt:lpstr>
      <vt:lpstr>3.4 POS and NOR Circuits (2/2)</vt:lpstr>
      <vt:lpstr>Reading</vt:lpstr>
      <vt:lpstr>4. Integrated Circuit (IC) Chip</vt:lpstr>
      <vt:lpstr>5. Programming Logic Array (PLA) (1/3)</vt:lpstr>
      <vt:lpstr>5. PLA Example (2/3)</vt:lpstr>
      <vt:lpstr>PowerPoint Presentation</vt:lpstr>
      <vt:lpstr>5. PLA Example (3/3)</vt:lpstr>
      <vt:lpstr>6. Read Only Memory (ROM)</vt:lpstr>
      <vt:lpstr>Lab Assignments (1/2)</vt:lpstr>
      <vt:lpstr>Lab Assignments (2/2)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1551</cp:revision>
  <cp:lastPrinted>2017-06-30T03:15:07Z</cp:lastPrinted>
  <dcterms:created xsi:type="dcterms:W3CDTF">1998-09-05T15:03:32Z</dcterms:created>
  <dcterms:modified xsi:type="dcterms:W3CDTF">2022-09-23T11:43:19Z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