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60"/>
  </p:notesMasterIdLst>
  <p:handoutMasterIdLst>
    <p:handoutMasterId r:id="rId61"/>
  </p:handoutMasterIdLst>
  <p:sldIdLst>
    <p:sldId id="256" r:id="rId2"/>
    <p:sldId id="523" r:id="rId3"/>
    <p:sldId id="468" r:id="rId4"/>
    <p:sldId id="469" r:id="rId5"/>
    <p:sldId id="470" r:id="rId6"/>
    <p:sldId id="471" r:id="rId7"/>
    <p:sldId id="472" r:id="rId8"/>
    <p:sldId id="473" r:id="rId9"/>
    <p:sldId id="474" r:id="rId10"/>
    <p:sldId id="476" r:id="rId11"/>
    <p:sldId id="477" r:id="rId12"/>
    <p:sldId id="478" r:id="rId13"/>
    <p:sldId id="475" r:id="rId14"/>
    <p:sldId id="479" r:id="rId15"/>
    <p:sldId id="480" r:id="rId16"/>
    <p:sldId id="481" r:id="rId17"/>
    <p:sldId id="482" r:id="rId18"/>
    <p:sldId id="483" r:id="rId19"/>
    <p:sldId id="484" r:id="rId20"/>
    <p:sldId id="485" r:id="rId21"/>
    <p:sldId id="486" r:id="rId22"/>
    <p:sldId id="487" r:id="rId23"/>
    <p:sldId id="488" r:id="rId24"/>
    <p:sldId id="489" r:id="rId25"/>
    <p:sldId id="490" r:id="rId26"/>
    <p:sldId id="491" r:id="rId27"/>
    <p:sldId id="492" r:id="rId28"/>
    <p:sldId id="493" r:id="rId29"/>
    <p:sldId id="494" r:id="rId30"/>
    <p:sldId id="495" r:id="rId31"/>
    <p:sldId id="496" r:id="rId32"/>
    <p:sldId id="497" r:id="rId33"/>
    <p:sldId id="498" r:id="rId34"/>
    <p:sldId id="499" r:id="rId35"/>
    <p:sldId id="500" r:id="rId36"/>
    <p:sldId id="501" r:id="rId37"/>
    <p:sldId id="502" r:id="rId38"/>
    <p:sldId id="503" r:id="rId39"/>
    <p:sldId id="504" r:id="rId40"/>
    <p:sldId id="505" r:id="rId41"/>
    <p:sldId id="506" r:id="rId42"/>
    <p:sldId id="507" r:id="rId43"/>
    <p:sldId id="508" r:id="rId44"/>
    <p:sldId id="509" r:id="rId45"/>
    <p:sldId id="510" r:id="rId46"/>
    <p:sldId id="511" r:id="rId47"/>
    <p:sldId id="512" r:id="rId48"/>
    <p:sldId id="513" r:id="rId49"/>
    <p:sldId id="521" r:id="rId50"/>
    <p:sldId id="522" r:id="rId51"/>
    <p:sldId id="514" r:id="rId52"/>
    <p:sldId id="515" r:id="rId53"/>
    <p:sldId id="516" r:id="rId54"/>
    <p:sldId id="517" r:id="rId55"/>
    <p:sldId id="518" r:id="rId56"/>
    <p:sldId id="519" r:id="rId57"/>
    <p:sldId id="520" r:id="rId58"/>
    <p:sldId id="308" r:id="rId59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00"/>
    <a:srgbClr val="FFFFCC"/>
    <a:srgbClr val="CCCCFF"/>
    <a:srgbClr val="CCFF99"/>
    <a:srgbClr val="E2FFC5"/>
    <a:srgbClr val="CCFFFF"/>
    <a:srgbClr val="FFCCFF"/>
    <a:srgbClr val="A50021"/>
    <a:srgbClr val="E5E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25" autoAdjust="0"/>
    <p:restoredTop sz="91639" autoAdjust="0"/>
  </p:normalViewPr>
  <p:slideViewPr>
    <p:cSldViewPr snapToGrid="0">
      <p:cViewPr varScale="1">
        <p:scale>
          <a:sx n="96" d="100"/>
          <a:sy n="96" d="100"/>
        </p:scale>
        <p:origin x="1840" y="1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341"/>
    </p:cViewPr>
  </p:sorterViewPr>
  <p:notesViewPr>
    <p:cSldViewPr snapToGrid="0">
      <p:cViewPr>
        <p:scale>
          <a:sx n="100" d="100"/>
          <a:sy n="100" d="100"/>
        </p:scale>
        <p:origin x="648" y="78"/>
      </p:cViewPr>
      <p:guideLst>
        <p:guide orient="horz" pos="2929"/>
        <p:guide pos="220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CS2100 Computer Organisation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9/23/22</a:t>
            </a:fld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40368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6070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4406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3124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624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3401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586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6632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628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6850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9741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9522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7963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5915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0770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97904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5931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33337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26129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28121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35029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3897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68296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90069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78682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87463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7678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34397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3487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01159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12568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63637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770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02510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63707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18817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09914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10743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42111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23031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29914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31233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52759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8130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92966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41232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80930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01560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25051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80168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18897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04423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8462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3010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455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4142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094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SG"/>
              <a:t>Lecture #15: Simplification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3458" y="18288"/>
            <a:ext cx="683342" cy="329184"/>
          </a:xfrm>
        </p:spPr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#15: Simplification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#15: Simplification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#15: Simplification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#15: Simplification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#15: Simplification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#15: Simplification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#15: Simplification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#15: Simplification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#15: Simplification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#15: Simplification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l">
              <a:defRPr/>
            </a:pPr>
            <a:r>
              <a:rPr lang="en-SG"/>
              <a:t>Lecture #15: Simplification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73960" y="18288"/>
            <a:ext cx="712839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7" descr="Qr code&#10;&#10;Description automatically generated">
            <a:extLst>
              <a:ext uri="{FF2B5EF4-FFF2-40B4-BE49-F238E27FC236}">
                <a16:creationId xmlns:a16="http://schemas.microsoft.com/office/drawing/2014/main" id="{AFDD6C0B-3328-A10B-2CBF-A79AAA7C50AA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58" y="5817731"/>
            <a:ext cx="819483" cy="81948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comp.nus.edu.sg/~cs2100/" TargetMode="Externa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app.sli.do/event/4fVqZQwmoM7yUV24bQvuhp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[TextBox 7]"/>
          <p:cNvSpPr txBox="1"/>
          <p:nvPr/>
        </p:nvSpPr>
        <p:spPr>
          <a:xfrm>
            <a:off x="3513667" y="2800578"/>
            <a:ext cx="2218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  <a:latin typeface="Calibri" panose="020F0502020204030204" pitchFamily="34" charset="0"/>
              </a:rPr>
              <a:t>Lecture #15</a:t>
            </a:r>
          </a:p>
        </p:txBody>
      </p:sp>
      <p:sp>
        <p:nvSpPr>
          <p:cNvPr id="11" name="[TextBox 7]"/>
          <p:cNvSpPr txBox="1"/>
          <p:nvPr/>
        </p:nvSpPr>
        <p:spPr>
          <a:xfrm>
            <a:off x="1493520" y="3462867"/>
            <a:ext cx="635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4000" dirty="0">
                <a:solidFill>
                  <a:srgbClr val="C00000"/>
                </a:solidFill>
                <a:latin typeface="Calibri" panose="020F0502020204030204" pitchFamily="34" charset="0"/>
              </a:rPr>
              <a:t>Simplification</a:t>
            </a:r>
            <a:endParaRPr lang="en-US" sz="2400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541" y="4984151"/>
            <a:ext cx="3735717" cy="122531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958" y="491740"/>
            <a:ext cx="5648858" cy="928216"/>
          </a:xfrm>
          <a:prstGeom prst="rect">
            <a:avLst/>
          </a:prstGeom>
        </p:spPr>
      </p:pic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13667" y="564500"/>
            <a:ext cx="3448798" cy="313527"/>
          </a:xfrm>
        </p:spPr>
        <p:txBody>
          <a:bodyPr>
            <a:noAutofit/>
          </a:bodyPr>
          <a:lstStyle/>
          <a:p>
            <a:pPr algn="dist" eaLnBrk="1" hangingPunct="1"/>
            <a:r>
              <a:rPr lang="en-GB" sz="1600" cap="none" dirty="0">
                <a:latin typeface="Calibri" panose="020F0502020204030204" pitchFamily="34" charset="0"/>
                <a:hlinkClick r:id="rId5"/>
              </a:rPr>
              <a:t>http://www.comp.nus.edu.sg/~cs2100/</a:t>
            </a:r>
            <a:endParaRPr lang="en-GB" sz="1600" cap="none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4. </a:t>
            </a:r>
            <a:r>
              <a:rPr lang="en-GB" sz="3600" dirty="0" err="1">
                <a:solidFill>
                  <a:srgbClr val="0000FF"/>
                </a:solidFill>
              </a:rPr>
              <a:t>Gray</a:t>
            </a:r>
            <a:r>
              <a:rPr lang="en-GB" sz="3600" dirty="0">
                <a:solidFill>
                  <a:srgbClr val="0000FF"/>
                </a:solidFill>
              </a:rPr>
              <a:t> Code (1/3)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#15: Simplification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10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2" name="Rectangle 3"/>
          <p:cNvSpPr txBox="1">
            <a:spLocks noChangeArrowheads="1"/>
          </p:cNvSpPr>
          <p:nvPr/>
        </p:nvSpPr>
        <p:spPr>
          <a:xfrm>
            <a:off x="457200" y="1295400"/>
            <a:ext cx="8382000" cy="27862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800000"/>
                </a:solidFill>
              </a:rPr>
              <a:t>Unweighted</a:t>
            </a:r>
            <a:r>
              <a:rPr lang="en-US" dirty="0"/>
              <a:t> (not an arithmetic code)</a:t>
            </a:r>
          </a:p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Only a </a:t>
            </a:r>
            <a:r>
              <a:rPr lang="en-US" dirty="0">
                <a:solidFill>
                  <a:srgbClr val="800000"/>
                </a:solidFill>
              </a:rPr>
              <a:t>single bit change</a:t>
            </a:r>
            <a:r>
              <a:rPr lang="en-US" dirty="0"/>
              <a:t> from one code value to the next.</a:t>
            </a:r>
          </a:p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Not restricted to decimal digits: </a:t>
            </a:r>
            <a:r>
              <a:rPr lang="en-US" i="1" dirty="0"/>
              <a:t>n</a:t>
            </a:r>
            <a:r>
              <a:rPr lang="en-US" dirty="0"/>
              <a:t> bits </a:t>
            </a:r>
            <a:r>
              <a:rPr lang="en-US" dirty="0">
                <a:sym typeface="Wingdings" pitchFamily="2" charset="2"/>
              </a:rPr>
              <a:t> 2</a:t>
            </a:r>
            <a:r>
              <a:rPr lang="en-US" i="1" baseline="30000" dirty="0">
                <a:sym typeface="Wingdings" pitchFamily="2" charset="2"/>
              </a:rPr>
              <a:t>n</a:t>
            </a:r>
            <a:r>
              <a:rPr lang="en-US" dirty="0">
                <a:sym typeface="Wingdings" pitchFamily="2" charset="2"/>
              </a:rPr>
              <a:t> values.</a:t>
            </a:r>
            <a:endParaRPr lang="en-US" dirty="0"/>
          </a:p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Good for error detection.</a:t>
            </a:r>
          </a:p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SG" dirty="0"/>
              <a:t>Named after Frank </a:t>
            </a:r>
            <a:r>
              <a:rPr lang="en-SG" dirty="0" err="1"/>
              <a:t>Gray</a:t>
            </a:r>
            <a:r>
              <a:rPr lang="en-SG" dirty="0"/>
              <a:t>; also called </a:t>
            </a:r>
            <a:r>
              <a:rPr lang="en-SG" dirty="0">
                <a:solidFill>
                  <a:srgbClr val="0000FF"/>
                </a:solidFill>
              </a:rPr>
              <a:t>reflected binary code</a:t>
            </a:r>
            <a:r>
              <a:rPr lang="en-SG" dirty="0"/>
              <a:t>.</a:t>
            </a:r>
            <a:endParaRPr lang="en-US" dirty="0"/>
          </a:p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Example: 4-bit standard Gray code</a:t>
            </a:r>
          </a:p>
        </p:txBody>
      </p:sp>
      <p:graphicFrame>
        <p:nvGraphicFramePr>
          <p:cNvPr id="53" name="Object 4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3842129903"/>
              </p:ext>
            </p:extLst>
          </p:nvPr>
        </p:nvGraphicFramePr>
        <p:xfrm>
          <a:off x="1222512" y="3988904"/>
          <a:ext cx="6955819" cy="25974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6043320" imgH="2649600" progId="Word.Document.8">
                  <p:embed/>
                </p:oleObj>
              </mc:Choice>
              <mc:Fallback>
                <p:oleObj name="Document" r:id="rId3" imgW="6043320" imgH="2649600" progId="Word.Document.8">
                  <p:embed/>
                  <p:pic>
                    <p:nvPicPr>
                      <p:cNvPr id="18739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b="14828"/>
                      <a:stretch>
                        <a:fillRect/>
                      </a:stretch>
                    </p:blipFill>
                    <p:spPr bwMode="auto">
                      <a:xfrm>
                        <a:off x="1222512" y="3988904"/>
                        <a:ext cx="6955819" cy="259742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4566981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4. </a:t>
            </a:r>
            <a:r>
              <a:rPr lang="en-GB" sz="3600" dirty="0" err="1">
                <a:solidFill>
                  <a:srgbClr val="0000FF"/>
                </a:solidFill>
              </a:rPr>
              <a:t>Gray</a:t>
            </a:r>
            <a:r>
              <a:rPr lang="en-GB" sz="3600" dirty="0">
                <a:solidFill>
                  <a:srgbClr val="0000FF"/>
                </a:solidFill>
              </a:rPr>
              <a:t> Code (2/3)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#15: Simplification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11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2" name="Rectangle 3"/>
          <p:cNvSpPr txBox="1">
            <a:spLocks noChangeArrowheads="1"/>
          </p:cNvSpPr>
          <p:nvPr/>
        </p:nvSpPr>
        <p:spPr>
          <a:xfrm>
            <a:off x="457200" y="1295401"/>
            <a:ext cx="8229600" cy="14345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There are many Gray code sequences.</a:t>
            </a:r>
          </a:p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Example: For 3 bits, here are some possible Gray code sequences: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83975" y="2729948"/>
            <a:ext cx="92434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000</a:t>
            </a:r>
          </a:p>
          <a:p>
            <a:r>
              <a:rPr lang="en-SG" sz="2400" dirty="0"/>
              <a:t>001</a:t>
            </a:r>
          </a:p>
          <a:p>
            <a:r>
              <a:rPr lang="en-SG" sz="2400" dirty="0"/>
              <a:t>011</a:t>
            </a:r>
          </a:p>
          <a:p>
            <a:r>
              <a:rPr lang="en-SG" sz="2400" dirty="0"/>
              <a:t>010</a:t>
            </a:r>
          </a:p>
          <a:p>
            <a:r>
              <a:rPr lang="en-SG" sz="2400" dirty="0"/>
              <a:t>110</a:t>
            </a:r>
          </a:p>
          <a:p>
            <a:r>
              <a:rPr lang="en-SG" sz="2400" dirty="0"/>
              <a:t>111</a:t>
            </a:r>
          </a:p>
          <a:p>
            <a:r>
              <a:rPr lang="en-SG" sz="2400" dirty="0"/>
              <a:t>101</a:t>
            </a:r>
          </a:p>
          <a:p>
            <a:r>
              <a:rPr lang="en-SG" sz="2400" dirty="0"/>
              <a:t>100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2136913" y="2729948"/>
            <a:ext cx="87133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000</a:t>
            </a:r>
          </a:p>
          <a:p>
            <a:r>
              <a:rPr lang="en-SG" sz="2400" dirty="0"/>
              <a:t>010</a:t>
            </a:r>
          </a:p>
          <a:p>
            <a:r>
              <a:rPr lang="en-SG" sz="2400" dirty="0"/>
              <a:t>110</a:t>
            </a:r>
          </a:p>
          <a:p>
            <a:r>
              <a:rPr lang="en-SG" sz="2400" dirty="0"/>
              <a:t>111</a:t>
            </a:r>
          </a:p>
          <a:p>
            <a:r>
              <a:rPr lang="en-SG" sz="2400" dirty="0"/>
              <a:t>011</a:t>
            </a:r>
          </a:p>
          <a:p>
            <a:r>
              <a:rPr lang="en-SG" sz="2400" dirty="0"/>
              <a:t>001</a:t>
            </a:r>
          </a:p>
          <a:p>
            <a:r>
              <a:rPr lang="en-SG" sz="2400" dirty="0"/>
              <a:t>101</a:t>
            </a:r>
          </a:p>
          <a:p>
            <a:r>
              <a:rPr lang="en-SG" sz="2400" dirty="0"/>
              <a:t>100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07025" y="2729948"/>
            <a:ext cx="87133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110</a:t>
            </a:r>
          </a:p>
          <a:p>
            <a:r>
              <a:rPr lang="en-SG" sz="2400" dirty="0"/>
              <a:t>111</a:t>
            </a:r>
          </a:p>
          <a:p>
            <a:r>
              <a:rPr lang="en-SG" sz="2400" dirty="0"/>
              <a:t>101</a:t>
            </a:r>
          </a:p>
          <a:p>
            <a:r>
              <a:rPr lang="en-SG" sz="2400" dirty="0"/>
              <a:t>100</a:t>
            </a:r>
          </a:p>
          <a:p>
            <a:r>
              <a:rPr lang="en-SG" sz="2400" dirty="0"/>
              <a:t>000</a:t>
            </a:r>
          </a:p>
          <a:p>
            <a:r>
              <a:rPr lang="en-SG" sz="2400" dirty="0"/>
              <a:t>001</a:t>
            </a:r>
          </a:p>
          <a:p>
            <a:r>
              <a:rPr lang="en-SG" sz="2400" dirty="0"/>
              <a:t>011</a:t>
            </a:r>
          </a:p>
          <a:p>
            <a:r>
              <a:rPr lang="en-SG" sz="2400" dirty="0"/>
              <a:t>010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360503" y="2729948"/>
            <a:ext cx="87133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rgbClr val="006600"/>
                </a:solidFill>
              </a:rPr>
              <a:t>000</a:t>
            </a:r>
          </a:p>
          <a:p>
            <a:r>
              <a:rPr lang="en-SG" sz="2400" dirty="0">
                <a:solidFill>
                  <a:srgbClr val="006600"/>
                </a:solidFill>
              </a:rPr>
              <a:t>001</a:t>
            </a:r>
          </a:p>
          <a:p>
            <a:r>
              <a:rPr lang="en-SG" sz="2400" dirty="0">
                <a:solidFill>
                  <a:srgbClr val="006600"/>
                </a:solidFill>
              </a:rPr>
              <a:t>010</a:t>
            </a:r>
          </a:p>
          <a:p>
            <a:r>
              <a:rPr lang="en-SG" sz="2400" dirty="0">
                <a:solidFill>
                  <a:srgbClr val="006600"/>
                </a:solidFill>
              </a:rPr>
              <a:t>011</a:t>
            </a:r>
          </a:p>
          <a:p>
            <a:r>
              <a:rPr lang="en-SG" sz="2400" dirty="0">
                <a:solidFill>
                  <a:srgbClr val="006600"/>
                </a:solidFill>
              </a:rPr>
              <a:t>100</a:t>
            </a:r>
          </a:p>
          <a:p>
            <a:r>
              <a:rPr lang="en-SG" sz="2400" dirty="0">
                <a:solidFill>
                  <a:srgbClr val="006600"/>
                </a:solidFill>
              </a:rPr>
              <a:t>101</a:t>
            </a:r>
          </a:p>
          <a:p>
            <a:r>
              <a:rPr lang="en-SG" sz="2400" dirty="0">
                <a:solidFill>
                  <a:srgbClr val="006600"/>
                </a:solidFill>
              </a:rPr>
              <a:t>110</a:t>
            </a:r>
          </a:p>
          <a:p>
            <a:r>
              <a:rPr lang="en-SG" sz="2400" dirty="0">
                <a:solidFill>
                  <a:srgbClr val="006600"/>
                </a:solidFill>
              </a:rPr>
              <a:t>111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387546" y="2729948"/>
            <a:ext cx="87133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rgbClr val="006600"/>
                </a:solidFill>
              </a:rPr>
              <a:t>010</a:t>
            </a:r>
          </a:p>
          <a:p>
            <a:r>
              <a:rPr lang="en-SG" sz="2400" dirty="0">
                <a:solidFill>
                  <a:srgbClr val="006600"/>
                </a:solidFill>
              </a:rPr>
              <a:t>110</a:t>
            </a:r>
          </a:p>
          <a:p>
            <a:r>
              <a:rPr lang="en-SG" sz="2400" dirty="0">
                <a:solidFill>
                  <a:srgbClr val="006600"/>
                </a:solidFill>
              </a:rPr>
              <a:t>101</a:t>
            </a:r>
          </a:p>
          <a:p>
            <a:r>
              <a:rPr lang="en-SG" sz="2400" dirty="0">
                <a:solidFill>
                  <a:srgbClr val="006600"/>
                </a:solidFill>
              </a:rPr>
              <a:t>001</a:t>
            </a:r>
          </a:p>
          <a:p>
            <a:r>
              <a:rPr lang="en-SG" sz="2400" dirty="0">
                <a:solidFill>
                  <a:srgbClr val="006600"/>
                </a:solidFill>
              </a:rPr>
              <a:t>100</a:t>
            </a:r>
          </a:p>
          <a:p>
            <a:r>
              <a:rPr lang="en-SG" sz="2400" dirty="0">
                <a:solidFill>
                  <a:srgbClr val="006600"/>
                </a:solidFill>
              </a:rPr>
              <a:t>111</a:t>
            </a:r>
          </a:p>
          <a:p>
            <a:r>
              <a:rPr lang="en-SG" sz="2400" dirty="0">
                <a:solidFill>
                  <a:srgbClr val="006600"/>
                </a:solidFill>
              </a:rPr>
              <a:t>000</a:t>
            </a:r>
          </a:p>
          <a:p>
            <a:r>
              <a:rPr lang="en-SG" sz="2400" dirty="0">
                <a:solidFill>
                  <a:srgbClr val="006600"/>
                </a:solidFill>
              </a:rPr>
              <a:t>011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447717" y="2729948"/>
            <a:ext cx="87133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rgbClr val="006600"/>
                </a:solidFill>
              </a:rPr>
              <a:t>010</a:t>
            </a:r>
          </a:p>
          <a:p>
            <a:r>
              <a:rPr lang="en-SG" sz="2400" dirty="0">
                <a:solidFill>
                  <a:srgbClr val="006600"/>
                </a:solidFill>
              </a:rPr>
              <a:t>011</a:t>
            </a:r>
          </a:p>
          <a:p>
            <a:r>
              <a:rPr lang="en-SG" sz="2400" dirty="0">
                <a:solidFill>
                  <a:srgbClr val="006600"/>
                </a:solidFill>
              </a:rPr>
              <a:t>111</a:t>
            </a:r>
          </a:p>
          <a:p>
            <a:r>
              <a:rPr lang="en-SG" sz="2400" dirty="0">
                <a:solidFill>
                  <a:srgbClr val="006600"/>
                </a:solidFill>
              </a:rPr>
              <a:t>110</a:t>
            </a:r>
          </a:p>
          <a:p>
            <a:r>
              <a:rPr lang="en-SG" sz="2400" dirty="0">
                <a:solidFill>
                  <a:srgbClr val="006600"/>
                </a:solidFill>
              </a:rPr>
              <a:t>111</a:t>
            </a:r>
          </a:p>
          <a:p>
            <a:r>
              <a:rPr lang="en-SG" sz="2400" dirty="0">
                <a:solidFill>
                  <a:srgbClr val="006600"/>
                </a:solidFill>
              </a:rPr>
              <a:t>101</a:t>
            </a:r>
          </a:p>
          <a:p>
            <a:r>
              <a:rPr lang="en-SG" sz="2400" dirty="0">
                <a:solidFill>
                  <a:srgbClr val="006600"/>
                </a:solidFill>
              </a:rPr>
              <a:t>001</a:t>
            </a:r>
          </a:p>
          <a:p>
            <a:r>
              <a:rPr lang="en-SG" sz="2400" dirty="0">
                <a:solidFill>
                  <a:srgbClr val="006600"/>
                </a:solidFill>
              </a:rPr>
              <a:t>000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660335" y="5446644"/>
            <a:ext cx="7272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</a:t>
            </a:r>
            <a:endParaRPr lang="en-US" sz="5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785113" y="5446644"/>
            <a:ext cx="7272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</a:t>
            </a:r>
            <a:endParaRPr lang="en-US" sz="5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846936" y="5446644"/>
            <a:ext cx="7272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</a:t>
            </a:r>
            <a:endParaRPr lang="en-US" sz="5400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664264" y="5709527"/>
            <a:ext cx="4598504" cy="781877"/>
            <a:chOff x="664264" y="5709527"/>
            <a:chExt cx="4598504" cy="781877"/>
          </a:xfrm>
        </p:grpSpPr>
        <p:sp>
          <p:nvSpPr>
            <p:cNvPr id="5" name="TextBox 4"/>
            <p:cNvSpPr txBox="1"/>
            <p:nvPr/>
          </p:nvSpPr>
          <p:spPr>
            <a:xfrm>
              <a:off x="664264" y="6029739"/>
              <a:ext cx="45985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>
                  <a:solidFill>
                    <a:srgbClr val="C00000"/>
                  </a:solidFill>
                </a:rPr>
                <a:t>This is the standard </a:t>
              </a:r>
              <a:r>
                <a:rPr lang="en-SG" sz="2400" dirty="0" err="1">
                  <a:solidFill>
                    <a:srgbClr val="C00000"/>
                  </a:solidFill>
                </a:rPr>
                <a:t>Gray</a:t>
              </a:r>
              <a:r>
                <a:rPr lang="en-SG" sz="2400" dirty="0">
                  <a:solidFill>
                    <a:srgbClr val="C00000"/>
                  </a:solidFill>
                </a:rPr>
                <a:t> Code</a:t>
              </a:r>
              <a:r>
                <a:rPr lang="en-SG" dirty="0"/>
                <a:t>.</a:t>
              </a:r>
              <a:endParaRPr lang="en-US" dirty="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 flipV="1">
              <a:off x="1759217" y="5709527"/>
              <a:ext cx="245165" cy="39756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ounded Rectangle 17"/>
          <p:cNvSpPr/>
          <p:nvPr/>
        </p:nvSpPr>
        <p:spPr>
          <a:xfrm>
            <a:off x="898662" y="2564802"/>
            <a:ext cx="870499" cy="3266155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678017" y="2358887"/>
            <a:ext cx="41611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dirty="0">
                <a:solidFill>
                  <a:srgbClr val="0000FF"/>
                </a:solidFill>
              </a:rPr>
              <a:t>These are NOT </a:t>
            </a:r>
            <a:r>
              <a:rPr lang="en-SG" sz="2000" dirty="0" err="1">
                <a:solidFill>
                  <a:srgbClr val="0000FF"/>
                </a:solidFill>
              </a:rPr>
              <a:t>Gray</a:t>
            </a:r>
            <a:r>
              <a:rPr lang="en-SG" sz="2000" dirty="0">
                <a:solidFill>
                  <a:srgbClr val="0000FF"/>
                </a:solidFill>
              </a:rPr>
              <a:t> codes (why?)</a:t>
            </a:r>
            <a:endParaRPr lang="en-US" sz="2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628487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10" grpId="0"/>
      <p:bldP spid="11" grpId="0"/>
      <p:bldP spid="13" grpId="0"/>
      <p:bldP spid="14" grpId="0"/>
      <p:bldP spid="4" grpId="0"/>
      <p:bldP spid="16" grpId="0"/>
      <p:bldP spid="17" grpId="0"/>
      <p:bldP spid="18" grpId="0" animBg="1"/>
      <p:bldP spid="2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4. </a:t>
            </a:r>
            <a:r>
              <a:rPr lang="en-GB" sz="3600" dirty="0" err="1">
                <a:solidFill>
                  <a:srgbClr val="0000FF"/>
                </a:solidFill>
              </a:rPr>
              <a:t>Gray</a:t>
            </a:r>
            <a:r>
              <a:rPr lang="en-GB" sz="3600" dirty="0">
                <a:solidFill>
                  <a:srgbClr val="0000FF"/>
                </a:solidFill>
              </a:rPr>
              <a:t> Code (3/3)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#15: Simplification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12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>
          <a:xfrm>
            <a:off x="457200" y="1346199"/>
            <a:ext cx="8229600" cy="5515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Generating a 4-bit standard Gray code sequence.</a:t>
            </a:r>
          </a:p>
        </p:txBody>
      </p:sp>
      <p:sp>
        <p:nvSpPr>
          <p:cNvPr id="22" name="Text Box 6"/>
          <p:cNvSpPr txBox="1">
            <a:spLocks noChangeArrowheads="1"/>
          </p:cNvSpPr>
          <p:nvPr/>
        </p:nvSpPr>
        <p:spPr bwMode="auto">
          <a:xfrm>
            <a:off x="1295400" y="1905000"/>
            <a:ext cx="2133600" cy="83099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/>
            <a:r>
              <a:rPr lang="en-GB" sz="2400" dirty="0">
                <a:latin typeface="Courier New" pitchFamily="49" charset="0"/>
              </a:rPr>
              <a:t>0 0 0 0</a:t>
            </a:r>
          </a:p>
          <a:p>
            <a:pPr eaLnBrk="0" hangingPunct="0"/>
            <a:r>
              <a:rPr lang="en-GB" sz="2400" dirty="0">
                <a:latin typeface="Courier New" pitchFamily="49" charset="0"/>
              </a:rPr>
              <a:t>0 0 0 1</a:t>
            </a:r>
            <a:endParaRPr lang="en-GB" sz="2400" dirty="0">
              <a:latin typeface="Times New Roman" pitchFamily="18" charset="0"/>
            </a:endParaRPr>
          </a:p>
        </p:txBody>
      </p:sp>
      <p:sp>
        <p:nvSpPr>
          <p:cNvPr id="23" name="Text Box 9"/>
          <p:cNvSpPr txBox="1">
            <a:spLocks noChangeArrowheads="1"/>
          </p:cNvSpPr>
          <p:nvPr/>
        </p:nvSpPr>
        <p:spPr bwMode="auto">
          <a:xfrm>
            <a:off x="1295400" y="2667000"/>
            <a:ext cx="2133600" cy="83099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/>
            <a:r>
              <a:rPr lang="en-GB" sz="2400" dirty="0">
                <a:latin typeface="Courier New" pitchFamily="49" charset="0"/>
              </a:rPr>
              <a:t>0 0 0 1</a:t>
            </a:r>
          </a:p>
          <a:p>
            <a:pPr eaLnBrk="0" hangingPunct="0"/>
            <a:r>
              <a:rPr lang="en-GB" sz="2400" dirty="0">
                <a:latin typeface="Courier New" pitchFamily="49" charset="0"/>
              </a:rPr>
              <a:t>0 0 0 0</a:t>
            </a:r>
            <a:endParaRPr lang="en-GB" sz="2400" dirty="0">
              <a:latin typeface="Times New Roman" pitchFamily="18" charset="0"/>
            </a:endParaRPr>
          </a:p>
        </p:txBody>
      </p:sp>
      <p:sp>
        <p:nvSpPr>
          <p:cNvPr id="24" name="Text Box 10"/>
          <p:cNvSpPr txBox="1">
            <a:spLocks noChangeArrowheads="1"/>
          </p:cNvSpPr>
          <p:nvPr/>
        </p:nvSpPr>
        <p:spPr bwMode="auto">
          <a:xfrm>
            <a:off x="1295400" y="3581400"/>
            <a:ext cx="1676400" cy="156966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GB" sz="2400" dirty="0">
                <a:latin typeface="Courier New" pitchFamily="49" charset="0"/>
              </a:rPr>
              <a:t>0 0 1 0</a:t>
            </a:r>
          </a:p>
          <a:p>
            <a:pPr eaLnBrk="0" hangingPunct="0"/>
            <a:r>
              <a:rPr lang="en-GB" sz="2400" dirty="0">
                <a:latin typeface="Courier New" pitchFamily="49" charset="0"/>
              </a:rPr>
              <a:t>0 0 1 1</a:t>
            </a:r>
          </a:p>
          <a:p>
            <a:pPr eaLnBrk="0" hangingPunct="0"/>
            <a:r>
              <a:rPr lang="en-GB" sz="2400" dirty="0">
                <a:latin typeface="Courier New" pitchFamily="49" charset="0"/>
              </a:rPr>
              <a:t>0 0 0 1</a:t>
            </a:r>
          </a:p>
          <a:p>
            <a:pPr eaLnBrk="0" hangingPunct="0"/>
            <a:r>
              <a:rPr lang="en-GB" sz="2400" dirty="0">
                <a:latin typeface="Courier New" pitchFamily="49" charset="0"/>
              </a:rPr>
              <a:t>0 0 0 0</a:t>
            </a:r>
            <a:endParaRPr lang="en-GB" sz="2400" dirty="0">
              <a:latin typeface="Times New Roman" pitchFamily="18" charset="0"/>
            </a:endParaRPr>
          </a:p>
        </p:txBody>
      </p:sp>
      <p:sp>
        <p:nvSpPr>
          <p:cNvPr id="25" name="Text Box 11"/>
          <p:cNvSpPr txBox="1">
            <a:spLocks noChangeArrowheads="1"/>
          </p:cNvSpPr>
          <p:nvPr/>
        </p:nvSpPr>
        <p:spPr bwMode="auto">
          <a:xfrm>
            <a:off x="3962400" y="1981200"/>
            <a:ext cx="2193925" cy="30469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GB" sz="2400" dirty="0">
                <a:latin typeface="Courier New" pitchFamily="49" charset="0"/>
              </a:rPr>
              <a:t>0 1 0 0</a:t>
            </a:r>
          </a:p>
          <a:p>
            <a:pPr eaLnBrk="0" hangingPunct="0"/>
            <a:r>
              <a:rPr lang="en-GB" sz="2400" dirty="0">
                <a:latin typeface="Courier New" pitchFamily="49" charset="0"/>
              </a:rPr>
              <a:t>0 1 0 1</a:t>
            </a:r>
          </a:p>
          <a:p>
            <a:pPr eaLnBrk="0" hangingPunct="0"/>
            <a:r>
              <a:rPr lang="en-GB" sz="2400" dirty="0">
                <a:latin typeface="Courier New" pitchFamily="49" charset="0"/>
              </a:rPr>
              <a:t>0 1 1 1</a:t>
            </a:r>
          </a:p>
          <a:p>
            <a:pPr eaLnBrk="0" hangingPunct="0"/>
            <a:r>
              <a:rPr lang="en-GB" sz="2400" dirty="0">
                <a:latin typeface="Courier New" pitchFamily="49" charset="0"/>
              </a:rPr>
              <a:t>0 1 1 0</a:t>
            </a:r>
          </a:p>
          <a:p>
            <a:pPr eaLnBrk="0" hangingPunct="0"/>
            <a:r>
              <a:rPr lang="en-GB" sz="2400" dirty="0">
                <a:latin typeface="Courier New" pitchFamily="49" charset="0"/>
              </a:rPr>
              <a:t>0 0 1 0</a:t>
            </a:r>
          </a:p>
          <a:p>
            <a:pPr eaLnBrk="0" hangingPunct="0"/>
            <a:r>
              <a:rPr lang="en-GB" sz="2400" dirty="0">
                <a:latin typeface="Courier New" pitchFamily="49" charset="0"/>
              </a:rPr>
              <a:t>0 0 1 1</a:t>
            </a:r>
          </a:p>
          <a:p>
            <a:pPr eaLnBrk="0" hangingPunct="0"/>
            <a:r>
              <a:rPr lang="en-GB" sz="2400" dirty="0">
                <a:latin typeface="Courier New" pitchFamily="49" charset="0"/>
              </a:rPr>
              <a:t>0 0 0 1</a:t>
            </a:r>
          </a:p>
          <a:p>
            <a:pPr eaLnBrk="0" hangingPunct="0"/>
            <a:r>
              <a:rPr lang="en-GB" sz="2400" dirty="0">
                <a:latin typeface="Courier New" pitchFamily="49" charset="0"/>
              </a:rPr>
              <a:t>0 0 0 0</a:t>
            </a:r>
            <a:endParaRPr lang="en-GB" sz="2400" dirty="0">
              <a:latin typeface="Times New Roman" pitchFamily="18" charset="0"/>
            </a:endParaRPr>
          </a:p>
        </p:txBody>
      </p:sp>
      <p:sp>
        <p:nvSpPr>
          <p:cNvPr id="27" name="Text Box 9"/>
          <p:cNvSpPr txBox="1">
            <a:spLocks noChangeArrowheads="1"/>
          </p:cNvSpPr>
          <p:nvPr/>
        </p:nvSpPr>
        <p:spPr bwMode="auto">
          <a:xfrm>
            <a:off x="2057401" y="2652009"/>
            <a:ext cx="304800" cy="830997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GB" sz="2400" dirty="0">
                <a:solidFill>
                  <a:srgbClr val="0000CC"/>
                </a:solidFill>
                <a:latin typeface="Courier New" pitchFamily="49" charset="0"/>
              </a:rPr>
              <a:t>1</a:t>
            </a:r>
          </a:p>
          <a:p>
            <a:pPr eaLnBrk="0" hangingPunct="0"/>
            <a:r>
              <a:rPr lang="en-GB" sz="2400" dirty="0">
                <a:solidFill>
                  <a:srgbClr val="0000CC"/>
                </a:solidFill>
                <a:latin typeface="Courier New" pitchFamily="49" charset="0"/>
              </a:rPr>
              <a:t>1</a:t>
            </a:r>
            <a:endParaRPr lang="en-GB" sz="2400" dirty="0">
              <a:solidFill>
                <a:srgbClr val="0000CC"/>
              </a:solidFill>
              <a:latin typeface="Times New Roman" pitchFamily="18" charset="0"/>
            </a:endParaRPr>
          </a:p>
        </p:txBody>
      </p:sp>
      <p:sp>
        <p:nvSpPr>
          <p:cNvPr id="28" name="Text Box 9"/>
          <p:cNvSpPr txBox="1">
            <a:spLocks noChangeArrowheads="1"/>
          </p:cNvSpPr>
          <p:nvPr/>
        </p:nvSpPr>
        <p:spPr bwMode="auto">
          <a:xfrm>
            <a:off x="1676400" y="3581400"/>
            <a:ext cx="381000" cy="156966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GB" sz="2400" dirty="0">
                <a:solidFill>
                  <a:srgbClr val="0000CC"/>
                </a:solidFill>
                <a:latin typeface="Courier New" pitchFamily="49" charset="0"/>
              </a:rPr>
              <a:t>1</a:t>
            </a:r>
          </a:p>
          <a:p>
            <a:pPr eaLnBrk="0" hangingPunct="0"/>
            <a:r>
              <a:rPr lang="en-GB" sz="2400" dirty="0">
                <a:solidFill>
                  <a:srgbClr val="0000CC"/>
                </a:solidFill>
                <a:latin typeface="Courier New" pitchFamily="49" charset="0"/>
              </a:rPr>
              <a:t>1</a:t>
            </a:r>
          </a:p>
          <a:p>
            <a:pPr eaLnBrk="0" hangingPunct="0"/>
            <a:r>
              <a:rPr lang="en-GB" sz="2400" dirty="0">
                <a:solidFill>
                  <a:srgbClr val="0000CC"/>
                </a:solidFill>
                <a:latin typeface="Courier New" pitchFamily="49" charset="0"/>
              </a:rPr>
              <a:t>1</a:t>
            </a:r>
          </a:p>
          <a:p>
            <a:pPr eaLnBrk="0" hangingPunct="0"/>
            <a:r>
              <a:rPr lang="en-GB" sz="2400" dirty="0">
                <a:solidFill>
                  <a:srgbClr val="0000CC"/>
                </a:solidFill>
                <a:latin typeface="Courier New" pitchFamily="49" charset="0"/>
              </a:rPr>
              <a:t>1</a:t>
            </a:r>
            <a:endParaRPr lang="en-GB" sz="2400" dirty="0">
              <a:solidFill>
                <a:srgbClr val="0000CC"/>
              </a:solidFill>
              <a:latin typeface="Times New Roman" pitchFamily="18" charset="0"/>
            </a:endParaRPr>
          </a:p>
        </p:txBody>
      </p:sp>
      <p:sp>
        <p:nvSpPr>
          <p:cNvPr id="29" name="Text Box 9"/>
          <p:cNvSpPr txBox="1">
            <a:spLocks noChangeArrowheads="1"/>
          </p:cNvSpPr>
          <p:nvPr/>
        </p:nvSpPr>
        <p:spPr bwMode="auto">
          <a:xfrm>
            <a:off x="3962400" y="1981200"/>
            <a:ext cx="381000" cy="3046988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GB" sz="2400" dirty="0">
                <a:solidFill>
                  <a:srgbClr val="0000CC"/>
                </a:solidFill>
                <a:latin typeface="Courier New" pitchFamily="49" charset="0"/>
              </a:rPr>
              <a:t>1</a:t>
            </a:r>
          </a:p>
          <a:p>
            <a:pPr eaLnBrk="0" hangingPunct="0"/>
            <a:r>
              <a:rPr lang="en-GB" sz="2400" dirty="0">
                <a:solidFill>
                  <a:srgbClr val="0000CC"/>
                </a:solidFill>
                <a:latin typeface="Courier New" pitchFamily="49" charset="0"/>
              </a:rPr>
              <a:t>1</a:t>
            </a:r>
          </a:p>
          <a:p>
            <a:pPr eaLnBrk="0" hangingPunct="0"/>
            <a:r>
              <a:rPr lang="en-GB" sz="2400" dirty="0">
                <a:solidFill>
                  <a:srgbClr val="0000CC"/>
                </a:solidFill>
                <a:latin typeface="Courier New" pitchFamily="49" charset="0"/>
              </a:rPr>
              <a:t>1</a:t>
            </a:r>
          </a:p>
          <a:p>
            <a:pPr eaLnBrk="0" hangingPunct="0"/>
            <a:r>
              <a:rPr lang="en-GB" sz="2400" dirty="0">
                <a:solidFill>
                  <a:srgbClr val="0000CC"/>
                </a:solidFill>
                <a:latin typeface="Courier New" pitchFamily="49" charset="0"/>
              </a:rPr>
              <a:t>1</a:t>
            </a:r>
          </a:p>
          <a:p>
            <a:pPr eaLnBrk="0" hangingPunct="0"/>
            <a:r>
              <a:rPr lang="en-GB" sz="2400" dirty="0">
                <a:solidFill>
                  <a:srgbClr val="0000CC"/>
                </a:solidFill>
                <a:latin typeface="Courier New" pitchFamily="49" charset="0"/>
              </a:rPr>
              <a:t>1</a:t>
            </a:r>
          </a:p>
          <a:p>
            <a:pPr eaLnBrk="0" hangingPunct="0"/>
            <a:r>
              <a:rPr lang="en-GB" sz="2400" dirty="0">
                <a:solidFill>
                  <a:srgbClr val="0000CC"/>
                </a:solidFill>
                <a:latin typeface="Courier New" pitchFamily="49" charset="0"/>
              </a:rPr>
              <a:t>1</a:t>
            </a:r>
          </a:p>
          <a:p>
            <a:pPr eaLnBrk="0" hangingPunct="0"/>
            <a:r>
              <a:rPr lang="en-GB" sz="2400" dirty="0">
                <a:solidFill>
                  <a:srgbClr val="0000CC"/>
                </a:solidFill>
                <a:latin typeface="Courier New" pitchFamily="49" charset="0"/>
              </a:rPr>
              <a:t>1</a:t>
            </a:r>
          </a:p>
          <a:p>
            <a:pPr eaLnBrk="0" hangingPunct="0"/>
            <a:r>
              <a:rPr lang="en-GB" sz="2400" dirty="0">
                <a:solidFill>
                  <a:srgbClr val="0000CC"/>
                </a:solidFill>
                <a:latin typeface="Courier New" pitchFamily="49" charset="0"/>
              </a:rPr>
              <a:t>1</a:t>
            </a:r>
            <a:endParaRPr lang="en-GB" sz="2400" dirty="0">
              <a:solidFill>
                <a:srgbClr val="0000CC"/>
              </a:solidFill>
              <a:latin typeface="Times New Roman" pitchFamily="18" charset="0"/>
            </a:endParaRPr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457200" y="5111591"/>
            <a:ext cx="7944678" cy="8090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How to generate 5-bit standard Gray code sequence? </a:t>
            </a:r>
            <a:br>
              <a:rPr lang="en-US" sz="2000" dirty="0"/>
            </a:br>
            <a:r>
              <a:rPr lang="en-US" sz="2000" dirty="0"/>
              <a:t>6-bit standard Gray code sequence?</a:t>
            </a:r>
          </a:p>
        </p:txBody>
      </p: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457200" y="5797721"/>
            <a:ext cx="7944678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You may refer to Digital Logic Design (Chapter 2, Section 2.12 Gray Code) on the algorithms to convert binary to Gray code and vice versa.</a:t>
            </a:r>
          </a:p>
        </p:txBody>
      </p:sp>
    </p:spTree>
    <p:extLst>
      <p:ext uri="{BB962C8B-B14F-4D97-AF65-F5344CB8AC3E}">
        <p14:creationId xmlns:p14="http://schemas.microsoft.com/office/powerpoint/2010/main" val="119710359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utoUpdateAnimBg="0"/>
      <p:bldP spid="23" grpId="0"/>
      <p:bldP spid="24" grpId="0" autoUpdateAnimBg="0"/>
      <p:bldP spid="25" grpId="0" autoUpdateAnimBg="0"/>
      <p:bldP spid="27" grpId="0" animBg="1"/>
      <p:bldP spid="28" grpId="0" animBg="1"/>
      <p:bldP spid="29" grpId="0" animBg="1"/>
      <p:bldP spid="15" grpId="0" build="p"/>
      <p:bldP spid="16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5.1 Introduction to K-maps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#15: Simplification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13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41" name="Rectangle 3"/>
          <p:cNvSpPr txBox="1">
            <a:spLocks noChangeArrowheads="1"/>
          </p:cNvSpPr>
          <p:nvPr/>
        </p:nvSpPr>
        <p:spPr>
          <a:xfrm>
            <a:off x="457200" y="1295400"/>
            <a:ext cx="8229600" cy="50523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Systematic method to obtain </a:t>
            </a:r>
            <a:r>
              <a:rPr lang="en-US" dirty="0">
                <a:solidFill>
                  <a:srgbClr val="800000"/>
                </a:solidFill>
              </a:rPr>
              <a:t>simplified sum-of-products (SOP) expressions</a:t>
            </a:r>
            <a:r>
              <a:rPr lang="en-US" dirty="0"/>
              <a:t>.</a:t>
            </a:r>
          </a:p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ym typeface="Symbol" pitchFamily="18" charset="2"/>
              </a:rPr>
              <a:t>Objective: </a:t>
            </a:r>
            <a:r>
              <a:rPr lang="en-US" i="1" dirty="0">
                <a:sym typeface="Symbol" pitchFamily="18" charset="2"/>
              </a:rPr>
              <a:t>Fewest</a:t>
            </a:r>
            <a:r>
              <a:rPr lang="en-US" dirty="0">
                <a:sym typeface="Symbol" pitchFamily="18" charset="2"/>
              </a:rPr>
              <a:t> possible product terms and literals.</a:t>
            </a:r>
          </a:p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ym typeface="Symbol" pitchFamily="18" charset="2"/>
              </a:rPr>
              <a:t>Diagrammatic technique based on a special form of </a:t>
            </a:r>
            <a:r>
              <a:rPr lang="en-US" i="1" dirty="0">
                <a:sym typeface="Symbol" pitchFamily="18" charset="2"/>
              </a:rPr>
              <a:t>Venn diagram</a:t>
            </a:r>
            <a:r>
              <a:rPr lang="en-US" dirty="0">
                <a:sym typeface="Symbol" pitchFamily="18" charset="2"/>
              </a:rPr>
              <a:t>.</a:t>
            </a:r>
          </a:p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ym typeface="Symbol" pitchFamily="18" charset="2"/>
              </a:rPr>
              <a:t>Advantage: Easy to use.</a:t>
            </a:r>
          </a:p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ym typeface="Symbol" pitchFamily="18" charset="2"/>
              </a:rPr>
              <a:t>Disadvantage: Limited to 5 or 6 variables.</a:t>
            </a:r>
          </a:p>
          <a:p>
            <a:pPr marL="265113" indent="-265113">
              <a:buSzPct val="100000"/>
              <a:buFont typeface="Wingdings" panose="05000000000000000000" pitchFamily="2" charset="2"/>
              <a:buChar char="§"/>
            </a:pPr>
            <a:r>
              <a:rPr lang="en-US" dirty="0" err="1"/>
              <a:t>Karnaugh</a:t>
            </a:r>
            <a:r>
              <a:rPr lang="en-US" dirty="0"/>
              <a:t>-map (K-map) is an abstract form of Venn diagram, </a:t>
            </a:r>
            <a:r>
              <a:rPr lang="en-US" dirty="0" err="1"/>
              <a:t>organised</a:t>
            </a:r>
            <a:r>
              <a:rPr lang="en-US" dirty="0"/>
              <a:t> as </a:t>
            </a:r>
            <a:r>
              <a:rPr lang="en-US" dirty="0">
                <a:solidFill>
                  <a:srgbClr val="800000"/>
                </a:solidFill>
              </a:rPr>
              <a:t>a matrix of squares</a:t>
            </a:r>
            <a:r>
              <a:rPr lang="en-US" dirty="0"/>
              <a:t>, where</a:t>
            </a:r>
          </a:p>
          <a:p>
            <a:pPr marL="622300" lvl="1" indent="-265113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Each square represents a </a:t>
            </a:r>
            <a:r>
              <a:rPr lang="en-US" dirty="0" err="1">
                <a:solidFill>
                  <a:srgbClr val="800000"/>
                </a:solidFill>
              </a:rPr>
              <a:t>minterm</a:t>
            </a:r>
            <a:endParaRPr lang="en-US" dirty="0">
              <a:solidFill>
                <a:srgbClr val="800000"/>
              </a:solidFill>
            </a:endParaRPr>
          </a:p>
          <a:p>
            <a:pPr marL="622300" lvl="1" indent="-265113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Two adjacent squares represent </a:t>
            </a:r>
            <a:r>
              <a:rPr lang="en-US" dirty="0" err="1"/>
              <a:t>minterms</a:t>
            </a:r>
            <a:r>
              <a:rPr lang="en-US" dirty="0"/>
              <a:t> that </a:t>
            </a:r>
            <a:r>
              <a:rPr lang="en-US" dirty="0">
                <a:solidFill>
                  <a:srgbClr val="800000"/>
                </a:solidFill>
              </a:rPr>
              <a:t>differ by exactly one literal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64020622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5.1 2-Variable K-maps (1/3)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#15: Simplification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14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41" name="Rectangle 3"/>
          <p:cNvSpPr txBox="1">
            <a:spLocks noChangeArrowheads="1"/>
          </p:cNvSpPr>
          <p:nvPr/>
        </p:nvSpPr>
        <p:spPr>
          <a:xfrm>
            <a:off x="457200" y="1295400"/>
            <a:ext cx="8229600" cy="1368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Let the 2 variables be </a:t>
            </a:r>
            <a:r>
              <a:rPr lang="en-US" sz="2000" dirty="0">
                <a:solidFill>
                  <a:srgbClr val="0000FF"/>
                </a:solidFill>
              </a:rPr>
              <a:t>a</a:t>
            </a:r>
            <a:r>
              <a:rPr lang="en-US" sz="2000" dirty="0"/>
              <a:t> and </a:t>
            </a:r>
            <a:r>
              <a:rPr lang="en-US" sz="2000" dirty="0">
                <a:solidFill>
                  <a:srgbClr val="0000FF"/>
                </a:solidFill>
              </a:rPr>
              <a:t>b</a:t>
            </a:r>
            <a:r>
              <a:rPr lang="en-US" sz="2000" dirty="0"/>
              <a:t>. The K-map can be drawn as…</a:t>
            </a:r>
          </a:p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SG" sz="2000" dirty="0"/>
              <a:t>Alternative </a:t>
            </a:r>
            <a:r>
              <a:rPr lang="en-SG" sz="2000" dirty="0">
                <a:solidFill>
                  <a:srgbClr val="C00000"/>
                </a:solidFill>
              </a:rPr>
              <a:t>layouts</a:t>
            </a:r>
            <a:r>
              <a:rPr lang="en-SG" sz="2000" dirty="0"/>
              <a:t> of a 2-variable (a, b) K-map:</a:t>
            </a:r>
            <a:endParaRPr lang="en-US" sz="2000" dirty="0"/>
          </a:p>
        </p:txBody>
      </p:sp>
      <p:grpSp>
        <p:nvGrpSpPr>
          <p:cNvPr id="8" name="Group 4"/>
          <p:cNvGrpSpPr>
            <a:grpSpLocks/>
          </p:cNvGrpSpPr>
          <p:nvPr/>
        </p:nvGrpSpPr>
        <p:grpSpPr bwMode="auto">
          <a:xfrm>
            <a:off x="4850295" y="2269435"/>
            <a:ext cx="3128963" cy="1758950"/>
            <a:chOff x="3216" y="1248"/>
            <a:chExt cx="1971" cy="1108"/>
          </a:xfrm>
        </p:grpSpPr>
        <p:grpSp>
          <p:nvGrpSpPr>
            <p:cNvPr id="9" name="Group 5"/>
            <p:cNvGrpSpPr>
              <a:grpSpLocks/>
            </p:cNvGrpSpPr>
            <p:nvPr/>
          </p:nvGrpSpPr>
          <p:grpSpPr bwMode="auto">
            <a:xfrm>
              <a:off x="3216" y="1488"/>
              <a:ext cx="867" cy="868"/>
              <a:chOff x="1825" y="2396"/>
              <a:chExt cx="867" cy="868"/>
            </a:xfrm>
          </p:grpSpPr>
          <p:sp>
            <p:nvSpPr>
              <p:cNvPr id="25" name="Rectangle 6"/>
              <p:cNvSpPr>
                <a:spLocks noChangeArrowheads="1"/>
              </p:cNvSpPr>
              <p:nvPr/>
            </p:nvSpPr>
            <p:spPr bwMode="auto">
              <a:xfrm>
                <a:off x="2113" y="2678"/>
                <a:ext cx="576" cy="576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Line 7"/>
              <p:cNvSpPr>
                <a:spLocks noChangeShapeType="1"/>
              </p:cNvSpPr>
              <p:nvPr/>
            </p:nvSpPr>
            <p:spPr bwMode="auto">
              <a:xfrm>
                <a:off x="2113" y="2966"/>
                <a:ext cx="57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Line 8"/>
              <p:cNvSpPr>
                <a:spLocks noChangeShapeType="1"/>
              </p:cNvSpPr>
              <p:nvPr/>
            </p:nvSpPr>
            <p:spPr bwMode="auto">
              <a:xfrm>
                <a:off x="2401" y="2678"/>
                <a:ext cx="0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Text Box 9"/>
              <p:cNvSpPr txBox="1">
                <a:spLocks noChangeArrowheads="1"/>
              </p:cNvSpPr>
              <p:nvPr/>
            </p:nvSpPr>
            <p:spPr bwMode="auto">
              <a:xfrm>
                <a:off x="2113" y="2736"/>
                <a:ext cx="288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000" b="1" dirty="0" err="1">
                    <a:latin typeface="Tahoma" pitchFamily="34" charset="0"/>
                  </a:rPr>
                  <a:t>a'∙b</a:t>
                </a:r>
                <a:r>
                  <a:rPr lang="en-GB" sz="1000" b="1" dirty="0">
                    <a:latin typeface="Tahoma" pitchFamily="34" charset="0"/>
                  </a:rPr>
                  <a:t>'</a:t>
                </a:r>
              </a:p>
            </p:txBody>
          </p:sp>
          <p:sp>
            <p:nvSpPr>
              <p:cNvPr id="29" name="Text Box 10"/>
              <p:cNvSpPr txBox="1">
                <a:spLocks noChangeArrowheads="1"/>
              </p:cNvSpPr>
              <p:nvPr/>
            </p:nvSpPr>
            <p:spPr bwMode="auto">
              <a:xfrm>
                <a:off x="2400" y="2736"/>
                <a:ext cx="288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000" b="1" dirty="0" err="1">
                    <a:latin typeface="Tahoma" pitchFamily="34" charset="0"/>
                  </a:rPr>
                  <a:t>a∙b</a:t>
                </a:r>
                <a:r>
                  <a:rPr lang="en-GB" sz="1000" b="1" dirty="0">
                    <a:latin typeface="Tahoma" pitchFamily="34" charset="0"/>
                  </a:rPr>
                  <a:t>'</a:t>
                </a:r>
              </a:p>
            </p:txBody>
          </p:sp>
          <p:sp>
            <p:nvSpPr>
              <p:cNvPr id="30" name="Text Box 11"/>
              <p:cNvSpPr txBox="1">
                <a:spLocks noChangeArrowheads="1"/>
              </p:cNvSpPr>
              <p:nvPr/>
            </p:nvSpPr>
            <p:spPr bwMode="auto">
              <a:xfrm>
                <a:off x="2113" y="3030"/>
                <a:ext cx="288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000" b="1" dirty="0" err="1">
                    <a:latin typeface="Tahoma" pitchFamily="34" charset="0"/>
                  </a:rPr>
                  <a:t>a'∙b</a:t>
                </a:r>
                <a:endParaRPr lang="en-GB" sz="1000" b="1" dirty="0">
                  <a:latin typeface="Tahoma" pitchFamily="34" charset="0"/>
                </a:endParaRPr>
              </a:p>
            </p:txBody>
          </p:sp>
          <p:sp>
            <p:nvSpPr>
              <p:cNvPr id="31" name="Text Box 12"/>
              <p:cNvSpPr txBox="1">
                <a:spLocks noChangeArrowheads="1"/>
              </p:cNvSpPr>
              <p:nvPr/>
            </p:nvSpPr>
            <p:spPr bwMode="auto">
              <a:xfrm>
                <a:off x="2402" y="3022"/>
                <a:ext cx="288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000" b="1" dirty="0" err="1">
                    <a:latin typeface="Tahoma" pitchFamily="34" charset="0"/>
                  </a:rPr>
                  <a:t>a∙b</a:t>
                </a:r>
                <a:endParaRPr lang="en-GB" sz="1000" b="1" dirty="0">
                  <a:latin typeface="Tahoma" pitchFamily="34" charset="0"/>
                </a:endParaRPr>
              </a:p>
            </p:txBody>
          </p:sp>
          <p:sp>
            <p:nvSpPr>
              <p:cNvPr id="32" name="Text Box 13"/>
              <p:cNvSpPr txBox="1">
                <a:spLocks noChangeArrowheads="1"/>
              </p:cNvSpPr>
              <p:nvPr/>
            </p:nvSpPr>
            <p:spPr bwMode="auto">
              <a:xfrm>
                <a:off x="1825" y="2998"/>
                <a:ext cx="254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b</a:t>
                </a:r>
              </a:p>
            </p:txBody>
          </p:sp>
          <p:sp>
            <p:nvSpPr>
              <p:cNvPr id="33" name="AutoShape 14"/>
              <p:cNvSpPr>
                <a:spLocks/>
              </p:cNvSpPr>
              <p:nvPr/>
            </p:nvSpPr>
            <p:spPr bwMode="auto">
              <a:xfrm>
                <a:off x="2001" y="2981"/>
                <a:ext cx="82" cy="283"/>
              </a:xfrm>
              <a:prstGeom prst="leftBrace">
                <a:avLst>
                  <a:gd name="adj1" fmla="val 28760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AutoShape 15"/>
              <p:cNvSpPr>
                <a:spLocks/>
              </p:cNvSpPr>
              <p:nvPr/>
            </p:nvSpPr>
            <p:spPr bwMode="auto">
              <a:xfrm rot="5400000" flipV="1">
                <a:off x="2510" y="2468"/>
                <a:ext cx="82" cy="283"/>
              </a:xfrm>
              <a:prstGeom prst="leftBrace">
                <a:avLst>
                  <a:gd name="adj1" fmla="val 28760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Text Box 16"/>
              <p:cNvSpPr txBox="1">
                <a:spLocks noChangeArrowheads="1"/>
              </p:cNvSpPr>
              <p:nvPr/>
            </p:nvSpPr>
            <p:spPr bwMode="auto">
              <a:xfrm>
                <a:off x="2420" y="2396"/>
                <a:ext cx="254" cy="1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a</a:t>
                </a:r>
              </a:p>
            </p:txBody>
          </p:sp>
        </p:grpSp>
        <p:grpSp>
          <p:nvGrpSpPr>
            <p:cNvPr id="10" name="Group 17"/>
            <p:cNvGrpSpPr>
              <a:grpSpLocks/>
            </p:cNvGrpSpPr>
            <p:nvPr/>
          </p:nvGrpSpPr>
          <p:grpSpPr bwMode="auto">
            <a:xfrm>
              <a:off x="4320" y="1440"/>
              <a:ext cx="867" cy="897"/>
              <a:chOff x="3455" y="2369"/>
              <a:chExt cx="867" cy="897"/>
            </a:xfrm>
          </p:grpSpPr>
          <p:sp>
            <p:nvSpPr>
              <p:cNvPr id="14" name="Rectangle 18"/>
              <p:cNvSpPr>
                <a:spLocks noChangeArrowheads="1"/>
              </p:cNvSpPr>
              <p:nvPr/>
            </p:nvSpPr>
            <p:spPr bwMode="auto">
              <a:xfrm>
                <a:off x="3743" y="2680"/>
                <a:ext cx="576" cy="576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Line 19"/>
              <p:cNvSpPr>
                <a:spLocks noChangeShapeType="1"/>
              </p:cNvSpPr>
              <p:nvPr/>
            </p:nvSpPr>
            <p:spPr bwMode="auto">
              <a:xfrm>
                <a:off x="3743" y="2968"/>
                <a:ext cx="57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Line 20"/>
              <p:cNvSpPr>
                <a:spLocks noChangeShapeType="1"/>
              </p:cNvSpPr>
              <p:nvPr/>
            </p:nvSpPr>
            <p:spPr bwMode="auto">
              <a:xfrm>
                <a:off x="4031" y="2680"/>
                <a:ext cx="0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Text Box 21"/>
              <p:cNvSpPr txBox="1">
                <a:spLocks noChangeArrowheads="1"/>
              </p:cNvSpPr>
              <p:nvPr/>
            </p:nvSpPr>
            <p:spPr bwMode="auto">
              <a:xfrm>
                <a:off x="3743" y="2738"/>
                <a:ext cx="288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100" b="1" i="1" dirty="0">
                    <a:latin typeface="Tahoma" pitchFamily="34" charset="0"/>
                  </a:rPr>
                  <a:t>m0</a:t>
                </a:r>
              </a:p>
            </p:txBody>
          </p:sp>
          <p:sp>
            <p:nvSpPr>
              <p:cNvPr id="18" name="Text Box 22"/>
              <p:cNvSpPr txBox="1">
                <a:spLocks noChangeArrowheads="1"/>
              </p:cNvSpPr>
              <p:nvPr/>
            </p:nvSpPr>
            <p:spPr bwMode="auto">
              <a:xfrm>
                <a:off x="4030" y="2738"/>
                <a:ext cx="288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100" b="1" i="1" dirty="0">
                    <a:latin typeface="Tahoma" pitchFamily="34" charset="0"/>
                  </a:rPr>
                  <a:t>m2</a:t>
                </a:r>
              </a:p>
            </p:txBody>
          </p:sp>
          <p:sp>
            <p:nvSpPr>
              <p:cNvPr id="19" name="Text Box 23"/>
              <p:cNvSpPr txBox="1">
                <a:spLocks noChangeArrowheads="1"/>
              </p:cNvSpPr>
              <p:nvPr/>
            </p:nvSpPr>
            <p:spPr bwMode="auto">
              <a:xfrm>
                <a:off x="3743" y="3032"/>
                <a:ext cx="288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100" b="1" i="1" dirty="0">
                    <a:latin typeface="Tahoma" pitchFamily="34" charset="0"/>
                  </a:rPr>
                  <a:t>m1</a:t>
                </a:r>
              </a:p>
            </p:txBody>
          </p:sp>
          <p:sp>
            <p:nvSpPr>
              <p:cNvPr id="20" name="Text Box 24"/>
              <p:cNvSpPr txBox="1">
                <a:spLocks noChangeArrowheads="1"/>
              </p:cNvSpPr>
              <p:nvPr/>
            </p:nvSpPr>
            <p:spPr bwMode="auto">
              <a:xfrm>
                <a:off x="4032" y="3024"/>
                <a:ext cx="288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100" b="1" i="1" dirty="0">
                    <a:latin typeface="Tahoma" pitchFamily="34" charset="0"/>
                  </a:rPr>
                  <a:t>m3</a:t>
                </a:r>
              </a:p>
            </p:txBody>
          </p:sp>
          <p:sp>
            <p:nvSpPr>
              <p:cNvPr id="21" name="Text Box 25"/>
              <p:cNvSpPr txBox="1">
                <a:spLocks noChangeArrowheads="1"/>
              </p:cNvSpPr>
              <p:nvPr/>
            </p:nvSpPr>
            <p:spPr bwMode="auto">
              <a:xfrm>
                <a:off x="3455" y="3000"/>
                <a:ext cx="254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b</a:t>
                </a:r>
              </a:p>
            </p:txBody>
          </p:sp>
          <p:sp>
            <p:nvSpPr>
              <p:cNvPr id="22" name="AutoShape 26"/>
              <p:cNvSpPr>
                <a:spLocks/>
              </p:cNvSpPr>
              <p:nvPr/>
            </p:nvSpPr>
            <p:spPr bwMode="auto">
              <a:xfrm>
                <a:off x="3631" y="2983"/>
                <a:ext cx="82" cy="283"/>
              </a:xfrm>
              <a:prstGeom prst="leftBrace">
                <a:avLst>
                  <a:gd name="adj1" fmla="val 28760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AutoShape 27"/>
              <p:cNvSpPr>
                <a:spLocks/>
              </p:cNvSpPr>
              <p:nvPr/>
            </p:nvSpPr>
            <p:spPr bwMode="auto">
              <a:xfrm rot="5400000" flipV="1">
                <a:off x="4140" y="2470"/>
                <a:ext cx="82" cy="283"/>
              </a:xfrm>
              <a:prstGeom prst="leftBrace">
                <a:avLst>
                  <a:gd name="adj1" fmla="val 28760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Text Box 28"/>
              <p:cNvSpPr txBox="1">
                <a:spLocks noChangeArrowheads="1"/>
              </p:cNvSpPr>
              <p:nvPr/>
            </p:nvSpPr>
            <p:spPr bwMode="auto">
              <a:xfrm>
                <a:off x="4050" y="2369"/>
                <a:ext cx="254" cy="1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a</a:t>
                </a:r>
              </a:p>
            </p:txBody>
          </p:sp>
        </p:grpSp>
        <p:sp>
          <p:nvSpPr>
            <p:cNvPr id="11" name="Text Box 29"/>
            <p:cNvSpPr txBox="1">
              <a:spLocks noChangeArrowheads="1"/>
            </p:cNvSpPr>
            <p:nvPr/>
          </p:nvSpPr>
          <p:spPr bwMode="auto">
            <a:xfrm>
              <a:off x="4176" y="1584"/>
              <a:ext cx="336" cy="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GB"/>
                <a:t>OR</a:t>
              </a:r>
            </a:p>
          </p:txBody>
        </p:sp>
        <p:sp>
          <p:nvSpPr>
            <p:cNvPr id="13" name="Text Box 30"/>
            <p:cNvSpPr txBox="1">
              <a:spLocks noChangeArrowheads="1"/>
            </p:cNvSpPr>
            <p:nvPr/>
          </p:nvSpPr>
          <p:spPr bwMode="auto">
            <a:xfrm>
              <a:off x="3216" y="1248"/>
              <a:ext cx="1087" cy="2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GB" sz="2000"/>
                <a:t>Alternative 2:</a:t>
              </a:r>
              <a:endParaRPr lang="en-GB" sz="2000" b="1">
                <a:latin typeface="Tahoma" pitchFamily="34" charset="0"/>
              </a:endParaRPr>
            </a:p>
          </p:txBody>
        </p:sp>
      </p:grpSp>
      <p:grpSp>
        <p:nvGrpSpPr>
          <p:cNvPr id="36" name="Group 31"/>
          <p:cNvGrpSpPr>
            <a:grpSpLocks/>
          </p:cNvGrpSpPr>
          <p:nvPr/>
        </p:nvGrpSpPr>
        <p:grpSpPr bwMode="auto">
          <a:xfrm>
            <a:off x="1192695" y="2269435"/>
            <a:ext cx="3205163" cy="1758950"/>
            <a:chOff x="912" y="1248"/>
            <a:chExt cx="2019" cy="1108"/>
          </a:xfrm>
        </p:grpSpPr>
        <p:grpSp>
          <p:nvGrpSpPr>
            <p:cNvPr id="37" name="Group 32"/>
            <p:cNvGrpSpPr>
              <a:grpSpLocks/>
            </p:cNvGrpSpPr>
            <p:nvPr/>
          </p:nvGrpSpPr>
          <p:grpSpPr bwMode="auto">
            <a:xfrm>
              <a:off x="912" y="1488"/>
              <a:ext cx="867" cy="868"/>
              <a:chOff x="2156" y="7508"/>
              <a:chExt cx="2168" cy="2169"/>
            </a:xfrm>
          </p:grpSpPr>
          <p:sp>
            <p:nvSpPr>
              <p:cNvPr id="53" name="Rectangle 33"/>
              <p:cNvSpPr>
                <a:spLocks noChangeArrowheads="1"/>
              </p:cNvSpPr>
              <p:nvPr/>
            </p:nvSpPr>
            <p:spPr bwMode="auto">
              <a:xfrm>
                <a:off x="2877" y="8213"/>
                <a:ext cx="1440" cy="144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" name="Line 34"/>
              <p:cNvSpPr>
                <a:spLocks noChangeShapeType="1"/>
              </p:cNvSpPr>
              <p:nvPr/>
            </p:nvSpPr>
            <p:spPr bwMode="auto">
              <a:xfrm>
                <a:off x="2877" y="8933"/>
                <a:ext cx="144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" name="Line 35"/>
              <p:cNvSpPr>
                <a:spLocks noChangeShapeType="1"/>
              </p:cNvSpPr>
              <p:nvPr/>
            </p:nvSpPr>
            <p:spPr bwMode="auto">
              <a:xfrm>
                <a:off x="3597" y="8213"/>
                <a:ext cx="0" cy="14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" name="Text Box 36"/>
              <p:cNvSpPr txBox="1">
                <a:spLocks noChangeArrowheads="1"/>
              </p:cNvSpPr>
              <p:nvPr/>
            </p:nvSpPr>
            <p:spPr bwMode="auto">
              <a:xfrm>
                <a:off x="2877" y="8357"/>
                <a:ext cx="720" cy="5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000" b="1" dirty="0" err="1">
                    <a:latin typeface="Tahoma" pitchFamily="34" charset="0"/>
                  </a:rPr>
                  <a:t>a'∙b</a:t>
                </a:r>
                <a:r>
                  <a:rPr lang="en-GB" sz="1000" b="1" dirty="0">
                    <a:latin typeface="Tahoma" pitchFamily="34" charset="0"/>
                  </a:rPr>
                  <a:t>'</a:t>
                </a:r>
              </a:p>
            </p:txBody>
          </p:sp>
          <p:sp>
            <p:nvSpPr>
              <p:cNvPr id="57" name="Text Box 37"/>
              <p:cNvSpPr txBox="1">
                <a:spLocks noChangeArrowheads="1"/>
              </p:cNvSpPr>
              <p:nvPr/>
            </p:nvSpPr>
            <p:spPr bwMode="auto">
              <a:xfrm>
                <a:off x="3593" y="8357"/>
                <a:ext cx="720" cy="5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000" b="1" dirty="0" err="1">
                    <a:latin typeface="Tahoma" pitchFamily="34" charset="0"/>
                  </a:rPr>
                  <a:t>a'∙b</a:t>
                </a:r>
                <a:endParaRPr lang="en-GB" sz="1000" b="1" dirty="0">
                  <a:latin typeface="Tahoma" pitchFamily="34" charset="0"/>
                </a:endParaRPr>
              </a:p>
            </p:txBody>
          </p:sp>
          <p:sp>
            <p:nvSpPr>
              <p:cNvPr id="58" name="Text Box 38"/>
              <p:cNvSpPr txBox="1">
                <a:spLocks noChangeArrowheads="1"/>
              </p:cNvSpPr>
              <p:nvPr/>
            </p:nvSpPr>
            <p:spPr bwMode="auto">
              <a:xfrm>
                <a:off x="2876" y="9092"/>
                <a:ext cx="720" cy="5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000" b="1" dirty="0" err="1">
                    <a:latin typeface="Tahoma" pitchFamily="34" charset="0"/>
                  </a:rPr>
                  <a:t>a∙b</a:t>
                </a:r>
                <a:r>
                  <a:rPr lang="en-GB" sz="1000" b="1" dirty="0">
                    <a:latin typeface="Tahoma" pitchFamily="34" charset="0"/>
                  </a:rPr>
                  <a:t>'</a:t>
                </a:r>
              </a:p>
            </p:txBody>
          </p:sp>
          <p:sp>
            <p:nvSpPr>
              <p:cNvPr id="59" name="Text Box 39"/>
              <p:cNvSpPr txBox="1">
                <a:spLocks noChangeArrowheads="1"/>
              </p:cNvSpPr>
              <p:nvPr/>
            </p:nvSpPr>
            <p:spPr bwMode="auto">
              <a:xfrm>
                <a:off x="3600" y="9072"/>
                <a:ext cx="720" cy="5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000" b="1" dirty="0" err="1">
                    <a:latin typeface="Tahoma" pitchFamily="34" charset="0"/>
                  </a:rPr>
                  <a:t>a∙b</a:t>
                </a:r>
                <a:endParaRPr lang="en-GB" sz="1000" b="1" dirty="0">
                  <a:latin typeface="Tahoma" pitchFamily="34" charset="0"/>
                </a:endParaRPr>
              </a:p>
            </p:txBody>
          </p:sp>
          <p:sp>
            <p:nvSpPr>
              <p:cNvPr id="60" name="Text Box 40"/>
              <p:cNvSpPr txBox="1">
                <a:spLocks noChangeArrowheads="1"/>
              </p:cNvSpPr>
              <p:nvPr/>
            </p:nvSpPr>
            <p:spPr bwMode="auto">
              <a:xfrm>
                <a:off x="2156" y="9012"/>
                <a:ext cx="636" cy="5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a</a:t>
                </a:r>
              </a:p>
            </p:txBody>
          </p:sp>
          <p:sp>
            <p:nvSpPr>
              <p:cNvPr id="61" name="AutoShape 41"/>
              <p:cNvSpPr>
                <a:spLocks/>
              </p:cNvSpPr>
              <p:nvPr/>
            </p:nvSpPr>
            <p:spPr bwMode="auto">
              <a:xfrm>
                <a:off x="2597" y="8969"/>
                <a:ext cx="204" cy="708"/>
              </a:xfrm>
              <a:prstGeom prst="leftBrace">
                <a:avLst>
                  <a:gd name="adj1" fmla="val 28922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" name="AutoShape 42"/>
              <p:cNvSpPr>
                <a:spLocks/>
              </p:cNvSpPr>
              <p:nvPr/>
            </p:nvSpPr>
            <p:spPr bwMode="auto">
              <a:xfrm rot="5400000" flipV="1">
                <a:off x="3868" y="7688"/>
                <a:ext cx="204" cy="708"/>
              </a:xfrm>
              <a:prstGeom prst="leftBrace">
                <a:avLst>
                  <a:gd name="adj1" fmla="val 28922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" name="Text Box 43"/>
              <p:cNvSpPr txBox="1">
                <a:spLocks noChangeArrowheads="1"/>
              </p:cNvSpPr>
              <p:nvPr/>
            </p:nvSpPr>
            <p:spPr bwMode="auto">
              <a:xfrm>
                <a:off x="3644" y="7508"/>
                <a:ext cx="636" cy="4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b</a:t>
                </a:r>
              </a:p>
            </p:txBody>
          </p:sp>
        </p:grpSp>
        <p:grpSp>
          <p:nvGrpSpPr>
            <p:cNvPr id="38" name="Group 44"/>
            <p:cNvGrpSpPr>
              <a:grpSpLocks/>
            </p:cNvGrpSpPr>
            <p:nvPr/>
          </p:nvGrpSpPr>
          <p:grpSpPr bwMode="auto">
            <a:xfrm>
              <a:off x="2064" y="1488"/>
              <a:ext cx="867" cy="865"/>
              <a:chOff x="3032" y="2848"/>
              <a:chExt cx="867" cy="865"/>
            </a:xfrm>
          </p:grpSpPr>
          <p:sp>
            <p:nvSpPr>
              <p:cNvPr id="42" name="Rectangle 45"/>
              <p:cNvSpPr>
                <a:spLocks noChangeArrowheads="1"/>
              </p:cNvSpPr>
              <p:nvPr/>
            </p:nvSpPr>
            <p:spPr bwMode="auto">
              <a:xfrm>
                <a:off x="3320" y="3128"/>
                <a:ext cx="576" cy="576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" name="Line 46"/>
              <p:cNvSpPr>
                <a:spLocks noChangeShapeType="1"/>
              </p:cNvSpPr>
              <p:nvPr/>
            </p:nvSpPr>
            <p:spPr bwMode="auto">
              <a:xfrm>
                <a:off x="3320" y="3416"/>
                <a:ext cx="57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" name="Line 47"/>
              <p:cNvSpPr>
                <a:spLocks noChangeShapeType="1"/>
              </p:cNvSpPr>
              <p:nvPr/>
            </p:nvSpPr>
            <p:spPr bwMode="auto">
              <a:xfrm>
                <a:off x="3608" y="3128"/>
                <a:ext cx="0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" name="Text Box 48"/>
              <p:cNvSpPr txBox="1">
                <a:spLocks noChangeArrowheads="1"/>
              </p:cNvSpPr>
              <p:nvPr/>
            </p:nvSpPr>
            <p:spPr bwMode="auto">
              <a:xfrm>
                <a:off x="3320" y="3185"/>
                <a:ext cx="28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100" b="1" i="1" dirty="0">
                    <a:latin typeface="Tahoma" pitchFamily="34" charset="0"/>
                  </a:rPr>
                  <a:t>m0</a:t>
                </a:r>
              </a:p>
            </p:txBody>
          </p:sp>
          <p:sp>
            <p:nvSpPr>
              <p:cNvPr id="46" name="Text Box 49"/>
              <p:cNvSpPr txBox="1">
                <a:spLocks noChangeArrowheads="1"/>
              </p:cNvSpPr>
              <p:nvPr/>
            </p:nvSpPr>
            <p:spPr bwMode="auto">
              <a:xfrm>
                <a:off x="3607" y="3185"/>
                <a:ext cx="28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100" b="1" i="1" dirty="0">
                    <a:latin typeface="Tahoma" pitchFamily="34" charset="0"/>
                  </a:rPr>
                  <a:t>m1</a:t>
                </a:r>
              </a:p>
            </p:txBody>
          </p:sp>
          <p:sp>
            <p:nvSpPr>
              <p:cNvPr id="47" name="Text Box 50"/>
              <p:cNvSpPr txBox="1">
                <a:spLocks noChangeArrowheads="1"/>
              </p:cNvSpPr>
              <p:nvPr/>
            </p:nvSpPr>
            <p:spPr bwMode="auto">
              <a:xfrm>
                <a:off x="3320" y="3479"/>
                <a:ext cx="28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100" b="1" i="1" dirty="0">
                    <a:latin typeface="Tahoma" pitchFamily="34" charset="0"/>
                  </a:rPr>
                  <a:t>m2</a:t>
                </a:r>
              </a:p>
            </p:txBody>
          </p:sp>
          <p:sp>
            <p:nvSpPr>
              <p:cNvPr id="48" name="Text Box 51"/>
              <p:cNvSpPr txBox="1">
                <a:spLocks noChangeArrowheads="1"/>
              </p:cNvSpPr>
              <p:nvPr/>
            </p:nvSpPr>
            <p:spPr bwMode="auto">
              <a:xfrm>
                <a:off x="3610" y="3471"/>
                <a:ext cx="28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100" b="1" i="1" dirty="0">
                    <a:latin typeface="Tahoma" pitchFamily="34" charset="0"/>
                  </a:rPr>
                  <a:t>m3</a:t>
                </a:r>
              </a:p>
            </p:txBody>
          </p:sp>
          <p:sp>
            <p:nvSpPr>
              <p:cNvPr id="49" name="Text Box 52"/>
              <p:cNvSpPr txBox="1">
                <a:spLocks noChangeArrowheads="1"/>
              </p:cNvSpPr>
              <p:nvPr/>
            </p:nvSpPr>
            <p:spPr bwMode="auto">
              <a:xfrm>
                <a:off x="3032" y="3447"/>
                <a:ext cx="25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a</a:t>
                </a:r>
              </a:p>
            </p:txBody>
          </p:sp>
          <p:sp>
            <p:nvSpPr>
              <p:cNvPr id="50" name="AutoShape 53"/>
              <p:cNvSpPr>
                <a:spLocks/>
              </p:cNvSpPr>
              <p:nvPr/>
            </p:nvSpPr>
            <p:spPr bwMode="auto">
              <a:xfrm>
                <a:off x="3208" y="3430"/>
                <a:ext cx="82" cy="283"/>
              </a:xfrm>
              <a:prstGeom prst="leftBrace">
                <a:avLst>
                  <a:gd name="adj1" fmla="val 28760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" name="AutoShape 54"/>
              <p:cNvSpPr>
                <a:spLocks/>
              </p:cNvSpPr>
              <p:nvPr/>
            </p:nvSpPr>
            <p:spPr bwMode="auto">
              <a:xfrm rot="5400000" flipV="1">
                <a:off x="3717" y="2917"/>
                <a:ext cx="82" cy="283"/>
              </a:xfrm>
              <a:prstGeom prst="leftBrace">
                <a:avLst>
                  <a:gd name="adj1" fmla="val 28760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" name="Text Box 55"/>
              <p:cNvSpPr txBox="1">
                <a:spLocks noChangeArrowheads="1"/>
              </p:cNvSpPr>
              <p:nvPr/>
            </p:nvSpPr>
            <p:spPr bwMode="auto">
              <a:xfrm>
                <a:off x="3627" y="2848"/>
                <a:ext cx="255" cy="1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b</a:t>
                </a:r>
              </a:p>
            </p:txBody>
          </p:sp>
        </p:grpSp>
        <p:sp>
          <p:nvSpPr>
            <p:cNvPr id="39" name="Text Box 56"/>
            <p:cNvSpPr txBox="1">
              <a:spLocks noChangeArrowheads="1"/>
            </p:cNvSpPr>
            <p:nvPr/>
          </p:nvSpPr>
          <p:spPr bwMode="auto">
            <a:xfrm>
              <a:off x="1056" y="1248"/>
              <a:ext cx="1125" cy="2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GB" sz="2000"/>
                <a:t>Alternative 1:</a:t>
              </a:r>
            </a:p>
          </p:txBody>
        </p:sp>
        <p:sp>
          <p:nvSpPr>
            <p:cNvPr id="40" name="Text Box 57"/>
            <p:cNvSpPr txBox="1">
              <a:spLocks noChangeArrowheads="1"/>
            </p:cNvSpPr>
            <p:nvPr/>
          </p:nvSpPr>
          <p:spPr bwMode="auto">
            <a:xfrm>
              <a:off x="1872" y="1584"/>
              <a:ext cx="384" cy="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GB"/>
                <a:t>OR</a:t>
              </a:r>
              <a:endParaRPr lang="en-GB" b="1">
                <a:latin typeface="Tahoma" pitchFamily="34" charset="0"/>
              </a:endParaRPr>
            </a:p>
          </p:txBody>
        </p:sp>
      </p:grpSp>
      <p:grpSp>
        <p:nvGrpSpPr>
          <p:cNvPr id="64" name="Group 58"/>
          <p:cNvGrpSpPr>
            <a:grpSpLocks/>
          </p:cNvGrpSpPr>
          <p:nvPr/>
        </p:nvGrpSpPr>
        <p:grpSpPr bwMode="auto">
          <a:xfrm>
            <a:off x="1192695" y="4250635"/>
            <a:ext cx="3251200" cy="1849438"/>
            <a:chOff x="912" y="2496"/>
            <a:chExt cx="2048" cy="1165"/>
          </a:xfrm>
        </p:grpSpPr>
        <p:grpSp>
          <p:nvGrpSpPr>
            <p:cNvPr id="65" name="Group 59"/>
            <p:cNvGrpSpPr>
              <a:grpSpLocks/>
            </p:cNvGrpSpPr>
            <p:nvPr/>
          </p:nvGrpSpPr>
          <p:grpSpPr bwMode="auto">
            <a:xfrm>
              <a:off x="912" y="2784"/>
              <a:ext cx="858" cy="862"/>
              <a:chOff x="1840" y="2930"/>
              <a:chExt cx="858" cy="862"/>
            </a:xfrm>
          </p:grpSpPr>
          <p:sp>
            <p:nvSpPr>
              <p:cNvPr id="80" name="Rectangle 60"/>
              <p:cNvSpPr>
                <a:spLocks noChangeArrowheads="1"/>
              </p:cNvSpPr>
              <p:nvPr/>
            </p:nvSpPr>
            <p:spPr bwMode="auto">
              <a:xfrm>
                <a:off x="2120" y="3210"/>
                <a:ext cx="576" cy="576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" name="Line 61"/>
              <p:cNvSpPr>
                <a:spLocks noChangeShapeType="1"/>
              </p:cNvSpPr>
              <p:nvPr/>
            </p:nvSpPr>
            <p:spPr bwMode="auto">
              <a:xfrm>
                <a:off x="2120" y="3498"/>
                <a:ext cx="57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" name="Line 62"/>
              <p:cNvSpPr>
                <a:spLocks noChangeShapeType="1"/>
              </p:cNvSpPr>
              <p:nvPr/>
            </p:nvSpPr>
            <p:spPr bwMode="auto">
              <a:xfrm>
                <a:off x="2408" y="3210"/>
                <a:ext cx="0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" name="Text Box 63"/>
              <p:cNvSpPr txBox="1">
                <a:spLocks noChangeArrowheads="1"/>
              </p:cNvSpPr>
              <p:nvPr/>
            </p:nvSpPr>
            <p:spPr bwMode="auto">
              <a:xfrm>
                <a:off x="2120" y="3268"/>
                <a:ext cx="288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000" b="1" dirty="0" err="1">
                    <a:latin typeface="Tahoma" pitchFamily="34" charset="0"/>
                  </a:rPr>
                  <a:t>a∙b</a:t>
                </a:r>
                <a:endParaRPr lang="en-GB" sz="1000" b="1" dirty="0">
                  <a:latin typeface="Tahoma" pitchFamily="34" charset="0"/>
                </a:endParaRPr>
              </a:p>
            </p:txBody>
          </p:sp>
          <p:sp>
            <p:nvSpPr>
              <p:cNvPr id="84" name="Text Box 64"/>
              <p:cNvSpPr txBox="1">
                <a:spLocks noChangeArrowheads="1"/>
              </p:cNvSpPr>
              <p:nvPr/>
            </p:nvSpPr>
            <p:spPr bwMode="auto">
              <a:xfrm>
                <a:off x="2407" y="3268"/>
                <a:ext cx="288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000" b="1" dirty="0" err="1">
                    <a:latin typeface="Tahoma" pitchFamily="34" charset="0"/>
                  </a:rPr>
                  <a:t>a'∙b</a:t>
                </a:r>
                <a:endParaRPr lang="en-GB" sz="1000" b="1" dirty="0">
                  <a:latin typeface="Tahoma" pitchFamily="34" charset="0"/>
                </a:endParaRPr>
              </a:p>
            </p:txBody>
          </p:sp>
          <p:sp>
            <p:nvSpPr>
              <p:cNvPr id="85" name="Text Box 65"/>
              <p:cNvSpPr txBox="1">
                <a:spLocks noChangeArrowheads="1"/>
              </p:cNvSpPr>
              <p:nvPr/>
            </p:nvSpPr>
            <p:spPr bwMode="auto">
              <a:xfrm>
                <a:off x="2120" y="3562"/>
                <a:ext cx="288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000" b="1" dirty="0" err="1">
                    <a:latin typeface="Tahoma" pitchFamily="34" charset="0"/>
                  </a:rPr>
                  <a:t>a∙b</a:t>
                </a:r>
                <a:r>
                  <a:rPr lang="en-GB" sz="1000" b="1" dirty="0">
                    <a:latin typeface="Tahoma" pitchFamily="34" charset="0"/>
                  </a:rPr>
                  <a:t>'</a:t>
                </a:r>
              </a:p>
            </p:txBody>
          </p:sp>
          <p:sp>
            <p:nvSpPr>
              <p:cNvPr id="86" name="Text Box 66"/>
              <p:cNvSpPr txBox="1">
                <a:spLocks noChangeArrowheads="1"/>
              </p:cNvSpPr>
              <p:nvPr/>
            </p:nvSpPr>
            <p:spPr bwMode="auto">
              <a:xfrm>
                <a:off x="2410" y="3554"/>
                <a:ext cx="288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000" b="1" dirty="0" err="1">
                    <a:latin typeface="Tahoma" pitchFamily="34" charset="0"/>
                  </a:rPr>
                  <a:t>a'∙b</a:t>
                </a:r>
                <a:r>
                  <a:rPr lang="en-GB" sz="1000" b="1" dirty="0">
                    <a:latin typeface="Tahoma" pitchFamily="34" charset="0"/>
                  </a:rPr>
                  <a:t>'</a:t>
                </a:r>
              </a:p>
            </p:txBody>
          </p:sp>
          <p:sp>
            <p:nvSpPr>
              <p:cNvPr id="87" name="Text Box 67"/>
              <p:cNvSpPr txBox="1">
                <a:spLocks noChangeArrowheads="1"/>
              </p:cNvSpPr>
              <p:nvPr/>
            </p:nvSpPr>
            <p:spPr bwMode="auto">
              <a:xfrm>
                <a:off x="1840" y="3269"/>
                <a:ext cx="206" cy="2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b</a:t>
                </a:r>
              </a:p>
            </p:txBody>
          </p:sp>
          <p:sp>
            <p:nvSpPr>
              <p:cNvPr id="88" name="AutoShape 68"/>
              <p:cNvSpPr>
                <a:spLocks/>
              </p:cNvSpPr>
              <p:nvPr/>
            </p:nvSpPr>
            <p:spPr bwMode="auto">
              <a:xfrm>
                <a:off x="2000" y="3217"/>
                <a:ext cx="82" cy="283"/>
              </a:xfrm>
              <a:prstGeom prst="leftBrace">
                <a:avLst>
                  <a:gd name="adj1" fmla="val 28760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" name="AutoShape 69"/>
              <p:cNvSpPr>
                <a:spLocks/>
              </p:cNvSpPr>
              <p:nvPr/>
            </p:nvSpPr>
            <p:spPr bwMode="auto">
              <a:xfrm rot="5400000" flipV="1">
                <a:off x="2221" y="2992"/>
                <a:ext cx="82" cy="283"/>
              </a:xfrm>
              <a:prstGeom prst="leftBrace">
                <a:avLst>
                  <a:gd name="adj1" fmla="val 28760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" name="Text Box 70"/>
              <p:cNvSpPr txBox="1">
                <a:spLocks noChangeArrowheads="1"/>
              </p:cNvSpPr>
              <p:nvPr/>
            </p:nvSpPr>
            <p:spPr bwMode="auto">
              <a:xfrm>
                <a:off x="2130" y="2930"/>
                <a:ext cx="254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a</a:t>
                </a:r>
              </a:p>
            </p:txBody>
          </p:sp>
        </p:grpSp>
        <p:grpSp>
          <p:nvGrpSpPr>
            <p:cNvPr id="66" name="Group 71"/>
            <p:cNvGrpSpPr>
              <a:grpSpLocks/>
            </p:cNvGrpSpPr>
            <p:nvPr/>
          </p:nvGrpSpPr>
          <p:grpSpPr bwMode="auto">
            <a:xfrm>
              <a:off x="2064" y="2784"/>
              <a:ext cx="896" cy="877"/>
              <a:chOff x="3338" y="2915"/>
              <a:chExt cx="896" cy="877"/>
            </a:xfrm>
          </p:grpSpPr>
          <p:sp>
            <p:nvSpPr>
              <p:cNvPr id="69" name="Rectangle 72"/>
              <p:cNvSpPr>
                <a:spLocks noChangeArrowheads="1"/>
              </p:cNvSpPr>
              <p:nvPr/>
            </p:nvSpPr>
            <p:spPr bwMode="auto">
              <a:xfrm>
                <a:off x="3656" y="3210"/>
                <a:ext cx="576" cy="576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" name="Line 73"/>
              <p:cNvSpPr>
                <a:spLocks noChangeShapeType="1"/>
              </p:cNvSpPr>
              <p:nvPr/>
            </p:nvSpPr>
            <p:spPr bwMode="auto">
              <a:xfrm>
                <a:off x="3656" y="3498"/>
                <a:ext cx="57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Line 74"/>
              <p:cNvSpPr>
                <a:spLocks noChangeShapeType="1"/>
              </p:cNvSpPr>
              <p:nvPr/>
            </p:nvSpPr>
            <p:spPr bwMode="auto">
              <a:xfrm>
                <a:off x="3944" y="3210"/>
                <a:ext cx="0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Text Box 75"/>
              <p:cNvSpPr txBox="1">
                <a:spLocks noChangeArrowheads="1"/>
              </p:cNvSpPr>
              <p:nvPr/>
            </p:nvSpPr>
            <p:spPr bwMode="auto">
              <a:xfrm>
                <a:off x="3656" y="3268"/>
                <a:ext cx="288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100" b="1" i="1" dirty="0">
                    <a:latin typeface="Tahoma" pitchFamily="34" charset="0"/>
                  </a:rPr>
                  <a:t>m3</a:t>
                </a:r>
              </a:p>
            </p:txBody>
          </p:sp>
          <p:sp>
            <p:nvSpPr>
              <p:cNvPr id="73" name="Text Box 76"/>
              <p:cNvSpPr txBox="1">
                <a:spLocks noChangeArrowheads="1"/>
              </p:cNvSpPr>
              <p:nvPr/>
            </p:nvSpPr>
            <p:spPr bwMode="auto">
              <a:xfrm>
                <a:off x="3943" y="3268"/>
                <a:ext cx="288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100" b="1" i="1" dirty="0">
                    <a:latin typeface="Tahoma" pitchFamily="34" charset="0"/>
                  </a:rPr>
                  <a:t>m1</a:t>
                </a:r>
              </a:p>
            </p:txBody>
          </p:sp>
          <p:sp>
            <p:nvSpPr>
              <p:cNvPr id="74" name="Text Box 77"/>
              <p:cNvSpPr txBox="1">
                <a:spLocks noChangeArrowheads="1"/>
              </p:cNvSpPr>
              <p:nvPr/>
            </p:nvSpPr>
            <p:spPr bwMode="auto">
              <a:xfrm>
                <a:off x="3656" y="3562"/>
                <a:ext cx="288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100" b="1" i="1" dirty="0">
                    <a:latin typeface="Tahoma" pitchFamily="34" charset="0"/>
                  </a:rPr>
                  <a:t>m2</a:t>
                </a:r>
              </a:p>
            </p:txBody>
          </p:sp>
          <p:sp>
            <p:nvSpPr>
              <p:cNvPr id="75" name="Text Box 78"/>
              <p:cNvSpPr txBox="1">
                <a:spLocks noChangeArrowheads="1"/>
              </p:cNvSpPr>
              <p:nvPr/>
            </p:nvSpPr>
            <p:spPr bwMode="auto">
              <a:xfrm>
                <a:off x="3946" y="3554"/>
                <a:ext cx="288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100" b="1" i="1" dirty="0">
                    <a:latin typeface="Tahoma" pitchFamily="34" charset="0"/>
                  </a:rPr>
                  <a:t>m0</a:t>
                </a:r>
              </a:p>
            </p:txBody>
          </p:sp>
          <p:sp>
            <p:nvSpPr>
              <p:cNvPr id="76" name="Text Box 79"/>
              <p:cNvSpPr txBox="1">
                <a:spLocks noChangeArrowheads="1"/>
              </p:cNvSpPr>
              <p:nvPr/>
            </p:nvSpPr>
            <p:spPr bwMode="auto">
              <a:xfrm>
                <a:off x="3338" y="3240"/>
                <a:ext cx="257" cy="1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b</a:t>
                </a:r>
              </a:p>
            </p:txBody>
          </p:sp>
          <p:sp>
            <p:nvSpPr>
              <p:cNvPr id="77" name="AutoShape 80"/>
              <p:cNvSpPr>
                <a:spLocks/>
              </p:cNvSpPr>
              <p:nvPr/>
            </p:nvSpPr>
            <p:spPr bwMode="auto">
              <a:xfrm>
                <a:off x="3541" y="3209"/>
                <a:ext cx="82" cy="283"/>
              </a:xfrm>
              <a:prstGeom prst="leftBrace">
                <a:avLst>
                  <a:gd name="adj1" fmla="val 28760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AutoShape 81"/>
              <p:cNvSpPr>
                <a:spLocks/>
              </p:cNvSpPr>
              <p:nvPr/>
            </p:nvSpPr>
            <p:spPr bwMode="auto">
              <a:xfrm rot="5400000" flipV="1">
                <a:off x="3754" y="2992"/>
                <a:ext cx="82" cy="283"/>
              </a:xfrm>
              <a:prstGeom prst="leftBrace">
                <a:avLst>
                  <a:gd name="adj1" fmla="val 28760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" name="Text Box 82"/>
              <p:cNvSpPr txBox="1">
                <a:spLocks noChangeArrowheads="1"/>
              </p:cNvSpPr>
              <p:nvPr/>
            </p:nvSpPr>
            <p:spPr bwMode="auto">
              <a:xfrm>
                <a:off x="3675" y="2915"/>
                <a:ext cx="255" cy="1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a</a:t>
                </a:r>
              </a:p>
            </p:txBody>
          </p:sp>
        </p:grpSp>
        <p:sp>
          <p:nvSpPr>
            <p:cNvPr id="67" name="Text Box 83"/>
            <p:cNvSpPr txBox="1">
              <a:spLocks noChangeArrowheads="1"/>
            </p:cNvSpPr>
            <p:nvPr/>
          </p:nvSpPr>
          <p:spPr bwMode="auto">
            <a:xfrm>
              <a:off x="1824" y="2832"/>
              <a:ext cx="336" cy="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GB"/>
                <a:t>OR</a:t>
              </a:r>
            </a:p>
          </p:txBody>
        </p:sp>
        <p:sp>
          <p:nvSpPr>
            <p:cNvPr id="68" name="Text Box 84"/>
            <p:cNvSpPr txBox="1">
              <a:spLocks noChangeArrowheads="1"/>
            </p:cNvSpPr>
            <p:nvPr/>
          </p:nvSpPr>
          <p:spPr bwMode="auto">
            <a:xfrm>
              <a:off x="1008" y="2496"/>
              <a:ext cx="1104" cy="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GB" sz="2000"/>
                <a:t>Alternative 3:</a:t>
              </a:r>
              <a:endParaRPr lang="en-GB" sz="1400" b="1">
                <a:latin typeface="Tahoma" pitchFamily="34" charset="0"/>
              </a:endParaRPr>
            </a:p>
          </p:txBody>
        </p:sp>
      </p:grpSp>
      <p:sp>
        <p:nvSpPr>
          <p:cNvPr id="91" name="Text Box 85"/>
          <p:cNvSpPr txBox="1">
            <a:spLocks noChangeArrowheads="1"/>
          </p:cNvSpPr>
          <p:nvPr/>
        </p:nvSpPr>
        <p:spPr bwMode="auto">
          <a:xfrm>
            <a:off x="5307495" y="5165035"/>
            <a:ext cx="1676400" cy="36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GB" sz="2000" dirty="0"/>
              <a:t>and others…</a:t>
            </a:r>
            <a:endParaRPr lang="en-GB" sz="1400" b="1" dirty="0">
              <a:latin typeface="Tahoma" pitchFamily="34" charset="0"/>
            </a:endParaRPr>
          </a:p>
        </p:txBody>
      </p:sp>
      <p:grpSp>
        <p:nvGrpSpPr>
          <p:cNvPr id="92" name="Group 88"/>
          <p:cNvGrpSpPr>
            <a:grpSpLocks/>
          </p:cNvGrpSpPr>
          <p:nvPr/>
        </p:nvGrpSpPr>
        <p:grpSpPr bwMode="auto">
          <a:xfrm>
            <a:off x="1345095" y="2269435"/>
            <a:ext cx="6858000" cy="4114800"/>
            <a:chOff x="864" y="1296"/>
            <a:chExt cx="4320" cy="2592"/>
          </a:xfrm>
        </p:grpSpPr>
        <p:sp>
          <p:nvSpPr>
            <p:cNvPr id="93" name="Line 86"/>
            <p:cNvSpPr>
              <a:spLocks noChangeShapeType="1"/>
            </p:cNvSpPr>
            <p:nvPr/>
          </p:nvSpPr>
          <p:spPr bwMode="auto">
            <a:xfrm>
              <a:off x="864" y="2496"/>
              <a:ext cx="43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Line 87"/>
            <p:cNvSpPr>
              <a:spLocks noChangeShapeType="1"/>
            </p:cNvSpPr>
            <p:nvPr/>
          </p:nvSpPr>
          <p:spPr bwMode="auto">
            <a:xfrm>
              <a:off x="2976" y="1296"/>
              <a:ext cx="0" cy="25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9343958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5.1 2-Variable K-maps (2/3)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#15: Simplification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15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95" name="Rectangle 3"/>
          <p:cNvSpPr txBox="1">
            <a:spLocks noChangeArrowheads="1"/>
          </p:cNvSpPr>
          <p:nvPr/>
        </p:nvSpPr>
        <p:spPr>
          <a:xfrm>
            <a:off x="457200" y="1295400"/>
            <a:ext cx="8229600" cy="5838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Alternative </a:t>
            </a:r>
            <a:r>
              <a:rPr lang="en-US" dirty="0">
                <a:solidFill>
                  <a:srgbClr val="800000"/>
                </a:solidFill>
              </a:rPr>
              <a:t>labelling</a:t>
            </a:r>
            <a:r>
              <a:rPr lang="en-US" dirty="0"/>
              <a:t> of a 2-variable (a, b) K-map:</a:t>
            </a:r>
            <a:endParaRPr lang="en-US" dirty="0">
              <a:sym typeface="Symbol" pitchFamily="18" charset="2"/>
            </a:endParaRPr>
          </a:p>
        </p:txBody>
      </p:sp>
      <p:grpSp>
        <p:nvGrpSpPr>
          <p:cNvPr id="96" name="Group 88"/>
          <p:cNvGrpSpPr>
            <a:grpSpLocks/>
          </p:cNvGrpSpPr>
          <p:nvPr/>
        </p:nvGrpSpPr>
        <p:grpSpPr bwMode="auto">
          <a:xfrm>
            <a:off x="2209800" y="2209800"/>
            <a:ext cx="4876800" cy="3116263"/>
            <a:chOff x="1426" y="1518"/>
            <a:chExt cx="3072" cy="1963"/>
          </a:xfrm>
        </p:grpSpPr>
        <p:grpSp>
          <p:nvGrpSpPr>
            <p:cNvPr id="97" name="Group 89"/>
            <p:cNvGrpSpPr>
              <a:grpSpLocks/>
            </p:cNvGrpSpPr>
            <p:nvPr/>
          </p:nvGrpSpPr>
          <p:grpSpPr bwMode="auto">
            <a:xfrm>
              <a:off x="1445" y="1518"/>
              <a:ext cx="867" cy="867"/>
              <a:chOff x="2708" y="3062"/>
              <a:chExt cx="2168" cy="2169"/>
            </a:xfrm>
          </p:grpSpPr>
          <p:sp>
            <p:nvSpPr>
              <p:cNvPr id="127" name="Rectangle 90"/>
              <p:cNvSpPr>
                <a:spLocks noChangeArrowheads="1"/>
              </p:cNvSpPr>
              <p:nvPr/>
            </p:nvSpPr>
            <p:spPr bwMode="auto">
              <a:xfrm>
                <a:off x="3429" y="3767"/>
                <a:ext cx="1440" cy="144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8" name="Line 91"/>
              <p:cNvSpPr>
                <a:spLocks noChangeShapeType="1"/>
              </p:cNvSpPr>
              <p:nvPr/>
            </p:nvSpPr>
            <p:spPr bwMode="auto">
              <a:xfrm>
                <a:off x="3429" y="4487"/>
                <a:ext cx="144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9" name="Line 92"/>
              <p:cNvSpPr>
                <a:spLocks noChangeShapeType="1"/>
              </p:cNvSpPr>
              <p:nvPr/>
            </p:nvSpPr>
            <p:spPr bwMode="auto">
              <a:xfrm>
                <a:off x="4149" y="3767"/>
                <a:ext cx="0" cy="14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0" name="Text Box 93"/>
              <p:cNvSpPr txBox="1">
                <a:spLocks noChangeArrowheads="1"/>
              </p:cNvSpPr>
              <p:nvPr/>
            </p:nvSpPr>
            <p:spPr bwMode="auto">
              <a:xfrm>
                <a:off x="2708" y="4566"/>
                <a:ext cx="636" cy="5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a</a:t>
                </a:r>
              </a:p>
            </p:txBody>
          </p:sp>
          <p:sp>
            <p:nvSpPr>
              <p:cNvPr id="131" name="AutoShape 94"/>
              <p:cNvSpPr>
                <a:spLocks/>
              </p:cNvSpPr>
              <p:nvPr/>
            </p:nvSpPr>
            <p:spPr bwMode="auto">
              <a:xfrm>
                <a:off x="3149" y="4523"/>
                <a:ext cx="204" cy="708"/>
              </a:xfrm>
              <a:prstGeom prst="leftBrace">
                <a:avLst>
                  <a:gd name="adj1" fmla="val 28922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2" name="AutoShape 95"/>
              <p:cNvSpPr>
                <a:spLocks/>
              </p:cNvSpPr>
              <p:nvPr/>
            </p:nvSpPr>
            <p:spPr bwMode="auto">
              <a:xfrm rot="5400000" flipV="1">
                <a:off x="4420" y="3242"/>
                <a:ext cx="204" cy="708"/>
              </a:xfrm>
              <a:prstGeom prst="leftBrace">
                <a:avLst>
                  <a:gd name="adj1" fmla="val 28922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" name="Text Box 96"/>
              <p:cNvSpPr txBox="1">
                <a:spLocks noChangeArrowheads="1"/>
              </p:cNvSpPr>
              <p:nvPr/>
            </p:nvSpPr>
            <p:spPr bwMode="auto">
              <a:xfrm>
                <a:off x="4196" y="3062"/>
                <a:ext cx="636" cy="4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b</a:t>
                </a:r>
              </a:p>
            </p:txBody>
          </p:sp>
        </p:grpSp>
        <p:sp>
          <p:nvSpPr>
            <p:cNvPr id="98" name="Text Box 97"/>
            <p:cNvSpPr txBox="1">
              <a:spLocks noChangeArrowheads="1"/>
            </p:cNvSpPr>
            <p:nvPr/>
          </p:nvSpPr>
          <p:spPr bwMode="auto">
            <a:xfrm>
              <a:off x="2456" y="1908"/>
              <a:ext cx="1034" cy="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GB"/>
                <a:t>equivalent to</a:t>
              </a:r>
              <a:r>
                <a:rPr lang="en-GB" b="1"/>
                <a:t>:</a:t>
              </a:r>
            </a:p>
          </p:txBody>
        </p:sp>
        <p:grpSp>
          <p:nvGrpSpPr>
            <p:cNvPr id="99" name="Group 98"/>
            <p:cNvGrpSpPr>
              <a:grpSpLocks/>
            </p:cNvGrpSpPr>
            <p:nvPr/>
          </p:nvGrpSpPr>
          <p:grpSpPr bwMode="auto">
            <a:xfrm>
              <a:off x="3442" y="1545"/>
              <a:ext cx="926" cy="824"/>
              <a:chOff x="7668" y="3108"/>
              <a:chExt cx="2316" cy="2061"/>
            </a:xfrm>
          </p:grpSpPr>
          <p:sp>
            <p:nvSpPr>
              <p:cNvPr id="119" name="Rectangle 99"/>
              <p:cNvSpPr>
                <a:spLocks noChangeArrowheads="1"/>
              </p:cNvSpPr>
              <p:nvPr/>
            </p:nvSpPr>
            <p:spPr bwMode="auto">
              <a:xfrm>
                <a:off x="8353" y="3729"/>
                <a:ext cx="1440" cy="144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" name="Line 100"/>
              <p:cNvSpPr>
                <a:spLocks noChangeShapeType="1"/>
              </p:cNvSpPr>
              <p:nvPr/>
            </p:nvSpPr>
            <p:spPr bwMode="auto">
              <a:xfrm>
                <a:off x="8353" y="4449"/>
                <a:ext cx="144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" name="Line 101"/>
              <p:cNvSpPr>
                <a:spLocks noChangeShapeType="1"/>
              </p:cNvSpPr>
              <p:nvPr/>
            </p:nvSpPr>
            <p:spPr bwMode="auto">
              <a:xfrm>
                <a:off x="9073" y="3729"/>
                <a:ext cx="0" cy="14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" name="Text Box 102"/>
              <p:cNvSpPr txBox="1">
                <a:spLocks noChangeArrowheads="1"/>
              </p:cNvSpPr>
              <p:nvPr/>
            </p:nvSpPr>
            <p:spPr bwMode="auto">
              <a:xfrm>
                <a:off x="7668" y="3284"/>
                <a:ext cx="636" cy="5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a</a:t>
                </a:r>
              </a:p>
            </p:txBody>
          </p:sp>
          <p:sp>
            <p:nvSpPr>
              <p:cNvPr id="123" name="Text Box 103"/>
              <p:cNvSpPr txBox="1">
                <a:spLocks noChangeArrowheads="1"/>
              </p:cNvSpPr>
              <p:nvPr/>
            </p:nvSpPr>
            <p:spPr bwMode="auto">
              <a:xfrm>
                <a:off x="7992" y="3108"/>
                <a:ext cx="636" cy="4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b</a:t>
                </a:r>
              </a:p>
            </p:txBody>
          </p:sp>
          <p:sp>
            <p:nvSpPr>
              <p:cNvPr id="124" name="Line 104"/>
              <p:cNvSpPr>
                <a:spLocks noChangeShapeType="1"/>
              </p:cNvSpPr>
              <p:nvPr/>
            </p:nvSpPr>
            <p:spPr bwMode="auto">
              <a:xfrm flipH="1" flipV="1">
                <a:off x="7920" y="3168"/>
                <a:ext cx="432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" name="Text Box 105"/>
              <p:cNvSpPr txBox="1">
                <a:spLocks noChangeArrowheads="1"/>
              </p:cNvSpPr>
              <p:nvPr/>
            </p:nvSpPr>
            <p:spPr bwMode="auto">
              <a:xfrm>
                <a:off x="8532" y="3240"/>
                <a:ext cx="1452" cy="5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GB" sz="1600" b="1">
                    <a:latin typeface="Times New Roman" pitchFamily="18" charset="0"/>
                  </a:rPr>
                  <a:t>0       1</a:t>
                </a:r>
              </a:p>
            </p:txBody>
          </p:sp>
          <p:sp>
            <p:nvSpPr>
              <p:cNvPr id="126" name="Text Box 106"/>
              <p:cNvSpPr txBox="1">
                <a:spLocks noChangeArrowheads="1"/>
              </p:cNvSpPr>
              <p:nvPr/>
            </p:nvSpPr>
            <p:spPr bwMode="auto">
              <a:xfrm>
                <a:off x="7732" y="3872"/>
                <a:ext cx="632" cy="12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r>
                  <a:rPr lang="en-GB" sz="1600" b="1">
                    <a:latin typeface="Times New Roman" pitchFamily="18" charset="0"/>
                  </a:rPr>
                  <a:t>0</a:t>
                </a:r>
              </a:p>
              <a:p>
                <a:pPr algn="r" eaLnBrk="0" hangingPunct="0"/>
                <a:r>
                  <a:rPr lang="en-GB" sz="1600" b="1">
                    <a:latin typeface="Times New Roman" pitchFamily="18" charset="0"/>
                  </a:rPr>
                  <a:t>   1</a:t>
                </a:r>
              </a:p>
            </p:txBody>
          </p:sp>
        </p:grpSp>
        <p:sp>
          <p:nvSpPr>
            <p:cNvPr id="100" name="Line 107"/>
            <p:cNvSpPr>
              <a:spLocks noChangeShapeType="1"/>
            </p:cNvSpPr>
            <p:nvPr/>
          </p:nvSpPr>
          <p:spPr bwMode="auto">
            <a:xfrm>
              <a:off x="1426" y="2505"/>
              <a:ext cx="307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1" name="Group 108"/>
            <p:cNvGrpSpPr>
              <a:grpSpLocks/>
            </p:cNvGrpSpPr>
            <p:nvPr/>
          </p:nvGrpSpPr>
          <p:grpSpPr bwMode="auto">
            <a:xfrm>
              <a:off x="1459" y="2621"/>
              <a:ext cx="865" cy="860"/>
              <a:chOff x="1329" y="2660"/>
              <a:chExt cx="865" cy="860"/>
            </a:xfrm>
          </p:grpSpPr>
          <p:sp>
            <p:nvSpPr>
              <p:cNvPr id="112" name="Rectangle 109"/>
              <p:cNvSpPr>
                <a:spLocks noChangeArrowheads="1"/>
              </p:cNvSpPr>
              <p:nvPr/>
            </p:nvSpPr>
            <p:spPr bwMode="auto">
              <a:xfrm>
                <a:off x="1618" y="2934"/>
                <a:ext cx="576" cy="576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" name="Line 110"/>
              <p:cNvSpPr>
                <a:spLocks noChangeShapeType="1"/>
              </p:cNvSpPr>
              <p:nvPr/>
            </p:nvSpPr>
            <p:spPr bwMode="auto">
              <a:xfrm>
                <a:off x="1618" y="3222"/>
                <a:ext cx="57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" name="Line 111"/>
              <p:cNvSpPr>
                <a:spLocks noChangeShapeType="1"/>
              </p:cNvSpPr>
              <p:nvPr/>
            </p:nvSpPr>
            <p:spPr bwMode="auto">
              <a:xfrm>
                <a:off x="1906" y="2934"/>
                <a:ext cx="0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" name="Text Box 112"/>
              <p:cNvSpPr txBox="1">
                <a:spLocks noChangeArrowheads="1"/>
              </p:cNvSpPr>
              <p:nvPr/>
            </p:nvSpPr>
            <p:spPr bwMode="auto">
              <a:xfrm>
                <a:off x="1329" y="3254"/>
                <a:ext cx="255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b</a:t>
                </a:r>
              </a:p>
            </p:txBody>
          </p:sp>
          <p:sp>
            <p:nvSpPr>
              <p:cNvPr id="116" name="AutoShape 113"/>
              <p:cNvSpPr>
                <a:spLocks/>
              </p:cNvSpPr>
              <p:nvPr/>
            </p:nvSpPr>
            <p:spPr bwMode="auto">
              <a:xfrm>
                <a:off x="1506" y="3237"/>
                <a:ext cx="81" cy="283"/>
              </a:xfrm>
              <a:prstGeom prst="leftBrace">
                <a:avLst>
                  <a:gd name="adj1" fmla="val 29115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" name="AutoShape 114"/>
              <p:cNvSpPr>
                <a:spLocks/>
              </p:cNvSpPr>
              <p:nvPr/>
            </p:nvSpPr>
            <p:spPr bwMode="auto">
              <a:xfrm rot="5400000" flipV="1">
                <a:off x="1726" y="2732"/>
                <a:ext cx="82" cy="284"/>
              </a:xfrm>
              <a:prstGeom prst="leftBrace">
                <a:avLst>
                  <a:gd name="adj1" fmla="val 28862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" name="Text Box 115"/>
              <p:cNvSpPr txBox="1">
                <a:spLocks noChangeArrowheads="1"/>
              </p:cNvSpPr>
              <p:nvPr/>
            </p:nvSpPr>
            <p:spPr bwMode="auto">
              <a:xfrm>
                <a:off x="1637" y="2660"/>
                <a:ext cx="254" cy="1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a</a:t>
                </a:r>
              </a:p>
            </p:txBody>
          </p:sp>
        </p:grpSp>
        <p:sp>
          <p:nvSpPr>
            <p:cNvPr id="102" name="Text Box 116"/>
            <p:cNvSpPr txBox="1">
              <a:spLocks noChangeArrowheads="1"/>
            </p:cNvSpPr>
            <p:nvPr/>
          </p:nvSpPr>
          <p:spPr bwMode="auto">
            <a:xfrm>
              <a:off x="2482" y="2985"/>
              <a:ext cx="1019" cy="2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GB"/>
                <a:t>equivalent to:</a:t>
              </a:r>
              <a:endParaRPr lang="en-GB" b="1"/>
            </a:p>
          </p:txBody>
        </p:sp>
        <p:grpSp>
          <p:nvGrpSpPr>
            <p:cNvPr id="103" name="Group 117"/>
            <p:cNvGrpSpPr>
              <a:grpSpLocks/>
            </p:cNvGrpSpPr>
            <p:nvPr/>
          </p:nvGrpSpPr>
          <p:grpSpPr bwMode="auto">
            <a:xfrm>
              <a:off x="3456" y="2640"/>
              <a:ext cx="927" cy="825"/>
              <a:chOff x="3326" y="2679"/>
              <a:chExt cx="927" cy="825"/>
            </a:xfrm>
          </p:grpSpPr>
          <p:sp>
            <p:nvSpPr>
              <p:cNvPr id="104" name="Rectangle 118"/>
              <p:cNvSpPr>
                <a:spLocks noChangeArrowheads="1"/>
              </p:cNvSpPr>
              <p:nvPr/>
            </p:nvSpPr>
            <p:spPr bwMode="auto">
              <a:xfrm>
                <a:off x="3600" y="2928"/>
                <a:ext cx="576" cy="576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" name="Line 119"/>
              <p:cNvSpPr>
                <a:spLocks noChangeShapeType="1"/>
              </p:cNvSpPr>
              <p:nvPr/>
            </p:nvSpPr>
            <p:spPr bwMode="auto">
              <a:xfrm>
                <a:off x="3600" y="3216"/>
                <a:ext cx="57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" name="Line 120"/>
              <p:cNvSpPr>
                <a:spLocks noChangeShapeType="1"/>
              </p:cNvSpPr>
              <p:nvPr/>
            </p:nvSpPr>
            <p:spPr bwMode="auto">
              <a:xfrm>
                <a:off x="3888" y="2928"/>
                <a:ext cx="0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" name="Text Box 121"/>
              <p:cNvSpPr txBox="1">
                <a:spLocks noChangeArrowheads="1"/>
              </p:cNvSpPr>
              <p:nvPr/>
            </p:nvSpPr>
            <p:spPr bwMode="auto">
              <a:xfrm>
                <a:off x="3326" y="2750"/>
                <a:ext cx="255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b</a:t>
                </a:r>
              </a:p>
            </p:txBody>
          </p:sp>
          <p:sp>
            <p:nvSpPr>
              <p:cNvPr id="108" name="Text Box 122"/>
              <p:cNvSpPr txBox="1">
                <a:spLocks noChangeArrowheads="1"/>
              </p:cNvSpPr>
              <p:nvPr/>
            </p:nvSpPr>
            <p:spPr bwMode="auto">
              <a:xfrm>
                <a:off x="3456" y="2679"/>
                <a:ext cx="254" cy="1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a</a:t>
                </a:r>
              </a:p>
            </p:txBody>
          </p:sp>
          <p:sp>
            <p:nvSpPr>
              <p:cNvPr id="109" name="Line 123"/>
              <p:cNvSpPr>
                <a:spLocks noChangeShapeType="1"/>
              </p:cNvSpPr>
              <p:nvPr/>
            </p:nvSpPr>
            <p:spPr bwMode="auto">
              <a:xfrm flipH="1" flipV="1">
                <a:off x="3427" y="2703"/>
                <a:ext cx="173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" name="Text Box 124"/>
              <p:cNvSpPr txBox="1">
                <a:spLocks noChangeArrowheads="1"/>
              </p:cNvSpPr>
              <p:nvPr/>
            </p:nvSpPr>
            <p:spPr bwMode="auto">
              <a:xfrm>
                <a:off x="3672" y="2732"/>
                <a:ext cx="581" cy="2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GB" sz="1600" b="1">
                    <a:latin typeface="Times New Roman" pitchFamily="18" charset="0"/>
                  </a:rPr>
                  <a:t>1       0</a:t>
                </a:r>
              </a:p>
            </p:txBody>
          </p:sp>
          <p:sp>
            <p:nvSpPr>
              <p:cNvPr id="111" name="Text Box 125"/>
              <p:cNvSpPr txBox="1">
                <a:spLocks noChangeArrowheads="1"/>
              </p:cNvSpPr>
              <p:nvPr/>
            </p:nvSpPr>
            <p:spPr bwMode="auto">
              <a:xfrm>
                <a:off x="3352" y="2985"/>
                <a:ext cx="253" cy="4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r>
                  <a:rPr lang="en-GB" sz="1600" b="1">
                    <a:latin typeface="Times New Roman" pitchFamily="18" charset="0"/>
                  </a:rPr>
                  <a:t>0</a:t>
                </a:r>
              </a:p>
              <a:p>
                <a:pPr algn="r" eaLnBrk="0" hangingPunct="0"/>
                <a:r>
                  <a:rPr lang="en-GB" sz="1600" b="1">
                    <a:latin typeface="Times New Roman" pitchFamily="18" charset="0"/>
                  </a:rPr>
                  <a:t>   1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3842113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5.1 2-Variable K-maps (3/3)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#15: Simplification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16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45" name="Rectangle 3"/>
          <p:cNvSpPr txBox="1">
            <a:spLocks noChangeArrowheads="1"/>
          </p:cNvSpPr>
          <p:nvPr/>
        </p:nvSpPr>
        <p:spPr>
          <a:xfrm>
            <a:off x="457200" y="1295400"/>
            <a:ext cx="8229600" cy="18351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The K-map for a function is filled by putting</a:t>
            </a:r>
          </a:p>
          <a:p>
            <a:pPr marL="622300" lvl="1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800000"/>
                </a:solidFill>
              </a:rPr>
              <a:t>A ‘1’ in the square the corresponds to a </a:t>
            </a:r>
            <a:r>
              <a:rPr lang="en-US" dirty="0" err="1">
                <a:solidFill>
                  <a:srgbClr val="800000"/>
                </a:solidFill>
              </a:rPr>
              <a:t>minterm</a:t>
            </a:r>
            <a:r>
              <a:rPr lang="en-US" dirty="0">
                <a:solidFill>
                  <a:srgbClr val="800000"/>
                </a:solidFill>
              </a:rPr>
              <a:t> of the function</a:t>
            </a:r>
          </a:p>
          <a:p>
            <a:pPr marL="622300" lvl="1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800000"/>
                </a:solidFill>
              </a:rPr>
              <a:t>A ‘0’ otherwise</a:t>
            </a:r>
          </a:p>
          <a:p>
            <a:pPr marL="265113" indent="-265113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Example: Half adder.</a:t>
            </a:r>
            <a:endParaRPr lang="en-US" dirty="0">
              <a:sym typeface="Symbol" pitchFamily="18" charset="2"/>
            </a:endParaRPr>
          </a:p>
        </p:txBody>
      </p:sp>
      <p:grpSp>
        <p:nvGrpSpPr>
          <p:cNvPr id="65" name="Group 46"/>
          <p:cNvGrpSpPr>
            <a:grpSpLocks/>
          </p:cNvGrpSpPr>
          <p:nvPr/>
        </p:nvGrpSpPr>
        <p:grpSpPr bwMode="auto">
          <a:xfrm>
            <a:off x="2743200" y="3962400"/>
            <a:ext cx="912813" cy="831850"/>
            <a:chOff x="624" y="3162"/>
            <a:chExt cx="575" cy="524"/>
          </a:xfrm>
        </p:grpSpPr>
        <p:sp>
          <p:nvSpPr>
            <p:cNvPr id="66" name="Text Box 9"/>
            <p:cNvSpPr txBox="1">
              <a:spLocks noChangeArrowheads="1"/>
            </p:cNvSpPr>
            <p:nvPr/>
          </p:nvSpPr>
          <p:spPr bwMode="auto">
            <a:xfrm>
              <a:off x="624" y="3162"/>
              <a:ext cx="28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>
                  <a:latin typeface="Tahoma" pitchFamily="34" charset="0"/>
                </a:rPr>
                <a:t>0</a:t>
              </a:r>
            </a:p>
          </p:txBody>
        </p:sp>
        <p:sp>
          <p:nvSpPr>
            <p:cNvPr id="67" name="Text Box 10"/>
            <p:cNvSpPr txBox="1">
              <a:spLocks noChangeArrowheads="1"/>
            </p:cNvSpPr>
            <p:nvPr/>
          </p:nvSpPr>
          <p:spPr bwMode="auto">
            <a:xfrm>
              <a:off x="911" y="3162"/>
              <a:ext cx="28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>
                  <a:latin typeface="Tahoma" pitchFamily="34" charset="0"/>
                </a:rPr>
                <a:t>0</a:t>
              </a:r>
            </a:p>
          </p:txBody>
        </p:sp>
        <p:sp>
          <p:nvSpPr>
            <p:cNvPr id="68" name="Text Box 11"/>
            <p:cNvSpPr txBox="1">
              <a:spLocks noChangeArrowheads="1"/>
            </p:cNvSpPr>
            <p:nvPr/>
          </p:nvSpPr>
          <p:spPr bwMode="auto">
            <a:xfrm>
              <a:off x="624" y="3456"/>
              <a:ext cx="28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>
                  <a:latin typeface="Tahoma" pitchFamily="34" charset="0"/>
                </a:rPr>
                <a:t>0</a:t>
              </a:r>
            </a:p>
          </p:txBody>
        </p:sp>
      </p:grpSp>
      <p:grpSp>
        <p:nvGrpSpPr>
          <p:cNvPr id="69" name="Group 48"/>
          <p:cNvGrpSpPr>
            <a:grpSpLocks/>
          </p:cNvGrpSpPr>
          <p:nvPr/>
        </p:nvGrpSpPr>
        <p:grpSpPr bwMode="auto">
          <a:xfrm>
            <a:off x="5181600" y="3962400"/>
            <a:ext cx="915988" cy="819150"/>
            <a:chOff x="4464" y="1584"/>
            <a:chExt cx="577" cy="516"/>
          </a:xfrm>
        </p:grpSpPr>
        <p:sp>
          <p:nvSpPr>
            <p:cNvPr id="70" name="Text Box 21"/>
            <p:cNvSpPr txBox="1">
              <a:spLocks noChangeArrowheads="1"/>
            </p:cNvSpPr>
            <p:nvPr/>
          </p:nvSpPr>
          <p:spPr bwMode="auto">
            <a:xfrm>
              <a:off x="4464" y="1584"/>
              <a:ext cx="28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>
                  <a:latin typeface="Tahoma" pitchFamily="34" charset="0"/>
                </a:rPr>
                <a:t>0</a:t>
              </a:r>
            </a:p>
          </p:txBody>
        </p:sp>
        <p:sp>
          <p:nvSpPr>
            <p:cNvPr id="71" name="Text Box 24"/>
            <p:cNvSpPr txBox="1">
              <a:spLocks noChangeArrowheads="1"/>
            </p:cNvSpPr>
            <p:nvPr/>
          </p:nvSpPr>
          <p:spPr bwMode="auto">
            <a:xfrm>
              <a:off x="4753" y="1870"/>
              <a:ext cx="28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>
                  <a:latin typeface="Tahoma" pitchFamily="34" charset="0"/>
                </a:rPr>
                <a:t>0</a:t>
              </a:r>
            </a:p>
          </p:txBody>
        </p:sp>
      </p:grpSp>
      <p:grpSp>
        <p:nvGrpSpPr>
          <p:cNvPr id="72" name="Group 44"/>
          <p:cNvGrpSpPr>
            <a:grpSpLocks/>
          </p:cNvGrpSpPr>
          <p:nvPr/>
        </p:nvGrpSpPr>
        <p:grpSpPr bwMode="auto">
          <a:xfrm>
            <a:off x="2286000" y="3429000"/>
            <a:ext cx="4114800" cy="2039938"/>
            <a:chOff x="1440" y="2160"/>
            <a:chExt cx="2592" cy="1285"/>
          </a:xfrm>
        </p:grpSpPr>
        <p:grpSp>
          <p:nvGrpSpPr>
            <p:cNvPr id="73" name="Group 43"/>
            <p:cNvGrpSpPr>
              <a:grpSpLocks/>
            </p:cNvGrpSpPr>
            <p:nvPr/>
          </p:nvGrpSpPr>
          <p:grpSpPr bwMode="auto">
            <a:xfrm>
              <a:off x="1440" y="2160"/>
              <a:ext cx="867" cy="868"/>
              <a:chOff x="1440" y="2160"/>
              <a:chExt cx="867" cy="868"/>
            </a:xfrm>
          </p:grpSpPr>
          <p:sp>
            <p:nvSpPr>
              <p:cNvPr id="84" name="Rectangle 6"/>
              <p:cNvSpPr>
                <a:spLocks noChangeArrowheads="1"/>
              </p:cNvSpPr>
              <p:nvPr/>
            </p:nvSpPr>
            <p:spPr bwMode="auto">
              <a:xfrm>
                <a:off x="1728" y="2442"/>
                <a:ext cx="576" cy="576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" name="Line 7"/>
              <p:cNvSpPr>
                <a:spLocks noChangeShapeType="1"/>
              </p:cNvSpPr>
              <p:nvPr/>
            </p:nvSpPr>
            <p:spPr bwMode="auto">
              <a:xfrm>
                <a:off x="1728" y="2730"/>
                <a:ext cx="57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" name="Line 8"/>
              <p:cNvSpPr>
                <a:spLocks noChangeShapeType="1"/>
              </p:cNvSpPr>
              <p:nvPr/>
            </p:nvSpPr>
            <p:spPr bwMode="auto">
              <a:xfrm>
                <a:off x="2016" y="2442"/>
                <a:ext cx="0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" name="Text Box 13"/>
              <p:cNvSpPr txBox="1">
                <a:spLocks noChangeArrowheads="1"/>
              </p:cNvSpPr>
              <p:nvPr/>
            </p:nvSpPr>
            <p:spPr bwMode="auto">
              <a:xfrm>
                <a:off x="1440" y="2762"/>
                <a:ext cx="254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a</a:t>
                </a:r>
              </a:p>
            </p:txBody>
          </p:sp>
          <p:sp>
            <p:nvSpPr>
              <p:cNvPr id="88" name="AutoShape 14"/>
              <p:cNvSpPr>
                <a:spLocks/>
              </p:cNvSpPr>
              <p:nvPr/>
            </p:nvSpPr>
            <p:spPr bwMode="auto">
              <a:xfrm>
                <a:off x="1616" y="2745"/>
                <a:ext cx="82" cy="283"/>
              </a:xfrm>
              <a:prstGeom prst="leftBrace">
                <a:avLst>
                  <a:gd name="adj1" fmla="val 28760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" name="AutoShape 15"/>
              <p:cNvSpPr>
                <a:spLocks/>
              </p:cNvSpPr>
              <p:nvPr/>
            </p:nvSpPr>
            <p:spPr bwMode="auto">
              <a:xfrm rot="5400000" flipV="1">
                <a:off x="2125" y="2232"/>
                <a:ext cx="82" cy="283"/>
              </a:xfrm>
              <a:prstGeom prst="leftBrace">
                <a:avLst>
                  <a:gd name="adj1" fmla="val 28760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" name="Text Box 16"/>
              <p:cNvSpPr txBox="1">
                <a:spLocks noChangeArrowheads="1"/>
              </p:cNvSpPr>
              <p:nvPr/>
            </p:nvSpPr>
            <p:spPr bwMode="auto">
              <a:xfrm>
                <a:off x="2035" y="2160"/>
                <a:ext cx="254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b</a:t>
                </a:r>
              </a:p>
            </p:txBody>
          </p:sp>
        </p:grpSp>
        <p:grpSp>
          <p:nvGrpSpPr>
            <p:cNvPr id="74" name="Group 42"/>
            <p:cNvGrpSpPr>
              <a:grpSpLocks/>
            </p:cNvGrpSpPr>
            <p:nvPr/>
          </p:nvGrpSpPr>
          <p:grpSpPr bwMode="auto">
            <a:xfrm>
              <a:off x="2949" y="2160"/>
              <a:ext cx="867" cy="868"/>
              <a:chOff x="2949" y="2160"/>
              <a:chExt cx="867" cy="868"/>
            </a:xfrm>
          </p:grpSpPr>
          <p:sp>
            <p:nvSpPr>
              <p:cNvPr id="77" name="Rectangle 18"/>
              <p:cNvSpPr>
                <a:spLocks noChangeArrowheads="1"/>
              </p:cNvSpPr>
              <p:nvPr/>
            </p:nvSpPr>
            <p:spPr bwMode="auto">
              <a:xfrm>
                <a:off x="3237" y="2442"/>
                <a:ext cx="576" cy="576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Line 19"/>
              <p:cNvSpPr>
                <a:spLocks noChangeShapeType="1"/>
              </p:cNvSpPr>
              <p:nvPr/>
            </p:nvSpPr>
            <p:spPr bwMode="auto">
              <a:xfrm>
                <a:off x="3237" y="2730"/>
                <a:ext cx="57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" name="Line 20"/>
              <p:cNvSpPr>
                <a:spLocks noChangeShapeType="1"/>
              </p:cNvSpPr>
              <p:nvPr/>
            </p:nvSpPr>
            <p:spPr bwMode="auto">
              <a:xfrm>
                <a:off x="3525" y="2442"/>
                <a:ext cx="0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" name="Text Box 25"/>
              <p:cNvSpPr txBox="1">
                <a:spLocks noChangeArrowheads="1"/>
              </p:cNvSpPr>
              <p:nvPr/>
            </p:nvSpPr>
            <p:spPr bwMode="auto">
              <a:xfrm>
                <a:off x="2949" y="2762"/>
                <a:ext cx="254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a</a:t>
                </a:r>
              </a:p>
            </p:txBody>
          </p:sp>
          <p:sp>
            <p:nvSpPr>
              <p:cNvPr id="81" name="AutoShape 26"/>
              <p:cNvSpPr>
                <a:spLocks/>
              </p:cNvSpPr>
              <p:nvPr/>
            </p:nvSpPr>
            <p:spPr bwMode="auto">
              <a:xfrm>
                <a:off x="3125" y="2745"/>
                <a:ext cx="82" cy="283"/>
              </a:xfrm>
              <a:prstGeom prst="leftBrace">
                <a:avLst>
                  <a:gd name="adj1" fmla="val 28760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" name="AutoShape 27"/>
              <p:cNvSpPr>
                <a:spLocks/>
              </p:cNvSpPr>
              <p:nvPr/>
            </p:nvSpPr>
            <p:spPr bwMode="auto">
              <a:xfrm rot="5400000" flipV="1">
                <a:off x="3634" y="2232"/>
                <a:ext cx="82" cy="283"/>
              </a:xfrm>
              <a:prstGeom prst="leftBrace">
                <a:avLst>
                  <a:gd name="adj1" fmla="val 28760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" name="Text Box 28"/>
              <p:cNvSpPr txBox="1">
                <a:spLocks noChangeArrowheads="1"/>
              </p:cNvSpPr>
              <p:nvPr/>
            </p:nvSpPr>
            <p:spPr bwMode="auto">
              <a:xfrm>
                <a:off x="3544" y="2160"/>
                <a:ext cx="254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b</a:t>
                </a:r>
              </a:p>
            </p:txBody>
          </p:sp>
        </p:grpSp>
        <p:sp>
          <p:nvSpPr>
            <p:cNvPr id="75" name="Text Box 29"/>
            <p:cNvSpPr txBox="1">
              <a:spLocks noChangeArrowheads="1"/>
            </p:cNvSpPr>
            <p:nvPr/>
          </p:nvSpPr>
          <p:spPr bwMode="auto">
            <a:xfrm>
              <a:off x="1536" y="3216"/>
              <a:ext cx="933" cy="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b="1" dirty="0">
                  <a:solidFill>
                    <a:srgbClr val="0000FF"/>
                  </a:solidFill>
                </a:rPr>
                <a:t>C = </a:t>
              </a:r>
              <a:r>
                <a:rPr lang="en-GB" b="1" dirty="0" err="1">
                  <a:solidFill>
                    <a:srgbClr val="0000FF"/>
                  </a:solidFill>
                </a:rPr>
                <a:t>a∙b</a:t>
              </a:r>
              <a:endParaRPr lang="en-GB" b="1" dirty="0">
                <a:solidFill>
                  <a:srgbClr val="0000FF"/>
                </a:solidFill>
              </a:endParaRPr>
            </a:p>
          </p:txBody>
        </p:sp>
        <p:sp>
          <p:nvSpPr>
            <p:cNvPr id="76" name="Text Box 30"/>
            <p:cNvSpPr txBox="1">
              <a:spLocks noChangeArrowheads="1"/>
            </p:cNvSpPr>
            <p:nvPr/>
          </p:nvSpPr>
          <p:spPr bwMode="auto">
            <a:xfrm>
              <a:off x="2976" y="3216"/>
              <a:ext cx="1056" cy="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b="1" dirty="0">
                  <a:solidFill>
                    <a:srgbClr val="0000FF"/>
                  </a:solidFill>
                </a:rPr>
                <a:t>S = </a:t>
              </a:r>
              <a:r>
                <a:rPr lang="en-GB" b="1" dirty="0" err="1">
                  <a:solidFill>
                    <a:srgbClr val="0000FF"/>
                  </a:solidFill>
                </a:rPr>
                <a:t>a∙b</a:t>
              </a:r>
              <a:r>
                <a:rPr lang="en-GB" b="1" dirty="0">
                  <a:solidFill>
                    <a:srgbClr val="0000FF"/>
                  </a:solidFill>
                </a:rPr>
                <a:t>' + </a:t>
              </a:r>
              <a:r>
                <a:rPr lang="en-GB" b="1" dirty="0" err="1">
                  <a:solidFill>
                    <a:srgbClr val="0000FF"/>
                  </a:solidFill>
                </a:rPr>
                <a:t>a'∙b</a:t>
              </a:r>
              <a:endParaRPr lang="en-GB" b="1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91" name="Group 45"/>
          <p:cNvGrpSpPr>
            <a:grpSpLocks/>
          </p:cNvGrpSpPr>
          <p:nvPr/>
        </p:nvGrpSpPr>
        <p:grpSpPr bwMode="auto">
          <a:xfrm>
            <a:off x="3200400" y="4391025"/>
            <a:ext cx="457200" cy="720725"/>
            <a:chOff x="2016" y="2766"/>
            <a:chExt cx="288" cy="454"/>
          </a:xfrm>
        </p:grpSpPr>
        <p:sp>
          <p:nvSpPr>
            <p:cNvPr id="92" name="Text Box 12"/>
            <p:cNvSpPr txBox="1">
              <a:spLocks noChangeArrowheads="1"/>
            </p:cNvSpPr>
            <p:nvPr/>
          </p:nvSpPr>
          <p:spPr bwMode="auto">
            <a:xfrm>
              <a:off x="2016" y="2784"/>
              <a:ext cx="28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grpSp>
          <p:nvGrpSpPr>
            <p:cNvPr id="93" name="Group 40"/>
            <p:cNvGrpSpPr>
              <a:grpSpLocks/>
            </p:cNvGrpSpPr>
            <p:nvPr/>
          </p:nvGrpSpPr>
          <p:grpSpPr bwMode="auto">
            <a:xfrm>
              <a:off x="2040" y="2766"/>
              <a:ext cx="249" cy="454"/>
              <a:chOff x="1957" y="3146"/>
              <a:chExt cx="249" cy="454"/>
            </a:xfrm>
          </p:grpSpPr>
          <p:sp>
            <p:nvSpPr>
              <p:cNvPr id="94" name="Oval 31"/>
              <p:cNvSpPr>
                <a:spLocks noChangeArrowheads="1"/>
              </p:cNvSpPr>
              <p:nvPr/>
            </p:nvSpPr>
            <p:spPr bwMode="auto">
              <a:xfrm>
                <a:off x="1957" y="3146"/>
                <a:ext cx="231" cy="230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" name="Line 34"/>
              <p:cNvSpPr>
                <a:spLocks noChangeShapeType="1"/>
              </p:cNvSpPr>
              <p:nvPr/>
            </p:nvSpPr>
            <p:spPr bwMode="auto">
              <a:xfrm flipH="1" flipV="1">
                <a:off x="2109" y="3332"/>
                <a:ext cx="61" cy="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5" name="Freeform 35"/>
              <p:cNvSpPr>
                <a:spLocks/>
              </p:cNvSpPr>
              <p:nvPr/>
            </p:nvSpPr>
            <p:spPr bwMode="auto">
              <a:xfrm>
                <a:off x="2098" y="3412"/>
                <a:ext cx="108" cy="188"/>
              </a:xfrm>
              <a:custGeom>
                <a:avLst/>
                <a:gdLst>
                  <a:gd name="T0" fmla="*/ 6 w 271"/>
                  <a:gd name="T1" fmla="*/ 0 h 472"/>
                  <a:gd name="T2" fmla="*/ 6 w 271"/>
                  <a:gd name="T3" fmla="*/ 4 h 472"/>
                  <a:gd name="T4" fmla="*/ 4 w 271"/>
                  <a:gd name="T5" fmla="*/ 8 h 472"/>
                  <a:gd name="T6" fmla="*/ 0 w 271"/>
                  <a:gd name="T7" fmla="*/ 12 h 47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71"/>
                  <a:gd name="T13" fmla="*/ 0 h 472"/>
                  <a:gd name="T14" fmla="*/ 271 w 271"/>
                  <a:gd name="T15" fmla="*/ 472 h 47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71" h="472">
                    <a:moveTo>
                      <a:pt x="228" y="0"/>
                    </a:moveTo>
                    <a:cubicBezTo>
                      <a:pt x="249" y="48"/>
                      <a:pt x="271" y="97"/>
                      <a:pt x="260" y="152"/>
                    </a:cubicBezTo>
                    <a:cubicBezTo>
                      <a:pt x="249" y="207"/>
                      <a:pt x="203" y="279"/>
                      <a:pt x="160" y="332"/>
                    </a:cubicBezTo>
                    <a:cubicBezTo>
                      <a:pt x="117" y="385"/>
                      <a:pt x="58" y="428"/>
                      <a:pt x="0" y="472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36" name="Group 47"/>
          <p:cNvGrpSpPr>
            <a:grpSpLocks/>
          </p:cNvGrpSpPr>
          <p:nvPr/>
        </p:nvGrpSpPr>
        <p:grpSpPr bwMode="auto">
          <a:xfrm>
            <a:off x="5181600" y="3933825"/>
            <a:ext cx="1204913" cy="1211263"/>
            <a:chOff x="4464" y="1566"/>
            <a:chExt cx="759" cy="763"/>
          </a:xfrm>
        </p:grpSpPr>
        <p:sp>
          <p:nvSpPr>
            <p:cNvPr id="137" name="Text Box 22"/>
            <p:cNvSpPr txBox="1">
              <a:spLocks noChangeArrowheads="1"/>
            </p:cNvSpPr>
            <p:nvPr/>
          </p:nvSpPr>
          <p:spPr bwMode="auto">
            <a:xfrm>
              <a:off x="4751" y="1584"/>
              <a:ext cx="247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138" name="Text Box 23"/>
            <p:cNvSpPr txBox="1">
              <a:spLocks noChangeArrowheads="1"/>
            </p:cNvSpPr>
            <p:nvPr/>
          </p:nvSpPr>
          <p:spPr bwMode="auto">
            <a:xfrm>
              <a:off x="4464" y="1878"/>
              <a:ext cx="244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dirty="0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grpSp>
          <p:nvGrpSpPr>
            <p:cNvPr id="139" name="Group 41"/>
            <p:cNvGrpSpPr>
              <a:grpSpLocks/>
            </p:cNvGrpSpPr>
            <p:nvPr/>
          </p:nvGrpSpPr>
          <p:grpSpPr bwMode="auto">
            <a:xfrm>
              <a:off x="4464" y="1566"/>
              <a:ext cx="759" cy="763"/>
              <a:chOff x="3267" y="2453"/>
              <a:chExt cx="759" cy="763"/>
            </a:xfrm>
          </p:grpSpPr>
          <p:sp>
            <p:nvSpPr>
              <p:cNvPr id="140" name="Oval 32"/>
              <p:cNvSpPr>
                <a:spLocks noChangeArrowheads="1"/>
              </p:cNvSpPr>
              <p:nvPr/>
            </p:nvSpPr>
            <p:spPr bwMode="auto">
              <a:xfrm>
                <a:off x="3267" y="2751"/>
                <a:ext cx="231" cy="230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" name="Oval 33"/>
              <p:cNvSpPr>
                <a:spLocks noChangeArrowheads="1"/>
              </p:cNvSpPr>
              <p:nvPr/>
            </p:nvSpPr>
            <p:spPr bwMode="auto">
              <a:xfrm>
                <a:off x="3547" y="2453"/>
                <a:ext cx="231" cy="230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" name="Line 36"/>
              <p:cNvSpPr>
                <a:spLocks noChangeShapeType="1"/>
              </p:cNvSpPr>
              <p:nvPr/>
            </p:nvSpPr>
            <p:spPr bwMode="auto">
              <a:xfrm flipH="1" flipV="1">
                <a:off x="3405" y="2992"/>
                <a:ext cx="3" cy="22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" name="Line 37"/>
              <p:cNvSpPr>
                <a:spLocks noChangeShapeType="1"/>
              </p:cNvSpPr>
              <p:nvPr/>
            </p:nvSpPr>
            <p:spPr bwMode="auto">
              <a:xfrm flipH="1" flipV="1">
                <a:off x="3757" y="2648"/>
                <a:ext cx="160" cy="9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" name="Freeform 38"/>
              <p:cNvSpPr>
                <a:spLocks/>
              </p:cNvSpPr>
              <p:nvPr/>
            </p:nvSpPr>
            <p:spPr bwMode="auto">
              <a:xfrm>
                <a:off x="3861" y="2740"/>
                <a:ext cx="165" cy="460"/>
              </a:xfrm>
              <a:custGeom>
                <a:avLst/>
                <a:gdLst>
                  <a:gd name="T0" fmla="*/ 2 w 413"/>
                  <a:gd name="T1" fmla="*/ 0 h 1152"/>
                  <a:gd name="T2" fmla="*/ 10 w 413"/>
                  <a:gd name="T3" fmla="*/ 6 h 1152"/>
                  <a:gd name="T4" fmla="*/ 8 w 413"/>
                  <a:gd name="T5" fmla="*/ 17 h 1152"/>
                  <a:gd name="T6" fmla="*/ 0 w 413"/>
                  <a:gd name="T7" fmla="*/ 29 h 115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13"/>
                  <a:gd name="T13" fmla="*/ 0 h 1152"/>
                  <a:gd name="T14" fmla="*/ 413 w 413"/>
                  <a:gd name="T15" fmla="*/ 1152 h 115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13" h="1152">
                    <a:moveTo>
                      <a:pt x="100" y="0"/>
                    </a:moveTo>
                    <a:cubicBezTo>
                      <a:pt x="223" y="70"/>
                      <a:pt x="347" y="140"/>
                      <a:pt x="380" y="252"/>
                    </a:cubicBezTo>
                    <a:cubicBezTo>
                      <a:pt x="413" y="364"/>
                      <a:pt x="363" y="522"/>
                      <a:pt x="300" y="672"/>
                    </a:cubicBezTo>
                    <a:cubicBezTo>
                      <a:pt x="237" y="822"/>
                      <a:pt x="118" y="987"/>
                      <a:pt x="0" y="1152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45" name="Text Box 39"/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ym typeface="Wingdings 2" pitchFamily="18" charset="2"/>
              </a:rPr>
              <a:t></a:t>
            </a:r>
          </a:p>
        </p:txBody>
      </p:sp>
    </p:spTree>
    <p:extLst>
      <p:ext uri="{BB962C8B-B14F-4D97-AF65-F5344CB8AC3E}">
        <p14:creationId xmlns:p14="http://schemas.microsoft.com/office/powerpoint/2010/main" val="22770075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5.1 3-Variable K-maps (1/2)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#15: Simplification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17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48" name="Rectangle 3"/>
          <p:cNvSpPr txBox="1">
            <a:spLocks noChangeArrowheads="1"/>
          </p:cNvSpPr>
          <p:nvPr/>
        </p:nvSpPr>
        <p:spPr>
          <a:xfrm>
            <a:off x="457200" y="1295400"/>
            <a:ext cx="8229600" cy="4835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As there are 8 </a:t>
            </a:r>
            <a:r>
              <a:rPr lang="en-US" dirty="0" err="1"/>
              <a:t>minterms</a:t>
            </a:r>
            <a:r>
              <a:rPr lang="en-US" dirty="0"/>
              <a:t> for 3 variables, so there are 8 squares in a 3-variable K-map.</a:t>
            </a:r>
          </a:p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Example: Let the variables be </a:t>
            </a:r>
            <a:r>
              <a:rPr lang="en-US" dirty="0">
                <a:solidFill>
                  <a:srgbClr val="0000CC"/>
                </a:solidFill>
              </a:rPr>
              <a:t>a</a:t>
            </a:r>
            <a:r>
              <a:rPr lang="en-US" dirty="0"/>
              <a:t>, </a:t>
            </a:r>
            <a:r>
              <a:rPr lang="en-US" dirty="0">
                <a:solidFill>
                  <a:srgbClr val="0000CC"/>
                </a:solidFill>
              </a:rPr>
              <a:t>b</a:t>
            </a:r>
            <a:r>
              <a:rPr lang="en-US" dirty="0"/>
              <a:t>, </a:t>
            </a:r>
            <a:r>
              <a:rPr lang="en-US" dirty="0">
                <a:solidFill>
                  <a:srgbClr val="0000CC"/>
                </a:solidFill>
              </a:rPr>
              <a:t>c</a:t>
            </a:r>
            <a:r>
              <a:rPr lang="en-US" dirty="0"/>
              <a:t>.</a:t>
            </a:r>
            <a:endParaRPr lang="en-US" dirty="0">
              <a:sym typeface="Symbol" pitchFamily="18" charset="2"/>
            </a:endParaRPr>
          </a:p>
        </p:txBody>
      </p:sp>
      <p:grpSp>
        <p:nvGrpSpPr>
          <p:cNvPr id="49" name="Group 112"/>
          <p:cNvGrpSpPr>
            <a:grpSpLocks/>
          </p:cNvGrpSpPr>
          <p:nvPr/>
        </p:nvGrpSpPr>
        <p:grpSpPr bwMode="auto">
          <a:xfrm>
            <a:off x="838200" y="2438400"/>
            <a:ext cx="6931025" cy="2078038"/>
            <a:chOff x="528" y="1536"/>
            <a:chExt cx="4366" cy="1309"/>
          </a:xfrm>
        </p:grpSpPr>
        <p:grpSp>
          <p:nvGrpSpPr>
            <p:cNvPr id="50" name="Group 40"/>
            <p:cNvGrpSpPr>
              <a:grpSpLocks/>
            </p:cNvGrpSpPr>
            <p:nvPr/>
          </p:nvGrpSpPr>
          <p:grpSpPr bwMode="auto">
            <a:xfrm>
              <a:off x="528" y="1536"/>
              <a:ext cx="1968" cy="1309"/>
              <a:chOff x="1360" y="1094"/>
              <a:chExt cx="1822" cy="1309"/>
            </a:xfrm>
          </p:grpSpPr>
          <p:sp>
            <p:nvSpPr>
              <p:cNvPr id="107" name="Rectangle 41"/>
              <p:cNvSpPr>
                <a:spLocks noChangeArrowheads="1"/>
              </p:cNvSpPr>
              <p:nvPr/>
            </p:nvSpPr>
            <p:spPr bwMode="auto">
              <a:xfrm>
                <a:off x="1800" y="1545"/>
                <a:ext cx="1382" cy="576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" name="Line 42"/>
              <p:cNvSpPr>
                <a:spLocks noChangeShapeType="1"/>
              </p:cNvSpPr>
              <p:nvPr/>
            </p:nvSpPr>
            <p:spPr bwMode="auto">
              <a:xfrm>
                <a:off x="1800" y="1833"/>
                <a:ext cx="138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" name="Line 43"/>
              <p:cNvSpPr>
                <a:spLocks noChangeShapeType="1"/>
              </p:cNvSpPr>
              <p:nvPr/>
            </p:nvSpPr>
            <p:spPr bwMode="auto">
              <a:xfrm>
                <a:off x="2146" y="1545"/>
                <a:ext cx="0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" name="Text Box 44"/>
              <p:cNvSpPr txBox="1">
                <a:spLocks noChangeArrowheads="1"/>
              </p:cNvSpPr>
              <p:nvPr/>
            </p:nvSpPr>
            <p:spPr bwMode="auto">
              <a:xfrm>
                <a:off x="1800" y="1891"/>
                <a:ext cx="346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000" b="1" dirty="0" err="1">
                    <a:latin typeface="Tahoma" pitchFamily="34" charset="0"/>
                  </a:rPr>
                  <a:t>a∙b</a:t>
                </a:r>
                <a:r>
                  <a:rPr lang="en-GB" sz="1000" b="1" dirty="0">
                    <a:latin typeface="Tahoma" pitchFamily="34" charset="0"/>
                  </a:rPr>
                  <a:t>'∙c'</a:t>
                </a:r>
              </a:p>
            </p:txBody>
          </p:sp>
          <p:sp>
            <p:nvSpPr>
              <p:cNvPr id="111" name="Text Box 45"/>
              <p:cNvSpPr txBox="1">
                <a:spLocks noChangeArrowheads="1"/>
              </p:cNvSpPr>
              <p:nvPr/>
            </p:nvSpPr>
            <p:spPr bwMode="auto">
              <a:xfrm>
                <a:off x="2146" y="1891"/>
                <a:ext cx="345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000" b="1" dirty="0" err="1">
                    <a:latin typeface="Tahoma" pitchFamily="34" charset="0"/>
                  </a:rPr>
                  <a:t>a∙b</a:t>
                </a:r>
                <a:r>
                  <a:rPr lang="en-GB" sz="1000" b="1" dirty="0">
                    <a:latin typeface="Tahoma" pitchFamily="34" charset="0"/>
                  </a:rPr>
                  <a:t>'∙c</a:t>
                </a:r>
              </a:p>
            </p:txBody>
          </p:sp>
          <p:sp>
            <p:nvSpPr>
              <p:cNvPr id="112" name="Text Box 46"/>
              <p:cNvSpPr txBox="1">
                <a:spLocks noChangeArrowheads="1"/>
              </p:cNvSpPr>
              <p:nvPr/>
            </p:nvSpPr>
            <p:spPr bwMode="auto">
              <a:xfrm>
                <a:off x="1360" y="1878"/>
                <a:ext cx="254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a</a:t>
                </a:r>
              </a:p>
            </p:txBody>
          </p:sp>
          <p:sp>
            <p:nvSpPr>
              <p:cNvPr id="113" name="AutoShape 47"/>
              <p:cNvSpPr>
                <a:spLocks/>
              </p:cNvSpPr>
              <p:nvPr/>
            </p:nvSpPr>
            <p:spPr bwMode="auto">
              <a:xfrm>
                <a:off x="1570" y="1833"/>
                <a:ext cx="81" cy="283"/>
              </a:xfrm>
              <a:prstGeom prst="leftBrace">
                <a:avLst>
                  <a:gd name="adj1" fmla="val 29115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" name="AutoShape 48"/>
              <p:cNvSpPr>
                <a:spLocks/>
              </p:cNvSpPr>
              <p:nvPr/>
            </p:nvSpPr>
            <p:spPr bwMode="auto">
              <a:xfrm rot="5400000" flipV="1">
                <a:off x="2799" y="982"/>
                <a:ext cx="89" cy="675"/>
              </a:xfrm>
              <a:prstGeom prst="leftBrace">
                <a:avLst>
                  <a:gd name="adj1" fmla="val 63202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" name="Text Box 49"/>
              <p:cNvSpPr txBox="1">
                <a:spLocks noChangeArrowheads="1"/>
              </p:cNvSpPr>
              <p:nvPr/>
            </p:nvSpPr>
            <p:spPr bwMode="auto">
              <a:xfrm>
                <a:off x="2714" y="1094"/>
                <a:ext cx="254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b</a:t>
                </a:r>
              </a:p>
            </p:txBody>
          </p:sp>
          <p:sp>
            <p:nvSpPr>
              <p:cNvPr id="116" name="Line 50"/>
              <p:cNvSpPr>
                <a:spLocks noChangeShapeType="1"/>
              </p:cNvSpPr>
              <p:nvPr/>
            </p:nvSpPr>
            <p:spPr bwMode="auto">
              <a:xfrm>
                <a:off x="2491" y="1545"/>
                <a:ext cx="0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" name="Line 51"/>
              <p:cNvSpPr>
                <a:spLocks noChangeShapeType="1"/>
              </p:cNvSpPr>
              <p:nvPr/>
            </p:nvSpPr>
            <p:spPr bwMode="auto">
              <a:xfrm>
                <a:off x="2837" y="1545"/>
                <a:ext cx="0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" name="Text Box 52"/>
              <p:cNvSpPr txBox="1">
                <a:spLocks noChangeArrowheads="1"/>
              </p:cNvSpPr>
              <p:nvPr/>
            </p:nvSpPr>
            <p:spPr bwMode="auto">
              <a:xfrm>
                <a:off x="2491" y="1891"/>
                <a:ext cx="346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000" b="1" dirty="0" err="1">
                    <a:latin typeface="Tahoma" pitchFamily="34" charset="0"/>
                  </a:rPr>
                  <a:t>a∙b∙c</a:t>
                </a:r>
                <a:endParaRPr lang="en-GB" sz="1000" b="1" dirty="0">
                  <a:latin typeface="Tahoma" pitchFamily="34" charset="0"/>
                </a:endParaRPr>
              </a:p>
            </p:txBody>
          </p:sp>
          <p:sp>
            <p:nvSpPr>
              <p:cNvPr id="119" name="Text Box 53"/>
              <p:cNvSpPr txBox="1">
                <a:spLocks noChangeArrowheads="1"/>
              </p:cNvSpPr>
              <p:nvPr/>
            </p:nvSpPr>
            <p:spPr bwMode="auto">
              <a:xfrm>
                <a:off x="2837" y="1891"/>
                <a:ext cx="345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000" b="1" dirty="0" err="1">
                    <a:latin typeface="Tahoma" pitchFamily="34" charset="0"/>
                  </a:rPr>
                  <a:t>a∙b∙c</a:t>
                </a:r>
                <a:r>
                  <a:rPr lang="en-GB" sz="1000" b="1" dirty="0">
                    <a:latin typeface="Tahoma" pitchFamily="34" charset="0"/>
                  </a:rPr>
                  <a:t>'</a:t>
                </a:r>
              </a:p>
            </p:txBody>
          </p:sp>
          <p:sp>
            <p:nvSpPr>
              <p:cNvPr id="120" name="Text Box 54"/>
              <p:cNvSpPr txBox="1">
                <a:spLocks noChangeArrowheads="1"/>
              </p:cNvSpPr>
              <p:nvPr/>
            </p:nvSpPr>
            <p:spPr bwMode="auto">
              <a:xfrm>
                <a:off x="1800" y="1603"/>
                <a:ext cx="346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000" b="1" dirty="0" err="1">
                    <a:latin typeface="Tahoma" pitchFamily="34" charset="0"/>
                  </a:rPr>
                  <a:t>a'∙b'∙c</a:t>
                </a:r>
                <a:r>
                  <a:rPr lang="en-GB" sz="1000" b="1" dirty="0">
                    <a:latin typeface="Tahoma" pitchFamily="34" charset="0"/>
                  </a:rPr>
                  <a:t>'</a:t>
                </a:r>
              </a:p>
            </p:txBody>
          </p:sp>
          <p:sp>
            <p:nvSpPr>
              <p:cNvPr id="121" name="Text Box 55"/>
              <p:cNvSpPr txBox="1">
                <a:spLocks noChangeArrowheads="1"/>
              </p:cNvSpPr>
              <p:nvPr/>
            </p:nvSpPr>
            <p:spPr bwMode="auto">
              <a:xfrm>
                <a:off x="2146" y="1603"/>
                <a:ext cx="345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000" b="1" dirty="0" err="1">
                    <a:latin typeface="Tahoma" pitchFamily="34" charset="0"/>
                  </a:rPr>
                  <a:t>a'∙b'∙c</a:t>
                </a:r>
                <a:endParaRPr lang="en-GB" sz="1000" b="1" dirty="0">
                  <a:latin typeface="Tahoma" pitchFamily="34" charset="0"/>
                </a:endParaRPr>
              </a:p>
            </p:txBody>
          </p:sp>
          <p:sp>
            <p:nvSpPr>
              <p:cNvPr id="122" name="Text Box 56"/>
              <p:cNvSpPr txBox="1">
                <a:spLocks noChangeArrowheads="1"/>
              </p:cNvSpPr>
              <p:nvPr/>
            </p:nvSpPr>
            <p:spPr bwMode="auto">
              <a:xfrm>
                <a:off x="2491" y="1603"/>
                <a:ext cx="346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000" b="1" dirty="0">
                    <a:latin typeface="Tahoma" pitchFamily="34" charset="0"/>
                  </a:rPr>
                  <a:t>a'∙</a:t>
                </a:r>
                <a:r>
                  <a:rPr lang="en-GB" sz="1000" b="1" dirty="0" err="1">
                    <a:latin typeface="Tahoma" pitchFamily="34" charset="0"/>
                  </a:rPr>
                  <a:t>b∙c</a:t>
                </a:r>
                <a:endParaRPr lang="en-GB" sz="1000" b="1" dirty="0">
                  <a:latin typeface="Tahoma" pitchFamily="34" charset="0"/>
                </a:endParaRPr>
              </a:p>
            </p:txBody>
          </p:sp>
          <p:sp>
            <p:nvSpPr>
              <p:cNvPr id="123" name="Text Box 57"/>
              <p:cNvSpPr txBox="1">
                <a:spLocks noChangeArrowheads="1"/>
              </p:cNvSpPr>
              <p:nvPr/>
            </p:nvSpPr>
            <p:spPr bwMode="auto">
              <a:xfrm>
                <a:off x="2837" y="1603"/>
                <a:ext cx="345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000" b="1" dirty="0">
                    <a:latin typeface="Tahoma" pitchFamily="34" charset="0"/>
                  </a:rPr>
                  <a:t>a'∙</a:t>
                </a:r>
                <a:r>
                  <a:rPr lang="en-GB" sz="1000" b="1" dirty="0" err="1">
                    <a:latin typeface="Tahoma" pitchFamily="34" charset="0"/>
                  </a:rPr>
                  <a:t>b∙c</a:t>
                </a:r>
                <a:r>
                  <a:rPr lang="en-GB" sz="1000" b="1" dirty="0">
                    <a:latin typeface="Tahoma" pitchFamily="34" charset="0"/>
                  </a:rPr>
                  <a:t>'</a:t>
                </a:r>
              </a:p>
            </p:txBody>
          </p:sp>
          <p:sp>
            <p:nvSpPr>
              <p:cNvPr id="124" name="Text Box 58"/>
              <p:cNvSpPr txBox="1">
                <a:spLocks noChangeArrowheads="1"/>
              </p:cNvSpPr>
              <p:nvPr/>
            </p:nvSpPr>
            <p:spPr bwMode="auto">
              <a:xfrm>
                <a:off x="1627" y="1603"/>
                <a:ext cx="195" cy="4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r>
                  <a:rPr lang="en-GB" sz="1600" b="1">
                    <a:latin typeface="Times New Roman" pitchFamily="18" charset="0"/>
                  </a:rPr>
                  <a:t>0</a:t>
                </a:r>
              </a:p>
              <a:p>
                <a:pPr algn="r" eaLnBrk="0" hangingPunct="0"/>
                <a:r>
                  <a:rPr lang="en-GB" sz="1600" b="1">
                    <a:latin typeface="Times New Roman" pitchFamily="18" charset="0"/>
                  </a:rPr>
                  <a:t>   1</a:t>
                </a:r>
              </a:p>
            </p:txBody>
          </p:sp>
          <p:sp>
            <p:nvSpPr>
              <p:cNvPr id="125" name="Text Box 59"/>
              <p:cNvSpPr txBox="1">
                <a:spLocks noChangeArrowheads="1"/>
              </p:cNvSpPr>
              <p:nvPr/>
            </p:nvSpPr>
            <p:spPr bwMode="auto">
              <a:xfrm>
                <a:off x="1858" y="1361"/>
                <a:ext cx="1288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GB" sz="1600" b="1">
                    <a:latin typeface="Times New Roman" pitchFamily="18" charset="0"/>
                  </a:rPr>
                  <a:t>00       01      11       10</a:t>
                </a:r>
              </a:p>
            </p:txBody>
          </p:sp>
          <p:sp>
            <p:nvSpPr>
              <p:cNvPr id="126" name="AutoShape 60"/>
              <p:cNvSpPr>
                <a:spLocks/>
              </p:cNvSpPr>
              <p:nvPr/>
            </p:nvSpPr>
            <p:spPr bwMode="auto">
              <a:xfrm rot="-5400000">
                <a:off x="2439" y="1875"/>
                <a:ext cx="89" cy="675"/>
              </a:xfrm>
              <a:prstGeom prst="leftBrace">
                <a:avLst>
                  <a:gd name="adj1" fmla="val 63202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7" name="Text Box 61"/>
              <p:cNvSpPr txBox="1">
                <a:spLocks noChangeArrowheads="1"/>
              </p:cNvSpPr>
              <p:nvPr/>
            </p:nvSpPr>
            <p:spPr bwMode="auto">
              <a:xfrm>
                <a:off x="2362" y="2230"/>
                <a:ext cx="254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c</a:t>
                </a:r>
              </a:p>
            </p:txBody>
          </p:sp>
          <p:sp>
            <p:nvSpPr>
              <p:cNvPr id="128" name="Line 62"/>
              <p:cNvSpPr>
                <a:spLocks noChangeShapeType="1"/>
              </p:cNvSpPr>
              <p:nvPr/>
            </p:nvSpPr>
            <p:spPr bwMode="auto">
              <a:xfrm flipH="1" flipV="1">
                <a:off x="1570" y="1303"/>
                <a:ext cx="230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9" name="Text Box 63"/>
              <p:cNvSpPr txBox="1">
                <a:spLocks noChangeArrowheads="1"/>
              </p:cNvSpPr>
              <p:nvPr/>
            </p:nvSpPr>
            <p:spPr bwMode="auto">
              <a:xfrm>
                <a:off x="1485" y="1340"/>
                <a:ext cx="254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a</a:t>
                </a:r>
              </a:p>
            </p:txBody>
          </p:sp>
          <p:sp>
            <p:nvSpPr>
              <p:cNvPr id="130" name="Text Box 64"/>
              <p:cNvSpPr txBox="1">
                <a:spLocks noChangeArrowheads="1"/>
              </p:cNvSpPr>
              <p:nvPr/>
            </p:nvSpPr>
            <p:spPr bwMode="auto">
              <a:xfrm>
                <a:off x="1594" y="1239"/>
                <a:ext cx="297" cy="1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bc</a:t>
                </a:r>
              </a:p>
            </p:txBody>
          </p:sp>
        </p:grpSp>
        <p:sp>
          <p:nvSpPr>
            <p:cNvPr id="51" name="Text Box 65"/>
            <p:cNvSpPr txBox="1">
              <a:spLocks noChangeArrowheads="1"/>
            </p:cNvSpPr>
            <p:nvPr/>
          </p:nvSpPr>
          <p:spPr bwMode="auto">
            <a:xfrm>
              <a:off x="2688" y="2160"/>
              <a:ext cx="336" cy="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GB"/>
                <a:t>OR</a:t>
              </a:r>
            </a:p>
          </p:txBody>
        </p:sp>
        <p:grpSp>
          <p:nvGrpSpPr>
            <p:cNvPr id="52" name="Group 109"/>
            <p:cNvGrpSpPr>
              <a:grpSpLocks/>
            </p:cNvGrpSpPr>
            <p:nvPr/>
          </p:nvGrpSpPr>
          <p:grpSpPr bwMode="auto">
            <a:xfrm>
              <a:off x="3072" y="1536"/>
              <a:ext cx="1822" cy="1309"/>
              <a:chOff x="2976" y="1536"/>
              <a:chExt cx="1822" cy="1309"/>
            </a:xfrm>
          </p:grpSpPr>
          <p:sp>
            <p:nvSpPr>
              <p:cNvPr id="53" name="Rectangle 69"/>
              <p:cNvSpPr>
                <a:spLocks noChangeArrowheads="1"/>
              </p:cNvSpPr>
              <p:nvPr/>
            </p:nvSpPr>
            <p:spPr bwMode="auto">
              <a:xfrm>
                <a:off x="3416" y="1987"/>
                <a:ext cx="1382" cy="576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" name="Line 70"/>
              <p:cNvSpPr>
                <a:spLocks noChangeShapeType="1"/>
              </p:cNvSpPr>
              <p:nvPr/>
            </p:nvSpPr>
            <p:spPr bwMode="auto">
              <a:xfrm>
                <a:off x="3416" y="2275"/>
                <a:ext cx="138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" name="Line 71"/>
              <p:cNvSpPr>
                <a:spLocks noChangeShapeType="1"/>
              </p:cNvSpPr>
              <p:nvPr/>
            </p:nvSpPr>
            <p:spPr bwMode="auto">
              <a:xfrm>
                <a:off x="3762" y="1987"/>
                <a:ext cx="0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" name="Text Box 72"/>
              <p:cNvSpPr txBox="1">
                <a:spLocks noChangeArrowheads="1"/>
              </p:cNvSpPr>
              <p:nvPr/>
            </p:nvSpPr>
            <p:spPr bwMode="auto">
              <a:xfrm>
                <a:off x="3416" y="2332"/>
                <a:ext cx="34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m4</a:t>
                </a:r>
              </a:p>
            </p:txBody>
          </p:sp>
          <p:sp>
            <p:nvSpPr>
              <p:cNvPr id="57" name="Text Box 73"/>
              <p:cNvSpPr txBox="1">
                <a:spLocks noChangeArrowheads="1"/>
              </p:cNvSpPr>
              <p:nvPr/>
            </p:nvSpPr>
            <p:spPr bwMode="auto">
              <a:xfrm>
                <a:off x="3762" y="2332"/>
                <a:ext cx="345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m5</a:t>
                </a:r>
              </a:p>
            </p:txBody>
          </p:sp>
          <p:sp>
            <p:nvSpPr>
              <p:cNvPr id="58" name="Text Box 74"/>
              <p:cNvSpPr txBox="1">
                <a:spLocks noChangeArrowheads="1"/>
              </p:cNvSpPr>
              <p:nvPr/>
            </p:nvSpPr>
            <p:spPr bwMode="auto">
              <a:xfrm>
                <a:off x="2976" y="2319"/>
                <a:ext cx="25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a</a:t>
                </a:r>
              </a:p>
            </p:txBody>
          </p:sp>
          <p:sp>
            <p:nvSpPr>
              <p:cNvPr id="59" name="AutoShape 75"/>
              <p:cNvSpPr>
                <a:spLocks/>
              </p:cNvSpPr>
              <p:nvPr/>
            </p:nvSpPr>
            <p:spPr bwMode="auto">
              <a:xfrm>
                <a:off x="3186" y="2275"/>
                <a:ext cx="81" cy="283"/>
              </a:xfrm>
              <a:prstGeom prst="leftBrace">
                <a:avLst>
                  <a:gd name="adj1" fmla="val 29115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" name="AutoShape 76"/>
              <p:cNvSpPr>
                <a:spLocks/>
              </p:cNvSpPr>
              <p:nvPr/>
            </p:nvSpPr>
            <p:spPr bwMode="auto">
              <a:xfrm rot="5400000" flipV="1">
                <a:off x="4415" y="1424"/>
                <a:ext cx="89" cy="675"/>
              </a:xfrm>
              <a:prstGeom prst="leftBrace">
                <a:avLst>
                  <a:gd name="adj1" fmla="val 63202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" name="Text Box 77"/>
              <p:cNvSpPr txBox="1">
                <a:spLocks noChangeArrowheads="1"/>
              </p:cNvSpPr>
              <p:nvPr/>
            </p:nvSpPr>
            <p:spPr bwMode="auto">
              <a:xfrm>
                <a:off x="4330" y="1536"/>
                <a:ext cx="254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b</a:t>
                </a:r>
              </a:p>
            </p:txBody>
          </p:sp>
          <p:sp>
            <p:nvSpPr>
              <p:cNvPr id="62" name="Line 78"/>
              <p:cNvSpPr>
                <a:spLocks noChangeShapeType="1"/>
              </p:cNvSpPr>
              <p:nvPr/>
            </p:nvSpPr>
            <p:spPr bwMode="auto">
              <a:xfrm>
                <a:off x="4107" y="1987"/>
                <a:ext cx="0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" name="Line 79"/>
              <p:cNvSpPr>
                <a:spLocks noChangeShapeType="1"/>
              </p:cNvSpPr>
              <p:nvPr/>
            </p:nvSpPr>
            <p:spPr bwMode="auto">
              <a:xfrm>
                <a:off x="4453" y="1987"/>
                <a:ext cx="0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" name="Text Box 80"/>
              <p:cNvSpPr txBox="1">
                <a:spLocks noChangeArrowheads="1"/>
              </p:cNvSpPr>
              <p:nvPr/>
            </p:nvSpPr>
            <p:spPr bwMode="auto">
              <a:xfrm>
                <a:off x="4107" y="2332"/>
                <a:ext cx="34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m7</a:t>
                </a:r>
              </a:p>
            </p:txBody>
          </p:sp>
          <p:sp>
            <p:nvSpPr>
              <p:cNvPr id="95" name="Text Box 81"/>
              <p:cNvSpPr txBox="1">
                <a:spLocks noChangeArrowheads="1"/>
              </p:cNvSpPr>
              <p:nvPr/>
            </p:nvSpPr>
            <p:spPr bwMode="auto">
              <a:xfrm>
                <a:off x="4453" y="2332"/>
                <a:ext cx="345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m6</a:t>
                </a:r>
              </a:p>
            </p:txBody>
          </p:sp>
          <p:sp>
            <p:nvSpPr>
              <p:cNvPr id="96" name="Text Box 82"/>
              <p:cNvSpPr txBox="1">
                <a:spLocks noChangeArrowheads="1"/>
              </p:cNvSpPr>
              <p:nvPr/>
            </p:nvSpPr>
            <p:spPr bwMode="auto">
              <a:xfrm>
                <a:off x="3416" y="2045"/>
                <a:ext cx="346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m0</a:t>
                </a:r>
              </a:p>
            </p:txBody>
          </p:sp>
          <p:sp>
            <p:nvSpPr>
              <p:cNvPr id="97" name="Text Box 83"/>
              <p:cNvSpPr txBox="1">
                <a:spLocks noChangeArrowheads="1"/>
              </p:cNvSpPr>
              <p:nvPr/>
            </p:nvSpPr>
            <p:spPr bwMode="auto">
              <a:xfrm>
                <a:off x="3762" y="2045"/>
                <a:ext cx="345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m1</a:t>
                </a:r>
              </a:p>
            </p:txBody>
          </p:sp>
          <p:sp>
            <p:nvSpPr>
              <p:cNvPr id="98" name="Text Box 84"/>
              <p:cNvSpPr txBox="1">
                <a:spLocks noChangeArrowheads="1"/>
              </p:cNvSpPr>
              <p:nvPr/>
            </p:nvSpPr>
            <p:spPr bwMode="auto">
              <a:xfrm>
                <a:off x="4107" y="2045"/>
                <a:ext cx="346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m3</a:t>
                </a:r>
              </a:p>
            </p:txBody>
          </p:sp>
          <p:sp>
            <p:nvSpPr>
              <p:cNvPr id="99" name="Text Box 85"/>
              <p:cNvSpPr txBox="1">
                <a:spLocks noChangeArrowheads="1"/>
              </p:cNvSpPr>
              <p:nvPr/>
            </p:nvSpPr>
            <p:spPr bwMode="auto">
              <a:xfrm>
                <a:off x="4453" y="2045"/>
                <a:ext cx="345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m2</a:t>
                </a:r>
              </a:p>
            </p:txBody>
          </p:sp>
          <p:sp>
            <p:nvSpPr>
              <p:cNvPr id="100" name="AutoShape 88"/>
              <p:cNvSpPr>
                <a:spLocks/>
              </p:cNvSpPr>
              <p:nvPr/>
            </p:nvSpPr>
            <p:spPr bwMode="auto">
              <a:xfrm rot="-5400000">
                <a:off x="4055" y="2316"/>
                <a:ext cx="90" cy="675"/>
              </a:xfrm>
              <a:prstGeom prst="leftBrace">
                <a:avLst>
                  <a:gd name="adj1" fmla="val 62500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" name="Text Box 89"/>
              <p:cNvSpPr txBox="1">
                <a:spLocks noChangeArrowheads="1"/>
              </p:cNvSpPr>
              <p:nvPr/>
            </p:nvSpPr>
            <p:spPr bwMode="auto">
              <a:xfrm>
                <a:off x="3978" y="2672"/>
                <a:ext cx="254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c</a:t>
                </a:r>
              </a:p>
            </p:txBody>
          </p:sp>
          <p:sp>
            <p:nvSpPr>
              <p:cNvPr id="102" name="Line 90"/>
              <p:cNvSpPr>
                <a:spLocks noChangeShapeType="1"/>
              </p:cNvSpPr>
              <p:nvPr/>
            </p:nvSpPr>
            <p:spPr bwMode="auto">
              <a:xfrm flipH="1" flipV="1">
                <a:off x="3176" y="1750"/>
                <a:ext cx="230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" name="Text Box 91"/>
              <p:cNvSpPr txBox="1">
                <a:spLocks noChangeArrowheads="1"/>
              </p:cNvSpPr>
              <p:nvPr/>
            </p:nvSpPr>
            <p:spPr bwMode="auto">
              <a:xfrm>
                <a:off x="3056" y="1808"/>
                <a:ext cx="254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a</a:t>
                </a:r>
              </a:p>
            </p:txBody>
          </p:sp>
          <p:sp>
            <p:nvSpPr>
              <p:cNvPr id="104" name="Text Box 92"/>
              <p:cNvSpPr txBox="1">
                <a:spLocks noChangeArrowheads="1"/>
              </p:cNvSpPr>
              <p:nvPr/>
            </p:nvSpPr>
            <p:spPr bwMode="auto">
              <a:xfrm>
                <a:off x="3210" y="1681"/>
                <a:ext cx="297" cy="1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bc</a:t>
                </a:r>
              </a:p>
            </p:txBody>
          </p:sp>
          <p:sp>
            <p:nvSpPr>
              <p:cNvPr id="105" name="Text Box 86"/>
              <p:cNvSpPr txBox="1">
                <a:spLocks noChangeArrowheads="1"/>
              </p:cNvSpPr>
              <p:nvPr/>
            </p:nvSpPr>
            <p:spPr bwMode="auto">
              <a:xfrm>
                <a:off x="3243" y="2045"/>
                <a:ext cx="195" cy="4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r>
                  <a:rPr lang="en-GB" sz="1600" b="1">
                    <a:latin typeface="Times New Roman" pitchFamily="18" charset="0"/>
                  </a:rPr>
                  <a:t>0</a:t>
                </a:r>
              </a:p>
              <a:p>
                <a:pPr algn="r" eaLnBrk="0" hangingPunct="0"/>
                <a:r>
                  <a:rPr lang="en-GB" sz="1600" b="1">
                    <a:latin typeface="Times New Roman" pitchFamily="18" charset="0"/>
                  </a:rPr>
                  <a:t>   1</a:t>
                </a:r>
              </a:p>
            </p:txBody>
          </p:sp>
          <p:sp>
            <p:nvSpPr>
              <p:cNvPr id="106" name="Text Box 87"/>
              <p:cNvSpPr txBox="1">
                <a:spLocks noChangeArrowheads="1"/>
              </p:cNvSpPr>
              <p:nvPr/>
            </p:nvSpPr>
            <p:spPr bwMode="auto">
              <a:xfrm>
                <a:off x="3474" y="1803"/>
                <a:ext cx="1288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GB" sz="1600" b="1" dirty="0">
                    <a:latin typeface="Times New Roman" pitchFamily="18" charset="0"/>
                  </a:rPr>
                  <a:t>00       01      11       10</a:t>
                </a:r>
              </a:p>
            </p:txBody>
          </p:sp>
        </p:grpSp>
      </p:grpSp>
      <p:grpSp>
        <p:nvGrpSpPr>
          <p:cNvPr id="131" name="Group 111"/>
          <p:cNvGrpSpPr>
            <a:grpSpLocks/>
          </p:cNvGrpSpPr>
          <p:nvPr/>
        </p:nvGrpSpPr>
        <p:grpSpPr bwMode="auto">
          <a:xfrm>
            <a:off x="5333999" y="2895600"/>
            <a:ext cx="3355975" cy="3124200"/>
            <a:chOff x="3888" y="2856"/>
            <a:chExt cx="2114" cy="1968"/>
          </a:xfrm>
        </p:grpSpPr>
        <p:sp>
          <p:nvSpPr>
            <p:cNvPr id="132" name="Line 95"/>
            <p:cNvSpPr>
              <a:spLocks noChangeShapeType="1"/>
            </p:cNvSpPr>
            <p:nvPr/>
          </p:nvSpPr>
          <p:spPr bwMode="auto">
            <a:xfrm flipH="1" flipV="1">
              <a:off x="3984" y="3648"/>
              <a:ext cx="32" cy="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" name="Line 96"/>
            <p:cNvSpPr>
              <a:spLocks noChangeShapeType="1"/>
            </p:cNvSpPr>
            <p:nvPr/>
          </p:nvSpPr>
          <p:spPr bwMode="auto">
            <a:xfrm flipH="1" flipV="1">
              <a:off x="5472" y="2976"/>
              <a:ext cx="90" cy="5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" name="AutoShape 93"/>
            <p:cNvSpPr>
              <a:spLocks noChangeArrowheads="1"/>
            </p:cNvSpPr>
            <p:nvPr/>
          </p:nvSpPr>
          <p:spPr bwMode="auto">
            <a:xfrm>
              <a:off x="4440" y="4009"/>
              <a:ext cx="1562" cy="815"/>
            </a:xfrm>
            <a:prstGeom prst="horizontalScroll">
              <a:avLst>
                <a:gd name="adj" fmla="val 125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" name="Oval 67"/>
            <p:cNvSpPr>
              <a:spLocks noChangeArrowheads="1"/>
            </p:cNvSpPr>
            <p:nvPr/>
          </p:nvSpPr>
          <p:spPr bwMode="auto">
            <a:xfrm>
              <a:off x="3888" y="3064"/>
              <a:ext cx="139" cy="576"/>
            </a:xfrm>
            <a:prstGeom prst="ellips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" name="Oval 68"/>
            <p:cNvSpPr>
              <a:spLocks noChangeArrowheads="1"/>
            </p:cNvSpPr>
            <p:nvPr/>
          </p:nvSpPr>
          <p:spPr bwMode="auto">
            <a:xfrm>
              <a:off x="3976" y="2856"/>
              <a:ext cx="1498" cy="192"/>
            </a:xfrm>
            <a:prstGeom prst="ellips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" name="Text Box 94"/>
            <p:cNvSpPr txBox="1">
              <a:spLocks noChangeArrowheads="1"/>
            </p:cNvSpPr>
            <p:nvPr/>
          </p:nvSpPr>
          <p:spPr bwMode="auto">
            <a:xfrm>
              <a:off x="4504" y="4118"/>
              <a:ext cx="1498" cy="6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GB" sz="1400" dirty="0">
                  <a:solidFill>
                    <a:srgbClr val="800000"/>
                  </a:solidFill>
                  <a:latin typeface="+mn-lt"/>
                </a:rPr>
                <a:t>Note </a:t>
              </a:r>
              <a:r>
                <a:rPr lang="en-GB" sz="1400" i="1" dirty="0">
                  <a:solidFill>
                    <a:srgbClr val="800000"/>
                  </a:solidFill>
                  <a:latin typeface="+mn-lt"/>
                </a:rPr>
                <a:t>Gray code</a:t>
              </a:r>
              <a:r>
                <a:rPr lang="en-GB" sz="1400" dirty="0">
                  <a:solidFill>
                    <a:srgbClr val="800000"/>
                  </a:solidFill>
                  <a:latin typeface="+mn-lt"/>
                </a:rPr>
                <a:t> sequence</a:t>
              </a:r>
            </a:p>
            <a:p>
              <a:pPr eaLnBrk="0" hangingPunct="0"/>
              <a:r>
                <a:rPr lang="en-GB" sz="1400" dirty="0">
                  <a:latin typeface="+mn-lt"/>
                </a:rPr>
                <a:t>A </a:t>
              </a:r>
              <a:r>
                <a:rPr lang="en-GB" sz="1400" dirty="0" err="1">
                  <a:latin typeface="+mn-lt"/>
                </a:rPr>
                <a:t>Gray</a:t>
              </a:r>
              <a:r>
                <a:rPr lang="en-GB" sz="1400" dirty="0">
                  <a:latin typeface="+mn-lt"/>
                </a:rPr>
                <a:t> code sequence is one where the value differs from its previous by 1 bit.</a:t>
              </a:r>
            </a:p>
          </p:txBody>
        </p:sp>
        <p:sp>
          <p:nvSpPr>
            <p:cNvPr id="149" name="Freeform 97"/>
            <p:cNvSpPr>
              <a:spLocks/>
            </p:cNvSpPr>
            <p:nvPr/>
          </p:nvSpPr>
          <p:spPr bwMode="auto">
            <a:xfrm>
              <a:off x="5149" y="3034"/>
              <a:ext cx="530" cy="1057"/>
            </a:xfrm>
            <a:custGeom>
              <a:avLst/>
              <a:gdLst>
                <a:gd name="T0" fmla="*/ 26 w 1325"/>
                <a:gd name="T1" fmla="*/ 0 h 2644"/>
                <a:gd name="T2" fmla="*/ 33 w 1325"/>
                <a:gd name="T3" fmla="*/ 10 h 2644"/>
                <a:gd name="T4" fmla="*/ 30 w 1325"/>
                <a:gd name="T5" fmla="*/ 29 h 2644"/>
                <a:gd name="T6" fmla="*/ 22 w 1325"/>
                <a:gd name="T7" fmla="*/ 44 h 2644"/>
                <a:gd name="T8" fmla="*/ 12 w 1325"/>
                <a:gd name="T9" fmla="*/ 58 h 2644"/>
                <a:gd name="T10" fmla="*/ 0 w 1325"/>
                <a:gd name="T11" fmla="*/ 68 h 26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25"/>
                <a:gd name="T19" fmla="*/ 0 h 2644"/>
                <a:gd name="T20" fmla="*/ 1325 w 1325"/>
                <a:gd name="T21" fmla="*/ 2644 h 264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25" h="2644">
                  <a:moveTo>
                    <a:pt x="1032" y="0"/>
                  </a:moveTo>
                  <a:cubicBezTo>
                    <a:pt x="1153" y="106"/>
                    <a:pt x="1275" y="213"/>
                    <a:pt x="1300" y="404"/>
                  </a:cubicBezTo>
                  <a:cubicBezTo>
                    <a:pt x="1325" y="595"/>
                    <a:pt x="1253" y="924"/>
                    <a:pt x="1180" y="1144"/>
                  </a:cubicBezTo>
                  <a:cubicBezTo>
                    <a:pt x="1107" y="1364"/>
                    <a:pt x="977" y="1534"/>
                    <a:pt x="860" y="1724"/>
                  </a:cubicBezTo>
                  <a:cubicBezTo>
                    <a:pt x="743" y="1914"/>
                    <a:pt x="623" y="2131"/>
                    <a:pt x="480" y="2284"/>
                  </a:cubicBezTo>
                  <a:cubicBezTo>
                    <a:pt x="337" y="2437"/>
                    <a:pt x="80" y="2584"/>
                    <a:pt x="0" y="2644"/>
                  </a:cubicBezTo>
                </a:path>
              </a:pathLst>
            </a:custGeom>
            <a:noFill/>
            <a:ln w="9525" cap="flat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0" name="Freeform 98"/>
            <p:cNvSpPr>
              <a:spLocks/>
            </p:cNvSpPr>
            <p:nvPr/>
          </p:nvSpPr>
          <p:spPr bwMode="auto">
            <a:xfrm>
              <a:off x="4007" y="3725"/>
              <a:ext cx="950" cy="366"/>
            </a:xfrm>
            <a:custGeom>
              <a:avLst/>
              <a:gdLst>
                <a:gd name="T0" fmla="*/ 0 w 2376"/>
                <a:gd name="T1" fmla="*/ 0 h 916"/>
                <a:gd name="T2" fmla="*/ 6 w 2376"/>
                <a:gd name="T3" fmla="*/ 9 h 916"/>
                <a:gd name="T4" fmla="*/ 22 w 2376"/>
                <a:gd name="T5" fmla="*/ 16 h 916"/>
                <a:gd name="T6" fmla="*/ 37 w 2376"/>
                <a:gd name="T7" fmla="*/ 19 h 916"/>
                <a:gd name="T8" fmla="*/ 52 w 2376"/>
                <a:gd name="T9" fmla="*/ 22 h 916"/>
                <a:gd name="T10" fmla="*/ 61 w 2376"/>
                <a:gd name="T11" fmla="*/ 23 h 9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376"/>
                <a:gd name="T19" fmla="*/ 0 h 916"/>
                <a:gd name="T20" fmla="*/ 2376 w 2376"/>
                <a:gd name="T21" fmla="*/ 916 h 91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376" h="916">
                  <a:moveTo>
                    <a:pt x="0" y="0"/>
                  </a:moveTo>
                  <a:cubicBezTo>
                    <a:pt x="48" y="125"/>
                    <a:pt x="97" y="250"/>
                    <a:pt x="236" y="356"/>
                  </a:cubicBezTo>
                  <a:cubicBezTo>
                    <a:pt x="375" y="462"/>
                    <a:pt x="633" y="569"/>
                    <a:pt x="836" y="636"/>
                  </a:cubicBezTo>
                  <a:cubicBezTo>
                    <a:pt x="1039" y="703"/>
                    <a:pt x="1256" y="716"/>
                    <a:pt x="1456" y="756"/>
                  </a:cubicBezTo>
                  <a:cubicBezTo>
                    <a:pt x="1656" y="796"/>
                    <a:pt x="1883" y="849"/>
                    <a:pt x="2036" y="876"/>
                  </a:cubicBezTo>
                  <a:cubicBezTo>
                    <a:pt x="2189" y="903"/>
                    <a:pt x="2282" y="909"/>
                    <a:pt x="2376" y="916"/>
                  </a:cubicBezTo>
                </a:path>
              </a:pathLst>
            </a:custGeom>
            <a:noFill/>
            <a:ln w="9525" cap="flat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1" name="Rectangle 99"/>
          <p:cNvSpPr>
            <a:spLocks noChangeArrowheads="1"/>
          </p:cNvSpPr>
          <p:nvPr/>
        </p:nvSpPr>
        <p:spPr bwMode="auto">
          <a:xfrm>
            <a:off x="622671" y="4558004"/>
            <a:ext cx="4625604" cy="130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dirty="0"/>
              <a:t>Above arrangement ensures that </a:t>
            </a:r>
            <a:r>
              <a:rPr lang="en-US" dirty="0" err="1"/>
              <a:t>minterms</a:t>
            </a:r>
            <a:r>
              <a:rPr lang="en-US" dirty="0"/>
              <a:t> of adjacent cells </a:t>
            </a:r>
            <a:r>
              <a:rPr lang="en-US" dirty="0">
                <a:solidFill>
                  <a:srgbClr val="0000FF"/>
                </a:solidFill>
              </a:rPr>
              <a:t>differ by only </a:t>
            </a:r>
            <a:r>
              <a:rPr lang="en-US" i="1" dirty="0">
                <a:solidFill>
                  <a:srgbClr val="0000FF"/>
                </a:solidFill>
              </a:rPr>
              <a:t>ONE literal</a:t>
            </a:r>
            <a:r>
              <a:rPr lang="en-US" dirty="0"/>
              <a:t>.  (Other arrangements which satisfy this criterion may also be used.)</a:t>
            </a:r>
            <a:endParaRPr lang="en-GB" sz="24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399863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5.1 3-Variable K-maps (2/2)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#15: Simplification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18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9" name="Rectangle 3"/>
          <p:cNvSpPr txBox="1">
            <a:spLocks noChangeArrowheads="1"/>
          </p:cNvSpPr>
          <p:nvPr/>
        </p:nvSpPr>
        <p:spPr>
          <a:xfrm>
            <a:off x="457200" y="1295400"/>
            <a:ext cx="8229600" cy="13954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There is </a:t>
            </a:r>
            <a:r>
              <a:rPr lang="en-US" dirty="0">
                <a:solidFill>
                  <a:srgbClr val="800000"/>
                </a:solidFill>
              </a:rPr>
              <a:t>wrap-around</a:t>
            </a:r>
            <a:r>
              <a:rPr lang="en-US" dirty="0"/>
              <a:t> in the K-map:</a:t>
            </a:r>
          </a:p>
          <a:p>
            <a:pPr marL="622300" lvl="1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err="1">
                <a:sym typeface="Symbol" pitchFamily="18" charset="2"/>
              </a:rPr>
              <a:t>a'∙b'∙c</a:t>
            </a:r>
            <a:r>
              <a:rPr lang="en-US" dirty="0">
                <a:sym typeface="Symbol" pitchFamily="18" charset="2"/>
              </a:rPr>
              <a:t>' (</a:t>
            </a:r>
            <a:r>
              <a:rPr lang="en-US" i="1" dirty="0">
                <a:sym typeface="Symbol" pitchFamily="18" charset="2"/>
              </a:rPr>
              <a:t>m0</a:t>
            </a:r>
            <a:r>
              <a:rPr lang="en-US" dirty="0">
                <a:sym typeface="Symbol" pitchFamily="18" charset="2"/>
              </a:rPr>
              <a:t>) is adjacent to a'∙</a:t>
            </a:r>
            <a:r>
              <a:rPr lang="en-US" dirty="0" err="1">
                <a:sym typeface="Symbol" pitchFamily="18" charset="2"/>
              </a:rPr>
              <a:t>b∙c</a:t>
            </a:r>
            <a:r>
              <a:rPr lang="en-US" dirty="0">
                <a:sym typeface="Symbol" pitchFamily="18" charset="2"/>
              </a:rPr>
              <a:t>' (</a:t>
            </a:r>
            <a:r>
              <a:rPr lang="en-US" i="1" dirty="0">
                <a:sym typeface="Symbol" pitchFamily="18" charset="2"/>
              </a:rPr>
              <a:t>m2</a:t>
            </a:r>
            <a:r>
              <a:rPr lang="en-US" dirty="0">
                <a:sym typeface="Symbol" pitchFamily="18" charset="2"/>
              </a:rPr>
              <a:t>)</a:t>
            </a:r>
          </a:p>
          <a:p>
            <a:pPr marL="622300" lvl="1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err="1">
                <a:sym typeface="Symbol" pitchFamily="18" charset="2"/>
              </a:rPr>
              <a:t>a∙b</a:t>
            </a:r>
            <a:r>
              <a:rPr lang="en-US" dirty="0">
                <a:sym typeface="Symbol" pitchFamily="18" charset="2"/>
              </a:rPr>
              <a:t>'∙c' (</a:t>
            </a:r>
            <a:r>
              <a:rPr lang="en-US" i="1" dirty="0">
                <a:sym typeface="Symbol" pitchFamily="18" charset="2"/>
              </a:rPr>
              <a:t>m4</a:t>
            </a:r>
            <a:r>
              <a:rPr lang="en-US" dirty="0">
                <a:sym typeface="Symbol" pitchFamily="18" charset="2"/>
              </a:rPr>
              <a:t>) is adjacent to </a:t>
            </a:r>
            <a:r>
              <a:rPr lang="en-US" dirty="0" err="1">
                <a:sym typeface="Symbol" pitchFamily="18" charset="2"/>
              </a:rPr>
              <a:t>a∙b∙c</a:t>
            </a:r>
            <a:r>
              <a:rPr lang="en-US" dirty="0">
                <a:sym typeface="Symbol" pitchFamily="18" charset="2"/>
              </a:rPr>
              <a:t>' (</a:t>
            </a:r>
            <a:r>
              <a:rPr lang="en-US" i="1" dirty="0">
                <a:sym typeface="Symbol" pitchFamily="18" charset="2"/>
              </a:rPr>
              <a:t>m6</a:t>
            </a:r>
            <a:r>
              <a:rPr lang="en-US" dirty="0">
                <a:sym typeface="Symbol" pitchFamily="18" charset="2"/>
              </a:rPr>
              <a:t>)</a:t>
            </a:r>
          </a:p>
        </p:txBody>
      </p:sp>
      <p:grpSp>
        <p:nvGrpSpPr>
          <p:cNvPr id="70" name="Group 5"/>
          <p:cNvGrpSpPr>
            <a:grpSpLocks/>
          </p:cNvGrpSpPr>
          <p:nvPr/>
        </p:nvGrpSpPr>
        <p:grpSpPr bwMode="auto">
          <a:xfrm>
            <a:off x="2133600" y="2819400"/>
            <a:ext cx="3657600" cy="1582738"/>
            <a:chOff x="1584" y="1920"/>
            <a:chExt cx="2304" cy="997"/>
          </a:xfrm>
        </p:grpSpPr>
        <p:sp>
          <p:nvSpPr>
            <p:cNvPr id="71" name="Rectangle 6"/>
            <p:cNvSpPr>
              <a:spLocks noChangeArrowheads="1"/>
            </p:cNvSpPr>
            <p:nvPr/>
          </p:nvSpPr>
          <p:spPr bwMode="auto">
            <a:xfrm>
              <a:off x="2103" y="2226"/>
              <a:ext cx="1382" cy="57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Line 7"/>
            <p:cNvSpPr>
              <a:spLocks noChangeShapeType="1"/>
            </p:cNvSpPr>
            <p:nvPr/>
          </p:nvSpPr>
          <p:spPr bwMode="auto">
            <a:xfrm>
              <a:off x="2103" y="2513"/>
              <a:ext cx="138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Line 8"/>
            <p:cNvSpPr>
              <a:spLocks noChangeShapeType="1"/>
            </p:cNvSpPr>
            <p:nvPr/>
          </p:nvSpPr>
          <p:spPr bwMode="auto">
            <a:xfrm>
              <a:off x="2448" y="2226"/>
              <a:ext cx="0" cy="5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Text Box 9"/>
            <p:cNvSpPr txBox="1">
              <a:spLocks noChangeArrowheads="1"/>
            </p:cNvSpPr>
            <p:nvPr/>
          </p:nvSpPr>
          <p:spPr bwMode="auto">
            <a:xfrm>
              <a:off x="2103" y="2571"/>
              <a:ext cx="345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i="1">
                  <a:solidFill>
                    <a:schemeClr val="hlink"/>
                  </a:solidFill>
                  <a:latin typeface="Tahoma" pitchFamily="34" charset="0"/>
                </a:rPr>
                <a:t>m4</a:t>
              </a:r>
              <a:endParaRPr lang="en-GB" sz="1200" b="1" i="1">
                <a:latin typeface="Tahoma" pitchFamily="34" charset="0"/>
              </a:endParaRPr>
            </a:p>
          </p:txBody>
        </p:sp>
        <p:sp>
          <p:nvSpPr>
            <p:cNvPr id="75" name="Text Box 10"/>
            <p:cNvSpPr txBox="1">
              <a:spLocks noChangeArrowheads="1"/>
            </p:cNvSpPr>
            <p:nvPr/>
          </p:nvSpPr>
          <p:spPr bwMode="auto">
            <a:xfrm>
              <a:off x="2448" y="2571"/>
              <a:ext cx="34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i="1">
                  <a:latin typeface="Tahoma" pitchFamily="34" charset="0"/>
                </a:rPr>
                <a:t>m5</a:t>
              </a:r>
            </a:p>
          </p:txBody>
        </p:sp>
        <p:sp>
          <p:nvSpPr>
            <p:cNvPr id="76" name="Line 11"/>
            <p:cNvSpPr>
              <a:spLocks noChangeShapeType="1"/>
            </p:cNvSpPr>
            <p:nvPr/>
          </p:nvSpPr>
          <p:spPr bwMode="auto">
            <a:xfrm>
              <a:off x="2794" y="2226"/>
              <a:ext cx="0" cy="5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Line 12"/>
            <p:cNvSpPr>
              <a:spLocks noChangeShapeType="1"/>
            </p:cNvSpPr>
            <p:nvPr/>
          </p:nvSpPr>
          <p:spPr bwMode="auto">
            <a:xfrm>
              <a:off x="3139" y="2226"/>
              <a:ext cx="0" cy="5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Text Box 13"/>
            <p:cNvSpPr txBox="1">
              <a:spLocks noChangeArrowheads="1"/>
            </p:cNvSpPr>
            <p:nvPr/>
          </p:nvSpPr>
          <p:spPr bwMode="auto">
            <a:xfrm>
              <a:off x="2794" y="2571"/>
              <a:ext cx="345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i="1">
                  <a:latin typeface="Tahoma" pitchFamily="34" charset="0"/>
                </a:rPr>
                <a:t>m7</a:t>
              </a:r>
            </a:p>
          </p:txBody>
        </p:sp>
        <p:sp>
          <p:nvSpPr>
            <p:cNvPr id="79" name="Text Box 14"/>
            <p:cNvSpPr txBox="1">
              <a:spLocks noChangeArrowheads="1"/>
            </p:cNvSpPr>
            <p:nvPr/>
          </p:nvSpPr>
          <p:spPr bwMode="auto">
            <a:xfrm>
              <a:off x="3139" y="2571"/>
              <a:ext cx="34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i="1">
                  <a:latin typeface="Tahoma" pitchFamily="34" charset="0"/>
                </a:rPr>
                <a:t>m6</a:t>
              </a:r>
            </a:p>
          </p:txBody>
        </p:sp>
        <p:sp>
          <p:nvSpPr>
            <p:cNvPr id="80" name="Text Box 15"/>
            <p:cNvSpPr txBox="1">
              <a:spLocks noChangeArrowheads="1"/>
            </p:cNvSpPr>
            <p:nvPr/>
          </p:nvSpPr>
          <p:spPr bwMode="auto">
            <a:xfrm>
              <a:off x="2103" y="2283"/>
              <a:ext cx="34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i="1">
                  <a:solidFill>
                    <a:srgbClr val="CC0000"/>
                  </a:solidFill>
                  <a:latin typeface="Tahoma" pitchFamily="34" charset="0"/>
                </a:rPr>
                <a:t>m0</a:t>
              </a:r>
              <a:endParaRPr lang="en-GB" sz="1200" b="1" i="1">
                <a:latin typeface="Tahoma" pitchFamily="34" charset="0"/>
              </a:endParaRPr>
            </a:p>
          </p:txBody>
        </p:sp>
        <p:sp>
          <p:nvSpPr>
            <p:cNvPr id="81" name="Text Box 16"/>
            <p:cNvSpPr txBox="1">
              <a:spLocks noChangeArrowheads="1"/>
            </p:cNvSpPr>
            <p:nvPr/>
          </p:nvSpPr>
          <p:spPr bwMode="auto">
            <a:xfrm>
              <a:off x="2448" y="2283"/>
              <a:ext cx="34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i="1">
                  <a:solidFill>
                    <a:schemeClr val="hlink"/>
                  </a:solidFill>
                  <a:latin typeface="Tahoma" pitchFamily="34" charset="0"/>
                </a:rPr>
                <a:t>m1</a:t>
              </a:r>
              <a:endParaRPr lang="en-GB" sz="1200" b="1" i="1">
                <a:latin typeface="Tahoma" pitchFamily="34" charset="0"/>
              </a:endParaRPr>
            </a:p>
          </p:txBody>
        </p:sp>
        <p:sp>
          <p:nvSpPr>
            <p:cNvPr id="82" name="Text Box 17"/>
            <p:cNvSpPr txBox="1">
              <a:spLocks noChangeArrowheads="1"/>
            </p:cNvSpPr>
            <p:nvPr/>
          </p:nvSpPr>
          <p:spPr bwMode="auto">
            <a:xfrm>
              <a:off x="2794" y="2283"/>
              <a:ext cx="34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i="1">
                  <a:latin typeface="Tahoma" pitchFamily="34" charset="0"/>
                </a:rPr>
                <a:t>m3</a:t>
              </a:r>
            </a:p>
          </p:txBody>
        </p:sp>
        <p:sp>
          <p:nvSpPr>
            <p:cNvPr id="83" name="Text Box 18"/>
            <p:cNvSpPr txBox="1">
              <a:spLocks noChangeArrowheads="1"/>
            </p:cNvSpPr>
            <p:nvPr/>
          </p:nvSpPr>
          <p:spPr bwMode="auto">
            <a:xfrm>
              <a:off x="3139" y="2283"/>
              <a:ext cx="34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i="1">
                  <a:solidFill>
                    <a:schemeClr val="hlink"/>
                  </a:solidFill>
                  <a:latin typeface="Tahoma" pitchFamily="34" charset="0"/>
                </a:rPr>
                <a:t>m2</a:t>
              </a:r>
            </a:p>
          </p:txBody>
        </p:sp>
        <p:sp>
          <p:nvSpPr>
            <p:cNvPr id="84" name="Text Box 19"/>
            <p:cNvSpPr txBox="1">
              <a:spLocks noChangeArrowheads="1"/>
            </p:cNvSpPr>
            <p:nvPr/>
          </p:nvSpPr>
          <p:spPr bwMode="auto">
            <a:xfrm>
              <a:off x="1930" y="2283"/>
              <a:ext cx="195" cy="4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r" eaLnBrk="0" hangingPunct="0"/>
              <a:r>
                <a:rPr lang="en-GB" sz="1600" b="1">
                  <a:latin typeface="Times New Roman" pitchFamily="18" charset="0"/>
                </a:rPr>
                <a:t>0</a:t>
              </a:r>
            </a:p>
            <a:p>
              <a:pPr algn="r" eaLnBrk="0" hangingPunct="0"/>
              <a:r>
                <a:rPr lang="en-GB" sz="1600" b="1">
                  <a:latin typeface="Times New Roman" pitchFamily="18" charset="0"/>
                </a:rPr>
                <a:t>   1</a:t>
              </a:r>
            </a:p>
          </p:txBody>
        </p:sp>
        <p:sp>
          <p:nvSpPr>
            <p:cNvPr id="85" name="Text Box 20"/>
            <p:cNvSpPr txBox="1">
              <a:spLocks noChangeArrowheads="1"/>
            </p:cNvSpPr>
            <p:nvPr/>
          </p:nvSpPr>
          <p:spPr bwMode="auto">
            <a:xfrm>
              <a:off x="2160" y="2042"/>
              <a:ext cx="128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GB" sz="1600" b="1">
                  <a:latin typeface="Times New Roman" pitchFamily="18" charset="0"/>
                </a:rPr>
                <a:t>00       01      11       10</a:t>
              </a:r>
            </a:p>
          </p:txBody>
        </p:sp>
        <p:sp>
          <p:nvSpPr>
            <p:cNvPr id="86" name="Line 21"/>
            <p:cNvSpPr>
              <a:spLocks noChangeShapeType="1"/>
            </p:cNvSpPr>
            <p:nvPr/>
          </p:nvSpPr>
          <p:spPr bwMode="auto">
            <a:xfrm flipH="1" flipV="1">
              <a:off x="1810" y="1944"/>
              <a:ext cx="286" cy="27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Text Box 22"/>
            <p:cNvSpPr txBox="1">
              <a:spLocks noChangeArrowheads="1"/>
            </p:cNvSpPr>
            <p:nvPr/>
          </p:nvSpPr>
          <p:spPr bwMode="auto">
            <a:xfrm>
              <a:off x="1787" y="2021"/>
              <a:ext cx="255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>
                  <a:latin typeface="Tahoma" pitchFamily="34" charset="0"/>
                </a:rPr>
                <a:t>a</a:t>
              </a:r>
            </a:p>
          </p:txBody>
        </p:sp>
        <p:sp>
          <p:nvSpPr>
            <p:cNvPr id="88" name="Text Box 23"/>
            <p:cNvSpPr txBox="1">
              <a:spLocks noChangeArrowheads="1"/>
            </p:cNvSpPr>
            <p:nvPr/>
          </p:nvSpPr>
          <p:spPr bwMode="auto">
            <a:xfrm>
              <a:off x="1896" y="1920"/>
              <a:ext cx="298" cy="1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>
                  <a:latin typeface="Tahoma" pitchFamily="34" charset="0"/>
                </a:rPr>
                <a:t>bc</a:t>
              </a:r>
            </a:p>
          </p:txBody>
        </p:sp>
        <p:sp>
          <p:nvSpPr>
            <p:cNvPr id="89" name="AutoShape 24"/>
            <p:cNvSpPr>
              <a:spLocks noChangeArrowheads="1"/>
            </p:cNvSpPr>
            <p:nvPr/>
          </p:nvSpPr>
          <p:spPr bwMode="auto">
            <a:xfrm>
              <a:off x="1584" y="2513"/>
              <a:ext cx="288" cy="404"/>
            </a:xfrm>
            <a:prstGeom prst="curvedRightArrow">
              <a:avLst>
                <a:gd name="adj1" fmla="val 28056"/>
                <a:gd name="adj2" fmla="val 56111"/>
                <a:gd name="adj3" fmla="val 33333"/>
              </a:avLst>
            </a:prstGeom>
            <a:solidFill>
              <a:srgbClr val="FFCC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AutoShape 25"/>
            <p:cNvSpPr>
              <a:spLocks noChangeArrowheads="1"/>
            </p:cNvSpPr>
            <p:nvPr/>
          </p:nvSpPr>
          <p:spPr bwMode="auto">
            <a:xfrm flipH="1">
              <a:off x="3600" y="2513"/>
              <a:ext cx="288" cy="404"/>
            </a:xfrm>
            <a:prstGeom prst="curvedRightArrow">
              <a:avLst>
                <a:gd name="adj1" fmla="val 28056"/>
                <a:gd name="adj2" fmla="val 56111"/>
                <a:gd name="adj3" fmla="val 33333"/>
              </a:avLst>
            </a:prstGeom>
            <a:solidFill>
              <a:srgbClr val="FFCC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1" name="Rectangle 26"/>
          <p:cNvSpPr>
            <a:spLocks noChangeArrowheads="1"/>
          </p:cNvSpPr>
          <p:nvPr/>
        </p:nvSpPr>
        <p:spPr bwMode="auto">
          <a:xfrm>
            <a:off x="997572" y="4680295"/>
            <a:ext cx="7209181" cy="1583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GB" sz="2000" dirty="0"/>
              <a:t>Each cell in a 3-variable K-map has 3 adjacent neighbours. For example, </a:t>
            </a:r>
            <a:r>
              <a:rPr lang="en-GB" sz="2000" i="1" dirty="0"/>
              <a:t>m0</a:t>
            </a:r>
            <a:r>
              <a:rPr lang="en-GB" sz="2000" dirty="0"/>
              <a:t> has 3 adjacent neighbours: </a:t>
            </a:r>
            <a:r>
              <a:rPr lang="en-GB" sz="2000" i="1" dirty="0"/>
              <a:t>m1</a:t>
            </a:r>
            <a:r>
              <a:rPr lang="en-GB" sz="2000" dirty="0"/>
              <a:t>, </a:t>
            </a:r>
            <a:r>
              <a:rPr lang="en-GB" sz="2000" i="1" dirty="0"/>
              <a:t>m2</a:t>
            </a:r>
            <a:r>
              <a:rPr lang="en-GB" sz="2000" dirty="0"/>
              <a:t> and </a:t>
            </a:r>
            <a:r>
              <a:rPr lang="en-GB" sz="2000" i="1" dirty="0"/>
              <a:t>m4</a:t>
            </a:r>
            <a:r>
              <a:rPr lang="en-GB" sz="2000" dirty="0"/>
              <a:t>.</a:t>
            </a:r>
          </a:p>
          <a:p>
            <a:pPr eaLnBrk="0" hangingPunct="0"/>
            <a:endParaRPr lang="en-GB" sz="2000" dirty="0"/>
          </a:p>
          <a:p>
            <a:pPr eaLnBrk="0" hangingPunct="0"/>
            <a:r>
              <a:rPr lang="en-GB" sz="2000" dirty="0"/>
              <a:t>In general, each cell in an </a:t>
            </a:r>
            <a:r>
              <a:rPr lang="en-GB" sz="2000" i="1" dirty="0"/>
              <a:t>n</a:t>
            </a:r>
            <a:r>
              <a:rPr lang="en-GB" sz="2000" dirty="0"/>
              <a:t>-variable K-map has </a:t>
            </a:r>
            <a:r>
              <a:rPr lang="en-GB" sz="2000" i="1" dirty="0"/>
              <a:t>n</a:t>
            </a:r>
            <a:r>
              <a:rPr lang="en-GB" sz="2000" dirty="0"/>
              <a:t> adjacent neighbours.  </a:t>
            </a:r>
          </a:p>
        </p:txBody>
      </p:sp>
    </p:spTree>
    <p:extLst>
      <p:ext uri="{BB962C8B-B14F-4D97-AF65-F5344CB8AC3E}">
        <p14:creationId xmlns:p14="http://schemas.microsoft.com/office/powerpoint/2010/main" val="327941281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Quick Review Questions #1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#15: Simplification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19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29" name="Rectangle 3"/>
          <p:cNvSpPr txBox="1">
            <a:spLocks noChangeArrowheads="1"/>
          </p:cNvSpPr>
          <p:nvPr/>
        </p:nvSpPr>
        <p:spPr>
          <a:xfrm>
            <a:off x="457200" y="1371600"/>
            <a:ext cx="8229600" cy="4759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800000"/>
                </a:solidFill>
              </a:rPr>
              <a:t>DLD page 106, questions 5-1 to 5-2.</a:t>
            </a:r>
          </a:p>
          <a:p>
            <a:pPr marL="274638" indent="-274638" fontAlgn="auto">
              <a:spcAft>
                <a:spcPts val="0"/>
              </a:spcAft>
              <a:buFont typeface="Wingdings" pitchFamily="2" charset="2"/>
              <a:buNone/>
              <a:tabLst>
                <a:tab pos="898525" algn="l"/>
              </a:tabLst>
            </a:pPr>
            <a:r>
              <a:rPr lang="en-US" dirty="0"/>
              <a:t>	5-1.	</a:t>
            </a:r>
            <a:r>
              <a:rPr lang="en-GB" dirty="0"/>
              <a:t>The K-map of a 3-variable function </a:t>
            </a:r>
            <a:r>
              <a:rPr lang="en-GB" i="1" dirty="0"/>
              <a:t>F</a:t>
            </a:r>
            <a:r>
              <a:rPr lang="en-GB" dirty="0"/>
              <a:t> is shown below.  What is the sum-of-</a:t>
            </a:r>
            <a:r>
              <a:rPr lang="en-GB" dirty="0" err="1"/>
              <a:t>minterms</a:t>
            </a:r>
            <a:r>
              <a:rPr lang="en-GB" dirty="0"/>
              <a:t> expression of </a:t>
            </a:r>
            <a:r>
              <a:rPr lang="en-GB" i="1" dirty="0"/>
              <a:t>F</a:t>
            </a:r>
            <a:r>
              <a:rPr lang="en-GB" dirty="0"/>
              <a:t>? </a:t>
            </a:r>
          </a:p>
          <a:p>
            <a:pPr marL="274638" indent="-274638" fontAlgn="auto">
              <a:spcBef>
                <a:spcPct val="620000"/>
              </a:spcBef>
              <a:spcAft>
                <a:spcPts val="0"/>
              </a:spcAft>
              <a:buSzPct val="120000"/>
              <a:buFont typeface="Wingdings" pitchFamily="2" charset="2"/>
              <a:buNone/>
              <a:tabLst>
                <a:tab pos="898525" algn="l"/>
              </a:tabLst>
            </a:pPr>
            <a:r>
              <a:rPr lang="en-GB" dirty="0"/>
              <a:t>	5-2.	Draw the K-map for this function </a:t>
            </a:r>
            <a:r>
              <a:rPr lang="en-GB" i="1" dirty="0"/>
              <a:t>A</a:t>
            </a:r>
            <a:r>
              <a:rPr lang="en-GB" dirty="0"/>
              <a:t>:</a:t>
            </a:r>
          </a:p>
          <a:p>
            <a:pPr fontAlgn="auto">
              <a:spcBef>
                <a:spcPct val="10000"/>
              </a:spcBef>
              <a:spcAft>
                <a:spcPts val="0"/>
              </a:spcAft>
              <a:buSzPct val="120000"/>
              <a:buFont typeface="Wingdings" pitchFamily="2" charset="2"/>
              <a:buNone/>
            </a:pPr>
            <a:r>
              <a:rPr lang="en-GB" dirty="0"/>
              <a:t>		</a:t>
            </a:r>
            <a:r>
              <a:rPr lang="en-GB" i="1" dirty="0"/>
              <a:t>A</a:t>
            </a:r>
            <a:r>
              <a:rPr lang="en-GB" dirty="0"/>
              <a:t>(x, y, z) = </a:t>
            </a:r>
            <a:r>
              <a:rPr lang="en-GB" dirty="0" err="1"/>
              <a:t>x∙y</a:t>
            </a:r>
            <a:r>
              <a:rPr lang="en-GB" dirty="0"/>
              <a:t> + </a:t>
            </a:r>
            <a:r>
              <a:rPr lang="en-GB" dirty="0" err="1"/>
              <a:t>y∙z</a:t>
            </a:r>
            <a:r>
              <a:rPr lang="en-GB" dirty="0"/>
              <a:t>' + </a:t>
            </a:r>
            <a:r>
              <a:rPr lang="en-GB" dirty="0" err="1"/>
              <a:t>x'∙y'∙z</a:t>
            </a:r>
            <a:endParaRPr lang="en-GB" dirty="0"/>
          </a:p>
          <a:p>
            <a:pPr fontAlgn="auto">
              <a:spcAft>
                <a:spcPts val="0"/>
              </a:spcAft>
              <a:buFont typeface="Wingdings" pitchFamily="2" charset="2"/>
              <a:buNone/>
            </a:pPr>
            <a:endParaRPr lang="en-US" dirty="0"/>
          </a:p>
        </p:txBody>
      </p:sp>
      <p:pic>
        <p:nvPicPr>
          <p:cNvPr id="30" name="Picture 4" descr="MCj0434859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0" y="4114800"/>
            <a:ext cx="171450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1" name="Group 5"/>
          <p:cNvGrpSpPr>
            <a:grpSpLocks/>
          </p:cNvGrpSpPr>
          <p:nvPr/>
        </p:nvGrpSpPr>
        <p:grpSpPr bwMode="auto">
          <a:xfrm>
            <a:off x="2590800" y="2590800"/>
            <a:ext cx="3124200" cy="2078038"/>
            <a:chOff x="1632" y="1536"/>
            <a:chExt cx="1968" cy="1309"/>
          </a:xfrm>
        </p:grpSpPr>
        <p:sp>
          <p:nvSpPr>
            <p:cNvPr id="32" name="Rectangle 6"/>
            <p:cNvSpPr>
              <a:spLocks noChangeArrowheads="1"/>
            </p:cNvSpPr>
            <p:nvPr/>
          </p:nvSpPr>
          <p:spPr bwMode="auto">
            <a:xfrm>
              <a:off x="2107" y="1987"/>
              <a:ext cx="1493" cy="57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7"/>
            <p:cNvSpPr>
              <a:spLocks noChangeShapeType="1"/>
            </p:cNvSpPr>
            <p:nvPr/>
          </p:nvSpPr>
          <p:spPr bwMode="auto">
            <a:xfrm>
              <a:off x="2107" y="2275"/>
              <a:ext cx="149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8"/>
            <p:cNvSpPr>
              <a:spLocks noChangeShapeType="1"/>
            </p:cNvSpPr>
            <p:nvPr/>
          </p:nvSpPr>
          <p:spPr bwMode="auto">
            <a:xfrm>
              <a:off x="2481" y="1987"/>
              <a:ext cx="0" cy="5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Text Box 9"/>
            <p:cNvSpPr txBox="1">
              <a:spLocks noChangeArrowheads="1"/>
            </p:cNvSpPr>
            <p:nvPr/>
          </p:nvSpPr>
          <p:spPr bwMode="auto">
            <a:xfrm>
              <a:off x="2107" y="2333"/>
              <a:ext cx="374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400" b="1">
                  <a:latin typeface="Tahoma" pitchFamily="34" charset="0"/>
                </a:rPr>
                <a:t>0</a:t>
              </a:r>
            </a:p>
          </p:txBody>
        </p:sp>
        <p:sp>
          <p:nvSpPr>
            <p:cNvPr id="36" name="Text Box 10"/>
            <p:cNvSpPr txBox="1">
              <a:spLocks noChangeArrowheads="1"/>
            </p:cNvSpPr>
            <p:nvPr/>
          </p:nvSpPr>
          <p:spPr bwMode="auto">
            <a:xfrm>
              <a:off x="2481" y="2333"/>
              <a:ext cx="373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400" b="1">
                  <a:latin typeface="Tahoma" pitchFamily="34" charset="0"/>
                </a:rPr>
                <a:t>1</a:t>
              </a:r>
            </a:p>
          </p:txBody>
        </p:sp>
        <p:sp>
          <p:nvSpPr>
            <p:cNvPr id="37" name="Text Box 11"/>
            <p:cNvSpPr txBox="1">
              <a:spLocks noChangeArrowheads="1"/>
            </p:cNvSpPr>
            <p:nvPr/>
          </p:nvSpPr>
          <p:spPr bwMode="auto">
            <a:xfrm>
              <a:off x="1632" y="2320"/>
              <a:ext cx="274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>
                  <a:latin typeface="Tahoma" pitchFamily="34" charset="0"/>
                </a:rPr>
                <a:t>a</a:t>
              </a:r>
            </a:p>
          </p:txBody>
        </p:sp>
        <p:sp>
          <p:nvSpPr>
            <p:cNvPr id="38" name="AutoShape 12"/>
            <p:cNvSpPr>
              <a:spLocks/>
            </p:cNvSpPr>
            <p:nvPr/>
          </p:nvSpPr>
          <p:spPr bwMode="auto">
            <a:xfrm>
              <a:off x="1859" y="2275"/>
              <a:ext cx="87" cy="283"/>
            </a:xfrm>
            <a:prstGeom prst="leftBrace">
              <a:avLst>
                <a:gd name="adj1" fmla="val 27107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AutoShape 13"/>
            <p:cNvSpPr>
              <a:spLocks/>
            </p:cNvSpPr>
            <p:nvPr/>
          </p:nvSpPr>
          <p:spPr bwMode="auto">
            <a:xfrm rot="5400000" flipV="1">
              <a:off x="3190" y="1397"/>
              <a:ext cx="89" cy="729"/>
            </a:xfrm>
            <a:prstGeom prst="leftBrace">
              <a:avLst>
                <a:gd name="adj1" fmla="val 68258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Text Box 14"/>
            <p:cNvSpPr txBox="1">
              <a:spLocks noChangeArrowheads="1"/>
            </p:cNvSpPr>
            <p:nvPr/>
          </p:nvSpPr>
          <p:spPr bwMode="auto">
            <a:xfrm>
              <a:off x="3094" y="1536"/>
              <a:ext cx="275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>
                  <a:latin typeface="Tahoma" pitchFamily="34" charset="0"/>
                </a:rPr>
                <a:t>b</a:t>
              </a:r>
            </a:p>
          </p:txBody>
        </p:sp>
        <p:sp>
          <p:nvSpPr>
            <p:cNvPr id="41" name="Line 15"/>
            <p:cNvSpPr>
              <a:spLocks noChangeShapeType="1"/>
            </p:cNvSpPr>
            <p:nvPr/>
          </p:nvSpPr>
          <p:spPr bwMode="auto">
            <a:xfrm>
              <a:off x="2854" y="1987"/>
              <a:ext cx="0" cy="5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16"/>
            <p:cNvSpPr>
              <a:spLocks noChangeShapeType="1"/>
            </p:cNvSpPr>
            <p:nvPr/>
          </p:nvSpPr>
          <p:spPr bwMode="auto">
            <a:xfrm>
              <a:off x="3227" y="1987"/>
              <a:ext cx="0" cy="5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Text Box 17"/>
            <p:cNvSpPr txBox="1">
              <a:spLocks noChangeArrowheads="1"/>
            </p:cNvSpPr>
            <p:nvPr/>
          </p:nvSpPr>
          <p:spPr bwMode="auto">
            <a:xfrm>
              <a:off x="2854" y="2333"/>
              <a:ext cx="373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400" b="1">
                  <a:latin typeface="Tahoma" pitchFamily="34" charset="0"/>
                </a:rPr>
                <a:t>0</a:t>
              </a:r>
            </a:p>
          </p:txBody>
        </p:sp>
        <p:sp>
          <p:nvSpPr>
            <p:cNvPr id="44" name="Text Box 18"/>
            <p:cNvSpPr txBox="1">
              <a:spLocks noChangeArrowheads="1"/>
            </p:cNvSpPr>
            <p:nvPr/>
          </p:nvSpPr>
          <p:spPr bwMode="auto">
            <a:xfrm>
              <a:off x="3227" y="2333"/>
              <a:ext cx="373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400" b="1">
                  <a:latin typeface="Tahoma" pitchFamily="34" charset="0"/>
                </a:rPr>
                <a:t>0</a:t>
              </a:r>
            </a:p>
          </p:txBody>
        </p:sp>
        <p:sp>
          <p:nvSpPr>
            <p:cNvPr id="45" name="Text Box 19"/>
            <p:cNvSpPr txBox="1">
              <a:spLocks noChangeArrowheads="1"/>
            </p:cNvSpPr>
            <p:nvPr/>
          </p:nvSpPr>
          <p:spPr bwMode="auto">
            <a:xfrm>
              <a:off x="2107" y="2045"/>
              <a:ext cx="374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400" b="1">
                  <a:latin typeface="Tahoma" pitchFamily="34" charset="0"/>
                </a:rPr>
                <a:t>1</a:t>
              </a:r>
            </a:p>
          </p:txBody>
        </p:sp>
        <p:sp>
          <p:nvSpPr>
            <p:cNvPr id="46" name="Text Box 20"/>
            <p:cNvSpPr txBox="1">
              <a:spLocks noChangeArrowheads="1"/>
            </p:cNvSpPr>
            <p:nvPr/>
          </p:nvSpPr>
          <p:spPr bwMode="auto">
            <a:xfrm>
              <a:off x="2481" y="2045"/>
              <a:ext cx="373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400" b="1">
                  <a:latin typeface="Tahoma" pitchFamily="34" charset="0"/>
                </a:rPr>
                <a:t>0</a:t>
              </a:r>
            </a:p>
          </p:txBody>
        </p:sp>
        <p:sp>
          <p:nvSpPr>
            <p:cNvPr id="47" name="Text Box 21"/>
            <p:cNvSpPr txBox="1">
              <a:spLocks noChangeArrowheads="1"/>
            </p:cNvSpPr>
            <p:nvPr/>
          </p:nvSpPr>
          <p:spPr bwMode="auto">
            <a:xfrm>
              <a:off x="2854" y="2045"/>
              <a:ext cx="373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400" b="1">
                  <a:latin typeface="Tahoma" pitchFamily="34" charset="0"/>
                </a:rPr>
                <a:t>0</a:t>
              </a:r>
            </a:p>
          </p:txBody>
        </p:sp>
        <p:sp>
          <p:nvSpPr>
            <p:cNvPr id="48" name="Text Box 22"/>
            <p:cNvSpPr txBox="1">
              <a:spLocks noChangeArrowheads="1"/>
            </p:cNvSpPr>
            <p:nvPr/>
          </p:nvSpPr>
          <p:spPr bwMode="auto">
            <a:xfrm>
              <a:off x="3227" y="2045"/>
              <a:ext cx="373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400" b="1">
                  <a:latin typeface="Tahoma" pitchFamily="34" charset="0"/>
                </a:rPr>
                <a:t>1</a:t>
              </a:r>
            </a:p>
          </p:txBody>
        </p:sp>
        <p:sp>
          <p:nvSpPr>
            <p:cNvPr id="49" name="Text Box 23"/>
            <p:cNvSpPr txBox="1">
              <a:spLocks noChangeArrowheads="1"/>
            </p:cNvSpPr>
            <p:nvPr/>
          </p:nvSpPr>
          <p:spPr bwMode="auto">
            <a:xfrm>
              <a:off x="1920" y="2045"/>
              <a:ext cx="211" cy="4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r" eaLnBrk="0" hangingPunct="0"/>
              <a:r>
                <a:rPr lang="en-GB" sz="1600" b="1">
                  <a:latin typeface="Times New Roman" pitchFamily="18" charset="0"/>
                </a:rPr>
                <a:t>0</a:t>
              </a:r>
            </a:p>
            <a:p>
              <a:pPr algn="r" eaLnBrk="0" hangingPunct="0"/>
              <a:r>
                <a:rPr lang="en-GB" sz="1600" b="1">
                  <a:latin typeface="Times New Roman" pitchFamily="18" charset="0"/>
                </a:rPr>
                <a:t>   1</a:t>
              </a:r>
            </a:p>
          </p:txBody>
        </p:sp>
        <p:sp>
          <p:nvSpPr>
            <p:cNvPr id="50" name="Text Box 24"/>
            <p:cNvSpPr txBox="1">
              <a:spLocks noChangeArrowheads="1"/>
            </p:cNvSpPr>
            <p:nvPr/>
          </p:nvSpPr>
          <p:spPr bwMode="auto">
            <a:xfrm>
              <a:off x="2170" y="1803"/>
              <a:ext cx="1391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GB" sz="1600" b="1">
                  <a:latin typeface="Times New Roman" pitchFamily="18" charset="0"/>
                </a:rPr>
                <a:t>00       01      11       10</a:t>
              </a:r>
            </a:p>
          </p:txBody>
        </p:sp>
        <p:sp>
          <p:nvSpPr>
            <p:cNvPr id="51" name="AutoShape 25"/>
            <p:cNvSpPr>
              <a:spLocks/>
            </p:cNvSpPr>
            <p:nvPr/>
          </p:nvSpPr>
          <p:spPr bwMode="auto">
            <a:xfrm rot="-5400000">
              <a:off x="2801" y="2290"/>
              <a:ext cx="89" cy="729"/>
            </a:xfrm>
            <a:prstGeom prst="leftBrace">
              <a:avLst>
                <a:gd name="adj1" fmla="val 68258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Text Box 26"/>
            <p:cNvSpPr txBox="1">
              <a:spLocks noChangeArrowheads="1"/>
            </p:cNvSpPr>
            <p:nvPr/>
          </p:nvSpPr>
          <p:spPr bwMode="auto">
            <a:xfrm>
              <a:off x="2714" y="2672"/>
              <a:ext cx="275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>
                  <a:latin typeface="Tahoma" pitchFamily="34" charset="0"/>
                </a:rPr>
                <a:t>c</a:t>
              </a:r>
            </a:p>
          </p:txBody>
        </p:sp>
        <p:sp>
          <p:nvSpPr>
            <p:cNvPr id="53" name="Line 27"/>
            <p:cNvSpPr>
              <a:spLocks noChangeShapeType="1"/>
            </p:cNvSpPr>
            <p:nvPr/>
          </p:nvSpPr>
          <p:spPr bwMode="auto">
            <a:xfrm flipH="1" flipV="1">
              <a:off x="1859" y="1745"/>
              <a:ext cx="248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Text Box 28"/>
            <p:cNvSpPr txBox="1">
              <a:spLocks noChangeArrowheads="1"/>
            </p:cNvSpPr>
            <p:nvPr/>
          </p:nvSpPr>
          <p:spPr bwMode="auto">
            <a:xfrm>
              <a:off x="1767" y="1782"/>
              <a:ext cx="274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>
                  <a:latin typeface="Tahoma" pitchFamily="34" charset="0"/>
                </a:rPr>
                <a:t>a</a:t>
              </a:r>
            </a:p>
          </p:txBody>
        </p:sp>
        <p:sp>
          <p:nvSpPr>
            <p:cNvPr id="55" name="Text Box 29"/>
            <p:cNvSpPr txBox="1">
              <a:spLocks noChangeArrowheads="1"/>
            </p:cNvSpPr>
            <p:nvPr/>
          </p:nvSpPr>
          <p:spPr bwMode="auto">
            <a:xfrm>
              <a:off x="1885" y="1681"/>
              <a:ext cx="321" cy="1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>
                  <a:latin typeface="Tahoma" pitchFamily="34" charset="0"/>
                </a:rPr>
                <a:t>bc</a:t>
              </a:r>
            </a:p>
          </p:txBody>
        </p:sp>
      </p:grpSp>
      <p:sp>
        <p:nvSpPr>
          <p:cNvPr id="56" name="Text Box 31"/>
          <p:cNvSpPr txBox="1">
            <a:spLocks noChangeArrowheads="1"/>
          </p:cNvSpPr>
          <p:nvPr/>
        </p:nvSpPr>
        <p:spPr bwMode="auto">
          <a:xfrm>
            <a:off x="6096000" y="2895600"/>
            <a:ext cx="2590800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10000"/>
              </a:spcBef>
              <a:buFont typeface="Symbol" pitchFamily="18" charset="2"/>
              <a:buChar char="S"/>
            </a:pPr>
            <a:r>
              <a:rPr lang="en-US" sz="2000" b="1" i="1">
                <a:solidFill>
                  <a:srgbClr val="0000CC"/>
                </a:solidFill>
              </a:rPr>
              <a:t>m</a:t>
            </a:r>
            <a:r>
              <a:rPr lang="en-US" sz="2000" b="1">
                <a:solidFill>
                  <a:srgbClr val="0000CC"/>
                </a:solidFill>
              </a:rPr>
              <a:t>(0, 2, 5)</a:t>
            </a:r>
          </a:p>
          <a:p>
            <a:pPr>
              <a:spcBef>
                <a:spcPct val="10000"/>
              </a:spcBef>
              <a:buFont typeface="Symbol" pitchFamily="18" charset="2"/>
              <a:buNone/>
            </a:pPr>
            <a:r>
              <a:rPr lang="en-US" sz="2000" b="1">
                <a:solidFill>
                  <a:srgbClr val="0000CC"/>
                </a:solidFill>
              </a:rPr>
              <a:t>= </a:t>
            </a:r>
            <a:r>
              <a:rPr lang="en-US" sz="1600" b="1">
                <a:solidFill>
                  <a:srgbClr val="0000CC"/>
                </a:solidFill>
              </a:rPr>
              <a:t>a'∙b'∙c' + a'∙b∙c' + a∙b'∙c</a:t>
            </a:r>
          </a:p>
        </p:txBody>
      </p:sp>
      <p:grpSp>
        <p:nvGrpSpPr>
          <p:cNvPr id="57" name="Group 57"/>
          <p:cNvGrpSpPr>
            <a:grpSpLocks/>
          </p:cNvGrpSpPr>
          <p:nvPr/>
        </p:nvGrpSpPr>
        <p:grpSpPr bwMode="auto">
          <a:xfrm>
            <a:off x="5791200" y="4360863"/>
            <a:ext cx="3138488" cy="1831975"/>
            <a:chOff x="3648" y="2747"/>
            <a:chExt cx="1977" cy="1154"/>
          </a:xfrm>
        </p:grpSpPr>
        <p:sp>
          <p:nvSpPr>
            <p:cNvPr id="58" name="Rectangle 33"/>
            <p:cNvSpPr>
              <a:spLocks noChangeArrowheads="1"/>
            </p:cNvSpPr>
            <p:nvPr/>
          </p:nvSpPr>
          <p:spPr bwMode="auto">
            <a:xfrm>
              <a:off x="4123" y="3043"/>
              <a:ext cx="1493" cy="5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Line 34"/>
            <p:cNvSpPr>
              <a:spLocks noChangeShapeType="1"/>
            </p:cNvSpPr>
            <p:nvPr/>
          </p:nvSpPr>
          <p:spPr bwMode="auto">
            <a:xfrm>
              <a:off x="4123" y="3331"/>
              <a:ext cx="149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Line 35"/>
            <p:cNvSpPr>
              <a:spLocks noChangeShapeType="1"/>
            </p:cNvSpPr>
            <p:nvPr/>
          </p:nvSpPr>
          <p:spPr bwMode="auto">
            <a:xfrm>
              <a:off x="4497" y="3043"/>
              <a:ext cx="0" cy="5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Text Box 38"/>
            <p:cNvSpPr txBox="1">
              <a:spLocks noChangeArrowheads="1"/>
            </p:cNvSpPr>
            <p:nvPr/>
          </p:nvSpPr>
          <p:spPr bwMode="auto">
            <a:xfrm>
              <a:off x="3648" y="3376"/>
              <a:ext cx="432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>
                  <a:latin typeface="Tahoma" pitchFamily="34" charset="0"/>
                </a:rPr>
                <a:t>x</a:t>
              </a:r>
            </a:p>
          </p:txBody>
        </p:sp>
        <p:sp>
          <p:nvSpPr>
            <p:cNvPr id="62" name="AutoShape 39"/>
            <p:cNvSpPr>
              <a:spLocks/>
            </p:cNvSpPr>
            <p:nvPr/>
          </p:nvSpPr>
          <p:spPr bwMode="auto">
            <a:xfrm>
              <a:off x="3936" y="3331"/>
              <a:ext cx="137" cy="283"/>
            </a:xfrm>
            <a:prstGeom prst="leftBrace">
              <a:avLst>
                <a:gd name="adj1" fmla="val 17214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AutoShape 40"/>
            <p:cNvSpPr>
              <a:spLocks/>
            </p:cNvSpPr>
            <p:nvPr/>
          </p:nvSpPr>
          <p:spPr bwMode="auto">
            <a:xfrm rot="5400000" flipV="1">
              <a:off x="5216" y="2608"/>
              <a:ext cx="89" cy="729"/>
            </a:xfrm>
            <a:prstGeom prst="leftBrace">
              <a:avLst>
                <a:gd name="adj1" fmla="val 68258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Text Box 41"/>
            <p:cNvSpPr txBox="1">
              <a:spLocks noChangeArrowheads="1"/>
            </p:cNvSpPr>
            <p:nvPr/>
          </p:nvSpPr>
          <p:spPr bwMode="auto">
            <a:xfrm>
              <a:off x="5120" y="2747"/>
              <a:ext cx="275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>
                  <a:latin typeface="Tahoma" pitchFamily="34" charset="0"/>
                </a:rPr>
                <a:t>y</a:t>
              </a:r>
            </a:p>
          </p:txBody>
        </p:sp>
        <p:sp>
          <p:nvSpPr>
            <p:cNvPr id="65" name="Line 42"/>
            <p:cNvSpPr>
              <a:spLocks noChangeShapeType="1"/>
            </p:cNvSpPr>
            <p:nvPr/>
          </p:nvSpPr>
          <p:spPr bwMode="auto">
            <a:xfrm>
              <a:off x="4870" y="3043"/>
              <a:ext cx="0" cy="5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Line 43"/>
            <p:cNvSpPr>
              <a:spLocks noChangeShapeType="1"/>
            </p:cNvSpPr>
            <p:nvPr/>
          </p:nvSpPr>
          <p:spPr bwMode="auto">
            <a:xfrm>
              <a:off x="5243" y="3043"/>
              <a:ext cx="0" cy="5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AutoShape 52"/>
            <p:cNvSpPr>
              <a:spLocks/>
            </p:cNvSpPr>
            <p:nvPr/>
          </p:nvSpPr>
          <p:spPr bwMode="auto">
            <a:xfrm rot="-5400000">
              <a:off x="4817" y="3346"/>
              <a:ext cx="89" cy="729"/>
            </a:xfrm>
            <a:prstGeom prst="leftBrace">
              <a:avLst>
                <a:gd name="adj1" fmla="val 68258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Text Box 53"/>
            <p:cNvSpPr txBox="1">
              <a:spLocks noChangeArrowheads="1"/>
            </p:cNvSpPr>
            <p:nvPr/>
          </p:nvSpPr>
          <p:spPr bwMode="auto">
            <a:xfrm>
              <a:off x="4730" y="3728"/>
              <a:ext cx="275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>
                  <a:latin typeface="Tahoma" pitchFamily="34" charset="0"/>
                </a:rPr>
                <a:t>z</a:t>
              </a:r>
            </a:p>
          </p:txBody>
        </p:sp>
      </p:grpSp>
      <p:sp>
        <p:nvSpPr>
          <p:cNvPr id="92" name="Text Box 58"/>
          <p:cNvSpPr txBox="1">
            <a:spLocks noChangeArrowheads="1"/>
          </p:cNvSpPr>
          <p:nvPr/>
        </p:nvSpPr>
        <p:spPr bwMode="auto">
          <a:xfrm>
            <a:off x="7239000" y="48768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GB" sz="1400" b="1">
                <a:solidFill>
                  <a:srgbClr val="0000CC"/>
                </a:solidFill>
                <a:latin typeface="Tahoma" pitchFamily="34" charset="0"/>
              </a:rPr>
              <a:t>1</a:t>
            </a:r>
          </a:p>
        </p:txBody>
      </p:sp>
      <p:grpSp>
        <p:nvGrpSpPr>
          <p:cNvPr id="93" name="Group 60"/>
          <p:cNvGrpSpPr>
            <a:grpSpLocks/>
          </p:cNvGrpSpPr>
          <p:nvPr/>
        </p:nvGrpSpPr>
        <p:grpSpPr bwMode="auto">
          <a:xfrm>
            <a:off x="7772400" y="5334000"/>
            <a:ext cx="1066800" cy="304800"/>
            <a:chOff x="4896" y="3360"/>
            <a:chExt cx="672" cy="192"/>
          </a:xfrm>
        </p:grpSpPr>
        <p:sp>
          <p:nvSpPr>
            <p:cNvPr id="94" name="Text Box 44"/>
            <p:cNvSpPr txBox="1">
              <a:spLocks noChangeArrowheads="1"/>
            </p:cNvSpPr>
            <p:nvPr/>
          </p:nvSpPr>
          <p:spPr bwMode="auto">
            <a:xfrm>
              <a:off x="4896" y="3360"/>
              <a:ext cx="28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400" b="1">
                  <a:solidFill>
                    <a:srgbClr val="0000CC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95" name="Text Box 45"/>
            <p:cNvSpPr txBox="1">
              <a:spLocks noChangeArrowheads="1"/>
            </p:cNvSpPr>
            <p:nvPr/>
          </p:nvSpPr>
          <p:spPr bwMode="auto">
            <a:xfrm>
              <a:off x="5280" y="3360"/>
              <a:ext cx="28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400" b="1">
                  <a:solidFill>
                    <a:srgbClr val="0000CC"/>
                  </a:solidFill>
                  <a:latin typeface="Tahoma" pitchFamily="34" charset="0"/>
                </a:rPr>
                <a:t>1</a:t>
              </a:r>
            </a:p>
          </p:txBody>
        </p:sp>
      </p:grpSp>
      <p:sp>
        <p:nvSpPr>
          <p:cNvPr id="96" name="Text Box 61"/>
          <p:cNvSpPr txBox="1">
            <a:spLocks noChangeArrowheads="1"/>
          </p:cNvSpPr>
          <p:nvPr/>
        </p:nvSpPr>
        <p:spPr bwMode="auto">
          <a:xfrm>
            <a:off x="8382000" y="4876800"/>
            <a:ext cx="457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GB" sz="1400" b="1">
                <a:solidFill>
                  <a:srgbClr val="0000CC"/>
                </a:solidFill>
                <a:latin typeface="Tahoma" pitchFamily="34" charset="0"/>
              </a:rPr>
              <a:t>1</a:t>
            </a:r>
          </a:p>
        </p:txBody>
      </p:sp>
      <p:grpSp>
        <p:nvGrpSpPr>
          <p:cNvPr id="97" name="Group 65"/>
          <p:cNvGrpSpPr>
            <a:grpSpLocks/>
          </p:cNvGrpSpPr>
          <p:nvPr/>
        </p:nvGrpSpPr>
        <p:grpSpPr bwMode="auto">
          <a:xfrm>
            <a:off x="6629400" y="4876800"/>
            <a:ext cx="1676400" cy="762000"/>
            <a:chOff x="4176" y="3072"/>
            <a:chExt cx="1056" cy="480"/>
          </a:xfrm>
        </p:grpSpPr>
        <p:sp>
          <p:nvSpPr>
            <p:cNvPr id="98" name="Text Box 59"/>
            <p:cNvSpPr txBox="1">
              <a:spLocks noChangeArrowheads="1"/>
            </p:cNvSpPr>
            <p:nvPr/>
          </p:nvSpPr>
          <p:spPr bwMode="auto">
            <a:xfrm>
              <a:off x="4176" y="3072"/>
              <a:ext cx="28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400" b="1">
                  <a:solidFill>
                    <a:srgbClr val="0000CC"/>
                  </a:solidFill>
                  <a:latin typeface="Tahoma" pitchFamily="34" charset="0"/>
                </a:rPr>
                <a:t>0</a:t>
              </a:r>
            </a:p>
          </p:txBody>
        </p:sp>
        <p:sp>
          <p:nvSpPr>
            <p:cNvPr id="99" name="Text Box 62"/>
            <p:cNvSpPr txBox="1">
              <a:spLocks noChangeArrowheads="1"/>
            </p:cNvSpPr>
            <p:nvPr/>
          </p:nvSpPr>
          <p:spPr bwMode="auto">
            <a:xfrm>
              <a:off x="4944" y="3072"/>
              <a:ext cx="28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400" b="1">
                  <a:solidFill>
                    <a:srgbClr val="0000CC"/>
                  </a:solidFill>
                  <a:latin typeface="Tahoma" pitchFamily="34" charset="0"/>
                </a:rPr>
                <a:t>0</a:t>
              </a:r>
            </a:p>
          </p:txBody>
        </p:sp>
        <p:sp>
          <p:nvSpPr>
            <p:cNvPr id="100" name="Text Box 63"/>
            <p:cNvSpPr txBox="1">
              <a:spLocks noChangeArrowheads="1"/>
            </p:cNvSpPr>
            <p:nvPr/>
          </p:nvSpPr>
          <p:spPr bwMode="auto">
            <a:xfrm>
              <a:off x="4176" y="3360"/>
              <a:ext cx="28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400" b="1">
                  <a:solidFill>
                    <a:srgbClr val="0000CC"/>
                  </a:solidFill>
                  <a:latin typeface="Tahoma" pitchFamily="34" charset="0"/>
                </a:rPr>
                <a:t>0</a:t>
              </a:r>
            </a:p>
          </p:txBody>
        </p:sp>
        <p:sp>
          <p:nvSpPr>
            <p:cNvPr id="101" name="Text Box 64"/>
            <p:cNvSpPr txBox="1">
              <a:spLocks noChangeArrowheads="1"/>
            </p:cNvSpPr>
            <p:nvPr/>
          </p:nvSpPr>
          <p:spPr bwMode="auto">
            <a:xfrm>
              <a:off x="4560" y="3360"/>
              <a:ext cx="28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400" b="1">
                  <a:solidFill>
                    <a:srgbClr val="0000CC"/>
                  </a:solidFill>
                  <a:latin typeface="Tahoma" pitchFamily="34" charset="0"/>
                </a:rPr>
                <a:t>0</a:t>
              </a:r>
            </a:p>
          </p:txBody>
        </p:sp>
      </p:grpSp>
      <p:sp>
        <p:nvSpPr>
          <p:cNvPr id="102" name="Text Box 39"/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ym typeface="Wingdings 2" pitchFamily="18" charset="2"/>
              </a:rPr>
              <a:t></a:t>
            </a:r>
          </a:p>
        </p:txBody>
      </p:sp>
    </p:spTree>
    <p:extLst>
      <p:ext uri="{BB962C8B-B14F-4D97-AF65-F5344CB8AC3E}">
        <p14:creationId xmlns:p14="http://schemas.microsoft.com/office/powerpoint/2010/main" val="65859538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92" grpId="0"/>
      <p:bldP spid="9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A16B4-0E2C-EBCA-8E5F-4132B55B2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Slido</a:t>
            </a:r>
            <a:r>
              <a:rPr lang="en-US" dirty="0"/>
              <a:t>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8DD0B-6A98-0DAA-7FE5-905CC45A31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209261"/>
          </a:xfrm>
        </p:spPr>
        <p:txBody>
          <a:bodyPr/>
          <a:lstStyle/>
          <a:p>
            <a:r>
              <a:rPr lang="en-US" dirty="0"/>
              <a:t>You can ask questions here: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https://app.sli.do/event/4fVqZQwmoM7yUV24bQvuhp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3E7C2E-B83B-CD42-F231-660BF25D7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900D24-67BF-55D3-1407-CC0843917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#13: Boolean Algebra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E15327-9534-21AD-8FE1-4534BB402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99C395-EB60-B0AF-069D-74988F797908}"/>
              </a:ext>
            </a:extLst>
          </p:cNvPr>
          <p:cNvSpPr txBox="1"/>
          <p:nvPr/>
        </p:nvSpPr>
        <p:spPr>
          <a:xfrm>
            <a:off x="1046922" y="5757781"/>
            <a:ext cx="4293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 scan this QR code. May be obstructed in some slides.</a:t>
            </a:r>
          </a:p>
        </p:txBody>
      </p:sp>
    </p:spTree>
    <p:extLst>
      <p:ext uri="{BB962C8B-B14F-4D97-AF65-F5344CB8AC3E}">
        <p14:creationId xmlns:p14="http://schemas.microsoft.com/office/powerpoint/2010/main" val="1232750647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5.1 4-Variable K-maps (1/2)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#15: Simplification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20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29" name="Rectangle 3"/>
          <p:cNvSpPr txBox="1">
            <a:spLocks noChangeArrowheads="1"/>
          </p:cNvSpPr>
          <p:nvPr/>
        </p:nvSpPr>
        <p:spPr>
          <a:xfrm>
            <a:off x="457200" y="1295400"/>
            <a:ext cx="8229600" cy="10890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There are 16 square cells in a 4-variable K-map.</a:t>
            </a:r>
          </a:p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Example: Let the variables be </a:t>
            </a:r>
            <a:r>
              <a:rPr lang="en-US" dirty="0">
                <a:solidFill>
                  <a:srgbClr val="0000CC"/>
                </a:solidFill>
              </a:rPr>
              <a:t>w</a:t>
            </a:r>
            <a:r>
              <a:rPr lang="en-US" dirty="0"/>
              <a:t>, </a:t>
            </a:r>
            <a:r>
              <a:rPr lang="en-US" dirty="0">
                <a:solidFill>
                  <a:srgbClr val="0000CC"/>
                </a:solidFill>
              </a:rPr>
              <a:t>x</a:t>
            </a:r>
            <a:r>
              <a:rPr lang="en-US" dirty="0"/>
              <a:t>, </a:t>
            </a:r>
            <a:r>
              <a:rPr lang="en-US" dirty="0">
                <a:solidFill>
                  <a:srgbClr val="0000CC"/>
                </a:solidFill>
              </a:rPr>
              <a:t>y</a:t>
            </a:r>
            <a:r>
              <a:rPr lang="en-US" dirty="0"/>
              <a:t>, </a:t>
            </a:r>
            <a:r>
              <a:rPr lang="en-US" dirty="0">
                <a:solidFill>
                  <a:srgbClr val="0000CC"/>
                </a:solidFill>
              </a:rPr>
              <a:t>z</a:t>
            </a:r>
            <a:r>
              <a:rPr lang="en-US" dirty="0"/>
              <a:t>.</a:t>
            </a:r>
            <a:endParaRPr lang="en-US" dirty="0">
              <a:sym typeface="Symbol" pitchFamily="18" charset="2"/>
            </a:endParaRPr>
          </a:p>
        </p:txBody>
      </p:sp>
      <p:grpSp>
        <p:nvGrpSpPr>
          <p:cNvPr id="30" name="Group 4"/>
          <p:cNvGrpSpPr>
            <a:grpSpLocks/>
          </p:cNvGrpSpPr>
          <p:nvPr/>
        </p:nvGrpSpPr>
        <p:grpSpPr bwMode="auto">
          <a:xfrm>
            <a:off x="2146853" y="2384425"/>
            <a:ext cx="4572000" cy="3794125"/>
            <a:chOff x="1440" y="1440"/>
            <a:chExt cx="2880" cy="2390"/>
          </a:xfrm>
        </p:grpSpPr>
        <p:sp>
          <p:nvSpPr>
            <p:cNvPr id="31" name="Rectangle 5"/>
            <p:cNvSpPr>
              <a:spLocks noChangeArrowheads="1"/>
            </p:cNvSpPr>
            <p:nvPr/>
          </p:nvSpPr>
          <p:spPr bwMode="auto">
            <a:xfrm>
              <a:off x="2304" y="2131"/>
              <a:ext cx="1383" cy="115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6"/>
            <p:cNvSpPr>
              <a:spLocks noChangeShapeType="1"/>
            </p:cNvSpPr>
            <p:nvPr/>
          </p:nvSpPr>
          <p:spPr bwMode="auto">
            <a:xfrm>
              <a:off x="2304" y="2419"/>
              <a:ext cx="138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7"/>
            <p:cNvSpPr>
              <a:spLocks noChangeShapeType="1"/>
            </p:cNvSpPr>
            <p:nvPr/>
          </p:nvSpPr>
          <p:spPr bwMode="auto">
            <a:xfrm>
              <a:off x="2650" y="2131"/>
              <a:ext cx="0" cy="115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Text Box 8"/>
            <p:cNvSpPr txBox="1">
              <a:spLocks noChangeArrowheads="1"/>
            </p:cNvSpPr>
            <p:nvPr/>
          </p:nvSpPr>
          <p:spPr bwMode="auto">
            <a:xfrm>
              <a:off x="2304" y="2476"/>
              <a:ext cx="34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i="1">
                  <a:latin typeface="Tahoma" pitchFamily="34" charset="0"/>
                </a:rPr>
                <a:t>m4</a:t>
              </a:r>
            </a:p>
          </p:txBody>
        </p:sp>
        <p:sp>
          <p:nvSpPr>
            <p:cNvPr id="35" name="Text Box 9"/>
            <p:cNvSpPr txBox="1">
              <a:spLocks noChangeArrowheads="1"/>
            </p:cNvSpPr>
            <p:nvPr/>
          </p:nvSpPr>
          <p:spPr bwMode="auto">
            <a:xfrm>
              <a:off x="2650" y="2476"/>
              <a:ext cx="34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i="1">
                  <a:latin typeface="Tahoma" pitchFamily="34" charset="0"/>
                </a:rPr>
                <a:t>m5</a:t>
              </a:r>
            </a:p>
          </p:txBody>
        </p:sp>
        <p:sp>
          <p:nvSpPr>
            <p:cNvPr id="36" name="Text Box 10"/>
            <p:cNvSpPr txBox="1">
              <a:spLocks noChangeArrowheads="1"/>
            </p:cNvSpPr>
            <p:nvPr/>
          </p:nvSpPr>
          <p:spPr bwMode="auto">
            <a:xfrm>
              <a:off x="1794" y="2910"/>
              <a:ext cx="254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>
                  <a:latin typeface="Tahoma" pitchFamily="34" charset="0"/>
                </a:rPr>
                <a:t>w</a:t>
              </a:r>
            </a:p>
          </p:txBody>
        </p:sp>
        <p:sp>
          <p:nvSpPr>
            <p:cNvPr id="37" name="AutoShape 11"/>
            <p:cNvSpPr>
              <a:spLocks/>
            </p:cNvSpPr>
            <p:nvPr/>
          </p:nvSpPr>
          <p:spPr bwMode="auto">
            <a:xfrm>
              <a:off x="2011" y="2734"/>
              <a:ext cx="84" cy="544"/>
            </a:xfrm>
            <a:prstGeom prst="leftBrace">
              <a:avLst>
                <a:gd name="adj1" fmla="val 53968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AutoShape 12"/>
            <p:cNvSpPr>
              <a:spLocks/>
            </p:cNvSpPr>
            <p:nvPr/>
          </p:nvSpPr>
          <p:spPr bwMode="auto">
            <a:xfrm rot="5400000" flipV="1">
              <a:off x="3303" y="1568"/>
              <a:ext cx="89" cy="675"/>
            </a:xfrm>
            <a:prstGeom prst="leftBrace">
              <a:avLst>
                <a:gd name="adj1" fmla="val 63202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Text Box 13"/>
            <p:cNvSpPr txBox="1">
              <a:spLocks noChangeArrowheads="1"/>
            </p:cNvSpPr>
            <p:nvPr/>
          </p:nvSpPr>
          <p:spPr bwMode="auto">
            <a:xfrm>
              <a:off x="3218" y="1680"/>
              <a:ext cx="254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>
                  <a:latin typeface="Tahoma" pitchFamily="34" charset="0"/>
                </a:rPr>
                <a:t>y</a:t>
              </a:r>
            </a:p>
          </p:txBody>
        </p:sp>
        <p:sp>
          <p:nvSpPr>
            <p:cNvPr id="40" name="Line 14"/>
            <p:cNvSpPr>
              <a:spLocks noChangeShapeType="1"/>
            </p:cNvSpPr>
            <p:nvPr/>
          </p:nvSpPr>
          <p:spPr bwMode="auto">
            <a:xfrm>
              <a:off x="2995" y="2131"/>
              <a:ext cx="0" cy="115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15"/>
            <p:cNvSpPr>
              <a:spLocks noChangeShapeType="1"/>
            </p:cNvSpPr>
            <p:nvPr/>
          </p:nvSpPr>
          <p:spPr bwMode="auto">
            <a:xfrm>
              <a:off x="3341" y="2131"/>
              <a:ext cx="0" cy="115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Text Box 16"/>
            <p:cNvSpPr txBox="1">
              <a:spLocks noChangeArrowheads="1"/>
            </p:cNvSpPr>
            <p:nvPr/>
          </p:nvSpPr>
          <p:spPr bwMode="auto">
            <a:xfrm>
              <a:off x="2995" y="2476"/>
              <a:ext cx="34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i="1">
                  <a:latin typeface="Tahoma" pitchFamily="34" charset="0"/>
                </a:rPr>
                <a:t>m7</a:t>
              </a:r>
            </a:p>
          </p:txBody>
        </p:sp>
        <p:sp>
          <p:nvSpPr>
            <p:cNvPr id="43" name="Text Box 17"/>
            <p:cNvSpPr txBox="1">
              <a:spLocks noChangeArrowheads="1"/>
            </p:cNvSpPr>
            <p:nvPr/>
          </p:nvSpPr>
          <p:spPr bwMode="auto">
            <a:xfrm>
              <a:off x="3341" y="2476"/>
              <a:ext cx="34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i="1">
                  <a:latin typeface="Tahoma" pitchFamily="34" charset="0"/>
                </a:rPr>
                <a:t>m6</a:t>
              </a:r>
            </a:p>
          </p:txBody>
        </p:sp>
        <p:sp>
          <p:nvSpPr>
            <p:cNvPr id="44" name="Text Box 18"/>
            <p:cNvSpPr txBox="1">
              <a:spLocks noChangeArrowheads="1"/>
            </p:cNvSpPr>
            <p:nvPr/>
          </p:nvSpPr>
          <p:spPr bwMode="auto">
            <a:xfrm>
              <a:off x="2304" y="2189"/>
              <a:ext cx="34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i="1">
                  <a:latin typeface="Tahoma" pitchFamily="34" charset="0"/>
                </a:rPr>
                <a:t>m0</a:t>
              </a:r>
            </a:p>
          </p:txBody>
        </p:sp>
        <p:sp>
          <p:nvSpPr>
            <p:cNvPr id="45" name="Text Box 19"/>
            <p:cNvSpPr txBox="1">
              <a:spLocks noChangeArrowheads="1"/>
            </p:cNvSpPr>
            <p:nvPr/>
          </p:nvSpPr>
          <p:spPr bwMode="auto">
            <a:xfrm>
              <a:off x="2650" y="2189"/>
              <a:ext cx="345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i="1">
                  <a:latin typeface="Tahoma" pitchFamily="34" charset="0"/>
                </a:rPr>
                <a:t>m1</a:t>
              </a:r>
            </a:p>
          </p:txBody>
        </p:sp>
        <p:sp>
          <p:nvSpPr>
            <p:cNvPr id="46" name="Text Box 20"/>
            <p:cNvSpPr txBox="1">
              <a:spLocks noChangeArrowheads="1"/>
            </p:cNvSpPr>
            <p:nvPr/>
          </p:nvSpPr>
          <p:spPr bwMode="auto">
            <a:xfrm>
              <a:off x="2995" y="2189"/>
              <a:ext cx="34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i="1">
                  <a:latin typeface="Tahoma" pitchFamily="34" charset="0"/>
                </a:rPr>
                <a:t>m3</a:t>
              </a:r>
            </a:p>
          </p:txBody>
        </p:sp>
        <p:sp>
          <p:nvSpPr>
            <p:cNvPr id="47" name="Text Box 21"/>
            <p:cNvSpPr txBox="1">
              <a:spLocks noChangeArrowheads="1"/>
            </p:cNvSpPr>
            <p:nvPr/>
          </p:nvSpPr>
          <p:spPr bwMode="auto">
            <a:xfrm>
              <a:off x="3341" y="2189"/>
              <a:ext cx="34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i="1">
                  <a:latin typeface="Tahoma" pitchFamily="34" charset="0"/>
                </a:rPr>
                <a:t>m2</a:t>
              </a:r>
            </a:p>
          </p:txBody>
        </p:sp>
        <p:sp>
          <p:nvSpPr>
            <p:cNvPr id="48" name="Text Box 22"/>
            <p:cNvSpPr txBox="1">
              <a:spLocks noChangeArrowheads="1"/>
            </p:cNvSpPr>
            <p:nvPr/>
          </p:nvSpPr>
          <p:spPr bwMode="auto">
            <a:xfrm>
              <a:off x="2074" y="2189"/>
              <a:ext cx="253" cy="1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r" eaLnBrk="0" hangingPunct="0"/>
              <a:r>
                <a:rPr lang="en-GB" sz="1600" b="1">
                  <a:latin typeface="Times New Roman" pitchFamily="18" charset="0"/>
                </a:rPr>
                <a:t>00</a:t>
              </a:r>
            </a:p>
            <a:p>
              <a:pPr algn="r" eaLnBrk="0" hangingPunct="0"/>
              <a:r>
                <a:rPr lang="en-GB" sz="1600" b="1">
                  <a:latin typeface="Times New Roman" pitchFamily="18" charset="0"/>
                </a:rPr>
                <a:t>   01</a:t>
              </a:r>
            </a:p>
            <a:p>
              <a:pPr algn="r" eaLnBrk="0" hangingPunct="0"/>
              <a:endParaRPr lang="en-GB" sz="1600" b="1">
                <a:latin typeface="Times New Roman" pitchFamily="18" charset="0"/>
              </a:endParaRPr>
            </a:p>
            <a:p>
              <a:pPr algn="r" eaLnBrk="0" hangingPunct="0"/>
              <a:r>
                <a:rPr lang="en-GB" sz="1600" b="1">
                  <a:latin typeface="Times New Roman" pitchFamily="18" charset="0"/>
                </a:rPr>
                <a:t>11</a:t>
              </a:r>
            </a:p>
            <a:p>
              <a:pPr algn="r" eaLnBrk="0" hangingPunct="0"/>
              <a:endParaRPr lang="en-GB" sz="1600" b="1">
                <a:latin typeface="Times New Roman" pitchFamily="18" charset="0"/>
              </a:endParaRPr>
            </a:p>
            <a:p>
              <a:pPr algn="r" eaLnBrk="0" hangingPunct="0"/>
              <a:r>
                <a:rPr lang="en-GB" sz="1600" b="1">
                  <a:latin typeface="Times New Roman" pitchFamily="18" charset="0"/>
                </a:rPr>
                <a:t>10</a:t>
              </a:r>
            </a:p>
          </p:txBody>
        </p:sp>
        <p:sp>
          <p:nvSpPr>
            <p:cNvPr id="49" name="Text Box 23"/>
            <p:cNvSpPr txBox="1">
              <a:spLocks noChangeArrowheads="1"/>
            </p:cNvSpPr>
            <p:nvPr/>
          </p:nvSpPr>
          <p:spPr bwMode="auto">
            <a:xfrm>
              <a:off x="2362" y="1947"/>
              <a:ext cx="128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GB" sz="1600" b="1">
                  <a:latin typeface="Times New Roman" pitchFamily="18" charset="0"/>
                </a:rPr>
                <a:t>00       01      11       10</a:t>
              </a:r>
            </a:p>
          </p:txBody>
        </p:sp>
        <p:sp>
          <p:nvSpPr>
            <p:cNvPr id="50" name="AutoShape 24"/>
            <p:cNvSpPr>
              <a:spLocks/>
            </p:cNvSpPr>
            <p:nvPr/>
          </p:nvSpPr>
          <p:spPr bwMode="auto">
            <a:xfrm rot="-5400000">
              <a:off x="2943" y="3019"/>
              <a:ext cx="89" cy="675"/>
            </a:xfrm>
            <a:prstGeom prst="leftBrace">
              <a:avLst>
                <a:gd name="adj1" fmla="val 63202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Text Box 25"/>
            <p:cNvSpPr txBox="1">
              <a:spLocks noChangeArrowheads="1"/>
            </p:cNvSpPr>
            <p:nvPr/>
          </p:nvSpPr>
          <p:spPr bwMode="auto">
            <a:xfrm>
              <a:off x="2866" y="3374"/>
              <a:ext cx="25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>
                  <a:latin typeface="Tahoma" pitchFamily="34" charset="0"/>
                </a:rPr>
                <a:t>z</a:t>
              </a:r>
            </a:p>
          </p:txBody>
        </p:sp>
        <p:sp>
          <p:nvSpPr>
            <p:cNvPr id="52" name="Line 26"/>
            <p:cNvSpPr>
              <a:spLocks noChangeShapeType="1"/>
            </p:cNvSpPr>
            <p:nvPr/>
          </p:nvSpPr>
          <p:spPr bwMode="auto">
            <a:xfrm flipH="1" flipV="1">
              <a:off x="2064" y="1894"/>
              <a:ext cx="23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Text Box 27"/>
            <p:cNvSpPr txBox="1">
              <a:spLocks noChangeArrowheads="1"/>
            </p:cNvSpPr>
            <p:nvPr/>
          </p:nvSpPr>
          <p:spPr bwMode="auto">
            <a:xfrm>
              <a:off x="1901" y="1952"/>
              <a:ext cx="298" cy="2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>
                  <a:latin typeface="Tahoma" pitchFamily="34" charset="0"/>
                </a:rPr>
                <a:t>wx</a:t>
              </a:r>
            </a:p>
          </p:txBody>
        </p:sp>
        <p:sp>
          <p:nvSpPr>
            <p:cNvPr id="54" name="Text Box 28"/>
            <p:cNvSpPr txBox="1">
              <a:spLocks noChangeArrowheads="1"/>
            </p:cNvSpPr>
            <p:nvPr/>
          </p:nvSpPr>
          <p:spPr bwMode="auto">
            <a:xfrm>
              <a:off x="2098" y="1825"/>
              <a:ext cx="297" cy="1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>
                  <a:latin typeface="Tahoma" pitchFamily="34" charset="0"/>
                </a:rPr>
                <a:t>yz</a:t>
              </a:r>
            </a:p>
          </p:txBody>
        </p:sp>
        <p:sp>
          <p:nvSpPr>
            <p:cNvPr id="55" name="Line 29"/>
            <p:cNvSpPr>
              <a:spLocks noChangeShapeType="1"/>
            </p:cNvSpPr>
            <p:nvPr/>
          </p:nvSpPr>
          <p:spPr bwMode="auto">
            <a:xfrm>
              <a:off x="2304" y="2707"/>
              <a:ext cx="138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Line 30"/>
            <p:cNvSpPr>
              <a:spLocks noChangeShapeType="1"/>
            </p:cNvSpPr>
            <p:nvPr/>
          </p:nvSpPr>
          <p:spPr bwMode="auto">
            <a:xfrm>
              <a:off x="2304" y="2995"/>
              <a:ext cx="138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Line 31"/>
            <p:cNvSpPr>
              <a:spLocks noChangeShapeType="1"/>
            </p:cNvSpPr>
            <p:nvPr/>
          </p:nvSpPr>
          <p:spPr bwMode="auto">
            <a:xfrm>
              <a:off x="2304" y="2995"/>
              <a:ext cx="138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Text Box 32"/>
            <p:cNvSpPr txBox="1">
              <a:spLocks noChangeArrowheads="1"/>
            </p:cNvSpPr>
            <p:nvPr/>
          </p:nvSpPr>
          <p:spPr bwMode="auto">
            <a:xfrm>
              <a:off x="2304" y="2765"/>
              <a:ext cx="34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i="1">
                  <a:latin typeface="Tahoma" pitchFamily="34" charset="0"/>
                </a:rPr>
                <a:t>m12</a:t>
              </a:r>
            </a:p>
          </p:txBody>
        </p:sp>
        <p:sp>
          <p:nvSpPr>
            <p:cNvPr id="59" name="Text Box 33"/>
            <p:cNvSpPr txBox="1">
              <a:spLocks noChangeArrowheads="1"/>
            </p:cNvSpPr>
            <p:nvPr/>
          </p:nvSpPr>
          <p:spPr bwMode="auto">
            <a:xfrm>
              <a:off x="2650" y="2765"/>
              <a:ext cx="345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i="1">
                  <a:latin typeface="Tahoma" pitchFamily="34" charset="0"/>
                </a:rPr>
                <a:t>m13</a:t>
              </a:r>
            </a:p>
          </p:txBody>
        </p:sp>
        <p:sp>
          <p:nvSpPr>
            <p:cNvPr id="60" name="Text Box 34"/>
            <p:cNvSpPr txBox="1">
              <a:spLocks noChangeArrowheads="1"/>
            </p:cNvSpPr>
            <p:nvPr/>
          </p:nvSpPr>
          <p:spPr bwMode="auto">
            <a:xfrm>
              <a:off x="2995" y="2765"/>
              <a:ext cx="34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i="1">
                  <a:latin typeface="Tahoma" pitchFamily="34" charset="0"/>
                </a:rPr>
                <a:t>m15</a:t>
              </a:r>
            </a:p>
          </p:txBody>
        </p:sp>
        <p:sp>
          <p:nvSpPr>
            <p:cNvPr id="61" name="Text Box 35"/>
            <p:cNvSpPr txBox="1">
              <a:spLocks noChangeArrowheads="1"/>
            </p:cNvSpPr>
            <p:nvPr/>
          </p:nvSpPr>
          <p:spPr bwMode="auto">
            <a:xfrm>
              <a:off x="3341" y="2765"/>
              <a:ext cx="34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i="1">
                  <a:latin typeface="Tahoma" pitchFamily="34" charset="0"/>
                </a:rPr>
                <a:t>m14</a:t>
              </a:r>
            </a:p>
          </p:txBody>
        </p:sp>
        <p:sp>
          <p:nvSpPr>
            <p:cNvPr id="62" name="Line 36"/>
            <p:cNvSpPr>
              <a:spLocks noChangeShapeType="1"/>
            </p:cNvSpPr>
            <p:nvPr/>
          </p:nvSpPr>
          <p:spPr bwMode="auto">
            <a:xfrm>
              <a:off x="2304" y="3283"/>
              <a:ext cx="138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Text Box 37"/>
            <p:cNvSpPr txBox="1">
              <a:spLocks noChangeArrowheads="1"/>
            </p:cNvSpPr>
            <p:nvPr/>
          </p:nvSpPr>
          <p:spPr bwMode="auto">
            <a:xfrm>
              <a:off x="2304" y="3053"/>
              <a:ext cx="34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i="1">
                  <a:latin typeface="Tahoma" pitchFamily="34" charset="0"/>
                </a:rPr>
                <a:t>m8</a:t>
              </a:r>
            </a:p>
          </p:txBody>
        </p:sp>
        <p:sp>
          <p:nvSpPr>
            <p:cNvPr id="64" name="Text Box 38"/>
            <p:cNvSpPr txBox="1">
              <a:spLocks noChangeArrowheads="1"/>
            </p:cNvSpPr>
            <p:nvPr/>
          </p:nvSpPr>
          <p:spPr bwMode="auto">
            <a:xfrm>
              <a:off x="2650" y="3053"/>
              <a:ext cx="345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i="1">
                  <a:latin typeface="Tahoma" pitchFamily="34" charset="0"/>
                </a:rPr>
                <a:t>m9</a:t>
              </a:r>
            </a:p>
          </p:txBody>
        </p:sp>
        <p:sp>
          <p:nvSpPr>
            <p:cNvPr id="65" name="Text Box 39"/>
            <p:cNvSpPr txBox="1">
              <a:spLocks noChangeArrowheads="1"/>
            </p:cNvSpPr>
            <p:nvPr/>
          </p:nvSpPr>
          <p:spPr bwMode="auto">
            <a:xfrm>
              <a:off x="2995" y="3053"/>
              <a:ext cx="34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i="1">
                  <a:latin typeface="Tahoma" pitchFamily="34" charset="0"/>
                </a:rPr>
                <a:t>m11</a:t>
              </a:r>
            </a:p>
          </p:txBody>
        </p:sp>
        <p:sp>
          <p:nvSpPr>
            <p:cNvPr id="66" name="Text Box 40"/>
            <p:cNvSpPr txBox="1">
              <a:spLocks noChangeArrowheads="1"/>
            </p:cNvSpPr>
            <p:nvPr/>
          </p:nvSpPr>
          <p:spPr bwMode="auto">
            <a:xfrm>
              <a:off x="3341" y="3053"/>
              <a:ext cx="34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i="1">
                  <a:latin typeface="Tahoma" pitchFamily="34" charset="0"/>
                </a:rPr>
                <a:t>m10</a:t>
              </a:r>
            </a:p>
          </p:txBody>
        </p:sp>
        <p:sp>
          <p:nvSpPr>
            <p:cNvPr id="67" name="AutoShape 41"/>
            <p:cNvSpPr>
              <a:spLocks/>
            </p:cNvSpPr>
            <p:nvPr/>
          </p:nvSpPr>
          <p:spPr bwMode="auto">
            <a:xfrm flipH="1">
              <a:off x="3733" y="2435"/>
              <a:ext cx="83" cy="544"/>
            </a:xfrm>
            <a:prstGeom prst="leftBrace">
              <a:avLst>
                <a:gd name="adj1" fmla="val 54618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Text Box 42"/>
            <p:cNvSpPr txBox="1">
              <a:spLocks noChangeArrowheads="1"/>
            </p:cNvSpPr>
            <p:nvPr/>
          </p:nvSpPr>
          <p:spPr bwMode="auto">
            <a:xfrm>
              <a:off x="3752" y="2619"/>
              <a:ext cx="255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>
                  <a:latin typeface="Tahoma" pitchFamily="34" charset="0"/>
                </a:rPr>
                <a:t>x</a:t>
              </a:r>
            </a:p>
          </p:txBody>
        </p:sp>
        <p:sp>
          <p:nvSpPr>
            <p:cNvPr id="92" name="AutoShape 43"/>
            <p:cNvSpPr>
              <a:spLocks noChangeArrowheads="1"/>
            </p:cNvSpPr>
            <p:nvPr/>
          </p:nvSpPr>
          <p:spPr bwMode="auto">
            <a:xfrm>
              <a:off x="1440" y="2592"/>
              <a:ext cx="288" cy="403"/>
            </a:xfrm>
            <a:prstGeom prst="curvedRightArrow">
              <a:avLst>
                <a:gd name="adj1" fmla="val 27986"/>
                <a:gd name="adj2" fmla="val 55972"/>
                <a:gd name="adj3" fmla="val 33333"/>
              </a:avLst>
            </a:prstGeom>
            <a:solidFill>
              <a:srgbClr val="FFCC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AutoShape 44"/>
            <p:cNvSpPr>
              <a:spLocks noChangeArrowheads="1"/>
            </p:cNvSpPr>
            <p:nvPr/>
          </p:nvSpPr>
          <p:spPr bwMode="auto">
            <a:xfrm flipH="1">
              <a:off x="4032" y="2592"/>
              <a:ext cx="288" cy="403"/>
            </a:xfrm>
            <a:prstGeom prst="curvedRightArrow">
              <a:avLst>
                <a:gd name="adj1" fmla="val 27986"/>
                <a:gd name="adj2" fmla="val 55972"/>
                <a:gd name="adj3" fmla="val 33333"/>
              </a:avLst>
            </a:prstGeom>
            <a:solidFill>
              <a:srgbClr val="FFCC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AutoShape 45"/>
            <p:cNvSpPr>
              <a:spLocks noChangeArrowheads="1"/>
            </p:cNvSpPr>
            <p:nvPr/>
          </p:nvSpPr>
          <p:spPr bwMode="auto">
            <a:xfrm>
              <a:off x="2784" y="3600"/>
              <a:ext cx="460" cy="230"/>
            </a:xfrm>
            <a:prstGeom prst="curvedUpArrow">
              <a:avLst>
                <a:gd name="adj1" fmla="val 40000"/>
                <a:gd name="adj2" fmla="val 80000"/>
                <a:gd name="adj3" fmla="val 33333"/>
              </a:avLst>
            </a:prstGeom>
            <a:solidFill>
              <a:srgbClr val="FFCC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AutoShape 46"/>
            <p:cNvSpPr>
              <a:spLocks noChangeArrowheads="1"/>
            </p:cNvSpPr>
            <p:nvPr/>
          </p:nvSpPr>
          <p:spPr bwMode="auto">
            <a:xfrm flipV="1">
              <a:off x="2784" y="1440"/>
              <a:ext cx="460" cy="230"/>
            </a:xfrm>
            <a:prstGeom prst="curvedUpArrow">
              <a:avLst>
                <a:gd name="adj1" fmla="val 40000"/>
                <a:gd name="adj2" fmla="val 80000"/>
                <a:gd name="adj3" fmla="val 33333"/>
              </a:avLst>
            </a:prstGeom>
            <a:solidFill>
              <a:srgbClr val="FFCC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8375780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5.1 4-Variable K-maps (2/2)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#15: Simplification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21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9" name="Rectangle 3"/>
          <p:cNvSpPr txBox="1">
            <a:spLocks noChangeArrowheads="1"/>
          </p:cNvSpPr>
          <p:nvPr/>
        </p:nvSpPr>
        <p:spPr>
          <a:xfrm>
            <a:off x="457200" y="1295400"/>
            <a:ext cx="8229600" cy="17913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There are 2 wrap-</a:t>
            </a:r>
            <a:r>
              <a:rPr lang="en-US" dirty="0" err="1"/>
              <a:t>arounds</a:t>
            </a:r>
            <a:r>
              <a:rPr lang="en-US" dirty="0"/>
              <a:t>.</a:t>
            </a:r>
          </a:p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Every cell has 4 </a:t>
            </a:r>
            <a:r>
              <a:rPr lang="en-US" dirty="0" err="1"/>
              <a:t>neighbours</a:t>
            </a:r>
            <a:r>
              <a:rPr lang="en-US" dirty="0"/>
              <a:t>. </a:t>
            </a:r>
          </a:p>
          <a:p>
            <a:pPr marL="622300" lvl="1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ym typeface="Symbol" pitchFamily="18" charset="2"/>
              </a:rPr>
              <a:t>Example: The cell corresponding to </a:t>
            </a:r>
            <a:r>
              <a:rPr lang="en-US" dirty="0" err="1">
                <a:sym typeface="Symbol" pitchFamily="18" charset="2"/>
              </a:rPr>
              <a:t>minterm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i="1" dirty="0">
                <a:sym typeface="Symbol" pitchFamily="18" charset="2"/>
              </a:rPr>
              <a:t>m0</a:t>
            </a:r>
            <a:r>
              <a:rPr lang="en-US" dirty="0">
                <a:sym typeface="Symbol" pitchFamily="18" charset="2"/>
              </a:rPr>
              <a:t> has </a:t>
            </a:r>
            <a:r>
              <a:rPr lang="en-US" dirty="0" err="1">
                <a:sym typeface="Symbol" pitchFamily="18" charset="2"/>
              </a:rPr>
              <a:t>neighbours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i="1" dirty="0">
                <a:sym typeface="Symbol" pitchFamily="18" charset="2"/>
              </a:rPr>
              <a:t>m1</a:t>
            </a:r>
            <a:r>
              <a:rPr lang="en-US" dirty="0">
                <a:sym typeface="Symbol" pitchFamily="18" charset="2"/>
              </a:rPr>
              <a:t>, </a:t>
            </a:r>
            <a:r>
              <a:rPr lang="en-US" i="1" dirty="0">
                <a:sym typeface="Symbol" pitchFamily="18" charset="2"/>
              </a:rPr>
              <a:t>m2</a:t>
            </a:r>
            <a:r>
              <a:rPr lang="en-US" dirty="0">
                <a:sym typeface="Symbol" pitchFamily="18" charset="2"/>
              </a:rPr>
              <a:t>, </a:t>
            </a:r>
            <a:r>
              <a:rPr lang="en-US" i="1" dirty="0">
                <a:sym typeface="Symbol" pitchFamily="18" charset="2"/>
              </a:rPr>
              <a:t>m4</a:t>
            </a:r>
            <a:r>
              <a:rPr lang="en-US" dirty="0">
                <a:sym typeface="Symbol" pitchFamily="18" charset="2"/>
              </a:rPr>
              <a:t> and </a:t>
            </a:r>
            <a:r>
              <a:rPr lang="en-US" i="1" dirty="0">
                <a:sym typeface="Symbol" pitchFamily="18" charset="2"/>
              </a:rPr>
              <a:t>m8</a:t>
            </a:r>
            <a:r>
              <a:rPr lang="en-US" dirty="0">
                <a:sym typeface="Symbol" pitchFamily="18" charset="2"/>
              </a:rPr>
              <a:t>.</a:t>
            </a:r>
          </a:p>
        </p:txBody>
      </p:sp>
      <p:grpSp>
        <p:nvGrpSpPr>
          <p:cNvPr id="70" name="Group 47"/>
          <p:cNvGrpSpPr>
            <a:grpSpLocks/>
          </p:cNvGrpSpPr>
          <p:nvPr/>
        </p:nvGrpSpPr>
        <p:grpSpPr bwMode="auto">
          <a:xfrm>
            <a:off x="2514600" y="3210728"/>
            <a:ext cx="3595688" cy="2865438"/>
            <a:chOff x="3024" y="2208"/>
            <a:chExt cx="2265" cy="1709"/>
          </a:xfrm>
        </p:grpSpPr>
        <p:sp>
          <p:nvSpPr>
            <p:cNvPr id="71" name="Rectangle 48"/>
            <p:cNvSpPr>
              <a:spLocks noChangeArrowheads="1"/>
            </p:cNvSpPr>
            <p:nvPr/>
          </p:nvSpPr>
          <p:spPr bwMode="auto">
            <a:xfrm>
              <a:off x="3579" y="2633"/>
              <a:ext cx="1196" cy="869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Line 49"/>
            <p:cNvSpPr>
              <a:spLocks noChangeShapeType="1"/>
            </p:cNvSpPr>
            <p:nvPr/>
          </p:nvSpPr>
          <p:spPr bwMode="auto">
            <a:xfrm>
              <a:off x="3579" y="2850"/>
              <a:ext cx="119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Line 50"/>
            <p:cNvSpPr>
              <a:spLocks noChangeShapeType="1"/>
            </p:cNvSpPr>
            <p:nvPr/>
          </p:nvSpPr>
          <p:spPr bwMode="auto">
            <a:xfrm>
              <a:off x="3878" y="2633"/>
              <a:ext cx="0" cy="86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Text Box 51"/>
            <p:cNvSpPr txBox="1">
              <a:spLocks noChangeArrowheads="1"/>
            </p:cNvSpPr>
            <p:nvPr/>
          </p:nvSpPr>
          <p:spPr bwMode="auto">
            <a:xfrm>
              <a:off x="3579" y="2893"/>
              <a:ext cx="299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000" b="1" i="1">
                  <a:solidFill>
                    <a:schemeClr val="hlink"/>
                  </a:solidFill>
                  <a:latin typeface="Tahoma" pitchFamily="34" charset="0"/>
                </a:rPr>
                <a:t>m4</a:t>
              </a:r>
            </a:p>
          </p:txBody>
        </p:sp>
        <p:sp>
          <p:nvSpPr>
            <p:cNvPr id="75" name="Text Box 52"/>
            <p:cNvSpPr txBox="1">
              <a:spLocks noChangeArrowheads="1"/>
            </p:cNvSpPr>
            <p:nvPr/>
          </p:nvSpPr>
          <p:spPr bwMode="auto">
            <a:xfrm>
              <a:off x="3878" y="2893"/>
              <a:ext cx="298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000" b="1" i="1">
                  <a:latin typeface="Tahoma" pitchFamily="34" charset="0"/>
                </a:rPr>
                <a:t>m5</a:t>
              </a:r>
            </a:p>
          </p:txBody>
        </p:sp>
        <p:sp>
          <p:nvSpPr>
            <p:cNvPr id="76" name="Text Box 53"/>
            <p:cNvSpPr txBox="1">
              <a:spLocks noChangeArrowheads="1"/>
            </p:cNvSpPr>
            <p:nvPr/>
          </p:nvSpPr>
          <p:spPr bwMode="auto">
            <a:xfrm>
              <a:off x="3268" y="3204"/>
              <a:ext cx="220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>
                  <a:latin typeface="Tahoma" pitchFamily="34" charset="0"/>
                </a:rPr>
                <a:t>w</a:t>
              </a:r>
            </a:p>
          </p:txBody>
        </p:sp>
        <p:sp>
          <p:nvSpPr>
            <p:cNvPr id="77" name="AutoShape 54"/>
            <p:cNvSpPr>
              <a:spLocks/>
            </p:cNvSpPr>
            <p:nvPr/>
          </p:nvSpPr>
          <p:spPr bwMode="auto">
            <a:xfrm>
              <a:off x="3456" y="3072"/>
              <a:ext cx="72" cy="410"/>
            </a:xfrm>
            <a:prstGeom prst="leftBrace">
              <a:avLst>
                <a:gd name="adj1" fmla="val 47454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AutoShape 55"/>
            <p:cNvSpPr>
              <a:spLocks/>
            </p:cNvSpPr>
            <p:nvPr/>
          </p:nvSpPr>
          <p:spPr bwMode="auto">
            <a:xfrm rot="5400000" flipV="1">
              <a:off x="4451" y="2267"/>
              <a:ext cx="68" cy="584"/>
            </a:xfrm>
            <a:prstGeom prst="leftBrace">
              <a:avLst>
                <a:gd name="adj1" fmla="val 71569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Text Box 56"/>
            <p:cNvSpPr txBox="1">
              <a:spLocks noChangeArrowheads="1"/>
            </p:cNvSpPr>
            <p:nvPr/>
          </p:nvSpPr>
          <p:spPr bwMode="auto">
            <a:xfrm>
              <a:off x="4373" y="2389"/>
              <a:ext cx="220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>
                  <a:latin typeface="Tahoma" pitchFamily="34" charset="0"/>
                </a:rPr>
                <a:t>y</a:t>
              </a:r>
            </a:p>
          </p:txBody>
        </p:sp>
        <p:sp>
          <p:nvSpPr>
            <p:cNvPr id="80" name="Line 57"/>
            <p:cNvSpPr>
              <a:spLocks noChangeShapeType="1"/>
            </p:cNvSpPr>
            <p:nvPr/>
          </p:nvSpPr>
          <p:spPr bwMode="auto">
            <a:xfrm>
              <a:off x="4176" y="2633"/>
              <a:ext cx="0" cy="86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Line 58"/>
            <p:cNvSpPr>
              <a:spLocks noChangeShapeType="1"/>
            </p:cNvSpPr>
            <p:nvPr/>
          </p:nvSpPr>
          <p:spPr bwMode="auto">
            <a:xfrm>
              <a:off x="4476" y="2633"/>
              <a:ext cx="0" cy="86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Text Box 59"/>
            <p:cNvSpPr txBox="1">
              <a:spLocks noChangeArrowheads="1"/>
            </p:cNvSpPr>
            <p:nvPr/>
          </p:nvSpPr>
          <p:spPr bwMode="auto">
            <a:xfrm>
              <a:off x="4176" y="2893"/>
              <a:ext cx="300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000" b="1" i="1">
                  <a:latin typeface="Tahoma" pitchFamily="34" charset="0"/>
                </a:rPr>
                <a:t>m7</a:t>
              </a:r>
            </a:p>
          </p:txBody>
        </p:sp>
        <p:sp>
          <p:nvSpPr>
            <p:cNvPr id="83" name="Text Box 60"/>
            <p:cNvSpPr txBox="1">
              <a:spLocks noChangeArrowheads="1"/>
            </p:cNvSpPr>
            <p:nvPr/>
          </p:nvSpPr>
          <p:spPr bwMode="auto">
            <a:xfrm>
              <a:off x="4476" y="2893"/>
              <a:ext cx="299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000" b="1" i="1">
                  <a:latin typeface="Tahoma" pitchFamily="34" charset="0"/>
                </a:rPr>
                <a:t>m6</a:t>
              </a:r>
            </a:p>
          </p:txBody>
        </p:sp>
        <p:sp>
          <p:nvSpPr>
            <p:cNvPr id="84" name="Text Box 61"/>
            <p:cNvSpPr txBox="1">
              <a:spLocks noChangeArrowheads="1"/>
            </p:cNvSpPr>
            <p:nvPr/>
          </p:nvSpPr>
          <p:spPr bwMode="auto">
            <a:xfrm>
              <a:off x="3579" y="2677"/>
              <a:ext cx="299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000" b="1" i="1">
                  <a:solidFill>
                    <a:srgbClr val="CC0000"/>
                  </a:solidFill>
                  <a:latin typeface="Tahoma" pitchFamily="34" charset="0"/>
                </a:rPr>
                <a:t>m0</a:t>
              </a:r>
            </a:p>
          </p:txBody>
        </p:sp>
        <p:sp>
          <p:nvSpPr>
            <p:cNvPr id="85" name="Text Box 62"/>
            <p:cNvSpPr txBox="1">
              <a:spLocks noChangeArrowheads="1"/>
            </p:cNvSpPr>
            <p:nvPr/>
          </p:nvSpPr>
          <p:spPr bwMode="auto">
            <a:xfrm>
              <a:off x="3878" y="2677"/>
              <a:ext cx="29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000" b="1" i="1">
                  <a:solidFill>
                    <a:schemeClr val="hlink"/>
                  </a:solidFill>
                  <a:latin typeface="Tahoma" pitchFamily="34" charset="0"/>
                </a:rPr>
                <a:t>m1</a:t>
              </a:r>
              <a:endParaRPr lang="en-GB" sz="1000" b="1" i="1">
                <a:latin typeface="Tahoma" pitchFamily="34" charset="0"/>
              </a:endParaRPr>
            </a:p>
          </p:txBody>
        </p:sp>
        <p:sp>
          <p:nvSpPr>
            <p:cNvPr id="86" name="Text Box 63"/>
            <p:cNvSpPr txBox="1">
              <a:spLocks noChangeArrowheads="1"/>
            </p:cNvSpPr>
            <p:nvPr/>
          </p:nvSpPr>
          <p:spPr bwMode="auto">
            <a:xfrm>
              <a:off x="4176" y="2677"/>
              <a:ext cx="30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000" b="1" i="1">
                  <a:latin typeface="Tahoma" pitchFamily="34" charset="0"/>
                </a:rPr>
                <a:t>m3</a:t>
              </a:r>
            </a:p>
          </p:txBody>
        </p:sp>
        <p:sp>
          <p:nvSpPr>
            <p:cNvPr id="87" name="Text Box 64"/>
            <p:cNvSpPr txBox="1">
              <a:spLocks noChangeArrowheads="1"/>
            </p:cNvSpPr>
            <p:nvPr/>
          </p:nvSpPr>
          <p:spPr bwMode="auto">
            <a:xfrm>
              <a:off x="4476" y="2677"/>
              <a:ext cx="299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000" b="1" i="1">
                  <a:solidFill>
                    <a:schemeClr val="hlink"/>
                  </a:solidFill>
                  <a:latin typeface="Tahoma" pitchFamily="34" charset="0"/>
                </a:rPr>
                <a:t>m2</a:t>
              </a:r>
            </a:p>
          </p:txBody>
        </p:sp>
        <p:sp>
          <p:nvSpPr>
            <p:cNvPr id="88" name="AutoShape 65"/>
            <p:cNvSpPr>
              <a:spLocks/>
            </p:cNvSpPr>
            <p:nvPr/>
          </p:nvSpPr>
          <p:spPr bwMode="auto">
            <a:xfrm rot="-5400000">
              <a:off x="4136" y="3266"/>
              <a:ext cx="67" cy="584"/>
            </a:xfrm>
            <a:prstGeom prst="leftBrace">
              <a:avLst>
                <a:gd name="adj1" fmla="val 72637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Text Box 66"/>
            <p:cNvSpPr txBox="1">
              <a:spLocks noChangeArrowheads="1"/>
            </p:cNvSpPr>
            <p:nvPr/>
          </p:nvSpPr>
          <p:spPr bwMode="auto">
            <a:xfrm>
              <a:off x="4065" y="3570"/>
              <a:ext cx="219" cy="1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>
                  <a:latin typeface="Tahoma" pitchFamily="34" charset="0"/>
                </a:rPr>
                <a:t>z</a:t>
              </a:r>
            </a:p>
          </p:txBody>
        </p:sp>
        <p:sp>
          <p:nvSpPr>
            <p:cNvPr id="90" name="Line 67"/>
            <p:cNvSpPr>
              <a:spLocks noChangeShapeType="1"/>
            </p:cNvSpPr>
            <p:nvPr/>
          </p:nvSpPr>
          <p:spPr bwMode="auto">
            <a:xfrm flipH="1" flipV="1">
              <a:off x="3371" y="2454"/>
              <a:ext cx="200" cy="1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" name="Text Box 68"/>
            <p:cNvSpPr txBox="1">
              <a:spLocks noChangeArrowheads="1"/>
            </p:cNvSpPr>
            <p:nvPr/>
          </p:nvSpPr>
          <p:spPr bwMode="auto">
            <a:xfrm>
              <a:off x="3120" y="2498"/>
              <a:ext cx="368" cy="1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>
                  <a:latin typeface="Tahoma" pitchFamily="34" charset="0"/>
                </a:rPr>
                <a:t>wx</a:t>
              </a:r>
            </a:p>
          </p:txBody>
        </p:sp>
        <p:sp>
          <p:nvSpPr>
            <p:cNvPr id="96" name="Text Box 69"/>
            <p:cNvSpPr txBox="1">
              <a:spLocks noChangeArrowheads="1"/>
            </p:cNvSpPr>
            <p:nvPr/>
          </p:nvSpPr>
          <p:spPr bwMode="auto">
            <a:xfrm>
              <a:off x="3401" y="2402"/>
              <a:ext cx="257" cy="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>
                  <a:latin typeface="Tahoma" pitchFamily="34" charset="0"/>
                </a:rPr>
                <a:t>yz</a:t>
              </a:r>
            </a:p>
          </p:txBody>
        </p:sp>
        <p:sp>
          <p:nvSpPr>
            <p:cNvPr id="97" name="Line 70"/>
            <p:cNvSpPr>
              <a:spLocks noChangeShapeType="1"/>
            </p:cNvSpPr>
            <p:nvPr/>
          </p:nvSpPr>
          <p:spPr bwMode="auto">
            <a:xfrm>
              <a:off x="3579" y="3067"/>
              <a:ext cx="119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Line 71"/>
            <p:cNvSpPr>
              <a:spLocks noChangeShapeType="1"/>
            </p:cNvSpPr>
            <p:nvPr/>
          </p:nvSpPr>
          <p:spPr bwMode="auto">
            <a:xfrm>
              <a:off x="3579" y="3285"/>
              <a:ext cx="119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Line 72"/>
            <p:cNvSpPr>
              <a:spLocks noChangeShapeType="1"/>
            </p:cNvSpPr>
            <p:nvPr/>
          </p:nvSpPr>
          <p:spPr bwMode="auto">
            <a:xfrm>
              <a:off x="3579" y="3285"/>
              <a:ext cx="119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Text Box 73"/>
            <p:cNvSpPr txBox="1">
              <a:spLocks noChangeArrowheads="1"/>
            </p:cNvSpPr>
            <p:nvPr/>
          </p:nvSpPr>
          <p:spPr bwMode="auto">
            <a:xfrm>
              <a:off x="3579" y="3111"/>
              <a:ext cx="299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000" b="1" i="1">
                  <a:latin typeface="Tahoma" pitchFamily="34" charset="0"/>
                </a:rPr>
                <a:t>m12</a:t>
              </a:r>
              <a:endParaRPr lang="en-GB" sz="1200" b="1" i="1">
                <a:latin typeface="Tahoma" pitchFamily="34" charset="0"/>
              </a:endParaRPr>
            </a:p>
          </p:txBody>
        </p:sp>
        <p:sp>
          <p:nvSpPr>
            <p:cNvPr id="101" name="Text Box 74"/>
            <p:cNvSpPr txBox="1">
              <a:spLocks noChangeArrowheads="1"/>
            </p:cNvSpPr>
            <p:nvPr/>
          </p:nvSpPr>
          <p:spPr bwMode="auto">
            <a:xfrm>
              <a:off x="3878" y="3111"/>
              <a:ext cx="298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000" b="1" i="1">
                  <a:latin typeface="Tahoma" pitchFamily="34" charset="0"/>
                </a:rPr>
                <a:t>m13</a:t>
              </a:r>
            </a:p>
          </p:txBody>
        </p:sp>
        <p:sp>
          <p:nvSpPr>
            <p:cNvPr id="102" name="Text Box 75"/>
            <p:cNvSpPr txBox="1">
              <a:spLocks noChangeArrowheads="1"/>
            </p:cNvSpPr>
            <p:nvPr/>
          </p:nvSpPr>
          <p:spPr bwMode="auto">
            <a:xfrm>
              <a:off x="4176" y="3111"/>
              <a:ext cx="300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000" b="1" i="1">
                  <a:latin typeface="Tahoma" pitchFamily="34" charset="0"/>
                </a:rPr>
                <a:t>m15</a:t>
              </a:r>
            </a:p>
          </p:txBody>
        </p:sp>
        <p:sp>
          <p:nvSpPr>
            <p:cNvPr id="103" name="Text Box 76"/>
            <p:cNvSpPr txBox="1">
              <a:spLocks noChangeArrowheads="1"/>
            </p:cNvSpPr>
            <p:nvPr/>
          </p:nvSpPr>
          <p:spPr bwMode="auto">
            <a:xfrm>
              <a:off x="4476" y="3111"/>
              <a:ext cx="299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000" b="1" i="1">
                  <a:latin typeface="Tahoma" pitchFamily="34" charset="0"/>
                </a:rPr>
                <a:t>m14</a:t>
              </a:r>
            </a:p>
          </p:txBody>
        </p:sp>
        <p:sp>
          <p:nvSpPr>
            <p:cNvPr id="104" name="Line 77"/>
            <p:cNvSpPr>
              <a:spLocks noChangeShapeType="1"/>
            </p:cNvSpPr>
            <p:nvPr/>
          </p:nvSpPr>
          <p:spPr bwMode="auto">
            <a:xfrm>
              <a:off x="3579" y="3502"/>
              <a:ext cx="119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" name="Text Box 78"/>
            <p:cNvSpPr txBox="1">
              <a:spLocks noChangeArrowheads="1"/>
            </p:cNvSpPr>
            <p:nvPr/>
          </p:nvSpPr>
          <p:spPr bwMode="auto">
            <a:xfrm>
              <a:off x="3579" y="3328"/>
              <a:ext cx="299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000" b="1" i="1">
                  <a:solidFill>
                    <a:schemeClr val="hlink"/>
                  </a:solidFill>
                  <a:latin typeface="Tahoma" pitchFamily="34" charset="0"/>
                </a:rPr>
                <a:t>m8</a:t>
              </a:r>
            </a:p>
          </p:txBody>
        </p:sp>
        <p:sp>
          <p:nvSpPr>
            <p:cNvPr id="106" name="Text Box 79"/>
            <p:cNvSpPr txBox="1">
              <a:spLocks noChangeArrowheads="1"/>
            </p:cNvSpPr>
            <p:nvPr/>
          </p:nvSpPr>
          <p:spPr bwMode="auto">
            <a:xfrm>
              <a:off x="3878" y="3328"/>
              <a:ext cx="298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000" b="1" i="1">
                  <a:latin typeface="Tahoma" pitchFamily="34" charset="0"/>
                </a:rPr>
                <a:t>m9</a:t>
              </a:r>
            </a:p>
          </p:txBody>
        </p:sp>
        <p:sp>
          <p:nvSpPr>
            <p:cNvPr id="107" name="Text Box 80"/>
            <p:cNvSpPr txBox="1">
              <a:spLocks noChangeArrowheads="1"/>
            </p:cNvSpPr>
            <p:nvPr/>
          </p:nvSpPr>
          <p:spPr bwMode="auto">
            <a:xfrm>
              <a:off x="4176" y="3328"/>
              <a:ext cx="300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000" b="1" i="1">
                  <a:latin typeface="Tahoma" pitchFamily="34" charset="0"/>
                </a:rPr>
                <a:t>m11</a:t>
              </a:r>
            </a:p>
          </p:txBody>
        </p:sp>
        <p:sp>
          <p:nvSpPr>
            <p:cNvPr id="108" name="Text Box 81"/>
            <p:cNvSpPr txBox="1">
              <a:spLocks noChangeArrowheads="1"/>
            </p:cNvSpPr>
            <p:nvPr/>
          </p:nvSpPr>
          <p:spPr bwMode="auto">
            <a:xfrm>
              <a:off x="4476" y="3328"/>
              <a:ext cx="299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000" b="1" i="1" dirty="0">
                  <a:latin typeface="Tahoma" pitchFamily="34" charset="0"/>
                </a:rPr>
                <a:t>m10</a:t>
              </a:r>
              <a:endParaRPr lang="en-GB" sz="1200" b="1" i="1" dirty="0">
                <a:latin typeface="Tahoma" pitchFamily="34" charset="0"/>
              </a:endParaRPr>
            </a:p>
          </p:txBody>
        </p:sp>
        <p:sp>
          <p:nvSpPr>
            <p:cNvPr id="109" name="AutoShape 82"/>
            <p:cNvSpPr>
              <a:spLocks/>
            </p:cNvSpPr>
            <p:nvPr/>
          </p:nvSpPr>
          <p:spPr bwMode="auto">
            <a:xfrm flipH="1">
              <a:off x="4814" y="2862"/>
              <a:ext cx="72" cy="410"/>
            </a:xfrm>
            <a:prstGeom prst="leftBrace">
              <a:avLst>
                <a:gd name="adj1" fmla="val 47454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" name="Text Box 83"/>
            <p:cNvSpPr txBox="1">
              <a:spLocks noChangeArrowheads="1"/>
            </p:cNvSpPr>
            <p:nvPr/>
          </p:nvSpPr>
          <p:spPr bwMode="auto">
            <a:xfrm>
              <a:off x="4831" y="3001"/>
              <a:ext cx="22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>
                  <a:latin typeface="Tahoma" pitchFamily="34" charset="0"/>
                </a:rPr>
                <a:t>x</a:t>
              </a:r>
            </a:p>
          </p:txBody>
        </p:sp>
        <p:sp>
          <p:nvSpPr>
            <p:cNvPr id="111" name="AutoShape 84"/>
            <p:cNvSpPr>
              <a:spLocks noChangeArrowheads="1"/>
            </p:cNvSpPr>
            <p:nvPr/>
          </p:nvSpPr>
          <p:spPr bwMode="auto">
            <a:xfrm>
              <a:off x="3024" y="2976"/>
              <a:ext cx="249" cy="304"/>
            </a:xfrm>
            <a:prstGeom prst="curvedRightArrow">
              <a:avLst>
                <a:gd name="adj1" fmla="val 24418"/>
                <a:gd name="adj2" fmla="val 48835"/>
                <a:gd name="adj3" fmla="val 33333"/>
              </a:avLst>
            </a:prstGeom>
            <a:solidFill>
              <a:srgbClr val="FFCC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" name="AutoShape 85"/>
            <p:cNvSpPr>
              <a:spLocks noChangeArrowheads="1"/>
            </p:cNvSpPr>
            <p:nvPr/>
          </p:nvSpPr>
          <p:spPr bwMode="auto">
            <a:xfrm flipH="1">
              <a:off x="5040" y="2976"/>
              <a:ext cx="249" cy="304"/>
            </a:xfrm>
            <a:prstGeom prst="curvedRightArrow">
              <a:avLst>
                <a:gd name="adj1" fmla="val 24418"/>
                <a:gd name="adj2" fmla="val 48835"/>
                <a:gd name="adj3" fmla="val 33333"/>
              </a:avLst>
            </a:prstGeom>
            <a:solidFill>
              <a:srgbClr val="FFCC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" name="AutoShape 86"/>
            <p:cNvSpPr>
              <a:spLocks noChangeArrowheads="1"/>
            </p:cNvSpPr>
            <p:nvPr/>
          </p:nvSpPr>
          <p:spPr bwMode="auto">
            <a:xfrm>
              <a:off x="4032" y="3744"/>
              <a:ext cx="397" cy="173"/>
            </a:xfrm>
            <a:prstGeom prst="curvedUpArrow">
              <a:avLst>
                <a:gd name="adj1" fmla="val 45896"/>
                <a:gd name="adj2" fmla="val 91792"/>
                <a:gd name="adj3" fmla="val 33333"/>
              </a:avLst>
            </a:prstGeom>
            <a:solidFill>
              <a:srgbClr val="FFCC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" name="AutoShape 87"/>
            <p:cNvSpPr>
              <a:spLocks noChangeArrowheads="1"/>
            </p:cNvSpPr>
            <p:nvPr/>
          </p:nvSpPr>
          <p:spPr bwMode="auto">
            <a:xfrm flipV="1">
              <a:off x="4032" y="2208"/>
              <a:ext cx="397" cy="173"/>
            </a:xfrm>
            <a:prstGeom prst="curvedUpArrow">
              <a:avLst>
                <a:gd name="adj1" fmla="val 45896"/>
                <a:gd name="adj2" fmla="val 91792"/>
                <a:gd name="adj3" fmla="val 33333"/>
              </a:avLst>
            </a:prstGeom>
            <a:solidFill>
              <a:srgbClr val="FFCC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9607586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5.1 5-Variable K-maps (1/2)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#15: Simplification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22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48" name="Rectangle 3"/>
          <p:cNvSpPr txBox="1">
            <a:spLocks noChangeArrowheads="1"/>
          </p:cNvSpPr>
          <p:nvPr/>
        </p:nvSpPr>
        <p:spPr>
          <a:xfrm>
            <a:off x="457200" y="1295400"/>
            <a:ext cx="8229600" cy="4835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2667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K-maps of more than 4 variables are more difficult to use because the geometry (hypercube configurations) for combining adjacent squares becomes more involved.</a:t>
            </a:r>
          </a:p>
          <a:p>
            <a:pPr marL="266700" indent="-266700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For 5 variables, e.g. </a:t>
            </a:r>
            <a:r>
              <a:rPr lang="en-US" dirty="0">
                <a:solidFill>
                  <a:srgbClr val="0000CC"/>
                </a:solidFill>
              </a:rPr>
              <a:t>v</a:t>
            </a:r>
            <a:r>
              <a:rPr lang="en-US" dirty="0"/>
              <a:t>, </a:t>
            </a:r>
            <a:r>
              <a:rPr lang="en-US" dirty="0">
                <a:solidFill>
                  <a:srgbClr val="0000CC"/>
                </a:solidFill>
              </a:rPr>
              <a:t>w</a:t>
            </a:r>
            <a:r>
              <a:rPr lang="en-US" dirty="0"/>
              <a:t>, </a:t>
            </a:r>
            <a:r>
              <a:rPr lang="en-US" dirty="0">
                <a:solidFill>
                  <a:srgbClr val="0000CC"/>
                </a:solidFill>
              </a:rPr>
              <a:t>x</a:t>
            </a:r>
            <a:r>
              <a:rPr lang="en-US" dirty="0"/>
              <a:t>, </a:t>
            </a:r>
            <a:r>
              <a:rPr lang="en-US" dirty="0">
                <a:solidFill>
                  <a:srgbClr val="0000CC"/>
                </a:solidFill>
              </a:rPr>
              <a:t>y</a:t>
            </a:r>
            <a:r>
              <a:rPr lang="en-US" dirty="0"/>
              <a:t>, </a:t>
            </a:r>
            <a:r>
              <a:rPr lang="en-US" dirty="0">
                <a:solidFill>
                  <a:srgbClr val="0000CC"/>
                </a:solidFill>
              </a:rPr>
              <a:t>z</a:t>
            </a:r>
            <a:r>
              <a:rPr lang="en-US" dirty="0"/>
              <a:t>, we need 2</a:t>
            </a:r>
            <a:r>
              <a:rPr lang="en-US" baseline="30000" dirty="0"/>
              <a:t>5</a:t>
            </a:r>
            <a:r>
              <a:rPr lang="en-US" dirty="0"/>
              <a:t> = 32 squares.</a:t>
            </a:r>
          </a:p>
          <a:p>
            <a:pPr marL="266700" indent="-266700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Each square has 5 </a:t>
            </a:r>
            <a:r>
              <a:rPr lang="en-US" dirty="0" err="1"/>
              <a:t>neighbours</a:t>
            </a:r>
            <a:r>
              <a:rPr lang="en-US" dirty="0"/>
              <a:t>.</a:t>
            </a:r>
            <a:endParaRPr lang="en-US" dirty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748718171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5.1 5-Variable K-maps (2/2)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#15: Simplification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23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57200" y="1295401"/>
            <a:ext cx="8229600" cy="9159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err="1"/>
              <a:t>Organised</a:t>
            </a:r>
            <a:r>
              <a:rPr lang="en-US" dirty="0"/>
              <a:t> as two 4-variable K-maps. One for v' and the other for v.</a:t>
            </a:r>
            <a:endParaRPr lang="en-US" dirty="0">
              <a:sym typeface="Symbol" pitchFamily="18" charset="2"/>
            </a:endParaRPr>
          </a:p>
        </p:txBody>
      </p:sp>
      <p:grpSp>
        <p:nvGrpSpPr>
          <p:cNvPr id="9" name="Group 4"/>
          <p:cNvGrpSpPr>
            <a:grpSpLocks/>
          </p:cNvGrpSpPr>
          <p:nvPr/>
        </p:nvGrpSpPr>
        <p:grpSpPr bwMode="auto">
          <a:xfrm>
            <a:off x="1215231" y="1989137"/>
            <a:ext cx="6942138" cy="3192463"/>
            <a:chOff x="1056" y="1200"/>
            <a:chExt cx="4373" cy="2011"/>
          </a:xfrm>
        </p:grpSpPr>
        <p:grpSp>
          <p:nvGrpSpPr>
            <p:cNvPr id="10" name="Group 5"/>
            <p:cNvGrpSpPr>
              <a:grpSpLocks/>
            </p:cNvGrpSpPr>
            <p:nvPr/>
          </p:nvGrpSpPr>
          <p:grpSpPr bwMode="auto">
            <a:xfrm>
              <a:off x="3216" y="1392"/>
              <a:ext cx="2022" cy="1819"/>
              <a:chOff x="3216" y="1392"/>
              <a:chExt cx="2022" cy="1819"/>
            </a:xfrm>
          </p:grpSpPr>
          <p:sp>
            <p:nvSpPr>
              <p:cNvPr id="55" name="Rectangle 6"/>
              <p:cNvSpPr>
                <a:spLocks noChangeArrowheads="1"/>
              </p:cNvSpPr>
              <p:nvPr/>
            </p:nvSpPr>
            <p:spPr bwMode="auto">
              <a:xfrm>
                <a:off x="3726" y="1795"/>
                <a:ext cx="1383" cy="1152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" name="Line 7"/>
              <p:cNvSpPr>
                <a:spLocks noChangeShapeType="1"/>
              </p:cNvSpPr>
              <p:nvPr/>
            </p:nvSpPr>
            <p:spPr bwMode="auto">
              <a:xfrm>
                <a:off x="3726" y="2083"/>
                <a:ext cx="138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" name="Line 8"/>
              <p:cNvSpPr>
                <a:spLocks noChangeShapeType="1"/>
              </p:cNvSpPr>
              <p:nvPr/>
            </p:nvSpPr>
            <p:spPr bwMode="auto">
              <a:xfrm>
                <a:off x="4072" y="1795"/>
                <a:ext cx="0" cy="115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" name="Text Box 9"/>
              <p:cNvSpPr txBox="1">
                <a:spLocks noChangeArrowheads="1"/>
              </p:cNvSpPr>
              <p:nvPr/>
            </p:nvSpPr>
            <p:spPr bwMode="auto">
              <a:xfrm>
                <a:off x="3726" y="2140"/>
                <a:ext cx="34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m20</a:t>
                </a:r>
              </a:p>
            </p:txBody>
          </p:sp>
          <p:sp>
            <p:nvSpPr>
              <p:cNvPr id="59" name="Text Box 10"/>
              <p:cNvSpPr txBox="1">
                <a:spLocks noChangeArrowheads="1"/>
              </p:cNvSpPr>
              <p:nvPr/>
            </p:nvSpPr>
            <p:spPr bwMode="auto">
              <a:xfrm>
                <a:off x="4072" y="2140"/>
                <a:ext cx="345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m21</a:t>
                </a:r>
              </a:p>
            </p:txBody>
          </p:sp>
          <p:sp>
            <p:nvSpPr>
              <p:cNvPr id="60" name="Text Box 11"/>
              <p:cNvSpPr txBox="1">
                <a:spLocks noChangeArrowheads="1"/>
              </p:cNvSpPr>
              <p:nvPr/>
            </p:nvSpPr>
            <p:spPr bwMode="auto">
              <a:xfrm>
                <a:off x="3216" y="2574"/>
                <a:ext cx="254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w</a:t>
                </a:r>
              </a:p>
            </p:txBody>
          </p:sp>
          <p:sp>
            <p:nvSpPr>
              <p:cNvPr id="61" name="AutoShape 12"/>
              <p:cNvSpPr>
                <a:spLocks/>
              </p:cNvSpPr>
              <p:nvPr/>
            </p:nvSpPr>
            <p:spPr bwMode="auto">
              <a:xfrm>
                <a:off x="3433" y="2398"/>
                <a:ext cx="84" cy="544"/>
              </a:xfrm>
              <a:prstGeom prst="leftBrace">
                <a:avLst>
                  <a:gd name="adj1" fmla="val 53968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" name="AutoShape 13"/>
              <p:cNvSpPr>
                <a:spLocks/>
              </p:cNvSpPr>
              <p:nvPr/>
            </p:nvSpPr>
            <p:spPr bwMode="auto">
              <a:xfrm rot="5400000" flipV="1">
                <a:off x="4709" y="1291"/>
                <a:ext cx="89" cy="675"/>
              </a:xfrm>
              <a:prstGeom prst="leftBrace">
                <a:avLst>
                  <a:gd name="adj1" fmla="val 63202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" name="Text Box 14"/>
              <p:cNvSpPr txBox="1">
                <a:spLocks noChangeArrowheads="1"/>
              </p:cNvSpPr>
              <p:nvPr/>
            </p:nvSpPr>
            <p:spPr bwMode="auto">
              <a:xfrm>
                <a:off x="4656" y="1392"/>
                <a:ext cx="254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y</a:t>
                </a:r>
              </a:p>
            </p:txBody>
          </p:sp>
          <p:sp>
            <p:nvSpPr>
              <p:cNvPr id="64" name="Line 15"/>
              <p:cNvSpPr>
                <a:spLocks noChangeShapeType="1"/>
              </p:cNvSpPr>
              <p:nvPr/>
            </p:nvSpPr>
            <p:spPr bwMode="auto">
              <a:xfrm>
                <a:off x="4417" y="1795"/>
                <a:ext cx="0" cy="115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" name="Line 16"/>
              <p:cNvSpPr>
                <a:spLocks noChangeShapeType="1"/>
              </p:cNvSpPr>
              <p:nvPr/>
            </p:nvSpPr>
            <p:spPr bwMode="auto">
              <a:xfrm>
                <a:off x="4763" y="1795"/>
                <a:ext cx="0" cy="115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" name="Text Box 17"/>
              <p:cNvSpPr txBox="1">
                <a:spLocks noChangeArrowheads="1"/>
              </p:cNvSpPr>
              <p:nvPr/>
            </p:nvSpPr>
            <p:spPr bwMode="auto">
              <a:xfrm>
                <a:off x="4417" y="2140"/>
                <a:ext cx="34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m23</a:t>
                </a:r>
              </a:p>
            </p:txBody>
          </p:sp>
          <p:sp>
            <p:nvSpPr>
              <p:cNvPr id="67" name="Text Box 18"/>
              <p:cNvSpPr txBox="1">
                <a:spLocks noChangeArrowheads="1"/>
              </p:cNvSpPr>
              <p:nvPr/>
            </p:nvSpPr>
            <p:spPr bwMode="auto">
              <a:xfrm>
                <a:off x="4763" y="2140"/>
                <a:ext cx="34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m22</a:t>
                </a:r>
              </a:p>
            </p:txBody>
          </p:sp>
          <p:sp>
            <p:nvSpPr>
              <p:cNvPr id="68" name="Text Box 19"/>
              <p:cNvSpPr txBox="1">
                <a:spLocks noChangeArrowheads="1"/>
              </p:cNvSpPr>
              <p:nvPr/>
            </p:nvSpPr>
            <p:spPr bwMode="auto">
              <a:xfrm>
                <a:off x="3726" y="1853"/>
                <a:ext cx="346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m16</a:t>
                </a:r>
              </a:p>
            </p:txBody>
          </p:sp>
          <p:sp>
            <p:nvSpPr>
              <p:cNvPr id="69" name="Text Box 20"/>
              <p:cNvSpPr txBox="1">
                <a:spLocks noChangeArrowheads="1"/>
              </p:cNvSpPr>
              <p:nvPr/>
            </p:nvSpPr>
            <p:spPr bwMode="auto">
              <a:xfrm>
                <a:off x="4072" y="1853"/>
                <a:ext cx="345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m17</a:t>
                </a:r>
              </a:p>
            </p:txBody>
          </p:sp>
          <p:sp>
            <p:nvSpPr>
              <p:cNvPr id="70" name="Text Box 21"/>
              <p:cNvSpPr txBox="1">
                <a:spLocks noChangeArrowheads="1"/>
              </p:cNvSpPr>
              <p:nvPr/>
            </p:nvSpPr>
            <p:spPr bwMode="auto">
              <a:xfrm>
                <a:off x="4417" y="1853"/>
                <a:ext cx="346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m19</a:t>
                </a:r>
              </a:p>
            </p:txBody>
          </p:sp>
          <p:sp>
            <p:nvSpPr>
              <p:cNvPr id="71" name="Text Box 22"/>
              <p:cNvSpPr txBox="1">
                <a:spLocks noChangeArrowheads="1"/>
              </p:cNvSpPr>
              <p:nvPr/>
            </p:nvSpPr>
            <p:spPr bwMode="auto">
              <a:xfrm>
                <a:off x="4763" y="1853"/>
                <a:ext cx="346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m18</a:t>
                </a:r>
              </a:p>
            </p:txBody>
          </p:sp>
          <p:sp>
            <p:nvSpPr>
              <p:cNvPr id="72" name="Text Box 23"/>
              <p:cNvSpPr txBox="1">
                <a:spLocks noChangeArrowheads="1"/>
              </p:cNvSpPr>
              <p:nvPr/>
            </p:nvSpPr>
            <p:spPr bwMode="auto">
              <a:xfrm>
                <a:off x="3496" y="1853"/>
                <a:ext cx="253" cy="1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r>
                  <a:rPr lang="en-GB" sz="1600" b="1">
                    <a:latin typeface="Times New Roman" pitchFamily="18" charset="0"/>
                  </a:rPr>
                  <a:t>00</a:t>
                </a:r>
              </a:p>
              <a:p>
                <a:pPr algn="r" eaLnBrk="0" hangingPunct="0"/>
                <a:r>
                  <a:rPr lang="en-GB" sz="1600" b="1">
                    <a:latin typeface="Times New Roman" pitchFamily="18" charset="0"/>
                  </a:rPr>
                  <a:t>   01</a:t>
                </a:r>
              </a:p>
              <a:p>
                <a:pPr algn="r" eaLnBrk="0" hangingPunct="0"/>
                <a:endParaRPr lang="en-GB" sz="1600" b="1">
                  <a:latin typeface="Times New Roman" pitchFamily="18" charset="0"/>
                </a:endParaRPr>
              </a:p>
              <a:p>
                <a:pPr algn="r" eaLnBrk="0" hangingPunct="0"/>
                <a:r>
                  <a:rPr lang="en-GB" sz="1600" b="1">
                    <a:latin typeface="Times New Roman" pitchFamily="18" charset="0"/>
                  </a:rPr>
                  <a:t>11</a:t>
                </a:r>
              </a:p>
              <a:p>
                <a:pPr algn="r" eaLnBrk="0" hangingPunct="0"/>
                <a:endParaRPr lang="en-GB" sz="1600" b="1">
                  <a:latin typeface="Times New Roman" pitchFamily="18" charset="0"/>
                </a:endParaRPr>
              </a:p>
              <a:p>
                <a:pPr algn="r" eaLnBrk="0" hangingPunct="0"/>
                <a:r>
                  <a:rPr lang="en-GB" sz="1600" b="1">
                    <a:latin typeface="Times New Roman" pitchFamily="18" charset="0"/>
                  </a:rPr>
                  <a:t>10</a:t>
                </a:r>
              </a:p>
            </p:txBody>
          </p:sp>
          <p:sp>
            <p:nvSpPr>
              <p:cNvPr id="73" name="Text Box 24"/>
              <p:cNvSpPr txBox="1">
                <a:spLocks noChangeArrowheads="1"/>
              </p:cNvSpPr>
              <p:nvPr/>
            </p:nvSpPr>
            <p:spPr bwMode="auto">
              <a:xfrm>
                <a:off x="3784" y="1611"/>
                <a:ext cx="1288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GB" sz="1600" b="1">
                    <a:latin typeface="Times New Roman" pitchFamily="18" charset="0"/>
                  </a:rPr>
                  <a:t>00       01      11       10</a:t>
                </a:r>
              </a:p>
            </p:txBody>
          </p:sp>
          <p:sp>
            <p:nvSpPr>
              <p:cNvPr id="74" name="AutoShape 25"/>
              <p:cNvSpPr>
                <a:spLocks/>
              </p:cNvSpPr>
              <p:nvPr/>
            </p:nvSpPr>
            <p:spPr bwMode="auto">
              <a:xfrm rot="-5400000">
                <a:off x="4365" y="2683"/>
                <a:ext cx="89" cy="675"/>
              </a:xfrm>
              <a:prstGeom prst="leftBrace">
                <a:avLst>
                  <a:gd name="adj1" fmla="val 63202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" name="Text Box 26"/>
              <p:cNvSpPr txBox="1">
                <a:spLocks noChangeArrowheads="1"/>
              </p:cNvSpPr>
              <p:nvPr/>
            </p:nvSpPr>
            <p:spPr bwMode="auto">
              <a:xfrm>
                <a:off x="4288" y="3038"/>
                <a:ext cx="254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z</a:t>
                </a:r>
              </a:p>
            </p:txBody>
          </p:sp>
          <p:sp>
            <p:nvSpPr>
              <p:cNvPr id="76" name="Line 27"/>
              <p:cNvSpPr>
                <a:spLocks noChangeShapeType="1"/>
              </p:cNvSpPr>
              <p:nvPr/>
            </p:nvSpPr>
            <p:spPr bwMode="auto">
              <a:xfrm flipH="1" flipV="1">
                <a:off x="3486" y="1558"/>
                <a:ext cx="231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" name="Text Box 28"/>
              <p:cNvSpPr txBox="1">
                <a:spLocks noChangeArrowheads="1"/>
              </p:cNvSpPr>
              <p:nvPr/>
            </p:nvSpPr>
            <p:spPr bwMode="auto">
              <a:xfrm>
                <a:off x="3323" y="1616"/>
                <a:ext cx="298" cy="2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wx</a:t>
                </a:r>
              </a:p>
            </p:txBody>
          </p:sp>
          <p:sp>
            <p:nvSpPr>
              <p:cNvPr id="78" name="Text Box 29"/>
              <p:cNvSpPr txBox="1">
                <a:spLocks noChangeArrowheads="1"/>
              </p:cNvSpPr>
              <p:nvPr/>
            </p:nvSpPr>
            <p:spPr bwMode="auto">
              <a:xfrm>
                <a:off x="3520" y="1489"/>
                <a:ext cx="297" cy="1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yz</a:t>
                </a:r>
              </a:p>
            </p:txBody>
          </p:sp>
          <p:sp>
            <p:nvSpPr>
              <p:cNvPr id="79" name="Line 30"/>
              <p:cNvSpPr>
                <a:spLocks noChangeShapeType="1"/>
              </p:cNvSpPr>
              <p:nvPr/>
            </p:nvSpPr>
            <p:spPr bwMode="auto">
              <a:xfrm>
                <a:off x="3726" y="2371"/>
                <a:ext cx="138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" name="Line 31"/>
              <p:cNvSpPr>
                <a:spLocks noChangeShapeType="1"/>
              </p:cNvSpPr>
              <p:nvPr/>
            </p:nvSpPr>
            <p:spPr bwMode="auto">
              <a:xfrm>
                <a:off x="3726" y="2659"/>
                <a:ext cx="138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" name="Line 32"/>
              <p:cNvSpPr>
                <a:spLocks noChangeShapeType="1"/>
              </p:cNvSpPr>
              <p:nvPr/>
            </p:nvSpPr>
            <p:spPr bwMode="auto">
              <a:xfrm>
                <a:off x="3726" y="2659"/>
                <a:ext cx="138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" name="Text Box 33"/>
              <p:cNvSpPr txBox="1">
                <a:spLocks noChangeArrowheads="1"/>
              </p:cNvSpPr>
              <p:nvPr/>
            </p:nvSpPr>
            <p:spPr bwMode="auto">
              <a:xfrm>
                <a:off x="3726" y="2429"/>
                <a:ext cx="346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m28</a:t>
                </a:r>
              </a:p>
            </p:txBody>
          </p:sp>
          <p:sp>
            <p:nvSpPr>
              <p:cNvPr id="83" name="Text Box 34"/>
              <p:cNvSpPr txBox="1">
                <a:spLocks noChangeArrowheads="1"/>
              </p:cNvSpPr>
              <p:nvPr/>
            </p:nvSpPr>
            <p:spPr bwMode="auto">
              <a:xfrm>
                <a:off x="4072" y="2429"/>
                <a:ext cx="345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m29</a:t>
                </a:r>
              </a:p>
            </p:txBody>
          </p:sp>
          <p:sp>
            <p:nvSpPr>
              <p:cNvPr id="84" name="Text Box 35"/>
              <p:cNvSpPr txBox="1">
                <a:spLocks noChangeArrowheads="1"/>
              </p:cNvSpPr>
              <p:nvPr/>
            </p:nvSpPr>
            <p:spPr bwMode="auto">
              <a:xfrm>
                <a:off x="4417" y="2429"/>
                <a:ext cx="346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m31</a:t>
                </a:r>
              </a:p>
            </p:txBody>
          </p:sp>
          <p:sp>
            <p:nvSpPr>
              <p:cNvPr id="85" name="Text Box 36"/>
              <p:cNvSpPr txBox="1">
                <a:spLocks noChangeArrowheads="1"/>
              </p:cNvSpPr>
              <p:nvPr/>
            </p:nvSpPr>
            <p:spPr bwMode="auto">
              <a:xfrm>
                <a:off x="4763" y="2429"/>
                <a:ext cx="346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m30</a:t>
                </a:r>
              </a:p>
            </p:txBody>
          </p:sp>
          <p:sp>
            <p:nvSpPr>
              <p:cNvPr id="86" name="Line 37"/>
              <p:cNvSpPr>
                <a:spLocks noChangeShapeType="1"/>
              </p:cNvSpPr>
              <p:nvPr/>
            </p:nvSpPr>
            <p:spPr bwMode="auto">
              <a:xfrm>
                <a:off x="3726" y="2947"/>
                <a:ext cx="138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" name="Text Box 38"/>
              <p:cNvSpPr txBox="1">
                <a:spLocks noChangeArrowheads="1"/>
              </p:cNvSpPr>
              <p:nvPr/>
            </p:nvSpPr>
            <p:spPr bwMode="auto">
              <a:xfrm>
                <a:off x="3726" y="2717"/>
                <a:ext cx="346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m24</a:t>
                </a:r>
              </a:p>
            </p:txBody>
          </p:sp>
          <p:sp>
            <p:nvSpPr>
              <p:cNvPr id="88" name="Text Box 39"/>
              <p:cNvSpPr txBox="1">
                <a:spLocks noChangeArrowheads="1"/>
              </p:cNvSpPr>
              <p:nvPr/>
            </p:nvSpPr>
            <p:spPr bwMode="auto">
              <a:xfrm>
                <a:off x="4072" y="2717"/>
                <a:ext cx="345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m25</a:t>
                </a:r>
              </a:p>
            </p:txBody>
          </p:sp>
          <p:sp>
            <p:nvSpPr>
              <p:cNvPr id="89" name="Text Box 40"/>
              <p:cNvSpPr txBox="1">
                <a:spLocks noChangeArrowheads="1"/>
              </p:cNvSpPr>
              <p:nvPr/>
            </p:nvSpPr>
            <p:spPr bwMode="auto">
              <a:xfrm>
                <a:off x="4417" y="2717"/>
                <a:ext cx="346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m27</a:t>
                </a:r>
              </a:p>
            </p:txBody>
          </p:sp>
          <p:sp>
            <p:nvSpPr>
              <p:cNvPr id="90" name="Text Box 41"/>
              <p:cNvSpPr txBox="1">
                <a:spLocks noChangeArrowheads="1"/>
              </p:cNvSpPr>
              <p:nvPr/>
            </p:nvSpPr>
            <p:spPr bwMode="auto">
              <a:xfrm>
                <a:off x="4763" y="2717"/>
                <a:ext cx="346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m26</a:t>
                </a:r>
              </a:p>
            </p:txBody>
          </p:sp>
          <p:sp>
            <p:nvSpPr>
              <p:cNvPr id="91" name="AutoShape 42"/>
              <p:cNvSpPr>
                <a:spLocks/>
              </p:cNvSpPr>
              <p:nvPr/>
            </p:nvSpPr>
            <p:spPr bwMode="auto">
              <a:xfrm flipH="1">
                <a:off x="5155" y="2099"/>
                <a:ext cx="83" cy="544"/>
              </a:xfrm>
              <a:prstGeom prst="leftBrace">
                <a:avLst>
                  <a:gd name="adj1" fmla="val 54618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" name="Text Box 43"/>
            <p:cNvSpPr txBox="1">
              <a:spLocks noChangeArrowheads="1"/>
            </p:cNvSpPr>
            <p:nvPr/>
          </p:nvSpPr>
          <p:spPr bwMode="auto">
            <a:xfrm>
              <a:off x="5174" y="2283"/>
              <a:ext cx="255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>
                  <a:latin typeface="Tahoma" pitchFamily="34" charset="0"/>
                </a:rPr>
                <a:t>x</a:t>
              </a:r>
            </a:p>
          </p:txBody>
        </p:sp>
        <p:grpSp>
          <p:nvGrpSpPr>
            <p:cNvPr id="13" name="Group 44"/>
            <p:cNvGrpSpPr>
              <a:grpSpLocks/>
            </p:cNvGrpSpPr>
            <p:nvPr/>
          </p:nvGrpSpPr>
          <p:grpSpPr bwMode="auto">
            <a:xfrm>
              <a:off x="1056" y="1392"/>
              <a:ext cx="2213" cy="1819"/>
              <a:chOff x="1056" y="1392"/>
              <a:chExt cx="2213" cy="1819"/>
            </a:xfrm>
          </p:grpSpPr>
          <p:sp>
            <p:nvSpPr>
              <p:cNvPr id="16" name="Rectangle 45"/>
              <p:cNvSpPr>
                <a:spLocks noChangeArrowheads="1"/>
              </p:cNvSpPr>
              <p:nvPr/>
            </p:nvSpPr>
            <p:spPr bwMode="auto">
              <a:xfrm>
                <a:off x="1566" y="1795"/>
                <a:ext cx="1383" cy="1152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Line 46"/>
              <p:cNvSpPr>
                <a:spLocks noChangeShapeType="1"/>
              </p:cNvSpPr>
              <p:nvPr/>
            </p:nvSpPr>
            <p:spPr bwMode="auto">
              <a:xfrm>
                <a:off x="1566" y="2083"/>
                <a:ext cx="138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Line 47"/>
              <p:cNvSpPr>
                <a:spLocks noChangeShapeType="1"/>
              </p:cNvSpPr>
              <p:nvPr/>
            </p:nvSpPr>
            <p:spPr bwMode="auto">
              <a:xfrm>
                <a:off x="1912" y="1795"/>
                <a:ext cx="0" cy="115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Text Box 48"/>
              <p:cNvSpPr txBox="1">
                <a:spLocks noChangeArrowheads="1"/>
              </p:cNvSpPr>
              <p:nvPr/>
            </p:nvSpPr>
            <p:spPr bwMode="auto">
              <a:xfrm>
                <a:off x="1566" y="2140"/>
                <a:ext cx="34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m4</a:t>
                </a:r>
              </a:p>
            </p:txBody>
          </p:sp>
          <p:sp>
            <p:nvSpPr>
              <p:cNvPr id="20" name="Text Box 49"/>
              <p:cNvSpPr txBox="1">
                <a:spLocks noChangeArrowheads="1"/>
              </p:cNvSpPr>
              <p:nvPr/>
            </p:nvSpPr>
            <p:spPr bwMode="auto">
              <a:xfrm>
                <a:off x="1912" y="2140"/>
                <a:ext cx="345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m5</a:t>
                </a:r>
              </a:p>
            </p:txBody>
          </p:sp>
          <p:sp>
            <p:nvSpPr>
              <p:cNvPr id="21" name="Text Box 50"/>
              <p:cNvSpPr txBox="1">
                <a:spLocks noChangeArrowheads="1"/>
              </p:cNvSpPr>
              <p:nvPr/>
            </p:nvSpPr>
            <p:spPr bwMode="auto">
              <a:xfrm>
                <a:off x="1056" y="2574"/>
                <a:ext cx="254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w</a:t>
                </a:r>
              </a:p>
            </p:txBody>
          </p:sp>
          <p:sp>
            <p:nvSpPr>
              <p:cNvPr id="22" name="AutoShape 51"/>
              <p:cNvSpPr>
                <a:spLocks/>
              </p:cNvSpPr>
              <p:nvPr/>
            </p:nvSpPr>
            <p:spPr bwMode="auto">
              <a:xfrm>
                <a:off x="1273" y="2398"/>
                <a:ext cx="84" cy="544"/>
              </a:xfrm>
              <a:prstGeom prst="leftBrace">
                <a:avLst>
                  <a:gd name="adj1" fmla="val 53968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AutoShape 52"/>
              <p:cNvSpPr>
                <a:spLocks/>
              </p:cNvSpPr>
              <p:nvPr/>
            </p:nvSpPr>
            <p:spPr bwMode="auto">
              <a:xfrm rot="5400000" flipV="1">
                <a:off x="2549" y="1291"/>
                <a:ext cx="89" cy="675"/>
              </a:xfrm>
              <a:prstGeom prst="leftBrace">
                <a:avLst>
                  <a:gd name="adj1" fmla="val 63202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Text Box 53"/>
              <p:cNvSpPr txBox="1">
                <a:spLocks noChangeArrowheads="1"/>
              </p:cNvSpPr>
              <p:nvPr/>
            </p:nvSpPr>
            <p:spPr bwMode="auto">
              <a:xfrm>
                <a:off x="2496" y="1392"/>
                <a:ext cx="254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y</a:t>
                </a:r>
              </a:p>
            </p:txBody>
          </p:sp>
          <p:sp>
            <p:nvSpPr>
              <p:cNvPr id="25" name="Line 54"/>
              <p:cNvSpPr>
                <a:spLocks noChangeShapeType="1"/>
              </p:cNvSpPr>
              <p:nvPr/>
            </p:nvSpPr>
            <p:spPr bwMode="auto">
              <a:xfrm>
                <a:off x="2257" y="1795"/>
                <a:ext cx="0" cy="115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Line 55"/>
              <p:cNvSpPr>
                <a:spLocks noChangeShapeType="1"/>
              </p:cNvSpPr>
              <p:nvPr/>
            </p:nvSpPr>
            <p:spPr bwMode="auto">
              <a:xfrm>
                <a:off x="2603" y="1795"/>
                <a:ext cx="0" cy="115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Text Box 56"/>
              <p:cNvSpPr txBox="1">
                <a:spLocks noChangeArrowheads="1"/>
              </p:cNvSpPr>
              <p:nvPr/>
            </p:nvSpPr>
            <p:spPr bwMode="auto">
              <a:xfrm>
                <a:off x="2257" y="2140"/>
                <a:ext cx="34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m7</a:t>
                </a:r>
              </a:p>
            </p:txBody>
          </p:sp>
          <p:sp>
            <p:nvSpPr>
              <p:cNvPr id="28" name="Text Box 57"/>
              <p:cNvSpPr txBox="1">
                <a:spLocks noChangeArrowheads="1"/>
              </p:cNvSpPr>
              <p:nvPr/>
            </p:nvSpPr>
            <p:spPr bwMode="auto">
              <a:xfrm>
                <a:off x="2603" y="2140"/>
                <a:ext cx="34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m6</a:t>
                </a:r>
              </a:p>
            </p:txBody>
          </p:sp>
          <p:sp>
            <p:nvSpPr>
              <p:cNvPr id="29" name="Text Box 58"/>
              <p:cNvSpPr txBox="1">
                <a:spLocks noChangeArrowheads="1"/>
              </p:cNvSpPr>
              <p:nvPr/>
            </p:nvSpPr>
            <p:spPr bwMode="auto">
              <a:xfrm>
                <a:off x="1566" y="1853"/>
                <a:ext cx="346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m0</a:t>
                </a:r>
              </a:p>
            </p:txBody>
          </p:sp>
          <p:sp>
            <p:nvSpPr>
              <p:cNvPr id="30" name="Text Box 59"/>
              <p:cNvSpPr txBox="1">
                <a:spLocks noChangeArrowheads="1"/>
              </p:cNvSpPr>
              <p:nvPr/>
            </p:nvSpPr>
            <p:spPr bwMode="auto">
              <a:xfrm>
                <a:off x="1912" y="1853"/>
                <a:ext cx="345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m1</a:t>
                </a:r>
              </a:p>
            </p:txBody>
          </p:sp>
          <p:sp>
            <p:nvSpPr>
              <p:cNvPr id="31" name="Text Box 60"/>
              <p:cNvSpPr txBox="1">
                <a:spLocks noChangeArrowheads="1"/>
              </p:cNvSpPr>
              <p:nvPr/>
            </p:nvSpPr>
            <p:spPr bwMode="auto">
              <a:xfrm>
                <a:off x="2257" y="1853"/>
                <a:ext cx="346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m3</a:t>
                </a:r>
              </a:p>
            </p:txBody>
          </p:sp>
          <p:sp>
            <p:nvSpPr>
              <p:cNvPr id="32" name="Text Box 61"/>
              <p:cNvSpPr txBox="1">
                <a:spLocks noChangeArrowheads="1"/>
              </p:cNvSpPr>
              <p:nvPr/>
            </p:nvSpPr>
            <p:spPr bwMode="auto">
              <a:xfrm>
                <a:off x="2603" y="1853"/>
                <a:ext cx="346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m2</a:t>
                </a:r>
              </a:p>
            </p:txBody>
          </p:sp>
          <p:sp>
            <p:nvSpPr>
              <p:cNvPr id="33" name="Text Box 62"/>
              <p:cNvSpPr txBox="1">
                <a:spLocks noChangeArrowheads="1"/>
              </p:cNvSpPr>
              <p:nvPr/>
            </p:nvSpPr>
            <p:spPr bwMode="auto">
              <a:xfrm>
                <a:off x="1336" y="1853"/>
                <a:ext cx="253" cy="1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r>
                  <a:rPr lang="en-GB" sz="1600" b="1">
                    <a:latin typeface="Times New Roman" pitchFamily="18" charset="0"/>
                  </a:rPr>
                  <a:t>00</a:t>
                </a:r>
              </a:p>
              <a:p>
                <a:pPr algn="r" eaLnBrk="0" hangingPunct="0"/>
                <a:r>
                  <a:rPr lang="en-GB" sz="1600" b="1">
                    <a:latin typeface="Times New Roman" pitchFamily="18" charset="0"/>
                  </a:rPr>
                  <a:t>   01</a:t>
                </a:r>
              </a:p>
              <a:p>
                <a:pPr algn="r" eaLnBrk="0" hangingPunct="0"/>
                <a:endParaRPr lang="en-GB" sz="1600" b="1">
                  <a:latin typeface="Times New Roman" pitchFamily="18" charset="0"/>
                </a:endParaRPr>
              </a:p>
              <a:p>
                <a:pPr algn="r" eaLnBrk="0" hangingPunct="0"/>
                <a:r>
                  <a:rPr lang="en-GB" sz="1600" b="1">
                    <a:latin typeface="Times New Roman" pitchFamily="18" charset="0"/>
                  </a:rPr>
                  <a:t>11</a:t>
                </a:r>
              </a:p>
              <a:p>
                <a:pPr algn="r" eaLnBrk="0" hangingPunct="0"/>
                <a:endParaRPr lang="en-GB" sz="1600" b="1">
                  <a:latin typeface="Times New Roman" pitchFamily="18" charset="0"/>
                </a:endParaRPr>
              </a:p>
              <a:p>
                <a:pPr algn="r" eaLnBrk="0" hangingPunct="0"/>
                <a:r>
                  <a:rPr lang="en-GB" sz="1600" b="1">
                    <a:latin typeface="Times New Roman" pitchFamily="18" charset="0"/>
                  </a:rPr>
                  <a:t>10</a:t>
                </a:r>
              </a:p>
            </p:txBody>
          </p:sp>
          <p:sp>
            <p:nvSpPr>
              <p:cNvPr id="34" name="Text Box 63"/>
              <p:cNvSpPr txBox="1">
                <a:spLocks noChangeArrowheads="1"/>
              </p:cNvSpPr>
              <p:nvPr/>
            </p:nvSpPr>
            <p:spPr bwMode="auto">
              <a:xfrm>
                <a:off x="1624" y="1611"/>
                <a:ext cx="1288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GB" sz="1600" b="1">
                    <a:latin typeface="Times New Roman" pitchFamily="18" charset="0"/>
                  </a:rPr>
                  <a:t>00       01      11       10</a:t>
                </a:r>
              </a:p>
            </p:txBody>
          </p:sp>
          <p:sp>
            <p:nvSpPr>
              <p:cNvPr id="35" name="AutoShape 64"/>
              <p:cNvSpPr>
                <a:spLocks/>
              </p:cNvSpPr>
              <p:nvPr/>
            </p:nvSpPr>
            <p:spPr bwMode="auto">
              <a:xfrm rot="-5400000">
                <a:off x="2205" y="2683"/>
                <a:ext cx="89" cy="675"/>
              </a:xfrm>
              <a:prstGeom prst="leftBrace">
                <a:avLst>
                  <a:gd name="adj1" fmla="val 63202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Text Box 65"/>
              <p:cNvSpPr txBox="1">
                <a:spLocks noChangeArrowheads="1"/>
              </p:cNvSpPr>
              <p:nvPr/>
            </p:nvSpPr>
            <p:spPr bwMode="auto">
              <a:xfrm>
                <a:off x="2128" y="3038"/>
                <a:ext cx="254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z</a:t>
                </a:r>
              </a:p>
            </p:txBody>
          </p:sp>
          <p:sp>
            <p:nvSpPr>
              <p:cNvPr id="37" name="Line 66"/>
              <p:cNvSpPr>
                <a:spLocks noChangeShapeType="1"/>
              </p:cNvSpPr>
              <p:nvPr/>
            </p:nvSpPr>
            <p:spPr bwMode="auto">
              <a:xfrm flipH="1" flipV="1">
                <a:off x="1326" y="1558"/>
                <a:ext cx="231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Text Box 67"/>
              <p:cNvSpPr txBox="1">
                <a:spLocks noChangeArrowheads="1"/>
              </p:cNvSpPr>
              <p:nvPr/>
            </p:nvSpPr>
            <p:spPr bwMode="auto">
              <a:xfrm>
                <a:off x="1163" y="1616"/>
                <a:ext cx="298" cy="2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wx</a:t>
                </a:r>
              </a:p>
            </p:txBody>
          </p:sp>
          <p:sp>
            <p:nvSpPr>
              <p:cNvPr id="39" name="Text Box 68"/>
              <p:cNvSpPr txBox="1">
                <a:spLocks noChangeArrowheads="1"/>
              </p:cNvSpPr>
              <p:nvPr/>
            </p:nvSpPr>
            <p:spPr bwMode="auto">
              <a:xfrm>
                <a:off x="1360" y="1489"/>
                <a:ext cx="297" cy="1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yz</a:t>
                </a:r>
              </a:p>
            </p:txBody>
          </p:sp>
          <p:sp>
            <p:nvSpPr>
              <p:cNvPr id="40" name="Line 69"/>
              <p:cNvSpPr>
                <a:spLocks noChangeShapeType="1"/>
              </p:cNvSpPr>
              <p:nvPr/>
            </p:nvSpPr>
            <p:spPr bwMode="auto">
              <a:xfrm>
                <a:off x="1566" y="2371"/>
                <a:ext cx="138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Line 70"/>
              <p:cNvSpPr>
                <a:spLocks noChangeShapeType="1"/>
              </p:cNvSpPr>
              <p:nvPr/>
            </p:nvSpPr>
            <p:spPr bwMode="auto">
              <a:xfrm>
                <a:off x="1566" y="2659"/>
                <a:ext cx="138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Line 71"/>
              <p:cNvSpPr>
                <a:spLocks noChangeShapeType="1"/>
              </p:cNvSpPr>
              <p:nvPr/>
            </p:nvSpPr>
            <p:spPr bwMode="auto">
              <a:xfrm>
                <a:off x="1566" y="2659"/>
                <a:ext cx="138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" name="Text Box 72"/>
              <p:cNvSpPr txBox="1">
                <a:spLocks noChangeArrowheads="1"/>
              </p:cNvSpPr>
              <p:nvPr/>
            </p:nvSpPr>
            <p:spPr bwMode="auto">
              <a:xfrm>
                <a:off x="1566" y="2429"/>
                <a:ext cx="346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m12</a:t>
                </a:r>
              </a:p>
            </p:txBody>
          </p:sp>
          <p:sp>
            <p:nvSpPr>
              <p:cNvPr id="44" name="Text Box 73"/>
              <p:cNvSpPr txBox="1">
                <a:spLocks noChangeArrowheads="1"/>
              </p:cNvSpPr>
              <p:nvPr/>
            </p:nvSpPr>
            <p:spPr bwMode="auto">
              <a:xfrm>
                <a:off x="1912" y="2429"/>
                <a:ext cx="345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m13</a:t>
                </a:r>
              </a:p>
            </p:txBody>
          </p:sp>
          <p:sp>
            <p:nvSpPr>
              <p:cNvPr id="45" name="Text Box 74"/>
              <p:cNvSpPr txBox="1">
                <a:spLocks noChangeArrowheads="1"/>
              </p:cNvSpPr>
              <p:nvPr/>
            </p:nvSpPr>
            <p:spPr bwMode="auto">
              <a:xfrm>
                <a:off x="2257" y="2429"/>
                <a:ext cx="346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m15</a:t>
                </a:r>
              </a:p>
            </p:txBody>
          </p:sp>
          <p:sp>
            <p:nvSpPr>
              <p:cNvPr id="46" name="Text Box 75"/>
              <p:cNvSpPr txBox="1">
                <a:spLocks noChangeArrowheads="1"/>
              </p:cNvSpPr>
              <p:nvPr/>
            </p:nvSpPr>
            <p:spPr bwMode="auto">
              <a:xfrm>
                <a:off x="2603" y="2429"/>
                <a:ext cx="346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m14</a:t>
                </a:r>
              </a:p>
            </p:txBody>
          </p:sp>
          <p:sp>
            <p:nvSpPr>
              <p:cNvPr id="47" name="Line 76"/>
              <p:cNvSpPr>
                <a:spLocks noChangeShapeType="1"/>
              </p:cNvSpPr>
              <p:nvPr/>
            </p:nvSpPr>
            <p:spPr bwMode="auto">
              <a:xfrm>
                <a:off x="1566" y="2947"/>
                <a:ext cx="138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" name="Text Box 77"/>
              <p:cNvSpPr txBox="1">
                <a:spLocks noChangeArrowheads="1"/>
              </p:cNvSpPr>
              <p:nvPr/>
            </p:nvSpPr>
            <p:spPr bwMode="auto">
              <a:xfrm>
                <a:off x="1566" y="2717"/>
                <a:ext cx="346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m8</a:t>
                </a:r>
              </a:p>
            </p:txBody>
          </p:sp>
          <p:sp>
            <p:nvSpPr>
              <p:cNvPr id="50" name="Text Box 78"/>
              <p:cNvSpPr txBox="1">
                <a:spLocks noChangeArrowheads="1"/>
              </p:cNvSpPr>
              <p:nvPr/>
            </p:nvSpPr>
            <p:spPr bwMode="auto">
              <a:xfrm>
                <a:off x="1912" y="2717"/>
                <a:ext cx="345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m9</a:t>
                </a:r>
              </a:p>
            </p:txBody>
          </p:sp>
          <p:sp>
            <p:nvSpPr>
              <p:cNvPr id="51" name="Text Box 79"/>
              <p:cNvSpPr txBox="1">
                <a:spLocks noChangeArrowheads="1"/>
              </p:cNvSpPr>
              <p:nvPr/>
            </p:nvSpPr>
            <p:spPr bwMode="auto">
              <a:xfrm>
                <a:off x="2257" y="2717"/>
                <a:ext cx="346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m11</a:t>
                </a:r>
              </a:p>
            </p:txBody>
          </p:sp>
          <p:sp>
            <p:nvSpPr>
              <p:cNvPr id="52" name="Text Box 80"/>
              <p:cNvSpPr txBox="1">
                <a:spLocks noChangeArrowheads="1"/>
              </p:cNvSpPr>
              <p:nvPr/>
            </p:nvSpPr>
            <p:spPr bwMode="auto">
              <a:xfrm>
                <a:off x="2603" y="2717"/>
                <a:ext cx="346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m10</a:t>
                </a:r>
              </a:p>
            </p:txBody>
          </p:sp>
          <p:sp>
            <p:nvSpPr>
              <p:cNvPr id="53" name="AutoShape 81"/>
              <p:cNvSpPr>
                <a:spLocks/>
              </p:cNvSpPr>
              <p:nvPr/>
            </p:nvSpPr>
            <p:spPr bwMode="auto">
              <a:xfrm flipH="1">
                <a:off x="2995" y="2099"/>
                <a:ext cx="83" cy="544"/>
              </a:xfrm>
              <a:prstGeom prst="leftBrace">
                <a:avLst>
                  <a:gd name="adj1" fmla="val 54618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" name="Text Box 82"/>
              <p:cNvSpPr txBox="1">
                <a:spLocks noChangeArrowheads="1"/>
              </p:cNvSpPr>
              <p:nvPr/>
            </p:nvSpPr>
            <p:spPr bwMode="auto">
              <a:xfrm>
                <a:off x="3014" y="2283"/>
                <a:ext cx="255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x</a:t>
                </a:r>
              </a:p>
            </p:txBody>
          </p:sp>
        </p:grpSp>
        <p:sp>
          <p:nvSpPr>
            <p:cNvPr id="14" name="Text Box 83"/>
            <p:cNvSpPr txBox="1">
              <a:spLocks noChangeArrowheads="1"/>
            </p:cNvSpPr>
            <p:nvPr/>
          </p:nvSpPr>
          <p:spPr bwMode="auto">
            <a:xfrm>
              <a:off x="2064" y="1200"/>
              <a:ext cx="2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b="1" dirty="0">
                  <a:solidFill>
                    <a:srgbClr val="C00000"/>
                  </a:solidFill>
                </a:rPr>
                <a:t>v '</a:t>
              </a:r>
            </a:p>
          </p:txBody>
        </p:sp>
        <p:sp>
          <p:nvSpPr>
            <p:cNvPr id="15" name="Text Box 84"/>
            <p:cNvSpPr txBox="1">
              <a:spLocks noChangeArrowheads="1"/>
            </p:cNvSpPr>
            <p:nvPr/>
          </p:nvSpPr>
          <p:spPr bwMode="auto">
            <a:xfrm>
              <a:off x="4224" y="1200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b="1" dirty="0">
                  <a:solidFill>
                    <a:srgbClr val="C00000"/>
                  </a:solidFill>
                </a:rPr>
                <a:t>v</a:t>
              </a:r>
            </a:p>
          </p:txBody>
        </p:sp>
      </p:grpSp>
      <p:sp>
        <p:nvSpPr>
          <p:cNvPr id="92" name="Rectangle 85"/>
          <p:cNvSpPr>
            <a:spLocks noChangeArrowheads="1"/>
          </p:cNvSpPr>
          <p:nvPr/>
        </p:nvSpPr>
        <p:spPr bwMode="auto">
          <a:xfrm>
            <a:off x="1447800" y="5181600"/>
            <a:ext cx="6477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GB" dirty="0"/>
              <a:t>Corresponding squares of each map are adjacent.</a:t>
            </a:r>
          </a:p>
          <a:p>
            <a:pPr eaLnBrk="0" hangingPunct="0"/>
            <a:r>
              <a:rPr lang="en-GB" dirty="0"/>
              <a:t>Can visualise this as </a:t>
            </a:r>
            <a:r>
              <a:rPr lang="en-GB" i="1" dirty="0"/>
              <a:t>one 4-variable K-map</a:t>
            </a:r>
            <a:r>
              <a:rPr lang="en-GB" dirty="0"/>
              <a:t> being on TOP </a:t>
            </a:r>
            <a:r>
              <a:rPr lang="en-GB" i="1" dirty="0"/>
              <a:t>of the other 4-variable K-map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1138815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5.1 Larger K-maps (1/2)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#15: Simplification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24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93" name="Rectangle 3"/>
          <p:cNvSpPr txBox="1">
            <a:spLocks noChangeArrowheads="1"/>
          </p:cNvSpPr>
          <p:nvPr/>
        </p:nvSpPr>
        <p:spPr>
          <a:xfrm>
            <a:off x="457200" y="1295401"/>
            <a:ext cx="8229600" cy="2933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2667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6-variable K-map is pushing the limit of human’s “pattern-recognition” capability.</a:t>
            </a:r>
          </a:p>
          <a:p>
            <a:pPr marL="266700" indent="-266700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K-maps larger than 6 variables are practically unheard of!</a:t>
            </a:r>
          </a:p>
          <a:p>
            <a:pPr marL="266700" indent="-266700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Normally, a 6-variable K-map is </a:t>
            </a:r>
            <a:r>
              <a:rPr lang="en-US" dirty="0" err="1"/>
              <a:t>organised</a:t>
            </a:r>
            <a:r>
              <a:rPr lang="en-US" dirty="0"/>
              <a:t> as four 4-variable K-maps, mirrored along two axes.</a:t>
            </a:r>
            <a:endParaRPr lang="en-US" dirty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543103680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5.1 Larger K-maps (2/2)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#15: Simplification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25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grpSp>
        <p:nvGrpSpPr>
          <p:cNvPr id="8" name="Group 5"/>
          <p:cNvGrpSpPr>
            <a:grpSpLocks/>
          </p:cNvGrpSpPr>
          <p:nvPr/>
        </p:nvGrpSpPr>
        <p:grpSpPr bwMode="auto">
          <a:xfrm>
            <a:off x="1905000" y="914400"/>
            <a:ext cx="5426075" cy="4556125"/>
            <a:chOff x="1200" y="576"/>
            <a:chExt cx="3418" cy="2870"/>
          </a:xfrm>
        </p:grpSpPr>
        <p:sp>
          <p:nvSpPr>
            <p:cNvPr id="9" name="AutoShape 6"/>
            <p:cNvSpPr>
              <a:spLocks/>
            </p:cNvSpPr>
            <p:nvPr/>
          </p:nvSpPr>
          <p:spPr bwMode="auto">
            <a:xfrm>
              <a:off x="1392" y="2208"/>
              <a:ext cx="48" cy="912"/>
            </a:xfrm>
            <a:prstGeom prst="leftBrace">
              <a:avLst>
                <a:gd name="adj1" fmla="val 158333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 Box 7"/>
            <p:cNvSpPr txBox="1">
              <a:spLocks noChangeArrowheads="1"/>
            </p:cNvSpPr>
            <p:nvPr/>
          </p:nvSpPr>
          <p:spPr bwMode="auto">
            <a:xfrm>
              <a:off x="2064" y="816"/>
              <a:ext cx="384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>
                  <a:solidFill>
                    <a:srgbClr val="CC0000"/>
                  </a:solidFill>
                </a:rPr>
                <a:t>a'∙b'</a:t>
              </a:r>
            </a:p>
          </p:txBody>
        </p:sp>
        <p:grpSp>
          <p:nvGrpSpPr>
            <p:cNvPr id="11" name="Group 8"/>
            <p:cNvGrpSpPr>
              <a:grpSpLocks/>
            </p:cNvGrpSpPr>
            <p:nvPr/>
          </p:nvGrpSpPr>
          <p:grpSpPr bwMode="auto">
            <a:xfrm>
              <a:off x="1296" y="864"/>
              <a:ext cx="1536" cy="1199"/>
              <a:chOff x="1488" y="1201"/>
              <a:chExt cx="1536" cy="1247"/>
            </a:xfrm>
          </p:grpSpPr>
          <p:sp>
            <p:nvSpPr>
              <p:cNvPr id="118" name="Rectangle 9"/>
              <p:cNvSpPr>
                <a:spLocks noChangeArrowheads="1"/>
              </p:cNvSpPr>
              <p:nvPr/>
            </p:nvSpPr>
            <p:spPr bwMode="auto">
              <a:xfrm>
                <a:off x="1872" y="1488"/>
                <a:ext cx="1152" cy="96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" name="Line 10"/>
              <p:cNvSpPr>
                <a:spLocks noChangeShapeType="1"/>
              </p:cNvSpPr>
              <p:nvPr/>
            </p:nvSpPr>
            <p:spPr bwMode="auto">
              <a:xfrm>
                <a:off x="1872" y="1728"/>
                <a:ext cx="115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" name="Line 11"/>
              <p:cNvSpPr>
                <a:spLocks noChangeShapeType="1"/>
              </p:cNvSpPr>
              <p:nvPr/>
            </p:nvSpPr>
            <p:spPr bwMode="auto">
              <a:xfrm>
                <a:off x="2160" y="1488"/>
                <a:ext cx="0" cy="9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" name="Text Box 12"/>
              <p:cNvSpPr txBox="1">
                <a:spLocks noChangeArrowheads="1"/>
              </p:cNvSpPr>
              <p:nvPr/>
            </p:nvSpPr>
            <p:spPr bwMode="auto">
              <a:xfrm>
                <a:off x="1824" y="1536"/>
                <a:ext cx="336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m0</a:t>
                </a:r>
              </a:p>
            </p:txBody>
          </p:sp>
          <p:sp>
            <p:nvSpPr>
              <p:cNvPr id="122" name="Text Box 13"/>
              <p:cNvSpPr txBox="1">
                <a:spLocks noChangeArrowheads="1"/>
              </p:cNvSpPr>
              <p:nvPr/>
            </p:nvSpPr>
            <p:spPr bwMode="auto">
              <a:xfrm>
                <a:off x="1632" y="1440"/>
                <a:ext cx="253" cy="9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r" eaLnBrk="0" hangingPunct="0">
                  <a:lnSpc>
                    <a:spcPct val="160000"/>
                  </a:lnSpc>
                </a:pPr>
                <a:r>
                  <a:rPr lang="en-GB" sz="1600" b="1">
                    <a:latin typeface="Times New Roman" pitchFamily="18" charset="0"/>
                  </a:rPr>
                  <a:t>00  01</a:t>
                </a:r>
              </a:p>
              <a:p>
                <a:pPr algn="r" eaLnBrk="0" hangingPunct="0">
                  <a:lnSpc>
                    <a:spcPct val="160000"/>
                  </a:lnSpc>
                </a:pPr>
                <a:r>
                  <a:rPr lang="en-GB" sz="1600" b="1">
                    <a:latin typeface="Times New Roman" pitchFamily="18" charset="0"/>
                  </a:rPr>
                  <a:t>11</a:t>
                </a:r>
              </a:p>
              <a:p>
                <a:pPr algn="r" eaLnBrk="0" hangingPunct="0">
                  <a:lnSpc>
                    <a:spcPct val="160000"/>
                  </a:lnSpc>
                </a:pPr>
                <a:r>
                  <a:rPr lang="en-GB" sz="1600" b="1">
                    <a:latin typeface="Times New Roman" pitchFamily="18" charset="0"/>
                  </a:rPr>
                  <a:t>10</a:t>
                </a:r>
              </a:p>
            </p:txBody>
          </p:sp>
          <p:sp>
            <p:nvSpPr>
              <p:cNvPr id="123" name="Text Box 14"/>
              <p:cNvSpPr txBox="1">
                <a:spLocks noChangeArrowheads="1"/>
              </p:cNvSpPr>
              <p:nvPr/>
            </p:nvSpPr>
            <p:spPr bwMode="auto">
              <a:xfrm>
                <a:off x="1872" y="1296"/>
                <a:ext cx="1152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GB" sz="1600" b="1">
                    <a:latin typeface="Times New Roman" pitchFamily="18" charset="0"/>
                  </a:rPr>
                  <a:t>00     01     11     10</a:t>
                </a:r>
              </a:p>
            </p:txBody>
          </p:sp>
          <p:sp>
            <p:nvSpPr>
              <p:cNvPr id="124" name="Line 15"/>
              <p:cNvSpPr>
                <a:spLocks noChangeShapeType="1"/>
              </p:cNvSpPr>
              <p:nvPr/>
            </p:nvSpPr>
            <p:spPr bwMode="auto">
              <a:xfrm flipH="1" flipV="1">
                <a:off x="1632" y="1248"/>
                <a:ext cx="231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" name="Text Box 16"/>
              <p:cNvSpPr txBox="1">
                <a:spLocks noChangeArrowheads="1"/>
              </p:cNvSpPr>
              <p:nvPr/>
            </p:nvSpPr>
            <p:spPr bwMode="auto">
              <a:xfrm>
                <a:off x="1488" y="1344"/>
                <a:ext cx="298" cy="2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cd</a:t>
                </a:r>
              </a:p>
            </p:txBody>
          </p:sp>
          <p:sp>
            <p:nvSpPr>
              <p:cNvPr id="126" name="Text Box 17"/>
              <p:cNvSpPr txBox="1">
                <a:spLocks noChangeArrowheads="1"/>
              </p:cNvSpPr>
              <p:nvPr/>
            </p:nvSpPr>
            <p:spPr bwMode="auto">
              <a:xfrm>
                <a:off x="1666" y="1201"/>
                <a:ext cx="297" cy="1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ef</a:t>
                </a:r>
              </a:p>
            </p:txBody>
          </p:sp>
          <p:sp>
            <p:nvSpPr>
              <p:cNvPr id="127" name="Line 18"/>
              <p:cNvSpPr>
                <a:spLocks noChangeShapeType="1"/>
              </p:cNvSpPr>
              <p:nvPr/>
            </p:nvSpPr>
            <p:spPr bwMode="auto">
              <a:xfrm>
                <a:off x="1872" y="1968"/>
                <a:ext cx="115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8" name="Line 19"/>
              <p:cNvSpPr>
                <a:spLocks noChangeShapeType="1"/>
              </p:cNvSpPr>
              <p:nvPr/>
            </p:nvSpPr>
            <p:spPr bwMode="auto">
              <a:xfrm>
                <a:off x="1872" y="2208"/>
                <a:ext cx="115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9" name="Line 20"/>
              <p:cNvSpPr>
                <a:spLocks noChangeShapeType="1"/>
              </p:cNvSpPr>
              <p:nvPr/>
            </p:nvSpPr>
            <p:spPr bwMode="auto">
              <a:xfrm>
                <a:off x="2736" y="1488"/>
                <a:ext cx="0" cy="9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0" name="Line 21"/>
              <p:cNvSpPr>
                <a:spLocks noChangeShapeType="1"/>
              </p:cNvSpPr>
              <p:nvPr/>
            </p:nvSpPr>
            <p:spPr bwMode="auto">
              <a:xfrm>
                <a:off x="2448" y="1488"/>
                <a:ext cx="0" cy="9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1" name="Text Box 22"/>
              <p:cNvSpPr txBox="1">
                <a:spLocks noChangeArrowheads="1"/>
              </p:cNvSpPr>
              <p:nvPr/>
            </p:nvSpPr>
            <p:spPr bwMode="auto">
              <a:xfrm>
                <a:off x="2112" y="1536"/>
                <a:ext cx="336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m1</a:t>
                </a:r>
              </a:p>
            </p:txBody>
          </p:sp>
          <p:sp>
            <p:nvSpPr>
              <p:cNvPr id="132" name="Text Box 23"/>
              <p:cNvSpPr txBox="1">
                <a:spLocks noChangeArrowheads="1"/>
              </p:cNvSpPr>
              <p:nvPr/>
            </p:nvSpPr>
            <p:spPr bwMode="auto">
              <a:xfrm>
                <a:off x="2400" y="1536"/>
                <a:ext cx="336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m3</a:t>
                </a:r>
              </a:p>
            </p:txBody>
          </p:sp>
          <p:sp>
            <p:nvSpPr>
              <p:cNvPr id="133" name="Text Box 24"/>
              <p:cNvSpPr txBox="1">
                <a:spLocks noChangeArrowheads="1"/>
              </p:cNvSpPr>
              <p:nvPr/>
            </p:nvSpPr>
            <p:spPr bwMode="auto">
              <a:xfrm>
                <a:off x="2688" y="1536"/>
                <a:ext cx="336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m2</a:t>
                </a:r>
              </a:p>
            </p:txBody>
          </p:sp>
          <p:sp>
            <p:nvSpPr>
              <p:cNvPr id="134" name="Line 25"/>
              <p:cNvSpPr>
                <a:spLocks noChangeShapeType="1"/>
              </p:cNvSpPr>
              <p:nvPr/>
            </p:nvSpPr>
            <p:spPr bwMode="auto">
              <a:xfrm>
                <a:off x="1872" y="1968"/>
                <a:ext cx="115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5" name="Text Box 26"/>
              <p:cNvSpPr txBox="1">
                <a:spLocks noChangeArrowheads="1"/>
              </p:cNvSpPr>
              <p:nvPr/>
            </p:nvSpPr>
            <p:spPr bwMode="auto">
              <a:xfrm>
                <a:off x="1824" y="1776"/>
                <a:ext cx="336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m4</a:t>
                </a:r>
              </a:p>
            </p:txBody>
          </p:sp>
          <p:sp>
            <p:nvSpPr>
              <p:cNvPr id="136" name="Text Box 27"/>
              <p:cNvSpPr txBox="1">
                <a:spLocks noChangeArrowheads="1"/>
              </p:cNvSpPr>
              <p:nvPr/>
            </p:nvSpPr>
            <p:spPr bwMode="auto">
              <a:xfrm>
                <a:off x="2112" y="1776"/>
                <a:ext cx="336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m5</a:t>
                </a:r>
              </a:p>
            </p:txBody>
          </p:sp>
          <p:sp>
            <p:nvSpPr>
              <p:cNvPr id="137" name="Text Box 28"/>
              <p:cNvSpPr txBox="1">
                <a:spLocks noChangeArrowheads="1"/>
              </p:cNvSpPr>
              <p:nvPr/>
            </p:nvSpPr>
            <p:spPr bwMode="auto">
              <a:xfrm>
                <a:off x="2400" y="1776"/>
                <a:ext cx="336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m7</a:t>
                </a:r>
              </a:p>
            </p:txBody>
          </p:sp>
          <p:sp>
            <p:nvSpPr>
              <p:cNvPr id="138" name="Text Box 29"/>
              <p:cNvSpPr txBox="1">
                <a:spLocks noChangeArrowheads="1"/>
              </p:cNvSpPr>
              <p:nvPr/>
            </p:nvSpPr>
            <p:spPr bwMode="auto">
              <a:xfrm>
                <a:off x="2688" y="1776"/>
                <a:ext cx="336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m6</a:t>
                </a:r>
              </a:p>
            </p:txBody>
          </p:sp>
          <p:sp>
            <p:nvSpPr>
              <p:cNvPr id="139" name="Line 30"/>
              <p:cNvSpPr>
                <a:spLocks noChangeShapeType="1"/>
              </p:cNvSpPr>
              <p:nvPr/>
            </p:nvSpPr>
            <p:spPr bwMode="auto">
              <a:xfrm>
                <a:off x="1872" y="2208"/>
                <a:ext cx="115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" name="Text Box 31"/>
              <p:cNvSpPr txBox="1">
                <a:spLocks noChangeArrowheads="1"/>
              </p:cNvSpPr>
              <p:nvPr/>
            </p:nvSpPr>
            <p:spPr bwMode="auto">
              <a:xfrm>
                <a:off x="1824" y="2016"/>
                <a:ext cx="336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m12</a:t>
                </a:r>
              </a:p>
            </p:txBody>
          </p:sp>
          <p:sp>
            <p:nvSpPr>
              <p:cNvPr id="141" name="Text Box 32"/>
              <p:cNvSpPr txBox="1">
                <a:spLocks noChangeArrowheads="1"/>
              </p:cNvSpPr>
              <p:nvPr/>
            </p:nvSpPr>
            <p:spPr bwMode="auto">
              <a:xfrm>
                <a:off x="2112" y="2016"/>
                <a:ext cx="336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m13</a:t>
                </a:r>
              </a:p>
            </p:txBody>
          </p:sp>
          <p:sp>
            <p:nvSpPr>
              <p:cNvPr id="142" name="Text Box 33"/>
              <p:cNvSpPr txBox="1">
                <a:spLocks noChangeArrowheads="1"/>
              </p:cNvSpPr>
              <p:nvPr/>
            </p:nvSpPr>
            <p:spPr bwMode="auto">
              <a:xfrm>
                <a:off x="2400" y="2016"/>
                <a:ext cx="336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m15</a:t>
                </a:r>
              </a:p>
            </p:txBody>
          </p:sp>
          <p:sp>
            <p:nvSpPr>
              <p:cNvPr id="143" name="Text Box 34"/>
              <p:cNvSpPr txBox="1">
                <a:spLocks noChangeArrowheads="1"/>
              </p:cNvSpPr>
              <p:nvPr/>
            </p:nvSpPr>
            <p:spPr bwMode="auto">
              <a:xfrm>
                <a:off x="2688" y="2016"/>
                <a:ext cx="336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m14</a:t>
                </a:r>
              </a:p>
            </p:txBody>
          </p:sp>
          <p:sp>
            <p:nvSpPr>
              <p:cNvPr id="144" name="Line 35"/>
              <p:cNvSpPr>
                <a:spLocks noChangeShapeType="1"/>
              </p:cNvSpPr>
              <p:nvPr/>
            </p:nvSpPr>
            <p:spPr bwMode="auto">
              <a:xfrm>
                <a:off x="1872" y="2448"/>
                <a:ext cx="115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" name="Text Box 36"/>
              <p:cNvSpPr txBox="1">
                <a:spLocks noChangeArrowheads="1"/>
              </p:cNvSpPr>
              <p:nvPr/>
            </p:nvSpPr>
            <p:spPr bwMode="auto">
              <a:xfrm>
                <a:off x="1824" y="2256"/>
                <a:ext cx="336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m8</a:t>
                </a:r>
              </a:p>
            </p:txBody>
          </p:sp>
          <p:sp>
            <p:nvSpPr>
              <p:cNvPr id="146" name="Text Box 37"/>
              <p:cNvSpPr txBox="1">
                <a:spLocks noChangeArrowheads="1"/>
              </p:cNvSpPr>
              <p:nvPr/>
            </p:nvSpPr>
            <p:spPr bwMode="auto">
              <a:xfrm>
                <a:off x="2112" y="2256"/>
                <a:ext cx="336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m9</a:t>
                </a:r>
              </a:p>
            </p:txBody>
          </p:sp>
          <p:sp>
            <p:nvSpPr>
              <p:cNvPr id="147" name="Text Box 38"/>
              <p:cNvSpPr txBox="1">
                <a:spLocks noChangeArrowheads="1"/>
              </p:cNvSpPr>
              <p:nvPr/>
            </p:nvSpPr>
            <p:spPr bwMode="auto">
              <a:xfrm>
                <a:off x="2400" y="2256"/>
                <a:ext cx="336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m11</a:t>
                </a:r>
              </a:p>
            </p:txBody>
          </p:sp>
          <p:sp>
            <p:nvSpPr>
              <p:cNvPr id="148" name="Text Box 39"/>
              <p:cNvSpPr txBox="1">
                <a:spLocks noChangeArrowheads="1"/>
              </p:cNvSpPr>
              <p:nvPr/>
            </p:nvSpPr>
            <p:spPr bwMode="auto">
              <a:xfrm>
                <a:off x="2688" y="2256"/>
                <a:ext cx="336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m10</a:t>
                </a:r>
              </a:p>
            </p:txBody>
          </p:sp>
        </p:grpSp>
        <p:grpSp>
          <p:nvGrpSpPr>
            <p:cNvPr id="13" name="Group 40"/>
            <p:cNvGrpSpPr>
              <a:grpSpLocks/>
            </p:cNvGrpSpPr>
            <p:nvPr/>
          </p:nvGrpSpPr>
          <p:grpSpPr bwMode="auto">
            <a:xfrm>
              <a:off x="1296" y="2160"/>
              <a:ext cx="1536" cy="1249"/>
              <a:chOff x="1296" y="2207"/>
              <a:chExt cx="1536" cy="1288"/>
            </a:xfrm>
          </p:grpSpPr>
          <p:sp>
            <p:nvSpPr>
              <p:cNvPr id="86" name="Rectangle 41"/>
              <p:cNvSpPr>
                <a:spLocks noChangeArrowheads="1"/>
              </p:cNvSpPr>
              <p:nvPr/>
            </p:nvSpPr>
            <p:spPr bwMode="auto">
              <a:xfrm>
                <a:off x="1680" y="2255"/>
                <a:ext cx="1152" cy="96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" name="Line 42"/>
              <p:cNvSpPr>
                <a:spLocks noChangeShapeType="1"/>
              </p:cNvSpPr>
              <p:nvPr/>
            </p:nvSpPr>
            <p:spPr bwMode="auto">
              <a:xfrm>
                <a:off x="1680" y="2495"/>
                <a:ext cx="115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" name="Line 43"/>
              <p:cNvSpPr>
                <a:spLocks noChangeShapeType="1"/>
              </p:cNvSpPr>
              <p:nvPr/>
            </p:nvSpPr>
            <p:spPr bwMode="auto">
              <a:xfrm>
                <a:off x="1968" y="2255"/>
                <a:ext cx="0" cy="9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" name="Text Box 44"/>
              <p:cNvSpPr txBox="1">
                <a:spLocks noChangeArrowheads="1"/>
              </p:cNvSpPr>
              <p:nvPr/>
            </p:nvSpPr>
            <p:spPr bwMode="auto">
              <a:xfrm>
                <a:off x="1632" y="2303"/>
                <a:ext cx="336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m40</a:t>
                </a:r>
              </a:p>
            </p:txBody>
          </p:sp>
          <p:sp>
            <p:nvSpPr>
              <p:cNvPr id="90" name="Text Box 45"/>
              <p:cNvSpPr txBox="1">
                <a:spLocks noChangeArrowheads="1"/>
              </p:cNvSpPr>
              <p:nvPr/>
            </p:nvSpPr>
            <p:spPr bwMode="auto">
              <a:xfrm>
                <a:off x="1440" y="2207"/>
                <a:ext cx="253" cy="9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r" eaLnBrk="0" hangingPunct="0">
                  <a:lnSpc>
                    <a:spcPct val="160000"/>
                  </a:lnSpc>
                </a:pPr>
                <a:r>
                  <a:rPr lang="en-GB" sz="1600" b="1">
                    <a:latin typeface="Times New Roman" pitchFamily="18" charset="0"/>
                  </a:rPr>
                  <a:t>10  11</a:t>
                </a:r>
              </a:p>
              <a:p>
                <a:pPr algn="r" eaLnBrk="0" hangingPunct="0">
                  <a:lnSpc>
                    <a:spcPct val="160000"/>
                  </a:lnSpc>
                </a:pPr>
                <a:r>
                  <a:rPr lang="en-GB" sz="1600" b="1">
                    <a:latin typeface="Times New Roman" pitchFamily="18" charset="0"/>
                  </a:rPr>
                  <a:t>01</a:t>
                </a:r>
              </a:p>
              <a:p>
                <a:pPr algn="r" eaLnBrk="0" hangingPunct="0">
                  <a:lnSpc>
                    <a:spcPct val="160000"/>
                  </a:lnSpc>
                </a:pPr>
                <a:r>
                  <a:rPr lang="en-GB" sz="1600" b="1">
                    <a:latin typeface="Times New Roman" pitchFamily="18" charset="0"/>
                  </a:rPr>
                  <a:t>00</a:t>
                </a:r>
              </a:p>
            </p:txBody>
          </p:sp>
          <p:sp>
            <p:nvSpPr>
              <p:cNvPr id="91" name="Text Box 46"/>
              <p:cNvSpPr txBox="1">
                <a:spLocks noChangeArrowheads="1"/>
              </p:cNvSpPr>
              <p:nvPr/>
            </p:nvSpPr>
            <p:spPr bwMode="auto">
              <a:xfrm>
                <a:off x="1680" y="3216"/>
                <a:ext cx="1152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GB" sz="1600" b="1">
                    <a:latin typeface="Times New Roman" pitchFamily="18" charset="0"/>
                  </a:rPr>
                  <a:t>00     01     11     10</a:t>
                </a:r>
              </a:p>
            </p:txBody>
          </p:sp>
          <p:sp>
            <p:nvSpPr>
              <p:cNvPr id="92" name="Line 47"/>
              <p:cNvSpPr>
                <a:spLocks noChangeShapeType="1"/>
              </p:cNvSpPr>
              <p:nvPr/>
            </p:nvSpPr>
            <p:spPr bwMode="auto">
              <a:xfrm flipH="1">
                <a:off x="1440" y="3216"/>
                <a:ext cx="231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" name="Text Box 48"/>
              <p:cNvSpPr txBox="1">
                <a:spLocks noChangeArrowheads="1"/>
              </p:cNvSpPr>
              <p:nvPr/>
            </p:nvSpPr>
            <p:spPr bwMode="auto">
              <a:xfrm>
                <a:off x="1296" y="3216"/>
                <a:ext cx="298" cy="2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cd</a:t>
                </a:r>
              </a:p>
            </p:txBody>
          </p:sp>
          <p:sp>
            <p:nvSpPr>
              <p:cNvPr id="95" name="Text Box 49"/>
              <p:cNvSpPr txBox="1">
                <a:spLocks noChangeArrowheads="1"/>
              </p:cNvSpPr>
              <p:nvPr/>
            </p:nvSpPr>
            <p:spPr bwMode="auto">
              <a:xfrm>
                <a:off x="1488" y="3312"/>
                <a:ext cx="297" cy="1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ef</a:t>
                </a:r>
              </a:p>
            </p:txBody>
          </p:sp>
          <p:sp>
            <p:nvSpPr>
              <p:cNvPr id="96" name="Line 50"/>
              <p:cNvSpPr>
                <a:spLocks noChangeShapeType="1"/>
              </p:cNvSpPr>
              <p:nvPr/>
            </p:nvSpPr>
            <p:spPr bwMode="auto">
              <a:xfrm>
                <a:off x="1680" y="2735"/>
                <a:ext cx="115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" name="Line 51"/>
              <p:cNvSpPr>
                <a:spLocks noChangeShapeType="1"/>
              </p:cNvSpPr>
              <p:nvPr/>
            </p:nvSpPr>
            <p:spPr bwMode="auto">
              <a:xfrm>
                <a:off x="1680" y="2975"/>
                <a:ext cx="115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" name="Line 52"/>
              <p:cNvSpPr>
                <a:spLocks noChangeShapeType="1"/>
              </p:cNvSpPr>
              <p:nvPr/>
            </p:nvSpPr>
            <p:spPr bwMode="auto">
              <a:xfrm>
                <a:off x="2544" y="2255"/>
                <a:ext cx="0" cy="9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" name="Line 53"/>
              <p:cNvSpPr>
                <a:spLocks noChangeShapeType="1"/>
              </p:cNvSpPr>
              <p:nvPr/>
            </p:nvSpPr>
            <p:spPr bwMode="auto">
              <a:xfrm>
                <a:off x="2256" y="2255"/>
                <a:ext cx="0" cy="9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" name="Text Box 54"/>
              <p:cNvSpPr txBox="1">
                <a:spLocks noChangeArrowheads="1"/>
              </p:cNvSpPr>
              <p:nvPr/>
            </p:nvSpPr>
            <p:spPr bwMode="auto">
              <a:xfrm>
                <a:off x="1920" y="2303"/>
                <a:ext cx="336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m41</a:t>
                </a:r>
              </a:p>
            </p:txBody>
          </p:sp>
          <p:sp>
            <p:nvSpPr>
              <p:cNvPr id="101" name="Text Box 55"/>
              <p:cNvSpPr txBox="1">
                <a:spLocks noChangeArrowheads="1"/>
              </p:cNvSpPr>
              <p:nvPr/>
            </p:nvSpPr>
            <p:spPr bwMode="auto">
              <a:xfrm>
                <a:off x="2208" y="2303"/>
                <a:ext cx="336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m43</a:t>
                </a:r>
              </a:p>
            </p:txBody>
          </p:sp>
          <p:sp>
            <p:nvSpPr>
              <p:cNvPr id="102" name="Text Box 56"/>
              <p:cNvSpPr txBox="1">
                <a:spLocks noChangeArrowheads="1"/>
              </p:cNvSpPr>
              <p:nvPr/>
            </p:nvSpPr>
            <p:spPr bwMode="auto">
              <a:xfrm>
                <a:off x="2496" y="2303"/>
                <a:ext cx="336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m42</a:t>
                </a:r>
              </a:p>
            </p:txBody>
          </p:sp>
          <p:sp>
            <p:nvSpPr>
              <p:cNvPr id="103" name="Line 57"/>
              <p:cNvSpPr>
                <a:spLocks noChangeShapeType="1"/>
              </p:cNvSpPr>
              <p:nvPr/>
            </p:nvSpPr>
            <p:spPr bwMode="auto">
              <a:xfrm>
                <a:off x="1680" y="2735"/>
                <a:ext cx="115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" name="Text Box 58"/>
              <p:cNvSpPr txBox="1">
                <a:spLocks noChangeArrowheads="1"/>
              </p:cNvSpPr>
              <p:nvPr/>
            </p:nvSpPr>
            <p:spPr bwMode="auto">
              <a:xfrm>
                <a:off x="1632" y="2543"/>
                <a:ext cx="336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m44</a:t>
                </a:r>
              </a:p>
            </p:txBody>
          </p:sp>
          <p:sp>
            <p:nvSpPr>
              <p:cNvPr id="105" name="Text Box 59"/>
              <p:cNvSpPr txBox="1">
                <a:spLocks noChangeArrowheads="1"/>
              </p:cNvSpPr>
              <p:nvPr/>
            </p:nvSpPr>
            <p:spPr bwMode="auto">
              <a:xfrm>
                <a:off x="1920" y="2543"/>
                <a:ext cx="336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m45</a:t>
                </a:r>
              </a:p>
            </p:txBody>
          </p:sp>
          <p:sp>
            <p:nvSpPr>
              <p:cNvPr id="106" name="Text Box 60"/>
              <p:cNvSpPr txBox="1">
                <a:spLocks noChangeArrowheads="1"/>
              </p:cNvSpPr>
              <p:nvPr/>
            </p:nvSpPr>
            <p:spPr bwMode="auto">
              <a:xfrm>
                <a:off x="2208" y="2543"/>
                <a:ext cx="336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m47</a:t>
                </a:r>
              </a:p>
            </p:txBody>
          </p:sp>
          <p:sp>
            <p:nvSpPr>
              <p:cNvPr id="107" name="Text Box 61"/>
              <p:cNvSpPr txBox="1">
                <a:spLocks noChangeArrowheads="1"/>
              </p:cNvSpPr>
              <p:nvPr/>
            </p:nvSpPr>
            <p:spPr bwMode="auto">
              <a:xfrm>
                <a:off x="2496" y="2543"/>
                <a:ext cx="336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m46</a:t>
                </a:r>
              </a:p>
            </p:txBody>
          </p:sp>
          <p:sp>
            <p:nvSpPr>
              <p:cNvPr id="108" name="Line 62"/>
              <p:cNvSpPr>
                <a:spLocks noChangeShapeType="1"/>
              </p:cNvSpPr>
              <p:nvPr/>
            </p:nvSpPr>
            <p:spPr bwMode="auto">
              <a:xfrm>
                <a:off x="1680" y="2975"/>
                <a:ext cx="115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" name="Text Box 63"/>
              <p:cNvSpPr txBox="1">
                <a:spLocks noChangeArrowheads="1"/>
              </p:cNvSpPr>
              <p:nvPr/>
            </p:nvSpPr>
            <p:spPr bwMode="auto">
              <a:xfrm>
                <a:off x="1632" y="2783"/>
                <a:ext cx="336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m36</a:t>
                </a:r>
              </a:p>
            </p:txBody>
          </p:sp>
          <p:sp>
            <p:nvSpPr>
              <p:cNvPr id="110" name="Text Box 64"/>
              <p:cNvSpPr txBox="1">
                <a:spLocks noChangeArrowheads="1"/>
              </p:cNvSpPr>
              <p:nvPr/>
            </p:nvSpPr>
            <p:spPr bwMode="auto">
              <a:xfrm>
                <a:off x="1920" y="2783"/>
                <a:ext cx="336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m37</a:t>
                </a:r>
              </a:p>
            </p:txBody>
          </p:sp>
          <p:sp>
            <p:nvSpPr>
              <p:cNvPr id="111" name="Text Box 65"/>
              <p:cNvSpPr txBox="1">
                <a:spLocks noChangeArrowheads="1"/>
              </p:cNvSpPr>
              <p:nvPr/>
            </p:nvSpPr>
            <p:spPr bwMode="auto">
              <a:xfrm>
                <a:off x="2208" y="2783"/>
                <a:ext cx="336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m39</a:t>
                </a:r>
              </a:p>
            </p:txBody>
          </p:sp>
          <p:sp>
            <p:nvSpPr>
              <p:cNvPr id="112" name="Text Box 66"/>
              <p:cNvSpPr txBox="1">
                <a:spLocks noChangeArrowheads="1"/>
              </p:cNvSpPr>
              <p:nvPr/>
            </p:nvSpPr>
            <p:spPr bwMode="auto">
              <a:xfrm>
                <a:off x="2496" y="2783"/>
                <a:ext cx="336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m38</a:t>
                </a:r>
              </a:p>
            </p:txBody>
          </p:sp>
          <p:sp>
            <p:nvSpPr>
              <p:cNvPr id="113" name="Line 67"/>
              <p:cNvSpPr>
                <a:spLocks noChangeShapeType="1"/>
              </p:cNvSpPr>
              <p:nvPr/>
            </p:nvSpPr>
            <p:spPr bwMode="auto">
              <a:xfrm>
                <a:off x="1680" y="3215"/>
                <a:ext cx="115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" name="Text Box 68"/>
              <p:cNvSpPr txBox="1">
                <a:spLocks noChangeArrowheads="1"/>
              </p:cNvSpPr>
              <p:nvPr/>
            </p:nvSpPr>
            <p:spPr bwMode="auto">
              <a:xfrm>
                <a:off x="1632" y="3023"/>
                <a:ext cx="336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m32</a:t>
                </a:r>
              </a:p>
            </p:txBody>
          </p:sp>
          <p:sp>
            <p:nvSpPr>
              <p:cNvPr id="115" name="Text Box 69"/>
              <p:cNvSpPr txBox="1">
                <a:spLocks noChangeArrowheads="1"/>
              </p:cNvSpPr>
              <p:nvPr/>
            </p:nvSpPr>
            <p:spPr bwMode="auto">
              <a:xfrm>
                <a:off x="1920" y="3023"/>
                <a:ext cx="336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m33</a:t>
                </a:r>
              </a:p>
            </p:txBody>
          </p:sp>
          <p:sp>
            <p:nvSpPr>
              <p:cNvPr id="116" name="Text Box 70"/>
              <p:cNvSpPr txBox="1">
                <a:spLocks noChangeArrowheads="1"/>
              </p:cNvSpPr>
              <p:nvPr/>
            </p:nvSpPr>
            <p:spPr bwMode="auto">
              <a:xfrm>
                <a:off x="2208" y="3023"/>
                <a:ext cx="336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m35</a:t>
                </a:r>
              </a:p>
            </p:txBody>
          </p:sp>
          <p:sp>
            <p:nvSpPr>
              <p:cNvPr id="117" name="Text Box 71"/>
              <p:cNvSpPr txBox="1">
                <a:spLocks noChangeArrowheads="1"/>
              </p:cNvSpPr>
              <p:nvPr/>
            </p:nvSpPr>
            <p:spPr bwMode="auto">
              <a:xfrm>
                <a:off x="2496" y="3023"/>
                <a:ext cx="336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m34</a:t>
                </a:r>
              </a:p>
            </p:txBody>
          </p:sp>
        </p:grpSp>
        <p:sp>
          <p:nvSpPr>
            <p:cNvPr id="14" name="AutoShape 72"/>
            <p:cNvSpPr>
              <a:spLocks/>
            </p:cNvSpPr>
            <p:nvPr/>
          </p:nvSpPr>
          <p:spPr bwMode="auto">
            <a:xfrm rot="5400000" flipV="1">
              <a:off x="3576" y="264"/>
              <a:ext cx="96" cy="1104"/>
            </a:xfrm>
            <a:prstGeom prst="leftBrace">
              <a:avLst>
                <a:gd name="adj1" fmla="val 95833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5" name="Group 73"/>
            <p:cNvGrpSpPr>
              <a:grpSpLocks/>
            </p:cNvGrpSpPr>
            <p:nvPr/>
          </p:nvGrpSpPr>
          <p:grpSpPr bwMode="auto">
            <a:xfrm>
              <a:off x="3024" y="864"/>
              <a:ext cx="1546" cy="1199"/>
              <a:chOff x="3072" y="864"/>
              <a:chExt cx="1546" cy="1199"/>
            </a:xfrm>
          </p:grpSpPr>
          <p:sp>
            <p:nvSpPr>
              <p:cNvPr id="55" name="Rectangle 74"/>
              <p:cNvSpPr>
                <a:spLocks noChangeArrowheads="1"/>
              </p:cNvSpPr>
              <p:nvPr/>
            </p:nvSpPr>
            <p:spPr bwMode="auto">
              <a:xfrm>
                <a:off x="3120" y="1140"/>
                <a:ext cx="1152" cy="923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" name="Line 75"/>
              <p:cNvSpPr>
                <a:spLocks noChangeShapeType="1"/>
              </p:cNvSpPr>
              <p:nvPr/>
            </p:nvSpPr>
            <p:spPr bwMode="auto">
              <a:xfrm>
                <a:off x="3120" y="1371"/>
                <a:ext cx="115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" name="Line 76"/>
              <p:cNvSpPr>
                <a:spLocks noChangeShapeType="1"/>
              </p:cNvSpPr>
              <p:nvPr/>
            </p:nvSpPr>
            <p:spPr bwMode="auto">
              <a:xfrm>
                <a:off x="3408" y="1140"/>
                <a:ext cx="0" cy="92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" name="Text Box 77"/>
              <p:cNvSpPr txBox="1">
                <a:spLocks noChangeArrowheads="1"/>
              </p:cNvSpPr>
              <p:nvPr/>
            </p:nvSpPr>
            <p:spPr bwMode="auto">
              <a:xfrm>
                <a:off x="3072" y="1186"/>
                <a:ext cx="336" cy="1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m18</a:t>
                </a:r>
              </a:p>
            </p:txBody>
          </p:sp>
          <p:sp>
            <p:nvSpPr>
              <p:cNvPr id="59" name="Text Box 78"/>
              <p:cNvSpPr txBox="1">
                <a:spLocks noChangeArrowheads="1"/>
              </p:cNvSpPr>
              <p:nvPr/>
            </p:nvSpPr>
            <p:spPr bwMode="auto">
              <a:xfrm>
                <a:off x="4272" y="1056"/>
                <a:ext cx="253" cy="92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r" eaLnBrk="0" hangingPunct="0">
                  <a:lnSpc>
                    <a:spcPct val="160000"/>
                  </a:lnSpc>
                </a:pPr>
                <a:r>
                  <a:rPr lang="en-GB" sz="1600" b="1">
                    <a:latin typeface="Times New Roman" pitchFamily="18" charset="0"/>
                  </a:rPr>
                  <a:t>00  01</a:t>
                </a:r>
              </a:p>
              <a:p>
                <a:pPr algn="r" eaLnBrk="0" hangingPunct="0">
                  <a:lnSpc>
                    <a:spcPct val="160000"/>
                  </a:lnSpc>
                </a:pPr>
                <a:r>
                  <a:rPr lang="en-GB" sz="1600" b="1">
                    <a:latin typeface="Times New Roman" pitchFamily="18" charset="0"/>
                  </a:rPr>
                  <a:t>11</a:t>
                </a:r>
              </a:p>
              <a:p>
                <a:pPr algn="r" eaLnBrk="0" hangingPunct="0">
                  <a:lnSpc>
                    <a:spcPct val="160000"/>
                  </a:lnSpc>
                </a:pPr>
                <a:r>
                  <a:rPr lang="en-GB" sz="1600" b="1">
                    <a:latin typeface="Times New Roman" pitchFamily="18" charset="0"/>
                  </a:rPr>
                  <a:t>10</a:t>
                </a:r>
              </a:p>
            </p:txBody>
          </p:sp>
          <p:sp>
            <p:nvSpPr>
              <p:cNvPr id="60" name="Text Box 79"/>
              <p:cNvSpPr txBox="1">
                <a:spLocks noChangeArrowheads="1"/>
              </p:cNvSpPr>
              <p:nvPr/>
            </p:nvSpPr>
            <p:spPr bwMode="auto">
              <a:xfrm>
                <a:off x="3120" y="955"/>
                <a:ext cx="1152" cy="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GB" sz="1600" b="1">
                    <a:latin typeface="Times New Roman" pitchFamily="18" charset="0"/>
                  </a:rPr>
                  <a:t>10     11     01     00</a:t>
                </a:r>
              </a:p>
            </p:txBody>
          </p:sp>
          <p:sp>
            <p:nvSpPr>
              <p:cNvPr id="61" name="Line 80"/>
              <p:cNvSpPr>
                <a:spLocks noChangeShapeType="1"/>
              </p:cNvSpPr>
              <p:nvPr/>
            </p:nvSpPr>
            <p:spPr bwMode="auto">
              <a:xfrm flipV="1">
                <a:off x="4272" y="912"/>
                <a:ext cx="231" cy="2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" name="Text Box 81"/>
              <p:cNvSpPr txBox="1">
                <a:spLocks noChangeArrowheads="1"/>
              </p:cNvSpPr>
              <p:nvPr/>
            </p:nvSpPr>
            <p:spPr bwMode="auto">
              <a:xfrm>
                <a:off x="4320" y="1008"/>
                <a:ext cx="298" cy="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cd</a:t>
                </a:r>
              </a:p>
            </p:txBody>
          </p:sp>
          <p:sp>
            <p:nvSpPr>
              <p:cNvPr id="63" name="Text Box 82"/>
              <p:cNvSpPr txBox="1">
                <a:spLocks noChangeArrowheads="1"/>
              </p:cNvSpPr>
              <p:nvPr/>
            </p:nvSpPr>
            <p:spPr bwMode="auto">
              <a:xfrm>
                <a:off x="4176" y="864"/>
                <a:ext cx="297" cy="1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ef</a:t>
                </a:r>
              </a:p>
            </p:txBody>
          </p:sp>
          <p:sp>
            <p:nvSpPr>
              <p:cNvPr id="64" name="Line 83"/>
              <p:cNvSpPr>
                <a:spLocks noChangeShapeType="1"/>
              </p:cNvSpPr>
              <p:nvPr/>
            </p:nvSpPr>
            <p:spPr bwMode="auto">
              <a:xfrm>
                <a:off x="3120" y="1601"/>
                <a:ext cx="115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" name="Line 84"/>
              <p:cNvSpPr>
                <a:spLocks noChangeShapeType="1"/>
              </p:cNvSpPr>
              <p:nvPr/>
            </p:nvSpPr>
            <p:spPr bwMode="auto">
              <a:xfrm>
                <a:off x="3120" y="1832"/>
                <a:ext cx="115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" name="Line 85"/>
              <p:cNvSpPr>
                <a:spLocks noChangeShapeType="1"/>
              </p:cNvSpPr>
              <p:nvPr/>
            </p:nvSpPr>
            <p:spPr bwMode="auto">
              <a:xfrm>
                <a:off x="3984" y="1140"/>
                <a:ext cx="0" cy="92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" name="Line 86"/>
              <p:cNvSpPr>
                <a:spLocks noChangeShapeType="1"/>
              </p:cNvSpPr>
              <p:nvPr/>
            </p:nvSpPr>
            <p:spPr bwMode="auto">
              <a:xfrm>
                <a:off x="3696" y="1140"/>
                <a:ext cx="0" cy="92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" name="Text Box 87"/>
              <p:cNvSpPr txBox="1">
                <a:spLocks noChangeArrowheads="1"/>
              </p:cNvSpPr>
              <p:nvPr/>
            </p:nvSpPr>
            <p:spPr bwMode="auto">
              <a:xfrm>
                <a:off x="3360" y="1186"/>
                <a:ext cx="336" cy="1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m19</a:t>
                </a:r>
              </a:p>
            </p:txBody>
          </p:sp>
          <p:sp>
            <p:nvSpPr>
              <p:cNvPr id="69" name="Text Box 88"/>
              <p:cNvSpPr txBox="1">
                <a:spLocks noChangeArrowheads="1"/>
              </p:cNvSpPr>
              <p:nvPr/>
            </p:nvSpPr>
            <p:spPr bwMode="auto">
              <a:xfrm>
                <a:off x="3648" y="1186"/>
                <a:ext cx="336" cy="1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m17</a:t>
                </a:r>
              </a:p>
            </p:txBody>
          </p:sp>
          <p:sp>
            <p:nvSpPr>
              <p:cNvPr id="70" name="Text Box 89"/>
              <p:cNvSpPr txBox="1">
                <a:spLocks noChangeArrowheads="1"/>
              </p:cNvSpPr>
              <p:nvPr/>
            </p:nvSpPr>
            <p:spPr bwMode="auto">
              <a:xfrm>
                <a:off x="3936" y="1186"/>
                <a:ext cx="336" cy="1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m16</a:t>
                </a:r>
              </a:p>
            </p:txBody>
          </p:sp>
          <p:sp>
            <p:nvSpPr>
              <p:cNvPr id="71" name="Line 90"/>
              <p:cNvSpPr>
                <a:spLocks noChangeShapeType="1"/>
              </p:cNvSpPr>
              <p:nvPr/>
            </p:nvSpPr>
            <p:spPr bwMode="auto">
              <a:xfrm>
                <a:off x="3120" y="1601"/>
                <a:ext cx="115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Text Box 91"/>
              <p:cNvSpPr txBox="1">
                <a:spLocks noChangeArrowheads="1"/>
              </p:cNvSpPr>
              <p:nvPr/>
            </p:nvSpPr>
            <p:spPr bwMode="auto">
              <a:xfrm>
                <a:off x="3072" y="1417"/>
                <a:ext cx="336" cy="1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m22</a:t>
                </a:r>
              </a:p>
            </p:txBody>
          </p:sp>
          <p:sp>
            <p:nvSpPr>
              <p:cNvPr id="73" name="Text Box 92"/>
              <p:cNvSpPr txBox="1">
                <a:spLocks noChangeArrowheads="1"/>
              </p:cNvSpPr>
              <p:nvPr/>
            </p:nvSpPr>
            <p:spPr bwMode="auto">
              <a:xfrm>
                <a:off x="3360" y="1417"/>
                <a:ext cx="336" cy="1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m23</a:t>
                </a:r>
              </a:p>
            </p:txBody>
          </p:sp>
          <p:sp>
            <p:nvSpPr>
              <p:cNvPr id="74" name="Text Box 93"/>
              <p:cNvSpPr txBox="1">
                <a:spLocks noChangeArrowheads="1"/>
              </p:cNvSpPr>
              <p:nvPr/>
            </p:nvSpPr>
            <p:spPr bwMode="auto">
              <a:xfrm>
                <a:off x="3648" y="1417"/>
                <a:ext cx="336" cy="1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m21</a:t>
                </a:r>
              </a:p>
            </p:txBody>
          </p:sp>
          <p:sp>
            <p:nvSpPr>
              <p:cNvPr id="75" name="Text Box 94"/>
              <p:cNvSpPr txBox="1">
                <a:spLocks noChangeArrowheads="1"/>
              </p:cNvSpPr>
              <p:nvPr/>
            </p:nvSpPr>
            <p:spPr bwMode="auto">
              <a:xfrm>
                <a:off x="3936" y="1417"/>
                <a:ext cx="336" cy="1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m20</a:t>
                </a:r>
              </a:p>
            </p:txBody>
          </p:sp>
          <p:sp>
            <p:nvSpPr>
              <p:cNvPr id="76" name="Line 95"/>
              <p:cNvSpPr>
                <a:spLocks noChangeShapeType="1"/>
              </p:cNvSpPr>
              <p:nvPr/>
            </p:nvSpPr>
            <p:spPr bwMode="auto">
              <a:xfrm>
                <a:off x="3120" y="1832"/>
                <a:ext cx="115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" name="Text Box 96"/>
              <p:cNvSpPr txBox="1">
                <a:spLocks noChangeArrowheads="1"/>
              </p:cNvSpPr>
              <p:nvPr/>
            </p:nvSpPr>
            <p:spPr bwMode="auto">
              <a:xfrm>
                <a:off x="3072" y="1648"/>
                <a:ext cx="336" cy="1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 dirty="0">
                    <a:latin typeface="Tahoma" pitchFamily="34" charset="0"/>
                  </a:rPr>
                  <a:t>m30</a:t>
                </a:r>
              </a:p>
            </p:txBody>
          </p:sp>
          <p:sp>
            <p:nvSpPr>
              <p:cNvPr id="78" name="Text Box 97"/>
              <p:cNvSpPr txBox="1">
                <a:spLocks noChangeArrowheads="1"/>
              </p:cNvSpPr>
              <p:nvPr/>
            </p:nvSpPr>
            <p:spPr bwMode="auto">
              <a:xfrm>
                <a:off x="3360" y="1648"/>
                <a:ext cx="336" cy="1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m31</a:t>
                </a:r>
              </a:p>
            </p:txBody>
          </p:sp>
          <p:sp>
            <p:nvSpPr>
              <p:cNvPr id="79" name="Text Box 98"/>
              <p:cNvSpPr txBox="1">
                <a:spLocks noChangeArrowheads="1"/>
              </p:cNvSpPr>
              <p:nvPr/>
            </p:nvSpPr>
            <p:spPr bwMode="auto">
              <a:xfrm>
                <a:off x="3648" y="1648"/>
                <a:ext cx="336" cy="1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m29</a:t>
                </a:r>
              </a:p>
            </p:txBody>
          </p:sp>
          <p:sp>
            <p:nvSpPr>
              <p:cNvPr id="80" name="Text Box 99"/>
              <p:cNvSpPr txBox="1">
                <a:spLocks noChangeArrowheads="1"/>
              </p:cNvSpPr>
              <p:nvPr/>
            </p:nvSpPr>
            <p:spPr bwMode="auto">
              <a:xfrm>
                <a:off x="3936" y="1648"/>
                <a:ext cx="336" cy="1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m28</a:t>
                </a:r>
              </a:p>
            </p:txBody>
          </p:sp>
          <p:sp>
            <p:nvSpPr>
              <p:cNvPr id="81" name="Line 100"/>
              <p:cNvSpPr>
                <a:spLocks noChangeShapeType="1"/>
              </p:cNvSpPr>
              <p:nvPr/>
            </p:nvSpPr>
            <p:spPr bwMode="auto">
              <a:xfrm>
                <a:off x="3120" y="2063"/>
                <a:ext cx="115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" name="Text Box 101"/>
              <p:cNvSpPr txBox="1">
                <a:spLocks noChangeArrowheads="1"/>
              </p:cNvSpPr>
              <p:nvPr/>
            </p:nvSpPr>
            <p:spPr bwMode="auto">
              <a:xfrm>
                <a:off x="3072" y="1878"/>
                <a:ext cx="336" cy="1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m26</a:t>
                </a:r>
              </a:p>
            </p:txBody>
          </p:sp>
          <p:sp>
            <p:nvSpPr>
              <p:cNvPr id="83" name="Text Box 102"/>
              <p:cNvSpPr txBox="1">
                <a:spLocks noChangeArrowheads="1"/>
              </p:cNvSpPr>
              <p:nvPr/>
            </p:nvSpPr>
            <p:spPr bwMode="auto">
              <a:xfrm>
                <a:off x="3360" y="1878"/>
                <a:ext cx="336" cy="1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m27</a:t>
                </a:r>
              </a:p>
            </p:txBody>
          </p:sp>
          <p:sp>
            <p:nvSpPr>
              <p:cNvPr id="84" name="Text Box 103"/>
              <p:cNvSpPr txBox="1">
                <a:spLocks noChangeArrowheads="1"/>
              </p:cNvSpPr>
              <p:nvPr/>
            </p:nvSpPr>
            <p:spPr bwMode="auto">
              <a:xfrm>
                <a:off x="3648" y="1878"/>
                <a:ext cx="336" cy="1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m25</a:t>
                </a:r>
              </a:p>
            </p:txBody>
          </p:sp>
          <p:sp>
            <p:nvSpPr>
              <p:cNvPr id="85" name="Text Box 104"/>
              <p:cNvSpPr txBox="1">
                <a:spLocks noChangeArrowheads="1"/>
              </p:cNvSpPr>
              <p:nvPr/>
            </p:nvSpPr>
            <p:spPr bwMode="auto">
              <a:xfrm>
                <a:off x="3936" y="1878"/>
                <a:ext cx="336" cy="1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m24</a:t>
                </a:r>
              </a:p>
            </p:txBody>
          </p:sp>
        </p:grpSp>
        <p:grpSp>
          <p:nvGrpSpPr>
            <p:cNvPr id="16" name="Group 105"/>
            <p:cNvGrpSpPr>
              <a:grpSpLocks/>
            </p:cNvGrpSpPr>
            <p:nvPr/>
          </p:nvGrpSpPr>
          <p:grpSpPr bwMode="auto">
            <a:xfrm>
              <a:off x="3024" y="2160"/>
              <a:ext cx="1594" cy="1233"/>
              <a:chOff x="3072" y="2160"/>
              <a:chExt cx="1594" cy="1233"/>
            </a:xfrm>
          </p:grpSpPr>
          <p:sp>
            <p:nvSpPr>
              <p:cNvPr id="24" name="Rectangle 106"/>
              <p:cNvSpPr>
                <a:spLocks noChangeArrowheads="1"/>
              </p:cNvSpPr>
              <p:nvPr/>
            </p:nvSpPr>
            <p:spPr bwMode="auto">
              <a:xfrm>
                <a:off x="3120" y="2207"/>
                <a:ext cx="1152" cy="93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" name="Line 107"/>
              <p:cNvSpPr>
                <a:spLocks noChangeShapeType="1"/>
              </p:cNvSpPr>
              <p:nvPr/>
            </p:nvSpPr>
            <p:spPr bwMode="auto">
              <a:xfrm>
                <a:off x="3120" y="2439"/>
                <a:ext cx="115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Line 108"/>
              <p:cNvSpPr>
                <a:spLocks noChangeShapeType="1"/>
              </p:cNvSpPr>
              <p:nvPr/>
            </p:nvSpPr>
            <p:spPr bwMode="auto">
              <a:xfrm>
                <a:off x="3408" y="2207"/>
                <a:ext cx="0" cy="9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Text Box 109"/>
              <p:cNvSpPr txBox="1">
                <a:spLocks noChangeArrowheads="1"/>
              </p:cNvSpPr>
              <p:nvPr/>
            </p:nvSpPr>
            <p:spPr bwMode="auto">
              <a:xfrm>
                <a:off x="3072" y="2253"/>
                <a:ext cx="336" cy="1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m58</a:t>
                </a:r>
              </a:p>
            </p:txBody>
          </p:sp>
          <p:sp>
            <p:nvSpPr>
              <p:cNvPr id="28" name="Text Box 110"/>
              <p:cNvSpPr txBox="1">
                <a:spLocks noChangeArrowheads="1"/>
              </p:cNvSpPr>
              <p:nvPr/>
            </p:nvSpPr>
            <p:spPr bwMode="auto">
              <a:xfrm>
                <a:off x="4272" y="2160"/>
                <a:ext cx="253" cy="9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r" eaLnBrk="0" hangingPunct="0">
                  <a:lnSpc>
                    <a:spcPct val="160000"/>
                  </a:lnSpc>
                </a:pPr>
                <a:r>
                  <a:rPr lang="en-GB" sz="1600" b="1">
                    <a:latin typeface="Times New Roman" pitchFamily="18" charset="0"/>
                  </a:rPr>
                  <a:t>10  11</a:t>
                </a:r>
              </a:p>
              <a:p>
                <a:pPr algn="r" eaLnBrk="0" hangingPunct="0">
                  <a:lnSpc>
                    <a:spcPct val="160000"/>
                  </a:lnSpc>
                </a:pPr>
                <a:r>
                  <a:rPr lang="en-GB" sz="1600" b="1">
                    <a:latin typeface="Times New Roman" pitchFamily="18" charset="0"/>
                  </a:rPr>
                  <a:t>01</a:t>
                </a:r>
              </a:p>
              <a:p>
                <a:pPr algn="r" eaLnBrk="0" hangingPunct="0">
                  <a:lnSpc>
                    <a:spcPct val="160000"/>
                  </a:lnSpc>
                </a:pPr>
                <a:r>
                  <a:rPr lang="en-GB" sz="1600" b="1">
                    <a:latin typeface="Times New Roman" pitchFamily="18" charset="0"/>
                  </a:rPr>
                  <a:t>00</a:t>
                </a:r>
              </a:p>
            </p:txBody>
          </p:sp>
          <p:sp>
            <p:nvSpPr>
              <p:cNvPr id="29" name="Text Box 111"/>
              <p:cNvSpPr txBox="1">
                <a:spLocks noChangeArrowheads="1"/>
              </p:cNvSpPr>
              <p:nvPr/>
            </p:nvSpPr>
            <p:spPr bwMode="auto">
              <a:xfrm>
                <a:off x="3120" y="3138"/>
                <a:ext cx="1152" cy="22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GB" sz="1600" b="1">
                    <a:latin typeface="Times New Roman" pitchFamily="18" charset="0"/>
                  </a:rPr>
                  <a:t>10     11     01     00</a:t>
                </a:r>
              </a:p>
            </p:txBody>
          </p:sp>
          <p:sp>
            <p:nvSpPr>
              <p:cNvPr id="30" name="Line 112"/>
              <p:cNvSpPr>
                <a:spLocks noChangeShapeType="1"/>
              </p:cNvSpPr>
              <p:nvPr/>
            </p:nvSpPr>
            <p:spPr bwMode="auto">
              <a:xfrm>
                <a:off x="4272" y="3120"/>
                <a:ext cx="231" cy="22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" name="Text Box 113"/>
              <p:cNvSpPr txBox="1">
                <a:spLocks noChangeArrowheads="1"/>
              </p:cNvSpPr>
              <p:nvPr/>
            </p:nvSpPr>
            <p:spPr bwMode="auto">
              <a:xfrm>
                <a:off x="4368" y="3120"/>
                <a:ext cx="298" cy="2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cd</a:t>
                </a:r>
              </a:p>
            </p:txBody>
          </p:sp>
          <p:sp>
            <p:nvSpPr>
              <p:cNvPr id="32" name="Text Box 114"/>
              <p:cNvSpPr txBox="1">
                <a:spLocks noChangeArrowheads="1"/>
              </p:cNvSpPr>
              <p:nvPr/>
            </p:nvSpPr>
            <p:spPr bwMode="auto">
              <a:xfrm>
                <a:off x="4128" y="3216"/>
                <a:ext cx="297" cy="1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ef</a:t>
                </a:r>
              </a:p>
            </p:txBody>
          </p:sp>
          <p:sp>
            <p:nvSpPr>
              <p:cNvPr id="33" name="Line 115"/>
              <p:cNvSpPr>
                <a:spLocks noChangeShapeType="1"/>
              </p:cNvSpPr>
              <p:nvPr/>
            </p:nvSpPr>
            <p:spPr bwMode="auto">
              <a:xfrm>
                <a:off x="3120" y="2672"/>
                <a:ext cx="115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Line 116"/>
              <p:cNvSpPr>
                <a:spLocks noChangeShapeType="1"/>
              </p:cNvSpPr>
              <p:nvPr/>
            </p:nvSpPr>
            <p:spPr bwMode="auto">
              <a:xfrm>
                <a:off x="3120" y="2905"/>
                <a:ext cx="115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Line 117"/>
              <p:cNvSpPr>
                <a:spLocks noChangeShapeType="1"/>
              </p:cNvSpPr>
              <p:nvPr/>
            </p:nvSpPr>
            <p:spPr bwMode="auto">
              <a:xfrm>
                <a:off x="3984" y="2207"/>
                <a:ext cx="0" cy="9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Line 118"/>
              <p:cNvSpPr>
                <a:spLocks noChangeShapeType="1"/>
              </p:cNvSpPr>
              <p:nvPr/>
            </p:nvSpPr>
            <p:spPr bwMode="auto">
              <a:xfrm>
                <a:off x="3696" y="2207"/>
                <a:ext cx="0" cy="9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Text Box 119"/>
              <p:cNvSpPr txBox="1">
                <a:spLocks noChangeArrowheads="1"/>
              </p:cNvSpPr>
              <p:nvPr/>
            </p:nvSpPr>
            <p:spPr bwMode="auto">
              <a:xfrm>
                <a:off x="3360" y="2253"/>
                <a:ext cx="336" cy="1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m59</a:t>
                </a:r>
              </a:p>
            </p:txBody>
          </p:sp>
          <p:sp>
            <p:nvSpPr>
              <p:cNvPr id="38" name="Text Box 120"/>
              <p:cNvSpPr txBox="1">
                <a:spLocks noChangeArrowheads="1"/>
              </p:cNvSpPr>
              <p:nvPr/>
            </p:nvSpPr>
            <p:spPr bwMode="auto">
              <a:xfrm>
                <a:off x="3648" y="2253"/>
                <a:ext cx="336" cy="1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m57</a:t>
                </a:r>
              </a:p>
            </p:txBody>
          </p:sp>
          <p:sp>
            <p:nvSpPr>
              <p:cNvPr id="39" name="Text Box 121"/>
              <p:cNvSpPr txBox="1">
                <a:spLocks noChangeArrowheads="1"/>
              </p:cNvSpPr>
              <p:nvPr/>
            </p:nvSpPr>
            <p:spPr bwMode="auto">
              <a:xfrm>
                <a:off x="3936" y="2253"/>
                <a:ext cx="336" cy="1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m56</a:t>
                </a:r>
              </a:p>
            </p:txBody>
          </p:sp>
          <p:sp>
            <p:nvSpPr>
              <p:cNvPr id="40" name="Line 122"/>
              <p:cNvSpPr>
                <a:spLocks noChangeShapeType="1"/>
              </p:cNvSpPr>
              <p:nvPr/>
            </p:nvSpPr>
            <p:spPr bwMode="auto">
              <a:xfrm>
                <a:off x="3120" y="2672"/>
                <a:ext cx="115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Text Box 123"/>
              <p:cNvSpPr txBox="1">
                <a:spLocks noChangeArrowheads="1"/>
              </p:cNvSpPr>
              <p:nvPr/>
            </p:nvSpPr>
            <p:spPr bwMode="auto">
              <a:xfrm>
                <a:off x="3072" y="2486"/>
                <a:ext cx="336" cy="1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m62</a:t>
                </a:r>
              </a:p>
            </p:txBody>
          </p:sp>
          <p:sp>
            <p:nvSpPr>
              <p:cNvPr id="42" name="Text Box 124"/>
              <p:cNvSpPr txBox="1">
                <a:spLocks noChangeArrowheads="1"/>
              </p:cNvSpPr>
              <p:nvPr/>
            </p:nvSpPr>
            <p:spPr bwMode="auto">
              <a:xfrm>
                <a:off x="3360" y="2486"/>
                <a:ext cx="336" cy="1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m63</a:t>
                </a:r>
              </a:p>
            </p:txBody>
          </p:sp>
          <p:sp>
            <p:nvSpPr>
              <p:cNvPr id="43" name="Text Box 125"/>
              <p:cNvSpPr txBox="1">
                <a:spLocks noChangeArrowheads="1"/>
              </p:cNvSpPr>
              <p:nvPr/>
            </p:nvSpPr>
            <p:spPr bwMode="auto">
              <a:xfrm>
                <a:off x="3648" y="2486"/>
                <a:ext cx="336" cy="1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m61</a:t>
                </a:r>
              </a:p>
            </p:txBody>
          </p:sp>
          <p:sp>
            <p:nvSpPr>
              <p:cNvPr id="44" name="Text Box 126"/>
              <p:cNvSpPr txBox="1">
                <a:spLocks noChangeArrowheads="1"/>
              </p:cNvSpPr>
              <p:nvPr/>
            </p:nvSpPr>
            <p:spPr bwMode="auto">
              <a:xfrm>
                <a:off x="3936" y="2486"/>
                <a:ext cx="336" cy="1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m60</a:t>
                </a:r>
              </a:p>
            </p:txBody>
          </p:sp>
          <p:sp>
            <p:nvSpPr>
              <p:cNvPr id="45" name="Line 127"/>
              <p:cNvSpPr>
                <a:spLocks noChangeShapeType="1"/>
              </p:cNvSpPr>
              <p:nvPr/>
            </p:nvSpPr>
            <p:spPr bwMode="auto">
              <a:xfrm>
                <a:off x="3120" y="2905"/>
                <a:ext cx="115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" name="Text Box 128"/>
              <p:cNvSpPr txBox="1">
                <a:spLocks noChangeArrowheads="1"/>
              </p:cNvSpPr>
              <p:nvPr/>
            </p:nvSpPr>
            <p:spPr bwMode="auto">
              <a:xfrm>
                <a:off x="3072" y="2719"/>
                <a:ext cx="336" cy="1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m54</a:t>
                </a:r>
              </a:p>
            </p:txBody>
          </p:sp>
          <p:sp>
            <p:nvSpPr>
              <p:cNvPr id="47" name="Text Box 129"/>
              <p:cNvSpPr txBox="1">
                <a:spLocks noChangeArrowheads="1"/>
              </p:cNvSpPr>
              <p:nvPr/>
            </p:nvSpPr>
            <p:spPr bwMode="auto">
              <a:xfrm>
                <a:off x="3360" y="2719"/>
                <a:ext cx="336" cy="1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m55</a:t>
                </a:r>
              </a:p>
            </p:txBody>
          </p:sp>
          <p:sp>
            <p:nvSpPr>
              <p:cNvPr id="48" name="Text Box 130"/>
              <p:cNvSpPr txBox="1">
                <a:spLocks noChangeArrowheads="1"/>
              </p:cNvSpPr>
              <p:nvPr/>
            </p:nvSpPr>
            <p:spPr bwMode="auto">
              <a:xfrm>
                <a:off x="3648" y="2719"/>
                <a:ext cx="336" cy="1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m53</a:t>
                </a:r>
              </a:p>
            </p:txBody>
          </p:sp>
          <p:sp>
            <p:nvSpPr>
              <p:cNvPr id="49" name="Text Box 131"/>
              <p:cNvSpPr txBox="1">
                <a:spLocks noChangeArrowheads="1"/>
              </p:cNvSpPr>
              <p:nvPr/>
            </p:nvSpPr>
            <p:spPr bwMode="auto">
              <a:xfrm>
                <a:off x="3936" y="2719"/>
                <a:ext cx="336" cy="1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m52</a:t>
                </a:r>
              </a:p>
            </p:txBody>
          </p:sp>
          <p:sp>
            <p:nvSpPr>
              <p:cNvPr id="50" name="Line 132"/>
              <p:cNvSpPr>
                <a:spLocks noChangeShapeType="1"/>
              </p:cNvSpPr>
              <p:nvPr/>
            </p:nvSpPr>
            <p:spPr bwMode="auto">
              <a:xfrm>
                <a:off x="3120" y="3137"/>
                <a:ext cx="115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" name="Text Box 133"/>
              <p:cNvSpPr txBox="1">
                <a:spLocks noChangeArrowheads="1"/>
              </p:cNvSpPr>
              <p:nvPr/>
            </p:nvSpPr>
            <p:spPr bwMode="auto">
              <a:xfrm>
                <a:off x="3072" y="2951"/>
                <a:ext cx="336" cy="1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m50</a:t>
                </a:r>
              </a:p>
            </p:txBody>
          </p:sp>
          <p:sp>
            <p:nvSpPr>
              <p:cNvPr id="52" name="Text Box 134"/>
              <p:cNvSpPr txBox="1">
                <a:spLocks noChangeArrowheads="1"/>
              </p:cNvSpPr>
              <p:nvPr/>
            </p:nvSpPr>
            <p:spPr bwMode="auto">
              <a:xfrm>
                <a:off x="3360" y="2951"/>
                <a:ext cx="336" cy="1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m51</a:t>
                </a:r>
              </a:p>
            </p:txBody>
          </p:sp>
          <p:sp>
            <p:nvSpPr>
              <p:cNvPr id="53" name="Text Box 135"/>
              <p:cNvSpPr txBox="1">
                <a:spLocks noChangeArrowheads="1"/>
              </p:cNvSpPr>
              <p:nvPr/>
            </p:nvSpPr>
            <p:spPr bwMode="auto">
              <a:xfrm>
                <a:off x="3648" y="2951"/>
                <a:ext cx="336" cy="1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m49</a:t>
                </a:r>
              </a:p>
            </p:txBody>
          </p:sp>
          <p:sp>
            <p:nvSpPr>
              <p:cNvPr id="54" name="Text Box 136"/>
              <p:cNvSpPr txBox="1">
                <a:spLocks noChangeArrowheads="1"/>
              </p:cNvSpPr>
              <p:nvPr/>
            </p:nvSpPr>
            <p:spPr bwMode="auto">
              <a:xfrm>
                <a:off x="3936" y="2951"/>
                <a:ext cx="336" cy="1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m48</a:t>
                </a:r>
              </a:p>
            </p:txBody>
          </p:sp>
        </p:grpSp>
        <p:sp>
          <p:nvSpPr>
            <p:cNvPr id="17" name="Text Box 137"/>
            <p:cNvSpPr txBox="1">
              <a:spLocks noChangeArrowheads="1"/>
            </p:cNvSpPr>
            <p:nvPr/>
          </p:nvSpPr>
          <p:spPr bwMode="auto">
            <a:xfrm>
              <a:off x="3456" y="816"/>
              <a:ext cx="384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>
                  <a:solidFill>
                    <a:srgbClr val="CC0000"/>
                  </a:solidFill>
                </a:rPr>
                <a:t>a'∙b</a:t>
              </a:r>
            </a:p>
          </p:txBody>
        </p:sp>
        <p:sp>
          <p:nvSpPr>
            <p:cNvPr id="18" name="Text Box 138"/>
            <p:cNvSpPr txBox="1">
              <a:spLocks noChangeArrowheads="1"/>
            </p:cNvSpPr>
            <p:nvPr/>
          </p:nvSpPr>
          <p:spPr bwMode="auto">
            <a:xfrm>
              <a:off x="2016" y="3264"/>
              <a:ext cx="384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>
                  <a:solidFill>
                    <a:srgbClr val="CC0000"/>
                  </a:solidFill>
                </a:rPr>
                <a:t>a∙b'</a:t>
              </a:r>
              <a:endParaRPr lang="en-GB">
                <a:latin typeface="Tahoma" pitchFamily="34" charset="0"/>
              </a:endParaRPr>
            </a:p>
          </p:txBody>
        </p:sp>
        <p:sp>
          <p:nvSpPr>
            <p:cNvPr id="19" name="Text Box 139"/>
            <p:cNvSpPr txBox="1">
              <a:spLocks noChangeArrowheads="1"/>
            </p:cNvSpPr>
            <p:nvPr/>
          </p:nvSpPr>
          <p:spPr bwMode="auto">
            <a:xfrm>
              <a:off x="3456" y="3264"/>
              <a:ext cx="384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>
                  <a:solidFill>
                    <a:srgbClr val="CC0000"/>
                  </a:solidFill>
                </a:rPr>
                <a:t>a∙b</a:t>
              </a:r>
            </a:p>
          </p:txBody>
        </p:sp>
        <p:sp>
          <p:nvSpPr>
            <p:cNvPr id="20" name="Text Box 140"/>
            <p:cNvSpPr txBox="1">
              <a:spLocks noChangeArrowheads="1"/>
            </p:cNvSpPr>
            <p:nvPr/>
          </p:nvSpPr>
          <p:spPr bwMode="auto">
            <a:xfrm>
              <a:off x="1200" y="2544"/>
              <a:ext cx="240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600"/>
                <a:t>a</a:t>
              </a:r>
              <a:endParaRPr lang="en-GB">
                <a:latin typeface="Tahoma" pitchFamily="34" charset="0"/>
              </a:endParaRPr>
            </a:p>
          </p:txBody>
        </p:sp>
        <p:sp>
          <p:nvSpPr>
            <p:cNvPr id="21" name="Text Box 141"/>
            <p:cNvSpPr txBox="1">
              <a:spLocks noChangeArrowheads="1"/>
            </p:cNvSpPr>
            <p:nvPr/>
          </p:nvSpPr>
          <p:spPr bwMode="auto">
            <a:xfrm>
              <a:off x="3504" y="576"/>
              <a:ext cx="240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600"/>
                <a:t>b</a:t>
              </a:r>
              <a:endParaRPr lang="en-GB">
                <a:latin typeface="Tahoma" pitchFamily="34" charset="0"/>
              </a:endParaRPr>
            </a:p>
          </p:txBody>
        </p:sp>
        <p:sp>
          <p:nvSpPr>
            <p:cNvPr id="22" name="Rectangle 142"/>
            <p:cNvSpPr>
              <a:spLocks noChangeArrowheads="1"/>
            </p:cNvSpPr>
            <p:nvPr/>
          </p:nvSpPr>
          <p:spPr bwMode="auto">
            <a:xfrm>
              <a:off x="1680" y="2112"/>
              <a:ext cx="2544" cy="48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Rectangle 143"/>
            <p:cNvSpPr>
              <a:spLocks noChangeArrowheads="1"/>
            </p:cNvSpPr>
            <p:nvPr/>
          </p:nvSpPr>
          <p:spPr bwMode="auto">
            <a:xfrm rot="5400000">
              <a:off x="1944" y="2136"/>
              <a:ext cx="2016" cy="48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9" name="Rectangle 146"/>
          <p:cNvSpPr txBox="1">
            <a:spLocks noChangeArrowheads="1"/>
          </p:cNvSpPr>
          <p:nvPr/>
        </p:nvSpPr>
        <p:spPr>
          <a:xfrm>
            <a:off x="533400" y="5562600"/>
            <a:ext cx="8001000" cy="860022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GB" sz="2000" dirty="0"/>
              <a:t>	</a:t>
            </a:r>
            <a:r>
              <a:rPr lang="en-GB" sz="1800" dirty="0"/>
              <a:t>Try stretching your recognition capability by finding simplest sum-of-products expression for </a:t>
            </a:r>
            <a:r>
              <a:rPr lang="en-GB" sz="1800" b="1" dirty="0">
                <a:latin typeface="Symbol" pitchFamily="18" charset="2"/>
              </a:rPr>
              <a:t>S</a:t>
            </a:r>
            <a:r>
              <a:rPr lang="en-GB" sz="1800" dirty="0"/>
              <a:t> m(6,8,14,18,23,25,27,29,41,45,57,61).</a:t>
            </a:r>
          </a:p>
        </p:txBody>
      </p:sp>
    </p:spTree>
    <p:extLst>
      <p:ext uri="{BB962C8B-B14F-4D97-AF65-F5344CB8AC3E}">
        <p14:creationId xmlns:p14="http://schemas.microsoft.com/office/powerpoint/2010/main" val="49859686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5.2 How to Use K-maps (1/7)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#15: Simplification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26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50" name="Rectangle 3"/>
          <p:cNvSpPr txBox="1">
            <a:spLocks noChangeArrowheads="1"/>
          </p:cNvSpPr>
          <p:nvPr/>
        </p:nvSpPr>
        <p:spPr>
          <a:xfrm>
            <a:off x="457200" y="1295400"/>
            <a:ext cx="8229600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2667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Based on the </a:t>
            </a:r>
            <a:r>
              <a:rPr lang="en-US" dirty="0">
                <a:solidFill>
                  <a:srgbClr val="800000"/>
                </a:solidFill>
              </a:rPr>
              <a:t>Unifying Theorem</a:t>
            </a:r>
            <a:r>
              <a:rPr lang="en-US" dirty="0"/>
              <a:t> (complement law):</a:t>
            </a:r>
          </a:p>
          <a:p>
            <a:pPr lvl="1" fontAlgn="auto">
              <a:spcAft>
                <a:spcPts val="0"/>
              </a:spcAft>
              <a:buFont typeface="Wingdings" pitchFamily="2" charset="2"/>
              <a:buNone/>
            </a:pPr>
            <a:r>
              <a:rPr lang="en-US" dirty="0"/>
              <a:t>			</a:t>
            </a:r>
            <a:r>
              <a:rPr lang="en-US" sz="2400" b="1" dirty="0">
                <a:solidFill>
                  <a:srgbClr val="800000"/>
                </a:solidFill>
              </a:rPr>
              <a:t>A + A' = 1</a:t>
            </a:r>
          </a:p>
          <a:p>
            <a:pPr marL="266700" indent="-266700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In a K-map, each cell containing a ‘1’ corresponds to a </a:t>
            </a:r>
            <a:r>
              <a:rPr lang="en-US" dirty="0" err="1"/>
              <a:t>minterm</a:t>
            </a:r>
            <a:r>
              <a:rPr lang="en-US" dirty="0"/>
              <a:t> of a given function </a:t>
            </a:r>
            <a:r>
              <a:rPr lang="en-US" i="1" dirty="0"/>
              <a:t>F</a:t>
            </a:r>
            <a:r>
              <a:rPr lang="en-US" dirty="0"/>
              <a:t> where the output is 1.</a:t>
            </a:r>
          </a:p>
          <a:p>
            <a:pPr marL="266700" indent="-266700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Each valid grouping of adjacent cells containing ‘1’ then corresponds to a </a:t>
            </a:r>
            <a:r>
              <a:rPr lang="en-US" dirty="0">
                <a:solidFill>
                  <a:srgbClr val="800000"/>
                </a:solidFill>
              </a:rPr>
              <a:t>simpler product term</a:t>
            </a:r>
            <a:r>
              <a:rPr lang="en-US" dirty="0"/>
              <a:t> of </a:t>
            </a:r>
            <a:r>
              <a:rPr lang="en-US" i="1" dirty="0"/>
              <a:t>F</a:t>
            </a:r>
            <a:r>
              <a:rPr lang="en-US" dirty="0"/>
              <a:t>.</a:t>
            </a:r>
          </a:p>
          <a:p>
            <a:pPr marL="628650" lvl="1" indent="-2667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 group must have size in </a:t>
            </a:r>
            <a:r>
              <a:rPr lang="en-US" dirty="0">
                <a:solidFill>
                  <a:srgbClr val="800000"/>
                </a:solidFill>
              </a:rPr>
              <a:t>powers of two</a:t>
            </a:r>
            <a:r>
              <a:rPr lang="en-US" dirty="0"/>
              <a:t>: 1, 2, 4, 8, …</a:t>
            </a:r>
            <a:endParaRPr lang="en-US" dirty="0">
              <a:sym typeface="Symbol" pitchFamily="18" charset="2"/>
            </a:endParaRPr>
          </a:p>
          <a:p>
            <a:pPr marL="628650" lvl="1" indent="-2667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ym typeface="Symbol" pitchFamily="18" charset="2"/>
              </a:rPr>
              <a:t>Grouping 2 adjacent cells eliminates 1 variable from the product term; grouping 4 cells eliminates 2 variables; grouping 8 cells eliminates 3 variables, and so on. In general, grouping 2</a:t>
            </a:r>
            <a:r>
              <a:rPr lang="en-US" i="1" baseline="30000" dirty="0">
                <a:sym typeface="Symbol" pitchFamily="18" charset="2"/>
              </a:rPr>
              <a:t>n</a:t>
            </a:r>
            <a:r>
              <a:rPr lang="en-US" dirty="0">
                <a:sym typeface="Symbol" pitchFamily="18" charset="2"/>
              </a:rPr>
              <a:t> cells eliminates </a:t>
            </a:r>
            <a:r>
              <a:rPr lang="en-US" i="1" dirty="0">
                <a:sym typeface="Symbol" pitchFamily="18" charset="2"/>
              </a:rPr>
              <a:t>n</a:t>
            </a:r>
            <a:r>
              <a:rPr lang="en-US" dirty="0">
                <a:sym typeface="Symbol" pitchFamily="18" charset="2"/>
              </a:rPr>
              <a:t> variables.</a:t>
            </a:r>
          </a:p>
        </p:txBody>
      </p:sp>
    </p:spTree>
    <p:extLst>
      <p:ext uri="{BB962C8B-B14F-4D97-AF65-F5344CB8AC3E}">
        <p14:creationId xmlns:p14="http://schemas.microsoft.com/office/powerpoint/2010/main" val="1080855429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5.2 How to Use K-maps (2/7)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#15: Simplification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27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57200" y="1346418"/>
            <a:ext cx="8229600" cy="47845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2667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800000"/>
                </a:solidFill>
              </a:rPr>
              <a:t>Group as many cells as possible</a:t>
            </a:r>
          </a:p>
          <a:p>
            <a:pPr marL="628650" lvl="1" indent="-2667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The larger the group, the fewer the number of literals in the resulting product term.</a:t>
            </a:r>
          </a:p>
          <a:p>
            <a:pPr marL="266700" indent="-266700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800000"/>
                </a:solidFill>
              </a:rPr>
              <a:t>Select as few groups as possible to cover all the cells (</a:t>
            </a:r>
            <a:r>
              <a:rPr lang="en-US" dirty="0" err="1">
                <a:solidFill>
                  <a:srgbClr val="800000"/>
                </a:solidFill>
              </a:rPr>
              <a:t>minterms</a:t>
            </a:r>
            <a:r>
              <a:rPr lang="en-US" dirty="0">
                <a:solidFill>
                  <a:srgbClr val="800000"/>
                </a:solidFill>
              </a:rPr>
              <a:t>) of the function</a:t>
            </a:r>
          </a:p>
          <a:p>
            <a:pPr marL="628650" lvl="1" indent="-2667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The fewer the groups, the fewer is the number of product terms in the simplified SOP expression.</a:t>
            </a:r>
          </a:p>
        </p:txBody>
      </p:sp>
    </p:spTree>
    <p:extLst>
      <p:ext uri="{BB962C8B-B14F-4D97-AF65-F5344CB8AC3E}">
        <p14:creationId xmlns:p14="http://schemas.microsoft.com/office/powerpoint/2010/main" val="941520689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5.2 How to Use K-maps (3/7)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#15: Simplification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28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457200" y="1448633"/>
            <a:ext cx="8229600" cy="19248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3050" indent="-2730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Example:</a:t>
            </a:r>
          </a:p>
          <a:p>
            <a:pPr fontAlgn="auto">
              <a:spcAft>
                <a:spcPts val="0"/>
              </a:spcAft>
              <a:buFont typeface="Wingdings" pitchFamily="2" charset="2"/>
              <a:buNone/>
            </a:pPr>
            <a:r>
              <a:rPr lang="en-US" i="1" dirty="0"/>
              <a:t>		 F</a:t>
            </a:r>
            <a:r>
              <a:rPr lang="en-US" dirty="0"/>
              <a:t> (</a:t>
            </a:r>
            <a:r>
              <a:rPr lang="en-US" dirty="0" err="1"/>
              <a:t>w,x,y,z</a:t>
            </a:r>
            <a:r>
              <a:rPr lang="en-US" dirty="0"/>
              <a:t>)	= w'∙</a:t>
            </a:r>
            <a:r>
              <a:rPr lang="en-US" dirty="0" err="1"/>
              <a:t>x∙y</a:t>
            </a:r>
            <a:r>
              <a:rPr lang="en-US" dirty="0"/>
              <a:t>'∙z' + w'∙</a:t>
            </a:r>
            <a:r>
              <a:rPr lang="en-US" dirty="0" err="1"/>
              <a:t>x∙y</a:t>
            </a:r>
            <a:r>
              <a:rPr lang="en-US" dirty="0"/>
              <a:t>'∙z + </a:t>
            </a:r>
            <a:r>
              <a:rPr lang="en-US" dirty="0" err="1"/>
              <a:t>w∙x</a:t>
            </a:r>
            <a:r>
              <a:rPr lang="en-US" dirty="0"/>
              <a:t>'∙</a:t>
            </a:r>
            <a:r>
              <a:rPr lang="en-US" dirty="0" err="1"/>
              <a:t>y∙z</a:t>
            </a:r>
            <a:r>
              <a:rPr lang="en-US" dirty="0"/>
              <a:t>' </a:t>
            </a:r>
          </a:p>
          <a:p>
            <a:pPr fontAlgn="auto">
              <a:spcBef>
                <a:spcPct val="1000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dirty="0"/>
              <a:t>                              	   + </a:t>
            </a:r>
            <a:r>
              <a:rPr lang="en-US" dirty="0" err="1"/>
              <a:t>w∙x</a:t>
            </a:r>
            <a:r>
              <a:rPr lang="en-US" dirty="0"/>
              <a:t>'∙</a:t>
            </a:r>
            <a:r>
              <a:rPr lang="en-US" dirty="0" err="1"/>
              <a:t>y∙z</a:t>
            </a:r>
            <a:r>
              <a:rPr lang="en-US" dirty="0"/>
              <a:t> + </a:t>
            </a:r>
            <a:r>
              <a:rPr lang="en-US" dirty="0" err="1"/>
              <a:t>w∙x∙y∙z</a:t>
            </a:r>
            <a:r>
              <a:rPr lang="en-US" dirty="0"/>
              <a:t>' + </a:t>
            </a:r>
            <a:r>
              <a:rPr lang="en-US" dirty="0" err="1"/>
              <a:t>w∙x∙y∙z</a:t>
            </a:r>
            <a:endParaRPr lang="en-US" dirty="0"/>
          </a:p>
          <a:p>
            <a:pPr fontAlgn="auto">
              <a:spcAft>
                <a:spcPts val="0"/>
              </a:spcAft>
              <a:buFont typeface="Wingdings" pitchFamily="2" charset="2"/>
              <a:buNone/>
            </a:pPr>
            <a:r>
              <a:rPr lang="en-US" i="1" dirty="0"/>
              <a:t>		                  	</a:t>
            </a:r>
            <a:r>
              <a:rPr lang="en-US" dirty="0"/>
              <a:t>= </a:t>
            </a:r>
            <a:r>
              <a:rPr lang="en-US" b="1" dirty="0">
                <a:sym typeface="Symbol" pitchFamily="18" charset="2"/>
              </a:rPr>
              <a:t></a:t>
            </a:r>
            <a:r>
              <a:rPr lang="en-US" dirty="0"/>
              <a:t> </a:t>
            </a:r>
            <a:r>
              <a:rPr lang="en-US" i="1" dirty="0"/>
              <a:t>m</a:t>
            </a:r>
            <a:r>
              <a:rPr lang="en-US" dirty="0"/>
              <a:t>(4, 5, 10, 11, 14, 15)</a:t>
            </a:r>
          </a:p>
        </p:txBody>
      </p:sp>
      <p:sp>
        <p:nvSpPr>
          <p:cNvPr id="17" name="Text Box 8"/>
          <p:cNvSpPr txBox="1">
            <a:spLocks noChangeArrowheads="1"/>
          </p:cNvSpPr>
          <p:nvPr/>
        </p:nvSpPr>
        <p:spPr bwMode="auto">
          <a:xfrm>
            <a:off x="3509912" y="4485193"/>
            <a:ext cx="5492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GB" sz="1400" b="1" dirty="0">
                <a:solidFill>
                  <a:srgbClr val="FF0000"/>
                </a:solidFill>
                <a:latin typeface="Tahoma" pitchFamily="34" charset="0"/>
              </a:rPr>
              <a:t>1</a:t>
            </a:r>
          </a:p>
        </p:txBody>
      </p:sp>
      <p:sp>
        <p:nvSpPr>
          <p:cNvPr id="18" name="Text Box 9"/>
          <p:cNvSpPr txBox="1">
            <a:spLocks noChangeArrowheads="1"/>
          </p:cNvSpPr>
          <p:nvPr/>
        </p:nvSpPr>
        <p:spPr bwMode="auto">
          <a:xfrm>
            <a:off x="4059187" y="4485193"/>
            <a:ext cx="54768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GB" sz="1400" b="1" dirty="0">
                <a:solidFill>
                  <a:srgbClr val="FF0000"/>
                </a:solidFill>
                <a:latin typeface="Tahoma" pitchFamily="34" charset="0"/>
              </a:rPr>
              <a:t>1</a:t>
            </a:r>
          </a:p>
        </p:txBody>
      </p:sp>
      <p:sp>
        <p:nvSpPr>
          <p:cNvPr id="34" name="Text Box 25"/>
          <p:cNvSpPr txBox="1">
            <a:spLocks noChangeArrowheads="1"/>
          </p:cNvSpPr>
          <p:nvPr/>
        </p:nvSpPr>
        <p:spPr bwMode="auto">
          <a:xfrm>
            <a:off x="4606875" y="4942393"/>
            <a:ext cx="5492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GB" sz="1400" b="1" dirty="0">
                <a:solidFill>
                  <a:srgbClr val="FF0000"/>
                </a:solidFill>
                <a:latin typeface="Tahoma" pitchFamily="34" charset="0"/>
              </a:rPr>
              <a:t>1</a:t>
            </a:r>
          </a:p>
        </p:txBody>
      </p:sp>
      <p:sp>
        <p:nvSpPr>
          <p:cNvPr id="35" name="Text Box 26"/>
          <p:cNvSpPr txBox="1">
            <a:spLocks noChangeArrowheads="1"/>
          </p:cNvSpPr>
          <p:nvPr/>
        </p:nvSpPr>
        <p:spPr bwMode="auto">
          <a:xfrm>
            <a:off x="5156150" y="4942393"/>
            <a:ext cx="5476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GB" sz="1400" b="1" dirty="0">
                <a:solidFill>
                  <a:srgbClr val="FF0000"/>
                </a:solidFill>
                <a:latin typeface="Tahoma" pitchFamily="34" charset="0"/>
              </a:rPr>
              <a:t>1</a:t>
            </a:r>
          </a:p>
        </p:txBody>
      </p:sp>
      <p:sp>
        <p:nvSpPr>
          <p:cNvPr id="37" name="Text Box 28"/>
          <p:cNvSpPr txBox="1">
            <a:spLocks noChangeArrowheads="1"/>
          </p:cNvSpPr>
          <p:nvPr/>
        </p:nvSpPr>
        <p:spPr bwMode="auto">
          <a:xfrm>
            <a:off x="4606875" y="5399593"/>
            <a:ext cx="5492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GB" sz="1400" b="1" dirty="0">
                <a:solidFill>
                  <a:srgbClr val="FF0000"/>
                </a:solidFill>
                <a:latin typeface="Tahoma" pitchFamily="34" charset="0"/>
              </a:rPr>
              <a:t>1</a:t>
            </a:r>
          </a:p>
        </p:txBody>
      </p:sp>
      <p:sp>
        <p:nvSpPr>
          <p:cNvPr id="38" name="Text Box 29"/>
          <p:cNvSpPr txBox="1">
            <a:spLocks noChangeArrowheads="1"/>
          </p:cNvSpPr>
          <p:nvPr/>
        </p:nvSpPr>
        <p:spPr bwMode="auto">
          <a:xfrm>
            <a:off x="5156150" y="5399593"/>
            <a:ext cx="5476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GB" sz="1400" b="1">
                <a:solidFill>
                  <a:srgbClr val="FF0000"/>
                </a:solidFill>
                <a:latin typeface="Tahoma" pitchFamily="34" charset="0"/>
              </a:rPr>
              <a:t>1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711381" y="3240594"/>
            <a:ext cx="3511550" cy="3081382"/>
            <a:chOff x="1676400" y="3200400"/>
            <a:chExt cx="3511550" cy="3081382"/>
          </a:xfrm>
        </p:grpSpPr>
        <p:sp>
          <p:nvSpPr>
            <p:cNvPr id="14" name="Rectangle 5"/>
            <p:cNvSpPr>
              <a:spLocks noChangeArrowheads="1"/>
            </p:cNvSpPr>
            <p:nvPr/>
          </p:nvSpPr>
          <p:spPr bwMode="auto">
            <a:xfrm>
              <a:off x="2486025" y="3916363"/>
              <a:ext cx="2193925" cy="182721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6"/>
            <p:cNvSpPr>
              <a:spLocks noChangeShapeType="1"/>
            </p:cNvSpPr>
            <p:nvPr/>
          </p:nvSpPr>
          <p:spPr bwMode="auto">
            <a:xfrm>
              <a:off x="2486025" y="4371975"/>
              <a:ext cx="21939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7"/>
            <p:cNvSpPr>
              <a:spLocks noChangeShapeType="1"/>
            </p:cNvSpPr>
            <p:nvPr/>
          </p:nvSpPr>
          <p:spPr bwMode="auto">
            <a:xfrm>
              <a:off x="3035300" y="3916363"/>
              <a:ext cx="0" cy="18288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Text Box 10"/>
            <p:cNvSpPr txBox="1">
              <a:spLocks noChangeArrowheads="1"/>
            </p:cNvSpPr>
            <p:nvPr/>
          </p:nvSpPr>
          <p:spPr bwMode="auto">
            <a:xfrm>
              <a:off x="1676400" y="5153025"/>
              <a:ext cx="403225" cy="365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>
                  <a:latin typeface="Tahoma" pitchFamily="34" charset="0"/>
                </a:rPr>
                <a:t>w</a:t>
              </a:r>
            </a:p>
          </p:txBody>
        </p:sp>
        <p:sp>
          <p:nvSpPr>
            <p:cNvPr id="20" name="AutoShape 11"/>
            <p:cNvSpPr>
              <a:spLocks/>
            </p:cNvSpPr>
            <p:nvPr/>
          </p:nvSpPr>
          <p:spPr bwMode="auto">
            <a:xfrm>
              <a:off x="2020888" y="4873625"/>
              <a:ext cx="131763" cy="863600"/>
            </a:xfrm>
            <a:prstGeom prst="leftBrace">
              <a:avLst>
                <a:gd name="adj1" fmla="val 54618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AutoShape 12"/>
            <p:cNvSpPr>
              <a:spLocks/>
            </p:cNvSpPr>
            <p:nvPr/>
          </p:nvSpPr>
          <p:spPr bwMode="auto">
            <a:xfrm rot="5400000" flipV="1">
              <a:off x="4071937" y="3021013"/>
              <a:ext cx="142875" cy="1071563"/>
            </a:xfrm>
            <a:prstGeom prst="leftBrace">
              <a:avLst>
                <a:gd name="adj1" fmla="val 62500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Text Box 13"/>
            <p:cNvSpPr txBox="1">
              <a:spLocks noChangeArrowheads="1"/>
            </p:cNvSpPr>
            <p:nvPr/>
          </p:nvSpPr>
          <p:spPr bwMode="auto">
            <a:xfrm>
              <a:off x="3937000" y="3200400"/>
              <a:ext cx="403225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>
                  <a:latin typeface="Tahoma" pitchFamily="34" charset="0"/>
                </a:rPr>
                <a:t>y</a:t>
              </a:r>
            </a:p>
          </p:txBody>
        </p:sp>
        <p:sp>
          <p:nvSpPr>
            <p:cNvPr id="23" name="Line 14"/>
            <p:cNvSpPr>
              <a:spLocks noChangeShapeType="1"/>
            </p:cNvSpPr>
            <p:nvPr/>
          </p:nvSpPr>
          <p:spPr bwMode="auto">
            <a:xfrm>
              <a:off x="3582988" y="3916363"/>
              <a:ext cx="0" cy="18288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15"/>
            <p:cNvSpPr>
              <a:spLocks noChangeShapeType="1"/>
            </p:cNvSpPr>
            <p:nvPr/>
          </p:nvSpPr>
          <p:spPr bwMode="auto">
            <a:xfrm>
              <a:off x="4132263" y="3916363"/>
              <a:ext cx="0" cy="18288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Text Box 16"/>
            <p:cNvSpPr txBox="1">
              <a:spLocks noChangeArrowheads="1"/>
            </p:cNvSpPr>
            <p:nvPr/>
          </p:nvSpPr>
          <p:spPr bwMode="auto">
            <a:xfrm>
              <a:off x="2120900" y="4006850"/>
              <a:ext cx="400050" cy="1892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r" eaLnBrk="0" hangingPunct="0"/>
              <a:r>
                <a:rPr lang="en-GB" sz="1600" b="1">
                  <a:latin typeface="Times New Roman" pitchFamily="18" charset="0"/>
                </a:rPr>
                <a:t>00</a:t>
              </a:r>
            </a:p>
            <a:p>
              <a:pPr algn="r" eaLnBrk="0" hangingPunct="0"/>
              <a:r>
                <a:rPr lang="en-GB" sz="1600" b="1">
                  <a:latin typeface="Times New Roman" pitchFamily="18" charset="0"/>
                </a:rPr>
                <a:t>   01</a:t>
              </a:r>
            </a:p>
            <a:p>
              <a:pPr algn="r" eaLnBrk="0" hangingPunct="0"/>
              <a:endParaRPr lang="en-GB" sz="1600" b="1">
                <a:latin typeface="Times New Roman" pitchFamily="18" charset="0"/>
              </a:endParaRPr>
            </a:p>
            <a:p>
              <a:pPr algn="r" eaLnBrk="0" hangingPunct="0"/>
              <a:r>
                <a:rPr lang="en-GB" sz="1600" b="1">
                  <a:latin typeface="Times New Roman" pitchFamily="18" charset="0"/>
                </a:rPr>
                <a:t>11</a:t>
              </a:r>
            </a:p>
            <a:p>
              <a:pPr algn="r" eaLnBrk="0" hangingPunct="0"/>
              <a:endParaRPr lang="en-GB" sz="1600" b="1">
                <a:latin typeface="Times New Roman" pitchFamily="18" charset="0"/>
              </a:endParaRPr>
            </a:p>
            <a:p>
              <a:pPr algn="r" eaLnBrk="0" hangingPunct="0"/>
              <a:r>
                <a:rPr lang="en-GB" sz="1600" b="1">
                  <a:latin typeface="Times New Roman" pitchFamily="18" charset="0"/>
                </a:rPr>
                <a:t>10</a:t>
              </a:r>
            </a:p>
          </p:txBody>
        </p:sp>
        <p:sp>
          <p:nvSpPr>
            <p:cNvPr id="26" name="Text Box 17"/>
            <p:cNvSpPr txBox="1">
              <a:spLocks noChangeArrowheads="1"/>
            </p:cNvSpPr>
            <p:nvPr/>
          </p:nvSpPr>
          <p:spPr bwMode="auto">
            <a:xfrm>
              <a:off x="2578100" y="3624263"/>
              <a:ext cx="2044700" cy="365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GB" sz="1600" b="1">
                  <a:latin typeface="Times New Roman" pitchFamily="18" charset="0"/>
                </a:rPr>
                <a:t>00       01      11       10</a:t>
              </a:r>
            </a:p>
          </p:txBody>
        </p:sp>
        <p:sp>
          <p:nvSpPr>
            <p:cNvPr id="27" name="AutoShape 18"/>
            <p:cNvSpPr>
              <a:spLocks/>
            </p:cNvSpPr>
            <p:nvPr/>
          </p:nvSpPr>
          <p:spPr bwMode="auto">
            <a:xfrm rot="16200000">
              <a:off x="3500437" y="5326063"/>
              <a:ext cx="141288" cy="1071563"/>
            </a:xfrm>
            <a:prstGeom prst="leftBrace">
              <a:avLst>
                <a:gd name="adj1" fmla="val 63202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9"/>
            <p:cNvSpPr>
              <a:spLocks noChangeShapeType="1"/>
            </p:cNvSpPr>
            <p:nvPr/>
          </p:nvSpPr>
          <p:spPr bwMode="auto">
            <a:xfrm flipH="1" flipV="1">
              <a:off x="2105025" y="3540125"/>
              <a:ext cx="365125" cy="3651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Text Box 20"/>
            <p:cNvSpPr txBox="1">
              <a:spLocks noChangeArrowheads="1"/>
            </p:cNvSpPr>
            <p:nvPr/>
          </p:nvSpPr>
          <p:spPr bwMode="auto">
            <a:xfrm>
              <a:off x="1846263" y="3632200"/>
              <a:ext cx="471488" cy="330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>
                  <a:latin typeface="Tahoma" pitchFamily="34" charset="0"/>
                </a:rPr>
                <a:t>wx</a:t>
              </a:r>
            </a:p>
          </p:txBody>
        </p:sp>
        <p:sp>
          <p:nvSpPr>
            <p:cNvPr id="30" name="Text Box 21"/>
            <p:cNvSpPr txBox="1">
              <a:spLocks noChangeArrowheads="1"/>
            </p:cNvSpPr>
            <p:nvPr/>
          </p:nvSpPr>
          <p:spPr bwMode="auto">
            <a:xfrm>
              <a:off x="2159000" y="3430588"/>
              <a:ext cx="471488" cy="2905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>
                  <a:latin typeface="Tahoma" pitchFamily="34" charset="0"/>
                </a:rPr>
                <a:t>yz</a:t>
              </a:r>
            </a:p>
          </p:txBody>
        </p:sp>
        <p:sp>
          <p:nvSpPr>
            <p:cNvPr id="31" name="Line 22"/>
            <p:cNvSpPr>
              <a:spLocks noChangeShapeType="1"/>
            </p:cNvSpPr>
            <p:nvPr/>
          </p:nvSpPr>
          <p:spPr bwMode="auto">
            <a:xfrm>
              <a:off x="2486025" y="4830763"/>
              <a:ext cx="21939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23"/>
            <p:cNvSpPr>
              <a:spLocks noChangeShapeType="1"/>
            </p:cNvSpPr>
            <p:nvPr/>
          </p:nvSpPr>
          <p:spPr bwMode="auto">
            <a:xfrm>
              <a:off x="2486025" y="5287963"/>
              <a:ext cx="21939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24"/>
            <p:cNvSpPr>
              <a:spLocks noChangeShapeType="1"/>
            </p:cNvSpPr>
            <p:nvPr/>
          </p:nvSpPr>
          <p:spPr bwMode="auto">
            <a:xfrm>
              <a:off x="2486025" y="5286375"/>
              <a:ext cx="21939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27"/>
            <p:cNvSpPr>
              <a:spLocks noChangeShapeType="1"/>
            </p:cNvSpPr>
            <p:nvPr/>
          </p:nvSpPr>
          <p:spPr bwMode="auto">
            <a:xfrm>
              <a:off x="2486025" y="5743575"/>
              <a:ext cx="21939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AutoShape 30"/>
            <p:cNvSpPr>
              <a:spLocks/>
            </p:cNvSpPr>
            <p:nvPr/>
          </p:nvSpPr>
          <p:spPr bwMode="auto">
            <a:xfrm flipH="1">
              <a:off x="4754563" y="4398963"/>
              <a:ext cx="131763" cy="863600"/>
            </a:xfrm>
            <a:prstGeom prst="leftBrace">
              <a:avLst>
                <a:gd name="adj1" fmla="val 54618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Text Box 31"/>
            <p:cNvSpPr txBox="1">
              <a:spLocks noChangeArrowheads="1"/>
            </p:cNvSpPr>
            <p:nvPr/>
          </p:nvSpPr>
          <p:spPr bwMode="auto">
            <a:xfrm>
              <a:off x="4784725" y="4689475"/>
              <a:ext cx="403225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>
                  <a:latin typeface="Tahoma" pitchFamily="34" charset="0"/>
                </a:rPr>
                <a:t>x</a:t>
              </a:r>
            </a:p>
          </p:txBody>
        </p:sp>
        <p:sp>
          <p:nvSpPr>
            <p:cNvPr id="41" name="Text Box 31"/>
            <p:cNvSpPr txBox="1">
              <a:spLocks noChangeArrowheads="1"/>
            </p:cNvSpPr>
            <p:nvPr/>
          </p:nvSpPr>
          <p:spPr bwMode="auto">
            <a:xfrm>
              <a:off x="3369468" y="5915069"/>
              <a:ext cx="403225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dirty="0">
                  <a:latin typeface="Tahoma" pitchFamily="34" charset="0"/>
                </a:rPr>
                <a:t>z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3510640" y="4053395"/>
            <a:ext cx="2193198" cy="1748404"/>
            <a:chOff x="2491450" y="3988464"/>
            <a:chExt cx="2193198" cy="1748404"/>
          </a:xfrm>
        </p:grpSpPr>
        <p:sp>
          <p:nvSpPr>
            <p:cNvPr id="42" name="Text Box 26"/>
            <p:cNvSpPr txBox="1">
              <a:spLocks noChangeArrowheads="1"/>
            </p:cNvSpPr>
            <p:nvPr/>
          </p:nvSpPr>
          <p:spPr bwMode="auto">
            <a:xfrm>
              <a:off x="3059905" y="3988464"/>
              <a:ext cx="547688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400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43" name="Text Box 26"/>
            <p:cNvSpPr txBox="1">
              <a:spLocks noChangeArrowheads="1"/>
            </p:cNvSpPr>
            <p:nvPr/>
          </p:nvSpPr>
          <p:spPr bwMode="auto">
            <a:xfrm>
              <a:off x="2491450" y="3990950"/>
              <a:ext cx="547688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400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44" name="Text Box 26"/>
            <p:cNvSpPr txBox="1">
              <a:spLocks noChangeArrowheads="1"/>
            </p:cNvSpPr>
            <p:nvPr/>
          </p:nvSpPr>
          <p:spPr bwMode="auto">
            <a:xfrm>
              <a:off x="4136960" y="3991276"/>
              <a:ext cx="547688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400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45" name="Text Box 26"/>
            <p:cNvSpPr txBox="1">
              <a:spLocks noChangeArrowheads="1"/>
            </p:cNvSpPr>
            <p:nvPr/>
          </p:nvSpPr>
          <p:spPr bwMode="auto">
            <a:xfrm>
              <a:off x="3568505" y="3993762"/>
              <a:ext cx="547688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400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46" name="Text Box 26"/>
            <p:cNvSpPr txBox="1">
              <a:spLocks noChangeArrowheads="1"/>
            </p:cNvSpPr>
            <p:nvPr/>
          </p:nvSpPr>
          <p:spPr bwMode="auto">
            <a:xfrm>
              <a:off x="4127146" y="4424494"/>
              <a:ext cx="547688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400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47" name="Text Box 26"/>
            <p:cNvSpPr txBox="1">
              <a:spLocks noChangeArrowheads="1"/>
            </p:cNvSpPr>
            <p:nvPr/>
          </p:nvSpPr>
          <p:spPr bwMode="auto">
            <a:xfrm>
              <a:off x="3558691" y="4426980"/>
              <a:ext cx="547688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400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48" name="Text Box 26"/>
            <p:cNvSpPr txBox="1">
              <a:spLocks noChangeArrowheads="1"/>
            </p:cNvSpPr>
            <p:nvPr/>
          </p:nvSpPr>
          <p:spPr bwMode="auto">
            <a:xfrm>
              <a:off x="3059905" y="4914900"/>
              <a:ext cx="547688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400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49" name="Text Box 26"/>
            <p:cNvSpPr txBox="1">
              <a:spLocks noChangeArrowheads="1"/>
            </p:cNvSpPr>
            <p:nvPr/>
          </p:nvSpPr>
          <p:spPr bwMode="auto">
            <a:xfrm>
              <a:off x="2491450" y="4917386"/>
              <a:ext cx="547688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400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50" name="Text Box 26"/>
            <p:cNvSpPr txBox="1">
              <a:spLocks noChangeArrowheads="1"/>
            </p:cNvSpPr>
            <p:nvPr/>
          </p:nvSpPr>
          <p:spPr bwMode="auto">
            <a:xfrm>
              <a:off x="3060140" y="5367669"/>
              <a:ext cx="547688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400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51" name="Text Box 26"/>
            <p:cNvSpPr txBox="1">
              <a:spLocks noChangeArrowheads="1"/>
            </p:cNvSpPr>
            <p:nvPr/>
          </p:nvSpPr>
          <p:spPr bwMode="auto">
            <a:xfrm>
              <a:off x="2491685" y="5370155"/>
              <a:ext cx="547688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400" dirty="0">
                  <a:latin typeface="Tahoma" pitchFamily="34" charset="0"/>
                </a:rPr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4612614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34" grpId="0"/>
      <p:bldP spid="35" grpId="0"/>
      <p:bldP spid="37" grpId="0"/>
      <p:bldP spid="3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5.2 How to Use K-maps (4/7)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#15: Simplification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29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2" name="Rectangle 3"/>
          <p:cNvSpPr txBox="1">
            <a:spLocks noChangeArrowheads="1"/>
          </p:cNvSpPr>
          <p:nvPr/>
        </p:nvSpPr>
        <p:spPr>
          <a:xfrm>
            <a:off x="457200" y="1458951"/>
            <a:ext cx="8229600" cy="3939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1938" indent="-2619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Each group of adjacent </a:t>
            </a:r>
            <a:r>
              <a:rPr lang="en-US" dirty="0" err="1"/>
              <a:t>minterms</a:t>
            </a:r>
            <a:r>
              <a:rPr lang="en-US" dirty="0"/>
              <a:t> corresponds to a possible product term of the given function.</a:t>
            </a:r>
          </a:p>
          <a:p>
            <a:pPr marL="261938" indent="-261938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Here, there are 2 groups of </a:t>
            </a:r>
            <a:r>
              <a:rPr lang="en-US" dirty="0" err="1"/>
              <a:t>minterms</a:t>
            </a:r>
            <a:r>
              <a:rPr lang="en-US" dirty="0"/>
              <a:t>, A and B:</a:t>
            </a:r>
          </a:p>
          <a:p>
            <a:pPr lvl="1" fontAlgn="auto">
              <a:spcAft>
                <a:spcPts val="0"/>
              </a:spcAft>
              <a:buFont typeface="Wingdings" pitchFamily="2" charset="2"/>
              <a:buNone/>
            </a:pPr>
            <a:r>
              <a:rPr lang="en-US" dirty="0">
                <a:solidFill>
                  <a:srgbClr val="0000FF"/>
                </a:solidFill>
              </a:rPr>
              <a:t>	A</a:t>
            </a:r>
            <a:r>
              <a:rPr lang="en-US" dirty="0"/>
              <a:t>	=  </a:t>
            </a:r>
            <a:r>
              <a:rPr lang="en-US" dirty="0" err="1"/>
              <a:t>w'.x.y'.z</a:t>
            </a:r>
            <a:r>
              <a:rPr lang="en-US" dirty="0"/>
              <a:t>' + </a:t>
            </a:r>
            <a:r>
              <a:rPr lang="en-US" dirty="0" err="1"/>
              <a:t>w'.x.y'.z</a:t>
            </a:r>
            <a:r>
              <a:rPr lang="en-US" dirty="0"/>
              <a:t> =  w'.</a:t>
            </a:r>
            <a:r>
              <a:rPr lang="en-US" dirty="0" err="1"/>
              <a:t>x.y</a:t>
            </a:r>
            <a:r>
              <a:rPr lang="en-US" dirty="0"/>
              <a:t>'.(z' + z) =  </a:t>
            </a:r>
            <a:r>
              <a:rPr lang="en-US" b="1" dirty="0">
                <a:solidFill>
                  <a:srgbClr val="0000CC"/>
                </a:solidFill>
              </a:rPr>
              <a:t>w'.</a:t>
            </a:r>
            <a:r>
              <a:rPr lang="en-US" b="1" dirty="0" err="1">
                <a:solidFill>
                  <a:srgbClr val="0000CC"/>
                </a:solidFill>
              </a:rPr>
              <a:t>x.y</a:t>
            </a:r>
            <a:r>
              <a:rPr lang="en-US" b="1" dirty="0">
                <a:solidFill>
                  <a:srgbClr val="0000CC"/>
                </a:solidFill>
              </a:rPr>
              <a:t>'</a:t>
            </a:r>
          </a:p>
          <a:p>
            <a:pPr lvl="1" fontAlgn="auto">
              <a:spcBef>
                <a:spcPct val="3000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dirty="0">
                <a:solidFill>
                  <a:srgbClr val="CC0000"/>
                </a:solidFill>
              </a:rPr>
              <a:t>	</a:t>
            </a:r>
            <a:r>
              <a:rPr lang="en-US" dirty="0">
                <a:solidFill>
                  <a:srgbClr val="800000"/>
                </a:solidFill>
              </a:rPr>
              <a:t>B</a:t>
            </a:r>
            <a:r>
              <a:rPr lang="en-US" dirty="0"/>
              <a:t>	=  w.x'.</a:t>
            </a:r>
            <a:r>
              <a:rPr lang="en-US" dirty="0" err="1"/>
              <a:t>y.z</a:t>
            </a:r>
            <a:r>
              <a:rPr lang="en-US" dirty="0"/>
              <a:t>' + w.x'.</a:t>
            </a:r>
            <a:r>
              <a:rPr lang="en-US" dirty="0" err="1"/>
              <a:t>y.z</a:t>
            </a:r>
            <a:r>
              <a:rPr lang="en-US" dirty="0"/>
              <a:t> + </a:t>
            </a:r>
            <a:r>
              <a:rPr lang="en-US" dirty="0" err="1"/>
              <a:t>w.x.y.z</a:t>
            </a:r>
            <a:r>
              <a:rPr lang="en-US" dirty="0"/>
              <a:t>' + </a:t>
            </a:r>
            <a:r>
              <a:rPr lang="en-US" dirty="0" err="1"/>
              <a:t>w.x.y.z</a:t>
            </a:r>
            <a:endParaRPr lang="en-US" dirty="0"/>
          </a:p>
          <a:p>
            <a:pPr lvl="1" fontAlgn="auto">
              <a:spcAft>
                <a:spcPts val="0"/>
              </a:spcAft>
              <a:buFont typeface="Wingdings" pitchFamily="2" charset="2"/>
              <a:buNone/>
            </a:pPr>
            <a:r>
              <a:rPr lang="en-US" dirty="0"/>
              <a:t>		=  </a:t>
            </a:r>
            <a:r>
              <a:rPr lang="en-US" dirty="0" err="1"/>
              <a:t>w.x'.y</a:t>
            </a:r>
            <a:r>
              <a:rPr lang="en-US" dirty="0"/>
              <a:t>.(z' + z) + </a:t>
            </a:r>
            <a:r>
              <a:rPr lang="en-US" dirty="0" err="1"/>
              <a:t>w.x.y</a:t>
            </a:r>
            <a:r>
              <a:rPr lang="en-US" dirty="0"/>
              <a:t>.(z' + z)</a:t>
            </a:r>
          </a:p>
          <a:p>
            <a:pPr lvl="1" fontAlgn="auto">
              <a:spcAft>
                <a:spcPts val="0"/>
              </a:spcAft>
              <a:buFont typeface="Wingdings" pitchFamily="2" charset="2"/>
              <a:buNone/>
            </a:pPr>
            <a:r>
              <a:rPr lang="en-US" dirty="0"/>
              <a:t>		=  </a:t>
            </a:r>
            <a:r>
              <a:rPr lang="en-US" dirty="0" err="1"/>
              <a:t>w.x'.y</a:t>
            </a:r>
            <a:r>
              <a:rPr lang="en-US" dirty="0"/>
              <a:t> + </a:t>
            </a:r>
            <a:r>
              <a:rPr lang="en-US" dirty="0" err="1"/>
              <a:t>w.x.y</a:t>
            </a:r>
            <a:endParaRPr lang="en-US" dirty="0"/>
          </a:p>
          <a:p>
            <a:pPr lvl="1" fontAlgn="auto">
              <a:spcAft>
                <a:spcPts val="0"/>
              </a:spcAft>
              <a:buFont typeface="Wingdings" pitchFamily="2" charset="2"/>
              <a:buNone/>
            </a:pPr>
            <a:r>
              <a:rPr lang="en-US" dirty="0"/>
              <a:t>		=  w.(</a:t>
            </a:r>
            <a:r>
              <a:rPr lang="en-US" dirty="0" err="1"/>
              <a:t>x'+x</a:t>
            </a:r>
            <a:r>
              <a:rPr lang="en-US" dirty="0"/>
              <a:t>).y</a:t>
            </a:r>
          </a:p>
          <a:p>
            <a:pPr lvl="1" fontAlgn="auto">
              <a:spcAft>
                <a:spcPts val="0"/>
              </a:spcAft>
              <a:buFont typeface="Wingdings" pitchFamily="2" charset="2"/>
              <a:buNone/>
            </a:pPr>
            <a:r>
              <a:rPr lang="en-US" dirty="0"/>
              <a:t>		=  </a:t>
            </a:r>
            <a:r>
              <a:rPr lang="en-US" b="1" dirty="0" err="1">
                <a:solidFill>
                  <a:srgbClr val="800000"/>
                </a:solidFill>
              </a:rPr>
              <a:t>w.y</a:t>
            </a:r>
            <a:endParaRPr lang="en-US" b="1" dirty="0">
              <a:solidFill>
                <a:srgbClr val="800000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970433" y="4399533"/>
            <a:ext cx="1985963" cy="617537"/>
            <a:chOff x="4975660" y="4412117"/>
            <a:chExt cx="1985963" cy="617537"/>
          </a:xfrm>
        </p:grpSpPr>
        <p:sp>
          <p:nvSpPr>
            <p:cNvPr id="55" name="AutoShape 71"/>
            <p:cNvSpPr>
              <a:spLocks noChangeArrowheads="1"/>
            </p:cNvSpPr>
            <p:nvPr/>
          </p:nvSpPr>
          <p:spPr bwMode="auto">
            <a:xfrm>
              <a:off x="6107548" y="4705804"/>
              <a:ext cx="854075" cy="323850"/>
            </a:xfrm>
            <a:prstGeom prst="flowChartAlternateProcess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Text Box 99"/>
            <p:cNvSpPr txBox="1">
              <a:spLocks noChangeArrowheads="1"/>
            </p:cNvSpPr>
            <p:nvPr/>
          </p:nvSpPr>
          <p:spPr bwMode="auto">
            <a:xfrm>
              <a:off x="4975660" y="4412117"/>
              <a:ext cx="309563" cy="460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2000">
                  <a:solidFill>
                    <a:srgbClr val="0000FF"/>
                  </a:solidFill>
                  <a:latin typeface="Tahoma" pitchFamily="34" charset="0"/>
                </a:rPr>
                <a:t>A</a:t>
              </a:r>
            </a:p>
          </p:txBody>
        </p:sp>
        <p:sp>
          <p:nvSpPr>
            <p:cNvPr id="85" name="Line 101"/>
            <p:cNvSpPr>
              <a:spLocks noChangeShapeType="1"/>
            </p:cNvSpPr>
            <p:nvPr/>
          </p:nvSpPr>
          <p:spPr bwMode="auto">
            <a:xfrm>
              <a:off x="5285223" y="4594679"/>
              <a:ext cx="820738" cy="11112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7065160" y="5165765"/>
            <a:ext cx="1577975" cy="844550"/>
            <a:chOff x="7055285" y="5147129"/>
            <a:chExt cx="1577975" cy="844550"/>
          </a:xfrm>
        </p:grpSpPr>
        <p:sp>
          <p:nvSpPr>
            <p:cNvPr id="54" name="AutoShape 70"/>
            <p:cNvSpPr>
              <a:spLocks noChangeArrowheads="1"/>
            </p:cNvSpPr>
            <p:nvPr/>
          </p:nvSpPr>
          <p:spPr bwMode="auto">
            <a:xfrm>
              <a:off x="7055285" y="5147129"/>
              <a:ext cx="749300" cy="787400"/>
            </a:xfrm>
            <a:prstGeom prst="flowChartAlternateProcess">
              <a:avLst/>
            </a:prstGeom>
            <a:noFill/>
            <a:ln w="28575">
              <a:solidFill>
                <a:srgbClr val="C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Text Box 100"/>
            <p:cNvSpPr txBox="1">
              <a:spLocks noChangeArrowheads="1"/>
            </p:cNvSpPr>
            <p:nvPr/>
          </p:nvSpPr>
          <p:spPr bwMode="auto">
            <a:xfrm>
              <a:off x="8325285" y="5531304"/>
              <a:ext cx="307975" cy="460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2000" dirty="0">
                  <a:solidFill>
                    <a:srgbClr val="800000"/>
                  </a:solidFill>
                  <a:latin typeface="Tahoma" pitchFamily="34" charset="0"/>
                </a:rPr>
                <a:t>B</a:t>
              </a:r>
            </a:p>
          </p:txBody>
        </p:sp>
        <p:sp>
          <p:nvSpPr>
            <p:cNvPr id="86" name="Line 102"/>
            <p:cNvSpPr>
              <a:spLocks noChangeShapeType="1"/>
            </p:cNvSpPr>
            <p:nvPr/>
          </p:nvSpPr>
          <p:spPr bwMode="auto">
            <a:xfrm flipH="1" flipV="1">
              <a:off x="7831573" y="5613854"/>
              <a:ext cx="525463" cy="12858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372535" y="3445329"/>
            <a:ext cx="2963863" cy="2971800"/>
            <a:chOff x="5372535" y="3445329"/>
            <a:chExt cx="2963863" cy="2971800"/>
          </a:xfrm>
        </p:grpSpPr>
        <p:grpSp>
          <p:nvGrpSpPr>
            <p:cNvPr id="6" name="Group 5"/>
            <p:cNvGrpSpPr/>
            <p:nvPr/>
          </p:nvGrpSpPr>
          <p:grpSpPr>
            <a:xfrm>
              <a:off x="6086910" y="4700437"/>
              <a:ext cx="1786425" cy="1290637"/>
              <a:chOff x="6056748" y="4704217"/>
              <a:chExt cx="1851025" cy="1290637"/>
            </a:xfrm>
          </p:grpSpPr>
          <p:sp>
            <p:nvSpPr>
              <p:cNvPr id="76" name="Text Box 92"/>
              <p:cNvSpPr txBox="1">
                <a:spLocks noChangeArrowheads="1"/>
              </p:cNvSpPr>
              <p:nvPr/>
            </p:nvSpPr>
            <p:spPr bwMode="auto">
              <a:xfrm>
                <a:off x="6982260" y="5166179"/>
                <a:ext cx="463550" cy="368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400" b="1">
                    <a:solidFill>
                      <a:srgbClr val="FF0000"/>
                    </a:solidFill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77" name="Text Box 93"/>
              <p:cNvSpPr txBox="1">
                <a:spLocks noChangeArrowheads="1"/>
              </p:cNvSpPr>
              <p:nvPr/>
            </p:nvSpPr>
            <p:spPr bwMode="auto">
              <a:xfrm>
                <a:off x="7445810" y="5166179"/>
                <a:ext cx="461963" cy="368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400" b="1">
                    <a:solidFill>
                      <a:srgbClr val="FF0000"/>
                    </a:solidFill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79" name="Text Box 95"/>
              <p:cNvSpPr txBox="1">
                <a:spLocks noChangeArrowheads="1"/>
              </p:cNvSpPr>
              <p:nvPr/>
            </p:nvSpPr>
            <p:spPr bwMode="auto">
              <a:xfrm>
                <a:off x="6982260" y="5626554"/>
                <a:ext cx="463550" cy="368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400" b="1">
                    <a:solidFill>
                      <a:srgbClr val="FF0000"/>
                    </a:solidFill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80" name="Text Box 96"/>
              <p:cNvSpPr txBox="1">
                <a:spLocks noChangeArrowheads="1"/>
              </p:cNvSpPr>
              <p:nvPr/>
            </p:nvSpPr>
            <p:spPr bwMode="auto">
              <a:xfrm>
                <a:off x="7445810" y="5626554"/>
                <a:ext cx="461963" cy="368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400" b="1">
                    <a:solidFill>
                      <a:srgbClr val="FF0000"/>
                    </a:solidFill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59" name="Text Box 75"/>
              <p:cNvSpPr txBox="1">
                <a:spLocks noChangeArrowheads="1"/>
              </p:cNvSpPr>
              <p:nvPr/>
            </p:nvSpPr>
            <p:spPr bwMode="auto">
              <a:xfrm>
                <a:off x="6056748" y="4704217"/>
                <a:ext cx="461963" cy="369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400" b="1" dirty="0">
                    <a:solidFill>
                      <a:srgbClr val="FF0000"/>
                    </a:solidFill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60" name="Text Box 76"/>
              <p:cNvSpPr txBox="1">
                <a:spLocks noChangeArrowheads="1"/>
              </p:cNvSpPr>
              <p:nvPr/>
            </p:nvSpPr>
            <p:spPr bwMode="auto">
              <a:xfrm>
                <a:off x="6518710" y="4704217"/>
                <a:ext cx="463550" cy="369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400" b="1">
                    <a:solidFill>
                      <a:srgbClr val="FF0000"/>
                    </a:solidFill>
                    <a:latin typeface="Tahoma" pitchFamily="34" charset="0"/>
                  </a:rPr>
                  <a:t>1</a:t>
                </a: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5372535" y="3445329"/>
              <a:ext cx="2963863" cy="2971800"/>
              <a:chOff x="5372535" y="3445329"/>
              <a:chExt cx="2963863" cy="2971800"/>
            </a:xfrm>
          </p:grpSpPr>
          <p:sp>
            <p:nvSpPr>
              <p:cNvPr id="56" name="Rectangle 72"/>
              <p:cNvSpPr>
                <a:spLocks noChangeArrowheads="1"/>
              </p:cNvSpPr>
              <p:nvPr/>
            </p:nvSpPr>
            <p:spPr bwMode="auto">
              <a:xfrm>
                <a:off x="6056748" y="4151767"/>
                <a:ext cx="1851025" cy="1843088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" name="Line 73"/>
              <p:cNvSpPr>
                <a:spLocks noChangeShapeType="1"/>
              </p:cNvSpPr>
              <p:nvPr/>
            </p:nvSpPr>
            <p:spPr bwMode="auto">
              <a:xfrm>
                <a:off x="6056748" y="4612142"/>
                <a:ext cx="185102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" name="Line 74"/>
              <p:cNvSpPr>
                <a:spLocks noChangeShapeType="1"/>
              </p:cNvSpPr>
              <p:nvPr/>
            </p:nvSpPr>
            <p:spPr bwMode="auto">
              <a:xfrm>
                <a:off x="6518710" y="4151767"/>
                <a:ext cx="0" cy="184308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" name="Text Box 77"/>
              <p:cNvSpPr txBox="1">
                <a:spLocks noChangeArrowheads="1"/>
              </p:cNvSpPr>
              <p:nvPr/>
            </p:nvSpPr>
            <p:spPr bwMode="auto">
              <a:xfrm>
                <a:off x="5372535" y="5397954"/>
                <a:ext cx="341313" cy="368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w</a:t>
                </a:r>
              </a:p>
            </p:txBody>
          </p:sp>
          <p:sp>
            <p:nvSpPr>
              <p:cNvPr id="62" name="AutoShape 78"/>
              <p:cNvSpPr>
                <a:spLocks/>
              </p:cNvSpPr>
              <p:nvPr/>
            </p:nvSpPr>
            <p:spPr bwMode="auto">
              <a:xfrm>
                <a:off x="5664635" y="5116967"/>
                <a:ext cx="111125" cy="869950"/>
              </a:xfrm>
              <a:prstGeom prst="leftBrace">
                <a:avLst>
                  <a:gd name="adj1" fmla="val 65238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" name="AutoShape 79"/>
              <p:cNvSpPr>
                <a:spLocks/>
              </p:cNvSpPr>
              <p:nvPr/>
            </p:nvSpPr>
            <p:spPr bwMode="auto">
              <a:xfrm rot="5400000" flipV="1">
                <a:off x="7383898" y="3337379"/>
                <a:ext cx="142875" cy="906463"/>
              </a:xfrm>
              <a:prstGeom prst="leftBrace">
                <a:avLst>
                  <a:gd name="adj1" fmla="val 52870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" name="Line 80"/>
              <p:cNvSpPr>
                <a:spLocks noChangeShapeType="1"/>
              </p:cNvSpPr>
              <p:nvPr/>
            </p:nvSpPr>
            <p:spPr bwMode="auto">
              <a:xfrm>
                <a:off x="6982260" y="4151767"/>
                <a:ext cx="0" cy="184308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" name="Line 81"/>
              <p:cNvSpPr>
                <a:spLocks noChangeShapeType="1"/>
              </p:cNvSpPr>
              <p:nvPr/>
            </p:nvSpPr>
            <p:spPr bwMode="auto">
              <a:xfrm>
                <a:off x="7445810" y="4151767"/>
                <a:ext cx="0" cy="184308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" name="Text Box 82"/>
              <p:cNvSpPr txBox="1">
                <a:spLocks noChangeArrowheads="1"/>
              </p:cNvSpPr>
              <p:nvPr/>
            </p:nvSpPr>
            <p:spPr bwMode="auto">
              <a:xfrm>
                <a:off x="5585260" y="4245429"/>
                <a:ext cx="501650" cy="19065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r" eaLnBrk="0" hangingPunct="0">
                  <a:lnSpc>
                    <a:spcPct val="110000"/>
                  </a:lnSpc>
                </a:pPr>
                <a:r>
                  <a:rPr lang="en-GB" sz="1400" b="1">
                    <a:latin typeface="Times New Roman" pitchFamily="18" charset="0"/>
                  </a:rPr>
                  <a:t>00</a:t>
                </a:r>
              </a:p>
              <a:p>
                <a:pPr algn="r" eaLnBrk="0" hangingPunct="0">
                  <a:lnSpc>
                    <a:spcPct val="110000"/>
                  </a:lnSpc>
                </a:pPr>
                <a:endParaRPr lang="en-GB" sz="1400" b="1">
                  <a:latin typeface="Times New Roman" pitchFamily="18" charset="0"/>
                </a:endParaRPr>
              </a:p>
              <a:p>
                <a:pPr algn="r" eaLnBrk="0" hangingPunct="0">
                  <a:lnSpc>
                    <a:spcPct val="110000"/>
                  </a:lnSpc>
                </a:pPr>
                <a:r>
                  <a:rPr lang="en-GB" sz="1400" b="1">
                    <a:latin typeface="Times New Roman" pitchFamily="18" charset="0"/>
                  </a:rPr>
                  <a:t>   01</a:t>
                </a:r>
              </a:p>
              <a:p>
                <a:pPr algn="r" eaLnBrk="0" hangingPunct="0">
                  <a:lnSpc>
                    <a:spcPct val="110000"/>
                  </a:lnSpc>
                </a:pPr>
                <a:endParaRPr lang="en-GB" sz="1400" b="1">
                  <a:latin typeface="Times New Roman" pitchFamily="18" charset="0"/>
                </a:endParaRPr>
              </a:p>
              <a:p>
                <a:pPr algn="r" eaLnBrk="0" hangingPunct="0">
                  <a:lnSpc>
                    <a:spcPct val="110000"/>
                  </a:lnSpc>
                </a:pPr>
                <a:r>
                  <a:rPr lang="en-GB" sz="1400" b="1">
                    <a:latin typeface="Times New Roman" pitchFamily="18" charset="0"/>
                  </a:rPr>
                  <a:t>11</a:t>
                </a:r>
              </a:p>
              <a:p>
                <a:pPr algn="r" eaLnBrk="0" hangingPunct="0">
                  <a:lnSpc>
                    <a:spcPct val="110000"/>
                  </a:lnSpc>
                </a:pPr>
                <a:endParaRPr lang="en-GB" sz="1400" b="1">
                  <a:latin typeface="Times New Roman" pitchFamily="18" charset="0"/>
                </a:endParaRPr>
              </a:p>
              <a:p>
                <a:pPr algn="r" eaLnBrk="0" hangingPunct="0">
                  <a:lnSpc>
                    <a:spcPct val="110000"/>
                  </a:lnSpc>
                </a:pPr>
                <a:r>
                  <a:rPr lang="en-GB" sz="1400" b="1">
                    <a:latin typeface="Times New Roman" pitchFamily="18" charset="0"/>
                  </a:rPr>
                  <a:t>10</a:t>
                </a:r>
                <a:endParaRPr lang="en-GB" sz="1600" b="1">
                  <a:latin typeface="Times New Roman" pitchFamily="18" charset="0"/>
                </a:endParaRPr>
              </a:p>
            </p:txBody>
          </p:sp>
          <p:sp>
            <p:nvSpPr>
              <p:cNvPr id="67" name="Text Box 83"/>
              <p:cNvSpPr txBox="1">
                <a:spLocks noChangeArrowheads="1"/>
              </p:cNvSpPr>
              <p:nvPr/>
            </p:nvSpPr>
            <p:spPr bwMode="auto">
              <a:xfrm>
                <a:off x="6132948" y="3858079"/>
                <a:ext cx="1890713" cy="368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GB" sz="1400" b="1">
                    <a:latin typeface="Times New Roman" pitchFamily="18" charset="0"/>
                  </a:rPr>
                  <a:t>00       01      11       10</a:t>
                </a:r>
                <a:endParaRPr lang="en-GB" sz="1600" b="1">
                  <a:latin typeface="Times New Roman" pitchFamily="18" charset="0"/>
                </a:endParaRPr>
              </a:p>
            </p:txBody>
          </p:sp>
          <p:sp>
            <p:nvSpPr>
              <p:cNvPr id="68" name="AutoShape 84"/>
              <p:cNvSpPr>
                <a:spLocks/>
              </p:cNvSpPr>
              <p:nvPr/>
            </p:nvSpPr>
            <p:spPr bwMode="auto">
              <a:xfrm rot="16200000">
                <a:off x="6901298" y="5658304"/>
                <a:ext cx="142875" cy="906463"/>
              </a:xfrm>
              <a:prstGeom prst="leftBrace">
                <a:avLst>
                  <a:gd name="adj1" fmla="val 52870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Text Box 85"/>
              <p:cNvSpPr txBox="1">
                <a:spLocks noChangeArrowheads="1"/>
              </p:cNvSpPr>
              <p:nvPr/>
            </p:nvSpPr>
            <p:spPr bwMode="auto">
              <a:xfrm>
                <a:off x="6809223" y="6140904"/>
                <a:ext cx="341313" cy="2762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z</a:t>
                </a:r>
              </a:p>
            </p:txBody>
          </p:sp>
          <p:sp>
            <p:nvSpPr>
              <p:cNvPr id="70" name="Line 86"/>
              <p:cNvSpPr>
                <a:spLocks noChangeShapeType="1"/>
              </p:cNvSpPr>
              <p:nvPr/>
            </p:nvSpPr>
            <p:spPr bwMode="auto">
              <a:xfrm flipH="1" flipV="1">
                <a:off x="5736073" y="3773942"/>
                <a:ext cx="307975" cy="36830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Text Box 87"/>
              <p:cNvSpPr txBox="1">
                <a:spLocks noChangeArrowheads="1"/>
              </p:cNvSpPr>
              <p:nvPr/>
            </p:nvSpPr>
            <p:spPr bwMode="auto">
              <a:xfrm>
                <a:off x="5509060" y="3902529"/>
                <a:ext cx="482600" cy="3333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wx</a:t>
                </a:r>
              </a:p>
            </p:txBody>
          </p:sp>
          <p:sp>
            <p:nvSpPr>
              <p:cNvPr id="72" name="Text Box 88"/>
              <p:cNvSpPr txBox="1">
                <a:spLocks noChangeArrowheads="1"/>
              </p:cNvSpPr>
              <p:nvPr/>
            </p:nvSpPr>
            <p:spPr bwMode="auto">
              <a:xfrm>
                <a:off x="5778935" y="3662817"/>
                <a:ext cx="400050" cy="292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yz</a:t>
                </a:r>
              </a:p>
            </p:txBody>
          </p:sp>
          <p:sp>
            <p:nvSpPr>
              <p:cNvPr id="73" name="Line 89"/>
              <p:cNvSpPr>
                <a:spLocks noChangeShapeType="1"/>
              </p:cNvSpPr>
              <p:nvPr/>
            </p:nvSpPr>
            <p:spPr bwMode="auto">
              <a:xfrm>
                <a:off x="6056748" y="5074104"/>
                <a:ext cx="185102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" name="Line 90"/>
              <p:cNvSpPr>
                <a:spLocks noChangeShapeType="1"/>
              </p:cNvSpPr>
              <p:nvPr/>
            </p:nvSpPr>
            <p:spPr bwMode="auto">
              <a:xfrm>
                <a:off x="6056748" y="5534479"/>
                <a:ext cx="185102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" name="Line 91"/>
              <p:cNvSpPr>
                <a:spLocks noChangeShapeType="1"/>
              </p:cNvSpPr>
              <p:nvPr/>
            </p:nvSpPr>
            <p:spPr bwMode="auto">
              <a:xfrm>
                <a:off x="6056748" y="5534479"/>
                <a:ext cx="185102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Line 94"/>
              <p:cNvSpPr>
                <a:spLocks noChangeShapeType="1"/>
              </p:cNvSpPr>
              <p:nvPr/>
            </p:nvSpPr>
            <p:spPr bwMode="auto">
              <a:xfrm>
                <a:off x="6056748" y="5994854"/>
                <a:ext cx="185102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" name="AutoShape 97"/>
              <p:cNvSpPr>
                <a:spLocks/>
              </p:cNvSpPr>
              <p:nvPr/>
            </p:nvSpPr>
            <p:spPr bwMode="auto">
              <a:xfrm flipH="1">
                <a:off x="7971273" y="4639129"/>
                <a:ext cx="111125" cy="869950"/>
              </a:xfrm>
              <a:prstGeom prst="leftBrace">
                <a:avLst>
                  <a:gd name="adj1" fmla="val 65238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" name="Text Box 98"/>
              <p:cNvSpPr txBox="1">
                <a:spLocks noChangeArrowheads="1"/>
              </p:cNvSpPr>
              <p:nvPr/>
            </p:nvSpPr>
            <p:spPr bwMode="auto">
              <a:xfrm>
                <a:off x="7996673" y="4932817"/>
                <a:ext cx="339725" cy="368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x</a:t>
                </a:r>
              </a:p>
            </p:txBody>
          </p:sp>
          <p:sp>
            <p:nvSpPr>
              <p:cNvPr id="87" name="Text Box 103"/>
              <p:cNvSpPr txBox="1">
                <a:spLocks noChangeArrowheads="1"/>
              </p:cNvSpPr>
              <p:nvPr/>
            </p:nvSpPr>
            <p:spPr bwMode="auto">
              <a:xfrm>
                <a:off x="7290235" y="3445329"/>
                <a:ext cx="341313" cy="2762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y</a:t>
                </a:r>
              </a:p>
            </p:txBody>
          </p:sp>
        </p:grpSp>
        <p:grpSp>
          <p:nvGrpSpPr>
            <p:cNvPr id="88" name="Group 87"/>
            <p:cNvGrpSpPr/>
            <p:nvPr/>
          </p:nvGrpSpPr>
          <p:grpSpPr>
            <a:xfrm>
              <a:off x="6079368" y="4247244"/>
              <a:ext cx="1828405" cy="1748404"/>
              <a:chOff x="2491450" y="3988464"/>
              <a:chExt cx="2193198" cy="1748404"/>
            </a:xfrm>
          </p:grpSpPr>
          <p:sp>
            <p:nvSpPr>
              <p:cNvPr id="89" name="Text Box 26"/>
              <p:cNvSpPr txBox="1">
                <a:spLocks noChangeArrowheads="1"/>
              </p:cNvSpPr>
              <p:nvPr/>
            </p:nvSpPr>
            <p:spPr bwMode="auto">
              <a:xfrm>
                <a:off x="3059905" y="3988464"/>
                <a:ext cx="547688" cy="366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400" dirty="0">
                    <a:latin typeface="Tahoma" pitchFamily="34" charset="0"/>
                  </a:rPr>
                  <a:t>0</a:t>
                </a:r>
              </a:p>
            </p:txBody>
          </p:sp>
          <p:sp>
            <p:nvSpPr>
              <p:cNvPr id="90" name="Text Box 26"/>
              <p:cNvSpPr txBox="1">
                <a:spLocks noChangeArrowheads="1"/>
              </p:cNvSpPr>
              <p:nvPr/>
            </p:nvSpPr>
            <p:spPr bwMode="auto">
              <a:xfrm>
                <a:off x="2491450" y="3990950"/>
                <a:ext cx="547688" cy="366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400" dirty="0">
                    <a:latin typeface="Tahoma" pitchFamily="34" charset="0"/>
                  </a:rPr>
                  <a:t>0</a:t>
                </a:r>
              </a:p>
            </p:txBody>
          </p:sp>
          <p:sp>
            <p:nvSpPr>
              <p:cNvPr id="91" name="Text Box 26"/>
              <p:cNvSpPr txBox="1">
                <a:spLocks noChangeArrowheads="1"/>
              </p:cNvSpPr>
              <p:nvPr/>
            </p:nvSpPr>
            <p:spPr bwMode="auto">
              <a:xfrm>
                <a:off x="4136960" y="3991276"/>
                <a:ext cx="547688" cy="366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400" dirty="0">
                    <a:latin typeface="Tahoma" pitchFamily="34" charset="0"/>
                  </a:rPr>
                  <a:t>0</a:t>
                </a:r>
              </a:p>
            </p:txBody>
          </p:sp>
          <p:sp>
            <p:nvSpPr>
              <p:cNvPr id="92" name="Text Box 26"/>
              <p:cNvSpPr txBox="1">
                <a:spLocks noChangeArrowheads="1"/>
              </p:cNvSpPr>
              <p:nvPr/>
            </p:nvSpPr>
            <p:spPr bwMode="auto">
              <a:xfrm>
                <a:off x="3568505" y="3993762"/>
                <a:ext cx="547688" cy="366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400" dirty="0">
                    <a:latin typeface="Tahoma" pitchFamily="34" charset="0"/>
                  </a:rPr>
                  <a:t>0</a:t>
                </a:r>
              </a:p>
            </p:txBody>
          </p:sp>
          <p:sp>
            <p:nvSpPr>
              <p:cNvPr id="93" name="Text Box 26"/>
              <p:cNvSpPr txBox="1">
                <a:spLocks noChangeArrowheads="1"/>
              </p:cNvSpPr>
              <p:nvPr/>
            </p:nvSpPr>
            <p:spPr bwMode="auto">
              <a:xfrm>
                <a:off x="4127146" y="4424494"/>
                <a:ext cx="547688" cy="366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400" dirty="0">
                    <a:latin typeface="Tahoma" pitchFamily="34" charset="0"/>
                  </a:rPr>
                  <a:t>0</a:t>
                </a:r>
              </a:p>
            </p:txBody>
          </p:sp>
          <p:sp>
            <p:nvSpPr>
              <p:cNvPr id="94" name="Text Box 26"/>
              <p:cNvSpPr txBox="1">
                <a:spLocks noChangeArrowheads="1"/>
              </p:cNvSpPr>
              <p:nvPr/>
            </p:nvSpPr>
            <p:spPr bwMode="auto">
              <a:xfrm>
                <a:off x="3558691" y="4426980"/>
                <a:ext cx="547688" cy="366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400" dirty="0">
                    <a:latin typeface="Tahoma" pitchFamily="34" charset="0"/>
                  </a:rPr>
                  <a:t>0</a:t>
                </a:r>
              </a:p>
            </p:txBody>
          </p:sp>
          <p:sp>
            <p:nvSpPr>
              <p:cNvPr id="95" name="Text Box 26"/>
              <p:cNvSpPr txBox="1">
                <a:spLocks noChangeArrowheads="1"/>
              </p:cNvSpPr>
              <p:nvPr/>
            </p:nvSpPr>
            <p:spPr bwMode="auto">
              <a:xfrm>
                <a:off x="3059905" y="4914900"/>
                <a:ext cx="547688" cy="366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400" dirty="0">
                    <a:latin typeface="Tahoma" pitchFamily="34" charset="0"/>
                  </a:rPr>
                  <a:t>0</a:t>
                </a:r>
              </a:p>
            </p:txBody>
          </p:sp>
          <p:sp>
            <p:nvSpPr>
              <p:cNvPr id="96" name="Text Box 26"/>
              <p:cNvSpPr txBox="1">
                <a:spLocks noChangeArrowheads="1"/>
              </p:cNvSpPr>
              <p:nvPr/>
            </p:nvSpPr>
            <p:spPr bwMode="auto">
              <a:xfrm>
                <a:off x="2491450" y="4917386"/>
                <a:ext cx="547688" cy="366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400" dirty="0">
                    <a:latin typeface="Tahoma" pitchFamily="34" charset="0"/>
                  </a:rPr>
                  <a:t>0</a:t>
                </a:r>
              </a:p>
            </p:txBody>
          </p:sp>
          <p:sp>
            <p:nvSpPr>
              <p:cNvPr id="97" name="Text Box 26"/>
              <p:cNvSpPr txBox="1">
                <a:spLocks noChangeArrowheads="1"/>
              </p:cNvSpPr>
              <p:nvPr/>
            </p:nvSpPr>
            <p:spPr bwMode="auto">
              <a:xfrm>
                <a:off x="3060140" y="5367669"/>
                <a:ext cx="547688" cy="366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400" dirty="0">
                    <a:latin typeface="Tahoma" pitchFamily="34" charset="0"/>
                  </a:rPr>
                  <a:t>0</a:t>
                </a:r>
              </a:p>
            </p:txBody>
          </p:sp>
          <p:sp>
            <p:nvSpPr>
              <p:cNvPr id="98" name="Text Box 26"/>
              <p:cNvSpPr txBox="1">
                <a:spLocks noChangeArrowheads="1"/>
              </p:cNvSpPr>
              <p:nvPr/>
            </p:nvSpPr>
            <p:spPr bwMode="auto">
              <a:xfrm>
                <a:off x="2491685" y="5370155"/>
                <a:ext cx="547688" cy="366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400" dirty="0">
                    <a:latin typeface="Tahoma" pitchFamily="34" charset="0"/>
                  </a:rPr>
                  <a:t>0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7352518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701095414858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553450" cy="990600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Lecture #15: Simplification</a:t>
            </a:r>
          </a:p>
        </p:txBody>
      </p:sp>
      <p:sp>
        <p:nvSpPr>
          <p:cNvPr id="14339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418641" y="1224366"/>
            <a:ext cx="8420559" cy="5364970"/>
          </a:xfrm>
        </p:spPr>
        <p:txBody>
          <a:bodyPr>
            <a:noAutofit/>
          </a:bodyPr>
          <a:lstStyle/>
          <a:p>
            <a:pPr marL="514350" indent="-514350" eaLnBrk="1" hangingPunct="1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dirty="0"/>
              <a:t>Function Simplification</a:t>
            </a:r>
          </a:p>
          <a:p>
            <a:pPr marL="514350" indent="-514350" eaLnBrk="1" hangingPunct="1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dirty="0"/>
              <a:t>Algebraic Simplification</a:t>
            </a:r>
          </a:p>
          <a:p>
            <a:pPr marL="514350" indent="-514350" eaLnBrk="1" hangingPunct="1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dirty="0"/>
              <a:t>Half Adder</a:t>
            </a:r>
          </a:p>
          <a:p>
            <a:pPr marL="514350" indent="-514350" eaLnBrk="1" hangingPunct="1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dirty="0" err="1"/>
              <a:t>Gray</a:t>
            </a:r>
            <a:r>
              <a:rPr lang="en-GB" dirty="0"/>
              <a:t> Code</a:t>
            </a:r>
          </a:p>
          <a:p>
            <a:pPr marL="514350" indent="-514350" eaLnBrk="1" hangingPunct="1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dirty="0"/>
              <a:t>K-maps</a:t>
            </a:r>
          </a:p>
          <a:p>
            <a:pPr marL="1255713" lvl="1" indent="-635000">
              <a:spcBef>
                <a:spcPts val="200"/>
              </a:spcBef>
              <a:buClrTx/>
              <a:buSzPct val="100000"/>
              <a:buNone/>
            </a:pPr>
            <a:r>
              <a:rPr lang="en-GB" dirty="0"/>
              <a:t>5.1	Introduction</a:t>
            </a:r>
          </a:p>
          <a:p>
            <a:pPr marL="1255713" lvl="1" indent="-635000">
              <a:spcBef>
                <a:spcPts val="200"/>
              </a:spcBef>
              <a:buClrTx/>
              <a:buSzPct val="100000"/>
              <a:buNone/>
            </a:pPr>
            <a:r>
              <a:rPr lang="en-GB" dirty="0"/>
              <a:t>5.2	How to use K-maps</a:t>
            </a:r>
            <a:endParaRPr lang="en-GB" sz="2400" dirty="0"/>
          </a:p>
          <a:p>
            <a:pPr marL="1255713" lvl="1" indent="-635000">
              <a:spcBef>
                <a:spcPts val="200"/>
              </a:spcBef>
              <a:buClrTx/>
              <a:buSzPct val="100000"/>
              <a:buNone/>
            </a:pPr>
            <a:r>
              <a:rPr lang="en-GB" dirty="0"/>
              <a:t>5.3	Converting to </a:t>
            </a:r>
            <a:r>
              <a:rPr lang="en-GB" dirty="0" err="1"/>
              <a:t>Minterms</a:t>
            </a:r>
            <a:r>
              <a:rPr lang="en-GB" dirty="0"/>
              <a:t> Form</a:t>
            </a:r>
          </a:p>
          <a:p>
            <a:pPr marL="1255713" lvl="1" indent="-635000">
              <a:spcBef>
                <a:spcPts val="200"/>
              </a:spcBef>
              <a:buClrTx/>
              <a:buSzPct val="100000"/>
              <a:buNone/>
            </a:pPr>
            <a:r>
              <a:rPr lang="en-GB" dirty="0"/>
              <a:t>5.4	Prime </a:t>
            </a:r>
            <a:r>
              <a:rPr lang="en-GB" dirty="0" err="1"/>
              <a:t>Implicants</a:t>
            </a:r>
            <a:r>
              <a:rPr lang="en-GB" dirty="0"/>
              <a:t> (PIs) and Essential Prime </a:t>
            </a:r>
            <a:r>
              <a:rPr lang="en-GB" dirty="0" err="1"/>
              <a:t>Implicants</a:t>
            </a:r>
            <a:r>
              <a:rPr lang="en-GB" dirty="0"/>
              <a:t> (EPIs)</a:t>
            </a:r>
          </a:p>
          <a:p>
            <a:pPr marL="1255713" lvl="1" indent="-635000">
              <a:spcBef>
                <a:spcPts val="200"/>
              </a:spcBef>
              <a:buClrTx/>
              <a:buSzPct val="100000"/>
              <a:buNone/>
            </a:pPr>
            <a:r>
              <a:rPr lang="en-GB" dirty="0"/>
              <a:t>5.5	Finding Simplified SOP Expression</a:t>
            </a:r>
          </a:p>
          <a:p>
            <a:pPr marL="1255713" lvl="1" indent="-635000">
              <a:spcBef>
                <a:spcPts val="200"/>
              </a:spcBef>
              <a:buClrTx/>
              <a:buSzPct val="100000"/>
              <a:buNone/>
            </a:pPr>
            <a:r>
              <a:rPr lang="en-GB" dirty="0"/>
              <a:t>5.6	Finding Simplified POS Expression</a:t>
            </a:r>
          </a:p>
          <a:p>
            <a:pPr marL="1255713" lvl="1" indent="-635000">
              <a:spcBef>
                <a:spcPts val="200"/>
              </a:spcBef>
              <a:buClrTx/>
              <a:buSzPct val="100000"/>
              <a:buNone/>
            </a:pPr>
            <a:r>
              <a:rPr lang="en-GB" dirty="0"/>
              <a:t>5.7	Don’t-care Conditions</a:t>
            </a:r>
          </a:p>
          <a:p>
            <a:pPr marL="514350" indent="-514350" eaLnBrk="1" hangingPunct="1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dirty="0"/>
              <a:t>More Examples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#15: Simplification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607696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5.2 How to Use K-maps (5/7)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#15: Simplification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30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99" name="Rectangle 3"/>
          <p:cNvSpPr txBox="1">
            <a:spLocks noChangeArrowheads="1"/>
          </p:cNvSpPr>
          <p:nvPr/>
        </p:nvSpPr>
        <p:spPr>
          <a:xfrm>
            <a:off x="457200" y="1540042"/>
            <a:ext cx="8229600" cy="45908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3050" indent="-2730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Each product term that corresponds to a group, </a:t>
            </a:r>
            <a:r>
              <a:rPr lang="en-US" dirty="0">
                <a:solidFill>
                  <a:srgbClr val="C00000"/>
                </a:solidFill>
              </a:rPr>
              <a:t>w'∙</a:t>
            </a:r>
            <a:r>
              <a:rPr lang="en-US" dirty="0" err="1">
                <a:solidFill>
                  <a:srgbClr val="C00000"/>
                </a:solidFill>
              </a:rPr>
              <a:t>x∙y</a:t>
            </a:r>
            <a:r>
              <a:rPr lang="en-US" dirty="0">
                <a:solidFill>
                  <a:srgbClr val="C00000"/>
                </a:solidFill>
              </a:rPr>
              <a:t>'</a:t>
            </a:r>
            <a:r>
              <a:rPr lang="en-US" dirty="0"/>
              <a:t> and </a:t>
            </a:r>
            <a:r>
              <a:rPr lang="en-US" dirty="0" err="1">
                <a:solidFill>
                  <a:srgbClr val="C00000"/>
                </a:solidFill>
              </a:rPr>
              <a:t>w∙y</a:t>
            </a:r>
            <a:r>
              <a:rPr lang="en-US" dirty="0"/>
              <a:t>, represents the sum of </a:t>
            </a:r>
            <a:r>
              <a:rPr lang="en-US" dirty="0" err="1"/>
              <a:t>minterms</a:t>
            </a:r>
            <a:r>
              <a:rPr lang="en-US" dirty="0"/>
              <a:t> in that group.</a:t>
            </a:r>
          </a:p>
          <a:p>
            <a:pPr marL="273050" indent="-273050" fontAlgn="auto">
              <a:spcBef>
                <a:spcPct val="6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Boolean expression is therefore the sum of product terms (SOP) that represent all groups of the </a:t>
            </a:r>
            <a:r>
              <a:rPr lang="en-US" dirty="0" err="1"/>
              <a:t>minterms</a:t>
            </a:r>
            <a:r>
              <a:rPr lang="en-US" dirty="0"/>
              <a:t> of the function:</a:t>
            </a:r>
          </a:p>
          <a:p>
            <a:pPr lvl="1" fontAlgn="auto">
              <a:spcAft>
                <a:spcPts val="0"/>
              </a:spcAft>
              <a:buFont typeface="Wingdings" pitchFamily="2" charset="2"/>
              <a:buNone/>
            </a:pPr>
            <a:r>
              <a:rPr lang="en-US" sz="2100" dirty="0"/>
              <a:t>	</a:t>
            </a:r>
            <a:r>
              <a:rPr lang="en-US" sz="2400" i="1" dirty="0"/>
              <a:t>F</a:t>
            </a:r>
            <a:r>
              <a:rPr lang="en-US" sz="2400" dirty="0"/>
              <a:t>(</a:t>
            </a:r>
            <a:r>
              <a:rPr lang="en-US" sz="2400" dirty="0" err="1"/>
              <a:t>w,x,y,z</a:t>
            </a:r>
            <a:r>
              <a:rPr lang="en-US" sz="2400" dirty="0"/>
              <a:t>) = group A + group B = </a:t>
            </a:r>
            <a:r>
              <a:rPr lang="en-US" sz="2400" dirty="0">
                <a:solidFill>
                  <a:srgbClr val="800000"/>
                </a:solidFill>
              </a:rPr>
              <a:t>w'∙</a:t>
            </a:r>
            <a:r>
              <a:rPr lang="en-US" sz="2400" dirty="0" err="1">
                <a:solidFill>
                  <a:srgbClr val="800000"/>
                </a:solidFill>
              </a:rPr>
              <a:t>x∙y</a:t>
            </a:r>
            <a:r>
              <a:rPr lang="en-US" sz="2400" dirty="0">
                <a:solidFill>
                  <a:srgbClr val="800000"/>
                </a:solidFill>
              </a:rPr>
              <a:t>' + </a:t>
            </a:r>
            <a:r>
              <a:rPr lang="en-US" sz="2400" dirty="0" err="1">
                <a:solidFill>
                  <a:srgbClr val="800000"/>
                </a:solidFill>
              </a:rPr>
              <a:t>w∙y</a:t>
            </a:r>
            <a:r>
              <a:rPr lang="en-US" sz="2400" dirty="0">
                <a:solidFill>
                  <a:srgbClr val="80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5150771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5.2 How to Use K-maps (6/7)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#15: Simplification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31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57200" y="1295400"/>
            <a:ext cx="8229600" cy="4835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3050" indent="-2730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The </a:t>
            </a:r>
            <a:r>
              <a:rPr lang="en-US" dirty="0">
                <a:solidFill>
                  <a:srgbClr val="C00000"/>
                </a:solidFill>
              </a:rPr>
              <a:t>larger the group </a:t>
            </a:r>
            <a:r>
              <a:rPr lang="en-US" dirty="0"/>
              <a:t>(the more </a:t>
            </a:r>
            <a:r>
              <a:rPr lang="en-US" dirty="0" err="1"/>
              <a:t>minterms</a:t>
            </a:r>
            <a:r>
              <a:rPr lang="en-US" dirty="0"/>
              <a:t> it contains), the </a:t>
            </a:r>
            <a:r>
              <a:rPr lang="en-US" dirty="0">
                <a:solidFill>
                  <a:srgbClr val="C00000"/>
                </a:solidFill>
              </a:rPr>
              <a:t>fewer is the number of literals </a:t>
            </a:r>
            <a:r>
              <a:rPr lang="en-US" dirty="0"/>
              <a:t>in the associated product term.</a:t>
            </a:r>
          </a:p>
          <a:p>
            <a:pPr marL="625475" lvl="1" indent="-273050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Recall that a group must have size in powers of two.</a:t>
            </a:r>
          </a:p>
          <a:p>
            <a:pPr marL="625475" lvl="1" indent="-273050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Example: For a 4-variable K-map with variables w, x, y, z</a:t>
            </a:r>
            <a:br>
              <a:rPr lang="en-US" dirty="0"/>
            </a:br>
            <a:r>
              <a:rPr lang="en-US" dirty="0"/>
              <a:t>	1 cell 	= 4 literals. Examples: </a:t>
            </a:r>
            <a:r>
              <a:rPr lang="en-US" dirty="0" err="1"/>
              <a:t>w∙x∙y∙z</a:t>
            </a:r>
            <a:r>
              <a:rPr lang="en-US" dirty="0"/>
              <a:t>, w'∙</a:t>
            </a:r>
            <a:r>
              <a:rPr lang="en-US" dirty="0" err="1"/>
              <a:t>x∙y</a:t>
            </a:r>
            <a:r>
              <a:rPr lang="en-US" dirty="0"/>
              <a:t>'∙z</a:t>
            </a:r>
            <a:br>
              <a:rPr lang="en-US" dirty="0"/>
            </a:br>
            <a:r>
              <a:rPr lang="en-US" dirty="0"/>
              <a:t>	2 cells	= 3 literals. Examples: </a:t>
            </a:r>
            <a:r>
              <a:rPr lang="en-US" dirty="0" err="1"/>
              <a:t>w∙x∙y</a:t>
            </a:r>
            <a:r>
              <a:rPr lang="en-US" dirty="0"/>
              <a:t>, </a:t>
            </a:r>
            <a:r>
              <a:rPr lang="en-US" dirty="0" err="1"/>
              <a:t>w∙y</a:t>
            </a:r>
            <a:r>
              <a:rPr lang="en-US" dirty="0"/>
              <a:t>'∙z' </a:t>
            </a:r>
            <a:br>
              <a:rPr lang="en-US" dirty="0"/>
            </a:br>
            <a:r>
              <a:rPr lang="en-US" dirty="0"/>
              <a:t>	4 cells	= 2 literals. Examples: </a:t>
            </a:r>
            <a:r>
              <a:rPr lang="en-US" dirty="0" err="1"/>
              <a:t>w∙x</a:t>
            </a:r>
            <a:r>
              <a:rPr lang="en-US" dirty="0"/>
              <a:t>, </a:t>
            </a:r>
            <a:r>
              <a:rPr lang="en-US" dirty="0" err="1"/>
              <a:t>x'∙y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	8 cells	= 1 literal. Examples: w, y', z </a:t>
            </a:r>
            <a:br>
              <a:rPr lang="en-US" dirty="0"/>
            </a:br>
            <a:r>
              <a:rPr lang="en-US" dirty="0"/>
              <a:t>	16 cells	= no literal (i.e. logical constant 1). Example: 1 </a:t>
            </a:r>
          </a:p>
        </p:txBody>
      </p:sp>
    </p:spTree>
    <p:extLst>
      <p:ext uri="{BB962C8B-B14F-4D97-AF65-F5344CB8AC3E}">
        <p14:creationId xmlns:p14="http://schemas.microsoft.com/office/powerpoint/2010/main" val="2233658803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5.2 How to Use K-maps (7/7)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#15: Simplification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32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457200" y="1295400"/>
            <a:ext cx="8229600" cy="692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3050" indent="-2730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Examples of valid and invalid groupings.</a:t>
            </a:r>
          </a:p>
        </p:txBody>
      </p:sp>
      <p:grpSp>
        <p:nvGrpSpPr>
          <p:cNvPr id="10" name="Group 106"/>
          <p:cNvGrpSpPr>
            <a:grpSpLocks/>
          </p:cNvGrpSpPr>
          <p:nvPr/>
        </p:nvGrpSpPr>
        <p:grpSpPr bwMode="auto">
          <a:xfrm>
            <a:off x="1524000" y="1981200"/>
            <a:ext cx="6527800" cy="2098675"/>
            <a:chOff x="960" y="1152"/>
            <a:chExt cx="4112" cy="1371"/>
          </a:xfrm>
        </p:grpSpPr>
        <p:sp>
          <p:nvSpPr>
            <p:cNvPr id="11" name="Rectangle 5"/>
            <p:cNvSpPr>
              <a:spLocks noChangeArrowheads="1"/>
            </p:cNvSpPr>
            <p:nvPr/>
          </p:nvSpPr>
          <p:spPr bwMode="auto">
            <a:xfrm>
              <a:off x="1280" y="2181"/>
              <a:ext cx="3616" cy="2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13" name="Group 104"/>
            <p:cNvGrpSpPr>
              <a:grpSpLocks/>
            </p:cNvGrpSpPr>
            <p:nvPr/>
          </p:nvGrpSpPr>
          <p:grpSpPr bwMode="auto">
            <a:xfrm>
              <a:off x="2503" y="1171"/>
              <a:ext cx="847" cy="998"/>
              <a:chOff x="2503" y="1171"/>
              <a:chExt cx="847" cy="998"/>
            </a:xfrm>
          </p:grpSpPr>
          <p:sp>
            <p:nvSpPr>
              <p:cNvPr id="53" name="AutoShape 7"/>
              <p:cNvSpPr>
                <a:spLocks noChangeArrowheads="1"/>
              </p:cNvSpPr>
              <p:nvPr/>
            </p:nvSpPr>
            <p:spPr bwMode="auto">
              <a:xfrm>
                <a:off x="3157" y="1218"/>
                <a:ext cx="180" cy="899"/>
              </a:xfrm>
              <a:prstGeom prst="roundRect">
                <a:avLst>
                  <a:gd name="adj" fmla="val 16667"/>
                </a:avLst>
              </a:prstGeom>
              <a:solidFill>
                <a:srgbClr val="FFFF99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" name="AutoShape 8"/>
              <p:cNvSpPr>
                <a:spLocks/>
              </p:cNvSpPr>
              <p:nvPr/>
            </p:nvSpPr>
            <p:spPr bwMode="auto">
              <a:xfrm rot="5400000">
                <a:off x="2602" y="1874"/>
                <a:ext cx="236" cy="353"/>
              </a:xfrm>
              <a:prstGeom prst="leftBracket">
                <a:avLst>
                  <a:gd name="adj" fmla="val 12465"/>
                </a:avLst>
              </a:prstGeom>
              <a:solidFill>
                <a:srgbClr val="CCFFCC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" name="AutoShape 9"/>
              <p:cNvSpPr>
                <a:spLocks/>
              </p:cNvSpPr>
              <p:nvPr/>
            </p:nvSpPr>
            <p:spPr bwMode="auto">
              <a:xfrm rot="16200000" flipV="1">
                <a:off x="2600" y="1113"/>
                <a:ext cx="237" cy="353"/>
              </a:xfrm>
              <a:prstGeom prst="leftBracket">
                <a:avLst>
                  <a:gd name="adj" fmla="val 12412"/>
                </a:avLst>
              </a:prstGeom>
              <a:solidFill>
                <a:srgbClr val="CCFFCC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" name="Rectangle 10"/>
              <p:cNvSpPr>
                <a:spLocks noChangeArrowheads="1"/>
              </p:cNvSpPr>
              <p:nvPr/>
            </p:nvSpPr>
            <p:spPr bwMode="auto">
              <a:xfrm>
                <a:off x="2503" y="1200"/>
                <a:ext cx="847" cy="94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" name="Line 11"/>
              <p:cNvSpPr>
                <a:spLocks noChangeShapeType="1"/>
              </p:cNvSpPr>
              <p:nvPr/>
            </p:nvSpPr>
            <p:spPr bwMode="auto">
              <a:xfrm>
                <a:off x="2503" y="1436"/>
                <a:ext cx="84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" name="Line 12"/>
              <p:cNvSpPr>
                <a:spLocks noChangeShapeType="1"/>
              </p:cNvSpPr>
              <p:nvPr/>
            </p:nvSpPr>
            <p:spPr bwMode="auto">
              <a:xfrm>
                <a:off x="2503" y="1673"/>
                <a:ext cx="84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" name="Line 13"/>
              <p:cNvSpPr>
                <a:spLocks noChangeShapeType="1"/>
              </p:cNvSpPr>
              <p:nvPr/>
            </p:nvSpPr>
            <p:spPr bwMode="auto">
              <a:xfrm>
                <a:off x="2714" y="1200"/>
                <a:ext cx="0" cy="94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" name="Line 14"/>
              <p:cNvSpPr>
                <a:spLocks noChangeShapeType="1"/>
              </p:cNvSpPr>
              <p:nvPr/>
            </p:nvSpPr>
            <p:spPr bwMode="auto">
              <a:xfrm>
                <a:off x="2925" y="1200"/>
                <a:ext cx="0" cy="94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" name="Line 15"/>
              <p:cNvSpPr>
                <a:spLocks noChangeShapeType="1"/>
              </p:cNvSpPr>
              <p:nvPr/>
            </p:nvSpPr>
            <p:spPr bwMode="auto">
              <a:xfrm>
                <a:off x="2503" y="1909"/>
                <a:ext cx="84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" name="Line 16"/>
              <p:cNvSpPr>
                <a:spLocks noChangeShapeType="1"/>
              </p:cNvSpPr>
              <p:nvPr/>
            </p:nvSpPr>
            <p:spPr bwMode="auto">
              <a:xfrm>
                <a:off x="3138" y="1200"/>
                <a:ext cx="0" cy="94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" name="Text Box 17"/>
              <p:cNvSpPr txBox="1">
                <a:spLocks noChangeArrowheads="1"/>
              </p:cNvSpPr>
              <p:nvPr/>
            </p:nvSpPr>
            <p:spPr bwMode="auto">
              <a:xfrm>
                <a:off x="3138" y="1228"/>
                <a:ext cx="212" cy="2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64" name="Text Box 18"/>
              <p:cNvSpPr txBox="1">
                <a:spLocks noChangeArrowheads="1"/>
              </p:cNvSpPr>
              <p:nvPr/>
            </p:nvSpPr>
            <p:spPr bwMode="auto">
              <a:xfrm>
                <a:off x="3138" y="1953"/>
                <a:ext cx="212" cy="1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65" name="Text Box 19"/>
              <p:cNvSpPr txBox="1">
                <a:spLocks noChangeArrowheads="1"/>
              </p:cNvSpPr>
              <p:nvPr/>
            </p:nvSpPr>
            <p:spPr bwMode="auto">
              <a:xfrm>
                <a:off x="2503" y="1953"/>
                <a:ext cx="211" cy="1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66" name="Text Box 20"/>
              <p:cNvSpPr txBox="1">
                <a:spLocks noChangeArrowheads="1"/>
              </p:cNvSpPr>
              <p:nvPr/>
            </p:nvSpPr>
            <p:spPr bwMode="auto">
              <a:xfrm>
                <a:off x="2503" y="1228"/>
                <a:ext cx="211" cy="2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67" name="Text Box 21"/>
              <p:cNvSpPr txBox="1">
                <a:spLocks noChangeArrowheads="1"/>
              </p:cNvSpPr>
              <p:nvPr/>
            </p:nvSpPr>
            <p:spPr bwMode="auto">
              <a:xfrm>
                <a:off x="3138" y="1495"/>
                <a:ext cx="212" cy="1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68" name="Text Box 22"/>
              <p:cNvSpPr txBox="1">
                <a:spLocks noChangeArrowheads="1"/>
              </p:cNvSpPr>
              <p:nvPr/>
            </p:nvSpPr>
            <p:spPr bwMode="auto">
              <a:xfrm>
                <a:off x="3138" y="1724"/>
                <a:ext cx="212" cy="1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69" name="Text Box 23"/>
              <p:cNvSpPr txBox="1">
                <a:spLocks noChangeArrowheads="1"/>
              </p:cNvSpPr>
              <p:nvPr/>
            </p:nvSpPr>
            <p:spPr bwMode="auto">
              <a:xfrm>
                <a:off x="2714" y="1953"/>
                <a:ext cx="211" cy="1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70" name="Text Box 24"/>
              <p:cNvSpPr txBox="1">
                <a:spLocks noChangeArrowheads="1"/>
              </p:cNvSpPr>
              <p:nvPr/>
            </p:nvSpPr>
            <p:spPr bwMode="auto">
              <a:xfrm>
                <a:off x="2699" y="1228"/>
                <a:ext cx="212" cy="2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</p:grpSp>
        <p:sp>
          <p:nvSpPr>
            <p:cNvPr id="14" name="Text Box 25"/>
            <p:cNvSpPr txBox="1">
              <a:spLocks noChangeArrowheads="1"/>
            </p:cNvSpPr>
            <p:nvPr/>
          </p:nvSpPr>
          <p:spPr bwMode="auto">
            <a:xfrm>
              <a:off x="3238" y="2064"/>
              <a:ext cx="320" cy="4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4000">
                  <a:latin typeface="Wingdings 2" pitchFamily="18" charset="2"/>
                  <a:sym typeface="ZapfDingbats" pitchFamily="82" charset="2"/>
                </a:rPr>
                <a:t>P</a:t>
              </a:r>
            </a:p>
          </p:txBody>
        </p:sp>
        <p:grpSp>
          <p:nvGrpSpPr>
            <p:cNvPr id="15" name="Group 105"/>
            <p:cNvGrpSpPr>
              <a:grpSpLocks/>
            </p:cNvGrpSpPr>
            <p:nvPr/>
          </p:nvGrpSpPr>
          <p:grpSpPr bwMode="auto">
            <a:xfrm>
              <a:off x="3948" y="1200"/>
              <a:ext cx="902" cy="944"/>
              <a:chOff x="3948" y="1200"/>
              <a:chExt cx="902" cy="944"/>
            </a:xfrm>
          </p:grpSpPr>
          <p:sp>
            <p:nvSpPr>
              <p:cNvPr id="34" name="AutoShape 27"/>
              <p:cNvSpPr>
                <a:spLocks/>
              </p:cNvSpPr>
              <p:nvPr/>
            </p:nvSpPr>
            <p:spPr bwMode="auto">
              <a:xfrm flipH="1">
                <a:off x="4635" y="1939"/>
                <a:ext cx="215" cy="180"/>
              </a:xfrm>
              <a:prstGeom prst="rightBracket">
                <a:avLst>
                  <a:gd name="adj" fmla="val 8333"/>
                </a:avLst>
              </a:prstGeom>
              <a:solidFill>
                <a:srgbClr val="00CC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AutoShape 28"/>
              <p:cNvSpPr>
                <a:spLocks/>
              </p:cNvSpPr>
              <p:nvPr/>
            </p:nvSpPr>
            <p:spPr bwMode="auto">
              <a:xfrm>
                <a:off x="3948" y="1942"/>
                <a:ext cx="213" cy="179"/>
              </a:xfrm>
              <a:prstGeom prst="rightBracket">
                <a:avLst>
                  <a:gd name="adj" fmla="val 8333"/>
                </a:avLst>
              </a:prstGeom>
              <a:solidFill>
                <a:srgbClr val="00CC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Rectangle 29"/>
              <p:cNvSpPr>
                <a:spLocks noChangeArrowheads="1"/>
              </p:cNvSpPr>
              <p:nvPr/>
            </p:nvSpPr>
            <p:spPr bwMode="auto">
              <a:xfrm>
                <a:off x="3984" y="1200"/>
                <a:ext cx="848" cy="94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Line 30"/>
              <p:cNvSpPr>
                <a:spLocks noChangeShapeType="1"/>
              </p:cNvSpPr>
              <p:nvPr/>
            </p:nvSpPr>
            <p:spPr bwMode="auto">
              <a:xfrm>
                <a:off x="3984" y="1437"/>
                <a:ext cx="84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Line 31"/>
              <p:cNvSpPr>
                <a:spLocks noChangeShapeType="1"/>
              </p:cNvSpPr>
              <p:nvPr/>
            </p:nvSpPr>
            <p:spPr bwMode="auto">
              <a:xfrm>
                <a:off x="3984" y="1673"/>
                <a:ext cx="84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Line 32"/>
              <p:cNvSpPr>
                <a:spLocks noChangeShapeType="1"/>
              </p:cNvSpPr>
              <p:nvPr/>
            </p:nvSpPr>
            <p:spPr bwMode="auto">
              <a:xfrm>
                <a:off x="4197" y="1200"/>
                <a:ext cx="0" cy="94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Line 33"/>
              <p:cNvSpPr>
                <a:spLocks noChangeShapeType="1"/>
              </p:cNvSpPr>
              <p:nvPr/>
            </p:nvSpPr>
            <p:spPr bwMode="auto">
              <a:xfrm>
                <a:off x="4409" y="1200"/>
                <a:ext cx="0" cy="94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Line 34"/>
              <p:cNvSpPr>
                <a:spLocks noChangeShapeType="1"/>
              </p:cNvSpPr>
              <p:nvPr/>
            </p:nvSpPr>
            <p:spPr bwMode="auto">
              <a:xfrm>
                <a:off x="3984" y="1909"/>
                <a:ext cx="84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Line 35"/>
              <p:cNvSpPr>
                <a:spLocks noChangeShapeType="1"/>
              </p:cNvSpPr>
              <p:nvPr/>
            </p:nvSpPr>
            <p:spPr bwMode="auto">
              <a:xfrm>
                <a:off x="4621" y="1200"/>
                <a:ext cx="0" cy="94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" name="Text Box 36"/>
              <p:cNvSpPr txBox="1">
                <a:spLocks noChangeArrowheads="1"/>
              </p:cNvSpPr>
              <p:nvPr/>
            </p:nvSpPr>
            <p:spPr bwMode="auto">
              <a:xfrm>
                <a:off x="4621" y="1267"/>
                <a:ext cx="211" cy="1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44" name="Text Box 37"/>
              <p:cNvSpPr txBox="1">
                <a:spLocks noChangeArrowheads="1"/>
              </p:cNvSpPr>
              <p:nvPr/>
            </p:nvSpPr>
            <p:spPr bwMode="auto">
              <a:xfrm>
                <a:off x="4621" y="1953"/>
                <a:ext cx="211" cy="1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45" name="Text Box 38"/>
              <p:cNvSpPr txBox="1">
                <a:spLocks noChangeArrowheads="1"/>
              </p:cNvSpPr>
              <p:nvPr/>
            </p:nvSpPr>
            <p:spPr bwMode="auto">
              <a:xfrm>
                <a:off x="3984" y="1953"/>
                <a:ext cx="213" cy="1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46" name="Text Box 39"/>
              <p:cNvSpPr txBox="1">
                <a:spLocks noChangeArrowheads="1"/>
              </p:cNvSpPr>
              <p:nvPr/>
            </p:nvSpPr>
            <p:spPr bwMode="auto">
              <a:xfrm>
                <a:off x="4197" y="1267"/>
                <a:ext cx="212" cy="1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47" name="Text Box 40"/>
              <p:cNvSpPr txBox="1">
                <a:spLocks noChangeArrowheads="1"/>
              </p:cNvSpPr>
              <p:nvPr/>
            </p:nvSpPr>
            <p:spPr bwMode="auto">
              <a:xfrm>
                <a:off x="4409" y="1267"/>
                <a:ext cx="212" cy="1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48" name="Text Box 41"/>
              <p:cNvSpPr txBox="1">
                <a:spLocks noChangeArrowheads="1"/>
              </p:cNvSpPr>
              <p:nvPr/>
            </p:nvSpPr>
            <p:spPr bwMode="auto">
              <a:xfrm>
                <a:off x="4621" y="1495"/>
                <a:ext cx="211" cy="1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49" name="Text Box 42"/>
              <p:cNvSpPr txBox="1">
                <a:spLocks noChangeArrowheads="1"/>
              </p:cNvSpPr>
              <p:nvPr/>
            </p:nvSpPr>
            <p:spPr bwMode="auto">
              <a:xfrm>
                <a:off x="4409" y="1495"/>
                <a:ext cx="212" cy="1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50" name="Text Box 43"/>
              <p:cNvSpPr txBox="1">
                <a:spLocks noChangeArrowheads="1"/>
              </p:cNvSpPr>
              <p:nvPr/>
            </p:nvSpPr>
            <p:spPr bwMode="auto">
              <a:xfrm>
                <a:off x="4197" y="1495"/>
                <a:ext cx="212" cy="1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51" name="AutoShape 44"/>
              <p:cNvSpPr>
                <a:spLocks noChangeArrowheads="1"/>
              </p:cNvSpPr>
              <p:nvPr/>
            </p:nvSpPr>
            <p:spPr bwMode="auto">
              <a:xfrm>
                <a:off x="4220" y="1236"/>
                <a:ext cx="382" cy="398"/>
              </a:xfrm>
              <a:prstGeom prst="roundRect">
                <a:avLst>
                  <a:gd name="adj" fmla="val 16667"/>
                </a:avLst>
              </a:prstGeom>
              <a:noFill/>
              <a:ln w="1587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" name="AutoShape 45"/>
              <p:cNvSpPr>
                <a:spLocks noChangeArrowheads="1"/>
              </p:cNvSpPr>
              <p:nvPr/>
            </p:nvSpPr>
            <p:spPr bwMode="auto">
              <a:xfrm>
                <a:off x="4432" y="1243"/>
                <a:ext cx="383" cy="397"/>
              </a:xfrm>
              <a:prstGeom prst="roundRect">
                <a:avLst>
                  <a:gd name="adj" fmla="val 16667"/>
                </a:avLst>
              </a:prstGeom>
              <a:noFill/>
              <a:ln w="158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" name="Text Box 46"/>
            <p:cNvSpPr txBox="1">
              <a:spLocks noChangeArrowheads="1"/>
            </p:cNvSpPr>
            <p:nvPr/>
          </p:nvSpPr>
          <p:spPr bwMode="auto">
            <a:xfrm>
              <a:off x="4752" y="2064"/>
              <a:ext cx="320" cy="4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4000">
                  <a:latin typeface="Wingdings 2" pitchFamily="18" charset="2"/>
                  <a:sym typeface="ZapfDingbats" pitchFamily="82" charset="2"/>
                </a:rPr>
                <a:t>P</a:t>
              </a:r>
            </a:p>
          </p:txBody>
        </p:sp>
        <p:sp>
          <p:nvSpPr>
            <p:cNvPr id="17" name="Text Box 62"/>
            <p:cNvSpPr txBox="1">
              <a:spLocks noChangeArrowheads="1"/>
            </p:cNvSpPr>
            <p:nvPr/>
          </p:nvSpPr>
          <p:spPr bwMode="auto">
            <a:xfrm>
              <a:off x="1865" y="2064"/>
              <a:ext cx="320" cy="4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4000">
                  <a:latin typeface="Wingdings 2" pitchFamily="18" charset="2"/>
                  <a:sym typeface="ZapfDingbats" pitchFamily="82" charset="2"/>
                </a:rPr>
                <a:t>P</a:t>
              </a:r>
              <a:endParaRPr lang="en-GB" sz="4000">
                <a:latin typeface="Wingdings 2" pitchFamily="18" charset="2"/>
              </a:endParaRPr>
            </a:p>
          </p:txBody>
        </p:sp>
        <p:grpSp>
          <p:nvGrpSpPr>
            <p:cNvPr id="18" name="Group 103"/>
            <p:cNvGrpSpPr>
              <a:grpSpLocks/>
            </p:cNvGrpSpPr>
            <p:nvPr/>
          </p:nvGrpSpPr>
          <p:grpSpPr bwMode="auto">
            <a:xfrm>
              <a:off x="960" y="1152"/>
              <a:ext cx="952" cy="1067"/>
              <a:chOff x="960" y="1152"/>
              <a:chExt cx="952" cy="1067"/>
            </a:xfrm>
          </p:grpSpPr>
          <p:sp>
            <p:nvSpPr>
              <p:cNvPr id="19" name="Arc 48"/>
              <p:cNvSpPr>
                <a:spLocks/>
              </p:cNvSpPr>
              <p:nvPr/>
            </p:nvSpPr>
            <p:spPr bwMode="auto">
              <a:xfrm flipH="1">
                <a:off x="1630" y="1871"/>
                <a:ext cx="282" cy="31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CC99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Arc 49"/>
              <p:cNvSpPr>
                <a:spLocks/>
              </p:cNvSpPr>
              <p:nvPr/>
            </p:nvSpPr>
            <p:spPr bwMode="auto">
              <a:xfrm>
                <a:off x="1002" y="1903"/>
                <a:ext cx="281" cy="31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CC99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Arc 50"/>
              <p:cNvSpPr>
                <a:spLocks/>
              </p:cNvSpPr>
              <p:nvPr/>
            </p:nvSpPr>
            <p:spPr bwMode="auto">
              <a:xfrm flipV="1">
                <a:off x="960" y="1166"/>
                <a:ext cx="282" cy="31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CC99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Arc 51"/>
              <p:cNvSpPr>
                <a:spLocks/>
              </p:cNvSpPr>
              <p:nvPr/>
            </p:nvSpPr>
            <p:spPr bwMode="auto">
              <a:xfrm flipH="1" flipV="1">
                <a:off x="1624" y="1152"/>
                <a:ext cx="281" cy="315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CC99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Line 52"/>
              <p:cNvSpPr>
                <a:spLocks noChangeShapeType="1"/>
              </p:cNvSpPr>
              <p:nvPr/>
            </p:nvSpPr>
            <p:spPr bwMode="auto">
              <a:xfrm>
                <a:off x="1019" y="1436"/>
                <a:ext cx="84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Line 53"/>
              <p:cNvSpPr>
                <a:spLocks noChangeShapeType="1"/>
              </p:cNvSpPr>
              <p:nvPr/>
            </p:nvSpPr>
            <p:spPr bwMode="auto">
              <a:xfrm>
                <a:off x="1019" y="1673"/>
                <a:ext cx="84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" name="Line 54"/>
              <p:cNvSpPr>
                <a:spLocks noChangeShapeType="1"/>
              </p:cNvSpPr>
              <p:nvPr/>
            </p:nvSpPr>
            <p:spPr bwMode="auto">
              <a:xfrm>
                <a:off x="1231" y="1200"/>
                <a:ext cx="0" cy="94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Line 55"/>
              <p:cNvSpPr>
                <a:spLocks noChangeShapeType="1"/>
              </p:cNvSpPr>
              <p:nvPr/>
            </p:nvSpPr>
            <p:spPr bwMode="auto">
              <a:xfrm>
                <a:off x="1444" y="1200"/>
                <a:ext cx="0" cy="94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Line 56"/>
              <p:cNvSpPr>
                <a:spLocks noChangeShapeType="1"/>
              </p:cNvSpPr>
              <p:nvPr/>
            </p:nvSpPr>
            <p:spPr bwMode="auto">
              <a:xfrm>
                <a:off x="1019" y="1909"/>
                <a:ext cx="84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Line 57"/>
              <p:cNvSpPr>
                <a:spLocks noChangeShapeType="1"/>
              </p:cNvSpPr>
              <p:nvPr/>
            </p:nvSpPr>
            <p:spPr bwMode="auto">
              <a:xfrm>
                <a:off x="1654" y="1200"/>
                <a:ext cx="0" cy="94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Text Box 58"/>
              <p:cNvSpPr txBox="1">
                <a:spLocks noChangeArrowheads="1"/>
              </p:cNvSpPr>
              <p:nvPr/>
            </p:nvSpPr>
            <p:spPr bwMode="auto">
              <a:xfrm>
                <a:off x="1654" y="1228"/>
                <a:ext cx="212" cy="2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30" name="Text Box 59"/>
              <p:cNvSpPr txBox="1">
                <a:spLocks noChangeArrowheads="1"/>
              </p:cNvSpPr>
              <p:nvPr/>
            </p:nvSpPr>
            <p:spPr bwMode="auto">
              <a:xfrm>
                <a:off x="1654" y="1991"/>
                <a:ext cx="212" cy="1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31" name="Text Box 60"/>
              <p:cNvSpPr txBox="1">
                <a:spLocks noChangeArrowheads="1"/>
              </p:cNvSpPr>
              <p:nvPr/>
            </p:nvSpPr>
            <p:spPr bwMode="auto">
              <a:xfrm>
                <a:off x="1019" y="1953"/>
                <a:ext cx="212" cy="1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32" name="Text Box 61"/>
              <p:cNvSpPr txBox="1">
                <a:spLocks noChangeArrowheads="1"/>
              </p:cNvSpPr>
              <p:nvPr/>
            </p:nvSpPr>
            <p:spPr bwMode="auto">
              <a:xfrm>
                <a:off x="1019" y="1266"/>
                <a:ext cx="212" cy="1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33" name="Rectangle 63"/>
              <p:cNvSpPr>
                <a:spLocks noChangeArrowheads="1"/>
              </p:cNvSpPr>
              <p:nvPr/>
            </p:nvSpPr>
            <p:spPr bwMode="auto">
              <a:xfrm>
                <a:off x="1019" y="1200"/>
                <a:ext cx="847" cy="94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71" name="Group 109"/>
          <p:cNvGrpSpPr>
            <a:grpSpLocks/>
          </p:cNvGrpSpPr>
          <p:nvPr/>
        </p:nvGrpSpPr>
        <p:grpSpPr bwMode="auto">
          <a:xfrm>
            <a:off x="2867025" y="4191000"/>
            <a:ext cx="3840163" cy="1981200"/>
            <a:chOff x="1488" y="2553"/>
            <a:chExt cx="2419" cy="1248"/>
          </a:xfrm>
        </p:grpSpPr>
        <p:grpSp>
          <p:nvGrpSpPr>
            <p:cNvPr id="72" name="Group 107"/>
            <p:cNvGrpSpPr>
              <a:grpSpLocks/>
            </p:cNvGrpSpPr>
            <p:nvPr/>
          </p:nvGrpSpPr>
          <p:grpSpPr bwMode="auto">
            <a:xfrm>
              <a:off x="1488" y="2590"/>
              <a:ext cx="843" cy="873"/>
              <a:chOff x="1488" y="2590"/>
              <a:chExt cx="843" cy="873"/>
            </a:xfrm>
          </p:grpSpPr>
          <p:sp>
            <p:nvSpPr>
              <p:cNvPr id="91" name="Freeform 66"/>
              <p:cNvSpPr>
                <a:spLocks/>
              </p:cNvSpPr>
              <p:nvPr/>
            </p:nvSpPr>
            <p:spPr bwMode="auto">
              <a:xfrm>
                <a:off x="1504" y="2998"/>
                <a:ext cx="616" cy="465"/>
              </a:xfrm>
              <a:custGeom>
                <a:avLst/>
                <a:gdLst>
                  <a:gd name="T0" fmla="*/ 35 w 1515"/>
                  <a:gd name="T1" fmla="*/ 56 h 937"/>
                  <a:gd name="T2" fmla="*/ 6 w 1515"/>
                  <a:gd name="T3" fmla="*/ 54 h 937"/>
                  <a:gd name="T4" fmla="*/ 2 w 1515"/>
                  <a:gd name="T5" fmla="*/ 38 h 937"/>
                  <a:gd name="T6" fmla="*/ 2 w 1515"/>
                  <a:gd name="T7" fmla="*/ 5 h 937"/>
                  <a:gd name="T8" fmla="*/ 10 w 1515"/>
                  <a:gd name="T9" fmla="*/ 5 h 937"/>
                  <a:gd name="T10" fmla="*/ 10 w 1515"/>
                  <a:gd name="T11" fmla="*/ 32 h 937"/>
                  <a:gd name="T12" fmla="*/ 35 w 1515"/>
                  <a:gd name="T13" fmla="*/ 34 h 937"/>
                  <a:gd name="T14" fmla="*/ 41 w 1515"/>
                  <a:gd name="T15" fmla="*/ 47 h 937"/>
                  <a:gd name="T16" fmla="*/ 35 w 1515"/>
                  <a:gd name="T17" fmla="*/ 56 h 93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515"/>
                  <a:gd name="T28" fmla="*/ 0 h 937"/>
                  <a:gd name="T29" fmla="*/ 1515 w 1515"/>
                  <a:gd name="T30" fmla="*/ 937 h 937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515" h="937">
                    <a:moveTo>
                      <a:pt x="1302" y="914"/>
                    </a:moveTo>
                    <a:cubicBezTo>
                      <a:pt x="1089" y="934"/>
                      <a:pt x="412" y="937"/>
                      <a:pt x="206" y="890"/>
                    </a:cubicBezTo>
                    <a:cubicBezTo>
                      <a:pt x="0" y="843"/>
                      <a:pt x="89" y="763"/>
                      <a:pt x="66" y="630"/>
                    </a:cubicBezTo>
                    <a:cubicBezTo>
                      <a:pt x="43" y="497"/>
                      <a:pt x="16" y="180"/>
                      <a:pt x="66" y="90"/>
                    </a:cubicBezTo>
                    <a:cubicBezTo>
                      <a:pt x="116" y="0"/>
                      <a:pt x="316" y="17"/>
                      <a:pt x="366" y="90"/>
                    </a:cubicBezTo>
                    <a:cubicBezTo>
                      <a:pt x="416" y="163"/>
                      <a:pt x="213" y="450"/>
                      <a:pt x="366" y="530"/>
                    </a:cubicBezTo>
                    <a:cubicBezTo>
                      <a:pt x="519" y="610"/>
                      <a:pt x="1099" y="530"/>
                      <a:pt x="1286" y="570"/>
                    </a:cubicBezTo>
                    <a:cubicBezTo>
                      <a:pt x="1473" y="610"/>
                      <a:pt x="1476" y="710"/>
                      <a:pt x="1486" y="770"/>
                    </a:cubicBezTo>
                    <a:cubicBezTo>
                      <a:pt x="1496" y="830"/>
                      <a:pt x="1515" y="894"/>
                      <a:pt x="1302" y="914"/>
                    </a:cubicBezTo>
                    <a:close/>
                  </a:path>
                </a:pathLst>
              </a:custGeom>
              <a:solidFill>
                <a:srgbClr val="CCFFCC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" name="AutoShape 67"/>
              <p:cNvSpPr>
                <a:spLocks noChangeArrowheads="1"/>
              </p:cNvSpPr>
              <p:nvPr/>
            </p:nvSpPr>
            <p:spPr bwMode="auto">
              <a:xfrm>
                <a:off x="1717" y="2623"/>
                <a:ext cx="578" cy="367"/>
              </a:xfrm>
              <a:prstGeom prst="roundRect">
                <a:avLst>
                  <a:gd name="adj" fmla="val 16667"/>
                </a:avLst>
              </a:prstGeom>
              <a:solidFill>
                <a:srgbClr val="99CC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" name="Rectangle 68"/>
              <p:cNvSpPr>
                <a:spLocks noChangeArrowheads="1"/>
              </p:cNvSpPr>
              <p:nvPr/>
            </p:nvSpPr>
            <p:spPr bwMode="auto">
              <a:xfrm>
                <a:off x="1488" y="2590"/>
                <a:ext cx="843" cy="856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" name="Line 69"/>
              <p:cNvSpPr>
                <a:spLocks noChangeShapeType="1"/>
              </p:cNvSpPr>
              <p:nvPr/>
            </p:nvSpPr>
            <p:spPr bwMode="auto">
              <a:xfrm>
                <a:off x="1488" y="2804"/>
                <a:ext cx="84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" name="Line 70"/>
              <p:cNvSpPr>
                <a:spLocks noChangeShapeType="1"/>
              </p:cNvSpPr>
              <p:nvPr/>
            </p:nvSpPr>
            <p:spPr bwMode="auto">
              <a:xfrm>
                <a:off x="1488" y="3018"/>
                <a:ext cx="84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" name="Line 71"/>
              <p:cNvSpPr>
                <a:spLocks noChangeShapeType="1"/>
              </p:cNvSpPr>
              <p:nvPr/>
            </p:nvSpPr>
            <p:spPr bwMode="auto">
              <a:xfrm>
                <a:off x="1698" y="2590"/>
                <a:ext cx="0" cy="85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" name="Line 72"/>
              <p:cNvSpPr>
                <a:spLocks noChangeShapeType="1"/>
              </p:cNvSpPr>
              <p:nvPr/>
            </p:nvSpPr>
            <p:spPr bwMode="auto">
              <a:xfrm>
                <a:off x="1909" y="2590"/>
                <a:ext cx="0" cy="85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" name="Line 73"/>
              <p:cNvSpPr>
                <a:spLocks noChangeShapeType="1"/>
              </p:cNvSpPr>
              <p:nvPr/>
            </p:nvSpPr>
            <p:spPr bwMode="auto">
              <a:xfrm>
                <a:off x="1488" y="3231"/>
                <a:ext cx="84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" name="Line 74"/>
              <p:cNvSpPr>
                <a:spLocks noChangeShapeType="1"/>
              </p:cNvSpPr>
              <p:nvPr/>
            </p:nvSpPr>
            <p:spPr bwMode="auto">
              <a:xfrm>
                <a:off x="2120" y="2590"/>
                <a:ext cx="0" cy="85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" name="Text Box 75"/>
              <p:cNvSpPr txBox="1">
                <a:spLocks noChangeArrowheads="1"/>
              </p:cNvSpPr>
              <p:nvPr/>
            </p:nvSpPr>
            <p:spPr bwMode="auto">
              <a:xfrm>
                <a:off x="2120" y="2652"/>
                <a:ext cx="211" cy="1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101" name="Text Box 76"/>
              <p:cNvSpPr txBox="1">
                <a:spLocks noChangeArrowheads="1"/>
              </p:cNvSpPr>
              <p:nvPr/>
            </p:nvSpPr>
            <p:spPr bwMode="auto">
              <a:xfrm>
                <a:off x="1698" y="3280"/>
                <a:ext cx="211" cy="1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102" name="Text Box 77"/>
              <p:cNvSpPr txBox="1">
                <a:spLocks noChangeArrowheads="1"/>
              </p:cNvSpPr>
              <p:nvPr/>
            </p:nvSpPr>
            <p:spPr bwMode="auto">
              <a:xfrm>
                <a:off x="1488" y="3280"/>
                <a:ext cx="210" cy="1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103" name="Text Box 78"/>
              <p:cNvSpPr txBox="1">
                <a:spLocks noChangeArrowheads="1"/>
              </p:cNvSpPr>
              <p:nvPr/>
            </p:nvSpPr>
            <p:spPr bwMode="auto">
              <a:xfrm>
                <a:off x="1698" y="2652"/>
                <a:ext cx="211" cy="1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104" name="Text Box 79"/>
              <p:cNvSpPr txBox="1">
                <a:spLocks noChangeArrowheads="1"/>
              </p:cNvSpPr>
              <p:nvPr/>
            </p:nvSpPr>
            <p:spPr bwMode="auto">
              <a:xfrm>
                <a:off x="1909" y="2652"/>
                <a:ext cx="211" cy="1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105" name="Text Box 80"/>
              <p:cNvSpPr txBox="1">
                <a:spLocks noChangeArrowheads="1"/>
              </p:cNvSpPr>
              <p:nvPr/>
            </p:nvSpPr>
            <p:spPr bwMode="auto">
              <a:xfrm>
                <a:off x="2120" y="2837"/>
                <a:ext cx="211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106" name="Text Box 81"/>
              <p:cNvSpPr txBox="1">
                <a:spLocks noChangeArrowheads="1"/>
              </p:cNvSpPr>
              <p:nvPr/>
            </p:nvSpPr>
            <p:spPr bwMode="auto">
              <a:xfrm>
                <a:off x="1909" y="2837"/>
                <a:ext cx="211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107" name="Text Box 82"/>
              <p:cNvSpPr txBox="1">
                <a:spLocks noChangeArrowheads="1"/>
              </p:cNvSpPr>
              <p:nvPr/>
            </p:nvSpPr>
            <p:spPr bwMode="auto">
              <a:xfrm>
                <a:off x="1698" y="2837"/>
                <a:ext cx="211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108" name="Text Box 83"/>
              <p:cNvSpPr txBox="1">
                <a:spLocks noChangeArrowheads="1"/>
              </p:cNvSpPr>
              <p:nvPr/>
            </p:nvSpPr>
            <p:spPr bwMode="auto">
              <a:xfrm>
                <a:off x="1909" y="3280"/>
                <a:ext cx="211" cy="1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109" name="Text Box 84"/>
              <p:cNvSpPr txBox="1">
                <a:spLocks noChangeArrowheads="1"/>
              </p:cNvSpPr>
              <p:nvPr/>
            </p:nvSpPr>
            <p:spPr bwMode="auto">
              <a:xfrm>
                <a:off x="1488" y="3058"/>
                <a:ext cx="210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</p:grpSp>
        <p:sp>
          <p:nvSpPr>
            <p:cNvPr id="73" name="Text Box 85"/>
            <p:cNvSpPr txBox="1">
              <a:spLocks noChangeArrowheads="1"/>
            </p:cNvSpPr>
            <p:nvPr/>
          </p:nvSpPr>
          <p:spPr bwMode="auto">
            <a:xfrm>
              <a:off x="2270" y="3354"/>
              <a:ext cx="258" cy="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4000">
                  <a:latin typeface="Wingdings 2" pitchFamily="18" charset="2"/>
                  <a:sym typeface="ZapfDingbats" pitchFamily="82" charset="2"/>
                </a:rPr>
                <a:t>O</a:t>
              </a:r>
            </a:p>
          </p:txBody>
        </p:sp>
        <p:grpSp>
          <p:nvGrpSpPr>
            <p:cNvPr id="74" name="Group 108"/>
            <p:cNvGrpSpPr>
              <a:grpSpLocks/>
            </p:cNvGrpSpPr>
            <p:nvPr/>
          </p:nvGrpSpPr>
          <p:grpSpPr bwMode="auto">
            <a:xfrm>
              <a:off x="2891" y="2553"/>
              <a:ext cx="853" cy="918"/>
              <a:chOff x="2891" y="2553"/>
              <a:chExt cx="853" cy="918"/>
            </a:xfrm>
          </p:grpSpPr>
          <p:sp>
            <p:nvSpPr>
              <p:cNvPr id="76" name="Freeform 87"/>
              <p:cNvSpPr>
                <a:spLocks/>
              </p:cNvSpPr>
              <p:nvPr/>
            </p:nvSpPr>
            <p:spPr bwMode="auto">
              <a:xfrm>
                <a:off x="3088" y="3048"/>
                <a:ext cx="656" cy="423"/>
              </a:xfrm>
              <a:custGeom>
                <a:avLst/>
                <a:gdLst>
                  <a:gd name="T0" fmla="*/ 64 w 1347"/>
                  <a:gd name="T1" fmla="*/ 1 h 853"/>
                  <a:gd name="T2" fmla="*/ 30 w 1347"/>
                  <a:gd name="T3" fmla="*/ 1 h 853"/>
                  <a:gd name="T4" fmla="*/ 28 w 1347"/>
                  <a:gd name="T5" fmla="*/ 10 h 853"/>
                  <a:gd name="T6" fmla="*/ 28 w 1347"/>
                  <a:gd name="T7" fmla="*/ 26 h 853"/>
                  <a:gd name="T8" fmla="*/ 9 w 1347"/>
                  <a:gd name="T9" fmla="*/ 26 h 853"/>
                  <a:gd name="T10" fmla="*/ 1 w 1347"/>
                  <a:gd name="T11" fmla="*/ 28 h 853"/>
                  <a:gd name="T12" fmla="*/ 2 w 1347"/>
                  <a:gd name="T13" fmla="*/ 40 h 853"/>
                  <a:gd name="T14" fmla="*/ 8 w 1347"/>
                  <a:gd name="T15" fmla="*/ 50 h 853"/>
                  <a:gd name="T16" fmla="*/ 30 w 1347"/>
                  <a:gd name="T17" fmla="*/ 50 h 853"/>
                  <a:gd name="T18" fmla="*/ 48 w 1347"/>
                  <a:gd name="T19" fmla="*/ 49 h 853"/>
                  <a:gd name="T20" fmla="*/ 51 w 1347"/>
                  <a:gd name="T21" fmla="*/ 31 h 853"/>
                  <a:gd name="T22" fmla="*/ 50 w 1347"/>
                  <a:gd name="T23" fmla="*/ 24 h 853"/>
                  <a:gd name="T24" fmla="*/ 65 w 1347"/>
                  <a:gd name="T25" fmla="*/ 26 h 853"/>
                  <a:gd name="T26" fmla="*/ 74 w 1347"/>
                  <a:gd name="T27" fmla="*/ 21 h 853"/>
                  <a:gd name="T28" fmla="*/ 74 w 1347"/>
                  <a:gd name="T29" fmla="*/ 7 h 853"/>
                  <a:gd name="T30" fmla="*/ 64 w 1347"/>
                  <a:gd name="T31" fmla="*/ 1 h 85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347"/>
                  <a:gd name="T49" fmla="*/ 0 h 853"/>
                  <a:gd name="T50" fmla="*/ 1347 w 1347"/>
                  <a:gd name="T51" fmla="*/ 853 h 85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347" h="853">
                    <a:moveTo>
                      <a:pt x="1144" y="23"/>
                    </a:moveTo>
                    <a:cubicBezTo>
                      <a:pt x="1014" y="6"/>
                      <a:pt x="647" y="0"/>
                      <a:pt x="540" y="23"/>
                    </a:cubicBezTo>
                    <a:cubicBezTo>
                      <a:pt x="433" y="46"/>
                      <a:pt x="507" y="96"/>
                      <a:pt x="500" y="163"/>
                    </a:cubicBezTo>
                    <a:cubicBezTo>
                      <a:pt x="493" y="230"/>
                      <a:pt x="557" y="380"/>
                      <a:pt x="500" y="423"/>
                    </a:cubicBezTo>
                    <a:cubicBezTo>
                      <a:pt x="443" y="466"/>
                      <a:pt x="240" y="416"/>
                      <a:pt x="160" y="423"/>
                    </a:cubicBezTo>
                    <a:cubicBezTo>
                      <a:pt x="80" y="430"/>
                      <a:pt x="40" y="423"/>
                      <a:pt x="20" y="463"/>
                    </a:cubicBezTo>
                    <a:cubicBezTo>
                      <a:pt x="0" y="503"/>
                      <a:pt x="20" y="603"/>
                      <a:pt x="40" y="663"/>
                    </a:cubicBezTo>
                    <a:cubicBezTo>
                      <a:pt x="60" y="723"/>
                      <a:pt x="57" y="796"/>
                      <a:pt x="140" y="823"/>
                    </a:cubicBezTo>
                    <a:cubicBezTo>
                      <a:pt x="223" y="850"/>
                      <a:pt x="420" y="826"/>
                      <a:pt x="540" y="823"/>
                    </a:cubicBezTo>
                    <a:cubicBezTo>
                      <a:pt x="660" y="820"/>
                      <a:pt x="800" y="853"/>
                      <a:pt x="860" y="803"/>
                    </a:cubicBezTo>
                    <a:cubicBezTo>
                      <a:pt x="920" y="753"/>
                      <a:pt x="897" y="590"/>
                      <a:pt x="900" y="523"/>
                    </a:cubicBezTo>
                    <a:cubicBezTo>
                      <a:pt x="903" y="456"/>
                      <a:pt x="837" y="420"/>
                      <a:pt x="880" y="403"/>
                    </a:cubicBezTo>
                    <a:cubicBezTo>
                      <a:pt x="923" y="386"/>
                      <a:pt x="1087" y="433"/>
                      <a:pt x="1160" y="423"/>
                    </a:cubicBezTo>
                    <a:cubicBezTo>
                      <a:pt x="1233" y="413"/>
                      <a:pt x="1293" y="393"/>
                      <a:pt x="1320" y="343"/>
                    </a:cubicBezTo>
                    <a:cubicBezTo>
                      <a:pt x="1347" y="293"/>
                      <a:pt x="1340" y="176"/>
                      <a:pt x="1320" y="123"/>
                    </a:cubicBezTo>
                    <a:cubicBezTo>
                      <a:pt x="1300" y="70"/>
                      <a:pt x="1274" y="40"/>
                      <a:pt x="1144" y="23"/>
                    </a:cubicBezTo>
                    <a:close/>
                  </a:path>
                </a:pathLst>
              </a:custGeom>
              <a:solidFill>
                <a:srgbClr val="FFCC99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" name="AutoShape 88"/>
              <p:cNvSpPr>
                <a:spLocks noChangeArrowheads="1"/>
              </p:cNvSpPr>
              <p:nvPr/>
            </p:nvSpPr>
            <p:spPr bwMode="auto">
              <a:xfrm rot="-2700631">
                <a:off x="2841" y="2738"/>
                <a:ext cx="517" cy="148"/>
              </a:xfrm>
              <a:prstGeom prst="roundRect">
                <a:avLst>
                  <a:gd name="adj" fmla="val 16667"/>
                </a:avLst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" name="Rectangle 89"/>
              <p:cNvSpPr>
                <a:spLocks noChangeArrowheads="1"/>
              </p:cNvSpPr>
              <p:nvPr/>
            </p:nvSpPr>
            <p:spPr bwMode="auto">
              <a:xfrm>
                <a:off x="2891" y="2596"/>
                <a:ext cx="842" cy="856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" name="Line 90"/>
              <p:cNvSpPr>
                <a:spLocks noChangeShapeType="1"/>
              </p:cNvSpPr>
              <p:nvPr/>
            </p:nvSpPr>
            <p:spPr bwMode="auto">
              <a:xfrm>
                <a:off x="2891" y="2810"/>
                <a:ext cx="84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" name="Line 91"/>
              <p:cNvSpPr>
                <a:spLocks noChangeShapeType="1"/>
              </p:cNvSpPr>
              <p:nvPr/>
            </p:nvSpPr>
            <p:spPr bwMode="auto">
              <a:xfrm>
                <a:off x="2891" y="3024"/>
                <a:ext cx="84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" name="Line 92"/>
              <p:cNvSpPr>
                <a:spLocks noChangeShapeType="1"/>
              </p:cNvSpPr>
              <p:nvPr/>
            </p:nvSpPr>
            <p:spPr bwMode="auto">
              <a:xfrm>
                <a:off x="3102" y="2596"/>
                <a:ext cx="0" cy="85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" name="Line 93"/>
              <p:cNvSpPr>
                <a:spLocks noChangeShapeType="1"/>
              </p:cNvSpPr>
              <p:nvPr/>
            </p:nvSpPr>
            <p:spPr bwMode="auto">
              <a:xfrm>
                <a:off x="3313" y="2596"/>
                <a:ext cx="0" cy="85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" name="Line 94"/>
              <p:cNvSpPr>
                <a:spLocks noChangeShapeType="1"/>
              </p:cNvSpPr>
              <p:nvPr/>
            </p:nvSpPr>
            <p:spPr bwMode="auto">
              <a:xfrm>
                <a:off x="2891" y="3237"/>
                <a:ext cx="84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" name="Line 95"/>
              <p:cNvSpPr>
                <a:spLocks noChangeShapeType="1"/>
              </p:cNvSpPr>
              <p:nvPr/>
            </p:nvSpPr>
            <p:spPr bwMode="auto">
              <a:xfrm>
                <a:off x="3523" y="2596"/>
                <a:ext cx="0" cy="85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" name="Text Box 96"/>
              <p:cNvSpPr txBox="1">
                <a:spLocks noChangeArrowheads="1"/>
              </p:cNvSpPr>
              <p:nvPr/>
            </p:nvSpPr>
            <p:spPr bwMode="auto">
              <a:xfrm>
                <a:off x="3530" y="3064"/>
                <a:ext cx="211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86" name="Text Box 97"/>
              <p:cNvSpPr txBox="1">
                <a:spLocks noChangeArrowheads="1"/>
              </p:cNvSpPr>
              <p:nvPr/>
            </p:nvSpPr>
            <p:spPr bwMode="auto">
              <a:xfrm>
                <a:off x="3102" y="3286"/>
                <a:ext cx="211" cy="1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87" name="Text Box 98"/>
              <p:cNvSpPr txBox="1">
                <a:spLocks noChangeArrowheads="1"/>
              </p:cNvSpPr>
              <p:nvPr/>
            </p:nvSpPr>
            <p:spPr bwMode="auto">
              <a:xfrm>
                <a:off x="3088" y="2658"/>
                <a:ext cx="210" cy="1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88" name="Text Box 99"/>
              <p:cNvSpPr txBox="1">
                <a:spLocks noChangeArrowheads="1"/>
              </p:cNvSpPr>
              <p:nvPr/>
            </p:nvSpPr>
            <p:spPr bwMode="auto">
              <a:xfrm>
                <a:off x="3313" y="3286"/>
                <a:ext cx="210" cy="1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89" name="Text Box 100"/>
              <p:cNvSpPr txBox="1">
                <a:spLocks noChangeArrowheads="1"/>
              </p:cNvSpPr>
              <p:nvPr/>
            </p:nvSpPr>
            <p:spPr bwMode="auto">
              <a:xfrm>
                <a:off x="3313" y="3064"/>
                <a:ext cx="210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90" name="Text Box 101"/>
              <p:cNvSpPr txBox="1">
                <a:spLocks noChangeArrowheads="1"/>
              </p:cNvSpPr>
              <p:nvPr/>
            </p:nvSpPr>
            <p:spPr bwMode="auto">
              <a:xfrm>
                <a:off x="2903" y="2843"/>
                <a:ext cx="212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</p:grpSp>
        <p:sp>
          <p:nvSpPr>
            <p:cNvPr id="75" name="Text Box 102"/>
            <p:cNvSpPr txBox="1">
              <a:spLocks noChangeArrowheads="1"/>
            </p:cNvSpPr>
            <p:nvPr/>
          </p:nvSpPr>
          <p:spPr bwMode="auto">
            <a:xfrm>
              <a:off x="3648" y="3360"/>
              <a:ext cx="259" cy="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4000">
                  <a:latin typeface="Wingdings 2" pitchFamily="18" charset="2"/>
                  <a:sym typeface="ZapfDingbats" pitchFamily="82" charset="2"/>
                </a:rPr>
                <a:t>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0410778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5.3 Converting to </a:t>
            </a:r>
            <a:r>
              <a:rPr lang="en-GB" sz="3600" dirty="0" err="1">
                <a:solidFill>
                  <a:srgbClr val="0000FF"/>
                </a:solidFill>
              </a:rPr>
              <a:t>Minterms</a:t>
            </a:r>
            <a:r>
              <a:rPr lang="en-GB" sz="3600" dirty="0">
                <a:solidFill>
                  <a:srgbClr val="0000FF"/>
                </a:solidFill>
              </a:rPr>
              <a:t> Form (1/2)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#15: Simplification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33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0" name="Rectangle 3"/>
          <p:cNvSpPr txBox="1">
            <a:spLocks noChangeArrowheads="1"/>
          </p:cNvSpPr>
          <p:nvPr/>
        </p:nvSpPr>
        <p:spPr>
          <a:xfrm>
            <a:off x="457200" y="1346417"/>
            <a:ext cx="8229600" cy="47845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3050" indent="-2730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The K-map of a function can be easily filled in when the function is given in sum-of-</a:t>
            </a:r>
            <a:r>
              <a:rPr lang="en-US" dirty="0" err="1"/>
              <a:t>minterms</a:t>
            </a:r>
            <a:r>
              <a:rPr lang="en-US" dirty="0"/>
              <a:t> form.</a:t>
            </a:r>
          </a:p>
          <a:p>
            <a:pPr marL="273050" indent="-273050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What if it is not in sum-of-</a:t>
            </a:r>
            <a:r>
              <a:rPr lang="en-US" dirty="0" err="1"/>
              <a:t>minterms</a:t>
            </a:r>
            <a:r>
              <a:rPr lang="en-US" dirty="0"/>
              <a:t> form?</a:t>
            </a:r>
          </a:p>
          <a:p>
            <a:pPr marL="625475" lvl="1" indent="-2730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Convert it into sum-of-products (SOP) form</a:t>
            </a:r>
          </a:p>
          <a:p>
            <a:pPr marL="625475" lvl="1" indent="-2730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Expand the SOP expression into sum-of-</a:t>
            </a:r>
            <a:r>
              <a:rPr lang="en-US" dirty="0" err="1"/>
              <a:t>minterms</a:t>
            </a:r>
            <a:r>
              <a:rPr lang="en-US" dirty="0"/>
              <a:t> expression, or fill in the K-map directly based on the SOP expression.</a:t>
            </a:r>
          </a:p>
        </p:txBody>
      </p:sp>
    </p:spTree>
    <p:extLst>
      <p:ext uri="{BB962C8B-B14F-4D97-AF65-F5344CB8AC3E}">
        <p14:creationId xmlns:p14="http://schemas.microsoft.com/office/powerpoint/2010/main" val="490778959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5.3 Converting to </a:t>
            </a:r>
            <a:r>
              <a:rPr lang="en-GB" sz="3600" dirty="0" err="1">
                <a:solidFill>
                  <a:srgbClr val="0000FF"/>
                </a:solidFill>
              </a:rPr>
              <a:t>Minterms</a:t>
            </a:r>
            <a:r>
              <a:rPr lang="en-GB" sz="3600" dirty="0">
                <a:solidFill>
                  <a:srgbClr val="0000FF"/>
                </a:solidFill>
              </a:rPr>
              <a:t> Form (2/2)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#15: Simplification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34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57200" y="1169233"/>
            <a:ext cx="8229600" cy="4911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3050" indent="-2730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Example:</a:t>
            </a:r>
          </a:p>
          <a:p>
            <a:pPr lvl="1" fontAlgn="auto">
              <a:spcAft>
                <a:spcPts val="0"/>
              </a:spcAft>
              <a:buFont typeface="Wingdings" pitchFamily="2" charset="2"/>
              <a:buNone/>
            </a:pPr>
            <a:r>
              <a:rPr lang="en-US" sz="2200" dirty="0"/>
              <a:t>	F(A,B,C,D) =  A.(C+D)'.(B'+D') + C.(B+C'+A'.D)</a:t>
            </a:r>
            <a:br>
              <a:rPr lang="en-US" sz="2200" dirty="0"/>
            </a:br>
            <a:r>
              <a:rPr lang="en-US" sz="2200" dirty="0"/>
              <a:t>		   = A.(C'.D').(B'+D') + B.C + C.C' + A'.C.D </a:t>
            </a:r>
            <a:br>
              <a:rPr lang="en-US" sz="2200" dirty="0"/>
            </a:br>
            <a:r>
              <a:rPr lang="en-US" sz="2200" dirty="0"/>
              <a:t>		   = A.B'.C'.D' + A.C'.D' + B.C + A'.C.D</a:t>
            </a:r>
            <a:endParaRPr lang="en-US" dirty="0"/>
          </a:p>
          <a:p>
            <a:pPr fontAlgn="auto">
              <a:spcAft>
                <a:spcPts val="0"/>
              </a:spcAft>
              <a:buFont typeface="Wingdings" pitchFamily="2" charset="2"/>
              <a:buNone/>
            </a:pPr>
            <a:endParaRPr lang="en-US" dirty="0"/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7391400" y="3604533"/>
            <a:ext cx="406400" cy="315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400" b="1" dirty="0">
                <a:solidFill>
                  <a:srgbClr val="FF0000"/>
                </a:solidFill>
                <a:latin typeface="Tahoma" pitchFamily="34" charset="0"/>
              </a:rPr>
              <a:t>1</a:t>
            </a: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7010400" y="3604533"/>
            <a:ext cx="40640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400" b="1">
                <a:solidFill>
                  <a:srgbClr val="FF0000"/>
                </a:solidFill>
                <a:latin typeface="Tahoma" pitchFamily="34" charset="0"/>
              </a:rPr>
              <a:t>1</a:t>
            </a:r>
          </a:p>
        </p:txBody>
      </p:sp>
      <p:grpSp>
        <p:nvGrpSpPr>
          <p:cNvPr id="11" name="Group 6"/>
          <p:cNvGrpSpPr>
            <a:grpSpLocks/>
          </p:cNvGrpSpPr>
          <p:nvPr/>
        </p:nvGrpSpPr>
        <p:grpSpPr bwMode="auto">
          <a:xfrm>
            <a:off x="5486400" y="2918733"/>
            <a:ext cx="2722563" cy="2559050"/>
            <a:chOff x="3456" y="1872"/>
            <a:chExt cx="1715" cy="1612"/>
          </a:xfrm>
        </p:grpSpPr>
        <p:sp>
          <p:nvSpPr>
            <p:cNvPr id="13" name="Rectangle 7"/>
            <p:cNvSpPr>
              <a:spLocks noChangeArrowheads="1"/>
            </p:cNvSpPr>
            <p:nvPr/>
          </p:nvSpPr>
          <p:spPr bwMode="auto">
            <a:xfrm>
              <a:off x="3892" y="2261"/>
              <a:ext cx="1026" cy="99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8"/>
            <p:cNvSpPr>
              <a:spLocks noChangeShapeType="1"/>
            </p:cNvSpPr>
            <p:nvPr/>
          </p:nvSpPr>
          <p:spPr bwMode="auto">
            <a:xfrm>
              <a:off x="3892" y="2510"/>
              <a:ext cx="102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9"/>
            <p:cNvSpPr>
              <a:spLocks noChangeShapeType="1"/>
            </p:cNvSpPr>
            <p:nvPr/>
          </p:nvSpPr>
          <p:spPr bwMode="auto">
            <a:xfrm>
              <a:off x="4149" y="2261"/>
              <a:ext cx="0" cy="99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 Box 10"/>
            <p:cNvSpPr txBox="1">
              <a:spLocks noChangeArrowheads="1"/>
            </p:cNvSpPr>
            <p:nvPr/>
          </p:nvSpPr>
          <p:spPr bwMode="auto">
            <a:xfrm>
              <a:off x="3514" y="2934"/>
              <a:ext cx="188" cy="1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>
                  <a:latin typeface="Tahoma" pitchFamily="34" charset="0"/>
                </a:rPr>
                <a:t>C</a:t>
              </a:r>
            </a:p>
          </p:txBody>
        </p:sp>
        <p:sp>
          <p:nvSpPr>
            <p:cNvPr id="17" name="AutoShape 11"/>
            <p:cNvSpPr>
              <a:spLocks/>
            </p:cNvSpPr>
            <p:nvPr/>
          </p:nvSpPr>
          <p:spPr bwMode="auto">
            <a:xfrm>
              <a:off x="3675" y="2782"/>
              <a:ext cx="62" cy="470"/>
            </a:xfrm>
            <a:prstGeom prst="leftBrace">
              <a:avLst>
                <a:gd name="adj1" fmla="val 63172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AutoShape 12"/>
            <p:cNvSpPr>
              <a:spLocks/>
            </p:cNvSpPr>
            <p:nvPr/>
          </p:nvSpPr>
          <p:spPr bwMode="auto">
            <a:xfrm rot="5400000" flipV="1">
              <a:off x="4627" y="1816"/>
              <a:ext cx="77" cy="502"/>
            </a:xfrm>
            <a:prstGeom prst="leftBrace">
              <a:avLst>
                <a:gd name="adj1" fmla="val 54329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Text Box 13"/>
            <p:cNvSpPr txBox="1">
              <a:spLocks noChangeArrowheads="1"/>
            </p:cNvSpPr>
            <p:nvPr/>
          </p:nvSpPr>
          <p:spPr bwMode="auto">
            <a:xfrm>
              <a:off x="4570" y="1872"/>
              <a:ext cx="189" cy="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>
                  <a:latin typeface="Tahoma" pitchFamily="34" charset="0"/>
                </a:rPr>
                <a:t>A</a:t>
              </a:r>
            </a:p>
          </p:txBody>
        </p:sp>
        <p:sp>
          <p:nvSpPr>
            <p:cNvPr id="20" name="Line 14"/>
            <p:cNvSpPr>
              <a:spLocks noChangeShapeType="1"/>
            </p:cNvSpPr>
            <p:nvPr/>
          </p:nvSpPr>
          <p:spPr bwMode="auto">
            <a:xfrm>
              <a:off x="4405" y="2261"/>
              <a:ext cx="0" cy="99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15"/>
            <p:cNvSpPr>
              <a:spLocks noChangeShapeType="1"/>
            </p:cNvSpPr>
            <p:nvPr/>
          </p:nvSpPr>
          <p:spPr bwMode="auto">
            <a:xfrm>
              <a:off x="4661" y="2261"/>
              <a:ext cx="0" cy="99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Text Box 16"/>
            <p:cNvSpPr txBox="1">
              <a:spLocks noChangeArrowheads="1"/>
            </p:cNvSpPr>
            <p:nvPr/>
          </p:nvSpPr>
          <p:spPr bwMode="auto">
            <a:xfrm>
              <a:off x="3686" y="2311"/>
              <a:ext cx="223" cy="10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r" eaLnBrk="0" hangingPunct="0">
                <a:spcAft>
                  <a:spcPts val="200"/>
                </a:spcAft>
              </a:pPr>
              <a:r>
                <a:rPr lang="en-US" sz="1200" b="1">
                  <a:latin typeface="Times New Roman" pitchFamily="18" charset="0"/>
                </a:rPr>
                <a:t>00</a:t>
              </a:r>
            </a:p>
            <a:p>
              <a:pPr algn="r" eaLnBrk="0" hangingPunct="0">
                <a:spcAft>
                  <a:spcPts val="200"/>
                </a:spcAft>
              </a:pPr>
              <a:r>
                <a:rPr lang="en-US" sz="1200" b="1">
                  <a:latin typeface="Times New Roman" pitchFamily="18" charset="0"/>
                </a:rPr>
                <a:t>   01</a:t>
              </a:r>
            </a:p>
            <a:p>
              <a:pPr algn="r" eaLnBrk="0" hangingPunct="0">
                <a:spcAft>
                  <a:spcPts val="200"/>
                </a:spcAft>
              </a:pPr>
              <a:endParaRPr lang="en-US" sz="1200" b="1">
                <a:latin typeface="Times New Roman" pitchFamily="18" charset="0"/>
              </a:endParaRPr>
            </a:p>
            <a:p>
              <a:pPr algn="r" eaLnBrk="0" hangingPunct="0">
                <a:spcAft>
                  <a:spcPts val="200"/>
                </a:spcAft>
              </a:pPr>
              <a:r>
                <a:rPr lang="en-US" sz="1200" b="1">
                  <a:latin typeface="Times New Roman" pitchFamily="18" charset="0"/>
                </a:rPr>
                <a:t>11</a:t>
              </a:r>
            </a:p>
            <a:p>
              <a:pPr algn="r" eaLnBrk="0" hangingPunct="0">
                <a:spcAft>
                  <a:spcPts val="200"/>
                </a:spcAft>
              </a:pPr>
              <a:endParaRPr lang="en-US" sz="1200" b="1">
                <a:latin typeface="Times New Roman" pitchFamily="18" charset="0"/>
              </a:endParaRPr>
            </a:p>
            <a:p>
              <a:pPr algn="r" eaLnBrk="0" hangingPunct="0">
                <a:spcAft>
                  <a:spcPts val="200"/>
                </a:spcAft>
              </a:pPr>
              <a:r>
                <a:rPr lang="en-US" sz="1200" b="1">
                  <a:latin typeface="Times New Roman" pitchFamily="18" charset="0"/>
                </a:rPr>
                <a:t>10</a:t>
              </a:r>
              <a:endParaRPr lang="en-US" sz="1600" b="1">
                <a:latin typeface="Times New Roman" pitchFamily="18" charset="0"/>
              </a:endParaRPr>
            </a:p>
          </p:txBody>
        </p:sp>
        <p:sp>
          <p:nvSpPr>
            <p:cNvPr id="23" name="Text Box 17"/>
            <p:cNvSpPr txBox="1">
              <a:spLocks noChangeArrowheads="1"/>
            </p:cNvSpPr>
            <p:nvPr/>
          </p:nvSpPr>
          <p:spPr bwMode="auto">
            <a:xfrm>
              <a:off x="3935" y="2103"/>
              <a:ext cx="955" cy="1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1200" b="1">
                  <a:latin typeface="Times New Roman" pitchFamily="18" charset="0"/>
                </a:rPr>
                <a:t>00      01      11      10</a:t>
              </a:r>
            </a:p>
          </p:txBody>
        </p:sp>
        <p:sp>
          <p:nvSpPr>
            <p:cNvPr id="24" name="AutoShape 18"/>
            <p:cNvSpPr>
              <a:spLocks/>
            </p:cNvSpPr>
            <p:nvPr/>
          </p:nvSpPr>
          <p:spPr bwMode="auto">
            <a:xfrm rot="-5400000">
              <a:off x="4360" y="3070"/>
              <a:ext cx="77" cy="500"/>
            </a:xfrm>
            <a:prstGeom prst="leftBrace">
              <a:avLst>
                <a:gd name="adj1" fmla="val 54113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Text Box 19"/>
            <p:cNvSpPr txBox="1">
              <a:spLocks noChangeArrowheads="1"/>
            </p:cNvSpPr>
            <p:nvPr/>
          </p:nvSpPr>
          <p:spPr bwMode="auto">
            <a:xfrm>
              <a:off x="4309" y="3335"/>
              <a:ext cx="188" cy="1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>
                  <a:latin typeface="Tahoma" pitchFamily="34" charset="0"/>
                </a:rPr>
                <a:t>B</a:t>
              </a:r>
            </a:p>
          </p:txBody>
        </p:sp>
        <p:sp>
          <p:nvSpPr>
            <p:cNvPr id="26" name="Line 20"/>
            <p:cNvSpPr>
              <a:spLocks noChangeShapeType="1"/>
            </p:cNvSpPr>
            <p:nvPr/>
          </p:nvSpPr>
          <p:spPr bwMode="auto">
            <a:xfrm flipH="1" flipV="1">
              <a:off x="3714" y="2057"/>
              <a:ext cx="171" cy="19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Text Box 21"/>
            <p:cNvSpPr txBox="1">
              <a:spLocks noChangeArrowheads="1"/>
            </p:cNvSpPr>
            <p:nvPr/>
          </p:nvSpPr>
          <p:spPr bwMode="auto">
            <a:xfrm>
              <a:off x="3456" y="2107"/>
              <a:ext cx="358" cy="1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100" b="1">
                  <a:latin typeface="Tahoma" pitchFamily="34" charset="0"/>
                </a:rPr>
                <a:t>CD</a:t>
              </a:r>
            </a:p>
          </p:txBody>
        </p:sp>
        <p:sp>
          <p:nvSpPr>
            <p:cNvPr id="28" name="Text Box 22"/>
            <p:cNvSpPr txBox="1">
              <a:spLocks noChangeArrowheads="1"/>
            </p:cNvSpPr>
            <p:nvPr/>
          </p:nvSpPr>
          <p:spPr bwMode="auto">
            <a:xfrm>
              <a:off x="3739" y="1987"/>
              <a:ext cx="293" cy="1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100" b="1">
                  <a:latin typeface="Tahoma" pitchFamily="34" charset="0"/>
                </a:rPr>
                <a:t>AB</a:t>
              </a:r>
            </a:p>
          </p:txBody>
        </p:sp>
        <p:sp>
          <p:nvSpPr>
            <p:cNvPr id="29" name="Line 23"/>
            <p:cNvSpPr>
              <a:spLocks noChangeShapeType="1"/>
            </p:cNvSpPr>
            <p:nvPr/>
          </p:nvSpPr>
          <p:spPr bwMode="auto">
            <a:xfrm>
              <a:off x="3892" y="2759"/>
              <a:ext cx="102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24"/>
            <p:cNvSpPr>
              <a:spLocks noChangeShapeType="1"/>
            </p:cNvSpPr>
            <p:nvPr/>
          </p:nvSpPr>
          <p:spPr bwMode="auto">
            <a:xfrm>
              <a:off x="3892" y="3007"/>
              <a:ext cx="102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25"/>
            <p:cNvSpPr>
              <a:spLocks noChangeShapeType="1"/>
            </p:cNvSpPr>
            <p:nvPr/>
          </p:nvSpPr>
          <p:spPr bwMode="auto">
            <a:xfrm>
              <a:off x="3892" y="3007"/>
              <a:ext cx="102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26"/>
            <p:cNvSpPr>
              <a:spLocks noChangeShapeType="1"/>
            </p:cNvSpPr>
            <p:nvPr/>
          </p:nvSpPr>
          <p:spPr bwMode="auto">
            <a:xfrm>
              <a:off x="3892" y="3256"/>
              <a:ext cx="102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AutoShape 27"/>
            <p:cNvSpPr>
              <a:spLocks/>
            </p:cNvSpPr>
            <p:nvPr/>
          </p:nvSpPr>
          <p:spPr bwMode="auto">
            <a:xfrm flipH="1">
              <a:off x="4952" y="2524"/>
              <a:ext cx="62" cy="469"/>
            </a:xfrm>
            <a:prstGeom prst="leftBrace">
              <a:avLst>
                <a:gd name="adj1" fmla="val 63038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Text Box 28"/>
            <p:cNvSpPr txBox="1">
              <a:spLocks noChangeArrowheads="1"/>
            </p:cNvSpPr>
            <p:nvPr/>
          </p:nvSpPr>
          <p:spPr bwMode="auto">
            <a:xfrm>
              <a:off x="4982" y="2678"/>
              <a:ext cx="189" cy="1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>
                  <a:latin typeface="Tahoma" pitchFamily="34" charset="0"/>
                </a:rPr>
                <a:t>D</a:t>
              </a:r>
            </a:p>
          </p:txBody>
        </p:sp>
      </p:grpSp>
      <p:sp>
        <p:nvSpPr>
          <p:cNvPr id="35" name="Text Box 29"/>
          <p:cNvSpPr txBox="1">
            <a:spLocks noChangeArrowheads="1"/>
          </p:cNvSpPr>
          <p:nvPr/>
        </p:nvSpPr>
        <p:spPr bwMode="auto">
          <a:xfrm>
            <a:off x="6172200" y="4366533"/>
            <a:ext cx="407988" cy="315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400" b="1">
                <a:solidFill>
                  <a:srgbClr val="FF0000"/>
                </a:solidFill>
                <a:latin typeface="Tahoma" pitchFamily="34" charset="0"/>
              </a:rPr>
              <a:t>1</a:t>
            </a:r>
          </a:p>
        </p:txBody>
      </p:sp>
      <p:grpSp>
        <p:nvGrpSpPr>
          <p:cNvPr id="36" name="Group 30"/>
          <p:cNvGrpSpPr>
            <a:grpSpLocks/>
          </p:cNvGrpSpPr>
          <p:nvPr/>
        </p:nvGrpSpPr>
        <p:grpSpPr bwMode="auto">
          <a:xfrm>
            <a:off x="6553200" y="4366533"/>
            <a:ext cx="865188" cy="696913"/>
            <a:chOff x="1344" y="2448"/>
            <a:chExt cx="545" cy="439"/>
          </a:xfrm>
        </p:grpSpPr>
        <p:sp>
          <p:nvSpPr>
            <p:cNvPr id="37" name="Text Box 31"/>
            <p:cNvSpPr txBox="1">
              <a:spLocks noChangeArrowheads="1"/>
            </p:cNvSpPr>
            <p:nvPr/>
          </p:nvSpPr>
          <p:spPr bwMode="auto">
            <a:xfrm>
              <a:off x="1344" y="2448"/>
              <a:ext cx="256" cy="1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38" name="Text Box 32"/>
            <p:cNvSpPr txBox="1">
              <a:spLocks noChangeArrowheads="1"/>
            </p:cNvSpPr>
            <p:nvPr/>
          </p:nvSpPr>
          <p:spPr bwMode="auto">
            <a:xfrm>
              <a:off x="1632" y="2448"/>
              <a:ext cx="257" cy="1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39" name="Text Box 33"/>
            <p:cNvSpPr txBox="1">
              <a:spLocks noChangeArrowheads="1"/>
            </p:cNvSpPr>
            <p:nvPr/>
          </p:nvSpPr>
          <p:spPr bwMode="auto">
            <a:xfrm>
              <a:off x="1344" y="2688"/>
              <a:ext cx="256" cy="1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40" name="Text Box 34"/>
            <p:cNvSpPr txBox="1">
              <a:spLocks noChangeArrowheads="1"/>
            </p:cNvSpPr>
            <p:nvPr/>
          </p:nvSpPr>
          <p:spPr bwMode="auto">
            <a:xfrm>
              <a:off x="1632" y="2688"/>
              <a:ext cx="256" cy="1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</p:grpSp>
      <p:sp>
        <p:nvSpPr>
          <p:cNvPr id="41" name="AutoShape 35"/>
          <p:cNvSpPr>
            <a:spLocks noChangeArrowheads="1"/>
          </p:cNvSpPr>
          <p:nvPr/>
        </p:nvSpPr>
        <p:spPr bwMode="auto">
          <a:xfrm>
            <a:off x="6629400" y="4366533"/>
            <a:ext cx="731838" cy="731838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" name="AutoShape 36"/>
          <p:cNvSpPr>
            <a:spLocks noChangeArrowheads="1"/>
          </p:cNvSpPr>
          <p:nvPr/>
        </p:nvSpPr>
        <p:spPr bwMode="auto">
          <a:xfrm>
            <a:off x="6172200" y="4366533"/>
            <a:ext cx="762000" cy="304800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008080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sz="2400">
              <a:latin typeface="Times New Roman" pitchFamily="18" charset="0"/>
            </a:endParaRPr>
          </a:p>
        </p:txBody>
      </p:sp>
      <p:sp>
        <p:nvSpPr>
          <p:cNvPr id="43" name="AutoShape 37"/>
          <p:cNvSpPr>
            <a:spLocks noChangeArrowheads="1"/>
          </p:cNvSpPr>
          <p:nvPr/>
        </p:nvSpPr>
        <p:spPr bwMode="auto">
          <a:xfrm>
            <a:off x="7061200" y="3628346"/>
            <a:ext cx="684213" cy="250825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FF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" name="Line 38"/>
          <p:cNvSpPr>
            <a:spLocks noChangeShapeType="1"/>
          </p:cNvSpPr>
          <p:nvPr/>
        </p:nvSpPr>
        <p:spPr bwMode="auto">
          <a:xfrm>
            <a:off x="2819400" y="2693233"/>
            <a:ext cx="116681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Line 39"/>
          <p:cNvSpPr>
            <a:spLocks noChangeShapeType="1"/>
          </p:cNvSpPr>
          <p:nvPr/>
        </p:nvSpPr>
        <p:spPr bwMode="auto">
          <a:xfrm>
            <a:off x="4343400" y="2693233"/>
            <a:ext cx="762000" cy="0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Line 40"/>
          <p:cNvSpPr>
            <a:spLocks noChangeShapeType="1"/>
          </p:cNvSpPr>
          <p:nvPr/>
        </p:nvSpPr>
        <p:spPr bwMode="auto">
          <a:xfrm>
            <a:off x="5486400" y="2693233"/>
            <a:ext cx="457200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Line 41"/>
          <p:cNvSpPr>
            <a:spLocks noChangeShapeType="1"/>
          </p:cNvSpPr>
          <p:nvPr/>
        </p:nvSpPr>
        <p:spPr bwMode="auto">
          <a:xfrm>
            <a:off x="6248400" y="2693233"/>
            <a:ext cx="762000" cy="0"/>
          </a:xfrm>
          <a:prstGeom prst="line">
            <a:avLst/>
          </a:prstGeom>
          <a:noFill/>
          <a:ln w="19050">
            <a:solidFill>
              <a:srgbClr val="008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Rectangle 42"/>
          <p:cNvSpPr>
            <a:spLocks noChangeArrowheads="1"/>
          </p:cNvSpPr>
          <p:nvPr/>
        </p:nvSpPr>
        <p:spPr bwMode="auto">
          <a:xfrm>
            <a:off x="838994" y="3402563"/>
            <a:ext cx="48006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sz="1700" dirty="0"/>
              <a:t>A.B'.C'.D' + </a:t>
            </a:r>
            <a:r>
              <a:rPr lang="en-US" sz="1700" dirty="0">
                <a:solidFill>
                  <a:srgbClr val="FF0000"/>
                </a:solidFill>
              </a:rPr>
              <a:t>A.C'.D'</a:t>
            </a:r>
            <a:r>
              <a:rPr lang="en-US" sz="1700" dirty="0"/>
              <a:t> + B.C + A'.C.D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sz="1700" dirty="0"/>
              <a:t>= A.B'.C'.D' + A.C'.D'.(B+B') + </a:t>
            </a:r>
            <a:r>
              <a:rPr lang="en-US" sz="1700" dirty="0">
                <a:solidFill>
                  <a:srgbClr val="FF0000"/>
                </a:solidFill>
              </a:rPr>
              <a:t>B.C</a:t>
            </a:r>
            <a:r>
              <a:rPr lang="en-US" sz="1700" dirty="0"/>
              <a:t> + A'.C.D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sz="1700" dirty="0"/>
              <a:t>= A.B'.C'.D' + A.B.C'.D' + A.B'.C'.D' + B.C.(A+A') + A'.C.D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sz="1700" dirty="0"/>
              <a:t>= A.B'.C'.D' + A.B.C'.D' + A.B.C + A'.B.C + A'.C.D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sz="1700" dirty="0"/>
              <a:t>= A.B'.C'.D' + A.B.C'.D' + A.B.C.(D+D') + A'.B.C.(D+D') + A'.C.D.(B+B')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sz="1700" dirty="0"/>
              <a:t>= A.B'.C'.D' + A.B.C'.D' + A.B.C.D + A.B.C.D' + A'.B.C.D + A'.B.C.D' + A'.B'.C.D</a:t>
            </a:r>
            <a:endParaRPr lang="en-US" sz="2100" dirty="0"/>
          </a:p>
        </p:txBody>
      </p:sp>
      <p:sp>
        <p:nvSpPr>
          <p:cNvPr id="49" name="TextBox 48"/>
          <p:cNvSpPr txBox="1"/>
          <p:nvPr/>
        </p:nvSpPr>
        <p:spPr>
          <a:xfrm>
            <a:off x="336156" y="3074070"/>
            <a:ext cx="5062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Expanding it to sum of </a:t>
            </a:r>
            <a:r>
              <a:rPr lang="en-US" dirty="0" err="1"/>
              <a:t>minterms</a:t>
            </a:r>
            <a:r>
              <a:rPr lang="en-US" dirty="0"/>
              <a:t> (unnecessary):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6184107" y="3575957"/>
            <a:ext cx="1639093" cy="1496841"/>
            <a:chOff x="6184107" y="3575957"/>
            <a:chExt cx="1639093" cy="1496841"/>
          </a:xfrm>
        </p:grpSpPr>
        <p:sp>
          <p:nvSpPr>
            <p:cNvPr id="50" name="Text Box 4"/>
            <p:cNvSpPr txBox="1">
              <a:spLocks noChangeArrowheads="1"/>
            </p:cNvSpPr>
            <p:nvPr/>
          </p:nvSpPr>
          <p:spPr bwMode="auto">
            <a:xfrm>
              <a:off x="6205537" y="3575957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51" name="Text Box 4"/>
            <p:cNvSpPr txBox="1">
              <a:spLocks noChangeArrowheads="1"/>
            </p:cNvSpPr>
            <p:nvPr/>
          </p:nvSpPr>
          <p:spPr bwMode="auto">
            <a:xfrm>
              <a:off x="6586538" y="3591872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52" name="Text Box 4"/>
            <p:cNvSpPr txBox="1">
              <a:spLocks noChangeArrowheads="1"/>
            </p:cNvSpPr>
            <p:nvPr/>
          </p:nvSpPr>
          <p:spPr bwMode="auto">
            <a:xfrm>
              <a:off x="6201569" y="3977672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53" name="Text Box 4"/>
            <p:cNvSpPr txBox="1">
              <a:spLocks noChangeArrowheads="1"/>
            </p:cNvSpPr>
            <p:nvPr/>
          </p:nvSpPr>
          <p:spPr bwMode="auto">
            <a:xfrm>
              <a:off x="6593380" y="3977672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54" name="Text Box 4"/>
            <p:cNvSpPr txBox="1">
              <a:spLocks noChangeArrowheads="1"/>
            </p:cNvSpPr>
            <p:nvPr/>
          </p:nvSpPr>
          <p:spPr bwMode="auto">
            <a:xfrm>
              <a:off x="6995319" y="3977672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55" name="Text Box 4"/>
            <p:cNvSpPr txBox="1">
              <a:spLocks noChangeArrowheads="1"/>
            </p:cNvSpPr>
            <p:nvPr/>
          </p:nvSpPr>
          <p:spPr bwMode="auto">
            <a:xfrm>
              <a:off x="7416800" y="3977672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56" name="Text Box 4"/>
            <p:cNvSpPr txBox="1">
              <a:spLocks noChangeArrowheads="1"/>
            </p:cNvSpPr>
            <p:nvPr/>
          </p:nvSpPr>
          <p:spPr bwMode="auto">
            <a:xfrm>
              <a:off x="7414419" y="4368990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57" name="Text Box 4"/>
            <p:cNvSpPr txBox="1">
              <a:spLocks noChangeArrowheads="1"/>
            </p:cNvSpPr>
            <p:nvPr/>
          </p:nvSpPr>
          <p:spPr bwMode="auto">
            <a:xfrm>
              <a:off x="6184107" y="4741183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58" name="Text Box 4"/>
            <p:cNvSpPr txBox="1">
              <a:spLocks noChangeArrowheads="1"/>
            </p:cNvSpPr>
            <p:nvPr/>
          </p:nvSpPr>
          <p:spPr bwMode="auto">
            <a:xfrm>
              <a:off x="7406845" y="4756885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>
                  <a:latin typeface="Tahoma" pitchFamily="34" charset="0"/>
                </a:rPr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9308151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9" grpId="0" autoUpdateAnimBg="0"/>
      <p:bldP spid="10" grpId="0" autoUpdateAnimBg="0"/>
      <p:bldP spid="35" grpId="0" autoUpdateAnimBg="0"/>
      <p:bldP spid="41" grpId="0" animBg="1"/>
      <p:bldP spid="42" grpId="0" animBg="1" autoUpdateAnimBg="0"/>
      <p:bldP spid="43" grpId="0" animBg="1"/>
      <p:bldP spid="44" grpId="0" animBg="1"/>
      <p:bldP spid="45" grpId="0" animBg="1"/>
      <p:bldP spid="46" grpId="0" animBg="1"/>
      <p:bldP spid="47" grpId="0" animBg="1"/>
      <p:bldP spid="48" grpId="0" autoUpdateAnimBg="0"/>
      <p:bldP spid="4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5.4 PIs and EPIs (1/3)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#15: Simplification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35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9" name="Rectangle 3"/>
          <p:cNvSpPr txBox="1">
            <a:spLocks noChangeArrowheads="1"/>
          </p:cNvSpPr>
          <p:nvPr/>
        </p:nvSpPr>
        <p:spPr>
          <a:xfrm>
            <a:off x="457200" y="1295400"/>
            <a:ext cx="8229600" cy="4835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8288" indent="-26828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To find the simplest (minimal) SOP expression from a K-map, you need to obtain:</a:t>
            </a:r>
          </a:p>
          <a:p>
            <a:pPr marL="630238" lvl="1" indent="-26828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Minimum number of literals per product term; and</a:t>
            </a:r>
          </a:p>
          <a:p>
            <a:pPr marL="630238" lvl="1" indent="-26828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Minimum number of product terms.</a:t>
            </a:r>
          </a:p>
          <a:p>
            <a:pPr marL="268288" indent="-268288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Achieved through K-map using</a:t>
            </a:r>
          </a:p>
          <a:p>
            <a:pPr marL="630238" lvl="1" indent="-26828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i="1" dirty="0">
                <a:sym typeface="Symbol" pitchFamily="18" charset="2"/>
              </a:rPr>
              <a:t>Bigger groupings</a:t>
            </a:r>
            <a:r>
              <a:rPr lang="en-US" dirty="0">
                <a:sym typeface="Symbol" pitchFamily="18" charset="2"/>
              </a:rPr>
              <a:t> of </a:t>
            </a:r>
            <a:r>
              <a:rPr lang="en-US" dirty="0" err="1">
                <a:sym typeface="Symbol" pitchFamily="18" charset="2"/>
              </a:rPr>
              <a:t>minterms</a:t>
            </a:r>
            <a:r>
              <a:rPr lang="en-US" dirty="0">
                <a:sym typeface="Symbol" pitchFamily="18" charset="2"/>
              </a:rPr>
              <a:t> (</a:t>
            </a:r>
            <a:r>
              <a:rPr lang="en-US" dirty="0">
                <a:solidFill>
                  <a:srgbClr val="0000CC"/>
                </a:solidFill>
                <a:sym typeface="Symbol" pitchFamily="18" charset="2"/>
              </a:rPr>
              <a:t>prime </a:t>
            </a:r>
            <a:r>
              <a:rPr lang="en-US" dirty="0" err="1">
                <a:solidFill>
                  <a:srgbClr val="0000CC"/>
                </a:solidFill>
                <a:sym typeface="Symbol" pitchFamily="18" charset="2"/>
              </a:rPr>
              <a:t>implicants</a:t>
            </a:r>
            <a:r>
              <a:rPr lang="en-US" dirty="0">
                <a:sym typeface="Symbol" pitchFamily="18" charset="2"/>
              </a:rPr>
              <a:t>) where possible; and</a:t>
            </a:r>
          </a:p>
          <a:p>
            <a:pPr marL="630238" lvl="1" indent="-26828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i="1" dirty="0">
                <a:sym typeface="Symbol" pitchFamily="18" charset="2"/>
              </a:rPr>
              <a:t>No redundant groupings</a:t>
            </a:r>
            <a:r>
              <a:rPr lang="en-US" dirty="0">
                <a:sym typeface="Symbol" pitchFamily="18" charset="2"/>
              </a:rPr>
              <a:t> (look for </a:t>
            </a:r>
            <a:r>
              <a:rPr lang="en-US" dirty="0">
                <a:solidFill>
                  <a:srgbClr val="0000CC"/>
                </a:solidFill>
                <a:sym typeface="Symbol" pitchFamily="18" charset="2"/>
              </a:rPr>
              <a:t>essential prime </a:t>
            </a:r>
            <a:r>
              <a:rPr lang="en-US" dirty="0" err="1">
                <a:solidFill>
                  <a:srgbClr val="0000CC"/>
                </a:solidFill>
                <a:sym typeface="Symbol" pitchFamily="18" charset="2"/>
              </a:rPr>
              <a:t>implicants</a:t>
            </a:r>
            <a:r>
              <a:rPr lang="en-US" dirty="0">
                <a:sym typeface="Symbol" pitchFamily="18" charset="2"/>
              </a:rPr>
              <a:t>)</a:t>
            </a:r>
          </a:p>
          <a:p>
            <a:pPr marL="268288" indent="-268288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800000"/>
                </a:solidFill>
                <a:sym typeface="Symbol" pitchFamily="18" charset="2"/>
              </a:rPr>
              <a:t>Implicant</a:t>
            </a:r>
            <a:r>
              <a:rPr lang="en-US" dirty="0">
                <a:sym typeface="Symbol" pitchFamily="18" charset="2"/>
              </a:rPr>
              <a:t>: a product term that could be used to cover </a:t>
            </a:r>
            <a:r>
              <a:rPr lang="en-US" dirty="0" err="1">
                <a:sym typeface="Symbol" pitchFamily="18" charset="2"/>
              </a:rPr>
              <a:t>minterms</a:t>
            </a:r>
            <a:r>
              <a:rPr lang="en-US" dirty="0">
                <a:sym typeface="Symbol" pitchFamily="18" charset="2"/>
              </a:rPr>
              <a:t> of the function.</a:t>
            </a:r>
          </a:p>
        </p:txBody>
      </p:sp>
    </p:spTree>
    <p:extLst>
      <p:ext uri="{BB962C8B-B14F-4D97-AF65-F5344CB8AC3E}">
        <p14:creationId xmlns:p14="http://schemas.microsoft.com/office/powerpoint/2010/main" val="626573165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5.4 PIs and EPIs (2/3)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#15: Simplification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36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57200" y="1295401"/>
            <a:ext cx="8229600" cy="22272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8288" indent="-26828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800000"/>
                </a:solidFill>
              </a:rPr>
              <a:t>Prime </a:t>
            </a:r>
            <a:r>
              <a:rPr lang="en-US" dirty="0" err="1">
                <a:solidFill>
                  <a:srgbClr val="800000"/>
                </a:solidFill>
              </a:rPr>
              <a:t>implicant</a:t>
            </a:r>
            <a:r>
              <a:rPr lang="en-US" dirty="0"/>
              <a:t> (PI): a product term obtained by combining the </a:t>
            </a:r>
            <a:r>
              <a:rPr lang="en-US" i="1" dirty="0"/>
              <a:t>maximum possible number of </a:t>
            </a:r>
            <a:r>
              <a:rPr lang="en-US" i="1" dirty="0" err="1"/>
              <a:t>minterms</a:t>
            </a:r>
            <a:r>
              <a:rPr lang="en-US" dirty="0"/>
              <a:t> from </a:t>
            </a:r>
            <a:r>
              <a:rPr lang="en-US" i="1" dirty="0"/>
              <a:t>adjacent</a:t>
            </a:r>
            <a:r>
              <a:rPr lang="en-US" dirty="0"/>
              <a:t> squares in the map.  (That is, it is the biggest grouping possible.)</a:t>
            </a:r>
          </a:p>
          <a:p>
            <a:pPr marL="268288" indent="-268288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Always look for prime </a:t>
            </a:r>
            <a:r>
              <a:rPr lang="en-US" dirty="0" err="1"/>
              <a:t>implicants</a:t>
            </a:r>
            <a:r>
              <a:rPr lang="en-US" dirty="0"/>
              <a:t> in a K-map.</a:t>
            </a:r>
            <a:endParaRPr lang="en-US" dirty="0">
              <a:sym typeface="Symbol" pitchFamily="18" charset="2"/>
            </a:endParaRPr>
          </a:p>
        </p:txBody>
      </p:sp>
      <p:grpSp>
        <p:nvGrpSpPr>
          <p:cNvPr id="9" name="Group 4"/>
          <p:cNvGrpSpPr>
            <a:grpSpLocks/>
          </p:cNvGrpSpPr>
          <p:nvPr/>
        </p:nvGrpSpPr>
        <p:grpSpPr bwMode="auto">
          <a:xfrm>
            <a:off x="2209800" y="3886200"/>
            <a:ext cx="5029200" cy="1447800"/>
            <a:chOff x="1632" y="2496"/>
            <a:chExt cx="3168" cy="912"/>
          </a:xfrm>
        </p:grpSpPr>
        <p:grpSp>
          <p:nvGrpSpPr>
            <p:cNvPr id="10" name="Group 5"/>
            <p:cNvGrpSpPr>
              <a:grpSpLocks/>
            </p:cNvGrpSpPr>
            <p:nvPr/>
          </p:nvGrpSpPr>
          <p:grpSpPr bwMode="auto">
            <a:xfrm>
              <a:off x="1632" y="2496"/>
              <a:ext cx="1378" cy="912"/>
              <a:chOff x="1632" y="2496"/>
              <a:chExt cx="1378" cy="912"/>
            </a:xfrm>
          </p:grpSpPr>
          <p:sp>
            <p:nvSpPr>
              <p:cNvPr id="29" name="AutoShape 6"/>
              <p:cNvSpPr>
                <a:spLocks noChangeArrowheads="1"/>
              </p:cNvSpPr>
              <p:nvPr/>
            </p:nvSpPr>
            <p:spPr bwMode="auto">
              <a:xfrm>
                <a:off x="2102" y="2533"/>
                <a:ext cx="381" cy="390"/>
              </a:xfrm>
              <a:prstGeom prst="roundRect">
                <a:avLst>
                  <a:gd name="adj" fmla="val 16667"/>
                </a:avLst>
              </a:prstGeom>
              <a:solidFill>
                <a:srgbClr val="CC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AutoShape 7"/>
              <p:cNvSpPr>
                <a:spLocks noChangeArrowheads="1"/>
              </p:cNvSpPr>
              <p:nvPr/>
            </p:nvSpPr>
            <p:spPr bwMode="auto">
              <a:xfrm>
                <a:off x="1884" y="2530"/>
                <a:ext cx="161" cy="390"/>
              </a:xfrm>
              <a:prstGeom prst="roundRect">
                <a:avLst>
                  <a:gd name="adj" fmla="val 16667"/>
                </a:avLst>
              </a:prstGeom>
              <a:solidFill>
                <a:srgbClr val="FFFF99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" name="Rectangle 8"/>
              <p:cNvSpPr>
                <a:spLocks noChangeArrowheads="1"/>
              </p:cNvSpPr>
              <p:nvPr/>
            </p:nvSpPr>
            <p:spPr bwMode="auto">
              <a:xfrm>
                <a:off x="1632" y="2496"/>
                <a:ext cx="888" cy="912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Line 9"/>
              <p:cNvSpPr>
                <a:spLocks noChangeShapeType="1"/>
              </p:cNvSpPr>
              <p:nvPr/>
            </p:nvSpPr>
            <p:spPr bwMode="auto">
              <a:xfrm>
                <a:off x="1632" y="2724"/>
                <a:ext cx="88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Line 10"/>
              <p:cNvSpPr>
                <a:spLocks noChangeShapeType="1"/>
              </p:cNvSpPr>
              <p:nvPr/>
            </p:nvSpPr>
            <p:spPr bwMode="auto">
              <a:xfrm>
                <a:off x="1632" y="2951"/>
                <a:ext cx="88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Line 11"/>
              <p:cNvSpPr>
                <a:spLocks noChangeShapeType="1"/>
              </p:cNvSpPr>
              <p:nvPr/>
            </p:nvSpPr>
            <p:spPr bwMode="auto">
              <a:xfrm>
                <a:off x="1853" y="2496"/>
                <a:ext cx="0" cy="9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Line 12"/>
              <p:cNvSpPr>
                <a:spLocks noChangeShapeType="1"/>
              </p:cNvSpPr>
              <p:nvPr/>
            </p:nvSpPr>
            <p:spPr bwMode="auto">
              <a:xfrm>
                <a:off x="2075" y="2496"/>
                <a:ext cx="0" cy="9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Line 13"/>
              <p:cNvSpPr>
                <a:spLocks noChangeShapeType="1"/>
              </p:cNvSpPr>
              <p:nvPr/>
            </p:nvSpPr>
            <p:spPr bwMode="auto">
              <a:xfrm>
                <a:off x="1632" y="3179"/>
                <a:ext cx="88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Line 14"/>
              <p:cNvSpPr>
                <a:spLocks noChangeShapeType="1"/>
              </p:cNvSpPr>
              <p:nvPr/>
            </p:nvSpPr>
            <p:spPr bwMode="auto">
              <a:xfrm>
                <a:off x="2298" y="2496"/>
                <a:ext cx="0" cy="9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Text Box 15"/>
              <p:cNvSpPr txBox="1">
                <a:spLocks noChangeArrowheads="1"/>
              </p:cNvSpPr>
              <p:nvPr/>
            </p:nvSpPr>
            <p:spPr bwMode="auto">
              <a:xfrm>
                <a:off x="2298" y="2496"/>
                <a:ext cx="222" cy="2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39" name="Text Box 16"/>
              <p:cNvSpPr txBox="1">
                <a:spLocks noChangeArrowheads="1"/>
              </p:cNvSpPr>
              <p:nvPr/>
            </p:nvSpPr>
            <p:spPr bwMode="auto">
              <a:xfrm>
                <a:off x="1853" y="2496"/>
                <a:ext cx="222" cy="2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40" name="Text Box 17"/>
              <p:cNvSpPr txBox="1">
                <a:spLocks noChangeArrowheads="1"/>
              </p:cNvSpPr>
              <p:nvPr/>
            </p:nvSpPr>
            <p:spPr bwMode="auto">
              <a:xfrm>
                <a:off x="2075" y="2496"/>
                <a:ext cx="223" cy="2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41" name="Text Box 18"/>
              <p:cNvSpPr txBox="1">
                <a:spLocks noChangeArrowheads="1"/>
              </p:cNvSpPr>
              <p:nvPr/>
            </p:nvSpPr>
            <p:spPr bwMode="auto">
              <a:xfrm>
                <a:off x="2298" y="2724"/>
                <a:ext cx="222" cy="2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42" name="Text Box 19"/>
              <p:cNvSpPr txBox="1">
                <a:spLocks noChangeArrowheads="1"/>
              </p:cNvSpPr>
              <p:nvPr/>
            </p:nvSpPr>
            <p:spPr bwMode="auto">
              <a:xfrm>
                <a:off x="2075" y="2724"/>
                <a:ext cx="223" cy="2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43" name="Text Box 20"/>
              <p:cNvSpPr txBox="1">
                <a:spLocks noChangeArrowheads="1"/>
              </p:cNvSpPr>
              <p:nvPr/>
            </p:nvSpPr>
            <p:spPr bwMode="auto">
              <a:xfrm>
                <a:off x="1853" y="2699"/>
                <a:ext cx="222" cy="2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44" name="Text Box 21"/>
              <p:cNvSpPr txBox="1">
                <a:spLocks noChangeArrowheads="1"/>
              </p:cNvSpPr>
              <p:nvPr/>
            </p:nvSpPr>
            <p:spPr bwMode="auto">
              <a:xfrm>
                <a:off x="2565" y="2707"/>
                <a:ext cx="445" cy="5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GB" sz="3600">
                    <a:latin typeface="Wingdings 2" pitchFamily="18" charset="2"/>
                  </a:rPr>
                  <a:t>O</a:t>
                </a:r>
              </a:p>
            </p:txBody>
          </p:sp>
        </p:grpSp>
        <p:grpSp>
          <p:nvGrpSpPr>
            <p:cNvPr id="11" name="Group 22"/>
            <p:cNvGrpSpPr>
              <a:grpSpLocks/>
            </p:cNvGrpSpPr>
            <p:nvPr/>
          </p:nvGrpSpPr>
          <p:grpSpPr bwMode="auto">
            <a:xfrm>
              <a:off x="3408" y="2496"/>
              <a:ext cx="1392" cy="912"/>
              <a:chOff x="3408" y="2496"/>
              <a:chExt cx="1392" cy="912"/>
            </a:xfrm>
          </p:grpSpPr>
          <p:sp>
            <p:nvSpPr>
              <p:cNvPr id="13" name="Rectangle 23"/>
              <p:cNvSpPr>
                <a:spLocks noChangeArrowheads="1"/>
              </p:cNvSpPr>
              <p:nvPr/>
            </p:nvSpPr>
            <p:spPr bwMode="auto">
              <a:xfrm>
                <a:off x="3408" y="2496"/>
                <a:ext cx="888" cy="912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" name="Line 24"/>
              <p:cNvSpPr>
                <a:spLocks noChangeShapeType="1"/>
              </p:cNvSpPr>
              <p:nvPr/>
            </p:nvSpPr>
            <p:spPr bwMode="auto">
              <a:xfrm>
                <a:off x="3408" y="2724"/>
                <a:ext cx="88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Line 25"/>
              <p:cNvSpPr>
                <a:spLocks noChangeShapeType="1"/>
              </p:cNvSpPr>
              <p:nvPr/>
            </p:nvSpPr>
            <p:spPr bwMode="auto">
              <a:xfrm>
                <a:off x="3408" y="2951"/>
                <a:ext cx="88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Line 26"/>
              <p:cNvSpPr>
                <a:spLocks noChangeShapeType="1"/>
              </p:cNvSpPr>
              <p:nvPr/>
            </p:nvSpPr>
            <p:spPr bwMode="auto">
              <a:xfrm>
                <a:off x="3630" y="2496"/>
                <a:ext cx="0" cy="9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Line 27"/>
              <p:cNvSpPr>
                <a:spLocks noChangeShapeType="1"/>
              </p:cNvSpPr>
              <p:nvPr/>
            </p:nvSpPr>
            <p:spPr bwMode="auto">
              <a:xfrm>
                <a:off x="3853" y="2496"/>
                <a:ext cx="0" cy="9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Line 28"/>
              <p:cNvSpPr>
                <a:spLocks noChangeShapeType="1"/>
              </p:cNvSpPr>
              <p:nvPr/>
            </p:nvSpPr>
            <p:spPr bwMode="auto">
              <a:xfrm>
                <a:off x="3408" y="3179"/>
                <a:ext cx="88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Line 29"/>
              <p:cNvSpPr>
                <a:spLocks noChangeShapeType="1"/>
              </p:cNvSpPr>
              <p:nvPr/>
            </p:nvSpPr>
            <p:spPr bwMode="auto">
              <a:xfrm>
                <a:off x="4074" y="2496"/>
                <a:ext cx="0" cy="9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Text Box 30"/>
              <p:cNvSpPr txBox="1">
                <a:spLocks noChangeArrowheads="1"/>
              </p:cNvSpPr>
              <p:nvPr/>
            </p:nvSpPr>
            <p:spPr bwMode="auto">
              <a:xfrm>
                <a:off x="4074" y="2496"/>
                <a:ext cx="222" cy="2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21" name="Text Box 31"/>
              <p:cNvSpPr txBox="1">
                <a:spLocks noChangeArrowheads="1"/>
              </p:cNvSpPr>
              <p:nvPr/>
            </p:nvSpPr>
            <p:spPr bwMode="auto">
              <a:xfrm>
                <a:off x="3630" y="2496"/>
                <a:ext cx="223" cy="2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22" name="Text Box 32"/>
              <p:cNvSpPr txBox="1">
                <a:spLocks noChangeArrowheads="1"/>
              </p:cNvSpPr>
              <p:nvPr/>
            </p:nvSpPr>
            <p:spPr bwMode="auto">
              <a:xfrm>
                <a:off x="3853" y="2496"/>
                <a:ext cx="221" cy="2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23" name="Text Box 33"/>
              <p:cNvSpPr txBox="1">
                <a:spLocks noChangeArrowheads="1"/>
              </p:cNvSpPr>
              <p:nvPr/>
            </p:nvSpPr>
            <p:spPr bwMode="auto">
              <a:xfrm>
                <a:off x="4074" y="2724"/>
                <a:ext cx="222" cy="2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24" name="Text Box 34"/>
              <p:cNvSpPr txBox="1">
                <a:spLocks noChangeArrowheads="1"/>
              </p:cNvSpPr>
              <p:nvPr/>
            </p:nvSpPr>
            <p:spPr bwMode="auto">
              <a:xfrm>
                <a:off x="3853" y="2724"/>
                <a:ext cx="221" cy="2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25" name="Text Box 35"/>
              <p:cNvSpPr txBox="1">
                <a:spLocks noChangeArrowheads="1"/>
              </p:cNvSpPr>
              <p:nvPr/>
            </p:nvSpPr>
            <p:spPr bwMode="auto">
              <a:xfrm>
                <a:off x="3630" y="2724"/>
                <a:ext cx="223" cy="2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26" name="AutoShape 36"/>
              <p:cNvSpPr>
                <a:spLocks noChangeArrowheads="1"/>
              </p:cNvSpPr>
              <p:nvPr/>
            </p:nvSpPr>
            <p:spPr bwMode="auto">
              <a:xfrm>
                <a:off x="3655" y="2516"/>
                <a:ext cx="401" cy="398"/>
              </a:xfrm>
              <a:prstGeom prst="roundRect">
                <a:avLst>
                  <a:gd name="adj" fmla="val 16667"/>
                </a:avLst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AutoShape 37"/>
              <p:cNvSpPr>
                <a:spLocks noChangeArrowheads="1"/>
              </p:cNvSpPr>
              <p:nvPr/>
            </p:nvSpPr>
            <p:spPr bwMode="auto">
              <a:xfrm>
                <a:off x="3877" y="2522"/>
                <a:ext cx="401" cy="398"/>
              </a:xfrm>
              <a:prstGeom prst="roundRect">
                <a:avLst>
                  <a:gd name="adj" fmla="val 16667"/>
                </a:avLst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Text Box 38"/>
              <p:cNvSpPr txBox="1">
                <a:spLocks noChangeArrowheads="1"/>
              </p:cNvSpPr>
              <p:nvPr/>
            </p:nvSpPr>
            <p:spPr bwMode="auto">
              <a:xfrm>
                <a:off x="4357" y="2686"/>
                <a:ext cx="443" cy="5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GB" sz="3600">
                    <a:latin typeface="Wingdings 2" pitchFamily="18" charset="2"/>
                  </a:rPr>
                  <a:t>P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1926058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5.4 PIs and EPIs (3/3)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#15: Simplification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37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45" name="Rectangle 3"/>
          <p:cNvSpPr txBox="1">
            <a:spLocks noChangeArrowheads="1"/>
          </p:cNvSpPr>
          <p:nvPr/>
        </p:nvSpPr>
        <p:spPr>
          <a:xfrm>
            <a:off x="457200" y="1295400"/>
            <a:ext cx="82296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No redundant groups:</a:t>
            </a:r>
            <a:endParaRPr lang="en-US" dirty="0">
              <a:sym typeface="Symbol" pitchFamily="18" charset="2"/>
            </a:endParaRPr>
          </a:p>
        </p:txBody>
      </p:sp>
      <p:grpSp>
        <p:nvGrpSpPr>
          <p:cNvPr id="46" name="Group 4"/>
          <p:cNvGrpSpPr>
            <a:grpSpLocks/>
          </p:cNvGrpSpPr>
          <p:nvPr/>
        </p:nvGrpSpPr>
        <p:grpSpPr bwMode="auto">
          <a:xfrm>
            <a:off x="2286000" y="1981200"/>
            <a:ext cx="5105400" cy="1524000"/>
            <a:chOff x="1536" y="1680"/>
            <a:chExt cx="3216" cy="960"/>
          </a:xfrm>
        </p:grpSpPr>
        <p:grpSp>
          <p:nvGrpSpPr>
            <p:cNvPr id="47" name="Group 5"/>
            <p:cNvGrpSpPr>
              <a:grpSpLocks/>
            </p:cNvGrpSpPr>
            <p:nvPr/>
          </p:nvGrpSpPr>
          <p:grpSpPr bwMode="auto">
            <a:xfrm>
              <a:off x="3339" y="1680"/>
              <a:ext cx="1413" cy="942"/>
              <a:chOff x="3339" y="1680"/>
              <a:chExt cx="1413" cy="942"/>
            </a:xfrm>
          </p:grpSpPr>
          <p:sp>
            <p:nvSpPr>
              <p:cNvPr id="68" name="Rectangle 6"/>
              <p:cNvSpPr>
                <a:spLocks noChangeArrowheads="1"/>
              </p:cNvSpPr>
              <p:nvPr/>
            </p:nvSpPr>
            <p:spPr bwMode="auto">
              <a:xfrm>
                <a:off x="3339" y="1680"/>
                <a:ext cx="902" cy="942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Line 7"/>
              <p:cNvSpPr>
                <a:spLocks noChangeShapeType="1"/>
              </p:cNvSpPr>
              <p:nvPr/>
            </p:nvSpPr>
            <p:spPr bwMode="auto">
              <a:xfrm>
                <a:off x="3339" y="1915"/>
                <a:ext cx="90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" name="Line 8"/>
              <p:cNvSpPr>
                <a:spLocks noChangeShapeType="1"/>
              </p:cNvSpPr>
              <p:nvPr/>
            </p:nvSpPr>
            <p:spPr bwMode="auto">
              <a:xfrm>
                <a:off x="3339" y="2149"/>
                <a:ext cx="90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Line 9"/>
              <p:cNvSpPr>
                <a:spLocks noChangeShapeType="1"/>
              </p:cNvSpPr>
              <p:nvPr/>
            </p:nvSpPr>
            <p:spPr bwMode="auto">
              <a:xfrm>
                <a:off x="3565" y="1680"/>
                <a:ext cx="0" cy="94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Line 10"/>
              <p:cNvSpPr>
                <a:spLocks noChangeShapeType="1"/>
              </p:cNvSpPr>
              <p:nvPr/>
            </p:nvSpPr>
            <p:spPr bwMode="auto">
              <a:xfrm>
                <a:off x="3790" y="1680"/>
                <a:ext cx="0" cy="94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" name="Line 11"/>
              <p:cNvSpPr>
                <a:spLocks noChangeShapeType="1"/>
              </p:cNvSpPr>
              <p:nvPr/>
            </p:nvSpPr>
            <p:spPr bwMode="auto">
              <a:xfrm>
                <a:off x="3339" y="2385"/>
                <a:ext cx="90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" name="Line 12"/>
              <p:cNvSpPr>
                <a:spLocks noChangeShapeType="1"/>
              </p:cNvSpPr>
              <p:nvPr/>
            </p:nvSpPr>
            <p:spPr bwMode="auto">
              <a:xfrm>
                <a:off x="4015" y="1680"/>
                <a:ext cx="0" cy="94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" name="Text Box 13"/>
              <p:cNvSpPr txBox="1">
                <a:spLocks noChangeArrowheads="1"/>
              </p:cNvSpPr>
              <p:nvPr/>
            </p:nvSpPr>
            <p:spPr bwMode="auto">
              <a:xfrm>
                <a:off x="4015" y="1680"/>
                <a:ext cx="226" cy="2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76" name="Text Box 14"/>
              <p:cNvSpPr txBox="1">
                <a:spLocks noChangeArrowheads="1"/>
              </p:cNvSpPr>
              <p:nvPr/>
            </p:nvSpPr>
            <p:spPr bwMode="auto">
              <a:xfrm>
                <a:off x="3565" y="2150"/>
                <a:ext cx="225" cy="2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77" name="Text Box 15"/>
              <p:cNvSpPr txBox="1">
                <a:spLocks noChangeArrowheads="1"/>
              </p:cNvSpPr>
              <p:nvPr/>
            </p:nvSpPr>
            <p:spPr bwMode="auto">
              <a:xfrm>
                <a:off x="3790" y="1680"/>
                <a:ext cx="225" cy="2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78" name="Text Box 16"/>
              <p:cNvSpPr txBox="1">
                <a:spLocks noChangeArrowheads="1"/>
              </p:cNvSpPr>
              <p:nvPr/>
            </p:nvSpPr>
            <p:spPr bwMode="auto">
              <a:xfrm>
                <a:off x="4015" y="1915"/>
                <a:ext cx="226" cy="2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79" name="Text Box 17"/>
              <p:cNvSpPr txBox="1">
                <a:spLocks noChangeArrowheads="1"/>
              </p:cNvSpPr>
              <p:nvPr/>
            </p:nvSpPr>
            <p:spPr bwMode="auto">
              <a:xfrm>
                <a:off x="3790" y="1915"/>
                <a:ext cx="225" cy="2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80" name="Text Box 18"/>
              <p:cNvSpPr txBox="1">
                <a:spLocks noChangeArrowheads="1"/>
              </p:cNvSpPr>
              <p:nvPr/>
            </p:nvSpPr>
            <p:spPr bwMode="auto">
              <a:xfrm>
                <a:off x="3565" y="2386"/>
                <a:ext cx="225" cy="2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81" name="AutoShape 19"/>
              <p:cNvSpPr>
                <a:spLocks noChangeArrowheads="1"/>
              </p:cNvSpPr>
              <p:nvPr/>
            </p:nvSpPr>
            <p:spPr bwMode="auto">
              <a:xfrm>
                <a:off x="3590" y="2197"/>
                <a:ext cx="407" cy="397"/>
              </a:xfrm>
              <a:prstGeom prst="roundRect">
                <a:avLst>
                  <a:gd name="adj" fmla="val 16667"/>
                </a:avLst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" name="AutoShape 20"/>
              <p:cNvSpPr>
                <a:spLocks noChangeArrowheads="1"/>
              </p:cNvSpPr>
              <p:nvPr/>
            </p:nvSpPr>
            <p:spPr bwMode="auto">
              <a:xfrm>
                <a:off x="3815" y="1721"/>
                <a:ext cx="407" cy="397"/>
              </a:xfrm>
              <a:prstGeom prst="roundRect">
                <a:avLst>
                  <a:gd name="adj" fmla="val 16667"/>
                </a:avLst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" name="Text Box 21"/>
              <p:cNvSpPr txBox="1">
                <a:spLocks noChangeArrowheads="1"/>
              </p:cNvSpPr>
              <p:nvPr/>
            </p:nvSpPr>
            <p:spPr bwMode="auto">
              <a:xfrm>
                <a:off x="4302" y="1876"/>
                <a:ext cx="450" cy="5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GB" sz="3600">
                    <a:latin typeface="Wingdings 2" pitchFamily="18" charset="2"/>
                  </a:rPr>
                  <a:t>P</a:t>
                </a:r>
              </a:p>
            </p:txBody>
          </p:sp>
          <p:sp>
            <p:nvSpPr>
              <p:cNvPr id="84" name="Text Box 22"/>
              <p:cNvSpPr txBox="1">
                <a:spLocks noChangeArrowheads="1"/>
              </p:cNvSpPr>
              <p:nvPr/>
            </p:nvSpPr>
            <p:spPr bwMode="auto">
              <a:xfrm>
                <a:off x="3790" y="2386"/>
                <a:ext cx="225" cy="2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85" name="Text Box 23"/>
              <p:cNvSpPr txBox="1">
                <a:spLocks noChangeArrowheads="1"/>
              </p:cNvSpPr>
              <p:nvPr/>
            </p:nvSpPr>
            <p:spPr bwMode="auto">
              <a:xfrm>
                <a:off x="3790" y="2150"/>
                <a:ext cx="225" cy="2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</p:grpSp>
        <p:grpSp>
          <p:nvGrpSpPr>
            <p:cNvPr id="48" name="Group 24"/>
            <p:cNvGrpSpPr>
              <a:grpSpLocks/>
            </p:cNvGrpSpPr>
            <p:nvPr/>
          </p:nvGrpSpPr>
          <p:grpSpPr bwMode="auto">
            <a:xfrm>
              <a:off x="1536" y="1680"/>
              <a:ext cx="1399" cy="960"/>
              <a:chOff x="1536" y="1680"/>
              <a:chExt cx="1399" cy="960"/>
            </a:xfrm>
          </p:grpSpPr>
          <p:sp>
            <p:nvSpPr>
              <p:cNvPr id="49" name="AutoShape 25"/>
              <p:cNvSpPr>
                <a:spLocks noChangeArrowheads="1"/>
              </p:cNvSpPr>
              <p:nvPr/>
            </p:nvSpPr>
            <p:spPr bwMode="auto">
              <a:xfrm>
                <a:off x="2032" y="1699"/>
                <a:ext cx="146" cy="941"/>
              </a:xfrm>
              <a:prstGeom prst="roundRect">
                <a:avLst>
                  <a:gd name="adj" fmla="val 16667"/>
                </a:avLst>
              </a:prstGeom>
              <a:solidFill>
                <a:srgbClr val="00FFFF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" name="Rectangle 26"/>
              <p:cNvSpPr>
                <a:spLocks noChangeArrowheads="1"/>
              </p:cNvSpPr>
              <p:nvPr/>
            </p:nvSpPr>
            <p:spPr bwMode="auto">
              <a:xfrm>
                <a:off x="1536" y="1680"/>
                <a:ext cx="902" cy="942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" name="Line 27"/>
              <p:cNvSpPr>
                <a:spLocks noChangeShapeType="1"/>
              </p:cNvSpPr>
              <p:nvPr/>
            </p:nvSpPr>
            <p:spPr bwMode="auto">
              <a:xfrm>
                <a:off x="1536" y="1915"/>
                <a:ext cx="90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" name="Line 28"/>
              <p:cNvSpPr>
                <a:spLocks noChangeShapeType="1"/>
              </p:cNvSpPr>
              <p:nvPr/>
            </p:nvSpPr>
            <p:spPr bwMode="auto">
              <a:xfrm>
                <a:off x="1536" y="2149"/>
                <a:ext cx="90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" name="Line 29"/>
              <p:cNvSpPr>
                <a:spLocks noChangeShapeType="1"/>
              </p:cNvSpPr>
              <p:nvPr/>
            </p:nvSpPr>
            <p:spPr bwMode="auto">
              <a:xfrm>
                <a:off x="1760" y="1680"/>
                <a:ext cx="0" cy="94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" name="Line 30"/>
              <p:cNvSpPr>
                <a:spLocks noChangeShapeType="1"/>
              </p:cNvSpPr>
              <p:nvPr/>
            </p:nvSpPr>
            <p:spPr bwMode="auto">
              <a:xfrm>
                <a:off x="1986" y="1680"/>
                <a:ext cx="0" cy="94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" name="Line 31"/>
              <p:cNvSpPr>
                <a:spLocks noChangeShapeType="1"/>
              </p:cNvSpPr>
              <p:nvPr/>
            </p:nvSpPr>
            <p:spPr bwMode="auto">
              <a:xfrm>
                <a:off x="1536" y="2385"/>
                <a:ext cx="90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" name="Line 32"/>
              <p:cNvSpPr>
                <a:spLocks noChangeShapeType="1"/>
              </p:cNvSpPr>
              <p:nvPr/>
            </p:nvSpPr>
            <p:spPr bwMode="auto">
              <a:xfrm>
                <a:off x="2212" y="1680"/>
                <a:ext cx="0" cy="94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" name="Text Box 33"/>
              <p:cNvSpPr txBox="1">
                <a:spLocks noChangeArrowheads="1"/>
              </p:cNvSpPr>
              <p:nvPr/>
            </p:nvSpPr>
            <p:spPr bwMode="auto">
              <a:xfrm>
                <a:off x="2212" y="1680"/>
                <a:ext cx="226" cy="2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58" name="Text Box 34"/>
              <p:cNvSpPr txBox="1">
                <a:spLocks noChangeArrowheads="1"/>
              </p:cNvSpPr>
              <p:nvPr/>
            </p:nvSpPr>
            <p:spPr bwMode="auto">
              <a:xfrm>
                <a:off x="1760" y="2150"/>
                <a:ext cx="226" cy="2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59" name="Text Box 35"/>
              <p:cNvSpPr txBox="1">
                <a:spLocks noChangeArrowheads="1"/>
              </p:cNvSpPr>
              <p:nvPr/>
            </p:nvSpPr>
            <p:spPr bwMode="auto">
              <a:xfrm>
                <a:off x="1986" y="1680"/>
                <a:ext cx="226" cy="2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60" name="Text Box 36"/>
              <p:cNvSpPr txBox="1">
                <a:spLocks noChangeArrowheads="1"/>
              </p:cNvSpPr>
              <p:nvPr/>
            </p:nvSpPr>
            <p:spPr bwMode="auto">
              <a:xfrm>
                <a:off x="2212" y="1915"/>
                <a:ext cx="226" cy="2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61" name="Text Box 37"/>
              <p:cNvSpPr txBox="1">
                <a:spLocks noChangeArrowheads="1"/>
              </p:cNvSpPr>
              <p:nvPr/>
            </p:nvSpPr>
            <p:spPr bwMode="auto">
              <a:xfrm>
                <a:off x="1986" y="1915"/>
                <a:ext cx="226" cy="2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62" name="Text Box 38"/>
              <p:cNvSpPr txBox="1">
                <a:spLocks noChangeArrowheads="1"/>
              </p:cNvSpPr>
              <p:nvPr/>
            </p:nvSpPr>
            <p:spPr bwMode="auto">
              <a:xfrm>
                <a:off x="1760" y="2386"/>
                <a:ext cx="226" cy="2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63" name="Text Box 39"/>
              <p:cNvSpPr txBox="1">
                <a:spLocks noChangeArrowheads="1"/>
              </p:cNvSpPr>
              <p:nvPr/>
            </p:nvSpPr>
            <p:spPr bwMode="auto">
              <a:xfrm>
                <a:off x="2483" y="1898"/>
                <a:ext cx="452" cy="5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GB" sz="3600">
                    <a:latin typeface="Wingdings 2" pitchFamily="18" charset="2"/>
                  </a:rPr>
                  <a:t>O</a:t>
                </a:r>
              </a:p>
            </p:txBody>
          </p:sp>
          <p:sp>
            <p:nvSpPr>
              <p:cNvPr id="64" name="Text Box 40"/>
              <p:cNvSpPr txBox="1">
                <a:spLocks noChangeArrowheads="1"/>
              </p:cNvSpPr>
              <p:nvPr/>
            </p:nvSpPr>
            <p:spPr bwMode="auto">
              <a:xfrm>
                <a:off x="1986" y="2386"/>
                <a:ext cx="226" cy="2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65" name="Text Box 41"/>
              <p:cNvSpPr txBox="1">
                <a:spLocks noChangeArrowheads="1"/>
              </p:cNvSpPr>
              <p:nvPr/>
            </p:nvSpPr>
            <p:spPr bwMode="auto">
              <a:xfrm>
                <a:off x="1986" y="2150"/>
                <a:ext cx="226" cy="2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66" name="AutoShape 42"/>
              <p:cNvSpPr>
                <a:spLocks noChangeArrowheads="1"/>
              </p:cNvSpPr>
              <p:nvPr/>
            </p:nvSpPr>
            <p:spPr bwMode="auto">
              <a:xfrm>
                <a:off x="1780" y="2194"/>
                <a:ext cx="407" cy="397"/>
              </a:xfrm>
              <a:prstGeom prst="roundRect">
                <a:avLst>
                  <a:gd name="adj" fmla="val 16667"/>
                </a:avLst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" name="AutoShape 43"/>
              <p:cNvSpPr>
                <a:spLocks noChangeArrowheads="1"/>
              </p:cNvSpPr>
              <p:nvPr/>
            </p:nvSpPr>
            <p:spPr bwMode="auto">
              <a:xfrm>
                <a:off x="2014" y="1721"/>
                <a:ext cx="407" cy="397"/>
              </a:xfrm>
              <a:prstGeom prst="roundRect">
                <a:avLst>
                  <a:gd name="adj" fmla="val 16667"/>
                </a:avLst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86" name="Rectangle 44"/>
          <p:cNvSpPr>
            <a:spLocks noChangeArrowheads="1"/>
          </p:cNvSpPr>
          <p:nvPr/>
        </p:nvSpPr>
        <p:spPr bwMode="auto">
          <a:xfrm>
            <a:off x="457200" y="4267200"/>
            <a:ext cx="82296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1463" indent="-271463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800000"/>
                </a:solidFill>
              </a:rPr>
              <a:t>Essential prime </a:t>
            </a:r>
            <a:r>
              <a:rPr lang="en-US" sz="2400" dirty="0" err="1">
                <a:solidFill>
                  <a:srgbClr val="800000"/>
                </a:solidFill>
              </a:rPr>
              <a:t>implicant</a:t>
            </a:r>
            <a:r>
              <a:rPr lang="en-US" sz="2400" dirty="0"/>
              <a:t> (EPI): a prime </a:t>
            </a:r>
            <a:r>
              <a:rPr lang="en-US" sz="2400" dirty="0" err="1"/>
              <a:t>implicant</a:t>
            </a:r>
            <a:r>
              <a:rPr lang="en-US" sz="2400" dirty="0"/>
              <a:t> that includes at least one </a:t>
            </a:r>
            <a:r>
              <a:rPr lang="en-US" sz="2400" dirty="0" err="1"/>
              <a:t>minterm</a:t>
            </a:r>
            <a:r>
              <a:rPr lang="en-US" sz="2400" dirty="0"/>
              <a:t> that is not covered by any other prime </a:t>
            </a:r>
            <a:r>
              <a:rPr lang="en-US" sz="2400" dirty="0" err="1"/>
              <a:t>implicant</a:t>
            </a:r>
            <a:r>
              <a:rPr lang="en-US" sz="2400" dirty="0"/>
              <a:t>.</a:t>
            </a:r>
            <a:endParaRPr lang="en-US" sz="2400" dirty="0">
              <a:sym typeface="Symbol" pitchFamily="18" charset="2"/>
            </a:endParaRPr>
          </a:p>
        </p:txBody>
      </p:sp>
      <p:grpSp>
        <p:nvGrpSpPr>
          <p:cNvPr id="87" name="Group 45"/>
          <p:cNvGrpSpPr>
            <a:grpSpLocks/>
          </p:cNvGrpSpPr>
          <p:nvPr/>
        </p:nvGrpSpPr>
        <p:grpSpPr bwMode="auto">
          <a:xfrm>
            <a:off x="2816226" y="2676526"/>
            <a:ext cx="3733800" cy="1387475"/>
            <a:chOff x="1872" y="1872"/>
            <a:chExt cx="2352" cy="874"/>
          </a:xfrm>
        </p:grpSpPr>
        <p:sp>
          <p:nvSpPr>
            <p:cNvPr id="88" name="Line 46"/>
            <p:cNvSpPr>
              <a:spLocks noChangeShapeType="1"/>
            </p:cNvSpPr>
            <p:nvPr/>
          </p:nvSpPr>
          <p:spPr bwMode="auto">
            <a:xfrm flipV="1">
              <a:off x="2304" y="1872"/>
              <a:ext cx="48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Line 47"/>
            <p:cNvSpPr>
              <a:spLocks noChangeShapeType="1"/>
            </p:cNvSpPr>
            <p:nvPr/>
          </p:nvSpPr>
          <p:spPr bwMode="auto">
            <a:xfrm flipH="1" flipV="1">
              <a:off x="1872" y="2352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Text Box 48"/>
            <p:cNvSpPr txBox="1">
              <a:spLocks noChangeArrowheads="1"/>
            </p:cNvSpPr>
            <p:nvPr/>
          </p:nvSpPr>
          <p:spPr bwMode="auto">
            <a:xfrm>
              <a:off x="2112" y="2496"/>
              <a:ext cx="21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000" dirty="0">
                  <a:latin typeface="+mn-lt"/>
                </a:rPr>
                <a:t>Essential prime </a:t>
              </a:r>
              <a:r>
                <a:rPr lang="en-US" sz="2000" dirty="0" err="1">
                  <a:latin typeface="+mn-lt"/>
                </a:rPr>
                <a:t>implicants</a:t>
              </a:r>
              <a:endParaRPr lang="en-US" sz="2000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471931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Quick Review Questions #2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#15: Simplification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38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91" name="Text Box 39"/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ym typeface="Wingdings 2" pitchFamily="18" charset="2"/>
              </a:rPr>
              <a:t></a:t>
            </a:r>
          </a:p>
        </p:txBody>
      </p:sp>
      <p:sp>
        <p:nvSpPr>
          <p:cNvPr id="92" name="Rectangle 3"/>
          <p:cNvSpPr txBox="1">
            <a:spLocks noChangeArrowheads="1"/>
          </p:cNvSpPr>
          <p:nvPr/>
        </p:nvSpPr>
        <p:spPr>
          <a:xfrm>
            <a:off x="457200" y="1223963"/>
            <a:ext cx="8229600" cy="129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3050" indent="-2730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800000"/>
                </a:solidFill>
              </a:rPr>
              <a:t>DLD page 106, question 5-3.</a:t>
            </a:r>
          </a:p>
          <a:p>
            <a:pPr marL="274638" indent="-274638" fontAlgn="auto">
              <a:spcAft>
                <a:spcPts val="0"/>
              </a:spcAft>
              <a:buFont typeface="Wingdings" pitchFamily="2" charset="2"/>
              <a:buNone/>
            </a:pPr>
            <a:r>
              <a:rPr lang="en-US" dirty="0"/>
              <a:t>	5-3.	</a:t>
            </a:r>
            <a:r>
              <a:rPr lang="en-GB" dirty="0"/>
              <a:t>Identify the prime </a:t>
            </a:r>
            <a:r>
              <a:rPr lang="en-GB" dirty="0" err="1"/>
              <a:t>implicants</a:t>
            </a:r>
            <a:r>
              <a:rPr lang="en-GB" dirty="0"/>
              <a:t> and essential prime </a:t>
            </a:r>
            <a:r>
              <a:rPr lang="en-GB" dirty="0" err="1"/>
              <a:t>implicants</a:t>
            </a:r>
            <a:r>
              <a:rPr lang="en-GB" dirty="0"/>
              <a:t> of the two K-maps below. </a:t>
            </a:r>
            <a:endParaRPr lang="en-US" dirty="0"/>
          </a:p>
        </p:txBody>
      </p:sp>
      <p:pic>
        <p:nvPicPr>
          <p:cNvPr id="93" name="Picture 4" descr="MCj0434859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0" y="4114800"/>
            <a:ext cx="171450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94" name="Group 30"/>
          <p:cNvGrpSpPr>
            <a:grpSpLocks/>
          </p:cNvGrpSpPr>
          <p:nvPr/>
        </p:nvGrpSpPr>
        <p:grpSpPr bwMode="auto">
          <a:xfrm>
            <a:off x="762000" y="2895600"/>
            <a:ext cx="3124200" cy="2078038"/>
            <a:chOff x="912" y="1776"/>
            <a:chExt cx="1968" cy="1309"/>
          </a:xfrm>
        </p:grpSpPr>
        <p:sp>
          <p:nvSpPr>
            <p:cNvPr id="95" name="Rectangle 31"/>
            <p:cNvSpPr>
              <a:spLocks noChangeArrowheads="1"/>
            </p:cNvSpPr>
            <p:nvPr/>
          </p:nvSpPr>
          <p:spPr bwMode="auto">
            <a:xfrm>
              <a:off x="1387" y="2227"/>
              <a:ext cx="1493" cy="57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Line 32"/>
            <p:cNvSpPr>
              <a:spLocks noChangeShapeType="1"/>
            </p:cNvSpPr>
            <p:nvPr/>
          </p:nvSpPr>
          <p:spPr bwMode="auto">
            <a:xfrm>
              <a:off x="1387" y="2515"/>
              <a:ext cx="149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Line 33"/>
            <p:cNvSpPr>
              <a:spLocks noChangeShapeType="1"/>
            </p:cNvSpPr>
            <p:nvPr/>
          </p:nvSpPr>
          <p:spPr bwMode="auto">
            <a:xfrm>
              <a:off x="1761" y="2227"/>
              <a:ext cx="0" cy="5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Text Box 34"/>
            <p:cNvSpPr txBox="1">
              <a:spLocks noChangeArrowheads="1"/>
            </p:cNvSpPr>
            <p:nvPr/>
          </p:nvSpPr>
          <p:spPr bwMode="auto">
            <a:xfrm>
              <a:off x="1387" y="2573"/>
              <a:ext cx="374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400" b="1">
                  <a:latin typeface="Tahoma" pitchFamily="34" charset="0"/>
                </a:rPr>
                <a:t>0</a:t>
              </a:r>
            </a:p>
          </p:txBody>
        </p:sp>
        <p:sp>
          <p:nvSpPr>
            <p:cNvPr id="99" name="Text Box 35"/>
            <p:cNvSpPr txBox="1">
              <a:spLocks noChangeArrowheads="1"/>
            </p:cNvSpPr>
            <p:nvPr/>
          </p:nvSpPr>
          <p:spPr bwMode="auto">
            <a:xfrm>
              <a:off x="1761" y="2573"/>
              <a:ext cx="373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400" b="1">
                  <a:latin typeface="Tahoma" pitchFamily="34" charset="0"/>
                </a:rPr>
                <a:t>1</a:t>
              </a:r>
            </a:p>
          </p:txBody>
        </p:sp>
        <p:sp>
          <p:nvSpPr>
            <p:cNvPr id="100" name="Text Box 36"/>
            <p:cNvSpPr txBox="1">
              <a:spLocks noChangeArrowheads="1"/>
            </p:cNvSpPr>
            <p:nvPr/>
          </p:nvSpPr>
          <p:spPr bwMode="auto">
            <a:xfrm>
              <a:off x="912" y="2560"/>
              <a:ext cx="274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>
                  <a:latin typeface="Tahoma" pitchFamily="34" charset="0"/>
                </a:rPr>
                <a:t>a</a:t>
              </a:r>
            </a:p>
          </p:txBody>
        </p:sp>
        <p:sp>
          <p:nvSpPr>
            <p:cNvPr id="101" name="AutoShape 37"/>
            <p:cNvSpPr>
              <a:spLocks/>
            </p:cNvSpPr>
            <p:nvPr/>
          </p:nvSpPr>
          <p:spPr bwMode="auto">
            <a:xfrm>
              <a:off x="1139" y="2515"/>
              <a:ext cx="87" cy="283"/>
            </a:xfrm>
            <a:prstGeom prst="leftBrace">
              <a:avLst>
                <a:gd name="adj1" fmla="val 27107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" name="AutoShape 38"/>
            <p:cNvSpPr>
              <a:spLocks/>
            </p:cNvSpPr>
            <p:nvPr/>
          </p:nvSpPr>
          <p:spPr bwMode="auto">
            <a:xfrm rot="5400000" flipV="1">
              <a:off x="2470" y="1637"/>
              <a:ext cx="89" cy="729"/>
            </a:xfrm>
            <a:prstGeom prst="leftBrace">
              <a:avLst>
                <a:gd name="adj1" fmla="val 68258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" name="Text Box 39"/>
            <p:cNvSpPr txBox="1">
              <a:spLocks noChangeArrowheads="1"/>
            </p:cNvSpPr>
            <p:nvPr/>
          </p:nvSpPr>
          <p:spPr bwMode="auto">
            <a:xfrm>
              <a:off x="2374" y="1776"/>
              <a:ext cx="275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>
                  <a:latin typeface="Tahoma" pitchFamily="34" charset="0"/>
                </a:rPr>
                <a:t>b</a:t>
              </a:r>
            </a:p>
          </p:txBody>
        </p:sp>
        <p:sp>
          <p:nvSpPr>
            <p:cNvPr id="104" name="Line 40"/>
            <p:cNvSpPr>
              <a:spLocks noChangeShapeType="1"/>
            </p:cNvSpPr>
            <p:nvPr/>
          </p:nvSpPr>
          <p:spPr bwMode="auto">
            <a:xfrm>
              <a:off x="2134" y="2227"/>
              <a:ext cx="0" cy="5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" name="Line 41"/>
            <p:cNvSpPr>
              <a:spLocks noChangeShapeType="1"/>
            </p:cNvSpPr>
            <p:nvPr/>
          </p:nvSpPr>
          <p:spPr bwMode="auto">
            <a:xfrm>
              <a:off x="2507" y="2227"/>
              <a:ext cx="0" cy="5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" name="Text Box 42"/>
            <p:cNvSpPr txBox="1">
              <a:spLocks noChangeArrowheads="1"/>
            </p:cNvSpPr>
            <p:nvPr/>
          </p:nvSpPr>
          <p:spPr bwMode="auto">
            <a:xfrm>
              <a:off x="2134" y="2573"/>
              <a:ext cx="373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400" b="1">
                  <a:latin typeface="Tahoma" pitchFamily="34" charset="0"/>
                </a:rPr>
                <a:t>0</a:t>
              </a:r>
            </a:p>
          </p:txBody>
        </p:sp>
        <p:sp>
          <p:nvSpPr>
            <p:cNvPr id="107" name="Text Box 43"/>
            <p:cNvSpPr txBox="1">
              <a:spLocks noChangeArrowheads="1"/>
            </p:cNvSpPr>
            <p:nvPr/>
          </p:nvSpPr>
          <p:spPr bwMode="auto">
            <a:xfrm>
              <a:off x="2507" y="2573"/>
              <a:ext cx="373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400" b="1">
                  <a:latin typeface="Tahoma" pitchFamily="34" charset="0"/>
                </a:rPr>
                <a:t>0</a:t>
              </a:r>
            </a:p>
          </p:txBody>
        </p:sp>
        <p:sp>
          <p:nvSpPr>
            <p:cNvPr id="108" name="Text Box 44"/>
            <p:cNvSpPr txBox="1">
              <a:spLocks noChangeArrowheads="1"/>
            </p:cNvSpPr>
            <p:nvPr/>
          </p:nvSpPr>
          <p:spPr bwMode="auto">
            <a:xfrm>
              <a:off x="1387" y="2285"/>
              <a:ext cx="374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400" b="1">
                  <a:latin typeface="Tahoma" pitchFamily="34" charset="0"/>
                </a:rPr>
                <a:t>1</a:t>
              </a:r>
            </a:p>
          </p:txBody>
        </p:sp>
        <p:sp>
          <p:nvSpPr>
            <p:cNvPr id="109" name="Text Box 45"/>
            <p:cNvSpPr txBox="1">
              <a:spLocks noChangeArrowheads="1"/>
            </p:cNvSpPr>
            <p:nvPr/>
          </p:nvSpPr>
          <p:spPr bwMode="auto">
            <a:xfrm>
              <a:off x="1761" y="2285"/>
              <a:ext cx="373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400" b="1">
                  <a:latin typeface="Tahoma" pitchFamily="34" charset="0"/>
                </a:rPr>
                <a:t>1</a:t>
              </a:r>
            </a:p>
          </p:txBody>
        </p:sp>
        <p:sp>
          <p:nvSpPr>
            <p:cNvPr id="110" name="Text Box 46"/>
            <p:cNvSpPr txBox="1">
              <a:spLocks noChangeArrowheads="1"/>
            </p:cNvSpPr>
            <p:nvPr/>
          </p:nvSpPr>
          <p:spPr bwMode="auto">
            <a:xfrm>
              <a:off x="2134" y="2285"/>
              <a:ext cx="373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400" b="1">
                  <a:latin typeface="Tahoma" pitchFamily="34" charset="0"/>
                </a:rPr>
                <a:t>0</a:t>
              </a:r>
            </a:p>
          </p:txBody>
        </p:sp>
        <p:sp>
          <p:nvSpPr>
            <p:cNvPr id="111" name="Text Box 47"/>
            <p:cNvSpPr txBox="1">
              <a:spLocks noChangeArrowheads="1"/>
            </p:cNvSpPr>
            <p:nvPr/>
          </p:nvSpPr>
          <p:spPr bwMode="auto">
            <a:xfrm>
              <a:off x="2507" y="2285"/>
              <a:ext cx="373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400" b="1">
                  <a:latin typeface="Tahoma" pitchFamily="34" charset="0"/>
                </a:rPr>
                <a:t>1</a:t>
              </a:r>
            </a:p>
          </p:txBody>
        </p:sp>
        <p:sp>
          <p:nvSpPr>
            <p:cNvPr id="112" name="Text Box 48"/>
            <p:cNvSpPr txBox="1">
              <a:spLocks noChangeArrowheads="1"/>
            </p:cNvSpPr>
            <p:nvPr/>
          </p:nvSpPr>
          <p:spPr bwMode="auto">
            <a:xfrm>
              <a:off x="1200" y="2285"/>
              <a:ext cx="211" cy="4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r" eaLnBrk="0" hangingPunct="0"/>
              <a:r>
                <a:rPr lang="en-GB" sz="1600" b="1">
                  <a:latin typeface="Times New Roman" pitchFamily="18" charset="0"/>
                </a:rPr>
                <a:t>0</a:t>
              </a:r>
            </a:p>
            <a:p>
              <a:pPr algn="r" eaLnBrk="0" hangingPunct="0"/>
              <a:r>
                <a:rPr lang="en-GB" sz="1600" b="1">
                  <a:latin typeface="Times New Roman" pitchFamily="18" charset="0"/>
                </a:rPr>
                <a:t>   1</a:t>
              </a:r>
            </a:p>
          </p:txBody>
        </p:sp>
        <p:sp>
          <p:nvSpPr>
            <p:cNvPr id="113" name="Text Box 49"/>
            <p:cNvSpPr txBox="1">
              <a:spLocks noChangeArrowheads="1"/>
            </p:cNvSpPr>
            <p:nvPr/>
          </p:nvSpPr>
          <p:spPr bwMode="auto">
            <a:xfrm>
              <a:off x="1450" y="2043"/>
              <a:ext cx="1391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GB" sz="1600" b="1">
                  <a:latin typeface="Times New Roman" pitchFamily="18" charset="0"/>
                </a:rPr>
                <a:t>00       01      11       10</a:t>
              </a:r>
            </a:p>
          </p:txBody>
        </p:sp>
        <p:sp>
          <p:nvSpPr>
            <p:cNvPr id="114" name="AutoShape 50"/>
            <p:cNvSpPr>
              <a:spLocks/>
            </p:cNvSpPr>
            <p:nvPr/>
          </p:nvSpPr>
          <p:spPr bwMode="auto">
            <a:xfrm rot="-5400000">
              <a:off x="2081" y="2530"/>
              <a:ext cx="89" cy="729"/>
            </a:xfrm>
            <a:prstGeom prst="leftBrace">
              <a:avLst>
                <a:gd name="adj1" fmla="val 68258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" name="Text Box 51"/>
            <p:cNvSpPr txBox="1">
              <a:spLocks noChangeArrowheads="1"/>
            </p:cNvSpPr>
            <p:nvPr/>
          </p:nvSpPr>
          <p:spPr bwMode="auto">
            <a:xfrm>
              <a:off x="1994" y="2912"/>
              <a:ext cx="275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>
                  <a:latin typeface="Tahoma" pitchFamily="34" charset="0"/>
                </a:rPr>
                <a:t>c</a:t>
              </a:r>
            </a:p>
          </p:txBody>
        </p:sp>
        <p:sp>
          <p:nvSpPr>
            <p:cNvPr id="116" name="Line 52"/>
            <p:cNvSpPr>
              <a:spLocks noChangeShapeType="1"/>
            </p:cNvSpPr>
            <p:nvPr/>
          </p:nvSpPr>
          <p:spPr bwMode="auto">
            <a:xfrm flipH="1" flipV="1">
              <a:off x="1139" y="1985"/>
              <a:ext cx="248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" name="Text Box 53"/>
            <p:cNvSpPr txBox="1">
              <a:spLocks noChangeArrowheads="1"/>
            </p:cNvSpPr>
            <p:nvPr/>
          </p:nvSpPr>
          <p:spPr bwMode="auto">
            <a:xfrm>
              <a:off x="1047" y="2022"/>
              <a:ext cx="274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>
                  <a:latin typeface="Tahoma" pitchFamily="34" charset="0"/>
                </a:rPr>
                <a:t>a</a:t>
              </a:r>
            </a:p>
          </p:txBody>
        </p:sp>
        <p:sp>
          <p:nvSpPr>
            <p:cNvPr id="118" name="Text Box 54"/>
            <p:cNvSpPr txBox="1">
              <a:spLocks noChangeArrowheads="1"/>
            </p:cNvSpPr>
            <p:nvPr/>
          </p:nvSpPr>
          <p:spPr bwMode="auto">
            <a:xfrm>
              <a:off x="1165" y="1921"/>
              <a:ext cx="321" cy="1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>
                  <a:latin typeface="Tahoma" pitchFamily="34" charset="0"/>
                </a:rPr>
                <a:t>bc</a:t>
              </a:r>
            </a:p>
          </p:txBody>
        </p:sp>
      </p:grpSp>
      <p:grpSp>
        <p:nvGrpSpPr>
          <p:cNvPr id="119" name="Group 55"/>
          <p:cNvGrpSpPr>
            <a:grpSpLocks/>
          </p:cNvGrpSpPr>
          <p:nvPr/>
        </p:nvGrpSpPr>
        <p:grpSpPr bwMode="auto">
          <a:xfrm>
            <a:off x="4343400" y="2819400"/>
            <a:ext cx="2722563" cy="2559050"/>
            <a:chOff x="3312" y="1872"/>
            <a:chExt cx="1715" cy="1612"/>
          </a:xfrm>
        </p:grpSpPr>
        <p:sp>
          <p:nvSpPr>
            <p:cNvPr id="120" name="Text Box 56"/>
            <p:cNvSpPr txBox="1">
              <a:spLocks noChangeArrowheads="1"/>
            </p:cNvSpPr>
            <p:nvPr/>
          </p:nvSpPr>
          <p:spPr bwMode="auto">
            <a:xfrm>
              <a:off x="4520" y="2304"/>
              <a:ext cx="256" cy="1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121" name="Text Box 57"/>
            <p:cNvSpPr txBox="1">
              <a:spLocks noChangeArrowheads="1"/>
            </p:cNvSpPr>
            <p:nvPr/>
          </p:nvSpPr>
          <p:spPr bwMode="auto">
            <a:xfrm>
              <a:off x="3752" y="2292"/>
              <a:ext cx="256" cy="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grpSp>
          <p:nvGrpSpPr>
            <p:cNvPr id="122" name="Group 58"/>
            <p:cNvGrpSpPr>
              <a:grpSpLocks/>
            </p:cNvGrpSpPr>
            <p:nvPr/>
          </p:nvGrpSpPr>
          <p:grpSpPr bwMode="auto">
            <a:xfrm>
              <a:off x="3312" y="1872"/>
              <a:ext cx="1715" cy="1612"/>
              <a:chOff x="3456" y="1872"/>
              <a:chExt cx="1715" cy="1612"/>
            </a:xfrm>
          </p:grpSpPr>
          <p:sp>
            <p:nvSpPr>
              <p:cNvPr id="132" name="Rectangle 59"/>
              <p:cNvSpPr>
                <a:spLocks noChangeArrowheads="1"/>
              </p:cNvSpPr>
              <p:nvPr/>
            </p:nvSpPr>
            <p:spPr bwMode="auto">
              <a:xfrm>
                <a:off x="3892" y="2261"/>
                <a:ext cx="1026" cy="995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" name="Line 60"/>
              <p:cNvSpPr>
                <a:spLocks noChangeShapeType="1"/>
              </p:cNvSpPr>
              <p:nvPr/>
            </p:nvSpPr>
            <p:spPr bwMode="auto">
              <a:xfrm>
                <a:off x="3892" y="2510"/>
                <a:ext cx="102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" name="Line 61"/>
              <p:cNvSpPr>
                <a:spLocks noChangeShapeType="1"/>
              </p:cNvSpPr>
              <p:nvPr/>
            </p:nvSpPr>
            <p:spPr bwMode="auto">
              <a:xfrm>
                <a:off x="4149" y="2261"/>
                <a:ext cx="0" cy="99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5" name="Text Box 62"/>
              <p:cNvSpPr txBox="1">
                <a:spLocks noChangeArrowheads="1"/>
              </p:cNvSpPr>
              <p:nvPr/>
            </p:nvSpPr>
            <p:spPr bwMode="auto">
              <a:xfrm>
                <a:off x="3514" y="2934"/>
                <a:ext cx="188" cy="1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>
                    <a:latin typeface="Tahoma" pitchFamily="34" charset="0"/>
                  </a:rPr>
                  <a:t>C</a:t>
                </a:r>
              </a:p>
            </p:txBody>
          </p:sp>
          <p:sp>
            <p:nvSpPr>
              <p:cNvPr id="136" name="AutoShape 63"/>
              <p:cNvSpPr>
                <a:spLocks/>
              </p:cNvSpPr>
              <p:nvPr/>
            </p:nvSpPr>
            <p:spPr bwMode="auto">
              <a:xfrm>
                <a:off x="3675" y="2782"/>
                <a:ext cx="62" cy="470"/>
              </a:xfrm>
              <a:prstGeom prst="leftBrace">
                <a:avLst>
                  <a:gd name="adj1" fmla="val 63172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7" name="AutoShape 64"/>
              <p:cNvSpPr>
                <a:spLocks/>
              </p:cNvSpPr>
              <p:nvPr/>
            </p:nvSpPr>
            <p:spPr bwMode="auto">
              <a:xfrm rot="5400000" flipV="1">
                <a:off x="4627" y="1816"/>
                <a:ext cx="77" cy="502"/>
              </a:xfrm>
              <a:prstGeom prst="leftBrace">
                <a:avLst>
                  <a:gd name="adj1" fmla="val 54329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8" name="Text Box 65"/>
              <p:cNvSpPr txBox="1">
                <a:spLocks noChangeArrowheads="1"/>
              </p:cNvSpPr>
              <p:nvPr/>
            </p:nvSpPr>
            <p:spPr bwMode="auto">
              <a:xfrm>
                <a:off x="4570" y="1872"/>
                <a:ext cx="189" cy="1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>
                    <a:latin typeface="Tahoma" pitchFamily="34" charset="0"/>
                  </a:rPr>
                  <a:t>A</a:t>
                </a:r>
              </a:p>
            </p:txBody>
          </p:sp>
          <p:sp>
            <p:nvSpPr>
              <p:cNvPr id="139" name="Line 66"/>
              <p:cNvSpPr>
                <a:spLocks noChangeShapeType="1"/>
              </p:cNvSpPr>
              <p:nvPr/>
            </p:nvSpPr>
            <p:spPr bwMode="auto">
              <a:xfrm>
                <a:off x="4405" y="2261"/>
                <a:ext cx="0" cy="99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" name="Line 67"/>
              <p:cNvSpPr>
                <a:spLocks noChangeShapeType="1"/>
              </p:cNvSpPr>
              <p:nvPr/>
            </p:nvSpPr>
            <p:spPr bwMode="auto">
              <a:xfrm>
                <a:off x="4661" y="2261"/>
                <a:ext cx="0" cy="99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" name="Text Box 68"/>
              <p:cNvSpPr txBox="1">
                <a:spLocks noChangeArrowheads="1"/>
              </p:cNvSpPr>
              <p:nvPr/>
            </p:nvSpPr>
            <p:spPr bwMode="auto">
              <a:xfrm>
                <a:off x="3686" y="2311"/>
                <a:ext cx="223" cy="10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r" eaLnBrk="0" hangingPunct="0">
                  <a:spcAft>
                    <a:spcPts val="200"/>
                  </a:spcAft>
                </a:pPr>
                <a:r>
                  <a:rPr lang="en-US" sz="1200" b="1">
                    <a:latin typeface="Times New Roman" pitchFamily="18" charset="0"/>
                  </a:rPr>
                  <a:t>00</a:t>
                </a:r>
              </a:p>
              <a:p>
                <a:pPr algn="r" eaLnBrk="0" hangingPunct="0">
                  <a:spcAft>
                    <a:spcPts val="200"/>
                  </a:spcAft>
                </a:pPr>
                <a:r>
                  <a:rPr lang="en-US" sz="1200" b="1">
                    <a:latin typeface="Times New Roman" pitchFamily="18" charset="0"/>
                  </a:rPr>
                  <a:t>   01</a:t>
                </a:r>
              </a:p>
              <a:p>
                <a:pPr algn="r" eaLnBrk="0" hangingPunct="0">
                  <a:spcAft>
                    <a:spcPts val="200"/>
                  </a:spcAft>
                </a:pPr>
                <a:endParaRPr lang="en-US" sz="1200" b="1">
                  <a:latin typeface="Times New Roman" pitchFamily="18" charset="0"/>
                </a:endParaRPr>
              </a:p>
              <a:p>
                <a:pPr algn="r" eaLnBrk="0" hangingPunct="0">
                  <a:spcAft>
                    <a:spcPts val="200"/>
                  </a:spcAft>
                </a:pPr>
                <a:r>
                  <a:rPr lang="en-US" sz="1200" b="1">
                    <a:latin typeface="Times New Roman" pitchFamily="18" charset="0"/>
                  </a:rPr>
                  <a:t>11</a:t>
                </a:r>
              </a:p>
              <a:p>
                <a:pPr algn="r" eaLnBrk="0" hangingPunct="0">
                  <a:spcAft>
                    <a:spcPts val="200"/>
                  </a:spcAft>
                </a:pPr>
                <a:endParaRPr lang="en-US" sz="1200" b="1">
                  <a:latin typeface="Times New Roman" pitchFamily="18" charset="0"/>
                </a:endParaRPr>
              </a:p>
              <a:p>
                <a:pPr algn="r" eaLnBrk="0" hangingPunct="0">
                  <a:spcAft>
                    <a:spcPts val="200"/>
                  </a:spcAft>
                </a:pPr>
                <a:r>
                  <a:rPr lang="en-US" sz="1200" b="1">
                    <a:latin typeface="Times New Roman" pitchFamily="18" charset="0"/>
                  </a:rPr>
                  <a:t>10</a:t>
                </a:r>
                <a:endParaRPr lang="en-US" sz="1600" b="1">
                  <a:latin typeface="Times New Roman" pitchFamily="18" charset="0"/>
                </a:endParaRPr>
              </a:p>
            </p:txBody>
          </p:sp>
          <p:sp>
            <p:nvSpPr>
              <p:cNvPr id="142" name="Text Box 69"/>
              <p:cNvSpPr txBox="1">
                <a:spLocks noChangeArrowheads="1"/>
              </p:cNvSpPr>
              <p:nvPr/>
            </p:nvSpPr>
            <p:spPr bwMode="auto">
              <a:xfrm>
                <a:off x="3935" y="2103"/>
                <a:ext cx="955" cy="1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US" sz="1200" b="1">
                    <a:latin typeface="Times New Roman" pitchFamily="18" charset="0"/>
                  </a:rPr>
                  <a:t>00      01      11      10</a:t>
                </a:r>
              </a:p>
            </p:txBody>
          </p:sp>
          <p:sp>
            <p:nvSpPr>
              <p:cNvPr id="143" name="AutoShape 70"/>
              <p:cNvSpPr>
                <a:spLocks/>
              </p:cNvSpPr>
              <p:nvPr/>
            </p:nvSpPr>
            <p:spPr bwMode="auto">
              <a:xfrm rot="-5400000">
                <a:off x="4360" y="3070"/>
                <a:ext cx="77" cy="500"/>
              </a:xfrm>
              <a:prstGeom prst="leftBrace">
                <a:avLst>
                  <a:gd name="adj1" fmla="val 54113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" name="Text Box 71"/>
              <p:cNvSpPr txBox="1">
                <a:spLocks noChangeArrowheads="1"/>
              </p:cNvSpPr>
              <p:nvPr/>
            </p:nvSpPr>
            <p:spPr bwMode="auto">
              <a:xfrm>
                <a:off x="4309" y="3335"/>
                <a:ext cx="188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>
                    <a:latin typeface="Tahoma" pitchFamily="34" charset="0"/>
                  </a:rPr>
                  <a:t>B</a:t>
                </a:r>
              </a:p>
            </p:txBody>
          </p:sp>
          <p:sp>
            <p:nvSpPr>
              <p:cNvPr id="145" name="Line 72"/>
              <p:cNvSpPr>
                <a:spLocks noChangeShapeType="1"/>
              </p:cNvSpPr>
              <p:nvPr/>
            </p:nvSpPr>
            <p:spPr bwMode="auto">
              <a:xfrm flipH="1" flipV="1">
                <a:off x="3714" y="2057"/>
                <a:ext cx="171" cy="19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6" name="Text Box 73"/>
              <p:cNvSpPr txBox="1">
                <a:spLocks noChangeArrowheads="1"/>
              </p:cNvSpPr>
              <p:nvPr/>
            </p:nvSpPr>
            <p:spPr bwMode="auto">
              <a:xfrm>
                <a:off x="3456" y="2107"/>
                <a:ext cx="358" cy="1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100" b="1">
                    <a:latin typeface="Tahoma" pitchFamily="34" charset="0"/>
                  </a:rPr>
                  <a:t>CD</a:t>
                </a:r>
              </a:p>
            </p:txBody>
          </p:sp>
          <p:sp>
            <p:nvSpPr>
              <p:cNvPr id="147" name="Text Box 74"/>
              <p:cNvSpPr txBox="1">
                <a:spLocks noChangeArrowheads="1"/>
              </p:cNvSpPr>
              <p:nvPr/>
            </p:nvSpPr>
            <p:spPr bwMode="auto">
              <a:xfrm>
                <a:off x="3739" y="1987"/>
                <a:ext cx="293" cy="1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100" b="1">
                    <a:latin typeface="Tahoma" pitchFamily="34" charset="0"/>
                  </a:rPr>
                  <a:t>AB</a:t>
                </a:r>
              </a:p>
            </p:txBody>
          </p:sp>
          <p:sp>
            <p:nvSpPr>
              <p:cNvPr id="148" name="Line 75"/>
              <p:cNvSpPr>
                <a:spLocks noChangeShapeType="1"/>
              </p:cNvSpPr>
              <p:nvPr/>
            </p:nvSpPr>
            <p:spPr bwMode="auto">
              <a:xfrm>
                <a:off x="3892" y="2759"/>
                <a:ext cx="102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9" name="Line 76"/>
              <p:cNvSpPr>
                <a:spLocks noChangeShapeType="1"/>
              </p:cNvSpPr>
              <p:nvPr/>
            </p:nvSpPr>
            <p:spPr bwMode="auto">
              <a:xfrm>
                <a:off x="3892" y="3007"/>
                <a:ext cx="102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0" name="Line 77"/>
              <p:cNvSpPr>
                <a:spLocks noChangeShapeType="1"/>
              </p:cNvSpPr>
              <p:nvPr/>
            </p:nvSpPr>
            <p:spPr bwMode="auto">
              <a:xfrm>
                <a:off x="3892" y="3007"/>
                <a:ext cx="102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1" name="Line 78"/>
              <p:cNvSpPr>
                <a:spLocks noChangeShapeType="1"/>
              </p:cNvSpPr>
              <p:nvPr/>
            </p:nvSpPr>
            <p:spPr bwMode="auto">
              <a:xfrm>
                <a:off x="3892" y="3256"/>
                <a:ext cx="102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2" name="AutoShape 79"/>
              <p:cNvSpPr>
                <a:spLocks/>
              </p:cNvSpPr>
              <p:nvPr/>
            </p:nvSpPr>
            <p:spPr bwMode="auto">
              <a:xfrm flipH="1">
                <a:off x="4952" y="2524"/>
                <a:ext cx="62" cy="469"/>
              </a:xfrm>
              <a:prstGeom prst="leftBrace">
                <a:avLst>
                  <a:gd name="adj1" fmla="val 63038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" name="Text Box 80"/>
              <p:cNvSpPr txBox="1">
                <a:spLocks noChangeArrowheads="1"/>
              </p:cNvSpPr>
              <p:nvPr/>
            </p:nvSpPr>
            <p:spPr bwMode="auto">
              <a:xfrm>
                <a:off x="4982" y="2678"/>
                <a:ext cx="189" cy="1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>
                    <a:latin typeface="Tahoma" pitchFamily="34" charset="0"/>
                  </a:rPr>
                  <a:t>D</a:t>
                </a:r>
              </a:p>
            </p:txBody>
          </p:sp>
        </p:grpSp>
        <p:sp>
          <p:nvSpPr>
            <p:cNvPr id="123" name="Text Box 81"/>
            <p:cNvSpPr txBox="1">
              <a:spLocks noChangeArrowheads="1"/>
            </p:cNvSpPr>
            <p:nvPr/>
          </p:nvSpPr>
          <p:spPr bwMode="auto">
            <a:xfrm>
              <a:off x="3751" y="2784"/>
              <a:ext cx="257" cy="1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124" name="Text Box 82"/>
            <p:cNvSpPr txBox="1">
              <a:spLocks noChangeArrowheads="1"/>
            </p:cNvSpPr>
            <p:nvPr/>
          </p:nvSpPr>
          <p:spPr bwMode="auto">
            <a:xfrm>
              <a:off x="4007" y="2784"/>
              <a:ext cx="256" cy="1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125" name="Text Box 83"/>
            <p:cNvSpPr txBox="1">
              <a:spLocks noChangeArrowheads="1"/>
            </p:cNvSpPr>
            <p:nvPr/>
          </p:nvSpPr>
          <p:spPr bwMode="auto">
            <a:xfrm>
              <a:off x="4520" y="2784"/>
              <a:ext cx="257" cy="1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126" name="Text Box 84"/>
            <p:cNvSpPr txBox="1">
              <a:spLocks noChangeArrowheads="1"/>
            </p:cNvSpPr>
            <p:nvPr/>
          </p:nvSpPr>
          <p:spPr bwMode="auto">
            <a:xfrm>
              <a:off x="3751" y="3026"/>
              <a:ext cx="256" cy="1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127" name="Text Box 85"/>
            <p:cNvSpPr txBox="1">
              <a:spLocks noChangeArrowheads="1"/>
            </p:cNvSpPr>
            <p:nvPr/>
          </p:nvSpPr>
          <p:spPr bwMode="auto">
            <a:xfrm>
              <a:off x="4272" y="3026"/>
              <a:ext cx="256" cy="1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128" name="Text Box 86"/>
            <p:cNvSpPr txBox="1">
              <a:spLocks noChangeArrowheads="1"/>
            </p:cNvSpPr>
            <p:nvPr/>
          </p:nvSpPr>
          <p:spPr bwMode="auto">
            <a:xfrm>
              <a:off x="4007" y="2291"/>
              <a:ext cx="256" cy="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129" name="Text Box 87"/>
            <p:cNvSpPr txBox="1">
              <a:spLocks noChangeArrowheads="1"/>
            </p:cNvSpPr>
            <p:nvPr/>
          </p:nvSpPr>
          <p:spPr bwMode="auto">
            <a:xfrm>
              <a:off x="4272" y="2526"/>
              <a:ext cx="256" cy="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130" name="Text Box 88"/>
            <p:cNvSpPr txBox="1">
              <a:spLocks noChangeArrowheads="1"/>
            </p:cNvSpPr>
            <p:nvPr/>
          </p:nvSpPr>
          <p:spPr bwMode="auto">
            <a:xfrm>
              <a:off x="4520" y="2526"/>
              <a:ext cx="256" cy="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131" name="Text Box 89"/>
            <p:cNvSpPr txBox="1">
              <a:spLocks noChangeArrowheads="1"/>
            </p:cNvSpPr>
            <p:nvPr/>
          </p:nvSpPr>
          <p:spPr bwMode="auto">
            <a:xfrm>
              <a:off x="4521" y="3027"/>
              <a:ext cx="256" cy="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</p:grpSp>
      <p:sp>
        <p:nvSpPr>
          <p:cNvPr id="154" name="Rounded Rectangle 153"/>
          <p:cNvSpPr/>
          <p:nvPr/>
        </p:nvSpPr>
        <p:spPr>
          <a:xfrm>
            <a:off x="2209800" y="3657600"/>
            <a:ext cx="381000" cy="381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ounded Rectangle 154"/>
          <p:cNvSpPr/>
          <p:nvPr/>
        </p:nvSpPr>
        <p:spPr>
          <a:xfrm>
            <a:off x="1600200" y="3657600"/>
            <a:ext cx="1066800" cy="381000"/>
          </a:xfrm>
          <a:prstGeom prst="roundRect">
            <a:avLst/>
          </a:prstGeom>
          <a:noFill/>
          <a:ln>
            <a:solidFill>
              <a:srgbClr val="CC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ounded Rectangle 155"/>
          <p:cNvSpPr/>
          <p:nvPr/>
        </p:nvSpPr>
        <p:spPr>
          <a:xfrm>
            <a:off x="2209800" y="4114800"/>
            <a:ext cx="381000" cy="381000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ounded Rectangle 156"/>
          <p:cNvSpPr/>
          <p:nvPr/>
        </p:nvSpPr>
        <p:spPr>
          <a:xfrm>
            <a:off x="2209800" y="3657600"/>
            <a:ext cx="381000" cy="838200"/>
          </a:xfrm>
          <a:prstGeom prst="roundRect">
            <a:avLst/>
          </a:prstGeom>
          <a:noFill/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ounded Rectangle 157"/>
          <p:cNvSpPr/>
          <p:nvPr/>
        </p:nvSpPr>
        <p:spPr>
          <a:xfrm>
            <a:off x="3397370" y="3663351"/>
            <a:ext cx="381000" cy="381000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9" name="Group 158"/>
          <p:cNvGrpSpPr/>
          <p:nvPr/>
        </p:nvGrpSpPr>
        <p:grpSpPr>
          <a:xfrm>
            <a:off x="1600200" y="3657600"/>
            <a:ext cx="2286000" cy="381000"/>
            <a:chOff x="1600200" y="3657600"/>
            <a:chExt cx="2286000" cy="381000"/>
          </a:xfrm>
        </p:grpSpPr>
        <p:sp>
          <p:nvSpPr>
            <p:cNvPr id="160" name="Left Bracket 159"/>
            <p:cNvSpPr/>
            <p:nvPr/>
          </p:nvSpPr>
          <p:spPr>
            <a:xfrm>
              <a:off x="3505200" y="3657600"/>
              <a:ext cx="381000" cy="381000"/>
            </a:xfrm>
            <a:prstGeom prst="leftBracket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Left Bracket 160"/>
            <p:cNvSpPr/>
            <p:nvPr/>
          </p:nvSpPr>
          <p:spPr>
            <a:xfrm flipH="1">
              <a:off x="1600200" y="3657600"/>
              <a:ext cx="381000" cy="381000"/>
            </a:xfrm>
            <a:prstGeom prst="leftBracket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2" name="TextBox 161"/>
          <p:cNvSpPr txBox="1"/>
          <p:nvPr/>
        </p:nvSpPr>
        <p:spPr>
          <a:xfrm>
            <a:off x="838200" y="51054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How many PIs?</a:t>
            </a:r>
          </a:p>
        </p:txBody>
      </p:sp>
      <p:sp>
        <p:nvSpPr>
          <p:cNvPr id="163" name="TextBox 162"/>
          <p:cNvSpPr txBox="1"/>
          <p:nvPr/>
        </p:nvSpPr>
        <p:spPr>
          <a:xfrm>
            <a:off x="2743200" y="51054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3 PIs</a:t>
            </a:r>
          </a:p>
        </p:txBody>
      </p:sp>
      <p:sp>
        <p:nvSpPr>
          <p:cNvPr id="164" name="TextBox 163"/>
          <p:cNvSpPr txBox="1"/>
          <p:nvPr/>
        </p:nvSpPr>
        <p:spPr>
          <a:xfrm>
            <a:off x="838200" y="54102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How many EPIs?</a:t>
            </a:r>
          </a:p>
        </p:txBody>
      </p:sp>
      <p:sp>
        <p:nvSpPr>
          <p:cNvPr id="165" name="TextBox 164"/>
          <p:cNvSpPr txBox="1"/>
          <p:nvPr/>
        </p:nvSpPr>
        <p:spPr>
          <a:xfrm>
            <a:off x="2743200" y="54102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2 EPIs</a:t>
            </a:r>
          </a:p>
        </p:txBody>
      </p:sp>
      <p:sp>
        <p:nvSpPr>
          <p:cNvPr id="166" name="Rounded Rectangle 165"/>
          <p:cNvSpPr/>
          <p:nvPr/>
        </p:nvSpPr>
        <p:spPr>
          <a:xfrm>
            <a:off x="6324600" y="3429000"/>
            <a:ext cx="304800" cy="1600200"/>
          </a:xfrm>
          <a:prstGeom prst="roundRect">
            <a:avLst/>
          </a:prstGeom>
          <a:noFill/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7" name="Group 166"/>
          <p:cNvGrpSpPr/>
          <p:nvPr/>
        </p:nvGrpSpPr>
        <p:grpSpPr>
          <a:xfrm>
            <a:off x="4724400" y="3124200"/>
            <a:ext cx="2209800" cy="2209800"/>
            <a:chOff x="4724400" y="3124200"/>
            <a:chExt cx="2209800" cy="2209800"/>
          </a:xfrm>
        </p:grpSpPr>
        <p:sp>
          <p:nvSpPr>
            <p:cNvPr id="168" name="Arc 167"/>
            <p:cNvSpPr/>
            <p:nvPr/>
          </p:nvSpPr>
          <p:spPr>
            <a:xfrm>
              <a:off x="4724400" y="4648200"/>
              <a:ext cx="685800" cy="685800"/>
            </a:xfrm>
            <a:prstGeom prst="arc">
              <a:avLst/>
            </a:prstGeom>
            <a:solidFill>
              <a:srgbClr val="FFC000">
                <a:alpha val="50196"/>
              </a:srgbClr>
            </a:solidFill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Arc 168"/>
            <p:cNvSpPr/>
            <p:nvPr/>
          </p:nvSpPr>
          <p:spPr>
            <a:xfrm flipV="1">
              <a:off x="4724400" y="3124200"/>
              <a:ext cx="685800" cy="685800"/>
            </a:xfrm>
            <a:prstGeom prst="arc">
              <a:avLst/>
            </a:prstGeom>
            <a:solidFill>
              <a:srgbClr val="FFC000">
                <a:alpha val="50196"/>
              </a:srgbClr>
            </a:solidFill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Arc 169"/>
            <p:cNvSpPr/>
            <p:nvPr/>
          </p:nvSpPr>
          <p:spPr>
            <a:xfrm flipH="1" flipV="1">
              <a:off x="6248400" y="3124200"/>
              <a:ext cx="685800" cy="685800"/>
            </a:xfrm>
            <a:prstGeom prst="arc">
              <a:avLst/>
            </a:prstGeom>
            <a:solidFill>
              <a:srgbClr val="FFC000">
                <a:alpha val="50196"/>
              </a:srgbClr>
            </a:solidFill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Arc 170"/>
            <p:cNvSpPr/>
            <p:nvPr/>
          </p:nvSpPr>
          <p:spPr>
            <a:xfrm flipH="1">
              <a:off x="6248400" y="4648200"/>
              <a:ext cx="685800" cy="685800"/>
            </a:xfrm>
            <a:prstGeom prst="arc">
              <a:avLst/>
            </a:prstGeom>
            <a:solidFill>
              <a:srgbClr val="FFC000">
                <a:alpha val="50196"/>
              </a:srgbClr>
            </a:solidFill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2" name="Rounded Rectangle 171"/>
          <p:cNvSpPr/>
          <p:nvPr/>
        </p:nvSpPr>
        <p:spPr>
          <a:xfrm>
            <a:off x="5943600" y="3886200"/>
            <a:ext cx="685800" cy="304800"/>
          </a:xfrm>
          <a:prstGeom prst="roundRect">
            <a:avLst/>
          </a:prstGeom>
          <a:noFill/>
          <a:ln>
            <a:solidFill>
              <a:srgbClr val="CC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ounded Rectangle 172"/>
          <p:cNvSpPr/>
          <p:nvPr/>
        </p:nvSpPr>
        <p:spPr>
          <a:xfrm>
            <a:off x="5105400" y="3505200"/>
            <a:ext cx="685800" cy="30480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ounded Rectangle 173"/>
          <p:cNvSpPr/>
          <p:nvPr/>
        </p:nvSpPr>
        <p:spPr>
          <a:xfrm>
            <a:off x="5105400" y="4267200"/>
            <a:ext cx="685800" cy="304800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ounded Rectangle 174"/>
          <p:cNvSpPr/>
          <p:nvPr/>
        </p:nvSpPr>
        <p:spPr>
          <a:xfrm>
            <a:off x="5943600" y="4648200"/>
            <a:ext cx="685800" cy="304800"/>
          </a:xfrm>
          <a:prstGeom prst="roundRect">
            <a:avLst/>
          </a:prstGeom>
          <a:noFill/>
          <a:ln>
            <a:solidFill>
              <a:srgbClr val="CC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6" name="Group 175"/>
          <p:cNvGrpSpPr/>
          <p:nvPr/>
        </p:nvGrpSpPr>
        <p:grpSpPr>
          <a:xfrm>
            <a:off x="5066581" y="4247071"/>
            <a:ext cx="1614578" cy="851141"/>
            <a:chOff x="5066581" y="4247071"/>
            <a:chExt cx="1614578" cy="851141"/>
          </a:xfrm>
        </p:grpSpPr>
        <p:sp>
          <p:nvSpPr>
            <p:cNvPr id="177" name="Left Bracket 176"/>
            <p:cNvSpPr/>
            <p:nvPr/>
          </p:nvSpPr>
          <p:spPr>
            <a:xfrm flipH="1">
              <a:off x="5066581" y="4247071"/>
              <a:ext cx="304800" cy="838200"/>
            </a:xfrm>
            <a:prstGeom prst="leftBracket">
              <a:avLst/>
            </a:prstGeom>
            <a:solidFill>
              <a:srgbClr val="D9D9D9">
                <a:alpha val="50196"/>
              </a:srgbClr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Left Bracket 177"/>
            <p:cNvSpPr/>
            <p:nvPr/>
          </p:nvSpPr>
          <p:spPr>
            <a:xfrm>
              <a:off x="6376359" y="4260012"/>
              <a:ext cx="304800" cy="838200"/>
            </a:xfrm>
            <a:prstGeom prst="leftBracket">
              <a:avLst/>
            </a:prstGeom>
            <a:solidFill>
              <a:srgbClr val="D9D9D9">
                <a:alpha val="50196"/>
              </a:srgbClr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9" name="TextBox 178"/>
          <p:cNvSpPr txBox="1"/>
          <p:nvPr/>
        </p:nvSpPr>
        <p:spPr>
          <a:xfrm>
            <a:off x="6248400" y="22860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How many PIs?</a:t>
            </a:r>
          </a:p>
        </p:txBody>
      </p:sp>
      <p:sp>
        <p:nvSpPr>
          <p:cNvPr id="180" name="TextBox 179"/>
          <p:cNvSpPr txBox="1"/>
          <p:nvPr/>
        </p:nvSpPr>
        <p:spPr>
          <a:xfrm>
            <a:off x="8153400" y="22860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7 PIs</a:t>
            </a:r>
          </a:p>
        </p:txBody>
      </p:sp>
      <p:sp>
        <p:nvSpPr>
          <p:cNvPr id="181" name="TextBox 180"/>
          <p:cNvSpPr txBox="1"/>
          <p:nvPr/>
        </p:nvSpPr>
        <p:spPr>
          <a:xfrm>
            <a:off x="6248400" y="25908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How many EPIs?</a:t>
            </a:r>
          </a:p>
        </p:txBody>
      </p:sp>
      <p:sp>
        <p:nvSpPr>
          <p:cNvPr id="182" name="TextBox 181"/>
          <p:cNvSpPr txBox="1"/>
          <p:nvPr/>
        </p:nvSpPr>
        <p:spPr>
          <a:xfrm>
            <a:off x="8153400" y="25908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4 EPIs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026476" y="3490913"/>
            <a:ext cx="1272630" cy="1544638"/>
            <a:chOff x="5026476" y="3490913"/>
            <a:chExt cx="1272630" cy="1544638"/>
          </a:xfrm>
        </p:grpSpPr>
        <p:sp>
          <p:nvSpPr>
            <p:cNvPr id="183" name="Text Box 43"/>
            <p:cNvSpPr txBox="1">
              <a:spLocks noChangeArrowheads="1"/>
            </p:cNvSpPr>
            <p:nvPr/>
          </p:nvSpPr>
          <p:spPr bwMode="auto">
            <a:xfrm>
              <a:off x="5872256" y="3490913"/>
              <a:ext cx="417419" cy="365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400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184" name="Text Box 43"/>
            <p:cNvSpPr txBox="1">
              <a:spLocks noChangeArrowheads="1"/>
            </p:cNvSpPr>
            <p:nvPr/>
          </p:nvSpPr>
          <p:spPr bwMode="auto">
            <a:xfrm>
              <a:off x="5026476" y="3882232"/>
              <a:ext cx="417419" cy="365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400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185" name="Text Box 43"/>
            <p:cNvSpPr txBox="1">
              <a:spLocks noChangeArrowheads="1"/>
            </p:cNvSpPr>
            <p:nvPr/>
          </p:nvSpPr>
          <p:spPr bwMode="auto">
            <a:xfrm>
              <a:off x="5443539" y="3881946"/>
              <a:ext cx="417419" cy="365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400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186" name="Text Box 43"/>
            <p:cNvSpPr txBox="1">
              <a:spLocks noChangeArrowheads="1"/>
            </p:cNvSpPr>
            <p:nvPr/>
          </p:nvSpPr>
          <p:spPr bwMode="auto">
            <a:xfrm>
              <a:off x="5881687" y="4266911"/>
              <a:ext cx="417419" cy="365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400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187" name="Text Box 43"/>
            <p:cNvSpPr txBox="1">
              <a:spLocks noChangeArrowheads="1"/>
            </p:cNvSpPr>
            <p:nvPr/>
          </p:nvSpPr>
          <p:spPr bwMode="auto">
            <a:xfrm>
              <a:off x="5442744" y="4670426"/>
              <a:ext cx="417419" cy="365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400" dirty="0">
                  <a:latin typeface="Tahoma" pitchFamily="34" charset="0"/>
                </a:rPr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608889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" grpId="0" animBg="1"/>
      <p:bldP spid="155" grpId="0" animBg="1"/>
      <p:bldP spid="156" grpId="0" animBg="1"/>
      <p:bldP spid="157" grpId="0" animBg="1"/>
      <p:bldP spid="158" grpId="0" animBg="1"/>
      <p:bldP spid="162" grpId="0"/>
      <p:bldP spid="163" grpId="0"/>
      <p:bldP spid="164" grpId="0"/>
      <p:bldP spid="165" grpId="0"/>
      <p:bldP spid="166" grpId="0" animBg="1"/>
      <p:bldP spid="172" grpId="0" animBg="1"/>
      <p:bldP spid="173" grpId="0" animBg="1"/>
      <p:bldP spid="174" grpId="0" animBg="1"/>
      <p:bldP spid="175" grpId="0" animBg="1"/>
      <p:bldP spid="179" grpId="0"/>
      <p:bldP spid="180" grpId="0"/>
      <p:bldP spid="181" grpId="0"/>
      <p:bldP spid="18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 fontScale="90000"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5.5 Finding Simplified SOP Expression (1/4)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#15: Simplification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39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88" name="Rectangle 3"/>
          <p:cNvSpPr txBox="1">
            <a:spLocks noChangeArrowheads="1"/>
          </p:cNvSpPr>
          <p:nvPr/>
        </p:nvSpPr>
        <p:spPr>
          <a:xfrm>
            <a:off x="457200" y="1752600"/>
            <a:ext cx="8229600" cy="42259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3050" indent="-2730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Algorithm</a:t>
            </a:r>
          </a:p>
          <a:p>
            <a:pPr marL="977900" lvl="2" indent="-431800" fontAlgn="auto">
              <a:spcBef>
                <a:spcPct val="50000"/>
              </a:spcBef>
              <a:spcAft>
                <a:spcPts val="0"/>
              </a:spcAft>
              <a:buClr>
                <a:srgbClr val="800000"/>
              </a:buClr>
              <a:buSzTx/>
              <a:buFont typeface="Wingdings" pitchFamily="2" charset="2"/>
              <a:buAutoNum type="arabicPeriod"/>
            </a:pPr>
            <a:r>
              <a:rPr lang="en-US" sz="2400" dirty="0"/>
              <a:t>Circle all prime </a:t>
            </a:r>
            <a:r>
              <a:rPr lang="en-US" sz="2400" dirty="0" err="1"/>
              <a:t>implicants</a:t>
            </a:r>
            <a:r>
              <a:rPr lang="en-US" sz="2400" dirty="0"/>
              <a:t> on the K-map.</a:t>
            </a:r>
          </a:p>
          <a:p>
            <a:pPr marL="977900" lvl="2" indent="-431800" fontAlgn="auto">
              <a:spcBef>
                <a:spcPct val="50000"/>
              </a:spcBef>
              <a:spcAft>
                <a:spcPts val="0"/>
              </a:spcAft>
              <a:buClr>
                <a:srgbClr val="800000"/>
              </a:buClr>
              <a:buSzTx/>
              <a:buFont typeface="Wingdings" pitchFamily="2" charset="2"/>
              <a:buAutoNum type="arabicPeriod"/>
            </a:pPr>
            <a:r>
              <a:rPr lang="en-US" sz="2400" dirty="0"/>
              <a:t>Identify and select all essential prime </a:t>
            </a:r>
            <a:r>
              <a:rPr lang="en-US" sz="2400" dirty="0" err="1"/>
              <a:t>implicants</a:t>
            </a:r>
            <a:r>
              <a:rPr lang="en-US" sz="2400" dirty="0"/>
              <a:t> for the cover.</a:t>
            </a:r>
          </a:p>
          <a:p>
            <a:pPr marL="977900" lvl="2" indent="-431800" fontAlgn="auto">
              <a:spcBef>
                <a:spcPct val="50000"/>
              </a:spcBef>
              <a:spcAft>
                <a:spcPts val="0"/>
              </a:spcAft>
              <a:buClr>
                <a:srgbClr val="800000"/>
              </a:buClr>
              <a:buSzTx/>
              <a:buFont typeface="Wingdings" pitchFamily="2" charset="2"/>
              <a:buAutoNum type="arabicPeriod"/>
            </a:pPr>
            <a:r>
              <a:rPr lang="en-US" sz="2400" dirty="0"/>
              <a:t>Select a minimum subset of the remaining prime </a:t>
            </a:r>
            <a:r>
              <a:rPr lang="en-US" sz="2400" dirty="0" err="1"/>
              <a:t>implicants</a:t>
            </a:r>
            <a:r>
              <a:rPr lang="en-US" sz="2400" dirty="0"/>
              <a:t> to complete the cover, that is, to cover those </a:t>
            </a:r>
            <a:r>
              <a:rPr lang="en-US" sz="2400" dirty="0" err="1"/>
              <a:t>minterms</a:t>
            </a:r>
            <a:r>
              <a:rPr lang="en-US" sz="2400" dirty="0"/>
              <a:t> not covered by the essential prime </a:t>
            </a:r>
            <a:r>
              <a:rPr lang="en-US" sz="2400" dirty="0" err="1"/>
              <a:t>implicants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71971258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1. Function Simplification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#15: Simplification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61" name="Rectangle 3"/>
          <p:cNvSpPr txBox="1">
            <a:spLocks noChangeArrowheads="1"/>
          </p:cNvSpPr>
          <p:nvPr/>
        </p:nvSpPr>
        <p:spPr>
          <a:xfrm>
            <a:off x="457200" y="1346417"/>
            <a:ext cx="8229600" cy="49540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8288" indent="-268288" fontAlgn="auto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/>
              <a:t>Why simplify?</a:t>
            </a:r>
          </a:p>
          <a:p>
            <a:pPr marL="623888" lvl="1" indent="-266700" fontAlgn="auto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/>
              <a:t>Simpler expression leads to circuit that uses </a:t>
            </a:r>
            <a:r>
              <a:rPr lang="en-US" dirty="0">
                <a:solidFill>
                  <a:srgbClr val="0000FF"/>
                </a:solidFill>
              </a:rPr>
              <a:t>fewer logic gates</a:t>
            </a:r>
            <a:r>
              <a:rPr lang="en-US" dirty="0"/>
              <a:t>.</a:t>
            </a:r>
          </a:p>
          <a:p>
            <a:pPr marL="623888" lvl="1" indent="-266700" fontAlgn="auto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/>
              <a:t>Thus </a:t>
            </a:r>
            <a:r>
              <a:rPr lang="en-US" dirty="0">
                <a:solidFill>
                  <a:srgbClr val="0000FF"/>
                </a:solidFill>
              </a:rPr>
              <a:t>cheaper, uses less power, (sometimes) faster</a:t>
            </a:r>
            <a:r>
              <a:rPr lang="en-US" dirty="0"/>
              <a:t>.</a:t>
            </a:r>
          </a:p>
          <a:p>
            <a:pPr marL="268288" indent="-268288" fontAlgn="auto">
              <a:spcBef>
                <a:spcPct val="500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/>
              <a:t>Techniques</a:t>
            </a:r>
          </a:p>
          <a:p>
            <a:pPr marL="623888" lvl="1" indent="-266700" fontAlgn="auto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800000"/>
                </a:solidFill>
                <a:sym typeface="Symbol" pitchFamily="18" charset="2"/>
              </a:rPr>
              <a:t>Algebraic</a:t>
            </a:r>
          </a:p>
          <a:p>
            <a:pPr marL="892175" lvl="2" indent="-268288" fontAlgn="auto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>
                <a:sym typeface="Symbol" pitchFamily="18" charset="2"/>
              </a:rPr>
              <a:t>Using theorems</a:t>
            </a:r>
          </a:p>
          <a:p>
            <a:pPr marL="892175" lvl="2" indent="-268288" fontAlgn="auto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>
                <a:sym typeface="Symbol" pitchFamily="18" charset="2"/>
              </a:rPr>
              <a:t>Open-ended; requires skills</a:t>
            </a:r>
          </a:p>
          <a:p>
            <a:pPr marL="623888" lvl="1" indent="-266700" fontAlgn="auto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800000"/>
                </a:solidFill>
                <a:sym typeface="Symbol" pitchFamily="18" charset="2"/>
              </a:rPr>
              <a:t>Karnaugh</a:t>
            </a:r>
            <a:r>
              <a:rPr lang="en-US" dirty="0">
                <a:solidFill>
                  <a:srgbClr val="800000"/>
                </a:solidFill>
                <a:sym typeface="Symbol" pitchFamily="18" charset="2"/>
              </a:rPr>
              <a:t> Maps</a:t>
            </a:r>
          </a:p>
          <a:p>
            <a:pPr marL="892175" lvl="2" indent="-268288" fontAlgn="auto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>
                <a:sym typeface="Symbol" pitchFamily="18" charset="2"/>
              </a:rPr>
              <a:t>Easy to use</a:t>
            </a:r>
          </a:p>
          <a:p>
            <a:pPr marL="892175" lvl="2" indent="-268288" fontAlgn="auto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>
                <a:sym typeface="Symbol" pitchFamily="18" charset="2"/>
              </a:rPr>
              <a:t>Limited to no more than 6 variables</a:t>
            </a:r>
          </a:p>
          <a:p>
            <a:pPr marL="623888" lvl="1" indent="-266700" fontAlgn="auto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800000"/>
                </a:solidFill>
                <a:sym typeface="Symbol" pitchFamily="18" charset="2"/>
              </a:rPr>
              <a:t>Quine-</a:t>
            </a:r>
            <a:r>
              <a:rPr lang="en-US" dirty="0" err="1">
                <a:solidFill>
                  <a:srgbClr val="800000"/>
                </a:solidFill>
                <a:sym typeface="Symbol" pitchFamily="18" charset="2"/>
              </a:rPr>
              <a:t>McCluskey</a:t>
            </a:r>
            <a:r>
              <a:rPr lang="en-US" dirty="0">
                <a:solidFill>
                  <a:srgbClr val="800000"/>
                </a:solidFill>
                <a:sym typeface="Symbol" pitchFamily="18" charset="2"/>
              </a:rPr>
              <a:t> </a:t>
            </a:r>
            <a:r>
              <a:rPr lang="en-US" dirty="0">
                <a:sym typeface="Symbol" pitchFamily="18" charset="2"/>
              </a:rPr>
              <a:t>(non-examinable)</a:t>
            </a:r>
          </a:p>
          <a:p>
            <a:pPr marL="892175" lvl="2" indent="-268288" fontAlgn="auto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>
                <a:sym typeface="Symbol" pitchFamily="18" charset="2"/>
              </a:rPr>
              <a:t>Suitable for automation</a:t>
            </a:r>
          </a:p>
          <a:p>
            <a:pPr marL="892175" lvl="2" indent="-268288" fontAlgn="auto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>
                <a:sym typeface="Symbol" pitchFamily="18" charset="2"/>
              </a:rPr>
              <a:t>Can handle many variables (but computationally intensive)</a:t>
            </a:r>
          </a:p>
        </p:txBody>
      </p:sp>
    </p:spTree>
    <p:extLst>
      <p:ext uri="{BB962C8B-B14F-4D97-AF65-F5344CB8AC3E}">
        <p14:creationId xmlns:p14="http://schemas.microsoft.com/office/powerpoint/2010/main" val="4293699246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7"/>
          <p:cNvGrpSpPr>
            <a:grpSpLocks/>
          </p:cNvGrpSpPr>
          <p:nvPr/>
        </p:nvGrpSpPr>
        <p:grpSpPr bwMode="auto">
          <a:xfrm>
            <a:off x="2895600" y="4724400"/>
            <a:ext cx="1601788" cy="265113"/>
            <a:chOff x="4032" y="3494"/>
            <a:chExt cx="1009" cy="167"/>
          </a:xfrm>
        </p:grpSpPr>
        <p:sp>
          <p:nvSpPr>
            <p:cNvPr id="14" name="AutoShape 8"/>
            <p:cNvSpPr>
              <a:spLocks/>
            </p:cNvSpPr>
            <p:nvPr/>
          </p:nvSpPr>
          <p:spPr bwMode="auto">
            <a:xfrm flipH="1">
              <a:off x="4867" y="3494"/>
              <a:ext cx="174" cy="157"/>
            </a:xfrm>
            <a:prstGeom prst="rightBracket">
              <a:avLst>
                <a:gd name="adj" fmla="val 8333"/>
              </a:avLst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AutoShape 9"/>
            <p:cNvSpPr>
              <a:spLocks/>
            </p:cNvSpPr>
            <p:nvPr/>
          </p:nvSpPr>
          <p:spPr bwMode="auto">
            <a:xfrm>
              <a:off x="4032" y="3504"/>
              <a:ext cx="174" cy="157"/>
            </a:xfrm>
            <a:prstGeom prst="rightBracket">
              <a:avLst>
                <a:gd name="adj" fmla="val 8333"/>
              </a:avLst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2" name="Text Box 36"/>
          <p:cNvSpPr txBox="1">
            <a:spLocks noChangeArrowheads="1"/>
          </p:cNvSpPr>
          <p:nvPr/>
        </p:nvSpPr>
        <p:spPr bwMode="auto">
          <a:xfrm>
            <a:off x="4129816" y="4692990"/>
            <a:ext cx="406988" cy="316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400" b="1">
                <a:solidFill>
                  <a:srgbClr val="FF0000"/>
                </a:solidFill>
                <a:latin typeface="Tahoma" pitchFamily="34" charset="0"/>
              </a:rPr>
              <a:t>1</a:t>
            </a:r>
          </a:p>
        </p:txBody>
      </p:sp>
      <p:sp>
        <p:nvSpPr>
          <p:cNvPr id="45" name="Text Box 39"/>
          <p:cNvSpPr txBox="1">
            <a:spLocks noChangeArrowheads="1"/>
          </p:cNvSpPr>
          <p:nvPr/>
        </p:nvSpPr>
        <p:spPr bwMode="auto">
          <a:xfrm>
            <a:off x="2895520" y="4692990"/>
            <a:ext cx="406988" cy="316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400" b="1" dirty="0">
                <a:solidFill>
                  <a:srgbClr val="FF0000"/>
                </a:solidFill>
                <a:latin typeface="Tahoma" pitchFamily="34" charset="0"/>
              </a:rPr>
              <a:t>1</a:t>
            </a:r>
          </a:p>
        </p:txBody>
      </p:sp>
      <p:sp>
        <p:nvSpPr>
          <p:cNvPr id="17" name="Rectangle 11"/>
          <p:cNvSpPr>
            <a:spLocks noChangeArrowheads="1"/>
          </p:cNvSpPr>
          <p:nvPr/>
        </p:nvSpPr>
        <p:spPr bwMode="auto">
          <a:xfrm>
            <a:off x="2902504" y="3437583"/>
            <a:ext cx="1627950" cy="15784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" name="Line 12"/>
          <p:cNvSpPr>
            <a:spLocks noChangeShapeType="1"/>
          </p:cNvSpPr>
          <p:nvPr/>
        </p:nvSpPr>
        <p:spPr bwMode="auto">
          <a:xfrm>
            <a:off x="2902504" y="3831723"/>
            <a:ext cx="16279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" name="Line 13"/>
          <p:cNvSpPr>
            <a:spLocks noChangeShapeType="1"/>
          </p:cNvSpPr>
          <p:nvPr/>
        </p:nvSpPr>
        <p:spPr bwMode="auto">
          <a:xfrm>
            <a:off x="3309492" y="3437583"/>
            <a:ext cx="0" cy="1579096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" name="Text Box 14"/>
          <p:cNvSpPr txBox="1">
            <a:spLocks noChangeArrowheads="1"/>
          </p:cNvSpPr>
          <p:nvPr/>
        </p:nvSpPr>
        <p:spPr bwMode="auto">
          <a:xfrm>
            <a:off x="2895520" y="4281714"/>
            <a:ext cx="406988" cy="31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400" b="1">
                <a:solidFill>
                  <a:srgbClr val="FF0000"/>
                </a:solidFill>
                <a:latin typeface="Tahoma" pitchFamily="34" charset="0"/>
              </a:rPr>
              <a:t>1</a:t>
            </a:r>
          </a:p>
        </p:txBody>
      </p:sp>
      <p:sp>
        <p:nvSpPr>
          <p:cNvPr id="21" name="Text Box 15"/>
          <p:cNvSpPr txBox="1">
            <a:spLocks noChangeArrowheads="1"/>
          </p:cNvSpPr>
          <p:nvPr/>
        </p:nvSpPr>
        <p:spPr bwMode="auto">
          <a:xfrm>
            <a:off x="3309492" y="3911058"/>
            <a:ext cx="406988" cy="31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400" b="1">
                <a:solidFill>
                  <a:srgbClr val="FF0000"/>
                </a:solidFill>
                <a:latin typeface="Tahoma" pitchFamily="34" charset="0"/>
              </a:rPr>
              <a:t>1</a:t>
            </a:r>
          </a:p>
        </p:txBody>
      </p:sp>
      <p:sp>
        <p:nvSpPr>
          <p:cNvPr id="22" name="Text Box 16"/>
          <p:cNvSpPr txBox="1">
            <a:spLocks noChangeArrowheads="1"/>
          </p:cNvSpPr>
          <p:nvPr/>
        </p:nvSpPr>
        <p:spPr bwMode="auto">
          <a:xfrm>
            <a:off x="2301229" y="4505123"/>
            <a:ext cx="299685" cy="316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200" b="1">
                <a:latin typeface="Tahoma" pitchFamily="34" charset="0"/>
              </a:rPr>
              <a:t>C</a:t>
            </a:r>
          </a:p>
        </p:txBody>
      </p:sp>
      <p:sp>
        <p:nvSpPr>
          <p:cNvPr id="23" name="AutoShape 17"/>
          <p:cNvSpPr>
            <a:spLocks/>
          </p:cNvSpPr>
          <p:nvPr/>
        </p:nvSpPr>
        <p:spPr bwMode="auto">
          <a:xfrm>
            <a:off x="2557739" y="4264578"/>
            <a:ext cx="97779" cy="745755"/>
          </a:xfrm>
          <a:prstGeom prst="leftBrace">
            <a:avLst>
              <a:gd name="adj1" fmla="val 63582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" name="AutoShape 18"/>
          <p:cNvSpPr>
            <a:spLocks/>
          </p:cNvSpPr>
          <p:nvPr/>
        </p:nvSpPr>
        <p:spPr bwMode="auto">
          <a:xfrm rot="5400000" flipV="1">
            <a:off x="4069522" y="2730393"/>
            <a:ext cx="123129" cy="795562"/>
          </a:xfrm>
          <a:prstGeom prst="leftBrace">
            <a:avLst>
              <a:gd name="adj1" fmla="val 53823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" name="Text Box 19"/>
          <p:cNvSpPr txBox="1">
            <a:spLocks noChangeArrowheads="1"/>
          </p:cNvSpPr>
          <p:nvPr/>
        </p:nvSpPr>
        <p:spPr bwMode="auto">
          <a:xfrm>
            <a:off x="3978069" y="2819400"/>
            <a:ext cx="299685" cy="25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200" b="1">
                <a:latin typeface="Tahoma" pitchFamily="34" charset="0"/>
              </a:rPr>
              <a:t>A</a:t>
            </a:r>
          </a:p>
        </p:txBody>
      </p:sp>
      <p:sp>
        <p:nvSpPr>
          <p:cNvPr id="26" name="Line 20"/>
          <p:cNvSpPr>
            <a:spLocks noChangeShapeType="1"/>
          </p:cNvSpPr>
          <p:nvPr/>
        </p:nvSpPr>
        <p:spPr bwMode="auto">
          <a:xfrm>
            <a:off x="3716480" y="3437583"/>
            <a:ext cx="0" cy="1579096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" name="Line 21"/>
          <p:cNvSpPr>
            <a:spLocks noChangeShapeType="1"/>
          </p:cNvSpPr>
          <p:nvPr/>
        </p:nvSpPr>
        <p:spPr bwMode="auto">
          <a:xfrm>
            <a:off x="4123467" y="3437583"/>
            <a:ext cx="0" cy="1579096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" name="Text Box 22"/>
          <p:cNvSpPr txBox="1">
            <a:spLocks noChangeArrowheads="1"/>
          </p:cNvSpPr>
          <p:nvPr/>
        </p:nvSpPr>
        <p:spPr bwMode="auto">
          <a:xfrm>
            <a:off x="2575517" y="3516919"/>
            <a:ext cx="353019" cy="16336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>
              <a:spcAft>
                <a:spcPts val="200"/>
              </a:spcAft>
            </a:pPr>
            <a:r>
              <a:rPr lang="en-US" sz="1200" b="1">
                <a:latin typeface="Times New Roman" pitchFamily="18" charset="0"/>
              </a:rPr>
              <a:t>00</a:t>
            </a:r>
          </a:p>
          <a:p>
            <a:pPr algn="r" eaLnBrk="0" hangingPunct="0">
              <a:spcAft>
                <a:spcPts val="200"/>
              </a:spcAft>
            </a:pPr>
            <a:r>
              <a:rPr lang="en-US" sz="1200" b="1">
                <a:latin typeface="Times New Roman" pitchFamily="18" charset="0"/>
              </a:rPr>
              <a:t>   01</a:t>
            </a:r>
          </a:p>
          <a:p>
            <a:pPr algn="r" eaLnBrk="0" hangingPunct="0">
              <a:spcAft>
                <a:spcPts val="200"/>
              </a:spcAft>
            </a:pPr>
            <a:endParaRPr lang="en-US" sz="1200" b="1">
              <a:latin typeface="Times New Roman" pitchFamily="18" charset="0"/>
            </a:endParaRPr>
          </a:p>
          <a:p>
            <a:pPr algn="r" eaLnBrk="0" hangingPunct="0">
              <a:spcAft>
                <a:spcPts val="200"/>
              </a:spcAft>
            </a:pPr>
            <a:r>
              <a:rPr lang="en-US" sz="1200" b="1">
                <a:latin typeface="Times New Roman" pitchFamily="18" charset="0"/>
              </a:rPr>
              <a:t>11</a:t>
            </a:r>
          </a:p>
          <a:p>
            <a:pPr algn="r" eaLnBrk="0" hangingPunct="0">
              <a:spcAft>
                <a:spcPts val="200"/>
              </a:spcAft>
            </a:pPr>
            <a:endParaRPr lang="en-US" sz="1200" b="1">
              <a:latin typeface="Times New Roman" pitchFamily="18" charset="0"/>
            </a:endParaRPr>
          </a:p>
          <a:p>
            <a:pPr algn="r" eaLnBrk="0" hangingPunct="0">
              <a:spcAft>
                <a:spcPts val="200"/>
              </a:spcAft>
            </a:pPr>
            <a:r>
              <a:rPr lang="en-US" sz="1200" b="1">
                <a:latin typeface="Times New Roman" pitchFamily="18" charset="0"/>
              </a:rPr>
              <a:t>10</a:t>
            </a:r>
            <a:endParaRPr lang="en-US" sz="1600" b="1">
              <a:latin typeface="Times New Roman" pitchFamily="18" charset="0"/>
            </a:endParaRPr>
          </a:p>
        </p:txBody>
      </p:sp>
      <p:sp>
        <p:nvSpPr>
          <p:cNvPr id="29" name="Text Box 23"/>
          <p:cNvSpPr txBox="1">
            <a:spLocks noChangeArrowheads="1"/>
          </p:cNvSpPr>
          <p:nvPr/>
        </p:nvSpPr>
        <p:spPr bwMode="auto">
          <a:xfrm>
            <a:off x="2969807" y="3185613"/>
            <a:ext cx="1516838" cy="316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1200" b="1">
                <a:latin typeface="Times New Roman" pitchFamily="18" charset="0"/>
              </a:rPr>
              <a:t>00      01      11      10</a:t>
            </a:r>
          </a:p>
        </p:txBody>
      </p:sp>
      <p:sp>
        <p:nvSpPr>
          <p:cNvPr id="30" name="AutoShape 24"/>
          <p:cNvSpPr>
            <a:spLocks/>
          </p:cNvSpPr>
          <p:nvPr/>
        </p:nvSpPr>
        <p:spPr bwMode="auto">
          <a:xfrm rot="16200000">
            <a:off x="3645391" y="4720131"/>
            <a:ext cx="123129" cy="794927"/>
          </a:xfrm>
          <a:prstGeom prst="leftBrace">
            <a:avLst>
              <a:gd name="adj1" fmla="val 53780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" name="Text Box 25"/>
          <p:cNvSpPr txBox="1">
            <a:spLocks noChangeArrowheads="1"/>
          </p:cNvSpPr>
          <p:nvPr/>
        </p:nvSpPr>
        <p:spPr bwMode="auto">
          <a:xfrm>
            <a:off x="3563462" y="5141712"/>
            <a:ext cx="299685" cy="236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200" b="1">
                <a:latin typeface="Tahoma" pitchFamily="34" charset="0"/>
              </a:rPr>
              <a:t>B</a:t>
            </a:r>
          </a:p>
        </p:txBody>
      </p:sp>
      <p:sp>
        <p:nvSpPr>
          <p:cNvPr id="32" name="Line 26"/>
          <p:cNvSpPr>
            <a:spLocks noChangeShapeType="1"/>
          </p:cNvSpPr>
          <p:nvPr/>
        </p:nvSpPr>
        <p:spPr bwMode="auto">
          <a:xfrm flipH="1" flipV="1">
            <a:off x="2619962" y="3113259"/>
            <a:ext cx="271113" cy="3154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" name="Text Box 27"/>
          <p:cNvSpPr txBox="1">
            <a:spLocks noChangeArrowheads="1"/>
          </p:cNvSpPr>
          <p:nvPr/>
        </p:nvSpPr>
        <p:spPr bwMode="auto">
          <a:xfrm>
            <a:off x="2209800" y="3191960"/>
            <a:ext cx="568259" cy="2672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GB" sz="1100" b="1">
                <a:latin typeface="Tahoma" pitchFamily="34" charset="0"/>
              </a:rPr>
              <a:t>CD</a:t>
            </a:r>
          </a:p>
        </p:txBody>
      </p:sp>
      <p:sp>
        <p:nvSpPr>
          <p:cNvPr id="34" name="Text Box 28"/>
          <p:cNvSpPr txBox="1">
            <a:spLocks noChangeArrowheads="1"/>
          </p:cNvSpPr>
          <p:nvPr/>
        </p:nvSpPr>
        <p:spPr bwMode="auto">
          <a:xfrm>
            <a:off x="2659328" y="3002189"/>
            <a:ext cx="464766" cy="266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GB" sz="1100" b="1">
                <a:latin typeface="Tahoma" pitchFamily="34" charset="0"/>
              </a:rPr>
              <a:t>AB</a:t>
            </a:r>
          </a:p>
        </p:txBody>
      </p:sp>
      <p:sp>
        <p:nvSpPr>
          <p:cNvPr id="35" name="Line 29"/>
          <p:cNvSpPr>
            <a:spLocks noChangeShapeType="1"/>
          </p:cNvSpPr>
          <p:nvPr/>
        </p:nvSpPr>
        <p:spPr bwMode="auto">
          <a:xfrm>
            <a:off x="2902504" y="4227131"/>
            <a:ext cx="16279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" name="Line 30"/>
          <p:cNvSpPr>
            <a:spLocks noChangeShapeType="1"/>
          </p:cNvSpPr>
          <p:nvPr/>
        </p:nvSpPr>
        <p:spPr bwMode="auto">
          <a:xfrm>
            <a:off x="2902504" y="4621905"/>
            <a:ext cx="16279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" name="Line 31"/>
          <p:cNvSpPr>
            <a:spLocks noChangeShapeType="1"/>
          </p:cNvSpPr>
          <p:nvPr/>
        </p:nvSpPr>
        <p:spPr bwMode="auto">
          <a:xfrm>
            <a:off x="2902504" y="4621271"/>
            <a:ext cx="16279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" name="Text Box 32"/>
          <p:cNvSpPr txBox="1">
            <a:spLocks noChangeArrowheads="1"/>
          </p:cNvSpPr>
          <p:nvPr/>
        </p:nvSpPr>
        <p:spPr bwMode="auto">
          <a:xfrm>
            <a:off x="3716480" y="4305832"/>
            <a:ext cx="406988" cy="316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400" b="1">
                <a:solidFill>
                  <a:srgbClr val="FF0000"/>
                </a:solidFill>
                <a:latin typeface="Tahoma" pitchFamily="34" charset="0"/>
              </a:rPr>
              <a:t>1</a:t>
            </a:r>
          </a:p>
        </p:txBody>
      </p:sp>
      <p:sp>
        <p:nvSpPr>
          <p:cNvPr id="39" name="Text Box 33"/>
          <p:cNvSpPr txBox="1">
            <a:spLocks noChangeArrowheads="1"/>
          </p:cNvSpPr>
          <p:nvPr/>
        </p:nvSpPr>
        <p:spPr bwMode="auto">
          <a:xfrm>
            <a:off x="3718384" y="3916136"/>
            <a:ext cx="406988" cy="316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400" b="1" dirty="0">
                <a:solidFill>
                  <a:srgbClr val="FF0000"/>
                </a:solidFill>
                <a:latin typeface="Tahoma" pitchFamily="34" charset="0"/>
              </a:rPr>
              <a:t>1</a:t>
            </a:r>
          </a:p>
        </p:txBody>
      </p:sp>
      <p:sp>
        <p:nvSpPr>
          <p:cNvPr id="40" name="Line 34"/>
          <p:cNvSpPr>
            <a:spLocks noChangeShapeType="1"/>
          </p:cNvSpPr>
          <p:nvPr/>
        </p:nvSpPr>
        <p:spPr bwMode="auto">
          <a:xfrm>
            <a:off x="2902504" y="5016045"/>
            <a:ext cx="16279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" name="Text Box 35"/>
          <p:cNvSpPr txBox="1">
            <a:spLocks noChangeArrowheads="1"/>
          </p:cNvSpPr>
          <p:nvPr/>
        </p:nvSpPr>
        <p:spPr bwMode="auto">
          <a:xfrm>
            <a:off x="3306952" y="3504860"/>
            <a:ext cx="406988" cy="316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400" b="1">
                <a:solidFill>
                  <a:srgbClr val="FF0000"/>
                </a:solidFill>
                <a:latin typeface="Tahoma" pitchFamily="34" charset="0"/>
              </a:rPr>
              <a:t>1</a:t>
            </a:r>
          </a:p>
        </p:txBody>
      </p:sp>
      <p:sp>
        <p:nvSpPr>
          <p:cNvPr id="43" name="AutoShape 37"/>
          <p:cNvSpPr>
            <a:spLocks/>
          </p:cNvSpPr>
          <p:nvPr/>
        </p:nvSpPr>
        <p:spPr bwMode="auto">
          <a:xfrm flipH="1">
            <a:off x="4585058" y="3854571"/>
            <a:ext cx="97779" cy="745120"/>
          </a:xfrm>
          <a:prstGeom prst="leftBrace">
            <a:avLst>
              <a:gd name="adj1" fmla="val 63528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" name="Text Box 38"/>
          <p:cNvSpPr txBox="1">
            <a:spLocks noChangeArrowheads="1"/>
          </p:cNvSpPr>
          <p:nvPr/>
        </p:nvSpPr>
        <p:spPr bwMode="auto">
          <a:xfrm>
            <a:off x="4632678" y="4098925"/>
            <a:ext cx="299685" cy="316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200" b="1">
                <a:latin typeface="Tahoma" pitchFamily="34" charset="0"/>
              </a:rPr>
              <a:t>D</a:t>
            </a:r>
          </a:p>
        </p:txBody>
      </p:sp>
      <p:sp>
        <p:nvSpPr>
          <p:cNvPr id="46" name="Text Box 40"/>
          <p:cNvSpPr txBox="1">
            <a:spLocks noChangeArrowheads="1"/>
          </p:cNvSpPr>
          <p:nvPr/>
        </p:nvSpPr>
        <p:spPr bwMode="auto">
          <a:xfrm>
            <a:off x="4129816" y="3504860"/>
            <a:ext cx="406988" cy="316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400" b="1">
                <a:solidFill>
                  <a:srgbClr val="FF0000"/>
                </a:solidFill>
                <a:latin typeface="Tahoma" pitchFamily="34" charset="0"/>
              </a:rPr>
              <a:t>1</a:t>
            </a:r>
          </a:p>
        </p:txBody>
      </p:sp>
      <p:sp>
        <p:nvSpPr>
          <p:cNvPr id="47" name="Text Box 41"/>
          <p:cNvSpPr txBox="1">
            <a:spLocks noChangeArrowheads="1"/>
          </p:cNvSpPr>
          <p:nvPr/>
        </p:nvSpPr>
        <p:spPr bwMode="auto">
          <a:xfrm>
            <a:off x="3306952" y="4281714"/>
            <a:ext cx="406988" cy="316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400" b="1">
                <a:solidFill>
                  <a:srgbClr val="FF0000"/>
                </a:solidFill>
                <a:latin typeface="Tahoma" pitchFamily="34" charset="0"/>
              </a:rPr>
              <a:t>1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 fontScale="90000"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5.5 Finding Simplified SOP Expression (2/4)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#15: Simplification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40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57200" y="1588168"/>
            <a:ext cx="8229600" cy="11909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3050" indent="-2730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 #1:</a:t>
            </a:r>
          </a:p>
          <a:p>
            <a:pPr marL="571500" indent="-571500" fontAlgn="auto">
              <a:spcAft>
                <a:spcPts val="0"/>
              </a:spcAft>
              <a:buFont typeface="Wingdings" pitchFamily="2" charset="2"/>
              <a:buNone/>
            </a:pPr>
            <a:r>
              <a:rPr lang="en-US" dirty="0"/>
              <a:t>		</a:t>
            </a:r>
            <a:r>
              <a:rPr lang="en-US" dirty="0">
                <a:solidFill>
                  <a:srgbClr val="800000"/>
                </a:solidFill>
              </a:rPr>
              <a:t>F(A,B,C,D) = </a:t>
            </a:r>
            <a:r>
              <a:rPr lang="en-US" b="1" dirty="0">
                <a:solidFill>
                  <a:srgbClr val="800000"/>
                </a:solidFill>
                <a:latin typeface="Symbol" pitchFamily="18" charset="2"/>
              </a:rPr>
              <a:t>S</a:t>
            </a:r>
            <a:r>
              <a:rPr lang="en-US" dirty="0">
                <a:solidFill>
                  <a:srgbClr val="800000"/>
                </a:solidFill>
              </a:rPr>
              <a:t> m(2,3,4,5,7,8,10,13,15)</a:t>
            </a:r>
          </a:p>
        </p:txBody>
      </p:sp>
      <p:grpSp>
        <p:nvGrpSpPr>
          <p:cNvPr id="9" name="Group 4"/>
          <p:cNvGrpSpPr>
            <a:grpSpLocks/>
          </p:cNvGrpSpPr>
          <p:nvPr/>
        </p:nvGrpSpPr>
        <p:grpSpPr bwMode="auto">
          <a:xfrm>
            <a:off x="5029201" y="3622675"/>
            <a:ext cx="3040063" cy="396875"/>
            <a:chOff x="3168" y="2186"/>
            <a:chExt cx="1915" cy="250"/>
          </a:xfrm>
        </p:grpSpPr>
        <p:sp>
          <p:nvSpPr>
            <p:cNvPr id="10" name="Text Box 5"/>
            <p:cNvSpPr txBox="1">
              <a:spLocks noChangeArrowheads="1"/>
            </p:cNvSpPr>
            <p:nvPr/>
          </p:nvSpPr>
          <p:spPr bwMode="auto">
            <a:xfrm>
              <a:off x="3499" y="2186"/>
              <a:ext cx="158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2000" dirty="0"/>
                <a:t>All prime </a:t>
              </a:r>
              <a:r>
                <a:rPr lang="en-GB" sz="2000" dirty="0" err="1"/>
                <a:t>implicants</a:t>
              </a:r>
              <a:endParaRPr lang="en-GB" sz="2400" dirty="0">
                <a:latin typeface="Times New Roman" pitchFamily="18" charset="0"/>
              </a:endParaRPr>
            </a:p>
          </p:txBody>
        </p:sp>
        <p:sp>
          <p:nvSpPr>
            <p:cNvPr id="11" name="AutoShape 6"/>
            <p:cNvSpPr>
              <a:spLocks noChangeArrowheads="1"/>
            </p:cNvSpPr>
            <p:nvPr/>
          </p:nvSpPr>
          <p:spPr bwMode="auto">
            <a:xfrm>
              <a:off x="3168" y="2208"/>
              <a:ext cx="240" cy="192"/>
            </a:xfrm>
            <a:prstGeom prst="leftArrow">
              <a:avLst>
                <a:gd name="adj1" fmla="val 50000"/>
                <a:gd name="adj2" fmla="val 3125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8" name="AutoShape 42"/>
          <p:cNvSpPr>
            <a:spLocks noChangeArrowheads="1"/>
          </p:cNvSpPr>
          <p:nvPr/>
        </p:nvSpPr>
        <p:spPr bwMode="auto">
          <a:xfrm>
            <a:off x="3352800" y="3886200"/>
            <a:ext cx="731838" cy="731838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" name="AutoShape 43"/>
          <p:cNvSpPr>
            <a:spLocks noChangeArrowheads="1"/>
          </p:cNvSpPr>
          <p:nvPr/>
        </p:nvSpPr>
        <p:spPr bwMode="auto">
          <a:xfrm>
            <a:off x="2971800" y="4267200"/>
            <a:ext cx="274638" cy="684213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00008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" name="AutoShape 44"/>
          <p:cNvSpPr>
            <a:spLocks noChangeArrowheads="1"/>
          </p:cNvSpPr>
          <p:nvPr/>
        </p:nvSpPr>
        <p:spPr bwMode="auto">
          <a:xfrm>
            <a:off x="3395663" y="3513138"/>
            <a:ext cx="274637" cy="685800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00808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" name="AutoShape 45"/>
          <p:cNvSpPr>
            <a:spLocks noChangeArrowheads="1"/>
          </p:cNvSpPr>
          <p:nvPr/>
        </p:nvSpPr>
        <p:spPr bwMode="auto">
          <a:xfrm>
            <a:off x="2987675" y="4321175"/>
            <a:ext cx="684213" cy="250825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FF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52" name="Group 46"/>
          <p:cNvGrpSpPr>
            <a:grpSpLocks/>
          </p:cNvGrpSpPr>
          <p:nvPr/>
        </p:nvGrpSpPr>
        <p:grpSpPr bwMode="auto">
          <a:xfrm>
            <a:off x="4191000" y="3505200"/>
            <a:ext cx="249238" cy="1509713"/>
            <a:chOff x="4838" y="2746"/>
            <a:chExt cx="157" cy="951"/>
          </a:xfrm>
        </p:grpSpPr>
        <p:sp>
          <p:nvSpPr>
            <p:cNvPr id="53" name="AutoShape 47"/>
            <p:cNvSpPr>
              <a:spLocks/>
            </p:cNvSpPr>
            <p:nvPr/>
          </p:nvSpPr>
          <p:spPr bwMode="auto">
            <a:xfrm rot="-5400000" flipH="1" flipV="1">
              <a:off x="4830" y="2754"/>
              <a:ext cx="174" cy="157"/>
            </a:xfrm>
            <a:prstGeom prst="rightBracket">
              <a:avLst>
                <a:gd name="adj" fmla="val 8333"/>
              </a:avLst>
            </a:prstGeom>
            <a:solidFill>
              <a:srgbClr val="FFFF99">
                <a:alpha val="50195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AutoShape 48"/>
            <p:cNvSpPr>
              <a:spLocks/>
            </p:cNvSpPr>
            <p:nvPr/>
          </p:nvSpPr>
          <p:spPr bwMode="auto">
            <a:xfrm rot="5400000" flipH="1">
              <a:off x="4830" y="3531"/>
              <a:ext cx="174" cy="157"/>
            </a:xfrm>
            <a:prstGeom prst="rightBracket">
              <a:avLst>
                <a:gd name="adj" fmla="val 8333"/>
              </a:avLst>
            </a:prstGeom>
            <a:solidFill>
              <a:srgbClr val="FFFF99">
                <a:alpha val="50195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5" name="Text Box 33"/>
          <p:cNvSpPr txBox="1">
            <a:spLocks noChangeArrowheads="1"/>
          </p:cNvSpPr>
          <p:nvPr/>
        </p:nvSpPr>
        <p:spPr bwMode="auto">
          <a:xfrm>
            <a:off x="2908853" y="3499563"/>
            <a:ext cx="406988" cy="316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400" dirty="0">
                <a:latin typeface="Tahoma" pitchFamily="34" charset="0"/>
              </a:rPr>
              <a:t>0</a:t>
            </a:r>
          </a:p>
        </p:txBody>
      </p:sp>
      <p:sp>
        <p:nvSpPr>
          <p:cNvPr id="56" name="Text Box 33"/>
          <p:cNvSpPr txBox="1">
            <a:spLocks noChangeArrowheads="1"/>
          </p:cNvSpPr>
          <p:nvPr/>
        </p:nvSpPr>
        <p:spPr bwMode="auto">
          <a:xfrm>
            <a:off x="3745568" y="3488412"/>
            <a:ext cx="406988" cy="316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400" dirty="0">
                <a:latin typeface="Tahoma" pitchFamily="34" charset="0"/>
              </a:rPr>
              <a:t>0</a:t>
            </a:r>
          </a:p>
        </p:txBody>
      </p:sp>
      <p:sp>
        <p:nvSpPr>
          <p:cNvPr id="57" name="Text Box 33"/>
          <p:cNvSpPr txBox="1">
            <a:spLocks noChangeArrowheads="1"/>
          </p:cNvSpPr>
          <p:nvPr/>
        </p:nvSpPr>
        <p:spPr bwMode="auto">
          <a:xfrm>
            <a:off x="2911069" y="3859966"/>
            <a:ext cx="406988" cy="316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400" dirty="0">
                <a:latin typeface="Tahoma" pitchFamily="34" charset="0"/>
              </a:rPr>
              <a:t>0</a:t>
            </a:r>
          </a:p>
        </p:txBody>
      </p:sp>
      <p:sp>
        <p:nvSpPr>
          <p:cNvPr id="58" name="Text Box 33"/>
          <p:cNvSpPr txBox="1">
            <a:spLocks noChangeArrowheads="1"/>
          </p:cNvSpPr>
          <p:nvPr/>
        </p:nvSpPr>
        <p:spPr bwMode="auto">
          <a:xfrm>
            <a:off x="4117119" y="3880612"/>
            <a:ext cx="406988" cy="316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400" dirty="0">
                <a:latin typeface="Tahoma" pitchFamily="34" charset="0"/>
              </a:rPr>
              <a:t>0</a:t>
            </a:r>
          </a:p>
        </p:txBody>
      </p:sp>
      <p:sp>
        <p:nvSpPr>
          <p:cNvPr id="59" name="Text Box 33"/>
          <p:cNvSpPr txBox="1">
            <a:spLocks noChangeArrowheads="1"/>
          </p:cNvSpPr>
          <p:nvPr/>
        </p:nvSpPr>
        <p:spPr bwMode="auto">
          <a:xfrm>
            <a:off x="4125369" y="4244610"/>
            <a:ext cx="406988" cy="316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400" dirty="0">
                <a:latin typeface="Tahoma" pitchFamily="34" charset="0"/>
              </a:rPr>
              <a:t>0</a:t>
            </a:r>
          </a:p>
        </p:txBody>
      </p:sp>
      <p:sp>
        <p:nvSpPr>
          <p:cNvPr id="60" name="Text Box 33"/>
          <p:cNvSpPr txBox="1">
            <a:spLocks noChangeArrowheads="1"/>
          </p:cNvSpPr>
          <p:nvPr/>
        </p:nvSpPr>
        <p:spPr bwMode="auto">
          <a:xfrm>
            <a:off x="3316397" y="4670141"/>
            <a:ext cx="406988" cy="316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400" dirty="0">
                <a:latin typeface="Tahoma" pitchFamily="34" charset="0"/>
              </a:rPr>
              <a:t>0</a:t>
            </a:r>
          </a:p>
        </p:txBody>
      </p:sp>
      <p:sp>
        <p:nvSpPr>
          <p:cNvPr id="61" name="Text Box 33"/>
          <p:cNvSpPr txBox="1">
            <a:spLocks noChangeArrowheads="1"/>
          </p:cNvSpPr>
          <p:nvPr/>
        </p:nvSpPr>
        <p:spPr bwMode="auto">
          <a:xfrm>
            <a:off x="3701480" y="4670140"/>
            <a:ext cx="406988" cy="316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400" dirty="0">
                <a:latin typeface="Tahoma" pitchFamily="34" charset="0"/>
              </a:rPr>
              <a:t>0</a:t>
            </a:r>
          </a:p>
        </p:txBody>
      </p:sp>
      <p:sp>
        <p:nvSpPr>
          <p:cNvPr id="62" name="Text Box 39"/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ym typeface="Wingdings 2" pitchFamily="18" charset="2"/>
              </a:rPr>
              <a:t></a:t>
            </a:r>
          </a:p>
        </p:txBody>
      </p:sp>
    </p:spTree>
    <p:extLst>
      <p:ext uri="{BB962C8B-B14F-4D97-AF65-F5344CB8AC3E}">
        <p14:creationId xmlns:p14="http://schemas.microsoft.com/office/powerpoint/2010/main" val="204574902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 animBg="1"/>
      <p:bldP spid="50" grpId="0" animBg="1"/>
      <p:bldP spid="51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 fontScale="90000"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5.5 Finding Simplified SOP Expression (3/4)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#15: Simplification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41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grpSp>
        <p:nvGrpSpPr>
          <p:cNvPr id="62" name="Group 51"/>
          <p:cNvGrpSpPr>
            <a:grpSpLocks/>
          </p:cNvGrpSpPr>
          <p:nvPr/>
        </p:nvGrpSpPr>
        <p:grpSpPr bwMode="auto">
          <a:xfrm>
            <a:off x="1219200" y="1422617"/>
            <a:ext cx="2103438" cy="1962150"/>
            <a:chOff x="960" y="720"/>
            <a:chExt cx="1325" cy="1236"/>
          </a:xfrm>
        </p:grpSpPr>
        <p:sp>
          <p:nvSpPr>
            <p:cNvPr id="63" name="AutoShape 52"/>
            <p:cNvSpPr>
              <a:spLocks/>
            </p:cNvSpPr>
            <p:nvPr/>
          </p:nvSpPr>
          <p:spPr bwMode="auto">
            <a:xfrm rot="-5400000" flipH="1" flipV="1">
              <a:off x="1880" y="1054"/>
              <a:ext cx="124" cy="114"/>
            </a:xfrm>
            <a:prstGeom prst="rightBracket">
              <a:avLst>
                <a:gd name="adj" fmla="val 8333"/>
              </a:avLst>
            </a:prstGeom>
            <a:solidFill>
              <a:srgbClr val="FFFF99">
                <a:alpha val="50195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AutoShape 53"/>
            <p:cNvSpPr>
              <a:spLocks/>
            </p:cNvSpPr>
            <p:nvPr/>
          </p:nvSpPr>
          <p:spPr bwMode="auto">
            <a:xfrm flipH="1">
              <a:off x="1906" y="1583"/>
              <a:ext cx="127" cy="112"/>
            </a:xfrm>
            <a:prstGeom prst="rightBracket">
              <a:avLst>
                <a:gd name="adj" fmla="val 8333"/>
              </a:avLst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AutoShape 54"/>
            <p:cNvSpPr>
              <a:spLocks/>
            </p:cNvSpPr>
            <p:nvPr/>
          </p:nvSpPr>
          <p:spPr bwMode="auto">
            <a:xfrm>
              <a:off x="1305" y="1601"/>
              <a:ext cx="127" cy="112"/>
            </a:xfrm>
            <a:prstGeom prst="rightBracket">
              <a:avLst>
                <a:gd name="adj" fmla="val 8333"/>
              </a:avLst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Text Box 55"/>
            <p:cNvSpPr txBox="1">
              <a:spLocks noChangeArrowheads="1"/>
            </p:cNvSpPr>
            <p:nvPr/>
          </p:nvSpPr>
          <p:spPr bwMode="auto">
            <a:xfrm>
              <a:off x="1585" y="1801"/>
              <a:ext cx="18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000" b="1">
                  <a:latin typeface="Tahoma" pitchFamily="34" charset="0"/>
                </a:rPr>
                <a:t>B</a:t>
              </a:r>
              <a:endParaRPr lang="en-US" sz="1200" b="1">
                <a:latin typeface="Tahoma" pitchFamily="34" charset="0"/>
              </a:endParaRPr>
            </a:p>
          </p:txBody>
        </p:sp>
        <p:sp>
          <p:nvSpPr>
            <p:cNvPr id="67" name="Rectangle 56"/>
            <p:cNvSpPr>
              <a:spLocks noChangeArrowheads="1"/>
            </p:cNvSpPr>
            <p:nvPr/>
          </p:nvSpPr>
          <p:spPr bwMode="auto">
            <a:xfrm>
              <a:off x="1302" y="1018"/>
              <a:ext cx="746" cy="711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Line 57"/>
            <p:cNvSpPr>
              <a:spLocks noChangeShapeType="1"/>
            </p:cNvSpPr>
            <p:nvPr/>
          </p:nvSpPr>
          <p:spPr bwMode="auto">
            <a:xfrm>
              <a:off x="1302" y="1196"/>
              <a:ext cx="74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Line 58"/>
            <p:cNvSpPr>
              <a:spLocks noChangeShapeType="1"/>
            </p:cNvSpPr>
            <p:nvPr/>
          </p:nvSpPr>
          <p:spPr bwMode="auto">
            <a:xfrm>
              <a:off x="1488" y="1018"/>
              <a:ext cx="0" cy="71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Text Box 59"/>
            <p:cNvSpPr txBox="1">
              <a:spLocks noChangeArrowheads="1"/>
            </p:cNvSpPr>
            <p:nvPr/>
          </p:nvSpPr>
          <p:spPr bwMode="auto">
            <a:xfrm>
              <a:off x="1298" y="1398"/>
              <a:ext cx="187" cy="1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 dirty="0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71" name="Text Box 60"/>
            <p:cNvSpPr txBox="1">
              <a:spLocks noChangeArrowheads="1"/>
            </p:cNvSpPr>
            <p:nvPr/>
          </p:nvSpPr>
          <p:spPr bwMode="auto">
            <a:xfrm>
              <a:off x="1488" y="1231"/>
              <a:ext cx="187" cy="1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 dirty="0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72" name="Text Box 61"/>
            <p:cNvSpPr txBox="1">
              <a:spLocks noChangeArrowheads="1"/>
            </p:cNvSpPr>
            <p:nvPr/>
          </p:nvSpPr>
          <p:spPr bwMode="auto">
            <a:xfrm>
              <a:off x="960" y="1479"/>
              <a:ext cx="203" cy="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000" b="1">
                  <a:latin typeface="Tahoma" pitchFamily="34" charset="0"/>
                </a:rPr>
                <a:t>C</a:t>
              </a:r>
              <a:endParaRPr lang="en-US" sz="1200" b="1">
                <a:latin typeface="Tahoma" pitchFamily="34" charset="0"/>
              </a:endParaRPr>
            </a:p>
          </p:txBody>
        </p:sp>
        <p:sp>
          <p:nvSpPr>
            <p:cNvPr id="73" name="AutoShape 62"/>
            <p:cNvSpPr>
              <a:spLocks/>
            </p:cNvSpPr>
            <p:nvPr/>
          </p:nvSpPr>
          <p:spPr bwMode="auto">
            <a:xfrm>
              <a:off x="1143" y="1391"/>
              <a:ext cx="45" cy="335"/>
            </a:xfrm>
            <a:prstGeom prst="leftBrace">
              <a:avLst>
                <a:gd name="adj1" fmla="val 62037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AutoShape 63"/>
            <p:cNvSpPr>
              <a:spLocks/>
            </p:cNvSpPr>
            <p:nvPr/>
          </p:nvSpPr>
          <p:spPr bwMode="auto">
            <a:xfrm rot="5400000" flipV="1">
              <a:off x="1837" y="696"/>
              <a:ext cx="56" cy="365"/>
            </a:xfrm>
            <a:prstGeom prst="leftBrace">
              <a:avLst>
                <a:gd name="adj1" fmla="val 54315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Text Box 64"/>
            <p:cNvSpPr txBox="1">
              <a:spLocks noChangeArrowheads="1"/>
            </p:cNvSpPr>
            <p:nvPr/>
          </p:nvSpPr>
          <p:spPr bwMode="auto">
            <a:xfrm>
              <a:off x="1765" y="720"/>
              <a:ext cx="197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000" b="1">
                  <a:latin typeface="Tahoma" pitchFamily="34" charset="0"/>
                </a:rPr>
                <a:t>A</a:t>
              </a:r>
              <a:endParaRPr lang="en-US" sz="1200" b="1">
                <a:latin typeface="Tahoma" pitchFamily="34" charset="0"/>
              </a:endParaRPr>
            </a:p>
          </p:txBody>
        </p:sp>
        <p:sp>
          <p:nvSpPr>
            <p:cNvPr id="76" name="Line 65"/>
            <p:cNvSpPr>
              <a:spLocks noChangeShapeType="1"/>
            </p:cNvSpPr>
            <p:nvPr/>
          </p:nvSpPr>
          <p:spPr bwMode="auto">
            <a:xfrm>
              <a:off x="1675" y="1018"/>
              <a:ext cx="0" cy="71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Line 66"/>
            <p:cNvSpPr>
              <a:spLocks noChangeShapeType="1"/>
            </p:cNvSpPr>
            <p:nvPr/>
          </p:nvSpPr>
          <p:spPr bwMode="auto">
            <a:xfrm>
              <a:off x="1861" y="1018"/>
              <a:ext cx="0" cy="71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Text Box 67"/>
            <p:cNvSpPr txBox="1">
              <a:spLocks noChangeArrowheads="1"/>
            </p:cNvSpPr>
            <p:nvPr/>
          </p:nvSpPr>
          <p:spPr bwMode="auto">
            <a:xfrm>
              <a:off x="1107" y="1028"/>
              <a:ext cx="233" cy="7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r" eaLnBrk="0" hangingPunct="0"/>
              <a:r>
                <a:rPr lang="en-US" sz="1000" b="1">
                  <a:latin typeface="Times New Roman" pitchFamily="18" charset="0"/>
                </a:rPr>
                <a:t>00</a:t>
              </a:r>
            </a:p>
            <a:p>
              <a:pPr algn="r" eaLnBrk="0" hangingPunct="0"/>
              <a:r>
                <a:rPr lang="en-US" sz="1000" b="1">
                  <a:latin typeface="Times New Roman" pitchFamily="18" charset="0"/>
                </a:rPr>
                <a:t>   01</a:t>
              </a:r>
            </a:p>
            <a:p>
              <a:pPr algn="r" eaLnBrk="0" hangingPunct="0"/>
              <a:endParaRPr lang="en-US" sz="1000" b="1">
                <a:latin typeface="Times New Roman" pitchFamily="18" charset="0"/>
              </a:endParaRPr>
            </a:p>
            <a:p>
              <a:pPr algn="r" eaLnBrk="0" hangingPunct="0"/>
              <a:r>
                <a:rPr lang="en-US" sz="1000" b="1">
                  <a:latin typeface="Times New Roman" pitchFamily="18" charset="0"/>
                </a:rPr>
                <a:t>11</a:t>
              </a:r>
            </a:p>
            <a:p>
              <a:pPr algn="r" eaLnBrk="0" hangingPunct="0"/>
              <a:endParaRPr lang="en-US" sz="1000" b="1">
                <a:latin typeface="Times New Roman" pitchFamily="18" charset="0"/>
              </a:endParaRPr>
            </a:p>
            <a:p>
              <a:pPr algn="r" eaLnBrk="0" hangingPunct="0"/>
              <a:r>
                <a:rPr lang="en-US" sz="1000" b="1">
                  <a:latin typeface="Times New Roman" pitchFamily="18" charset="0"/>
                </a:rPr>
                <a:t>10</a:t>
              </a:r>
              <a:endParaRPr lang="en-US" sz="1600" b="1">
                <a:latin typeface="Times New Roman" pitchFamily="18" charset="0"/>
              </a:endParaRPr>
            </a:p>
          </p:txBody>
        </p:sp>
        <p:sp>
          <p:nvSpPr>
            <p:cNvPr id="79" name="Text Box 68"/>
            <p:cNvSpPr txBox="1">
              <a:spLocks noChangeArrowheads="1"/>
            </p:cNvSpPr>
            <p:nvPr/>
          </p:nvSpPr>
          <p:spPr bwMode="auto">
            <a:xfrm>
              <a:off x="1310" y="864"/>
              <a:ext cx="791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1000" b="1">
                  <a:latin typeface="Times New Roman" pitchFamily="18" charset="0"/>
                </a:rPr>
                <a:t>00      01     11</a:t>
              </a:r>
              <a:r>
                <a:rPr lang="en-US" sz="1200" b="1">
                  <a:latin typeface="Times New Roman" pitchFamily="18" charset="0"/>
                </a:rPr>
                <a:t>    </a:t>
              </a:r>
              <a:r>
                <a:rPr lang="en-US" sz="1000" b="1">
                  <a:latin typeface="Times New Roman" pitchFamily="18" charset="0"/>
                </a:rPr>
                <a:t>10</a:t>
              </a:r>
            </a:p>
          </p:txBody>
        </p:sp>
        <p:sp>
          <p:nvSpPr>
            <p:cNvPr id="80" name="AutoShape 69"/>
            <p:cNvSpPr>
              <a:spLocks/>
            </p:cNvSpPr>
            <p:nvPr/>
          </p:nvSpPr>
          <p:spPr bwMode="auto">
            <a:xfrm rot="-5400000">
              <a:off x="1642" y="1593"/>
              <a:ext cx="55" cy="364"/>
            </a:xfrm>
            <a:prstGeom prst="leftBrace">
              <a:avLst>
                <a:gd name="adj1" fmla="val 55152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Line 70"/>
            <p:cNvSpPr>
              <a:spLocks noChangeShapeType="1"/>
            </p:cNvSpPr>
            <p:nvPr/>
          </p:nvSpPr>
          <p:spPr bwMode="auto">
            <a:xfrm flipH="1" flipV="1">
              <a:off x="1172" y="872"/>
              <a:ext cx="124" cy="14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Text Box 71"/>
            <p:cNvSpPr txBox="1">
              <a:spLocks noChangeArrowheads="1"/>
            </p:cNvSpPr>
            <p:nvPr/>
          </p:nvSpPr>
          <p:spPr bwMode="auto">
            <a:xfrm>
              <a:off x="1017" y="875"/>
              <a:ext cx="260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000" b="1">
                  <a:latin typeface="Tahoma" pitchFamily="34" charset="0"/>
                </a:rPr>
                <a:t>CD</a:t>
              </a:r>
              <a:endParaRPr lang="en-GB" sz="1100" b="1">
                <a:latin typeface="Tahoma" pitchFamily="34" charset="0"/>
              </a:endParaRPr>
            </a:p>
          </p:txBody>
        </p:sp>
        <p:sp>
          <p:nvSpPr>
            <p:cNvPr id="83" name="Text Box 72"/>
            <p:cNvSpPr txBox="1">
              <a:spLocks noChangeArrowheads="1"/>
            </p:cNvSpPr>
            <p:nvPr/>
          </p:nvSpPr>
          <p:spPr bwMode="auto">
            <a:xfrm>
              <a:off x="1128" y="788"/>
              <a:ext cx="27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000" b="1">
                  <a:latin typeface="Tahoma" pitchFamily="34" charset="0"/>
                </a:rPr>
                <a:t>AB</a:t>
              </a:r>
              <a:endParaRPr lang="en-GB" sz="1100" b="1">
                <a:latin typeface="Tahoma" pitchFamily="34" charset="0"/>
              </a:endParaRPr>
            </a:p>
          </p:txBody>
        </p:sp>
        <p:sp>
          <p:nvSpPr>
            <p:cNvPr id="84" name="Line 73"/>
            <p:cNvSpPr>
              <a:spLocks noChangeShapeType="1"/>
            </p:cNvSpPr>
            <p:nvPr/>
          </p:nvSpPr>
          <p:spPr bwMode="auto">
            <a:xfrm>
              <a:off x="1302" y="1374"/>
              <a:ext cx="74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Line 74"/>
            <p:cNvSpPr>
              <a:spLocks noChangeShapeType="1"/>
            </p:cNvSpPr>
            <p:nvPr/>
          </p:nvSpPr>
          <p:spPr bwMode="auto">
            <a:xfrm>
              <a:off x="1302" y="1551"/>
              <a:ext cx="74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Line 75"/>
            <p:cNvSpPr>
              <a:spLocks noChangeShapeType="1"/>
            </p:cNvSpPr>
            <p:nvPr/>
          </p:nvSpPr>
          <p:spPr bwMode="auto">
            <a:xfrm>
              <a:off x="1302" y="1551"/>
              <a:ext cx="74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Text Box 76"/>
            <p:cNvSpPr txBox="1">
              <a:spLocks noChangeArrowheads="1"/>
            </p:cNvSpPr>
            <p:nvPr/>
          </p:nvSpPr>
          <p:spPr bwMode="auto">
            <a:xfrm>
              <a:off x="1675" y="1409"/>
              <a:ext cx="186" cy="1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 dirty="0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88" name="Text Box 77"/>
            <p:cNvSpPr txBox="1">
              <a:spLocks noChangeArrowheads="1"/>
            </p:cNvSpPr>
            <p:nvPr/>
          </p:nvSpPr>
          <p:spPr bwMode="auto">
            <a:xfrm>
              <a:off x="1676" y="1234"/>
              <a:ext cx="186" cy="1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 dirty="0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89" name="Line 78"/>
            <p:cNvSpPr>
              <a:spLocks noChangeShapeType="1"/>
            </p:cNvSpPr>
            <p:nvPr/>
          </p:nvSpPr>
          <p:spPr bwMode="auto">
            <a:xfrm>
              <a:off x="1302" y="1729"/>
              <a:ext cx="74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Text Box 79"/>
            <p:cNvSpPr txBox="1">
              <a:spLocks noChangeArrowheads="1"/>
            </p:cNvSpPr>
            <p:nvPr/>
          </p:nvSpPr>
          <p:spPr bwMode="auto">
            <a:xfrm>
              <a:off x="1487" y="1049"/>
              <a:ext cx="186" cy="1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 dirty="0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91" name="Text Box 80"/>
            <p:cNvSpPr txBox="1">
              <a:spLocks noChangeArrowheads="1"/>
            </p:cNvSpPr>
            <p:nvPr/>
          </p:nvSpPr>
          <p:spPr bwMode="auto">
            <a:xfrm>
              <a:off x="1864" y="1583"/>
              <a:ext cx="187" cy="1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 dirty="0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92" name="AutoShape 81"/>
            <p:cNvSpPr>
              <a:spLocks/>
            </p:cNvSpPr>
            <p:nvPr/>
          </p:nvSpPr>
          <p:spPr bwMode="auto">
            <a:xfrm flipH="1">
              <a:off x="2073" y="1206"/>
              <a:ext cx="45" cy="335"/>
            </a:xfrm>
            <a:prstGeom prst="leftBrace">
              <a:avLst>
                <a:gd name="adj1" fmla="val 62037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Text Box 82"/>
            <p:cNvSpPr txBox="1">
              <a:spLocks noChangeArrowheads="1"/>
            </p:cNvSpPr>
            <p:nvPr/>
          </p:nvSpPr>
          <p:spPr bwMode="auto">
            <a:xfrm>
              <a:off x="2128" y="1303"/>
              <a:ext cx="157" cy="1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000" b="1">
                  <a:latin typeface="Tahoma" pitchFamily="34" charset="0"/>
                </a:rPr>
                <a:t>D</a:t>
              </a:r>
              <a:endParaRPr lang="en-US" sz="1200" b="1">
                <a:latin typeface="Tahoma" pitchFamily="34" charset="0"/>
              </a:endParaRPr>
            </a:p>
          </p:txBody>
        </p:sp>
        <p:sp>
          <p:nvSpPr>
            <p:cNvPr id="94" name="Text Box 83"/>
            <p:cNvSpPr txBox="1">
              <a:spLocks noChangeArrowheads="1"/>
            </p:cNvSpPr>
            <p:nvPr/>
          </p:nvSpPr>
          <p:spPr bwMode="auto">
            <a:xfrm>
              <a:off x="1298" y="1583"/>
              <a:ext cx="187" cy="1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 dirty="0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95" name="Text Box 84"/>
            <p:cNvSpPr txBox="1">
              <a:spLocks noChangeArrowheads="1"/>
            </p:cNvSpPr>
            <p:nvPr/>
          </p:nvSpPr>
          <p:spPr bwMode="auto">
            <a:xfrm>
              <a:off x="1864" y="1049"/>
              <a:ext cx="187" cy="1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 dirty="0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96" name="Text Box 85"/>
            <p:cNvSpPr txBox="1">
              <a:spLocks noChangeArrowheads="1"/>
            </p:cNvSpPr>
            <p:nvPr/>
          </p:nvSpPr>
          <p:spPr bwMode="auto">
            <a:xfrm>
              <a:off x="1487" y="1398"/>
              <a:ext cx="186" cy="1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 dirty="0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97" name="AutoShape 86"/>
            <p:cNvSpPr>
              <a:spLocks noChangeArrowheads="1"/>
            </p:cNvSpPr>
            <p:nvPr/>
          </p:nvSpPr>
          <p:spPr bwMode="auto">
            <a:xfrm>
              <a:off x="1508" y="1213"/>
              <a:ext cx="335" cy="329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AutoShape 87"/>
            <p:cNvSpPr>
              <a:spLocks noChangeArrowheads="1"/>
            </p:cNvSpPr>
            <p:nvPr/>
          </p:nvSpPr>
          <p:spPr bwMode="auto">
            <a:xfrm>
              <a:off x="1330" y="1391"/>
              <a:ext cx="125" cy="309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AutoShape 88"/>
            <p:cNvSpPr>
              <a:spLocks noChangeArrowheads="1"/>
            </p:cNvSpPr>
            <p:nvPr/>
          </p:nvSpPr>
          <p:spPr bwMode="auto">
            <a:xfrm>
              <a:off x="1528" y="1045"/>
              <a:ext cx="125" cy="309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rgbClr val="0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AutoShape 89"/>
            <p:cNvSpPr>
              <a:spLocks noChangeArrowheads="1"/>
            </p:cNvSpPr>
            <p:nvPr/>
          </p:nvSpPr>
          <p:spPr bwMode="auto">
            <a:xfrm>
              <a:off x="1340" y="1409"/>
              <a:ext cx="315" cy="113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rgbClr val="FF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AutoShape 90"/>
            <p:cNvSpPr>
              <a:spLocks/>
            </p:cNvSpPr>
            <p:nvPr/>
          </p:nvSpPr>
          <p:spPr bwMode="auto">
            <a:xfrm rot="5400000" flipH="1">
              <a:off x="1890" y="1583"/>
              <a:ext cx="125" cy="114"/>
            </a:xfrm>
            <a:prstGeom prst="rightBracket">
              <a:avLst>
                <a:gd name="adj" fmla="val 8333"/>
              </a:avLst>
            </a:prstGeom>
            <a:solidFill>
              <a:srgbClr val="FFFF99">
                <a:alpha val="50195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2" name="Group 91"/>
          <p:cNvGrpSpPr>
            <a:grpSpLocks/>
          </p:cNvGrpSpPr>
          <p:nvPr/>
        </p:nvGrpSpPr>
        <p:grpSpPr bwMode="auto">
          <a:xfrm>
            <a:off x="3657600" y="1346417"/>
            <a:ext cx="5410200" cy="2514600"/>
            <a:chOff x="2208" y="768"/>
            <a:chExt cx="3408" cy="1584"/>
          </a:xfrm>
        </p:grpSpPr>
        <p:grpSp>
          <p:nvGrpSpPr>
            <p:cNvPr id="103" name="Group 92"/>
            <p:cNvGrpSpPr>
              <a:grpSpLocks/>
            </p:cNvGrpSpPr>
            <p:nvPr/>
          </p:nvGrpSpPr>
          <p:grpSpPr bwMode="auto">
            <a:xfrm>
              <a:off x="2208" y="768"/>
              <a:ext cx="1716" cy="1584"/>
              <a:chOff x="2208" y="768"/>
              <a:chExt cx="1716" cy="1584"/>
            </a:xfrm>
          </p:grpSpPr>
          <p:sp>
            <p:nvSpPr>
              <p:cNvPr id="107" name="AutoShape 93"/>
              <p:cNvSpPr>
                <a:spLocks/>
              </p:cNvSpPr>
              <p:nvPr/>
            </p:nvSpPr>
            <p:spPr bwMode="auto">
              <a:xfrm rot="5400000" flipH="1">
                <a:off x="3440" y="1963"/>
                <a:ext cx="171" cy="157"/>
              </a:xfrm>
              <a:prstGeom prst="rightBracket">
                <a:avLst>
                  <a:gd name="adj" fmla="val 8333"/>
                </a:avLst>
              </a:prstGeom>
              <a:solidFill>
                <a:srgbClr val="FFFF99">
                  <a:alpha val="50195"/>
                </a:srgbClr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" name="AutoShape 94"/>
              <p:cNvSpPr>
                <a:spLocks/>
              </p:cNvSpPr>
              <p:nvPr/>
            </p:nvSpPr>
            <p:spPr bwMode="auto">
              <a:xfrm rot="-5400000" flipH="1" flipV="1">
                <a:off x="3440" y="1199"/>
                <a:ext cx="172" cy="157"/>
              </a:xfrm>
              <a:prstGeom prst="rightBracket">
                <a:avLst>
                  <a:gd name="adj" fmla="val 8333"/>
                </a:avLst>
              </a:prstGeom>
              <a:solidFill>
                <a:srgbClr val="FFFF99">
                  <a:alpha val="50195"/>
                </a:srgbClr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09" name="Group 95"/>
              <p:cNvGrpSpPr>
                <a:grpSpLocks/>
              </p:cNvGrpSpPr>
              <p:nvPr/>
            </p:nvGrpSpPr>
            <p:grpSpPr bwMode="auto">
              <a:xfrm>
                <a:off x="2208" y="768"/>
                <a:ext cx="1716" cy="1584"/>
                <a:chOff x="2880" y="2520"/>
                <a:chExt cx="4288" cy="4032"/>
              </a:xfrm>
            </p:grpSpPr>
            <p:sp>
              <p:nvSpPr>
                <p:cNvPr id="112" name="Rectangle 96"/>
                <p:cNvSpPr>
                  <a:spLocks noChangeArrowheads="1"/>
                </p:cNvSpPr>
                <p:nvPr/>
              </p:nvSpPr>
              <p:spPr bwMode="auto">
                <a:xfrm>
                  <a:off x="3971" y="3494"/>
                  <a:ext cx="2564" cy="2487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3" name="Line 97"/>
                <p:cNvSpPr>
                  <a:spLocks noChangeShapeType="1"/>
                </p:cNvSpPr>
                <p:nvPr/>
              </p:nvSpPr>
              <p:spPr bwMode="auto">
                <a:xfrm>
                  <a:off x="3971" y="4115"/>
                  <a:ext cx="256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4" name="Line 98"/>
                <p:cNvSpPr>
                  <a:spLocks noChangeShapeType="1"/>
                </p:cNvSpPr>
                <p:nvPr/>
              </p:nvSpPr>
              <p:spPr bwMode="auto">
                <a:xfrm>
                  <a:off x="4612" y="3494"/>
                  <a:ext cx="0" cy="248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5" name="Text Box 99"/>
                <p:cNvSpPr txBox="1">
                  <a:spLocks noChangeArrowheads="1"/>
                </p:cNvSpPr>
                <p:nvPr/>
              </p:nvSpPr>
              <p:spPr bwMode="auto">
                <a:xfrm>
                  <a:off x="3960" y="4824"/>
                  <a:ext cx="641" cy="4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US" sz="1400" b="1">
                      <a:solidFill>
                        <a:srgbClr val="FF0000"/>
                      </a:solidFill>
                      <a:latin typeface="Tahoma" pitchFamily="34" charset="0"/>
                    </a:rPr>
                    <a:t>1</a:t>
                  </a:r>
                </a:p>
              </p:txBody>
            </p:sp>
            <p:sp>
              <p:nvSpPr>
                <p:cNvPr id="116" name="Text Box 100"/>
                <p:cNvSpPr txBox="1">
                  <a:spLocks noChangeArrowheads="1"/>
                </p:cNvSpPr>
                <p:nvPr/>
              </p:nvSpPr>
              <p:spPr bwMode="auto">
                <a:xfrm>
                  <a:off x="4612" y="4240"/>
                  <a:ext cx="641" cy="4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US" sz="1400" b="1">
                      <a:solidFill>
                        <a:srgbClr val="FF0000"/>
                      </a:solidFill>
                      <a:latin typeface="Tahoma" pitchFamily="34" charset="0"/>
                    </a:rPr>
                    <a:t>1</a:t>
                  </a:r>
                </a:p>
              </p:txBody>
            </p:sp>
            <p:sp>
              <p:nvSpPr>
                <p:cNvPr id="117" name="Text Box 101"/>
                <p:cNvSpPr txBox="1">
                  <a:spLocks noChangeArrowheads="1"/>
                </p:cNvSpPr>
                <p:nvPr/>
              </p:nvSpPr>
              <p:spPr bwMode="auto">
                <a:xfrm>
                  <a:off x="3024" y="5176"/>
                  <a:ext cx="472" cy="4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US" sz="1200" b="1">
                      <a:latin typeface="Tahoma" pitchFamily="34" charset="0"/>
                    </a:rPr>
                    <a:t>C</a:t>
                  </a:r>
                </a:p>
              </p:txBody>
            </p:sp>
            <p:sp>
              <p:nvSpPr>
                <p:cNvPr id="118" name="AutoShape 102"/>
                <p:cNvSpPr>
                  <a:spLocks/>
                </p:cNvSpPr>
                <p:nvPr/>
              </p:nvSpPr>
              <p:spPr bwMode="auto">
                <a:xfrm>
                  <a:off x="3428" y="4797"/>
                  <a:ext cx="154" cy="1175"/>
                </a:xfrm>
                <a:prstGeom prst="leftBrace">
                  <a:avLst>
                    <a:gd name="adj1" fmla="val 63582"/>
                    <a:gd name="adj2" fmla="val 50000"/>
                  </a:avLst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9" name="AutoShape 103"/>
                <p:cNvSpPr>
                  <a:spLocks/>
                </p:cNvSpPr>
                <p:nvPr/>
              </p:nvSpPr>
              <p:spPr bwMode="auto">
                <a:xfrm rot="5400000" flipV="1">
                  <a:off x="5809" y="2380"/>
                  <a:ext cx="194" cy="1253"/>
                </a:xfrm>
                <a:prstGeom prst="leftBrace">
                  <a:avLst>
                    <a:gd name="adj1" fmla="val 53823"/>
                    <a:gd name="adj2" fmla="val 50000"/>
                  </a:avLst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0" name="Text Box 104"/>
                <p:cNvSpPr txBox="1">
                  <a:spLocks noChangeArrowheads="1"/>
                </p:cNvSpPr>
                <p:nvPr/>
              </p:nvSpPr>
              <p:spPr bwMode="auto">
                <a:xfrm>
                  <a:off x="5665" y="2520"/>
                  <a:ext cx="472" cy="39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US" sz="1200" b="1">
                      <a:latin typeface="Tahoma" pitchFamily="34" charset="0"/>
                    </a:rPr>
                    <a:t>A</a:t>
                  </a:r>
                </a:p>
              </p:txBody>
            </p:sp>
            <p:sp>
              <p:nvSpPr>
                <p:cNvPr id="121" name="Line 105"/>
                <p:cNvSpPr>
                  <a:spLocks noChangeShapeType="1"/>
                </p:cNvSpPr>
                <p:nvPr/>
              </p:nvSpPr>
              <p:spPr bwMode="auto">
                <a:xfrm>
                  <a:off x="5253" y="3494"/>
                  <a:ext cx="0" cy="248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2" name="Line 106"/>
                <p:cNvSpPr>
                  <a:spLocks noChangeShapeType="1"/>
                </p:cNvSpPr>
                <p:nvPr/>
              </p:nvSpPr>
              <p:spPr bwMode="auto">
                <a:xfrm>
                  <a:off x="5894" y="3494"/>
                  <a:ext cx="0" cy="248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3" name="Text Box 107"/>
                <p:cNvSpPr txBox="1">
                  <a:spLocks noChangeArrowheads="1"/>
                </p:cNvSpPr>
                <p:nvPr/>
              </p:nvSpPr>
              <p:spPr bwMode="auto">
                <a:xfrm>
                  <a:off x="3456" y="3619"/>
                  <a:ext cx="556" cy="257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spcAft>
                      <a:spcPts val="200"/>
                    </a:spcAft>
                  </a:pPr>
                  <a:r>
                    <a:rPr lang="en-US" sz="1200" b="1">
                      <a:latin typeface="Times New Roman" pitchFamily="18" charset="0"/>
                    </a:rPr>
                    <a:t>00</a:t>
                  </a:r>
                </a:p>
                <a:p>
                  <a:pPr algn="r" eaLnBrk="0" hangingPunct="0">
                    <a:spcAft>
                      <a:spcPts val="200"/>
                    </a:spcAft>
                  </a:pPr>
                  <a:r>
                    <a:rPr lang="en-US" sz="1200" b="1">
                      <a:latin typeface="Times New Roman" pitchFamily="18" charset="0"/>
                    </a:rPr>
                    <a:t>   01</a:t>
                  </a:r>
                </a:p>
                <a:p>
                  <a:pPr algn="r" eaLnBrk="0" hangingPunct="0">
                    <a:spcAft>
                      <a:spcPts val="200"/>
                    </a:spcAft>
                  </a:pPr>
                  <a:endParaRPr lang="en-US" sz="1200" b="1">
                    <a:latin typeface="Times New Roman" pitchFamily="18" charset="0"/>
                  </a:endParaRPr>
                </a:p>
                <a:p>
                  <a:pPr algn="r" eaLnBrk="0" hangingPunct="0">
                    <a:spcAft>
                      <a:spcPts val="200"/>
                    </a:spcAft>
                  </a:pPr>
                  <a:r>
                    <a:rPr lang="en-US" sz="1200" b="1">
                      <a:latin typeface="Times New Roman" pitchFamily="18" charset="0"/>
                    </a:rPr>
                    <a:t>11</a:t>
                  </a:r>
                </a:p>
                <a:p>
                  <a:pPr algn="r" eaLnBrk="0" hangingPunct="0">
                    <a:spcAft>
                      <a:spcPts val="200"/>
                    </a:spcAft>
                  </a:pPr>
                  <a:endParaRPr lang="en-US" sz="1200" b="1">
                    <a:latin typeface="Times New Roman" pitchFamily="18" charset="0"/>
                  </a:endParaRPr>
                </a:p>
                <a:p>
                  <a:pPr algn="r" eaLnBrk="0" hangingPunct="0">
                    <a:spcAft>
                      <a:spcPts val="200"/>
                    </a:spcAft>
                  </a:pPr>
                  <a:r>
                    <a:rPr lang="en-US" sz="1200" b="1">
                      <a:latin typeface="Times New Roman" pitchFamily="18" charset="0"/>
                    </a:rPr>
                    <a:t>10</a:t>
                  </a:r>
                  <a:endParaRPr lang="en-US" sz="1600" b="1">
                    <a:latin typeface="Times New Roman" pitchFamily="18" charset="0"/>
                  </a:endParaRPr>
                </a:p>
              </p:txBody>
            </p:sp>
            <p:sp>
              <p:nvSpPr>
                <p:cNvPr id="124" name="Text Box 108"/>
                <p:cNvSpPr txBox="1">
                  <a:spLocks noChangeArrowheads="1"/>
                </p:cNvSpPr>
                <p:nvPr/>
              </p:nvSpPr>
              <p:spPr bwMode="auto">
                <a:xfrm>
                  <a:off x="4077" y="3097"/>
                  <a:ext cx="2389" cy="4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/>
                  <a:r>
                    <a:rPr lang="en-US" sz="1200" b="1">
                      <a:latin typeface="Times New Roman" pitchFamily="18" charset="0"/>
                    </a:rPr>
                    <a:t>00      01      11      10</a:t>
                  </a:r>
                </a:p>
              </p:txBody>
            </p:sp>
            <p:sp>
              <p:nvSpPr>
                <p:cNvPr id="125" name="AutoShape 109"/>
                <p:cNvSpPr>
                  <a:spLocks/>
                </p:cNvSpPr>
                <p:nvPr/>
              </p:nvSpPr>
              <p:spPr bwMode="auto">
                <a:xfrm rot="-5400000">
                  <a:off x="5141" y="5515"/>
                  <a:ext cx="194" cy="1252"/>
                </a:xfrm>
                <a:prstGeom prst="leftBrace">
                  <a:avLst>
                    <a:gd name="adj1" fmla="val 53780"/>
                    <a:gd name="adj2" fmla="val 50000"/>
                  </a:avLst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6" name="Text Box 110"/>
                <p:cNvSpPr txBox="1">
                  <a:spLocks noChangeArrowheads="1"/>
                </p:cNvSpPr>
                <p:nvPr/>
              </p:nvSpPr>
              <p:spPr bwMode="auto">
                <a:xfrm>
                  <a:off x="5012" y="6179"/>
                  <a:ext cx="472" cy="3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US" sz="1200" b="1">
                      <a:latin typeface="Tahoma" pitchFamily="34" charset="0"/>
                    </a:rPr>
                    <a:t>B</a:t>
                  </a:r>
                </a:p>
              </p:txBody>
            </p:sp>
            <p:sp>
              <p:nvSpPr>
                <p:cNvPr id="127" name="Line 111"/>
                <p:cNvSpPr>
                  <a:spLocks noChangeShapeType="1"/>
                </p:cNvSpPr>
                <p:nvPr/>
              </p:nvSpPr>
              <p:spPr bwMode="auto">
                <a:xfrm flipH="1" flipV="1">
                  <a:off x="3526" y="2983"/>
                  <a:ext cx="427" cy="497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8" name="Text Box 112"/>
                <p:cNvSpPr txBox="1">
                  <a:spLocks noChangeArrowheads="1"/>
                </p:cNvSpPr>
                <p:nvPr/>
              </p:nvSpPr>
              <p:spPr bwMode="auto">
                <a:xfrm>
                  <a:off x="2880" y="3107"/>
                  <a:ext cx="895" cy="42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GB" sz="1100" b="1">
                      <a:latin typeface="Tahoma" pitchFamily="34" charset="0"/>
                    </a:rPr>
                    <a:t>CD</a:t>
                  </a:r>
                </a:p>
              </p:txBody>
            </p:sp>
            <p:sp>
              <p:nvSpPr>
                <p:cNvPr id="129" name="Text Box 113"/>
                <p:cNvSpPr txBox="1">
                  <a:spLocks noChangeArrowheads="1"/>
                </p:cNvSpPr>
                <p:nvPr/>
              </p:nvSpPr>
              <p:spPr bwMode="auto">
                <a:xfrm>
                  <a:off x="3588" y="2808"/>
                  <a:ext cx="732" cy="42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GB" sz="1100" b="1">
                      <a:latin typeface="Tahoma" pitchFamily="34" charset="0"/>
                    </a:rPr>
                    <a:t>AB</a:t>
                  </a:r>
                </a:p>
              </p:txBody>
            </p:sp>
            <p:sp>
              <p:nvSpPr>
                <p:cNvPr id="130" name="Line 114"/>
                <p:cNvSpPr>
                  <a:spLocks noChangeShapeType="1"/>
                </p:cNvSpPr>
                <p:nvPr/>
              </p:nvSpPr>
              <p:spPr bwMode="auto">
                <a:xfrm>
                  <a:off x="3971" y="4738"/>
                  <a:ext cx="256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1" name="Line 115"/>
                <p:cNvSpPr>
                  <a:spLocks noChangeShapeType="1"/>
                </p:cNvSpPr>
                <p:nvPr/>
              </p:nvSpPr>
              <p:spPr bwMode="auto">
                <a:xfrm>
                  <a:off x="3971" y="5360"/>
                  <a:ext cx="256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2" name="Line 116"/>
                <p:cNvSpPr>
                  <a:spLocks noChangeShapeType="1"/>
                </p:cNvSpPr>
                <p:nvPr/>
              </p:nvSpPr>
              <p:spPr bwMode="auto">
                <a:xfrm>
                  <a:off x="3971" y="5359"/>
                  <a:ext cx="256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3" name="Text Box 117"/>
                <p:cNvSpPr txBox="1">
                  <a:spLocks noChangeArrowheads="1"/>
                </p:cNvSpPr>
                <p:nvPr/>
              </p:nvSpPr>
              <p:spPr bwMode="auto">
                <a:xfrm>
                  <a:off x="5253" y="4862"/>
                  <a:ext cx="641" cy="4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US" sz="1400" b="1">
                      <a:solidFill>
                        <a:srgbClr val="FF0000"/>
                      </a:solidFill>
                      <a:latin typeface="Tahoma" pitchFamily="34" charset="0"/>
                    </a:rPr>
                    <a:t>1</a:t>
                  </a:r>
                </a:p>
              </p:txBody>
            </p:sp>
            <p:sp>
              <p:nvSpPr>
                <p:cNvPr id="134" name="Text Box 118"/>
                <p:cNvSpPr txBox="1">
                  <a:spLocks noChangeArrowheads="1"/>
                </p:cNvSpPr>
                <p:nvPr/>
              </p:nvSpPr>
              <p:spPr bwMode="auto">
                <a:xfrm>
                  <a:off x="5256" y="4248"/>
                  <a:ext cx="641" cy="4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US" sz="1400" b="1" dirty="0">
                      <a:solidFill>
                        <a:srgbClr val="FF0000"/>
                      </a:solidFill>
                      <a:latin typeface="Tahoma" pitchFamily="34" charset="0"/>
                    </a:rPr>
                    <a:t>1</a:t>
                  </a:r>
                </a:p>
              </p:txBody>
            </p:sp>
            <p:sp>
              <p:nvSpPr>
                <p:cNvPr id="135" name="Line 119"/>
                <p:cNvSpPr>
                  <a:spLocks noChangeShapeType="1"/>
                </p:cNvSpPr>
                <p:nvPr/>
              </p:nvSpPr>
              <p:spPr bwMode="auto">
                <a:xfrm>
                  <a:off x="3971" y="5981"/>
                  <a:ext cx="256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6" name="Text Box 120"/>
                <p:cNvSpPr txBox="1">
                  <a:spLocks noChangeArrowheads="1"/>
                </p:cNvSpPr>
                <p:nvPr/>
              </p:nvSpPr>
              <p:spPr bwMode="auto">
                <a:xfrm>
                  <a:off x="4608" y="3600"/>
                  <a:ext cx="641" cy="4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US" sz="1400" b="1">
                      <a:solidFill>
                        <a:srgbClr val="FF0000"/>
                      </a:solidFill>
                      <a:latin typeface="Tahoma" pitchFamily="34" charset="0"/>
                    </a:rPr>
                    <a:t>1</a:t>
                  </a:r>
                </a:p>
              </p:txBody>
            </p:sp>
            <p:sp>
              <p:nvSpPr>
                <p:cNvPr id="137" name="Text Box 121"/>
                <p:cNvSpPr txBox="1">
                  <a:spLocks noChangeArrowheads="1"/>
                </p:cNvSpPr>
                <p:nvPr/>
              </p:nvSpPr>
              <p:spPr bwMode="auto">
                <a:xfrm>
                  <a:off x="5904" y="5472"/>
                  <a:ext cx="641" cy="4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US" sz="1400" b="1">
                      <a:solidFill>
                        <a:srgbClr val="FF0000"/>
                      </a:solidFill>
                      <a:latin typeface="Tahoma" pitchFamily="34" charset="0"/>
                    </a:rPr>
                    <a:t>1</a:t>
                  </a:r>
                </a:p>
              </p:txBody>
            </p:sp>
            <p:sp>
              <p:nvSpPr>
                <p:cNvPr id="138" name="AutoShape 122"/>
                <p:cNvSpPr>
                  <a:spLocks/>
                </p:cNvSpPr>
                <p:nvPr/>
              </p:nvSpPr>
              <p:spPr bwMode="auto">
                <a:xfrm flipH="1">
                  <a:off x="6621" y="4151"/>
                  <a:ext cx="154" cy="1174"/>
                </a:xfrm>
                <a:prstGeom prst="leftBrace">
                  <a:avLst>
                    <a:gd name="adj1" fmla="val 63528"/>
                    <a:gd name="adj2" fmla="val 50000"/>
                  </a:avLst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9" name="Text Box 123"/>
                <p:cNvSpPr txBox="1">
                  <a:spLocks noChangeArrowheads="1"/>
                </p:cNvSpPr>
                <p:nvPr/>
              </p:nvSpPr>
              <p:spPr bwMode="auto">
                <a:xfrm>
                  <a:off x="6696" y="4536"/>
                  <a:ext cx="472" cy="4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US" sz="1200" b="1">
                      <a:latin typeface="Tahoma" pitchFamily="34" charset="0"/>
                    </a:rPr>
                    <a:t>D</a:t>
                  </a:r>
                </a:p>
              </p:txBody>
            </p:sp>
            <p:sp>
              <p:nvSpPr>
                <p:cNvPr id="140" name="Text Box 124"/>
                <p:cNvSpPr txBox="1">
                  <a:spLocks noChangeArrowheads="1"/>
                </p:cNvSpPr>
                <p:nvPr/>
              </p:nvSpPr>
              <p:spPr bwMode="auto">
                <a:xfrm>
                  <a:off x="3960" y="5472"/>
                  <a:ext cx="641" cy="4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US" sz="1400" b="1">
                      <a:solidFill>
                        <a:srgbClr val="FF0000"/>
                      </a:solidFill>
                      <a:latin typeface="Tahoma" pitchFamily="34" charset="0"/>
                    </a:rPr>
                    <a:t>1</a:t>
                  </a:r>
                </a:p>
              </p:txBody>
            </p:sp>
            <p:sp>
              <p:nvSpPr>
                <p:cNvPr id="141" name="Text Box 125"/>
                <p:cNvSpPr txBox="1">
                  <a:spLocks noChangeArrowheads="1"/>
                </p:cNvSpPr>
                <p:nvPr/>
              </p:nvSpPr>
              <p:spPr bwMode="auto">
                <a:xfrm>
                  <a:off x="5904" y="3600"/>
                  <a:ext cx="641" cy="4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US" sz="1400" b="1">
                      <a:solidFill>
                        <a:srgbClr val="FF0000"/>
                      </a:solidFill>
                      <a:latin typeface="Tahoma" pitchFamily="34" charset="0"/>
                    </a:rPr>
                    <a:t>1</a:t>
                  </a:r>
                </a:p>
              </p:txBody>
            </p:sp>
            <p:sp>
              <p:nvSpPr>
                <p:cNvPr id="142" name="Text Box 126"/>
                <p:cNvSpPr txBox="1">
                  <a:spLocks noChangeArrowheads="1"/>
                </p:cNvSpPr>
                <p:nvPr/>
              </p:nvSpPr>
              <p:spPr bwMode="auto">
                <a:xfrm>
                  <a:off x="4608" y="4824"/>
                  <a:ext cx="641" cy="4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US" sz="1400" b="1">
                      <a:solidFill>
                        <a:srgbClr val="FF0000"/>
                      </a:solidFill>
                      <a:latin typeface="Tahoma" pitchFamily="34" charset="0"/>
                    </a:rPr>
                    <a:t>1</a:t>
                  </a:r>
                </a:p>
              </p:txBody>
            </p:sp>
          </p:grpSp>
          <p:sp>
            <p:nvSpPr>
              <p:cNvPr id="110" name="AutoShape 127"/>
              <p:cNvSpPr>
                <a:spLocks noChangeArrowheads="1"/>
              </p:cNvSpPr>
              <p:nvPr/>
            </p:nvSpPr>
            <p:spPr bwMode="auto">
              <a:xfrm>
                <a:off x="2928" y="1419"/>
                <a:ext cx="461" cy="452"/>
              </a:xfrm>
              <a:prstGeom prst="roundRect">
                <a:avLst>
                  <a:gd name="adj" fmla="val 16667"/>
                </a:avLst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" name="AutoShape 128"/>
              <p:cNvSpPr>
                <a:spLocks noChangeArrowheads="1"/>
              </p:cNvSpPr>
              <p:nvPr/>
            </p:nvSpPr>
            <p:spPr bwMode="auto">
              <a:xfrm>
                <a:off x="2956" y="1188"/>
                <a:ext cx="172" cy="424"/>
              </a:xfrm>
              <a:prstGeom prst="roundRect">
                <a:avLst>
                  <a:gd name="adj" fmla="val 16667"/>
                </a:avLst>
              </a:prstGeom>
              <a:noFill/>
              <a:ln w="19050">
                <a:solidFill>
                  <a:srgbClr val="0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4" name="Group 129"/>
            <p:cNvGrpSpPr>
              <a:grpSpLocks/>
            </p:cNvGrpSpPr>
            <p:nvPr/>
          </p:nvGrpSpPr>
          <p:grpSpPr bwMode="auto">
            <a:xfrm>
              <a:off x="3984" y="1152"/>
              <a:ext cx="1632" cy="442"/>
              <a:chOff x="3984" y="1152"/>
              <a:chExt cx="1632" cy="442"/>
            </a:xfrm>
          </p:grpSpPr>
          <p:sp>
            <p:nvSpPr>
              <p:cNvPr id="105" name="Text Box 130"/>
              <p:cNvSpPr txBox="1">
                <a:spLocks noChangeArrowheads="1"/>
              </p:cNvSpPr>
              <p:nvPr/>
            </p:nvSpPr>
            <p:spPr bwMode="auto">
              <a:xfrm>
                <a:off x="4272" y="1152"/>
                <a:ext cx="1344" cy="4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2000" dirty="0"/>
                  <a:t>Essential prime </a:t>
                </a:r>
                <a:r>
                  <a:rPr lang="en-GB" sz="2000" dirty="0" err="1"/>
                  <a:t>implicants</a:t>
                </a:r>
                <a:endParaRPr lang="en-GB" sz="2400" dirty="0">
                  <a:latin typeface="Times New Roman" pitchFamily="18" charset="0"/>
                </a:endParaRPr>
              </a:p>
            </p:txBody>
          </p:sp>
          <p:sp>
            <p:nvSpPr>
              <p:cNvPr id="106" name="AutoShape 131"/>
              <p:cNvSpPr>
                <a:spLocks noChangeArrowheads="1"/>
              </p:cNvSpPr>
              <p:nvPr/>
            </p:nvSpPr>
            <p:spPr bwMode="auto">
              <a:xfrm>
                <a:off x="3984" y="1248"/>
                <a:ext cx="240" cy="192"/>
              </a:xfrm>
              <a:prstGeom prst="leftArrow">
                <a:avLst>
                  <a:gd name="adj1" fmla="val 50000"/>
                  <a:gd name="adj2" fmla="val 3125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43" name="Group 132"/>
          <p:cNvGrpSpPr>
            <a:grpSpLocks/>
          </p:cNvGrpSpPr>
          <p:nvPr/>
        </p:nvGrpSpPr>
        <p:grpSpPr bwMode="auto">
          <a:xfrm>
            <a:off x="2209800" y="3708617"/>
            <a:ext cx="5562600" cy="2560638"/>
            <a:chOff x="1296" y="2256"/>
            <a:chExt cx="3504" cy="1613"/>
          </a:xfrm>
        </p:grpSpPr>
        <p:grpSp>
          <p:nvGrpSpPr>
            <p:cNvPr id="144" name="Group 133"/>
            <p:cNvGrpSpPr>
              <a:grpSpLocks/>
            </p:cNvGrpSpPr>
            <p:nvPr/>
          </p:nvGrpSpPr>
          <p:grpSpPr bwMode="auto">
            <a:xfrm>
              <a:off x="1296" y="2256"/>
              <a:ext cx="1715" cy="1613"/>
              <a:chOff x="1296" y="2256"/>
              <a:chExt cx="1715" cy="1613"/>
            </a:xfrm>
          </p:grpSpPr>
          <p:sp>
            <p:nvSpPr>
              <p:cNvPr id="148" name="AutoShape 134"/>
              <p:cNvSpPr>
                <a:spLocks/>
              </p:cNvSpPr>
              <p:nvPr/>
            </p:nvSpPr>
            <p:spPr bwMode="auto">
              <a:xfrm rot="5400000" flipH="1">
                <a:off x="2526" y="3474"/>
                <a:ext cx="174" cy="157"/>
              </a:xfrm>
              <a:prstGeom prst="rightBracket">
                <a:avLst>
                  <a:gd name="adj" fmla="val 8333"/>
                </a:avLst>
              </a:prstGeom>
              <a:solidFill>
                <a:srgbClr val="FFFF99">
                  <a:alpha val="50195"/>
                </a:srgbClr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9" name="AutoShape 135"/>
              <p:cNvSpPr>
                <a:spLocks/>
              </p:cNvSpPr>
              <p:nvPr/>
            </p:nvSpPr>
            <p:spPr bwMode="auto">
              <a:xfrm rot="-5400000" flipH="1" flipV="1">
                <a:off x="2526" y="2696"/>
                <a:ext cx="174" cy="157"/>
              </a:xfrm>
              <a:prstGeom prst="rightBracket">
                <a:avLst>
                  <a:gd name="adj" fmla="val 8333"/>
                </a:avLst>
              </a:prstGeom>
              <a:solidFill>
                <a:srgbClr val="FFFF99">
                  <a:alpha val="50195"/>
                </a:srgbClr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50" name="Group 136"/>
              <p:cNvGrpSpPr>
                <a:grpSpLocks/>
              </p:cNvGrpSpPr>
              <p:nvPr/>
            </p:nvGrpSpPr>
            <p:grpSpPr bwMode="auto">
              <a:xfrm>
                <a:off x="1296" y="2256"/>
                <a:ext cx="1715" cy="1613"/>
                <a:chOff x="2880" y="2520"/>
                <a:chExt cx="4288" cy="4032"/>
              </a:xfrm>
            </p:grpSpPr>
            <p:sp>
              <p:nvSpPr>
                <p:cNvPr id="154" name="Rectangle 137"/>
                <p:cNvSpPr>
                  <a:spLocks noChangeArrowheads="1"/>
                </p:cNvSpPr>
                <p:nvPr/>
              </p:nvSpPr>
              <p:spPr bwMode="auto">
                <a:xfrm>
                  <a:off x="3971" y="3494"/>
                  <a:ext cx="2564" cy="2487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5" name="Line 138"/>
                <p:cNvSpPr>
                  <a:spLocks noChangeShapeType="1"/>
                </p:cNvSpPr>
                <p:nvPr/>
              </p:nvSpPr>
              <p:spPr bwMode="auto">
                <a:xfrm>
                  <a:off x="3971" y="4115"/>
                  <a:ext cx="256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6" name="Line 139"/>
                <p:cNvSpPr>
                  <a:spLocks noChangeShapeType="1"/>
                </p:cNvSpPr>
                <p:nvPr/>
              </p:nvSpPr>
              <p:spPr bwMode="auto">
                <a:xfrm>
                  <a:off x="4612" y="3494"/>
                  <a:ext cx="0" cy="248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7" name="Text Box 140"/>
                <p:cNvSpPr txBox="1">
                  <a:spLocks noChangeArrowheads="1"/>
                </p:cNvSpPr>
                <p:nvPr/>
              </p:nvSpPr>
              <p:spPr bwMode="auto">
                <a:xfrm>
                  <a:off x="3960" y="4824"/>
                  <a:ext cx="641" cy="4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US" sz="1400" b="1">
                      <a:solidFill>
                        <a:srgbClr val="FF0000"/>
                      </a:solidFill>
                      <a:latin typeface="Tahoma" pitchFamily="34" charset="0"/>
                    </a:rPr>
                    <a:t>1</a:t>
                  </a:r>
                </a:p>
              </p:txBody>
            </p:sp>
            <p:sp>
              <p:nvSpPr>
                <p:cNvPr id="158" name="Text Box 141"/>
                <p:cNvSpPr txBox="1">
                  <a:spLocks noChangeArrowheads="1"/>
                </p:cNvSpPr>
                <p:nvPr/>
              </p:nvSpPr>
              <p:spPr bwMode="auto">
                <a:xfrm>
                  <a:off x="4612" y="4240"/>
                  <a:ext cx="641" cy="4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US" sz="1400" b="1">
                      <a:solidFill>
                        <a:srgbClr val="FF0000"/>
                      </a:solidFill>
                      <a:latin typeface="Tahoma" pitchFamily="34" charset="0"/>
                    </a:rPr>
                    <a:t>1</a:t>
                  </a:r>
                </a:p>
              </p:txBody>
            </p:sp>
            <p:sp>
              <p:nvSpPr>
                <p:cNvPr id="159" name="Text Box 142"/>
                <p:cNvSpPr txBox="1">
                  <a:spLocks noChangeArrowheads="1"/>
                </p:cNvSpPr>
                <p:nvPr/>
              </p:nvSpPr>
              <p:spPr bwMode="auto">
                <a:xfrm>
                  <a:off x="3024" y="5176"/>
                  <a:ext cx="472" cy="4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US" sz="1200" b="1">
                      <a:latin typeface="Tahoma" pitchFamily="34" charset="0"/>
                    </a:rPr>
                    <a:t>C</a:t>
                  </a:r>
                </a:p>
              </p:txBody>
            </p:sp>
            <p:sp>
              <p:nvSpPr>
                <p:cNvPr id="160" name="AutoShape 143"/>
                <p:cNvSpPr>
                  <a:spLocks/>
                </p:cNvSpPr>
                <p:nvPr/>
              </p:nvSpPr>
              <p:spPr bwMode="auto">
                <a:xfrm>
                  <a:off x="3428" y="4797"/>
                  <a:ext cx="154" cy="1175"/>
                </a:xfrm>
                <a:prstGeom prst="leftBrace">
                  <a:avLst>
                    <a:gd name="adj1" fmla="val 63582"/>
                    <a:gd name="adj2" fmla="val 50000"/>
                  </a:avLst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1" name="AutoShape 144"/>
                <p:cNvSpPr>
                  <a:spLocks/>
                </p:cNvSpPr>
                <p:nvPr/>
              </p:nvSpPr>
              <p:spPr bwMode="auto">
                <a:xfrm rot="5400000" flipV="1">
                  <a:off x="5809" y="2380"/>
                  <a:ext cx="194" cy="1253"/>
                </a:xfrm>
                <a:prstGeom prst="leftBrace">
                  <a:avLst>
                    <a:gd name="adj1" fmla="val 53823"/>
                    <a:gd name="adj2" fmla="val 50000"/>
                  </a:avLst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2" name="Text Box 145"/>
                <p:cNvSpPr txBox="1">
                  <a:spLocks noChangeArrowheads="1"/>
                </p:cNvSpPr>
                <p:nvPr/>
              </p:nvSpPr>
              <p:spPr bwMode="auto">
                <a:xfrm>
                  <a:off x="5665" y="2520"/>
                  <a:ext cx="472" cy="39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US" sz="1200" b="1">
                      <a:latin typeface="Tahoma" pitchFamily="34" charset="0"/>
                    </a:rPr>
                    <a:t>A</a:t>
                  </a:r>
                </a:p>
              </p:txBody>
            </p:sp>
            <p:sp>
              <p:nvSpPr>
                <p:cNvPr id="163" name="Line 146"/>
                <p:cNvSpPr>
                  <a:spLocks noChangeShapeType="1"/>
                </p:cNvSpPr>
                <p:nvPr/>
              </p:nvSpPr>
              <p:spPr bwMode="auto">
                <a:xfrm>
                  <a:off x="5253" y="3494"/>
                  <a:ext cx="0" cy="248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4" name="Line 147"/>
                <p:cNvSpPr>
                  <a:spLocks noChangeShapeType="1"/>
                </p:cNvSpPr>
                <p:nvPr/>
              </p:nvSpPr>
              <p:spPr bwMode="auto">
                <a:xfrm>
                  <a:off x="5894" y="3494"/>
                  <a:ext cx="0" cy="248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5" name="Text Box 148"/>
                <p:cNvSpPr txBox="1">
                  <a:spLocks noChangeArrowheads="1"/>
                </p:cNvSpPr>
                <p:nvPr/>
              </p:nvSpPr>
              <p:spPr bwMode="auto">
                <a:xfrm>
                  <a:off x="3456" y="3619"/>
                  <a:ext cx="556" cy="257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spcAft>
                      <a:spcPts val="200"/>
                    </a:spcAft>
                  </a:pPr>
                  <a:r>
                    <a:rPr lang="en-US" sz="1200" b="1">
                      <a:latin typeface="Times New Roman" pitchFamily="18" charset="0"/>
                    </a:rPr>
                    <a:t>00</a:t>
                  </a:r>
                </a:p>
                <a:p>
                  <a:pPr algn="r" eaLnBrk="0" hangingPunct="0">
                    <a:spcAft>
                      <a:spcPts val="200"/>
                    </a:spcAft>
                  </a:pPr>
                  <a:r>
                    <a:rPr lang="en-US" sz="1200" b="1">
                      <a:latin typeface="Times New Roman" pitchFamily="18" charset="0"/>
                    </a:rPr>
                    <a:t>   01</a:t>
                  </a:r>
                </a:p>
                <a:p>
                  <a:pPr algn="r" eaLnBrk="0" hangingPunct="0">
                    <a:spcAft>
                      <a:spcPts val="200"/>
                    </a:spcAft>
                  </a:pPr>
                  <a:endParaRPr lang="en-US" sz="1200" b="1">
                    <a:latin typeface="Times New Roman" pitchFamily="18" charset="0"/>
                  </a:endParaRPr>
                </a:p>
                <a:p>
                  <a:pPr algn="r" eaLnBrk="0" hangingPunct="0">
                    <a:spcAft>
                      <a:spcPts val="200"/>
                    </a:spcAft>
                  </a:pPr>
                  <a:r>
                    <a:rPr lang="en-US" sz="1200" b="1">
                      <a:latin typeface="Times New Roman" pitchFamily="18" charset="0"/>
                    </a:rPr>
                    <a:t>11</a:t>
                  </a:r>
                </a:p>
                <a:p>
                  <a:pPr algn="r" eaLnBrk="0" hangingPunct="0">
                    <a:spcAft>
                      <a:spcPts val="200"/>
                    </a:spcAft>
                  </a:pPr>
                  <a:endParaRPr lang="en-US" sz="1200" b="1">
                    <a:latin typeface="Times New Roman" pitchFamily="18" charset="0"/>
                  </a:endParaRPr>
                </a:p>
                <a:p>
                  <a:pPr algn="r" eaLnBrk="0" hangingPunct="0">
                    <a:spcAft>
                      <a:spcPts val="200"/>
                    </a:spcAft>
                  </a:pPr>
                  <a:r>
                    <a:rPr lang="en-US" sz="1200" b="1">
                      <a:latin typeface="Times New Roman" pitchFamily="18" charset="0"/>
                    </a:rPr>
                    <a:t>10</a:t>
                  </a:r>
                  <a:endParaRPr lang="en-US" sz="1600" b="1">
                    <a:latin typeface="Times New Roman" pitchFamily="18" charset="0"/>
                  </a:endParaRPr>
                </a:p>
              </p:txBody>
            </p:sp>
            <p:sp>
              <p:nvSpPr>
                <p:cNvPr id="166" name="Text Box 149"/>
                <p:cNvSpPr txBox="1">
                  <a:spLocks noChangeArrowheads="1"/>
                </p:cNvSpPr>
                <p:nvPr/>
              </p:nvSpPr>
              <p:spPr bwMode="auto">
                <a:xfrm>
                  <a:off x="4077" y="3097"/>
                  <a:ext cx="2389" cy="4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/>
                  <a:r>
                    <a:rPr lang="en-US" sz="1200" b="1">
                      <a:latin typeface="Times New Roman" pitchFamily="18" charset="0"/>
                    </a:rPr>
                    <a:t>00      01      11      10</a:t>
                  </a:r>
                </a:p>
              </p:txBody>
            </p:sp>
            <p:sp>
              <p:nvSpPr>
                <p:cNvPr id="167" name="AutoShape 150"/>
                <p:cNvSpPr>
                  <a:spLocks/>
                </p:cNvSpPr>
                <p:nvPr/>
              </p:nvSpPr>
              <p:spPr bwMode="auto">
                <a:xfrm rot="-5400000">
                  <a:off x="5141" y="5515"/>
                  <a:ext cx="194" cy="1252"/>
                </a:xfrm>
                <a:prstGeom prst="leftBrace">
                  <a:avLst>
                    <a:gd name="adj1" fmla="val 53780"/>
                    <a:gd name="adj2" fmla="val 50000"/>
                  </a:avLst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8" name="Text Box 151"/>
                <p:cNvSpPr txBox="1">
                  <a:spLocks noChangeArrowheads="1"/>
                </p:cNvSpPr>
                <p:nvPr/>
              </p:nvSpPr>
              <p:spPr bwMode="auto">
                <a:xfrm>
                  <a:off x="5012" y="6179"/>
                  <a:ext cx="472" cy="3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US" sz="1200" b="1">
                      <a:latin typeface="Tahoma" pitchFamily="34" charset="0"/>
                    </a:rPr>
                    <a:t>B</a:t>
                  </a:r>
                </a:p>
              </p:txBody>
            </p:sp>
            <p:sp>
              <p:nvSpPr>
                <p:cNvPr id="169" name="Line 152"/>
                <p:cNvSpPr>
                  <a:spLocks noChangeShapeType="1"/>
                </p:cNvSpPr>
                <p:nvPr/>
              </p:nvSpPr>
              <p:spPr bwMode="auto">
                <a:xfrm flipH="1" flipV="1">
                  <a:off x="3526" y="2983"/>
                  <a:ext cx="427" cy="497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0" name="Text Box 153"/>
                <p:cNvSpPr txBox="1">
                  <a:spLocks noChangeArrowheads="1"/>
                </p:cNvSpPr>
                <p:nvPr/>
              </p:nvSpPr>
              <p:spPr bwMode="auto">
                <a:xfrm>
                  <a:off x="2880" y="3107"/>
                  <a:ext cx="895" cy="42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GB" sz="1100" b="1">
                      <a:latin typeface="Tahoma" pitchFamily="34" charset="0"/>
                    </a:rPr>
                    <a:t>CD</a:t>
                  </a:r>
                </a:p>
              </p:txBody>
            </p:sp>
            <p:sp>
              <p:nvSpPr>
                <p:cNvPr id="171" name="Text Box 154"/>
                <p:cNvSpPr txBox="1">
                  <a:spLocks noChangeArrowheads="1"/>
                </p:cNvSpPr>
                <p:nvPr/>
              </p:nvSpPr>
              <p:spPr bwMode="auto">
                <a:xfrm>
                  <a:off x="3588" y="2808"/>
                  <a:ext cx="732" cy="42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GB" sz="1100" b="1">
                      <a:latin typeface="Tahoma" pitchFamily="34" charset="0"/>
                    </a:rPr>
                    <a:t>AB</a:t>
                  </a:r>
                </a:p>
              </p:txBody>
            </p:sp>
            <p:sp>
              <p:nvSpPr>
                <p:cNvPr id="172" name="Line 155"/>
                <p:cNvSpPr>
                  <a:spLocks noChangeShapeType="1"/>
                </p:cNvSpPr>
                <p:nvPr/>
              </p:nvSpPr>
              <p:spPr bwMode="auto">
                <a:xfrm>
                  <a:off x="3971" y="4738"/>
                  <a:ext cx="256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3" name="Line 156"/>
                <p:cNvSpPr>
                  <a:spLocks noChangeShapeType="1"/>
                </p:cNvSpPr>
                <p:nvPr/>
              </p:nvSpPr>
              <p:spPr bwMode="auto">
                <a:xfrm>
                  <a:off x="3971" y="5360"/>
                  <a:ext cx="256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4" name="Line 157"/>
                <p:cNvSpPr>
                  <a:spLocks noChangeShapeType="1"/>
                </p:cNvSpPr>
                <p:nvPr/>
              </p:nvSpPr>
              <p:spPr bwMode="auto">
                <a:xfrm>
                  <a:off x="3971" y="5359"/>
                  <a:ext cx="256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5" name="Text Box 158"/>
                <p:cNvSpPr txBox="1">
                  <a:spLocks noChangeArrowheads="1"/>
                </p:cNvSpPr>
                <p:nvPr/>
              </p:nvSpPr>
              <p:spPr bwMode="auto">
                <a:xfrm>
                  <a:off x="5253" y="4862"/>
                  <a:ext cx="641" cy="4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US" sz="1400" b="1">
                      <a:solidFill>
                        <a:srgbClr val="FF0000"/>
                      </a:solidFill>
                      <a:latin typeface="Tahoma" pitchFamily="34" charset="0"/>
                    </a:rPr>
                    <a:t>1</a:t>
                  </a:r>
                </a:p>
              </p:txBody>
            </p:sp>
            <p:sp>
              <p:nvSpPr>
                <p:cNvPr id="176" name="Text Box 159"/>
                <p:cNvSpPr txBox="1">
                  <a:spLocks noChangeArrowheads="1"/>
                </p:cNvSpPr>
                <p:nvPr/>
              </p:nvSpPr>
              <p:spPr bwMode="auto">
                <a:xfrm>
                  <a:off x="5256" y="4248"/>
                  <a:ext cx="641" cy="4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US" sz="1400" b="1">
                      <a:solidFill>
                        <a:srgbClr val="FF0000"/>
                      </a:solidFill>
                      <a:latin typeface="Tahoma" pitchFamily="34" charset="0"/>
                    </a:rPr>
                    <a:t>1</a:t>
                  </a:r>
                </a:p>
              </p:txBody>
            </p:sp>
            <p:sp>
              <p:nvSpPr>
                <p:cNvPr id="177" name="Line 160"/>
                <p:cNvSpPr>
                  <a:spLocks noChangeShapeType="1"/>
                </p:cNvSpPr>
                <p:nvPr/>
              </p:nvSpPr>
              <p:spPr bwMode="auto">
                <a:xfrm>
                  <a:off x="3971" y="5981"/>
                  <a:ext cx="256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8" name="Text Box 161"/>
                <p:cNvSpPr txBox="1">
                  <a:spLocks noChangeArrowheads="1"/>
                </p:cNvSpPr>
                <p:nvPr/>
              </p:nvSpPr>
              <p:spPr bwMode="auto">
                <a:xfrm>
                  <a:off x="4608" y="3600"/>
                  <a:ext cx="641" cy="4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US" sz="1400" b="1">
                      <a:solidFill>
                        <a:srgbClr val="FF0000"/>
                      </a:solidFill>
                      <a:latin typeface="Tahoma" pitchFamily="34" charset="0"/>
                    </a:rPr>
                    <a:t>1</a:t>
                  </a:r>
                </a:p>
              </p:txBody>
            </p:sp>
            <p:sp>
              <p:nvSpPr>
                <p:cNvPr id="179" name="Text Box 162"/>
                <p:cNvSpPr txBox="1">
                  <a:spLocks noChangeArrowheads="1"/>
                </p:cNvSpPr>
                <p:nvPr/>
              </p:nvSpPr>
              <p:spPr bwMode="auto">
                <a:xfrm>
                  <a:off x="5904" y="5472"/>
                  <a:ext cx="641" cy="4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US" sz="1400" b="1">
                      <a:solidFill>
                        <a:srgbClr val="FF0000"/>
                      </a:solidFill>
                      <a:latin typeface="Tahoma" pitchFamily="34" charset="0"/>
                    </a:rPr>
                    <a:t>1</a:t>
                  </a:r>
                </a:p>
              </p:txBody>
            </p:sp>
            <p:sp>
              <p:nvSpPr>
                <p:cNvPr id="180" name="AutoShape 163"/>
                <p:cNvSpPr>
                  <a:spLocks/>
                </p:cNvSpPr>
                <p:nvPr/>
              </p:nvSpPr>
              <p:spPr bwMode="auto">
                <a:xfrm flipH="1">
                  <a:off x="6621" y="4151"/>
                  <a:ext cx="154" cy="1174"/>
                </a:xfrm>
                <a:prstGeom prst="leftBrace">
                  <a:avLst>
                    <a:gd name="adj1" fmla="val 63528"/>
                    <a:gd name="adj2" fmla="val 50000"/>
                  </a:avLst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1" name="Text Box 164"/>
                <p:cNvSpPr txBox="1">
                  <a:spLocks noChangeArrowheads="1"/>
                </p:cNvSpPr>
                <p:nvPr/>
              </p:nvSpPr>
              <p:spPr bwMode="auto">
                <a:xfrm>
                  <a:off x="6696" y="4536"/>
                  <a:ext cx="472" cy="4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US" sz="1200" b="1">
                      <a:latin typeface="Tahoma" pitchFamily="34" charset="0"/>
                    </a:rPr>
                    <a:t>D</a:t>
                  </a:r>
                </a:p>
              </p:txBody>
            </p:sp>
            <p:sp>
              <p:nvSpPr>
                <p:cNvPr id="182" name="Text Box 165"/>
                <p:cNvSpPr txBox="1">
                  <a:spLocks noChangeArrowheads="1"/>
                </p:cNvSpPr>
                <p:nvPr/>
              </p:nvSpPr>
              <p:spPr bwMode="auto">
                <a:xfrm>
                  <a:off x="3960" y="5472"/>
                  <a:ext cx="641" cy="4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US" sz="1400" b="1">
                      <a:solidFill>
                        <a:srgbClr val="FF0000"/>
                      </a:solidFill>
                      <a:latin typeface="Tahoma" pitchFamily="34" charset="0"/>
                    </a:rPr>
                    <a:t>1</a:t>
                  </a:r>
                </a:p>
              </p:txBody>
            </p:sp>
            <p:sp>
              <p:nvSpPr>
                <p:cNvPr id="183" name="Text Box 166"/>
                <p:cNvSpPr txBox="1">
                  <a:spLocks noChangeArrowheads="1"/>
                </p:cNvSpPr>
                <p:nvPr/>
              </p:nvSpPr>
              <p:spPr bwMode="auto">
                <a:xfrm>
                  <a:off x="5904" y="3600"/>
                  <a:ext cx="641" cy="4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US" sz="1400" b="1">
                      <a:solidFill>
                        <a:srgbClr val="FF0000"/>
                      </a:solidFill>
                      <a:latin typeface="Tahoma" pitchFamily="34" charset="0"/>
                    </a:rPr>
                    <a:t>1</a:t>
                  </a:r>
                </a:p>
              </p:txBody>
            </p:sp>
            <p:sp>
              <p:nvSpPr>
                <p:cNvPr id="184" name="Text Box 167"/>
                <p:cNvSpPr txBox="1">
                  <a:spLocks noChangeArrowheads="1"/>
                </p:cNvSpPr>
                <p:nvPr/>
              </p:nvSpPr>
              <p:spPr bwMode="auto">
                <a:xfrm>
                  <a:off x="4608" y="4824"/>
                  <a:ext cx="641" cy="4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US" sz="1400" b="1">
                      <a:solidFill>
                        <a:srgbClr val="FF0000"/>
                      </a:solidFill>
                      <a:latin typeface="Tahoma" pitchFamily="34" charset="0"/>
                    </a:rPr>
                    <a:t>1</a:t>
                  </a:r>
                </a:p>
              </p:txBody>
            </p:sp>
          </p:grpSp>
          <p:sp>
            <p:nvSpPr>
              <p:cNvPr id="151" name="AutoShape 168"/>
              <p:cNvSpPr>
                <a:spLocks noChangeArrowheads="1"/>
              </p:cNvSpPr>
              <p:nvPr/>
            </p:nvSpPr>
            <p:spPr bwMode="auto">
              <a:xfrm>
                <a:off x="2016" y="2918"/>
                <a:ext cx="461" cy="461"/>
              </a:xfrm>
              <a:prstGeom prst="roundRect">
                <a:avLst>
                  <a:gd name="adj" fmla="val 16667"/>
                </a:avLst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2" name="AutoShape 169"/>
              <p:cNvSpPr>
                <a:spLocks noChangeArrowheads="1"/>
              </p:cNvSpPr>
              <p:nvPr/>
            </p:nvSpPr>
            <p:spPr bwMode="auto">
              <a:xfrm>
                <a:off x="1771" y="3168"/>
                <a:ext cx="173" cy="432"/>
              </a:xfrm>
              <a:prstGeom prst="roundRect">
                <a:avLst>
                  <a:gd name="adj" fmla="val 16667"/>
                </a:avLst>
              </a:prstGeom>
              <a:noFill/>
              <a:ln w="19050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" name="AutoShape 170"/>
              <p:cNvSpPr>
                <a:spLocks noChangeArrowheads="1"/>
              </p:cNvSpPr>
              <p:nvPr/>
            </p:nvSpPr>
            <p:spPr bwMode="auto">
              <a:xfrm>
                <a:off x="2043" y="2683"/>
                <a:ext cx="173" cy="432"/>
              </a:xfrm>
              <a:prstGeom prst="roundRect">
                <a:avLst>
                  <a:gd name="adj" fmla="val 16667"/>
                </a:avLst>
              </a:prstGeom>
              <a:noFill/>
              <a:ln w="19050">
                <a:solidFill>
                  <a:srgbClr val="0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45" name="Group 171"/>
            <p:cNvGrpSpPr>
              <a:grpSpLocks/>
            </p:cNvGrpSpPr>
            <p:nvPr/>
          </p:nvGrpSpPr>
          <p:grpSpPr bwMode="auto">
            <a:xfrm>
              <a:off x="3186" y="2640"/>
              <a:ext cx="1614" cy="250"/>
              <a:chOff x="3186" y="2640"/>
              <a:chExt cx="1614" cy="250"/>
            </a:xfrm>
          </p:grpSpPr>
          <p:sp>
            <p:nvSpPr>
              <p:cNvPr id="146" name="Text Box 172"/>
              <p:cNvSpPr txBox="1">
                <a:spLocks noChangeArrowheads="1"/>
              </p:cNvSpPr>
              <p:nvPr/>
            </p:nvSpPr>
            <p:spPr bwMode="auto">
              <a:xfrm>
                <a:off x="3456" y="2640"/>
                <a:ext cx="134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2000"/>
                  <a:t>Answer</a:t>
                </a:r>
                <a:endParaRPr lang="en-GB" sz="2400">
                  <a:latin typeface="Times New Roman" pitchFamily="18" charset="0"/>
                </a:endParaRPr>
              </a:p>
            </p:txBody>
          </p:sp>
          <p:sp>
            <p:nvSpPr>
              <p:cNvPr id="147" name="AutoShape 173"/>
              <p:cNvSpPr>
                <a:spLocks noChangeArrowheads="1"/>
              </p:cNvSpPr>
              <p:nvPr/>
            </p:nvSpPr>
            <p:spPr bwMode="auto">
              <a:xfrm>
                <a:off x="3186" y="2655"/>
                <a:ext cx="240" cy="192"/>
              </a:xfrm>
              <a:prstGeom prst="leftArrow">
                <a:avLst>
                  <a:gd name="adj1" fmla="val 50000"/>
                  <a:gd name="adj2" fmla="val 3125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85" name="TextBox 184"/>
          <p:cNvSpPr txBox="1"/>
          <p:nvPr/>
        </p:nvSpPr>
        <p:spPr>
          <a:xfrm>
            <a:off x="457200" y="2049164"/>
            <a:ext cx="852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PIs</a:t>
            </a:r>
          </a:p>
        </p:txBody>
      </p:sp>
      <p:sp>
        <p:nvSpPr>
          <p:cNvPr id="186" name="Text Box 3"/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>
                <a:sym typeface="Wingdings 2" pitchFamily="18" charset="2"/>
              </a:rPr>
              <a:t></a:t>
            </a:r>
          </a:p>
        </p:txBody>
      </p:sp>
    </p:spTree>
    <p:extLst>
      <p:ext uri="{BB962C8B-B14F-4D97-AF65-F5344CB8AC3E}">
        <p14:creationId xmlns:p14="http://schemas.microsoft.com/office/powerpoint/2010/main" val="119587824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 fontScale="90000"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5.5 Finding Simplified SOP Expression (4/4)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#15: Simplification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42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grpSp>
        <p:nvGrpSpPr>
          <p:cNvPr id="186" name="Group 127"/>
          <p:cNvGrpSpPr>
            <a:grpSpLocks/>
          </p:cNvGrpSpPr>
          <p:nvPr/>
        </p:nvGrpSpPr>
        <p:grpSpPr bwMode="auto">
          <a:xfrm>
            <a:off x="2895600" y="1828800"/>
            <a:ext cx="2722563" cy="2560638"/>
            <a:chOff x="1728" y="1200"/>
            <a:chExt cx="1715" cy="1613"/>
          </a:xfrm>
        </p:grpSpPr>
        <p:sp>
          <p:nvSpPr>
            <p:cNvPr id="187" name="AutoShape 128"/>
            <p:cNvSpPr>
              <a:spLocks/>
            </p:cNvSpPr>
            <p:nvPr/>
          </p:nvSpPr>
          <p:spPr bwMode="auto">
            <a:xfrm rot="5400000" flipH="1">
              <a:off x="2958" y="2418"/>
              <a:ext cx="174" cy="157"/>
            </a:xfrm>
            <a:prstGeom prst="rightBracket">
              <a:avLst>
                <a:gd name="adj" fmla="val 8333"/>
              </a:avLst>
            </a:prstGeom>
            <a:solidFill>
              <a:srgbClr val="FFFF99">
                <a:alpha val="50195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8" name="AutoShape 129"/>
            <p:cNvSpPr>
              <a:spLocks/>
            </p:cNvSpPr>
            <p:nvPr/>
          </p:nvSpPr>
          <p:spPr bwMode="auto">
            <a:xfrm rot="-5400000" flipH="1" flipV="1">
              <a:off x="2958" y="1640"/>
              <a:ext cx="174" cy="157"/>
            </a:xfrm>
            <a:prstGeom prst="rightBracket">
              <a:avLst>
                <a:gd name="adj" fmla="val 8333"/>
              </a:avLst>
            </a:prstGeom>
            <a:solidFill>
              <a:srgbClr val="FFFF99">
                <a:alpha val="50195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89" name="Group 130"/>
            <p:cNvGrpSpPr>
              <a:grpSpLocks/>
            </p:cNvGrpSpPr>
            <p:nvPr/>
          </p:nvGrpSpPr>
          <p:grpSpPr bwMode="auto">
            <a:xfrm>
              <a:off x="1728" y="1200"/>
              <a:ext cx="1715" cy="1613"/>
              <a:chOff x="2880" y="2520"/>
              <a:chExt cx="4288" cy="4032"/>
            </a:xfrm>
          </p:grpSpPr>
          <p:sp>
            <p:nvSpPr>
              <p:cNvPr id="193" name="Rectangle 131"/>
              <p:cNvSpPr>
                <a:spLocks noChangeArrowheads="1"/>
              </p:cNvSpPr>
              <p:nvPr/>
            </p:nvSpPr>
            <p:spPr bwMode="auto">
              <a:xfrm>
                <a:off x="3971" y="3494"/>
                <a:ext cx="2564" cy="2487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" name="Line 132"/>
              <p:cNvSpPr>
                <a:spLocks noChangeShapeType="1"/>
              </p:cNvSpPr>
              <p:nvPr/>
            </p:nvSpPr>
            <p:spPr bwMode="auto">
              <a:xfrm>
                <a:off x="3971" y="4115"/>
                <a:ext cx="256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" name="Line 133"/>
              <p:cNvSpPr>
                <a:spLocks noChangeShapeType="1"/>
              </p:cNvSpPr>
              <p:nvPr/>
            </p:nvSpPr>
            <p:spPr bwMode="auto">
              <a:xfrm>
                <a:off x="4612" y="3494"/>
                <a:ext cx="0" cy="248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6" name="Text Box 134"/>
              <p:cNvSpPr txBox="1">
                <a:spLocks noChangeArrowheads="1"/>
              </p:cNvSpPr>
              <p:nvPr/>
            </p:nvSpPr>
            <p:spPr bwMode="auto">
              <a:xfrm>
                <a:off x="3960" y="4824"/>
                <a:ext cx="641" cy="4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solidFill>
                      <a:srgbClr val="FF0000"/>
                    </a:solidFill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197" name="Text Box 135"/>
              <p:cNvSpPr txBox="1">
                <a:spLocks noChangeArrowheads="1"/>
              </p:cNvSpPr>
              <p:nvPr/>
            </p:nvSpPr>
            <p:spPr bwMode="auto">
              <a:xfrm>
                <a:off x="4612" y="4240"/>
                <a:ext cx="641" cy="4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solidFill>
                      <a:srgbClr val="FF0000"/>
                    </a:solidFill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198" name="Text Box 136"/>
              <p:cNvSpPr txBox="1">
                <a:spLocks noChangeArrowheads="1"/>
              </p:cNvSpPr>
              <p:nvPr/>
            </p:nvSpPr>
            <p:spPr bwMode="auto">
              <a:xfrm>
                <a:off x="3024" y="5176"/>
                <a:ext cx="472" cy="4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>
                    <a:latin typeface="Tahoma" pitchFamily="34" charset="0"/>
                  </a:rPr>
                  <a:t>C</a:t>
                </a:r>
              </a:p>
            </p:txBody>
          </p:sp>
          <p:sp>
            <p:nvSpPr>
              <p:cNvPr id="199" name="AutoShape 137"/>
              <p:cNvSpPr>
                <a:spLocks/>
              </p:cNvSpPr>
              <p:nvPr/>
            </p:nvSpPr>
            <p:spPr bwMode="auto">
              <a:xfrm>
                <a:off x="3428" y="4797"/>
                <a:ext cx="154" cy="1175"/>
              </a:xfrm>
              <a:prstGeom prst="leftBrace">
                <a:avLst>
                  <a:gd name="adj1" fmla="val 63582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0" name="AutoShape 138"/>
              <p:cNvSpPr>
                <a:spLocks/>
              </p:cNvSpPr>
              <p:nvPr/>
            </p:nvSpPr>
            <p:spPr bwMode="auto">
              <a:xfrm rot="5400000" flipV="1">
                <a:off x="5809" y="2380"/>
                <a:ext cx="194" cy="1253"/>
              </a:xfrm>
              <a:prstGeom prst="leftBrace">
                <a:avLst>
                  <a:gd name="adj1" fmla="val 53823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1" name="Text Box 139"/>
              <p:cNvSpPr txBox="1">
                <a:spLocks noChangeArrowheads="1"/>
              </p:cNvSpPr>
              <p:nvPr/>
            </p:nvSpPr>
            <p:spPr bwMode="auto">
              <a:xfrm>
                <a:off x="5665" y="2520"/>
                <a:ext cx="472" cy="3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>
                    <a:latin typeface="Tahoma" pitchFamily="34" charset="0"/>
                  </a:rPr>
                  <a:t>A</a:t>
                </a:r>
              </a:p>
            </p:txBody>
          </p:sp>
          <p:sp>
            <p:nvSpPr>
              <p:cNvPr id="202" name="Line 140"/>
              <p:cNvSpPr>
                <a:spLocks noChangeShapeType="1"/>
              </p:cNvSpPr>
              <p:nvPr/>
            </p:nvSpPr>
            <p:spPr bwMode="auto">
              <a:xfrm>
                <a:off x="5253" y="3494"/>
                <a:ext cx="0" cy="248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3" name="Line 141"/>
              <p:cNvSpPr>
                <a:spLocks noChangeShapeType="1"/>
              </p:cNvSpPr>
              <p:nvPr/>
            </p:nvSpPr>
            <p:spPr bwMode="auto">
              <a:xfrm>
                <a:off x="5894" y="3494"/>
                <a:ext cx="0" cy="248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" name="Text Box 142"/>
              <p:cNvSpPr txBox="1">
                <a:spLocks noChangeArrowheads="1"/>
              </p:cNvSpPr>
              <p:nvPr/>
            </p:nvSpPr>
            <p:spPr bwMode="auto">
              <a:xfrm>
                <a:off x="3456" y="3619"/>
                <a:ext cx="556" cy="25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r" eaLnBrk="0" hangingPunct="0">
                  <a:spcAft>
                    <a:spcPts val="200"/>
                  </a:spcAft>
                </a:pPr>
                <a:r>
                  <a:rPr lang="en-US" sz="1200" b="1">
                    <a:latin typeface="Times New Roman" pitchFamily="18" charset="0"/>
                  </a:rPr>
                  <a:t>00</a:t>
                </a:r>
              </a:p>
              <a:p>
                <a:pPr algn="r" eaLnBrk="0" hangingPunct="0">
                  <a:spcAft>
                    <a:spcPts val="200"/>
                  </a:spcAft>
                </a:pPr>
                <a:r>
                  <a:rPr lang="en-US" sz="1200" b="1">
                    <a:latin typeface="Times New Roman" pitchFamily="18" charset="0"/>
                  </a:rPr>
                  <a:t>   01</a:t>
                </a:r>
              </a:p>
              <a:p>
                <a:pPr algn="r" eaLnBrk="0" hangingPunct="0">
                  <a:spcAft>
                    <a:spcPts val="200"/>
                  </a:spcAft>
                </a:pPr>
                <a:endParaRPr lang="en-US" sz="1200" b="1">
                  <a:latin typeface="Times New Roman" pitchFamily="18" charset="0"/>
                </a:endParaRPr>
              </a:p>
              <a:p>
                <a:pPr algn="r" eaLnBrk="0" hangingPunct="0">
                  <a:spcAft>
                    <a:spcPts val="200"/>
                  </a:spcAft>
                </a:pPr>
                <a:r>
                  <a:rPr lang="en-US" sz="1200" b="1">
                    <a:latin typeface="Times New Roman" pitchFamily="18" charset="0"/>
                  </a:rPr>
                  <a:t>11</a:t>
                </a:r>
              </a:p>
              <a:p>
                <a:pPr algn="r" eaLnBrk="0" hangingPunct="0">
                  <a:spcAft>
                    <a:spcPts val="200"/>
                  </a:spcAft>
                </a:pPr>
                <a:endParaRPr lang="en-US" sz="1200" b="1">
                  <a:latin typeface="Times New Roman" pitchFamily="18" charset="0"/>
                </a:endParaRPr>
              </a:p>
              <a:p>
                <a:pPr algn="r" eaLnBrk="0" hangingPunct="0">
                  <a:spcAft>
                    <a:spcPts val="200"/>
                  </a:spcAft>
                </a:pPr>
                <a:r>
                  <a:rPr lang="en-US" sz="1200" b="1">
                    <a:latin typeface="Times New Roman" pitchFamily="18" charset="0"/>
                  </a:rPr>
                  <a:t>10</a:t>
                </a:r>
                <a:endParaRPr lang="en-US" sz="1600" b="1">
                  <a:latin typeface="Times New Roman" pitchFamily="18" charset="0"/>
                </a:endParaRPr>
              </a:p>
            </p:txBody>
          </p:sp>
          <p:sp>
            <p:nvSpPr>
              <p:cNvPr id="205" name="Text Box 143"/>
              <p:cNvSpPr txBox="1">
                <a:spLocks noChangeArrowheads="1"/>
              </p:cNvSpPr>
              <p:nvPr/>
            </p:nvSpPr>
            <p:spPr bwMode="auto">
              <a:xfrm>
                <a:off x="4077" y="3097"/>
                <a:ext cx="2389" cy="4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US" sz="1200" b="1">
                    <a:latin typeface="Times New Roman" pitchFamily="18" charset="0"/>
                  </a:rPr>
                  <a:t>00      01      11      10</a:t>
                </a:r>
              </a:p>
            </p:txBody>
          </p:sp>
          <p:sp>
            <p:nvSpPr>
              <p:cNvPr id="206" name="AutoShape 144"/>
              <p:cNvSpPr>
                <a:spLocks/>
              </p:cNvSpPr>
              <p:nvPr/>
            </p:nvSpPr>
            <p:spPr bwMode="auto">
              <a:xfrm rot="-5400000">
                <a:off x="5141" y="5515"/>
                <a:ext cx="194" cy="1252"/>
              </a:xfrm>
              <a:prstGeom prst="leftBrace">
                <a:avLst>
                  <a:gd name="adj1" fmla="val 53780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" name="Text Box 145"/>
              <p:cNvSpPr txBox="1">
                <a:spLocks noChangeArrowheads="1"/>
              </p:cNvSpPr>
              <p:nvPr/>
            </p:nvSpPr>
            <p:spPr bwMode="auto">
              <a:xfrm>
                <a:off x="5012" y="6179"/>
                <a:ext cx="472" cy="3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>
                    <a:latin typeface="Tahoma" pitchFamily="34" charset="0"/>
                  </a:rPr>
                  <a:t>B</a:t>
                </a:r>
              </a:p>
            </p:txBody>
          </p:sp>
          <p:sp>
            <p:nvSpPr>
              <p:cNvPr id="208" name="Line 146"/>
              <p:cNvSpPr>
                <a:spLocks noChangeShapeType="1"/>
              </p:cNvSpPr>
              <p:nvPr/>
            </p:nvSpPr>
            <p:spPr bwMode="auto">
              <a:xfrm flipH="1" flipV="1">
                <a:off x="3526" y="2983"/>
                <a:ext cx="427" cy="49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9" name="Text Box 147"/>
              <p:cNvSpPr txBox="1">
                <a:spLocks noChangeArrowheads="1"/>
              </p:cNvSpPr>
              <p:nvPr/>
            </p:nvSpPr>
            <p:spPr bwMode="auto">
              <a:xfrm>
                <a:off x="2880" y="3107"/>
                <a:ext cx="895" cy="4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100" b="1">
                    <a:latin typeface="Tahoma" pitchFamily="34" charset="0"/>
                  </a:rPr>
                  <a:t>CD</a:t>
                </a:r>
              </a:p>
            </p:txBody>
          </p:sp>
          <p:sp>
            <p:nvSpPr>
              <p:cNvPr id="210" name="Text Box 148"/>
              <p:cNvSpPr txBox="1">
                <a:spLocks noChangeArrowheads="1"/>
              </p:cNvSpPr>
              <p:nvPr/>
            </p:nvSpPr>
            <p:spPr bwMode="auto">
              <a:xfrm>
                <a:off x="3588" y="2808"/>
                <a:ext cx="732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100" b="1">
                    <a:latin typeface="Tahoma" pitchFamily="34" charset="0"/>
                  </a:rPr>
                  <a:t>AB</a:t>
                </a:r>
              </a:p>
            </p:txBody>
          </p:sp>
          <p:sp>
            <p:nvSpPr>
              <p:cNvPr id="211" name="Line 149"/>
              <p:cNvSpPr>
                <a:spLocks noChangeShapeType="1"/>
              </p:cNvSpPr>
              <p:nvPr/>
            </p:nvSpPr>
            <p:spPr bwMode="auto">
              <a:xfrm>
                <a:off x="3971" y="4738"/>
                <a:ext cx="256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2" name="Line 150"/>
              <p:cNvSpPr>
                <a:spLocks noChangeShapeType="1"/>
              </p:cNvSpPr>
              <p:nvPr/>
            </p:nvSpPr>
            <p:spPr bwMode="auto">
              <a:xfrm>
                <a:off x="3971" y="5360"/>
                <a:ext cx="256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3" name="Line 151"/>
              <p:cNvSpPr>
                <a:spLocks noChangeShapeType="1"/>
              </p:cNvSpPr>
              <p:nvPr/>
            </p:nvSpPr>
            <p:spPr bwMode="auto">
              <a:xfrm>
                <a:off x="3971" y="5359"/>
                <a:ext cx="256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4" name="Text Box 152"/>
              <p:cNvSpPr txBox="1">
                <a:spLocks noChangeArrowheads="1"/>
              </p:cNvSpPr>
              <p:nvPr/>
            </p:nvSpPr>
            <p:spPr bwMode="auto">
              <a:xfrm>
                <a:off x="5253" y="4862"/>
                <a:ext cx="641" cy="4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solidFill>
                      <a:srgbClr val="FF0000"/>
                    </a:solidFill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215" name="Text Box 153"/>
              <p:cNvSpPr txBox="1">
                <a:spLocks noChangeArrowheads="1"/>
              </p:cNvSpPr>
              <p:nvPr/>
            </p:nvSpPr>
            <p:spPr bwMode="auto">
              <a:xfrm>
                <a:off x="5256" y="4248"/>
                <a:ext cx="641" cy="4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solidFill>
                      <a:srgbClr val="FF0000"/>
                    </a:solidFill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216" name="Line 154"/>
              <p:cNvSpPr>
                <a:spLocks noChangeShapeType="1"/>
              </p:cNvSpPr>
              <p:nvPr/>
            </p:nvSpPr>
            <p:spPr bwMode="auto">
              <a:xfrm>
                <a:off x="3971" y="5981"/>
                <a:ext cx="256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7" name="Text Box 155"/>
              <p:cNvSpPr txBox="1">
                <a:spLocks noChangeArrowheads="1"/>
              </p:cNvSpPr>
              <p:nvPr/>
            </p:nvSpPr>
            <p:spPr bwMode="auto">
              <a:xfrm>
                <a:off x="4608" y="3600"/>
                <a:ext cx="641" cy="4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solidFill>
                      <a:srgbClr val="FF0000"/>
                    </a:solidFill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218" name="Text Box 156"/>
              <p:cNvSpPr txBox="1">
                <a:spLocks noChangeArrowheads="1"/>
              </p:cNvSpPr>
              <p:nvPr/>
            </p:nvSpPr>
            <p:spPr bwMode="auto">
              <a:xfrm>
                <a:off x="5904" y="5472"/>
                <a:ext cx="641" cy="4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solidFill>
                      <a:srgbClr val="FF0000"/>
                    </a:solidFill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219" name="AutoShape 157"/>
              <p:cNvSpPr>
                <a:spLocks/>
              </p:cNvSpPr>
              <p:nvPr/>
            </p:nvSpPr>
            <p:spPr bwMode="auto">
              <a:xfrm flipH="1">
                <a:off x="6621" y="4151"/>
                <a:ext cx="154" cy="1174"/>
              </a:xfrm>
              <a:prstGeom prst="leftBrace">
                <a:avLst>
                  <a:gd name="adj1" fmla="val 63528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0" name="Text Box 158"/>
              <p:cNvSpPr txBox="1">
                <a:spLocks noChangeArrowheads="1"/>
              </p:cNvSpPr>
              <p:nvPr/>
            </p:nvSpPr>
            <p:spPr bwMode="auto">
              <a:xfrm>
                <a:off x="6696" y="4536"/>
                <a:ext cx="472" cy="4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>
                    <a:latin typeface="Tahoma" pitchFamily="34" charset="0"/>
                  </a:rPr>
                  <a:t>D</a:t>
                </a:r>
              </a:p>
            </p:txBody>
          </p:sp>
          <p:sp>
            <p:nvSpPr>
              <p:cNvPr id="221" name="Text Box 159"/>
              <p:cNvSpPr txBox="1">
                <a:spLocks noChangeArrowheads="1"/>
              </p:cNvSpPr>
              <p:nvPr/>
            </p:nvSpPr>
            <p:spPr bwMode="auto">
              <a:xfrm>
                <a:off x="3960" y="5472"/>
                <a:ext cx="641" cy="4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solidFill>
                      <a:srgbClr val="FF0000"/>
                    </a:solidFill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222" name="Text Box 160"/>
              <p:cNvSpPr txBox="1">
                <a:spLocks noChangeArrowheads="1"/>
              </p:cNvSpPr>
              <p:nvPr/>
            </p:nvSpPr>
            <p:spPr bwMode="auto">
              <a:xfrm>
                <a:off x="5904" y="3600"/>
                <a:ext cx="641" cy="4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 dirty="0">
                    <a:solidFill>
                      <a:srgbClr val="FF0000"/>
                    </a:solidFill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223" name="Text Box 161"/>
              <p:cNvSpPr txBox="1">
                <a:spLocks noChangeArrowheads="1"/>
              </p:cNvSpPr>
              <p:nvPr/>
            </p:nvSpPr>
            <p:spPr bwMode="auto">
              <a:xfrm>
                <a:off x="4608" y="4824"/>
                <a:ext cx="641" cy="4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solidFill>
                      <a:srgbClr val="FF0000"/>
                    </a:solidFill>
                    <a:latin typeface="Tahoma" pitchFamily="34" charset="0"/>
                  </a:rPr>
                  <a:t>1</a:t>
                </a:r>
              </a:p>
            </p:txBody>
          </p:sp>
        </p:grpSp>
        <p:sp>
          <p:nvSpPr>
            <p:cNvPr id="190" name="AutoShape 162"/>
            <p:cNvSpPr>
              <a:spLocks noChangeArrowheads="1"/>
            </p:cNvSpPr>
            <p:nvPr/>
          </p:nvSpPr>
          <p:spPr bwMode="auto">
            <a:xfrm>
              <a:off x="2448" y="1862"/>
              <a:ext cx="461" cy="461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1" name="AutoShape 163"/>
            <p:cNvSpPr>
              <a:spLocks noChangeArrowheads="1"/>
            </p:cNvSpPr>
            <p:nvPr/>
          </p:nvSpPr>
          <p:spPr bwMode="auto">
            <a:xfrm>
              <a:off x="2203" y="2112"/>
              <a:ext cx="173" cy="432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2" name="AutoShape 164"/>
            <p:cNvSpPr>
              <a:spLocks noChangeArrowheads="1"/>
            </p:cNvSpPr>
            <p:nvPr/>
          </p:nvSpPr>
          <p:spPr bwMode="auto">
            <a:xfrm>
              <a:off x="2475" y="1627"/>
              <a:ext cx="173" cy="432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rgbClr val="0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24" name="Group 165"/>
          <p:cNvGrpSpPr>
            <a:grpSpLocks/>
          </p:cNvGrpSpPr>
          <p:nvPr/>
        </p:nvGrpSpPr>
        <p:grpSpPr bwMode="auto">
          <a:xfrm>
            <a:off x="4724400" y="3352800"/>
            <a:ext cx="2057400" cy="701675"/>
            <a:chOff x="2880" y="2160"/>
            <a:chExt cx="1296" cy="442"/>
          </a:xfrm>
        </p:grpSpPr>
        <p:sp>
          <p:nvSpPr>
            <p:cNvPr id="225" name="Line 166"/>
            <p:cNvSpPr>
              <a:spLocks noChangeShapeType="1"/>
            </p:cNvSpPr>
            <p:nvPr/>
          </p:nvSpPr>
          <p:spPr bwMode="auto">
            <a:xfrm flipH="1" flipV="1">
              <a:off x="2880" y="2160"/>
              <a:ext cx="816" cy="288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" name="Text Box 167"/>
            <p:cNvSpPr txBox="1">
              <a:spLocks noChangeArrowheads="1"/>
            </p:cNvSpPr>
            <p:nvPr/>
          </p:nvSpPr>
          <p:spPr bwMode="auto">
            <a:xfrm>
              <a:off x="3744" y="2352"/>
              <a:ext cx="43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2000"/>
                <a:t>B</a:t>
              </a:r>
              <a:r>
                <a:rPr lang="en-GB"/>
                <a:t>∙</a:t>
              </a:r>
              <a:r>
                <a:rPr lang="en-GB" sz="2000"/>
                <a:t>D</a:t>
              </a:r>
            </a:p>
          </p:txBody>
        </p:sp>
      </p:grpSp>
      <p:grpSp>
        <p:nvGrpSpPr>
          <p:cNvPr id="227" name="Group 178"/>
          <p:cNvGrpSpPr>
            <a:grpSpLocks/>
          </p:cNvGrpSpPr>
          <p:nvPr/>
        </p:nvGrpSpPr>
        <p:grpSpPr bwMode="auto">
          <a:xfrm>
            <a:off x="5181600" y="2438400"/>
            <a:ext cx="1905000" cy="396875"/>
            <a:chOff x="3264" y="1536"/>
            <a:chExt cx="1200" cy="250"/>
          </a:xfrm>
        </p:grpSpPr>
        <p:sp>
          <p:nvSpPr>
            <p:cNvPr id="228" name="Line 169"/>
            <p:cNvSpPr>
              <a:spLocks noChangeShapeType="1"/>
            </p:cNvSpPr>
            <p:nvPr/>
          </p:nvSpPr>
          <p:spPr bwMode="auto">
            <a:xfrm flipH="1">
              <a:off x="3264" y="1632"/>
              <a:ext cx="480" cy="0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9" name="Text Box 170"/>
            <p:cNvSpPr txBox="1">
              <a:spLocks noChangeArrowheads="1"/>
            </p:cNvSpPr>
            <p:nvPr/>
          </p:nvSpPr>
          <p:spPr bwMode="auto">
            <a:xfrm>
              <a:off x="3792" y="1536"/>
              <a:ext cx="67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2000"/>
                <a:t>A</a:t>
              </a:r>
              <a:r>
                <a:rPr lang="en-GB"/>
                <a:t>∙</a:t>
              </a:r>
              <a:r>
                <a:rPr lang="en-GB" sz="2000"/>
                <a:t>B'</a:t>
              </a:r>
              <a:r>
                <a:rPr lang="en-GB"/>
                <a:t>∙</a:t>
              </a:r>
              <a:r>
                <a:rPr lang="en-GB" sz="2000"/>
                <a:t>D'</a:t>
              </a:r>
            </a:p>
          </p:txBody>
        </p:sp>
      </p:grpSp>
      <p:grpSp>
        <p:nvGrpSpPr>
          <p:cNvPr id="230" name="Group 179"/>
          <p:cNvGrpSpPr>
            <a:grpSpLocks/>
          </p:cNvGrpSpPr>
          <p:nvPr/>
        </p:nvGrpSpPr>
        <p:grpSpPr bwMode="auto">
          <a:xfrm>
            <a:off x="1752600" y="2286000"/>
            <a:ext cx="2286000" cy="396875"/>
            <a:chOff x="1104" y="1440"/>
            <a:chExt cx="1440" cy="250"/>
          </a:xfrm>
        </p:grpSpPr>
        <p:sp>
          <p:nvSpPr>
            <p:cNvPr id="231" name="Line 172"/>
            <p:cNvSpPr>
              <a:spLocks noChangeShapeType="1"/>
            </p:cNvSpPr>
            <p:nvPr/>
          </p:nvSpPr>
          <p:spPr bwMode="auto">
            <a:xfrm>
              <a:off x="1776" y="1536"/>
              <a:ext cx="768" cy="96"/>
            </a:xfrm>
            <a:prstGeom prst="line">
              <a:avLst/>
            </a:prstGeom>
            <a:noFill/>
            <a:ln w="25400">
              <a:solidFill>
                <a:srgbClr val="00808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2" name="Text Box 173"/>
            <p:cNvSpPr txBox="1">
              <a:spLocks noChangeArrowheads="1"/>
            </p:cNvSpPr>
            <p:nvPr/>
          </p:nvSpPr>
          <p:spPr bwMode="auto">
            <a:xfrm>
              <a:off x="1104" y="1440"/>
              <a:ext cx="67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2000"/>
                <a:t>A'∙B</a:t>
              </a:r>
              <a:r>
                <a:rPr lang="en-GB"/>
                <a:t>∙</a:t>
              </a:r>
              <a:r>
                <a:rPr lang="en-GB" sz="2000"/>
                <a:t>C'</a:t>
              </a:r>
            </a:p>
          </p:txBody>
        </p:sp>
      </p:grpSp>
      <p:grpSp>
        <p:nvGrpSpPr>
          <p:cNvPr id="233" name="Group 180"/>
          <p:cNvGrpSpPr>
            <a:grpSpLocks/>
          </p:cNvGrpSpPr>
          <p:nvPr/>
        </p:nvGrpSpPr>
        <p:grpSpPr bwMode="auto">
          <a:xfrm>
            <a:off x="2133600" y="3962400"/>
            <a:ext cx="1524000" cy="854075"/>
            <a:chOff x="1344" y="2496"/>
            <a:chExt cx="960" cy="538"/>
          </a:xfrm>
        </p:grpSpPr>
        <p:sp>
          <p:nvSpPr>
            <p:cNvPr id="234" name="Line 175"/>
            <p:cNvSpPr>
              <a:spLocks noChangeShapeType="1"/>
            </p:cNvSpPr>
            <p:nvPr/>
          </p:nvSpPr>
          <p:spPr bwMode="auto">
            <a:xfrm flipV="1">
              <a:off x="1968" y="2496"/>
              <a:ext cx="336" cy="336"/>
            </a:xfrm>
            <a:prstGeom prst="line">
              <a:avLst/>
            </a:prstGeom>
            <a:noFill/>
            <a:ln w="25400">
              <a:solidFill>
                <a:srgbClr val="00008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" name="Text Box 176"/>
            <p:cNvSpPr txBox="1">
              <a:spLocks noChangeArrowheads="1"/>
            </p:cNvSpPr>
            <p:nvPr/>
          </p:nvSpPr>
          <p:spPr bwMode="auto">
            <a:xfrm>
              <a:off x="1344" y="2784"/>
              <a:ext cx="62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2000"/>
                <a:t>A'</a:t>
              </a:r>
              <a:r>
                <a:rPr lang="en-GB"/>
                <a:t>∙</a:t>
              </a:r>
              <a:r>
                <a:rPr lang="en-GB" sz="2000"/>
                <a:t>B'</a:t>
              </a:r>
              <a:r>
                <a:rPr lang="en-GB"/>
                <a:t>∙</a:t>
              </a:r>
              <a:r>
                <a:rPr lang="en-GB" sz="2000"/>
                <a:t>C</a:t>
              </a:r>
            </a:p>
          </p:txBody>
        </p:sp>
      </p:grpSp>
      <p:sp>
        <p:nvSpPr>
          <p:cNvPr id="236" name="Text Box 177"/>
          <p:cNvSpPr txBox="1">
            <a:spLocks noChangeArrowheads="1"/>
          </p:cNvSpPr>
          <p:nvPr/>
        </p:nvSpPr>
        <p:spPr bwMode="auto">
          <a:xfrm>
            <a:off x="1066800" y="5029200"/>
            <a:ext cx="6934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sz="2400" b="1">
                <a:solidFill>
                  <a:srgbClr val="800000"/>
                </a:solidFill>
              </a:rPr>
              <a:t>F(A,B,C,D) = B∙D + A'</a:t>
            </a:r>
            <a:r>
              <a:rPr lang="en-GB" b="1">
                <a:solidFill>
                  <a:srgbClr val="800000"/>
                </a:solidFill>
              </a:rPr>
              <a:t>∙</a:t>
            </a:r>
            <a:r>
              <a:rPr lang="en-GB" sz="2400" b="1">
                <a:solidFill>
                  <a:srgbClr val="800000"/>
                </a:solidFill>
              </a:rPr>
              <a:t>B</a:t>
            </a:r>
            <a:r>
              <a:rPr lang="en-GB" b="1">
                <a:solidFill>
                  <a:srgbClr val="800000"/>
                </a:solidFill>
              </a:rPr>
              <a:t>∙</a:t>
            </a:r>
            <a:r>
              <a:rPr lang="en-GB" sz="2400" b="1">
                <a:solidFill>
                  <a:srgbClr val="800000"/>
                </a:solidFill>
              </a:rPr>
              <a:t>C' + A</a:t>
            </a:r>
            <a:r>
              <a:rPr lang="en-GB" b="1">
                <a:solidFill>
                  <a:srgbClr val="800000"/>
                </a:solidFill>
              </a:rPr>
              <a:t>∙</a:t>
            </a:r>
            <a:r>
              <a:rPr lang="en-GB" sz="2400" b="1">
                <a:solidFill>
                  <a:srgbClr val="800000"/>
                </a:solidFill>
              </a:rPr>
              <a:t>B'</a:t>
            </a:r>
            <a:r>
              <a:rPr lang="en-GB" b="1">
                <a:solidFill>
                  <a:srgbClr val="800000"/>
                </a:solidFill>
              </a:rPr>
              <a:t>∙</a:t>
            </a:r>
            <a:r>
              <a:rPr lang="en-GB" sz="2400" b="1">
                <a:solidFill>
                  <a:srgbClr val="800000"/>
                </a:solidFill>
              </a:rPr>
              <a:t>D' + A'</a:t>
            </a:r>
            <a:r>
              <a:rPr lang="en-GB" b="1">
                <a:solidFill>
                  <a:srgbClr val="800000"/>
                </a:solidFill>
              </a:rPr>
              <a:t>∙</a:t>
            </a:r>
            <a:r>
              <a:rPr lang="en-GB" sz="2400" b="1">
                <a:solidFill>
                  <a:srgbClr val="800000"/>
                </a:solidFill>
              </a:rPr>
              <a:t>B'</a:t>
            </a:r>
            <a:r>
              <a:rPr lang="en-GB" b="1">
                <a:solidFill>
                  <a:srgbClr val="800000"/>
                </a:solidFill>
              </a:rPr>
              <a:t>∙</a:t>
            </a:r>
            <a:r>
              <a:rPr lang="en-GB" sz="2400" b="1">
                <a:solidFill>
                  <a:srgbClr val="800000"/>
                </a:solidFill>
              </a:rPr>
              <a:t>C</a:t>
            </a:r>
          </a:p>
        </p:txBody>
      </p:sp>
      <p:sp>
        <p:nvSpPr>
          <p:cNvPr id="237" name="Text Box 3"/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>
                <a:sym typeface="Wingdings 2" pitchFamily="18" charset="2"/>
              </a:rPr>
              <a:t>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611022" y="2484437"/>
            <a:ext cx="1599289" cy="1531488"/>
            <a:chOff x="3611022" y="2484437"/>
            <a:chExt cx="1599289" cy="1531488"/>
          </a:xfrm>
        </p:grpSpPr>
        <p:sp>
          <p:nvSpPr>
            <p:cNvPr id="58" name="Text Box 160"/>
            <p:cNvSpPr txBox="1">
              <a:spLocks noChangeArrowheads="1"/>
            </p:cNvSpPr>
            <p:nvPr/>
          </p:nvSpPr>
          <p:spPr bwMode="auto">
            <a:xfrm>
              <a:off x="3611022" y="2485474"/>
              <a:ext cx="406988" cy="316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59" name="Text Box 160"/>
            <p:cNvSpPr txBox="1">
              <a:spLocks noChangeArrowheads="1"/>
            </p:cNvSpPr>
            <p:nvPr/>
          </p:nvSpPr>
          <p:spPr bwMode="auto">
            <a:xfrm>
              <a:off x="4408330" y="2484437"/>
              <a:ext cx="406988" cy="316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60" name="Text Box 160"/>
            <p:cNvSpPr txBox="1">
              <a:spLocks noChangeArrowheads="1"/>
            </p:cNvSpPr>
            <p:nvPr/>
          </p:nvSpPr>
          <p:spPr bwMode="auto">
            <a:xfrm>
              <a:off x="3618539" y="2876566"/>
              <a:ext cx="406988" cy="316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61" name="Text Box 160"/>
            <p:cNvSpPr txBox="1">
              <a:spLocks noChangeArrowheads="1"/>
            </p:cNvSpPr>
            <p:nvPr/>
          </p:nvSpPr>
          <p:spPr bwMode="auto">
            <a:xfrm>
              <a:off x="4790219" y="2877840"/>
              <a:ext cx="406988" cy="316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62" name="Text Box 160"/>
            <p:cNvSpPr txBox="1">
              <a:spLocks noChangeArrowheads="1"/>
            </p:cNvSpPr>
            <p:nvPr/>
          </p:nvSpPr>
          <p:spPr bwMode="auto">
            <a:xfrm>
              <a:off x="4803323" y="3293217"/>
              <a:ext cx="406988" cy="316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63" name="Text Box 160"/>
            <p:cNvSpPr txBox="1">
              <a:spLocks noChangeArrowheads="1"/>
            </p:cNvSpPr>
            <p:nvPr/>
          </p:nvSpPr>
          <p:spPr bwMode="auto">
            <a:xfrm>
              <a:off x="4000501" y="3699656"/>
              <a:ext cx="406988" cy="316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64" name="Text Box 160"/>
            <p:cNvSpPr txBox="1">
              <a:spLocks noChangeArrowheads="1"/>
            </p:cNvSpPr>
            <p:nvPr/>
          </p:nvSpPr>
          <p:spPr bwMode="auto">
            <a:xfrm>
              <a:off x="4387053" y="3697109"/>
              <a:ext cx="406988" cy="316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>
                  <a:latin typeface="Tahoma" pitchFamily="34" charset="0"/>
                </a:rPr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712099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" grpId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Quick Review Questions #3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#15: Simplification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43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91" name="Text Box 39"/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ym typeface="Wingdings 2" pitchFamily="18" charset="2"/>
              </a:rPr>
              <a:t></a:t>
            </a:r>
          </a:p>
        </p:txBody>
      </p:sp>
      <p:sp>
        <p:nvSpPr>
          <p:cNvPr id="188" name="Rectangle 3"/>
          <p:cNvSpPr txBox="1">
            <a:spLocks noChangeArrowheads="1"/>
          </p:cNvSpPr>
          <p:nvPr/>
        </p:nvSpPr>
        <p:spPr>
          <a:xfrm>
            <a:off x="457200" y="1371600"/>
            <a:ext cx="8229600" cy="4759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800000"/>
                </a:solidFill>
              </a:rPr>
              <a:t>DLD pages 106-107, questions 5-4 to 5-7.</a:t>
            </a:r>
          </a:p>
          <a:p>
            <a:pPr marL="274638" indent="-274638" fontAlgn="auto">
              <a:spcAft>
                <a:spcPts val="0"/>
              </a:spcAft>
              <a:buFont typeface="Wingdings" pitchFamily="2" charset="2"/>
              <a:buNone/>
            </a:pPr>
            <a:r>
              <a:rPr lang="en-US" dirty="0"/>
              <a:t>	5-4.	</a:t>
            </a:r>
            <a:r>
              <a:rPr lang="en-GB" dirty="0"/>
              <a:t>Find the minimal SOP expression for G(A,B,C,D).</a:t>
            </a:r>
            <a:endParaRPr lang="en-US" dirty="0"/>
          </a:p>
        </p:txBody>
      </p:sp>
      <p:pic>
        <p:nvPicPr>
          <p:cNvPr id="189" name="Picture 4" descr="MCj0434859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0" y="4114800"/>
            <a:ext cx="171450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90" name="Group 65"/>
          <p:cNvGrpSpPr>
            <a:grpSpLocks/>
          </p:cNvGrpSpPr>
          <p:nvPr/>
        </p:nvGrpSpPr>
        <p:grpSpPr bwMode="auto">
          <a:xfrm>
            <a:off x="3048000" y="2590800"/>
            <a:ext cx="2722563" cy="2559050"/>
            <a:chOff x="1968" y="1536"/>
            <a:chExt cx="1715" cy="1612"/>
          </a:xfrm>
        </p:grpSpPr>
        <p:sp>
          <p:nvSpPr>
            <p:cNvPr id="191" name="Text Box 66"/>
            <p:cNvSpPr txBox="1">
              <a:spLocks noChangeArrowheads="1"/>
            </p:cNvSpPr>
            <p:nvPr/>
          </p:nvSpPr>
          <p:spPr bwMode="auto">
            <a:xfrm>
              <a:off x="2663" y="2208"/>
              <a:ext cx="256" cy="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192" name="Rectangle 67"/>
            <p:cNvSpPr>
              <a:spLocks noChangeArrowheads="1"/>
            </p:cNvSpPr>
            <p:nvPr/>
          </p:nvSpPr>
          <p:spPr bwMode="auto">
            <a:xfrm>
              <a:off x="2404" y="1925"/>
              <a:ext cx="1026" cy="99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" name="Line 68"/>
            <p:cNvSpPr>
              <a:spLocks noChangeShapeType="1"/>
            </p:cNvSpPr>
            <p:nvPr/>
          </p:nvSpPr>
          <p:spPr bwMode="auto">
            <a:xfrm>
              <a:off x="2404" y="2174"/>
              <a:ext cx="102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" name="Line 69"/>
            <p:cNvSpPr>
              <a:spLocks noChangeShapeType="1"/>
            </p:cNvSpPr>
            <p:nvPr/>
          </p:nvSpPr>
          <p:spPr bwMode="auto">
            <a:xfrm>
              <a:off x="2661" y="1925"/>
              <a:ext cx="0" cy="99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" name="Text Box 70"/>
            <p:cNvSpPr txBox="1">
              <a:spLocks noChangeArrowheads="1"/>
            </p:cNvSpPr>
            <p:nvPr/>
          </p:nvSpPr>
          <p:spPr bwMode="auto">
            <a:xfrm>
              <a:off x="2026" y="2598"/>
              <a:ext cx="188" cy="1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>
                  <a:latin typeface="Tahoma" pitchFamily="34" charset="0"/>
                </a:rPr>
                <a:t>C</a:t>
              </a:r>
            </a:p>
          </p:txBody>
        </p:sp>
        <p:sp>
          <p:nvSpPr>
            <p:cNvPr id="196" name="AutoShape 71"/>
            <p:cNvSpPr>
              <a:spLocks/>
            </p:cNvSpPr>
            <p:nvPr/>
          </p:nvSpPr>
          <p:spPr bwMode="auto">
            <a:xfrm>
              <a:off x="2187" y="2446"/>
              <a:ext cx="62" cy="470"/>
            </a:xfrm>
            <a:prstGeom prst="leftBrace">
              <a:avLst>
                <a:gd name="adj1" fmla="val 63172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7" name="AutoShape 72"/>
            <p:cNvSpPr>
              <a:spLocks/>
            </p:cNvSpPr>
            <p:nvPr/>
          </p:nvSpPr>
          <p:spPr bwMode="auto">
            <a:xfrm rot="5400000" flipV="1">
              <a:off x="3139" y="1480"/>
              <a:ext cx="77" cy="502"/>
            </a:xfrm>
            <a:prstGeom prst="leftBrace">
              <a:avLst>
                <a:gd name="adj1" fmla="val 54329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8" name="Text Box 73"/>
            <p:cNvSpPr txBox="1">
              <a:spLocks noChangeArrowheads="1"/>
            </p:cNvSpPr>
            <p:nvPr/>
          </p:nvSpPr>
          <p:spPr bwMode="auto">
            <a:xfrm>
              <a:off x="3082" y="1536"/>
              <a:ext cx="189" cy="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>
                  <a:latin typeface="Tahoma" pitchFamily="34" charset="0"/>
                </a:rPr>
                <a:t>A</a:t>
              </a:r>
            </a:p>
          </p:txBody>
        </p:sp>
        <p:sp>
          <p:nvSpPr>
            <p:cNvPr id="199" name="Line 74"/>
            <p:cNvSpPr>
              <a:spLocks noChangeShapeType="1"/>
            </p:cNvSpPr>
            <p:nvPr/>
          </p:nvSpPr>
          <p:spPr bwMode="auto">
            <a:xfrm>
              <a:off x="2917" y="1925"/>
              <a:ext cx="0" cy="99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0" name="Line 75"/>
            <p:cNvSpPr>
              <a:spLocks noChangeShapeType="1"/>
            </p:cNvSpPr>
            <p:nvPr/>
          </p:nvSpPr>
          <p:spPr bwMode="auto">
            <a:xfrm>
              <a:off x="3173" y="1925"/>
              <a:ext cx="0" cy="99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1" name="Text Box 76"/>
            <p:cNvSpPr txBox="1">
              <a:spLocks noChangeArrowheads="1"/>
            </p:cNvSpPr>
            <p:nvPr/>
          </p:nvSpPr>
          <p:spPr bwMode="auto">
            <a:xfrm>
              <a:off x="2198" y="1975"/>
              <a:ext cx="223" cy="10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r" eaLnBrk="0" hangingPunct="0">
                <a:spcAft>
                  <a:spcPts val="200"/>
                </a:spcAft>
              </a:pPr>
              <a:r>
                <a:rPr lang="en-US" sz="1200" b="1">
                  <a:latin typeface="Times New Roman" pitchFamily="18" charset="0"/>
                </a:rPr>
                <a:t>00</a:t>
              </a:r>
            </a:p>
            <a:p>
              <a:pPr algn="r" eaLnBrk="0" hangingPunct="0">
                <a:spcAft>
                  <a:spcPts val="200"/>
                </a:spcAft>
              </a:pPr>
              <a:r>
                <a:rPr lang="en-US" sz="1200" b="1">
                  <a:latin typeface="Times New Roman" pitchFamily="18" charset="0"/>
                </a:rPr>
                <a:t>   01</a:t>
              </a:r>
            </a:p>
            <a:p>
              <a:pPr algn="r" eaLnBrk="0" hangingPunct="0">
                <a:spcAft>
                  <a:spcPts val="200"/>
                </a:spcAft>
              </a:pPr>
              <a:endParaRPr lang="en-US" sz="1200" b="1">
                <a:latin typeface="Times New Roman" pitchFamily="18" charset="0"/>
              </a:endParaRPr>
            </a:p>
            <a:p>
              <a:pPr algn="r" eaLnBrk="0" hangingPunct="0">
                <a:spcAft>
                  <a:spcPts val="200"/>
                </a:spcAft>
              </a:pPr>
              <a:r>
                <a:rPr lang="en-US" sz="1200" b="1">
                  <a:latin typeface="Times New Roman" pitchFamily="18" charset="0"/>
                </a:rPr>
                <a:t>11</a:t>
              </a:r>
            </a:p>
            <a:p>
              <a:pPr algn="r" eaLnBrk="0" hangingPunct="0">
                <a:spcAft>
                  <a:spcPts val="200"/>
                </a:spcAft>
              </a:pPr>
              <a:endParaRPr lang="en-US" sz="1200" b="1">
                <a:latin typeface="Times New Roman" pitchFamily="18" charset="0"/>
              </a:endParaRPr>
            </a:p>
            <a:p>
              <a:pPr algn="r" eaLnBrk="0" hangingPunct="0">
                <a:spcAft>
                  <a:spcPts val="200"/>
                </a:spcAft>
              </a:pPr>
              <a:r>
                <a:rPr lang="en-US" sz="1200" b="1">
                  <a:latin typeface="Times New Roman" pitchFamily="18" charset="0"/>
                </a:rPr>
                <a:t>10</a:t>
              </a:r>
              <a:endParaRPr lang="en-US" sz="1600" b="1">
                <a:latin typeface="Times New Roman" pitchFamily="18" charset="0"/>
              </a:endParaRPr>
            </a:p>
          </p:txBody>
        </p:sp>
        <p:sp>
          <p:nvSpPr>
            <p:cNvPr id="202" name="Text Box 77"/>
            <p:cNvSpPr txBox="1">
              <a:spLocks noChangeArrowheads="1"/>
            </p:cNvSpPr>
            <p:nvPr/>
          </p:nvSpPr>
          <p:spPr bwMode="auto">
            <a:xfrm>
              <a:off x="2447" y="1767"/>
              <a:ext cx="955" cy="1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1200" b="1">
                  <a:latin typeface="Times New Roman" pitchFamily="18" charset="0"/>
                </a:rPr>
                <a:t>00      01      11      10</a:t>
              </a:r>
            </a:p>
          </p:txBody>
        </p:sp>
        <p:sp>
          <p:nvSpPr>
            <p:cNvPr id="203" name="AutoShape 78"/>
            <p:cNvSpPr>
              <a:spLocks/>
            </p:cNvSpPr>
            <p:nvPr/>
          </p:nvSpPr>
          <p:spPr bwMode="auto">
            <a:xfrm rot="-5400000">
              <a:off x="2872" y="2734"/>
              <a:ext cx="77" cy="500"/>
            </a:xfrm>
            <a:prstGeom prst="leftBrace">
              <a:avLst>
                <a:gd name="adj1" fmla="val 54113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" name="Text Box 79"/>
            <p:cNvSpPr txBox="1">
              <a:spLocks noChangeArrowheads="1"/>
            </p:cNvSpPr>
            <p:nvPr/>
          </p:nvSpPr>
          <p:spPr bwMode="auto">
            <a:xfrm>
              <a:off x="2821" y="2999"/>
              <a:ext cx="188" cy="1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>
                  <a:latin typeface="Tahoma" pitchFamily="34" charset="0"/>
                </a:rPr>
                <a:t>B</a:t>
              </a:r>
            </a:p>
          </p:txBody>
        </p:sp>
        <p:sp>
          <p:nvSpPr>
            <p:cNvPr id="205" name="Line 80"/>
            <p:cNvSpPr>
              <a:spLocks noChangeShapeType="1"/>
            </p:cNvSpPr>
            <p:nvPr/>
          </p:nvSpPr>
          <p:spPr bwMode="auto">
            <a:xfrm flipH="1" flipV="1">
              <a:off x="2226" y="1721"/>
              <a:ext cx="171" cy="19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6" name="Text Box 81"/>
            <p:cNvSpPr txBox="1">
              <a:spLocks noChangeArrowheads="1"/>
            </p:cNvSpPr>
            <p:nvPr/>
          </p:nvSpPr>
          <p:spPr bwMode="auto">
            <a:xfrm>
              <a:off x="1968" y="1771"/>
              <a:ext cx="358" cy="1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100" b="1">
                  <a:latin typeface="Tahoma" pitchFamily="34" charset="0"/>
                </a:rPr>
                <a:t>CD</a:t>
              </a:r>
            </a:p>
          </p:txBody>
        </p:sp>
        <p:sp>
          <p:nvSpPr>
            <p:cNvPr id="207" name="Text Box 82"/>
            <p:cNvSpPr txBox="1">
              <a:spLocks noChangeArrowheads="1"/>
            </p:cNvSpPr>
            <p:nvPr/>
          </p:nvSpPr>
          <p:spPr bwMode="auto">
            <a:xfrm>
              <a:off x="2251" y="1651"/>
              <a:ext cx="293" cy="1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100" b="1">
                  <a:latin typeface="Tahoma" pitchFamily="34" charset="0"/>
                </a:rPr>
                <a:t>AB</a:t>
              </a:r>
            </a:p>
          </p:txBody>
        </p:sp>
        <p:sp>
          <p:nvSpPr>
            <p:cNvPr id="208" name="Line 83"/>
            <p:cNvSpPr>
              <a:spLocks noChangeShapeType="1"/>
            </p:cNvSpPr>
            <p:nvPr/>
          </p:nvSpPr>
          <p:spPr bwMode="auto">
            <a:xfrm>
              <a:off x="2404" y="2423"/>
              <a:ext cx="102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9" name="Line 84"/>
            <p:cNvSpPr>
              <a:spLocks noChangeShapeType="1"/>
            </p:cNvSpPr>
            <p:nvPr/>
          </p:nvSpPr>
          <p:spPr bwMode="auto">
            <a:xfrm>
              <a:off x="2404" y="2671"/>
              <a:ext cx="102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0" name="Line 85"/>
            <p:cNvSpPr>
              <a:spLocks noChangeShapeType="1"/>
            </p:cNvSpPr>
            <p:nvPr/>
          </p:nvSpPr>
          <p:spPr bwMode="auto">
            <a:xfrm>
              <a:off x="2404" y="2671"/>
              <a:ext cx="102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1" name="Line 86"/>
            <p:cNvSpPr>
              <a:spLocks noChangeShapeType="1"/>
            </p:cNvSpPr>
            <p:nvPr/>
          </p:nvSpPr>
          <p:spPr bwMode="auto">
            <a:xfrm>
              <a:off x="2404" y="2920"/>
              <a:ext cx="102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2" name="AutoShape 87"/>
            <p:cNvSpPr>
              <a:spLocks/>
            </p:cNvSpPr>
            <p:nvPr/>
          </p:nvSpPr>
          <p:spPr bwMode="auto">
            <a:xfrm flipH="1">
              <a:off x="3464" y="2188"/>
              <a:ext cx="62" cy="469"/>
            </a:xfrm>
            <a:prstGeom prst="leftBrace">
              <a:avLst>
                <a:gd name="adj1" fmla="val 63038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3" name="Text Box 88"/>
            <p:cNvSpPr txBox="1">
              <a:spLocks noChangeArrowheads="1"/>
            </p:cNvSpPr>
            <p:nvPr/>
          </p:nvSpPr>
          <p:spPr bwMode="auto">
            <a:xfrm>
              <a:off x="3494" y="2342"/>
              <a:ext cx="189" cy="1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>
                  <a:latin typeface="Tahoma" pitchFamily="34" charset="0"/>
                </a:rPr>
                <a:t>D</a:t>
              </a:r>
            </a:p>
          </p:txBody>
        </p:sp>
        <p:sp>
          <p:nvSpPr>
            <p:cNvPr id="214" name="Text Box 89"/>
            <p:cNvSpPr txBox="1">
              <a:spLocks noChangeArrowheads="1"/>
            </p:cNvSpPr>
            <p:nvPr/>
          </p:nvSpPr>
          <p:spPr bwMode="auto">
            <a:xfrm>
              <a:off x="2407" y="2448"/>
              <a:ext cx="257" cy="1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215" name="Text Box 90"/>
            <p:cNvSpPr txBox="1">
              <a:spLocks noChangeArrowheads="1"/>
            </p:cNvSpPr>
            <p:nvPr/>
          </p:nvSpPr>
          <p:spPr bwMode="auto">
            <a:xfrm>
              <a:off x="2663" y="2448"/>
              <a:ext cx="256" cy="1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216" name="Text Box 91"/>
            <p:cNvSpPr txBox="1">
              <a:spLocks noChangeArrowheads="1"/>
            </p:cNvSpPr>
            <p:nvPr/>
          </p:nvSpPr>
          <p:spPr bwMode="auto">
            <a:xfrm>
              <a:off x="2928" y="2448"/>
              <a:ext cx="257" cy="1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217" name="Text Box 92"/>
            <p:cNvSpPr txBox="1">
              <a:spLocks noChangeArrowheads="1"/>
            </p:cNvSpPr>
            <p:nvPr/>
          </p:nvSpPr>
          <p:spPr bwMode="auto">
            <a:xfrm>
              <a:off x="2928" y="2690"/>
              <a:ext cx="256" cy="1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218" name="Text Box 93"/>
            <p:cNvSpPr txBox="1">
              <a:spLocks noChangeArrowheads="1"/>
            </p:cNvSpPr>
            <p:nvPr/>
          </p:nvSpPr>
          <p:spPr bwMode="auto">
            <a:xfrm>
              <a:off x="2663" y="1955"/>
              <a:ext cx="256" cy="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219" name="Text Box 94"/>
            <p:cNvSpPr txBox="1">
              <a:spLocks noChangeArrowheads="1"/>
            </p:cNvSpPr>
            <p:nvPr/>
          </p:nvSpPr>
          <p:spPr bwMode="auto">
            <a:xfrm>
              <a:off x="2928" y="2208"/>
              <a:ext cx="256" cy="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220" name="Text Box 95"/>
            <p:cNvSpPr txBox="1">
              <a:spLocks noChangeArrowheads="1"/>
            </p:cNvSpPr>
            <p:nvPr/>
          </p:nvSpPr>
          <p:spPr bwMode="auto">
            <a:xfrm>
              <a:off x="3176" y="2208"/>
              <a:ext cx="256" cy="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</p:grpSp>
      <p:sp>
        <p:nvSpPr>
          <p:cNvPr id="221" name="TextBox 220"/>
          <p:cNvSpPr txBox="1"/>
          <p:nvPr/>
        </p:nvSpPr>
        <p:spPr>
          <a:xfrm>
            <a:off x="685800" y="2404031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Prime </a:t>
            </a:r>
            <a:r>
              <a:rPr lang="en-US" dirty="0" err="1"/>
              <a:t>implicants</a:t>
            </a:r>
            <a:r>
              <a:rPr lang="en-US" dirty="0"/>
              <a:t>?</a:t>
            </a:r>
          </a:p>
        </p:txBody>
      </p:sp>
      <p:sp>
        <p:nvSpPr>
          <p:cNvPr id="222" name="AutoShape 162"/>
          <p:cNvSpPr>
            <a:spLocks noChangeArrowheads="1"/>
          </p:cNvSpPr>
          <p:nvPr/>
        </p:nvSpPr>
        <p:spPr bwMode="auto">
          <a:xfrm>
            <a:off x="4167188" y="3622675"/>
            <a:ext cx="731838" cy="731838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3" name="AutoShape 163"/>
          <p:cNvSpPr>
            <a:spLocks noChangeArrowheads="1"/>
          </p:cNvSpPr>
          <p:nvPr/>
        </p:nvSpPr>
        <p:spPr bwMode="auto">
          <a:xfrm>
            <a:off x="4610101" y="4052888"/>
            <a:ext cx="274638" cy="685800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00008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4" name="AutoShape 164"/>
          <p:cNvSpPr>
            <a:spLocks noChangeArrowheads="1"/>
          </p:cNvSpPr>
          <p:nvPr/>
        </p:nvSpPr>
        <p:spPr bwMode="auto">
          <a:xfrm>
            <a:off x="4209257" y="3269512"/>
            <a:ext cx="274638" cy="685800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00808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" name="AutoShape 163"/>
          <p:cNvSpPr>
            <a:spLocks noChangeArrowheads="1"/>
          </p:cNvSpPr>
          <p:nvPr/>
        </p:nvSpPr>
        <p:spPr bwMode="auto">
          <a:xfrm rot="16200000">
            <a:off x="4841081" y="3441753"/>
            <a:ext cx="274638" cy="685800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FFC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" name="AutoShape 163"/>
          <p:cNvSpPr>
            <a:spLocks noChangeArrowheads="1"/>
          </p:cNvSpPr>
          <p:nvPr/>
        </p:nvSpPr>
        <p:spPr bwMode="auto">
          <a:xfrm rot="16200000">
            <a:off x="4015582" y="3874294"/>
            <a:ext cx="274638" cy="685800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accent5">
                <a:lumMod val="50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7" name="TextBox 226"/>
          <p:cNvSpPr txBox="1"/>
          <p:nvPr/>
        </p:nvSpPr>
        <p:spPr>
          <a:xfrm>
            <a:off x="685800" y="3658074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Essential prime </a:t>
            </a:r>
            <a:r>
              <a:rPr lang="en-US" dirty="0" err="1"/>
              <a:t>implicants</a:t>
            </a:r>
            <a:r>
              <a:rPr lang="en-US" dirty="0"/>
              <a:t>?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743327" y="3237309"/>
            <a:ext cx="1623218" cy="1514834"/>
            <a:chOff x="3743327" y="3237309"/>
            <a:chExt cx="1623218" cy="1514834"/>
          </a:xfrm>
        </p:grpSpPr>
        <p:sp>
          <p:nvSpPr>
            <p:cNvPr id="228" name="Text Box 95"/>
            <p:cNvSpPr txBox="1">
              <a:spLocks noChangeArrowheads="1"/>
            </p:cNvSpPr>
            <p:nvPr/>
          </p:nvSpPr>
          <p:spPr bwMode="auto">
            <a:xfrm>
              <a:off x="3747295" y="3237309"/>
              <a:ext cx="406400" cy="314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229" name="Text Box 95"/>
            <p:cNvSpPr txBox="1">
              <a:spLocks noChangeArrowheads="1"/>
            </p:cNvSpPr>
            <p:nvPr/>
          </p:nvSpPr>
          <p:spPr bwMode="auto">
            <a:xfrm>
              <a:off x="4563270" y="3237309"/>
              <a:ext cx="406400" cy="314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230" name="Text Box 95"/>
            <p:cNvSpPr txBox="1">
              <a:spLocks noChangeArrowheads="1"/>
            </p:cNvSpPr>
            <p:nvPr/>
          </p:nvSpPr>
          <p:spPr bwMode="auto">
            <a:xfrm>
              <a:off x="4958953" y="3237309"/>
              <a:ext cx="406400" cy="314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231" name="Text Box 95"/>
            <p:cNvSpPr txBox="1">
              <a:spLocks noChangeArrowheads="1"/>
            </p:cNvSpPr>
            <p:nvPr/>
          </p:nvSpPr>
          <p:spPr bwMode="auto">
            <a:xfrm>
              <a:off x="3743327" y="3649663"/>
              <a:ext cx="406400" cy="314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232" name="Text Box 95"/>
            <p:cNvSpPr txBox="1">
              <a:spLocks noChangeArrowheads="1"/>
            </p:cNvSpPr>
            <p:nvPr/>
          </p:nvSpPr>
          <p:spPr bwMode="auto">
            <a:xfrm>
              <a:off x="4960145" y="4045061"/>
              <a:ext cx="406400" cy="314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233" name="Text Box 95"/>
            <p:cNvSpPr txBox="1">
              <a:spLocks noChangeArrowheads="1"/>
            </p:cNvSpPr>
            <p:nvPr/>
          </p:nvSpPr>
          <p:spPr bwMode="auto">
            <a:xfrm>
              <a:off x="3754041" y="4429919"/>
              <a:ext cx="406400" cy="314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234" name="Text Box 95"/>
            <p:cNvSpPr txBox="1">
              <a:spLocks noChangeArrowheads="1"/>
            </p:cNvSpPr>
            <p:nvPr/>
          </p:nvSpPr>
          <p:spPr bwMode="auto">
            <a:xfrm>
              <a:off x="4137712" y="4437818"/>
              <a:ext cx="406400" cy="314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235" name="Text Box 95"/>
            <p:cNvSpPr txBox="1">
              <a:spLocks noChangeArrowheads="1"/>
            </p:cNvSpPr>
            <p:nvPr/>
          </p:nvSpPr>
          <p:spPr bwMode="auto">
            <a:xfrm>
              <a:off x="4949031" y="4409390"/>
              <a:ext cx="406400" cy="314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>
                  <a:latin typeface="Tahoma" pitchFamily="34" charset="0"/>
                </a:rPr>
                <a:t>0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884575" y="2792119"/>
            <a:ext cx="70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rgbClr val="C00000"/>
                </a:solidFill>
              </a:rPr>
              <a:t>B∙D,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406525" y="2790997"/>
            <a:ext cx="940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rgbClr val="C00000"/>
                </a:solidFill>
              </a:rPr>
              <a:t>A'∙B∙C',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227071" y="2773363"/>
            <a:ext cx="940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rgbClr val="C00000"/>
                </a:solidFill>
              </a:rPr>
              <a:t>A∙C'∙D,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888583" y="3151322"/>
            <a:ext cx="940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rgbClr val="C00000"/>
                </a:solidFill>
              </a:rPr>
              <a:t>A∙B∙C,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617871" y="3151322"/>
            <a:ext cx="940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rgbClr val="C00000"/>
                </a:solidFill>
              </a:rPr>
              <a:t>A'∙C∙D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857259" y="4291751"/>
            <a:ext cx="21598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rgbClr val="C00000"/>
                </a:solidFill>
              </a:rPr>
              <a:t>All, except B∙D, are essential.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093339" y="5264794"/>
            <a:ext cx="6231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rgbClr val="0000FF"/>
                </a:solidFill>
              </a:rPr>
              <a:t>G = A'∙B∙C' + A∙C'∙D + A∙B∙C + A'∙C∙D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499039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" grpId="0"/>
      <p:bldP spid="222" grpId="0" animBg="1"/>
      <p:bldP spid="223" grpId="0" animBg="1"/>
      <p:bldP spid="224" grpId="0" animBg="1"/>
      <p:bldP spid="225" grpId="0" animBg="1"/>
      <p:bldP spid="226" grpId="0" animBg="1"/>
      <p:bldP spid="227" grpId="0"/>
      <p:bldP spid="2" grpId="0"/>
      <p:bldP spid="57" grpId="0"/>
      <p:bldP spid="58" grpId="0"/>
      <p:bldP spid="59" grpId="0"/>
      <p:bldP spid="60" grpId="0"/>
      <p:bldP spid="61" grpId="0"/>
      <p:bldP spid="62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 fontScale="90000"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5.6 Finding Simplified POS Expression (1/2)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#15: Simplification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44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8" name="Rectangle 3"/>
          <p:cNvSpPr txBox="1">
            <a:spLocks noChangeArrowheads="1"/>
          </p:cNvSpPr>
          <p:nvPr/>
        </p:nvSpPr>
        <p:spPr>
          <a:xfrm>
            <a:off x="457200" y="1295401"/>
            <a:ext cx="8229600" cy="2198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1938" indent="-2619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800000"/>
                </a:solidFill>
              </a:rPr>
              <a:t>Simplified POS expression</a:t>
            </a:r>
            <a:r>
              <a:rPr lang="en-US" dirty="0"/>
              <a:t> can be obtained by grouping the </a:t>
            </a:r>
            <a:r>
              <a:rPr lang="en-US" dirty="0" err="1"/>
              <a:t>maxterms</a:t>
            </a:r>
            <a:r>
              <a:rPr lang="en-US" dirty="0"/>
              <a:t> (i.e. 0s) of the given function.</a:t>
            </a:r>
          </a:p>
          <a:p>
            <a:pPr marL="261938" indent="-261938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Example:</a:t>
            </a:r>
          </a:p>
          <a:p>
            <a:pPr lvl="1" fontAlgn="auto">
              <a:spcAft>
                <a:spcPts val="0"/>
              </a:spcAft>
              <a:buFont typeface="Wingdings" pitchFamily="2" charset="2"/>
              <a:buNone/>
            </a:pPr>
            <a:r>
              <a:rPr lang="en-US" dirty="0">
                <a:sym typeface="Symbol" pitchFamily="18" charset="2"/>
              </a:rPr>
              <a:t>	Given F = </a:t>
            </a:r>
            <a:r>
              <a:rPr lang="en-US" b="1" dirty="0">
                <a:latin typeface="Symbol" pitchFamily="18" charset="2"/>
                <a:sym typeface="Symbol" pitchFamily="18" charset="2"/>
              </a:rPr>
              <a:t>S</a:t>
            </a:r>
            <a:r>
              <a:rPr lang="en-US" dirty="0">
                <a:sym typeface="Symbol" pitchFamily="18" charset="2"/>
              </a:rPr>
              <a:t>m(0,1,2,3,5,7,8,9,10,11), we first draw the K-map, then group the </a:t>
            </a:r>
            <a:r>
              <a:rPr lang="en-US" dirty="0" err="1">
                <a:sym typeface="Symbol" pitchFamily="18" charset="2"/>
              </a:rPr>
              <a:t>maxterms</a:t>
            </a:r>
            <a:r>
              <a:rPr lang="en-US" dirty="0">
                <a:sym typeface="Symbol" pitchFamily="18" charset="2"/>
              </a:rPr>
              <a:t> together:</a:t>
            </a:r>
          </a:p>
        </p:txBody>
      </p:sp>
      <p:grpSp>
        <p:nvGrpSpPr>
          <p:cNvPr id="59" name="Group 4"/>
          <p:cNvGrpSpPr>
            <a:grpSpLocks/>
          </p:cNvGrpSpPr>
          <p:nvPr/>
        </p:nvGrpSpPr>
        <p:grpSpPr bwMode="auto">
          <a:xfrm>
            <a:off x="3200400" y="3581400"/>
            <a:ext cx="2724150" cy="2514600"/>
            <a:chOff x="3168" y="2256"/>
            <a:chExt cx="1716" cy="1584"/>
          </a:xfrm>
        </p:grpSpPr>
        <p:sp>
          <p:nvSpPr>
            <p:cNvPr id="60" name="Rectangle 5"/>
            <p:cNvSpPr>
              <a:spLocks noChangeArrowheads="1"/>
            </p:cNvSpPr>
            <p:nvPr/>
          </p:nvSpPr>
          <p:spPr bwMode="auto">
            <a:xfrm>
              <a:off x="3605" y="2639"/>
              <a:ext cx="1026" cy="97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Line 6"/>
            <p:cNvSpPr>
              <a:spLocks noChangeShapeType="1"/>
            </p:cNvSpPr>
            <p:nvPr/>
          </p:nvSpPr>
          <p:spPr bwMode="auto">
            <a:xfrm>
              <a:off x="3605" y="2883"/>
              <a:ext cx="102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Line 7"/>
            <p:cNvSpPr>
              <a:spLocks noChangeShapeType="1"/>
            </p:cNvSpPr>
            <p:nvPr/>
          </p:nvSpPr>
          <p:spPr bwMode="auto">
            <a:xfrm>
              <a:off x="3861" y="2639"/>
              <a:ext cx="0" cy="97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Text Box 8"/>
            <p:cNvSpPr txBox="1">
              <a:spLocks noChangeArrowheads="1"/>
            </p:cNvSpPr>
            <p:nvPr/>
          </p:nvSpPr>
          <p:spPr bwMode="auto">
            <a:xfrm>
              <a:off x="3600" y="3161"/>
              <a:ext cx="257" cy="1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latin typeface="Tahoma" pitchFamily="34" charset="0"/>
                </a:rPr>
                <a:t>1</a:t>
              </a:r>
              <a:endParaRPr lang="en-US" sz="1400" b="1">
                <a:solidFill>
                  <a:srgbClr val="FF0000"/>
                </a:solidFill>
                <a:latin typeface="Tahoma" pitchFamily="34" charset="0"/>
              </a:endParaRPr>
            </a:p>
          </p:txBody>
        </p:sp>
        <p:sp>
          <p:nvSpPr>
            <p:cNvPr id="64" name="Text Box 9"/>
            <p:cNvSpPr txBox="1">
              <a:spLocks noChangeArrowheads="1"/>
            </p:cNvSpPr>
            <p:nvPr/>
          </p:nvSpPr>
          <p:spPr bwMode="auto">
            <a:xfrm>
              <a:off x="3861" y="2932"/>
              <a:ext cx="257" cy="1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latin typeface="Tahoma" pitchFamily="34" charset="0"/>
                </a:rPr>
                <a:t>1</a:t>
              </a:r>
              <a:endParaRPr lang="en-US" sz="1400" b="1">
                <a:solidFill>
                  <a:srgbClr val="FF0000"/>
                </a:solidFill>
                <a:latin typeface="Tahoma" pitchFamily="34" charset="0"/>
              </a:endParaRPr>
            </a:p>
          </p:txBody>
        </p:sp>
        <p:sp>
          <p:nvSpPr>
            <p:cNvPr id="65" name="Text Box 10"/>
            <p:cNvSpPr txBox="1">
              <a:spLocks noChangeArrowheads="1"/>
            </p:cNvSpPr>
            <p:nvPr/>
          </p:nvSpPr>
          <p:spPr bwMode="auto">
            <a:xfrm>
              <a:off x="3226" y="3299"/>
              <a:ext cx="189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>
                  <a:latin typeface="Tahoma" pitchFamily="34" charset="0"/>
                </a:rPr>
                <a:t>C</a:t>
              </a:r>
            </a:p>
          </p:txBody>
        </p:sp>
        <p:sp>
          <p:nvSpPr>
            <p:cNvPr id="66" name="AutoShape 11"/>
            <p:cNvSpPr>
              <a:spLocks/>
            </p:cNvSpPr>
            <p:nvPr/>
          </p:nvSpPr>
          <p:spPr bwMode="auto">
            <a:xfrm>
              <a:off x="3387" y="3151"/>
              <a:ext cx="62" cy="461"/>
            </a:xfrm>
            <a:prstGeom prst="leftBrace">
              <a:avLst>
                <a:gd name="adj1" fmla="val 61962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AutoShape 12"/>
            <p:cNvSpPr>
              <a:spLocks/>
            </p:cNvSpPr>
            <p:nvPr/>
          </p:nvSpPr>
          <p:spPr bwMode="auto">
            <a:xfrm rot="5400000" flipV="1">
              <a:off x="4341" y="2196"/>
              <a:ext cx="76" cy="501"/>
            </a:xfrm>
            <a:prstGeom prst="leftBrace">
              <a:avLst>
                <a:gd name="adj1" fmla="val 54934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Text Box 13"/>
            <p:cNvSpPr txBox="1">
              <a:spLocks noChangeArrowheads="1"/>
            </p:cNvSpPr>
            <p:nvPr/>
          </p:nvSpPr>
          <p:spPr bwMode="auto">
            <a:xfrm>
              <a:off x="4283" y="2256"/>
              <a:ext cx="188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>
                  <a:latin typeface="Tahoma" pitchFamily="34" charset="0"/>
                </a:rPr>
                <a:t>A</a:t>
              </a:r>
            </a:p>
          </p:txBody>
        </p:sp>
        <p:sp>
          <p:nvSpPr>
            <p:cNvPr id="69" name="Line 14"/>
            <p:cNvSpPr>
              <a:spLocks noChangeShapeType="1"/>
            </p:cNvSpPr>
            <p:nvPr/>
          </p:nvSpPr>
          <p:spPr bwMode="auto">
            <a:xfrm>
              <a:off x="4118" y="2639"/>
              <a:ext cx="0" cy="97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Line 15"/>
            <p:cNvSpPr>
              <a:spLocks noChangeShapeType="1"/>
            </p:cNvSpPr>
            <p:nvPr/>
          </p:nvSpPr>
          <p:spPr bwMode="auto">
            <a:xfrm>
              <a:off x="4374" y="2639"/>
              <a:ext cx="0" cy="97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Text Box 16"/>
            <p:cNvSpPr txBox="1">
              <a:spLocks noChangeArrowheads="1"/>
            </p:cNvSpPr>
            <p:nvPr/>
          </p:nvSpPr>
          <p:spPr bwMode="auto">
            <a:xfrm>
              <a:off x="3399" y="2688"/>
              <a:ext cx="222" cy="10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r" eaLnBrk="0" hangingPunct="0">
                <a:spcAft>
                  <a:spcPts val="200"/>
                </a:spcAft>
              </a:pPr>
              <a:r>
                <a:rPr lang="en-US" sz="1200" b="1">
                  <a:latin typeface="Times New Roman" pitchFamily="18" charset="0"/>
                </a:rPr>
                <a:t>00</a:t>
              </a:r>
            </a:p>
            <a:p>
              <a:pPr algn="r" eaLnBrk="0" hangingPunct="0">
                <a:spcAft>
                  <a:spcPts val="200"/>
                </a:spcAft>
              </a:pPr>
              <a:r>
                <a:rPr lang="en-US" sz="1200" b="1">
                  <a:latin typeface="Times New Roman" pitchFamily="18" charset="0"/>
                </a:rPr>
                <a:t>   01</a:t>
              </a:r>
            </a:p>
            <a:p>
              <a:pPr algn="r" eaLnBrk="0" hangingPunct="0">
                <a:spcAft>
                  <a:spcPts val="200"/>
                </a:spcAft>
              </a:pPr>
              <a:endParaRPr lang="en-US" sz="1200" b="1">
                <a:latin typeface="Times New Roman" pitchFamily="18" charset="0"/>
              </a:endParaRPr>
            </a:p>
            <a:p>
              <a:pPr algn="r" eaLnBrk="0" hangingPunct="0">
                <a:spcAft>
                  <a:spcPts val="200"/>
                </a:spcAft>
              </a:pPr>
              <a:r>
                <a:rPr lang="en-US" sz="1200" b="1">
                  <a:latin typeface="Times New Roman" pitchFamily="18" charset="0"/>
                </a:rPr>
                <a:t>11</a:t>
              </a:r>
            </a:p>
            <a:p>
              <a:pPr algn="r" eaLnBrk="0" hangingPunct="0">
                <a:spcAft>
                  <a:spcPts val="200"/>
                </a:spcAft>
              </a:pPr>
              <a:endParaRPr lang="en-US" sz="1200" b="1">
                <a:latin typeface="Times New Roman" pitchFamily="18" charset="0"/>
              </a:endParaRPr>
            </a:p>
            <a:p>
              <a:pPr algn="r" eaLnBrk="0" hangingPunct="0">
                <a:spcAft>
                  <a:spcPts val="200"/>
                </a:spcAft>
              </a:pPr>
              <a:r>
                <a:rPr lang="en-US" sz="1200" b="1">
                  <a:latin typeface="Times New Roman" pitchFamily="18" charset="0"/>
                </a:rPr>
                <a:t>10</a:t>
              </a:r>
              <a:endParaRPr lang="en-US" sz="1600" b="1">
                <a:latin typeface="Times New Roman" pitchFamily="18" charset="0"/>
              </a:endParaRPr>
            </a:p>
          </p:txBody>
        </p:sp>
        <p:sp>
          <p:nvSpPr>
            <p:cNvPr id="72" name="Text Box 17"/>
            <p:cNvSpPr txBox="1">
              <a:spLocks noChangeArrowheads="1"/>
            </p:cNvSpPr>
            <p:nvPr/>
          </p:nvSpPr>
          <p:spPr bwMode="auto">
            <a:xfrm>
              <a:off x="3647" y="2483"/>
              <a:ext cx="956" cy="1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1200" b="1">
                  <a:latin typeface="Times New Roman" pitchFamily="18" charset="0"/>
                </a:rPr>
                <a:t>00      01      11      10</a:t>
              </a:r>
            </a:p>
          </p:txBody>
        </p:sp>
        <p:sp>
          <p:nvSpPr>
            <p:cNvPr id="73" name="AutoShape 18"/>
            <p:cNvSpPr>
              <a:spLocks/>
            </p:cNvSpPr>
            <p:nvPr/>
          </p:nvSpPr>
          <p:spPr bwMode="auto">
            <a:xfrm rot="-5400000">
              <a:off x="4073" y="3428"/>
              <a:ext cx="77" cy="501"/>
            </a:xfrm>
            <a:prstGeom prst="leftBrace">
              <a:avLst>
                <a:gd name="adj1" fmla="val 54221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Text Box 19"/>
            <p:cNvSpPr txBox="1">
              <a:spLocks noChangeArrowheads="1"/>
            </p:cNvSpPr>
            <p:nvPr/>
          </p:nvSpPr>
          <p:spPr bwMode="auto">
            <a:xfrm>
              <a:off x="4021" y="3693"/>
              <a:ext cx="189" cy="1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>
                  <a:latin typeface="Tahoma" pitchFamily="34" charset="0"/>
                </a:rPr>
                <a:t>B</a:t>
              </a:r>
            </a:p>
          </p:txBody>
        </p:sp>
        <p:sp>
          <p:nvSpPr>
            <p:cNvPr id="75" name="Line 20"/>
            <p:cNvSpPr>
              <a:spLocks noChangeShapeType="1"/>
            </p:cNvSpPr>
            <p:nvPr/>
          </p:nvSpPr>
          <p:spPr bwMode="auto">
            <a:xfrm flipH="1" flipV="1">
              <a:off x="3427" y="2438"/>
              <a:ext cx="170" cy="19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Text Box 21"/>
            <p:cNvSpPr txBox="1">
              <a:spLocks noChangeArrowheads="1"/>
            </p:cNvSpPr>
            <p:nvPr/>
          </p:nvSpPr>
          <p:spPr bwMode="auto">
            <a:xfrm>
              <a:off x="3168" y="2487"/>
              <a:ext cx="358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100" b="1">
                  <a:latin typeface="Tahoma" pitchFamily="34" charset="0"/>
                </a:rPr>
                <a:t>CD</a:t>
              </a:r>
            </a:p>
          </p:txBody>
        </p:sp>
        <p:sp>
          <p:nvSpPr>
            <p:cNvPr id="77" name="Text Box 22"/>
            <p:cNvSpPr txBox="1">
              <a:spLocks noChangeArrowheads="1"/>
            </p:cNvSpPr>
            <p:nvPr/>
          </p:nvSpPr>
          <p:spPr bwMode="auto">
            <a:xfrm>
              <a:off x="3451" y="2369"/>
              <a:ext cx="293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100" b="1">
                  <a:latin typeface="Tahoma" pitchFamily="34" charset="0"/>
                </a:rPr>
                <a:t>AB</a:t>
              </a:r>
            </a:p>
          </p:txBody>
        </p:sp>
        <p:sp>
          <p:nvSpPr>
            <p:cNvPr id="78" name="Line 23"/>
            <p:cNvSpPr>
              <a:spLocks noChangeShapeType="1"/>
            </p:cNvSpPr>
            <p:nvPr/>
          </p:nvSpPr>
          <p:spPr bwMode="auto">
            <a:xfrm>
              <a:off x="3605" y="3127"/>
              <a:ext cx="102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Line 24"/>
            <p:cNvSpPr>
              <a:spLocks noChangeShapeType="1"/>
            </p:cNvSpPr>
            <p:nvPr/>
          </p:nvSpPr>
          <p:spPr bwMode="auto">
            <a:xfrm>
              <a:off x="3605" y="3372"/>
              <a:ext cx="102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Line 25"/>
            <p:cNvSpPr>
              <a:spLocks noChangeShapeType="1"/>
            </p:cNvSpPr>
            <p:nvPr/>
          </p:nvSpPr>
          <p:spPr bwMode="auto">
            <a:xfrm>
              <a:off x="3605" y="3371"/>
              <a:ext cx="102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Text Box 26"/>
            <p:cNvSpPr txBox="1">
              <a:spLocks noChangeArrowheads="1"/>
            </p:cNvSpPr>
            <p:nvPr/>
          </p:nvSpPr>
          <p:spPr bwMode="auto">
            <a:xfrm>
              <a:off x="3855" y="3168"/>
              <a:ext cx="256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latin typeface="Tahoma" pitchFamily="34" charset="0"/>
                </a:rPr>
                <a:t>1</a:t>
              </a:r>
            </a:p>
          </p:txBody>
        </p:sp>
        <p:sp>
          <p:nvSpPr>
            <p:cNvPr id="82" name="Text Box 27"/>
            <p:cNvSpPr txBox="1">
              <a:spLocks noChangeArrowheads="1"/>
            </p:cNvSpPr>
            <p:nvPr/>
          </p:nvSpPr>
          <p:spPr bwMode="auto">
            <a:xfrm>
              <a:off x="4119" y="2935"/>
              <a:ext cx="256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0</a:t>
              </a:r>
            </a:p>
          </p:txBody>
        </p:sp>
        <p:sp>
          <p:nvSpPr>
            <p:cNvPr id="83" name="Line 28"/>
            <p:cNvSpPr>
              <a:spLocks noChangeShapeType="1"/>
            </p:cNvSpPr>
            <p:nvPr/>
          </p:nvSpPr>
          <p:spPr bwMode="auto">
            <a:xfrm>
              <a:off x="3605" y="3616"/>
              <a:ext cx="102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Text Box 29"/>
            <p:cNvSpPr txBox="1">
              <a:spLocks noChangeArrowheads="1"/>
            </p:cNvSpPr>
            <p:nvPr/>
          </p:nvSpPr>
          <p:spPr bwMode="auto">
            <a:xfrm>
              <a:off x="3600" y="2688"/>
              <a:ext cx="256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latin typeface="Tahoma" pitchFamily="34" charset="0"/>
                </a:rPr>
                <a:t>1</a:t>
              </a:r>
              <a:endParaRPr lang="en-US" sz="1400" b="1">
                <a:solidFill>
                  <a:srgbClr val="FF0000"/>
                </a:solidFill>
                <a:latin typeface="Tahoma" pitchFamily="34" charset="0"/>
              </a:endParaRPr>
            </a:p>
          </p:txBody>
        </p:sp>
        <p:sp>
          <p:nvSpPr>
            <p:cNvPr id="85" name="Text Box 30"/>
            <p:cNvSpPr txBox="1">
              <a:spLocks noChangeArrowheads="1"/>
            </p:cNvSpPr>
            <p:nvPr/>
          </p:nvSpPr>
          <p:spPr bwMode="auto">
            <a:xfrm>
              <a:off x="4378" y="3416"/>
              <a:ext cx="257" cy="1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latin typeface="Tahoma" pitchFamily="34" charset="0"/>
                </a:rPr>
                <a:t>1</a:t>
              </a:r>
              <a:endParaRPr lang="en-US" sz="1400" b="1">
                <a:solidFill>
                  <a:srgbClr val="FF0000"/>
                </a:solidFill>
                <a:latin typeface="Tahoma" pitchFamily="34" charset="0"/>
              </a:endParaRPr>
            </a:p>
          </p:txBody>
        </p:sp>
        <p:sp>
          <p:nvSpPr>
            <p:cNvPr id="86" name="AutoShape 31"/>
            <p:cNvSpPr>
              <a:spLocks/>
            </p:cNvSpPr>
            <p:nvPr/>
          </p:nvSpPr>
          <p:spPr bwMode="auto">
            <a:xfrm flipH="1">
              <a:off x="4665" y="2897"/>
              <a:ext cx="62" cy="461"/>
            </a:xfrm>
            <a:prstGeom prst="leftBrace">
              <a:avLst>
                <a:gd name="adj1" fmla="val 61962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Text Box 32"/>
            <p:cNvSpPr txBox="1">
              <a:spLocks noChangeArrowheads="1"/>
            </p:cNvSpPr>
            <p:nvPr/>
          </p:nvSpPr>
          <p:spPr bwMode="auto">
            <a:xfrm>
              <a:off x="4695" y="3048"/>
              <a:ext cx="189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>
                  <a:latin typeface="Tahoma" pitchFamily="34" charset="0"/>
                </a:rPr>
                <a:t>D</a:t>
              </a:r>
            </a:p>
          </p:txBody>
        </p:sp>
        <p:sp>
          <p:nvSpPr>
            <p:cNvPr id="88" name="Text Box 33"/>
            <p:cNvSpPr txBox="1">
              <a:spLocks noChangeArrowheads="1"/>
            </p:cNvSpPr>
            <p:nvPr/>
          </p:nvSpPr>
          <p:spPr bwMode="auto">
            <a:xfrm>
              <a:off x="3600" y="3416"/>
              <a:ext cx="257" cy="1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latin typeface="Tahoma" pitchFamily="34" charset="0"/>
                </a:rPr>
                <a:t>1</a:t>
              </a:r>
              <a:endParaRPr lang="en-US" sz="1400" b="1">
                <a:solidFill>
                  <a:srgbClr val="FF0000"/>
                </a:solidFill>
                <a:latin typeface="Tahoma" pitchFamily="34" charset="0"/>
              </a:endParaRPr>
            </a:p>
          </p:txBody>
        </p:sp>
        <p:sp>
          <p:nvSpPr>
            <p:cNvPr id="89" name="Text Box 34"/>
            <p:cNvSpPr txBox="1">
              <a:spLocks noChangeArrowheads="1"/>
            </p:cNvSpPr>
            <p:nvPr/>
          </p:nvSpPr>
          <p:spPr bwMode="auto">
            <a:xfrm>
              <a:off x="4378" y="2680"/>
              <a:ext cx="257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latin typeface="Tahoma" pitchFamily="34" charset="0"/>
                </a:rPr>
                <a:t>1</a:t>
              </a:r>
              <a:endParaRPr lang="en-US" sz="1400" b="1">
                <a:solidFill>
                  <a:srgbClr val="FF0000"/>
                </a:solidFill>
                <a:latin typeface="Tahoma" pitchFamily="34" charset="0"/>
              </a:endParaRPr>
            </a:p>
          </p:txBody>
        </p:sp>
        <p:sp>
          <p:nvSpPr>
            <p:cNvPr id="90" name="Text Box 35"/>
            <p:cNvSpPr txBox="1">
              <a:spLocks noChangeArrowheads="1"/>
            </p:cNvSpPr>
            <p:nvPr/>
          </p:nvSpPr>
          <p:spPr bwMode="auto">
            <a:xfrm>
              <a:off x="3600" y="2928"/>
              <a:ext cx="256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latin typeface="Tahoma" pitchFamily="34" charset="0"/>
                </a:rPr>
                <a:t>1</a:t>
              </a:r>
              <a:endParaRPr lang="en-US" sz="1400" b="1">
                <a:solidFill>
                  <a:srgbClr val="FF0000"/>
                </a:solidFill>
                <a:latin typeface="Tahoma" pitchFamily="34" charset="0"/>
              </a:endParaRPr>
            </a:p>
          </p:txBody>
        </p:sp>
        <p:sp>
          <p:nvSpPr>
            <p:cNvPr id="91" name="AutoShape 36"/>
            <p:cNvSpPr>
              <a:spLocks/>
            </p:cNvSpPr>
            <p:nvPr/>
          </p:nvSpPr>
          <p:spPr bwMode="auto">
            <a:xfrm rot="5400000" flipH="1">
              <a:off x="4018" y="3278"/>
              <a:ext cx="171" cy="432"/>
            </a:xfrm>
            <a:prstGeom prst="rightBracket">
              <a:avLst>
                <a:gd name="adj" fmla="val 21053"/>
              </a:avLst>
            </a:prstGeom>
            <a:solidFill>
              <a:srgbClr val="CCFFCC">
                <a:alpha val="50195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" name="AutoShape 37"/>
            <p:cNvSpPr>
              <a:spLocks/>
            </p:cNvSpPr>
            <p:nvPr/>
          </p:nvSpPr>
          <p:spPr bwMode="auto">
            <a:xfrm rot="-5400000" flipH="1" flipV="1">
              <a:off x="4018" y="2558"/>
              <a:ext cx="172" cy="432"/>
            </a:xfrm>
            <a:prstGeom prst="rightBracket">
              <a:avLst>
                <a:gd name="adj" fmla="val 20930"/>
              </a:avLst>
            </a:prstGeom>
            <a:solidFill>
              <a:srgbClr val="CCFFCC">
                <a:alpha val="50195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Text Box 38"/>
            <p:cNvSpPr txBox="1">
              <a:spLocks noChangeArrowheads="1"/>
            </p:cNvSpPr>
            <p:nvPr/>
          </p:nvSpPr>
          <p:spPr bwMode="auto">
            <a:xfrm>
              <a:off x="4368" y="2928"/>
              <a:ext cx="256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latin typeface="Tahoma" pitchFamily="34" charset="0"/>
                </a:rPr>
                <a:t>1</a:t>
              </a:r>
            </a:p>
          </p:txBody>
        </p:sp>
        <p:sp>
          <p:nvSpPr>
            <p:cNvPr id="94" name="Text Box 39"/>
            <p:cNvSpPr txBox="1">
              <a:spLocks noChangeArrowheads="1"/>
            </p:cNvSpPr>
            <p:nvPr/>
          </p:nvSpPr>
          <p:spPr bwMode="auto">
            <a:xfrm>
              <a:off x="4368" y="3168"/>
              <a:ext cx="256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latin typeface="Tahoma" pitchFamily="34" charset="0"/>
                </a:rPr>
                <a:t>1</a:t>
              </a:r>
            </a:p>
          </p:txBody>
        </p:sp>
        <p:sp>
          <p:nvSpPr>
            <p:cNvPr id="95" name="Text Box 40"/>
            <p:cNvSpPr txBox="1">
              <a:spLocks noChangeArrowheads="1"/>
            </p:cNvSpPr>
            <p:nvPr/>
          </p:nvSpPr>
          <p:spPr bwMode="auto">
            <a:xfrm>
              <a:off x="4128" y="3168"/>
              <a:ext cx="256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0</a:t>
              </a:r>
            </a:p>
          </p:txBody>
        </p:sp>
        <p:sp>
          <p:nvSpPr>
            <p:cNvPr id="96" name="Text Box 41"/>
            <p:cNvSpPr txBox="1">
              <a:spLocks noChangeArrowheads="1"/>
            </p:cNvSpPr>
            <p:nvPr/>
          </p:nvSpPr>
          <p:spPr bwMode="auto">
            <a:xfrm>
              <a:off x="4128" y="3408"/>
              <a:ext cx="256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0</a:t>
              </a:r>
            </a:p>
          </p:txBody>
        </p:sp>
        <p:sp>
          <p:nvSpPr>
            <p:cNvPr id="97" name="Text Box 42"/>
            <p:cNvSpPr txBox="1">
              <a:spLocks noChangeArrowheads="1"/>
            </p:cNvSpPr>
            <p:nvPr/>
          </p:nvSpPr>
          <p:spPr bwMode="auto">
            <a:xfrm>
              <a:off x="3888" y="3408"/>
              <a:ext cx="256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0</a:t>
              </a:r>
            </a:p>
          </p:txBody>
        </p:sp>
        <p:sp>
          <p:nvSpPr>
            <p:cNvPr id="98" name="Text Box 43"/>
            <p:cNvSpPr txBox="1">
              <a:spLocks noChangeArrowheads="1"/>
            </p:cNvSpPr>
            <p:nvPr/>
          </p:nvSpPr>
          <p:spPr bwMode="auto">
            <a:xfrm>
              <a:off x="3888" y="2688"/>
              <a:ext cx="256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0</a:t>
              </a:r>
            </a:p>
          </p:txBody>
        </p:sp>
        <p:sp>
          <p:nvSpPr>
            <p:cNvPr id="99" name="Text Box 44"/>
            <p:cNvSpPr txBox="1">
              <a:spLocks noChangeArrowheads="1"/>
            </p:cNvSpPr>
            <p:nvPr/>
          </p:nvSpPr>
          <p:spPr bwMode="auto">
            <a:xfrm>
              <a:off x="4128" y="2688"/>
              <a:ext cx="256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0</a:t>
              </a:r>
            </a:p>
          </p:txBody>
        </p:sp>
        <p:sp>
          <p:nvSpPr>
            <p:cNvPr id="100" name="AutoShape 45"/>
            <p:cNvSpPr>
              <a:spLocks noChangeArrowheads="1"/>
            </p:cNvSpPr>
            <p:nvPr/>
          </p:nvSpPr>
          <p:spPr bwMode="auto">
            <a:xfrm>
              <a:off x="4153" y="2716"/>
              <a:ext cx="192" cy="849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0314578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 fontScale="90000"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5.6 Finding Simplified POS Expression (2/2)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#15: Simplification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45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49" name="Rectangle 3"/>
          <p:cNvSpPr txBox="1">
            <a:spLocks noChangeArrowheads="1"/>
          </p:cNvSpPr>
          <p:nvPr/>
        </p:nvSpPr>
        <p:spPr>
          <a:xfrm>
            <a:off x="457200" y="3657600"/>
            <a:ext cx="8229600" cy="2473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/>
              <a:t>This gives the SOP of </a:t>
            </a:r>
            <a:r>
              <a:rPr lang="en-US">
                <a:solidFill>
                  <a:srgbClr val="C00000"/>
                </a:solidFill>
              </a:rPr>
              <a:t>F'</a:t>
            </a:r>
            <a:r>
              <a:rPr lang="en-US"/>
              <a:t> to be</a:t>
            </a:r>
            <a:br>
              <a:rPr lang="en-US"/>
            </a:br>
            <a:r>
              <a:rPr lang="en-US"/>
              <a:t>	F' = B</a:t>
            </a:r>
            <a:r>
              <a:rPr lang="en-US">
                <a:sym typeface="Symbol" pitchFamily="18" charset="2"/>
              </a:rPr>
              <a:t></a:t>
            </a:r>
            <a:r>
              <a:rPr lang="en-US"/>
              <a:t>D' + A</a:t>
            </a:r>
            <a:r>
              <a:rPr lang="en-US">
                <a:sym typeface="Symbol" pitchFamily="18" charset="2"/>
              </a:rPr>
              <a:t></a:t>
            </a:r>
            <a:r>
              <a:rPr lang="en-US"/>
              <a:t>B </a:t>
            </a:r>
          </a:p>
          <a:p>
            <a:pPr fontAlgn="auto">
              <a:spcBef>
                <a:spcPct val="50000"/>
              </a:spcBef>
              <a:spcAft>
                <a:spcPts val="0"/>
              </a:spcAft>
            </a:pPr>
            <a:r>
              <a:rPr lang="en-US"/>
              <a:t>To get POS of </a:t>
            </a:r>
            <a:r>
              <a:rPr lang="en-US">
                <a:solidFill>
                  <a:srgbClr val="C00000"/>
                </a:solidFill>
              </a:rPr>
              <a:t>F</a:t>
            </a:r>
            <a:r>
              <a:rPr lang="en-US"/>
              <a:t>, we have</a:t>
            </a:r>
          </a:p>
          <a:p>
            <a:pPr lvl="1" fontAlgn="auto">
              <a:spcBef>
                <a:spcPct val="5000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>
                <a:sym typeface="Symbol" pitchFamily="18" charset="2"/>
              </a:rPr>
              <a:t>	F 	= (BD' + AB)' </a:t>
            </a:r>
            <a:br>
              <a:rPr lang="en-US">
                <a:sym typeface="Symbol" pitchFamily="18" charset="2"/>
              </a:rPr>
            </a:br>
            <a:r>
              <a:rPr lang="en-US">
                <a:sym typeface="Symbol" pitchFamily="18" charset="2"/>
              </a:rPr>
              <a:t>	= (BD')'  (AB)' 		(DeMorgan)</a:t>
            </a:r>
            <a:br>
              <a:rPr lang="en-US">
                <a:sym typeface="Symbol" pitchFamily="18" charset="2"/>
              </a:rPr>
            </a:br>
            <a:r>
              <a:rPr lang="en-US">
                <a:sym typeface="Symbol" pitchFamily="18" charset="2"/>
              </a:rPr>
              <a:t>	= </a:t>
            </a:r>
            <a:r>
              <a:rPr lang="en-US" b="1">
                <a:solidFill>
                  <a:srgbClr val="800000"/>
                </a:solidFill>
                <a:sym typeface="Symbol" pitchFamily="18" charset="2"/>
              </a:rPr>
              <a:t>(B'+D)  (A'+B')</a:t>
            </a:r>
            <a:r>
              <a:rPr lang="en-US">
                <a:sym typeface="Symbol" pitchFamily="18" charset="2"/>
              </a:rPr>
              <a:t>	(DeMorgan) </a:t>
            </a:r>
            <a:endParaRPr lang="en-US" dirty="0">
              <a:sym typeface="Symbol" pitchFamily="18" charset="2"/>
            </a:endParaRPr>
          </a:p>
        </p:txBody>
      </p:sp>
      <p:grpSp>
        <p:nvGrpSpPr>
          <p:cNvPr id="50" name="Group 132"/>
          <p:cNvGrpSpPr>
            <a:grpSpLocks/>
          </p:cNvGrpSpPr>
          <p:nvPr/>
        </p:nvGrpSpPr>
        <p:grpSpPr bwMode="auto">
          <a:xfrm>
            <a:off x="838200" y="1143000"/>
            <a:ext cx="3352800" cy="2438400"/>
            <a:chOff x="528" y="720"/>
            <a:chExt cx="2112" cy="1536"/>
          </a:xfrm>
        </p:grpSpPr>
        <p:grpSp>
          <p:nvGrpSpPr>
            <p:cNvPr id="51" name="Group 88"/>
            <p:cNvGrpSpPr>
              <a:grpSpLocks/>
            </p:cNvGrpSpPr>
            <p:nvPr/>
          </p:nvGrpSpPr>
          <p:grpSpPr bwMode="auto">
            <a:xfrm>
              <a:off x="1008" y="720"/>
              <a:ext cx="1632" cy="1536"/>
              <a:chOff x="3264" y="672"/>
              <a:chExt cx="1632" cy="1536"/>
            </a:xfrm>
          </p:grpSpPr>
          <p:sp>
            <p:nvSpPr>
              <p:cNvPr id="53" name="Rectangle 89"/>
              <p:cNvSpPr>
                <a:spLocks noChangeArrowheads="1"/>
              </p:cNvSpPr>
              <p:nvPr/>
            </p:nvSpPr>
            <p:spPr bwMode="auto">
              <a:xfrm>
                <a:off x="3680" y="1043"/>
                <a:ext cx="975" cy="948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" name="Line 90"/>
              <p:cNvSpPr>
                <a:spLocks noChangeShapeType="1"/>
              </p:cNvSpPr>
              <p:nvPr/>
            </p:nvSpPr>
            <p:spPr bwMode="auto">
              <a:xfrm>
                <a:off x="3680" y="1280"/>
                <a:ext cx="97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" name="Line 91"/>
              <p:cNvSpPr>
                <a:spLocks noChangeShapeType="1"/>
              </p:cNvSpPr>
              <p:nvPr/>
            </p:nvSpPr>
            <p:spPr bwMode="auto">
              <a:xfrm>
                <a:off x="3923" y="1043"/>
                <a:ext cx="0" cy="94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" name="Text Box 92"/>
              <p:cNvSpPr txBox="1">
                <a:spLocks noChangeArrowheads="1"/>
              </p:cNvSpPr>
              <p:nvPr/>
            </p:nvSpPr>
            <p:spPr bwMode="auto">
              <a:xfrm>
                <a:off x="3675" y="1550"/>
                <a:ext cx="244" cy="1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latin typeface="Tahoma" pitchFamily="34" charset="0"/>
                  </a:rPr>
                  <a:t>1</a:t>
                </a:r>
                <a:endParaRPr lang="en-US" sz="1400" b="1">
                  <a:solidFill>
                    <a:srgbClr val="FF0000"/>
                  </a:solidFill>
                  <a:latin typeface="Tahoma" pitchFamily="34" charset="0"/>
                </a:endParaRPr>
              </a:p>
            </p:txBody>
          </p:sp>
          <p:sp>
            <p:nvSpPr>
              <p:cNvPr id="57" name="Text Box 93"/>
              <p:cNvSpPr txBox="1">
                <a:spLocks noChangeArrowheads="1"/>
              </p:cNvSpPr>
              <p:nvPr/>
            </p:nvSpPr>
            <p:spPr bwMode="auto">
              <a:xfrm>
                <a:off x="3923" y="1328"/>
                <a:ext cx="244" cy="1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latin typeface="Tahoma" pitchFamily="34" charset="0"/>
                  </a:rPr>
                  <a:t>1</a:t>
                </a:r>
                <a:endParaRPr lang="en-US" sz="1400" b="1">
                  <a:solidFill>
                    <a:srgbClr val="FF0000"/>
                  </a:solidFill>
                  <a:latin typeface="Tahoma" pitchFamily="34" charset="0"/>
                </a:endParaRPr>
              </a:p>
            </p:txBody>
          </p:sp>
          <p:sp>
            <p:nvSpPr>
              <p:cNvPr id="101" name="Text Box 94"/>
              <p:cNvSpPr txBox="1">
                <a:spLocks noChangeArrowheads="1"/>
              </p:cNvSpPr>
              <p:nvPr/>
            </p:nvSpPr>
            <p:spPr bwMode="auto">
              <a:xfrm>
                <a:off x="3319" y="1683"/>
                <a:ext cx="180" cy="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>
                    <a:latin typeface="Tahoma" pitchFamily="34" charset="0"/>
                  </a:rPr>
                  <a:t>C</a:t>
                </a:r>
              </a:p>
            </p:txBody>
          </p:sp>
          <p:sp>
            <p:nvSpPr>
              <p:cNvPr id="102" name="AutoShape 95"/>
              <p:cNvSpPr>
                <a:spLocks/>
              </p:cNvSpPr>
              <p:nvPr/>
            </p:nvSpPr>
            <p:spPr bwMode="auto">
              <a:xfrm>
                <a:off x="3472" y="1540"/>
                <a:ext cx="59" cy="447"/>
              </a:xfrm>
              <a:prstGeom prst="leftBrace">
                <a:avLst>
                  <a:gd name="adj1" fmla="val 63136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" name="AutoShape 96"/>
              <p:cNvSpPr>
                <a:spLocks/>
              </p:cNvSpPr>
              <p:nvPr/>
            </p:nvSpPr>
            <p:spPr bwMode="auto">
              <a:xfrm rot="5400000" flipV="1">
                <a:off x="4378" y="619"/>
                <a:ext cx="74" cy="476"/>
              </a:xfrm>
              <a:prstGeom prst="leftBrace">
                <a:avLst>
                  <a:gd name="adj1" fmla="val 53604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" name="Text Box 97"/>
              <p:cNvSpPr txBox="1">
                <a:spLocks noChangeArrowheads="1"/>
              </p:cNvSpPr>
              <p:nvPr/>
            </p:nvSpPr>
            <p:spPr bwMode="auto">
              <a:xfrm>
                <a:off x="4324" y="672"/>
                <a:ext cx="179" cy="1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>
                    <a:latin typeface="Tahoma" pitchFamily="34" charset="0"/>
                  </a:rPr>
                  <a:t>A</a:t>
                </a:r>
              </a:p>
            </p:txBody>
          </p:sp>
          <p:sp>
            <p:nvSpPr>
              <p:cNvPr id="105" name="Line 98"/>
              <p:cNvSpPr>
                <a:spLocks noChangeShapeType="1"/>
              </p:cNvSpPr>
              <p:nvPr/>
            </p:nvSpPr>
            <p:spPr bwMode="auto">
              <a:xfrm>
                <a:off x="4167" y="1043"/>
                <a:ext cx="0" cy="94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" name="Line 99"/>
              <p:cNvSpPr>
                <a:spLocks noChangeShapeType="1"/>
              </p:cNvSpPr>
              <p:nvPr/>
            </p:nvSpPr>
            <p:spPr bwMode="auto">
              <a:xfrm>
                <a:off x="4411" y="1043"/>
                <a:ext cx="0" cy="94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" name="Text Box 100"/>
              <p:cNvSpPr txBox="1">
                <a:spLocks noChangeArrowheads="1"/>
              </p:cNvSpPr>
              <p:nvPr/>
            </p:nvSpPr>
            <p:spPr bwMode="auto">
              <a:xfrm>
                <a:off x="3456" y="1091"/>
                <a:ext cx="239" cy="9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r" eaLnBrk="0" hangingPunct="0">
                  <a:spcAft>
                    <a:spcPts val="100"/>
                  </a:spcAft>
                </a:pPr>
                <a:r>
                  <a:rPr lang="en-US" sz="1200" b="1">
                    <a:latin typeface="Times New Roman" pitchFamily="18" charset="0"/>
                  </a:rPr>
                  <a:t>00</a:t>
                </a:r>
              </a:p>
              <a:p>
                <a:pPr algn="r" eaLnBrk="0" hangingPunct="0">
                  <a:spcAft>
                    <a:spcPts val="100"/>
                  </a:spcAft>
                </a:pPr>
                <a:r>
                  <a:rPr lang="en-US" sz="1200" b="1">
                    <a:latin typeface="Times New Roman" pitchFamily="18" charset="0"/>
                  </a:rPr>
                  <a:t>   01</a:t>
                </a:r>
              </a:p>
              <a:p>
                <a:pPr algn="r" eaLnBrk="0" hangingPunct="0">
                  <a:spcAft>
                    <a:spcPts val="100"/>
                  </a:spcAft>
                </a:pPr>
                <a:endParaRPr lang="en-US" sz="1200" b="1">
                  <a:latin typeface="Times New Roman" pitchFamily="18" charset="0"/>
                </a:endParaRPr>
              </a:p>
              <a:p>
                <a:pPr algn="r" eaLnBrk="0" hangingPunct="0">
                  <a:spcAft>
                    <a:spcPts val="100"/>
                  </a:spcAft>
                </a:pPr>
                <a:r>
                  <a:rPr lang="en-US" sz="1200" b="1">
                    <a:latin typeface="Times New Roman" pitchFamily="18" charset="0"/>
                  </a:rPr>
                  <a:t>11</a:t>
                </a:r>
              </a:p>
              <a:p>
                <a:pPr algn="r" eaLnBrk="0" hangingPunct="0">
                  <a:spcAft>
                    <a:spcPts val="100"/>
                  </a:spcAft>
                </a:pPr>
                <a:endParaRPr lang="en-US" sz="1200" b="1">
                  <a:latin typeface="Times New Roman" pitchFamily="18" charset="0"/>
                </a:endParaRPr>
              </a:p>
              <a:p>
                <a:pPr algn="r" eaLnBrk="0" hangingPunct="0">
                  <a:spcAft>
                    <a:spcPts val="100"/>
                  </a:spcAft>
                </a:pPr>
                <a:r>
                  <a:rPr lang="en-US" sz="1200" b="1">
                    <a:latin typeface="Times New Roman" pitchFamily="18" charset="0"/>
                  </a:rPr>
                  <a:t>10</a:t>
                </a:r>
                <a:endParaRPr lang="en-US" sz="1600" b="1">
                  <a:latin typeface="Times New Roman" pitchFamily="18" charset="0"/>
                </a:endParaRPr>
              </a:p>
            </p:txBody>
          </p:sp>
          <p:sp>
            <p:nvSpPr>
              <p:cNvPr id="108" name="Text Box 101"/>
              <p:cNvSpPr txBox="1">
                <a:spLocks noChangeArrowheads="1"/>
              </p:cNvSpPr>
              <p:nvPr/>
            </p:nvSpPr>
            <p:spPr bwMode="auto">
              <a:xfrm>
                <a:off x="3720" y="892"/>
                <a:ext cx="984" cy="1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US" sz="1200" b="1">
                    <a:latin typeface="Times New Roman" pitchFamily="18" charset="0"/>
                  </a:rPr>
                  <a:t>00      01      11      10</a:t>
                </a:r>
              </a:p>
            </p:txBody>
          </p:sp>
          <p:sp>
            <p:nvSpPr>
              <p:cNvPr id="109" name="AutoShape 102"/>
              <p:cNvSpPr>
                <a:spLocks/>
              </p:cNvSpPr>
              <p:nvPr/>
            </p:nvSpPr>
            <p:spPr bwMode="auto">
              <a:xfrm rot="-5400000">
                <a:off x="4124" y="1813"/>
                <a:ext cx="75" cy="477"/>
              </a:xfrm>
              <a:prstGeom prst="leftBrace">
                <a:avLst>
                  <a:gd name="adj1" fmla="val 53000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" name="Text Box 103"/>
              <p:cNvSpPr txBox="1">
                <a:spLocks noChangeArrowheads="1"/>
              </p:cNvSpPr>
              <p:nvPr/>
            </p:nvSpPr>
            <p:spPr bwMode="auto">
              <a:xfrm>
                <a:off x="4075" y="2065"/>
                <a:ext cx="180" cy="1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>
                    <a:latin typeface="Tahoma" pitchFamily="34" charset="0"/>
                  </a:rPr>
                  <a:t>B</a:t>
                </a:r>
              </a:p>
            </p:txBody>
          </p:sp>
          <p:sp>
            <p:nvSpPr>
              <p:cNvPr id="111" name="Line 104"/>
              <p:cNvSpPr>
                <a:spLocks noChangeShapeType="1"/>
              </p:cNvSpPr>
              <p:nvPr/>
            </p:nvSpPr>
            <p:spPr bwMode="auto">
              <a:xfrm flipH="1" flipV="1">
                <a:off x="3510" y="848"/>
                <a:ext cx="162" cy="19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" name="Text Box 105"/>
              <p:cNvSpPr txBox="1">
                <a:spLocks noChangeArrowheads="1"/>
              </p:cNvSpPr>
              <p:nvPr/>
            </p:nvSpPr>
            <p:spPr bwMode="auto">
              <a:xfrm>
                <a:off x="3264" y="896"/>
                <a:ext cx="340" cy="1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100" b="1">
                    <a:latin typeface="Tahoma" pitchFamily="34" charset="0"/>
                  </a:rPr>
                  <a:t>CD</a:t>
                </a:r>
              </a:p>
            </p:txBody>
          </p:sp>
          <p:sp>
            <p:nvSpPr>
              <p:cNvPr id="113" name="Text Box 106"/>
              <p:cNvSpPr txBox="1">
                <a:spLocks noChangeArrowheads="1"/>
              </p:cNvSpPr>
              <p:nvPr/>
            </p:nvSpPr>
            <p:spPr bwMode="auto">
              <a:xfrm>
                <a:off x="3533" y="782"/>
                <a:ext cx="279" cy="1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100" b="1">
                    <a:latin typeface="Tahoma" pitchFamily="34" charset="0"/>
                  </a:rPr>
                  <a:t>AB</a:t>
                </a:r>
              </a:p>
            </p:txBody>
          </p:sp>
          <p:sp>
            <p:nvSpPr>
              <p:cNvPr id="114" name="Line 107"/>
              <p:cNvSpPr>
                <a:spLocks noChangeShapeType="1"/>
              </p:cNvSpPr>
              <p:nvPr/>
            </p:nvSpPr>
            <p:spPr bwMode="auto">
              <a:xfrm>
                <a:off x="3680" y="1517"/>
                <a:ext cx="97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" name="Line 108"/>
              <p:cNvSpPr>
                <a:spLocks noChangeShapeType="1"/>
              </p:cNvSpPr>
              <p:nvPr/>
            </p:nvSpPr>
            <p:spPr bwMode="auto">
              <a:xfrm>
                <a:off x="3680" y="1754"/>
                <a:ext cx="97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" name="Line 109"/>
              <p:cNvSpPr>
                <a:spLocks noChangeShapeType="1"/>
              </p:cNvSpPr>
              <p:nvPr/>
            </p:nvSpPr>
            <p:spPr bwMode="auto">
              <a:xfrm>
                <a:off x="3680" y="1753"/>
                <a:ext cx="97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" name="Text Box 110"/>
              <p:cNvSpPr txBox="1">
                <a:spLocks noChangeArrowheads="1"/>
              </p:cNvSpPr>
              <p:nvPr/>
            </p:nvSpPr>
            <p:spPr bwMode="auto">
              <a:xfrm>
                <a:off x="3917" y="1556"/>
                <a:ext cx="244" cy="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118" name="Text Box 111"/>
              <p:cNvSpPr txBox="1">
                <a:spLocks noChangeArrowheads="1"/>
              </p:cNvSpPr>
              <p:nvPr/>
            </p:nvSpPr>
            <p:spPr bwMode="auto">
              <a:xfrm>
                <a:off x="4168" y="1330"/>
                <a:ext cx="244" cy="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solidFill>
                      <a:srgbClr val="FF0000"/>
                    </a:solidFill>
                    <a:latin typeface="Tahoma" pitchFamily="34" charset="0"/>
                  </a:rPr>
                  <a:t>0</a:t>
                </a:r>
              </a:p>
            </p:txBody>
          </p:sp>
          <p:sp>
            <p:nvSpPr>
              <p:cNvPr id="119" name="Line 112"/>
              <p:cNvSpPr>
                <a:spLocks noChangeShapeType="1"/>
              </p:cNvSpPr>
              <p:nvPr/>
            </p:nvSpPr>
            <p:spPr bwMode="auto">
              <a:xfrm>
                <a:off x="3680" y="1991"/>
                <a:ext cx="97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" name="Text Box 113"/>
              <p:cNvSpPr txBox="1">
                <a:spLocks noChangeArrowheads="1"/>
              </p:cNvSpPr>
              <p:nvPr/>
            </p:nvSpPr>
            <p:spPr bwMode="auto">
              <a:xfrm>
                <a:off x="3675" y="1091"/>
                <a:ext cx="243" cy="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latin typeface="Tahoma" pitchFamily="34" charset="0"/>
                  </a:rPr>
                  <a:t>1</a:t>
                </a:r>
                <a:endParaRPr lang="en-US" sz="1400" b="1">
                  <a:solidFill>
                    <a:srgbClr val="FF0000"/>
                  </a:solidFill>
                  <a:latin typeface="Tahoma" pitchFamily="34" charset="0"/>
                </a:endParaRPr>
              </a:p>
            </p:txBody>
          </p:sp>
          <p:sp>
            <p:nvSpPr>
              <p:cNvPr id="121" name="Text Box 114"/>
              <p:cNvSpPr txBox="1">
                <a:spLocks noChangeArrowheads="1"/>
              </p:cNvSpPr>
              <p:nvPr/>
            </p:nvSpPr>
            <p:spPr bwMode="auto">
              <a:xfrm>
                <a:off x="4415" y="1797"/>
                <a:ext cx="244" cy="1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latin typeface="Tahoma" pitchFamily="34" charset="0"/>
                  </a:rPr>
                  <a:t>1</a:t>
                </a:r>
                <a:endParaRPr lang="en-US" sz="1400" b="1">
                  <a:solidFill>
                    <a:srgbClr val="FF0000"/>
                  </a:solidFill>
                  <a:latin typeface="Tahoma" pitchFamily="34" charset="0"/>
                </a:endParaRPr>
              </a:p>
            </p:txBody>
          </p:sp>
          <p:sp>
            <p:nvSpPr>
              <p:cNvPr id="122" name="AutoShape 115"/>
              <p:cNvSpPr>
                <a:spLocks/>
              </p:cNvSpPr>
              <p:nvPr/>
            </p:nvSpPr>
            <p:spPr bwMode="auto">
              <a:xfrm flipH="1">
                <a:off x="4688" y="1294"/>
                <a:ext cx="59" cy="447"/>
              </a:xfrm>
              <a:prstGeom prst="leftBrace">
                <a:avLst>
                  <a:gd name="adj1" fmla="val 63136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" name="Text Box 116"/>
              <p:cNvSpPr txBox="1">
                <a:spLocks noChangeArrowheads="1"/>
              </p:cNvSpPr>
              <p:nvPr/>
            </p:nvSpPr>
            <p:spPr bwMode="auto">
              <a:xfrm>
                <a:off x="4716" y="1440"/>
                <a:ext cx="180" cy="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>
                    <a:latin typeface="Tahoma" pitchFamily="34" charset="0"/>
                  </a:rPr>
                  <a:t>D</a:t>
                </a:r>
              </a:p>
            </p:txBody>
          </p:sp>
          <p:sp>
            <p:nvSpPr>
              <p:cNvPr id="124" name="Text Box 117"/>
              <p:cNvSpPr txBox="1">
                <a:spLocks noChangeArrowheads="1"/>
              </p:cNvSpPr>
              <p:nvPr/>
            </p:nvSpPr>
            <p:spPr bwMode="auto">
              <a:xfrm>
                <a:off x="3675" y="1797"/>
                <a:ext cx="244" cy="1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latin typeface="Tahoma" pitchFamily="34" charset="0"/>
                  </a:rPr>
                  <a:t>1</a:t>
                </a:r>
                <a:endParaRPr lang="en-US" sz="1400" b="1">
                  <a:solidFill>
                    <a:srgbClr val="FF0000"/>
                  </a:solidFill>
                  <a:latin typeface="Tahoma" pitchFamily="34" charset="0"/>
                </a:endParaRPr>
              </a:p>
            </p:txBody>
          </p:sp>
          <p:sp>
            <p:nvSpPr>
              <p:cNvPr id="125" name="Text Box 118"/>
              <p:cNvSpPr txBox="1">
                <a:spLocks noChangeArrowheads="1"/>
              </p:cNvSpPr>
              <p:nvPr/>
            </p:nvSpPr>
            <p:spPr bwMode="auto">
              <a:xfrm>
                <a:off x="4415" y="1083"/>
                <a:ext cx="244" cy="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latin typeface="Tahoma" pitchFamily="34" charset="0"/>
                  </a:rPr>
                  <a:t>1</a:t>
                </a:r>
                <a:endParaRPr lang="en-US" sz="1400" b="1">
                  <a:solidFill>
                    <a:srgbClr val="FF0000"/>
                  </a:solidFill>
                  <a:latin typeface="Tahoma" pitchFamily="34" charset="0"/>
                </a:endParaRPr>
              </a:p>
            </p:txBody>
          </p:sp>
          <p:sp>
            <p:nvSpPr>
              <p:cNvPr id="126" name="Text Box 119"/>
              <p:cNvSpPr txBox="1">
                <a:spLocks noChangeArrowheads="1"/>
              </p:cNvSpPr>
              <p:nvPr/>
            </p:nvSpPr>
            <p:spPr bwMode="auto">
              <a:xfrm>
                <a:off x="3675" y="1324"/>
                <a:ext cx="243" cy="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latin typeface="Tahoma" pitchFamily="34" charset="0"/>
                  </a:rPr>
                  <a:t>1</a:t>
                </a:r>
                <a:endParaRPr lang="en-US" sz="1400" b="1">
                  <a:solidFill>
                    <a:srgbClr val="FF0000"/>
                  </a:solidFill>
                  <a:latin typeface="Tahoma" pitchFamily="34" charset="0"/>
                </a:endParaRPr>
              </a:p>
            </p:txBody>
          </p:sp>
          <p:sp>
            <p:nvSpPr>
              <p:cNvPr id="127" name="AutoShape 120"/>
              <p:cNvSpPr>
                <a:spLocks/>
              </p:cNvSpPr>
              <p:nvPr/>
            </p:nvSpPr>
            <p:spPr bwMode="auto">
              <a:xfrm rot="5400000" flipH="1">
                <a:off x="4072" y="1666"/>
                <a:ext cx="166" cy="411"/>
              </a:xfrm>
              <a:prstGeom prst="rightBracket">
                <a:avLst>
                  <a:gd name="adj" fmla="val 20633"/>
                </a:avLst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8" name="AutoShape 121"/>
              <p:cNvSpPr>
                <a:spLocks/>
              </p:cNvSpPr>
              <p:nvPr/>
            </p:nvSpPr>
            <p:spPr bwMode="auto">
              <a:xfrm rot="-5400000" flipH="1" flipV="1">
                <a:off x="4071" y="969"/>
                <a:ext cx="167" cy="411"/>
              </a:xfrm>
              <a:prstGeom prst="rightBracket">
                <a:avLst>
                  <a:gd name="adj" fmla="val 20509"/>
                </a:avLst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9" name="Text Box 122"/>
              <p:cNvSpPr txBox="1">
                <a:spLocks noChangeArrowheads="1"/>
              </p:cNvSpPr>
              <p:nvPr/>
            </p:nvSpPr>
            <p:spPr bwMode="auto">
              <a:xfrm>
                <a:off x="4405" y="1324"/>
                <a:ext cx="244" cy="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130" name="Text Box 123"/>
              <p:cNvSpPr txBox="1">
                <a:spLocks noChangeArrowheads="1"/>
              </p:cNvSpPr>
              <p:nvPr/>
            </p:nvSpPr>
            <p:spPr bwMode="auto">
              <a:xfrm>
                <a:off x="4405" y="1556"/>
                <a:ext cx="244" cy="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131" name="Text Box 124"/>
              <p:cNvSpPr txBox="1">
                <a:spLocks noChangeArrowheads="1"/>
              </p:cNvSpPr>
              <p:nvPr/>
            </p:nvSpPr>
            <p:spPr bwMode="auto">
              <a:xfrm>
                <a:off x="4177" y="1556"/>
                <a:ext cx="243" cy="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solidFill>
                      <a:srgbClr val="FF0000"/>
                    </a:solidFill>
                    <a:latin typeface="Tahoma" pitchFamily="34" charset="0"/>
                  </a:rPr>
                  <a:t>0</a:t>
                </a:r>
              </a:p>
            </p:txBody>
          </p:sp>
          <p:sp>
            <p:nvSpPr>
              <p:cNvPr id="132" name="Text Box 125"/>
              <p:cNvSpPr txBox="1">
                <a:spLocks noChangeArrowheads="1"/>
              </p:cNvSpPr>
              <p:nvPr/>
            </p:nvSpPr>
            <p:spPr bwMode="auto">
              <a:xfrm>
                <a:off x="4177" y="1789"/>
                <a:ext cx="243" cy="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solidFill>
                      <a:srgbClr val="FF0000"/>
                    </a:solidFill>
                    <a:latin typeface="Tahoma" pitchFamily="34" charset="0"/>
                  </a:rPr>
                  <a:t>0</a:t>
                </a:r>
              </a:p>
            </p:txBody>
          </p:sp>
          <p:sp>
            <p:nvSpPr>
              <p:cNvPr id="133" name="Text Box 126"/>
              <p:cNvSpPr txBox="1">
                <a:spLocks noChangeArrowheads="1"/>
              </p:cNvSpPr>
              <p:nvPr/>
            </p:nvSpPr>
            <p:spPr bwMode="auto">
              <a:xfrm>
                <a:off x="3949" y="1789"/>
                <a:ext cx="243" cy="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solidFill>
                      <a:srgbClr val="FF0000"/>
                    </a:solidFill>
                    <a:latin typeface="Tahoma" pitchFamily="34" charset="0"/>
                  </a:rPr>
                  <a:t>0</a:t>
                </a:r>
              </a:p>
            </p:txBody>
          </p:sp>
          <p:sp>
            <p:nvSpPr>
              <p:cNvPr id="134" name="Text Box 127"/>
              <p:cNvSpPr txBox="1">
                <a:spLocks noChangeArrowheads="1"/>
              </p:cNvSpPr>
              <p:nvPr/>
            </p:nvSpPr>
            <p:spPr bwMode="auto">
              <a:xfrm>
                <a:off x="3949" y="1091"/>
                <a:ext cx="243" cy="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solidFill>
                      <a:srgbClr val="FF0000"/>
                    </a:solidFill>
                    <a:latin typeface="Tahoma" pitchFamily="34" charset="0"/>
                  </a:rPr>
                  <a:t>0</a:t>
                </a:r>
              </a:p>
            </p:txBody>
          </p:sp>
          <p:sp>
            <p:nvSpPr>
              <p:cNvPr id="135" name="Text Box 128"/>
              <p:cNvSpPr txBox="1">
                <a:spLocks noChangeArrowheads="1"/>
              </p:cNvSpPr>
              <p:nvPr/>
            </p:nvSpPr>
            <p:spPr bwMode="auto">
              <a:xfrm>
                <a:off x="4177" y="1091"/>
                <a:ext cx="243" cy="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solidFill>
                      <a:srgbClr val="FF0000"/>
                    </a:solidFill>
                    <a:latin typeface="Tahoma" pitchFamily="34" charset="0"/>
                  </a:rPr>
                  <a:t>0</a:t>
                </a:r>
              </a:p>
            </p:txBody>
          </p:sp>
          <p:sp>
            <p:nvSpPr>
              <p:cNvPr id="136" name="AutoShape 129"/>
              <p:cNvSpPr>
                <a:spLocks noChangeArrowheads="1"/>
              </p:cNvSpPr>
              <p:nvPr/>
            </p:nvSpPr>
            <p:spPr bwMode="auto">
              <a:xfrm>
                <a:off x="4201" y="1118"/>
                <a:ext cx="182" cy="823"/>
              </a:xfrm>
              <a:prstGeom prst="roundRect">
                <a:avLst>
                  <a:gd name="adj" fmla="val 16667"/>
                </a:avLst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2" name="Text Box 130"/>
            <p:cNvSpPr txBox="1">
              <a:spLocks noChangeArrowheads="1"/>
            </p:cNvSpPr>
            <p:nvPr/>
          </p:nvSpPr>
          <p:spPr bwMode="auto">
            <a:xfrm>
              <a:off x="528" y="1152"/>
              <a:ext cx="624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/>
                <a:t>K-map of </a:t>
              </a:r>
              <a:r>
                <a:rPr lang="en-GB" b="1">
                  <a:solidFill>
                    <a:srgbClr val="FF0000"/>
                  </a:solidFill>
                </a:rPr>
                <a:t>F</a:t>
              </a:r>
              <a:endParaRPr lang="en-GB" sz="2400" b="1">
                <a:latin typeface="Times New Roman" pitchFamily="18" charset="0"/>
              </a:endParaRPr>
            </a:p>
          </p:txBody>
        </p:sp>
      </p:grpSp>
      <p:grpSp>
        <p:nvGrpSpPr>
          <p:cNvPr id="137" name="Group 133"/>
          <p:cNvGrpSpPr>
            <a:grpSpLocks/>
          </p:cNvGrpSpPr>
          <p:nvPr/>
        </p:nvGrpSpPr>
        <p:grpSpPr bwMode="auto">
          <a:xfrm>
            <a:off x="4648200" y="1143000"/>
            <a:ext cx="3505200" cy="2438400"/>
            <a:chOff x="2928" y="720"/>
            <a:chExt cx="2208" cy="1536"/>
          </a:xfrm>
        </p:grpSpPr>
        <p:grpSp>
          <p:nvGrpSpPr>
            <p:cNvPr id="138" name="Group 46"/>
            <p:cNvGrpSpPr>
              <a:grpSpLocks/>
            </p:cNvGrpSpPr>
            <p:nvPr/>
          </p:nvGrpSpPr>
          <p:grpSpPr bwMode="auto">
            <a:xfrm>
              <a:off x="2928" y="720"/>
              <a:ext cx="1632" cy="1536"/>
              <a:chOff x="3264" y="672"/>
              <a:chExt cx="1632" cy="1536"/>
            </a:xfrm>
          </p:grpSpPr>
          <p:sp>
            <p:nvSpPr>
              <p:cNvPr id="140" name="Rectangle 47"/>
              <p:cNvSpPr>
                <a:spLocks noChangeArrowheads="1"/>
              </p:cNvSpPr>
              <p:nvPr/>
            </p:nvSpPr>
            <p:spPr bwMode="auto">
              <a:xfrm>
                <a:off x="3680" y="1043"/>
                <a:ext cx="975" cy="948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" name="Line 48"/>
              <p:cNvSpPr>
                <a:spLocks noChangeShapeType="1"/>
              </p:cNvSpPr>
              <p:nvPr/>
            </p:nvSpPr>
            <p:spPr bwMode="auto">
              <a:xfrm>
                <a:off x="3680" y="1280"/>
                <a:ext cx="97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" name="Line 49"/>
              <p:cNvSpPr>
                <a:spLocks noChangeShapeType="1"/>
              </p:cNvSpPr>
              <p:nvPr/>
            </p:nvSpPr>
            <p:spPr bwMode="auto">
              <a:xfrm>
                <a:off x="3923" y="1043"/>
                <a:ext cx="0" cy="94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" name="Text Box 50"/>
              <p:cNvSpPr txBox="1">
                <a:spLocks noChangeArrowheads="1"/>
              </p:cNvSpPr>
              <p:nvPr/>
            </p:nvSpPr>
            <p:spPr bwMode="auto">
              <a:xfrm>
                <a:off x="3675" y="1550"/>
                <a:ext cx="244" cy="1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latin typeface="Tahoma" pitchFamily="34" charset="0"/>
                  </a:rPr>
                  <a:t>0</a:t>
                </a:r>
                <a:endParaRPr lang="en-US" sz="1400" b="1">
                  <a:solidFill>
                    <a:srgbClr val="FF0000"/>
                  </a:solidFill>
                  <a:latin typeface="Tahoma" pitchFamily="34" charset="0"/>
                </a:endParaRPr>
              </a:p>
            </p:txBody>
          </p:sp>
          <p:sp>
            <p:nvSpPr>
              <p:cNvPr id="144" name="Text Box 51"/>
              <p:cNvSpPr txBox="1">
                <a:spLocks noChangeArrowheads="1"/>
              </p:cNvSpPr>
              <p:nvPr/>
            </p:nvSpPr>
            <p:spPr bwMode="auto">
              <a:xfrm>
                <a:off x="3923" y="1328"/>
                <a:ext cx="244" cy="1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latin typeface="Tahoma" pitchFamily="34" charset="0"/>
                  </a:rPr>
                  <a:t>0</a:t>
                </a:r>
                <a:endParaRPr lang="en-US" sz="1400" b="1">
                  <a:solidFill>
                    <a:srgbClr val="FF0000"/>
                  </a:solidFill>
                  <a:latin typeface="Tahoma" pitchFamily="34" charset="0"/>
                </a:endParaRPr>
              </a:p>
            </p:txBody>
          </p:sp>
          <p:sp>
            <p:nvSpPr>
              <p:cNvPr id="145" name="Text Box 52"/>
              <p:cNvSpPr txBox="1">
                <a:spLocks noChangeArrowheads="1"/>
              </p:cNvSpPr>
              <p:nvPr/>
            </p:nvSpPr>
            <p:spPr bwMode="auto">
              <a:xfrm>
                <a:off x="3319" y="1683"/>
                <a:ext cx="180" cy="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>
                    <a:latin typeface="Tahoma" pitchFamily="34" charset="0"/>
                  </a:rPr>
                  <a:t>C</a:t>
                </a:r>
              </a:p>
            </p:txBody>
          </p:sp>
          <p:sp>
            <p:nvSpPr>
              <p:cNvPr id="146" name="AutoShape 53"/>
              <p:cNvSpPr>
                <a:spLocks/>
              </p:cNvSpPr>
              <p:nvPr/>
            </p:nvSpPr>
            <p:spPr bwMode="auto">
              <a:xfrm>
                <a:off x="3472" y="1540"/>
                <a:ext cx="59" cy="447"/>
              </a:xfrm>
              <a:prstGeom prst="leftBrace">
                <a:avLst>
                  <a:gd name="adj1" fmla="val 63136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7" name="AutoShape 54"/>
              <p:cNvSpPr>
                <a:spLocks/>
              </p:cNvSpPr>
              <p:nvPr/>
            </p:nvSpPr>
            <p:spPr bwMode="auto">
              <a:xfrm rot="5400000" flipV="1">
                <a:off x="4378" y="619"/>
                <a:ext cx="74" cy="476"/>
              </a:xfrm>
              <a:prstGeom prst="leftBrace">
                <a:avLst>
                  <a:gd name="adj1" fmla="val 53604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8" name="Text Box 55"/>
              <p:cNvSpPr txBox="1">
                <a:spLocks noChangeArrowheads="1"/>
              </p:cNvSpPr>
              <p:nvPr/>
            </p:nvSpPr>
            <p:spPr bwMode="auto">
              <a:xfrm>
                <a:off x="4324" y="672"/>
                <a:ext cx="179" cy="1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 dirty="0">
                    <a:latin typeface="Tahoma" pitchFamily="34" charset="0"/>
                  </a:rPr>
                  <a:t>A</a:t>
                </a:r>
              </a:p>
            </p:txBody>
          </p:sp>
          <p:sp>
            <p:nvSpPr>
              <p:cNvPr id="149" name="Line 56"/>
              <p:cNvSpPr>
                <a:spLocks noChangeShapeType="1"/>
              </p:cNvSpPr>
              <p:nvPr/>
            </p:nvSpPr>
            <p:spPr bwMode="auto">
              <a:xfrm>
                <a:off x="4167" y="1043"/>
                <a:ext cx="0" cy="94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0" name="Line 57"/>
              <p:cNvSpPr>
                <a:spLocks noChangeShapeType="1"/>
              </p:cNvSpPr>
              <p:nvPr/>
            </p:nvSpPr>
            <p:spPr bwMode="auto">
              <a:xfrm>
                <a:off x="4411" y="1043"/>
                <a:ext cx="0" cy="94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1" name="Text Box 58"/>
              <p:cNvSpPr txBox="1">
                <a:spLocks noChangeArrowheads="1"/>
              </p:cNvSpPr>
              <p:nvPr/>
            </p:nvSpPr>
            <p:spPr bwMode="auto">
              <a:xfrm>
                <a:off x="3456" y="1091"/>
                <a:ext cx="239" cy="9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r" eaLnBrk="0" hangingPunct="0">
                  <a:spcAft>
                    <a:spcPts val="100"/>
                  </a:spcAft>
                </a:pPr>
                <a:r>
                  <a:rPr lang="en-US" sz="1200" b="1">
                    <a:latin typeface="Times New Roman" pitchFamily="18" charset="0"/>
                  </a:rPr>
                  <a:t>00</a:t>
                </a:r>
              </a:p>
              <a:p>
                <a:pPr algn="r" eaLnBrk="0" hangingPunct="0">
                  <a:spcAft>
                    <a:spcPts val="100"/>
                  </a:spcAft>
                </a:pPr>
                <a:r>
                  <a:rPr lang="en-US" sz="1200" b="1">
                    <a:latin typeface="Times New Roman" pitchFamily="18" charset="0"/>
                  </a:rPr>
                  <a:t>   01</a:t>
                </a:r>
              </a:p>
              <a:p>
                <a:pPr algn="r" eaLnBrk="0" hangingPunct="0">
                  <a:spcAft>
                    <a:spcPts val="100"/>
                  </a:spcAft>
                </a:pPr>
                <a:endParaRPr lang="en-US" sz="1200" b="1">
                  <a:latin typeface="Times New Roman" pitchFamily="18" charset="0"/>
                </a:endParaRPr>
              </a:p>
              <a:p>
                <a:pPr algn="r" eaLnBrk="0" hangingPunct="0">
                  <a:spcAft>
                    <a:spcPts val="100"/>
                  </a:spcAft>
                </a:pPr>
                <a:r>
                  <a:rPr lang="en-US" sz="1200" b="1">
                    <a:latin typeface="Times New Roman" pitchFamily="18" charset="0"/>
                  </a:rPr>
                  <a:t>11</a:t>
                </a:r>
              </a:p>
              <a:p>
                <a:pPr algn="r" eaLnBrk="0" hangingPunct="0">
                  <a:spcAft>
                    <a:spcPts val="100"/>
                  </a:spcAft>
                </a:pPr>
                <a:endParaRPr lang="en-US" sz="1200" b="1">
                  <a:latin typeface="Times New Roman" pitchFamily="18" charset="0"/>
                </a:endParaRPr>
              </a:p>
              <a:p>
                <a:pPr algn="r" eaLnBrk="0" hangingPunct="0">
                  <a:spcAft>
                    <a:spcPts val="100"/>
                  </a:spcAft>
                </a:pPr>
                <a:r>
                  <a:rPr lang="en-US" sz="1200" b="1">
                    <a:latin typeface="Times New Roman" pitchFamily="18" charset="0"/>
                  </a:rPr>
                  <a:t>10</a:t>
                </a:r>
                <a:endParaRPr lang="en-US" sz="1600" b="1">
                  <a:latin typeface="Times New Roman" pitchFamily="18" charset="0"/>
                </a:endParaRPr>
              </a:p>
            </p:txBody>
          </p:sp>
          <p:sp>
            <p:nvSpPr>
              <p:cNvPr id="152" name="Text Box 59"/>
              <p:cNvSpPr txBox="1">
                <a:spLocks noChangeArrowheads="1"/>
              </p:cNvSpPr>
              <p:nvPr/>
            </p:nvSpPr>
            <p:spPr bwMode="auto">
              <a:xfrm>
                <a:off x="3720" y="892"/>
                <a:ext cx="984" cy="1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US" sz="1200" b="1">
                    <a:latin typeface="Times New Roman" pitchFamily="18" charset="0"/>
                  </a:rPr>
                  <a:t>00      01      11      10</a:t>
                </a:r>
              </a:p>
            </p:txBody>
          </p:sp>
          <p:sp>
            <p:nvSpPr>
              <p:cNvPr id="153" name="AutoShape 60"/>
              <p:cNvSpPr>
                <a:spLocks/>
              </p:cNvSpPr>
              <p:nvPr/>
            </p:nvSpPr>
            <p:spPr bwMode="auto">
              <a:xfrm rot="-5400000">
                <a:off x="4124" y="1813"/>
                <a:ext cx="75" cy="477"/>
              </a:xfrm>
              <a:prstGeom prst="leftBrace">
                <a:avLst>
                  <a:gd name="adj1" fmla="val 53000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" name="Text Box 61"/>
              <p:cNvSpPr txBox="1">
                <a:spLocks noChangeArrowheads="1"/>
              </p:cNvSpPr>
              <p:nvPr/>
            </p:nvSpPr>
            <p:spPr bwMode="auto">
              <a:xfrm>
                <a:off x="4075" y="2065"/>
                <a:ext cx="180" cy="1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>
                    <a:latin typeface="Tahoma" pitchFamily="34" charset="0"/>
                  </a:rPr>
                  <a:t>B</a:t>
                </a:r>
              </a:p>
            </p:txBody>
          </p:sp>
          <p:sp>
            <p:nvSpPr>
              <p:cNvPr id="155" name="Line 62"/>
              <p:cNvSpPr>
                <a:spLocks noChangeShapeType="1"/>
              </p:cNvSpPr>
              <p:nvPr/>
            </p:nvSpPr>
            <p:spPr bwMode="auto">
              <a:xfrm flipH="1" flipV="1">
                <a:off x="3510" y="848"/>
                <a:ext cx="162" cy="19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6" name="Text Box 63"/>
              <p:cNvSpPr txBox="1">
                <a:spLocks noChangeArrowheads="1"/>
              </p:cNvSpPr>
              <p:nvPr/>
            </p:nvSpPr>
            <p:spPr bwMode="auto">
              <a:xfrm>
                <a:off x="3264" y="896"/>
                <a:ext cx="340" cy="1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100" b="1">
                    <a:latin typeface="Tahoma" pitchFamily="34" charset="0"/>
                  </a:rPr>
                  <a:t>CD</a:t>
                </a:r>
              </a:p>
            </p:txBody>
          </p:sp>
          <p:sp>
            <p:nvSpPr>
              <p:cNvPr id="157" name="Text Box 64"/>
              <p:cNvSpPr txBox="1">
                <a:spLocks noChangeArrowheads="1"/>
              </p:cNvSpPr>
              <p:nvPr/>
            </p:nvSpPr>
            <p:spPr bwMode="auto">
              <a:xfrm>
                <a:off x="3533" y="782"/>
                <a:ext cx="279" cy="1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100" b="1">
                    <a:latin typeface="Tahoma" pitchFamily="34" charset="0"/>
                  </a:rPr>
                  <a:t>AB</a:t>
                </a:r>
              </a:p>
            </p:txBody>
          </p:sp>
          <p:sp>
            <p:nvSpPr>
              <p:cNvPr id="158" name="Line 65"/>
              <p:cNvSpPr>
                <a:spLocks noChangeShapeType="1"/>
              </p:cNvSpPr>
              <p:nvPr/>
            </p:nvSpPr>
            <p:spPr bwMode="auto">
              <a:xfrm>
                <a:off x="3680" y="1517"/>
                <a:ext cx="97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" name="Line 66"/>
              <p:cNvSpPr>
                <a:spLocks noChangeShapeType="1"/>
              </p:cNvSpPr>
              <p:nvPr/>
            </p:nvSpPr>
            <p:spPr bwMode="auto">
              <a:xfrm>
                <a:off x="3680" y="1754"/>
                <a:ext cx="97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0" name="Line 67"/>
              <p:cNvSpPr>
                <a:spLocks noChangeShapeType="1"/>
              </p:cNvSpPr>
              <p:nvPr/>
            </p:nvSpPr>
            <p:spPr bwMode="auto">
              <a:xfrm>
                <a:off x="3680" y="1753"/>
                <a:ext cx="97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1" name="Text Box 68"/>
              <p:cNvSpPr txBox="1">
                <a:spLocks noChangeArrowheads="1"/>
              </p:cNvSpPr>
              <p:nvPr/>
            </p:nvSpPr>
            <p:spPr bwMode="auto">
              <a:xfrm>
                <a:off x="3917" y="1556"/>
                <a:ext cx="244" cy="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latin typeface="Tahoma" pitchFamily="34" charset="0"/>
                  </a:rPr>
                  <a:t>0</a:t>
                </a:r>
              </a:p>
            </p:txBody>
          </p:sp>
          <p:sp>
            <p:nvSpPr>
              <p:cNvPr id="162" name="Text Box 69"/>
              <p:cNvSpPr txBox="1">
                <a:spLocks noChangeArrowheads="1"/>
              </p:cNvSpPr>
              <p:nvPr/>
            </p:nvSpPr>
            <p:spPr bwMode="auto">
              <a:xfrm>
                <a:off x="4168" y="1330"/>
                <a:ext cx="244" cy="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solidFill>
                      <a:srgbClr val="FF0000"/>
                    </a:solidFill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163" name="Line 70"/>
              <p:cNvSpPr>
                <a:spLocks noChangeShapeType="1"/>
              </p:cNvSpPr>
              <p:nvPr/>
            </p:nvSpPr>
            <p:spPr bwMode="auto">
              <a:xfrm>
                <a:off x="3680" y="1991"/>
                <a:ext cx="97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" name="Text Box 71"/>
              <p:cNvSpPr txBox="1">
                <a:spLocks noChangeArrowheads="1"/>
              </p:cNvSpPr>
              <p:nvPr/>
            </p:nvSpPr>
            <p:spPr bwMode="auto">
              <a:xfrm>
                <a:off x="3675" y="1091"/>
                <a:ext cx="243" cy="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latin typeface="Tahoma" pitchFamily="34" charset="0"/>
                  </a:rPr>
                  <a:t>0</a:t>
                </a:r>
                <a:endParaRPr lang="en-US" sz="1400" b="1">
                  <a:solidFill>
                    <a:srgbClr val="FF0000"/>
                  </a:solidFill>
                  <a:latin typeface="Tahoma" pitchFamily="34" charset="0"/>
                </a:endParaRPr>
              </a:p>
            </p:txBody>
          </p:sp>
          <p:sp>
            <p:nvSpPr>
              <p:cNvPr id="165" name="Text Box 72"/>
              <p:cNvSpPr txBox="1">
                <a:spLocks noChangeArrowheads="1"/>
              </p:cNvSpPr>
              <p:nvPr/>
            </p:nvSpPr>
            <p:spPr bwMode="auto">
              <a:xfrm>
                <a:off x="4415" y="1797"/>
                <a:ext cx="244" cy="1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latin typeface="Tahoma" pitchFamily="34" charset="0"/>
                  </a:rPr>
                  <a:t>0</a:t>
                </a:r>
                <a:endParaRPr lang="en-US" sz="1400" b="1">
                  <a:solidFill>
                    <a:srgbClr val="FF0000"/>
                  </a:solidFill>
                  <a:latin typeface="Tahoma" pitchFamily="34" charset="0"/>
                </a:endParaRPr>
              </a:p>
            </p:txBody>
          </p:sp>
          <p:sp>
            <p:nvSpPr>
              <p:cNvPr id="166" name="AutoShape 73"/>
              <p:cNvSpPr>
                <a:spLocks/>
              </p:cNvSpPr>
              <p:nvPr/>
            </p:nvSpPr>
            <p:spPr bwMode="auto">
              <a:xfrm flipH="1">
                <a:off x="4688" y="1294"/>
                <a:ext cx="59" cy="447"/>
              </a:xfrm>
              <a:prstGeom prst="leftBrace">
                <a:avLst>
                  <a:gd name="adj1" fmla="val 63136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7" name="Text Box 74"/>
              <p:cNvSpPr txBox="1">
                <a:spLocks noChangeArrowheads="1"/>
              </p:cNvSpPr>
              <p:nvPr/>
            </p:nvSpPr>
            <p:spPr bwMode="auto">
              <a:xfrm>
                <a:off x="4716" y="1440"/>
                <a:ext cx="180" cy="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>
                    <a:latin typeface="Tahoma" pitchFamily="34" charset="0"/>
                  </a:rPr>
                  <a:t>D</a:t>
                </a:r>
              </a:p>
            </p:txBody>
          </p:sp>
          <p:sp>
            <p:nvSpPr>
              <p:cNvPr id="168" name="Text Box 75"/>
              <p:cNvSpPr txBox="1">
                <a:spLocks noChangeArrowheads="1"/>
              </p:cNvSpPr>
              <p:nvPr/>
            </p:nvSpPr>
            <p:spPr bwMode="auto">
              <a:xfrm>
                <a:off x="3675" y="1797"/>
                <a:ext cx="244" cy="1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latin typeface="Tahoma" pitchFamily="34" charset="0"/>
                  </a:rPr>
                  <a:t>0</a:t>
                </a:r>
                <a:endParaRPr lang="en-US" sz="1400" b="1">
                  <a:solidFill>
                    <a:srgbClr val="FF0000"/>
                  </a:solidFill>
                  <a:latin typeface="Tahoma" pitchFamily="34" charset="0"/>
                </a:endParaRPr>
              </a:p>
            </p:txBody>
          </p:sp>
          <p:sp>
            <p:nvSpPr>
              <p:cNvPr id="169" name="Text Box 76"/>
              <p:cNvSpPr txBox="1">
                <a:spLocks noChangeArrowheads="1"/>
              </p:cNvSpPr>
              <p:nvPr/>
            </p:nvSpPr>
            <p:spPr bwMode="auto">
              <a:xfrm>
                <a:off x="4415" y="1083"/>
                <a:ext cx="244" cy="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latin typeface="Tahoma" pitchFamily="34" charset="0"/>
                  </a:rPr>
                  <a:t>0</a:t>
                </a:r>
                <a:endParaRPr lang="en-US" sz="1400" b="1">
                  <a:solidFill>
                    <a:srgbClr val="FF0000"/>
                  </a:solidFill>
                  <a:latin typeface="Tahoma" pitchFamily="34" charset="0"/>
                </a:endParaRPr>
              </a:p>
            </p:txBody>
          </p:sp>
          <p:sp>
            <p:nvSpPr>
              <p:cNvPr id="170" name="Text Box 77"/>
              <p:cNvSpPr txBox="1">
                <a:spLocks noChangeArrowheads="1"/>
              </p:cNvSpPr>
              <p:nvPr/>
            </p:nvSpPr>
            <p:spPr bwMode="auto">
              <a:xfrm>
                <a:off x="3675" y="1324"/>
                <a:ext cx="243" cy="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latin typeface="Tahoma" pitchFamily="34" charset="0"/>
                  </a:rPr>
                  <a:t>0</a:t>
                </a:r>
                <a:endParaRPr lang="en-US" sz="1400" b="1">
                  <a:solidFill>
                    <a:srgbClr val="FF0000"/>
                  </a:solidFill>
                  <a:latin typeface="Tahoma" pitchFamily="34" charset="0"/>
                </a:endParaRPr>
              </a:p>
            </p:txBody>
          </p:sp>
          <p:sp>
            <p:nvSpPr>
              <p:cNvPr id="171" name="AutoShape 78"/>
              <p:cNvSpPr>
                <a:spLocks/>
              </p:cNvSpPr>
              <p:nvPr/>
            </p:nvSpPr>
            <p:spPr bwMode="auto">
              <a:xfrm rot="5400000" flipH="1">
                <a:off x="4072" y="1666"/>
                <a:ext cx="166" cy="411"/>
              </a:xfrm>
              <a:prstGeom prst="rightBracket">
                <a:avLst>
                  <a:gd name="adj" fmla="val 20633"/>
                </a:avLst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2" name="AutoShape 79"/>
              <p:cNvSpPr>
                <a:spLocks/>
              </p:cNvSpPr>
              <p:nvPr/>
            </p:nvSpPr>
            <p:spPr bwMode="auto">
              <a:xfrm rot="-5400000" flipH="1" flipV="1">
                <a:off x="4071" y="969"/>
                <a:ext cx="167" cy="411"/>
              </a:xfrm>
              <a:prstGeom prst="rightBracket">
                <a:avLst>
                  <a:gd name="adj" fmla="val 20509"/>
                </a:avLst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3" name="Text Box 80"/>
              <p:cNvSpPr txBox="1">
                <a:spLocks noChangeArrowheads="1"/>
              </p:cNvSpPr>
              <p:nvPr/>
            </p:nvSpPr>
            <p:spPr bwMode="auto">
              <a:xfrm>
                <a:off x="4405" y="1324"/>
                <a:ext cx="244" cy="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latin typeface="Tahoma" pitchFamily="34" charset="0"/>
                  </a:rPr>
                  <a:t>0</a:t>
                </a:r>
              </a:p>
            </p:txBody>
          </p:sp>
          <p:sp>
            <p:nvSpPr>
              <p:cNvPr id="174" name="Text Box 81"/>
              <p:cNvSpPr txBox="1">
                <a:spLocks noChangeArrowheads="1"/>
              </p:cNvSpPr>
              <p:nvPr/>
            </p:nvSpPr>
            <p:spPr bwMode="auto">
              <a:xfrm>
                <a:off x="4405" y="1556"/>
                <a:ext cx="244" cy="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latin typeface="Tahoma" pitchFamily="34" charset="0"/>
                  </a:rPr>
                  <a:t>0</a:t>
                </a:r>
              </a:p>
            </p:txBody>
          </p:sp>
          <p:sp>
            <p:nvSpPr>
              <p:cNvPr id="175" name="Text Box 82"/>
              <p:cNvSpPr txBox="1">
                <a:spLocks noChangeArrowheads="1"/>
              </p:cNvSpPr>
              <p:nvPr/>
            </p:nvSpPr>
            <p:spPr bwMode="auto">
              <a:xfrm>
                <a:off x="4177" y="1556"/>
                <a:ext cx="243" cy="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solidFill>
                      <a:srgbClr val="FF0000"/>
                    </a:solidFill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176" name="Text Box 83"/>
              <p:cNvSpPr txBox="1">
                <a:spLocks noChangeArrowheads="1"/>
              </p:cNvSpPr>
              <p:nvPr/>
            </p:nvSpPr>
            <p:spPr bwMode="auto">
              <a:xfrm>
                <a:off x="4177" y="1789"/>
                <a:ext cx="243" cy="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solidFill>
                      <a:srgbClr val="FF0000"/>
                    </a:solidFill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177" name="Text Box 84"/>
              <p:cNvSpPr txBox="1">
                <a:spLocks noChangeArrowheads="1"/>
              </p:cNvSpPr>
              <p:nvPr/>
            </p:nvSpPr>
            <p:spPr bwMode="auto">
              <a:xfrm>
                <a:off x="3949" y="1789"/>
                <a:ext cx="243" cy="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solidFill>
                      <a:srgbClr val="FF0000"/>
                    </a:solidFill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178" name="Text Box 85"/>
              <p:cNvSpPr txBox="1">
                <a:spLocks noChangeArrowheads="1"/>
              </p:cNvSpPr>
              <p:nvPr/>
            </p:nvSpPr>
            <p:spPr bwMode="auto">
              <a:xfrm>
                <a:off x="3949" y="1091"/>
                <a:ext cx="243" cy="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solidFill>
                      <a:srgbClr val="FF0000"/>
                    </a:solidFill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179" name="Text Box 86"/>
              <p:cNvSpPr txBox="1">
                <a:spLocks noChangeArrowheads="1"/>
              </p:cNvSpPr>
              <p:nvPr/>
            </p:nvSpPr>
            <p:spPr bwMode="auto">
              <a:xfrm>
                <a:off x="4177" y="1091"/>
                <a:ext cx="243" cy="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solidFill>
                      <a:srgbClr val="FF0000"/>
                    </a:solidFill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180" name="AutoShape 87"/>
              <p:cNvSpPr>
                <a:spLocks noChangeArrowheads="1"/>
              </p:cNvSpPr>
              <p:nvPr/>
            </p:nvSpPr>
            <p:spPr bwMode="auto">
              <a:xfrm>
                <a:off x="4201" y="1118"/>
                <a:ext cx="182" cy="823"/>
              </a:xfrm>
              <a:prstGeom prst="roundRect">
                <a:avLst>
                  <a:gd name="adj" fmla="val 16667"/>
                </a:avLst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39" name="Text Box 131"/>
            <p:cNvSpPr txBox="1">
              <a:spLocks noChangeArrowheads="1"/>
            </p:cNvSpPr>
            <p:nvPr/>
          </p:nvSpPr>
          <p:spPr bwMode="auto">
            <a:xfrm>
              <a:off x="4512" y="1152"/>
              <a:ext cx="624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/>
                <a:t>K-map of </a:t>
              </a:r>
              <a:r>
                <a:rPr lang="en-GB" b="1">
                  <a:solidFill>
                    <a:srgbClr val="FF0000"/>
                  </a:solidFill>
                </a:rPr>
                <a:t>F'</a:t>
              </a:r>
              <a:endParaRPr lang="en-GB" sz="2400" b="1">
                <a:latin typeface="Times New Roman" pitchFamily="18" charset="0"/>
              </a:endParaRPr>
            </a:p>
          </p:txBody>
        </p:sp>
      </p:grpSp>
      <p:sp>
        <p:nvSpPr>
          <p:cNvPr id="95" name="Text Box 134"/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>
                <a:sym typeface="Wingdings 2" pitchFamily="18" charset="2"/>
              </a:rPr>
              <a:t></a:t>
            </a:r>
          </a:p>
        </p:txBody>
      </p:sp>
    </p:spTree>
    <p:extLst>
      <p:ext uri="{BB962C8B-B14F-4D97-AF65-F5344CB8AC3E}">
        <p14:creationId xmlns:p14="http://schemas.microsoft.com/office/powerpoint/2010/main" val="327031160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5.7 Don’t-Care Conditions (1/5)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#15: Simplification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46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95" name="Rectangle 3"/>
          <p:cNvSpPr txBox="1">
            <a:spLocks noChangeArrowheads="1"/>
          </p:cNvSpPr>
          <p:nvPr/>
        </p:nvSpPr>
        <p:spPr>
          <a:xfrm>
            <a:off x="457200" y="1346417"/>
            <a:ext cx="8458200" cy="25838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3050" indent="-273050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In certain problems, some outputs are not specified or are invalid. Hence, these outputs can be either ‘1’ or ‘0’.</a:t>
            </a:r>
          </a:p>
          <a:p>
            <a:pPr marL="273050" indent="-273050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They are called </a:t>
            </a:r>
            <a:r>
              <a:rPr lang="en-US" dirty="0">
                <a:solidFill>
                  <a:srgbClr val="800000"/>
                </a:solidFill>
              </a:rPr>
              <a:t>don’t-care conditions</a:t>
            </a:r>
            <a:r>
              <a:rPr lang="en-US" dirty="0"/>
              <a:t>, denoted by X (or d).</a:t>
            </a:r>
          </a:p>
          <a:p>
            <a:pPr marL="273050" indent="-273050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Example: A circuit takes in a 3-bit value ABC and outputs 2-bit value FG which is the sum of the input bits. It is also known that inputs 000 and 111 never occur.</a:t>
            </a:r>
            <a:endParaRPr lang="en-US" dirty="0">
              <a:sym typeface="Symbol" pitchFamily="18" charset="2"/>
            </a:endParaRPr>
          </a:p>
        </p:txBody>
      </p:sp>
      <p:grpSp>
        <p:nvGrpSpPr>
          <p:cNvPr id="96" name="Group 95"/>
          <p:cNvGrpSpPr/>
          <p:nvPr/>
        </p:nvGrpSpPr>
        <p:grpSpPr>
          <a:xfrm>
            <a:off x="914400" y="3930316"/>
            <a:ext cx="2819399" cy="2468880"/>
            <a:chOff x="609600" y="3599498"/>
            <a:chExt cx="2819399" cy="2468880"/>
          </a:xfrm>
        </p:grpSpPr>
        <p:graphicFrame>
          <p:nvGraphicFramePr>
            <p:cNvPr id="97" name="Group 272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482940424"/>
                </p:ext>
              </p:extLst>
            </p:nvPr>
          </p:nvGraphicFramePr>
          <p:xfrm>
            <a:off x="1905000" y="3599498"/>
            <a:ext cx="1523999" cy="2468880"/>
          </p:xfrm>
          <a:graphic>
            <a:graphicData uri="http://schemas.openxmlformats.org/drawingml/2006/table">
              <a:tbl>
                <a:tblPr/>
                <a:tblGrid>
                  <a:gridCol w="231913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248478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248478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397565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397565">
                    <a:extLst>
                      <a:ext uri="{9D8B030D-6E8A-4147-A177-3AD203B41FA5}">
                        <a16:colId xmlns:a16="http://schemas.microsoft.com/office/drawing/2014/main" val="3091168013"/>
                      </a:ext>
                    </a:extLst>
                  </a:gridCol>
                </a:tblGrid>
                <a:tr h="174625"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A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B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C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F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G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74625"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74625"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74625"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176213"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174625"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1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  <a:tr h="174625"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1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6"/>
                    </a:ext>
                  </a:extLst>
                </a:tr>
                <a:tr h="174625"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1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7"/>
                    </a:ext>
                  </a:extLst>
                </a:tr>
                <a:tr h="174625"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8"/>
                    </a:ext>
                  </a:extLst>
                </a:tr>
              </a:tbl>
            </a:graphicData>
          </a:graphic>
        </p:graphicFrame>
        <p:sp>
          <p:nvSpPr>
            <p:cNvPr id="98" name="TextBox 97"/>
            <p:cNvSpPr txBox="1"/>
            <p:nvPr/>
          </p:nvSpPr>
          <p:spPr>
            <a:xfrm>
              <a:off x="609600" y="3962400"/>
              <a:ext cx="121920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Assuming all inputs are valid.</a:t>
              </a:r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4933950" y="3922035"/>
            <a:ext cx="2781299" cy="2468880"/>
            <a:chOff x="4762499" y="3591217"/>
            <a:chExt cx="2781299" cy="2468880"/>
          </a:xfrm>
        </p:grpSpPr>
        <p:graphicFrame>
          <p:nvGraphicFramePr>
            <p:cNvPr id="100" name="Group 272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014570838"/>
                </p:ext>
              </p:extLst>
            </p:nvPr>
          </p:nvGraphicFramePr>
          <p:xfrm>
            <a:off x="6019799" y="3591217"/>
            <a:ext cx="1523999" cy="2468880"/>
          </p:xfrm>
          <a:graphic>
            <a:graphicData uri="http://schemas.openxmlformats.org/drawingml/2006/table">
              <a:tbl>
                <a:tblPr/>
                <a:tblGrid>
                  <a:gridCol w="231913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248478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248478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397565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397565">
                    <a:extLst>
                      <a:ext uri="{9D8B030D-6E8A-4147-A177-3AD203B41FA5}">
                        <a16:colId xmlns:a16="http://schemas.microsoft.com/office/drawing/2014/main" val="3091168013"/>
                      </a:ext>
                    </a:extLst>
                  </a:gridCol>
                </a:tblGrid>
                <a:tr h="174625"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A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B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C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F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G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74625"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X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X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74625"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74625"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176213"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174625"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1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  <a:tr h="174625"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1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6"/>
                    </a:ext>
                  </a:extLst>
                </a:tr>
                <a:tr h="174625"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1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7"/>
                    </a:ext>
                  </a:extLst>
                </a:tr>
                <a:tr h="174625"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X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X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8"/>
                    </a:ext>
                  </a:extLst>
                </a:tr>
              </a:tbl>
            </a:graphicData>
          </a:graphic>
        </p:graphicFrame>
        <p:sp>
          <p:nvSpPr>
            <p:cNvPr id="181" name="TextBox 180"/>
            <p:cNvSpPr txBox="1"/>
            <p:nvPr/>
          </p:nvSpPr>
          <p:spPr>
            <a:xfrm>
              <a:off x="4762499" y="3953361"/>
              <a:ext cx="12192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Assuming inputs 000 and 111 are invalid.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1354080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5.7 Don’t-Care Conditions (2/5)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#15: Simplification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47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457200" y="1346416"/>
            <a:ext cx="8229600" cy="2551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3050" indent="-273050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Don’t-care conditions can be used to help simplify Boolean expression further in K-maps.</a:t>
            </a:r>
          </a:p>
          <a:p>
            <a:pPr marL="273050" indent="-273050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They could be chosen to be </a:t>
            </a:r>
            <a:r>
              <a:rPr lang="en-US" u="sng" dirty="0"/>
              <a:t>either</a:t>
            </a:r>
            <a:r>
              <a:rPr lang="en-US" dirty="0"/>
              <a:t> ‘1’ or ‘0’, depending on which choice results in a simpler expression.</a:t>
            </a:r>
          </a:p>
          <a:p>
            <a:pPr marL="273050" indent="-273050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We usually use the notation </a:t>
            </a:r>
            <a:r>
              <a:rPr lang="en-US" b="1" dirty="0" err="1">
                <a:latin typeface="Symbol" pitchFamily="18" charset="2"/>
              </a:rPr>
              <a:t>S</a:t>
            </a:r>
            <a:r>
              <a:rPr lang="en-US" dirty="0" err="1"/>
              <a:t>d</a:t>
            </a:r>
            <a:r>
              <a:rPr lang="en-US" dirty="0"/>
              <a:t> to denote the set of don’t-care </a:t>
            </a:r>
            <a:r>
              <a:rPr lang="en-US" dirty="0" err="1"/>
              <a:t>minterms</a:t>
            </a:r>
            <a:r>
              <a:rPr lang="en-US" dirty="0"/>
              <a:t>.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5287911" y="3771950"/>
            <a:ext cx="2686049" cy="2468880"/>
            <a:chOff x="4857749" y="3591217"/>
            <a:chExt cx="2686049" cy="2468880"/>
          </a:xfrm>
        </p:grpSpPr>
        <p:graphicFrame>
          <p:nvGraphicFramePr>
            <p:cNvPr id="15" name="Group 272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948980785"/>
                </p:ext>
              </p:extLst>
            </p:nvPr>
          </p:nvGraphicFramePr>
          <p:xfrm>
            <a:off x="6019799" y="3591217"/>
            <a:ext cx="1523999" cy="2468880"/>
          </p:xfrm>
          <a:graphic>
            <a:graphicData uri="http://schemas.openxmlformats.org/drawingml/2006/table">
              <a:tbl>
                <a:tblPr/>
                <a:tblGrid>
                  <a:gridCol w="231913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248478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248478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397565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397565">
                    <a:extLst>
                      <a:ext uri="{9D8B030D-6E8A-4147-A177-3AD203B41FA5}">
                        <a16:colId xmlns:a16="http://schemas.microsoft.com/office/drawing/2014/main" val="3091168013"/>
                      </a:ext>
                    </a:extLst>
                  </a:gridCol>
                </a:tblGrid>
                <a:tr h="174625"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A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B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C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F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G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74625"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X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X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74625"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74625"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176213"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174625"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1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  <a:tr h="174625"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1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6"/>
                    </a:ext>
                  </a:extLst>
                </a:tr>
                <a:tr h="174625"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1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7"/>
                    </a:ext>
                  </a:extLst>
                </a:tr>
                <a:tr h="174625"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X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X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8"/>
                    </a:ext>
                  </a:extLst>
                </a:tr>
              </a:tbl>
            </a:graphicData>
          </a:graphic>
        </p:graphicFrame>
        <p:sp>
          <p:nvSpPr>
            <p:cNvPr id="16" name="TextBox 15"/>
            <p:cNvSpPr txBox="1"/>
            <p:nvPr/>
          </p:nvSpPr>
          <p:spPr>
            <a:xfrm>
              <a:off x="4857749" y="3979351"/>
              <a:ext cx="12192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Assuming inputs 000 and 111 are invalid.</a:t>
              </a:r>
            </a:p>
          </p:txBody>
        </p:sp>
      </p:grp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485686" y="3898231"/>
            <a:ext cx="4623289" cy="174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lvl="1" eaLnBrk="1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kern="0" dirty="0">
                <a:sym typeface="Symbol" pitchFamily="18" charset="2"/>
              </a:rPr>
              <a:t>Example:</a:t>
            </a:r>
          </a:p>
          <a:p>
            <a:pPr lvl="1" eaLnBrk="1" hangingPunct="1">
              <a:spcBef>
                <a:spcPts val="600"/>
              </a:spcBef>
              <a:buFont typeface="Wingdings" pitchFamily="2" charset="2"/>
              <a:buNone/>
            </a:pPr>
            <a:r>
              <a:rPr lang="en-US" sz="2000" kern="0" dirty="0">
                <a:sym typeface="Symbol" pitchFamily="18" charset="2"/>
              </a:rPr>
              <a:t>		</a:t>
            </a:r>
            <a:r>
              <a:rPr lang="en-US" sz="1800" kern="0" dirty="0">
                <a:solidFill>
                  <a:srgbClr val="0000CC"/>
                </a:solidFill>
                <a:sym typeface="Symbol" pitchFamily="18" charset="2"/>
              </a:rPr>
              <a:t>F(A,B,C) = </a:t>
            </a:r>
            <a:r>
              <a:rPr lang="en-US" sz="1800" kern="0" dirty="0">
                <a:solidFill>
                  <a:srgbClr val="0000CC"/>
                </a:solidFill>
                <a:latin typeface="Symbol" pitchFamily="18" charset="2"/>
                <a:sym typeface="Symbol" pitchFamily="18" charset="2"/>
              </a:rPr>
              <a:t>S</a:t>
            </a:r>
            <a:r>
              <a:rPr lang="en-US" sz="1800" kern="0" dirty="0">
                <a:solidFill>
                  <a:srgbClr val="0000CC"/>
                </a:solidFill>
                <a:sym typeface="Symbol" pitchFamily="18" charset="2"/>
              </a:rPr>
              <a:t>m(3, 5, 6) + </a:t>
            </a:r>
            <a:r>
              <a:rPr lang="en-US" sz="1800" kern="0" dirty="0" err="1">
                <a:solidFill>
                  <a:srgbClr val="0000CC"/>
                </a:solidFill>
                <a:latin typeface="Symbol" pitchFamily="18" charset="2"/>
                <a:sym typeface="Symbol" pitchFamily="18" charset="2"/>
              </a:rPr>
              <a:t>S</a:t>
            </a:r>
            <a:r>
              <a:rPr lang="en-US" sz="1800" kern="0" dirty="0" err="1">
                <a:solidFill>
                  <a:srgbClr val="0000CC"/>
                </a:solidFill>
                <a:sym typeface="Symbol" pitchFamily="18" charset="2"/>
              </a:rPr>
              <a:t>d</a:t>
            </a:r>
            <a:r>
              <a:rPr lang="en-US" sz="1800" kern="0" dirty="0">
                <a:solidFill>
                  <a:srgbClr val="0000CC"/>
                </a:solidFill>
                <a:sym typeface="Symbol" pitchFamily="18" charset="2"/>
              </a:rPr>
              <a:t>(0, 7)</a:t>
            </a:r>
          </a:p>
          <a:p>
            <a:pPr lvl="1" eaLnBrk="1" hangingPunct="1">
              <a:spcBef>
                <a:spcPts val="600"/>
              </a:spcBef>
              <a:buNone/>
            </a:pPr>
            <a:r>
              <a:rPr lang="en-US" sz="2000" kern="0" dirty="0">
                <a:solidFill>
                  <a:srgbClr val="0000CC"/>
                </a:solidFill>
                <a:sym typeface="Symbol" pitchFamily="18" charset="2"/>
              </a:rPr>
              <a:t>		</a:t>
            </a:r>
            <a:r>
              <a:rPr lang="en-US" sz="1800" kern="0" dirty="0">
                <a:solidFill>
                  <a:srgbClr val="0000CC"/>
                </a:solidFill>
                <a:sym typeface="Symbol" pitchFamily="18" charset="2"/>
              </a:rPr>
              <a:t>G(A,B,C) = </a:t>
            </a:r>
            <a:r>
              <a:rPr lang="en-US" sz="1800" kern="0" dirty="0">
                <a:solidFill>
                  <a:srgbClr val="0000CC"/>
                </a:solidFill>
                <a:latin typeface="Symbol" pitchFamily="18" charset="2"/>
                <a:sym typeface="Symbol" pitchFamily="18" charset="2"/>
              </a:rPr>
              <a:t>S</a:t>
            </a:r>
            <a:r>
              <a:rPr lang="en-US" sz="1800" kern="0" dirty="0">
                <a:solidFill>
                  <a:srgbClr val="0000CC"/>
                </a:solidFill>
                <a:sym typeface="Symbol" pitchFamily="18" charset="2"/>
              </a:rPr>
              <a:t>m(1, 2, 4) + </a:t>
            </a:r>
            <a:r>
              <a:rPr lang="en-US" sz="1800" kern="0" dirty="0" err="1">
                <a:solidFill>
                  <a:srgbClr val="0000CC"/>
                </a:solidFill>
                <a:latin typeface="Symbol" pitchFamily="18" charset="2"/>
                <a:sym typeface="Symbol" pitchFamily="18" charset="2"/>
              </a:rPr>
              <a:t>S</a:t>
            </a:r>
            <a:r>
              <a:rPr lang="en-US" sz="1800" kern="0" dirty="0" err="1">
                <a:solidFill>
                  <a:srgbClr val="0000CC"/>
                </a:solidFill>
                <a:sym typeface="Symbol" pitchFamily="18" charset="2"/>
              </a:rPr>
              <a:t>d</a:t>
            </a:r>
            <a:r>
              <a:rPr lang="en-US" sz="1800" kern="0" dirty="0">
                <a:solidFill>
                  <a:srgbClr val="0000CC"/>
                </a:solidFill>
                <a:sym typeface="Symbol" pitchFamily="18" charset="2"/>
              </a:rPr>
              <a:t>(0, 7)  </a:t>
            </a:r>
          </a:p>
        </p:txBody>
      </p:sp>
    </p:spTree>
    <p:extLst>
      <p:ext uri="{BB962C8B-B14F-4D97-AF65-F5344CB8AC3E}">
        <p14:creationId xmlns:p14="http://schemas.microsoft.com/office/powerpoint/2010/main" val="271756491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5.7 Don’t-Care Conditions (3/5)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#15: Simplification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48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418642" y="1346417"/>
            <a:ext cx="8229600" cy="471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3050" indent="-2730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Comparison</a:t>
            </a:r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4449586" y="1810455"/>
            <a:ext cx="3276600" cy="397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69925" lvl="1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</a:pPr>
            <a:r>
              <a:rPr lang="en-US" sz="2000" dirty="0">
                <a:sym typeface="Symbol" pitchFamily="18" charset="2"/>
              </a:rPr>
              <a:t>With don’t-cares:</a:t>
            </a:r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315736" y="1810455"/>
            <a:ext cx="3276600" cy="397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69925" lvl="1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</a:pPr>
            <a:r>
              <a:rPr lang="en-US" sz="2000" dirty="0">
                <a:sym typeface="Symbol" pitchFamily="18" charset="2"/>
              </a:rPr>
              <a:t>Without don’t-cares:</a:t>
            </a: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922533" y="2185197"/>
            <a:ext cx="2991338" cy="811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111125" lvl="1" indent="0" eaLnBrk="1" hangingPunct="1">
              <a:spcBef>
                <a:spcPts val="600"/>
              </a:spcBef>
              <a:buFont typeface="Wingdings" pitchFamily="2" charset="2"/>
              <a:buNone/>
            </a:pPr>
            <a:r>
              <a:rPr lang="en-US" sz="1800" kern="0" dirty="0">
                <a:solidFill>
                  <a:srgbClr val="0000CC"/>
                </a:solidFill>
                <a:sym typeface="Symbol" pitchFamily="18" charset="2"/>
              </a:rPr>
              <a:t>F(A,B,C) = </a:t>
            </a:r>
            <a:r>
              <a:rPr lang="en-US" sz="1800" kern="0" dirty="0">
                <a:solidFill>
                  <a:srgbClr val="0000CC"/>
                </a:solidFill>
                <a:latin typeface="Symbol" pitchFamily="18" charset="2"/>
                <a:sym typeface="Symbol" pitchFamily="18" charset="2"/>
              </a:rPr>
              <a:t>S</a:t>
            </a:r>
            <a:r>
              <a:rPr lang="en-US" sz="1800" kern="0" dirty="0">
                <a:solidFill>
                  <a:srgbClr val="0000CC"/>
                </a:solidFill>
                <a:sym typeface="Symbol" pitchFamily="18" charset="2"/>
              </a:rPr>
              <a:t>m(3, 5, 6, 7)</a:t>
            </a:r>
          </a:p>
          <a:p>
            <a:pPr marL="111125" lvl="1" indent="0" eaLnBrk="1" hangingPunct="1">
              <a:spcBef>
                <a:spcPts val="600"/>
              </a:spcBef>
              <a:buFont typeface="Wingdings" pitchFamily="2" charset="2"/>
              <a:buNone/>
            </a:pPr>
            <a:r>
              <a:rPr lang="en-US" sz="1800" kern="0" dirty="0">
                <a:solidFill>
                  <a:srgbClr val="0000CC"/>
                </a:solidFill>
                <a:sym typeface="Symbol" pitchFamily="18" charset="2"/>
              </a:rPr>
              <a:t>G(A,B,C) = </a:t>
            </a:r>
            <a:r>
              <a:rPr lang="en-US" sz="1800" kern="0" dirty="0">
                <a:solidFill>
                  <a:srgbClr val="0000CC"/>
                </a:solidFill>
                <a:latin typeface="Symbol" pitchFamily="18" charset="2"/>
                <a:sym typeface="Symbol" pitchFamily="18" charset="2"/>
              </a:rPr>
              <a:t>S</a:t>
            </a:r>
            <a:r>
              <a:rPr lang="en-US" sz="1800" kern="0" dirty="0">
                <a:solidFill>
                  <a:srgbClr val="0000CC"/>
                </a:solidFill>
                <a:sym typeface="Symbol" pitchFamily="18" charset="2"/>
              </a:rPr>
              <a:t>m(1, 2, 4, 7) </a:t>
            </a: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5078236" y="2185197"/>
            <a:ext cx="3809999" cy="811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111125" lvl="1" indent="0" eaLnBrk="1" hangingPunct="1">
              <a:spcBef>
                <a:spcPts val="600"/>
              </a:spcBef>
              <a:buFont typeface="Wingdings" pitchFamily="2" charset="2"/>
              <a:buNone/>
            </a:pPr>
            <a:r>
              <a:rPr lang="en-US" sz="1800" kern="0" dirty="0">
                <a:solidFill>
                  <a:srgbClr val="0000CC"/>
                </a:solidFill>
                <a:sym typeface="Symbol" pitchFamily="18" charset="2"/>
              </a:rPr>
              <a:t>F(A,B,C) = </a:t>
            </a:r>
            <a:r>
              <a:rPr lang="en-US" sz="1800" kern="0" dirty="0">
                <a:solidFill>
                  <a:srgbClr val="0000CC"/>
                </a:solidFill>
                <a:latin typeface="Symbol" pitchFamily="18" charset="2"/>
                <a:sym typeface="Symbol" pitchFamily="18" charset="2"/>
              </a:rPr>
              <a:t>S</a:t>
            </a:r>
            <a:r>
              <a:rPr lang="en-US" sz="1800" kern="0" dirty="0">
                <a:solidFill>
                  <a:srgbClr val="0000CC"/>
                </a:solidFill>
                <a:sym typeface="Symbol" pitchFamily="18" charset="2"/>
              </a:rPr>
              <a:t>m(3, 5, 6) + </a:t>
            </a:r>
            <a:r>
              <a:rPr lang="en-US" sz="1800" kern="0" dirty="0" err="1">
                <a:solidFill>
                  <a:srgbClr val="0000CC"/>
                </a:solidFill>
                <a:latin typeface="Symbol" pitchFamily="18" charset="2"/>
                <a:sym typeface="Symbol" pitchFamily="18" charset="2"/>
              </a:rPr>
              <a:t>S</a:t>
            </a:r>
            <a:r>
              <a:rPr lang="en-US" sz="1800" kern="0" dirty="0" err="1">
                <a:solidFill>
                  <a:srgbClr val="0000CC"/>
                </a:solidFill>
                <a:sym typeface="Symbol" pitchFamily="18" charset="2"/>
              </a:rPr>
              <a:t>d</a:t>
            </a:r>
            <a:r>
              <a:rPr lang="en-US" sz="1800" kern="0" dirty="0">
                <a:solidFill>
                  <a:srgbClr val="0000CC"/>
                </a:solidFill>
                <a:sym typeface="Symbol" pitchFamily="18" charset="2"/>
              </a:rPr>
              <a:t>(0, 7)</a:t>
            </a:r>
          </a:p>
          <a:p>
            <a:pPr marL="111125" lvl="1" indent="0" eaLnBrk="1" hangingPunct="1">
              <a:spcBef>
                <a:spcPts val="600"/>
              </a:spcBef>
              <a:buFont typeface="Wingdings" pitchFamily="2" charset="2"/>
              <a:buNone/>
            </a:pPr>
            <a:r>
              <a:rPr lang="en-US" sz="1800" kern="0" dirty="0">
                <a:solidFill>
                  <a:srgbClr val="0000CC"/>
                </a:solidFill>
                <a:sym typeface="Symbol" pitchFamily="18" charset="2"/>
              </a:rPr>
              <a:t>G (A,B,C)= </a:t>
            </a:r>
            <a:r>
              <a:rPr lang="en-US" sz="1800" kern="0" dirty="0">
                <a:solidFill>
                  <a:srgbClr val="0000CC"/>
                </a:solidFill>
                <a:latin typeface="Symbol" pitchFamily="18" charset="2"/>
                <a:sym typeface="Symbol" pitchFamily="18" charset="2"/>
              </a:rPr>
              <a:t>S</a:t>
            </a:r>
            <a:r>
              <a:rPr lang="en-US" sz="1800" kern="0" dirty="0">
                <a:solidFill>
                  <a:srgbClr val="0000CC"/>
                </a:solidFill>
                <a:sym typeface="Symbol" pitchFamily="18" charset="2"/>
              </a:rPr>
              <a:t>m(1, 2, 4) + </a:t>
            </a:r>
            <a:r>
              <a:rPr lang="en-US" sz="1800" kern="0" dirty="0" err="1">
                <a:solidFill>
                  <a:srgbClr val="0000CC"/>
                </a:solidFill>
                <a:latin typeface="Symbol" pitchFamily="18" charset="2"/>
                <a:sym typeface="Symbol" pitchFamily="18" charset="2"/>
              </a:rPr>
              <a:t>S</a:t>
            </a:r>
            <a:r>
              <a:rPr lang="en-US" sz="1800" kern="0" dirty="0" err="1">
                <a:solidFill>
                  <a:srgbClr val="0000CC"/>
                </a:solidFill>
                <a:sym typeface="Symbol" pitchFamily="18" charset="2"/>
              </a:rPr>
              <a:t>d</a:t>
            </a:r>
            <a:r>
              <a:rPr lang="en-US" sz="1800" kern="0" dirty="0">
                <a:solidFill>
                  <a:srgbClr val="0000CC"/>
                </a:solidFill>
                <a:sym typeface="Symbol" pitchFamily="18" charset="2"/>
              </a:rPr>
              <a:t>(0, 7)  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995238" y="4753346"/>
            <a:ext cx="2101798" cy="1389660"/>
            <a:chOff x="1042258" y="2922609"/>
            <a:chExt cx="2500956" cy="1557717"/>
          </a:xfrm>
        </p:grpSpPr>
        <p:grpSp>
          <p:nvGrpSpPr>
            <p:cNvPr id="23" name="Group 57"/>
            <p:cNvGrpSpPr>
              <a:grpSpLocks/>
            </p:cNvGrpSpPr>
            <p:nvPr/>
          </p:nvGrpSpPr>
          <p:grpSpPr bwMode="auto">
            <a:xfrm>
              <a:off x="1042258" y="2956380"/>
              <a:ext cx="2500956" cy="1523946"/>
              <a:chOff x="3648" y="2707"/>
              <a:chExt cx="1977" cy="1269"/>
            </a:xfrm>
          </p:grpSpPr>
          <p:sp>
            <p:nvSpPr>
              <p:cNvPr id="33" name="Rectangle 33"/>
              <p:cNvSpPr>
                <a:spLocks noChangeArrowheads="1"/>
              </p:cNvSpPr>
              <p:nvPr/>
            </p:nvSpPr>
            <p:spPr bwMode="auto">
              <a:xfrm>
                <a:off x="4123" y="3043"/>
                <a:ext cx="1493" cy="57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Line 34"/>
              <p:cNvSpPr>
                <a:spLocks noChangeShapeType="1"/>
              </p:cNvSpPr>
              <p:nvPr/>
            </p:nvSpPr>
            <p:spPr bwMode="auto">
              <a:xfrm>
                <a:off x="4123" y="3331"/>
                <a:ext cx="149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Line 35"/>
              <p:cNvSpPr>
                <a:spLocks noChangeShapeType="1"/>
              </p:cNvSpPr>
              <p:nvPr/>
            </p:nvSpPr>
            <p:spPr bwMode="auto">
              <a:xfrm>
                <a:off x="4497" y="3043"/>
                <a:ext cx="0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Text Box 38"/>
              <p:cNvSpPr txBox="1">
                <a:spLocks noChangeArrowheads="1"/>
              </p:cNvSpPr>
              <p:nvPr/>
            </p:nvSpPr>
            <p:spPr bwMode="auto">
              <a:xfrm>
                <a:off x="3648" y="3376"/>
                <a:ext cx="432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dirty="0">
                    <a:latin typeface="Tahoma" pitchFamily="34" charset="0"/>
                  </a:rPr>
                  <a:t>A</a:t>
                </a:r>
              </a:p>
            </p:txBody>
          </p:sp>
          <p:sp>
            <p:nvSpPr>
              <p:cNvPr id="37" name="AutoShape 39"/>
              <p:cNvSpPr>
                <a:spLocks/>
              </p:cNvSpPr>
              <p:nvPr/>
            </p:nvSpPr>
            <p:spPr bwMode="auto">
              <a:xfrm>
                <a:off x="3936" y="3331"/>
                <a:ext cx="137" cy="283"/>
              </a:xfrm>
              <a:prstGeom prst="leftBrace">
                <a:avLst>
                  <a:gd name="adj1" fmla="val 17214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AutoShape 40"/>
              <p:cNvSpPr>
                <a:spLocks/>
              </p:cNvSpPr>
              <p:nvPr/>
            </p:nvSpPr>
            <p:spPr bwMode="auto">
              <a:xfrm rot="5400000" flipV="1">
                <a:off x="5216" y="2608"/>
                <a:ext cx="89" cy="729"/>
              </a:xfrm>
              <a:prstGeom prst="leftBrace">
                <a:avLst>
                  <a:gd name="adj1" fmla="val 68258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Text Box 41"/>
              <p:cNvSpPr txBox="1">
                <a:spLocks noChangeArrowheads="1"/>
              </p:cNvSpPr>
              <p:nvPr/>
            </p:nvSpPr>
            <p:spPr bwMode="auto">
              <a:xfrm>
                <a:off x="5120" y="2707"/>
                <a:ext cx="275" cy="2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dirty="0">
                    <a:latin typeface="Tahoma" pitchFamily="34" charset="0"/>
                  </a:rPr>
                  <a:t>B</a:t>
                </a:r>
              </a:p>
            </p:txBody>
          </p:sp>
          <p:sp>
            <p:nvSpPr>
              <p:cNvPr id="40" name="Line 42"/>
              <p:cNvSpPr>
                <a:spLocks noChangeShapeType="1"/>
              </p:cNvSpPr>
              <p:nvPr/>
            </p:nvSpPr>
            <p:spPr bwMode="auto">
              <a:xfrm>
                <a:off x="4870" y="3043"/>
                <a:ext cx="0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Line 43"/>
              <p:cNvSpPr>
                <a:spLocks noChangeShapeType="1"/>
              </p:cNvSpPr>
              <p:nvPr/>
            </p:nvSpPr>
            <p:spPr bwMode="auto">
              <a:xfrm>
                <a:off x="5243" y="3043"/>
                <a:ext cx="0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AutoShape 52"/>
              <p:cNvSpPr>
                <a:spLocks/>
              </p:cNvSpPr>
              <p:nvPr/>
            </p:nvSpPr>
            <p:spPr bwMode="auto">
              <a:xfrm rot="-5400000">
                <a:off x="4817" y="3346"/>
                <a:ext cx="89" cy="729"/>
              </a:xfrm>
              <a:prstGeom prst="leftBrace">
                <a:avLst>
                  <a:gd name="adj1" fmla="val 68258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" name="Text Box 53"/>
              <p:cNvSpPr txBox="1">
                <a:spLocks noChangeArrowheads="1"/>
              </p:cNvSpPr>
              <p:nvPr/>
            </p:nvSpPr>
            <p:spPr bwMode="auto">
              <a:xfrm>
                <a:off x="4730" y="3728"/>
                <a:ext cx="275" cy="2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dirty="0">
                    <a:latin typeface="Tahoma" pitchFamily="34" charset="0"/>
                  </a:rPr>
                  <a:t>C</a:t>
                </a:r>
              </a:p>
            </p:txBody>
          </p:sp>
        </p:grpSp>
        <p:sp>
          <p:nvSpPr>
            <p:cNvPr id="24" name="Text Box 61"/>
            <p:cNvSpPr txBox="1">
              <a:spLocks noChangeArrowheads="1"/>
            </p:cNvSpPr>
            <p:nvPr/>
          </p:nvSpPr>
          <p:spPr bwMode="auto">
            <a:xfrm>
              <a:off x="2671036" y="3392331"/>
              <a:ext cx="34242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25" name="Text Box 61"/>
            <p:cNvSpPr txBox="1">
              <a:spLocks noChangeArrowheads="1"/>
            </p:cNvSpPr>
            <p:nvPr/>
          </p:nvSpPr>
          <p:spPr bwMode="auto">
            <a:xfrm>
              <a:off x="1729189" y="3392331"/>
              <a:ext cx="32251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26" name="Text Box 41"/>
            <p:cNvSpPr txBox="1">
              <a:spLocks noChangeArrowheads="1"/>
            </p:cNvSpPr>
            <p:nvPr/>
          </p:nvSpPr>
          <p:spPr bwMode="auto">
            <a:xfrm>
              <a:off x="1143000" y="2922609"/>
              <a:ext cx="360379" cy="2761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dirty="0">
                  <a:latin typeface="Tahoma" pitchFamily="34" charset="0"/>
                </a:rPr>
                <a:t>G</a:t>
              </a:r>
            </a:p>
          </p:txBody>
        </p:sp>
        <p:sp>
          <p:nvSpPr>
            <p:cNvPr id="27" name="Text Box 61"/>
            <p:cNvSpPr txBox="1">
              <a:spLocks noChangeArrowheads="1"/>
            </p:cNvSpPr>
            <p:nvPr/>
          </p:nvSpPr>
          <p:spPr bwMode="auto">
            <a:xfrm>
              <a:off x="2196524" y="3392331"/>
              <a:ext cx="32251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dirty="0">
                  <a:latin typeface="Tahoma" pitchFamily="34" charset="0"/>
                </a:rPr>
                <a:t>1</a:t>
              </a:r>
            </a:p>
          </p:txBody>
        </p:sp>
        <p:sp>
          <p:nvSpPr>
            <p:cNvPr id="28" name="Text Box 61"/>
            <p:cNvSpPr txBox="1">
              <a:spLocks noChangeArrowheads="1"/>
            </p:cNvSpPr>
            <p:nvPr/>
          </p:nvSpPr>
          <p:spPr bwMode="auto">
            <a:xfrm>
              <a:off x="3134644" y="3392331"/>
              <a:ext cx="32251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dirty="0">
                  <a:latin typeface="Tahoma" pitchFamily="34" charset="0"/>
                </a:rPr>
                <a:t>1</a:t>
              </a:r>
            </a:p>
          </p:txBody>
        </p:sp>
        <p:sp>
          <p:nvSpPr>
            <p:cNvPr id="29" name="Text Box 61"/>
            <p:cNvSpPr txBox="1">
              <a:spLocks noChangeArrowheads="1"/>
            </p:cNvSpPr>
            <p:nvPr/>
          </p:nvSpPr>
          <p:spPr bwMode="auto">
            <a:xfrm>
              <a:off x="1729232" y="3730655"/>
              <a:ext cx="32251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dirty="0">
                  <a:latin typeface="Tahoma" pitchFamily="34" charset="0"/>
                </a:rPr>
                <a:t>1</a:t>
              </a:r>
            </a:p>
          </p:txBody>
        </p:sp>
        <p:sp>
          <p:nvSpPr>
            <p:cNvPr id="30" name="Text Box 61"/>
            <p:cNvSpPr txBox="1">
              <a:spLocks noChangeArrowheads="1"/>
            </p:cNvSpPr>
            <p:nvPr/>
          </p:nvSpPr>
          <p:spPr bwMode="auto">
            <a:xfrm>
              <a:off x="2671036" y="3730655"/>
              <a:ext cx="34242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dirty="0">
                  <a:latin typeface="Tahoma" pitchFamily="34" charset="0"/>
                </a:rPr>
                <a:t>1</a:t>
              </a:r>
            </a:p>
          </p:txBody>
        </p:sp>
        <p:sp>
          <p:nvSpPr>
            <p:cNvPr id="31" name="Text Box 61"/>
            <p:cNvSpPr txBox="1">
              <a:spLocks noChangeArrowheads="1"/>
            </p:cNvSpPr>
            <p:nvPr/>
          </p:nvSpPr>
          <p:spPr bwMode="auto">
            <a:xfrm>
              <a:off x="2196524" y="3730655"/>
              <a:ext cx="34242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32" name="Text Box 61"/>
            <p:cNvSpPr txBox="1">
              <a:spLocks noChangeArrowheads="1"/>
            </p:cNvSpPr>
            <p:nvPr/>
          </p:nvSpPr>
          <p:spPr bwMode="auto">
            <a:xfrm>
              <a:off x="3134644" y="3730655"/>
              <a:ext cx="34242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dirty="0">
                  <a:latin typeface="Tahoma" pitchFamily="34" charset="0"/>
                </a:rPr>
                <a:t>0</a:t>
              </a:r>
            </a:p>
          </p:txBody>
        </p:sp>
      </p:grpSp>
      <p:sp>
        <p:nvSpPr>
          <p:cNvPr id="44" name="Rectangle 3"/>
          <p:cNvSpPr txBox="1">
            <a:spLocks noChangeArrowheads="1"/>
          </p:cNvSpPr>
          <p:nvPr/>
        </p:nvSpPr>
        <p:spPr bwMode="auto">
          <a:xfrm>
            <a:off x="1191638" y="4329785"/>
            <a:ext cx="2481990" cy="394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111125" lvl="1" indent="0" eaLnBrk="1" hangingPunct="1">
              <a:spcBef>
                <a:spcPts val="600"/>
              </a:spcBef>
              <a:buNone/>
            </a:pPr>
            <a:r>
              <a:rPr lang="en-US" sz="1800" kern="0" dirty="0">
                <a:solidFill>
                  <a:srgbClr val="C00000"/>
                </a:solidFill>
                <a:sym typeface="Symbol" pitchFamily="18" charset="2"/>
              </a:rPr>
              <a:t>F = A∙C + A∙B + B∙C</a:t>
            </a:r>
          </a:p>
        </p:txBody>
      </p:sp>
      <p:sp>
        <p:nvSpPr>
          <p:cNvPr id="45" name="Rectangle 3"/>
          <p:cNvSpPr txBox="1">
            <a:spLocks noChangeArrowheads="1"/>
          </p:cNvSpPr>
          <p:nvPr/>
        </p:nvSpPr>
        <p:spPr bwMode="auto">
          <a:xfrm>
            <a:off x="349072" y="6102867"/>
            <a:ext cx="4333876" cy="394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111125" lvl="1" indent="0" eaLnBrk="1" hangingPunct="1">
              <a:spcBef>
                <a:spcPts val="600"/>
              </a:spcBef>
              <a:buNone/>
            </a:pPr>
            <a:r>
              <a:rPr lang="en-US" sz="1800" kern="0" dirty="0">
                <a:solidFill>
                  <a:srgbClr val="C00000"/>
                </a:solidFill>
                <a:sym typeface="Symbol" pitchFamily="18" charset="2"/>
              </a:rPr>
              <a:t>G = A∙B'∙C' + A'∙B'∙C + A∙B∙C + A'∙B∙C' 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995238" y="2992307"/>
            <a:ext cx="2101798" cy="1389660"/>
            <a:chOff x="1042258" y="2922609"/>
            <a:chExt cx="2500956" cy="1557717"/>
          </a:xfrm>
        </p:grpSpPr>
        <p:grpSp>
          <p:nvGrpSpPr>
            <p:cNvPr id="47" name="Group 57"/>
            <p:cNvGrpSpPr>
              <a:grpSpLocks/>
            </p:cNvGrpSpPr>
            <p:nvPr/>
          </p:nvGrpSpPr>
          <p:grpSpPr bwMode="auto">
            <a:xfrm>
              <a:off x="1042258" y="2956380"/>
              <a:ext cx="2500956" cy="1523946"/>
              <a:chOff x="3648" y="2707"/>
              <a:chExt cx="1977" cy="1269"/>
            </a:xfrm>
          </p:grpSpPr>
          <p:sp>
            <p:nvSpPr>
              <p:cNvPr id="57" name="Rectangle 33"/>
              <p:cNvSpPr>
                <a:spLocks noChangeArrowheads="1"/>
              </p:cNvSpPr>
              <p:nvPr/>
            </p:nvSpPr>
            <p:spPr bwMode="auto">
              <a:xfrm>
                <a:off x="4123" y="3043"/>
                <a:ext cx="1493" cy="57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" name="Line 34"/>
              <p:cNvSpPr>
                <a:spLocks noChangeShapeType="1"/>
              </p:cNvSpPr>
              <p:nvPr/>
            </p:nvSpPr>
            <p:spPr bwMode="auto">
              <a:xfrm>
                <a:off x="4123" y="3331"/>
                <a:ext cx="149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" name="Line 35"/>
              <p:cNvSpPr>
                <a:spLocks noChangeShapeType="1"/>
              </p:cNvSpPr>
              <p:nvPr/>
            </p:nvSpPr>
            <p:spPr bwMode="auto">
              <a:xfrm>
                <a:off x="4497" y="3043"/>
                <a:ext cx="0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" name="Text Box 38"/>
              <p:cNvSpPr txBox="1">
                <a:spLocks noChangeArrowheads="1"/>
              </p:cNvSpPr>
              <p:nvPr/>
            </p:nvSpPr>
            <p:spPr bwMode="auto">
              <a:xfrm>
                <a:off x="3648" y="3376"/>
                <a:ext cx="432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dirty="0">
                    <a:latin typeface="Tahoma" pitchFamily="34" charset="0"/>
                  </a:rPr>
                  <a:t>A</a:t>
                </a:r>
              </a:p>
            </p:txBody>
          </p:sp>
          <p:sp>
            <p:nvSpPr>
              <p:cNvPr id="61" name="AutoShape 39"/>
              <p:cNvSpPr>
                <a:spLocks/>
              </p:cNvSpPr>
              <p:nvPr/>
            </p:nvSpPr>
            <p:spPr bwMode="auto">
              <a:xfrm>
                <a:off x="3936" y="3331"/>
                <a:ext cx="137" cy="283"/>
              </a:xfrm>
              <a:prstGeom prst="leftBrace">
                <a:avLst>
                  <a:gd name="adj1" fmla="val 17214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" name="AutoShape 40"/>
              <p:cNvSpPr>
                <a:spLocks/>
              </p:cNvSpPr>
              <p:nvPr/>
            </p:nvSpPr>
            <p:spPr bwMode="auto">
              <a:xfrm rot="5400000" flipV="1">
                <a:off x="5216" y="2608"/>
                <a:ext cx="89" cy="729"/>
              </a:xfrm>
              <a:prstGeom prst="leftBrace">
                <a:avLst>
                  <a:gd name="adj1" fmla="val 68258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" name="Text Box 41"/>
              <p:cNvSpPr txBox="1">
                <a:spLocks noChangeArrowheads="1"/>
              </p:cNvSpPr>
              <p:nvPr/>
            </p:nvSpPr>
            <p:spPr bwMode="auto">
              <a:xfrm>
                <a:off x="5120" y="2707"/>
                <a:ext cx="275" cy="2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dirty="0">
                    <a:latin typeface="Tahoma" pitchFamily="34" charset="0"/>
                  </a:rPr>
                  <a:t>B</a:t>
                </a:r>
              </a:p>
            </p:txBody>
          </p:sp>
          <p:sp>
            <p:nvSpPr>
              <p:cNvPr id="64" name="Line 42"/>
              <p:cNvSpPr>
                <a:spLocks noChangeShapeType="1"/>
              </p:cNvSpPr>
              <p:nvPr/>
            </p:nvSpPr>
            <p:spPr bwMode="auto">
              <a:xfrm>
                <a:off x="4870" y="3043"/>
                <a:ext cx="0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" name="Line 43"/>
              <p:cNvSpPr>
                <a:spLocks noChangeShapeType="1"/>
              </p:cNvSpPr>
              <p:nvPr/>
            </p:nvSpPr>
            <p:spPr bwMode="auto">
              <a:xfrm>
                <a:off x="5243" y="3043"/>
                <a:ext cx="0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" name="AutoShape 52"/>
              <p:cNvSpPr>
                <a:spLocks/>
              </p:cNvSpPr>
              <p:nvPr/>
            </p:nvSpPr>
            <p:spPr bwMode="auto">
              <a:xfrm rot="-5400000">
                <a:off x="4817" y="3346"/>
                <a:ext cx="89" cy="729"/>
              </a:xfrm>
              <a:prstGeom prst="leftBrace">
                <a:avLst>
                  <a:gd name="adj1" fmla="val 68258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" name="Text Box 53"/>
              <p:cNvSpPr txBox="1">
                <a:spLocks noChangeArrowheads="1"/>
              </p:cNvSpPr>
              <p:nvPr/>
            </p:nvSpPr>
            <p:spPr bwMode="auto">
              <a:xfrm>
                <a:off x="4730" y="3728"/>
                <a:ext cx="275" cy="2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dirty="0">
                    <a:latin typeface="Tahoma" pitchFamily="34" charset="0"/>
                  </a:rPr>
                  <a:t>C</a:t>
                </a:r>
              </a:p>
            </p:txBody>
          </p:sp>
        </p:grpSp>
        <p:sp>
          <p:nvSpPr>
            <p:cNvPr id="48" name="Text Box 61"/>
            <p:cNvSpPr txBox="1">
              <a:spLocks noChangeArrowheads="1"/>
            </p:cNvSpPr>
            <p:nvPr/>
          </p:nvSpPr>
          <p:spPr bwMode="auto">
            <a:xfrm>
              <a:off x="2671036" y="3392331"/>
              <a:ext cx="34242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dirty="0">
                  <a:latin typeface="Tahoma" pitchFamily="34" charset="0"/>
                </a:rPr>
                <a:t>1</a:t>
              </a:r>
            </a:p>
          </p:txBody>
        </p:sp>
        <p:sp>
          <p:nvSpPr>
            <p:cNvPr id="49" name="Text Box 61"/>
            <p:cNvSpPr txBox="1">
              <a:spLocks noChangeArrowheads="1"/>
            </p:cNvSpPr>
            <p:nvPr/>
          </p:nvSpPr>
          <p:spPr bwMode="auto">
            <a:xfrm>
              <a:off x="1729189" y="3392331"/>
              <a:ext cx="32251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50" name="Text Box 41"/>
            <p:cNvSpPr txBox="1">
              <a:spLocks noChangeArrowheads="1"/>
            </p:cNvSpPr>
            <p:nvPr/>
          </p:nvSpPr>
          <p:spPr bwMode="auto">
            <a:xfrm>
              <a:off x="1143000" y="2922609"/>
              <a:ext cx="360379" cy="2761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dirty="0">
                  <a:latin typeface="Tahoma" pitchFamily="34" charset="0"/>
                </a:rPr>
                <a:t>F</a:t>
              </a:r>
            </a:p>
          </p:txBody>
        </p:sp>
        <p:sp>
          <p:nvSpPr>
            <p:cNvPr id="51" name="Text Box 61"/>
            <p:cNvSpPr txBox="1">
              <a:spLocks noChangeArrowheads="1"/>
            </p:cNvSpPr>
            <p:nvPr/>
          </p:nvSpPr>
          <p:spPr bwMode="auto">
            <a:xfrm>
              <a:off x="2196524" y="3392331"/>
              <a:ext cx="32251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52" name="Text Box 61"/>
            <p:cNvSpPr txBox="1">
              <a:spLocks noChangeArrowheads="1"/>
            </p:cNvSpPr>
            <p:nvPr/>
          </p:nvSpPr>
          <p:spPr bwMode="auto">
            <a:xfrm>
              <a:off x="3134644" y="3392331"/>
              <a:ext cx="32251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53" name="Text Box 61"/>
            <p:cNvSpPr txBox="1">
              <a:spLocks noChangeArrowheads="1"/>
            </p:cNvSpPr>
            <p:nvPr/>
          </p:nvSpPr>
          <p:spPr bwMode="auto">
            <a:xfrm>
              <a:off x="1729232" y="3730655"/>
              <a:ext cx="32251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54" name="Text Box 61"/>
            <p:cNvSpPr txBox="1">
              <a:spLocks noChangeArrowheads="1"/>
            </p:cNvSpPr>
            <p:nvPr/>
          </p:nvSpPr>
          <p:spPr bwMode="auto">
            <a:xfrm>
              <a:off x="2671036" y="3730655"/>
              <a:ext cx="34242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dirty="0">
                  <a:latin typeface="Tahoma" pitchFamily="34" charset="0"/>
                </a:rPr>
                <a:t>1</a:t>
              </a:r>
            </a:p>
          </p:txBody>
        </p:sp>
        <p:sp>
          <p:nvSpPr>
            <p:cNvPr id="55" name="Text Box 61"/>
            <p:cNvSpPr txBox="1">
              <a:spLocks noChangeArrowheads="1"/>
            </p:cNvSpPr>
            <p:nvPr/>
          </p:nvSpPr>
          <p:spPr bwMode="auto">
            <a:xfrm>
              <a:off x="2196524" y="3730655"/>
              <a:ext cx="34242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dirty="0">
                  <a:latin typeface="Tahoma" pitchFamily="34" charset="0"/>
                </a:rPr>
                <a:t>1</a:t>
              </a:r>
            </a:p>
          </p:txBody>
        </p:sp>
        <p:sp>
          <p:nvSpPr>
            <p:cNvPr id="56" name="Text Box 61"/>
            <p:cNvSpPr txBox="1">
              <a:spLocks noChangeArrowheads="1"/>
            </p:cNvSpPr>
            <p:nvPr/>
          </p:nvSpPr>
          <p:spPr bwMode="auto">
            <a:xfrm>
              <a:off x="3134644" y="3730655"/>
              <a:ext cx="34242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dirty="0">
                  <a:latin typeface="Tahoma" pitchFamily="34" charset="0"/>
                </a:rPr>
                <a:t>1</a:t>
              </a:r>
            </a:p>
          </p:txBody>
        </p:sp>
      </p:grpSp>
      <p:sp>
        <p:nvSpPr>
          <p:cNvPr id="68" name="Rounded Rectangle 67"/>
          <p:cNvSpPr/>
          <p:nvPr/>
        </p:nvSpPr>
        <p:spPr>
          <a:xfrm>
            <a:off x="1965281" y="3733620"/>
            <a:ext cx="686547" cy="2514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ounded Rectangle 68"/>
          <p:cNvSpPr/>
          <p:nvPr/>
        </p:nvSpPr>
        <p:spPr>
          <a:xfrm>
            <a:off x="2315802" y="3727104"/>
            <a:ext cx="686547" cy="239633"/>
          </a:xfrm>
          <a:prstGeom prst="roundRect">
            <a:avLst/>
          </a:prstGeom>
          <a:noFill/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ounded Rectangle 69"/>
          <p:cNvSpPr/>
          <p:nvPr/>
        </p:nvSpPr>
        <p:spPr>
          <a:xfrm rot="16200000">
            <a:off x="2234807" y="3583216"/>
            <a:ext cx="574483" cy="224019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3"/>
          <p:cNvSpPr txBox="1">
            <a:spLocks noChangeArrowheads="1"/>
          </p:cNvSpPr>
          <p:nvPr/>
        </p:nvSpPr>
        <p:spPr bwMode="auto">
          <a:xfrm>
            <a:off x="5515904" y="4329785"/>
            <a:ext cx="2481990" cy="394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111125" lvl="1" indent="0" eaLnBrk="1" hangingPunct="1">
              <a:spcBef>
                <a:spcPts val="600"/>
              </a:spcBef>
              <a:buNone/>
            </a:pPr>
            <a:r>
              <a:rPr lang="en-US" sz="1800" kern="0" dirty="0">
                <a:solidFill>
                  <a:srgbClr val="C00000"/>
                </a:solidFill>
                <a:sym typeface="Symbol" pitchFamily="18" charset="2"/>
              </a:rPr>
              <a:t>F = A∙C + A∙B + B∙C</a:t>
            </a:r>
          </a:p>
        </p:txBody>
      </p:sp>
      <p:grpSp>
        <p:nvGrpSpPr>
          <p:cNvPr id="72" name="Group 71"/>
          <p:cNvGrpSpPr/>
          <p:nvPr/>
        </p:nvGrpSpPr>
        <p:grpSpPr>
          <a:xfrm>
            <a:off x="5631578" y="2992307"/>
            <a:ext cx="2101798" cy="1389660"/>
            <a:chOff x="1042258" y="2922609"/>
            <a:chExt cx="2500956" cy="1557717"/>
          </a:xfrm>
        </p:grpSpPr>
        <p:grpSp>
          <p:nvGrpSpPr>
            <p:cNvPr id="73" name="Group 57"/>
            <p:cNvGrpSpPr>
              <a:grpSpLocks/>
            </p:cNvGrpSpPr>
            <p:nvPr/>
          </p:nvGrpSpPr>
          <p:grpSpPr bwMode="auto">
            <a:xfrm>
              <a:off x="1042258" y="2956380"/>
              <a:ext cx="2500956" cy="1523946"/>
              <a:chOff x="3648" y="2707"/>
              <a:chExt cx="1977" cy="1269"/>
            </a:xfrm>
          </p:grpSpPr>
          <p:sp>
            <p:nvSpPr>
              <p:cNvPr id="83" name="Rectangle 33"/>
              <p:cNvSpPr>
                <a:spLocks noChangeArrowheads="1"/>
              </p:cNvSpPr>
              <p:nvPr/>
            </p:nvSpPr>
            <p:spPr bwMode="auto">
              <a:xfrm>
                <a:off x="4123" y="3043"/>
                <a:ext cx="1493" cy="57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" name="Line 34"/>
              <p:cNvSpPr>
                <a:spLocks noChangeShapeType="1"/>
              </p:cNvSpPr>
              <p:nvPr/>
            </p:nvSpPr>
            <p:spPr bwMode="auto">
              <a:xfrm>
                <a:off x="4123" y="3331"/>
                <a:ext cx="149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" name="Line 35"/>
              <p:cNvSpPr>
                <a:spLocks noChangeShapeType="1"/>
              </p:cNvSpPr>
              <p:nvPr/>
            </p:nvSpPr>
            <p:spPr bwMode="auto">
              <a:xfrm>
                <a:off x="4497" y="3043"/>
                <a:ext cx="0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" name="Text Box 38"/>
              <p:cNvSpPr txBox="1">
                <a:spLocks noChangeArrowheads="1"/>
              </p:cNvSpPr>
              <p:nvPr/>
            </p:nvSpPr>
            <p:spPr bwMode="auto">
              <a:xfrm>
                <a:off x="3648" y="3376"/>
                <a:ext cx="432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dirty="0">
                    <a:latin typeface="Tahoma" pitchFamily="34" charset="0"/>
                  </a:rPr>
                  <a:t>A</a:t>
                </a:r>
              </a:p>
            </p:txBody>
          </p:sp>
          <p:sp>
            <p:nvSpPr>
              <p:cNvPr id="87" name="AutoShape 39"/>
              <p:cNvSpPr>
                <a:spLocks/>
              </p:cNvSpPr>
              <p:nvPr/>
            </p:nvSpPr>
            <p:spPr bwMode="auto">
              <a:xfrm>
                <a:off x="3936" y="3331"/>
                <a:ext cx="137" cy="283"/>
              </a:xfrm>
              <a:prstGeom prst="leftBrace">
                <a:avLst>
                  <a:gd name="adj1" fmla="val 17214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" name="AutoShape 40"/>
              <p:cNvSpPr>
                <a:spLocks/>
              </p:cNvSpPr>
              <p:nvPr/>
            </p:nvSpPr>
            <p:spPr bwMode="auto">
              <a:xfrm rot="5400000" flipV="1">
                <a:off x="5216" y="2608"/>
                <a:ext cx="89" cy="729"/>
              </a:xfrm>
              <a:prstGeom prst="leftBrace">
                <a:avLst>
                  <a:gd name="adj1" fmla="val 68258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" name="Text Box 41"/>
              <p:cNvSpPr txBox="1">
                <a:spLocks noChangeArrowheads="1"/>
              </p:cNvSpPr>
              <p:nvPr/>
            </p:nvSpPr>
            <p:spPr bwMode="auto">
              <a:xfrm>
                <a:off x="5120" y="2707"/>
                <a:ext cx="275" cy="2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dirty="0">
                    <a:latin typeface="Tahoma" pitchFamily="34" charset="0"/>
                  </a:rPr>
                  <a:t>B</a:t>
                </a:r>
              </a:p>
            </p:txBody>
          </p:sp>
          <p:sp>
            <p:nvSpPr>
              <p:cNvPr id="90" name="Line 42"/>
              <p:cNvSpPr>
                <a:spLocks noChangeShapeType="1"/>
              </p:cNvSpPr>
              <p:nvPr/>
            </p:nvSpPr>
            <p:spPr bwMode="auto">
              <a:xfrm>
                <a:off x="4870" y="3043"/>
                <a:ext cx="0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" name="Line 43"/>
              <p:cNvSpPr>
                <a:spLocks noChangeShapeType="1"/>
              </p:cNvSpPr>
              <p:nvPr/>
            </p:nvSpPr>
            <p:spPr bwMode="auto">
              <a:xfrm>
                <a:off x="5243" y="3043"/>
                <a:ext cx="0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" name="AutoShape 52"/>
              <p:cNvSpPr>
                <a:spLocks/>
              </p:cNvSpPr>
              <p:nvPr/>
            </p:nvSpPr>
            <p:spPr bwMode="auto">
              <a:xfrm rot="-5400000">
                <a:off x="4817" y="3346"/>
                <a:ext cx="89" cy="729"/>
              </a:xfrm>
              <a:prstGeom prst="leftBrace">
                <a:avLst>
                  <a:gd name="adj1" fmla="val 68258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" name="Text Box 53"/>
              <p:cNvSpPr txBox="1">
                <a:spLocks noChangeArrowheads="1"/>
              </p:cNvSpPr>
              <p:nvPr/>
            </p:nvSpPr>
            <p:spPr bwMode="auto">
              <a:xfrm>
                <a:off x="4730" y="3728"/>
                <a:ext cx="275" cy="2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dirty="0">
                    <a:latin typeface="Tahoma" pitchFamily="34" charset="0"/>
                  </a:rPr>
                  <a:t>C</a:t>
                </a:r>
              </a:p>
            </p:txBody>
          </p:sp>
        </p:grpSp>
        <p:sp>
          <p:nvSpPr>
            <p:cNvPr id="74" name="Text Box 61"/>
            <p:cNvSpPr txBox="1">
              <a:spLocks noChangeArrowheads="1"/>
            </p:cNvSpPr>
            <p:nvPr/>
          </p:nvSpPr>
          <p:spPr bwMode="auto">
            <a:xfrm>
              <a:off x="2671036" y="3392331"/>
              <a:ext cx="34242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dirty="0">
                  <a:latin typeface="Tahoma" pitchFamily="34" charset="0"/>
                </a:rPr>
                <a:t>1</a:t>
              </a:r>
            </a:p>
          </p:txBody>
        </p:sp>
        <p:sp>
          <p:nvSpPr>
            <p:cNvPr id="75" name="Text Box 61"/>
            <p:cNvSpPr txBox="1">
              <a:spLocks noChangeArrowheads="1"/>
            </p:cNvSpPr>
            <p:nvPr/>
          </p:nvSpPr>
          <p:spPr bwMode="auto">
            <a:xfrm>
              <a:off x="1729189" y="3392331"/>
              <a:ext cx="32251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dirty="0">
                  <a:solidFill>
                    <a:srgbClr val="006600"/>
                  </a:solidFill>
                  <a:latin typeface="Tahoma" pitchFamily="34" charset="0"/>
                </a:rPr>
                <a:t>X</a:t>
              </a:r>
            </a:p>
          </p:txBody>
        </p:sp>
        <p:sp>
          <p:nvSpPr>
            <p:cNvPr id="76" name="Text Box 41"/>
            <p:cNvSpPr txBox="1">
              <a:spLocks noChangeArrowheads="1"/>
            </p:cNvSpPr>
            <p:nvPr/>
          </p:nvSpPr>
          <p:spPr bwMode="auto">
            <a:xfrm>
              <a:off x="1143000" y="2922609"/>
              <a:ext cx="360379" cy="2761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dirty="0">
                  <a:latin typeface="Tahoma" pitchFamily="34" charset="0"/>
                </a:rPr>
                <a:t>F</a:t>
              </a:r>
            </a:p>
          </p:txBody>
        </p:sp>
        <p:sp>
          <p:nvSpPr>
            <p:cNvPr id="77" name="Text Box 61"/>
            <p:cNvSpPr txBox="1">
              <a:spLocks noChangeArrowheads="1"/>
            </p:cNvSpPr>
            <p:nvPr/>
          </p:nvSpPr>
          <p:spPr bwMode="auto">
            <a:xfrm>
              <a:off x="2196524" y="3392331"/>
              <a:ext cx="32251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78" name="Text Box 61"/>
            <p:cNvSpPr txBox="1">
              <a:spLocks noChangeArrowheads="1"/>
            </p:cNvSpPr>
            <p:nvPr/>
          </p:nvSpPr>
          <p:spPr bwMode="auto">
            <a:xfrm>
              <a:off x="3134644" y="3392331"/>
              <a:ext cx="32251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79" name="Text Box 61"/>
            <p:cNvSpPr txBox="1">
              <a:spLocks noChangeArrowheads="1"/>
            </p:cNvSpPr>
            <p:nvPr/>
          </p:nvSpPr>
          <p:spPr bwMode="auto">
            <a:xfrm>
              <a:off x="1729232" y="3730655"/>
              <a:ext cx="32251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80" name="Text Box 61"/>
            <p:cNvSpPr txBox="1">
              <a:spLocks noChangeArrowheads="1"/>
            </p:cNvSpPr>
            <p:nvPr/>
          </p:nvSpPr>
          <p:spPr bwMode="auto">
            <a:xfrm>
              <a:off x="2671036" y="3730655"/>
              <a:ext cx="34242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dirty="0">
                  <a:solidFill>
                    <a:srgbClr val="006600"/>
                  </a:solidFill>
                  <a:latin typeface="Tahoma" pitchFamily="34" charset="0"/>
                </a:rPr>
                <a:t>X</a:t>
              </a:r>
            </a:p>
          </p:txBody>
        </p:sp>
        <p:sp>
          <p:nvSpPr>
            <p:cNvPr id="81" name="Text Box 61"/>
            <p:cNvSpPr txBox="1">
              <a:spLocks noChangeArrowheads="1"/>
            </p:cNvSpPr>
            <p:nvPr/>
          </p:nvSpPr>
          <p:spPr bwMode="auto">
            <a:xfrm>
              <a:off x="2196524" y="3730655"/>
              <a:ext cx="34242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dirty="0">
                  <a:latin typeface="Tahoma" pitchFamily="34" charset="0"/>
                </a:rPr>
                <a:t>1</a:t>
              </a:r>
            </a:p>
          </p:txBody>
        </p:sp>
        <p:sp>
          <p:nvSpPr>
            <p:cNvPr id="82" name="Text Box 61"/>
            <p:cNvSpPr txBox="1">
              <a:spLocks noChangeArrowheads="1"/>
            </p:cNvSpPr>
            <p:nvPr/>
          </p:nvSpPr>
          <p:spPr bwMode="auto">
            <a:xfrm>
              <a:off x="3134644" y="3730655"/>
              <a:ext cx="34242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dirty="0">
                  <a:latin typeface="Tahoma" pitchFamily="34" charset="0"/>
                </a:rPr>
                <a:t>1</a:t>
              </a:r>
            </a:p>
          </p:txBody>
        </p:sp>
      </p:grpSp>
      <p:sp>
        <p:nvSpPr>
          <p:cNvPr id="94" name="Rounded Rectangle 93"/>
          <p:cNvSpPr/>
          <p:nvPr/>
        </p:nvSpPr>
        <p:spPr>
          <a:xfrm>
            <a:off x="6601621" y="3733620"/>
            <a:ext cx="686547" cy="2514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ounded Rectangle 94"/>
          <p:cNvSpPr/>
          <p:nvPr/>
        </p:nvSpPr>
        <p:spPr>
          <a:xfrm>
            <a:off x="6952142" y="3727104"/>
            <a:ext cx="686547" cy="239633"/>
          </a:xfrm>
          <a:prstGeom prst="roundRect">
            <a:avLst/>
          </a:prstGeom>
          <a:noFill/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ounded Rectangle 95"/>
          <p:cNvSpPr/>
          <p:nvPr/>
        </p:nvSpPr>
        <p:spPr>
          <a:xfrm rot="16200000">
            <a:off x="6871147" y="3583216"/>
            <a:ext cx="574483" cy="224019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7" name="Group 96"/>
          <p:cNvGrpSpPr/>
          <p:nvPr/>
        </p:nvGrpSpPr>
        <p:grpSpPr>
          <a:xfrm>
            <a:off x="5631578" y="4753346"/>
            <a:ext cx="2101798" cy="1389660"/>
            <a:chOff x="1042258" y="2922609"/>
            <a:chExt cx="2500956" cy="1557717"/>
          </a:xfrm>
        </p:grpSpPr>
        <p:grpSp>
          <p:nvGrpSpPr>
            <p:cNvPr id="98" name="Group 57"/>
            <p:cNvGrpSpPr>
              <a:grpSpLocks/>
            </p:cNvGrpSpPr>
            <p:nvPr/>
          </p:nvGrpSpPr>
          <p:grpSpPr bwMode="auto">
            <a:xfrm>
              <a:off x="1042258" y="2956380"/>
              <a:ext cx="2500956" cy="1523946"/>
              <a:chOff x="3648" y="2707"/>
              <a:chExt cx="1977" cy="1269"/>
            </a:xfrm>
          </p:grpSpPr>
          <p:sp>
            <p:nvSpPr>
              <p:cNvPr id="108" name="Rectangle 33"/>
              <p:cNvSpPr>
                <a:spLocks noChangeArrowheads="1"/>
              </p:cNvSpPr>
              <p:nvPr/>
            </p:nvSpPr>
            <p:spPr bwMode="auto">
              <a:xfrm>
                <a:off x="4123" y="3043"/>
                <a:ext cx="1493" cy="57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" name="Line 34"/>
              <p:cNvSpPr>
                <a:spLocks noChangeShapeType="1"/>
              </p:cNvSpPr>
              <p:nvPr/>
            </p:nvSpPr>
            <p:spPr bwMode="auto">
              <a:xfrm>
                <a:off x="4123" y="3331"/>
                <a:ext cx="149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" name="Line 35"/>
              <p:cNvSpPr>
                <a:spLocks noChangeShapeType="1"/>
              </p:cNvSpPr>
              <p:nvPr/>
            </p:nvSpPr>
            <p:spPr bwMode="auto">
              <a:xfrm>
                <a:off x="4497" y="3043"/>
                <a:ext cx="0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" name="Text Box 38"/>
              <p:cNvSpPr txBox="1">
                <a:spLocks noChangeArrowheads="1"/>
              </p:cNvSpPr>
              <p:nvPr/>
            </p:nvSpPr>
            <p:spPr bwMode="auto">
              <a:xfrm>
                <a:off x="3648" y="3376"/>
                <a:ext cx="432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dirty="0">
                    <a:latin typeface="Tahoma" pitchFamily="34" charset="0"/>
                  </a:rPr>
                  <a:t>A</a:t>
                </a:r>
              </a:p>
            </p:txBody>
          </p:sp>
          <p:sp>
            <p:nvSpPr>
              <p:cNvPr id="112" name="AutoShape 39"/>
              <p:cNvSpPr>
                <a:spLocks/>
              </p:cNvSpPr>
              <p:nvPr/>
            </p:nvSpPr>
            <p:spPr bwMode="auto">
              <a:xfrm>
                <a:off x="3936" y="3331"/>
                <a:ext cx="137" cy="283"/>
              </a:xfrm>
              <a:prstGeom prst="leftBrace">
                <a:avLst>
                  <a:gd name="adj1" fmla="val 17214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" name="AutoShape 40"/>
              <p:cNvSpPr>
                <a:spLocks/>
              </p:cNvSpPr>
              <p:nvPr/>
            </p:nvSpPr>
            <p:spPr bwMode="auto">
              <a:xfrm rot="5400000" flipV="1">
                <a:off x="5216" y="2608"/>
                <a:ext cx="89" cy="729"/>
              </a:xfrm>
              <a:prstGeom prst="leftBrace">
                <a:avLst>
                  <a:gd name="adj1" fmla="val 68258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" name="Text Box 41"/>
              <p:cNvSpPr txBox="1">
                <a:spLocks noChangeArrowheads="1"/>
              </p:cNvSpPr>
              <p:nvPr/>
            </p:nvSpPr>
            <p:spPr bwMode="auto">
              <a:xfrm>
                <a:off x="5120" y="2707"/>
                <a:ext cx="275" cy="2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dirty="0">
                    <a:latin typeface="Tahoma" pitchFamily="34" charset="0"/>
                  </a:rPr>
                  <a:t>B</a:t>
                </a:r>
              </a:p>
            </p:txBody>
          </p:sp>
          <p:sp>
            <p:nvSpPr>
              <p:cNvPr id="115" name="Line 42"/>
              <p:cNvSpPr>
                <a:spLocks noChangeShapeType="1"/>
              </p:cNvSpPr>
              <p:nvPr/>
            </p:nvSpPr>
            <p:spPr bwMode="auto">
              <a:xfrm>
                <a:off x="4870" y="3043"/>
                <a:ext cx="0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" name="Line 43"/>
              <p:cNvSpPr>
                <a:spLocks noChangeShapeType="1"/>
              </p:cNvSpPr>
              <p:nvPr/>
            </p:nvSpPr>
            <p:spPr bwMode="auto">
              <a:xfrm>
                <a:off x="5243" y="3043"/>
                <a:ext cx="0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" name="AutoShape 52"/>
              <p:cNvSpPr>
                <a:spLocks/>
              </p:cNvSpPr>
              <p:nvPr/>
            </p:nvSpPr>
            <p:spPr bwMode="auto">
              <a:xfrm rot="-5400000">
                <a:off x="4817" y="3346"/>
                <a:ext cx="89" cy="729"/>
              </a:xfrm>
              <a:prstGeom prst="leftBrace">
                <a:avLst>
                  <a:gd name="adj1" fmla="val 68258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" name="Text Box 53"/>
              <p:cNvSpPr txBox="1">
                <a:spLocks noChangeArrowheads="1"/>
              </p:cNvSpPr>
              <p:nvPr/>
            </p:nvSpPr>
            <p:spPr bwMode="auto">
              <a:xfrm>
                <a:off x="4730" y="3728"/>
                <a:ext cx="275" cy="2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dirty="0">
                    <a:latin typeface="Tahoma" pitchFamily="34" charset="0"/>
                  </a:rPr>
                  <a:t>C</a:t>
                </a:r>
              </a:p>
            </p:txBody>
          </p:sp>
        </p:grpSp>
        <p:sp>
          <p:nvSpPr>
            <p:cNvPr id="99" name="Text Box 61"/>
            <p:cNvSpPr txBox="1">
              <a:spLocks noChangeArrowheads="1"/>
            </p:cNvSpPr>
            <p:nvPr/>
          </p:nvSpPr>
          <p:spPr bwMode="auto">
            <a:xfrm>
              <a:off x="2671036" y="3392331"/>
              <a:ext cx="34242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100" name="Text Box 61"/>
            <p:cNvSpPr txBox="1">
              <a:spLocks noChangeArrowheads="1"/>
            </p:cNvSpPr>
            <p:nvPr/>
          </p:nvSpPr>
          <p:spPr bwMode="auto">
            <a:xfrm>
              <a:off x="1729189" y="3392331"/>
              <a:ext cx="32251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dirty="0">
                  <a:solidFill>
                    <a:srgbClr val="006600"/>
                  </a:solidFill>
                  <a:latin typeface="Tahoma" pitchFamily="34" charset="0"/>
                </a:rPr>
                <a:t>X</a:t>
              </a:r>
            </a:p>
          </p:txBody>
        </p:sp>
        <p:sp>
          <p:nvSpPr>
            <p:cNvPr id="101" name="Text Box 41"/>
            <p:cNvSpPr txBox="1">
              <a:spLocks noChangeArrowheads="1"/>
            </p:cNvSpPr>
            <p:nvPr/>
          </p:nvSpPr>
          <p:spPr bwMode="auto">
            <a:xfrm>
              <a:off x="1143000" y="2922609"/>
              <a:ext cx="360379" cy="2761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dirty="0">
                  <a:latin typeface="Tahoma" pitchFamily="34" charset="0"/>
                </a:rPr>
                <a:t>G</a:t>
              </a:r>
            </a:p>
          </p:txBody>
        </p:sp>
        <p:sp>
          <p:nvSpPr>
            <p:cNvPr id="102" name="Text Box 61"/>
            <p:cNvSpPr txBox="1">
              <a:spLocks noChangeArrowheads="1"/>
            </p:cNvSpPr>
            <p:nvPr/>
          </p:nvSpPr>
          <p:spPr bwMode="auto">
            <a:xfrm>
              <a:off x="2196524" y="3392331"/>
              <a:ext cx="32251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dirty="0">
                  <a:latin typeface="Tahoma" pitchFamily="34" charset="0"/>
                </a:rPr>
                <a:t>1</a:t>
              </a:r>
            </a:p>
          </p:txBody>
        </p:sp>
        <p:sp>
          <p:nvSpPr>
            <p:cNvPr id="103" name="Text Box 61"/>
            <p:cNvSpPr txBox="1">
              <a:spLocks noChangeArrowheads="1"/>
            </p:cNvSpPr>
            <p:nvPr/>
          </p:nvSpPr>
          <p:spPr bwMode="auto">
            <a:xfrm>
              <a:off x="3134644" y="3392331"/>
              <a:ext cx="32251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dirty="0">
                  <a:latin typeface="Tahoma" pitchFamily="34" charset="0"/>
                </a:rPr>
                <a:t>1</a:t>
              </a:r>
            </a:p>
          </p:txBody>
        </p:sp>
        <p:sp>
          <p:nvSpPr>
            <p:cNvPr id="104" name="Text Box 61"/>
            <p:cNvSpPr txBox="1">
              <a:spLocks noChangeArrowheads="1"/>
            </p:cNvSpPr>
            <p:nvPr/>
          </p:nvSpPr>
          <p:spPr bwMode="auto">
            <a:xfrm>
              <a:off x="1729232" y="3730655"/>
              <a:ext cx="32251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dirty="0">
                  <a:latin typeface="Tahoma" pitchFamily="34" charset="0"/>
                </a:rPr>
                <a:t>1</a:t>
              </a:r>
            </a:p>
          </p:txBody>
        </p:sp>
        <p:sp>
          <p:nvSpPr>
            <p:cNvPr id="105" name="Text Box 61"/>
            <p:cNvSpPr txBox="1">
              <a:spLocks noChangeArrowheads="1"/>
            </p:cNvSpPr>
            <p:nvPr/>
          </p:nvSpPr>
          <p:spPr bwMode="auto">
            <a:xfrm>
              <a:off x="2671036" y="3730655"/>
              <a:ext cx="34242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dirty="0">
                  <a:solidFill>
                    <a:srgbClr val="006600"/>
                  </a:solidFill>
                  <a:latin typeface="Tahoma" pitchFamily="34" charset="0"/>
                </a:rPr>
                <a:t>X</a:t>
              </a:r>
            </a:p>
          </p:txBody>
        </p:sp>
        <p:sp>
          <p:nvSpPr>
            <p:cNvPr id="106" name="Text Box 61"/>
            <p:cNvSpPr txBox="1">
              <a:spLocks noChangeArrowheads="1"/>
            </p:cNvSpPr>
            <p:nvPr/>
          </p:nvSpPr>
          <p:spPr bwMode="auto">
            <a:xfrm>
              <a:off x="2196524" y="3730655"/>
              <a:ext cx="34242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107" name="Text Box 61"/>
            <p:cNvSpPr txBox="1">
              <a:spLocks noChangeArrowheads="1"/>
            </p:cNvSpPr>
            <p:nvPr/>
          </p:nvSpPr>
          <p:spPr bwMode="auto">
            <a:xfrm>
              <a:off x="3134644" y="3730655"/>
              <a:ext cx="34242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dirty="0">
                  <a:latin typeface="Tahoma" pitchFamily="34" charset="0"/>
                </a:rPr>
                <a:t>0</a:t>
              </a:r>
            </a:p>
          </p:txBody>
        </p:sp>
      </p:grpSp>
      <p:sp>
        <p:nvSpPr>
          <p:cNvPr id="119" name="Rounded Rectangle 118"/>
          <p:cNvSpPr/>
          <p:nvPr/>
        </p:nvSpPr>
        <p:spPr>
          <a:xfrm>
            <a:off x="6194430" y="5185482"/>
            <a:ext cx="686547" cy="2514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ounded Rectangle 119"/>
          <p:cNvSpPr/>
          <p:nvPr/>
        </p:nvSpPr>
        <p:spPr>
          <a:xfrm rot="16200000">
            <a:off x="6058985" y="5347623"/>
            <a:ext cx="574483" cy="224019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Left Bracket 120"/>
          <p:cNvSpPr/>
          <p:nvPr/>
        </p:nvSpPr>
        <p:spPr>
          <a:xfrm>
            <a:off x="7376090" y="5172390"/>
            <a:ext cx="298889" cy="293465"/>
          </a:xfrm>
          <a:prstGeom prst="leftBracket">
            <a:avLst/>
          </a:prstGeom>
          <a:solidFill>
            <a:srgbClr val="FFD6AD">
              <a:alpha val="50196"/>
            </a:srgbClr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Left Bracket 121"/>
          <p:cNvSpPr/>
          <p:nvPr/>
        </p:nvSpPr>
        <p:spPr>
          <a:xfrm flipH="1">
            <a:off x="6180507" y="5170247"/>
            <a:ext cx="298889" cy="293465"/>
          </a:xfrm>
          <a:prstGeom prst="leftBracket">
            <a:avLst/>
          </a:prstGeom>
          <a:solidFill>
            <a:srgbClr val="FFD6AD">
              <a:alpha val="50196"/>
            </a:srgbClr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3"/>
          <p:cNvSpPr txBox="1">
            <a:spLocks noChangeArrowheads="1"/>
          </p:cNvSpPr>
          <p:nvPr/>
        </p:nvSpPr>
        <p:spPr bwMode="auto">
          <a:xfrm>
            <a:off x="5515904" y="6102867"/>
            <a:ext cx="2739704" cy="394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111125" lvl="1" indent="0" eaLnBrk="1" hangingPunct="1">
              <a:spcBef>
                <a:spcPts val="600"/>
              </a:spcBef>
              <a:buNone/>
            </a:pPr>
            <a:r>
              <a:rPr lang="en-US" sz="1800" kern="0" dirty="0">
                <a:solidFill>
                  <a:srgbClr val="C00000"/>
                </a:solidFill>
                <a:sym typeface="Symbol" pitchFamily="18" charset="2"/>
              </a:rPr>
              <a:t>G = B'∙C' + A'∙B' + A'∙C' </a:t>
            </a:r>
          </a:p>
        </p:txBody>
      </p:sp>
      <p:cxnSp>
        <p:nvCxnSpPr>
          <p:cNvPr id="124" name="Straight Connector 123"/>
          <p:cNvCxnSpPr/>
          <p:nvPr/>
        </p:nvCxnSpPr>
        <p:spPr>
          <a:xfrm>
            <a:off x="4621036" y="1856004"/>
            <a:ext cx="0" cy="4572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42013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5" grpId="0"/>
      <p:bldP spid="68" grpId="0" animBg="1"/>
      <p:bldP spid="69" grpId="0" animBg="1"/>
      <p:bldP spid="70" grpId="0" animBg="1"/>
      <p:bldP spid="71" grpId="0"/>
      <p:bldP spid="94" grpId="0" animBg="1"/>
      <p:bldP spid="95" grpId="0" animBg="1"/>
      <p:bldP spid="96" grpId="0" animBg="1"/>
      <p:bldP spid="119" grpId="0" animBg="1"/>
      <p:bldP spid="120" grpId="0" animBg="1"/>
      <p:bldP spid="121" grpId="0" animBg="1"/>
      <p:bldP spid="122" grpId="0" animBg="1"/>
      <p:bldP spid="123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5.7 Don’t-Care Conditions (4/5)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#15: Simplification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49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418642" y="1346416"/>
            <a:ext cx="5841481" cy="9844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3050" indent="-2730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Suppose you are given the truth table for a function F(</a:t>
            </a:r>
            <a:r>
              <a:rPr lang="en-US" dirty="0" err="1"/>
              <a:t>K,L,M,N</a:t>
            </a:r>
            <a:r>
              <a:rPr lang="en-US" dirty="0"/>
              <a:t>) as follows:</a:t>
            </a:r>
          </a:p>
        </p:txBody>
      </p:sp>
      <p:grpSp>
        <p:nvGrpSpPr>
          <p:cNvPr id="14342" name="Group 14341"/>
          <p:cNvGrpSpPr/>
          <p:nvPr/>
        </p:nvGrpSpPr>
        <p:grpSpPr>
          <a:xfrm>
            <a:off x="508259" y="3715086"/>
            <a:ext cx="3329721" cy="2401866"/>
            <a:chOff x="1395046" y="2191086"/>
            <a:chExt cx="3329721" cy="2401866"/>
          </a:xfrm>
        </p:grpSpPr>
        <p:grpSp>
          <p:nvGrpSpPr>
            <p:cNvPr id="146" name="Group 145"/>
            <p:cNvGrpSpPr/>
            <p:nvPr/>
          </p:nvGrpSpPr>
          <p:grpSpPr>
            <a:xfrm>
              <a:off x="3174337" y="2191086"/>
              <a:ext cx="1245263" cy="2038016"/>
              <a:chOff x="1666824" y="2216120"/>
              <a:chExt cx="1245263" cy="2038016"/>
            </a:xfrm>
          </p:grpSpPr>
          <p:sp>
            <p:nvSpPr>
              <p:cNvPr id="147" name="Rectangle 5"/>
              <p:cNvSpPr>
                <a:spLocks noChangeArrowheads="1"/>
              </p:cNvSpPr>
              <p:nvPr/>
            </p:nvSpPr>
            <p:spPr bwMode="auto">
              <a:xfrm>
                <a:off x="1700213" y="2265926"/>
                <a:ext cx="1211874" cy="198821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8" name="Text Box 6"/>
              <p:cNvSpPr txBox="1">
                <a:spLocks noChangeArrowheads="1"/>
              </p:cNvSpPr>
              <p:nvPr/>
            </p:nvSpPr>
            <p:spPr bwMode="auto">
              <a:xfrm>
                <a:off x="1996510" y="2216120"/>
                <a:ext cx="585891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dirty="0">
                    <a:sym typeface="Symbol" panose="05050102010706020507" pitchFamily="18" charset="2"/>
                  </a:rPr>
                  <a:t>?</a:t>
                </a:r>
                <a:endParaRPr lang="en-US" sz="2000" dirty="0"/>
              </a:p>
            </p:txBody>
          </p:sp>
          <p:sp>
            <p:nvSpPr>
              <p:cNvPr id="149" name="Text Box 11"/>
              <p:cNvSpPr txBox="1">
                <a:spLocks noChangeArrowheads="1"/>
              </p:cNvSpPr>
              <p:nvPr/>
            </p:nvSpPr>
            <p:spPr bwMode="auto">
              <a:xfrm>
                <a:off x="1666824" y="2566423"/>
                <a:ext cx="381000" cy="1431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dirty="0"/>
                  <a:t>K</a:t>
                </a:r>
              </a:p>
              <a:p>
                <a:pPr algn="ctr" eaLnBrk="0" hangingPunct="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dirty="0"/>
                  <a:t>L</a:t>
                </a:r>
              </a:p>
              <a:p>
                <a:pPr algn="ctr" eaLnBrk="0" hangingPunct="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dirty="0"/>
                  <a:t>M</a:t>
                </a:r>
              </a:p>
              <a:p>
                <a:pPr algn="ctr" eaLnBrk="0" hangingPunct="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dirty="0"/>
                  <a:t>N</a:t>
                </a:r>
              </a:p>
            </p:txBody>
          </p:sp>
          <p:sp>
            <p:nvSpPr>
              <p:cNvPr id="150" name="Text Box 11"/>
              <p:cNvSpPr txBox="1">
                <a:spLocks noChangeArrowheads="1"/>
              </p:cNvSpPr>
              <p:nvPr/>
            </p:nvSpPr>
            <p:spPr bwMode="auto">
              <a:xfrm>
                <a:off x="2531087" y="3075365"/>
                <a:ext cx="381000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dirty="0"/>
                  <a:t>F</a:t>
                </a:r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1395046" y="2219596"/>
              <a:ext cx="1219567" cy="1082968"/>
              <a:chOff x="1395046" y="2219596"/>
              <a:chExt cx="1219567" cy="1082968"/>
            </a:xfrm>
          </p:grpSpPr>
          <p:grpSp>
            <p:nvGrpSpPr>
              <p:cNvPr id="2" name="Group 1"/>
              <p:cNvGrpSpPr/>
              <p:nvPr/>
            </p:nvGrpSpPr>
            <p:grpSpPr>
              <a:xfrm>
                <a:off x="1666824" y="2219596"/>
                <a:ext cx="947789" cy="1082968"/>
                <a:chOff x="1666824" y="2219596"/>
                <a:chExt cx="947789" cy="1082968"/>
              </a:xfrm>
            </p:grpSpPr>
            <p:sp>
              <p:nvSpPr>
                <p:cNvPr id="128" name="Rectangle 5"/>
                <p:cNvSpPr>
                  <a:spLocks noChangeArrowheads="1"/>
                </p:cNvSpPr>
                <p:nvPr/>
              </p:nvSpPr>
              <p:spPr bwMode="auto">
                <a:xfrm>
                  <a:off x="1700213" y="2265926"/>
                  <a:ext cx="914400" cy="1036638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7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1857324" y="2219596"/>
                  <a:ext cx="585891" cy="4001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algn="ctr" eaLnBrk="0" hangingPunct="0">
                    <a:spcBef>
                      <a:spcPct val="50000"/>
                    </a:spcBef>
                  </a:pPr>
                  <a:r>
                    <a:rPr lang="en-US" dirty="0">
                      <a:sym typeface="Symbol" panose="05050102010706020507" pitchFamily="18" charset="2"/>
                    </a:rPr>
                    <a:t></a:t>
                  </a:r>
                  <a:endParaRPr lang="en-US" sz="2000" dirty="0"/>
                </a:p>
              </p:txBody>
            </p:sp>
            <p:sp>
              <p:nvSpPr>
                <p:cNvPr id="139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666824" y="2566423"/>
                  <a:ext cx="381000" cy="72327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eaLnBrk="0" hangingPunct="0">
                    <a:spcBef>
                      <a:spcPts val="0"/>
                    </a:spcBef>
                    <a:spcAft>
                      <a:spcPts val="600"/>
                    </a:spcAft>
                  </a:pPr>
                  <a:r>
                    <a:rPr lang="en-US" dirty="0"/>
                    <a:t>X</a:t>
                  </a:r>
                </a:p>
                <a:p>
                  <a:pPr algn="ctr" eaLnBrk="0" hangingPunct="0">
                    <a:spcBef>
                      <a:spcPts val="0"/>
                    </a:spcBef>
                    <a:spcAft>
                      <a:spcPts val="600"/>
                    </a:spcAft>
                  </a:pPr>
                  <a:r>
                    <a:rPr lang="en-US" dirty="0"/>
                    <a:t>Y</a:t>
                  </a:r>
                </a:p>
              </p:txBody>
            </p:sp>
            <p:sp>
              <p:nvSpPr>
                <p:cNvPr id="140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233613" y="2566423"/>
                  <a:ext cx="381000" cy="72327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eaLnBrk="0" hangingPunct="0">
                    <a:spcBef>
                      <a:spcPts val="0"/>
                    </a:spcBef>
                    <a:spcAft>
                      <a:spcPts val="600"/>
                    </a:spcAft>
                  </a:pPr>
                  <a:r>
                    <a:rPr lang="en-US" dirty="0"/>
                    <a:t>S</a:t>
                  </a:r>
                </a:p>
                <a:p>
                  <a:pPr algn="ctr" eaLnBrk="0" hangingPunct="0">
                    <a:spcBef>
                      <a:spcPts val="0"/>
                    </a:spcBef>
                    <a:spcAft>
                      <a:spcPts val="600"/>
                    </a:spcAft>
                  </a:pPr>
                  <a:r>
                    <a:rPr lang="en-US" dirty="0"/>
                    <a:t>C</a:t>
                  </a:r>
                </a:p>
              </p:txBody>
            </p:sp>
          </p:grpSp>
          <p:cxnSp>
            <p:nvCxnSpPr>
              <p:cNvPr id="4" name="Straight Connector 3"/>
              <p:cNvCxnSpPr/>
              <p:nvPr/>
            </p:nvCxnSpPr>
            <p:spPr>
              <a:xfrm>
                <a:off x="1395046" y="2737353"/>
                <a:ext cx="305167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/>
            </p:nvCxnSpPr>
            <p:spPr>
              <a:xfrm>
                <a:off x="1406769" y="3077322"/>
                <a:ext cx="305167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2" name="Group 151"/>
            <p:cNvGrpSpPr/>
            <p:nvPr/>
          </p:nvGrpSpPr>
          <p:grpSpPr>
            <a:xfrm>
              <a:off x="1395046" y="3509984"/>
              <a:ext cx="1219567" cy="1082968"/>
              <a:chOff x="1395046" y="2219596"/>
              <a:chExt cx="1219567" cy="1082968"/>
            </a:xfrm>
          </p:grpSpPr>
          <p:grpSp>
            <p:nvGrpSpPr>
              <p:cNvPr id="153" name="Group 152"/>
              <p:cNvGrpSpPr/>
              <p:nvPr/>
            </p:nvGrpSpPr>
            <p:grpSpPr>
              <a:xfrm>
                <a:off x="1666824" y="2219596"/>
                <a:ext cx="947789" cy="1082968"/>
                <a:chOff x="1666824" y="2219596"/>
                <a:chExt cx="947789" cy="1082968"/>
              </a:xfrm>
            </p:grpSpPr>
            <p:sp>
              <p:nvSpPr>
                <p:cNvPr id="156" name="Rectangle 5"/>
                <p:cNvSpPr>
                  <a:spLocks noChangeArrowheads="1"/>
                </p:cNvSpPr>
                <p:nvPr/>
              </p:nvSpPr>
              <p:spPr bwMode="auto">
                <a:xfrm>
                  <a:off x="1700213" y="2265926"/>
                  <a:ext cx="914400" cy="1036638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7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1857324" y="2219596"/>
                  <a:ext cx="585891" cy="4001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algn="ctr" eaLnBrk="0" hangingPunct="0">
                    <a:spcBef>
                      <a:spcPct val="50000"/>
                    </a:spcBef>
                  </a:pPr>
                  <a:r>
                    <a:rPr lang="en-US" dirty="0">
                      <a:sym typeface="Symbol" panose="05050102010706020507" pitchFamily="18" charset="2"/>
                    </a:rPr>
                    <a:t></a:t>
                  </a:r>
                  <a:endParaRPr lang="en-US" sz="2000" dirty="0"/>
                </a:p>
              </p:txBody>
            </p:sp>
            <p:sp>
              <p:nvSpPr>
                <p:cNvPr id="158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666824" y="2566423"/>
                  <a:ext cx="381000" cy="72327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eaLnBrk="0" hangingPunct="0">
                    <a:spcBef>
                      <a:spcPts val="0"/>
                    </a:spcBef>
                    <a:spcAft>
                      <a:spcPts val="600"/>
                    </a:spcAft>
                  </a:pPr>
                  <a:r>
                    <a:rPr lang="en-US" dirty="0"/>
                    <a:t>X</a:t>
                  </a:r>
                </a:p>
                <a:p>
                  <a:pPr algn="ctr" eaLnBrk="0" hangingPunct="0">
                    <a:spcBef>
                      <a:spcPts val="0"/>
                    </a:spcBef>
                    <a:spcAft>
                      <a:spcPts val="600"/>
                    </a:spcAft>
                  </a:pPr>
                  <a:r>
                    <a:rPr lang="en-US" dirty="0"/>
                    <a:t>Y</a:t>
                  </a:r>
                </a:p>
              </p:txBody>
            </p:sp>
            <p:sp>
              <p:nvSpPr>
                <p:cNvPr id="159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233613" y="2566423"/>
                  <a:ext cx="381000" cy="72327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eaLnBrk="0" hangingPunct="0">
                    <a:spcBef>
                      <a:spcPts val="0"/>
                    </a:spcBef>
                    <a:spcAft>
                      <a:spcPts val="600"/>
                    </a:spcAft>
                  </a:pPr>
                  <a:r>
                    <a:rPr lang="en-US" dirty="0"/>
                    <a:t>S</a:t>
                  </a:r>
                </a:p>
                <a:p>
                  <a:pPr algn="ctr" eaLnBrk="0" hangingPunct="0">
                    <a:spcBef>
                      <a:spcPts val="0"/>
                    </a:spcBef>
                    <a:spcAft>
                      <a:spcPts val="600"/>
                    </a:spcAft>
                  </a:pPr>
                  <a:r>
                    <a:rPr lang="en-US" dirty="0"/>
                    <a:t>C</a:t>
                  </a:r>
                </a:p>
              </p:txBody>
            </p:sp>
          </p:grpSp>
          <p:cxnSp>
            <p:nvCxnSpPr>
              <p:cNvPr id="154" name="Straight Connector 153"/>
              <p:cNvCxnSpPr/>
              <p:nvPr/>
            </p:nvCxnSpPr>
            <p:spPr>
              <a:xfrm>
                <a:off x="1395046" y="2737353"/>
                <a:ext cx="305167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/>
            </p:nvCxnSpPr>
            <p:spPr>
              <a:xfrm>
                <a:off x="1406769" y="3077322"/>
                <a:ext cx="305167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" name="Straight Connector 7"/>
            <p:cNvCxnSpPr/>
            <p:nvPr/>
          </p:nvCxnSpPr>
          <p:spPr>
            <a:xfrm>
              <a:off x="2614613" y="2737353"/>
              <a:ext cx="59311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/>
          </p:nvCxnSpPr>
          <p:spPr>
            <a:xfrm>
              <a:off x="2614613" y="3077322"/>
              <a:ext cx="59311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341" name="Group 14340"/>
            <p:cNvGrpSpPr/>
            <p:nvPr/>
          </p:nvGrpSpPr>
          <p:grpSpPr>
            <a:xfrm>
              <a:off x="2630182" y="3417291"/>
              <a:ext cx="577544" cy="651495"/>
              <a:chOff x="2630182" y="3417291"/>
              <a:chExt cx="577544" cy="651495"/>
            </a:xfrm>
          </p:grpSpPr>
          <p:cxnSp>
            <p:nvCxnSpPr>
              <p:cNvPr id="161" name="Straight Connector 160"/>
              <p:cNvCxnSpPr/>
              <p:nvPr/>
            </p:nvCxnSpPr>
            <p:spPr>
              <a:xfrm>
                <a:off x="2630182" y="4068786"/>
                <a:ext cx="17163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/>
            </p:nvCxnSpPr>
            <p:spPr>
              <a:xfrm>
                <a:off x="2801815" y="3417291"/>
                <a:ext cx="40591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2801815" y="3417291"/>
                <a:ext cx="0" cy="65149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339" name="Group 14338"/>
            <p:cNvGrpSpPr/>
            <p:nvPr/>
          </p:nvGrpSpPr>
          <p:grpSpPr>
            <a:xfrm>
              <a:off x="2598859" y="3743038"/>
              <a:ext cx="608867" cy="624672"/>
              <a:chOff x="2598859" y="3743038"/>
              <a:chExt cx="608867" cy="624672"/>
            </a:xfrm>
          </p:grpSpPr>
          <p:cxnSp>
            <p:nvCxnSpPr>
              <p:cNvPr id="163" name="Straight Connector 162"/>
              <p:cNvCxnSpPr/>
              <p:nvPr/>
            </p:nvCxnSpPr>
            <p:spPr>
              <a:xfrm>
                <a:off x="2954215" y="3743038"/>
                <a:ext cx="0" cy="61849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/>
            </p:nvCxnSpPr>
            <p:spPr>
              <a:xfrm>
                <a:off x="2598859" y="4367710"/>
                <a:ext cx="355356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/>
            </p:nvCxnSpPr>
            <p:spPr>
              <a:xfrm>
                <a:off x="2954215" y="3746414"/>
                <a:ext cx="25351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2" name="Straight Connector 171"/>
            <p:cNvCxnSpPr/>
            <p:nvPr/>
          </p:nvCxnSpPr>
          <p:spPr>
            <a:xfrm>
              <a:off x="4419600" y="3256969"/>
              <a:ext cx="30516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4344" name="Table 143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0137672"/>
              </p:ext>
            </p:extLst>
          </p:nvPr>
        </p:nvGraphicFramePr>
        <p:xfrm>
          <a:off x="6260123" y="1471422"/>
          <a:ext cx="2356340" cy="518160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471268">
                  <a:extLst>
                    <a:ext uri="{9D8B030D-6E8A-4147-A177-3AD203B41FA5}">
                      <a16:colId xmlns:a16="http://schemas.microsoft.com/office/drawing/2014/main" val="2894590319"/>
                    </a:ext>
                  </a:extLst>
                </a:gridCol>
                <a:gridCol w="471268">
                  <a:extLst>
                    <a:ext uri="{9D8B030D-6E8A-4147-A177-3AD203B41FA5}">
                      <a16:colId xmlns:a16="http://schemas.microsoft.com/office/drawing/2014/main" val="3958316393"/>
                    </a:ext>
                  </a:extLst>
                </a:gridCol>
                <a:gridCol w="471268">
                  <a:extLst>
                    <a:ext uri="{9D8B030D-6E8A-4147-A177-3AD203B41FA5}">
                      <a16:colId xmlns:a16="http://schemas.microsoft.com/office/drawing/2014/main" val="850987779"/>
                    </a:ext>
                  </a:extLst>
                </a:gridCol>
                <a:gridCol w="471268">
                  <a:extLst>
                    <a:ext uri="{9D8B030D-6E8A-4147-A177-3AD203B41FA5}">
                      <a16:colId xmlns:a16="http://schemas.microsoft.com/office/drawing/2014/main" val="3387661163"/>
                    </a:ext>
                  </a:extLst>
                </a:gridCol>
                <a:gridCol w="471268">
                  <a:extLst>
                    <a:ext uri="{9D8B030D-6E8A-4147-A177-3AD203B41FA5}">
                      <a16:colId xmlns:a16="http://schemas.microsoft.com/office/drawing/2014/main" val="1138443134"/>
                    </a:ext>
                  </a:extLst>
                </a:gridCol>
              </a:tblGrid>
              <a:tr h="276691">
                <a:tc>
                  <a:txBody>
                    <a:bodyPr/>
                    <a:lstStyle/>
                    <a:p>
                      <a:pPr algn="ctr"/>
                      <a:r>
                        <a:rPr lang="en-US" sz="1400" i="0" baseline="0" dirty="0"/>
                        <a:t>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0" baseline="0" dirty="0"/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0" baseline="0" dirty="0"/>
                        <a:t>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0" baseline="0" dirty="0"/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0" baseline="0" dirty="0"/>
                        <a:t>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2238384"/>
                  </a:ext>
                </a:extLst>
              </a:tr>
              <a:tr h="276691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2040220"/>
                  </a:ext>
                </a:extLst>
              </a:tr>
              <a:tr h="276691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1597470"/>
                  </a:ext>
                </a:extLst>
              </a:tr>
              <a:tr h="276691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3336379"/>
                  </a:ext>
                </a:extLst>
              </a:tr>
              <a:tr h="276691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0259490"/>
                  </a:ext>
                </a:extLst>
              </a:tr>
              <a:tr h="276691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3973744"/>
                  </a:ext>
                </a:extLst>
              </a:tr>
              <a:tr h="276691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0845578"/>
                  </a:ext>
                </a:extLst>
              </a:tr>
              <a:tr h="276691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5773903"/>
                  </a:ext>
                </a:extLst>
              </a:tr>
              <a:tr h="276691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6499383"/>
                  </a:ext>
                </a:extLst>
              </a:tr>
              <a:tr h="276691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9920002"/>
                  </a:ext>
                </a:extLst>
              </a:tr>
              <a:tr h="276691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6850163"/>
                  </a:ext>
                </a:extLst>
              </a:tr>
              <a:tr h="276691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919541"/>
                  </a:ext>
                </a:extLst>
              </a:tr>
              <a:tr h="276691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2882420"/>
                  </a:ext>
                </a:extLst>
              </a:tr>
              <a:tr h="276691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0674342"/>
                  </a:ext>
                </a:extLst>
              </a:tr>
              <a:tr h="276691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91770576"/>
                  </a:ext>
                </a:extLst>
              </a:tr>
              <a:tr h="276691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6351718"/>
                  </a:ext>
                </a:extLst>
              </a:tr>
              <a:tr h="276691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2353031"/>
                  </a:ext>
                </a:extLst>
              </a:tr>
            </a:tbl>
          </a:graphicData>
        </a:graphic>
      </p:graphicFrame>
      <p:sp>
        <p:nvSpPr>
          <p:cNvPr id="176" name="Rectangle 3"/>
          <p:cNvSpPr txBox="1">
            <a:spLocks noChangeArrowheads="1"/>
          </p:cNvSpPr>
          <p:nvPr/>
        </p:nvSpPr>
        <p:spPr>
          <a:xfrm>
            <a:off x="418642" y="2272356"/>
            <a:ext cx="5200879" cy="11634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3050" indent="-2730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You are also told that the inputs K, L, M, N are taken from the outputs of two half adders as shown:</a:t>
            </a:r>
          </a:p>
        </p:txBody>
      </p:sp>
      <p:sp>
        <p:nvSpPr>
          <p:cNvPr id="177" name="Rectangle 3"/>
          <p:cNvSpPr txBox="1">
            <a:spLocks noChangeArrowheads="1"/>
          </p:cNvSpPr>
          <p:nvPr/>
        </p:nvSpPr>
        <p:spPr>
          <a:xfrm>
            <a:off x="3620454" y="3526662"/>
            <a:ext cx="2449169" cy="11634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3050" indent="-2730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Then you may revise the truth table:</a:t>
            </a:r>
          </a:p>
        </p:txBody>
      </p:sp>
      <p:grpSp>
        <p:nvGrpSpPr>
          <p:cNvPr id="14346" name="Group 14345"/>
          <p:cNvGrpSpPr/>
          <p:nvPr/>
        </p:nvGrpSpPr>
        <p:grpSpPr>
          <a:xfrm>
            <a:off x="8181785" y="2675562"/>
            <a:ext cx="406400" cy="3945304"/>
            <a:chOff x="8181785" y="2675562"/>
            <a:chExt cx="406400" cy="3945304"/>
          </a:xfrm>
        </p:grpSpPr>
        <p:sp>
          <p:nvSpPr>
            <p:cNvPr id="178" name="Text Box 41"/>
            <p:cNvSpPr txBox="1">
              <a:spLocks noChangeArrowheads="1"/>
            </p:cNvSpPr>
            <p:nvPr/>
          </p:nvSpPr>
          <p:spPr bwMode="auto">
            <a:xfrm>
              <a:off x="8181785" y="2675562"/>
              <a:ext cx="406400" cy="311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 dirty="0">
                  <a:solidFill>
                    <a:srgbClr val="FF0000"/>
                  </a:solidFill>
                  <a:latin typeface="Tahoma" pitchFamily="34" charset="0"/>
                </a:rPr>
                <a:t>X</a:t>
              </a:r>
            </a:p>
          </p:txBody>
        </p:sp>
        <p:sp>
          <p:nvSpPr>
            <p:cNvPr id="179" name="Text Box 41"/>
            <p:cNvSpPr txBox="1">
              <a:spLocks noChangeArrowheads="1"/>
            </p:cNvSpPr>
            <p:nvPr/>
          </p:nvSpPr>
          <p:spPr bwMode="auto">
            <a:xfrm>
              <a:off x="8181785" y="3892215"/>
              <a:ext cx="406400" cy="311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 dirty="0">
                  <a:solidFill>
                    <a:srgbClr val="FF0000"/>
                  </a:solidFill>
                  <a:latin typeface="Tahoma" pitchFamily="34" charset="0"/>
                </a:rPr>
                <a:t>X</a:t>
              </a:r>
            </a:p>
          </p:txBody>
        </p:sp>
        <p:sp>
          <p:nvSpPr>
            <p:cNvPr id="180" name="Text Box 41"/>
            <p:cNvSpPr txBox="1">
              <a:spLocks noChangeArrowheads="1"/>
            </p:cNvSpPr>
            <p:nvPr/>
          </p:nvSpPr>
          <p:spPr bwMode="auto">
            <a:xfrm>
              <a:off x="8181785" y="6028362"/>
              <a:ext cx="406400" cy="311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 dirty="0">
                  <a:solidFill>
                    <a:srgbClr val="FF0000"/>
                  </a:solidFill>
                  <a:latin typeface="Tahoma" pitchFamily="34" charset="0"/>
                </a:rPr>
                <a:t>X</a:t>
              </a:r>
            </a:p>
          </p:txBody>
        </p:sp>
        <p:sp>
          <p:nvSpPr>
            <p:cNvPr id="181" name="Text Box 41"/>
            <p:cNvSpPr txBox="1">
              <a:spLocks noChangeArrowheads="1"/>
            </p:cNvSpPr>
            <p:nvPr/>
          </p:nvSpPr>
          <p:spPr bwMode="auto">
            <a:xfrm>
              <a:off x="8181785" y="6309716"/>
              <a:ext cx="406400" cy="311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 dirty="0">
                  <a:solidFill>
                    <a:srgbClr val="FF0000"/>
                  </a:solidFill>
                  <a:latin typeface="Tahoma" pitchFamily="34" charset="0"/>
                </a:rPr>
                <a:t>X</a:t>
              </a:r>
            </a:p>
          </p:txBody>
        </p:sp>
        <p:sp>
          <p:nvSpPr>
            <p:cNvPr id="183" name="Text Box 41"/>
            <p:cNvSpPr txBox="1">
              <a:spLocks noChangeArrowheads="1"/>
            </p:cNvSpPr>
            <p:nvPr/>
          </p:nvSpPr>
          <p:spPr bwMode="auto">
            <a:xfrm>
              <a:off x="8181785" y="5111463"/>
              <a:ext cx="406400" cy="311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 dirty="0">
                  <a:solidFill>
                    <a:srgbClr val="FF0000"/>
                  </a:solidFill>
                  <a:latin typeface="Tahoma" pitchFamily="34" charset="0"/>
                </a:rPr>
                <a:t>X</a:t>
              </a:r>
            </a:p>
          </p:txBody>
        </p:sp>
        <p:sp>
          <p:nvSpPr>
            <p:cNvPr id="184" name="Text Box 41"/>
            <p:cNvSpPr txBox="1">
              <a:spLocks noChangeArrowheads="1"/>
            </p:cNvSpPr>
            <p:nvPr/>
          </p:nvSpPr>
          <p:spPr bwMode="auto">
            <a:xfrm>
              <a:off x="8181785" y="5414337"/>
              <a:ext cx="406400" cy="311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 dirty="0">
                  <a:solidFill>
                    <a:srgbClr val="FF0000"/>
                  </a:solidFill>
                  <a:latin typeface="Tahoma" pitchFamily="34" charset="0"/>
                </a:rPr>
                <a:t>X</a:t>
              </a:r>
            </a:p>
          </p:txBody>
        </p:sp>
        <p:sp>
          <p:nvSpPr>
            <p:cNvPr id="185" name="Text Box 41"/>
            <p:cNvSpPr txBox="1">
              <a:spLocks noChangeArrowheads="1"/>
            </p:cNvSpPr>
            <p:nvPr/>
          </p:nvSpPr>
          <p:spPr bwMode="auto">
            <a:xfrm>
              <a:off x="8181785" y="5721899"/>
              <a:ext cx="406400" cy="311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 dirty="0">
                  <a:solidFill>
                    <a:srgbClr val="FF0000"/>
                  </a:solidFill>
                  <a:latin typeface="Tahoma" pitchFamily="34" charset="0"/>
                </a:rPr>
                <a:t>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9505472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4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" grpId="0"/>
      <p:bldP spid="17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2. Algebraic Simplification (1/3)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#15: Simplification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1" name="Rectangle 3"/>
          <p:cNvSpPr txBox="1">
            <a:spLocks noChangeArrowheads="1"/>
          </p:cNvSpPr>
          <p:nvPr/>
        </p:nvSpPr>
        <p:spPr>
          <a:xfrm>
            <a:off x="457200" y="1295401"/>
            <a:ext cx="8229600" cy="31985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8288" indent="-26828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Aims to </a:t>
            </a:r>
            <a:r>
              <a:rPr lang="en-US" dirty="0" err="1"/>
              <a:t>minimise</a:t>
            </a:r>
            <a:endParaRPr lang="en-US" dirty="0"/>
          </a:p>
          <a:p>
            <a:pPr marL="623888" lvl="1" indent="-2667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Number of literals, and</a:t>
            </a:r>
          </a:p>
          <a:p>
            <a:pPr marL="623888" lvl="1" indent="-2667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Number of terms</a:t>
            </a:r>
          </a:p>
          <a:p>
            <a:pPr marL="268288" indent="-268288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But sometimes conflicting, so let’s aim at reducing the </a:t>
            </a:r>
            <a:r>
              <a:rPr lang="en-US" dirty="0">
                <a:solidFill>
                  <a:srgbClr val="0000FF"/>
                </a:solidFill>
              </a:rPr>
              <a:t>number of literals </a:t>
            </a:r>
            <a:r>
              <a:rPr lang="en-US" dirty="0"/>
              <a:t>for the examples in the next few slides.</a:t>
            </a:r>
          </a:p>
          <a:p>
            <a:pPr marL="268288" indent="-268288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Challenging – requires good algebraic manipulation skills.</a:t>
            </a:r>
          </a:p>
          <a:p>
            <a:pPr fontAlgn="auto">
              <a:spcBef>
                <a:spcPct val="50000"/>
              </a:spcBef>
              <a:spcAft>
                <a:spcPts val="0"/>
              </a:spcAft>
            </a:pPr>
            <a:endParaRPr lang="en-US" dirty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573184917"/>
      </p:ext>
    </p:extLst>
  </p:cSld>
  <p:clrMapOvr>
    <a:masterClrMapping/>
  </p:clrMapOvr>
  <p:transition>
    <p:fad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5.7 Don’t-Care Conditions (5/5)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#15: Simplification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50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418642" y="1346417"/>
            <a:ext cx="5841481" cy="5578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3050" indent="-2730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K-map of </a:t>
            </a:r>
            <a:r>
              <a:rPr lang="en-US" i="1" dirty="0"/>
              <a:t>F</a:t>
            </a:r>
            <a:r>
              <a:rPr lang="en-US" dirty="0"/>
              <a:t>:</a:t>
            </a:r>
          </a:p>
        </p:txBody>
      </p:sp>
      <p:graphicFrame>
        <p:nvGraphicFramePr>
          <p:cNvPr id="14344" name="Table 143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3749078"/>
              </p:ext>
            </p:extLst>
          </p:nvPr>
        </p:nvGraphicFramePr>
        <p:xfrm>
          <a:off x="6260123" y="1471422"/>
          <a:ext cx="2356340" cy="518160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471268">
                  <a:extLst>
                    <a:ext uri="{9D8B030D-6E8A-4147-A177-3AD203B41FA5}">
                      <a16:colId xmlns:a16="http://schemas.microsoft.com/office/drawing/2014/main" val="2894590319"/>
                    </a:ext>
                  </a:extLst>
                </a:gridCol>
                <a:gridCol w="471268">
                  <a:extLst>
                    <a:ext uri="{9D8B030D-6E8A-4147-A177-3AD203B41FA5}">
                      <a16:colId xmlns:a16="http://schemas.microsoft.com/office/drawing/2014/main" val="3958316393"/>
                    </a:ext>
                  </a:extLst>
                </a:gridCol>
                <a:gridCol w="471268">
                  <a:extLst>
                    <a:ext uri="{9D8B030D-6E8A-4147-A177-3AD203B41FA5}">
                      <a16:colId xmlns:a16="http://schemas.microsoft.com/office/drawing/2014/main" val="850987779"/>
                    </a:ext>
                  </a:extLst>
                </a:gridCol>
                <a:gridCol w="471268">
                  <a:extLst>
                    <a:ext uri="{9D8B030D-6E8A-4147-A177-3AD203B41FA5}">
                      <a16:colId xmlns:a16="http://schemas.microsoft.com/office/drawing/2014/main" val="3387661163"/>
                    </a:ext>
                  </a:extLst>
                </a:gridCol>
                <a:gridCol w="471268">
                  <a:extLst>
                    <a:ext uri="{9D8B030D-6E8A-4147-A177-3AD203B41FA5}">
                      <a16:colId xmlns:a16="http://schemas.microsoft.com/office/drawing/2014/main" val="1138443134"/>
                    </a:ext>
                  </a:extLst>
                </a:gridCol>
              </a:tblGrid>
              <a:tr h="276691">
                <a:tc>
                  <a:txBody>
                    <a:bodyPr/>
                    <a:lstStyle/>
                    <a:p>
                      <a:pPr algn="ctr"/>
                      <a:r>
                        <a:rPr lang="en-US" sz="1400" i="0" baseline="0" dirty="0"/>
                        <a:t>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0" baseline="0" dirty="0"/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0" baseline="0" dirty="0"/>
                        <a:t>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0" baseline="0" dirty="0"/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0" baseline="0" dirty="0"/>
                        <a:t>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2238384"/>
                  </a:ext>
                </a:extLst>
              </a:tr>
              <a:tr h="276691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2040220"/>
                  </a:ext>
                </a:extLst>
              </a:tr>
              <a:tr h="276691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1597470"/>
                  </a:ext>
                </a:extLst>
              </a:tr>
              <a:tr h="276691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3336379"/>
                  </a:ext>
                </a:extLst>
              </a:tr>
              <a:tr h="276691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00000"/>
                          </a:solidFill>
                        </a:rPr>
                        <a:t>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0259490"/>
                  </a:ext>
                </a:extLst>
              </a:tr>
              <a:tr h="276691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3973744"/>
                  </a:ext>
                </a:extLst>
              </a:tr>
              <a:tr h="276691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0845578"/>
                  </a:ext>
                </a:extLst>
              </a:tr>
              <a:tr h="276691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5773903"/>
                  </a:ext>
                </a:extLst>
              </a:tr>
              <a:tr h="276691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00000"/>
                          </a:solidFill>
                        </a:rPr>
                        <a:t>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6499383"/>
                  </a:ext>
                </a:extLst>
              </a:tr>
              <a:tr h="276691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9920002"/>
                  </a:ext>
                </a:extLst>
              </a:tr>
              <a:tr h="276691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6850163"/>
                  </a:ext>
                </a:extLst>
              </a:tr>
              <a:tr h="276691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919541"/>
                  </a:ext>
                </a:extLst>
              </a:tr>
              <a:tr h="276691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00000"/>
                          </a:solidFill>
                        </a:rPr>
                        <a:t>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2882420"/>
                  </a:ext>
                </a:extLst>
              </a:tr>
              <a:tr h="276691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00000"/>
                          </a:solidFill>
                        </a:rPr>
                        <a:t>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0674342"/>
                  </a:ext>
                </a:extLst>
              </a:tr>
              <a:tr h="276691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00000"/>
                          </a:solidFill>
                        </a:rPr>
                        <a:t>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91770576"/>
                  </a:ext>
                </a:extLst>
              </a:tr>
              <a:tr h="276691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00000"/>
                          </a:solidFill>
                        </a:rPr>
                        <a:t>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6351718"/>
                  </a:ext>
                </a:extLst>
              </a:tr>
              <a:tr h="276691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00000"/>
                          </a:solidFill>
                        </a:rPr>
                        <a:t>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2353031"/>
                  </a:ext>
                </a:extLst>
              </a:tr>
            </a:tbl>
          </a:graphicData>
        </a:graphic>
      </p:graphicFrame>
      <p:grpSp>
        <p:nvGrpSpPr>
          <p:cNvPr id="42" name="Group 4"/>
          <p:cNvGrpSpPr>
            <a:grpSpLocks/>
          </p:cNvGrpSpPr>
          <p:nvPr/>
        </p:nvGrpSpPr>
        <p:grpSpPr bwMode="auto">
          <a:xfrm>
            <a:off x="2597776" y="1169233"/>
            <a:ext cx="2632075" cy="2514600"/>
            <a:chOff x="3226" y="2256"/>
            <a:chExt cx="1658" cy="1584"/>
          </a:xfrm>
        </p:grpSpPr>
        <p:sp>
          <p:nvSpPr>
            <p:cNvPr id="43" name="Rectangle 5"/>
            <p:cNvSpPr>
              <a:spLocks noChangeArrowheads="1"/>
            </p:cNvSpPr>
            <p:nvPr/>
          </p:nvSpPr>
          <p:spPr bwMode="auto">
            <a:xfrm>
              <a:off x="3605" y="2639"/>
              <a:ext cx="1026" cy="97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6"/>
            <p:cNvSpPr>
              <a:spLocks noChangeShapeType="1"/>
            </p:cNvSpPr>
            <p:nvPr/>
          </p:nvSpPr>
          <p:spPr bwMode="auto">
            <a:xfrm>
              <a:off x="3605" y="2883"/>
              <a:ext cx="102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Line 7"/>
            <p:cNvSpPr>
              <a:spLocks noChangeShapeType="1"/>
            </p:cNvSpPr>
            <p:nvPr/>
          </p:nvSpPr>
          <p:spPr bwMode="auto">
            <a:xfrm>
              <a:off x="3861" y="2639"/>
              <a:ext cx="0" cy="97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Text Box 8"/>
            <p:cNvSpPr txBox="1">
              <a:spLocks noChangeArrowheads="1"/>
            </p:cNvSpPr>
            <p:nvPr/>
          </p:nvSpPr>
          <p:spPr bwMode="auto">
            <a:xfrm>
              <a:off x="3600" y="3161"/>
              <a:ext cx="257" cy="1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 dirty="0">
                  <a:solidFill>
                    <a:srgbClr val="FF0000"/>
                  </a:solidFill>
                  <a:latin typeface="Tahoma" pitchFamily="34" charset="0"/>
                </a:rPr>
                <a:t>X</a:t>
              </a:r>
            </a:p>
          </p:txBody>
        </p:sp>
        <p:sp>
          <p:nvSpPr>
            <p:cNvPr id="47" name="Text Box 9"/>
            <p:cNvSpPr txBox="1">
              <a:spLocks noChangeArrowheads="1"/>
            </p:cNvSpPr>
            <p:nvPr/>
          </p:nvSpPr>
          <p:spPr bwMode="auto">
            <a:xfrm>
              <a:off x="3861" y="2932"/>
              <a:ext cx="257" cy="1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 dirty="0">
                  <a:latin typeface="Tahoma" pitchFamily="34" charset="0"/>
                </a:rPr>
                <a:t>0</a:t>
              </a:r>
              <a:endParaRPr lang="en-US" sz="1400" b="1" dirty="0">
                <a:solidFill>
                  <a:srgbClr val="FF0000"/>
                </a:solidFill>
                <a:latin typeface="Tahoma" pitchFamily="34" charset="0"/>
              </a:endParaRPr>
            </a:p>
          </p:txBody>
        </p:sp>
        <p:sp>
          <p:nvSpPr>
            <p:cNvPr id="48" name="Text Box 10"/>
            <p:cNvSpPr txBox="1">
              <a:spLocks noChangeArrowheads="1"/>
            </p:cNvSpPr>
            <p:nvPr/>
          </p:nvSpPr>
          <p:spPr bwMode="auto">
            <a:xfrm>
              <a:off x="3226" y="3299"/>
              <a:ext cx="189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 dirty="0">
                  <a:latin typeface="Tahoma" pitchFamily="34" charset="0"/>
                </a:rPr>
                <a:t>K</a:t>
              </a:r>
            </a:p>
          </p:txBody>
        </p:sp>
        <p:sp>
          <p:nvSpPr>
            <p:cNvPr id="49" name="AutoShape 11"/>
            <p:cNvSpPr>
              <a:spLocks/>
            </p:cNvSpPr>
            <p:nvPr/>
          </p:nvSpPr>
          <p:spPr bwMode="auto">
            <a:xfrm>
              <a:off x="3387" y="3151"/>
              <a:ext cx="62" cy="461"/>
            </a:xfrm>
            <a:prstGeom prst="leftBrace">
              <a:avLst>
                <a:gd name="adj1" fmla="val 61962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AutoShape 12"/>
            <p:cNvSpPr>
              <a:spLocks/>
            </p:cNvSpPr>
            <p:nvPr/>
          </p:nvSpPr>
          <p:spPr bwMode="auto">
            <a:xfrm rot="5400000" flipV="1">
              <a:off x="4341" y="2196"/>
              <a:ext cx="76" cy="501"/>
            </a:xfrm>
            <a:prstGeom prst="leftBrace">
              <a:avLst>
                <a:gd name="adj1" fmla="val 54934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Text Box 13"/>
            <p:cNvSpPr txBox="1">
              <a:spLocks noChangeArrowheads="1"/>
            </p:cNvSpPr>
            <p:nvPr/>
          </p:nvSpPr>
          <p:spPr bwMode="auto">
            <a:xfrm>
              <a:off x="4283" y="2256"/>
              <a:ext cx="188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 dirty="0">
                  <a:latin typeface="Tahoma" pitchFamily="34" charset="0"/>
                </a:rPr>
                <a:t>M</a:t>
              </a:r>
            </a:p>
          </p:txBody>
        </p:sp>
        <p:sp>
          <p:nvSpPr>
            <p:cNvPr id="52" name="Line 14"/>
            <p:cNvSpPr>
              <a:spLocks noChangeShapeType="1"/>
            </p:cNvSpPr>
            <p:nvPr/>
          </p:nvSpPr>
          <p:spPr bwMode="auto">
            <a:xfrm>
              <a:off x="4118" y="2639"/>
              <a:ext cx="0" cy="97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Line 15"/>
            <p:cNvSpPr>
              <a:spLocks noChangeShapeType="1"/>
            </p:cNvSpPr>
            <p:nvPr/>
          </p:nvSpPr>
          <p:spPr bwMode="auto">
            <a:xfrm>
              <a:off x="4374" y="2639"/>
              <a:ext cx="0" cy="97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Text Box 16"/>
            <p:cNvSpPr txBox="1">
              <a:spLocks noChangeArrowheads="1"/>
            </p:cNvSpPr>
            <p:nvPr/>
          </p:nvSpPr>
          <p:spPr bwMode="auto">
            <a:xfrm>
              <a:off x="3399" y="2688"/>
              <a:ext cx="222" cy="10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r" eaLnBrk="0" hangingPunct="0">
                <a:spcAft>
                  <a:spcPts val="200"/>
                </a:spcAft>
              </a:pPr>
              <a:r>
                <a:rPr lang="en-US" sz="1200" b="1">
                  <a:latin typeface="Times New Roman" pitchFamily="18" charset="0"/>
                </a:rPr>
                <a:t>00</a:t>
              </a:r>
            </a:p>
            <a:p>
              <a:pPr algn="r" eaLnBrk="0" hangingPunct="0">
                <a:spcAft>
                  <a:spcPts val="200"/>
                </a:spcAft>
              </a:pPr>
              <a:r>
                <a:rPr lang="en-US" sz="1200" b="1">
                  <a:latin typeface="Times New Roman" pitchFamily="18" charset="0"/>
                </a:rPr>
                <a:t>   01</a:t>
              </a:r>
            </a:p>
            <a:p>
              <a:pPr algn="r" eaLnBrk="0" hangingPunct="0">
                <a:spcAft>
                  <a:spcPts val="200"/>
                </a:spcAft>
              </a:pPr>
              <a:endParaRPr lang="en-US" sz="1200" b="1">
                <a:latin typeface="Times New Roman" pitchFamily="18" charset="0"/>
              </a:endParaRPr>
            </a:p>
            <a:p>
              <a:pPr algn="r" eaLnBrk="0" hangingPunct="0">
                <a:spcAft>
                  <a:spcPts val="200"/>
                </a:spcAft>
              </a:pPr>
              <a:r>
                <a:rPr lang="en-US" sz="1200" b="1">
                  <a:latin typeface="Times New Roman" pitchFamily="18" charset="0"/>
                </a:rPr>
                <a:t>11</a:t>
              </a:r>
            </a:p>
            <a:p>
              <a:pPr algn="r" eaLnBrk="0" hangingPunct="0">
                <a:spcAft>
                  <a:spcPts val="200"/>
                </a:spcAft>
              </a:pPr>
              <a:endParaRPr lang="en-US" sz="1200" b="1">
                <a:latin typeface="Times New Roman" pitchFamily="18" charset="0"/>
              </a:endParaRPr>
            </a:p>
            <a:p>
              <a:pPr algn="r" eaLnBrk="0" hangingPunct="0">
                <a:spcAft>
                  <a:spcPts val="200"/>
                </a:spcAft>
              </a:pPr>
              <a:r>
                <a:rPr lang="en-US" sz="1200" b="1">
                  <a:latin typeface="Times New Roman" pitchFamily="18" charset="0"/>
                </a:rPr>
                <a:t>10</a:t>
              </a:r>
              <a:endParaRPr lang="en-US" sz="1600" b="1">
                <a:latin typeface="Times New Roman" pitchFamily="18" charset="0"/>
              </a:endParaRPr>
            </a:p>
          </p:txBody>
        </p:sp>
        <p:sp>
          <p:nvSpPr>
            <p:cNvPr id="55" name="Text Box 17"/>
            <p:cNvSpPr txBox="1">
              <a:spLocks noChangeArrowheads="1"/>
            </p:cNvSpPr>
            <p:nvPr/>
          </p:nvSpPr>
          <p:spPr bwMode="auto">
            <a:xfrm>
              <a:off x="3647" y="2483"/>
              <a:ext cx="956" cy="1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1200" b="1">
                  <a:latin typeface="Times New Roman" pitchFamily="18" charset="0"/>
                </a:rPr>
                <a:t>00      01      11      10</a:t>
              </a:r>
            </a:p>
          </p:txBody>
        </p:sp>
        <p:sp>
          <p:nvSpPr>
            <p:cNvPr id="56" name="AutoShape 18"/>
            <p:cNvSpPr>
              <a:spLocks/>
            </p:cNvSpPr>
            <p:nvPr/>
          </p:nvSpPr>
          <p:spPr bwMode="auto">
            <a:xfrm rot="-5400000">
              <a:off x="4073" y="3428"/>
              <a:ext cx="77" cy="501"/>
            </a:xfrm>
            <a:prstGeom prst="leftBrace">
              <a:avLst>
                <a:gd name="adj1" fmla="val 54221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Text Box 19"/>
            <p:cNvSpPr txBox="1">
              <a:spLocks noChangeArrowheads="1"/>
            </p:cNvSpPr>
            <p:nvPr/>
          </p:nvSpPr>
          <p:spPr bwMode="auto">
            <a:xfrm>
              <a:off x="4021" y="3693"/>
              <a:ext cx="189" cy="1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 dirty="0">
                  <a:latin typeface="Tahoma" pitchFamily="34" charset="0"/>
                </a:rPr>
                <a:t>N</a:t>
              </a:r>
            </a:p>
          </p:txBody>
        </p:sp>
        <p:sp>
          <p:nvSpPr>
            <p:cNvPr id="61" name="Line 23"/>
            <p:cNvSpPr>
              <a:spLocks noChangeShapeType="1"/>
            </p:cNvSpPr>
            <p:nvPr/>
          </p:nvSpPr>
          <p:spPr bwMode="auto">
            <a:xfrm>
              <a:off x="3605" y="3127"/>
              <a:ext cx="102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Line 24"/>
            <p:cNvSpPr>
              <a:spLocks noChangeShapeType="1"/>
            </p:cNvSpPr>
            <p:nvPr/>
          </p:nvSpPr>
          <p:spPr bwMode="auto">
            <a:xfrm>
              <a:off x="3605" y="3372"/>
              <a:ext cx="102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Line 25"/>
            <p:cNvSpPr>
              <a:spLocks noChangeShapeType="1"/>
            </p:cNvSpPr>
            <p:nvPr/>
          </p:nvSpPr>
          <p:spPr bwMode="auto">
            <a:xfrm>
              <a:off x="3605" y="3371"/>
              <a:ext cx="102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Text Box 26"/>
            <p:cNvSpPr txBox="1">
              <a:spLocks noChangeArrowheads="1"/>
            </p:cNvSpPr>
            <p:nvPr/>
          </p:nvSpPr>
          <p:spPr bwMode="auto">
            <a:xfrm>
              <a:off x="3855" y="3168"/>
              <a:ext cx="256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 dirty="0">
                  <a:solidFill>
                    <a:srgbClr val="FF0000"/>
                  </a:solidFill>
                  <a:latin typeface="Tahoma" pitchFamily="34" charset="0"/>
                </a:rPr>
                <a:t>X</a:t>
              </a:r>
            </a:p>
          </p:txBody>
        </p:sp>
        <p:sp>
          <p:nvSpPr>
            <p:cNvPr id="65" name="Text Box 27"/>
            <p:cNvSpPr txBox="1">
              <a:spLocks noChangeArrowheads="1"/>
            </p:cNvSpPr>
            <p:nvPr/>
          </p:nvSpPr>
          <p:spPr bwMode="auto">
            <a:xfrm>
              <a:off x="4119" y="2917"/>
              <a:ext cx="267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 dirty="0">
                  <a:solidFill>
                    <a:srgbClr val="FF0000"/>
                  </a:solidFill>
                  <a:latin typeface="Tahoma" pitchFamily="34" charset="0"/>
                </a:rPr>
                <a:t>X</a:t>
              </a:r>
            </a:p>
          </p:txBody>
        </p:sp>
        <p:sp>
          <p:nvSpPr>
            <p:cNvPr id="66" name="Line 28"/>
            <p:cNvSpPr>
              <a:spLocks noChangeShapeType="1"/>
            </p:cNvSpPr>
            <p:nvPr/>
          </p:nvSpPr>
          <p:spPr bwMode="auto">
            <a:xfrm>
              <a:off x="3605" y="3616"/>
              <a:ext cx="102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Text Box 29"/>
            <p:cNvSpPr txBox="1">
              <a:spLocks noChangeArrowheads="1"/>
            </p:cNvSpPr>
            <p:nvPr/>
          </p:nvSpPr>
          <p:spPr bwMode="auto">
            <a:xfrm>
              <a:off x="3600" y="2688"/>
              <a:ext cx="256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 dirty="0">
                  <a:latin typeface="Tahoma" pitchFamily="34" charset="0"/>
                </a:rPr>
                <a:t>0</a:t>
              </a:r>
              <a:endParaRPr lang="en-US" sz="1400" b="1" dirty="0">
                <a:solidFill>
                  <a:srgbClr val="FF0000"/>
                </a:solidFill>
                <a:latin typeface="Tahoma" pitchFamily="34" charset="0"/>
              </a:endParaRPr>
            </a:p>
          </p:txBody>
        </p:sp>
        <p:sp>
          <p:nvSpPr>
            <p:cNvPr id="68" name="Text Box 30"/>
            <p:cNvSpPr txBox="1">
              <a:spLocks noChangeArrowheads="1"/>
            </p:cNvSpPr>
            <p:nvPr/>
          </p:nvSpPr>
          <p:spPr bwMode="auto">
            <a:xfrm>
              <a:off x="4378" y="3416"/>
              <a:ext cx="257" cy="1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 dirty="0">
                  <a:latin typeface="Tahoma" pitchFamily="34" charset="0"/>
                </a:rPr>
                <a:t>0</a:t>
              </a:r>
              <a:endParaRPr lang="en-US" sz="1400" b="1" dirty="0">
                <a:solidFill>
                  <a:srgbClr val="FF0000"/>
                </a:solidFill>
                <a:latin typeface="Tahoma" pitchFamily="34" charset="0"/>
              </a:endParaRPr>
            </a:p>
          </p:txBody>
        </p:sp>
        <p:sp>
          <p:nvSpPr>
            <p:cNvPr id="69" name="AutoShape 31"/>
            <p:cNvSpPr>
              <a:spLocks/>
            </p:cNvSpPr>
            <p:nvPr/>
          </p:nvSpPr>
          <p:spPr bwMode="auto">
            <a:xfrm flipH="1">
              <a:off x="4665" y="2897"/>
              <a:ext cx="62" cy="461"/>
            </a:xfrm>
            <a:prstGeom prst="leftBrace">
              <a:avLst>
                <a:gd name="adj1" fmla="val 61962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Text Box 32"/>
            <p:cNvSpPr txBox="1">
              <a:spLocks noChangeArrowheads="1"/>
            </p:cNvSpPr>
            <p:nvPr/>
          </p:nvSpPr>
          <p:spPr bwMode="auto">
            <a:xfrm>
              <a:off x="4695" y="3048"/>
              <a:ext cx="189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 dirty="0">
                  <a:latin typeface="Tahoma" pitchFamily="34" charset="0"/>
                </a:rPr>
                <a:t>L</a:t>
              </a:r>
            </a:p>
          </p:txBody>
        </p:sp>
        <p:sp>
          <p:nvSpPr>
            <p:cNvPr id="71" name="Text Box 33"/>
            <p:cNvSpPr txBox="1">
              <a:spLocks noChangeArrowheads="1"/>
            </p:cNvSpPr>
            <p:nvPr/>
          </p:nvSpPr>
          <p:spPr bwMode="auto">
            <a:xfrm>
              <a:off x="3600" y="3416"/>
              <a:ext cx="257" cy="1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latin typeface="Tahoma" pitchFamily="34" charset="0"/>
                </a:rPr>
                <a:t>1</a:t>
              </a:r>
              <a:endParaRPr lang="en-US" sz="1400" b="1">
                <a:solidFill>
                  <a:srgbClr val="FF0000"/>
                </a:solidFill>
                <a:latin typeface="Tahoma" pitchFamily="34" charset="0"/>
              </a:endParaRPr>
            </a:p>
          </p:txBody>
        </p:sp>
        <p:sp>
          <p:nvSpPr>
            <p:cNvPr id="72" name="Text Box 34"/>
            <p:cNvSpPr txBox="1">
              <a:spLocks noChangeArrowheads="1"/>
            </p:cNvSpPr>
            <p:nvPr/>
          </p:nvSpPr>
          <p:spPr bwMode="auto">
            <a:xfrm>
              <a:off x="4378" y="2680"/>
              <a:ext cx="257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 dirty="0">
                  <a:latin typeface="Tahoma" pitchFamily="34" charset="0"/>
                </a:rPr>
                <a:t>1</a:t>
              </a:r>
              <a:endParaRPr lang="en-US" sz="1400" b="1" dirty="0">
                <a:solidFill>
                  <a:srgbClr val="FF0000"/>
                </a:solidFill>
                <a:latin typeface="Tahoma" pitchFamily="34" charset="0"/>
              </a:endParaRPr>
            </a:p>
          </p:txBody>
        </p:sp>
        <p:sp>
          <p:nvSpPr>
            <p:cNvPr id="73" name="Text Box 35"/>
            <p:cNvSpPr txBox="1">
              <a:spLocks noChangeArrowheads="1"/>
            </p:cNvSpPr>
            <p:nvPr/>
          </p:nvSpPr>
          <p:spPr bwMode="auto">
            <a:xfrm>
              <a:off x="3600" y="2928"/>
              <a:ext cx="256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 dirty="0">
                  <a:latin typeface="Tahoma" pitchFamily="34" charset="0"/>
                </a:rPr>
                <a:t>0</a:t>
              </a:r>
              <a:endParaRPr lang="en-US" sz="1400" b="1" dirty="0">
                <a:solidFill>
                  <a:srgbClr val="FF0000"/>
                </a:solidFill>
                <a:latin typeface="Tahoma" pitchFamily="34" charset="0"/>
              </a:endParaRPr>
            </a:p>
          </p:txBody>
        </p:sp>
        <p:sp>
          <p:nvSpPr>
            <p:cNvPr id="76" name="Text Box 38"/>
            <p:cNvSpPr txBox="1">
              <a:spLocks noChangeArrowheads="1"/>
            </p:cNvSpPr>
            <p:nvPr/>
          </p:nvSpPr>
          <p:spPr bwMode="auto">
            <a:xfrm>
              <a:off x="4368" y="2928"/>
              <a:ext cx="256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 dirty="0">
                  <a:latin typeface="Tahoma" pitchFamily="34" charset="0"/>
                </a:rPr>
                <a:t>1</a:t>
              </a:r>
            </a:p>
          </p:txBody>
        </p:sp>
        <p:sp>
          <p:nvSpPr>
            <p:cNvPr id="77" name="Text Box 39"/>
            <p:cNvSpPr txBox="1">
              <a:spLocks noChangeArrowheads="1"/>
            </p:cNvSpPr>
            <p:nvPr/>
          </p:nvSpPr>
          <p:spPr bwMode="auto">
            <a:xfrm>
              <a:off x="4368" y="3168"/>
              <a:ext cx="256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 dirty="0">
                  <a:solidFill>
                    <a:srgbClr val="FF0000"/>
                  </a:solidFill>
                  <a:latin typeface="Tahoma" pitchFamily="34" charset="0"/>
                </a:rPr>
                <a:t>X</a:t>
              </a:r>
            </a:p>
          </p:txBody>
        </p:sp>
        <p:sp>
          <p:nvSpPr>
            <p:cNvPr id="78" name="Text Box 40"/>
            <p:cNvSpPr txBox="1">
              <a:spLocks noChangeArrowheads="1"/>
            </p:cNvSpPr>
            <p:nvPr/>
          </p:nvSpPr>
          <p:spPr bwMode="auto">
            <a:xfrm>
              <a:off x="4128" y="3168"/>
              <a:ext cx="256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 dirty="0">
                  <a:solidFill>
                    <a:srgbClr val="FF0000"/>
                  </a:solidFill>
                  <a:latin typeface="Tahoma" pitchFamily="34" charset="0"/>
                </a:rPr>
                <a:t>X</a:t>
              </a:r>
            </a:p>
          </p:txBody>
        </p:sp>
        <p:sp>
          <p:nvSpPr>
            <p:cNvPr id="79" name="Text Box 41"/>
            <p:cNvSpPr txBox="1">
              <a:spLocks noChangeArrowheads="1"/>
            </p:cNvSpPr>
            <p:nvPr/>
          </p:nvSpPr>
          <p:spPr bwMode="auto">
            <a:xfrm>
              <a:off x="4128" y="3407"/>
              <a:ext cx="256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 dirty="0">
                  <a:solidFill>
                    <a:srgbClr val="FF0000"/>
                  </a:solidFill>
                  <a:latin typeface="Tahoma" pitchFamily="34" charset="0"/>
                </a:rPr>
                <a:t>X</a:t>
              </a:r>
            </a:p>
          </p:txBody>
        </p:sp>
        <p:sp>
          <p:nvSpPr>
            <p:cNvPr id="80" name="Text Box 42"/>
            <p:cNvSpPr txBox="1">
              <a:spLocks noChangeArrowheads="1"/>
            </p:cNvSpPr>
            <p:nvPr/>
          </p:nvSpPr>
          <p:spPr bwMode="auto">
            <a:xfrm>
              <a:off x="3888" y="3408"/>
              <a:ext cx="256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81" name="Text Box 43"/>
            <p:cNvSpPr txBox="1">
              <a:spLocks noChangeArrowheads="1"/>
            </p:cNvSpPr>
            <p:nvPr/>
          </p:nvSpPr>
          <p:spPr bwMode="auto">
            <a:xfrm>
              <a:off x="3888" y="2688"/>
              <a:ext cx="256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82" name="Text Box 44"/>
            <p:cNvSpPr txBox="1">
              <a:spLocks noChangeArrowheads="1"/>
            </p:cNvSpPr>
            <p:nvPr/>
          </p:nvSpPr>
          <p:spPr bwMode="auto">
            <a:xfrm>
              <a:off x="4137" y="2679"/>
              <a:ext cx="256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 dirty="0">
                  <a:solidFill>
                    <a:srgbClr val="FF0000"/>
                  </a:solidFill>
                  <a:latin typeface="Tahoma" pitchFamily="34" charset="0"/>
                </a:rPr>
                <a:t>X</a:t>
              </a:r>
            </a:p>
          </p:txBody>
        </p:sp>
      </p:grpSp>
      <p:sp>
        <p:nvSpPr>
          <p:cNvPr id="84" name="AutoShape 162"/>
          <p:cNvSpPr>
            <a:spLocks noChangeArrowheads="1"/>
          </p:cNvSpPr>
          <p:nvPr/>
        </p:nvSpPr>
        <p:spPr bwMode="auto">
          <a:xfrm>
            <a:off x="4065411" y="1819131"/>
            <a:ext cx="731838" cy="694105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6" name="AutoShape 162"/>
          <p:cNvSpPr>
            <a:spLocks noChangeArrowheads="1"/>
          </p:cNvSpPr>
          <p:nvPr/>
        </p:nvSpPr>
        <p:spPr bwMode="auto">
          <a:xfrm>
            <a:off x="3237539" y="2626544"/>
            <a:ext cx="320066" cy="681229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7030A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7" name="Rectangle 3"/>
          <p:cNvSpPr txBox="1">
            <a:spLocks noChangeArrowheads="1"/>
          </p:cNvSpPr>
          <p:nvPr/>
        </p:nvSpPr>
        <p:spPr>
          <a:xfrm>
            <a:off x="529767" y="3855211"/>
            <a:ext cx="5449001" cy="11414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3050" indent="-273050" fontAlgn="auto"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PIs: </a:t>
            </a:r>
            <a:r>
              <a:rPr lang="en-US" dirty="0" err="1">
                <a:solidFill>
                  <a:srgbClr val="0000FF"/>
                </a:solidFill>
              </a:rPr>
              <a:t>K'</a:t>
            </a:r>
            <a:r>
              <a:rPr lang="en-US" kern="0" dirty="0" err="1">
                <a:solidFill>
                  <a:srgbClr val="0000FF"/>
                </a:solidFill>
                <a:sym typeface="Symbol" pitchFamily="18" charset="2"/>
              </a:rPr>
              <a:t>∙</a:t>
            </a:r>
            <a:r>
              <a:rPr lang="en-US" dirty="0" err="1">
                <a:solidFill>
                  <a:srgbClr val="0000FF"/>
                </a:solidFill>
                <a:sym typeface="Symbol" pitchFamily="18" charset="2"/>
              </a:rPr>
              <a:t>M</a:t>
            </a:r>
            <a:r>
              <a:rPr lang="en-US" dirty="0">
                <a:sym typeface="Symbol" pitchFamily="18" charset="2"/>
              </a:rPr>
              <a:t>,</a:t>
            </a:r>
            <a:r>
              <a:rPr lang="en-US" dirty="0"/>
              <a:t> </a:t>
            </a:r>
            <a:r>
              <a:rPr lang="en-US" dirty="0" err="1">
                <a:solidFill>
                  <a:srgbClr val="006600"/>
                </a:solidFill>
              </a:rPr>
              <a:t>L</a:t>
            </a:r>
            <a:r>
              <a:rPr lang="en-US" kern="0" dirty="0" err="1">
                <a:solidFill>
                  <a:srgbClr val="006600"/>
                </a:solidFill>
                <a:sym typeface="Symbol" pitchFamily="18" charset="2"/>
              </a:rPr>
              <a:t>∙</a:t>
            </a:r>
            <a:r>
              <a:rPr lang="en-US" dirty="0" err="1">
                <a:solidFill>
                  <a:srgbClr val="006600"/>
                </a:solidFill>
                <a:sym typeface="Symbol" pitchFamily="18" charset="2"/>
              </a:rPr>
              <a:t>M</a:t>
            </a:r>
            <a:r>
              <a:rPr lang="en-US" dirty="0">
                <a:sym typeface="Symbol" pitchFamily="18" charset="2"/>
              </a:rPr>
              <a:t>, and </a:t>
            </a:r>
            <a:r>
              <a:rPr lang="en-US" dirty="0" err="1">
                <a:solidFill>
                  <a:srgbClr val="7030A0"/>
                </a:solidFill>
                <a:sym typeface="Symbol" pitchFamily="18" charset="2"/>
              </a:rPr>
              <a:t>K</a:t>
            </a:r>
            <a:r>
              <a:rPr lang="en-US" kern="0" dirty="0" err="1">
                <a:solidFill>
                  <a:srgbClr val="7030A0"/>
                </a:solidFill>
                <a:sym typeface="Symbol" pitchFamily="18" charset="2"/>
              </a:rPr>
              <a:t>∙</a:t>
            </a:r>
            <a:r>
              <a:rPr lang="en-US" dirty="0" err="1">
                <a:solidFill>
                  <a:srgbClr val="7030A0"/>
                </a:solidFill>
                <a:sym typeface="Symbol" pitchFamily="18" charset="2"/>
              </a:rPr>
              <a:t>M</a:t>
            </a:r>
            <a:r>
              <a:rPr lang="en-US" dirty="0">
                <a:solidFill>
                  <a:srgbClr val="7030A0"/>
                </a:solidFill>
                <a:sym typeface="Symbol" pitchFamily="18" charset="2"/>
              </a:rPr>
              <a:t>'</a:t>
            </a:r>
            <a:r>
              <a:rPr lang="en-US" kern="0" dirty="0">
                <a:solidFill>
                  <a:srgbClr val="7030A0"/>
                </a:solidFill>
                <a:sym typeface="Symbol" pitchFamily="18" charset="2"/>
              </a:rPr>
              <a:t>∙</a:t>
            </a:r>
            <a:r>
              <a:rPr lang="en-US" dirty="0">
                <a:solidFill>
                  <a:srgbClr val="7030A0"/>
                </a:solidFill>
                <a:sym typeface="Symbol" pitchFamily="18" charset="2"/>
              </a:rPr>
              <a:t>N'</a:t>
            </a:r>
          </a:p>
          <a:p>
            <a:pPr marL="398463" indent="-398463" fontAlgn="auto"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1800" dirty="0">
                <a:sym typeface="Symbol" pitchFamily="18" charset="2"/>
              </a:rPr>
              <a:t>   	(Note: </a:t>
            </a:r>
            <a:r>
              <a:rPr lang="en-US" sz="1800" dirty="0" err="1">
                <a:sym typeface="Symbol" pitchFamily="18" charset="2"/>
              </a:rPr>
              <a:t>K</a:t>
            </a:r>
            <a:r>
              <a:rPr lang="en-US" sz="1800" kern="0" dirty="0" err="1">
                <a:sym typeface="Symbol" pitchFamily="18" charset="2"/>
              </a:rPr>
              <a:t>∙</a:t>
            </a:r>
            <a:r>
              <a:rPr lang="en-US" sz="1800" dirty="0" err="1">
                <a:sym typeface="Symbol" pitchFamily="18" charset="2"/>
              </a:rPr>
              <a:t>L</a:t>
            </a:r>
            <a:r>
              <a:rPr lang="en-US" sz="1800" dirty="0">
                <a:sym typeface="Symbol" pitchFamily="18" charset="2"/>
              </a:rPr>
              <a:t> and </a:t>
            </a:r>
            <a:r>
              <a:rPr lang="en-US" sz="1800" dirty="0" err="1">
                <a:sym typeface="Symbol" pitchFamily="18" charset="2"/>
              </a:rPr>
              <a:t>M</a:t>
            </a:r>
            <a:r>
              <a:rPr lang="en-US" sz="1800" kern="0" dirty="0" err="1">
                <a:sym typeface="Symbol" pitchFamily="18" charset="2"/>
              </a:rPr>
              <a:t>∙</a:t>
            </a:r>
            <a:r>
              <a:rPr lang="en-US" sz="1800" dirty="0" err="1">
                <a:sym typeface="Symbol" pitchFamily="18" charset="2"/>
              </a:rPr>
              <a:t>N</a:t>
            </a:r>
            <a:r>
              <a:rPr lang="en-US" sz="1800" dirty="0">
                <a:sym typeface="Symbol" pitchFamily="18" charset="2"/>
              </a:rPr>
              <a:t> </a:t>
            </a:r>
            <a:r>
              <a:rPr lang="en-US" sz="1800" u="sng" dirty="0">
                <a:sym typeface="Symbol" pitchFamily="18" charset="2"/>
              </a:rPr>
              <a:t>not</a:t>
            </a:r>
            <a:r>
              <a:rPr lang="en-US" sz="1800" dirty="0">
                <a:sym typeface="Symbol" pitchFamily="18" charset="2"/>
              </a:rPr>
              <a:t> considered PIs as they consist of only X’s.)  </a:t>
            </a:r>
            <a:r>
              <a:rPr lang="en-US" sz="1800" dirty="0"/>
              <a:t> </a:t>
            </a:r>
          </a:p>
        </p:txBody>
      </p:sp>
      <p:sp>
        <p:nvSpPr>
          <p:cNvPr id="88" name="Rectangle 3"/>
          <p:cNvSpPr txBox="1">
            <a:spLocks noChangeArrowheads="1"/>
          </p:cNvSpPr>
          <p:nvPr/>
        </p:nvSpPr>
        <p:spPr>
          <a:xfrm>
            <a:off x="546880" y="4993435"/>
            <a:ext cx="5202818" cy="5578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3050" indent="-2730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err="1"/>
              <a:t>EPIs</a:t>
            </a:r>
            <a:r>
              <a:rPr lang="en-US" dirty="0"/>
              <a:t>: </a:t>
            </a:r>
            <a:r>
              <a:rPr lang="en-US" dirty="0" err="1">
                <a:solidFill>
                  <a:srgbClr val="0000FF"/>
                </a:solidFill>
              </a:rPr>
              <a:t>K'</a:t>
            </a:r>
            <a:r>
              <a:rPr lang="en-US" kern="0" dirty="0" err="1">
                <a:solidFill>
                  <a:srgbClr val="0000FF"/>
                </a:solidFill>
                <a:sym typeface="Symbol" pitchFamily="18" charset="2"/>
              </a:rPr>
              <a:t>∙</a:t>
            </a:r>
            <a:r>
              <a:rPr lang="en-US" dirty="0" err="1">
                <a:solidFill>
                  <a:srgbClr val="0000FF"/>
                </a:solidFill>
                <a:sym typeface="Symbol" pitchFamily="18" charset="2"/>
              </a:rPr>
              <a:t>M</a:t>
            </a:r>
            <a:r>
              <a:rPr lang="en-US" dirty="0">
                <a:sym typeface="Symbol" pitchFamily="18" charset="2"/>
              </a:rPr>
              <a:t> and </a:t>
            </a:r>
            <a:r>
              <a:rPr lang="en-US" dirty="0" err="1">
                <a:solidFill>
                  <a:srgbClr val="7030A0"/>
                </a:solidFill>
                <a:sym typeface="Symbol" pitchFamily="18" charset="2"/>
              </a:rPr>
              <a:t>K</a:t>
            </a:r>
            <a:r>
              <a:rPr lang="en-US" kern="0" dirty="0" err="1">
                <a:solidFill>
                  <a:srgbClr val="7030A0"/>
                </a:solidFill>
                <a:sym typeface="Symbol" pitchFamily="18" charset="2"/>
              </a:rPr>
              <a:t>∙</a:t>
            </a:r>
            <a:r>
              <a:rPr lang="en-US" dirty="0" err="1">
                <a:solidFill>
                  <a:srgbClr val="7030A0"/>
                </a:solidFill>
                <a:sym typeface="Symbol" pitchFamily="18" charset="2"/>
              </a:rPr>
              <a:t>M</a:t>
            </a:r>
            <a:r>
              <a:rPr lang="en-US" dirty="0">
                <a:solidFill>
                  <a:srgbClr val="7030A0"/>
                </a:solidFill>
                <a:sym typeface="Symbol" pitchFamily="18" charset="2"/>
              </a:rPr>
              <a:t>'</a:t>
            </a:r>
            <a:r>
              <a:rPr lang="en-US" kern="0" dirty="0">
                <a:solidFill>
                  <a:srgbClr val="7030A0"/>
                </a:solidFill>
                <a:sym typeface="Symbol" pitchFamily="18" charset="2"/>
              </a:rPr>
              <a:t>∙</a:t>
            </a:r>
            <a:r>
              <a:rPr lang="en-US" dirty="0">
                <a:solidFill>
                  <a:srgbClr val="7030A0"/>
                </a:solidFill>
                <a:sym typeface="Symbol" pitchFamily="18" charset="2"/>
              </a:rPr>
              <a:t>N'</a:t>
            </a:r>
            <a:r>
              <a:rPr lang="en-US" dirty="0">
                <a:sym typeface="Symbol" pitchFamily="18" charset="2"/>
              </a:rPr>
              <a:t>  </a:t>
            </a:r>
            <a:r>
              <a:rPr lang="en-US" dirty="0"/>
              <a:t> </a:t>
            </a:r>
          </a:p>
        </p:txBody>
      </p:sp>
      <p:sp>
        <p:nvSpPr>
          <p:cNvPr id="89" name="Rectangle 3"/>
          <p:cNvSpPr txBox="1">
            <a:spLocks noChangeArrowheads="1"/>
          </p:cNvSpPr>
          <p:nvPr/>
        </p:nvSpPr>
        <p:spPr>
          <a:xfrm>
            <a:off x="562344" y="5563361"/>
            <a:ext cx="5202818" cy="8520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3050" indent="-2730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Simplified SOP: </a:t>
            </a:r>
          </a:p>
          <a:p>
            <a:pPr marL="0" indent="0" fontAlgn="auto">
              <a:spcAft>
                <a:spcPts val="0"/>
              </a:spcAft>
              <a:buSzPct val="100000"/>
              <a:buNone/>
            </a:pPr>
            <a:r>
              <a:rPr lang="en-US" dirty="0"/>
              <a:t>	F = </a:t>
            </a:r>
            <a:r>
              <a:rPr lang="en-US" dirty="0" err="1"/>
              <a:t>K'</a:t>
            </a:r>
            <a:r>
              <a:rPr lang="en-US" kern="0" dirty="0" err="1">
                <a:sym typeface="Symbol" pitchFamily="18" charset="2"/>
              </a:rPr>
              <a:t>∙</a:t>
            </a:r>
            <a:r>
              <a:rPr lang="en-US" dirty="0" err="1">
                <a:sym typeface="Symbol" pitchFamily="18" charset="2"/>
              </a:rPr>
              <a:t>M</a:t>
            </a:r>
            <a:r>
              <a:rPr lang="en-US" dirty="0">
                <a:sym typeface="Symbol" pitchFamily="18" charset="2"/>
              </a:rPr>
              <a:t> + </a:t>
            </a:r>
            <a:r>
              <a:rPr lang="en-US" dirty="0" err="1">
                <a:sym typeface="Symbol" pitchFamily="18" charset="2"/>
              </a:rPr>
              <a:t>K</a:t>
            </a:r>
            <a:r>
              <a:rPr lang="en-US" kern="0" dirty="0" err="1">
                <a:sym typeface="Symbol" pitchFamily="18" charset="2"/>
              </a:rPr>
              <a:t>∙</a:t>
            </a:r>
            <a:r>
              <a:rPr lang="en-US" dirty="0" err="1">
                <a:sym typeface="Symbol" pitchFamily="18" charset="2"/>
              </a:rPr>
              <a:t>M</a:t>
            </a:r>
            <a:r>
              <a:rPr lang="en-US" dirty="0">
                <a:sym typeface="Symbol" pitchFamily="18" charset="2"/>
              </a:rPr>
              <a:t>'</a:t>
            </a:r>
            <a:r>
              <a:rPr lang="en-US" kern="0" dirty="0">
                <a:sym typeface="Symbol" pitchFamily="18" charset="2"/>
              </a:rPr>
              <a:t>∙</a:t>
            </a:r>
            <a:r>
              <a:rPr lang="en-US" dirty="0">
                <a:sym typeface="Symbol" pitchFamily="18" charset="2"/>
              </a:rPr>
              <a:t>N'  </a:t>
            </a:r>
            <a:r>
              <a:rPr lang="en-US" dirty="0"/>
              <a:t> </a:t>
            </a:r>
          </a:p>
        </p:txBody>
      </p:sp>
      <p:sp>
        <p:nvSpPr>
          <p:cNvPr id="90" name="AutoShape 162"/>
          <p:cNvSpPr>
            <a:spLocks noChangeArrowheads="1"/>
          </p:cNvSpPr>
          <p:nvPr/>
        </p:nvSpPr>
        <p:spPr bwMode="auto">
          <a:xfrm>
            <a:off x="4054307" y="2207458"/>
            <a:ext cx="731838" cy="708026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0066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16501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86" grpId="0" animBg="1"/>
      <p:bldP spid="87" grpId="0"/>
      <p:bldP spid="88" grpId="0"/>
      <p:bldP spid="89" grpId="0"/>
      <p:bldP spid="90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6. More Examples (1/6)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#15: Simplification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51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25" name="Rectangle 3"/>
          <p:cNvSpPr txBox="1">
            <a:spLocks noChangeArrowheads="1"/>
          </p:cNvSpPr>
          <p:nvPr/>
        </p:nvSpPr>
        <p:spPr>
          <a:xfrm>
            <a:off x="457200" y="1371600"/>
            <a:ext cx="8229600" cy="1230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3525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 #2:</a:t>
            </a:r>
          </a:p>
          <a:p>
            <a:pPr marL="571500" indent="-571500" fontAlgn="auto">
              <a:spcAft>
                <a:spcPts val="0"/>
              </a:spcAft>
              <a:buFont typeface="Wingdings" pitchFamily="2" charset="2"/>
              <a:buNone/>
            </a:pPr>
            <a:r>
              <a:rPr lang="en-US" dirty="0"/>
              <a:t>		</a:t>
            </a:r>
            <a:r>
              <a:rPr lang="en-US" dirty="0">
                <a:solidFill>
                  <a:srgbClr val="800000"/>
                </a:solidFill>
              </a:rPr>
              <a:t>F(A,B,C,D) = A</a:t>
            </a:r>
            <a:r>
              <a:rPr lang="en-US" dirty="0">
                <a:solidFill>
                  <a:srgbClr val="800000"/>
                </a:solidFill>
                <a:sym typeface="Symbol" pitchFamily="18" charset="2"/>
              </a:rPr>
              <a:t></a:t>
            </a:r>
            <a:r>
              <a:rPr lang="en-US" dirty="0">
                <a:solidFill>
                  <a:srgbClr val="800000"/>
                </a:solidFill>
              </a:rPr>
              <a:t>B</a:t>
            </a:r>
            <a:r>
              <a:rPr lang="en-US" dirty="0">
                <a:solidFill>
                  <a:srgbClr val="800000"/>
                </a:solidFill>
                <a:sym typeface="Symbol" pitchFamily="18" charset="2"/>
              </a:rPr>
              <a:t></a:t>
            </a:r>
            <a:r>
              <a:rPr lang="en-US" dirty="0">
                <a:solidFill>
                  <a:srgbClr val="800000"/>
                </a:solidFill>
              </a:rPr>
              <a:t>C + B'</a:t>
            </a:r>
            <a:r>
              <a:rPr lang="en-US" dirty="0">
                <a:solidFill>
                  <a:srgbClr val="800000"/>
                </a:solidFill>
                <a:sym typeface="Symbol" pitchFamily="18" charset="2"/>
              </a:rPr>
              <a:t></a:t>
            </a:r>
            <a:r>
              <a:rPr lang="en-US" dirty="0">
                <a:solidFill>
                  <a:srgbClr val="800000"/>
                </a:solidFill>
              </a:rPr>
              <a:t>C</a:t>
            </a:r>
            <a:r>
              <a:rPr lang="en-US" dirty="0">
                <a:solidFill>
                  <a:srgbClr val="800000"/>
                </a:solidFill>
                <a:sym typeface="Symbol" pitchFamily="18" charset="2"/>
              </a:rPr>
              <a:t></a:t>
            </a:r>
            <a:r>
              <a:rPr lang="en-US" dirty="0">
                <a:solidFill>
                  <a:srgbClr val="800000"/>
                </a:solidFill>
              </a:rPr>
              <a:t>D' + A</a:t>
            </a:r>
            <a:r>
              <a:rPr lang="en-US" dirty="0">
                <a:solidFill>
                  <a:srgbClr val="800000"/>
                </a:solidFill>
                <a:sym typeface="Symbol" pitchFamily="18" charset="2"/>
              </a:rPr>
              <a:t></a:t>
            </a:r>
            <a:r>
              <a:rPr lang="en-US" dirty="0">
                <a:solidFill>
                  <a:srgbClr val="800000"/>
                </a:solidFill>
              </a:rPr>
              <a:t>D + B'</a:t>
            </a:r>
            <a:r>
              <a:rPr lang="en-US" dirty="0">
                <a:solidFill>
                  <a:srgbClr val="800000"/>
                </a:solidFill>
                <a:sym typeface="Symbol" pitchFamily="18" charset="2"/>
              </a:rPr>
              <a:t></a:t>
            </a:r>
            <a:r>
              <a:rPr lang="en-US" dirty="0">
                <a:solidFill>
                  <a:srgbClr val="800000"/>
                </a:solidFill>
              </a:rPr>
              <a:t>C'</a:t>
            </a:r>
            <a:r>
              <a:rPr lang="en-US" dirty="0">
                <a:solidFill>
                  <a:srgbClr val="800000"/>
                </a:solidFill>
                <a:sym typeface="Symbol" pitchFamily="18" charset="2"/>
              </a:rPr>
              <a:t></a:t>
            </a:r>
            <a:r>
              <a:rPr lang="en-US" dirty="0">
                <a:solidFill>
                  <a:srgbClr val="800000"/>
                </a:solidFill>
              </a:rPr>
              <a:t>D' </a:t>
            </a:r>
          </a:p>
        </p:txBody>
      </p:sp>
      <p:grpSp>
        <p:nvGrpSpPr>
          <p:cNvPr id="127" name="Group 50"/>
          <p:cNvGrpSpPr>
            <a:grpSpLocks/>
          </p:cNvGrpSpPr>
          <p:nvPr/>
        </p:nvGrpSpPr>
        <p:grpSpPr bwMode="auto">
          <a:xfrm>
            <a:off x="5029200" y="3505200"/>
            <a:ext cx="3168650" cy="400050"/>
            <a:chOff x="3168" y="2208"/>
            <a:chExt cx="1996" cy="252"/>
          </a:xfrm>
        </p:grpSpPr>
        <p:sp>
          <p:nvSpPr>
            <p:cNvPr id="160" name="Text Box 51"/>
            <p:cNvSpPr txBox="1">
              <a:spLocks noChangeArrowheads="1"/>
            </p:cNvSpPr>
            <p:nvPr/>
          </p:nvSpPr>
          <p:spPr bwMode="auto">
            <a:xfrm>
              <a:off x="3504" y="2208"/>
              <a:ext cx="1660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2000" dirty="0"/>
                <a:t>Fill in the 1’s and 0’s.</a:t>
              </a:r>
              <a:endParaRPr lang="en-GB" sz="2400" dirty="0">
                <a:latin typeface="Times New Roman" pitchFamily="18" charset="0"/>
              </a:endParaRPr>
            </a:p>
          </p:txBody>
        </p:sp>
        <p:sp>
          <p:nvSpPr>
            <p:cNvPr id="161" name="AutoShape 52"/>
            <p:cNvSpPr>
              <a:spLocks noChangeArrowheads="1"/>
            </p:cNvSpPr>
            <p:nvPr/>
          </p:nvSpPr>
          <p:spPr bwMode="auto">
            <a:xfrm>
              <a:off x="3168" y="2208"/>
              <a:ext cx="240" cy="252"/>
            </a:xfrm>
            <a:prstGeom prst="leftArrow">
              <a:avLst>
                <a:gd name="adj1" fmla="val 50000"/>
                <a:gd name="adj2" fmla="val 3125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2209800" y="2667000"/>
            <a:ext cx="2722563" cy="2559050"/>
            <a:chOff x="2209800" y="2667000"/>
            <a:chExt cx="2722563" cy="2559050"/>
          </a:xfrm>
        </p:grpSpPr>
        <p:grpSp>
          <p:nvGrpSpPr>
            <p:cNvPr id="128" name="Group 53"/>
            <p:cNvGrpSpPr>
              <a:grpSpLocks/>
            </p:cNvGrpSpPr>
            <p:nvPr/>
          </p:nvGrpSpPr>
          <p:grpSpPr bwMode="auto">
            <a:xfrm>
              <a:off x="2209800" y="2667000"/>
              <a:ext cx="2722563" cy="2559050"/>
              <a:chOff x="1392" y="1680"/>
              <a:chExt cx="1715" cy="1612"/>
            </a:xfrm>
          </p:grpSpPr>
          <p:sp>
            <p:nvSpPr>
              <p:cNvPr id="129" name="Rectangle 54"/>
              <p:cNvSpPr>
                <a:spLocks noChangeArrowheads="1"/>
              </p:cNvSpPr>
              <p:nvPr/>
            </p:nvSpPr>
            <p:spPr bwMode="auto">
              <a:xfrm>
                <a:off x="1828" y="2069"/>
                <a:ext cx="1026" cy="995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0" name="Line 55"/>
              <p:cNvSpPr>
                <a:spLocks noChangeShapeType="1"/>
              </p:cNvSpPr>
              <p:nvPr/>
            </p:nvSpPr>
            <p:spPr bwMode="auto">
              <a:xfrm>
                <a:off x="1828" y="2318"/>
                <a:ext cx="102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1" name="Line 56"/>
              <p:cNvSpPr>
                <a:spLocks noChangeShapeType="1"/>
              </p:cNvSpPr>
              <p:nvPr/>
            </p:nvSpPr>
            <p:spPr bwMode="auto">
              <a:xfrm>
                <a:off x="2085" y="2069"/>
                <a:ext cx="0" cy="99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2" name="Text Box 57"/>
              <p:cNvSpPr txBox="1">
                <a:spLocks noChangeArrowheads="1"/>
              </p:cNvSpPr>
              <p:nvPr/>
            </p:nvSpPr>
            <p:spPr bwMode="auto">
              <a:xfrm>
                <a:off x="2352" y="2352"/>
                <a:ext cx="256" cy="1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solidFill>
                      <a:srgbClr val="FF0000"/>
                    </a:solidFill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133" name="Text Box 58"/>
              <p:cNvSpPr txBox="1">
                <a:spLocks noChangeArrowheads="1"/>
              </p:cNvSpPr>
              <p:nvPr/>
            </p:nvSpPr>
            <p:spPr bwMode="auto">
              <a:xfrm>
                <a:off x="1824" y="2832"/>
                <a:ext cx="256" cy="1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solidFill>
                      <a:srgbClr val="FF0000"/>
                    </a:solidFill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134" name="Text Box 59"/>
              <p:cNvSpPr txBox="1">
                <a:spLocks noChangeArrowheads="1"/>
              </p:cNvSpPr>
              <p:nvPr/>
            </p:nvSpPr>
            <p:spPr bwMode="auto">
              <a:xfrm>
                <a:off x="1450" y="2742"/>
                <a:ext cx="188" cy="1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>
                    <a:latin typeface="Tahoma" pitchFamily="34" charset="0"/>
                  </a:rPr>
                  <a:t>C</a:t>
                </a:r>
              </a:p>
            </p:txBody>
          </p:sp>
          <p:sp>
            <p:nvSpPr>
              <p:cNvPr id="135" name="AutoShape 60"/>
              <p:cNvSpPr>
                <a:spLocks/>
              </p:cNvSpPr>
              <p:nvPr/>
            </p:nvSpPr>
            <p:spPr bwMode="auto">
              <a:xfrm>
                <a:off x="1611" y="2590"/>
                <a:ext cx="62" cy="470"/>
              </a:xfrm>
              <a:prstGeom prst="leftBrace">
                <a:avLst>
                  <a:gd name="adj1" fmla="val 63172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6" name="AutoShape 61"/>
              <p:cNvSpPr>
                <a:spLocks/>
              </p:cNvSpPr>
              <p:nvPr/>
            </p:nvSpPr>
            <p:spPr bwMode="auto">
              <a:xfrm rot="5400000" flipV="1">
                <a:off x="2563" y="1624"/>
                <a:ext cx="77" cy="502"/>
              </a:xfrm>
              <a:prstGeom prst="leftBrace">
                <a:avLst>
                  <a:gd name="adj1" fmla="val 54329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7" name="Text Box 62"/>
              <p:cNvSpPr txBox="1">
                <a:spLocks noChangeArrowheads="1"/>
              </p:cNvSpPr>
              <p:nvPr/>
            </p:nvSpPr>
            <p:spPr bwMode="auto">
              <a:xfrm>
                <a:off x="2506" y="1680"/>
                <a:ext cx="189" cy="1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>
                    <a:latin typeface="Tahoma" pitchFamily="34" charset="0"/>
                  </a:rPr>
                  <a:t>A</a:t>
                </a:r>
              </a:p>
            </p:txBody>
          </p:sp>
          <p:sp>
            <p:nvSpPr>
              <p:cNvPr id="138" name="Line 63"/>
              <p:cNvSpPr>
                <a:spLocks noChangeShapeType="1"/>
              </p:cNvSpPr>
              <p:nvPr/>
            </p:nvSpPr>
            <p:spPr bwMode="auto">
              <a:xfrm>
                <a:off x="2341" y="2069"/>
                <a:ext cx="0" cy="99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9" name="Line 64"/>
              <p:cNvSpPr>
                <a:spLocks noChangeShapeType="1"/>
              </p:cNvSpPr>
              <p:nvPr/>
            </p:nvSpPr>
            <p:spPr bwMode="auto">
              <a:xfrm>
                <a:off x="2597" y="2069"/>
                <a:ext cx="0" cy="99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" name="Text Box 65"/>
              <p:cNvSpPr txBox="1">
                <a:spLocks noChangeArrowheads="1"/>
              </p:cNvSpPr>
              <p:nvPr/>
            </p:nvSpPr>
            <p:spPr bwMode="auto">
              <a:xfrm>
                <a:off x="1622" y="2119"/>
                <a:ext cx="223" cy="10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r" eaLnBrk="0" hangingPunct="0">
                  <a:spcAft>
                    <a:spcPts val="200"/>
                  </a:spcAft>
                </a:pPr>
                <a:r>
                  <a:rPr lang="en-US" sz="1200" b="1">
                    <a:latin typeface="Times New Roman" pitchFamily="18" charset="0"/>
                  </a:rPr>
                  <a:t>00</a:t>
                </a:r>
              </a:p>
              <a:p>
                <a:pPr algn="r" eaLnBrk="0" hangingPunct="0">
                  <a:spcAft>
                    <a:spcPts val="200"/>
                  </a:spcAft>
                </a:pPr>
                <a:r>
                  <a:rPr lang="en-US" sz="1200" b="1">
                    <a:latin typeface="Times New Roman" pitchFamily="18" charset="0"/>
                  </a:rPr>
                  <a:t>   01</a:t>
                </a:r>
              </a:p>
              <a:p>
                <a:pPr algn="r" eaLnBrk="0" hangingPunct="0">
                  <a:spcAft>
                    <a:spcPts val="200"/>
                  </a:spcAft>
                </a:pPr>
                <a:endParaRPr lang="en-US" sz="1200" b="1">
                  <a:latin typeface="Times New Roman" pitchFamily="18" charset="0"/>
                </a:endParaRPr>
              </a:p>
              <a:p>
                <a:pPr algn="r" eaLnBrk="0" hangingPunct="0">
                  <a:spcAft>
                    <a:spcPts val="200"/>
                  </a:spcAft>
                </a:pPr>
                <a:r>
                  <a:rPr lang="en-US" sz="1200" b="1">
                    <a:latin typeface="Times New Roman" pitchFamily="18" charset="0"/>
                  </a:rPr>
                  <a:t>11</a:t>
                </a:r>
              </a:p>
              <a:p>
                <a:pPr algn="r" eaLnBrk="0" hangingPunct="0">
                  <a:spcAft>
                    <a:spcPts val="200"/>
                  </a:spcAft>
                </a:pPr>
                <a:endParaRPr lang="en-US" sz="1200" b="1">
                  <a:latin typeface="Times New Roman" pitchFamily="18" charset="0"/>
                </a:endParaRPr>
              </a:p>
              <a:p>
                <a:pPr algn="r" eaLnBrk="0" hangingPunct="0">
                  <a:spcAft>
                    <a:spcPts val="200"/>
                  </a:spcAft>
                </a:pPr>
                <a:r>
                  <a:rPr lang="en-US" sz="1200" b="1">
                    <a:latin typeface="Times New Roman" pitchFamily="18" charset="0"/>
                  </a:rPr>
                  <a:t>10</a:t>
                </a:r>
                <a:endParaRPr lang="en-US" sz="1600" b="1">
                  <a:latin typeface="Times New Roman" pitchFamily="18" charset="0"/>
                </a:endParaRPr>
              </a:p>
            </p:txBody>
          </p:sp>
          <p:sp>
            <p:nvSpPr>
              <p:cNvPr id="141" name="Text Box 66"/>
              <p:cNvSpPr txBox="1">
                <a:spLocks noChangeArrowheads="1"/>
              </p:cNvSpPr>
              <p:nvPr/>
            </p:nvSpPr>
            <p:spPr bwMode="auto">
              <a:xfrm>
                <a:off x="1871" y="1911"/>
                <a:ext cx="955" cy="1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US" sz="1200" b="1">
                    <a:latin typeface="Times New Roman" pitchFamily="18" charset="0"/>
                  </a:rPr>
                  <a:t>00      01      11      10</a:t>
                </a:r>
              </a:p>
            </p:txBody>
          </p:sp>
          <p:sp>
            <p:nvSpPr>
              <p:cNvPr id="142" name="AutoShape 67"/>
              <p:cNvSpPr>
                <a:spLocks/>
              </p:cNvSpPr>
              <p:nvPr/>
            </p:nvSpPr>
            <p:spPr bwMode="auto">
              <a:xfrm rot="-5400000">
                <a:off x="2296" y="2878"/>
                <a:ext cx="77" cy="500"/>
              </a:xfrm>
              <a:prstGeom prst="leftBrace">
                <a:avLst>
                  <a:gd name="adj1" fmla="val 54113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" name="Text Box 68"/>
              <p:cNvSpPr txBox="1">
                <a:spLocks noChangeArrowheads="1"/>
              </p:cNvSpPr>
              <p:nvPr/>
            </p:nvSpPr>
            <p:spPr bwMode="auto">
              <a:xfrm>
                <a:off x="2245" y="3143"/>
                <a:ext cx="188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>
                    <a:latin typeface="Tahoma" pitchFamily="34" charset="0"/>
                  </a:rPr>
                  <a:t>B</a:t>
                </a:r>
              </a:p>
            </p:txBody>
          </p:sp>
          <p:sp>
            <p:nvSpPr>
              <p:cNvPr id="144" name="Line 69"/>
              <p:cNvSpPr>
                <a:spLocks noChangeShapeType="1"/>
              </p:cNvSpPr>
              <p:nvPr/>
            </p:nvSpPr>
            <p:spPr bwMode="auto">
              <a:xfrm flipH="1" flipV="1">
                <a:off x="1650" y="1865"/>
                <a:ext cx="171" cy="19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" name="Text Box 70"/>
              <p:cNvSpPr txBox="1">
                <a:spLocks noChangeArrowheads="1"/>
              </p:cNvSpPr>
              <p:nvPr/>
            </p:nvSpPr>
            <p:spPr bwMode="auto">
              <a:xfrm>
                <a:off x="1392" y="1915"/>
                <a:ext cx="358" cy="1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100" b="1">
                    <a:latin typeface="Tahoma" pitchFamily="34" charset="0"/>
                  </a:rPr>
                  <a:t>CD</a:t>
                </a:r>
              </a:p>
            </p:txBody>
          </p:sp>
          <p:sp>
            <p:nvSpPr>
              <p:cNvPr id="146" name="Text Box 71"/>
              <p:cNvSpPr txBox="1">
                <a:spLocks noChangeArrowheads="1"/>
              </p:cNvSpPr>
              <p:nvPr/>
            </p:nvSpPr>
            <p:spPr bwMode="auto">
              <a:xfrm>
                <a:off x="1675" y="1795"/>
                <a:ext cx="293" cy="1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100" b="1">
                    <a:latin typeface="Tahoma" pitchFamily="34" charset="0"/>
                  </a:rPr>
                  <a:t>AB</a:t>
                </a:r>
              </a:p>
            </p:txBody>
          </p:sp>
          <p:sp>
            <p:nvSpPr>
              <p:cNvPr id="147" name="Line 72"/>
              <p:cNvSpPr>
                <a:spLocks noChangeShapeType="1"/>
              </p:cNvSpPr>
              <p:nvPr/>
            </p:nvSpPr>
            <p:spPr bwMode="auto">
              <a:xfrm>
                <a:off x="1828" y="2567"/>
                <a:ext cx="102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8" name="Line 73"/>
              <p:cNvSpPr>
                <a:spLocks noChangeShapeType="1"/>
              </p:cNvSpPr>
              <p:nvPr/>
            </p:nvSpPr>
            <p:spPr bwMode="auto">
              <a:xfrm>
                <a:off x="1828" y="2815"/>
                <a:ext cx="102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9" name="Line 74"/>
              <p:cNvSpPr>
                <a:spLocks noChangeShapeType="1"/>
              </p:cNvSpPr>
              <p:nvPr/>
            </p:nvSpPr>
            <p:spPr bwMode="auto">
              <a:xfrm>
                <a:off x="1828" y="2815"/>
                <a:ext cx="102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0" name="Text Box 75"/>
              <p:cNvSpPr txBox="1">
                <a:spLocks noChangeArrowheads="1"/>
              </p:cNvSpPr>
              <p:nvPr/>
            </p:nvSpPr>
            <p:spPr bwMode="auto">
              <a:xfrm>
                <a:off x="2341" y="2616"/>
                <a:ext cx="256" cy="1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solidFill>
                      <a:srgbClr val="FF0000"/>
                    </a:solidFill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151" name="Text Box 76"/>
              <p:cNvSpPr txBox="1">
                <a:spLocks noChangeArrowheads="1"/>
              </p:cNvSpPr>
              <p:nvPr/>
            </p:nvSpPr>
            <p:spPr bwMode="auto">
              <a:xfrm>
                <a:off x="2352" y="2832"/>
                <a:ext cx="257" cy="1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solidFill>
                      <a:srgbClr val="FF0000"/>
                    </a:solidFill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152" name="Line 77"/>
              <p:cNvSpPr>
                <a:spLocks noChangeShapeType="1"/>
              </p:cNvSpPr>
              <p:nvPr/>
            </p:nvSpPr>
            <p:spPr bwMode="auto">
              <a:xfrm>
                <a:off x="1828" y="3064"/>
                <a:ext cx="102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" name="Text Box 78"/>
              <p:cNvSpPr txBox="1">
                <a:spLocks noChangeArrowheads="1"/>
              </p:cNvSpPr>
              <p:nvPr/>
            </p:nvSpPr>
            <p:spPr bwMode="auto">
              <a:xfrm>
                <a:off x="2592" y="2592"/>
                <a:ext cx="257" cy="1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solidFill>
                      <a:srgbClr val="FF0000"/>
                    </a:solidFill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154" name="AutoShape 79"/>
              <p:cNvSpPr>
                <a:spLocks/>
              </p:cNvSpPr>
              <p:nvPr/>
            </p:nvSpPr>
            <p:spPr bwMode="auto">
              <a:xfrm flipH="1">
                <a:off x="2888" y="2332"/>
                <a:ext cx="62" cy="469"/>
              </a:xfrm>
              <a:prstGeom prst="leftBrace">
                <a:avLst>
                  <a:gd name="adj1" fmla="val 63038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" name="Text Box 80"/>
              <p:cNvSpPr txBox="1">
                <a:spLocks noChangeArrowheads="1"/>
              </p:cNvSpPr>
              <p:nvPr/>
            </p:nvSpPr>
            <p:spPr bwMode="auto">
              <a:xfrm>
                <a:off x="2918" y="2486"/>
                <a:ext cx="189" cy="1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 dirty="0">
                    <a:latin typeface="Tahoma" pitchFamily="34" charset="0"/>
                  </a:rPr>
                  <a:t>D</a:t>
                </a:r>
              </a:p>
            </p:txBody>
          </p:sp>
          <p:sp>
            <p:nvSpPr>
              <p:cNvPr id="156" name="Text Box 81"/>
              <p:cNvSpPr txBox="1">
                <a:spLocks noChangeArrowheads="1"/>
              </p:cNvSpPr>
              <p:nvPr/>
            </p:nvSpPr>
            <p:spPr bwMode="auto">
              <a:xfrm>
                <a:off x="2592" y="2832"/>
                <a:ext cx="256" cy="1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solidFill>
                      <a:srgbClr val="FF0000"/>
                    </a:solidFill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157" name="Text Box 82"/>
              <p:cNvSpPr txBox="1">
                <a:spLocks noChangeArrowheads="1"/>
              </p:cNvSpPr>
              <p:nvPr/>
            </p:nvSpPr>
            <p:spPr bwMode="auto">
              <a:xfrm>
                <a:off x="2592" y="2352"/>
                <a:ext cx="256" cy="1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solidFill>
                      <a:srgbClr val="FF0000"/>
                    </a:solidFill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158" name="Text Box 83"/>
              <p:cNvSpPr txBox="1">
                <a:spLocks noChangeArrowheads="1"/>
              </p:cNvSpPr>
              <p:nvPr/>
            </p:nvSpPr>
            <p:spPr bwMode="auto">
              <a:xfrm>
                <a:off x="2592" y="2112"/>
                <a:ext cx="256" cy="1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solidFill>
                      <a:srgbClr val="FF0000"/>
                    </a:solidFill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159" name="Text Box 84"/>
              <p:cNvSpPr txBox="1">
                <a:spLocks noChangeArrowheads="1"/>
              </p:cNvSpPr>
              <p:nvPr/>
            </p:nvSpPr>
            <p:spPr bwMode="auto">
              <a:xfrm>
                <a:off x="1824" y="2112"/>
                <a:ext cx="256" cy="1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solidFill>
                      <a:srgbClr val="FF0000"/>
                    </a:solidFill>
                    <a:latin typeface="Tahoma" pitchFamily="34" charset="0"/>
                  </a:rPr>
                  <a:t>1</a:t>
                </a:r>
              </a:p>
            </p:txBody>
          </p:sp>
        </p:grpSp>
        <p:sp>
          <p:nvSpPr>
            <p:cNvPr id="162" name="Text Box 83"/>
            <p:cNvSpPr txBox="1">
              <a:spLocks noChangeArrowheads="1"/>
            </p:cNvSpPr>
            <p:nvPr/>
          </p:nvSpPr>
          <p:spPr bwMode="auto">
            <a:xfrm>
              <a:off x="3308350" y="3349626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163" name="Text Box 83"/>
            <p:cNvSpPr txBox="1">
              <a:spLocks noChangeArrowheads="1"/>
            </p:cNvSpPr>
            <p:nvPr/>
          </p:nvSpPr>
          <p:spPr bwMode="auto">
            <a:xfrm>
              <a:off x="3710132" y="3356769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164" name="Text Box 83"/>
            <p:cNvSpPr txBox="1">
              <a:spLocks noChangeArrowheads="1"/>
            </p:cNvSpPr>
            <p:nvPr/>
          </p:nvSpPr>
          <p:spPr bwMode="auto">
            <a:xfrm>
              <a:off x="2883986" y="3716338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165" name="Text Box 83"/>
            <p:cNvSpPr txBox="1">
              <a:spLocks noChangeArrowheads="1"/>
            </p:cNvSpPr>
            <p:nvPr/>
          </p:nvSpPr>
          <p:spPr bwMode="auto">
            <a:xfrm>
              <a:off x="3321844" y="3705586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166" name="Text Box 83"/>
            <p:cNvSpPr txBox="1">
              <a:spLocks noChangeArrowheads="1"/>
            </p:cNvSpPr>
            <p:nvPr/>
          </p:nvSpPr>
          <p:spPr bwMode="auto">
            <a:xfrm>
              <a:off x="2891633" y="4107873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167" name="Text Box 83"/>
            <p:cNvSpPr txBox="1">
              <a:spLocks noChangeArrowheads="1"/>
            </p:cNvSpPr>
            <p:nvPr/>
          </p:nvSpPr>
          <p:spPr bwMode="auto">
            <a:xfrm>
              <a:off x="3308350" y="4107873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168" name="Text Box 83"/>
            <p:cNvSpPr txBox="1">
              <a:spLocks noChangeArrowheads="1"/>
            </p:cNvSpPr>
            <p:nvPr/>
          </p:nvSpPr>
          <p:spPr bwMode="auto">
            <a:xfrm>
              <a:off x="3308134" y="4491074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>
                  <a:latin typeface="Tahoma" pitchFamily="34" charset="0"/>
                </a:rPr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082009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6. More Examples (2/6)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#15: Simplification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52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25" name="Rectangle 3"/>
          <p:cNvSpPr txBox="1">
            <a:spLocks noChangeArrowheads="1"/>
          </p:cNvSpPr>
          <p:nvPr/>
        </p:nvSpPr>
        <p:spPr>
          <a:xfrm>
            <a:off x="457200" y="1371600"/>
            <a:ext cx="8229600" cy="1230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3525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 #2:</a:t>
            </a:r>
          </a:p>
          <a:p>
            <a:pPr marL="571500" indent="-571500" fontAlgn="auto">
              <a:spcAft>
                <a:spcPts val="0"/>
              </a:spcAft>
              <a:buFont typeface="Wingdings" pitchFamily="2" charset="2"/>
              <a:buNone/>
            </a:pPr>
            <a:r>
              <a:rPr lang="en-US" dirty="0"/>
              <a:t>		</a:t>
            </a:r>
            <a:r>
              <a:rPr lang="en-US" dirty="0">
                <a:solidFill>
                  <a:srgbClr val="800000"/>
                </a:solidFill>
              </a:rPr>
              <a:t>F(A,B,C,D) = A</a:t>
            </a:r>
            <a:r>
              <a:rPr lang="en-US" dirty="0">
                <a:solidFill>
                  <a:srgbClr val="800000"/>
                </a:solidFill>
                <a:sym typeface="Symbol" pitchFamily="18" charset="2"/>
              </a:rPr>
              <a:t></a:t>
            </a:r>
            <a:r>
              <a:rPr lang="en-US" dirty="0">
                <a:solidFill>
                  <a:srgbClr val="800000"/>
                </a:solidFill>
              </a:rPr>
              <a:t>B</a:t>
            </a:r>
            <a:r>
              <a:rPr lang="en-US" dirty="0">
                <a:solidFill>
                  <a:srgbClr val="800000"/>
                </a:solidFill>
                <a:sym typeface="Symbol" pitchFamily="18" charset="2"/>
              </a:rPr>
              <a:t></a:t>
            </a:r>
            <a:r>
              <a:rPr lang="en-US" dirty="0">
                <a:solidFill>
                  <a:srgbClr val="800000"/>
                </a:solidFill>
              </a:rPr>
              <a:t>C + B'</a:t>
            </a:r>
            <a:r>
              <a:rPr lang="en-US" dirty="0">
                <a:solidFill>
                  <a:srgbClr val="800000"/>
                </a:solidFill>
                <a:sym typeface="Symbol" pitchFamily="18" charset="2"/>
              </a:rPr>
              <a:t></a:t>
            </a:r>
            <a:r>
              <a:rPr lang="en-US" dirty="0">
                <a:solidFill>
                  <a:srgbClr val="800000"/>
                </a:solidFill>
              </a:rPr>
              <a:t>C</a:t>
            </a:r>
            <a:r>
              <a:rPr lang="en-US" dirty="0">
                <a:solidFill>
                  <a:srgbClr val="800000"/>
                </a:solidFill>
                <a:sym typeface="Symbol" pitchFamily="18" charset="2"/>
              </a:rPr>
              <a:t></a:t>
            </a:r>
            <a:r>
              <a:rPr lang="en-US" dirty="0">
                <a:solidFill>
                  <a:srgbClr val="800000"/>
                </a:solidFill>
              </a:rPr>
              <a:t>D' + A</a:t>
            </a:r>
            <a:r>
              <a:rPr lang="en-US" dirty="0">
                <a:solidFill>
                  <a:srgbClr val="800000"/>
                </a:solidFill>
                <a:sym typeface="Symbol" pitchFamily="18" charset="2"/>
              </a:rPr>
              <a:t></a:t>
            </a:r>
            <a:r>
              <a:rPr lang="en-US" dirty="0">
                <a:solidFill>
                  <a:srgbClr val="800000"/>
                </a:solidFill>
              </a:rPr>
              <a:t>D + B'</a:t>
            </a:r>
            <a:r>
              <a:rPr lang="en-US" dirty="0">
                <a:solidFill>
                  <a:srgbClr val="800000"/>
                </a:solidFill>
                <a:sym typeface="Symbol" pitchFamily="18" charset="2"/>
              </a:rPr>
              <a:t></a:t>
            </a:r>
            <a:r>
              <a:rPr lang="en-US" dirty="0">
                <a:solidFill>
                  <a:srgbClr val="800000"/>
                </a:solidFill>
              </a:rPr>
              <a:t>C'</a:t>
            </a:r>
            <a:r>
              <a:rPr lang="en-US" dirty="0">
                <a:solidFill>
                  <a:srgbClr val="800000"/>
                </a:solidFill>
                <a:sym typeface="Symbol" pitchFamily="18" charset="2"/>
              </a:rPr>
              <a:t></a:t>
            </a:r>
            <a:r>
              <a:rPr lang="en-US" dirty="0">
                <a:solidFill>
                  <a:srgbClr val="800000"/>
                </a:solidFill>
              </a:rPr>
              <a:t>D' 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301875" y="2426368"/>
            <a:ext cx="2722563" cy="2559050"/>
            <a:chOff x="2209800" y="2667000"/>
            <a:chExt cx="2722563" cy="2559050"/>
          </a:xfrm>
        </p:grpSpPr>
        <p:grpSp>
          <p:nvGrpSpPr>
            <p:cNvPr id="128" name="Group 53"/>
            <p:cNvGrpSpPr>
              <a:grpSpLocks/>
            </p:cNvGrpSpPr>
            <p:nvPr/>
          </p:nvGrpSpPr>
          <p:grpSpPr bwMode="auto">
            <a:xfrm>
              <a:off x="2209800" y="2667000"/>
              <a:ext cx="2722563" cy="2559050"/>
              <a:chOff x="1392" y="1680"/>
              <a:chExt cx="1715" cy="1612"/>
            </a:xfrm>
          </p:grpSpPr>
          <p:sp>
            <p:nvSpPr>
              <p:cNvPr id="129" name="Rectangle 54"/>
              <p:cNvSpPr>
                <a:spLocks noChangeArrowheads="1"/>
              </p:cNvSpPr>
              <p:nvPr/>
            </p:nvSpPr>
            <p:spPr bwMode="auto">
              <a:xfrm>
                <a:off x="1828" y="2069"/>
                <a:ext cx="1026" cy="995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0" name="Line 55"/>
              <p:cNvSpPr>
                <a:spLocks noChangeShapeType="1"/>
              </p:cNvSpPr>
              <p:nvPr/>
            </p:nvSpPr>
            <p:spPr bwMode="auto">
              <a:xfrm>
                <a:off x="1828" y="2318"/>
                <a:ext cx="102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1" name="Line 56"/>
              <p:cNvSpPr>
                <a:spLocks noChangeShapeType="1"/>
              </p:cNvSpPr>
              <p:nvPr/>
            </p:nvSpPr>
            <p:spPr bwMode="auto">
              <a:xfrm>
                <a:off x="2085" y="2069"/>
                <a:ext cx="0" cy="99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2" name="Text Box 57"/>
              <p:cNvSpPr txBox="1">
                <a:spLocks noChangeArrowheads="1"/>
              </p:cNvSpPr>
              <p:nvPr/>
            </p:nvSpPr>
            <p:spPr bwMode="auto">
              <a:xfrm>
                <a:off x="2352" y="2352"/>
                <a:ext cx="256" cy="1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solidFill>
                      <a:srgbClr val="FF0000"/>
                    </a:solidFill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133" name="Text Box 58"/>
              <p:cNvSpPr txBox="1">
                <a:spLocks noChangeArrowheads="1"/>
              </p:cNvSpPr>
              <p:nvPr/>
            </p:nvSpPr>
            <p:spPr bwMode="auto">
              <a:xfrm>
                <a:off x="1824" y="2832"/>
                <a:ext cx="256" cy="1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solidFill>
                      <a:srgbClr val="FF0000"/>
                    </a:solidFill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134" name="Text Box 59"/>
              <p:cNvSpPr txBox="1">
                <a:spLocks noChangeArrowheads="1"/>
              </p:cNvSpPr>
              <p:nvPr/>
            </p:nvSpPr>
            <p:spPr bwMode="auto">
              <a:xfrm>
                <a:off x="1450" y="2742"/>
                <a:ext cx="188" cy="1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>
                    <a:latin typeface="Tahoma" pitchFamily="34" charset="0"/>
                  </a:rPr>
                  <a:t>C</a:t>
                </a:r>
              </a:p>
            </p:txBody>
          </p:sp>
          <p:sp>
            <p:nvSpPr>
              <p:cNvPr id="135" name="AutoShape 60"/>
              <p:cNvSpPr>
                <a:spLocks/>
              </p:cNvSpPr>
              <p:nvPr/>
            </p:nvSpPr>
            <p:spPr bwMode="auto">
              <a:xfrm>
                <a:off x="1611" y="2590"/>
                <a:ext cx="62" cy="470"/>
              </a:xfrm>
              <a:prstGeom prst="leftBrace">
                <a:avLst>
                  <a:gd name="adj1" fmla="val 63172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6" name="AutoShape 61"/>
              <p:cNvSpPr>
                <a:spLocks/>
              </p:cNvSpPr>
              <p:nvPr/>
            </p:nvSpPr>
            <p:spPr bwMode="auto">
              <a:xfrm rot="5400000" flipV="1">
                <a:off x="2563" y="1624"/>
                <a:ext cx="77" cy="502"/>
              </a:xfrm>
              <a:prstGeom prst="leftBrace">
                <a:avLst>
                  <a:gd name="adj1" fmla="val 54329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7" name="Text Box 62"/>
              <p:cNvSpPr txBox="1">
                <a:spLocks noChangeArrowheads="1"/>
              </p:cNvSpPr>
              <p:nvPr/>
            </p:nvSpPr>
            <p:spPr bwMode="auto">
              <a:xfrm>
                <a:off x="2506" y="1680"/>
                <a:ext cx="189" cy="1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>
                    <a:latin typeface="Tahoma" pitchFamily="34" charset="0"/>
                  </a:rPr>
                  <a:t>A</a:t>
                </a:r>
              </a:p>
            </p:txBody>
          </p:sp>
          <p:sp>
            <p:nvSpPr>
              <p:cNvPr id="138" name="Line 63"/>
              <p:cNvSpPr>
                <a:spLocks noChangeShapeType="1"/>
              </p:cNvSpPr>
              <p:nvPr/>
            </p:nvSpPr>
            <p:spPr bwMode="auto">
              <a:xfrm>
                <a:off x="2341" y="2069"/>
                <a:ext cx="0" cy="99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9" name="Line 64"/>
              <p:cNvSpPr>
                <a:spLocks noChangeShapeType="1"/>
              </p:cNvSpPr>
              <p:nvPr/>
            </p:nvSpPr>
            <p:spPr bwMode="auto">
              <a:xfrm>
                <a:off x="2597" y="2069"/>
                <a:ext cx="0" cy="99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" name="Text Box 65"/>
              <p:cNvSpPr txBox="1">
                <a:spLocks noChangeArrowheads="1"/>
              </p:cNvSpPr>
              <p:nvPr/>
            </p:nvSpPr>
            <p:spPr bwMode="auto">
              <a:xfrm>
                <a:off x="1622" y="2119"/>
                <a:ext cx="223" cy="10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r" eaLnBrk="0" hangingPunct="0">
                  <a:spcAft>
                    <a:spcPts val="200"/>
                  </a:spcAft>
                </a:pPr>
                <a:r>
                  <a:rPr lang="en-US" sz="1200" b="1">
                    <a:latin typeface="Times New Roman" pitchFamily="18" charset="0"/>
                  </a:rPr>
                  <a:t>00</a:t>
                </a:r>
              </a:p>
              <a:p>
                <a:pPr algn="r" eaLnBrk="0" hangingPunct="0">
                  <a:spcAft>
                    <a:spcPts val="200"/>
                  </a:spcAft>
                </a:pPr>
                <a:r>
                  <a:rPr lang="en-US" sz="1200" b="1">
                    <a:latin typeface="Times New Roman" pitchFamily="18" charset="0"/>
                  </a:rPr>
                  <a:t>   01</a:t>
                </a:r>
              </a:p>
              <a:p>
                <a:pPr algn="r" eaLnBrk="0" hangingPunct="0">
                  <a:spcAft>
                    <a:spcPts val="200"/>
                  </a:spcAft>
                </a:pPr>
                <a:endParaRPr lang="en-US" sz="1200" b="1">
                  <a:latin typeface="Times New Roman" pitchFamily="18" charset="0"/>
                </a:endParaRPr>
              </a:p>
              <a:p>
                <a:pPr algn="r" eaLnBrk="0" hangingPunct="0">
                  <a:spcAft>
                    <a:spcPts val="200"/>
                  </a:spcAft>
                </a:pPr>
                <a:r>
                  <a:rPr lang="en-US" sz="1200" b="1">
                    <a:latin typeface="Times New Roman" pitchFamily="18" charset="0"/>
                  </a:rPr>
                  <a:t>11</a:t>
                </a:r>
              </a:p>
              <a:p>
                <a:pPr algn="r" eaLnBrk="0" hangingPunct="0">
                  <a:spcAft>
                    <a:spcPts val="200"/>
                  </a:spcAft>
                </a:pPr>
                <a:endParaRPr lang="en-US" sz="1200" b="1">
                  <a:latin typeface="Times New Roman" pitchFamily="18" charset="0"/>
                </a:endParaRPr>
              </a:p>
              <a:p>
                <a:pPr algn="r" eaLnBrk="0" hangingPunct="0">
                  <a:spcAft>
                    <a:spcPts val="200"/>
                  </a:spcAft>
                </a:pPr>
                <a:r>
                  <a:rPr lang="en-US" sz="1200" b="1">
                    <a:latin typeface="Times New Roman" pitchFamily="18" charset="0"/>
                  </a:rPr>
                  <a:t>10</a:t>
                </a:r>
                <a:endParaRPr lang="en-US" sz="1600" b="1">
                  <a:latin typeface="Times New Roman" pitchFamily="18" charset="0"/>
                </a:endParaRPr>
              </a:p>
            </p:txBody>
          </p:sp>
          <p:sp>
            <p:nvSpPr>
              <p:cNvPr id="141" name="Text Box 66"/>
              <p:cNvSpPr txBox="1">
                <a:spLocks noChangeArrowheads="1"/>
              </p:cNvSpPr>
              <p:nvPr/>
            </p:nvSpPr>
            <p:spPr bwMode="auto">
              <a:xfrm>
                <a:off x="1871" y="1911"/>
                <a:ext cx="955" cy="1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US" sz="1200" b="1" dirty="0">
                    <a:latin typeface="Times New Roman" pitchFamily="18" charset="0"/>
                  </a:rPr>
                  <a:t>00      01      11      10</a:t>
                </a:r>
              </a:p>
            </p:txBody>
          </p:sp>
          <p:sp>
            <p:nvSpPr>
              <p:cNvPr id="142" name="AutoShape 67"/>
              <p:cNvSpPr>
                <a:spLocks/>
              </p:cNvSpPr>
              <p:nvPr/>
            </p:nvSpPr>
            <p:spPr bwMode="auto">
              <a:xfrm rot="-5400000">
                <a:off x="2296" y="2878"/>
                <a:ext cx="77" cy="500"/>
              </a:xfrm>
              <a:prstGeom prst="leftBrace">
                <a:avLst>
                  <a:gd name="adj1" fmla="val 54113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" name="Text Box 68"/>
              <p:cNvSpPr txBox="1">
                <a:spLocks noChangeArrowheads="1"/>
              </p:cNvSpPr>
              <p:nvPr/>
            </p:nvSpPr>
            <p:spPr bwMode="auto">
              <a:xfrm>
                <a:off x="2245" y="3143"/>
                <a:ext cx="188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>
                    <a:latin typeface="Tahoma" pitchFamily="34" charset="0"/>
                  </a:rPr>
                  <a:t>B</a:t>
                </a:r>
              </a:p>
            </p:txBody>
          </p:sp>
          <p:sp>
            <p:nvSpPr>
              <p:cNvPr id="144" name="Line 69"/>
              <p:cNvSpPr>
                <a:spLocks noChangeShapeType="1"/>
              </p:cNvSpPr>
              <p:nvPr/>
            </p:nvSpPr>
            <p:spPr bwMode="auto">
              <a:xfrm flipH="1" flipV="1">
                <a:off x="1650" y="1865"/>
                <a:ext cx="171" cy="19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" name="Text Box 70"/>
              <p:cNvSpPr txBox="1">
                <a:spLocks noChangeArrowheads="1"/>
              </p:cNvSpPr>
              <p:nvPr/>
            </p:nvSpPr>
            <p:spPr bwMode="auto">
              <a:xfrm>
                <a:off x="1392" y="1915"/>
                <a:ext cx="358" cy="1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100" b="1">
                    <a:latin typeface="Tahoma" pitchFamily="34" charset="0"/>
                  </a:rPr>
                  <a:t>CD</a:t>
                </a:r>
              </a:p>
            </p:txBody>
          </p:sp>
          <p:sp>
            <p:nvSpPr>
              <p:cNvPr id="146" name="Text Box 71"/>
              <p:cNvSpPr txBox="1">
                <a:spLocks noChangeArrowheads="1"/>
              </p:cNvSpPr>
              <p:nvPr/>
            </p:nvSpPr>
            <p:spPr bwMode="auto">
              <a:xfrm>
                <a:off x="1675" y="1795"/>
                <a:ext cx="293" cy="1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100" b="1">
                    <a:latin typeface="Tahoma" pitchFamily="34" charset="0"/>
                  </a:rPr>
                  <a:t>AB</a:t>
                </a:r>
              </a:p>
            </p:txBody>
          </p:sp>
          <p:sp>
            <p:nvSpPr>
              <p:cNvPr id="147" name="Line 72"/>
              <p:cNvSpPr>
                <a:spLocks noChangeShapeType="1"/>
              </p:cNvSpPr>
              <p:nvPr/>
            </p:nvSpPr>
            <p:spPr bwMode="auto">
              <a:xfrm>
                <a:off x="1828" y="2567"/>
                <a:ext cx="102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8" name="Line 73"/>
              <p:cNvSpPr>
                <a:spLocks noChangeShapeType="1"/>
              </p:cNvSpPr>
              <p:nvPr/>
            </p:nvSpPr>
            <p:spPr bwMode="auto">
              <a:xfrm>
                <a:off x="1828" y="2815"/>
                <a:ext cx="102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9" name="Line 74"/>
              <p:cNvSpPr>
                <a:spLocks noChangeShapeType="1"/>
              </p:cNvSpPr>
              <p:nvPr/>
            </p:nvSpPr>
            <p:spPr bwMode="auto">
              <a:xfrm>
                <a:off x="1828" y="2815"/>
                <a:ext cx="102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0" name="Text Box 75"/>
              <p:cNvSpPr txBox="1">
                <a:spLocks noChangeArrowheads="1"/>
              </p:cNvSpPr>
              <p:nvPr/>
            </p:nvSpPr>
            <p:spPr bwMode="auto">
              <a:xfrm>
                <a:off x="2341" y="2616"/>
                <a:ext cx="256" cy="1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solidFill>
                      <a:srgbClr val="FF0000"/>
                    </a:solidFill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151" name="Text Box 76"/>
              <p:cNvSpPr txBox="1">
                <a:spLocks noChangeArrowheads="1"/>
              </p:cNvSpPr>
              <p:nvPr/>
            </p:nvSpPr>
            <p:spPr bwMode="auto">
              <a:xfrm>
                <a:off x="2352" y="2832"/>
                <a:ext cx="257" cy="1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solidFill>
                      <a:srgbClr val="FF0000"/>
                    </a:solidFill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152" name="Line 77"/>
              <p:cNvSpPr>
                <a:spLocks noChangeShapeType="1"/>
              </p:cNvSpPr>
              <p:nvPr/>
            </p:nvSpPr>
            <p:spPr bwMode="auto">
              <a:xfrm>
                <a:off x="1828" y="3064"/>
                <a:ext cx="102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" name="Text Box 78"/>
              <p:cNvSpPr txBox="1">
                <a:spLocks noChangeArrowheads="1"/>
              </p:cNvSpPr>
              <p:nvPr/>
            </p:nvSpPr>
            <p:spPr bwMode="auto">
              <a:xfrm>
                <a:off x="2592" y="2592"/>
                <a:ext cx="257" cy="1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solidFill>
                      <a:srgbClr val="FF0000"/>
                    </a:solidFill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154" name="AutoShape 79"/>
              <p:cNvSpPr>
                <a:spLocks/>
              </p:cNvSpPr>
              <p:nvPr/>
            </p:nvSpPr>
            <p:spPr bwMode="auto">
              <a:xfrm flipH="1">
                <a:off x="2888" y="2332"/>
                <a:ext cx="62" cy="469"/>
              </a:xfrm>
              <a:prstGeom prst="leftBrace">
                <a:avLst>
                  <a:gd name="adj1" fmla="val 63038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" name="Text Box 80"/>
              <p:cNvSpPr txBox="1">
                <a:spLocks noChangeArrowheads="1"/>
              </p:cNvSpPr>
              <p:nvPr/>
            </p:nvSpPr>
            <p:spPr bwMode="auto">
              <a:xfrm>
                <a:off x="2918" y="2486"/>
                <a:ext cx="189" cy="1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 dirty="0">
                    <a:latin typeface="Tahoma" pitchFamily="34" charset="0"/>
                  </a:rPr>
                  <a:t>D</a:t>
                </a:r>
              </a:p>
            </p:txBody>
          </p:sp>
          <p:sp>
            <p:nvSpPr>
              <p:cNvPr id="156" name="Text Box 81"/>
              <p:cNvSpPr txBox="1">
                <a:spLocks noChangeArrowheads="1"/>
              </p:cNvSpPr>
              <p:nvPr/>
            </p:nvSpPr>
            <p:spPr bwMode="auto">
              <a:xfrm>
                <a:off x="2592" y="2832"/>
                <a:ext cx="256" cy="1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solidFill>
                      <a:srgbClr val="FF0000"/>
                    </a:solidFill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157" name="Text Box 82"/>
              <p:cNvSpPr txBox="1">
                <a:spLocks noChangeArrowheads="1"/>
              </p:cNvSpPr>
              <p:nvPr/>
            </p:nvSpPr>
            <p:spPr bwMode="auto">
              <a:xfrm>
                <a:off x="2592" y="2352"/>
                <a:ext cx="256" cy="1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solidFill>
                      <a:srgbClr val="FF0000"/>
                    </a:solidFill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158" name="Text Box 83"/>
              <p:cNvSpPr txBox="1">
                <a:spLocks noChangeArrowheads="1"/>
              </p:cNvSpPr>
              <p:nvPr/>
            </p:nvSpPr>
            <p:spPr bwMode="auto">
              <a:xfrm>
                <a:off x="2592" y="2112"/>
                <a:ext cx="256" cy="1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solidFill>
                      <a:srgbClr val="FF0000"/>
                    </a:solidFill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159" name="Text Box 84"/>
              <p:cNvSpPr txBox="1">
                <a:spLocks noChangeArrowheads="1"/>
              </p:cNvSpPr>
              <p:nvPr/>
            </p:nvSpPr>
            <p:spPr bwMode="auto">
              <a:xfrm>
                <a:off x="1824" y="2112"/>
                <a:ext cx="256" cy="1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solidFill>
                      <a:srgbClr val="FF0000"/>
                    </a:solidFill>
                    <a:latin typeface="Tahoma" pitchFamily="34" charset="0"/>
                  </a:rPr>
                  <a:t>1</a:t>
                </a:r>
              </a:p>
            </p:txBody>
          </p:sp>
        </p:grpSp>
        <p:sp>
          <p:nvSpPr>
            <p:cNvPr id="162" name="Text Box 83"/>
            <p:cNvSpPr txBox="1">
              <a:spLocks noChangeArrowheads="1"/>
            </p:cNvSpPr>
            <p:nvPr/>
          </p:nvSpPr>
          <p:spPr bwMode="auto">
            <a:xfrm>
              <a:off x="3308350" y="3349626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163" name="Text Box 83"/>
            <p:cNvSpPr txBox="1">
              <a:spLocks noChangeArrowheads="1"/>
            </p:cNvSpPr>
            <p:nvPr/>
          </p:nvSpPr>
          <p:spPr bwMode="auto">
            <a:xfrm>
              <a:off x="3710132" y="3356769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164" name="Text Box 83"/>
            <p:cNvSpPr txBox="1">
              <a:spLocks noChangeArrowheads="1"/>
            </p:cNvSpPr>
            <p:nvPr/>
          </p:nvSpPr>
          <p:spPr bwMode="auto">
            <a:xfrm>
              <a:off x="2883986" y="3716338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165" name="Text Box 83"/>
            <p:cNvSpPr txBox="1">
              <a:spLocks noChangeArrowheads="1"/>
            </p:cNvSpPr>
            <p:nvPr/>
          </p:nvSpPr>
          <p:spPr bwMode="auto">
            <a:xfrm>
              <a:off x="3321844" y="3705586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166" name="Text Box 83"/>
            <p:cNvSpPr txBox="1">
              <a:spLocks noChangeArrowheads="1"/>
            </p:cNvSpPr>
            <p:nvPr/>
          </p:nvSpPr>
          <p:spPr bwMode="auto">
            <a:xfrm>
              <a:off x="2891633" y="4107873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167" name="Text Box 83"/>
            <p:cNvSpPr txBox="1">
              <a:spLocks noChangeArrowheads="1"/>
            </p:cNvSpPr>
            <p:nvPr/>
          </p:nvSpPr>
          <p:spPr bwMode="auto">
            <a:xfrm>
              <a:off x="3308350" y="4107873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168" name="Text Box 83"/>
            <p:cNvSpPr txBox="1">
              <a:spLocks noChangeArrowheads="1"/>
            </p:cNvSpPr>
            <p:nvPr/>
          </p:nvSpPr>
          <p:spPr bwMode="auto">
            <a:xfrm>
              <a:off x="3308134" y="4491074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>
                  <a:latin typeface="Tahoma" pitchFamily="34" charset="0"/>
                </a:rPr>
                <a:t>0</a:t>
              </a:r>
            </a:p>
          </p:txBody>
        </p:sp>
      </p:grpSp>
      <p:grpSp>
        <p:nvGrpSpPr>
          <p:cNvPr id="50" name="Group 92"/>
          <p:cNvGrpSpPr>
            <a:grpSpLocks/>
          </p:cNvGrpSpPr>
          <p:nvPr/>
        </p:nvGrpSpPr>
        <p:grpSpPr bwMode="auto">
          <a:xfrm>
            <a:off x="5273675" y="3051007"/>
            <a:ext cx="3048000" cy="396875"/>
            <a:chOff x="3264" y="2064"/>
            <a:chExt cx="1920" cy="250"/>
          </a:xfrm>
        </p:grpSpPr>
        <p:sp>
          <p:nvSpPr>
            <p:cNvPr id="51" name="Text Box 42"/>
            <p:cNvSpPr txBox="1">
              <a:spLocks noChangeArrowheads="1"/>
            </p:cNvSpPr>
            <p:nvPr/>
          </p:nvSpPr>
          <p:spPr bwMode="auto">
            <a:xfrm>
              <a:off x="3600" y="2064"/>
              <a:ext cx="158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en-GB" sz="2000"/>
                <a:t>Find all PIs:</a:t>
              </a:r>
              <a:endParaRPr lang="en-GB" sz="2400">
                <a:latin typeface="Times New Roman" pitchFamily="18" charset="0"/>
              </a:endParaRPr>
            </a:p>
          </p:txBody>
        </p:sp>
        <p:sp>
          <p:nvSpPr>
            <p:cNvPr id="52" name="AutoShape 43"/>
            <p:cNvSpPr>
              <a:spLocks noChangeArrowheads="1"/>
            </p:cNvSpPr>
            <p:nvPr/>
          </p:nvSpPr>
          <p:spPr bwMode="auto">
            <a:xfrm>
              <a:off x="3264" y="2083"/>
              <a:ext cx="240" cy="192"/>
            </a:xfrm>
            <a:prstGeom prst="leftArrow">
              <a:avLst>
                <a:gd name="adj1" fmla="val 50000"/>
                <a:gd name="adj2" fmla="val 3125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3" name="Group 98"/>
          <p:cNvGrpSpPr>
            <a:grpSpLocks/>
          </p:cNvGrpSpPr>
          <p:nvPr/>
        </p:nvGrpSpPr>
        <p:grpSpPr bwMode="auto">
          <a:xfrm>
            <a:off x="3876675" y="3490744"/>
            <a:ext cx="2627312" cy="685800"/>
            <a:chOff x="2473" y="2208"/>
            <a:chExt cx="1655" cy="432"/>
          </a:xfrm>
        </p:grpSpPr>
        <p:grpSp>
          <p:nvGrpSpPr>
            <p:cNvPr id="54" name="Group 93"/>
            <p:cNvGrpSpPr>
              <a:grpSpLocks/>
            </p:cNvGrpSpPr>
            <p:nvPr/>
          </p:nvGrpSpPr>
          <p:grpSpPr bwMode="auto">
            <a:xfrm>
              <a:off x="2473" y="2208"/>
              <a:ext cx="1208" cy="432"/>
              <a:chOff x="2488" y="2208"/>
              <a:chExt cx="1208" cy="432"/>
            </a:xfrm>
          </p:grpSpPr>
          <p:sp>
            <p:nvSpPr>
              <p:cNvPr id="56" name="AutoShape 80"/>
              <p:cNvSpPr>
                <a:spLocks noChangeArrowheads="1"/>
              </p:cNvSpPr>
              <p:nvPr/>
            </p:nvSpPr>
            <p:spPr bwMode="auto">
              <a:xfrm>
                <a:off x="2488" y="2208"/>
                <a:ext cx="437" cy="432"/>
              </a:xfrm>
              <a:prstGeom prst="roundRect">
                <a:avLst>
                  <a:gd name="adj" fmla="val 16667"/>
                </a:avLst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" name="Line 82"/>
              <p:cNvSpPr>
                <a:spLocks noChangeShapeType="1"/>
              </p:cNvSpPr>
              <p:nvPr/>
            </p:nvSpPr>
            <p:spPr bwMode="auto">
              <a:xfrm flipH="1" flipV="1">
                <a:off x="2880" y="2352"/>
                <a:ext cx="816" cy="96"/>
              </a:xfrm>
              <a:prstGeom prst="line">
                <a:avLst/>
              </a:prstGeom>
              <a:noFill/>
              <a:ln w="15875">
                <a:solidFill>
                  <a:srgbClr val="0000FF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5" name="Text Box 88"/>
            <p:cNvSpPr txBox="1">
              <a:spLocks noChangeArrowheads="1"/>
            </p:cNvSpPr>
            <p:nvPr/>
          </p:nvSpPr>
          <p:spPr bwMode="auto">
            <a:xfrm>
              <a:off x="3696" y="2352"/>
              <a:ext cx="43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en-GB" sz="2000">
                  <a:solidFill>
                    <a:srgbClr val="0000CC"/>
                  </a:solidFill>
                </a:rPr>
                <a:t>A</a:t>
              </a:r>
              <a:r>
                <a:rPr lang="en-GB" sz="2000">
                  <a:solidFill>
                    <a:srgbClr val="0000CC"/>
                  </a:solidFill>
                  <a:sym typeface="Symbol" pitchFamily="18" charset="2"/>
                </a:rPr>
                <a:t>D</a:t>
              </a:r>
              <a:endParaRPr lang="en-GB" sz="2400">
                <a:solidFill>
                  <a:srgbClr val="0000CC"/>
                </a:solidFill>
                <a:latin typeface="Times New Roman" pitchFamily="18" charset="0"/>
                <a:sym typeface="Symbol" pitchFamily="18" charset="2"/>
              </a:endParaRPr>
            </a:p>
          </p:txBody>
        </p:sp>
      </p:grpSp>
      <p:grpSp>
        <p:nvGrpSpPr>
          <p:cNvPr id="58" name="Group 99"/>
          <p:cNvGrpSpPr>
            <a:grpSpLocks/>
          </p:cNvGrpSpPr>
          <p:nvPr/>
        </p:nvGrpSpPr>
        <p:grpSpPr bwMode="auto">
          <a:xfrm>
            <a:off x="3881688" y="3895599"/>
            <a:ext cx="2627312" cy="685800"/>
            <a:chOff x="2473" y="2444"/>
            <a:chExt cx="1655" cy="432"/>
          </a:xfrm>
        </p:grpSpPr>
        <p:grpSp>
          <p:nvGrpSpPr>
            <p:cNvPr id="59" name="Group 94"/>
            <p:cNvGrpSpPr>
              <a:grpSpLocks/>
            </p:cNvGrpSpPr>
            <p:nvPr/>
          </p:nvGrpSpPr>
          <p:grpSpPr bwMode="auto">
            <a:xfrm>
              <a:off x="2473" y="2444"/>
              <a:ext cx="1224" cy="432"/>
              <a:chOff x="2472" y="2448"/>
              <a:chExt cx="1224" cy="432"/>
            </a:xfrm>
          </p:grpSpPr>
          <p:sp>
            <p:nvSpPr>
              <p:cNvPr id="61" name="AutoShape 81"/>
              <p:cNvSpPr>
                <a:spLocks noChangeArrowheads="1"/>
              </p:cNvSpPr>
              <p:nvPr/>
            </p:nvSpPr>
            <p:spPr bwMode="auto">
              <a:xfrm>
                <a:off x="2472" y="2448"/>
                <a:ext cx="437" cy="432"/>
              </a:xfrm>
              <a:prstGeom prst="roundRect">
                <a:avLst>
                  <a:gd name="adj" fmla="val 16667"/>
                </a:avLst>
              </a:prstGeom>
              <a:noFill/>
              <a:ln w="19050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" name="Line 83"/>
              <p:cNvSpPr>
                <a:spLocks noChangeShapeType="1"/>
              </p:cNvSpPr>
              <p:nvPr/>
            </p:nvSpPr>
            <p:spPr bwMode="auto">
              <a:xfrm flipH="1">
                <a:off x="2832" y="2640"/>
                <a:ext cx="864" cy="48"/>
              </a:xfrm>
              <a:prstGeom prst="line">
                <a:avLst/>
              </a:prstGeom>
              <a:noFill/>
              <a:ln w="15875">
                <a:solidFill>
                  <a:srgbClr val="800000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0" name="Text Box 89"/>
            <p:cNvSpPr txBox="1">
              <a:spLocks noChangeArrowheads="1"/>
            </p:cNvSpPr>
            <p:nvPr/>
          </p:nvSpPr>
          <p:spPr bwMode="auto">
            <a:xfrm>
              <a:off x="3696" y="2544"/>
              <a:ext cx="43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en-GB" sz="2000">
                  <a:solidFill>
                    <a:srgbClr val="800000"/>
                  </a:solidFill>
                </a:rPr>
                <a:t>A</a:t>
              </a:r>
              <a:r>
                <a:rPr lang="en-GB" sz="2000">
                  <a:solidFill>
                    <a:srgbClr val="800000"/>
                  </a:solidFill>
                  <a:sym typeface="Symbol" pitchFamily="18" charset="2"/>
                </a:rPr>
                <a:t>C</a:t>
              </a:r>
              <a:endParaRPr lang="en-GB" sz="2400">
                <a:solidFill>
                  <a:srgbClr val="800000"/>
                </a:solidFill>
                <a:latin typeface="Times New Roman" pitchFamily="18" charset="0"/>
                <a:sym typeface="Symbol" pitchFamily="18" charset="2"/>
              </a:endParaRPr>
            </a:p>
          </p:txBody>
        </p:sp>
      </p:grpSp>
      <p:grpSp>
        <p:nvGrpSpPr>
          <p:cNvPr id="63" name="Group 101"/>
          <p:cNvGrpSpPr>
            <a:grpSpLocks/>
          </p:cNvGrpSpPr>
          <p:nvPr/>
        </p:nvGrpSpPr>
        <p:grpSpPr bwMode="auto">
          <a:xfrm>
            <a:off x="4307137" y="3066131"/>
            <a:ext cx="2362200" cy="2073275"/>
            <a:chOff x="2736" y="1968"/>
            <a:chExt cx="1488" cy="1306"/>
          </a:xfrm>
        </p:grpSpPr>
        <p:grpSp>
          <p:nvGrpSpPr>
            <p:cNvPr id="64" name="Group 95"/>
            <p:cNvGrpSpPr>
              <a:grpSpLocks/>
            </p:cNvGrpSpPr>
            <p:nvPr/>
          </p:nvGrpSpPr>
          <p:grpSpPr bwMode="auto">
            <a:xfrm>
              <a:off x="2736" y="1968"/>
              <a:ext cx="960" cy="1152"/>
              <a:chOff x="2736" y="1968"/>
              <a:chExt cx="960" cy="1152"/>
            </a:xfrm>
          </p:grpSpPr>
          <p:sp>
            <p:nvSpPr>
              <p:cNvPr id="66" name="AutoShape 86"/>
              <p:cNvSpPr>
                <a:spLocks noChangeArrowheads="1"/>
              </p:cNvSpPr>
              <p:nvPr/>
            </p:nvSpPr>
            <p:spPr bwMode="auto">
              <a:xfrm>
                <a:off x="2736" y="1968"/>
                <a:ext cx="144" cy="960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" name="Line 87"/>
              <p:cNvSpPr>
                <a:spLocks noChangeShapeType="1"/>
              </p:cNvSpPr>
              <p:nvPr/>
            </p:nvSpPr>
            <p:spPr bwMode="auto">
              <a:xfrm flipH="1" flipV="1">
                <a:off x="2880" y="2064"/>
                <a:ext cx="816" cy="1056"/>
              </a:xfrm>
              <a:prstGeom prst="line">
                <a:avLst/>
              </a:prstGeom>
              <a:noFill/>
              <a:ln w="15875">
                <a:solidFill>
                  <a:srgbClr val="008000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5" name="Text Box 91"/>
            <p:cNvSpPr txBox="1">
              <a:spLocks noChangeArrowheads="1"/>
            </p:cNvSpPr>
            <p:nvPr/>
          </p:nvSpPr>
          <p:spPr bwMode="auto">
            <a:xfrm>
              <a:off x="3696" y="3024"/>
              <a:ext cx="52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en-GB" sz="2000" dirty="0">
                  <a:solidFill>
                    <a:srgbClr val="006600"/>
                  </a:solidFill>
                </a:rPr>
                <a:t>A</a:t>
              </a:r>
              <a:r>
                <a:rPr lang="en-GB" sz="2000" dirty="0">
                  <a:solidFill>
                    <a:srgbClr val="006600"/>
                  </a:solidFill>
                  <a:sym typeface="Symbol" pitchFamily="18" charset="2"/>
                </a:rPr>
                <a:t>B'</a:t>
              </a:r>
              <a:endParaRPr lang="en-GB" sz="2400" dirty="0">
                <a:solidFill>
                  <a:srgbClr val="006600"/>
                </a:solidFill>
                <a:latin typeface="Times New Roman" pitchFamily="18" charset="0"/>
                <a:sym typeface="Symbol" pitchFamily="18" charset="2"/>
              </a:endParaRPr>
            </a:p>
          </p:txBody>
        </p:sp>
      </p:grpSp>
      <p:grpSp>
        <p:nvGrpSpPr>
          <p:cNvPr id="68" name="Group 100"/>
          <p:cNvGrpSpPr>
            <a:grpSpLocks/>
          </p:cNvGrpSpPr>
          <p:nvPr/>
        </p:nvGrpSpPr>
        <p:grpSpPr bwMode="auto">
          <a:xfrm>
            <a:off x="2935537" y="2924843"/>
            <a:ext cx="3733800" cy="1844675"/>
            <a:chOff x="1872" y="1872"/>
            <a:chExt cx="2352" cy="1162"/>
          </a:xfrm>
        </p:grpSpPr>
        <p:grpSp>
          <p:nvGrpSpPr>
            <p:cNvPr id="69" name="Group 96"/>
            <p:cNvGrpSpPr>
              <a:grpSpLocks/>
            </p:cNvGrpSpPr>
            <p:nvPr/>
          </p:nvGrpSpPr>
          <p:grpSpPr bwMode="auto">
            <a:xfrm>
              <a:off x="1872" y="1872"/>
              <a:ext cx="1056" cy="1070"/>
              <a:chOff x="1920" y="1920"/>
              <a:chExt cx="1056" cy="1070"/>
            </a:xfrm>
          </p:grpSpPr>
          <p:sp>
            <p:nvSpPr>
              <p:cNvPr id="72" name="Arc 45"/>
              <p:cNvSpPr>
                <a:spLocks/>
              </p:cNvSpPr>
              <p:nvPr/>
            </p:nvSpPr>
            <p:spPr bwMode="auto">
              <a:xfrm flipH="1">
                <a:off x="2688" y="2688"/>
                <a:ext cx="248" cy="30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CC99">
                  <a:alpha val="50195"/>
                </a:srgbClr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" name="Arc 46"/>
              <p:cNvSpPr>
                <a:spLocks/>
              </p:cNvSpPr>
              <p:nvPr/>
            </p:nvSpPr>
            <p:spPr bwMode="auto">
              <a:xfrm>
                <a:off x="1920" y="2688"/>
                <a:ext cx="288" cy="30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CC99">
                  <a:alpha val="50195"/>
                </a:srgbClr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" name="Arc 47"/>
              <p:cNvSpPr>
                <a:spLocks/>
              </p:cNvSpPr>
              <p:nvPr/>
            </p:nvSpPr>
            <p:spPr bwMode="auto">
              <a:xfrm flipH="1" flipV="1">
                <a:off x="2688" y="1920"/>
                <a:ext cx="288" cy="28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CC99">
                  <a:alpha val="50195"/>
                </a:srgbClr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" name="Arc 48"/>
              <p:cNvSpPr>
                <a:spLocks/>
              </p:cNvSpPr>
              <p:nvPr/>
            </p:nvSpPr>
            <p:spPr bwMode="auto">
              <a:xfrm flipV="1">
                <a:off x="1920" y="1920"/>
                <a:ext cx="296" cy="30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CC99">
                  <a:alpha val="50195"/>
                </a:srgbClr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0" name="Line 84"/>
            <p:cNvSpPr>
              <a:spLocks noChangeShapeType="1"/>
            </p:cNvSpPr>
            <p:nvPr/>
          </p:nvSpPr>
          <p:spPr bwMode="auto">
            <a:xfrm flipH="1">
              <a:off x="2880" y="2880"/>
              <a:ext cx="816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Text Box 90"/>
            <p:cNvSpPr txBox="1">
              <a:spLocks noChangeArrowheads="1"/>
            </p:cNvSpPr>
            <p:nvPr/>
          </p:nvSpPr>
          <p:spPr bwMode="auto">
            <a:xfrm>
              <a:off x="3696" y="2784"/>
              <a:ext cx="52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en-GB" sz="2000"/>
                <a:t>B'</a:t>
              </a:r>
              <a:r>
                <a:rPr lang="en-GB" sz="2000">
                  <a:sym typeface="Symbol" pitchFamily="18" charset="2"/>
                </a:rPr>
                <a:t>D'</a:t>
              </a:r>
              <a:endParaRPr lang="en-GB" sz="2400">
                <a:latin typeface="Times New Roman" pitchFamily="18" charset="0"/>
                <a:sym typeface="Symbol" pitchFamily="18" charset="2"/>
              </a:endParaRPr>
            </a:p>
          </p:txBody>
        </p:sp>
      </p:grpSp>
      <p:sp>
        <p:nvSpPr>
          <p:cNvPr id="76" name="Text Box 85"/>
          <p:cNvSpPr txBox="1">
            <a:spLocks noChangeArrowheads="1"/>
          </p:cNvSpPr>
          <p:nvPr/>
        </p:nvSpPr>
        <p:spPr bwMode="auto">
          <a:xfrm>
            <a:off x="762000" y="5255293"/>
            <a:ext cx="7924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GB" sz="2000" dirty="0"/>
              <a:t>A.D, A.C and B'.D' are EPIs, and they cover all the </a:t>
            </a:r>
            <a:r>
              <a:rPr lang="en-GB" sz="2000" dirty="0" err="1"/>
              <a:t>minterms</a:t>
            </a:r>
            <a:r>
              <a:rPr lang="en-GB" sz="2000" dirty="0"/>
              <a:t>.  </a:t>
            </a:r>
          </a:p>
          <a:p>
            <a:pPr eaLnBrk="0" hangingPunct="0">
              <a:spcBef>
                <a:spcPct val="20000"/>
              </a:spcBef>
            </a:pPr>
            <a:r>
              <a:rPr lang="en-GB" sz="2000" dirty="0"/>
              <a:t>So the answer is: </a:t>
            </a:r>
            <a:r>
              <a:rPr lang="en-GB" sz="2000" b="1" dirty="0">
                <a:solidFill>
                  <a:srgbClr val="800000"/>
                </a:solidFill>
              </a:rPr>
              <a:t>F(A,B,C,D) = A</a:t>
            </a:r>
            <a:r>
              <a:rPr lang="en-GB" sz="2000" b="1" dirty="0">
                <a:solidFill>
                  <a:srgbClr val="800000"/>
                </a:solidFill>
                <a:sym typeface="Symbol" pitchFamily="18" charset="2"/>
              </a:rPr>
              <a:t></a:t>
            </a:r>
            <a:r>
              <a:rPr lang="en-GB" sz="2000" b="1" dirty="0">
                <a:solidFill>
                  <a:srgbClr val="800000"/>
                </a:solidFill>
              </a:rPr>
              <a:t>D + A</a:t>
            </a:r>
            <a:r>
              <a:rPr lang="en-GB" sz="2000" b="1" dirty="0">
                <a:solidFill>
                  <a:srgbClr val="800000"/>
                </a:solidFill>
                <a:sym typeface="Symbol" pitchFamily="18" charset="2"/>
              </a:rPr>
              <a:t></a:t>
            </a:r>
            <a:r>
              <a:rPr lang="en-GB" sz="2000" b="1" dirty="0">
                <a:solidFill>
                  <a:srgbClr val="800000"/>
                </a:solidFill>
              </a:rPr>
              <a:t>C + B'</a:t>
            </a:r>
            <a:r>
              <a:rPr lang="en-GB" sz="2000" b="1" dirty="0">
                <a:solidFill>
                  <a:srgbClr val="800000"/>
                </a:solidFill>
                <a:sym typeface="Symbol" pitchFamily="18" charset="2"/>
              </a:rPr>
              <a:t></a:t>
            </a:r>
            <a:r>
              <a:rPr lang="en-GB" sz="2000" b="1" dirty="0">
                <a:solidFill>
                  <a:srgbClr val="800000"/>
                </a:solidFill>
              </a:rPr>
              <a:t>D'</a:t>
            </a:r>
            <a:endParaRPr lang="en-GB" sz="2000" b="1" dirty="0">
              <a:solidFill>
                <a:srgbClr val="800000"/>
              </a:solidFill>
              <a:latin typeface="Times New Roman" pitchFamily="18" charset="0"/>
            </a:endParaRPr>
          </a:p>
        </p:txBody>
      </p:sp>
      <p:sp>
        <p:nvSpPr>
          <p:cNvPr id="77" name="Text Box 4"/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ym typeface="Wingdings 2" pitchFamily="18" charset="2"/>
              </a:rPr>
              <a:t></a:t>
            </a:r>
          </a:p>
        </p:txBody>
      </p:sp>
    </p:spTree>
    <p:extLst>
      <p:ext uri="{BB962C8B-B14F-4D97-AF65-F5344CB8AC3E}">
        <p14:creationId xmlns:p14="http://schemas.microsoft.com/office/powerpoint/2010/main" val="166978773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6. More Examples (3/6)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#15: Simplification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53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77" name="Rectangle 3"/>
          <p:cNvSpPr txBox="1">
            <a:spLocks noChangeArrowheads="1"/>
          </p:cNvSpPr>
          <p:nvPr/>
        </p:nvSpPr>
        <p:spPr>
          <a:xfrm>
            <a:off x="457200" y="1371601"/>
            <a:ext cx="8229600" cy="1047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3050" indent="-2730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 #3 (with don’t-cares):</a:t>
            </a:r>
          </a:p>
          <a:p>
            <a:pPr marL="571500" indent="-571500" fontAlgn="auto">
              <a:spcAft>
                <a:spcPts val="0"/>
              </a:spcAft>
              <a:buFont typeface="Wingdings" pitchFamily="2" charset="2"/>
              <a:buNone/>
            </a:pPr>
            <a:r>
              <a:rPr lang="en-US" dirty="0"/>
              <a:t>		</a:t>
            </a:r>
            <a:r>
              <a:rPr lang="en-US" dirty="0">
                <a:solidFill>
                  <a:srgbClr val="800000"/>
                </a:solidFill>
              </a:rPr>
              <a:t>F(A,B,C,D) = </a:t>
            </a:r>
            <a:r>
              <a:rPr lang="en-US" dirty="0">
                <a:solidFill>
                  <a:srgbClr val="800000"/>
                </a:solidFill>
                <a:latin typeface="Symbol" pitchFamily="18" charset="2"/>
              </a:rPr>
              <a:t>S</a:t>
            </a:r>
            <a:r>
              <a:rPr lang="en-US" dirty="0">
                <a:solidFill>
                  <a:srgbClr val="800000"/>
                </a:solidFill>
              </a:rPr>
              <a:t>m(2,8,10,15) + </a:t>
            </a:r>
            <a:r>
              <a:rPr lang="en-US" dirty="0" err="1">
                <a:solidFill>
                  <a:srgbClr val="800000"/>
                </a:solidFill>
                <a:latin typeface="Symbol" pitchFamily="18" charset="2"/>
              </a:rPr>
              <a:t>S</a:t>
            </a:r>
            <a:r>
              <a:rPr lang="en-US" dirty="0" err="1">
                <a:solidFill>
                  <a:srgbClr val="800000"/>
                </a:solidFill>
              </a:rPr>
              <a:t>d</a:t>
            </a:r>
            <a:r>
              <a:rPr lang="en-US" dirty="0">
                <a:solidFill>
                  <a:srgbClr val="800000"/>
                </a:solidFill>
              </a:rPr>
              <a:t>(0,1,3,7) 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724400" y="3505200"/>
            <a:ext cx="3352800" cy="396875"/>
            <a:chOff x="4724400" y="3505200"/>
            <a:chExt cx="3352800" cy="396875"/>
          </a:xfrm>
        </p:grpSpPr>
        <p:sp>
          <p:nvSpPr>
            <p:cNvPr id="79" name="Text Box 41"/>
            <p:cNvSpPr txBox="1">
              <a:spLocks noChangeArrowheads="1"/>
            </p:cNvSpPr>
            <p:nvPr/>
          </p:nvSpPr>
          <p:spPr bwMode="auto">
            <a:xfrm>
              <a:off x="5257800" y="3505200"/>
              <a:ext cx="281940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2000" dirty="0"/>
                <a:t>Fill in the 1’s and X’s.</a:t>
              </a:r>
              <a:endParaRPr lang="en-GB" sz="2400" dirty="0">
                <a:latin typeface="Times New Roman" pitchFamily="18" charset="0"/>
              </a:endParaRPr>
            </a:p>
          </p:txBody>
        </p:sp>
        <p:sp>
          <p:nvSpPr>
            <p:cNvPr id="81" name="AutoShape 43"/>
            <p:cNvSpPr>
              <a:spLocks noChangeArrowheads="1"/>
            </p:cNvSpPr>
            <p:nvPr/>
          </p:nvSpPr>
          <p:spPr bwMode="auto">
            <a:xfrm>
              <a:off x="4724400" y="3527425"/>
              <a:ext cx="381000" cy="304800"/>
            </a:xfrm>
            <a:prstGeom prst="leftArrow">
              <a:avLst>
                <a:gd name="adj1" fmla="val 50000"/>
                <a:gd name="adj2" fmla="val 3125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905000" y="2667000"/>
            <a:ext cx="2722563" cy="2559051"/>
            <a:chOff x="1905000" y="2667000"/>
            <a:chExt cx="2722563" cy="2559051"/>
          </a:xfrm>
        </p:grpSpPr>
        <p:grpSp>
          <p:nvGrpSpPr>
            <p:cNvPr id="4" name="Group 3"/>
            <p:cNvGrpSpPr/>
            <p:nvPr/>
          </p:nvGrpSpPr>
          <p:grpSpPr>
            <a:xfrm>
              <a:off x="1905000" y="2667000"/>
              <a:ext cx="2722563" cy="2559051"/>
              <a:chOff x="1905000" y="2667000"/>
              <a:chExt cx="2722563" cy="2559051"/>
            </a:xfrm>
          </p:grpSpPr>
          <p:sp>
            <p:nvSpPr>
              <p:cNvPr id="82" name="Rectangle 44"/>
              <p:cNvSpPr>
                <a:spLocks noChangeArrowheads="1"/>
              </p:cNvSpPr>
              <p:nvPr/>
            </p:nvSpPr>
            <p:spPr bwMode="auto">
              <a:xfrm>
                <a:off x="2597150" y="3284538"/>
                <a:ext cx="1628775" cy="1579563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" name="Line 45"/>
              <p:cNvSpPr>
                <a:spLocks noChangeShapeType="1"/>
              </p:cNvSpPr>
              <p:nvPr/>
            </p:nvSpPr>
            <p:spPr bwMode="auto">
              <a:xfrm>
                <a:off x="2597150" y="3679825"/>
                <a:ext cx="162877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" name="Line 46"/>
              <p:cNvSpPr>
                <a:spLocks noChangeShapeType="1"/>
              </p:cNvSpPr>
              <p:nvPr/>
            </p:nvSpPr>
            <p:spPr bwMode="auto">
              <a:xfrm>
                <a:off x="3005138" y="3284538"/>
                <a:ext cx="0" cy="157956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" name="Text Box 47"/>
              <p:cNvSpPr txBox="1">
                <a:spLocks noChangeArrowheads="1"/>
              </p:cNvSpPr>
              <p:nvPr/>
            </p:nvSpPr>
            <p:spPr bwMode="auto">
              <a:xfrm>
                <a:off x="3810000" y="3352800"/>
                <a:ext cx="406400" cy="3159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 dirty="0">
                    <a:solidFill>
                      <a:srgbClr val="FF0000"/>
                    </a:solidFill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86" name="Text Box 48"/>
              <p:cNvSpPr txBox="1">
                <a:spLocks noChangeArrowheads="1"/>
              </p:cNvSpPr>
              <p:nvPr/>
            </p:nvSpPr>
            <p:spPr bwMode="auto">
              <a:xfrm>
                <a:off x="2590800" y="3352800"/>
                <a:ext cx="406400" cy="3143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solidFill>
                      <a:srgbClr val="FF0000"/>
                    </a:solidFill>
                    <a:latin typeface="Tahoma" pitchFamily="34" charset="0"/>
                  </a:rPr>
                  <a:t>X</a:t>
                </a:r>
              </a:p>
            </p:txBody>
          </p:sp>
          <p:sp>
            <p:nvSpPr>
              <p:cNvPr id="87" name="Text Box 49"/>
              <p:cNvSpPr txBox="1">
                <a:spLocks noChangeArrowheads="1"/>
              </p:cNvSpPr>
              <p:nvPr/>
            </p:nvSpPr>
            <p:spPr bwMode="auto">
              <a:xfrm>
                <a:off x="1997075" y="4352925"/>
                <a:ext cx="298450" cy="3159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>
                    <a:latin typeface="Tahoma" pitchFamily="34" charset="0"/>
                  </a:rPr>
                  <a:t>C</a:t>
                </a:r>
              </a:p>
            </p:txBody>
          </p:sp>
          <p:sp>
            <p:nvSpPr>
              <p:cNvPr id="88" name="AutoShape 50"/>
              <p:cNvSpPr>
                <a:spLocks/>
              </p:cNvSpPr>
              <p:nvPr/>
            </p:nvSpPr>
            <p:spPr bwMode="auto">
              <a:xfrm>
                <a:off x="2252663" y="4111625"/>
                <a:ext cx="98425" cy="746125"/>
              </a:xfrm>
              <a:prstGeom prst="leftBrace">
                <a:avLst>
                  <a:gd name="adj1" fmla="val 63172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" name="AutoShape 51"/>
              <p:cNvSpPr>
                <a:spLocks/>
              </p:cNvSpPr>
              <p:nvPr/>
            </p:nvSpPr>
            <p:spPr bwMode="auto">
              <a:xfrm rot="5400000" flipV="1">
                <a:off x="3763963" y="2578100"/>
                <a:ext cx="122238" cy="796925"/>
              </a:xfrm>
              <a:prstGeom prst="leftBrace">
                <a:avLst>
                  <a:gd name="adj1" fmla="val 54329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" name="Text Box 52"/>
              <p:cNvSpPr txBox="1">
                <a:spLocks noChangeArrowheads="1"/>
              </p:cNvSpPr>
              <p:nvPr/>
            </p:nvSpPr>
            <p:spPr bwMode="auto">
              <a:xfrm>
                <a:off x="3673475" y="2667000"/>
                <a:ext cx="300038" cy="2508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>
                    <a:latin typeface="Tahoma" pitchFamily="34" charset="0"/>
                  </a:rPr>
                  <a:t>A</a:t>
                </a:r>
              </a:p>
            </p:txBody>
          </p:sp>
          <p:sp>
            <p:nvSpPr>
              <p:cNvPr id="91" name="Line 53"/>
              <p:cNvSpPr>
                <a:spLocks noChangeShapeType="1"/>
              </p:cNvSpPr>
              <p:nvPr/>
            </p:nvSpPr>
            <p:spPr bwMode="auto">
              <a:xfrm>
                <a:off x="3411538" y="3284538"/>
                <a:ext cx="0" cy="157956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" name="Line 54"/>
              <p:cNvSpPr>
                <a:spLocks noChangeShapeType="1"/>
              </p:cNvSpPr>
              <p:nvPr/>
            </p:nvSpPr>
            <p:spPr bwMode="auto">
              <a:xfrm>
                <a:off x="3817938" y="3284538"/>
                <a:ext cx="0" cy="157956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" name="Text Box 55"/>
              <p:cNvSpPr txBox="1">
                <a:spLocks noChangeArrowheads="1"/>
              </p:cNvSpPr>
              <p:nvPr/>
            </p:nvSpPr>
            <p:spPr bwMode="auto">
              <a:xfrm>
                <a:off x="2270125" y="3363913"/>
                <a:ext cx="354013" cy="16335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r" eaLnBrk="0" hangingPunct="0">
                  <a:spcAft>
                    <a:spcPts val="200"/>
                  </a:spcAft>
                </a:pPr>
                <a:r>
                  <a:rPr lang="en-US" sz="1200" b="1">
                    <a:latin typeface="Times New Roman" pitchFamily="18" charset="0"/>
                  </a:rPr>
                  <a:t>00</a:t>
                </a:r>
              </a:p>
              <a:p>
                <a:pPr algn="r" eaLnBrk="0" hangingPunct="0">
                  <a:spcAft>
                    <a:spcPts val="200"/>
                  </a:spcAft>
                </a:pPr>
                <a:r>
                  <a:rPr lang="en-US" sz="1200" b="1">
                    <a:latin typeface="Times New Roman" pitchFamily="18" charset="0"/>
                  </a:rPr>
                  <a:t>   01</a:t>
                </a:r>
              </a:p>
              <a:p>
                <a:pPr algn="r" eaLnBrk="0" hangingPunct="0">
                  <a:spcAft>
                    <a:spcPts val="200"/>
                  </a:spcAft>
                </a:pPr>
                <a:endParaRPr lang="en-US" sz="1200" b="1">
                  <a:latin typeface="Times New Roman" pitchFamily="18" charset="0"/>
                </a:endParaRPr>
              </a:p>
              <a:p>
                <a:pPr algn="r" eaLnBrk="0" hangingPunct="0">
                  <a:spcAft>
                    <a:spcPts val="200"/>
                  </a:spcAft>
                </a:pPr>
                <a:r>
                  <a:rPr lang="en-US" sz="1200" b="1">
                    <a:latin typeface="Times New Roman" pitchFamily="18" charset="0"/>
                  </a:rPr>
                  <a:t>11</a:t>
                </a:r>
              </a:p>
              <a:p>
                <a:pPr algn="r" eaLnBrk="0" hangingPunct="0">
                  <a:spcAft>
                    <a:spcPts val="200"/>
                  </a:spcAft>
                </a:pPr>
                <a:endParaRPr lang="en-US" sz="1200" b="1">
                  <a:latin typeface="Times New Roman" pitchFamily="18" charset="0"/>
                </a:endParaRPr>
              </a:p>
              <a:p>
                <a:pPr algn="r" eaLnBrk="0" hangingPunct="0">
                  <a:spcAft>
                    <a:spcPts val="200"/>
                  </a:spcAft>
                </a:pPr>
                <a:r>
                  <a:rPr lang="en-US" sz="1200" b="1">
                    <a:latin typeface="Times New Roman" pitchFamily="18" charset="0"/>
                  </a:rPr>
                  <a:t>10</a:t>
                </a:r>
                <a:endParaRPr lang="en-US" sz="1600" b="1">
                  <a:latin typeface="Times New Roman" pitchFamily="18" charset="0"/>
                </a:endParaRPr>
              </a:p>
            </p:txBody>
          </p:sp>
          <p:sp>
            <p:nvSpPr>
              <p:cNvPr id="94" name="Text Box 56"/>
              <p:cNvSpPr txBox="1">
                <a:spLocks noChangeArrowheads="1"/>
              </p:cNvSpPr>
              <p:nvPr/>
            </p:nvSpPr>
            <p:spPr bwMode="auto">
              <a:xfrm>
                <a:off x="2665413" y="3033713"/>
                <a:ext cx="1516063" cy="3159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US" sz="1200" b="1">
                    <a:latin typeface="Times New Roman" pitchFamily="18" charset="0"/>
                  </a:rPr>
                  <a:t>00      01      11      10</a:t>
                </a:r>
              </a:p>
            </p:txBody>
          </p:sp>
          <p:sp>
            <p:nvSpPr>
              <p:cNvPr id="95" name="AutoShape 57"/>
              <p:cNvSpPr>
                <a:spLocks/>
              </p:cNvSpPr>
              <p:nvPr/>
            </p:nvSpPr>
            <p:spPr bwMode="auto">
              <a:xfrm rot="16200000">
                <a:off x="3340100" y="4568825"/>
                <a:ext cx="122238" cy="793750"/>
              </a:xfrm>
              <a:prstGeom prst="leftBrace">
                <a:avLst>
                  <a:gd name="adj1" fmla="val 54113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" name="Text Box 58"/>
              <p:cNvSpPr txBox="1">
                <a:spLocks noChangeArrowheads="1"/>
              </p:cNvSpPr>
              <p:nvPr/>
            </p:nvSpPr>
            <p:spPr bwMode="auto">
              <a:xfrm>
                <a:off x="3259138" y="4989513"/>
                <a:ext cx="298450" cy="2365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>
                    <a:latin typeface="Tahoma" pitchFamily="34" charset="0"/>
                  </a:rPr>
                  <a:t>B</a:t>
                </a:r>
              </a:p>
            </p:txBody>
          </p:sp>
          <p:sp>
            <p:nvSpPr>
              <p:cNvPr id="97" name="Line 59"/>
              <p:cNvSpPr>
                <a:spLocks noChangeShapeType="1"/>
              </p:cNvSpPr>
              <p:nvPr/>
            </p:nvSpPr>
            <p:spPr bwMode="auto">
              <a:xfrm flipH="1" flipV="1">
                <a:off x="2314575" y="2960688"/>
                <a:ext cx="271463" cy="31591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" name="Text Box 60"/>
              <p:cNvSpPr txBox="1">
                <a:spLocks noChangeArrowheads="1"/>
              </p:cNvSpPr>
              <p:nvPr/>
            </p:nvSpPr>
            <p:spPr bwMode="auto">
              <a:xfrm>
                <a:off x="1905000" y="3040063"/>
                <a:ext cx="568325" cy="2667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100" b="1">
                    <a:latin typeface="Tahoma" pitchFamily="34" charset="0"/>
                  </a:rPr>
                  <a:t>CD</a:t>
                </a:r>
              </a:p>
            </p:txBody>
          </p:sp>
          <p:sp>
            <p:nvSpPr>
              <p:cNvPr id="99" name="Text Box 61"/>
              <p:cNvSpPr txBox="1">
                <a:spLocks noChangeArrowheads="1"/>
              </p:cNvSpPr>
              <p:nvPr/>
            </p:nvSpPr>
            <p:spPr bwMode="auto">
              <a:xfrm>
                <a:off x="2354263" y="2849563"/>
                <a:ext cx="465138" cy="2667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100" b="1">
                    <a:latin typeface="Tahoma" pitchFamily="34" charset="0"/>
                  </a:rPr>
                  <a:t>AB</a:t>
                </a:r>
              </a:p>
            </p:txBody>
          </p:sp>
          <p:sp>
            <p:nvSpPr>
              <p:cNvPr id="100" name="Line 62"/>
              <p:cNvSpPr>
                <a:spLocks noChangeShapeType="1"/>
              </p:cNvSpPr>
              <p:nvPr/>
            </p:nvSpPr>
            <p:spPr bwMode="auto">
              <a:xfrm>
                <a:off x="2597150" y="4075113"/>
                <a:ext cx="162877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" name="Line 63"/>
              <p:cNvSpPr>
                <a:spLocks noChangeShapeType="1"/>
              </p:cNvSpPr>
              <p:nvPr/>
            </p:nvSpPr>
            <p:spPr bwMode="auto">
              <a:xfrm>
                <a:off x="2597150" y="4468813"/>
                <a:ext cx="162877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" name="Line 64"/>
              <p:cNvSpPr>
                <a:spLocks noChangeShapeType="1"/>
              </p:cNvSpPr>
              <p:nvPr/>
            </p:nvSpPr>
            <p:spPr bwMode="auto">
              <a:xfrm>
                <a:off x="2597150" y="4468813"/>
                <a:ext cx="162877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" name="Text Box 65"/>
              <p:cNvSpPr txBox="1">
                <a:spLocks noChangeArrowheads="1"/>
              </p:cNvSpPr>
              <p:nvPr/>
            </p:nvSpPr>
            <p:spPr bwMode="auto">
              <a:xfrm>
                <a:off x="3048000" y="4114800"/>
                <a:ext cx="406400" cy="3159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solidFill>
                      <a:srgbClr val="FF0000"/>
                    </a:solidFill>
                    <a:latin typeface="Tahoma" pitchFamily="34" charset="0"/>
                  </a:rPr>
                  <a:t>X</a:t>
                </a:r>
              </a:p>
            </p:txBody>
          </p:sp>
          <p:sp>
            <p:nvSpPr>
              <p:cNvPr id="104" name="Text Box 66"/>
              <p:cNvSpPr txBox="1">
                <a:spLocks noChangeArrowheads="1"/>
              </p:cNvSpPr>
              <p:nvPr/>
            </p:nvSpPr>
            <p:spPr bwMode="auto">
              <a:xfrm>
                <a:off x="3429000" y="4114800"/>
                <a:ext cx="407988" cy="3159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solidFill>
                      <a:srgbClr val="FF0000"/>
                    </a:solidFill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105" name="Line 67"/>
              <p:cNvSpPr>
                <a:spLocks noChangeShapeType="1"/>
              </p:cNvSpPr>
              <p:nvPr/>
            </p:nvSpPr>
            <p:spPr bwMode="auto">
              <a:xfrm>
                <a:off x="2597150" y="4864100"/>
                <a:ext cx="162877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" name="Text Box 68"/>
              <p:cNvSpPr txBox="1">
                <a:spLocks noChangeArrowheads="1"/>
              </p:cNvSpPr>
              <p:nvPr/>
            </p:nvSpPr>
            <p:spPr bwMode="auto">
              <a:xfrm>
                <a:off x="2590800" y="3733800"/>
                <a:ext cx="407988" cy="3159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solidFill>
                      <a:srgbClr val="FF0000"/>
                    </a:solidFill>
                    <a:latin typeface="Tahoma" pitchFamily="34" charset="0"/>
                  </a:rPr>
                  <a:t>X</a:t>
                </a:r>
              </a:p>
            </p:txBody>
          </p:sp>
          <p:sp>
            <p:nvSpPr>
              <p:cNvPr id="107" name="AutoShape 69"/>
              <p:cNvSpPr>
                <a:spLocks/>
              </p:cNvSpPr>
              <p:nvPr/>
            </p:nvSpPr>
            <p:spPr bwMode="auto">
              <a:xfrm flipH="1">
                <a:off x="4279900" y="3702050"/>
                <a:ext cx="98425" cy="744538"/>
              </a:xfrm>
              <a:prstGeom prst="leftBrace">
                <a:avLst>
                  <a:gd name="adj1" fmla="val 63038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" name="Text Box 70"/>
              <p:cNvSpPr txBox="1">
                <a:spLocks noChangeArrowheads="1"/>
              </p:cNvSpPr>
              <p:nvPr/>
            </p:nvSpPr>
            <p:spPr bwMode="auto">
              <a:xfrm>
                <a:off x="4327525" y="3946525"/>
                <a:ext cx="300038" cy="3159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>
                    <a:latin typeface="Tahoma" pitchFamily="34" charset="0"/>
                  </a:rPr>
                  <a:t>D</a:t>
                </a:r>
              </a:p>
            </p:txBody>
          </p:sp>
          <p:sp>
            <p:nvSpPr>
              <p:cNvPr id="109" name="Text Box 71"/>
              <p:cNvSpPr txBox="1">
                <a:spLocks noChangeArrowheads="1"/>
              </p:cNvSpPr>
              <p:nvPr/>
            </p:nvSpPr>
            <p:spPr bwMode="auto">
              <a:xfrm>
                <a:off x="3810000" y="4495800"/>
                <a:ext cx="406400" cy="3159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solidFill>
                      <a:srgbClr val="FF0000"/>
                    </a:solidFill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110" name="Text Box 72"/>
              <p:cNvSpPr txBox="1">
                <a:spLocks noChangeArrowheads="1"/>
              </p:cNvSpPr>
              <p:nvPr/>
            </p:nvSpPr>
            <p:spPr bwMode="auto">
              <a:xfrm>
                <a:off x="2590800" y="4495800"/>
                <a:ext cx="406400" cy="3159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solidFill>
                      <a:srgbClr val="FF0000"/>
                    </a:solidFill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111" name="Text Box 73"/>
              <p:cNvSpPr txBox="1">
                <a:spLocks noChangeArrowheads="1"/>
              </p:cNvSpPr>
              <p:nvPr/>
            </p:nvSpPr>
            <p:spPr bwMode="auto">
              <a:xfrm>
                <a:off x="2590800" y="4114800"/>
                <a:ext cx="406400" cy="3159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solidFill>
                      <a:srgbClr val="FF0000"/>
                    </a:solidFill>
                    <a:latin typeface="Tahoma" pitchFamily="34" charset="0"/>
                  </a:rPr>
                  <a:t>X</a:t>
                </a:r>
              </a:p>
            </p:txBody>
          </p:sp>
        </p:grpSp>
        <p:sp>
          <p:nvSpPr>
            <p:cNvPr id="112" name="Text Box 47"/>
            <p:cNvSpPr txBox="1">
              <a:spLocks noChangeArrowheads="1"/>
            </p:cNvSpPr>
            <p:nvPr/>
          </p:nvSpPr>
          <p:spPr bwMode="auto">
            <a:xfrm>
              <a:off x="3000376" y="3332885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113" name="Text Box 47"/>
            <p:cNvSpPr txBox="1">
              <a:spLocks noChangeArrowheads="1"/>
            </p:cNvSpPr>
            <p:nvPr/>
          </p:nvSpPr>
          <p:spPr bwMode="auto">
            <a:xfrm>
              <a:off x="3435747" y="3332885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114" name="Text Box 47"/>
            <p:cNvSpPr txBox="1">
              <a:spLocks noChangeArrowheads="1"/>
            </p:cNvSpPr>
            <p:nvPr/>
          </p:nvSpPr>
          <p:spPr bwMode="auto">
            <a:xfrm>
              <a:off x="3000376" y="4483100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115" name="Text Box 47"/>
            <p:cNvSpPr txBox="1">
              <a:spLocks noChangeArrowheads="1"/>
            </p:cNvSpPr>
            <p:nvPr/>
          </p:nvSpPr>
          <p:spPr bwMode="auto">
            <a:xfrm>
              <a:off x="3435747" y="4483100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116" name="Text Box 47"/>
            <p:cNvSpPr txBox="1">
              <a:spLocks noChangeArrowheads="1"/>
            </p:cNvSpPr>
            <p:nvPr/>
          </p:nvSpPr>
          <p:spPr bwMode="auto">
            <a:xfrm>
              <a:off x="3000376" y="3714749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117" name="Text Box 47"/>
            <p:cNvSpPr txBox="1">
              <a:spLocks noChangeArrowheads="1"/>
            </p:cNvSpPr>
            <p:nvPr/>
          </p:nvSpPr>
          <p:spPr bwMode="auto">
            <a:xfrm>
              <a:off x="3435747" y="3714749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118" name="Text Box 47"/>
            <p:cNvSpPr txBox="1">
              <a:spLocks noChangeArrowheads="1"/>
            </p:cNvSpPr>
            <p:nvPr/>
          </p:nvSpPr>
          <p:spPr bwMode="auto">
            <a:xfrm>
              <a:off x="3807745" y="3711072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119" name="Text Box 47"/>
            <p:cNvSpPr txBox="1">
              <a:spLocks noChangeArrowheads="1"/>
            </p:cNvSpPr>
            <p:nvPr/>
          </p:nvSpPr>
          <p:spPr bwMode="auto">
            <a:xfrm>
              <a:off x="3814428" y="4100514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>
                  <a:latin typeface="Tahoma" pitchFamily="34" charset="0"/>
                </a:rPr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3550978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6. More Examples (4/6)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#15: Simplification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54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77" name="Rectangle 3"/>
          <p:cNvSpPr txBox="1">
            <a:spLocks noChangeArrowheads="1"/>
          </p:cNvSpPr>
          <p:nvPr/>
        </p:nvSpPr>
        <p:spPr>
          <a:xfrm>
            <a:off x="457200" y="1371601"/>
            <a:ext cx="8229600" cy="1047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3050" indent="-2730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 #3 (with don’t-cares):</a:t>
            </a:r>
          </a:p>
          <a:p>
            <a:pPr marL="571500" indent="-571500" fontAlgn="auto">
              <a:spcAft>
                <a:spcPts val="0"/>
              </a:spcAft>
              <a:buFont typeface="Wingdings" pitchFamily="2" charset="2"/>
              <a:buNone/>
            </a:pPr>
            <a:r>
              <a:rPr lang="en-US" dirty="0"/>
              <a:t>		</a:t>
            </a:r>
            <a:r>
              <a:rPr lang="en-US" dirty="0">
                <a:solidFill>
                  <a:srgbClr val="800000"/>
                </a:solidFill>
              </a:rPr>
              <a:t>F(A,B,C,D) = </a:t>
            </a:r>
            <a:r>
              <a:rPr lang="en-US" dirty="0">
                <a:solidFill>
                  <a:srgbClr val="800000"/>
                </a:solidFill>
                <a:latin typeface="Symbol" pitchFamily="18" charset="2"/>
              </a:rPr>
              <a:t>S</a:t>
            </a:r>
            <a:r>
              <a:rPr lang="en-US" dirty="0">
                <a:solidFill>
                  <a:srgbClr val="800000"/>
                </a:solidFill>
              </a:rPr>
              <a:t>m(2,8,10,15) + </a:t>
            </a:r>
            <a:r>
              <a:rPr lang="en-US" dirty="0" err="1">
                <a:solidFill>
                  <a:srgbClr val="800000"/>
                </a:solidFill>
                <a:latin typeface="Symbol" pitchFamily="18" charset="2"/>
              </a:rPr>
              <a:t>S</a:t>
            </a:r>
            <a:r>
              <a:rPr lang="en-US" dirty="0" err="1">
                <a:solidFill>
                  <a:srgbClr val="800000"/>
                </a:solidFill>
              </a:rPr>
              <a:t>d</a:t>
            </a:r>
            <a:r>
              <a:rPr lang="en-US" dirty="0">
                <a:solidFill>
                  <a:srgbClr val="800000"/>
                </a:solidFill>
              </a:rPr>
              <a:t>(0,1,3,7) 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905000" y="2667000"/>
            <a:ext cx="2722563" cy="2559051"/>
            <a:chOff x="1905000" y="2667000"/>
            <a:chExt cx="2722563" cy="2559051"/>
          </a:xfrm>
        </p:grpSpPr>
        <p:grpSp>
          <p:nvGrpSpPr>
            <p:cNvPr id="4" name="Group 3"/>
            <p:cNvGrpSpPr/>
            <p:nvPr/>
          </p:nvGrpSpPr>
          <p:grpSpPr>
            <a:xfrm>
              <a:off x="1905000" y="2667000"/>
              <a:ext cx="2722563" cy="2559051"/>
              <a:chOff x="1905000" y="2667000"/>
              <a:chExt cx="2722563" cy="2559051"/>
            </a:xfrm>
          </p:grpSpPr>
          <p:sp>
            <p:nvSpPr>
              <p:cNvPr id="82" name="Rectangle 44"/>
              <p:cNvSpPr>
                <a:spLocks noChangeArrowheads="1"/>
              </p:cNvSpPr>
              <p:nvPr/>
            </p:nvSpPr>
            <p:spPr bwMode="auto">
              <a:xfrm>
                <a:off x="2597150" y="3284538"/>
                <a:ext cx="1628775" cy="1579563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" name="Line 45"/>
              <p:cNvSpPr>
                <a:spLocks noChangeShapeType="1"/>
              </p:cNvSpPr>
              <p:nvPr/>
            </p:nvSpPr>
            <p:spPr bwMode="auto">
              <a:xfrm>
                <a:off x="2597150" y="3679825"/>
                <a:ext cx="162877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" name="Line 46"/>
              <p:cNvSpPr>
                <a:spLocks noChangeShapeType="1"/>
              </p:cNvSpPr>
              <p:nvPr/>
            </p:nvSpPr>
            <p:spPr bwMode="auto">
              <a:xfrm>
                <a:off x="3005138" y="3284538"/>
                <a:ext cx="0" cy="157956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" name="Text Box 47"/>
              <p:cNvSpPr txBox="1">
                <a:spLocks noChangeArrowheads="1"/>
              </p:cNvSpPr>
              <p:nvPr/>
            </p:nvSpPr>
            <p:spPr bwMode="auto">
              <a:xfrm>
                <a:off x="3810000" y="3352800"/>
                <a:ext cx="406400" cy="3159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 dirty="0">
                    <a:solidFill>
                      <a:srgbClr val="FF0000"/>
                    </a:solidFill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86" name="Text Box 48"/>
              <p:cNvSpPr txBox="1">
                <a:spLocks noChangeArrowheads="1"/>
              </p:cNvSpPr>
              <p:nvPr/>
            </p:nvSpPr>
            <p:spPr bwMode="auto">
              <a:xfrm>
                <a:off x="2590800" y="3352800"/>
                <a:ext cx="406400" cy="3143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solidFill>
                      <a:srgbClr val="FF0000"/>
                    </a:solidFill>
                    <a:latin typeface="Tahoma" pitchFamily="34" charset="0"/>
                  </a:rPr>
                  <a:t>X</a:t>
                </a:r>
              </a:p>
            </p:txBody>
          </p:sp>
          <p:sp>
            <p:nvSpPr>
              <p:cNvPr id="87" name="Text Box 49"/>
              <p:cNvSpPr txBox="1">
                <a:spLocks noChangeArrowheads="1"/>
              </p:cNvSpPr>
              <p:nvPr/>
            </p:nvSpPr>
            <p:spPr bwMode="auto">
              <a:xfrm>
                <a:off x="1997075" y="4352925"/>
                <a:ext cx="298450" cy="3159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>
                    <a:latin typeface="Tahoma" pitchFamily="34" charset="0"/>
                  </a:rPr>
                  <a:t>C</a:t>
                </a:r>
              </a:p>
            </p:txBody>
          </p:sp>
          <p:sp>
            <p:nvSpPr>
              <p:cNvPr id="88" name="AutoShape 50"/>
              <p:cNvSpPr>
                <a:spLocks/>
              </p:cNvSpPr>
              <p:nvPr/>
            </p:nvSpPr>
            <p:spPr bwMode="auto">
              <a:xfrm>
                <a:off x="2252663" y="4111625"/>
                <a:ext cx="98425" cy="746125"/>
              </a:xfrm>
              <a:prstGeom prst="leftBrace">
                <a:avLst>
                  <a:gd name="adj1" fmla="val 63172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" name="AutoShape 51"/>
              <p:cNvSpPr>
                <a:spLocks/>
              </p:cNvSpPr>
              <p:nvPr/>
            </p:nvSpPr>
            <p:spPr bwMode="auto">
              <a:xfrm rot="5400000" flipV="1">
                <a:off x="3763963" y="2578100"/>
                <a:ext cx="122238" cy="796925"/>
              </a:xfrm>
              <a:prstGeom prst="leftBrace">
                <a:avLst>
                  <a:gd name="adj1" fmla="val 54329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" name="Text Box 52"/>
              <p:cNvSpPr txBox="1">
                <a:spLocks noChangeArrowheads="1"/>
              </p:cNvSpPr>
              <p:nvPr/>
            </p:nvSpPr>
            <p:spPr bwMode="auto">
              <a:xfrm>
                <a:off x="3673475" y="2667000"/>
                <a:ext cx="300038" cy="2508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>
                    <a:latin typeface="Tahoma" pitchFamily="34" charset="0"/>
                  </a:rPr>
                  <a:t>A</a:t>
                </a:r>
              </a:p>
            </p:txBody>
          </p:sp>
          <p:sp>
            <p:nvSpPr>
              <p:cNvPr id="91" name="Line 53"/>
              <p:cNvSpPr>
                <a:spLocks noChangeShapeType="1"/>
              </p:cNvSpPr>
              <p:nvPr/>
            </p:nvSpPr>
            <p:spPr bwMode="auto">
              <a:xfrm>
                <a:off x="3411538" y="3284538"/>
                <a:ext cx="0" cy="157956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" name="Line 54"/>
              <p:cNvSpPr>
                <a:spLocks noChangeShapeType="1"/>
              </p:cNvSpPr>
              <p:nvPr/>
            </p:nvSpPr>
            <p:spPr bwMode="auto">
              <a:xfrm>
                <a:off x="3817938" y="3284538"/>
                <a:ext cx="0" cy="157956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" name="Text Box 55"/>
              <p:cNvSpPr txBox="1">
                <a:spLocks noChangeArrowheads="1"/>
              </p:cNvSpPr>
              <p:nvPr/>
            </p:nvSpPr>
            <p:spPr bwMode="auto">
              <a:xfrm>
                <a:off x="2270125" y="3363913"/>
                <a:ext cx="354013" cy="16335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r" eaLnBrk="0" hangingPunct="0">
                  <a:spcAft>
                    <a:spcPts val="200"/>
                  </a:spcAft>
                </a:pPr>
                <a:r>
                  <a:rPr lang="en-US" sz="1200" b="1">
                    <a:latin typeface="Times New Roman" pitchFamily="18" charset="0"/>
                  </a:rPr>
                  <a:t>00</a:t>
                </a:r>
              </a:p>
              <a:p>
                <a:pPr algn="r" eaLnBrk="0" hangingPunct="0">
                  <a:spcAft>
                    <a:spcPts val="200"/>
                  </a:spcAft>
                </a:pPr>
                <a:r>
                  <a:rPr lang="en-US" sz="1200" b="1">
                    <a:latin typeface="Times New Roman" pitchFamily="18" charset="0"/>
                  </a:rPr>
                  <a:t>   01</a:t>
                </a:r>
              </a:p>
              <a:p>
                <a:pPr algn="r" eaLnBrk="0" hangingPunct="0">
                  <a:spcAft>
                    <a:spcPts val="200"/>
                  </a:spcAft>
                </a:pPr>
                <a:endParaRPr lang="en-US" sz="1200" b="1">
                  <a:latin typeface="Times New Roman" pitchFamily="18" charset="0"/>
                </a:endParaRPr>
              </a:p>
              <a:p>
                <a:pPr algn="r" eaLnBrk="0" hangingPunct="0">
                  <a:spcAft>
                    <a:spcPts val="200"/>
                  </a:spcAft>
                </a:pPr>
                <a:r>
                  <a:rPr lang="en-US" sz="1200" b="1">
                    <a:latin typeface="Times New Roman" pitchFamily="18" charset="0"/>
                  </a:rPr>
                  <a:t>11</a:t>
                </a:r>
              </a:p>
              <a:p>
                <a:pPr algn="r" eaLnBrk="0" hangingPunct="0">
                  <a:spcAft>
                    <a:spcPts val="200"/>
                  </a:spcAft>
                </a:pPr>
                <a:endParaRPr lang="en-US" sz="1200" b="1">
                  <a:latin typeface="Times New Roman" pitchFamily="18" charset="0"/>
                </a:endParaRPr>
              </a:p>
              <a:p>
                <a:pPr algn="r" eaLnBrk="0" hangingPunct="0">
                  <a:spcAft>
                    <a:spcPts val="200"/>
                  </a:spcAft>
                </a:pPr>
                <a:r>
                  <a:rPr lang="en-US" sz="1200" b="1">
                    <a:latin typeface="Times New Roman" pitchFamily="18" charset="0"/>
                  </a:rPr>
                  <a:t>10</a:t>
                </a:r>
                <a:endParaRPr lang="en-US" sz="1600" b="1">
                  <a:latin typeface="Times New Roman" pitchFamily="18" charset="0"/>
                </a:endParaRPr>
              </a:p>
            </p:txBody>
          </p:sp>
          <p:sp>
            <p:nvSpPr>
              <p:cNvPr id="94" name="Text Box 56"/>
              <p:cNvSpPr txBox="1">
                <a:spLocks noChangeArrowheads="1"/>
              </p:cNvSpPr>
              <p:nvPr/>
            </p:nvSpPr>
            <p:spPr bwMode="auto">
              <a:xfrm>
                <a:off x="2665413" y="3033713"/>
                <a:ext cx="1516063" cy="3159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US" sz="1200" b="1">
                    <a:latin typeface="Times New Roman" pitchFamily="18" charset="0"/>
                  </a:rPr>
                  <a:t>00      01      11      10</a:t>
                </a:r>
              </a:p>
            </p:txBody>
          </p:sp>
          <p:sp>
            <p:nvSpPr>
              <p:cNvPr id="95" name="AutoShape 57"/>
              <p:cNvSpPr>
                <a:spLocks/>
              </p:cNvSpPr>
              <p:nvPr/>
            </p:nvSpPr>
            <p:spPr bwMode="auto">
              <a:xfrm rot="16200000">
                <a:off x="3340100" y="4568825"/>
                <a:ext cx="122238" cy="793750"/>
              </a:xfrm>
              <a:prstGeom prst="leftBrace">
                <a:avLst>
                  <a:gd name="adj1" fmla="val 54113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" name="Text Box 58"/>
              <p:cNvSpPr txBox="1">
                <a:spLocks noChangeArrowheads="1"/>
              </p:cNvSpPr>
              <p:nvPr/>
            </p:nvSpPr>
            <p:spPr bwMode="auto">
              <a:xfrm>
                <a:off x="3259138" y="4989513"/>
                <a:ext cx="298450" cy="2365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>
                    <a:latin typeface="Tahoma" pitchFamily="34" charset="0"/>
                  </a:rPr>
                  <a:t>B</a:t>
                </a:r>
              </a:p>
            </p:txBody>
          </p:sp>
          <p:sp>
            <p:nvSpPr>
              <p:cNvPr id="97" name="Line 59"/>
              <p:cNvSpPr>
                <a:spLocks noChangeShapeType="1"/>
              </p:cNvSpPr>
              <p:nvPr/>
            </p:nvSpPr>
            <p:spPr bwMode="auto">
              <a:xfrm flipH="1" flipV="1">
                <a:off x="2314575" y="2960688"/>
                <a:ext cx="271463" cy="31591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" name="Text Box 60"/>
              <p:cNvSpPr txBox="1">
                <a:spLocks noChangeArrowheads="1"/>
              </p:cNvSpPr>
              <p:nvPr/>
            </p:nvSpPr>
            <p:spPr bwMode="auto">
              <a:xfrm>
                <a:off x="1905000" y="3040063"/>
                <a:ext cx="568325" cy="2667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100" b="1">
                    <a:latin typeface="Tahoma" pitchFamily="34" charset="0"/>
                  </a:rPr>
                  <a:t>CD</a:t>
                </a:r>
              </a:p>
            </p:txBody>
          </p:sp>
          <p:sp>
            <p:nvSpPr>
              <p:cNvPr id="99" name="Text Box 61"/>
              <p:cNvSpPr txBox="1">
                <a:spLocks noChangeArrowheads="1"/>
              </p:cNvSpPr>
              <p:nvPr/>
            </p:nvSpPr>
            <p:spPr bwMode="auto">
              <a:xfrm>
                <a:off x="2354263" y="2849563"/>
                <a:ext cx="465138" cy="2667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100" b="1">
                    <a:latin typeface="Tahoma" pitchFamily="34" charset="0"/>
                  </a:rPr>
                  <a:t>AB</a:t>
                </a:r>
              </a:p>
            </p:txBody>
          </p:sp>
          <p:sp>
            <p:nvSpPr>
              <p:cNvPr id="100" name="Line 62"/>
              <p:cNvSpPr>
                <a:spLocks noChangeShapeType="1"/>
              </p:cNvSpPr>
              <p:nvPr/>
            </p:nvSpPr>
            <p:spPr bwMode="auto">
              <a:xfrm>
                <a:off x="2597150" y="4075113"/>
                <a:ext cx="162877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" name="Line 63"/>
              <p:cNvSpPr>
                <a:spLocks noChangeShapeType="1"/>
              </p:cNvSpPr>
              <p:nvPr/>
            </p:nvSpPr>
            <p:spPr bwMode="auto">
              <a:xfrm>
                <a:off x="2597150" y="4468813"/>
                <a:ext cx="162877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" name="Line 64"/>
              <p:cNvSpPr>
                <a:spLocks noChangeShapeType="1"/>
              </p:cNvSpPr>
              <p:nvPr/>
            </p:nvSpPr>
            <p:spPr bwMode="auto">
              <a:xfrm>
                <a:off x="2597150" y="4468813"/>
                <a:ext cx="162877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" name="Text Box 65"/>
              <p:cNvSpPr txBox="1">
                <a:spLocks noChangeArrowheads="1"/>
              </p:cNvSpPr>
              <p:nvPr/>
            </p:nvSpPr>
            <p:spPr bwMode="auto">
              <a:xfrm>
                <a:off x="3048000" y="4114800"/>
                <a:ext cx="406400" cy="3159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solidFill>
                      <a:srgbClr val="FF0000"/>
                    </a:solidFill>
                    <a:latin typeface="Tahoma" pitchFamily="34" charset="0"/>
                  </a:rPr>
                  <a:t>X</a:t>
                </a:r>
              </a:p>
            </p:txBody>
          </p:sp>
          <p:sp>
            <p:nvSpPr>
              <p:cNvPr id="104" name="Text Box 66"/>
              <p:cNvSpPr txBox="1">
                <a:spLocks noChangeArrowheads="1"/>
              </p:cNvSpPr>
              <p:nvPr/>
            </p:nvSpPr>
            <p:spPr bwMode="auto">
              <a:xfrm>
                <a:off x="3429000" y="4114800"/>
                <a:ext cx="407988" cy="3159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solidFill>
                      <a:srgbClr val="FF0000"/>
                    </a:solidFill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105" name="Line 67"/>
              <p:cNvSpPr>
                <a:spLocks noChangeShapeType="1"/>
              </p:cNvSpPr>
              <p:nvPr/>
            </p:nvSpPr>
            <p:spPr bwMode="auto">
              <a:xfrm>
                <a:off x="2597150" y="4864100"/>
                <a:ext cx="162877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" name="Text Box 68"/>
              <p:cNvSpPr txBox="1">
                <a:spLocks noChangeArrowheads="1"/>
              </p:cNvSpPr>
              <p:nvPr/>
            </p:nvSpPr>
            <p:spPr bwMode="auto">
              <a:xfrm>
                <a:off x="2590800" y="3733800"/>
                <a:ext cx="407988" cy="3159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solidFill>
                      <a:srgbClr val="FF0000"/>
                    </a:solidFill>
                    <a:latin typeface="Tahoma" pitchFamily="34" charset="0"/>
                  </a:rPr>
                  <a:t>X</a:t>
                </a:r>
              </a:p>
            </p:txBody>
          </p:sp>
          <p:sp>
            <p:nvSpPr>
              <p:cNvPr id="107" name="AutoShape 69"/>
              <p:cNvSpPr>
                <a:spLocks/>
              </p:cNvSpPr>
              <p:nvPr/>
            </p:nvSpPr>
            <p:spPr bwMode="auto">
              <a:xfrm flipH="1">
                <a:off x="4279900" y="3702050"/>
                <a:ext cx="98425" cy="744538"/>
              </a:xfrm>
              <a:prstGeom prst="leftBrace">
                <a:avLst>
                  <a:gd name="adj1" fmla="val 63038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" name="Text Box 70"/>
              <p:cNvSpPr txBox="1">
                <a:spLocks noChangeArrowheads="1"/>
              </p:cNvSpPr>
              <p:nvPr/>
            </p:nvSpPr>
            <p:spPr bwMode="auto">
              <a:xfrm>
                <a:off x="4327525" y="3946525"/>
                <a:ext cx="300038" cy="3159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>
                    <a:latin typeface="Tahoma" pitchFamily="34" charset="0"/>
                  </a:rPr>
                  <a:t>D</a:t>
                </a:r>
              </a:p>
            </p:txBody>
          </p:sp>
          <p:sp>
            <p:nvSpPr>
              <p:cNvPr id="109" name="Text Box 71"/>
              <p:cNvSpPr txBox="1">
                <a:spLocks noChangeArrowheads="1"/>
              </p:cNvSpPr>
              <p:nvPr/>
            </p:nvSpPr>
            <p:spPr bwMode="auto">
              <a:xfrm>
                <a:off x="3810000" y="4495800"/>
                <a:ext cx="406400" cy="3159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solidFill>
                      <a:srgbClr val="FF0000"/>
                    </a:solidFill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110" name="Text Box 72"/>
              <p:cNvSpPr txBox="1">
                <a:spLocks noChangeArrowheads="1"/>
              </p:cNvSpPr>
              <p:nvPr/>
            </p:nvSpPr>
            <p:spPr bwMode="auto">
              <a:xfrm>
                <a:off x="2590800" y="4495800"/>
                <a:ext cx="406400" cy="3159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solidFill>
                      <a:srgbClr val="FF0000"/>
                    </a:solidFill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111" name="Text Box 73"/>
              <p:cNvSpPr txBox="1">
                <a:spLocks noChangeArrowheads="1"/>
              </p:cNvSpPr>
              <p:nvPr/>
            </p:nvSpPr>
            <p:spPr bwMode="auto">
              <a:xfrm>
                <a:off x="2590800" y="4114800"/>
                <a:ext cx="406400" cy="3159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solidFill>
                      <a:srgbClr val="FF0000"/>
                    </a:solidFill>
                    <a:latin typeface="Tahoma" pitchFamily="34" charset="0"/>
                  </a:rPr>
                  <a:t>X</a:t>
                </a:r>
              </a:p>
            </p:txBody>
          </p:sp>
        </p:grpSp>
        <p:sp>
          <p:nvSpPr>
            <p:cNvPr id="112" name="Text Box 47"/>
            <p:cNvSpPr txBox="1">
              <a:spLocks noChangeArrowheads="1"/>
            </p:cNvSpPr>
            <p:nvPr/>
          </p:nvSpPr>
          <p:spPr bwMode="auto">
            <a:xfrm>
              <a:off x="3000376" y="3332885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113" name="Text Box 47"/>
            <p:cNvSpPr txBox="1">
              <a:spLocks noChangeArrowheads="1"/>
            </p:cNvSpPr>
            <p:nvPr/>
          </p:nvSpPr>
          <p:spPr bwMode="auto">
            <a:xfrm>
              <a:off x="3435747" y="3332885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114" name="Text Box 47"/>
            <p:cNvSpPr txBox="1">
              <a:spLocks noChangeArrowheads="1"/>
            </p:cNvSpPr>
            <p:nvPr/>
          </p:nvSpPr>
          <p:spPr bwMode="auto">
            <a:xfrm>
              <a:off x="3000376" y="4483100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115" name="Text Box 47"/>
            <p:cNvSpPr txBox="1">
              <a:spLocks noChangeArrowheads="1"/>
            </p:cNvSpPr>
            <p:nvPr/>
          </p:nvSpPr>
          <p:spPr bwMode="auto">
            <a:xfrm>
              <a:off x="3435747" y="4483100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116" name="Text Box 47"/>
            <p:cNvSpPr txBox="1">
              <a:spLocks noChangeArrowheads="1"/>
            </p:cNvSpPr>
            <p:nvPr/>
          </p:nvSpPr>
          <p:spPr bwMode="auto">
            <a:xfrm>
              <a:off x="3000376" y="3714749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117" name="Text Box 47"/>
            <p:cNvSpPr txBox="1">
              <a:spLocks noChangeArrowheads="1"/>
            </p:cNvSpPr>
            <p:nvPr/>
          </p:nvSpPr>
          <p:spPr bwMode="auto">
            <a:xfrm>
              <a:off x="3435747" y="3714749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118" name="Text Box 47"/>
            <p:cNvSpPr txBox="1">
              <a:spLocks noChangeArrowheads="1"/>
            </p:cNvSpPr>
            <p:nvPr/>
          </p:nvSpPr>
          <p:spPr bwMode="auto">
            <a:xfrm>
              <a:off x="3807745" y="3711072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119" name="Text Box 47"/>
            <p:cNvSpPr txBox="1">
              <a:spLocks noChangeArrowheads="1"/>
            </p:cNvSpPr>
            <p:nvPr/>
          </p:nvSpPr>
          <p:spPr bwMode="auto">
            <a:xfrm>
              <a:off x="3814428" y="4100514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>
                  <a:latin typeface="Tahoma" pitchFamily="34" charset="0"/>
                </a:rPr>
                <a:t>0</a:t>
              </a:r>
            </a:p>
          </p:txBody>
        </p:sp>
      </p:grpSp>
      <p:grpSp>
        <p:nvGrpSpPr>
          <p:cNvPr id="50" name="Group 40"/>
          <p:cNvGrpSpPr>
            <a:grpSpLocks/>
          </p:cNvGrpSpPr>
          <p:nvPr/>
        </p:nvGrpSpPr>
        <p:grpSpPr bwMode="auto">
          <a:xfrm>
            <a:off x="2590800" y="3276600"/>
            <a:ext cx="1612900" cy="1698625"/>
            <a:chOff x="1824" y="2064"/>
            <a:chExt cx="1016" cy="1070"/>
          </a:xfrm>
        </p:grpSpPr>
        <p:sp>
          <p:nvSpPr>
            <p:cNvPr id="51" name="Arc 41"/>
            <p:cNvSpPr>
              <a:spLocks/>
            </p:cNvSpPr>
            <p:nvPr/>
          </p:nvSpPr>
          <p:spPr bwMode="auto">
            <a:xfrm flipH="1">
              <a:off x="2592" y="2832"/>
              <a:ext cx="248" cy="30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CC99">
                <a:alpha val="50195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Arc 42"/>
            <p:cNvSpPr>
              <a:spLocks/>
            </p:cNvSpPr>
            <p:nvPr/>
          </p:nvSpPr>
          <p:spPr bwMode="auto">
            <a:xfrm>
              <a:off x="1824" y="2832"/>
              <a:ext cx="288" cy="30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CC99">
                <a:alpha val="50195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Arc 43"/>
            <p:cNvSpPr>
              <a:spLocks/>
            </p:cNvSpPr>
            <p:nvPr/>
          </p:nvSpPr>
          <p:spPr bwMode="auto">
            <a:xfrm flipH="1" flipV="1">
              <a:off x="2544" y="2064"/>
              <a:ext cx="288" cy="28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CC99">
                <a:alpha val="50195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Arc 44"/>
            <p:cNvSpPr>
              <a:spLocks/>
            </p:cNvSpPr>
            <p:nvPr/>
          </p:nvSpPr>
          <p:spPr bwMode="auto">
            <a:xfrm flipV="1">
              <a:off x="1824" y="2064"/>
              <a:ext cx="296" cy="30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CC99">
                <a:alpha val="50195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5" name="AutoShape 45"/>
          <p:cNvSpPr>
            <a:spLocks noChangeArrowheads="1"/>
          </p:cNvSpPr>
          <p:nvPr/>
        </p:nvSpPr>
        <p:spPr bwMode="auto">
          <a:xfrm>
            <a:off x="3048000" y="4114800"/>
            <a:ext cx="685800" cy="304800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6" name="Text Box 46"/>
          <p:cNvSpPr txBox="1">
            <a:spLocks noChangeArrowheads="1"/>
          </p:cNvSpPr>
          <p:nvPr/>
        </p:nvSpPr>
        <p:spPr bwMode="auto">
          <a:xfrm>
            <a:off x="5105400" y="2971800"/>
            <a:ext cx="3200400" cy="207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sz="2000" dirty="0"/>
              <a:t>Do we need to have an additional term </a:t>
            </a:r>
            <a:r>
              <a:rPr lang="en-GB" sz="2000" dirty="0">
                <a:solidFill>
                  <a:srgbClr val="006600"/>
                </a:solidFill>
              </a:rPr>
              <a:t>A'</a:t>
            </a:r>
            <a:r>
              <a:rPr lang="en-GB" sz="2000" dirty="0">
                <a:solidFill>
                  <a:srgbClr val="006600"/>
                </a:solidFill>
                <a:sym typeface="Symbol" pitchFamily="18" charset="2"/>
              </a:rPr>
              <a:t></a:t>
            </a:r>
            <a:r>
              <a:rPr lang="en-GB" sz="2000" dirty="0">
                <a:solidFill>
                  <a:srgbClr val="006600"/>
                </a:solidFill>
              </a:rPr>
              <a:t>B'</a:t>
            </a:r>
            <a:r>
              <a:rPr lang="en-GB" sz="2000" dirty="0"/>
              <a:t> to cover the 2 remaining X’s?</a:t>
            </a:r>
          </a:p>
          <a:p>
            <a:pPr eaLnBrk="0" hangingPunct="0">
              <a:spcBef>
                <a:spcPct val="50000"/>
              </a:spcBef>
            </a:pPr>
            <a:r>
              <a:rPr lang="en-GB" sz="2000" dirty="0"/>
              <a:t>No, because all the 1’s (</a:t>
            </a:r>
            <a:r>
              <a:rPr lang="en-GB" sz="2000" dirty="0" err="1"/>
              <a:t>minterms</a:t>
            </a:r>
            <a:r>
              <a:rPr lang="en-GB" sz="2000" dirty="0"/>
              <a:t>) have been covered.</a:t>
            </a:r>
            <a:endParaRPr lang="en-GB" sz="2400" dirty="0">
              <a:latin typeface="Times New Roman" pitchFamily="18" charset="0"/>
            </a:endParaRPr>
          </a:p>
        </p:txBody>
      </p:sp>
      <p:sp>
        <p:nvSpPr>
          <p:cNvPr id="57" name="Text Box 47"/>
          <p:cNvSpPr txBox="1">
            <a:spLocks noChangeArrowheads="1"/>
          </p:cNvSpPr>
          <p:nvPr/>
        </p:nvSpPr>
        <p:spPr bwMode="auto">
          <a:xfrm>
            <a:off x="1828800" y="5410200"/>
            <a:ext cx="6019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sz="2400"/>
              <a:t>Answer:</a:t>
            </a:r>
            <a:r>
              <a:rPr lang="en-GB" sz="2400">
                <a:solidFill>
                  <a:schemeClr val="hlink"/>
                </a:solidFill>
              </a:rPr>
              <a:t> </a:t>
            </a:r>
            <a:r>
              <a:rPr lang="en-GB" sz="2400" b="1">
                <a:solidFill>
                  <a:srgbClr val="800000"/>
                </a:solidFill>
              </a:rPr>
              <a:t>F(A,B,C,D) = B'</a:t>
            </a:r>
            <a:r>
              <a:rPr lang="en-GB" sz="2400" b="1">
                <a:solidFill>
                  <a:srgbClr val="800000"/>
                </a:solidFill>
                <a:sym typeface="Symbol" pitchFamily="18" charset="2"/>
              </a:rPr>
              <a:t></a:t>
            </a:r>
            <a:r>
              <a:rPr lang="en-GB" sz="2400" b="1">
                <a:solidFill>
                  <a:srgbClr val="800000"/>
                </a:solidFill>
              </a:rPr>
              <a:t>D' + B</a:t>
            </a:r>
            <a:r>
              <a:rPr lang="en-GB" sz="2400" b="1">
                <a:solidFill>
                  <a:srgbClr val="800000"/>
                </a:solidFill>
                <a:sym typeface="Symbol" pitchFamily="18" charset="2"/>
              </a:rPr>
              <a:t></a:t>
            </a:r>
            <a:r>
              <a:rPr lang="en-GB" sz="2400" b="1">
                <a:solidFill>
                  <a:srgbClr val="800000"/>
                </a:solidFill>
              </a:rPr>
              <a:t>C</a:t>
            </a:r>
            <a:r>
              <a:rPr lang="en-GB" sz="2400" b="1">
                <a:solidFill>
                  <a:srgbClr val="800000"/>
                </a:solidFill>
                <a:sym typeface="Symbol" pitchFamily="18" charset="2"/>
              </a:rPr>
              <a:t></a:t>
            </a:r>
            <a:r>
              <a:rPr lang="en-GB" sz="2400" b="1">
                <a:solidFill>
                  <a:srgbClr val="800000"/>
                </a:solidFill>
              </a:rPr>
              <a:t>D </a:t>
            </a:r>
            <a:endParaRPr lang="en-GB" sz="2400" b="1">
              <a:solidFill>
                <a:srgbClr val="800000"/>
              </a:solidFill>
              <a:latin typeface="Times New Roman" pitchFamily="18" charset="0"/>
            </a:endParaRPr>
          </a:p>
        </p:txBody>
      </p:sp>
      <p:sp>
        <p:nvSpPr>
          <p:cNvPr id="58" name="Text Box 4"/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ym typeface="Wingdings 2" pitchFamily="18" charset="2"/>
              </a:rPr>
              <a:t></a:t>
            </a:r>
          </a:p>
        </p:txBody>
      </p:sp>
    </p:spTree>
    <p:extLst>
      <p:ext uri="{BB962C8B-B14F-4D97-AF65-F5344CB8AC3E}">
        <p14:creationId xmlns:p14="http://schemas.microsoft.com/office/powerpoint/2010/main" val="31608282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6" grpId="0"/>
      <p:bldP spid="57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6. More Examples (5/6)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#15: Simplification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55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8" name="Text Box 4"/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ym typeface="Wingdings 2" pitchFamily="18" charset="2"/>
              </a:rPr>
              <a:t></a:t>
            </a:r>
          </a:p>
        </p:txBody>
      </p:sp>
      <p:sp>
        <p:nvSpPr>
          <p:cNvPr id="59" name="Rectangle 3"/>
          <p:cNvSpPr txBox="1">
            <a:spLocks noChangeArrowheads="1"/>
          </p:cNvSpPr>
          <p:nvPr/>
        </p:nvSpPr>
        <p:spPr>
          <a:xfrm>
            <a:off x="457200" y="1371600"/>
            <a:ext cx="8229600" cy="157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8288" indent="-26828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Find the simplest POS expression for example #2: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solidFill>
                  <a:srgbClr val="800000"/>
                </a:solidFill>
              </a:rPr>
              <a:t>F(A,B,C,D) = A</a:t>
            </a:r>
            <a:r>
              <a:rPr lang="en-US" dirty="0">
                <a:solidFill>
                  <a:srgbClr val="800000"/>
                </a:solidFill>
                <a:sym typeface="Symbol" pitchFamily="18" charset="2"/>
              </a:rPr>
              <a:t></a:t>
            </a:r>
            <a:r>
              <a:rPr lang="en-US" dirty="0">
                <a:solidFill>
                  <a:srgbClr val="800000"/>
                </a:solidFill>
              </a:rPr>
              <a:t>B</a:t>
            </a:r>
            <a:r>
              <a:rPr lang="en-US" dirty="0">
                <a:solidFill>
                  <a:srgbClr val="800000"/>
                </a:solidFill>
                <a:sym typeface="Symbol" pitchFamily="18" charset="2"/>
              </a:rPr>
              <a:t></a:t>
            </a:r>
            <a:r>
              <a:rPr lang="en-US" dirty="0">
                <a:solidFill>
                  <a:srgbClr val="800000"/>
                </a:solidFill>
              </a:rPr>
              <a:t>C + B'</a:t>
            </a:r>
            <a:r>
              <a:rPr lang="en-US" dirty="0">
                <a:solidFill>
                  <a:srgbClr val="800000"/>
                </a:solidFill>
                <a:sym typeface="Symbol" pitchFamily="18" charset="2"/>
              </a:rPr>
              <a:t></a:t>
            </a:r>
            <a:r>
              <a:rPr lang="en-US" dirty="0">
                <a:solidFill>
                  <a:srgbClr val="800000"/>
                </a:solidFill>
              </a:rPr>
              <a:t>C</a:t>
            </a:r>
            <a:r>
              <a:rPr lang="en-US" dirty="0">
                <a:solidFill>
                  <a:srgbClr val="800000"/>
                </a:solidFill>
                <a:sym typeface="Symbol" pitchFamily="18" charset="2"/>
              </a:rPr>
              <a:t></a:t>
            </a:r>
            <a:r>
              <a:rPr lang="en-US" dirty="0">
                <a:solidFill>
                  <a:srgbClr val="800000"/>
                </a:solidFill>
              </a:rPr>
              <a:t>D' + A</a:t>
            </a:r>
            <a:r>
              <a:rPr lang="en-US" dirty="0">
                <a:solidFill>
                  <a:srgbClr val="800000"/>
                </a:solidFill>
                <a:sym typeface="Symbol" pitchFamily="18" charset="2"/>
              </a:rPr>
              <a:t></a:t>
            </a:r>
            <a:r>
              <a:rPr lang="en-US" dirty="0">
                <a:solidFill>
                  <a:srgbClr val="800000"/>
                </a:solidFill>
              </a:rPr>
              <a:t>D + B'</a:t>
            </a:r>
            <a:r>
              <a:rPr lang="en-US" dirty="0">
                <a:solidFill>
                  <a:srgbClr val="800000"/>
                </a:solidFill>
                <a:sym typeface="Symbol" pitchFamily="18" charset="2"/>
              </a:rPr>
              <a:t></a:t>
            </a:r>
            <a:r>
              <a:rPr lang="en-US" dirty="0">
                <a:solidFill>
                  <a:srgbClr val="800000"/>
                </a:solidFill>
              </a:rPr>
              <a:t>C'</a:t>
            </a:r>
            <a:r>
              <a:rPr lang="en-US" dirty="0">
                <a:solidFill>
                  <a:srgbClr val="800000"/>
                </a:solidFill>
                <a:sym typeface="Symbol" pitchFamily="18" charset="2"/>
              </a:rPr>
              <a:t></a:t>
            </a:r>
            <a:r>
              <a:rPr lang="en-US" dirty="0">
                <a:solidFill>
                  <a:srgbClr val="800000"/>
                </a:solidFill>
              </a:rPr>
              <a:t>D'  </a:t>
            </a:r>
          </a:p>
          <a:p>
            <a:pPr marL="268288" indent="-26828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Draw the K-map of the complement of F, that is, F'.</a:t>
            </a:r>
          </a:p>
          <a:p>
            <a:pPr marL="571500" indent="-571500" fontAlgn="auto">
              <a:spcAft>
                <a:spcPts val="0"/>
              </a:spcAft>
              <a:buFont typeface="Wingdings" pitchFamily="2" charset="2"/>
              <a:buNone/>
            </a:pPr>
            <a:endParaRPr lang="en-US" dirty="0">
              <a:solidFill>
                <a:srgbClr val="800000"/>
              </a:solidFill>
            </a:endParaRPr>
          </a:p>
        </p:txBody>
      </p:sp>
      <p:sp>
        <p:nvSpPr>
          <p:cNvPr id="133" name="Text Box 78"/>
          <p:cNvSpPr txBox="1">
            <a:spLocks noChangeArrowheads="1"/>
          </p:cNvSpPr>
          <p:nvPr/>
        </p:nvSpPr>
        <p:spPr bwMode="auto">
          <a:xfrm>
            <a:off x="4648200" y="3200400"/>
            <a:ext cx="3810000" cy="222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sz="2000" dirty="0"/>
              <a:t>From K-map,</a:t>
            </a:r>
          </a:p>
          <a:p>
            <a:pPr eaLnBrk="0" hangingPunct="0">
              <a:spcBef>
                <a:spcPct val="50000"/>
              </a:spcBef>
            </a:pPr>
            <a:r>
              <a:rPr lang="en-GB" sz="2000" dirty="0"/>
              <a:t>  F' = A'</a:t>
            </a:r>
            <a:r>
              <a:rPr lang="en-GB" sz="2000" dirty="0">
                <a:sym typeface="Symbol" pitchFamily="18" charset="2"/>
              </a:rPr>
              <a:t></a:t>
            </a:r>
            <a:r>
              <a:rPr lang="en-GB" sz="2000" dirty="0"/>
              <a:t>B + A'</a:t>
            </a:r>
            <a:r>
              <a:rPr lang="en-GB" sz="2000" dirty="0">
                <a:sym typeface="Symbol" pitchFamily="18" charset="2"/>
              </a:rPr>
              <a:t></a:t>
            </a:r>
            <a:r>
              <a:rPr lang="en-GB" sz="2000" dirty="0"/>
              <a:t>D + B</a:t>
            </a:r>
            <a:r>
              <a:rPr lang="en-GB" sz="2000" dirty="0">
                <a:sym typeface="Symbol" pitchFamily="18" charset="2"/>
              </a:rPr>
              <a:t></a:t>
            </a:r>
            <a:r>
              <a:rPr lang="en-GB" sz="2000" dirty="0"/>
              <a:t>C'</a:t>
            </a:r>
            <a:r>
              <a:rPr lang="en-GB" sz="2000" dirty="0">
                <a:sym typeface="Symbol" pitchFamily="18" charset="2"/>
              </a:rPr>
              <a:t></a:t>
            </a:r>
            <a:r>
              <a:rPr lang="en-GB" sz="2000" dirty="0"/>
              <a:t>D'</a:t>
            </a:r>
          </a:p>
          <a:p>
            <a:pPr eaLnBrk="0" hangingPunct="0">
              <a:spcBef>
                <a:spcPct val="50000"/>
              </a:spcBef>
            </a:pPr>
            <a:r>
              <a:rPr lang="en-GB" sz="2000" dirty="0"/>
              <a:t>Using </a:t>
            </a:r>
            <a:r>
              <a:rPr lang="en-GB" sz="2000" dirty="0" err="1"/>
              <a:t>DeMorgan’s</a:t>
            </a:r>
            <a:r>
              <a:rPr lang="en-GB" sz="2000" dirty="0"/>
              <a:t> theorem,</a:t>
            </a:r>
          </a:p>
          <a:p>
            <a:pPr eaLnBrk="0" hangingPunct="0">
              <a:spcBef>
                <a:spcPct val="50000"/>
              </a:spcBef>
            </a:pPr>
            <a:r>
              <a:rPr lang="en-GB" sz="2000" dirty="0"/>
              <a:t>  F = (A'</a:t>
            </a:r>
            <a:r>
              <a:rPr lang="en-GB" sz="2000" dirty="0">
                <a:sym typeface="Symbol" pitchFamily="18" charset="2"/>
              </a:rPr>
              <a:t></a:t>
            </a:r>
            <a:r>
              <a:rPr lang="en-GB" sz="2000" dirty="0"/>
              <a:t>B + A'</a:t>
            </a:r>
            <a:r>
              <a:rPr lang="en-GB" sz="2000" dirty="0">
                <a:sym typeface="Symbol" pitchFamily="18" charset="2"/>
              </a:rPr>
              <a:t></a:t>
            </a:r>
            <a:r>
              <a:rPr lang="en-GB" sz="2000" dirty="0"/>
              <a:t>D + B</a:t>
            </a:r>
            <a:r>
              <a:rPr lang="en-GB" sz="2000" dirty="0">
                <a:sym typeface="Symbol" pitchFamily="18" charset="2"/>
              </a:rPr>
              <a:t></a:t>
            </a:r>
            <a:r>
              <a:rPr lang="en-GB" sz="2000" dirty="0"/>
              <a:t>C'</a:t>
            </a:r>
            <a:r>
              <a:rPr lang="en-GB" sz="2000" dirty="0">
                <a:sym typeface="Symbol" pitchFamily="18" charset="2"/>
              </a:rPr>
              <a:t></a:t>
            </a:r>
            <a:r>
              <a:rPr lang="en-GB" sz="2000" dirty="0"/>
              <a:t>D')'</a:t>
            </a:r>
          </a:p>
          <a:p>
            <a:pPr eaLnBrk="0" hangingPunct="0">
              <a:spcBef>
                <a:spcPct val="50000"/>
              </a:spcBef>
            </a:pPr>
            <a:r>
              <a:rPr lang="en-GB" sz="2000" dirty="0"/>
              <a:t>     = </a:t>
            </a:r>
            <a:r>
              <a:rPr lang="en-GB" sz="2000" b="1" dirty="0">
                <a:solidFill>
                  <a:srgbClr val="800000"/>
                </a:solidFill>
              </a:rPr>
              <a:t>(A+B')</a:t>
            </a:r>
            <a:r>
              <a:rPr lang="en-GB" sz="2000" b="1" dirty="0">
                <a:solidFill>
                  <a:srgbClr val="800000"/>
                </a:solidFill>
                <a:sym typeface="Symbol" pitchFamily="18" charset="2"/>
              </a:rPr>
              <a:t></a:t>
            </a:r>
            <a:r>
              <a:rPr lang="en-GB" sz="2000" b="1" dirty="0">
                <a:solidFill>
                  <a:srgbClr val="800000"/>
                </a:solidFill>
              </a:rPr>
              <a:t>(A+D')</a:t>
            </a:r>
            <a:r>
              <a:rPr lang="en-GB" sz="2000" b="1" dirty="0">
                <a:solidFill>
                  <a:srgbClr val="800000"/>
                </a:solidFill>
                <a:sym typeface="Symbol" pitchFamily="18" charset="2"/>
              </a:rPr>
              <a:t></a:t>
            </a:r>
            <a:r>
              <a:rPr lang="en-GB" sz="2000" b="1" dirty="0">
                <a:solidFill>
                  <a:srgbClr val="800000"/>
                </a:solidFill>
              </a:rPr>
              <a:t>(B'+C+D)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447800" y="3048000"/>
            <a:ext cx="2722563" cy="2559050"/>
            <a:chOff x="1447800" y="3048000"/>
            <a:chExt cx="2722563" cy="2559050"/>
          </a:xfrm>
        </p:grpSpPr>
        <p:grpSp>
          <p:nvGrpSpPr>
            <p:cNvPr id="60" name="Group 44"/>
            <p:cNvGrpSpPr>
              <a:grpSpLocks/>
            </p:cNvGrpSpPr>
            <p:nvPr/>
          </p:nvGrpSpPr>
          <p:grpSpPr bwMode="auto">
            <a:xfrm>
              <a:off x="1447800" y="3048000"/>
              <a:ext cx="2722563" cy="2559050"/>
              <a:chOff x="1152" y="2016"/>
              <a:chExt cx="1715" cy="1612"/>
            </a:xfrm>
          </p:grpSpPr>
          <p:grpSp>
            <p:nvGrpSpPr>
              <p:cNvPr id="61" name="Group 45"/>
              <p:cNvGrpSpPr>
                <a:grpSpLocks/>
              </p:cNvGrpSpPr>
              <p:nvPr/>
            </p:nvGrpSpPr>
            <p:grpSpPr bwMode="auto">
              <a:xfrm>
                <a:off x="1152" y="2016"/>
                <a:ext cx="1715" cy="1612"/>
                <a:chOff x="1392" y="2160"/>
                <a:chExt cx="1715" cy="1612"/>
              </a:xfrm>
            </p:grpSpPr>
            <p:sp>
              <p:nvSpPr>
                <p:cNvPr id="65" name="Rectangle 46"/>
                <p:cNvSpPr>
                  <a:spLocks noChangeArrowheads="1"/>
                </p:cNvSpPr>
                <p:nvPr/>
              </p:nvSpPr>
              <p:spPr bwMode="auto">
                <a:xfrm>
                  <a:off x="1828" y="2549"/>
                  <a:ext cx="1026" cy="995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6" name="Line 47"/>
                <p:cNvSpPr>
                  <a:spLocks noChangeShapeType="1"/>
                </p:cNvSpPr>
                <p:nvPr/>
              </p:nvSpPr>
              <p:spPr bwMode="auto">
                <a:xfrm>
                  <a:off x="1828" y="2798"/>
                  <a:ext cx="1026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7" name="Line 48"/>
                <p:cNvSpPr>
                  <a:spLocks noChangeShapeType="1"/>
                </p:cNvSpPr>
                <p:nvPr/>
              </p:nvSpPr>
              <p:spPr bwMode="auto">
                <a:xfrm>
                  <a:off x="2085" y="2549"/>
                  <a:ext cx="0" cy="995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8" name="Text Box 49"/>
                <p:cNvSpPr txBox="1">
                  <a:spLocks noChangeArrowheads="1"/>
                </p:cNvSpPr>
                <p:nvPr/>
              </p:nvSpPr>
              <p:spPr bwMode="auto">
                <a:xfrm>
                  <a:off x="2064" y="2832"/>
                  <a:ext cx="256" cy="1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US" sz="1400" b="1">
                      <a:solidFill>
                        <a:srgbClr val="FF0000"/>
                      </a:solidFill>
                      <a:latin typeface="Tahoma" pitchFamily="34" charset="0"/>
                    </a:rPr>
                    <a:t>1</a:t>
                  </a:r>
                </a:p>
              </p:txBody>
            </p:sp>
            <p:sp>
              <p:nvSpPr>
                <p:cNvPr id="69" name="Text Box 50"/>
                <p:cNvSpPr txBox="1">
                  <a:spLocks noChangeArrowheads="1"/>
                </p:cNvSpPr>
                <p:nvPr/>
              </p:nvSpPr>
              <p:spPr bwMode="auto">
                <a:xfrm>
                  <a:off x="1824" y="3072"/>
                  <a:ext cx="256" cy="1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US" sz="1400" b="1">
                      <a:solidFill>
                        <a:srgbClr val="FF0000"/>
                      </a:solidFill>
                      <a:latin typeface="Tahoma" pitchFamily="34" charset="0"/>
                    </a:rPr>
                    <a:t>1</a:t>
                  </a:r>
                </a:p>
              </p:txBody>
            </p:sp>
            <p:sp>
              <p:nvSpPr>
                <p:cNvPr id="70" name="Text Box 51"/>
                <p:cNvSpPr txBox="1">
                  <a:spLocks noChangeArrowheads="1"/>
                </p:cNvSpPr>
                <p:nvPr/>
              </p:nvSpPr>
              <p:spPr bwMode="auto">
                <a:xfrm>
                  <a:off x="1450" y="3222"/>
                  <a:ext cx="188" cy="1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US" sz="1200" b="1">
                      <a:latin typeface="Tahoma" pitchFamily="34" charset="0"/>
                    </a:rPr>
                    <a:t>C</a:t>
                  </a:r>
                </a:p>
              </p:txBody>
            </p:sp>
            <p:sp>
              <p:nvSpPr>
                <p:cNvPr id="71" name="AutoShape 52"/>
                <p:cNvSpPr>
                  <a:spLocks/>
                </p:cNvSpPr>
                <p:nvPr/>
              </p:nvSpPr>
              <p:spPr bwMode="auto">
                <a:xfrm>
                  <a:off x="1611" y="3070"/>
                  <a:ext cx="62" cy="470"/>
                </a:xfrm>
                <a:prstGeom prst="leftBrace">
                  <a:avLst>
                    <a:gd name="adj1" fmla="val 63172"/>
                    <a:gd name="adj2" fmla="val 50000"/>
                  </a:avLst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" name="AutoShape 53"/>
                <p:cNvSpPr>
                  <a:spLocks/>
                </p:cNvSpPr>
                <p:nvPr/>
              </p:nvSpPr>
              <p:spPr bwMode="auto">
                <a:xfrm rot="5400000" flipV="1">
                  <a:off x="2563" y="2104"/>
                  <a:ext cx="77" cy="502"/>
                </a:xfrm>
                <a:prstGeom prst="leftBrace">
                  <a:avLst>
                    <a:gd name="adj1" fmla="val 54329"/>
                    <a:gd name="adj2" fmla="val 50000"/>
                  </a:avLst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3" name="Text Box 54"/>
                <p:cNvSpPr txBox="1">
                  <a:spLocks noChangeArrowheads="1"/>
                </p:cNvSpPr>
                <p:nvPr/>
              </p:nvSpPr>
              <p:spPr bwMode="auto">
                <a:xfrm>
                  <a:off x="2506" y="2160"/>
                  <a:ext cx="189" cy="15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US" sz="1200" b="1">
                      <a:latin typeface="Tahoma" pitchFamily="34" charset="0"/>
                    </a:rPr>
                    <a:t>A</a:t>
                  </a:r>
                </a:p>
              </p:txBody>
            </p:sp>
            <p:sp>
              <p:nvSpPr>
                <p:cNvPr id="74" name="Line 55"/>
                <p:cNvSpPr>
                  <a:spLocks noChangeShapeType="1"/>
                </p:cNvSpPr>
                <p:nvPr/>
              </p:nvSpPr>
              <p:spPr bwMode="auto">
                <a:xfrm>
                  <a:off x="2341" y="2549"/>
                  <a:ext cx="0" cy="995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5" name="Line 56"/>
                <p:cNvSpPr>
                  <a:spLocks noChangeShapeType="1"/>
                </p:cNvSpPr>
                <p:nvPr/>
              </p:nvSpPr>
              <p:spPr bwMode="auto">
                <a:xfrm>
                  <a:off x="2597" y="2549"/>
                  <a:ext cx="0" cy="995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6" name="Text Box 57"/>
                <p:cNvSpPr txBox="1">
                  <a:spLocks noChangeArrowheads="1"/>
                </p:cNvSpPr>
                <p:nvPr/>
              </p:nvSpPr>
              <p:spPr bwMode="auto">
                <a:xfrm>
                  <a:off x="1622" y="2599"/>
                  <a:ext cx="223" cy="10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spcAft>
                      <a:spcPts val="200"/>
                    </a:spcAft>
                  </a:pPr>
                  <a:r>
                    <a:rPr lang="en-US" sz="1200" b="1">
                      <a:latin typeface="Times New Roman" pitchFamily="18" charset="0"/>
                    </a:rPr>
                    <a:t>00</a:t>
                  </a:r>
                </a:p>
                <a:p>
                  <a:pPr algn="r" eaLnBrk="0" hangingPunct="0">
                    <a:spcAft>
                      <a:spcPts val="200"/>
                    </a:spcAft>
                  </a:pPr>
                  <a:r>
                    <a:rPr lang="en-US" sz="1200" b="1">
                      <a:latin typeface="Times New Roman" pitchFamily="18" charset="0"/>
                    </a:rPr>
                    <a:t>   01</a:t>
                  </a:r>
                </a:p>
                <a:p>
                  <a:pPr algn="r" eaLnBrk="0" hangingPunct="0">
                    <a:spcAft>
                      <a:spcPts val="200"/>
                    </a:spcAft>
                  </a:pPr>
                  <a:endParaRPr lang="en-US" sz="1200" b="1">
                    <a:latin typeface="Times New Roman" pitchFamily="18" charset="0"/>
                  </a:endParaRPr>
                </a:p>
                <a:p>
                  <a:pPr algn="r" eaLnBrk="0" hangingPunct="0">
                    <a:spcAft>
                      <a:spcPts val="200"/>
                    </a:spcAft>
                  </a:pPr>
                  <a:r>
                    <a:rPr lang="en-US" sz="1200" b="1">
                      <a:latin typeface="Times New Roman" pitchFamily="18" charset="0"/>
                    </a:rPr>
                    <a:t>11</a:t>
                  </a:r>
                </a:p>
                <a:p>
                  <a:pPr algn="r" eaLnBrk="0" hangingPunct="0">
                    <a:spcAft>
                      <a:spcPts val="200"/>
                    </a:spcAft>
                  </a:pPr>
                  <a:endParaRPr lang="en-US" sz="1200" b="1">
                    <a:latin typeface="Times New Roman" pitchFamily="18" charset="0"/>
                  </a:endParaRPr>
                </a:p>
                <a:p>
                  <a:pPr algn="r" eaLnBrk="0" hangingPunct="0">
                    <a:spcAft>
                      <a:spcPts val="200"/>
                    </a:spcAft>
                  </a:pPr>
                  <a:r>
                    <a:rPr lang="en-US" sz="1200" b="1">
                      <a:latin typeface="Times New Roman" pitchFamily="18" charset="0"/>
                    </a:rPr>
                    <a:t>10</a:t>
                  </a:r>
                  <a:endParaRPr lang="en-US" sz="1600" b="1">
                    <a:latin typeface="Times New Roman" pitchFamily="18" charset="0"/>
                  </a:endParaRPr>
                </a:p>
              </p:txBody>
            </p:sp>
            <p:sp>
              <p:nvSpPr>
                <p:cNvPr id="78" name="Text Box 58"/>
                <p:cNvSpPr txBox="1">
                  <a:spLocks noChangeArrowheads="1"/>
                </p:cNvSpPr>
                <p:nvPr/>
              </p:nvSpPr>
              <p:spPr bwMode="auto">
                <a:xfrm>
                  <a:off x="1871" y="2391"/>
                  <a:ext cx="955" cy="1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/>
                  <a:r>
                    <a:rPr lang="en-US" sz="1200" b="1">
                      <a:latin typeface="Times New Roman" pitchFamily="18" charset="0"/>
                    </a:rPr>
                    <a:t>00      01      11      10</a:t>
                  </a:r>
                </a:p>
              </p:txBody>
            </p:sp>
            <p:sp>
              <p:nvSpPr>
                <p:cNvPr id="79" name="AutoShape 59"/>
                <p:cNvSpPr>
                  <a:spLocks/>
                </p:cNvSpPr>
                <p:nvPr/>
              </p:nvSpPr>
              <p:spPr bwMode="auto">
                <a:xfrm rot="-5400000">
                  <a:off x="2296" y="3358"/>
                  <a:ext cx="77" cy="500"/>
                </a:xfrm>
                <a:prstGeom prst="leftBrace">
                  <a:avLst>
                    <a:gd name="adj1" fmla="val 54113"/>
                    <a:gd name="adj2" fmla="val 50000"/>
                  </a:avLst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0" name="Text Box 60"/>
                <p:cNvSpPr txBox="1">
                  <a:spLocks noChangeArrowheads="1"/>
                </p:cNvSpPr>
                <p:nvPr/>
              </p:nvSpPr>
              <p:spPr bwMode="auto">
                <a:xfrm>
                  <a:off x="2245" y="3623"/>
                  <a:ext cx="188" cy="14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US" sz="1200" b="1">
                      <a:latin typeface="Tahoma" pitchFamily="34" charset="0"/>
                    </a:rPr>
                    <a:t>B</a:t>
                  </a:r>
                </a:p>
              </p:txBody>
            </p:sp>
            <p:sp>
              <p:nvSpPr>
                <p:cNvPr id="81" name="Line 61"/>
                <p:cNvSpPr>
                  <a:spLocks noChangeShapeType="1"/>
                </p:cNvSpPr>
                <p:nvPr/>
              </p:nvSpPr>
              <p:spPr bwMode="auto">
                <a:xfrm flipH="1" flipV="1">
                  <a:off x="1650" y="2345"/>
                  <a:ext cx="171" cy="199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0" name="Text Box 62"/>
                <p:cNvSpPr txBox="1">
                  <a:spLocks noChangeArrowheads="1"/>
                </p:cNvSpPr>
                <p:nvPr/>
              </p:nvSpPr>
              <p:spPr bwMode="auto">
                <a:xfrm>
                  <a:off x="1392" y="2395"/>
                  <a:ext cx="358" cy="16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GB" sz="1100" b="1">
                      <a:latin typeface="Tahoma" pitchFamily="34" charset="0"/>
                    </a:rPr>
                    <a:t>CD</a:t>
                  </a:r>
                </a:p>
              </p:txBody>
            </p:sp>
            <p:sp>
              <p:nvSpPr>
                <p:cNvPr id="121" name="Text Box 63"/>
                <p:cNvSpPr txBox="1">
                  <a:spLocks noChangeArrowheads="1"/>
                </p:cNvSpPr>
                <p:nvPr/>
              </p:nvSpPr>
              <p:spPr bwMode="auto">
                <a:xfrm>
                  <a:off x="1675" y="2275"/>
                  <a:ext cx="293" cy="16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GB" sz="1100" b="1">
                      <a:latin typeface="Tahoma" pitchFamily="34" charset="0"/>
                    </a:rPr>
                    <a:t>AB</a:t>
                  </a:r>
                </a:p>
              </p:txBody>
            </p:sp>
            <p:sp>
              <p:nvSpPr>
                <p:cNvPr id="122" name="Line 64"/>
                <p:cNvSpPr>
                  <a:spLocks noChangeShapeType="1"/>
                </p:cNvSpPr>
                <p:nvPr/>
              </p:nvSpPr>
              <p:spPr bwMode="auto">
                <a:xfrm>
                  <a:off x="1828" y="3047"/>
                  <a:ext cx="1026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3" name="Line 65"/>
                <p:cNvSpPr>
                  <a:spLocks noChangeShapeType="1"/>
                </p:cNvSpPr>
                <p:nvPr/>
              </p:nvSpPr>
              <p:spPr bwMode="auto">
                <a:xfrm>
                  <a:off x="1828" y="3295"/>
                  <a:ext cx="1026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4" name="Line 66"/>
                <p:cNvSpPr>
                  <a:spLocks noChangeShapeType="1"/>
                </p:cNvSpPr>
                <p:nvPr/>
              </p:nvSpPr>
              <p:spPr bwMode="auto">
                <a:xfrm>
                  <a:off x="1828" y="3295"/>
                  <a:ext cx="1026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5" name="Text Box 67"/>
                <p:cNvSpPr txBox="1">
                  <a:spLocks noChangeArrowheads="1"/>
                </p:cNvSpPr>
                <p:nvPr/>
              </p:nvSpPr>
              <p:spPr bwMode="auto">
                <a:xfrm>
                  <a:off x="2064" y="3072"/>
                  <a:ext cx="256" cy="1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US" sz="1400" b="1">
                      <a:solidFill>
                        <a:srgbClr val="FF0000"/>
                      </a:solidFill>
                      <a:latin typeface="Tahoma" pitchFamily="34" charset="0"/>
                    </a:rPr>
                    <a:t>1</a:t>
                  </a:r>
                </a:p>
              </p:txBody>
            </p:sp>
            <p:sp>
              <p:nvSpPr>
                <p:cNvPr id="126" name="Text Box 68"/>
                <p:cNvSpPr txBox="1">
                  <a:spLocks noChangeArrowheads="1"/>
                </p:cNvSpPr>
                <p:nvPr/>
              </p:nvSpPr>
              <p:spPr bwMode="auto">
                <a:xfrm>
                  <a:off x="2064" y="3312"/>
                  <a:ext cx="257" cy="1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US" sz="1400" b="1">
                      <a:solidFill>
                        <a:srgbClr val="FF0000"/>
                      </a:solidFill>
                      <a:latin typeface="Tahoma" pitchFamily="34" charset="0"/>
                    </a:rPr>
                    <a:t>1</a:t>
                  </a:r>
                </a:p>
              </p:txBody>
            </p:sp>
            <p:sp>
              <p:nvSpPr>
                <p:cNvPr id="127" name="Line 69"/>
                <p:cNvSpPr>
                  <a:spLocks noChangeShapeType="1"/>
                </p:cNvSpPr>
                <p:nvPr/>
              </p:nvSpPr>
              <p:spPr bwMode="auto">
                <a:xfrm>
                  <a:off x="1828" y="3544"/>
                  <a:ext cx="1026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8" name="AutoShape 70"/>
                <p:cNvSpPr>
                  <a:spLocks/>
                </p:cNvSpPr>
                <p:nvPr/>
              </p:nvSpPr>
              <p:spPr bwMode="auto">
                <a:xfrm flipH="1">
                  <a:off x="2888" y="2812"/>
                  <a:ext cx="62" cy="469"/>
                </a:xfrm>
                <a:prstGeom prst="leftBrace">
                  <a:avLst>
                    <a:gd name="adj1" fmla="val 63038"/>
                    <a:gd name="adj2" fmla="val 50000"/>
                  </a:avLst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9" name="Text Box 71"/>
                <p:cNvSpPr txBox="1">
                  <a:spLocks noChangeArrowheads="1"/>
                </p:cNvSpPr>
                <p:nvPr/>
              </p:nvSpPr>
              <p:spPr bwMode="auto">
                <a:xfrm>
                  <a:off x="2918" y="2966"/>
                  <a:ext cx="189" cy="1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US" sz="1200" b="1">
                      <a:latin typeface="Tahoma" pitchFamily="34" charset="0"/>
                    </a:rPr>
                    <a:t>D</a:t>
                  </a:r>
                </a:p>
              </p:txBody>
            </p:sp>
            <p:sp>
              <p:nvSpPr>
                <p:cNvPr id="130" name="Text Box 72"/>
                <p:cNvSpPr txBox="1">
                  <a:spLocks noChangeArrowheads="1"/>
                </p:cNvSpPr>
                <p:nvPr/>
              </p:nvSpPr>
              <p:spPr bwMode="auto">
                <a:xfrm>
                  <a:off x="2352" y="2592"/>
                  <a:ext cx="256" cy="1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US" sz="1400" b="1" dirty="0">
                      <a:solidFill>
                        <a:srgbClr val="FF0000"/>
                      </a:solidFill>
                      <a:latin typeface="Tahoma" pitchFamily="34" charset="0"/>
                    </a:rPr>
                    <a:t>1</a:t>
                  </a:r>
                </a:p>
              </p:txBody>
            </p:sp>
            <p:sp>
              <p:nvSpPr>
                <p:cNvPr id="131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2064" y="2592"/>
                  <a:ext cx="256" cy="1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US" sz="1400" b="1">
                      <a:solidFill>
                        <a:srgbClr val="FF0000"/>
                      </a:solidFill>
                      <a:latin typeface="Tahoma" pitchFamily="34" charset="0"/>
                    </a:rPr>
                    <a:t>1</a:t>
                  </a:r>
                </a:p>
              </p:txBody>
            </p:sp>
            <p:sp>
              <p:nvSpPr>
                <p:cNvPr id="132" name="Text Box 74"/>
                <p:cNvSpPr txBox="1">
                  <a:spLocks noChangeArrowheads="1"/>
                </p:cNvSpPr>
                <p:nvPr/>
              </p:nvSpPr>
              <p:spPr bwMode="auto">
                <a:xfrm>
                  <a:off x="1824" y="2832"/>
                  <a:ext cx="256" cy="1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US" sz="1400" b="1">
                      <a:solidFill>
                        <a:srgbClr val="FF0000"/>
                      </a:solidFill>
                      <a:latin typeface="Tahoma" pitchFamily="34" charset="0"/>
                    </a:rPr>
                    <a:t>1</a:t>
                  </a:r>
                </a:p>
              </p:txBody>
            </p:sp>
          </p:grpSp>
          <p:sp>
            <p:nvSpPr>
              <p:cNvPr id="62" name="AutoShape 75"/>
              <p:cNvSpPr>
                <a:spLocks noChangeArrowheads="1"/>
              </p:cNvSpPr>
              <p:nvPr/>
            </p:nvSpPr>
            <p:spPr bwMode="auto">
              <a:xfrm>
                <a:off x="1897" y="2447"/>
                <a:ext cx="432" cy="179"/>
              </a:xfrm>
              <a:prstGeom prst="roundRect">
                <a:avLst>
                  <a:gd name="adj" fmla="val 16667"/>
                </a:avLst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" name="AutoShape 76"/>
              <p:cNvSpPr>
                <a:spLocks noChangeArrowheads="1"/>
              </p:cNvSpPr>
              <p:nvPr/>
            </p:nvSpPr>
            <p:spPr bwMode="auto">
              <a:xfrm rot="-5400000">
                <a:off x="1516" y="2787"/>
                <a:ext cx="928" cy="216"/>
              </a:xfrm>
              <a:prstGeom prst="roundRect">
                <a:avLst>
                  <a:gd name="adj" fmla="val 16667"/>
                </a:avLst>
              </a:prstGeom>
              <a:noFill/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" name="AutoShape 77"/>
              <p:cNvSpPr>
                <a:spLocks noChangeArrowheads="1"/>
              </p:cNvSpPr>
              <p:nvPr/>
            </p:nvSpPr>
            <p:spPr bwMode="auto">
              <a:xfrm rot="-5400000">
                <a:off x="1621" y="2690"/>
                <a:ext cx="432" cy="454"/>
              </a:xfrm>
              <a:prstGeom prst="roundRect">
                <a:avLst>
                  <a:gd name="adj" fmla="val 16667"/>
                </a:avLst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34" name="Text Box 72"/>
            <p:cNvSpPr txBox="1">
              <a:spLocks noChangeArrowheads="1"/>
            </p:cNvSpPr>
            <p:nvPr/>
          </p:nvSpPr>
          <p:spPr bwMode="auto">
            <a:xfrm>
              <a:off x="2144713" y="3712368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135" name="Text Box 72"/>
            <p:cNvSpPr txBox="1">
              <a:spLocks noChangeArrowheads="1"/>
            </p:cNvSpPr>
            <p:nvPr/>
          </p:nvSpPr>
          <p:spPr bwMode="auto">
            <a:xfrm>
              <a:off x="3389313" y="3710491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136" name="Text Box 72"/>
            <p:cNvSpPr txBox="1">
              <a:spLocks noChangeArrowheads="1"/>
            </p:cNvSpPr>
            <p:nvPr/>
          </p:nvSpPr>
          <p:spPr bwMode="auto">
            <a:xfrm>
              <a:off x="2961482" y="4114006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137" name="Text Box 72"/>
            <p:cNvSpPr txBox="1">
              <a:spLocks noChangeArrowheads="1"/>
            </p:cNvSpPr>
            <p:nvPr/>
          </p:nvSpPr>
          <p:spPr bwMode="auto">
            <a:xfrm>
              <a:off x="3389313" y="4114006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138" name="Text Box 72"/>
            <p:cNvSpPr txBox="1">
              <a:spLocks noChangeArrowheads="1"/>
            </p:cNvSpPr>
            <p:nvPr/>
          </p:nvSpPr>
          <p:spPr bwMode="auto">
            <a:xfrm>
              <a:off x="2960688" y="4463762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139" name="Text Box 72"/>
            <p:cNvSpPr txBox="1">
              <a:spLocks noChangeArrowheads="1"/>
            </p:cNvSpPr>
            <p:nvPr/>
          </p:nvSpPr>
          <p:spPr bwMode="auto">
            <a:xfrm>
              <a:off x="3388519" y="4463762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140" name="Text Box 72"/>
            <p:cNvSpPr txBox="1">
              <a:spLocks noChangeArrowheads="1"/>
            </p:cNvSpPr>
            <p:nvPr/>
          </p:nvSpPr>
          <p:spPr bwMode="auto">
            <a:xfrm>
              <a:off x="2959102" y="4858762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141" name="Text Box 72"/>
            <p:cNvSpPr txBox="1">
              <a:spLocks noChangeArrowheads="1"/>
            </p:cNvSpPr>
            <p:nvPr/>
          </p:nvSpPr>
          <p:spPr bwMode="auto">
            <a:xfrm>
              <a:off x="3386933" y="4858762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142" name="Text Box 72"/>
            <p:cNvSpPr txBox="1">
              <a:spLocks noChangeArrowheads="1"/>
            </p:cNvSpPr>
            <p:nvPr/>
          </p:nvSpPr>
          <p:spPr bwMode="auto">
            <a:xfrm>
              <a:off x="2119314" y="4894046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>
                  <a:latin typeface="Tahoma" pitchFamily="34" charset="0"/>
                </a:rPr>
                <a:t>0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952500" y="2732128"/>
            <a:ext cx="1473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rgbClr val="0000FF"/>
                </a:solidFill>
              </a:rPr>
              <a:t>K-map of F'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349930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/>
      <p:bldP spid="3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6. More Examples (6/6)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#15: Simplification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56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8" name="Text Box 4"/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ym typeface="Wingdings 2" pitchFamily="18" charset="2"/>
              </a:rPr>
              <a:t></a:t>
            </a:r>
          </a:p>
        </p:txBody>
      </p:sp>
      <p:sp>
        <p:nvSpPr>
          <p:cNvPr id="54" name="Rectangle 3"/>
          <p:cNvSpPr txBox="1">
            <a:spLocks noChangeArrowheads="1"/>
          </p:cNvSpPr>
          <p:nvPr/>
        </p:nvSpPr>
        <p:spPr>
          <a:xfrm>
            <a:off x="457200" y="1371600"/>
            <a:ext cx="8229600" cy="19293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2667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Find the simplest POS expression for example #3: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solidFill>
                  <a:srgbClr val="800000"/>
                </a:solidFill>
              </a:rPr>
              <a:t>F(A,B,C,D) = </a:t>
            </a:r>
            <a:r>
              <a:rPr lang="en-US" dirty="0">
                <a:solidFill>
                  <a:srgbClr val="800000"/>
                </a:solidFill>
                <a:latin typeface="Symbol" pitchFamily="18" charset="2"/>
              </a:rPr>
              <a:t>S</a:t>
            </a:r>
            <a:r>
              <a:rPr lang="en-US" dirty="0">
                <a:solidFill>
                  <a:srgbClr val="800000"/>
                </a:solidFill>
              </a:rPr>
              <a:t>m(2,8,10,15) + </a:t>
            </a:r>
            <a:r>
              <a:rPr lang="en-US" dirty="0" err="1">
                <a:solidFill>
                  <a:srgbClr val="800000"/>
                </a:solidFill>
                <a:latin typeface="Symbol" pitchFamily="18" charset="2"/>
              </a:rPr>
              <a:t>S</a:t>
            </a:r>
            <a:r>
              <a:rPr lang="en-US" dirty="0" err="1">
                <a:solidFill>
                  <a:srgbClr val="800000"/>
                </a:solidFill>
              </a:rPr>
              <a:t>d</a:t>
            </a:r>
            <a:r>
              <a:rPr lang="en-US" dirty="0">
                <a:solidFill>
                  <a:srgbClr val="800000"/>
                </a:solidFill>
              </a:rPr>
              <a:t>(0,1,3,7)</a:t>
            </a:r>
            <a:endParaRPr lang="en-US" dirty="0">
              <a:solidFill>
                <a:srgbClr val="800000"/>
              </a:solidFill>
              <a:sym typeface="Symbol" pitchFamily="18" charset="2"/>
            </a:endParaRPr>
          </a:p>
          <a:p>
            <a:pPr marL="266700" indent="-266700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Draw the K-map of the complement of F, that is, F'.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solidFill>
                  <a:srgbClr val="800000"/>
                </a:solidFill>
              </a:rPr>
              <a:t>F'(A,B,C,D) =</a:t>
            </a:r>
            <a:r>
              <a:rPr lang="en-US" dirty="0"/>
              <a:t> </a:t>
            </a:r>
            <a:r>
              <a:rPr lang="en-US" dirty="0">
                <a:solidFill>
                  <a:srgbClr val="800000"/>
                </a:solidFill>
                <a:latin typeface="Symbol" pitchFamily="18" charset="2"/>
              </a:rPr>
              <a:t>S</a:t>
            </a:r>
            <a:r>
              <a:rPr lang="en-US" dirty="0">
                <a:solidFill>
                  <a:srgbClr val="800000"/>
                </a:solidFill>
              </a:rPr>
              <a:t>m(4,5,6,9,11,12,13,14) + </a:t>
            </a:r>
            <a:r>
              <a:rPr lang="en-US" dirty="0" err="1">
                <a:solidFill>
                  <a:srgbClr val="800000"/>
                </a:solidFill>
                <a:latin typeface="Symbol" pitchFamily="18" charset="2"/>
              </a:rPr>
              <a:t>S</a:t>
            </a:r>
            <a:r>
              <a:rPr lang="en-US" dirty="0" err="1">
                <a:solidFill>
                  <a:srgbClr val="800000"/>
                </a:solidFill>
              </a:rPr>
              <a:t>d</a:t>
            </a:r>
            <a:r>
              <a:rPr lang="en-US" dirty="0">
                <a:solidFill>
                  <a:srgbClr val="800000"/>
                </a:solidFill>
              </a:rPr>
              <a:t>(0,1,3,7)</a:t>
            </a:r>
            <a:endParaRPr lang="en-US" dirty="0"/>
          </a:p>
          <a:p>
            <a:pPr marL="571500" indent="-571500" fontAlgn="auto">
              <a:spcAft>
                <a:spcPts val="0"/>
              </a:spcAft>
              <a:buFont typeface="Wingdings" pitchFamily="2" charset="2"/>
              <a:buNone/>
            </a:pPr>
            <a:endParaRPr lang="en-US" dirty="0">
              <a:solidFill>
                <a:srgbClr val="800000"/>
              </a:solidFill>
            </a:endParaRPr>
          </a:p>
        </p:txBody>
      </p:sp>
      <p:sp>
        <p:nvSpPr>
          <p:cNvPr id="118" name="Text Box 80"/>
          <p:cNvSpPr txBox="1">
            <a:spLocks noChangeArrowheads="1"/>
          </p:cNvSpPr>
          <p:nvPr/>
        </p:nvSpPr>
        <p:spPr bwMode="auto">
          <a:xfrm>
            <a:off x="4724400" y="3505200"/>
            <a:ext cx="3810000" cy="222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sz="2000"/>
              <a:t>From K-map,</a:t>
            </a:r>
          </a:p>
          <a:p>
            <a:pPr eaLnBrk="0" hangingPunct="0">
              <a:spcBef>
                <a:spcPct val="50000"/>
              </a:spcBef>
            </a:pPr>
            <a:r>
              <a:rPr lang="en-GB" sz="2000"/>
              <a:t>  F ' = B</a:t>
            </a:r>
            <a:r>
              <a:rPr lang="en-GB" sz="2000">
                <a:sym typeface="Symbol" pitchFamily="18" charset="2"/>
              </a:rPr>
              <a:t></a:t>
            </a:r>
            <a:r>
              <a:rPr lang="en-GB" sz="2000"/>
              <a:t>C' + B</a:t>
            </a:r>
            <a:r>
              <a:rPr lang="en-GB" sz="2000">
                <a:sym typeface="Symbol" pitchFamily="18" charset="2"/>
              </a:rPr>
              <a:t></a:t>
            </a:r>
            <a:r>
              <a:rPr lang="en-GB" sz="2000"/>
              <a:t>D' + B'</a:t>
            </a:r>
            <a:r>
              <a:rPr lang="en-GB" sz="2000">
                <a:sym typeface="Symbol" pitchFamily="18" charset="2"/>
              </a:rPr>
              <a:t></a:t>
            </a:r>
            <a:r>
              <a:rPr lang="en-GB" sz="2000"/>
              <a:t>D</a:t>
            </a:r>
          </a:p>
          <a:p>
            <a:pPr eaLnBrk="0" hangingPunct="0">
              <a:spcBef>
                <a:spcPct val="50000"/>
              </a:spcBef>
            </a:pPr>
            <a:r>
              <a:rPr lang="en-GB" sz="2000"/>
              <a:t>Using DeMorgan’s theorem,</a:t>
            </a:r>
          </a:p>
          <a:p>
            <a:pPr eaLnBrk="0" hangingPunct="0">
              <a:spcBef>
                <a:spcPct val="50000"/>
              </a:spcBef>
            </a:pPr>
            <a:r>
              <a:rPr lang="en-GB" sz="2000"/>
              <a:t>  F = (B</a:t>
            </a:r>
            <a:r>
              <a:rPr lang="en-GB" sz="2000">
                <a:sym typeface="Symbol" pitchFamily="18" charset="2"/>
              </a:rPr>
              <a:t></a:t>
            </a:r>
            <a:r>
              <a:rPr lang="en-GB" sz="2000"/>
              <a:t>C' + B</a:t>
            </a:r>
            <a:r>
              <a:rPr lang="en-GB" sz="2000">
                <a:sym typeface="Symbol" pitchFamily="18" charset="2"/>
              </a:rPr>
              <a:t></a:t>
            </a:r>
            <a:r>
              <a:rPr lang="en-GB" sz="2000"/>
              <a:t>D' + B'</a:t>
            </a:r>
            <a:r>
              <a:rPr lang="en-GB" sz="2000">
                <a:sym typeface="Symbol" pitchFamily="18" charset="2"/>
              </a:rPr>
              <a:t></a:t>
            </a:r>
            <a:r>
              <a:rPr lang="en-GB" sz="2000"/>
              <a:t>D)'</a:t>
            </a:r>
          </a:p>
          <a:p>
            <a:pPr eaLnBrk="0" hangingPunct="0">
              <a:spcBef>
                <a:spcPct val="50000"/>
              </a:spcBef>
            </a:pPr>
            <a:r>
              <a:rPr lang="en-GB" sz="2000"/>
              <a:t>     = </a:t>
            </a:r>
            <a:r>
              <a:rPr lang="en-GB" sz="2000" b="1">
                <a:solidFill>
                  <a:srgbClr val="800000"/>
                </a:solidFill>
              </a:rPr>
              <a:t>(B'+C)</a:t>
            </a:r>
            <a:r>
              <a:rPr lang="en-GB" sz="2000" b="1">
                <a:solidFill>
                  <a:srgbClr val="800000"/>
                </a:solidFill>
                <a:sym typeface="Symbol" pitchFamily="18" charset="2"/>
              </a:rPr>
              <a:t></a:t>
            </a:r>
            <a:r>
              <a:rPr lang="en-GB" sz="2000" b="1">
                <a:solidFill>
                  <a:srgbClr val="800000"/>
                </a:solidFill>
              </a:rPr>
              <a:t>(B'+D)</a:t>
            </a:r>
            <a:r>
              <a:rPr lang="en-GB" sz="2000" b="1">
                <a:solidFill>
                  <a:srgbClr val="800000"/>
                </a:solidFill>
                <a:sym typeface="Symbol" pitchFamily="18" charset="2"/>
              </a:rPr>
              <a:t></a:t>
            </a:r>
            <a:r>
              <a:rPr lang="en-GB" sz="2000" b="1">
                <a:solidFill>
                  <a:srgbClr val="800000"/>
                </a:solidFill>
              </a:rPr>
              <a:t>(B+D')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371600" y="3505200"/>
            <a:ext cx="2722563" cy="2559051"/>
            <a:chOff x="1371600" y="3505200"/>
            <a:chExt cx="2722563" cy="2559051"/>
          </a:xfrm>
        </p:grpSpPr>
        <p:sp>
          <p:nvSpPr>
            <p:cNvPr id="56" name="AutoShape 41"/>
            <p:cNvSpPr>
              <a:spLocks/>
            </p:cNvSpPr>
            <p:nvPr/>
          </p:nvSpPr>
          <p:spPr bwMode="auto">
            <a:xfrm flipH="1">
              <a:off x="3352800" y="4572000"/>
              <a:ext cx="304800" cy="685800"/>
            </a:xfrm>
            <a:prstGeom prst="rightBracket">
              <a:avLst>
                <a:gd name="adj" fmla="val 18750"/>
              </a:avLst>
            </a:prstGeom>
            <a:solidFill>
              <a:srgbClr val="CCFFFF">
                <a:alpha val="50195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AutoShape 42"/>
            <p:cNvSpPr>
              <a:spLocks/>
            </p:cNvSpPr>
            <p:nvPr/>
          </p:nvSpPr>
          <p:spPr bwMode="auto">
            <a:xfrm>
              <a:off x="2133600" y="4572000"/>
              <a:ext cx="304800" cy="685800"/>
            </a:xfrm>
            <a:prstGeom prst="rightBracket">
              <a:avLst>
                <a:gd name="adj" fmla="val 18750"/>
              </a:avLst>
            </a:prstGeom>
            <a:solidFill>
              <a:srgbClr val="CCFFFF">
                <a:alpha val="50195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AutoShape 43"/>
            <p:cNvSpPr>
              <a:spLocks/>
            </p:cNvSpPr>
            <p:nvPr/>
          </p:nvSpPr>
          <p:spPr bwMode="auto">
            <a:xfrm rot="5400000" flipH="1">
              <a:off x="2705100" y="5143500"/>
              <a:ext cx="304800" cy="685800"/>
            </a:xfrm>
            <a:prstGeom prst="rightBracket">
              <a:avLst>
                <a:gd name="adj" fmla="val 18750"/>
              </a:avLst>
            </a:prstGeom>
            <a:solidFill>
              <a:srgbClr val="FFFF99">
                <a:alpha val="50195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AutoShape 44"/>
            <p:cNvSpPr>
              <a:spLocks/>
            </p:cNvSpPr>
            <p:nvPr/>
          </p:nvSpPr>
          <p:spPr bwMode="auto">
            <a:xfrm rot="16200000" flipH="1" flipV="1">
              <a:off x="2705100" y="3924300"/>
              <a:ext cx="304800" cy="685800"/>
            </a:xfrm>
            <a:prstGeom prst="rightBracket">
              <a:avLst>
                <a:gd name="adj" fmla="val 18750"/>
              </a:avLst>
            </a:prstGeom>
            <a:solidFill>
              <a:srgbClr val="FFFF99">
                <a:alpha val="50195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Rectangle 45"/>
            <p:cNvSpPr>
              <a:spLocks noChangeArrowheads="1"/>
            </p:cNvSpPr>
            <p:nvPr/>
          </p:nvSpPr>
          <p:spPr bwMode="auto">
            <a:xfrm>
              <a:off x="2063750" y="4122738"/>
              <a:ext cx="1628775" cy="157956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Line 46"/>
            <p:cNvSpPr>
              <a:spLocks noChangeShapeType="1"/>
            </p:cNvSpPr>
            <p:nvPr/>
          </p:nvSpPr>
          <p:spPr bwMode="auto">
            <a:xfrm>
              <a:off x="2063750" y="4518025"/>
              <a:ext cx="162877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Line 47"/>
            <p:cNvSpPr>
              <a:spLocks noChangeShapeType="1"/>
            </p:cNvSpPr>
            <p:nvPr/>
          </p:nvSpPr>
          <p:spPr bwMode="auto">
            <a:xfrm>
              <a:off x="2471738" y="4122738"/>
              <a:ext cx="0" cy="15795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Text Box 48"/>
            <p:cNvSpPr txBox="1">
              <a:spLocks noChangeArrowheads="1"/>
            </p:cNvSpPr>
            <p:nvPr/>
          </p:nvSpPr>
          <p:spPr bwMode="auto">
            <a:xfrm>
              <a:off x="2438400" y="4572000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87" name="Text Box 49"/>
            <p:cNvSpPr txBox="1">
              <a:spLocks noChangeArrowheads="1"/>
            </p:cNvSpPr>
            <p:nvPr/>
          </p:nvSpPr>
          <p:spPr bwMode="auto">
            <a:xfrm>
              <a:off x="3276600" y="4953000"/>
              <a:ext cx="406400" cy="314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88" name="Text Box 50"/>
            <p:cNvSpPr txBox="1">
              <a:spLocks noChangeArrowheads="1"/>
            </p:cNvSpPr>
            <p:nvPr/>
          </p:nvSpPr>
          <p:spPr bwMode="auto">
            <a:xfrm>
              <a:off x="1463675" y="5191125"/>
              <a:ext cx="29845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>
                  <a:latin typeface="Tahoma" pitchFamily="34" charset="0"/>
                </a:rPr>
                <a:t>C</a:t>
              </a:r>
            </a:p>
          </p:txBody>
        </p:sp>
        <p:sp>
          <p:nvSpPr>
            <p:cNvPr id="89" name="AutoShape 51"/>
            <p:cNvSpPr>
              <a:spLocks/>
            </p:cNvSpPr>
            <p:nvPr/>
          </p:nvSpPr>
          <p:spPr bwMode="auto">
            <a:xfrm>
              <a:off x="1719263" y="4949825"/>
              <a:ext cx="98425" cy="746125"/>
            </a:xfrm>
            <a:prstGeom prst="leftBrace">
              <a:avLst>
                <a:gd name="adj1" fmla="val 63172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AutoShape 52"/>
            <p:cNvSpPr>
              <a:spLocks/>
            </p:cNvSpPr>
            <p:nvPr/>
          </p:nvSpPr>
          <p:spPr bwMode="auto">
            <a:xfrm rot="5400000" flipV="1">
              <a:off x="3230563" y="3416300"/>
              <a:ext cx="122238" cy="796925"/>
            </a:xfrm>
            <a:prstGeom prst="leftBrace">
              <a:avLst>
                <a:gd name="adj1" fmla="val 54329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" name="Text Box 53"/>
            <p:cNvSpPr txBox="1">
              <a:spLocks noChangeArrowheads="1"/>
            </p:cNvSpPr>
            <p:nvPr/>
          </p:nvSpPr>
          <p:spPr bwMode="auto">
            <a:xfrm>
              <a:off x="3140075" y="3505200"/>
              <a:ext cx="300038" cy="250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>
                  <a:latin typeface="Tahoma" pitchFamily="34" charset="0"/>
                </a:rPr>
                <a:t>A</a:t>
              </a:r>
            </a:p>
          </p:txBody>
        </p:sp>
        <p:sp>
          <p:nvSpPr>
            <p:cNvPr id="92" name="Line 54"/>
            <p:cNvSpPr>
              <a:spLocks noChangeShapeType="1"/>
            </p:cNvSpPr>
            <p:nvPr/>
          </p:nvSpPr>
          <p:spPr bwMode="auto">
            <a:xfrm>
              <a:off x="2878138" y="4122738"/>
              <a:ext cx="0" cy="15795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Line 55"/>
            <p:cNvSpPr>
              <a:spLocks noChangeShapeType="1"/>
            </p:cNvSpPr>
            <p:nvPr/>
          </p:nvSpPr>
          <p:spPr bwMode="auto">
            <a:xfrm>
              <a:off x="3284538" y="4122738"/>
              <a:ext cx="0" cy="15795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Text Box 56"/>
            <p:cNvSpPr txBox="1">
              <a:spLocks noChangeArrowheads="1"/>
            </p:cNvSpPr>
            <p:nvPr/>
          </p:nvSpPr>
          <p:spPr bwMode="auto">
            <a:xfrm>
              <a:off x="1736725" y="4202113"/>
              <a:ext cx="354013" cy="16335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r" eaLnBrk="0" hangingPunct="0">
                <a:spcAft>
                  <a:spcPts val="200"/>
                </a:spcAft>
              </a:pPr>
              <a:r>
                <a:rPr lang="en-US" sz="1200" b="1">
                  <a:latin typeface="Times New Roman" pitchFamily="18" charset="0"/>
                </a:rPr>
                <a:t>00</a:t>
              </a:r>
            </a:p>
            <a:p>
              <a:pPr algn="r" eaLnBrk="0" hangingPunct="0">
                <a:spcAft>
                  <a:spcPts val="200"/>
                </a:spcAft>
              </a:pPr>
              <a:r>
                <a:rPr lang="en-US" sz="1200" b="1">
                  <a:latin typeface="Times New Roman" pitchFamily="18" charset="0"/>
                </a:rPr>
                <a:t>   01</a:t>
              </a:r>
            </a:p>
            <a:p>
              <a:pPr algn="r" eaLnBrk="0" hangingPunct="0">
                <a:spcAft>
                  <a:spcPts val="200"/>
                </a:spcAft>
              </a:pPr>
              <a:endParaRPr lang="en-US" sz="1200" b="1">
                <a:latin typeface="Times New Roman" pitchFamily="18" charset="0"/>
              </a:endParaRPr>
            </a:p>
            <a:p>
              <a:pPr algn="r" eaLnBrk="0" hangingPunct="0">
                <a:spcAft>
                  <a:spcPts val="200"/>
                </a:spcAft>
              </a:pPr>
              <a:r>
                <a:rPr lang="en-US" sz="1200" b="1">
                  <a:latin typeface="Times New Roman" pitchFamily="18" charset="0"/>
                </a:rPr>
                <a:t>11</a:t>
              </a:r>
            </a:p>
            <a:p>
              <a:pPr algn="r" eaLnBrk="0" hangingPunct="0">
                <a:spcAft>
                  <a:spcPts val="200"/>
                </a:spcAft>
              </a:pPr>
              <a:endParaRPr lang="en-US" sz="1200" b="1">
                <a:latin typeface="Times New Roman" pitchFamily="18" charset="0"/>
              </a:endParaRPr>
            </a:p>
            <a:p>
              <a:pPr algn="r" eaLnBrk="0" hangingPunct="0">
                <a:spcAft>
                  <a:spcPts val="200"/>
                </a:spcAft>
              </a:pPr>
              <a:r>
                <a:rPr lang="en-US" sz="1200" b="1">
                  <a:latin typeface="Times New Roman" pitchFamily="18" charset="0"/>
                </a:rPr>
                <a:t>10</a:t>
              </a:r>
              <a:endParaRPr lang="en-US" sz="1600" b="1">
                <a:latin typeface="Times New Roman" pitchFamily="18" charset="0"/>
              </a:endParaRPr>
            </a:p>
          </p:txBody>
        </p:sp>
        <p:sp>
          <p:nvSpPr>
            <p:cNvPr id="95" name="Text Box 57"/>
            <p:cNvSpPr txBox="1">
              <a:spLocks noChangeArrowheads="1"/>
            </p:cNvSpPr>
            <p:nvPr/>
          </p:nvSpPr>
          <p:spPr bwMode="auto">
            <a:xfrm>
              <a:off x="2132013" y="3871913"/>
              <a:ext cx="1516063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1200" b="1">
                  <a:latin typeface="Times New Roman" pitchFamily="18" charset="0"/>
                </a:rPr>
                <a:t>00      01      11      10</a:t>
              </a:r>
            </a:p>
          </p:txBody>
        </p:sp>
        <p:sp>
          <p:nvSpPr>
            <p:cNvPr id="96" name="AutoShape 58"/>
            <p:cNvSpPr>
              <a:spLocks/>
            </p:cNvSpPr>
            <p:nvPr/>
          </p:nvSpPr>
          <p:spPr bwMode="auto">
            <a:xfrm rot="16200000">
              <a:off x="2806700" y="5407025"/>
              <a:ext cx="122238" cy="793750"/>
            </a:xfrm>
            <a:prstGeom prst="leftBrace">
              <a:avLst>
                <a:gd name="adj1" fmla="val 54113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Text Box 59"/>
            <p:cNvSpPr txBox="1">
              <a:spLocks noChangeArrowheads="1"/>
            </p:cNvSpPr>
            <p:nvPr/>
          </p:nvSpPr>
          <p:spPr bwMode="auto">
            <a:xfrm>
              <a:off x="2725738" y="5827713"/>
              <a:ext cx="298450" cy="2365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>
                  <a:latin typeface="Tahoma" pitchFamily="34" charset="0"/>
                </a:rPr>
                <a:t>B</a:t>
              </a:r>
            </a:p>
          </p:txBody>
        </p:sp>
        <p:sp>
          <p:nvSpPr>
            <p:cNvPr id="98" name="Line 60"/>
            <p:cNvSpPr>
              <a:spLocks noChangeShapeType="1"/>
            </p:cNvSpPr>
            <p:nvPr/>
          </p:nvSpPr>
          <p:spPr bwMode="auto">
            <a:xfrm flipH="1" flipV="1">
              <a:off x="1781175" y="3798888"/>
              <a:ext cx="271463" cy="3159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Text Box 61"/>
            <p:cNvSpPr txBox="1">
              <a:spLocks noChangeArrowheads="1"/>
            </p:cNvSpPr>
            <p:nvPr/>
          </p:nvSpPr>
          <p:spPr bwMode="auto">
            <a:xfrm>
              <a:off x="1371600" y="3878263"/>
              <a:ext cx="568325" cy="266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100" b="1">
                  <a:latin typeface="Tahoma" pitchFamily="34" charset="0"/>
                </a:rPr>
                <a:t>CD</a:t>
              </a:r>
            </a:p>
          </p:txBody>
        </p:sp>
        <p:sp>
          <p:nvSpPr>
            <p:cNvPr id="100" name="Text Box 62"/>
            <p:cNvSpPr txBox="1">
              <a:spLocks noChangeArrowheads="1"/>
            </p:cNvSpPr>
            <p:nvPr/>
          </p:nvSpPr>
          <p:spPr bwMode="auto">
            <a:xfrm>
              <a:off x="1820863" y="3687763"/>
              <a:ext cx="465138" cy="266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100" b="1">
                  <a:latin typeface="Tahoma" pitchFamily="34" charset="0"/>
                </a:rPr>
                <a:t>AB</a:t>
              </a:r>
            </a:p>
          </p:txBody>
        </p:sp>
        <p:sp>
          <p:nvSpPr>
            <p:cNvPr id="101" name="Line 63"/>
            <p:cNvSpPr>
              <a:spLocks noChangeShapeType="1"/>
            </p:cNvSpPr>
            <p:nvPr/>
          </p:nvSpPr>
          <p:spPr bwMode="auto">
            <a:xfrm>
              <a:off x="2063750" y="4913313"/>
              <a:ext cx="162877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" name="Line 64"/>
            <p:cNvSpPr>
              <a:spLocks noChangeShapeType="1"/>
            </p:cNvSpPr>
            <p:nvPr/>
          </p:nvSpPr>
          <p:spPr bwMode="auto">
            <a:xfrm>
              <a:off x="2063750" y="5307013"/>
              <a:ext cx="162877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" name="Line 65"/>
            <p:cNvSpPr>
              <a:spLocks noChangeShapeType="1"/>
            </p:cNvSpPr>
            <p:nvPr/>
          </p:nvSpPr>
          <p:spPr bwMode="auto">
            <a:xfrm>
              <a:off x="2063750" y="5307013"/>
              <a:ext cx="162877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" name="Text Box 66"/>
            <p:cNvSpPr txBox="1">
              <a:spLocks noChangeArrowheads="1"/>
            </p:cNvSpPr>
            <p:nvPr/>
          </p:nvSpPr>
          <p:spPr bwMode="auto">
            <a:xfrm>
              <a:off x="3276600" y="4572000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105" name="Text Box 67"/>
            <p:cNvSpPr txBox="1">
              <a:spLocks noChangeArrowheads="1"/>
            </p:cNvSpPr>
            <p:nvPr/>
          </p:nvSpPr>
          <p:spPr bwMode="auto">
            <a:xfrm>
              <a:off x="2438400" y="5334000"/>
              <a:ext cx="407988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106" name="Line 68"/>
            <p:cNvSpPr>
              <a:spLocks noChangeShapeType="1"/>
            </p:cNvSpPr>
            <p:nvPr/>
          </p:nvSpPr>
          <p:spPr bwMode="auto">
            <a:xfrm>
              <a:off x="2063750" y="5702300"/>
              <a:ext cx="162877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" name="AutoShape 69"/>
            <p:cNvSpPr>
              <a:spLocks/>
            </p:cNvSpPr>
            <p:nvPr/>
          </p:nvSpPr>
          <p:spPr bwMode="auto">
            <a:xfrm flipH="1">
              <a:off x="3746500" y="4540250"/>
              <a:ext cx="98425" cy="744538"/>
            </a:xfrm>
            <a:prstGeom prst="leftBrace">
              <a:avLst>
                <a:gd name="adj1" fmla="val 63038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" name="Text Box 70"/>
            <p:cNvSpPr txBox="1">
              <a:spLocks noChangeArrowheads="1"/>
            </p:cNvSpPr>
            <p:nvPr/>
          </p:nvSpPr>
          <p:spPr bwMode="auto">
            <a:xfrm>
              <a:off x="3794125" y="4784725"/>
              <a:ext cx="300038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>
                  <a:latin typeface="Tahoma" pitchFamily="34" charset="0"/>
                </a:rPr>
                <a:t>D</a:t>
              </a:r>
            </a:p>
          </p:txBody>
        </p:sp>
        <p:sp>
          <p:nvSpPr>
            <p:cNvPr id="109" name="Text Box 71"/>
            <p:cNvSpPr txBox="1">
              <a:spLocks noChangeArrowheads="1"/>
            </p:cNvSpPr>
            <p:nvPr/>
          </p:nvSpPr>
          <p:spPr bwMode="auto">
            <a:xfrm>
              <a:off x="2895600" y="4191000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 dirty="0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110" name="Text Box 72"/>
            <p:cNvSpPr txBox="1">
              <a:spLocks noChangeArrowheads="1"/>
            </p:cNvSpPr>
            <p:nvPr/>
          </p:nvSpPr>
          <p:spPr bwMode="auto">
            <a:xfrm>
              <a:off x="2438400" y="4191000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111" name="Text Box 73"/>
            <p:cNvSpPr txBox="1">
              <a:spLocks noChangeArrowheads="1"/>
            </p:cNvSpPr>
            <p:nvPr/>
          </p:nvSpPr>
          <p:spPr bwMode="auto">
            <a:xfrm>
              <a:off x="2895600" y="4572000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112" name="Text Box 74"/>
            <p:cNvSpPr txBox="1">
              <a:spLocks noChangeArrowheads="1"/>
            </p:cNvSpPr>
            <p:nvPr/>
          </p:nvSpPr>
          <p:spPr bwMode="auto">
            <a:xfrm>
              <a:off x="2057400" y="4191000"/>
              <a:ext cx="406400" cy="314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X</a:t>
              </a:r>
            </a:p>
          </p:txBody>
        </p:sp>
        <p:sp>
          <p:nvSpPr>
            <p:cNvPr id="113" name="Text Box 75"/>
            <p:cNvSpPr txBox="1">
              <a:spLocks noChangeArrowheads="1"/>
            </p:cNvSpPr>
            <p:nvPr/>
          </p:nvSpPr>
          <p:spPr bwMode="auto">
            <a:xfrm>
              <a:off x="2438400" y="4953000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X</a:t>
              </a:r>
            </a:p>
          </p:txBody>
        </p:sp>
        <p:sp>
          <p:nvSpPr>
            <p:cNvPr id="114" name="Text Box 76"/>
            <p:cNvSpPr txBox="1">
              <a:spLocks noChangeArrowheads="1"/>
            </p:cNvSpPr>
            <p:nvPr/>
          </p:nvSpPr>
          <p:spPr bwMode="auto">
            <a:xfrm>
              <a:off x="2057400" y="4572000"/>
              <a:ext cx="407988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X</a:t>
              </a:r>
            </a:p>
          </p:txBody>
        </p:sp>
        <p:sp>
          <p:nvSpPr>
            <p:cNvPr id="115" name="Text Box 77"/>
            <p:cNvSpPr txBox="1">
              <a:spLocks noChangeArrowheads="1"/>
            </p:cNvSpPr>
            <p:nvPr/>
          </p:nvSpPr>
          <p:spPr bwMode="auto">
            <a:xfrm>
              <a:off x="2057400" y="4953000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X</a:t>
              </a:r>
            </a:p>
          </p:txBody>
        </p:sp>
        <p:sp>
          <p:nvSpPr>
            <p:cNvPr id="116" name="AutoShape 78"/>
            <p:cNvSpPr>
              <a:spLocks noChangeArrowheads="1"/>
            </p:cNvSpPr>
            <p:nvPr/>
          </p:nvSpPr>
          <p:spPr bwMode="auto">
            <a:xfrm>
              <a:off x="2514600" y="4191000"/>
              <a:ext cx="685800" cy="685800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" name="Text Box 79"/>
            <p:cNvSpPr txBox="1">
              <a:spLocks noChangeArrowheads="1"/>
            </p:cNvSpPr>
            <p:nvPr/>
          </p:nvSpPr>
          <p:spPr bwMode="auto">
            <a:xfrm>
              <a:off x="2895600" y="5334000"/>
              <a:ext cx="407988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119" name="Text Box 72"/>
            <p:cNvSpPr txBox="1">
              <a:spLocks noChangeArrowheads="1"/>
            </p:cNvSpPr>
            <p:nvPr/>
          </p:nvSpPr>
          <p:spPr bwMode="auto">
            <a:xfrm>
              <a:off x="3301999" y="4152107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143" name="Text Box 72"/>
            <p:cNvSpPr txBox="1">
              <a:spLocks noChangeArrowheads="1"/>
            </p:cNvSpPr>
            <p:nvPr/>
          </p:nvSpPr>
          <p:spPr bwMode="auto">
            <a:xfrm>
              <a:off x="2883046" y="4938714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144" name="Text Box 72"/>
            <p:cNvSpPr txBox="1">
              <a:spLocks noChangeArrowheads="1"/>
            </p:cNvSpPr>
            <p:nvPr/>
          </p:nvSpPr>
          <p:spPr bwMode="auto">
            <a:xfrm>
              <a:off x="2069307" y="5329670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145" name="Text Box 72"/>
            <p:cNvSpPr txBox="1">
              <a:spLocks noChangeArrowheads="1"/>
            </p:cNvSpPr>
            <p:nvPr/>
          </p:nvSpPr>
          <p:spPr bwMode="auto">
            <a:xfrm>
              <a:off x="3284825" y="5321156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>
                  <a:latin typeface="Tahoma" pitchFamily="34" charset="0"/>
                </a:rPr>
                <a:t>0</a:t>
              </a:r>
            </a:p>
          </p:txBody>
        </p:sp>
      </p:grpSp>
      <p:sp>
        <p:nvSpPr>
          <p:cNvPr id="146" name="TextBox 145"/>
          <p:cNvSpPr txBox="1"/>
          <p:nvPr/>
        </p:nvSpPr>
        <p:spPr>
          <a:xfrm>
            <a:off x="889273" y="3234294"/>
            <a:ext cx="1473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rgbClr val="0000FF"/>
                </a:solidFill>
              </a:rPr>
              <a:t>K-map of F'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707770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/>
      <p:bldP spid="146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Reading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#15: Simplification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57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5" name="Rectangle 3"/>
          <p:cNvSpPr txBox="1">
            <a:spLocks noChangeArrowheads="1"/>
          </p:cNvSpPr>
          <p:nvPr/>
        </p:nvSpPr>
        <p:spPr>
          <a:xfrm>
            <a:off x="457200" y="1600200"/>
            <a:ext cx="8229600" cy="453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8288" indent="-26828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800000"/>
                </a:solidFill>
              </a:rPr>
              <a:t>Alternative Solutions</a:t>
            </a:r>
          </a:p>
          <a:p>
            <a:pPr marL="623888" lvl="1" indent="-2667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Read up DLD section 5.8, </a:t>
            </a:r>
            <a:r>
              <a:rPr lang="en-US" sz="2400" dirty="0" err="1"/>
              <a:t>pg</a:t>
            </a:r>
            <a:r>
              <a:rPr lang="en-US" sz="2400" dirty="0"/>
              <a:t> 101.</a:t>
            </a:r>
          </a:p>
          <a:p>
            <a:pPr marL="268288" indent="-26828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800000"/>
                </a:solidFill>
              </a:rPr>
              <a:t>Quine-</a:t>
            </a:r>
            <a:r>
              <a:rPr lang="en-US" sz="2800" dirty="0" err="1">
                <a:solidFill>
                  <a:srgbClr val="800000"/>
                </a:solidFill>
              </a:rPr>
              <a:t>McCluskey</a:t>
            </a:r>
            <a:endParaRPr lang="en-US" sz="2800" dirty="0">
              <a:solidFill>
                <a:srgbClr val="800000"/>
              </a:solidFill>
            </a:endParaRPr>
          </a:p>
          <a:p>
            <a:pPr marL="623888" lvl="1" indent="-2667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Not included in syllabus, but helps in further understanding.</a:t>
            </a:r>
          </a:p>
          <a:p>
            <a:pPr marL="623888" lvl="1" indent="-2667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Read up DLD section 5.10, </a:t>
            </a:r>
            <a:r>
              <a:rPr lang="en-US" sz="2400" dirty="0" err="1"/>
              <a:t>pg</a:t>
            </a:r>
            <a:r>
              <a:rPr lang="en-US" sz="2400" dirty="0"/>
              <a:t> 103 – 105.</a:t>
            </a:r>
            <a:br>
              <a:rPr lang="en-US" sz="2400" dirty="0"/>
            </a:br>
            <a:endParaRPr lang="en-US" sz="2400" dirty="0"/>
          </a:p>
        </p:txBody>
      </p:sp>
      <p:pic>
        <p:nvPicPr>
          <p:cNvPr id="59" name="Picture 4" descr="MCj0412396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29400" y="4668004"/>
            <a:ext cx="2209800" cy="189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50359867"/>
      </p:ext>
    </p:extLst>
  </p:cSld>
  <p:clrMapOvr>
    <a:masterClrMapping/>
  </p:clrMapOvr>
  <p:transition>
    <p:fade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73163" y="2964100"/>
            <a:ext cx="6751637" cy="1143000"/>
          </a:xfrm>
        </p:spPr>
        <p:txBody>
          <a:bodyPr/>
          <a:lstStyle/>
          <a:p>
            <a:pPr algn="ctr" eaLnBrk="1" hangingPunct="1"/>
            <a:r>
              <a:rPr lang="en-GB" dirty="0">
                <a:solidFill>
                  <a:srgbClr val="9933FF"/>
                </a:solidFill>
                <a:latin typeface="+mn-lt"/>
              </a:rPr>
              <a:t>End of File</a:t>
            </a:r>
          </a:p>
        </p:txBody>
      </p:sp>
      <p:sp>
        <p:nvSpPr>
          <p:cNvPr id="3" name="[Slide Number Placeholder 8]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noFill/>
        </p:spPr>
        <p:txBody>
          <a:bodyPr/>
          <a:lstStyle/>
          <a:p>
            <a:pPr algn="l"/>
            <a:r>
              <a:rPr lang="en-SG"/>
              <a:t>Lecture #15: Simplification</a:t>
            </a:r>
            <a:endParaRPr lang="en-US" dirty="0"/>
          </a:p>
        </p:txBody>
      </p:sp>
      <p:sp>
        <p:nvSpPr>
          <p:cNvPr id="5" name="[Footer Placeholder 6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CF758DD0-2305-4BC7-8F1A-93F2452B7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58</a:t>
            </a:fld>
            <a:endParaRPr dirty="0"/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2. Algebraic Simplification (2/3)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#15: Simplification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6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57200" y="1295400"/>
            <a:ext cx="8229600" cy="38729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  <a:tabLst>
                <a:tab pos="4214813" algn="l"/>
              </a:tabLst>
            </a:pPr>
            <a:r>
              <a:rPr lang="en-US" dirty="0"/>
              <a:t>Example 1: Simplify </a:t>
            </a:r>
            <a:r>
              <a:rPr lang="en-US" dirty="0">
                <a:solidFill>
                  <a:srgbClr val="800000"/>
                </a:solidFill>
              </a:rPr>
              <a:t>(</a:t>
            </a:r>
            <a:r>
              <a:rPr lang="en-US" dirty="0" err="1">
                <a:solidFill>
                  <a:srgbClr val="800000"/>
                </a:solidFill>
              </a:rPr>
              <a:t>x+y</a:t>
            </a:r>
            <a:r>
              <a:rPr lang="en-US" dirty="0">
                <a:solidFill>
                  <a:srgbClr val="800000"/>
                </a:solidFill>
              </a:rPr>
              <a:t>)</a:t>
            </a:r>
            <a:r>
              <a:rPr lang="en-US" dirty="0">
                <a:solidFill>
                  <a:srgbClr val="800000"/>
                </a:solidFill>
                <a:sym typeface="Symbol" pitchFamily="18" charset="2"/>
              </a:rPr>
              <a:t>(</a:t>
            </a:r>
            <a:r>
              <a:rPr lang="en-US" dirty="0" err="1">
                <a:solidFill>
                  <a:srgbClr val="800000"/>
                </a:solidFill>
                <a:sym typeface="Symbol" pitchFamily="18" charset="2"/>
              </a:rPr>
              <a:t>x+y</a:t>
            </a:r>
            <a:r>
              <a:rPr lang="en-US" dirty="0">
                <a:solidFill>
                  <a:srgbClr val="800000"/>
                </a:solidFill>
                <a:sym typeface="Symbol" pitchFamily="18" charset="2"/>
              </a:rPr>
              <a:t>')(</a:t>
            </a:r>
            <a:r>
              <a:rPr lang="en-US" dirty="0" err="1">
                <a:solidFill>
                  <a:srgbClr val="800000"/>
                </a:solidFill>
                <a:sym typeface="Symbol" pitchFamily="18" charset="2"/>
              </a:rPr>
              <a:t>x'+z</a:t>
            </a:r>
            <a:r>
              <a:rPr lang="en-US" dirty="0">
                <a:solidFill>
                  <a:srgbClr val="800000"/>
                </a:solidFill>
                <a:sym typeface="Symbol" pitchFamily="18" charset="2"/>
              </a:rPr>
              <a:t>)</a:t>
            </a:r>
            <a:r>
              <a:rPr lang="en-US" dirty="0">
                <a:sym typeface="Symbol" pitchFamily="18" charset="2"/>
              </a:rPr>
              <a:t> </a:t>
            </a:r>
          </a:p>
          <a:p>
            <a:pPr lvl="1" fontAlgn="auto">
              <a:spcBef>
                <a:spcPts val="1200"/>
              </a:spcBef>
              <a:spcAft>
                <a:spcPts val="0"/>
              </a:spcAft>
              <a:buNone/>
              <a:tabLst>
                <a:tab pos="4214813" algn="l"/>
              </a:tabLst>
            </a:pPr>
            <a:r>
              <a:rPr lang="en-US" dirty="0"/>
              <a:t>	</a:t>
            </a:r>
            <a:r>
              <a:rPr lang="en-US" b="1" dirty="0">
                <a:solidFill>
                  <a:srgbClr val="0000CC"/>
                </a:solidFill>
              </a:rPr>
              <a:t>(</a:t>
            </a:r>
            <a:r>
              <a:rPr lang="en-US" b="1" dirty="0" err="1">
                <a:solidFill>
                  <a:srgbClr val="0000CC"/>
                </a:solidFill>
              </a:rPr>
              <a:t>x+y</a:t>
            </a:r>
            <a:r>
              <a:rPr lang="en-US" b="1" dirty="0">
                <a:solidFill>
                  <a:srgbClr val="0000CC"/>
                </a:solidFill>
              </a:rPr>
              <a:t>)</a:t>
            </a:r>
            <a:r>
              <a:rPr lang="en-US" b="1" dirty="0">
                <a:solidFill>
                  <a:srgbClr val="0000CC"/>
                </a:solidFill>
                <a:sym typeface="Symbol" pitchFamily="18" charset="2"/>
              </a:rPr>
              <a:t>(</a:t>
            </a:r>
            <a:r>
              <a:rPr lang="en-US" b="1" dirty="0" err="1">
                <a:solidFill>
                  <a:srgbClr val="0000CC"/>
                </a:solidFill>
                <a:sym typeface="Symbol" pitchFamily="18" charset="2"/>
              </a:rPr>
              <a:t>x+y</a:t>
            </a:r>
            <a:r>
              <a:rPr lang="en-US" b="1" dirty="0">
                <a:solidFill>
                  <a:srgbClr val="0000CC"/>
                </a:solidFill>
                <a:sym typeface="Symbol" pitchFamily="18" charset="2"/>
              </a:rPr>
              <a:t>')</a:t>
            </a:r>
            <a:r>
              <a:rPr lang="en-US" dirty="0">
                <a:sym typeface="Symbol" pitchFamily="18" charset="2"/>
              </a:rPr>
              <a:t>(</a:t>
            </a:r>
            <a:r>
              <a:rPr lang="en-US" dirty="0" err="1">
                <a:sym typeface="Symbol" pitchFamily="18" charset="2"/>
              </a:rPr>
              <a:t>x'+z</a:t>
            </a:r>
            <a:r>
              <a:rPr lang="en-US" dirty="0">
                <a:sym typeface="Symbol" pitchFamily="18" charset="2"/>
              </a:rPr>
              <a:t>) 	</a:t>
            </a:r>
            <a:br>
              <a:rPr lang="en-US" dirty="0">
                <a:sym typeface="Symbol" pitchFamily="18" charset="2"/>
              </a:rPr>
            </a:br>
            <a:r>
              <a:rPr lang="en-US" dirty="0">
                <a:sym typeface="Symbol" pitchFamily="18" charset="2"/>
              </a:rPr>
              <a:t>= (</a:t>
            </a:r>
            <a:r>
              <a:rPr lang="en-US" b="1" dirty="0" err="1">
                <a:solidFill>
                  <a:srgbClr val="0000CC"/>
                </a:solidFill>
                <a:sym typeface="Symbol" pitchFamily="18" charset="2"/>
              </a:rPr>
              <a:t>xx</a:t>
            </a:r>
            <a:r>
              <a:rPr lang="en-US" dirty="0">
                <a:sym typeface="Symbol" pitchFamily="18" charset="2"/>
              </a:rPr>
              <a:t> + </a:t>
            </a:r>
            <a:r>
              <a:rPr lang="en-US" dirty="0" err="1">
                <a:sym typeface="Symbol" pitchFamily="18" charset="2"/>
              </a:rPr>
              <a:t>xy</a:t>
            </a:r>
            <a:r>
              <a:rPr lang="en-US" dirty="0">
                <a:sym typeface="Symbol" pitchFamily="18" charset="2"/>
              </a:rPr>
              <a:t>' + </a:t>
            </a:r>
            <a:r>
              <a:rPr lang="en-US" dirty="0" err="1">
                <a:sym typeface="Symbol" pitchFamily="18" charset="2"/>
              </a:rPr>
              <a:t>xy</a:t>
            </a:r>
            <a:r>
              <a:rPr lang="en-US" dirty="0">
                <a:sym typeface="Symbol" pitchFamily="18" charset="2"/>
              </a:rPr>
              <a:t> + </a:t>
            </a:r>
            <a:r>
              <a:rPr lang="en-US" dirty="0" err="1">
                <a:sym typeface="Symbol" pitchFamily="18" charset="2"/>
              </a:rPr>
              <a:t>yy</a:t>
            </a:r>
            <a:r>
              <a:rPr lang="en-US" dirty="0">
                <a:sym typeface="Symbol" pitchFamily="18" charset="2"/>
              </a:rPr>
              <a:t>')  (</a:t>
            </a:r>
            <a:r>
              <a:rPr lang="en-US" dirty="0" err="1">
                <a:sym typeface="Symbol" pitchFamily="18" charset="2"/>
              </a:rPr>
              <a:t>x'+z</a:t>
            </a:r>
            <a:r>
              <a:rPr lang="en-US" dirty="0">
                <a:sym typeface="Symbol" pitchFamily="18" charset="2"/>
              </a:rPr>
              <a:t>) 	(</a:t>
            </a:r>
            <a:r>
              <a:rPr lang="en-US" dirty="0" err="1">
                <a:sym typeface="Symbol" pitchFamily="18" charset="2"/>
              </a:rPr>
              <a:t>distributivity</a:t>
            </a:r>
            <a:r>
              <a:rPr lang="en-US" dirty="0">
                <a:sym typeface="Symbol" pitchFamily="18" charset="2"/>
              </a:rPr>
              <a:t>)</a:t>
            </a:r>
            <a:br>
              <a:rPr lang="en-US" dirty="0">
                <a:sym typeface="Symbol" pitchFamily="18" charset="2"/>
              </a:rPr>
            </a:br>
            <a:r>
              <a:rPr lang="en-US" dirty="0">
                <a:sym typeface="Symbol" pitchFamily="18" charset="2"/>
              </a:rPr>
              <a:t>= (x + </a:t>
            </a:r>
            <a:r>
              <a:rPr lang="en-US" b="1" dirty="0" err="1">
                <a:solidFill>
                  <a:srgbClr val="0000FF"/>
                </a:solidFill>
                <a:sym typeface="Symbol" pitchFamily="18" charset="2"/>
              </a:rPr>
              <a:t>xy</a:t>
            </a:r>
            <a:r>
              <a:rPr lang="en-US" b="1" dirty="0">
                <a:solidFill>
                  <a:srgbClr val="0000FF"/>
                </a:solidFill>
                <a:sym typeface="Symbol" pitchFamily="18" charset="2"/>
              </a:rPr>
              <a:t>' + </a:t>
            </a:r>
            <a:r>
              <a:rPr lang="en-US" b="1" dirty="0" err="1">
                <a:solidFill>
                  <a:srgbClr val="0000FF"/>
                </a:solidFill>
                <a:sym typeface="Symbol" pitchFamily="18" charset="2"/>
              </a:rPr>
              <a:t>xy</a:t>
            </a:r>
            <a:r>
              <a:rPr lang="en-US" b="1" dirty="0">
                <a:solidFill>
                  <a:srgbClr val="0000FF"/>
                </a:solidFill>
                <a:sym typeface="Symbol" pitchFamily="18" charset="2"/>
              </a:rPr>
              <a:t> </a:t>
            </a:r>
            <a:r>
              <a:rPr lang="en-US" dirty="0">
                <a:sym typeface="Symbol" pitchFamily="18" charset="2"/>
              </a:rPr>
              <a:t>+ </a:t>
            </a:r>
            <a:r>
              <a:rPr lang="en-US" dirty="0" err="1">
                <a:sym typeface="Symbol" pitchFamily="18" charset="2"/>
              </a:rPr>
              <a:t>yy</a:t>
            </a:r>
            <a:r>
              <a:rPr lang="en-US" dirty="0">
                <a:sym typeface="Symbol" pitchFamily="18" charset="2"/>
              </a:rPr>
              <a:t>')  (</a:t>
            </a:r>
            <a:r>
              <a:rPr lang="en-US" dirty="0" err="1">
                <a:sym typeface="Symbol" pitchFamily="18" charset="2"/>
              </a:rPr>
              <a:t>x'+z</a:t>
            </a:r>
            <a:r>
              <a:rPr lang="en-US" dirty="0">
                <a:sym typeface="Symbol" pitchFamily="18" charset="2"/>
              </a:rPr>
              <a:t>) 	(</a:t>
            </a:r>
            <a:r>
              <a:rPr lang="en-US" dirty="0" err="1">
                <a:sym typeface="Symbol" pitchFamily="18" charset="2"/>
              </a:rPr>
              <a:t>idempotency</a:t>
            </a:r>
            <a:r>
              <a:rPr lang="en-US" dirty="0">
                <a:sym typeface="Symbol" pitchFamily="18" charset="2"/>
              </a:rPr>
              <a:t>)</a:t>
            </a:r>
            <a:br>
              <a:rPr lang="en-US" dirty="0">
                <a:sym typeface="Symbol" pitchFamily="18" charset="2"/>
              </a:rPr>
            </a:br>
            <a:r>
              <a:rPr lang="en-US" dirty="0">
                <a:sym typeface="Symbol" pitchFamily="18" charset="2"/>
              </a:rPr>
              <a:t>= (x + x(</a:t>
            </a:r>
            <a:r>
              <a:rPr lang="en-US" b="1" dirty="0" err="1">
                <a:solidFill>
                  <a:srgbClr val="0000CC"/>
                </a:solidFill>
                <a:sym typeface="Symbol" pitchFamily="18" charset="2"/>
              </a:rPr>
              <a:t>y'+y</a:t>
            </a:r>
            <a:r>
              <a:rPr lang="en-US" dirty="0">
                <a:sym typeface="Symbol" pitchFamily="18" charset="2"/>
              </a:rPr>
              <a:t>) + </a:t>
            </a:r>
            <a:r>
              <a:rPr lang="en-US" b="1" dirty="0" err="1">
                <a:solidFill>
                  <a:srgbClr val="006600"/>
                </a:solidFill>
                <a:sym typeface="Symbol" pitchFamily="18" charset="2"/>
              </a:rPr>
              <a:t>yy</a:t>
            </a:r>
            <a:r>
              <a:rPr lang="en-US" b="1" dirty="0">
                <a:solidFill>
                  <a:srgbClr val="006600"/>
                </a:solidFill>
                <a:sym typeface="Symbol" pitchFamily="18" charset="2"/>
              </a:rPr>
              <a:t>'</a:t>
            </a:r>
            <a:r>
              <a:rPr lang="en-US" dirty="0">
                <a:sym typeface="Symbol" pitchFamily="18" charset="2"/>
              </a:rPr>
              <a:t>)  (</a:t>
            </a:r>
            <a:r>
              <a:rPr lang="en-US" dirty="0" err="1">
                <a:sym typeface="Symbol" pitchFamily="18" charset="2"/>
              </a:rPr>
              <a:t>x'+z</a:t>
            </a:r>
            <a:r>
              <a:rPr lang="en-US" dirty="0">
                <a:sym typeface="Symbol" pitchFamily="18" charset="2"/>
              </a:rPr>
              <a:t>) 	(</a:t>
            </a:r>
            <a:r>
              <a:rPr lang="en-US" dirty="0" err="1">
                <a:sym typeface="Symbol" pitchFamily="18" charset="2"/>
              </a:rPr>
              <a:t>distributivity</a:t>
            </a:r>
            <a:r>
              <a:rPr lang="en-US" dirty="0">
                <a:sym typeface="Symbol" pitchFamily="18" charset="2"/>
              </a:rPr>
              <a:t>)</a:t>
            </a:r>
            <a:br>
              <a:rPr lang="en-US" dirty="0">
                <a:sym typeface="Symbol" pitchFamily="18" charset="2"/>
              </a:rPr>
            </a:br>
            <a:r>
              <a:rPr lang="en-US" dirty="0">
                <a:sym typeface="Symbol" pitchFamily="18" charset="2"/>
              </a:rPr>
              <a:t>= (x + x(1) + 0)  (</a:t>
            </a:r>
            <a:r>
              <a:rPr lang="en-US" dirty="0" err="1">
                <a:sym typeface="Symbol" pitchFamily="18" charset="2"/>
              </a:rPr>
              <a:t>x'+z</a:t>
            </a:r>
            <a:r>
              <a:rPr lang="en-US" dirty="0">
                <a:sym typeface="Symbol" pitchFamily="18" charset="2"/>
              </a:rPr>
              <a:t>) 	(complement)</a:t>
            </a:r>
            <a:br>
              <a:rPr lang="en-US" dirty="0">
                <a:sym typeface="Symbol" pitchFamily="18" charset="2"/>
              </a:rPr>
            </a:br>
            <a:r>
              <a:rPr lang="en-US" dirty="0">
                <a:sym typeface="Symbol" pitchFamily="18" charset="2"/>
              </a:rPr>
              <a:t>= (</a:t>
            </a:r>
            <a:r>
              <a:rPr lang="en-US" b="1" dirty="0">
                <a:solidFill>
                  <a:srgbClr val="0000CC"/>
                </a:solidFill>
                <a:sym typeface="Symbol" pitchFamily="18" charset="2"/>
              </a:rPr>
              <a:t>x + x</a:t>
            </a:r>
            <a:r>
              <a:rPr lang="en-US" dirty="0">
                <a:sym typeface="Symbol" pitchFamily="18" charset="2"/>
              </a:rPr>
              <a:t>)  (</a:t>
            </a:r>
            <a:r>
              <a:rPr lang="en-US" dirty="0" err="1">
                <a:sym typeface="Symbol" pitchFamily="18" charset="2"/>
              </a:rPr>
              <a:t>x'+z</a:t>
            </a:r>
            <a:r>
              <a:rPr lang="en-US" dirty="0">
                <a:sym typeface="Symbol" pitchFamily="18" charset="2"/>
              </a:rPr>
              <a:t>) 	(identity)</a:t>
            </a:r>
            <a:br>
              <a:rPr lang="en-US" dirty="0">
                <a:sym typeface="Symbol" pitchFamily="18" charset="2"/>
              </a:rPr>
            </a:br>
            <a:r>
              <a:rPr lang="en-US" dirty="0">
                <a:sym typeface="Symbol" pitchFamily="18" charset="2"/>
              </a:rPr>
              <a:t>= </a:t>
            </a:r>
            <a:r>
              <a:rPr lang="en-US" b="1" dirty="0">
                <a:solidFill>
                  <a:srgbClr val="0000CC"/>
                </a:solidFill>
                <a:sym typeface="Symbol" pitchFamily="18" charset="2"/>
              </a:rPr>
              <a:t>x  (</a:t>
            </a:r>
            <a:r>
              <a:rPr lang="en-US" b="1" dirty="0" err="1">
                <a:solidFill>
                  <a:srgbClr val="0000CC"/>
                </a:solidFill>
                <a:sym typeface="Symbol" pitchFamily="18" charset="2"/>
              </a:rPr>
              <a:t>x'+z</a:t>
            </a:r>
            <a:r>
              <a:rPr lang="en-US" b="1" dirty="0">
                <a:solidFill>
                  <a:srgbClr val="0000CC"/>
                </a:solidFill>
                <a:sym typeface="Symbol" pitchFamily="18" charset="2"/>
              </a:rPr>
              <a:t>)</a:t>
            </a:r>
            <a:r>
              <a:rPr lang="en-US" dirty="0">
                <a:sym typeface="Symbol" pitchFamily="18" charset="2"/>
              </a:rPr>
              <a:t> 	(</a:t>
            </a:r>
            <a:r>
              <a:rPr lang="en-US" dirty="0" err="1">
                <a:sym typeface="Symbol" pitchFamily="18" charset="2"/>
              </a:rPr>
              <a:t>idempotency</a:t>
            </a:r>
            <a:r>
              <a:rPr lang="en-US" dirty="0">
                <a:sym typeface="Symbol" pitchFamily="18" charset="2"/>
              </a:rPr>
              <a:t>)</a:t>
            </a:r>
            <a:br>
              <a:rPr lang="en-US" dirty="0">
                <a:sym typeface="Symbol" pitchFamily="18" charset="2"/>
              </a:rPr>
            </a:br>
            <a:r>
              <a:rPr lang="en-US" dirty="0">
                <a:sym typeface="Symbol" pitchFamily="18" charset="2"/>
              </a:rPr>
              <a:t>= </a:t>
            </a:r>
            <a:r>
              <a:rPr lang="en-US" b="1" dirty="0" err="1">
                <a:solidFill>
                  <a:srgbClr val="0000CC"/>
                </a:solidFill>
                <a:sym typeface="Symbol" pitchFamily="18" charset="2"/>
              </a:rPr>
              <a:t>xx</a:t>
            </a:r>
            <a:r>
              <a:rPr lang="en-US" b="1" dirty="0">
                <a:solidFill>
                  <a:srgbClr val="0000CC"/>
                </a:solidFill>
                <a:sym typeface="Symbol" pitchFamily="18" charset="2"/>
              </a:rPr>
              <a:t>'</a:t>
            </a:r>
            <a:r>
              <a:rPr lang="en-US" dirty="0">
                <a:sym typeface="Symbol" pitchFamily="18" charset="2"/>
              </a:rPr>
              <a:t> + </a:t>
            </a:r>
            <a:r>
              <a:rPr lang="en-US" dirty="0" err="1">
                <a:sym typeface="Symbol" pitchFamily="18" charset="2"/>
              </a:rPr>
              <a:t>xz</a:t>
            </a:r>
            <a:r>
              <a:rPr lang="en-US" dirty="0">
                <a:sym typeface="Symbol" pitchFamily="18" charset="2"/>
              </a:rPr>
              <a:t> 	(</a:t>
            </a:r>
            <a:r>
              <a:rPr lang="en-US" dirty="0" err="1">
                <a:sym typeface="Symbol" pitchFamily="18" charset="2"/>
              </a:rPr>
              <a:t>distributivity</a:t>
            </a:r>
            <a:r>
              <a:rPr lang="en-US" dirty="0">
                <a:sym typeface="Symbol" pitchFamily="18" charset="2"/>
              </a:rPr>
              <a:t>)</a:t>
            </a:r>
            <a:br>
              <a:rPr lang="en-US" dirty="0">
                <a:sym typeface="Symbol" pitchFamily="18" charset="2"/>
              </a:rPr>
            </a:br>
            <a:r>
              <a:rPr lang="en-US" dirty="0">
                <a:sym typeface="Symbol" pitchFamily="18" charset="2"/>
              </a:rPr>
              <a:t>= </a:t>
            </a:r>
            <a:r>
              <a:rPr lang="en-US" b="1" dirty="0">
                <a:solidFill>
                  <a:srgbClr val="0000CC"/>
                </a:solidFill>
                <a:sym typeface="Symbol" pitchFamily="18" charset="2"/>
              </a:rPr>
              <a:t>0</a:t>
            </a:r>
            <a:r>
              <a:rPr lang="en-US" b="1" dirty="0">
                <a:sym typeface="Symbol" pitchFamily="18" charset="2"/>
              </a:rPr>
              <a:t> </a:t>
            </a:r>
            <a:r>
              <a:rPr lang="en-US" b="1" dirty="0">
                <a:solidFill>
                  <a:srgbClr val="0000CC"/>
                </a:solidFill>
                <a:sym typeface="Symbol" pitchFamily="18" charset="2"/>
              </a:rPr>
              <a:t>+ </a:t>
            </a:r>
            <a:r>
              <a:rPr lang="en-US" b="1" dirty="0" err="1">
                <a:solidFill>
                  <a:srgbClr val="0000CC"/>
                </a:solidFill>
                <a:sym typeface="Symbol" pitchFamily="18" charset="2"/>
              </a:rPr>
              <a:t>xz</a:t>
            </a:r>
            <a:r>
              <a:rPr lang="en-US" dirty="0">
                <a:sym typeface="Symbol" pitchFamily="18" charset="2"/>
              </a:rPr>
              <a:t> 	(complement)</a:t>
            </a:r>
            <a:br>
              <a:rPr lang="en-US" dirty="0">
                <a:sym typeface="Symbol" pitchFamily="18" charset="2"/>
              </a:rPr>
            </a:br>
            <a:r>
              <a:rPr lang="en-US" dirty="0">
                <a:sym typeface="Symbol" pitchFamily="18" charset="2"/>
              </a:rPr>
              <a:t>= </a:t>
            </a:r>
            <a:r>
              <a:rPr lang="en-US" dirty="0" err="1">
                <a:sym typeface="Symbol" pitchFamily="18" charset="2"/>
              </a:rPr>
              <a:t>xz</a:t>
            </a:r>
            <a:r>
              <a:rPr lang="en-US" dirty="0">
                <a:sym typeface="Symbol" pitchFamily="18" charset="2"/>
              </a:rPr>
              <a:t> 	(identity)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1497494" y="5294515"/>
            <a:ext cx="5738191" cy="543340"/>
          </a:xfrm>
          <a:prstGeom prst="rect">
            <a:avLst/>
          </a:prstGeom>
          <a:solidFill>
            <a:srgbClr val="FFFFCC"/>
          </a:solidFill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Bef>
                <a:spcPct val="50000"/>
              </a:spcBef>
              <a:spcAft>
                <a:spcPts val="0"/>
              </a:spcAft>
              <a:buSzPct val="100000"/>
              <a:buNone/>
            </a:pPr>
            <a:r>
              <a:rPr lang="en-US" dirty="0"/>
              <a:t>Number of literals reduced from 6 to 2.</a:t>
            </a:r>
            <a:endParaRPr lang="en-US" dirty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98388928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2. Algebraic Simplification (3/3)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#15: Simplification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7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57200" y="1295399"/>
            <a:ext cx="8229600" cy="3999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 2: Find the simplified SOP expression of 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solidFill>
                  <a:srgbClr val="800000"/>
                </a:solidFill>
              </a:rPr>
              <a:t>F(</a:t>
            </a:r>
            <a:r>
              <a:rPr lang="en-US" dirty="0" err="1">
                <a:solidFill>
                  <a:srgbClr val="800000"/>
                </a:solidFill>
              </a:rPr>
              <a:t>a,b,c,d</a:t>
            </a:r>
            <a:r>
              <a:rPr lang="en-US" dirty="0">
                <a:solidFill>
                  <a:srgbClr val="800000"/>
                </a:solidFill>
              </a:rPr>
              <a:t>) = </a:t>
            </a:r>
            <a:r>
              <a:rPr lang="en-US" dirty="0" err="1">
                <a:solidFill>
                  <a:srgbClr val="800000"/>
                </a:solidFill>
              </a:rPr>
              <a:t>a</a:t>
            </a:r>
            <a:r>
              <a:rPr lang="en-US" dirty="0" err="1">
                <a:solidFill>
                  <a:srgbClr val="800000"/>
                </a:solidFill>
                <a:sym typeface="Symbol" pitchFamily="18" charset="2"/>
              </a:rPr>
              <a:t>bc</a:t>
            </a:r>
            <a:r>
              <a:rPr lang="en-US" dirty="0">
                <a:solidFill>
                  <a:srgbClr val="800000"/>
                </a:solidFill>
                <a:sym typeface="Symbol" pitchFamily="18" charset="2"/>
              </a:rPr>
              <a:t> + </a:t>
            </a:r>
            <a:r>
              <a:rPr lang="en-US" dirty="0" err="1">
                <a:solidFill>
                  <a:srgbClr val="800000"/>
                </a:solidFill>
                <a:sym typeface="Symbol" pitchFamily="18" charset="2"/>
              </a:rPr>
              <a:t>abd</a:t>
            </a:r>
            <a:r>
              <a:rPr lang="en-US" dirty="0">
                <a:solidFill>
                  <a:srgbClr val="800000"/>
                </a:solidFill>
                <a:sym typeface="Symbol" pitchFamily="18" charset="2"/>
              </a:rPr>
              <a:t> + a'</a:t>
            </a:r>
            <a:r>
              <a:rPr lang="en-US" dirty="0" err="1">
                <a:solidFill>
                  <a:srgbClr val="800000"/>
                </a:solidFill>
                <a:sym typeface="Symbol" pitchFamily="18" charset="2"/>
              </a:rPr>
              <a:t>bc</a:t>
            </a:r>
            <a:r>
              <a:rPr lang="en-US" dirty="0">
                <a:solidFill>
                  <a:srgbClr val="800000"/>
                </a:solidFill>
                <a:sym typeface="Symbol" pitchFamily="18" charset="2"/>
              </a:rPr>
              <a:t>' + </a:t>
            </a:r>
            <a:r>
              <a:rPr lang="en-US" dirty="0" err="1">
                <a:solidFill>
                  <a:srgbClr val="800000"/>
                </a:solidFill>
                <a:sym typeface="Symbol" pitchFamily="18" charset="2"/>
              </a:rPr>
              <a:t>cd</a:t>
            </a:r>
            <a:r>
              <a:rPr lang="en-US" dirty="0">
                <a:solidFill>
                  <a:srgbClr val="800000"/>
                </a:solidFill>
                <a:sym typeface="Symbol" pitchFamily="18" charset="2"/>
              </a:rPr>
              <a:t> + </a:t>
            </a:r>
            <a:r>
              <a:rPr lang="en-US" dirty="0" err="1">
                <a:solidFill>
                  <a:srgbClr val="800000"/>
                </a:solidFill>
                <a:sym typeface="Symbol" pitchFamily="18" charset="2"/>
              </a:rPr>
              <a:t>bd</a:t>
            </a:r>
            <a:r>
              <a:rPr lang="en-US" dirty="0">
                <a:solidFill>
                  <a:srgbClr val="800000"/>
                </a:solidFill>
                <a:sym typeface="Symbol" pitchFamily="18" charset="2"/>
              </a:rPr>
              <a:t>'</a:t>
            </a:r>
            <a:r>
              <a:rPr lang="en-US" dirty="0">
                <a:sym typeface="Symbol" pitchFamily="18" charset="2"/>
              </a:rPr>
              <a:t>  </a:t>
            </a:r>
          </a:p>
          <a:p>
            <a:pPr lvl="1">
              <a:spcBef>
                <a:spcPts val="1200"/>
              </a:spcBef>
              <a:buNone/>
            </a:pPr>
            <a:r>
              <a:rPr lang="en-US" dirty="0"/>
              <a:t>	</a:t>
            </a:r>
            <a:r>
              <a:rPr lang="en-US" dirty="0" err="1"/>
              <a:t>a</a:t>
            </a:r>
            <a:r>
              <a:rPr lang="en-US" dirty="0" err="1">
                <a:sym typeface="Symbol" pitchFamily="18" charset="2"/>
              </a:rPr>
              <a:t>bc</a:t>
            </a:r>
            <a:r>
              <a:rPr lang="en-US" dirty="0">
                <a:sym typeface="Symbol" pitchFamily="18" charset="2"/>
              </a:rPr>
              <a:t> + </a:t>
            </a:r>
            <a:r>
              <a:rPr lang="en-US" b="1" dirty="0" err="1">
                <a:solidFill>
                  <a:srgbClr val="0000CC"/>
                </a:solidFill>
                <a:sym typeface="Symbol" pitchFamily="18" charset="2"/>
              </a:rPr>
              <a:t>abd</a:t>
            </a:r>
            <a:r>
              <a:rPr lang="en-US" dirty="0">
                <a:sym typeface="Symbol" pitchFamily="18" charset="2"/>
              </a:rPr>
              <a:t> + a'</a:t>
            </a:r>
            <a:r>
              <a:rPr lang="en-US" dirty="0" err="1">
                <a:sym typeface="Symbol" pitchFamily="18" charset="2"/>
              </a:rPr>
              <a:t>bc</a:t>
            </a:r>
            <a:r>
              <a:rPr lang="en-US" dirty="0">
                <a:sym typeface="Symbol" pitchFamily="18" charset="2"/>
              </a:rPr>
              <a:t>' + </a:t>
            </a:r>
            <a:r>
              <a:rPr lang="en-US" dirty="0" err="1">
                <a:sym typeface="Symbol" pitchFamily="18" charset="2"/>
              </a:rPr>
              <a:t>cd</a:t>
            </a:r>
            <a:r>
              <a:rPr lang="en-US" dirty="0">
                <a:sym typeface="Symbol" pitchFamily="18" charset="2"/>
              </a:rPr>
              <a:t> + </a:t>
            </a:r>
            <a:r>
              <a:rPr lang="en-US" b="1" dirty="0" err="1">
                <a:solidFill>
                  <a:srgbClr val="0000CC"/>
                </a:solidFill>
                <a:sym typeface="Symbol" pitchFamily="18" charset="2"/>
              </a:rPr>
              <a:t>bd</a:t>
            </a:r>
            <a:r>
              <a:rPr lang="en-US" b="1" dirty="0">
                <a:solidFill>
                  <a:srgbClr val="0000CC"/>
                </a:solidFill>
                <a:sym typeface="Symbol" pitchFamily="18" charset="2"/>
              </a:rPr>
              <a:t>'</a:t>
            </a:r>
            <a:r>
              <a:rPr lang="en-US" dirty="0">
                <a:sym typeface="Symbol" pitchFamily="18" charset="2"/>
              </a:rPr>
              <a:t>  	</a:t>
            </a:r>
            <a:br>
              <a:rPr lang="en-US" dirty="0">
                <a:sym typeface="Symbol" pitchFamily="18" charset="2"/>
              </a:rPr>
            </a:br>
            <a:r>
              <a:rPr lang="en-US" dirty="0">
                <a:sym typeface="Symbol" pitchFamily="18" charset="2"/>
              </a:rPr>
              <a:t>= </a:t>
            </a:r>
            <a:r>
              <a:rPr lang="en-US" dirty="0" err="1"/>
              <a:t>a</a:t>
            </a:r>
            <a:r>
              <a:rPr lang="en-US" dirty="0" err="1">
                <a:sym typeface="Symbol" pitchFamily="18" charset="2"/>
              </a:rPr>
              <a:t>bc</a:t>
            </a:r>
            <a:r>
              <a:rPr lang="en-US" dirty="0">
                <a:sym typeface="Symbol" pitchFamily="18" charset="2"/>
              </a:rPr>
              <a:t> + </a:t>
            </a:r>
            <a:r>
              <a:rPr lang="en-US" b="1" dirty="0" err="1">
                <a:solidFill>
                  <a:srgbClr val="0000CC"/>
                </a:solidFill>
                <a:sym typeface="Symbol" pitchFamily="18" charset="2"/>
              </a:rPr>
              <a:t>ab</a:t>
            </a:r>
            <a:r>
              <a:rPr lang="en-US" b="1" dirty="0">
                <a:solidFill>
                  <a:srgbClr val="0000CC"/>
                </a:solidFill>
                <a:sym typeface="Symbol" pitchFamily="18" charset="2"/>
              </a:rPr>
              <a:t> + a'</a:t>
            </a:r>
            <a:r>
              <a:rPr lang="en-US" b="1" dirty="0" err="1">
                <a:solidFill>
                  <a:srgbClr val="0000CC"/>
                </a:solidFill>
                <a:sym typeface="Symbol" pitchFamily="18" charset="2"/>
              </a:rPr>
              <a:t>bc</a:t>
            </a:r>
            <a:r>
              <a:rPr lang="en-US" b="1" dirty="0">
                <a:solidFill>
                  <a:srgbClr val="0000CC"/>
                </a:solidFill>
                <a:sym typeface="Symbol" pitchFamily="18" charset="2"/>
              </a:rPr>
              <a:t>'</a:t>
            </a:r>
            <a:r>
              <a:rPr lang="en-US" dirty="0">
                <a:sym typeface="Symbol" pitchFamily="18" charset="2"/>
              </a:rPr>
              <a:t> + </a:t>
            </a:r>
            <a:r>
              <a:rPr lang="en-US" dirty="0" err="1">
                <a:sym typeface="Symbol" pitchFamily="18" charset="2"/>
              </a:rPr>
              <a:t>cd</a:t>
            </a:r>
            <a:r>
              <a:rPr lang="en-US" dirty="0">
                <a:sym typeface="Symbol" pitchFamily="18" charset="2"/>
              </a:rPr>
              <a:t> + </a:t>
            </a:r>
            <a:r>
              <a:rPr lang="en-US" dirty="0" err="1">
                <a:sym typeface="Symbol" pitchFamily="18" charset="2"/>
              </a:rPr>
              <a:t>bd</a:t>
            </a:r>
            <a:r>
              <a:rPr lang="en-US" dirty="0">
                <a:sym typeface="Symbol" pitchFamily="18" charset="2"/>
              </a:rPr>
              <a:t>' 	(absorption 2)</a:t>
            </a:r>
            <a:br>
              <a:rPr lang="en-US" dirty="0">
                <a:sym typeface="Symbol" pitchFamily="18" charset="2"/>
              </a:rPr>
            </a:br>
            <a:r>
              <a:rPr lang="en-US" dirty="0">
                <a:sym typeface="Symbol" pitchFamily="18" charset="2"/>
              </a:rPr>
              <a:t>= </a:t>
            </a:r>
            <a:r>
              <a:rPr lang="en-US" b="1" dirty="0" err="1">
                <a:solidFill>
                  <a:srgbClr val="0000CC"/>
                </a:solidFill>
              </a:rPr>
              <a:t>a</a:t>
            </a:r>
            <a:r>
              <a:rPr lang="en-US" b="1" dirty="0" err="1">
                <a:solidFill>
                  <a:srgbClr val="0000CC"/>
                </a:solidFill>
                <a:sym typeface="Symbol" pitchFamily="18" charset="2"/>
              </a:rPr>
              <a:t>bc</a:t>
            </a:r>
            <a:r>
              <a:rPr lang="en-US" b="1" dirty="0">
                <a:solidFill>
                  <a:srgbClr val="0000CC"/>
                </a:solidFill>
                <a:sym typeface="Symbol" pitchFamily="18" charset="2"/>
              </a:rPr>
              <a:t> + </a:t>
            </a:r>
            <a:r>
              <a:rPr lang="en-US" b="1" dirty="0" err="1">
                <a:solidFill>
                  <a:srgbClr val="0000CC"/>
                </a:solidFill>
                <a:sym typeface="Symbol" pitchFamily="18" charset="2"/>
              </a:rPr>
              <a:t>ab</a:t>
            </a:r>
            <a:r>
              <a:rPr lang="en-US" dirty="0">
                <a:sym typeface="Symbol" pitchFamily="18" charset="2"/>
              </a:rPr>
              <a:t> + </a:t>
            </a:r>
            <a:r>
              <a:rPr lang="en-US" dirty="0" err="1">
                <a:sym typeface="Symbol" pitchFamily="18" charset="2"/>
              </a:rPr>
              <a:t>bc</a:t>
            </a:r>
            <a:r>
              <a:rPr lang="en-US" dirty="0">
                <a:sym typeface="Symbol" pitchFamily="18" charset="2"/>
              </a:rPr>
              <a:t>' + </a:t>
            </a:r>
            <a:r>
              <a:rPr lang="en-US" dirty="0" err="1">
                <a:sym typeface="Symbol" pitchFamily="18" charset="2"/>
              </a:rPr>
              <a:t>cd</a:t>
            </a:r>
            <a:r>
              <a:rPr lang="en-US" dirty="0">
                <a:sym typeface="Symbol" pitchFamily="18" charset="2"/>
              </a:rPr>
              <a:t> + </a:t>
            </a:r>
            <a:r>
              <a:rPr lang="en-US" dirty="0" err="1">
                <a:sym typeface="Symbol" pitchFamily="18" charset="2"/>
              </a:rPr>
              <a:t>bd</a:t>
            </a:r>
            <a:r>
              <a:rPr lang="en-US" dirty="0">
                <a:sym typeface="Symbol" pitchFamily="18" charset="2"/>
              </a:rPr>
              <a:t>' 	(absorption 2)</a:t>
            </a:r>
            <a:br>
              <a:rPr lang="en-US" dirty="0">
                <a:sym typeface="Symbol" pitchFamily="18" charset="2"/>
              </a:rPr>
            </a:br>
            <a:r>
              <a:rPr lang="en-US" dirty="0">
                <a:sym typeface="Symbol" pitchFamily="18" charset="2"/>
              </a:rPr>
              <a:t>= </a:t>
            </a:r>
            <a:r>
              <a:rPr lang="en-US" dirty="0" err="1">
                <a:sym typeface="Symbol" pitchFamily="18" charset="2"/>
              </a:rPr>
              <a:t>ab</a:t>
            </a:r>
            <a:r>
              <a:rPr lang="en-US" dirty="0">
                <a:sym typeface="Symbol" pitchFamily="18" charset="2"/>
              </a:rPr>
              <a:t> + </a:t>
            </a:r>
            <a:r>
              <a:rPr lang="en-US" b="1" dirty="0" err="1">
                <a:solidFill>
                  <a:srgbClr val="0000CC"/>
                </a:solidFill>
                <a:sym typeface="Symbol" pitchFamily="18" charset="2"/>
              </a:rPr>
              <a:t>bc</a:t>
            </a:r>
            <a:r>
              <a:rPr lang="en-US" b="1" dirty="0">
                <a:solidFill>
                  <a:srgbClr val="0000CC"/>
                </a:solidFill>
                <a:sym typeface="Symbol" pitchFamily="18" charset="2"/>
              </a:rPr>
              <a:t>'</a:t>
            </a:r>
            <a:r>
              <a:rPr lang="en-US" dirty="0">
                <a:sym typeface="Symbol" pitchFamily="18" charset="2"/>
              </a:rPr>
              <a:t> + </a:t>
            </a:r>
            <a:r>
              <a:rPr lang="en-US" dirty="0" err="1">
                <a:sym typeface="Symbol" pitchFamily="18" charset="2"/>
              </a:rPr>
              <a:t>cd</a:t>
            </a:r>
            <a:r>
              <a:rPr lang="en-US" dirty="0">
                <a:sym typeface="Symbol" pitchFamily="18" charset="2"/>
              </a:rPr>
              <a:t> + </a:t>
            </a:r>
            <a:r>
              <a:rPr lang="en-US" b="1" dirty="0" err="1">
                <a:solidFill>
                  <a:srgbClr val="0000CC"/>
                </a:solidFill>
                <a:sym typeface="Symbol" pitchFamily="18" charset="2"/>
              </a:rPr>
              <a:t>bd</a:t>
            </a:r>
            <a:r>
              <a:rPr lang="en-US" b="1" dirty="0">
                <a:solidFill>
                  <a:srgbClr val="0000CC"/>
                </a:solidFill>
                <a:sym typeface="Symbol" pitchFamily="18" charset="2"/>
              </a:rPr>
              <a:t>'</a:t>
            </a:r>
            <a:r>
              <a:rPr lang="en-US" dirty="0">
                <a:sym typeface="Symbol" pitchFamily="18" charset="2"/>
              </a:rPr>
              <a:t> 		(absorption 1)</a:t>
            </a:r>
            <a:br>
              <a:rPr lang="en-US" dirty="0">
                <a:sym typeface="Symbol" pitchFamily="18" charset="2"/>
              </a:rPr>
            </a:br>
            <a:r>
              <a:rPr lang="en-US" dirty="0">
                <a:sym typeface="Symbol" pitchFamily="18" charset="2"/>
              </a:rPr>
              <a:t>= </a:t>
            </a:r>
            <a:r>
              <a:rPr lang="en-US" dirty="0" err="1">
                <a:sym typeface="Symbol" pitchFamily="18" charset="2"/>
              </a:rPr>
              <a:t>ab</a:t>
            </a:r>
            <a:r>
              <a:rPr lang="en-US" dirty="0">
                <a:sym typeface="Symbol" pitchFamily="18" charset="2"/>
              </a:rPr>
              <a:t> + </a:t>
            </a:r>
            <a:r>
              <a:rPr lang="en-US" dirty="0" err="1">
                <a:sym typeface="Symbol" pitchFamily="18" charset="2"/>
              </a:rPr>
              <a:t>cd</a:t>
            </a:r>
            <a:r>
              <a:rPr lang="en-US" dirty="0">
                <a:sym typeface="Symbol" pitchFamily="18" charset="2"/>
              </a:rPr>
              <a:t> + b(</a:t>
            </a:r>
            <a:r>
              <a:rPr lang="en-US" b="1" dirty="0" err="1">
                <a:solidFill>
                  <a:srgbClr val="0000CC"/>
                </a:solidFill>
                <a:sym typeface="Symbol" pitchFamily="18" charset="2"/>
              </a:rPr>
              <a:t>c'+d</a:t>
            </a:r>
            <a:r>
              <a:rPr lang="en-US" b="1" dirty="0">
                <a:solidFill>
                  <a:srgbClr val="0000CC"/>
                </a:solidFill>
                <a:sym typeface="Symbol" pitchFamily="18" charset="2"/>
              </a:rPr>
              <a:t>'</a:t>
            </a:r>
            <a:r>
              <a:rPr lang="en-US" dirty="0">
                <a:sym typeface="Symbol" pitchFamily="18" charset="2"/>
              </a:rPr>
              <a:t>)  		(distributivity)</a:t>
            </a:r>
            <a:br>
              <a:rPr lang="en-US" dirty="0">
                <a:sym typeface="Symbol" pitchFamily="18" charset="2"/>
              </a:rPr>
            </a:br>
            <a:r>
              <a:rPr lang="en-US" dirty="0">
                <a:sym typeface="Symbol" pitchFamily="18" charset="2"/>
              </a:rPr>
              <a:t>= </a:t>
            </a:r>
            <a:r>
              <a:rPr lang="en-US" dirty="0" err="1">
                <a:sym typeface="Symbol" pitchFamily="18" charset="2"/>
              </a:rPr>
              <a:t>ab</a:t>
            </a:r>
            <a:r>
              <a:rPr lang="en-US" dirty="0">
                <a:sym typeface="Symbol" pitchFamily="18" charset="2"/>
              </a:rPr>
              <a:t> + </a:t>
            </a:r>
            <a:r>
              <a:rPr lang="en-US" b="1" dirty="0" err="1">
                <a:solidFill>
                  <a:srgbClr val="0000CC"/>
                </a:solidFill>
                <a:sym typeface="Symbol" pitchFamily="18" charset="2"/>
              </a:rPr>
              <a:t>cd</a:t>
            </a:r>
            <a:r>
              <a:rPr lang="en-US" b="1" dirty="0">
                <a:solidFill>
                  <a:srgbClr val="0000CC"/>
                </a:solidFill>
                <a:sym typeface="Symbol" pitchFamily="18" charset="2"/>
              </a:rPr>
              <a:t> + b(</a:t>
            </a:r>
            <a:r>
              <a:rPr lang="en-US" b="1" dirty="0" err="1">
                <a:solidFill>
                  <a:srgbClr val="0000CC"/>
                </a:solidFill>
                <a:sym typeface="Symbol" pitchFamily="18" charset="2"/>
              </a:rPr>
              <a:t>cd</a:t>
            </a:r>
            <a:r>
              <a:rPr lang="en-US" b="1" dirty="0">
                <a:solidFill>
                  <a:srgbClr val="0000CC"/>
                </a:solidFill>
                <a:sym typeface="Symbol" pitchFamily="18" charset="2"/>
              </a:rPr>
              <a:t>)'</a:t>
            </a:r>
            <a:r>
              <a:rPr lang="en-US" dirty="0">
                <a:sym typeface="Symbol" pitchFamily="18" charset="2"/>
              </a:rPr>
              <a:t>  		(</a:t>
            </a:r>
            <a:r>
              <a:rPr lang="en-US" dirty="0" err="1">
                <a:sym typeface="Symbol" pitchFamily="18" charset="2"/>
              </a:rPr>
              <a:t>DeMorgan’s</a:t>
            </a:r>
            <a:r>
              <a:rPr lang="en-US" dirty="0">
                <a:sym typeface="Symbol" pitchFamily="18" charset="2"/>
              </a:rPr>
              <a:t>)</a:t>
            </a:r>
            <a:br>
              <a:rPr lang="en-US" dirty="0">
                <a:sym typeface="Symbol" pitchFamily="18" charset="2"/>
              </a:rPr>
            </a:br>
            <a:r>
              <a:rPr lang="en-US" dirty="0">
                <a:sym typeface="Symbol" pitchFamily="18" charset="2"/>
              </a:rPr>
              <a:t>= </a:t>
            </a:r>
            <a:r>
              <a:rPr lang="en-US" b="1" dirty="0" err="1">
                <a:solidFill>
                  <a:srgbClr val="0000CC"/>
                </a:solidFill>
                <a:sym typeface="Symbol" pitchFamily="18" charset="2"/>
              </a:rPr>
              <a:t>ab</a:t>
            </a:r>
            <a:r>
              <a:rPr lang="en-US" dirty="0">
                <a:sym typeface="Symbol" pitchFamily="18" charset="2"/>
              </a:rPr>
              <a:t> + </a:t>
            </a:r>
            <a:r>
              <a:rPr lang="en-US" dirty="0" err="1">
                <a:sym typeface="Symbol" pitchFamily="18" charset="2"/>
              </a:rPr>
              <a:t>cd</a:t>
            </a:r>
            <a:r>
              <a:rPr lang="en-US" dirty="0">
                <a:sym typeface="Symbol" pitchFamily="18" charset="2"/>
              </a:rPr>
              <a:t> + </a:t>
            </a:r>
            <a:r>
              <a:rPr lang="en-US" b="1" dirty="0">
                <a:solidFill>
                  <a:srgbClr val="0000CC"/>
                </a:solidFill>
                <a:sym typeface="Symbol" pitchFamily="18" charset="2"/>
              </a:rPr>
              <a:t>b</a:t>
            </a:r>
            <a:r>
              <a:rPr lang="en-US" dirty="0">
                <a:sym typeface="Symbol" pitchFamily="18" charset="2"/>
              </a:rPr>
              <a:t> 			(absorption 2)</a:t>
            </a:r>
            <a:br>
              <a:rPr lang="en-US" dirty="0">
                <a:sym typeface="Symbol" pitchFamily="18" charset="2"/>
              </a:rPr>
            </a:br>
            <a:r>
              <a:rPr lang="en-US" dirty="0">
                <a:sym typeface="Symbol" pitchFamily="18" charset="2"/>
              </a:rPr>
              <a:t>= b + </a:t>
            </a:r>
            <a:r>
              <a:rPr lang="en-US" dirty="0" err="1">
                <a:sym typeface="Symbol" pitchFamily="18" charset="2"/>
              </a:rPr>
              <a:t>cd</a:t>
            </a:r>
            <a:r>
              <a:rPr lang="en-US" dirty="0">
                <a:sym typeface="Symbol" pitchFamily="18" charset="2"/>
              </a:rPr>
              <a:t> 				(absorption 1)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1497494" y="5294515"/>
            <a:ext cx="5738191" cy="543340"/>
          </a:xfrm>
          <a:prstGeom prst="rect">
            <a:avLst/>
          </a:prstGeom>
          <a:solidFill>
            <a:srgbClr val="FFFFCC"/>
          </a:solidFill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Bef>
                <a:spcPct val="50000"/>
              </a:spcBef>
              <a:spcAft>
                <a:spcPts val="0"/>
              </a:spcAft>
              <a:buSzPct val="100000"/>
              <a:buNone/>
            </a:pPr>
            <a:r>
              <a:rPr lang="en-US" dirty="0"/>
              <a:t>Number of literals reduced from 13 to 3.</a:t>
            </a:r>
            <a:endParaRPr lang="en-US" dirty="0">
              <a:sym typeface="Symbol" pitchFamily="18" charset="2"/>
            </a:endParaRPr>
          </a:p>
        </p:txBody>
      </p:sp>
      <p:sp>
        <p:nvSpPr>
          <p:cNvPr id="2" name="Oval 1"/>
          <p:cNvSpPr/>
          <p:nvPr/>
        </p:nvSpPr>
        <p:spPr>
          <a:xfrm>
            <a:off x="1722783" y="2160104"/>
            <a:ext cx="848139" cy="371061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139894" y="2180252"/>
            <a:ext cx="630889" cy="371061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4956313" y="2180252"/>
            <a:ext cx="3882887" cy="1200329"/>
            <a:chOff x="4956313" y="2180252"/>
            <a:chExt cx="3882887" cy="1200329"/>
          </a:xfrm>
        </p:grpSpPr>
        <p:sp>
          <p:nvSpPr>
            <p:cNvPr id="3" name="TextBox 2"/>
            <p:cNvSpPr txBox="1"/>
            <p:nvPr/>
          </p:nvSpPr>
          <p:spPr>
            <a:xfrm>
              <a:off x="6877878" y="2180252"/>
              <a:ext cx="1961322" cy="12003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 err="1">
                  <a:solidFill>
                    <a:srgbClr val="0000CC"/>
                  </a:solidFill>
                  <a:sym typeface="Symbol" pitchFamily="18" charset="2"/>
                </a:rPr>
                <a:t>abd</a:t>
              </a:r>
              <a:r>
                <a:rPr lang="en-US" dirty="0">
                  <a:sym typeface="Symbol" pitchFamily="18" charset="2"/>
                </a:rPr>
                <a:t> + </a:t>
              </a:r>
              <a:r>
                <a:rPr lang="en-US" b="1" dirty="0" err="1">
                  <a:solidFill>
                    <a:srgbClr val="0000CC"/>
                  </a:solidFill>
                  <a:sym typeface="Symbol" pitchFamily="18" charset="2"/>
                </a:rPr>
                <a:t>bd</a:t>
              </a:r>
              <a:r>
                <a:rPr lang="en-US" b="1" dirty="0">
                  <a:solidFill>
                    <a:srgbClr val="0000CC"/>
                  </a:solidFill>
                  <a:sym typeface="Symbol" pitchFamily="18" charset="2"/>
                </a:rPr>
                <a:t>'</a:t>
              </a:r>
              <a:r>
                <a:rPr lang="en-US" dirty="0">
                  <a:sym typeface="Symbol" pitchFamily="18" charset="2"/>
                </a:rPr>
                <a:t> </a:t>
              </a:r>
            </a:p>
            <a:p>
              <a:r>
                <a:rPr lang="en-SG" dirty="0">
                  <a:sym typeface="Symbol" pitchFamily="18" charset="2"/>
                </a:rPr>
                <a:t>= </a:t>
              </a:r>
              <a:r>
                <a:rPr lang="en-US" b="1" dirty="0">
                  <a:solidFill>
                    <a:srgbClr val="0000CC"/>
                  </a:solidFill>
                  <a:sym typeface="Symbol" pitchFamily="18" charset="2"/>
                </a:rPr>
                <a:t>b </a:t>
              </a:r>
              <a:r>
                <a:rPr lang="en-US" dirty="0">
                  <a:solidFill>
                    <a:srgbClr val="0000CC"/>
                  </a:solidFill>
                  <a:sym typeface="Symbol" pitchFamily="18" charset="2"/>
                </a:rPr>
                <a:t>(</a:t>
              </a:r>
              <a:r>
                <a:rPr lang="en-US" b="1" dirty="0" err="1">
                  <a:solidFill>
                    <a:srgbClr val="0000CC"/>
                  </a:solidFill>
                  <a:sym typeface="Symbol" pitchFamily="18" charset="2"/>
                </a:rPr>
                <a:t>ad</a:t>
              </a:r>
              <a:r>
                <a:rPr lang="en-US" dirty="0">
                  <a:sym typeface="Symbol" pitchFamily="18" charset="2"/>
                </a:rPr>
                <a:t> + </a:t>
              </a:r>
              <a:r>
                <a:rPr lang="en-US" b="1" dirty="0">
                  <a:solidFill>
                    <a:srgbClr val="0000CC"/>
                  </a:solidFill>
                  <a:sym typeface="Symbol" pitchFamily="18" charset="2"/>
                </a:rPr>
                <a:t>d'</a:t>
              </a:r>
              <a:r>
                <a:rPr lang="en-US" dirty="0">
                  <a:sym typeface="Symbol" pitchFamily="18" charset="2"/>
                </a:rPr>
                <a:t>)</a:t>
              </a:r>
            </a:p>
            <a:p>
              <a:r>
                <a:rPr lang="en-US" dirty="0">
                  <a:sym typeface="Symbol" pitchFamily="18" charset="2"/>
                </a:rPr>
                <a:t>= </a:t>
              </a:r>
              <a:r>
                <a:rPr lang="en-US" b="1" dirty="0">
                  <a:solidFill>
                    <a:srgbClr val="0000CC"/>
                  </a:solidFill>
                  <a:sym typeface="Symbol" pitchFamily="18" charset="2"/>
                </a:rPr>
                <a:t>b </a:t>
              </a:r>
              <a:r>
                <a:rPr lang="en-US" dirty="0">
                  <a:solidFill>
                    <a:srgbClr val="0000CC"/>
                  </a:solidFill>
                  <a:sym typeface="Symbol" pitchFamily="18" charset="2"/>
                </a:rPr>
                <a:t>(</a:t>
              </a:r>
              <a:r>
                <a:rPr lang="en-US" b="1" dirty="0">
                  <a:solidFill>
                    <a:srgbClr val="0000CC"/>
                  </a:solidFill>
                  <a:sym typeface="Symbol" pitchFamily="18" charset="2"/>
                </a:rPr>
                <a:t>a</a:t>
              </a:r>
              <a:r>
                <a:rPr lang="en-US" dirty="0">
                  <a:sym typeface="Symbol" pitchFamily="18" charset="2"/>
                </a:rPr>
                <a:t> + </a:t>
              </a:r>
              <a:r>
                <a:rPr lang="en-US" b="1" dirty="0">
                  <a:solidFill>
                    <a:srgbClr val="0000CC"/>
                  </a:solidFill>
                  <a:sym typeface="Symbol" pitchFamily="18" charset="2"/>
                </a:rPr>
                <a:t>d'</a:t>
              </a:r>
              <a:r>
                <a:rPr lang="en-US" dirty="0">
                  <a:sym typeface="Symbol" pitchFamily="18" charset="2"/>
                </a:rPr>
                <a:t>)</a:t>
              </a:r>
            </a:p>
            <a:p>
              <a:r>
                <a:rPr lang="en-US" dirty="0">
                  <a:sym typeface="Symbol" pitchFamily="18" charset="2"/>
                </a:rPr>
                <a:t>= </a:t>
              </a:r>
              <a:r>
                <a:rPr lang="en-US" b="1" dirty="0" err="1">
                  <a:solidFill>
                    <a:srgbClr val="0000CC"/>
                  </a:solidFill>
                  <a:sym typeface="Symbol" pitchFamily="18" charset="2"/>
                </a:rPr>
                <a:t>ab</a:t>
              </a:r>
              <a:r>
                <a:rPr lang="en-US" dirty="0">
                  <a:sym typeface="Symbol" pitchFamily="18" charset="2"/>
                </a:rPr>
                <a:t> + </a:t>
              </a:r>
              <a:r>
                <a:rPr lang="en-US" b="1" dirty="0" err="1">
                  <a:solidFill>
                    <a:srgbClr val="0000CC"/>
                  </a:solidFill>
                  <a:sym typeface="Symbol" pitchFamily="18" charset="2"/>
                </a:rPr>
                <a:t>bd</a:t>
              </a:r>
              <a:r>
                <a:rPr lang="en-US" b="1" dirty="0">
                  <a:solidFill>
                    <a:srgbClr val="0000CC"/>
                  </a:solidFill>
                  <a:sym typeface="Symbol" pitchFamily="18" charset="2"/>
                </a:rPr>
                <a:t>'</a:t>
              </a:r>
              <a:r>
                <a:rPr lang="en-US" dirty="0">
                  <a:sym typeface="Symbol" pitchFamily="18" charset="2"/>
                </a:rPr>
                <a:t> </a:t>
              </a:r>
            </a:p>
          </p:txBody>
        </p:sp>
        <p:cxnSp>
          <p:nvCxnSpPr>
            <p:cNvPr id="5" name="Straight Arrow Connector 4"/>
            <p:cNvCxnSpPr/>
            <p:nvPr/>
          </p:nvCxnSpPr>
          <p:spPr>
            <a:xfrm flipH="1" flipV="1">
              <a:off x="4956313" y="2345634"/>
              <a:ext cx="1921565" cy="2014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>
                <a:sym typeface="Wingdings 2" pitchFamily="18" charset="2"/>
              </a:rPr>
              <a:t></a:t>
            </a:r>
          </a:p>
        </p:txBody>
      </p:sp>
    </p:spTree>
    <p:extLst>
      <p:ext uri="{BB962C8B-B14F-4D97-AF65-F5344CB8AC3E}">
        <p14:creationId xmlns:p14="http://schemas.microsoft.com/office/powerpoint/2010/main" val="8070575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3. Half Adder (1/2)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#15: Simplification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8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457200" y="1371600"/>
            <a:ext cx="8077200" cy="19685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800000"/>
                </a:solidFill>
              </a:rPr>
              <a:t>Half adder</a:t>
            </a:r>
            <a:r>
              <a:rPr lang="en-US" dirty="0"/>
              <a:t> is a circuit that adds 2 single bits (X, Y) to produce a result of 2 bits (C, S).</a:t>
            </a:r>
          </a:p>
          <a:p>
            <a:pPr marL="265113" indent="-265113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The </a:t>
            </a:r>
            <a:r>
              <a:rPr lang="en-US" dirty="0">
                <a:solidFill>
                  <a:srgbClr val="800000"/>
                </a:solidFill>
              </a:rPr>
              <a:t>black-box representation</a:t>
            </a:r>
            <a:r>
              <a:rPr lang="en-US" dirty="0"/>
              <a:t> and </a:t>
            </a:r>
            <a:r>
              <a:rPr lang="en-US" dirty="0">
                <a:solidFill>
                  <a:srgbClr val="800000"/>
                </a:solidFill>
              </a:rPr>
              <a:t>truth table</a:t>
            </a:r>
            <a:r>
              <a:rPr lang="en-US" dirty="0"/>
              <a:t> for half adder are shown below.</a:t>
            </a:r>
            <a:endParaRPr lang="en-US" dirty="0">
              <a:sym typeface="Symbol" pitchFamily="18" charset="2"/>
            </a:endParaRPr>
          </a:p>
        </p:txBody>
      </p:sp>
      <p:graphicFrame>
        <p:nvGraphicFramePr>
          <p:cNvPr id="26" name="Group 153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1585213081"/>
              </p:ext>
            </p:extLst>
          </p:nvPr>
        </p:nvGraphicFramePr>
        <p:xfrm>
          <a:off x="5486400" y="3200400"/>
          <a:ext cx="2209800" cy="2194560"/>
        </p:xfrm>
        <a:graphic>
          <a:graphicData uri="http://schemas.openxmlformats.org/drawingml/2006/table">
            <a:tbl>
              <a:tblPr/>
              <a:tblGrid>
                <a:gridCol w="55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685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Inputs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Outputs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5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1143000" y="3687472"/>
            <a:ext cx="3833813" cy="1082968"/>
            <a:chOff x="1143000" y="3687472"/>
            <a:chExt cx="3833813" cy="1082968"/>
          </a:xfrm>
        </p:grpSpPr>
        <p:grpSp>
          <p:nvGrpSpPr>
            <p:cNvPr id="14" name="Group 4"/>
            <p:cNvGrpSpPr>
              <a:grpSpLocks/>
            </p:cNvGrpSpPr>
            <p:nvPr/>
          </p:nvGrpSpPr>
          <p:grpSpPr bwMode="auto">
            <a:xfrm>
              <a:off x="1143000" y="3733802"/>
              <a:ext cx="3833813" cy="1036638"/>
              <a:chOff x="1137" y="3168"/>
              <a:chExt cx="2415" cy="653"/>
            </a:xfrm>
          </p:grpSpPr>
          <p:sp>
            <p:nvSpPr>
              <p:cNvPr id="15" name="Rectangle 5"/>
              <p:cNvSpPr>
                <a:spLocks noChangeArrowheads="1"/>
              </p:cNvSpPr>
              <p:nvPr/>
            </p:nvSpPr>
            <p:spPr bwMode="auto">
              <a:xfrm>
                <a:off x="1776" y="3168"/>
                <a:ext cx="576" cy="65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" name="Text Box 6"/>
              <p:cNvSpPr txBox="1">
                <a:spLocks noChangeArrowheads="1"/>
              </p:cNvSpPr>
              <p:nvPr/>
            </p:nvSpPr>
            <p:spPr bwMode="auto">
              <a:xfrm>
                <a:off x="1776" y="3360"/>
                <a:ext cx="576" cy="4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ts val="600"/>
                  </a:spcBef>
                </a:pPr>
                <a:r>
                  <a:rPr lang="en-US" dirty="0"/>
                  <a:t>Half adder</a:t>
                </a:r>
                <a:endParaRPr lang="en-US" sz="2000" dirty="0"/>
              </a:p>
            </p:txBody>
          </p:sp>
          <p:sp>
            <p:nvSpPr>
              <p:cNvPr id="17" name="Line 7"/>
              <p:cNvSpPr>
                <a:spLocks noChangeShapeType="1"/>
              </p:cNvSpPr>
              <p:nvPr/>
            </p:nvSpPr>
            <p:spPr bwMode="auto">
              <a:xfrm>
                <a:off x="1344" y="3312"/>
                <a:ext cx="43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Line 8"/>
              <p:cNvSpPr>
                <a:spLocks noChangeShapeType="1"/>
              </p:cNvSpPr>
              <p:nvPr/>
            </p:nvSpPr>
            <p:spPr bwMode="auto">
              <a:xfrm>
                <a:off x="2352" y="3312"/>
                <a:ext cx="43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Line 9"/>
              <p:cNvSpPr>
                <a:spLocks noChangeShapeType="1"/>
              </p:cNvSpPr>
              <p:nvPr/>
            </p:nvSpPr>
            <p:spPr bwMode="auto">
              <a:xfrm>
                <a:off x="2352" y="3600"/>
                <a:ext cx="43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" name="Line 10"/>
              <p:cNvSpPr>
                <a:spLocks noChangeShapeType="1"/>
              </p:cNvSpPr>
              <p:nvPr/>
            </p:nvSpPr>
            <p:spPr bwMode="auto">
              <a:xfrm>
                <a:off x="1344" y="3600"/>
                <a:ext cx="43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Text Box 11"/>
              <p:cNvSpPr txBox="1">
                <a:spLocks noChangeArrowheads="1"/>
              </p:cNvSpPr>
              <p:nvPr/>
            </p:nvSpPr>
            <p:spPr bwMode="auto">
              <a:xfrm>
                <a:off x="1137" y="3208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/>
                  <a:t>X</a:t>
                </a:r>
              </a:p>
            </p:txBody>
          </p:sp>
          <p:sp>
            <p:nvSpPr>
              <p:cNvPr id="22" name="Text Box 12"/>
              <p:cNvSpPr txBox="1">
                <a:spLocks noChangeArrowheads="1"/>
              </p:cNvSpPr>
              <p:nvPr/>
            </p:nvSpPr>
            <p:spPr bwMode="auto">
              <a:xfrm>
                <a:off x="1137" y="3480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/>
                  <a:t>Y</a:t>
                </a:r>
              </a:p>
            </p:txBody>
          </p:sp>
          <p:sp>
            <p:nvSpPr>
              <p:cNvPr id="23" name="Text Box 13"/>
              <p:cNvSpPr txBox="1">
                <a:spLocks noChangeArrowheads="1"/>
              </p:cNvSpPr>
              <p:nvPr/>
            </p:nvSpPr>
            <p:spPr bwMode="auto">
              <a:xfrm>
                <a:off x="2976" y="3360"/>
                <a:ext cx="57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/>
                  <a:t>(X+Y)</a:t>
                </a:r>
              </a:p>
            </p:txBody>
          </p:sp>
          <p:sp>
            <p:nvSpPr>
              <p:cNvPr id="24" name="Text Box 14"/>
              <p:cNvSpPr txBox="1">
                <a:spLocks noChangeArrowheads="1"/>
              </p:cNvSpPr>
              <p:nvPr/>
            </p:nvSpPr>
            <p:spPr bwMode="auto">
              <a:xfrm>
                <a:off x="2745" y="3199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/>
                  <a:t>S</a:t>
                </a:r>
              </a:p>
            </p:txBody>
          </p:sp>
          <p:sp>
            <p:nvSpPr>
              <p:cNvPr id="25" name="Text Box 15"/>
              <p:cNvSpPr txBox="1">
                <a:spLocks noChangeArrowheads="1"/>
              </p:cNvSpPr>
              <p:nvPr/>
            </p:nvSpPr>
            <p:spPr bwMode="auto">
              <a:xfrm>
                <a:off x="2745" y="3471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/>
                  <a:t>C</a:t>
                </a:r>
              </a:p>
            </p:txBody>
          </p:sp>
        </p:grpSp>
        <p:sp>
          <p:nvSpPr>
            <p:cNvPr id="41" name="Text Box 6"/>
            <p:cNvSpPr txBox="1">
              <a:spLocks noChangeArrowheads="1"/>
            </p:cNvSpPr>
            <p:nvPr/>
          </p:nvSpPr>
          <p:spPr bwMode="auto">
            <a:xfrm>
              <a:off x="2314524" y="3687472"/>
              <a:ext cx="585891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dirty="0">
                  <a:sym typeface="Symbol" panose="05050102010706020507" pitchFamily="18" charset="2"/>
                </a:rPr>
                <a:t>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2945203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3. Half Adder (2/2)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#15: Simplification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9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27" name="Rectangle 3"/>
          <p:cNvSpPr txBox="1">
            <a:spLocks noChangeArrowheads="1"/>
          </p:cNvSpPr>
          <p:nvPr/>
        </p:nvSpPr>
        <p:spPr>
          <a:xfrm>
            <a:off x="457200" y="1600200"/>
            <a:ext cx="8229600" cy="453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In canonical form (sum-of-</a:t>
            </a:r>
            <a:r>
              <a:rPr lang="en-US" dirty="0" err="1"/>
              <a:t>minterms</a:t>
            </a:r>
            <a:r>
              <a:rPr lang="en-US" dirty="0"/>
              <a:t>):</a:t>
            </a:r>
          </a:p>
          <a:p>
            <a:pPr marL="622300" lvl="1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800000"/>
                </a:solidFill>
              </a:rPr>
              <a:t>C = X∙Y</a:t>
            </a:r>
          </a:p>
          <a:p>
            <a:pPr marL="622300" lvl="1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0000CC"/>
                </a:solidFill>
              </a:rPr>
              <a:t>S = X'∙Y + X∙Y'</a:t>
            </a:r>
            <a:r>
              <a:rPr lang="en-US" sz="2200" dirty="0"/>
              <a:t> </a:t>
            </a:r>
          </a:p>
          <a:p>
            <a:pPr marL="265113" indent="-265113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Output S can be simplified further (though no longer in SOP form):</a:t>
            </a:r>
          </a:p>
          <a:p>
            <a:pPr marL="622300" lvl="1" indent="-265113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0000CC"/>
                </a:solidFill>
              </a:rPr>
              <a:t>S = X'∙Y + X∙Y' = X </a:t>
            </a:r>
            <a:r>
              <a:rPr lang="en-US" sz="2200" dirty="0">
                <a:solidFill>
                  <a:srgbClr val="0000CC"/>
                </a:solidFill>
                <a:sym typeface="Symbol" pitchFamily="18" charset="2"/>
              </a:rPr>
              <a:t> Y</a:t>
            </a:r>
          </a:p>
          <a:p>
            <a:pPr marL="265113" indent="-265113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Implementation of a half adder</a:t>
            </a:r>
          </a:p>
        </p:txBody>
      </p:sp>
      <p:graphicFrame>
        <p:nvGraphicFramePr>
          <p:cNvPr id="28" name="Group 120"/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3173368088"/>
              </p:ext>
            </p:extLst>
          </p:nvPr>
        </p:nvGraphicFramePr>
        <p:xfrm>
          <a:off x="6553200" y="914400"/>
          <a:ext cx="1905000" cy="1828800"/>
        </p:xfrm>
        <a:graphic>
          <a:graphicData uri="http://schemas.openxmlformats.org/drawingml/2006/table">
            <a:tbl>
              <a:tblPr/>
              <a:tblGrid>
                <a:gridCol w="47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5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29" name="Group 121"/>
          <p:cNvGrpSpPr>
            <a:grpSpLocks/>
          </p:cNvGrpSpPr>
          <p:nvPr/>
        </p:nvGrpSpPr>
        <p:grpSpPr bwMode="auto">
          <a:xfrm>
            <a:off x="5334000" y="4114800"/>
            <a:ext cx="3067050" cy="1692275"/>
            <a:chOff x="3024" y="2544"/>
            <a:chExt cx="1932" cy="1066"/>
          </a:xfrm>
        </p:grpSpPr>
        <p:sp>
          <p:nvSpPr>
            <p:cNvPr id="30" name="AutoShape 122"/>
            <p:cNvSpPr>
              <a:spLocks noChangeArrowheads="1"/>
            </p:cNvSpPr>
            <p:nvPr/>
          </p:nvSpPr>
          <p:spPr bwMode="auto">
            <a:xfrm>
              <a:off x="3891" y="3240"/>
              <a:ext cx="476" cy="370"/>
            </a:xfrm>
            <a:prstGeom prst="flowChartDelay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123"/>
            <p:cNvSpPr>
              <a:spLocks noChangeShapeType="1"/>
            </p:cNvSpPr>
            <p:nvPr/>
          </p:nvSpPr>
          <p:spPr bwMode="auto">
            <a:xfrm flipV="1">
              <a:off x="3248" y="2668"/>
              <a:ext cx="677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124"/>
            <p:cNvSpPr>
              <a:spLocks noChangeShapeType="1"/>
            </p:cNvSpPr>
            <p:nvPr/>
          </p:nvSpPr>
          <p:spPr bwMode="auto">
            <a:xfrm>
              <a:off x="3231" y="2833"/>
              <a:ext cx="694" cy="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125"/>
            <p:cNvSpPr>
              <a:spLocks noChangeShapeType="1"/>
            </p:cNvSpPr>
            <p:nvPr/>
          </p:nvSpPr>
          <p:spPr bwMode="auto">
            <a:xfrm flipV="1">
              <a:off x="4360" y="2744"/>
              <a:ext cx="336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126"/>
            <p:cNvSpPr>
              <a:spLocks noChangeShapeType="1"/>
            </p:cNvSpPr>
            <p:nvPr/>
          </p:nvSpPr>
          <p:spPr bwMode="auto">
            <a:xfrm flipV="1">
              <a:off x="3571" y="3332"/>
              <a:ext cx="320" cy="6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127"/>
            <p:cNvSpPr>
              <a:spLocks noChangeShapeType="1"/>
            </p:cNvSpPr>
            <p:nvPr/>
          </p:nvSpPr>
          <p:spPr bwMode="auto">
            <a:xfrm flipH="1">
              <a:off x="3571" y="2665"/>
              <a:ext cx="0" cy="67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128"/>
            <p:cNvSpPr>
              <a:spLocks noChangeShapeType="1"/>
            </p:cNvSpPr>
            <p:nvPr/>
          </p:nvSpPr>
          <p:spPr bwMode="auto">
            <a:xfrm flipH="1">
              <a:off x="3401" y="2833"/>
              <a:ext cx="0" cy="67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129"/>
            <p:cNvSpPr>
              <a:spLocks noChangeShapeType="1"/>
            </p:cNvSpPr>
            <p:nvPr/>
          </p:nvSpPr>
          <p:spPr bwMode="auto">
            <a:xfrm flipV="1">
              <a:off x="3401" y="3504"/>
              <a:ext cx="487" cy="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130"/>
            <p:cNvSpPr>
              <a:spLocks noChangeShapeType="1"/>
            </p:cNvSpPr>
            <p:nvPr/>
          </p:nvSpPr>
          <p:spPr bwMode="auto">
            <a:xfrm flipV="1">
              <a:off x="4368" y="3416"/>
              <a:ext cx="336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Oval 131"/>
            <p:cNvSpPr>
              <a:spLocks noChangeArrowheads="1"/>
            </p:cNvSpPr>
            <p:nvPr/>
          </p:nvSpPr>
          <p:spPr bwMode="auto">
            <a:xfrm>
              <a:off x="3385" y="2810"/>
              <a:ext cx="43" cy="55"/>
            </a:xfrm>
            <a:prstGeom prst="ellipse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Oval 132"/>
            <p:cNvSpPr>
              <a:spLocks noChangeArrowheads="1"/>
            </p:cNvSpPr>
            <p:nvPr/>
          </p:nvSpPr>
          <p:spPr bwMode="auto">
            <a:xfrm>
              <a:off x="3551" y="2634"/>
              <a:ext cx="43" cy="55"/>
            </a:xfrm>
            <a:prstGeom prst="ellipse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2" name="Group 133"/>
            <p:cNvGrpSpPr>
              <a:grpSpLocks/>
            </p:cNvGrpSpPr>
            <p:nvPr/>
          </p:nvGrpSpPr>
          <p:grpSpPr bwMode="auto">
            <a:xfrm>
              <a:off x="3830" y="2564"/>
              <a:ext cx="523" cy="370"/>
              <a:chOff x="2279" y="2352"/>
              <a:chExt cx="523" cy="370"/>
            </a:xfrm>
          </p:grpSpPr>
          <p:sp>
            <p:nvSpPr>
              <p:cNvPr id="46" name="Freeform 134"/>
              <p:cNvSpPr>
                <a:spLocks/>
              </p:cNvSpPr>
              <p:nvPr/>
            </p:nvSpPr>
            <p:spPr bwMode="auto">
              <a:xfrm>
                <a:off x="2326" y="2352"/>
                <a:ext cx="68" cy="370"/>
              </a:xfrm>
              <a:custGeom>
                <a:avLst/>
                <a:gdLst>
                  <a:gd name="T0" fmla="*/ 0 w 288"/>
                  <a:gd name="T1" fmla="*/ 0 h 864"/>
                  <a:gd name="T2" fmla="*/ 1 w 288"/>
                  <a:gd name="T3" fmla="*/ 15 h 864"/>
                  <a:gd name="T4" fmla="*/ 0 w 288"/>
                  <a:gd name="T5" fmla="*/ 29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" name="Line 135"/>
              <p:cNvSpPr>
                <a:spLocks noChangeShapeType="1"/>
              </p:cNvSpPr>
              <p:nvPr/>
            </p:nvSpPr>
            <p:spPr bwMode="auto">
              <a:xfrm>
                <a:off x="2326" y="2352"/>
                <a:ext cx="17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" name="Line 136"/>
              <p:cNvSpPr>
                <a:spLocks noChangeShapeType="1"/>
              </p:cNvSpPr>
              <p:nvPr/>
            </p:nvSpPr>
            <p:spPr bwMode="auto">
              <a:xfrm>
                <a:off x="2326" y="2722"/>
                <a:ext cx="17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" name="Freeform 137"/>
              <p:cNvSpPr>
                <a:spLocks/>
              </p:cNvSpPr>
              <p:nvPr/>
            </p:nvSpPr>
            <p:spPr bwMode="auto">
              <a:xfrm>
                <a:off x="2496" y="2352"/>
                <a:ext cx="306" cy="202"/>
              </a:xfrm>
              <a:custGeom>
                <a:avLst/>
                <a:gdLst>
                  <a:gd name="T0" fmla="*/ 0 w 576"/>
                  <a:gd name="T1" fmla="*/ 0 h 432"/>
                  <a:gd name="T2" fmla="*/ 35 w 576"/>
                  <a:gd name="T3" fmla="*/ 7 h 432"/>
                  <a:gd name="T4" fmla="*/ 46 w 576"/>
                  <a:gd name="T5" fmla="*/ 21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" name="Freeform 138"/>
              <p:cNvSpPr>
                <a:spLocks/>
              </p:cNvSpPr>
              <p:nvPr/>
            </p:nvSpPr>
            <p:spPr bwMode="auto">
              <a:xfrm flipV="1">
                <a:off x="2496" y="2520"/>
                <a:ext cx="306" cy="202"/>
              </a:xfrm>
              <a:custGeom>
                <a:avLst/>
                <a:gdLst>
                  <a:gd name="T0" fmla="*/ 0 w 576"/>
                  <a:gd name="T1" fmla="*/ 0 h 432"/>
                  <a:gd name="T2" fmla="*/ 35 w 576"/>
                  <a:gd name="T3" fmla="*/ 7 h 432"/>
                  <a:gd name="T4" fmla="*/ 46 w 576"/>
                  <a:gd name="T5" fmla="*/ 21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" name="Freeform 139"/>
              <p:cNvSpPr>
                <a:spLocks/>
              </p:cNvSpPr>
              <p:nvPr/>
            </p:nvSpPr>
            <p:spPr bwMode="auto">
              <a:xfrm>
                <a:off x="2279" y="2352"/>
                <a:ext cx="68" cy="370"/>
              </a:xfrm>
              <a:custGeom>
                <a:avLst/>
                <a:gdLst>
                  <a:gd name="T0" fmla="*/ 0 w 288"/>
                  <a:gd name="T1" fmla="*/ 0 h 864"/>
                  <a:gd name="T2" fmla="*/ 1 w 288"/>
                  <a:gd name="T3" fmla="*/ 15 h 864"/>
                  <a:gd name="T4" fmla="*/ 0 w 288"/>
                  <a:gd name="T5" fmla="*/ 29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3" name="Text Box 140"/>
            <p:cNvSpPr txBox="1">
              <a:spLocks noChangeArrowheads="1"/>
            </p:cNvSpPr>
            <p:nvPr/>
          </p:nvSpPr>
          <p:spPr bwMode="auto">
            <a:xfrm>
              <a:off x="3024" y="2544"/>
              <a:ext cx="230" cy="3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GB"/>
                <a:t>X</a:t>
              </a:r>
            </a:p>
            <a:p>
              <a:pPr eaLnBrk="0" hangingPunct="0"/>
              <a:r>
                <a:rPr lang="en-GB"/>
                <a:t>Y</a:t>
              </a:r>
              <a:endParaRPr lang="en-GB" sz="1400"/>
            </a:p>
          </p:txBody>
        </p:sp>
        <p:sp>
          <p:nvSpPr>
            <p:cNvPr id="44" name="Text Box 141"/>
            <p:cNvSpPr txBox="1">
              <a:spLocks noChangeArrowheads="1"/>
            </p:cNvSpPr>
            <p:nvPr/>
          </p:nvSpPr>
          <p:spPr bwMode="auto">
            <a:xfrm>
              <a:off x="4726" y="2634"/>
              <a:ext cx="230" cy="2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GB"/>
                <a:t>S</a:t>
              </a:r>
            </a:p>
          </p:txBody>
        </p:sp>
        <p:sp>
          <p:nvSpPr>
            <p:cNvPr id="45" name="Text Box 142"/>
            <p:cNvSpPr txBox="1">
              <a:spLocks noChangeArrowheads="1"/>
            </p:cNvSpPr>
            <p:nvPr/>
          </p:nvSpPr>
          <p:spPr bwMode="auto">
            <a:xfrm>
              <a:off x="4719" y="3299"/>
              <a:ext cx="230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GB"/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2763724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18249</TotalTime>
  <Words>7255</Words>
  <Application>Microsoft Macintosh PowerPoint</Application>
  <PresentationFormat>On-screen Show (4:3)</PresentationFormat>
  <Paragraphs>2094</Paragraphs>
  <Slides>58</Slides>
  <Notes>57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8" baseType="lpstr">
      <vt:lpstr>Arial</vt:lpstr>
      <vt:lpstr>Calibri</vt:lpstr>
      <vt:lpstr>Courier New</vt:lpstr>
      <vt:lpstr>Symbol</vt:lpstr>
      <vt:lpstr>Tahoma</vt:lpstr>
      <vt:lpstr>Times New Roman</vt:lpstr>
      <vt:lpstr>Wingdings</vt:lpstr>
      <vt:lpstr>Wingdings 2</vt:lpstr>
      <vt:lpstr>Clarity</vt:lpstr>
      <vt:lpstr>Document</vt:lpstr>
      <vt:lpstr>http://www.comp.nus.edu.sg/~cs2100/</vt:lpstr>
      <vt:lpstr>Slido Link</vt:lpstr>
      <vt:lpstr>Lecture #15: Simplification</vt:lpstr>
      <vt:lpstr>1. Function Simplification</vt:lpstr>
      <vt:lpstr>2. Algebraic Simplification (1/3)</vt:lpstr>
      <vt:lpstr>2. Algebraic Simplification (2/3)</vt:lpstr>
      <vt:lpstr>2. Algebraic Simplification (3/3)</vt:lpstr>
      <vt:lpstr>3. Half Adder (1/2)</vt:lpstr>
      <vt:lpstr>3. Half Adder (2/2)</vt:lpstr>
      <vt:lpstr>4. Gray Code (1/3)</vt:lpstr>
      <vt:lpstr>4. Gray Code (2/3)</vt:lpstr>
      <vt:lpstr>4. Gray Code (3/3)</vt:lpstr>
      <vt:lpstr>5.1 Introduction to K-maps</vt:lpstr>
      <vt:lpstr>5.1 2-Variable K-maps (1/3)</vt:lpstr>
      <vt:lpstr>5.1 2-Variable K-maps (2/3)</vt:lpstr>
      <vt:lpstr>5.1 2-Variable K-maps (3/3)</vt:lpstr>
      <vt:lpstr>5.1 3-Variable K-maps (1/2)</vt:lpstr>
      <vt:lpstr>5.1 3-Variable K-maps (2/2)</vt:lpstr>
      <vt:lpstr>Quick Review Questions #1</vt:lpstr>
      <vt:lpstr>5.1 4-Variable K-maps (1/2)</vt:lpstr>
      <vt:lpstr>5.1 4-Variable K-maps (2/2)</vt:lpstr>
      <vt:lpstr>5.1 5-Variable K-maps (1/2)</vt:lpstr>
      <vt:lpstr>5.1 5-Variable K-maps (2/2)</vt:lpstr>
      <vt:lpstr>5.1 Larger K-maps (1/2)</vt:lpstr>
      <vt:lpstr>5.1 Larger K-maps (2/2)</vt:lpstr>
      <vt:lpstr>5.2 How to Use K-maps (1/7)</vt:lpstr>
      <vt:lpstr>5.2 How to Use K-maps (2/7)</vt:lpstr>
      <vt:lpstr>5.2 How to Use K-maps (3/7)</vt:lpstr>
      <vt:lpstr>5.2 How to Use K-maps (4/7)</vt:lpstr>
      <vt:lpstr>5.2 How to Use K-maps (5/7)</vt:lpstr>
      <vt:lpstr>5.2 How to Use K-maps (6/7)</vt:lpstr>
      <vt:lpstr>5.2 How to Use K-maps (7/7)</vt:lpstr>
      <vt:lpstr>5.3 Converting to Minterms Form (1/2)</vt:lpstr>
      <vt:lpstr>5.3 Converting to Minterms Form (2/2)</vt:lpstr>
      <vt:lpstr>5.4 PIs and EPIs (1/3)</vt:lpstr>
      <vt:lpstr>5.4 PIs and EPIs (2/3)</vt:lpstr>
      <vt:lpstr>5.4 PIs and EPIs (3/3)</vt:lpstr>
      <vt:lpstr>Quick Review Questions #2</vt:lpstr>
      <vt:lpstr>5.5 Finding Simplified SOP Expression (1/4)</vt:lpstr>
      <vt:lpstr>5.5 Finding Simplified SOP Expression (2/4)</vt:lpstr>
      <vt:lpstr>5.5 Finding Simplified SOP Expression (3/4)</vt:lpstr>
      <vt:lpstr>5.5 Finding Simplified SOP Expression (4/4)</vt:lpstr>
      <vt:lpstr>Quick Review Questions #3</vt:lpstr>
      <vt:lpstr>5.6 Finding Simplified POS Expression (1/2)</vt:lpstr>
      <vt:lpstr>5.6 Finding Simplified POS Expression (2/2)</vt:lpstr>
      <vt:lpstr>5.7 Don’t-Care Conditions (1/5)</vt:lpstr>
      <vt:lpstr>5.7 Don’t-Care Conditions (2/5)</vt:lpstr>
      <vt:lpstr>5.7 Don’t-Care Conditions (3/5)</vt:lpstr>
      <vt:lpstr>5.7 Don’t-Care Conditions (4/5)</vt:lpstr>
      <vt:lpstr>5.7 Don’t-Care Conditions (5/5)</vt:lpstr>
      <vt:lpstr>6. More Examples (1/6)</vt:lpstr>
      <vt:lpstr>6. More Examples (2/6)</vt:lpstr>
      <vt:lpstr>6. More Examples (3/6)</vt:lpstr>
      <vt:lpstr>6. More Examples (4/6)</vt:lpstr>
      <vt:lpstr>6. More Examples (5/6)</vt:lpstr>
      <vt:lpstr>6. More Examples (6/6)</vt:lpstr>
      <vt:lpstr>Reading</vt:lpstr>
      <vt:lpstr>End of File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CS2100 Computer Organisation</dc:title>
  <dc:subject>Week 1</dc:subject>
  <dc:creator>Aaron Tan</dc:creator>
  <cp:lastModifiedBy>Tan Keng Yan, Colin</cp:lastModifiedBy>
  <cp:revision>1660</cp:revision>
  <cp:lastPrinted>2017-06-30T03:15:07Z</cp:lastPrinted>
  <dcterms:created xsi:type="dcterms:W3CDTF">1998-09-05T15:03:32Z</dcterms:created>
  <dcterms:modified xsi:type="dcterms:W3CDTF">2022-09-23T11:45:38Z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