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087" r:id="rId1"/>
  </p:sldMasterIdLst>
  <p:notesMasterIdLst>
    <p:notesMasterId r:id="rId30"/>
  </p:notesMasterIdLst>
  <p:handoutMasterIdLst>
    <p:handoutMasterId r:id="rId31"/>
  </p:handoutMasterIdLst>
  <p:sldIdLst>
    <p:sldId id="256" r:id="rId2"/>
    <p:sldId id="468" r:id="rId3"/>
    <p:sldId id="602" r:id="rId4"/>
    <p:sldId id="604" r:id="rId5"/>
    <p:sldId id="605" r:id="rId6"/>
    <p:sldId id="606" r:id="rId7"/>
    <p:sldId id="607" r:id="rId8"/>
    <p:sldId id="608" r:id="rId9"/>
    <p:sldId id="609" r:id="rId10"/>
    <p:sldId id="610" r:id="rId11"/>
    <p:sldId id="611" r:id="rId12"/>
    <p:sldId id="612" r:id="rId13"/>
    <p:sldId id="613" r:id="rId14"/>
    <p:sldId id="614" r:id="rId15"/>
    <p:sldId id="615" r:id="rId16"/>
    <p:sldId id="616" r:id="rId17"/>
    <p:sldId id="617" r:id="rId18"/>
    <p:sldId id="618" r:id="rId19"/>
    <p:sldId id="619" r:id="rId20"/>
    <p:sldId id="620" r:id="rId21"/>
    <p:sldId id="621" r:id="rId22"/>
    <p:sldId id="622" r:id="rId23"/>
    <p:sldId id="623" r:id="rId24"/>
    <p:sldId id="624" r:id="rId25"/>
    <p:sldId id="625" r:id="rId26"/>
    <p:sldId id="626" r:id="rId27"/>
    <p:sldId id="627" r:id="rId28"/>
    <p:sldId id="308" r:id="rId29"/>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8" userDrawn="1">
          <p15:clr>
            <a:srgbClr val="A4A3A4"/>
          </p15:clr>
        </p15:guide>
        <p15:guide id="2" pos="214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CC"/>
    <a:srgbClr val="006600"/>
    <a:srgbClr val="3366FF"/>
    <a:srgbClr val="FF6600"/>
    <a:srgbClr val="FF3300"/>
    <a:srgbClr val="FFFFFF"/>
    <a:srgbClr val="E2FFC5"/>
    <a:srgbClr val="E9ECEB"/>
    <a:srgbClr val="EFE9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10" autoAdjust="0"/>
    <p:restoredTop sz="95238" autoAdjust="0"/>
  </p:normalViewPr>
  <p:slideViewPr>
    <p:cSldViewPr snapToGrid="0">
      <p:cViewPr varScale="1">
        <p:scale>
          <a:sx n="101" d="100"/>
          <a:sy n="101" d="100"/>
        </p:scale>
        <p:origin x="240" y="114"/>
      </p:cViewPr>
      <p:guideLst>
        <p:guide orient="horz" pos="2160"/>
        <p:guide pos="2880"/>
      </p:guideLst>
    </p:cSldViewPr>
  </p:slideViewPr>
  <p:outlineViewPr>
    <p:cViewPr>
      <p:scale>
        <a:sx n="33" d="100"/>
        <a:sy n="33" d="100"/>
      </p:scale>
      <p:origin x="0" y="-5424"/>
    </p:cViewPr>
  </p:outlineViewPr>
  <p:notesTextViewPr>
    <p:cViewPr>
      <p:scale>
        <a:sx n="100" d="100"/>
        <a:sy n="100" d="100"/>
      </p:scale>
      <p:origin x="0" y="0"/>
    </p:cViewPr>
  </p:notesTextViewPr>
  <p:sorterViewPr>
    <p:cViewPr>
      <p:scale>
        <a:sx n="66" d="100"/>
        <a:sy n="66" d="100"/>
      </p:scale>
      <p:origin x="0" y="-341"/>
    </p:cViewPr>
  </p:sorterViewPr>
  <p:notesViewPr>
    <p:cSldViewPr snapToGrid="0">
      <p:cViewPr>
        <p:scale>
          <a:sx n="100" d="100"/>
          <a:sy n="100" d="100"/>
        </p:scale>
        <p:origin x="648" y="78"/>
      </p:cViewPr>
      <p:guideLst>
        <p:guide orient="horz" pos="3128"/>
        <p:guide pos="2142"/>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1"/>
            <a:ext cx="2946576" cy="496888"/>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defTabSz="959358" eaLnBrk="0" hangingPunct="0">
              <a:defRPr sz="1300">
                <a:latin typeface="Times New Roman" pitchFamily="18" charset="0"/>
              </a:defRPr>
            </a:lvl1pPr>
          </a:lstStyle>
          <a:p>
            <a:pPr>
              <a:defRPr/>
            </a:pPr>
            <a:r>
              <a:rPr lang="en-GB" dirty="0">
                <a:latin typeface="+mn-lt"/>
              </a:rPr>
              <a:t>CS2100 Computer Organisation</a:t>
            </a:r>
          </a:p>
        </p:txBody>
      </p:sp>
      <p:sp>
        <p:nvSpPr>
          <p:cNvPr id="62467" name="Rectangle 1027"/>
          <p:cNvSpPr>
            <a:spLocks noGrp="1" noChangeArrowheads="1"/>
          </p:cNvSpPr>
          <p:nvPr>
            <p:ph type="dt" sz="quarter" idx="1"/>
          </p:nvPr>
        </p:nvSpPr>
        <p:spPr bwMode="auto">
          <a:xfrm>
            <a:off x="3851099" y="1"/>
            <a:ext cx="2946576" cy="496888"/>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algn="r" defTabSz="959358" eaLnBrk="0" hangingPunct="0">
              <a:defRPr sz="1300">
                <a:latin typeface="Times New Roman" pitchFamily="18" charset="0"/>
              </a:defRPr>
            </a:lvl1pPr>
          </a:lstStyle>
          <a:p>
            <a:pPr>
              <a:defRPr/>
            </a:pPr>
            <a:endParaRPr lang="en-GB" dirty="0"/>
          </a:p>
        </p:txBody>
      </p:sp>
      <p:sp>
        <p:nvSpPr>
          <p:cNvPr id="62468" name="Rectangle 1028"/>
          <p:cNvSpPr>
            <a:spLocks noGrp="1" noChangeArrowheads="1"/>
          </p:cNvSpPr>
          <p:nvPr>
            <p:ph type="ftr" sz="quarter" idx="2"/>
          </p:nvPr>
        </p:nvSpPr>
        <p:spPr bwMode="auto">
          <a:xfrm>
            <a:off x="0" y="9429750"/>
            <a:ext cx="2946576" cy="496888"/>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dirty="0"/>
          </a:p>
        </p:txBody>
      </p:sp>
      <p:sp>
        <p:nvSpPr>
          <p:cNvPr id="62469" name="Rectangle 1029"/>
          <p:cNvSpPr>
            <a:spLocks noGrp="1" noChangeArrowheads="1"/>
          </p:cNvSpPr>
          <p:nvPr>
            <p:ph type="sldNum" sz="quarter" idx="3"/>
          </p:nvPr>
        </p:nvSpPr>
        <p:spPr bwMode="auto">
          <a:xfrm>
            <a:off x="3851099" y="9429750"/>
            <a:ext cx="2946576" cy="496888"/>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A8128D1A-2CBE-4D8D-BBD3-EF7640D031AF}" type="slidenum">
              <a:rPr lang="en-GB"/>
              <a:pPr>
                <a:defRPr/>
              </a:pPr>
              <a:t>‹#›</a:t>
            </a:fld>
            <a:endParaRPr lang="en-GB" dirty="0"/>
          </a:p>
        </p:txBody>
      </p:sp>
    </p:spTree>
    <p:extLst>
      <p:ext uri="{BB962C8B-B14F-4D97-AF65-F5344CB8AC3E}">
        <p14:creationId xmlns:p14="http://schemas.microsoft.com/office/powerpoint/2010/main" val="1918130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1" name="Rectangle 5"/>
          <p:cNvSpPr>
            <a:spLocks noGrp="1" noChangeArrowheads="1"/>
          </p:cNvSpPr>
          <p:nvPr>
            <p:ph type="body" sz="quarter" idx="3"/>
          </p:nvPr>
        </p:nvSpPr>
        <p:spPr bwMode="auto">
          <a:xfrm>
            <a:off x="907760" y="4713288"/>
            <a:ext cx="4982156" cy="4468812"/>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0422" name="Rectangle 6"/>
          <p:cNvSpPr>
            <a:spLocks noGrp="1" noChangeArrowheads="1"/>
          </p:cNvSpPr>
          <p:nvPr>
            <p:ph type="ftr" sz="quarter" idx="4"/>
          </p:nvPr>
        </p:nvSpPr>
        <p:spPr bwMode="auto">
          <a:xfrm>
            <a:off x="0" y="9429750"/>
            <a:ext cx="2946576" cy="496888"/>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dirty="0"/>
          </a:p>
        </p:txBody>
      </p:sp>
      <p:sp>
        <p:nvSpPr>
          <p:cNvPr id="60423" name="Rectangle 7"/>
          <p:cNvSpPr>
            <a:spLocks noGrp="1" noChangeArrowheads="1"/>
          </p:cNvSpPr>
          <p:nvPr>
            <p:ph type="sldNum" sz="quarter" idx="5"/>
          </p:nvPr>
        </p:nvSpPr>
        <p:spPr bwMode="auto">
          <a:xfrm>
            <a:off x="3851099" y="9429750"/>
            <a:ext cx="2946576" cy="496888"/>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82D49F41-42BD-4A7F-84D4-B4F7E48B4FCD}" type="slidenum">
              <a:rPr lang="en-GB"/>
              <a:pPr>
                <a:defRPr/>
              </a:pPr>
              <a:t>‹#›</a:t>
            </a:fld>
            <a:endParaRPr lang="en-GB" dirty="0"/>
          </a:p>
        </p:txBody>
      </p:sp>
      <p:sp>
        <p:nvSpPr>
          <p:cNvPr id="8" name="Date Placeholder 7"/>
          <p:cNvSpPr>
            <a:spLocks noGrp="1"/>
          </p:cNvSpPr>
          <p:nvPr>
            <p:ph type="dt" idx="1"/>
          </p:nvPr>
        </p:nvSpPr>
        <p:spPr>
          <a:xfrm>
            <a:off x="3851099" y="1"/>
            <a:ext cx="2944958" cy="496888"/>
          </a:xfrm>
          <a:prstGeom prst="rect">
            <a:avLst/>
          </a:prstGeom>
        </p:spPr>
        <p:txBody>
          <a:bodyPr vert="horz" lIns="92098" tIns="46049" rIns="92098" bIns="46049" rtlCol="0"/>
          <a:lstStyle>
            <a:lvl1pPr algn="r">
              <a:defRPr sz="1200"/>
            </a:lvl1pPr>
          </a:lstStyle>
          <a:p>
            <a:pPr>
              <a:defRPr/>
            </a:pPr>
            <a:fld id="{0AF3AFD6-2BC0-4B1C-A3C8-8C3FEB1DB624}" type="datetimeFigureOut">
              <a:rPr lang="en-US"/>
              <a:pPr>
                <a:defRPr/>
              </a:pPr>
              <a:t>4/15/2019</a:t>
            </a:fld>
            <a:endParaRPr lang="en-US" dirty="0"/>
          </a:p>
        </p:txBody>
      </p:sp>
      <p:sp>
        <p:nvSpPr>
          <p:cNvPr id="9" name="Slide Image Placeholder 8"/>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11" name="Header Placeholder 10"/>
          <p:cNvSpPr>
            <a:spLocks noGrp="1"/>
          </p:cNvSpPr>
          <p:nvPr>
            <p:ph type="hdr" sz="quarter"/>
          </p:nvPr>
        </p:nvSpPr>
        <p:spPr>
          <a:xfrm>
            <a:off x="1" y="1"/>
            <a:ext cx="2944958" cy="496888"/>
          </a:xfrm>
          <a:prstGeom prst="rect">
            <a:avLst/>
          </a:prstGeom>
        </p:spPr>
        <p:txBody>
          <a:bodyPr vert="horz" lIns="91440" tIns="45720" rIns="91440" bIns="45720" rtlCol="0"/>
          <a:lstStyle>
            <a:lvl1pPr algn="l">
              <a:defRPr sz="1200"/>
            </a:lvl1pPr>
          </a:lstStyle>
          <a:p>
            <a:pPr>
              <a:defRPr/>
            </a:pPr>
            <a:r>
              <a:rPr lang="en-US" dirty="0"/>
              <a:t>CS2100 Computer </a:t>
            </a:r>
            <a:r>
              <a:rPr lang="en-US" dirty="0" err="1"/>
              <a:t>Organisation</a:t>
            </a:r>
            <a:endParaRPr lang="en-US" dirty="0"/>
          </a:p>
        </p:txBody>
      </p:sp>
    </p:spTree>
    <p:extLst>
      <p:ext uri="{BB962C8B-B14F-4D97-AF65-F5344CB8AC3E}">
        <p14:creationId xmlns:p14="http://schemas.microsoft.com/office/powerpoint/2010/main" val="183809687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3491" name="Rectangle 1026"/>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3492" name="Rectangle 1027"/>
          <p:cNvSpPr>
            <a:spLocks noGrp="1" noChangeArrowheads="1"/>
          </p:cNvSpPr>
          <p:nvPr>
            <p:ph type="body" idx="1"/>
          </p:nvPr>
        </p:nvSpPr>
        <p:spPr>
          <a:noFill/>
          <a:ln w="9525"/>
        </p:spPr>
        <p:txBody>
          <a:bodyPr/>
          <a:lstStyle/>
          <a:p>
            <a:pPr eaLnBrk="1" hangingPunct="1"/>
            <a:endParaRPr lang="en-GB" dirty="0"/>
          </a:p>
        </p:txBody>
      </p:sp>
    </p:spTree>
    <p:extLst>
      <p:ext uri="{BB962C8B-B14F-4D97-AF65-F5344CB8AC3E}">
        <p14:creationId xmlns:p14="http://schemas.microsoft.com/office/powerpoint/2010/main" val="1484036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804323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53118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754145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8945505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4157260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0747121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5579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137616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4705938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965490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731952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0349008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41984138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0591380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9582168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4576819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5687360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9951430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3823392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111619"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11162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871846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532482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614725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441194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716326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624873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252724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667733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35cce793-99a6-4f28-9e1a-625ba96e3db4]"/>
          <p:cNvSpPr>
            <a:spLocks noGrp="1"/>
          </p:cNvSpPr>
          <p:nvPr>
            <p:ph type="dt" sz="half" idx="10"/>
          </p:nvPr>
        </p:nvSpPr>
        <p:spPr/>
        <p:txBody>
          <a:bodyPr/>
          <a:lstStyle/>
          <a:p>
            <a:pPr>
              <a:defRPr/>
            </a:pPr>
            <a:r>
              <a:rPr lang="en-US" smtClean="0"/>
              <a:t>Aaron Tan, NUS</a:t>
            </a:r>
            <a:endParaRPr lang="en-US" dirty="0"/>
          </a:p>
        </p:txBody>
      </p:sp>
      <p:sp>
        <p:nvSpPr>
          <p:cNvPr id="5" name="Footer Placeholder 4"/>
          <p:cNvSpPr>
            <a:spLocks noGrp="1"/>
          </p:cNvSpPr>
          <p:nvPr>
            <p:ph type="ftr" sz="quarter" idx="11"/>
          </p:nvPr>
        </p:nvSpPr>
        <p:spPr/>
        <p:txBody>
          <a:bodyPr/>
          <a:lstStyle>
            <a:lvl1pPr>
              <a:defRPr/>
            </a:lvl1pPr>
          </a:lstStyle>
          <a:p>
            <a:pPr algn="l">
              <a:defRPr/>
            </a:pPr>
            <a:r>
              <a:rPr lang="en-SG" smtClean="0"/>
              <a:t>Lecture #24: Performance</a:t>
            </a:r>
            <a:endParaRPr lang="en-US" dirty="0"/>
          </a:p>
        </p:txBody>
      </p:sp>
      <p:sp>
        <p:nvSpPr>
          <p:cNvPr id="6" name="Slide Number Placeholder 5"/>
          <p:cNvSpPr>
            <a:spLocks noGrp="1"/>
          </p:cNvSpPr>
          <p:nvPr>
            <p:ph type="sldNum" sz="quarter" idx="12"/>
          </p:nvPr>
        </p:nvSpPr>
        <p:spPr>
          <a:xfrm>
            <a:off x="8003458" y="18288"/>
            <a:ext cx="683342" cy="329184"/>
          </a:xfrm>
        </p:spPr>
        <p:txBody>
          <a:bodyPr/>
          <a:lstStyle>
            <a:lvl1pPr>
              <a:defRPr b="0"/>
            </a:lvl1pPr>
          </a:lstStyle>
          <a:p>
            <a:pPr>
              <a:defRPr/>
            </a:pPr>
            <a:r>
              <a:rPr lang="en-US" dirty="0"/>
              <a:t>1 - </a:t>
            </a:r>
            <a:fld id="{2E4790E1-2590-4AEE-892D-AB46A7688113}" type="slidenum">
              <a:rPr lang="en-US" smtClean="0"/>
              <a:pPr>
                <a:defRPr/>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smtClean="0"/>
              <a:t>Aaron Tan, NUS</a:t>
            </a:r>
            <a:endParaRPr lang="en-US" dirty="0"/>
          </a:p>
        </p:txBody>
      </p:sp>
      <p:sp>
        <p:nvSpPr>
          <p:cNvPr id="5" name="Footer Placeholder 4"/>
          <p:cNvSpPr>
            <a:spLocks noGrp="1"/>
          </p:cNvSpPr>
          <p:nvPr>
            <p:ph type="ftr" sz="quarter" idx="11"/>
          </p:nvPr>
        </p:nvSpPr>
        <p:spPr/>
        <p:txBody>
          <a:bodyPr/>
          <a:lstStyle/>
          <a:p>
            <a:pPr algn="l">
              <a:defRPr/>
            </a:pPr>
            <a:r>
              <a:rPr lang="en-SG" smtClean="0"/>
              <a:t>Lecture #24: Performance</a:t>
            </a:r>
            <a:endParaRPr lang="en-US" dirty="0"/>
          </a:p>
        </p:txBody>
      </p:sp>
      <p:sp>
        <p:nvSpPr>
          <p:cNvPr id="6" name="Slide Number Placeholder 5"/>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smtClean="0"/>
              <a:t>Aaron Tan, NUS</a:t>
            </a:r>
            <a:endParaRPr lang="en-US" dirty="0"/>
          </a:p>
        </p:txBody>
      </p:sp>
      <p:sp>
        <p:nvSpPr>
          <p:cNvPr id="5" name="Footer Placeholder 4"/>
          <p:cNvSpPr>
            <a:spLocks noGrp="1"/>
          </p:cNvSpPr>
          <p:nvPr>
            <p:ph type="ftr" sz="quarter" idx="11"/>
          </p:nvPr>
        </p:nvSpPr>
        <p:spPr/>
        <p:txBody>
          <a:bodyPr/>
          <a:lstStyle/>
          <a:p>
            <a:pPr algn="l">
              <a:defRPr/>
            </a:pPr>
            <a:r>
              <a:rPr lang="en-SG" smtClean="0"/>
              <a:t>Lecture #24: Performance</a:t>
            </a:r>
            <a:endParaRPr lang="en-US" dirty="0"/>
          </a:p>
        </p:txBody>
      </p:sp>
      <p:sp>
        <p:nvSpPr>
          <p:cNvPr id="6" name="Slide Number Placeholder 5"/>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smtClean="0"/>
              <a:t>Aaron Tan, NUS</a:t>
            </a:r>
            <a:endParaRPr lang="en-US" dirty="0"/>
          </a:p>
        </p:txBody>
      </p:sp>
      <p:sp>
        <p:nvSpPr>
          <p:cNvPr id="5" name="Footer Placeholder 4"/>
          <p:cNvSpPr>
            <a:spLocks noGrp="1"/>
          </p:cNvSpPr>
          <p:nvPr>
            <p:ph type="ftr" sz="quarter" idx="11"/>
          </p:nvPr>
        </p:nvSpPr>
        <p:spPr/>
        <p:txBody>
          <a:bodyPr/>
          <a:lstStyle/>
          <a:p>
            <a:pPr algn="l">
              <a:defRPr/>
            </a:pPr>
            <a:r>
              <a:rPr lang="en-SG" smtClean="0"/>
              <a:t>Lecture #24: Performance</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smtClean="0"/>
              <a:t>Aaron Tan, NUS</a:t>
            </a:r>
            <a:endParaRPr lang="en-US" dirty="0"/>
          </a:p>
        </p:txBody>
      </p:sp>
      <p:sp>
        <p:nvSpPr>
          <p:cNvPr id="5" name="Footer Placeholder 4"/>
          <p:cNvSpPr>
            <a:spLocks noGrp="1"/>
          </p:cNvSpPr>
          <p:nvPr>
            <p:ph type="ftr" sz="quarter" idx="11"/>
          </p:nvPr>
        </p:nvSpPr>
        <p:spPr/>
        <p:txBody>
          <a:bodyPr/>
          <a:lstStyle/>
          <a:p>
            <a:pPr algn="l">
              <a:defRPr/>
            </a:pPr>
            <a:r>
              <a:rPr lang="en-SG" smtClean="0"/>
              <a:t>Lecture #24: Performance</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a:t>1 - </a:t>
            </a:r>
            <a:fld id="{2E4790E1-2590-4AEE-892D-AB46A7688113}" type="slidenum">
              <a:rPr lang="en-US" smtClean="0"/>
              <a:pPr>
                <a:defRPr/>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US" smtClean="0"/>
              <a:t>Aaron Tan, NUS</a:t>
            </a:r>
            <a:endParaRPr lang="en-US" dirty="0"/>
          </a:p>
        </p:txBody>
      </p:sp>
      <p:sp>
        <p:nvSpPr>
          <p:cNvPr id="6" name="Footer Placeholder 5"/>
          <p:cNvSpPr>
            <a:spLocks noGrp="1"/>
          </p:cNvSpPr>
          <p:nvPr>
            <p:ph type="ftr" sz="quarter" idx="11"/>
          </p:nvPr>
        </p:nvSpPr>
        <p:spPr/>
        <p:txBody>
          <a:bodyPr/>
          <a:lstStyle/>
          <a:p>
            <a:pPr algn="l">
              <a:defRPr/>
            </a:pPr>
            <a:r>
              <a:rPr lang="en-SG" smtClean="0"/>
              <a:t>Lecture #24: Performance</a:t>
            </a:r>
            <a:endParaRPr lang="en-US" dirty="0"/>
          </a:p>
        </p:txBody>
      </p:sp>
      <p:sp>
        <p:nvSpPr>
          <p:cNvPr id="7" name="Slide Number Placeholder 6"/>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US" smtClean="0"/>
              <a:t>Aaron Tan, NUS</a:t>
            </a:r>
            <a:endParaRPr lang="en-US" dirty="0"/>
          </a:p>
        </p:txBody>
      </p:sp>
      <p:sp>
        <p:nvSpPr>
          <p:cNvPr id="8" name="Footer Placeholder 7"/>
          <p:cNvSpPr>
            <a:spLocks noGrp="1"/>
          </p:cNvSpPr>
          <p:nvPr>
            <p:ph type="ftr" sz="quarter" idx="11"/>
          </p:nvPr>
        </p:nvSpPr>
        <p:spPr/>
        <p:txBody>
          <a:bodyPr/>
          <a:lstStyle/>
          <a:p>
            <a:pPr algn="l">
              <a:defRPr/>
            </a:pPr>
            <a:r>
              <a:rPr lang="en-SG" smtClean="0"/>
              <a:t>Lecture #24: Performance</a:t>
            </a:r>
            <a:endParaRPr lang="en-US" dirty="0"/>
          </a:p>
        </p:txBody>
      </p:sp>
      <p:sp>
        <p:nvSpPr>
          <p:cNvPr id="9" name="Slide Number Placeholder 8"/>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r>
              <a:rPr lang="en-US" smtClean="0"/>
              <a:t>Aaron Tan, NUS</a:t>
            </a:r>
            <a:endParaRPr lang="en-US" dirty="0"/>
          </a:p>
        </p:txBody>
      </p:sp>
      <p:sp>
        <p:nvSpPr>
          <p:cNvPr id="4" name="Footer Placeholder 3"/>
          <p:cNvSpPr>
            <a:spLocks noGrp="1"/>
          </p:cNvSpPr>
          <p:nvPr>
            <p:ph type="ftr" sz="quarter" idx="11"/>
          </p:nvPr>
        </p:nvSpPr>
        <p:spPr/>
        <p:txBody>
          <a:bodyPr/>
          <a:lstStyle/>
          <a:p>
            <a:pPr algn="l">
              <a:defRPr/>
            </a:pPr>
            <a:r>
              <a:rPr lang="en-SG" smtClean="0"/>
              <a:t>Lecture #24: Performance</a:t>
            </a:r>
            <a:endParaRPr lang="en-US" dirty="0"/>
          </a:p>
        </p:txBody>
      </p:sp>
      <p:sp>
        <p:nvSpPr>
          <p:cNvPr id="5" name="Slide Number Placeholder 4"/>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smtClean="0"/>
              <a:t>Aaron Tan, NUS</a:t>
            </a:r>
            <a:endParaRPr lang="en-US" dirty="0"/>
          </a:p>
        </p:txBody>
      </p:sp>
      <p:sp>
        <p:nvSpPr>
          <p:cNvPr id="3" name="Footer Placeholder 2"/>
          <p:cNvSpPr>
            <a:spLocks noGrp="1"/>
          </p:cNvSpPr>
          <p:nvPr>
            <p:ph type="ftr" sz="quarter" idx="11"/>
          </p:nvPr>
        </p:nvSpPr>
        <p:spPr/>
        <p:txBody>
          <a:bodyPr/>
          <a:lstStyle/>
          <a:p>
            <a:pPr algn="l">
              <a:defRPr/>
            </a:pPr>
            <a:r>
              <a:rPr lang="en-SG" smtClean="0"/>
              <a:t>Lecture #24: Performance</a:t>
            </a:r>
            <a:endParaRPr lang="en-US" dirty="0"/>
          </a:p>
        </p:txBody>
      </p:sp>
      <p:sp>
        <p:nvSpPr>
          <p:cNvPr id="4" name="Slide Number Placeholder 3"/>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smtClean="0"/>
              <a:t>Aaron Tan, NUS</a:t>
            </a:r>
            <a:endParaRPr lang="en-US" dirty="0"/>
          </a:p>
        </p:txBody>
      </p:sp>
      <p:sp>
        <p:nvSpPr>
          <p:cNvPr id="6" name="Footer Placeholder 5"/>
          <p:cNvSpPr>
            <a:spLocks noGrp="1"/>
          </p:cNvSpPr>
          <p:nvPr>
            <p:ph type="ftr" sz="quarter" idx="11"/>
          </p:nvPr>
        </p:nvSpPr>
        <p:spPr/>
        <p:txBody>
          <a:bodyPr/>
          <a:lstStyle/>
          <a:p>
            <a:pPr algn="l">
              <a:defRPr/>
            </a:pPr>
            <a:r>
              <a:rPr lang="en-SG" smtClean="0"/>
              <a:t>Lecture #24: Performance</a:t>
            </a:r>
            <a:endParaRPr lang="en-US" dirty="0"/>
          </a:p>
        </p:txBody>
      </p:sp>
      <p:sp>
        <p:nvSpPr>
          <p:cNvPr id="7" name="Slide Number Placeholder 6"/>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smtClean="0"/>
              <a:t>Aaron Tan, NUS</a:t>
            </a:r>
            <a:endParaRPr lang="en-US" dirty="0"/>
          </a:p>
        </p:txBody>
      </p:sp>
      <p:sp>
        <p:nvSpPr>
          <p:cNvPr id="6" name="Footer Placeholder 5"/>
          <p:cNvSpPr>
            <a:spLocks noGrp="1"/>
          </p:cNvSpPr>
          <p:nvPr>
            <p:ph type="ftr" sz="quarter" idx="11"/>
          </p:nvPr>
        </p:nvSpPr>
        <p:spPr/>
        <p:txBody>
          <a:bodyPr/>
          <a:lstStyle/>
          <a:p>
            <a:pPr algn="l">
              <a:defRPr/>
            </a:pPr>
            <a:r>
              <a:rPr lang="en-SG" smtClean="0"/>
              <a:t>Lecture #24: Performance</a:t>
            </a:r>
            <a:endParaRPr lang="en-US" dirty="0"/>
          </a:p>
        </p:txBody>
      </p:sp>
      <p:sp>
        <p:nvSpPr>
          <p:cNvPr id="7" name="Slide Number Placeholder 6"/>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r>
              <a:rPr lang="en-US" smtClean="0"/>
              <a:t>Aaron Tan, NUS</a:t>
            </a:r>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l">
              <a:defRPr/>
            </a:pPr>
            <a:r>
              <a:rPr lang="en-SG" smtClean="0"/>
              <a:t>Lecture #24: Performance</a:t>
            </a:r>
            <a:endParaRPr lang="en-US" dirty="0"/>
          </a:p>
        </p:txBody>
      </p:sp>
      <p:sp>
        <p:nvSpPr>
          <p:cNvPr id="6" name="Slide Number Placeholder 5"/>
          <p:cNvSpPr>
            <a:spLocks noGrp="1"/>
          </p:cNvSpPr>
          <p:nvPr>
            <p:ph type="sldNum" sz="quarter" idx="4"/>
          </p:nvPr>
        </p:nvSpPr>
        <p:spPr>
          <a:xfrm>
            <a:off x="7973960" y="18288"/>
            <a:ext cx="712839" cy="329184"/>
          </a:xfrm>
          <a:prstGeom prst="rect">
            <a:avLst/>
          </a:prstGeom>
        </p:spPr>
        <p:txBody>
          <a:bodyPr vert="horz" lIns="91440" tIns="45720" rIns="91440" bIns="45720" rtlCol="0" anchor="ctr"/>
          <a:lstStyle>
            <a:lvl1pPr algn="l">
              <a:defRPr sz="1200" b="0">
                <a:solidFill>
                  <a:srgbClr val="FFFFFF"/>
                </a:solidFill>
              </a:defRPr>
            </a:lvl1pPr>
          </a:lstStyle>
          <a:p>
            <a:pPr>
              <a:defRPr/>
            </a:pPr>
            <a:r>
              <a:rPr lang="en-US" dirty="0"/>
              <a:t>1 - </a:t>
            </a:r>
            <a:fld id="{2E4790E1-2590-4AEE-892D-AB46A7688113}"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Lst>
  <p:transition>
    <p:fade/>
  </p:transition>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www.comp.nus.edu.sg/~cs2100/"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13667" y="2800578"/>
            <a:ext cx="2218267" cy="523220"/>
          </a:xfrm>
          <a:prstGeom prst="rect">
            <a:avLst/>
          </a:prstGeom>
          <a:noFill/>
        </p:spPr>
        <p:txBody>
          <a:bodyPr wrap="square" rtlCol="0">
            <a:spAutoFit/>
          </a:bodyPr>
          <a:lstStyle/>
          <a:p>
            <a:pPr algn="ctr"/>
            <a:r>
              <a:rPr lang="en-US" sz="2800" dirty="0">
                <a:solidFill>
                  <a:srgbClr val="C00000"/>
                </a:solidFill>
                <a:latin typeface="Calibri" panose="020F0502020204030204" pitchFamily="34" charset="0"/>
              </a:rPr>
              <a:t>Lecture #</a:t>
            </a:r>
            <a:r>
              <a:rPr lang="en-US" sz="2800" dirty="0" smtClean="0">
                <a:solidFill>
                  <a:srgbClr val="C00000"/>
                </a:solidFill>
                <a:latin typeface="Calibri" panose="020F0502020204030204" pitchFamily="34" charset="0"/>
              </a:rPr>
              <a:t>24</a:t>
            </a:r>
            <a:endParaRPr lang="en-US" sz="2800" dirty="0">
              <a:solidFill>
                <a:srgbClr val="C00000"/>
              </a:solidFill>
              <a:latin typeface="Calibri" panose="020F0502020204030204" pitchFamily="34" charset="0"/>
            </a:endParaRPr>
          </a:p>
        </p:txBody>
      </p:sp>
      <p:sp>
        <p:nvSpPr>
          <p:cNvPr id="11" name="[TextBox 7]"/>
          <p:cNvSpPr txBox="1"/>
          <p:nvPr/>
        </p:nvSpPr>
        <p:spPr>
          <a:xfrm>
            <a:off x="1493520" y="3462867"/>
            <a:ext cx="6350000" cy="707886"/>
          </a:xfrm>
          <a:prstGeom prst="rect">
            <a:avLst/>
          </a:prstGeom>
          <a:noFill/>
        </p:spPr>
        <p:txBody>
          <a:bodyPr wrap="square" rtlCol="0">
            <a:spAutoFit/>
          </a:bodyPr>
          <a:lstStyle/>
          <a:p>
            <a:pPr algn="ctr"/>
            <a:r>
              <a:rPr lang="en-SG" sz="4000" dirty="0" smtClean="0">
                <a:solidFill>
                  <a:srgbClr val="C00000"/>
                </a:solidFill>
                <a:latin typeface="Calibri" panose="020F0502020204030204" pitchFamily="34" charset="0"/>
              </a:rPr>
              <a:t>Performance</a:t>
            </a:r>
            <a:endParaRPr lang="en-SG" sz="4000" dirty="0">
              <a:solidFill>
                <a:srgbClr val="C00000"/>
              </a:solidFill>
              <a:latin typeface="Calibri" panose="020F050202020403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6541" y="4984151"/>
            <a:ext cx="3735717" cy="1225315"/>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958" y="491740"/>
            <a:ext cx="5648858" cy="928216"/>
          </a:xfrm>
          <a:prstGeom prst="rect">
            <a:avLst/>
          </a:prstGeom>
        </p:spPr>
      </p:pic>
      <p:sp>
        <p:nvSpPr>
          <p:cNvPr id="13314" name="Rectangle 2"/>
          <p:cNvSpPr>
            <a:spLocks noGrp="1" noChangeArrowheads="1"/>
          </p:cNvSpPr>
          <p:nvPr>
            <p:ph type="ctrTitle"/>
          </p:nvPr>
        </p:nvSpPr>
        <p:spPr>
          <a:xfrm>
            <a:off x="3513667" y="564500"/>
            <a:ext cx="3448798" cy="313527"/>
          </a:xfrm>
        </p:spPr>
        <p:txBody>
          <a:bodyPr>
            <a:noAutofit/>
          </a:bodyPr>
          <a:lstStyle/>
          <a:p>
            <a:pPr algn="dist" eaLnBrk="1" hangingPunct="1"/>
            <a:r>
              <a:rPr lang="en-GB" sz="1600" cap="none" dirty="0">
                <a:latin typeface="Calibri" panose="020F0502020204030204" pitchFamily="34" charset="0"/>
                <a:hlinkClick r:id="rId5"/>
              </a:rPr>
              <a:t>http://www.comp.nus.edu.sg/~cs2100/</a:t>
            </a:r>
            <a:endParaRPr lang="en-GB" sz="1600" cap="none" dirty="0">
              <a:latin typeface="Calibri" panose="020F0502020204030204" pitchFamily="34"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a:solidFill>
                  <a:srgbClr val="0000FF"/>
                </a:solidFill>
              </a:rPr>
              <a:t>1. </a:t>
            </a:r>
            <a:r>
              <a:rPr lang="en-GB" sz="3600" dirty="0" smtClean="0">
                <a:solidFill>
                  <a:srgbClr val="0000FF"/>
                </a:solidFill>
              </a:rPr>
              <a:t>Clock Cycles: </a:t>
            </a:r>
            <a:r>
              <a:rPr lang="en-GB" sz="3600" dirty="0" err="1" smtClean="0">
                <a:solidFill>
                  <a:srgbClr val="C00000"/>
                </a:solidFill>
              </a:rPr>
              <a:t>Inst</a:t>
            </a:r>
            <a:r>
              <a:rPr lang="en-GB" sz="3600" dirty="0" smtClean="0">
                <a:solidFill>
                  <a:srgbClr val="C00000"/>
                </a:solidFill>
              </a:rPr>
              <a:t> Type Dependent</a:t>
            </a:r>
            <a:endParaRPr lang="en-GB" sz="3600" b="1" dirty="0">
              <a:solidFill>
                <a:srgbClr val="C00000"/>
              </a:solidFill>
            </a:endParaRPr>
          </a:p>
        </p:txBody>
      </p:sp>
      <p:sp>
        <p:nvSpPr>
          <p:cNvPr id="14340" name="Footer Placeholder 5"/>
          <p:cNvSpPr>
            <a:spLocks noGrp="1"/>
          </p:cNvSpPr>
          <p:nvPr>
            <p:ph type="ftr" sz="quarter" idx="11"/>
          </p:nvPr>
        </p:nvSpPr>
        <p:spPr>
          <a:noFill/>
        </p:spPr>
        <p:txBody>
          <a:bodyPr/>
          <a:lstStyle/>
          <a:p>
            <a:pPr algn="l"/>
            <a:r>
              <a:rPr lang="en-SG" smtClean="0"/>
              <a:t>Lecture #24: Performance</a:t>
            </a:r>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6" name="Slide Number Placeholder 6">
            <a:extLst>
              <a:ext uri="{FF2B5EF4-FFF2-40B4-BE49-F238E27FC236}">
                <a16:creationId xmlns:a16="http://schemas.microsoft.com/office/drawing/2014/main" id="{7BBCA664-8EEB-456C-87B6-B863F3B3E9CD}"/>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10</a:t>
            </a:fld>
            <a:endParaRPr dirty="0"/>
          </a:p>
        </p:txBody>
      </p:sp>
      <p:sp>
        <p:nvSpPr>
          <p:cNvPr id="34" name="Content Placeholder 2"/>
          <p:cNvSpPr>
            <a:spLocks noGrp="1"/>
          </p:cNvSpPr>
          <p:nvPr>
            <p:ph idx="1"/>
          </p:nvPr>
        </p:nvSpPr>
        <p:spPr>
          <a:xfrm>
            <a:off x="457200" y="1398856"/>
            <a:ext cx="8229600" cy="1066800"/>
          </a:xfrm>
        </p:spPr>
        <p:txBody>
          <a:bodyPr/>
          <a:lstStyle/>
          <a:p>
            <a:pPr marL="271463" indent="-271463">
              <a:buSzPct val="100000"/>
              <a:buFont typeface="Wingdings" panose="05000000000000000000" pitchFamily="2" charset="2"/>
              <a:buChar char="§"/>
            </a:pPr>
            <a:r>
              <a:rPr lang="en-US" sz="2800" dirty="0"/>
              <a:t>Different instructions take different amount of time to </a:t>
            </a:r>
            <a:r>
              <a:rPr lang="en-US" sz="2800" dirty="0" smtClean="0"/>
              <a:t>finish: </a:t>
            </a:r>
            <a:endParaRPr lang="en-US" sz="2800" dirty="0"/>
          </a:p>
          <a:p>
            <a:endParaRPr lang="en-SG" sz="2800" dirty="0"/>
          </a:p>
        </p:txBody>
      </p:sp>
      <p:grpSp>
        <p:nvGrpSpPr>
          <p:cNvPr id="35" name="Group 30"/>
          <p:cNvGrpSpPr>
            <a:grpSpLocks/>
          </p:cNvGrpSpPr>
          <p:nvPr/>
        </p:nvGrpSpPr>
        <p:grpSpPr bwMode="auto">
          <a:xfrm>
            <a:off x="2319337" y="2438401"/>
            <a:ext cx="4505325" cy="987425"/>
            <a:chOff x="1702" y="3078"/>
            <a:chExt cx="2838" cy="622"/>
          </a:xfrm>
        </p:grpSpPr>
        <p:sp>
          <p:nvSpPr>
            <p:cNvPr id="36" name="Line 31"/>
            <p:cNvSpPr>
              <a:spLocks noChangeShapeType="1"/>
            </p:cNvSpPr>
            <p:nvPr/>
          </p:nvSpPr>
          <p:spPr bwMode="auto">
            <a:xfrm>
              <a:off x="1702" y="3426"/>
              <a:ext cx="2838" cy="0"/>
            </a:xfrm>
            <a:prstGeom prst="line">
              <a:avLst/>
            </a:prstGeom>
            <a:noFill/>
            <a:ln w="12700">
              <a:solidFill>
                <a:srgbClr val="000000"/>
              </a:solidFill>
              <a:round/>
              <a:headEnd type="none" w="sm" len="sm"/>
              <a:tailEnd type="triangle" w="med" len="med"/>
            </a:ln>
          </p:spPr>
          <p:txBody>
            <a:bodyPr wrap="none" anchor="ctr"/>
            <a:lstStyle/>
            <a:p>
              <a:endParaRPr lang="en-US"/>
            </a:p>
          </p:txBody>
        </p:sp>
        <p:sp>
          <p:nvSpPr>
            <p:cNvPr id="37" name="Line 32"/>
            <p:cNvSpPr>
              <a:spLocks noChangeShapeType="1"/>
            </p:cNvSpPr>
            <p:nvPr/>
          </p:nvSpPr>
          <p:spPr bwMode="auto">
            <a:xfrm flipV="1">
              <a:off x="1850" y="3352"/>
              <a:ext cx="0" cy="14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8" name="Line 33"/>
            <p:cNvSpPr>
              <a:spLocks noChangeShapeType="1"/>
            </p:cNvSpPr>
            <p:nvPr/>
          </p:nvSpPr>
          <p:spPr bwMode="auto">
            <a:xfrm flipV="1">
              <a:off x="2159" y="3352"/>
              <a:ext cx="0" cy="14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9" name="Line 34"/>
            <p:cNvSpPr>
              <a:spLocks noChangeShapeType="1"/>
            </p:cNvSpPr>
            <p:nvPr/>
          </p:nvSpPr>
          <p:spPr bwMode="auto">
            <a:xfrm flipV="1">
              <a:off x="2466" y="3352"/>
              <a:ext cx="0" cy="14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0" name="Line 35"/>
            <p:cNvSpPr>
              <a:spLocks noChangeShapeType="1"/>
            </p:cNvSpPr>
            <p:nvPr/>
          </p:nvSpPr>
          <p:spPr bwMode="auto">
            <a:xfrm flipV="1">
              <a:off x="2774" y="3352"/>
              <a:ext cx="0" cy="14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1" name="Line 36"/>
            <p:cNvSpPr>
              <a:spLocks noChangeShapeType="1"/>
            </p:cNvSpPr>
            <p:nvPr/>
          </p:nvSpPr>
          <p:spPr bwMode="auto">
            <a:xfrm flipV="1">
              <a:off x="3083" y="3352"/>
              <a:ext cx="0" cy="14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2" name="Line 37"/>
            <p:cNvSpPr>
              <a:spLocks noChangeShapeType="1"/>
            </p:cNvSpPr>
            <p:nvPr/>
          </p:nvSpPr>
          <p:spPr bwMode="auto">
            <a:xfrm flipV="1">
              <a:off x="3390" y="3352"/>
              <a:ext cx="0" cy="14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3" name="Line 38"/>
            <p:cNvSpPr>
              <a:spLocks noChangeShapeType="1"/>
            </p:cNvSpPr>
            <p:nvPr/>
          </p:nvSpPr>
          <p:spPr bwMode="auto">
            <a:xfrm flipV="1">
              <a:off x="3698" y="3352"/>
              <a:ext cx="0" cy="14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 name="Line 39"/>
            <p:cNvSpPr>
              <a:spLocks noChangeShapeType="1"/>
            </p:cNvSpPr>
            <p:nvPr/>
          </p:nvSpPr>
          <p:spPr bwMode="auto">
            <a:xfrm flipV="1">
              <a:off x="4006" y="3352"/>
              <a:ext cx="0" cy="14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 name="Rectangle 40"/>
            <p:cNvSpPr>
              <a:spLocks noChangeArrowheads="1"/>
            </p:cNvSpPr>
            <p:nvPr/>
          </p:nvSpPr>
          <p:spPr bwMode="auto">
            <a:xfrm>
              <a:off x="1855" y="3078"/>
              <a:ext cx="308" cy="142"/>
            </a:xfrm>
            <a:prstGeom prst="rect">
              <a:avLst/>
            </a:prstGeom>
            <a:solidFill>
              <a:srgbClr val="FFFFCC"/>
            </a:solidFill>
            <a:ln w="12700">
              <a:solidFill>
                <a:srgbClr val="000000"/>
              </a:solidFill>
              <a:miter lim="800000"/>
              <a:headEnd/>
              <a:tailEnd/>
            </a:ln>
          </p:spPr>
          <p:txBody>
            <a:bodyPr wrap="none" anchor="ctr"/>
            <a:lstStyle/>
            <a:p>
              <a:endParaRPr lang="en-US"/>
            </a:p>
          </p:txBody>
        </p:sp>
        <p:sp>
          <p:nvSpPr>
            <p:cNvPr id="46" name="Rectangle 41"/>
            <p:cNvSpPr>
              <a:spLocks noChangeArrowheads="1"/>
            </p:cNvSpPr>
            <p:nvPr/>
          </p:nvSpPr>
          <p:spPr bwMode="auto">
            <a:xfrm>
              <a:off x="2163" y="3078"/>
              <a:ext cx="615" cy="142"/>
            </a:xfrm>
            <a:prstGeom prst="rect">
              <a:avLst/>
            </a:prstGeom>
            <a:solidFill>
              <a:schemeClr val="accent2">
                <a:lumMod val="60000"/>
                <a:lumOff val="40000"/>
              </a:schemeClr>
            </a:solidFill>
            <a:ln w="12700">
              <a:solidFill>
                <a:srgbClr val="000000"/>
              </a:solidFill>
              <a:miter lim="800000"/>
              <a:headEnd/>
              <a:tailEnd/>
            </a:ln>
          </p:spPr>
          <p:txBody>
            <a:bodyPr wrap="none" anchor="ctr"/>
            <a:lstStyle/>
            <a:p>
              <a:endParaRPr lang="en-US"/>
            </a:p>
          </p:txBody>
        </p:sp>
        <p:sp>
          <p:nvSpPr>
            <p:cNvPr id="47" name="Rectangle 42"/>
            <p:cNvSpPr>
              <a:spLocks noChangeArrowheads="1"/>
            </p:cNvSpPr>
            <p:nvPr/>
          </p:nvSpPr>
          <p:spPr bwMode="auto">
            <a:xfrm>
              <a:off x="3394" y="3078"/>
              <a:ext cx="617" cy="142"/>
            </a:xfrm>
            <a:prstGeom prst="rect">
              <a:avLst/>
            </a:prstGeom>
            <a:solidFill>
              <a:srgbClr val="FFFFCC"/>
            </a:solidFill>
            <a:ln w="12700">
              <a:solidFill>
                <a:srgbClr val="000000"/>
              </a:solidFill>
              <a:miter lim="800000"/>
              <a:headEnd/>
              <a:tailEnd/>
            </a:ln>
          </p:spPr>
          <p:txBody>
            <a:bodyPr wrap="none" anchor="ctr"/>
            <a:lstStyle/>
            <a:p>
              <a:endParaRPr lang="en-US"/>
            </a:p>
          </p:txBody>
        </p:sp>
        <p:sp>
          <p:nvSpPr>
            <p:cNvPr id="48" name="Rectangle 43"/>
            <p:cNvSpPr>
              <a:spLocks noChangeArrowheads="1"/>
            </p:cNvSpPr>
            <p:nvPr/>
          </p:nvSpPr>
          <p:spPr bwMode="auto">
            <a:xfrm>
              <a:off x="2778" y="3078"/>
              <a:ext cx="309" cy="142"/>
            </a:xfrm>
            <a:prstGeom prst="rect">
              <a:avLst/>
            </a:prstGeom>
            <a:solidFill>
              <a:srgbClr val="FFFFCC"/>
            </a:solidFill>
            <a:ln w="12700">
              <a:solidFill>
                <a:srgbClr val="000000"/>
              </a:solidFill>
              <a:miter lim="800000"/>
              <a:headEnd/>
              <a:tailEnd/>
            </a:ln>
          </p:spPr>
          <p:txBody>
            <a:bodyPr wrap="none" anchor="ctr"/>
            <a:lstStyle/>
            <a:p>
              <a:endParaRPr lang="en-US"/>
            </a:p>
          </p:txBody>
        </p:sp>
        <p:sp>
          <p:nvSpPr>
            <p:cNvPr id="49" name="Rectangle 44"/>
            <p:cNvSpPr>
              <a:spLocks noChangeArrowheads="1"/>
            </p:cNvSpPr>
            <p:nvPr/>
          </p:nvSpPr>
          <p:spPr bwMode="auto">
            <a:xfrm>
              <a:off x="3087" y="3078"/>
              <a:ext cx="307" cy="142"/>
            </a:xfrm>
            <a:prstGeom prst="rect">
              <a:avLst/>
            </a:prstGeom>
            <a:solidFill>
              <a:schemeClr val="accent2">
                <a:lumMod val="60000"/>
                <a:lumOff val="40000"/>
              </a:schemeClr>
            </a:solidFill>
            <a:ln w="12700">
              <a:solidFill>
                <a:srgbClr val="000000"/>
              </a:solidFill>
              <a:miter lim="800000"/>
              <a:headEnd/>
              <a:tailEnd/>
            </a:ln>
          </p:spPr>
          <p:txBody>
            <a:bodyPr wrap="none" anchor="ctr"/>
            <a:lstStyle/>
            <a:p>
              <a:endParaRPr lang="en-US"/>
            </a:p>
          </p:txBody>
        </p:sp>
        <p:sp>
          <p:nvSpPr>
            <p:cNvPr id="50" name="Text Box 45"/>
            <p:cNvSpPr txBox="1">
              <a:spLocks noChangeArrowheads="1"/>
            </p:cNvSpPr>
            <p:nvPr/>
          </p:nvSpPr>
          <p:spPr bwMode="auto">
            <a:xfrm>
              <a:off x="2751" y="3469"/>
              <a:ext cx="553" cy="231"/>
            </a:xfrm>
            <a:prstGeom prst="rect">
              <a:avLst/>
            </a:prstGeom>
            <a:noFill/>
            <a:ln w="12700" cap="sq">
              <a:noFill/>
              <a:miter lim="800000"/>
              <a:headEnd type="none" w="sm" len="sm"/>
              <a:tailEnd type="none" w="sm" len="sm"/>
            </a:ln>
          </p:spPr>
          <p:txBody>
            <a:bodyPr>
              <a:spAutoFit/>
            </a:bodyPr>
            <a:lstStyle/>
            <a:p>
              <a:pPr>
                <a:spcBef>
                  <a:spcPct val="50000"/>
                </a:spcBef>
              </a:pPr>
              <a:r>
                <a:rPr lang="en-US" dirty="0"/>
                <a:t>Clock</a:t>
              </a:r>
            </a:p>
          </p:txBody>
        </p:sp>
      </p:grpSp>
      <p:sp>
        <p:nvSpPr>
          <p:cNvPr id="51" name="Content Placeholder 2"/>
          <p:cNvSpPr txBox="1">
            <a:spLocks/>
          </p:cNvSpPr>
          <p:nvPr/>
        </p:nvSpPr>
        <p:spPr bwMode="auto">
          <a:xfrm>
            <a:off x="537369" y="3425826"/>
            <a:ext cx="8229600" cy="28987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a:buSzPct val="100000"/>
              <a:buFont typeface="Wingdings" panose="05000000000000000000" pitchFamily="2" charset="2"/>
              <a:buChar char="§"/>
            </a:pPr>
            <a:r>
              <a:rPr lang="en-US" sz="3200" kern="0" dirty="0" smtClean="0"/>
              <a:t>For example:</a:t>
            </a:r>
          </a:p>
          <a:p>
            <a:pPr lvl="1"/>
            <a:r>
              <a:rPr lang="en-US" sz="2800" b="1" i="1" dirty="0"/>
              <a:t>Multiply</a:t>
            </a:r>
            <a:r>
              <a:rPr lang="en-US" sz="2800" dirty="0"/>
              <a:t> instruction may take </a:t>
            </a:r>
            <a:r>
              <a:rPr lang="en-US" sz="2800" dirty="0" smtClean="0"/>
              <a:t>longer than </a:t>
            </a:r>
            <a:r>
              <a:rPr lang="en-US" sz="2800" dirty="0"/>
              <a:t>an </a:t>
            </a:r>
            <a:r>
              <a:rPr lang="en-US" sz="2800" b="1" i="1" dirty="0"/>
              <a:t>Add </a:t>
            </a:r>
            <a:r>
              <a:rPr lang="en-US" sz="2800" dirty="0"/>
              <a:t>instruction. </a:t>
            </a:r>
          </a:p>
          <a:p>
            <a:pPr lvl="1"/>
            <a:r>
              <a:rPr lang="en-US" sz="2800" b="1" i="1" dirty="0"/>
              <a:t>Floating-point </a:t>
            </a:r>
            <a:r>
              <a:rPr lang="en-US" sz="2800" dirty="0"/>
              <a:t>operations take longer than </a:t>
            </a:r>
            <a:r>
              <a:rPr lang="en-US" sz="2800" b="1" i="1" dirty="0"/>
              <a:t>integer</a:t>
            </a:r>
            <a:r>
              <a:rPr lang="en-US" sz="2800" dirty="0"/>
              <a:t> operations.</a:t>
            </a:r>
          </a:p>
          <a:p>
            <a:pPr lvl="1"/>
            <a:r>
              <a:rPr lang="en-US" sz="2800" dirty="0"/>
              <a:t>Accessing </a:t>
            </a:r>
            <a:r>
              <a:rPr lang="en-US" sz="2800" b="1" i="1" dirty="0"/>
              <a:t>memory </a:t>
            </a:r>
            <a:r>
              <a:rPr lang="en-US" sz="2800" dirty="0"/>
              <a:t>takes more time than accessing </a:t>
            </a:r>
            <a:r>
              <a:rPr lang="en-US" sz="2800" b="1" i="1" dirty="0"/>
              <a:t>registers</a:t>
            </a:r>
            <a:endParaRPr lang="en-US" sz="2800" b="1" i="1" kern="0" dirty="0" smtClean="0"/>
          </a:p>
          <a:p>
            <a:endParaRPr lang="en-SG" kern="0" dirty="0"/>
          </a:p>
        </p:txBody>
      </p:sp>
    </p:spTree>
    <p:extLst>
      <p:ext uri="{BB962C8B-B14F-4D97-AF65-F5344CB8AC3E}">
        <p14:creationId xmlns:p14="http://schemas.microsoft.com/office/powerpoint/2010/main" val="9398536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dissolve">
                                      <p:cBhvr>
                                        <p:cTn id="1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a:solidFill>
                  <a:srgbClr val="0000FF"/>
                </a:solidFill>
              </a:rPr>
              <a:t>1. </a:t>
            </a:r>
            <a:r>
              <a:rPr lang="en-GB" sz="3600" dirty="0" smtClean="0">
                <a:solidFill>
                  <a:srgbClr val="0000FF"/>
                </a:solidFill>
              </a:rPr>
              <a:t>Execution Time: </a:t>
            </a:r>
            <a:r>
              <a:rPr lang="en-GB" sz="3600" dirty="0" smtClean="0">
                <a:solidFill>
                  <a:srgbClr val="C00000"/>
                </a:solidFill>
              </a:rPr>
              <a:t>Introducing CPI</a:t>
            </a:r>
            <a:endParaRPr lang="en-GB" sz="3600" b="1" dirty="0">
              <a:solidFill>
                <a:srgbClr val="C00000"/>
              </a:solidFill>
            </a:endParaRPr>
          </a:p>
        </p:txBody>
      </p:sp>
      <p:sp>
        <p:nvSpPr>
          <p:cNvPr id="14340" name="Footer Placeholder 5"/>
          <p:cNvSpPr>
            <a:spLocks noGrp="1"/>
          </p:cNvSpPr>
          <p:nvPr>
            <p:ph type="ftr" sz="quarter" idx="11"/>
          </p:nvPr>
        </p:nvSpPr>
        <p:spPr>
          <a:noFill/>
        </p:spPr>
        <p:txBody>
          <a:bodyPr/>
          <a:lstStyle/>
          <a:p>
            <a:pPr algn="l"/>
            <a:r>
              <a:rPr lang="en-SG" smtClean="0"/>
              <a:t>Lecture #24: Performance</a:t>
            </a:r>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6" name="Slide Number Placeholder 6">
            <a:extLst>
              <a:ext uri="{FF2B5EF4-FFF2-40B4-BE49-F238E27FC236}">
                <a16:creationId xmlns:a16="http://schemas.microsoft.com/office/drawing/2014/main" id="{7BBCA664-8EEB-456C-87B6-B863F3B3E9CD}"/>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11</a:t>
            </a:fld>
            <a:endParaRPr dirty="0"/>
          </a:p>
        </p:txBody>
      </p:sp>
      <p:sp>
        <p:nvSpPr>
          <p:cNvPr id="25" name="Rectangle 3"/>
          <p:cNvSpPr txBox="1">
            <a:spLocks noChangeArrowheads="1"/>
          </p:cNvSpPr>
          <p:nvPr/>
        </p:nvSpPr>
        <p:spPr>
          <a:xfrm>
            <a:off x="418642" y="1346417"/>
            <a:ext cx="8229600" cy="64452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7188" indent="-357188" fontAlgn="auto">
              <a:spcAft>
                <a:spcPts val="0"/>
              </a:spcAft>
              <a:buSzPct val="100000"/>
              <a:buFont typeface="Wingdings" panose="05000000000000000000" pitchFamily="2" charset="2"/>
              <a:buChar char="§"/>
            </a:pPr>
            <a:r>
              <a:rPr lang="en-US" sz="2800" dirty="0" smtClean="0"/>
              <a:t>A given program will require</a:t>
            </a:r>
          </a:p>
        </p:txBody>
      </p:sp>
      <p:sp>
        <p:nvSpPr>
          <p:cNvPr id="26" name="Rectangle 4"/>
          <p:cNvSpPr>
            <a:spLocks noChangeArrowheads="1"/>
          </p:cNvSpPr>
          <p:nvPr/>
        </p:nvSpPr>
        <p:spPr bwMode="auto">
          <a:xfrm>
            <a:off x="609600" y="1990942"/>
            <a:ext cx="7605713" cy="457200"/>
          </a:xfrm>
          <a:prstGeom prst="rect">
            <a:avLst/>
          </a:prstGeom>
          <a:noFill/>
          <a:ln w="9525">
            <a:noFill/>
            <a:miter lim="800000"/>
            <a:headEnd/>
            <a:tailEnd/>
          </a:ln>
        </p:spPr>
        <p:txBody>
          <a:bodyPr/>
          <a:lstStyle/>
          <a:p>
            <a:pPr marL="669925" lvl="1" indent="-325438">
              <a:spcBef>
                <a:spcPct val="20000"/>
              </a:spcBef>
              <a:buClr>
                <a:schemeClr val="accent2"/>
              </a:buClr>
              <a:buSzPct val="60000"/>
              <a:buFont typeface="Wingdings" pitchFamily="2" charset="2"/>
              <a:buNone/>
            </a:pPr>
            <a:r>
              <a:rPr lang="en-US" sz="2400" dirty="0">
                <a:solidFill>
                  <a:srgbClr val="C00000"/>
                </a:solidFill>
              </a:rPr>
              <a:t>Some number of instructions (machine instructions)</a:t>
            </a:r>
          </a:p>
        </p:txBody>
      </p:sp>
      <p:grpSp>
        <p:nvGrpSpPr>
          <p:cNvPr id="27" name="Group 14"/>
          <p:cNvGrpSpPr>
            <a:grpSpLocks/>
          </p:cNvGrpSpPr>
          <p:nvPr/>
        </p:nvGrpSpPr>
        <p:grpSpPr bwMode="auto">
          <a:xfrm>
            <a:off x="2308225" y="2524342"/>
            <a:ext cx="5083175" cy="609600"/>
            <a:chOff x="1406" y="1584"/>
            <a:chExt cx="3202" cy="384"/>
          </a:xfrm>
        </p:grpSpPr>
        <p:sp>
          <p:nvSpPr>
            <p:cNvPr id="28" name="Line 5"/>
            <p:cNvSpPr>
              <a:spLocks noChangeShapeType="1"/>
            </p:cNvSpPr>
            <p:nvPr/>
          </p:nvSpPr>
          <p:spPr bwMode="auto">
            <a:xfrm>
              <a:off x="1406" y="1584"/>
              <a:ext cx="0" cy="384"/>
            </a:xfrm>
            <a:prstGeom prst="line">
              <a:avLst/>
            </a:prstGeom>
            <a:noFill/>
            <a:ln w="57150">
              <a:solidFill>
                <a:schemeClr val="tx1"/>
              </a:solidFill>
              <a:round/>
              <a:headEnd/>
              <a:tailEnd type="triangle" w="med" len="med"/>
            </a:ln>
          </p:spPr>
          <p:txBody>
            <a:bodyPr wrap="none" anchor="ctr"/>
            <a:lstStyle/>
            <a:p>
              <a:endParaRPr lang="en-US"/>
            </a:p>
          </p:txBody>
        </p:sp>
        <p:sp>
          <p:nvSpPr>
            <p:cNvPr id="29" name="Text Box 6"/>
            <p:cNvSpPr txBox="1">
              <a:spLocks noChangeArrowheads="1"/>
            </p:cNvSpPr>
            <p:nvPr/>
          </p:nvSpPr>
          <p:spPr bwMode="auto">
            <a:xfrm>
              <a:off x="1632" y="1632"/>
              <a:ext cx="2976" cy="252"/>
            </a:xfrm>
            <a:prstGeom prst="rect">
              <a:avLst/>
            </a:prstGeom>
            <a:noFill/>
            <a:ln w="12700" cap="sq">
              <a:noFill/>
              <a:miter lim="800000"/>
              <a:headEnd type="none" w="sm" len="sm"/>
              <a:tailEnd type="none" w="sm" len="sm"/>
            </a:ln>
          </p:spPr>
          <p:txBody>
            <a:bodyPr wrap="square">
              <a:spAutoFit/>
            </a:bodyPr>
            <a:lstStyle/>
            <a:p>
              <a:pPr>
                <a:spcBef>
                  <a:spcPct val="50000"/>
                </a:spcBef>
              </a:pPr>
              <a:r>
                <a:rPr lang="en-US" sz="2000" b="1" dirty="0">
                  <a:solidFill>
                    <a:srgbClr val="800000"/>
                  </a:solidFill>
                  <a:sym typeface="Symbol" pitchFamily="18" charset="2"/>
                </a:rPr>
                <a:t></a:t>
              </a:r>
              <a:r>
                <a:rPr lang="en-US" sz="2000" b="1" dirty="0">
                  <a:solidFill>
                    <a:srgbClr val="800000"/>
                  </a:solidFill>
                </a:rPr>
                <a:t> average </a:t>
              </a:r>
              <a:r>
                <a:rPr lang="en-US" sz="2000" b="1" dirty="0" smtClean="0">
                  <a:solidFill>
                    <a:srgbClr val="800000"/>
                  </a:solidFill>
                </a:rPr>
                <a:t>Cycle per Instruction (CPI) </a:t>
              </a:r>
              <a:endParaRPr lang="en-US" sz="2000" b="1" dirty="0">
                <a:solidFill>
                  <a:srgbClr val="800000"/>
                </a:solidFill>
              </a:endParaRPr>
            </a:p>
          </p:txBody>
        </p:sp>
      </p:grpSp>
      <p:sp>
        <p:nvSpPr>
          <p:cNvPr id="30" name="Rectangle 7"/>
          <p:cNvSpPr>
            <a:spLocks noChangeArrowheads="1"/>
          </p:cNvSpPr>
          <p:nvPr/>
        </p:nvSpPr>
        <p:spPr bwMode="auto">
          <a:xfrm>
            <a:off x="609600" y="3210142"/>
            <a:ext cx="7605713" cy="457200"/>
          </a:xfrm>
          <a:prstGeom prst="rect">
            <a:avLst/>
          </a:prstGeom>
          <a:noFill/>
          <a:ln w="9525">
            <a:noFill/>
            <a:miter lim="800000"/>
            <a:headEnd/>
            <a:tailEnd/>
          </a:ln>
        </p:spPr>
        <p:txBody>
          <a:bodyPr/>
          <a:lstStyle/>
          <a:p>
            <a:pPr marL="669925" lvl="1" indent="-325438">
              <a:spcBef>
                <a:spcPct val="20000"/>
              </a:spcBef>
              <a:buClr>
                <a:schemeClr val="accent2"/>
              </a:buClr>
              <a:buSzPct val="60000"/>
              <a:buFont typeface="Wingdings" pitchFamily="2" charset="2"/>
              <a:buNone/>
            </a:pPr>
            <a:r>
              <a:rPr lang="en-US" sz="2400" dirty="0">
                <a:solidFill>
                  <a:srgbClr val="660066"/>
                </a:solidFill>
              </a:rPr>
              <a:t>Some number of cycles</a:t>
            </a:r>
          </a:p>
        </p:txBody>
      </p:sp>
      <p:grpSp>
        <p:nvGrpSpPr>
          <p:cNvPr id="31" name="Group 13"/>
          <p:cNvGrpSpPr>
            <a:grpSpLocks/>
          </p:cNvGrpSpPr>
          <p:nvPr/>
        </p:nvGrpSpPr>
        <p:grpSpPr bwMode="auto">
          <a:xfrm>
            <a:off x="2308225" y="3667342"/>
            <a:ext cx="2111375" cy="533400"/>
            <a:chOff x="1406" y="2352"/>
            <a:chExt cx="1330" cy="336"/>
          </a:xfrm>
        </p:grpSpPr>
        <p:sp>
          <p:nvSpPr>
            <p:cNvPr id="32" name="Line 8"/>
            <p:cNvSpPr>
              <a:spLocks noChangeShapeType="1"/>
            </p:cNvSpPr>
            <p:nvPr/>
          </p:nvSpPr>
          <p:spPr bwMode="auto">
            <a:xfrm>
              <a:off x="1406" y="2352"/>
              <a:ext cx="0" cy="336"/>
            </a:xfrm>
            <a:prstGeom prst="line">
              <a:avLst/>
            </a:prstGeom>
            <a:noFill/>
            <a:ln w="57150">
              <a:solidFill>
                <a:schemeClr val="tx1"/>
              </a:solidFill>
              <a:round/>
              <a:headEnd/>
              <a:tailEnd type="triangle" w="med" len="med"/>
            </a:ln>
          </p:spPr>
          <p:txBody>
            <a:bodyPr wrap="none" anchor="ctr"/>
            <a:lstStyle/>
            <a:p>
              <a:endParaRPr lang="en-US"/>
            </a:p>
          </p:txBody>
        </p:sp>
        <p:sp>
          <p:nvSpPr>
            <p:cNvPr id="33" name="Text Box 9"/>
            <p:cNvSpPr txBox="1">
              <a:spLocks noChangeArrowheads="1"/>
            </p:cNvSpPr>
            <p:nvPr/>
          </p:nvSpPr>
          <p:spPr bwMode="auto">
            <a:xfrm>
              <a:off x="1632" y="2400"/>
              <a:ext cx="1104" cy="250"/>
            </a:xfrm>
            <a:prstGeom prst="rect">
              <a:avLst/>
            </a:prstGeom>
            <a:noFill/>
            <a:ln w="12700" cap="sq">
              <a:noFill/>
              <a:miter lim="800000"/>
              <a:headEnd type="none" w="sm" len="sm"/>
              <a:tailEnd type="none" w="sm" len="sm"/>
            </a:ln>
          </p:spPr>
          <p:txBody>
            <a:bodyPr>
              <a:spAutoFit/>
            </a:bodyPr>
            <a:lstStyle/>
            <a:p>
              <a:pPr>
                <a:spcBef>
                  <a:spcPct val="50000"/>
                </a:spcBef>
              </a:pPr>
              <a:r>
                <a:rPr lang="en-US" sz="2000" b="1">
                  <a:solidFill>
                    <a:srgbClr val="800000"/>
                  </a:solidFill>
                  <a:sym typeface="Symbol" pitchFamily="18" charset="2"/>
                </a:rPr>
                <a:t></a:t>
              </a:r>
              <a:r>
                <a:rPr lang="en-US" sz="2000" b="1">
                  <a:solidFill>
                    <a:srgbClr val="800000"/>
                  </a:solidFill>
                </a:rPr>
                <a:t> cycle time</a:t>
              </a:r>
            </a:p>
          </p:txBody>
        </p:sp>
      </p:grpSp>
      <p:sp>
        <p:nvSpPr>
          <p:cNvPr id="52" name="Rectangle 10"/>
          <p:cNvSpPr>
            <a:spLocks noChangeArrowheads="1"/>
          </p:cNvSpPr>
          <p:nvPr/>
        </p:nvSpPr>
        <p:spPr bwMode="auto">
          <a:xfrm>
            <a:off x="609600" y="4276942"/>
            <a:ext cx="7477125" cy="457200"/>
          </a:xfrm>
          <a:prstGeom prst="rect">
            <a:avLst/>
          </a:prstGeom>
          <a:noFill/>
          <a:ln w="9525">
            <a:noFill/>
            <a:miter lim="800000"/>
            <a:headEnd/>
            <a:tailEnd/>
          </a:ln>
        </p:spPr>
        <p:txBody>
          <a:bodyPr/>
          <a:lstStyle/>
          <a:p>
            <a:pPr marL="669925" lvl="1" indent="-325438">
              <a:spcBef>
                <a:spcPct val="20000"/>
              </a:spcBef>
              <a:buClr>
                <a:schemeClr val="accent2"/>
              </a:buClr>
              <a:buSzPct val="60000"/>
              <a:buFont typeface="Wingdings" pitchFamily="2" charset="2"/>
              <a:buNone/>
            </a:pPr>
            <a:r>
              <a:rPr lang="en-US" sz="2400" dirty="0">
                <a:solidFill>
                  <a:srgbClr val="006600"/>
                </a:solidFill>
              </a:rPr>
              <a:t>Some number of seconds</a:t>
            </a:r>
          </a:p>
        </p:txBody>
      </p:sp>
      <p:sp>
        <p:nvSpPr>
          <p:cNvPr id="53" name="Rectangle 11"/>
          <p:cNvSpPr>
            <a:spLocks noChangeArrowheads="1"/>
          </p:cNvSpPr>
          <p:nvPr/>
        </p:nvSpPr>
        <p:spPr bwMode="auto">
          <a:xfrm>
            <a:off x="418642" y="4999254"/>
            <a:ext cx="8229600" cy="1072933"/>
          </a:xfrm>
          <a:prstGeom prst="rect">
            <a:avLst/>
          </a:prstGeom>
          <a:noFill/>
          <a:ln w="9525">
            <a:noFill/>
            <a:miter lim="800000"/>
            <a:headEnd/>
            <a:tailEnd/>
          </a:ln>
        </p:spPr>
        <p:txBody>
          <a:bodyPr/>
          <a:lstStyle/>
          <a:p>
            <a:pPr marL="357188" indent="-357188">
              <a:spcBef>
                <a:spcPct val="20000"/>
              </a:spcBef>
              <a:buClr>
                <a:schemeClr val="accent1"/>
              </a:buClr>
              <a:buSzPct val="100000"/>
              <a:buFont typeface="Wingdings" panose="05000000000000000000" pitchFamily="2" charset="2"/>
              <a:buChar char="§"/>
            </a:pPr>
            <a:r>
              <a:rPr lang="en-US" sz="2800" dirty="0" smtClean="0"/>
              <a:t>We use the </a:t>
            </a:r>
            <a:r>
              <a:rPr lang="en-US" sz="2800" i="1" dirty="0" smtClean="0">
                <a:solidFill>
                  <a:srgbClr val="C00000"/>
                </a:solidFill>
              </a:rPr>
              <a:t>average</a:t>
            </a:r>
            <a:r>
              <a:rPr lang="en-US" sz="2800" dirty="0" smtClean="0"/>
              <a:t> CPI as different instructions take different number of cycles to finish</a:t>
            </a:r>
            <a:endParaRPr lang="en-US" sz="2800" dirty="0"/>
          </a:p>
        </p:txBody>
      </p:sp>
    </p:spTree>
    <p:extLst>
      <p:ext uri="{BB962C8B-B14F-4D97-AF65-F5344CB8AC3E}">
        <p14:creationId xmlns:p14="http://schemas.microsoft.com/office/powerpoint/2010/main" val="22790371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wipe(up)">
                                      <p:cBhvr>
                                        <p:cTn id="7" dur="5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up)">
                                      <p:cBhvr>
                                        <p:cTn id="12" dur="500"/>
                                        <p:tgtEl>
                                          <p:spTgt spid="27"/>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0">
                                            <p:txEl>
                                              <p:pRg st="0" end="0"/>
                                            </p:txEl>
                                          </p:spTgt>
                                        </p:tgtEl>
                                        <p:attrNameLst>
                                          <p:attrName>style.visibility</p:attrName>
                                        </p:attrNameLst>
                                      </p:cBhvr>
                                      <p:to>
                                        <p:strVal val="visible"/>
                                      </p:to>
                                    </p:set>
                                    <p:animEffect transition="in" filter="wipe(up)">
                                      <p:cBhvr>
                                        <p:cTn id="16" dur="500"/>
                                        <p:tgtEl>
                                          <p:spTgt spid="30">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up)">
                                      <p:cBhvr>
                                        <p:cTn id="21" dur="500"/>
                                        <p:tgtEl>
                                          <p:spTgt spid="31"/>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52">
                                            <p:txEl>
                                              <p:pRg st="0" end="0"/>
                                            </p:txEl>
                                          </p:spTgt>
                                        </p:tgtEl>
                                        <p:attrNameLst>
                                          <p:attrName>style.visibility</p:attrName>
                                        </p:attrNameLst>
                                      </p:cBhvr>
                                      <p:to>
                                        <p:strVal val="visible"/>
                                      </p:to>
                                    </p:set>
                                    <p:animEffect transition="in" filter="wipe(up)">
                                      <p:cBhvr>
                                        <p:cTn id="25" dur="500"/>
                                        <p:tgtEl>
                                          <p:spTgt spid="52">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dissolve">
                                      <p:cBhvr>
                                        <p:cTn id="30"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bldP spid="30" grpId="0" build="p"/>
      <p:bldP spid="52" grpId="0" build="p"/>
      <p:bldP spid="5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a:solidFill>
                  <a:srgbClr val="0000FF"/>
                </a:solidFill>
              </a:rPr>
              <a:t>1. </a:t>
            </a:r>
            <a:r>
              <a:rPr lang="en-GB" sz="3600" dirty="0" smtClean="0">
                <a:solidFill>
                  <a:srgbClr val="0000FF"/>
                </a:solidFill>
              </a:rPr>
              <a:t>Execution Time: </a:t>
            </a:r>
            <a:r>
              <a:rPr lang="en-GB" sz="3600" dirty="0" smtClean="0">
                <a:solidFill>
                  <a:srgbClr val="C00000"/>
                </a:solidFill>
              </a:rPr>
              <a:t>Version 2.0</a:t>
            </a:r>
            <a:endParaRPr lang="en-GB" sz="3600" b="1" dirty="0">
              <a:solidFill>
                <a:srgbClr val="C00000"/>
              </a:solidFill>
            </a:endParaRPr>
          </a:p>
        </p:txBody>
      </p:sp>
      <p:sp>
        <p:nvSpPr>
          <p:cNvPr id="14340" name="Footer Placeholder 5"/>
          <p:cNvSpPr>
            <a:spLocks noGrp="1"/>
          </p:cNvSpPr>
          <p:nvPr>
            <p:ph type="ftr" sz="quarter" idx="11"/>
          </p:nvPr>
        </p:nvSpPr>
        <p:spPr>
          <a:noFill/>
        </p:spPr>
        <p:txBody>
          <a:bodyPr/>
          <a:lstStyle/>
          <a:p>
            <a:pPr algn="l"/>
            <a:r>
              <a:rPr lang="en-SG" smtClean="0"/>
              <a:t>Lecture #24: Performance</a:t>
            </a:r>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6" name="Slide Number Placeholder 6">
            <a:extLst>
              <a:ext uri="{FF2B5EF4-FFF2-40B4-BE49-F238E27FC236}">
                <a16:creationId xmlns:a16="http://schemas.microsoft.com/office/drawing/2014/main" id="{7BBCA664-8EEB-456C-87B6-B863F3B3E9CD}"/>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12</a:t>
            </a:fld>
            <a:endParaRPr dirty="0"/>
          </a:p>
        </p:txBody>
      </p:sp>
      <p:sp>
        <p:nvSpPr>
          <p:cNvPr id="17" name="Rectangle 3"/>
          <p:cNvSpPr txBox="1">
            <a:spLocks noChangeArrowheads="1"/>
          </p:cNvSpPr>
          <p:nvPr/>
        </p:nvSpPr>
        <p:spPr>
          <a:xfrm>
            <a:off x="457200" y="1346417"/>
            <a:ext cx="8229600" cy="140652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7188" indent="-357188" fontAlgn="auto">
              <a:spcAft>
                <a:spcPts val="0"/>
              </a:spcAft>
              <a:buSzPct val="100000"/>
              <a:buFont typeface="Wingdings" panose="05000000000000000000" pitchFamily="2" charset="2"/>
              <a:buChar char="§"/>
            </a:pPr>
            <a:r>
              <a:rPr lang="en-US" sz="2800" dirty="0" smtClean="0"/>
              <a:t>Average </a:t>
            </a:r>
            <a:r>
              <a:rPr lang="en-US" sz="2800" dirty="0" smtClean="0">
                <a:solidFill>
                  <a:srgbClr val="C00000"/>
                </a:solidFill>
              </a:rPr>
              <a:t>C</a:t>
            </a:r>
            <a:r>
              <a:rPr lang="en-US" sz="2800" dirty="0" smtClean="0"/>
              <a:t>ycle </a:t>
            </a:r>
            <a:r>
              <a:rPr lang="en-US" sz="2800" dirty="0" smtClean="0">
                <a:solidFill>
                  <a:srgbClr val="C00000"/>
                </a:solidFill>
              </a:rPr>
              <a:t>P</a:t>
            </a:r>
            <a:r>
              <a:rPr lang="en-US" sz="2800" dirty="0" smtClean="0"/>
              <a:t>er </a:t>
            </a:r>
            <a:r>
              <a:rPr lang="en-US" sz="2800" dirty="0" smtClean="0">
                <a:solidFill>
                  <a:srgbClr val="C00000"/>
                </a:solidFill>
              </a:rPr>
              <a:t>I</a:t>
            </a:r>
            <a:r>
              <a:rPr lang="en-US" sz="2800" dirty="0" smtClean="0"/>
              <a:t>nstruction (</a:t>
            </a:r>
            <a:r>
              <a:rPr lang="en-US" sz="2800" dirty="0" smtClean="0">
                <a:solidFill>
                  <a:srgbClr val="C00000"/>
                </a:solidFill>
              </a:rPr>
              <a:t>CPI</a:t>
            </a:r>
            <a:r>
              <a:rPr lang="en-US" sz="2800" dirty="0" smtClean="0"/>
              <a:t>)</a:t>
            </a:r>
          </a:p>
          <a:p>
            <a:pPr lvl="1" fontAlgn="auto">
              <a:spcAft>
                <a:spcPts val="0"/>
              </a:spcAft>
              <a:buFont typeface="Wingdings" pitchFamily="2" charset="2"/>
              <a:buNone/>
              <a:tabLst>
                <a:tab pos="1071563" algn="l"/>
              </a:tabLst>
            </a:pPr>
            <a:r>
              <a:rPr lang="en-US" sz="2400" dirty="0" smtClean="0"/>
              <a:t>	CPI 	= (CPU time </a:t>
            </a:r>
            <a:r>
              <a:rPr lang="en-US" sz="2400" dirty="0" smtClean="0">
                <a:sym typeface="Symbol" pitchFamily="18" charset="2"/>
              </a:rPr>
              <a:t> Clock rate) / Instruction count</a:t>
            </a:r>
          </a:p>
          <a:p>
            <a:pPr lvl="1" fontAlgn="auto">
              <a:spcAft>
                <a:spcPts val="0"/>
              </a:spcAft>
              <a:buFont typeface="Wingdings" pitchFamily="2" charset="2"/>
              <a:buNone/>
              <a:tabLst>
                <a:tab pos="1071563" algn="l"/>
              </a:tabLst>
            </a:pPr>
            <a:r>
              <a:rPr lang="en-US" sz="2400" dirty="0" smtClean="0">
                <a:sym typeface="Symbol" pitchFamily="18" charset="2"/>
              </a:rPr>
              <a:t>         	= Clock cycles / Instruction count</a:t>
            </a:r>
          </a:p>
        </p:txBody>
      </p:sp>
      <p:grpSp>
        <p:nvGrpSpPr>
          <p:cNvPr id="18" name="Group 14"/>
          <p:cNvGrpSpPr>
            <a:grpSpLocks/>
          </p:cNvGrpSpPr>
          <p:nvPr/>
        </p:nvGrpSpPr>
        <p:grpSpPr bwMode="auto">
          <a:xfrm>
            <a:off x="685800" y="3022817"/>
            <a:ext cx="7696200" cy="646113"/>
            <a:chOff x="528" y="1678"/>
            <a:chExt cx="4848" cy="407"/>
          </a:xfrm>
        </p:grpSpPr>
        <p:sp>
          <p:nvSpPr>
            <p:cNvPr id="19" name="Rectangle 15"/>
            <p:cNvSpPr>
              <a:spLocks noChangeArrowheads="1"/>
            </p:cNvSpPr>
            <p:nvPr/>
          </p:nvSpPr>
          <p:spPr bwMode="auto">
            <a:xfrm>
              <a:off x="528" y="1678"/>
              <a:ext cx="4848" cy="407"/>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63500" tIns="25400" rIns="63500" bIns="25400">
              <a:spAutoFit/>
            </a:bodyPr>
            <a:lstStyle/>
            <a:p>
              <a:pPr marL="342900" indent="-342900" eaLnBrk="0" hangingPunct="0">
                <a:lnSpc>
                  <a:spcPct val="86000"/>
                </a:lnSpc>
                <a:spcBef>
                  <a:spcPct val="40000"/>
                </a:spcBef>
                <a:tabLst>
                  <a:tab pos="1371600" algn="l"/>
                  <a:tab pos="3073400" algn="l"/>
                </a:tabLst>
                <a:defRPr/>
              </a:pPr>
              <a:r>
                <a:rPr lang="en-US" b="1" dirty="0">
                  <a:latin typeface="Arial" pitchFamily="34" charset="0"/>
                  <a:cs typeface="Arial" pitchFamily="34" charset="0"/>
                </a:rPr>
                <a:t>CPU time   =     Seconds   =   Instructions    x    Cycles       x   Seconds</a:t>
              </a:r>
            </a:p>
            <a:p>
              <a:pPr marL="342900" indent="-342900" eaLnBrk="0" hangingPunct="0">
                <a:lnSpc>
                  <a:spcPct val="86000"/>
                </a:lnSpc>
                <a:spcBef>
                  <a:spcPct val="40000"/>
                </a:spcBef>
                <a:tabLst>
                  <a:tab pos="1371600" algn="l"/>
                  <a:tab pos="3073400" algn="l"/>
                </a:tabLst>
                <a:defRPr/>
              </a:pPr>
              <a:r>
                <a:rPr lang="en-US" b="1" dirty="0">
                  <a:latin typeface="Arial" pitchFamily="34" charset="0"/>
                  <a:cs typeface="Arial" pitchFamily="34" charset="0"/>
                </a:rPr>
                <a:t>		    Program	    </a:t>
              </a:r>
              <a:r>
                <a:rPr lang="en-US" b="1" dirty="0" err="1">
                  <a:latin typeface="Arial" pitchFamily="34" charset="0"/>
                  <a:cs typeface="Arial" pitchFamily="34" charset="0"/>
                </a:rPr>
                <a:t>Program</a:t>
              </a:r>
              <a:r>
                <a:rPr lang="en-US" b="1" dirty="0">
                  <a:latin typeface="Arial" pitchFamily="34" charset="0"/>
                  <a:cs typeface="Arial" pitchFamily="34" charset="0"/>
                </a:rPr>
                <a:t>          Instruction         Cycle</a:t>
              </a:r>
            </a:p>
          </p:txBody>
        </p:sp>
        <p:sp>
          <p:nvSpPr>
            <p:cNvPr id="20" name="Line 16"/>
            <p:cNvSpPr>
              <a:spLocks noChangeShapeType="1"/>
            </p:cNvSpPr>
            <p:nvPr/>
          </p:nvSpPr>
          <p:spPr bwMode="auto">
            <a:xfrm>
              <a:off x="1560" y="1879"/>
              <a:ext cx="662" cy="0"/>
            </a:xfrm>
            <a:prstGeom prst="line">
              <a:avLst/>
            </a:prstGeom>
            <a:noFill/>
            <a:ln w="12700">
              <a:solidFill>
                <a:schemeClr val="tx1"/>
              </a:solidFill>
              <a:round/>
              <a:headEnd/>
              <a:tailEnd/>
            </a:ln>
          </p:spPr>
          <p:txBody>
            <a:bodyPr wrap="none" anchor="ctr"/>
            <a:lstStyle/>
            <a:p>
              <a:endParaRPr lang="en-US"/>
            </a:p>
          </p:txBody>
        </p:sp>
        <p:sp>
          <p:nvSpPr>
            <p:cNvPr id="21" name="Line 17"/>
            <p:cNvSpPr>
              <a:spLocks noChangeShapeType="1"/>
            </p:cNvSpPr>
            <p:nvPr/>
          </p:nvSpPr>
          <p:spPr bwMode="auto">
            <a:xfrm>
              <a:off x="2520" y="1897"/>
              <a:ext cx="856" cy="0"/>
            </a:xfrm>
            <a:prstGeom prst="line">
              <a:avLst/>
            </a:prstGeom>
            <a:noFill/>
            <a:ln w="12700">
              <a:solidFill>
                <a:schemeClr val="tx1"/>
              </a:solidFill>
              <a:round/>
              <a:headEnd/>
              <a:tailEnd/>
            </a:ln>
          </p:spPr>
          <p:txBody>
            <a:bodyPr wrap="none" anchor="ctr"/>
            <a:lstStyle/>
            <a:p>
              <a:endParaRPr lang="en-US"/>
            </a:p>
          </p:txBody>
        </p:sp>
        <p:sp>
          <p:nvSpPr>
            <p:cNvPr id="22" name="Line 18"/>
            <p:cNvSpPr>
              <a:spLocks noChangeShapeType="1"/>
            </p:cNvSpPr>
            <p:nvPr/>
          </p:nvSpPr>
          <p:spPr bwMode="auto">
            <a:xfrm>
              <a:off x="3656" y="1880"/>
              <a:ext cx="734" cy="0"/>
            </a:xfrm>
            <a:prstGeom prst="line">
              <a:avLst/>
            </a:prstGeom>
            <a:noFill/>
            <a:ln w="12700">
              <a:solidFill>
                <a:schemeClr val="tx1"/>
              </a:solidFill>
              <a:round/>
              <a:headEnd/>
              <a:tailEnd/>
            </a:ln>
          </p:spPr>
          <p:txBody>
            <a:bodyPr wrap="none" anchor="ctr"/>
            <a:lstStyle/>
            <a:p>
              <a:endParaRPr lang="en-US"/>
            </a:p>
          </p:txBody>
        </p:sp>
        <p:sp>
          <p:nvSpPr>
            <p:cNvPr id="23" name="Line 19"/>
            <p:cNvSpPr>
              <a:spLocks noChangeShapeType="1"/>
            </p:cNvSpPr>
            <p:nvPr/>
          </p:nvSpPr>
          <p:spPr bwMode="auto">
            <a:xfrm>
              <a:off x="4664" y="1897"/>
              <a:ext cx="620" cy="0"/>
            </a:xfrm>
            <a:prstGeom prst="line">
              <a:avLst/>
            </a:prstGeom>
            <a:noFill/>
            <a:ln w="12700">
              <a:solidFill>
                <a:schemeClr val="tx1"/>
              </a:solidFill>
              <a:round/>
              <a:headEnd/>
              <a:tailEnd/>
            </a:ln>
          </p:spPr>
          <p:txBody>
            <a:bodyPr wrap="none" anchor="ctr"/>
            <a:lstStyle/>
            <a:p>
              <a:endParaRPr lang="en-US"/>
            </a:p>
          </p:txBody>
        </p:sp>
      </p:grpSp>
      <p:sp>
        <p:nvSpPr>
          <p:cNvPr id="24" name="Oval 20"/>
          <p:cNvSpPr>
            <a:spLocks noChangeArrowheads="1"/>
          </p:cNvSpPr>
          <p:nvPr/>
        </p:nvSpPr>
        <p:spPr bwMode="auto">
          <a:xfrm>
            <a:off x="5541963" y="2849780"/>
            <a:ext cx="1338262" cy="1087437"/>
          </a:xfrm>
          <a:prstGeom prst="ellipse">
            <a:avLst/>
          </a:prstGeom>
          <a:noFill/>
          <a:ln w="28575">
            <a:solidFill>
              <a:srgbClr val="FF0000"/>
            </a:solidFill>
            <a:round/>
            <a:headEnd/>
            <a:tailEnd/>
          </a:ln>
        </p:spPr>
        <p:txBody>
          <a:bodyPr wrap="none" anchor="ctr"/>
          <a:lstStyle/>
          <a:p>
            <a:endParaRPr lang="en-US"/>
          </a:p>
        </p:txBody>
      </p:sp>
      <p:grpSp>
        <p:nvGrpSpPr>
          <p:cNvPr id="8" name="Group 7"/>
          <p:cNvGrpSpPr/>
          <p:nvPr/>
        </p:nvGrpSpPr>
        <p:grpSpPr>
          <a:xfrm>
            <a:off x="911157" y="4157663"/>
            <a:ext cx="7541486" cy="1300613"/>
            <a:chOff x="911157" y="4157663"/>
            <a:chExt cx="7541486" cy="1300613"/>
          </a:xfrm>
        </p:grpSpPr>
        <mc:AlternateContent xmlns:mc="http://schemas.openxmlformats.org/markup-compatibility/2006" xmlns:a14="http://schemas.microsoft.com/office/drawing/2010/main">
          <mc:Choice Requires="a14">
            <p:sp>
              <p:nvSpPr>
                <p:cNvPr id="2" name="TextBox 1"/>
                <p:cNvSpPr txBox="1"/>
                <p:nvPr/>
              </p:nvSpPr>
              <p:spPr>
                <a:xfrm>
                  <a:off x="911157" y="4157663"/>
                  <a:ext cx="3409109" cy="11005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rPr>
                          <m:t>𝐶𝑃𝐼</m:t>
                        </m:r>
                        <m:r>
                          <a:rPr lang="en-SG" sz="2400" b="0" i="1" smtClean="0">
                            <a:latin typeface="Cambria Math" panose="02040503050406030204" pitchFamily="18" charset="0"/>
                          </a:rPr>
                          <m:t>= </m:t>
                        </m:r>
                        <m:nary>
                          <m:naryPr>
                            <m:chr m:val="∑"/>
                            <m:ctrlPr>
                              <a:rPr lang="en-SG" sz="2400" b="0" i="1" smtClean="0">
                                <a:latin typeface="Cambria Math" panose="02040503050406030204" pitchFamily="18" charset="0"/>
                              </a:rPr>
                            </m:ctrlPr>
                          </m:naryPr>
                          <m:sub>
                            <m:r>
                              <m:rPr>
                                <m:brk m:alnAt="23"/>
                              </m:rPr>
                              <a:rPr lang="en-SG" sz="2400" b="0" i="1" smtClean="0">
                                <a:latin typeface="Cambria Math" panose="02040503050406030204" pitchFamily="18" charset="0"/>
                              </a:rPr>
                              <m:t>𝑘</m:t>
                            </m:r>
                            <m:r>
                              <a:rPr lang="en-SG" sz="2400" b="0" i="1" smtClean="0">
                                <a:latin typeface="Cambria Math" panose="02040503050406030204" pitchFamily="18" charset="0"/>
                              </a:rPr>
                              <m:t>=1</m:t>
                            </m:r>
                          </m:sub>
                          <m:sup>
                            <m:r>
                              <a:rPr lang="en-SG" sz="2400" b="0" i="1" smtClean="0">
                                <a:latin typeface="Cambria Math" panose="02040503050406030204" pitchFamily="18" charset="0"/>
                              </a:rPr>
                              <m:t>𝑛</m:t>
                            </m:r>
                          </m:sup>
                          <m:e>
                            <m:d>
                              <m:dPr>
                                <m:ctrlPr>
                                  <a:rPr lang="en-SG" sz="2400" b="0" i="1" smtClean="0">
                                    <a:latin typeface="Cambria Math" panose="02040503050406030204" pitchFamily="18" charset="0"/>
                                  </a:rPr>
                                </m:ctrlPr>
                              </m:dPr>
                              <m:e>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𝐶𝑃𝐼</m:t>
                                    </m:r>
                                  </m:e>
                                  <m:sub>
                                    <m:r>
                                      <a:rPr lang="en-SG" sz="2400" b="0" i="1" smtClean="0">
                                        <a:latin typeface="Cambria Math" panose="02040503050406030204" pitchFamily="18" charset="0"/>
                                      </a:rPr>
                                      <m:t>𝑘</m:t>
                                    </m:r>
                                  </m:sub>
                                </m:sSub>
                                <m:r>
                                  <a:rPr lang="en-SG" sz="2400" b="0" i="1" smtClean="0">
                                    <a:latin typeface="Cambria Math" panose="02040503050406030204" pitchFamily="18" charset="0"/>
                                    <a:ea typeface="Cambria Math" panose="02040503050406030204" pitchFamily="18" charset="0"/>
                                  </a:rPr>
                                  <m:t>×</m:t>
                                </m:r>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𝐹</m:t>
                                    </m:r>
                                  </m:e>
                                  <m:sub>
                                    <m:r>
                                      <a:rPr lang="en-SG" sz="2400" b="0" i="1" smtClean="0">
                                        <a:latin typeface="Cambria Math" panose="02040503050406030204" pitchFamily="18" charset="0"/>
                                        <a:ea typeface="Cambria Math" panose="02040503050406030204" pitchFamily="18" charset="0"/>
                                      </a:rPr>
                                      <m:t>𝑘</m:t>
                                    </m:r>
                                  </m:sub>
                                </m:sSub>
                              </m:e>
                            </m:d>
                          </m:e>
                        </m:nary>
                      </m:oMath>
                    </m:oMathPara>
                  </a14:m>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911157" y="4157663"/>
                  <a:ext cx="3409109" cy="1100558"/>
                </a:xfrm>
                <a:prstGeom prst="rect">
                  <a:avLst/>
                </a:prstGeom>
                <a:blipFill>
                  <a:blip r:embed="rId3"/>
                  <a:stretch>
                    <a:fillRect/>
                  </a:stretch>
                </a:blipFill>
              </p:spPr>
              <p:txBody>
                <a:bodyPr/>
                <a:lstStyle/>
                <a:p>
                  <a:r>
                    <a:rPr lang="en-US">
                      <a:noFill/>
                    </a:rPr>
                    <a:t> </a:t>
                  </a:r>
                </a:p>
              </p:txBody>
            </p:sp>
          </mc:Fallback>
        </mc:AlternateContent>
        <p:grpSp>
          <p:nvGrpSpPr>
            <p:cNvPr id="7" name="Group 6"/>
            <p:cNvGrpSpPr/>
            <p:nvPr/>
          </p:nvGrpSpPr>
          <p:grpSpPr>
            <a:xfrm>
              <a:off x="4320266" y="4357810"/>
              <a:ext cx="4132377" cy="1100466"/>
              <a:chOff x="4320266" y="4357810"/>
              <a:chExt cx="4132377" cy="1100466"/>
            </a:xfrm>
          </p:grpSpPr>
          <p:sp>
            <p:nvSpPr>
              <p:cNvPr id="3" name="TextBox 2"/>
              <p:cNvSpPr txBox="1"/>
              <p:nvPr/>
            </p:nvSpPr>
            <p:spPr>
              <a:xfrm>
                <a:off x="4320266" y="4523276"/>
                <a:ext cx="886734" cy="369332"/>
              </a:xfrm>
              <a:prstGeom prst="rect">
                <a:avLst/>
              </a:prstGeom>
              <a:noFill/>
            </p:spPr>
            <p:txBody>
              <a:bodyPr wrap="square" rtlCol="0">
                <a:spAutoFit/>
              </a:bodyPr>
              <a:lstStyle/>
              <a:p>
                <a:r>
                  <a:rPr lang="en-SG" dirty="0" smtClean="0"/>
                  <a:t>where</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5164849" y="4357810"/>
                    <a:ext cx="2910372" cy="6685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SG" sz="2000" b="0" i="1" smtClean="0">
                                  <a:latin typeface="Cambria Math" panose="02040503050406030204" pitchFamily="18" charset="0"/>
                                </a:rPr>
                                <m:t>𝐹</m:t>
                              </m:r>
                            </m:e>
                            <m:sub>
                              <m:r>
                                <a:rPr lang="en-SG" sz="2000" b="0" i="1" smtClean="0">
                                  <a:latin typeface="Cambria Math" panose="02040503050406030204" pitchFamily="18" charset="0"/>
                                </a:rPr>
                                <m:t>𝑘</m:t>
                              </m:r>
                            </m:sub>
                          </m:sSub>
                          <m:r>
                            <a:rPr lang="en-SG" sz="2000" b="0" i="1" smtClean="0">
                              <a:latin typeface="Cambria Math" panose="02040503050406030204" pitchFamily="18" charset="0"/>
                            </a:rPr>
                            <m:t>=</m:t>
                          </m:r>
                          <m:f>
                            <m:fPr>
                              <m:ctrlPr>
                                <a:rPr lang="en-SG" sz="2000" b="0" i="1" smtClean="0">
                                  <a:latin typeface="Cambria Math" panose="02040503050406030204" pitchFamily="18" charset="0"/>
                                </a:rPr>
                              </m:ctrlPr>
                            </m:fPr>
                            <m:num>
                              <m:sSub>
                                <m:sSubPr>
                                  <m:ctrlPr>
                                    <a:rPr lang="en-SG" sz="2000" b="0" i="1" smtClean="0">
                                      <a:latin typeface="Cambria Math" panose="02040503050406030204" pitchFamily="18" charset="0"/>
                                    </a:rPr>
                                  </m:ctrlPr>
                                </m:sSubPr>
                                <m:e>
                                  <m:r>
                                    <a:rPr lang="en-SG" sz="2000" b="0" i="1" smtClean="0">
                                      <a:latin typeface="Cambria Math" panose="02040503050406030204" pitchFamily="18" charset="0"/>
                                    </a:rPr>
                                    <m:t>𝐼</m:t>
                                  </m:r>
                                </m:e>
                                <m:sub>
                                  <m:r>
                                    <a:rPr lang="en-SG" sz="2000" b="0" i="1" smtClean="0">
                                      <a:latin typeface="Cambria Math" panose="02040503050406030204" pitchFamily="18" charset="0"/>
                                    </a:rPr>
                                    <m:t>𝑘</m:t>
                                  </m:r>
                                </m:sub>
                              </m:sSub>
                            </m:num>
                            <m:den>
                              <m:r>
                                <m:rPr>
                                  <m:sty m:val="p"/>
                                </m:rPr>
                                <a:rPr lang="en-SG" sz="2000" b="0" i="0" smtClean="0">
                                  <a:latin typeface="Cambria Math" panose="02040503050406030204" pitchFamily="18" charset="0"/>
                                </a:rPr>
                                <m:t>Instruction</m:t>
                              </m:r>
                              <m:r>
                                <a:rPr lang="en-SG" sz="2000" b="0" i="0" smtClean="0">
                                  <a:latin typeface="Cambria Math" panose="02040503050406030204" pitchFamily="18" charset="0"/>
                                </a:rPr>
                                <m:t> </m:t>
                              </m:r>
                              <m:r>
                                <m:rPr>
                                  <m:sty m:val="p"/>
                                </m:rPr>
                                <a:rPr lang="en-SG" sz="2000" b="0" i="0" smtClean="0">
                                  <a:latin typeface="Cambria Math" panose="02040503050406030204" pitchFamily="18" charset="0"/>
                                </a:rPr>
                                <m:t>count</m:t>
                              </m:r>
                            </m:den>
                          </m:f>
                        </m:oMath>
                      </m:oMathPara>
                    </a14:m>
                    <a:endParaRPr lang="en-US"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5164849" y="4357810"/>
                    <a:ext cx="2910372" cy="66858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307806" y="5058166"/>
                    <a:ext cx="314483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SG" sz="2000" b="0" i="1" smtClean="0">
                                  <a:latin typeface="Cambria Math" panose="02040503050406030204" pitchFamily="18" charset="0"/>
                                </a:rPr>
                                <m:t>𝐼</m:t>
                              </m:r>
                            </m:e>
                            <m:sub>
                              <m:r>
                                <a:rPr lang="en-SG" sz="2000" b="0" i="1" smtClean="0">
                                  <a:latin typeface="Cambria Math" panose="02040503050406030204" pitchFamily="18" charset="0"/>
                                </a:rPr>
                                <m:t>𝑘</m:t>
                              </m:r>
                            </m:sub>
                          </m:sSub>
                          <m:r>
                            <a:rPr lang="en-SG" sz="2000" b="0" i="1" smtClean="0">
                              <a:latin typeface="Cambria Math" panose="02040503050406030204" pitchFamily="18" charset="0"/>
                            </a:rPr>
                            <m:t>=</m:t>
                          </m:r>
                          <m:r>
                            <m:rPr>
                              <m:sty m:val="p"/>
                            </m:rPr>
                            <a:rPr lang="en-SG" sz="2000" b="0" i="0" smtClean="0">
                              <a:latin typeface="Cambria Math" panose="02040503050406030204" pitchFamily="18" charset="0"/>
                            </a:rPr>
                            <m:t>Instruction</m:t>
                          </m:r>
                          <m:r>
                            <a:rPr lang="en-SG" sz="2000" b="0" i="0" smtClean="0">
                              <a:latin typeface="Cambria Math" panose="02040503050406030204" pitchFamily="18" charset="0"/>
                            </a:rPr>
                            <m:t> </m:t>
                          </m:r>
                          <m:r>
                            <m:rPr>
                              <m:sty m:val="p"/>
                            </m:rPr>
                            <a:rPr lang="en-SG" sz="2000" b="0" i="0" smtClean="0">
                              <a:latin typeface="Cambria Math" panose="02040503050406030204" pitchFamily="18" charset="0"/>
                            </a:rPr>
                            <m:t>frequency</m:t>
                          </m:r>
                        </m:oMath>
                      </m:oMathPara>
                    </a14:m>
                    <a:endParaRPr lang="en-US"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5307806" y="5058166"/>
                    <a:ext cx="3144837" cy="400110"/>
                  </a:xfrm>
                  <a:prstGeom prst="rect">
                    <a:avLst/>
                  </a:prstGeom>
                  <a:blipFill>
                    <a:blip r:embed="rId5"/>
                    <a:stretch>
                      <a:fillRect b="-18462"/>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40043553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dissolve">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a:solidFill>
                  <a:srgbClr val="0000FF"/>
                </a:solidFill>
              </a:rPr>
              <a:t>2</a:t>
            </a:r>
            <a:r>
              <a:rPr lang="en-GB" sz="3600" dirty="0" smtClean="0">
                <a:solidFill>
                  <a:srgbClr val="0000FF"/>
                </a:solidFill>
              </a:rPr>
              <a:t>. Performance: </a:t>
            </a:r>
            <a:r>
              <a:rPr lang="en-GB" sz="3600" dirty="0" smtClean="0">
                <a:solidFill>
                  <a:srgbClr val="C00000"/>
                </a:solidFill>
              </a:rPr>
              <a:t>Influencing Factors</a:t>
            </a:r>
            <a:endParaRPr lang="en-GB" sz="3600" b="1" dirty="0">
              <a:solidFill>
                <a:srgbClr val="C00000"/>
              </a:solidFill>
            </a:endParaRPr>
          </a:p>
        </p:txBody>
      </p:sp>
      <p:sp>
        <p:nvSpPr>
          <p:cNvPr id="14340" name="Footer Placeholder 5"/>
          <p:cNvSpPr>
            <a:spLocks noGrp="1"/>
          </p:cNvSpPr>
          <p:nvPr>
            <p:ph type="ftr" sz="quarter" idx="11"/>
          </p:nvPr>
        </p:nvSpPr>
        <p:spPr>
          <a:noFill/>
        </p:spPr>
        <p:txBody>
          <a:bodyPr/>
          <a:lstStyle/>
          <a:p>
            <a:pPr algn="l"/>
            <a:r>
              <a:rPr lang="en-SG" smtClean="0"/>
              <a:t>Lecture #24: Performance</a:t>
            </a:r>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6" name="Slide Number Placeholder 6">
            <a:extLst>
              <a:ext uri="{FF2B5EF4-FFF2-40B4-BE49-F238E27FC236}">
                <a16:creationId xmlns:a16="http://schemas.microsoft.com/office/drawing/2014/main" id="{7BBCA664-8EEB-456C-87B6-B863F3B3E9CD}"/>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13</a:t>
            </a:fld>
            <a:endParaRPr dirty="0"/>
          </a:p>
        </p:txBody>
      </p:sp>
      <p:sp>
        <p:nvSpPr>
          <p:cNvPr id="25" name="Rounded Rectangle 24"/>
          <p:cNvSpPr/>
          <p:nvPr/>
        </p:nvSpPr>
        <p:spPr>
          <a:xfrm>
            <a:off x="457200" y="1517576"/>
            <a:ext cx="2667000" cy="15304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b="1" dirty="0" smtClean="0">
                <a:solidFill>
                  <a:srgbClr val="C00000"/>
                </a:solidFill>
              </a:rPr>
              <a:t>Program</a:t>
            </a:r>
            <a:br>
              <a:rPr lang="en-US" sz="2800" b="1" dirty="0" smtClean="0">
                <a:solidFill>
                  <a:srgbClr val="C00000"/>
                </a:solidFill>
              </a:rPr>
            </a:br>
            <a:r>
              <a:rPr lang="en-US" sz="2800" dirty="0" smtClean="0"/>
              <a:t> </a:t>
            </a:r>
            <a:r>
              <a:rPr lang="en-US" sz="2400" dirty="0" smtClean="0"/>
              <a:t>compiles into </a:t>
            </a:r>
            <a:br>
              <a:rPr lang="en-US" sz="2400" dirty="0" smtClean="0"/>
            </a:br>
            <a:r>
              <a:rPr lang="en-US" sz="2800" b="1" dirty="0" smtClean="0">
                <a:solidFill>
                  <a:srgbClr val="006600"/>
                </a:solidFill>
              </a:rPr>
              <a:t>Binary</a:t>
            </a:r>
            <a:endParaRPr lang="en-SG" sz="2800" b="1" dirty="0">
              <a:solidFill>
                <a:srgbClr val="006600"/>
              </a:solidFill>
            </a:endParaRPr>
          </a:p>
        </p:txBody>
      </p:sp>
      <p:sp>
        <p:nvSpPr>
          <p:cNvPr id="26" name="Up Arrow 25"/>
          <p:cNvSpPr/>
          <p:nvPr/>
        </p:nvSpPr>
        <p:spPr>
          <a:xfrm>
            <a:off x="1271715" y="3159579"/>
            <a:ext cx="1037968" cy="1975758"/>
          </a:xfrm>
          <a:prstGeom prst="upArrow">
            <a:avLst>
              <a:gd name="adj1" fmla="val 50000"/>
              <a:gd name="adj2" fmla="val 45102"/>
            </a:avLst>
          </a:prstGeom>
          <a:solidFill>
            <a:schemeClr val="tx2">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ectangle 26"/>
          <p:cNvSpPr/>
          <p:nvPr/>
        </p:nvSpPr>
        <p:spPr>
          <a:xfrm>
            <a:off x="647700" y="3766457"/>
            <a:ext cx="2286000" cy="1066799"/>
          </a:xfrm>
          <a:prstGeom prst="rect">
            <a:avLst/>
          </a:prstGeom>
          <a:solidFill>
            <a:schemeClr val="accent1">
              <a:lumMod val="20000"/>
              <a:lumOff val="80000"/>
              <a:alpha val="5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Compiler</a:t>
            </a:r>
          </a:p>
          <a:p>
            <a:pPr algn="ctr"/>
            <a:r>
              <a:rPr lang="en-US" sz="2400" b="1" dirty="0" smtClean="0">
                <a:solidFill>
                  <a:schemeClr val="tx1"/>
                </a:solidFill>
              </a:rPr>
              <a:t>ISA</a:t>
            </a:r>
            <a:endParaRPr lang="en-SG" sz="2400" b="1" dirty="0">
              <a:solidFill>
                <a:schemeClr val="tx1"/>
              </a:solidFill>
            </a:endParaRPr>
          </a:p>
        </p:txBody>
      </p:sp>
      <p:grpSp>
        <p:nvGrpSpPr>
          <p:cNvPr id="28" name="Group 27"/>
          <p:cNvGrpSpPr/>
          <p:nvPr/>
        </p:nvGrpSpPr>
        <p:grpSpPr>
          <a:xfrm>
            <a:off x="647700" y="5181600"/>
            <a:ext cx="2286000" cy="990600"/>
            <a:chOff x="876300" y="5181600"/>
            <a:chExt cx="2286000" cy="990600"/>
          </a:xfrm>
        </p:grpSpPr>
        <p:sp>
          <p:nvSpPr>
            <p:cNvPr id="29" name="Left Bracket 28"/>
            <p:cNvSpPr/>
            <p:nvPr/>
          </p:nvSpPr>
          <p:spPr>
            <a:xfrm>
              <a:off x="876300" y="5181600"/>
              <a:ext cx="190500" cy="990600"/>
            </a:xfrm>
            <a:prstGeom prst="leftBracket">
              <a:avLst/>
            </a:prstGeom>
            <a:ln w="28575">
              <a:solidFill>
                <a:srgbClr val="6600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30" name="Left Bracket 29"/>
            <p:cNvSpPr/>
            <p:nvPr/>
          </p:nvSpPr>
          <p:spPr>
            <a:xfrm flipH="1">
              <a:off x="2971800" y="5181600"/>
              <a:ext cx="190500" cy="990600"/>
            </a:xfrm>
            <a:prstGeom prst="leftBracket">
              <a:avLst/>
            </a:prstGeom>
            <a:ln w="28575">
              <a:solidFill>
                <a:srgbClr val="6600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31" name="Rectangle 30"/>
            <p:cNvSpPr/>
            <p:nvPr/>
          </p:nvSpPr>
          <p:spPr>
            <a:xfrm>
              <a:off x="971549" y="5257801"/>
              <a:ext cx="2095501" cy="838200"/>
            </a:xfrm>
            <a:prstGeom prst="rect">
              <a:avLst/>
            </a:prstGeom>
            <a:solidFill>
              <a:srgbClr val="7030A0">
                <a:alpha val="15000"/>
              </a:srgb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#instructions</a:t>
              </a:r>
            </a:p>
            <a:p>
              <a:pPr algn="ctr"/>
              <a:r>
                <a:rPr lang="en-US" sz="2000" b="1" dirty="0" smtClean="0">
                  <a:solidFill>
                    <a:schemeClr val="tx1"/>
                  </a:solidFill>
                </a:rPr>
                <a:t>Average CPI</a:t>
              </a:r>
              <a:endParaRPr lang="en-SG" sz="2000" b="1" dirty="0">
                <a:solidFill>
                  <a:schemeClr val="tx1"/>
                </a:solidFill>
              </a:endParaRPr>
            </a:p>
          </p:txBody>
        </p:sp>
      </p:grpSp>
      <p:grpSp>
        <p:nvGrpSpPr>
          <p:cNvPr id="32" name="Group 31"/>
          <p:cNvGrpSpPr/>
          <p:nvPr/>
        </p:nvGrpSpPr>
        <p:grpSpPr>
          <a:xfrm>
            <a:off x="5943600" y="1479477"/>
            <a:ext cx="2667000" cy="4670952"/>
            <a:chOff x="3657600" y="1479477"/>
            <a:chExt cx="2667000" cy="4670952"/>
          </a:xfrm>
        </p:grpSpPr>
        <p:sp>
          <p:nvSpPr>
            <p:cNvPr id="33" name="Rounded Rectangle 32"/>
            <p:cNvSpPr/>
            <p:nvPr/>
          </p:nvSpPr>
          <p:spPr>
            <a:xfrm>
              <a:off x="3657600" y="1479477"/>
              <a:ext cx="2667000" cy="157396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a:solidFill>
                    <a:srgbClr val="006600"/>
                  </a:solidFill>
                </a:rPr>
                <a:t>Binary</a:t>
              </a:r>
              <a:r>
                <a:rPr lang="en-US" sz="2800" b="1" dirty="0" smtClean="0">
                  <a:solidFill>
                    <a:srgbClr val="C00000"/>
                  </a:solidFill>
                </a:rPr>
                <a:t/>
              </a:r>
              <a:br>
                <a:rPr lang="en-US" sz="2800" b="1" dirty="0" smtClean="0">
                  <a:solidFill>
                    <a:srgbClr val="C00000"/>
                  </a:solidFill>
                </a:rPr>
              </a:br>
              <a:r>
                <a:rPr lang="en-US" sz="2800" dirty="0" smtClean="0"/>
                <a:t> </a:t>
              </a:r>
              <a:r>
                <a:rPr lang="en-US" sz="2400" dirty="0" smtClean="0"/>
                <a:t>executes on </a:t>
              </a:r>
              <a:br>
                <a:rPr lang="en-US" sz="2400" dirty="0" smtClean="0"/>
              </a:br>
              <a:r>
                <a:rPr lang="en-US" sz="2800" b="1" dirty="0" smtClean="0">
                  <a:solidFill>
                    <a:srgbClr val="660066"/>
                  </a:solidFill>
                </a:rPr>
                <a:t>Machine</a:t>
              </a:r>
              <a:endParaRPr lang="en-SG" sz="2800" b="1" dirty="0">
                <a:solidFill>
                  <a:srgbClr val="660066"/>
                </a:solidFill>
              </a:endParaRPr>
            </a:p>
          </p:txBody>
        </p:sp>
        <p:sp>
          <p:nvSpPr>
            <p:cNvPr id="34" name="Up Arrow 33"/>
            <p:cNvSpPr/>
            <p:nvPr/>
          </p:nvSpPr>
          <p:spPr>
            <a:xfrm>
              <a:off x="4484986" y="3136411"/>
              <a:ext cx="1050326" cy="1975758"/>
            </a:xfrm>
            <a:prstGeom prst="upArrow">
              <a:avLst>
                <a:gd name="adj1" fmla="val 50000"/>
                <a:gd name="adj2" fmla="val 45102"/>
              </a:avLst>
            </a:prstGeom>
            <a:solidFill>
              <a:schemeClr val="tx2">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34"/>
            <p:cNvSpPr/>
            <p:nvPr/>
          </p:nvSpPr>
          <p:spPr>
            <a:xfrm>
              <a:off x="3810000" y="3782786"/>
              <a:ext cx="2343150" cy="1066799"/>
            </a:xfrm>
            <a:prstGeom prst="rect">
              <a:avLst/>
            </a:prstGeom>
            <a:solidFill>
              <a:schemeClr val="accent1">
                <a:lumMod val="20000"/>
                <a:lumOff val="80000"/>
                <a:alpha val="5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Hardware Organization</a:t>
              </a:r>
              <a:endParaRPr lang="en-SG" sz="2000" b="1" dirty="0">
                <a:solidFill>
                  <a:schemeClr val="tx1"/>
                </a:solidFill>
              </a:endParaRPr>
            </a:p>
          </p:txBody>
        </p:sp>
        <p:grpSp>
          <p:nvGrpSpPr>
            <p:cNvPr id="36" name="Group 35"/>
            <p:cNvGrpSpPr/>
            <p:nvPr/>
          </p:nvGrpSpPr>
          <p:grpSpPr>
            <a:xfrm>
              <a:off x="3867150" y="5159829"/>
              <a:ext cx="2286000" cy="990600"/>
              <a:chOff x="876300" y="5181600"/>
              <a:chExt cx="2286000" cy="990600"/>
            </a:xfrm>
          </p:grpSpPr>
          <p:sp>
            <p:nvSpPr>
              <p:cNvPr id="37" name="Left Bracket 36"/>
              <p:cNvSpPr/>
              <p:nvPr/>
            </p:nvSpPr>
            <p:spPr>
              <a:xfrm>
                <a:off x="876300" y="5181600"/>
                <a:ext cx="190500" cy="990600"/>
              </a:xfrm>
              <a:prstGeom prst="leftBracket">
                <a:avLst/>
              </a:prstGeom>
              <a:ln w="28575">
                <a:solidFill>
                  <a:srgbClr val="6600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38" name="Left Bracket 37"/>
              <p:cNvSpPr/>
              <p:nvPr/>
            </p:nvSpPr>
            <p:spPr>
              <a:xfrm flipH="1">
                <a:off x="2971800" y="5181600"/>
                <a:ext cx="190500" cy="990600"/>
              </a:xfrm>
              <a:prstGeom prst="leftBracket">
                <a:avLst/>
              </a:prstGeom>
              <a:ln w="28575">
                <a:solidFill>
                  <a:srgbClr val="6600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39" name="Rectangle 38"/>
              <p:cNvSpPr/>
              <p:nvPr/>
            </p:nvSpPr>
            <p:spPr>
              <a:xfrm>
                <a:off x="971549" y="5257801"/>
                <a:ext cx="2095501" cy="838200"/>
              </a:xfrm>
              <a:prstGeom prst="rect">
                <a:avLst/>
              </a:prstGeom>
              <a:solidFill>
                <a:srgbClr val="7030A0">
                  <a:alpha val="15000"/>
                </a:srgb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Cycle Time</a:t>
                </a:r>
              </a:p>
              <a:p>
                <a:pPr algn="ctr"/>
                <a:r>
                  <a:rPr lang="en-US" sz="2000" b="1" dirty="0" smtClean="0">
                    <a:solidFill>
                      <a:schemeClr val="tx1"/>
                    </a:solidFill>
                  </a:rPr>
                  <a:t>CPI</a:t>
                </a:r>
                <a:endParaRPr lang="en-SG" sz="2000" b="1" dirty="0">
                  <a:solidFill>
                    <a:schemeClr val="tx1"/>
                  </a:solidFill>
                </a:endParaRPr>
              </a:p>
            </p:txBody>
          </p:sp>
        </p:grpSp>
      </p:grpSp>
      <p:cxnSp>
        <p:nvCxnSpPr>
          <p:cNvPr id="40" name="Straight Connector 39"/>
          <p:cNvCxnSpPr/>
          <p:nvPr/>
        </p:nvCxnSpPr>
        <p:spPr>
          <a:xfrm>
            <a:off x="3276600" y="1143000"/>
            <a:ext cx="0" cy="50292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791200" y="1148443"/>
            <a:ext cx="0" cy="50292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3335215" y="1771160"/>
            <a:ext cx="2379785" cy="4433697"/>
            <a:chOff x="6688015" y="1890903"/>
            <a:chExt cx="2379785" cy="4433697"/>
          </a:xfrm>
        </p:grpSpPr>
        <p:sp>
          <p:nvSpPr>
            <p:cNvPr id="43" name="Rectangle 42"/>
            <p:cNvSpPr/>
            <p:nvPr/>
          </p:nvSpPr>
          <p:spPr>
            <a:xfrm>
              <a:off x="6791325" y="1890903"/>
              <a:ext cx="21336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Process</a:t>
              </a:r>
              <a:endParaRPr lang="en-SG" sz="2400" dirty="0">
                <a:solidFill>
                  <a:schemeClr val="tx1"/>
                </a:solidFill>
              </a:endParaRPr>
            </a:p>
          </p:txBody>
        </p:sp>
        <p:sp>
          <p:nvSpPr>
            <p:cNvPr id="44" name="Rectangle 43"/>
            <p:cNvSpPr/>
            <p:nvPr/>
          </p:nvSpPr>
          <p:spPr>
            <a:xfrm>
              <a:off x="6781800" y="3771901"/>
              <a:ext cx="21336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Factors</a:t>
              </a:r>
              <a:endParaRPr lang="en-SG" sz="2400" dirty="0">
                <a:solidFill>
                  <a:schemeClr val="tx1"/>
                </a:solidFill>
              </a:endParaRPr>
            </a:p>
          </p:txBody>
        </p:sp>
        <p:sp>
          <p:nvSpPr>
            <p:cNvPr id="45" name="Rectangle 44"/>
            <p:cNvSpPr/>
            <p:nvPr/>
          </p:nvSpPr>
          <p:spPr>
            <a:xfrm>
              <a:off x="6688015" y="5045529"/>
              <a:ext cx="2379785" cy="12790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Performance aspects influenced by factors</a:t>
              </a:r>
              <a:endParaRPr lang="en-SG" sz="2000" dirty="0">
                <a:solidFill>
                  <a:schemeClr val="tx1"/>
                </a:solidFill>
              </a:endParaRPr>
            </a:p>
          </p:txBody>
        </p:sp>
      </p:grpSp>
    </p:spTree>
    <p:extLst>
      <p:ext uri="{BB962C8B-B14F-4D97-AF65-F5344CB8AC3E}">
        <p14:creationId xmlns:p14="http://schemas.microsoft.com/office/powerpoint/2010/main" val="336185032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a:solidFill>
                  <a:srgbClr val="0000FF"/>
                </a:solidFill>
              </a:rPr>
              <a:t>2</a:t>
            </a:r>
            <a:r>
              <a:rPr lang="en-GB" sz="3600" dirty="0" smtClean="0">
                <a:solidFill>
                  <a:srgbClr val="0000FF"/>
                </a:solidFill>
              </a:rPr>
              <a:t>. Program </a:t>
            </a:r>
            <a:r>
              <a:rPr lang="en-GB" sz="3600" dirty="0" smtClean="0">
                <a:solidFill>
                  <a:srgbClr val="0000FF"/>
                </a:solidFill>
                <a:sym typeface="Wingdings" panose="05000000000000000000" pitchFamily="2" charset="2"/>
              </a:rPr>
              <a:t> Binary</a:t>
            </a:r>
            <a:r>
              <a:rPr lang="en-GB" sz="3600" dirty="0" smtClean="0">
                <a:solidFill>
                  <a:srgbClr val="0000FF"/>
                </a:solidFill>
              </a:rPr>
              <a:t>: </a:t>
            </a:r>
            <a:r>
              <a:rPr lang="en-GB" sz="3600" dirty="0" smtClean="0">
                <a:solidFill>
                  <a:srgbClr val="C00000"/>
                </a:solidFill>
              </a:rPr>
              <a:t>Factors</a:t>
            </a:r>
            <a:endParaRPr lang="en-GB" sz="3600" b="1" dirty="0">
              <a:solidFill>
                <a:srgbClr val="C00000"/>
              </a:solidFill>
            </a:endParaRPr>
          </a:p>
        </p:txBody>
      </p:sp>
      <p:sp>
        <p:nvSpPr>
          <p:cNvPr id="14340" name="Footer Placeholder 5"/>
          <p:cNvSpPr>
            <a:spLocks noGrp="1"/>
          </p:cNvSpPr>
          <p:nvPr>
            <p:ph type="ftr" sz="quarter" idx="11"/>
          </p:nvPr>
        </p:nvSpPr>
        <p:spPr>
          <a:noFill/>
        </p:spPr>
        <p:txBody>
          <a:bodyPr/>
          <a:lstStyle/>
          <a:p>
            <a:pPr algn="l"/>
            <a:r>
              <a:rPr lang="en-SG" smtClean="0"/>
              <a:t>Lecture #24: Performance</a:t>
            </a:r>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6" name="Slide Number Placeholder 6">
            <a:extLst>
              <a:ext uri="{FF2B5EF4-FFF2-40B4-BE49-F238E27FC236}">
                <a16:creationId xmlns:a16="http://schemas.microsoft.com/office/drawing/2014/main" id="{7BBCA664-8EEB-456C-87B6-B863F3B3E9CD}"/>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14</a:t>
            </a:fld>
            <a:endParaRPr dirty="0"/>
          </a:p>
        </p:txBody>
      </p:sp>
      <p:sp>
        <p:nvSpPr>
          <p:cNvPr id="46" name="Content Placeholder 5"/>
          <p:cNvSpPr>
            <a:spLocks noGrp="1"/>
          </p:cNvSpPr>
          <p:nvPr>
            <p:ph idx="1"/>
          </p:nvPr>
        </p:nvSpPr>
        <p:spPr>
          <a:xfrm>
            <a:off x="457200" y="1346416"/>
            <a:ext cx="8229600" cy="4901983"/>
          </a:xfrm>
        </p:spPr>
        <p:txBody>
          <a:bodyPr/>
          <a:lstStyle/>
          <a:p>
            <a:pPr marL="271463" indent="-271463">
              <a:buFont typeface="Wingdings" panose="05000000000000000000" pitchFamily="2" charset="2"/>
              <a:buChar char="§"/>
            </a:pPr>
            <a:r>
              <a:rPr lang="en-US" sz="2800" b="1" dirty="0" smtClean="0"/>
              <a:t>Compiler:</a:t>
            </a:r>
          </a:p>
          <a:p>
            <a:pPr marL="630238" lvl="1" indent="-271463">
              <a:buFont typeface="Wingdings" panose="05000000000000000000" pitchFamily="2" charset="2"/>
              <a:buChar char="§"/>
            </a:pPr>
            <a:r>
              <a:rPr lang="en-US" sz="2400" dirty="0" smtClean="0"/>
              <a:t>Different compilers may generate different binary codes</a:t>
            </a:r>
          </a:p>
          <a:p>
            <a:pPr marL="989013" lvl="2" indent="-273050">
              <a:buFont typeface="Wingdings" panose="05000000000000000000" pitchFamily="2" charset="2"/>
              <a:buChar char="§"/>
            </a:pPr>
            <a:r>
              <a:rPr lang="en-US" sz="2000" dirty="0" smtClean="0"/>
              <a:t>e.g. gnu </a:t>
            </a:r>
            <a:r>
              <a:rPr lang="en-US" sz="2000" dirty="0" err="1" smtClean="0"/>
              <a:t>vs</a:t>
            </a:r>
            <a:r>
              <a:rPr lang="en-US" sz="2000" dirty="0" smtClean="0"/>
              <a:t> </a:t>
            </a:r>
            <a:r>
              <a:rPr lang="en-US" sz="2000" dirty="0" err="1" smtClean="0"/>
              <a:t>intel</a:t>
            </a:r>
            <a:r>
              <a:rPr lang="en-US" sz="2000" dirty="0" smtClean="0"/>
              <a:t> c/</a:t>
            </a:r>
            <a:r>
              <a:rPr lang="en-US" sz="2000" dirty="0" err="1" smtClean="0"/>
              <a:t>c++</a:t>
            </a:r>
            <a:r>
              <a:rPr lang="en-US" sz="2000" dirty="0" smtClean="0"/>
              <a:t> compiler</a:t>
            </a:r>
          </a:p>
          <a:p>
            <a:pPr marL="630238" lvl="1" indent="-271463">
              <a:buFont typeface="Wingdings" panose="05000000000000000000" pitchFamily="2" charset="2"/>
              <a:buChar char="§"/>
            </a:pPr>
            <a:r>
              <a:rPr lang="en-US" sz="2400" dirty="0" smtClean="0"/>
              <a:t>Different optimization may generate different binary codes</a:t>
            </a:r>
          </a:p>
          <a:p>
            <a:pPr marL="989013" lvl="2" indent="-273050">
              <a:buFont typeface="Wingdings" panose="05000000000000000000" pitchFamily="2" charset="2"/>
              <a:buChar char="§"/>
            </a:pPr>
            <a:r>
              <a:rPr lang="en-US" sz="2000" dirty="0" smtClean="0"/>
              <a:t>e.g. different optimization level in </a:t>
            </a:r>
            <a:r>
              <a:rPr lang="en-US" sz="2000" b="1" i="1" dirty="0" smtClean="0"/>
              <a:t>gnu c compiler</a:t>
            </a:r>
          </a:p>
          <a:p>
            <a:pPr marL="271463" indent="-271463">
              <a:spcBef>
                <a:spcPts val="1200"/>
              </a:spcBef>
              <a:buFont typeface="Wingdings" panose="05000000000000000000" pitchFamily="2" charset="2"/>
              <a:buChar char="§"/>
            </a:pPr>
            <a:r>
              <a:rPr lang="en-US" sz="2800" b="1" dirty="0" smtClean="0"/>
              <a:t>Instruction Set Architecture:</a:t>
            </a:r>
          </a:p>
          <a:p>
            <a:pPr marL="630238" lvl="1" indent="-271463">
              <a:buFont typeface="Wingdings" panose="05000000000000000000" pitchFamily="2" charset="2"/>
              <a:buChar char="§"/>
            </a:pPr>
            <a:r>
              <a:rPr lang="en-US" sz="2400" dirty="0" smtClean="0"/>
              <a:t>The same high level statement can be translated differently depending on the ISA</a:t>
            </a:r>
          </a:p>
          <a:p>
            <a:pPr marL="989013" lvl="2" indent="-273050">
              <a:buFont typeface="Wingdings" panose="05000000000000000000" pitchFamily="2" charset="2"/>
              <a:buChar char="§"/>
            </a:pPr>
            <a:r>
              <a:rPr lang="en-US" sz="2000" dirty="0" smtClean="0"/>
              <a:t>e.g. same C program under </a:t>
            </a:r>
            <a:r>
              <a:rPr lang="en-US" sz="2000" b="1" i="1" dirty="0" smtClean="0"/>
              <a:t>Intel</a:t>
            </a:r>
            <a:r>
              <a:rPr lang="en-US" sz="2000" dirty="0" smtClean="0"/>
              <a:t> machine vs </a:t>
            </a:r>
            <a:r>
              <a:rPr lang="en-US" sz="2000" b="1" i="1" dirty="0" err="1" smtClean="0"/>
              <a:t>Sunfire</a:t>
            </a:r>
            <a:r>
              <a:rPr lang="en-US" sz="2000" b="1" i="1" dirty="0" smtClean="0"/>
              <a:t> </a:t>
            </a:r>
            <a:r>
              <a:rPr lang="en-US" sz="2000" dirty="0" smtClean="0"/>
              <a:t>server</a:t>
            </a:r>
          </a:p>
        </p:txBody>
      </p:sp>
    </p:spTree>
    <p:extLst>
      <p:ext uri="{BB962C8B-B14F-4D97-AF65-F5344CB8AC3E}">
        <p14:creationId xmlns:p14="http://schemas.microsoft.com/office/powerpoint/2010/main" val="47617651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smtClean="0">
                <a:solidFill>
                  <a:schemeClr val="tx1"/>
                </a:solidFill>
              </a:rPr>
              <a:t>Exercise 2: </a:t>
            </a:r>
            <a:r>
              <a:rPr lang="en-GB" sz="3600" dirty="0" smtClean="0">
                <a:solidFill>
                  <a:srgbClr val="C00000"/>
                </a:solidFill>
              </a:rPr>
              <a:t>Impact of Compiler</a:t>
            </a:r>
            <a:endParaRPr lang="en-GB" sz="3600" b="1" dirty="0">
              <a:solidFill>
                <a:srgbClr val="C00000"/>
              </a:solidFill>
            </a:endParaRPr>
          </a:p>
        </p:txBody>
      </p:sp>
      <p:sp>
        <p:nvSpPr>
          <p:cNvPr id="14340" name="Footer Placeholder 5"/>
          <p:cNvSpPr>
            <a:spLocks noGrp="1"/>
          </p:cNvSpPr>
          <p:nvPr>
            <p:ph type="ftr" sz="quarter" idx="11"/>
          </p:nvPr>
        </p:nvSpPr>
        <p:spPr>
          <a:noFill/>
        </p:spPr>
        <p:txBody>
          <a:bodyPr/>
          <a:lstStyle/>
          <a:p>
            <a:pPr algn="l"/>
            <a:r>
              <a:rPr lang="en-SG" smtClean="0"/>
              <a:t>Lecture #24: Performance</a:t>
            </a:r>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6" name="Slide Number Placeholder 6">
            <a:extLst>
              <a:ext uri="{FF2B5EF4-FFF2-40B4-BE49-F238E27FC236}">
                <a16:creationId xmlns:a16="http://schemas.microsoft.com/office/drawing/2014/main" id="{7BBCA664-8EEB-456C-87B6-B863F3B3E9CD}"/>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15</a:t>
            </a:fld>
            <a:endParaRPr dirty="0"/>
          </a:p>
        </p:txBody>
      </p:sp>
      <p:sp>
        <p:nvSpPr>
          <p:cNvPr id="8" name="Text Box 5"/>
          <p:cNvSpPr txBox="1">
            <a:spLocks noChangeArrowheads="1"/>
          </p:cNvSpPr>
          <p:nvPr/>
        </p:nvSpPr>
        <p:spPr bwMode="auto">
          <a:xfrm>
            <a:off x="152400" y="6400800"/>
            <a:ext cx="304800" cy="201613"/>
          </a:xfrm>
          <a:prstGeom prst="rect">
            <a:avLst/>
          </a:prstGeom>
          <a:noFill/>
          <a:ln w="9525">
            <a:noFill/>
            <a:miter lim="800000"/>
            <a:headEnd/>
            <a:tailEnd/>
          </a:ln>
        </p:spPr>
        <p:txBody>
          <a:bodyPr lIns="9144" tIns="9144" rIns="9144" bIns="9144">
            <a:spAutoFit/>
          </a:bodyPr>
          <a:lstStyle/>
          <a:p>
            <a:pPr algn="ctr">
              <a:spcBef>
                <a:spcPct val="50000"/>
              </a:spcBef>
            </a:pPr>
            <a:r>
              <a:rPr lang="en-US" sz="1200">
                <a:sym typeface="Wingdings 2" pitchFamily="18" charset="2"/>
              </a:rPr>
              <a:t></a:t>
            </a:r>
          </a:p>
        </p:txBody>
      </p:sp>
      <p:sp>
        <p:nvSpPr>
          <p:cNvPr id="9" name="Rectangle 3"/>
          <p:cNvSpPr txBox="1">
            <a:spLocks noChangeArrowheads="1"/>
          </p:cNvSpPr>
          <p:nvPr/>
        </p:nvSpPr>
        <p:spPr>
          <a:xfrm>
            <a:off x="457200" y="1194216"/>
            <a:ext cx="8229600" cy="2073839"/>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1463" indent="-271463" fontAlgn="auto">
              <a:spcAft>
                <a:spcPts val="0"/>
              </a:spcAft>
              <a:buSzPct val="100000"/>
              <a:buFont typeface="Wingdings" panose="05000000000000000000" pitchFamily="2" charset="2"/>
              <a:buChar char="§"/>
            </a:pPr>
            <a:r>
              <a:rPr lang="en-US" sz="2000" dirty="0" smtClean="0"/>
              <a:t>Given a program P, a compiler can generate 2 different binaries on a target machine. On that machine, there are 3 classes of instructions: Class A, Class B, and Class C, and they require 1, 2, and 3 cycles respectively.</a:t>
            </a:r>
          </a:p>
          <a:p>
            <a:pPr marL="271463" indent="-271463" fontAlgn="auto">
              <a:spcAft>
                <a:spcPts val="0"/>
              </a:spcAft>
              <a:buSzPct val="100000"/>
              <a:buFont typeface="Wingdings" panose="05000000000000000000" pitchFamily="2" charset="2"/>
              <a:buChar char="§"/>
            </a:pPr>
            <a:r>
              <a:rPr lang="en-US" sz="2000" dirty="0" smtClean="0">
                <a:solidFill>
                  <a:srgbClr val="C00000"/>
                </a:solidFill>
              </a:rPr>
              <a:t>First binary has 5 instructions: </a:t>
            </a:r>
            <a:r>
              <a:rPr lang="en-US" sz="2000" b="1" dirty="0" smtClean="0">
                <a:solidFill>
                  <a:srgbClr val="C00000"/>
                </a:solidFill>
              </a:rPr>
              <a:t>2 of A, 1 of B, and 2 of C</a:t>
            </a:r>
            <a:r>
              <a:rPr lang="en-US" sz="2000" dirty="0" smtClean="0">
                <a:solidFill>
                  <a:srgbClr val="C00000"/>
                </a:solidFill>
              </a:rPr>
              <a:t>.</a:t>
            </a:r>
            <a:br>
              <a:rPr lang="en-US" sz="2000" dirty="0" smtClean="0">
                <a:solidFill>
                  <a:srgbClr val="C00000"/>
                </a:solidFill>
              </a:rPr>
            </a:br>
            <a:r>
              <a:rPr lang="en-US" sz="2000" dirty="0" smtClean="0">
                <a:solidFill>
                  <a:srgbClr val="C00000"/>
                </a:solidFill>
              </a:rPr>
              <a:t>Second binary has 6 instructions: </a:t>
            </a:r>
            <a:r>
              <a:rPr lang="en-US" sz="2000" b="1" dirty="0" smtClean="0">
                <a:solidFill>
                  <a:srgbClr val="C00000"/>
                </a:solidFill>
              </a:rPr>
              <a:t>4 of A, 1 of B, and 1 of C</a:t>
            </a:r>
            <a:r>
              <a:rPr lang="en-US" sz="2000" dirty="0" smtClean="0">
                <a:solidFill>
                  <a:srgbClr val="C00000"/>
                </a:solidFill>
              </a:rPr>
              <a:t>.</a:t>
            </a:r>
          </a:p>
        </p:txBody>
      </p:sp>
      <p:sp>
        <p:nvSpPr>
          <p:cNvPr id="10" name="Rectangle 4"/>
          <p:cNvSpPr>
            <a:spLocks noChangeArrowheads="1"/>
          </p:cNvSpPr>
          <p:nvPr/>
        </p:nvSpPr>
        <p:spPr bwMode="auto">
          <a:xfrm>
            <a:off x="457200" y="4089816"/>
            <a:ext cx="8153400" cy="2286000"/>
          </a:xfrm>
          <a:prstGeom prst="rect">
            <a:avLst/>
          </a:prstGeom>
          <a:noFill/>
          <a:ln w="9525">
            <a:noFill/>
            <a:miter lim="800000"/>
            <a:headEnd/>
            <a:tailEnd/>
          </a:ln>
        </p:spPr>
        <p:txBody>
          <a:bodyPr/>
          <a:lstStyle/>
          <a:p>
            <a:pPr marL="342900" indent="-342900">
              <a:spcBef>
                <a:spcPct val="20000"/>
              </a:spcBef>
              <a:buClr>
                <a:schemeClr val="accent1"/>
              </a:buClr>
              <a:buSzPct val="100000"/>
              <a:buFont typeface="Wingdings" panose="05000000000000000000" pitchFamily="2" charset="2"/>
              <a:buChar char="§"/>
            </a:pPr>
            <a:r>
              <a:rPr lang="en-US" sz="2400" u="sng" dirty="0" smtClean="0"/>
              <a:t>Answer:</a:t>
            </a:r>
            <a:endParaRPr lang="en-US" sz="2400" dirty="0"/>
          </a:p>
          <a:p>
            <a:pPr marL="669925" lvl="1" indent="-325438">
              <a:spcBef>
                <a:spcPct val="10000"/>
              </a:spcBef>
              <a:buClr>
                <a:schemeClr val="accent2"/>
              </a:buClr>
              <a:buSzPct val="60000"/>
              <a:buFont typeface="Wingdings" pitchFamily="2" charset="2"/>
              <a:buNone/>
            </a:pPr>
            <a:r>
              <a:rPr lang="en-US" dirty="0">
                <a:solidFill>
                  <a:srgbClr val="660033"/>
                </a:solidFill>
              </a:rPr>
              <a:t>Let T be the cycle time.</a:t>
            </a:r>
          </a:p>
          <a:p>
            <a:pPr marL="669925" lvl="1" indent="-325438">
              <a:spcBef>
                <a:spcPct val="10000"/>
              </a:spcBef>
              <a:buClr>
                <a:schemeClr val="accent2"/>
              </a:buClr>
              <a:buSzPct val="60000"/>
              <a:buFont typeface="Wingdings" pitchFamily="2" charset="2"/>
              <a:buNone/>
            </a:pPr>
            <a:r>
              <a:rPr lang="en-US" dirty="0">
                <a:solidFill>
                  <a:srgbClr val="660033"/>
                </a:solidFill>
              </a:rPr>
              <a:t>Time(code1) = (2</a:t>
            </a:r>
            <a:r>
              <a:rPr lang="en-US" dirty="0">
                <a:solidFill>
                  <a:srgbClr val="660033"/>
                </a:solidFill>
                <a:sym typeface="Symbol" pitchFamily="18" charset="2"/>
              </a:rPr>
              <a:t>1 + 12 + 23)  T = 10T</a:t>
            </a:r>
          </a:p>
          <a:p>
            <a:pPr marL="669925" lvl="1" indent="-325438">
              <a:spcBef>
                <a:spcPct val="10000"/>
              </a:spcBef>
              <a:buClr>
                <a:schemeClr val="accent2"/>
              </a:buClr>
              <a:buSzPct val="60000"/>
              <a:buFont typeface="Wingdings" pitchFamily="2" charset="2"/>
              <a:buNone/>
            </a:pPr>
            <a:r>
              <a:rPr lang="en-US" dirty="0">
                <a:solidFill>
                  <a:srgbClr val="660033"/>
                </a:solidFill>
              </a:rPr>
              <a:t>Time(code2) = (4</a:t>
            </a:r>
            <a:r>
              <a:rPr lang="en-US" dirty="0">
                <a:solidFill>
                  <a:srgbClr val="660033"/>
                </a:solidFill>
                <a:sym typeface="Symbol" pitchFamily="18" charset="2"/>
              </a:rPr>
              <a:t>1 + 12 + 13)  T = 9T</a:t>
            </a:r>
          </a:p>
          <a:p>
            <a:pPr marL="669925" lvl="1" indent="-325438">
              <a:spcBef>
                <a:spcPct val="10000"/>
              </a:spcBef>
              <a:buClr>
                <a:schemeClr val="accent2"/>
              </a:buClr>
              <a:buSzPct val="60000"/>
              <a:buFont typeface="Wingdings" pitchFamily="2" charset="2"/>
              <a:buNone/>
            </a:pPr>
            <a:r>
              <a:rPr lang="en-US" dirty="0">
                <a:solidFill>
                  <a:srgbClr val="660033"/>
                </a:solidFill>
                <a:sym typeface="Symbol" pitchFamily="18" charset="2"/>
              </a:rPr>
              <a:t>Time(code1)/Time(code2) =</a:t>
            </a:r>
            <a:r>
              <a:rPr lang="en-US" dirty="0">
                <a:solidFill>
                  <a:srgbClr val="660033"/>
                </a:solidFill>
                <a:sym typeface="Wingdings" pitchFamily="2" charset="2"/>
              </a:rPr>
              <a:t> </a:t>
            </a:r>
            <a:endParaRPr lang="en-US" dirty="0">
              <a:solidFill>
                <a:srgbClr val="660033"/>
              </a:solidFill>
            </a:endParaRPr>
          </a:p>
          <a:p>
            <a:pPr marL="669925" lvl="1" indent="-325438">
              <a:spcBef>
                <a:spcPct val="10000"/>
              </a:spcBef>
              <a:buClr>
                <a:schemeClr val="accent2"/>
              </a:buClr>
              <a:buSzPct val="60000"/>
              <a:buFont typeface="Wingdings" pitchFamily="2" charset="2"/>
              <a:buNone/>
            </a:pPr>
            <a:r>
              <a:rPr lang="en-US" dirty="0">
                <a:solidFill>
                  <a:srgbClr val="660033"/>
                </a:solidFill>
              </a:rPr>
              <a:t>CPI(code1) = </a:t>
            </a:r>
          </a:p>
          <a:p>
            <a:pPr marL="669925" lvl="1" indent="-325438">
              <a:spcBef>
                <a:spcPct val="10000"/>
              </a:spcBef>
              <a:buClr>
                <a:schemeClr val="accent2"/>
              </a:buClr>
              <a:buSzPct val="60000"/>
              <a:buFont typeface="Wingdings" pitchFamily="2" charset="2"/>
              <a:buNone/>
            </a:pPr>
            <a:r>
              <a:rPr lang="en-US" dirty="0">
                <a:solidFill>
                  <a:srgbClr val="660033"/>
                </a:solidFill>
              </a:rPr>
              <a:t>CPI(code2) = </a:t>
            </a:r>
            <a:endParaRPr lang="en-GB" b="1" dirty="0">
              <a:solidFill>
                <a:srgbClr val="660033"/>
              </a:solidFill>
              <a:sym typeface="Symbol" pitchFamily="18" charset="2"/>
            </a:endParaRPr>
          </a:p>
        </p:txBody>
      </p:sp>
      <p:sp>
        <p:nvSpPr>
          <p:cNvPr id="11" name="Rectangle 10"/>
          <p:cNvSpPr/>
          <p:nvPr/>
        </p:nvSpPr>
        <p:spPr>
          <a:xfrm>
            <a:off x="1633151" y="3251616"/>
            <a:ext cx="5257800" cy="762000"/>
          </a:xfrm>
          <a:prstGeom prst="rect">
            <a:avLst/>
          </a:prstGeom>
          <a:solidFill>
            <a:schemeClr val="tx2">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endParaRPr lang="en-US" dirty="0" smtClean="0">
              <a:solidFill>
                <a:schemeClr val="tx1"/>
              </a:solidFill>
            </a:endParaRPr>
          </a:p>
          <a:p>
            <a:pPr eaLnBrk="1" hangingPunct="1"/>
            <a:r>
              <a:rPr lang="en-US" sz="2000" dirty="0" smtClean="0">
                <a:solidFill>
                  <a:schemeClr val="tx1"/>
                </a:solidFill>
              </a:rPr>
              <a:t>1. Which code is faster? By how much?</a:t>
            </a:r>
          </a:p>
          <a:p>
            <a:pPr eaLnBrk="1" hangingPunct="1"/>
            <a:r>
              <a:rPr lang="en-US" sz="2000" dirty="0" smtClean="0">
                <a:solidFill>
                  <a:schemeClr val="tx1"/>
                </a:solidFill>
              </a:rPr>
              <a:t>2. What is the (average) CPI for each code?</a:t>
            </a:r>
          </a:p>
          <a:p>
            <a:pPr algn="ctr"/>
            <a:endParaRPr lang="en-US" dirty="0">
              <a:solidFill>
                <a:schemeClr val="tx1"/>
              </a:solidFill>
            </a:endParaRPr>
          </a:p>
        </p:txBody>
      </p:sp>
      <p:sp>
        <p:nvSpPr>
          <p:cNvPr id="13" name="TextBox 12"/>
          <p:cNvSpPr txBox="1"/>
          <p:nvPr/>
        </p:nvSpPr>
        <p:spPr>
          <a:xfrm>
            <a:off x="3652837" y="5410609"/>
            <a:ext cx="1257300" cy="369332"/>
          </a:xfrm>
          <a:prstGeom prst="rect">
            <a:avLst/>
          </a:prstGeom>
          <a:noFill/>
        </p:spPr>
        <p:txBody>
          <a:bodyPr wrap="square" rtlCol="0">
            <a:spAutoFit/>
          </a:bodyPr>
          <a:lstStyle/>
          <a:p>
            <a:r>
              <a:rPr lang="en-US" dirty="0" smtClean="0">
                <a:solidFill>
                  <a:srgbClr val="C00000"/>
                </a:solidFill>
              </a:rPr>
              <a:t>10/9 = 1.1</a:t>
            </a:r>
            <a:endParaRPr lang="en-US" dirty="0">
              <a:solidFill>
                <a:srgbClr val="C00000"/>
              </a:solidFill>
            </a:endParaRPr>
          </a:p>
        </p:txBody>
      </p:sp>
      <p:sp>
        <p:nvSpPr>
          <p:cNvPr id="14" name="TextBox 13"/>
          <p:cNvSpPr txBox="1"/>
          <p:nvPr/>
        </p:nvSpPr>
        <p:spPr>
          <a:xfrm>
            <a:off x="4800600" y="5386764"/>
            <a:ext cx="3467100" cy="369332"/>
          </a:xfrm>
          <a:prstGeom prst="rect">
            <a:avLst/>
          </a:prstGeom>
          <a:noFill/>
        </p:spPr>
        <p:txBody>
          <a:bodyPr wrap="square" rtlCol="0">
            <a:spAutoFit/>
          </a:bodyPr>
          <a:lstStyle/>
          <a:p>
            <a:r>
              <a:rPr lang="en-US" dirty="0" smtClean="0">
                <a:solidFill>
                  <a:srgbClr val="C00000"/>
                </a:solidFill>
                <a:sym typeface="Wingdings" panose="05000000000000000000" pitchFamily="2" charset="2"/>
              </a:rPr>
              <a:t> Code2 is 1.1 times faster</a:t>
            </a:r>
            <a:endParaRPr lang="en-US" dirty="0">
              <a:solidFill>
                <a:srgbClr val="C00000"/>
              </a:solidFill>
            </a:endParaRPr>
          </a:p>
        </p:txBody>
      </p:sp>
      <p:sp>
        <p:nvSpPr>
          <p:cNvPr id="15" name="TextBox 14"/>
          <p:cNvSpPr txBox="1"/>
          <p:nvPr/>
        </p:nvSpPr>
        <p:spPr>
          <a:xfrm>
            <a:off x="2374105" y="5682039"/>
            <a:ext cx="3814764" cy="369332"/>
          </a:xfrm>
          <a:prstGeom prst="rect">
            <a:avLst/>
          </a:prstGeom>
          <a:noFill/>
        </p:spPr>
        <p:txBody>
          <a:bodyPr wrap="square" rtlCol="0">
            <a:spAutoFit/>
          </a:bodyPr>
          <a:lstStyle/>
          <a:p>
            <a:r>
              <a:rPr lang="en-US" dirty="0" smtClean="0">
                <a:solidFill>
                  <a:srgbClr val="C00000"/>
                </a:solidFill>
              </a:rPr>
              <a:t>(2</a:t>
            </a:r>
            <a:r>
              <a:rPr lang="en-US" dirty="0" smtClean="0">
                <a:solidFill>
                  <a:srgbClr val="C00000"/>
                </a:solidFill>
                <a:sym typeface="Symbol"/>
              </a:rPr>
              <a:t>1 + 12 + 23) / (2 + 1 + 2) = </a:t>
            </a:r>
            <a:r>
              <a:rPr lang="en-US" b="1" dirty="0" smtClean="0">
                <a:solidFill>
                  <a:srgbClr val="C00000"/>
                </a:solidFill>
                <a:sym typeface="Symbol"/>
              </a:rPr>
              <a:t>2</a:t>
            </a:r>
            <a:endParaRPr lang="en-US" b="1" dirty="0">
              <a:solidFill>
                <a:srgbClr val="C00000"/>
              </a:solidFill>
            </a:endParaRPr>
          </a:p>
        </p:txBody>
      </p:sp>
      <p:sp>
        <p:nvSpPr>
          <p:cNvPr id="16" name="TextBox 15"/>
          <p:cNvSpPr txBox="1"/>
          <p:nvPr/>
        </p:nvSpPr>
        <p:spPr>
          <a:xfrm>
            <a:off x="2374105" y="6005889"/>
            <a:ext cx="3814764" cy="369332"/>
          </a:xfrm>
          <a:prstGeom prst="rect">
            <a:avLst/>
          </a:prstGeom>
          <a:noFill/>
        </p:spPr>
        <p:txBody>
          <a:bodyPr wrap="square" rtlCol="0">
            <a:spAutoFit/>
          </a:bodyPr>
          <a:lstStyle/>
          <a:p>
            <a:r>
              <a:rPr lang="en-US" dirty="0" smtClean="0">
                <a:solidFill>
                  <a:srgbClr val="C00000"/>
                </a:solidFill>
              </a:rPr>
              <a:t>(4</a:t>
            </a:r>
            <a:r>
              <a:rPr lang="en-US" dirty="0" smtClean="0">
                <a:solidFill>
                  <a:srgbClr val="C00000"/>
                </a:solidFill>
                <a:sym typeface="Symbol"/>
              </a:rPr>
              <a:t>1 + 12 + 13) / (4+ 1 + 1) = </a:t>
            </a:r>
            <a:r>
              <a:rPr lang="en-US" b="1" dirty="0" smtClean="0">
                <a:solidFill>
                  <a:srgbClr val="C00000"/>
                </a:solidFill>
                <a:sym typeface="Symbol"/>
              </a:rPr>
              <a:t>1.5</a:t>
            </a:r>
            <a:endParaRPr lang="en-US" b="1" dirty="0">
              <a:solidFill>
                <a:srgbClr val="C00000"/>
              </a:solidFill>
            </a:endParaRPr>
          </a:p>
        </p:txBody>
      </p:sp>
    </p:spTree>
    <p:extLst>
      <p:ext uri="{BB962C8B-B14F-4D97-AF65-F5344CB8AC3E}">
        <p14:creationId xmlns:p14="http://schemas.microsoft.com/office/powerpoint/2010/main" val="17823054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dissolv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dissolv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3" grpId="0"/>
      <p:bldP spid="14" grpId="0"/>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smtClean="0">
                <a:solidFill>
                  <a:srgbClr val="0000FF"/>
                </a:solidFill>
              </a:rPr>
              <a:t>2. Execution of Binary Code: </a:t>
            </a:r>
            <a:r>
              <a:rPr lang="en-GB" sz="3600" dirty="0" smtClean="0">
                <a:solidFill>
                  <a:srgbClr val="C00000"/>
                </a:solidFill>
              </a:rPr>
              <a:t>Factors</a:t>
            </a:r>
            <a:endParaRPr lang="en-GB" sz="3600" b="1" dirty="0">
              <a:solidFill>
                <a:srgbClr val="C00000"/>
              </a:solidFill>
            </a:endParaRPr>
          </a:p>
        </p:txBody>
      </p:sp>
      <p:sp>
        <p:nvSpPr>
          <p:cNvPr id="14340" name="Footer Placeholder 5"/>
          <p:cNvSpPr>
            <a:spLocks noGrp="1"/>
          </p:cNvSpPr>
          <p:nvPr>
            <p:ph type="ftr" sz="quarter" idx="11"/>
          </p:nvPr>
        </p:nvSpPr>
        <p:spPr>
          <a:noFill/>
        </p:spPr>
        <p:txBody>
          <a:bodyPr/>
          <a:lstStyle/>
          <a:p>
            <a:pPr algn="l"/>
            <a:r>
              <a:rPr lang="en-SG" smtClean="0"/>
              <a:t>Lecture #24: Performance</a:t>
            </a:r>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6" name="Slide Number Placeholder 6">
            <a:extLst>
              <a:ext uri="{FF2B5EF4-FFF2-40B4-BE49-F238E27FC236}">
                <a16:creationId xmlns:a16="http://schemas.microsoft.com/office/drawing/2014/main" id="{7BBCA664-8EEB-456C-87B6-B863F3B3E9CD}"/>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16</a:t>
            </a:fld>
            <a:endParaRPr dirty="0"/>
          </a:p>
        </p:txBody>
      </p:sp>
      <p:sp>
        <p:nvSpPr>
          <p:cNvPr id="17" name="Content Placeholder 5"/>
          <p:cNvSpPr>
            <a:spLocks noGrp="1"/>
          </p:cNvSpPr>
          <p:nvPr>
            <p:ph idx="1"/>
          </p:nvPr>
        </p:nvSpPr>
        <p:spPr>
          <a:xfrm>
            <a:off x="457200" y="1346416"/>
            <a:ext cx="8229600" cy="4901983"/>
          </a:xfrm>
        </p:spPr>
        <p:txBody>
          <a:bodyPr>
            <a:normAutofit/>
          </a:bodyPr>
          <a:lstStyle/>
          <a:p>
            <a:pPr marL="271463" indent="-271463">
              <a:spcBef>
                <a:spcPts val="600"/>
              </a:spcBef>
              <a:buSzPct val="100000"/>
              <a:buFont typeface="Wingdings" panose="05000000000000000000" pitchFamily="2" charset="2"/>
              <a:buChar char="§"/>
            </a:pPr>
            <a:r>
              <a:rPr lang="en-US" sz="2800" b="1" dirty="0" smtClean="0"/>
              <a:t>Machine</a:t>
            </a:r>
          </a:p>
          <a:p>
            <a:pPr marL="542925" lvl="1" indent="-268288">
              <a:spcBef>
                <a:spcPts val="600"/>
              </a:spcBef>
              <a:buSzPct val="100000"/>
              <a:buFont typeface="Wingdings" panose="05000000000000000000" pitchFamily="2" charset="2"/>
              <a:buChar char="§"/>
            </a:pPr>
            <a:r>
              <a:rPr lang="en-US" sz="2400" dirty="0" smtClean="0"/>
              <a:t>More accurately the hardware implementation</a:t>
            </a:r>
          </a:p>
          <a:p>
            <a:pPr marL="542925" lvl="1" indent="-268288">
              <a:spcBef>
                <a:spcPts val="600"/>
              </a:spcBef>
              <a:buSzPct val="100000"/>
              <a:buFont typeface="Wingdings" panose="05000000000000000000" pitchFamily="2" charset="2"/>
              <a:buChar char="§"/>
            </a:pPr>
            <a:r>
              <a:rPr lang="en-US" sz="2400" dirty="0" smtClean="0"/>
              <a:t>Determine </a:t>
            </a:r>
            <a:r>
              <a:rPr lang="en-US" sz="2400" b="1" dirty="0" smtClean="0"/>
              <a:t>cycle time</a:t>
            </a:r>
            <a:r>
              <a:rPr lang="en-US" sz="2400" dirty="0" smtClean="0"/>
              <a:t> and </a:t>
            </a:r>
            <a:r>
              <a:rPr lang="en-US" sz="2400" b="1" dirty="0" smtClean="0"/>
              <a:t>cycle per instruction</a:t>
            </a:r>
            <a:endParaRPr lang="en-US" sz="2400" b="1" dirty="0"/>
          </a:p>
          <a:p>
            <a:pPr marL="271463" indent="-271463">
              <a:spcBef>
                <a:spcPts val="1800"/>
              </a:spcBef>
              <a:buSzPct val="100000"/>
              <a:buFont typeface="Wingdings" panose="05000000000000000000" pitchFamily="2" charset="2"/>
              <a:buChar char="§"/>
            </a:pPr>
            <a:r>
              <a:rPr lang="en-US" sz="2800" b="1" dirty="0" smtClean="0"/>
              <a:t>Cycle Time</a:t>
            </a:r>
            <a:r>
              <a:rPr lang="en-US" sz="2800" dirty="0" smtClean="0"/>
              <a:t>:</a:t>
            </a:r>
          </a:p>
          <a:p>
            <a:pPr marL="542925" lvl="1" indent="-268288">
              <a:spcBef>
                <a:spcPts val="600"/>
              </a:spcBef>
              <a:buSzPct val="100000"/>
              <a:buFont typeface="Wingdings" panose="05000000000000000000" pitchFamily="2" charset="2"/>
              <a:buChar char="§"/>
            </a:pPr>
            <a:r>
              <a:rPr lang="en-US" sz="2400" dirty="0" smtClean="0"/>
              <a:t>Different clock frequencies (e.g. 2GHz vs 3.6GHz)</a:t>
            </a:r>
            <a:endParaRPr lang="en-US" sz="2400" dirty="0"/>
          </a:p>
          <a:p>
            <a:pPr marL="271463" indent="-271463">
              <a:spcBef>
                <a:spcPts val="1800"/>
              </a:spcBef>
              <a:buSzPct val="100000"/>
              <a:buFont typeface="Wingdings" panose="05000000000000000000" pitchFamily="2" charset="2"/>
              <a:buChar char="§"/>
            </a:pPr>
            <a:r>
              <a:rPr lang="en-US" sz="2800" b="1" dirty="0" smtClean="0"/>
              <a:t>Cycles Per Instruction:</a:t>
            </a:r>
          </a:p>
          <a:p>
            <a:pPr marL="542925" lvl="1" indent="-268288">
              <a:spcBef>
                <a:spcPts val="600"/>
              </a:spcBef>
              <a:buSzPct val="100000"/>
              <a:buFont typeface="Wingdings" panose="05000000000000000000" pitchFamily="2" charset="2"/>
              <a:buChar char="§"/>
            </a:pPr>
            <a:r>
              <a:rPr lang="en-US" sz="2400" dirty="0" smtClean="0"/>
              <a:t>Design of internal mechanism (e.g. specific accelerator to improve floating point performance)</a:t>
            </a:r>
          </a:p>
        </p:txBody>
      </p:sp>
    </p:spTree>
    <p:extLst>
      <p:ext uri="{BB962C8B-B14F-4D97-AF65-F5344CB8AC3E}">
        <p14:creationId xmlns:p14="http://schemas.microsoft.com/office/powerpoint/2010/main" val="225818339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smtClean="0">
                <a:solidFill>
                  <a:schemeClr val="tx1"/>
                </a:solidFill>
              </a:rPr>
              <a:t>Exercise 3: </a:t>
            </a:r>
            <a:r>
              <a:rPr lang="en-GB" sz="3600" dirty="0" smtClean="0">
                <a:solidFill>
                  <a:srgbClr val="C00000"/>
                </a:solidFill>
              </a:rPr>
              <a:t>Impact of Machine</a:t>
            </a:r>
            <a:endParaRPr lang="en-GB" sz="3600" b="1" dirty="0">
              <a:solidFill>
                <a:srgbClr val="C00000"/>
              </a:solidFill>
            </a:endParaRPr>
          </a:p>
        </p:txBody>
      </p:sp>
      <p:sp>
        <p:nvSpPr>
          <p:cNvPr id="14340" name="Footer Placeholder 5"/>
          <p:cNvSpPr>
            <a:spLocks noGrp="1"/>
          </p:cNvSpPr>
          <p:nvPr>
            <p:ph type="ftr" sz="quarter" idx="11"/>
          </p:nvPr>
        </p:nvSpPr>
        <p:spPr>
          <a:noFill/>
        </p:spPr>
        <p:txBody>
          <a:bodyPr/>
          <a:lstStyle/>
          <a:p>
            <a:pPr algn="l"/>
            <a:r>
              <a:rPr lang="en-SG" smtClean="0"/>
              <a:t>Lecture #24: Performance</a:t>
            </a:r>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6" name="Slide Number Placeholder 6">
            <a:extLst>
              <a:ext uri="{FF2B5EF4-FFF2-40B4-BE49-F238E27FC236}">
                <a16:creationId xmlns:a16="http://schemas.microsoft.com/office/drawing/2014/main" id="{7BBCA664-8EEB-456C-87B6-B863F3B3E9CD}"/>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17</a:t>
            </a:fld>
            <a:endParaRPr dirty="0"/>
          </a:p>
        </p:txBody>
      </p:sp>
      <p:sp>
        <p:nvSpPr>
          <p:cNvPr id="8" name="Text Box 5"/>
          <p:cNvSpPr txBox="1">
            <a:spLocks noChangeArrowheads="1"/>
          </p:cNvSpPr>
          <p:nvPr/>
        </p:nvSpPr>
        <p:spPr bwMode="auto">
          <a:xfrm>
            <a:off x="152400" y="6400800"/>
            <a:ext cx="304800" cy="201613"/>
          </a:xfrm>
          <a:prstGeom prst="rect">
            <a:avLst/>
          </a:prstGeom>
          <a:noFill/>
          <a:ln w="9525">
            <a:noFill/>
            <a:miter lim="800000"/>
            <a:headEnd/>
            <a:tailEnd/>
          </a:ln>
        </p:spPr>
        <p:txBody>
          <a:bodyPr lIns="9144" tIns="9144" rIns="9144" bIns="9144">
            <a:spAutoFit/>
          </a:bodyPr>
          <a:lstStyle/>
          <a:p>
            <a:pPr algn="ctr">
              <a:spcBef>
                <a:spcPct val="50000"/>
              </a:spcBef>
            </a:pPr>
            <a:r>
              <a:rPr lang="en-US" sz="1200">
                <a:sym typeface="Wingdings 2" pitchFamily="18" charset="2"/>
              </a:rPr>
              <a:t></a:t>
            </a:r>
          </a:p>
        </p:txBody>
      </p:sp>
      <p:sp>
        <p:nvSpPr>
          <p:cNvPr id="17" name="Rectangle 3"/>
          <p:cNvSpPr txBox="1">
            <a:spLocks noChangeArrowheads="1"/>
          </p:cNvSpPr>
          <p:nvPr/>
        </p:nvSpPr>
        <p:spPr>
          <a:xfrm>
            <a:off x="457200" y="1346417"/>
            <a:ext cx="8229600" cy="21336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1463" indent="-271463" fontAlgn="auto">
              <a:spcBef>
                <a:spcPts val="600"/>
              </a:spcBef>
              <a:spcAft>
                <a:spcPts val="0"/>
              </a:spcAft>
              <a:buSzPct val="100000"/>
              <a:buFont typeface="Wingdings" panose="05000000000000000000" pitchFamily="2" charset="2"/>
              <a:buChar char="§"/>
            </a:pPr>
            <a:r>
              <a:rPr lang="en-US" sz="2200" dirty="0" smtClean="0"/>
              <a:t>Suppose we have 2 implementations of the same ISA, and a program is run on these 2 machines.</a:t>
            </a:r>
          </a:p>
          <a:p>
            <a:pPr marL="271463" indent="-271463" fontAlgn="auto">
              <a:spcBef>
                <a:spcPts val="600"/>
              </a:spcBef>
              <a:spcAft>
                <a:spcPts val="0"/>
              </a:spcAft>
              <a:buSzPct val="100000"/>
              <a:buFont typeface="Wingdings" panose="05000000000000000000" pitchFamily="2" charset="2"/>
              <a:buChar char="§"/>
            </a:pPr>
            <a:r>
              <a:rPr lang="en-US" sz="2200" dirty="0" smtClean="0">
                <a:solidFill>
                  <a:srgbClr val="0000CC"/>
                </a:solidFill>
              </a:rPr>
              <a:t>Machine A has a clock cycle time of 10 ns and a CPI of 2.0.</a:t>
            </a:r>
            <a:br>
              <a:rPr lang="en-US" sz="2200" dirty="0" smtClean="0">
                <a:solidFill>
                  <a:srgbClr val="0000CC"/>
                </a:solidFill>
              </a:rPr>
            </a:br>
            <a:r>
              <a:rPr lang="en-US" sz="2200" dirty="0" smtClean="0">
                <a:solidFill>
                  <a:srgbClr val="0000CC"/>
                </a:solidFill>
              </a:rPr>
              <a:t>Machine B has a clock cycle time of 20 ns and a CPI of 1.2.</a:t>
            </a:r>
          </a:p>
        </p:txBody>
      </p:sp>
      <p:sp>
        <p:nvSpPr>
          <p:cNvPr id="18" name="Rectangle 17"/>
          <p:cNvSpPr/>
          <p:nvPr/>
        </p:nvSpPr>
        <p:spPr>
          <a:xfrm>
            <a:off x="914400" y="2946617"/>
            <a:ext cx="7010400" cy="609600"/>
          </a:xfrm>
          <a:prstGeom prst="rect">
            <a:avLst/>
          </a:prstGeom>
          <a:solidFill>
            <a:schemeClr val="tx2">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endParaRPr lang="en-US" dirty="0" smtClean="0">
              <a:solidFill>
                <a:schemeClr val="tx1"/>
              </a:solidFill>
            </a:endParaRPr>
          </a:p>
          <a:p>
            <a:pPr eaLnBrk="1" hangingPunct="1"/>
            <a:r>
              <a:rPr lang="en-US" sz="2000" dirty="0" smtClean="0">
                <a:solidFill>
                  <a:schemeClr val="tx1"/>
                </a:solidFill>
              </a:rPr>
              <a:t>1. Which machine is faster for this program? By how much?</a:t>
            </a:r>
          </a:p>
          <a:p>
            <a:pPr algn="ctr"/>
            <a:endParaRPr lang="en-US" dirty="0">
              <a:solidFill>
                <a:schemeClr val="tx1"/>
              </a:solidFill>
            </a:endParaRPr>
          </a:p>
        </p:txBody>
      </p:sp>
      <p:sp>
        <p:nvSpPr>
          <p:cNvPr id="19" name="Rectangle 4"/>
          <p:cNvSpPr>
            <a:spLocks noChangeArrowheads="1"/>
          </p:cNvSpPr>
          <p:nvPr/>
        </p:nvSpPr>
        <p:spPr bwMode="auto">
          <a:xfrm>
            <a:off x="457200" y="3708617"/>
            <a:ext cx="8229600" cy="2743200"/>
          </a:xfrm>
          <a:prstGeom prst="rect">
            <a:avLst/>
          </a:prstGeom>
          <a:noFill/>
          <a:ln w="9525">
            <a:noFill/>
            <a:miter lim="800000"/>
            <a:headEnd/>
            <a:tailEnd/>
          </a:ln>
        </p:spPr>
        <p:txBody>
          <a:bodyPr/>
          <a:lstStyle/>
          <a:p>
            <a:pPr marL="342900" indent="-342900">
              <a:spcBef>
                <a:spcPct val="20000"/>
              </a:spcBef>
              <a:buClr>
                <a:schemeClr val="accent1"/>
              </a:buClr>
              <a:buSzPct val="100000"/>
              <a:buFont typeface="Wingdings" panose="05000000000000000000" pitchFamily="2" charset="2"/>
              <a:buChar char="§"/>
            </a:pPr>
            <a:r>
              <a:rPr lang="en-US" sz="2400" u="sng" dirty="0" smtClean="0"/>
              <a:t>Answer:</a:t>
            </a:r>
            <a:endParaRPr lang="en-US" sz="2400" dirty="0"/>
          </a:p>
          <a:p>
            <a:pPr marL="669925" lvl="1" indent="-325438">
              <a:spcBef>
                <a:spcPct val="10000"/>
              </a:spcBef>
              <a:buClr>
                <a:schemeClr val="accent2"/>
              </a:buClr>
              <a:buSzPct val="60000"/>
              <a:buFont typeface="Wingdings" pitchFamily="2" charset="2"/>
              <a:buNone/>
            </a:pPr>
            <a:r>
              <a:rPr lang="en-US" sz="2000" dirty="0">
                <a:solidFill>
                  <a:srgbClr val="660033"/>
                </a:solidFill>
              </a:rPr>
              <a:t>Let N be the number of instructions.</a:t>
            </a:r>
          </a:p>
          <a:p>
            <a:pPr marL="669925" lvl="1" indent="-325438">
              <a:spcBef>
                <a:spcPct val="10000"/>
              </a:spcBef>
              <a:buClr>
                <a:schemeClr val="accent2"/>
              </a:buClr>
              <a:buSzPct val="60000"/>
              <a:buFont typeface="Wingdings" pitchFamily="2" charset="2"/>
              <a:buNone/>
            </a:pPr>
            <a:r>
              <a:rPr lang="en-US" sz="2000" dirty="0">
                <a:solidFill>
                  <a:srgbClr val="660033"/>
                </a:solidFill>
              </a:rPr>
              <a:t>Machine A: Time = N </a:t>
            </a:r>
            <a:r>
              <a:rPr lang="en-US" sz="2000" dirty="0">
                <a:solidFill>
                  <a:srgbClr val="660033"/>
                </a:solidFill>
                <a:sym typeface="Symbol" pitchFamily="18" charset="2"/>
              </a:rPr>
              <a:t> 2.0  10 ns</a:t>
            </a:r>
          </a:p>
          <a:p>
            <a:pPr marL="669925" lvl="1" indent="-325438">
              <a:spcBef>
                <a:spcPct val="10000"/>
              </a:spcBef>
              <a:buClr>
                <a:schemeClr val="accent2"/>
              </a:buClr>
              <a:buSzPct val="60000"/>
              <a:buFont typeface="Wingdings" pitchFamily="2" charset="2"/>
              <a:buNone/>
            </a:pPr>
            <a:r>
              <a:rPr lang="en-US" sz="2000" dirty="0">
                <a:solidFill>
                  <a:srgbClr val="660033"/>
                </a:solidFill>
                <a:sym typeface="Symbol" pitchFamily="18" charset="2"/>
              </a:rPr>
              <a:t>Machine B: Time = </a:t>
            </a:r>
          </a:p>
          <a:p>
            <a:pPr marL="669925" lvl="1" indent="-325438">
              <a:spcBef>
                <a:spcPct val="10000"/>
              </a:spcBef>
              <a:buClr>
                <a:schemeClr val="accent2"/>
              </a:buClr>
              <a:buSzPct val="60000"/>
              <a:buFont typeface="Wingdings" pitchFamily="2" charset="2"/>
              <a:buNone/>
            </a:pPr>
            <a:endParaRPr lang="en-US" sz="2000" dirty="0">
              <a:solidFill>
                <a:srgbClr val="660033"/>
              </a:solidFill>
              <a:sym typeface="Symbol" pitchFamily="18" charset="2"/>
            </a:endParaRPr>
          </a:p>
          <a:p>
            <a:pPr marL="669925" lvl="1" indent="-325438">
              <a:spcBef>
                <a:spcPct val="10000"/>
              </a:spcBef>
              <a:buClr>
                <a:schemeClr val="accent2"/>
              </a:buClr>
              <a:buSzPct val="60000"/>
              <a:buFont typeface="Wingdings" pitchFamily="2" charset="2"/>
              <a:buNone/>
            </a:pPr>
            <a:r>
              <a:rPr lang="en-US" sz="2000" dirty="0">
                <a:solidFill>
                  <a:srgbClr val="660033"/>
                </a:solidFill>
                <a:sym typeface="Symbol" pitchFamily="18" charset="2"/>
              </a:rPr>
              <a:t>Performance(A)/Performance(B) = Time(B)/Time(A) </a:t>
            </a:r>
          </a:p>
          <a:p>
            <a:pPr marL="669925" lvl="1" indent="-325438">
              <a:spcBef>
                <a:spcPct val="10000"/>
              </a:spcBef>
              <a:buClr>
                <a:schemeClr val="accent2"/>
              </a:buClr>
              <a:buSzPct val="60000"/>
              <a:buFont typeface="Wingdings" pitchFamily="2" charset="2"/>
              <a:buNone/>
            </a:pPr>
            <a:r>
              <a:rPr lang="en-US" sz="2000" dirty="0">
                <a:solidFill>
                  <a:srgbClr val="660033"/>
                </a:solidFill>
                <a:sym typeface="Symbol" pitchFamily="18" charset="2"/>
              </a:rPr>
              <a:t>	= </a:t>
            </a:r>
          </a:p>
        </p:txBody>
      </p:sp>
      <p:sp>
        <p:nvSpPr>
          <p:cNvPr id="20" name="TextBox 19"/>
          <p:cNvSpPr txBox="1"/>
          <p:nvPr/>
        </p:nvSpPr>
        <p:spPr>
          <a:xfrm>
            <a:off x="2980867" y="4795122"/>
            <a:ext cx="2133600" cy="400110"/>
          </a:xfrm>
          <a:prstGeom prst="rect">
            <a:avLst/>
          </a:prstGeom>
          <a:noFill/>
        </p:spPr>
        <p:txBody>
          <a:bodyPr wrap="square" rtlCol="0">
            <a:spAutoFit/>
          </a:bodyPr>
          <a:lstStyle/>
          <a:p>
            <a:r>
              <a:rPr lang="en-US" sz="2000" dirty="0" smtClean="0">
                <a:solidFill>
                  <a:srgbClr val="C00000"/>
                </a:solidFill>
              </a:rPr>
              <a:t>N </a:t>
            </a:r>
            <a:r>
              <a:rPr lang="en-US" sz="2000" dirty="0" smtClean="0">
                <a:solidFill>
                  <a:srgbClr val="C00000"/>
                </a:solidFill>
                <a:sym typeface="Symbol"/>
              </a:rPr>
              <a:t> 1.2</a:t>
            </a:r>
            <a:r>
              <a:rPr lang="en-US" sz="2000" dirty="0">
                <a:solidFill>
                  <a:srgbClr val="C00000"/>
                </a:solidFill>
                <a:sym typeface="Symbol"/>
              </a:rPr>
              <a:t> </a:t>
            </a:r>
            <a:r>
              <a:rPr lang="en-US" sz="2000" dirty="0" smtClean="0">
                <a:solidFill>
                  <a:srgbClr val="C00000"/>
                </a:solidFill>
                <a:sym typeface="Symbol"/>
              </a:rPr>
              <a:t> 20 ns </a:t>
            </a:r>
            <a:endParaRPr lang="en-US" sz="2000" b="1" dirty="0">
              <a:solidFill>
                <a:srgbClr val="C00000"/>
              </a:solidFill>
            </a:endParaRPr>
          </a:p>
        </p:txBody>
      </p:sp>
      <p:sp>
        <p:nvSpPr>
          <p:cNvPr id="21" name="TextBox 20"/>
          <p:cNvSpPr txBox="1"/>
          <p:nvPr/>
        </p:nvSpPr>
        <p:spPr>
          <a:xfrm>
            <a:off x="1561642" y="5766017"/>
            <a:ext cx="3810000" cy="400110"/>
          </a:xfrm>
          <a:prstGeom prst="rect">
            <a:avLst/>
          </a:prstGeom>
          <a:noFill/>
        </p:spPr>
        <p:txBody>
          <a:bodyPr wrap="square" rtlCol="0">
            <a:spAutoFit/>
          </a:bodyPr>
          <a:lstStyle/>
          <a:p>
            <a:r>
              <a:rPr lang="en-US" sz="2000" dirty="0" smtClean="0">
                <a:solidFill>
                  <a:srgbClr val="C00000"/>
                </a:solidFill>
              </a:rPr>
              <a:t>(1.2 </a:t>
            </a:r>
            <a:r>
              <a:rPr lang="en-US" sz="2000" dirty="0" smtClean="0">
                <a:solidFill>
                  <a:srgbClr val="C00000"/>
                </a:solidFill>
                <a:sym typeface="Symbol"/>
              </a:rPr>
              <a:t> 20) / (2.0  10) = </a:t>
            </a:r>
            <a:r>
              <a:rPr lang="en-US" sz="2000" b="1" dirty="0" smtClean="0">
                <a:solidFill>
                  <a:srgbClr val="C00000"/>
                </a:solidFill>
                <a:sym typeface="Symbol"/>
              </a:rPr>
              <a:t>1.2</a:t>
            </a:r>
            <a:endParaRPr lang="en-US" sz="2000" b="1" dirty="0">
              <a:solidFill>
                <a:srgbClr val="C00000"/>
              </a:solidFill>
            </a:endParaRPr>
          </a:p>
        </p:txBody>
      </p:sp>
    </p:spTree>
    <p:extLst>
      <p:ext uri="{BB962C8B-B14F-4D97-AF65-F5344CB8AC3E}">
        <p14:creationId xmlns:p14="http://schemas.microsoft.com/office/powerpoint/2010/main" val="27916888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dissolv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dissolv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smtClean="0">
                <a:solidFill>
                  <a:schemeClr val="tx1"/>
                </a:solidFill>
              </a:rPr>
              <a:t>Exercise 4: </a:t>
            </a:r>
            <a:r>
              <a:rPr lang="en-GB" sz="3600" dirty="0" smtClean="0">
                <a:solidFill>
                  <a:srgbClr val="C00000"/>
                </a:solidFill>
              </a:rPr>
              <a:t>All Factors </a:t>
            </a:r>
            <a:r>
              <a:rPr lang="en-GB" sz="3600" dirty="0" smtClean="0">
                <a:solidFill>
                  <a:schemeClr val="tx1"/>
                </a:solidFill>
              </a:rPr>
              <a:t>(1/4)</a:t>
            </a:r>
            <a:endParaRPr lang="en-GB" sz="3600" b="1" dirty="0">
              <a:solidFill>
                <a:schemeClr val="tx1"/>
              </a:solidFill>
            </a:endParaRPr>
          </a:p>
        </p:txBody>
      </p:sp>
      <p:sp>
        <p:nvSpPr>
          <p:cNvPr id="14340" name="Footer Placeholder 5"/>
          <p:cNvSpPr>
            <a:spLocks noGrp="1"/>
          </p:cNvSpPr>
          <p:nvPr>
            <p:ph type="ftr" sz="quarter" idx="11"/>
          </p:nvPr>
        </p:nvSpPr>
        <p:spPr>
          <a:noFill/>
        </p:spPr>
        <p:txBody>
          <a:bodyPr/>
          <a:lstStyle/>
          <a:p>
            <a:pPr algn="l"/>
            <a:r>
              <a:rPr lang="en-SG" smtClean="0"/>
              <a:t>Lecture #24: Performance</a:t>
            </a:r>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6" name="Slide Number Placeholder 6">
            <a:extLst>
              <a:ext uri="{FF2B5EF4-FFF2-40B4-BE49-F238E27FC236}">
                <a16:creationId xmlns:a16="http://schemas.microsoft.com/office/drawing/2014/main" id="{7BBCA664-8EEB-456C-87B6-B863F3B3E9CD}"/>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18</a:t>
            </a:fld>
            <a:endParaRPr dirty="0"/>
          </a:p>
        </p:txBody>
      </p:sp>
      <p:sp>
        <p:nvSpPr>
          <p:cNvPr id="13" name="Rectangle 3"/>
          <p:cNvSpPr txBox="1">
            <a:spLocks noChangeArrowheads="1"/>
          </p:cNvSpPr>
          <p:nvPr/>
        </p:nvSpPr>
        <p:spPr>
          <a:xfrm>
            <a:off x="457200" y="1346417"/>
            <a:ext cx="8153400" cy="17526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1463" indent="-271463" fontAlgn="auto">
              <a:spcAft>
                <a:spcPts val="0"/>
              </a:spcAft>
              <a:buSzPct val="100000"/>
              <a:buFont typeface="Wingdings" panose="05000000000000000000" pitchFamily="2" charset="2"/>
              <a:buChar char="§"/>
            </a:pPr>
            <a:r>
              <a:rPr lang="en-US" sz="2000" dirty="0" smtClean="0"/>
              <a:t>You are given 2 machine designs M1 and M2 for performance benchmarking. Both M1 and M2 have the same ISA, but different hardware implementations and compilers. Assuming that the clock cycle times for M1 and M2 are the same, performance study gives the following measurements for the 2 designs.</a:t>
            </a:r>
          </a:p>
        </p:txBody>
      </p:sp>
      <p:graphicFrame>
        <p:nvGraphicFramePr>
          <p:cNvPr id="14" name="Group 119"/>
          <p:cNvGraphicFramePr>
            <a:graphicFrameLocks noGrp="1"/>
          </p:cNvGraphicFramePr>
          <p:nvPr>
            <p:ph sz="half" idx="4294967295"/>
            <p:extLst>
              <p:ext uri="{D42A27DB-BD31-4B8C-83A1-F6EECF244321}">
                <p14:modId xmlns:p14="http://schemas.microsoft.com/office/powerpoint/2010/main" val="3915734414"/>
              </p:ext>
            </p:extLst>
          </p:nvPr>
        </p:nvGraphicFramePr>
        <p:xfrm>
          <a:off x="799071" y="3276201"/>
          <a:ext cx="7391400" cy="2485708"/>
        </p:xfrm>
        <a:graphic>
          <a:graphicData uri="http://schemas.openxmlformats.org/drawingml/2006/table">
            <a:tbl>
              <a:tblPr/>
              <a:tblGrid>
                <a:gridCol w="1371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2438400">
                  <a:extLst>
                    <a:ext uri="{9D8B030D-6E8A-4147-A177-3AD203B41FA5}">
                      <a16:colId xmlns:a16="http://schemas.microsoft.com/office/drawing/2014/main" val="20004"/>
                    </a:ext>
                  </a:extLst>
                </a:gridCol>
              </a:tblGrid>
              <a:tr h="365125">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chemeClr val="tx1"/>
                          </a:solidFill>
                          <a:effectLst/>
                          <a:latin typeface="Arial" charset="0"/>
                          <a:cs typeface="Arial" charset="0"/>
                        </a:rPr>
                        <a:t>Instruction class</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chemeClr val="tx1"/>
                          </a:solidFill>
                          <a:effectLst/>
                          <a:latin typeface="Arial" charset="0"/>
                          <a:cs typeface="Arial" charset="0"/>
                        </a:rPr>
                        <a:t>For M1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chemeClr val="tx1"/>
                          </a:solidFill>
                          <a:effectLst/>
                          <a:latin typeface="Arial" charset="0"/>
                          <a:cs typeface="Arial" charset="0"/>
                        </a:rPr>
                        <a:t>For M2</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tc hMerge="1">
                  <a:txBody>
                    <a:bodyPr/>
                    <a:lstStyle/>
                    <a:p>
                      <a:endParaRPr lang="en-US"/>
                    </a:p>
                  </a:txBody>
                  <a:tcPr/>
                </a:tc>
                <a:extLst>
                  <a:ext uri="{0D108BD9-81ED-4DB2-BD59-A6C34878D82A}">
                    <a16:rowId xmlns:a16="http://schemas.microsoft.com/office/drawing/2014/main" val="10000"/>
                  </a:ext>
                </a:extLst>
              </a:tr>
              <a:tr h="136525">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chemeClr val="tx1"/>
                          </a:solidFill>
                          <a:effectLst/>
                          <a:latin typeface="Arial" charset="0"/>
                          <a:cs typeface="Arial" charset="0"/>
                        </a:rPr>
                        <a:t>CPI</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chemeClr val="tx1"/>
                          </a:solidFill>
                          <a:effectLst/>
                          <a:latin typeface="Arial" charset="0"/>
                          <a:cs typeface="Arial" charset="0"/>
                        </a:rPr>
                        <a:t>No. of instructions executed</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chemeClr val="tx1"/>
                          </a:solidFill>
                          <a:effectLst/>
                          <a:latin typeface="Arial" charset="0"/>
                          <a:cs typeface="Arial" charset="0"/>
                        </a:rPr>
                        <a:t>CPI</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chemeClr val="tx1"/>
                          </a:solidFill>
                          <a:effectLst/>
                          <a:latin typeface="Arial" charset="0"/>
                          <a:cs typeface="Arial" charset="0"/>
                        </a:rPr>
                        <a:t>No. of instructions executed</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extLst>
                  <a:ext uri="{0D108BD9-81ED-4DB2-BD59-A6C34878D82A}">
                    <a16:rowId xmlns:a16="http://schemas.microsoft.com/office/drawing/2014/main" val="10001"/>
                  </a:ext>
                </a:extLst>
              </a:tr>
              <a:tr h="1381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chemeClr val="tx1"/>
                          </a:solidFill>
                          <a:effectLst/>
                          <a:latin typeface="Arial" charset="0"/>
                          <a:cs typeface="Arial" charset="0"/>
                        </a:rPr>
                        <a:t>A</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rgbClr val="C00000"/>
                          </a:solidFill>
                          <a:effectLst/>
                          <a:latin typeface="Arial" charset="0"/>
                          <a:cs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rgbClr val="C00000"/>
                          </a:solidFill>
                          <a:effectLst/>
                          <a:latin typeface="Arial" charset="0"/>
                          <a:cs typeface="Arial" charset="0"/>
                        </a:rPr>
                        <a:t>3,000,000,000,000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rgbClr val="660066"/>
                          </a:solidFill>
                          <a:effectLst/>
                          <a:latin typeface="Arial" charset="0"/>
                          <a:cs typeface="Arial"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rgbClr val="660066"/>
                          </a:solidFill>
                          <a:effectLst/>
                          <a:latin typeface="Arial" charset="0"/>
                          <a:cs typeface="Arial" charset="0"/>
                        </a:rPr>
                        <a:t>2,700,000,000,000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2"/>
                  </a:ext>
                </a:extLst>
              </a:tr>
              <a:tr h="3825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chemeClr val="tx1"/>
                          </a:solidFill>
                          <a:effectLst/>
                          <a:latin typeface="Arial" charset="0"/>
                          <a:cs typeface="Arial" charset="0"/>
                        </a:rPr>
                        <a:t>B</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rgbClr val="C00000"/>
                          </a:solidFill>
                          <a:effectLst/>
                          <a:latin typeface="Arial" charset="0"/>
                          <a:cs typeface="Arial"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rgbClr val="C00000"/>
                          </a:solidFill>
                          <a:effectLst/>
                          <a:latin typeface="Arial" charset="0"/>
                          <a:cs typeface="Arial" charset="0"/>
                        </a:rPr>
                        <a:t>2,000,000,000,000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rgbClr val="660066"/>
                          </a:solidFill>
                          <a:effectLst/>
                          <a:latin typeface="Arial" charset="0"/>
                          <a:cs typeface="Arial"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rgbClr val="660066"/>
                          </a:solidFill>
                          <a:effectLst/>
                          <a:latin typeface="Arial" charset="0"/>
                          <a:cs typeface="Arial" charset="0"/>
                        </a:rPr>
                        <a:t>1,800,000,000,000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extLst>
                  <a:ext uri="{0D108BD9-81ED-4DB2-BD59-A6C34878D82A}">
                    <a16:rowId xmlns:a16="http://schemas.microsoft.com/office/drawing/2014/main" val="10003"/>
                  </a:ext>
                </a:extLst>
              </a:tr>
              <a:tr h="1381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chemeClr val="tx1"/>
                          </a:solidFill>
                          <a:effectLst/>
                          <a:latin typeface="Arial" charset="0"/>
                          <a:cs typeface="Arial" charset="0"/>
                        </a:rPr>
                        <a:t>C</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smtClean="0">
                          <a:ln>
                            <a:noFill/>
                          </a:ln>
                          <a:solidFill>
                            <a:srgbClr val="C00000"/>
                          </a:solidFill>
                          <a:effectLst/>
                          <a:latin typeface="Arial" charset="0"/>
                          <a:cs typeface="Arial"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rgbClr val="C00000"/>
                          </a:solidFill>
                          <a:effectLst/>
                          <a:latin typeface="Arial" charset="0"/>
                          <a:cs typeface="Arial" charset="0"/>
                        </a:rPr>
                        <a:t>2,000,000,000,000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smtClean="0">
                          <a:ln>
                            <a:noFill/>
                          </a:ln>
                          <a:solidFill>
                            <a:srgbClr val="660066"/>
                          </a:solidFill>
                          <a:effectLst/>
                          <a:latin typeface="Arial" charset="0"/>
                          <a:cs typeface="Arial"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rgbClr val="660066"/>
                          </a:solidFill>
                          <a:effectLst/>
                          <a:latin typeface="Arial" charset="0"/>
                          <a:cs typeface="Arial" charset="0"/>
                        </a:rPr>
                        <a:t>1,800,000,000,000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4"/>
                  </a:ext>
                </a:extLst>
              </a:tr>
              <a:tr h="1365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chemeClr val="tx1"/>
                          </a:solidFill>
                          <a:effectLst/>
                          <a:latin typeface="Arial" charset="0"/>
                          <a:cs typeface="Arial" charset="0"/>
                        </a:rPr>
                        <a:t>D</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rgbClr val="C00000"/>
                          </a:solidFill>
                          <a:effectLst/>
                          <a:latin typeface="Arial" charset="0"/>
                          <a:cs typeface="Arial"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rgbClr val="C00000"/>
                          </a:solidFill>
                          <a:effectLst/>
                          <a:latin typeface="Arial" charset="0"/>
                          <a:cs typeface="Arial" charset="0"/>
                        </a:rPr>
                        <a:t>1,000,000,000,000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rgbClr val="660066"/>
                          </a:solidFill>
                          <a:effectLst/>
                          <a:latin typeface="Arial" charset="0"/>
                          <a:cs typeface="Arial"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rgbClr val="660066"/>
                          </a:solidFill>
                          <a:effectLst/>
                          <a:latin typeface="Arial" charset="0"/>
                          <a:cs typeface="Arial" charset="0"/>
                        </a:rPr>
                        <a:t>   900,000,000,000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030161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smtClean="0">
                <a:solidFill>
                  <a:schemeClr val="tx1"/>
                </a:solidFill>
              </a:rPr>
              <a:t>Exercise 4: </a:t>
            </a:r>
            <a:r>
              <a:rPr lang="en-GB" sz="3600" dirty="0" smtClean="0">
                <a:solidFill>
                  <a:srgbClr val="C00000"/>
                </a:solidFill>
              </a:rPr>
              <a:t>All Factors </a:t>
            </a:r>
            <a:r>
              <a:rPr lang="en-GB" sz="3600" dirty="0" smtClean="0">
                <a:solidFill>
                  <a:schemeClr val="tx1"/>
                </a:solidFill>
              </a:rPr>
              <a:t>(2/4)</a:t>
            </a:r>
            <a:endParaRPr lang="en-GB" sz="3600" b="1" dirty="0">
              <a:solidFill>
                <a:schemeClr val="tx1"/>
              </a:solidFill>
            </a:endParaRPr>
          </a:p>
        </p:txBody>
      </p:sp>
      <p:sp>
        <p:nvSpPr>
          <p:cNvPr id="14340" name="Footer Placeholder 5"/>
          <p:cNvSpPr>
            <a:spLocks noGrp="1"/>
          </p:cNvSpPr>
          <p:nvPr>
            <p:ph type="ftr" sz="quarter" idx="11"/>
          </p:nvPr>
        </p:nvSpPr>
        <p:spPr>
          <a:noFill/>
        </p:spPr>
        <p:txBody>
          <a:bodyPr/>
          <a:lstStyle/>
          <a:p>
            <a:pPr algn="l"/>
            <a:r>
              <a:rPr lang="en-SG" smtClean="0"/>
              <a:t>Lecture #24: Performance</a:t>
            </a:r>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6" name="Slide Number Placeholder 6">
            <a:extLst>
              <a:ext uri="{FF2B5EF4-FFF2-40B4-BE49-F238E27FC236}">
                <a16:creationId xmlns:a16="http://schemas.microsoft.com/office/drawing/2014/main" id="{7BBCA664-8EEB-456C-87B6-B863F3B3E9CD}"/>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19</a:t>
            </a:fld>
            <a:endParaRPr dirty="0"/>
          </a:p>
        </p:txBody>
      </p:sp>
      <p:sp>
        <p:nvSpPr>
          <p:cNvPr id="8" name="Text Box 5"/>
          <p:cNvSpPr txBox="1">
            <a:spLocks noChangeArrowheads="1"/>
          </p:cNvSpPr>
          <p:nvPr/>
        </p:nvSpPr>
        <p:spPr bwMode="auto">
          <a:xfrm>
            <a:off x="152400" y="6400800"/>
            <a:ext cx="304800" cy="201613"/>
          </a:xfrm>
          <a:prstGeom prst="rect">
            <a:avLst/>
          </a:prstGeom>
          <a:noFill/>
          <a:ln w="9525">
            <a:noFill/>
            <a:miter lim="800000"/>
            <a:headEnd/>
            <a:tailEnd/>
          </a:ln>
        </p:spPr>
        <p:txBody>
          <a:bodyPr lIns="9144" tIns="9144" rIns="9144" bIns="9144">
            <a:spAutoFit/>
          </a:bodyPr>
          <a:lstStyle/>
          <a:p>
            <a:pPr algn="ctr">
              <a:spcBef>
                <a:spcPct val="50000"/>
              </a:spcBef>
            </a:pPr>
            <a:r>
              <a:rPr lang="en-US" sz="1200">
                <a:sym typeface="Wingdings 2" pitchFamily="18" charset="2"/>
              </a:rPr>
              <a:t></a:t>
            </a:r>
          </a:p>
        </p:txBody>
      </p:sp>
      <p:sp>
        <p:nvSpPr>
          <p:cNvPr id="9" name="Rectangle 3"/>
          <p:cNvSpPr txBox="1">
            <a:spLocks noChangeArrowheads="1"/>
          </p:cNvSpPr>
          <p:nvPr/>
        </p:nvSpPr>
        <p:spPr>
          <a:xfrm>
            <a:off x="457200" y="1346417"/>
            <a:ext cx="8229600" cy="4572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8775" indent="-358775" fontAlgn="auto">
              <a:spcAft>
                <a:spcPts val="0"/>
              </a:spcAft>
              <a:buClr>
                <a:schemeClr val="tx1"/>
              </a:buClr>
              <a:buSzTx/>
              <a:buFont typeface="Wingdings" pitchFamily="2" charset="2"/>
              <a:buAutoNum type="alphaLcParenR"/>
            </a:pPr>
            <a:r>
              <a:rPr lang="en-US" sz="2200" dirty="0" smtClean="0"/>
              <a:t>What is the CPI for each machine?</a:t>
            </a:r>
          </a:p>
        </p:txBody>
      </p:sp>
      <p:sp>
        <p:nvSpPr>
          <p:cNvPr id="10" name="Text Box 6"/>
          <p:cNvSpPr txBox="1">
            <a:spLocks noChangeArrowheads="1"/>
          </p:cNvSpPr>
          <p:nvPr/>
        </p:nvSpPr>
        <p:spPr bwMode="auto">
          <a:xfrm>
            <a:off x="533400" y="1879817"/>
            <a:ext cx="8229600" cy="1751013"/>
          </a:xfrm>
          <a:prstGeom prst="rect">
            <a:avLst/>
          </a:prstGeom>
          <a:noFill/>
          <a:ln w="9525">
            <a:solidFill>
              <a:srgbClr val="800000"/>
            </a:solidFill>
            <a:miter lim="800000"/>
            <a:headEnd/>
            <a:tailEnd/>
          </a:ln>
        </p:spPr>
        <p:txBody>
          <a:bodyPr>
            <a:spAutoFit/>
          </a:bodyPr>
          <a:lstStyle/>
          <a:p>
            <a:pPr>
              <a:spcBef>
                <a:spcPct val="50000"/>
              </a:spcBef>
            </a:pPr>
            <a:r>
              <a:rPr lang="en-US" dirty="0"/>
              <a:t>Let Y = 1,000,000,000,000</a:t>
            </a:r>
          </a:p>
          <a:p>
            <a:pPr>
              <a:spcBef>
                <a:spcPct val="50000"/>
              </a:spcBef>
            </a:pPr>
            <a:r>
              <a:rPr lang="en-US" dirty="0"/>
              <a:t>CPI(M1) = (</a:t>
            </a:r>
            <a:r>
              <a:rPr lang="en-US" dirty="0">
                <a:sym typeface="Symbol" pitchFamily="18" charset="2"/>
              </a:rPr>
              <a:t>3Y1 + 2Y2 + 2Y3 + Y4) / (3Y + 2Y + 2Y + Y)</a:t>
            </a:r>
            <a:br>
              <a:rPr lang="en-US" dirty="0">
                <a:sym typeface="Symbol" pitchFamily="18" charset="2"/>
              </a:rPr>
            </a:br>
            <a:r>
              <a:rPr lang="en-US" dirty="0">
                <a:sym typeface="Symbol" pitchFamily="18" charset="2"/>
              </a:rPr>
              <a:t>	= 17Y / 8Y = </a:t>
            </a:r>
            <a:r>
              <a:rPr lang="en-US" b="1" dirty="0">
                <a:sym typeface="Symbol" pitchFamily="18" charset="2"/>
              </a:rPr>
              <a:t>2.125</a:t>
            </a:r>
          </a:p>
          <a:p>
            <a:pPr>
              <a:spcBef>
                <a:spcPct val="50000"/>
              </a:spcBef>
            </a:pPr>
            <a:r>
              <a:rPr lang="en-US" dirty="0">
                <a:sym typeface="Symbol" pitchFamily="18" charset="2"/>
              </a:rPr>
              <a:t>CPI(M2) =</a:t>
            </a:r>
            <a:br>
              <a:rPr lang="en-US" dirty="0">
                <a:sym typeface="Symbol" pitchFamily="18" charset="2"/>
              </a:rPr>
            </a:br>
            <a:r>
              <a:rPr lang="en-US" dirty="0">
                <a:solidFill>
                  <a:srgbClr val="800000"/>
                </a:solidFill>
                <a:sym typeface="Symbol" pitchFamily="18" charset="2"/>
              </a:rPr>
              <a:t>	</a:t>
            </a:r>
            <a:r>
              <a:rPr lang="en-US" dirty="0">
                <a:sym typeface="Symbol" pitchFamily="18" charset="2"/>
              </a:rPr>
              <a:t>= </a:t>
            </a:r>
          </a:p>
        </p:txBody>
      </p:sp>
      <p:sp>
        <p:nvSpPr>
          <p:cNvPr id="11" name="Rectangle 7"/>
          <p:cNvSpPr>
            <a:spLocks noChangeArrowheads="1"/>
          </p:cNvSpPr>
          <p:nvPr/>
        </p:nvSpPr>
        <p:spPr bwMode="auto">
          <a:xfrm>
            <a:off x="457200" y="4013417"/>
            <a:ext cx="8229600" cy="457200"/>
          </a:xfrm>
          <a:prstGeom prst="rect">
            <a:avLst/>
          </a:prstGeom>
          <a:noFill/>
          <a:ln w="9525">
            <a:noFill/>
            <a:miter lim="800000"/>
            <a:headEnd/>
            <a:tailEnd/>
          </a:ln>
        </p:spPr>
        <p:txBody>
          <a:bodyPr/>
          <a:lstStyle/>
          <a:p>
            <a:pPr marL="358775" indent="-358775">
              <a:spcBef>
                <a:spcPct val="20000"/>
              </a:spcBef>
              <a:buClr>
                <a:schemeClr val="tx1"/>
              </a:buClr>
              <a:buFont typeface="Wingdings" pitchFamily="2" charset="2"/>
              <a:buAutoNum type="alphaLcParenR" startAt="2"/>
            </a:pPr>
            <a:r>
              <a:rPr lang="en-US" sz="2200" dirty="0"/>
              <a:t>Which machine is faster? By how much?</a:t>
            </a:r>
          </a:p>
        </p:txBody>
      </p:sp>
      <p:sp>
        <p:nvSpPr>
          <p:cNvPr id="15" name="Text Box 8"/>
          <p:cNvSpPr txBox="1">
            <a:spLocks noChangeArrowheads="1"/>
          </p:cNvSpPr>
          <p:nvPr/>
        </p:nvSpPr>
        <p:spPr bwMode="auto">
          <a:xfrm>
            <a:off x="533400" y="4546817"/>
            <a:ext cx="8229600" cy="1476375"/>
          </a:xfrm>
          <a:prstGeom prst="rect">
            <a:avLst/>
          </a:prstGeom>
          <a:noFill/>
          <a:ln w="9525">
            <a:solidFill>
              <a:srgbClr val="800000"/>
            </a:solidFill>
            <a:miter lim="800000"/>
            <a:headEnd/>
            <a:tailEnd/>
          </a:ln>
        </p:spPr>
        <p:txBody>
          <a:bodyPr>
            <a:spAutoFit/>
          </a:bodyPr>
          <a:lstStyle/>
          <a:p>
            <a:pPr>
              <a:spcBef>
                <a:spcPct val="50000"/>
              </a:spcBef>
            </a:pPr>
            <a:r>
              <a:rPr lang="en-US" dirty="0"/>
              <a:t>Let C be </a:t>
            </a:r>
            <a:r>
              <a:rPr lang="en-US" dirty="0" smtClean="0"/>
              <a:t>cycle time.</a:t>
            </a:r>
            <a:endParaRPr lang="en-US" dirty="0"/>
          </a:p>
          <a:p>
            <a:pPr>
              <a:spcBef>
                <a:spcPct val="50000"/>
              </a:spcBef>
            </a:pPr>
            <a:r>
              <a:rPr lang="en-US" dirty="0"/>
              <a:t>Time(M1) = 2.125 </a:t>
            </a:r>
            <a:r>
              <a:rPr lang="en-US" dirty="0">
                <a:sym typeface="Symbol" pitchFamily="18" charset="2"/>
              </a:rPr>
              <a:t></a:t>
            </a:r>
            <a:r>
              <a:rPr lang="en-US" dirty="0"/>
              <a:t> (8Y </a:t>
            </a:r>
            <a:r>
              <a:rPr lang="en-US" dirty="0">
                <a:sym typeface="Symbol" pitchFamily="18" charset="2"/>
              </a:rPr>
              <a:t></a:t>
            </a:r>
            <a:r>
              <a:rPr lang="en-US" dirty="0"/>
              <a:t> C) </a:t>
            </a:r>
            <a:br>
              <a:rPr lang="en-US" dirty="0"/>
            </a:br>
            <a:r>
              <a:rPr lang="en-US" dirty="0"/>
              <a:t>Time(M2) =</a:t>
            </a:r>
            <a:endParaRPr lang="en-US" dirty="0">
              <a:sym typeface="Symbol" pitchFamily="18" charset="2"/>
            </a:endParaRPr>
          </a:p>
          <a:p>
            <a:pPr>
              <a:spcBef>
                <a:spcPct val="50000"/>
              </a:spcBef>
            </a:pPr>
            <a:r>
              <a:rPr lang="en-US" dirty="0">
                <a:sym typeface="Symbol" pitchFamily="18" charset="2"/>
              </a:rPr>
              <a:t>M1 is faster than M2 by </a:t>
            </a:r>
          </a:p>
        </p:txBody>
      </p:sp>
      <p:sp>
        <p:nvSpPr>
          <p:cNvPr id="16" name="TextBox 15"/>
          <p:cNvSpPr txBox="1"/>
          <p:nvPr/>
        </p:nvSpPr>
        <p:spPr>
          <a:xfrm>
            <a:off x="1652587" y="2946617"/>
            <a:ext cx="6705600" cy="369332"/>
          </a:xfrm>
          <a:prstGeom prst="rect">
            <a:avLst/>
          </a:prstGeom>
          <a:noFill/>
        </p:spPr>
        <p:txBody>
          <a:bodyPr wrap="square" rtlCol="0">
            <a:spAutoFit/>
          </a:bodyPr>
          <a:lstStyle/>
          <a:p>
            <a:r>
              <a:rPr lang="en-US" altLang="en-US" dirty="0">
                <a:solidFill>
                  <a:srgbClr val="C00000"/>
                </a:solidFill>
                <a:sym typeface="Symbol" pitchFamily="18" charset="2"/>
              </a:rPr>
              <a:t>[(3Y2 + 2Y3 + 2Y3 + Y2)  0.9] / [(3Y + 2Y + 2Y + Y)  0.9</a:t>
            </a:r>
            <a:r>
              <a:rPr lang="en-US" altLang="en-US" dirty="0" smtClean="0">
                <a:solidFill>
                  <a:srgbClr val="C00000"/>
                </a:solidFill>
                <a:sym typeface="Symbol" pitchFamily="18" charset="2"/>
              </a:rPr>
              <a:t>]</a:t>
            </a:r>
            <a:endParaRPr lang="en-US" b="1" dirty="0">
              <a:solidFill>
                <a:srgbClr val="C00000"/>
              </a:solidFill>
            </a:endParaRPr>
          </a:p>
        </p:txBody>
      </p:sp>
      <p:sp>
        <p:nvSpPr>
          <p:cNvPr id="17" name="TextBox 16"/>
          <p:cNvSpPr txBox="1"/>
          <p:nvPr/>
        </p:nvSpPr>
        <p:spPr>
          <a:xfrm>
            <a:off x="1676400" y="3291540"/>
            <a:ext cx="1752600" cy="369332"/>
          </a:xfrm>
          <a:prstGeom prst="rect">
            <a:avLst/>
          </a:prstGeom>
          <a:noFill/>
        </p:spPr>
        <p:txBody>
          <a:bodyPr wrap="square" rtlCol="0">
            <a:spAutoFit/>
          </a:bodyPr>
          <a:lstStyle/>
          <a:p>
            <a:r>
              <a:rPr lang="en-US" dirty="0" smtClean="0">
                <a:solidFill>
                  <a:srgbClr val="C00000"/>
                </a:solidFill>
                <a:sym typeface="Symbol" pitchFamily="18" charset="2"/>
              </a:rPr>
              <a:t>20Y / 8Y = </a:t>
            </a:r>
            <a:r>
              <a:rPr lang="en-US" b="1" dirty="0" smtClean="0">
                <a:solidFill>
                  <a:srgbClr val="C00000"/>
                </a:solidFill>
                <a:sym typeface="Symbol" pitchFamily="18" charset="2"/>
              </a:rPr>
              <a:t>2.5</a:t>
            </a:r>
            <a:endParaRPr lang="en-US" b="1" dirty="0">
              <a:solidFill>
                <a:srgbClr val="C00000"/>
              </a:solidFill>
            </a:endParaRPr>
          </a:p>
        </p:txBody>
      </p:sp>
      <p:sp>
        <p:nvSpPr>
          <p:cNvPr id="18" name="TextBox 17"/>
          <p:cNvSpPr txBox="1"/>
          <p:nvPr/>
        </p:nvSpPr>
        <p:spPr>
          <a:xfrm>
            <a:off x="1747837" y="5227854"/>
            <a:ext cx="4724400" cy="369332"/>
          </a:xfrm>
          <a:prstGeom prst="rect">
            <a:avLst/>
          </a:prstGeom>
          <a:noFill/>
        </p:spPr>
        <p:txBody>
          <a:bodyPr wrap="square" rtlCol="0">
            <a:spAutoFit/>
          </a:bodyPr>
          <a:lstStyle/>
          <a:p>
            <a:r>
              <a:rPr lang="en-US" dirty="0" smtClean="0">
                <a:solidFill>
                  <a:srgbClr val="C00000"/>
                </a:solidFill>
                <a:sym typeface="Symbol" pitchFamily="18" charset="2"/>
              </a:rPr>
              <a:t>2.5 </a:t>
            </a:r>
            <a:r>
              <a:rPr lang="en-US" altLang="en-US" dirty="0">
                <a:solidFill>
                  <a:srgbClr val="C00000"/>
                </a:solidFill>
                <a:sym typeface="Symbol" pitchFamily="18" charset="2"/>
              </a:rPr>
              <a:t> </a:t>
            </a:r>
            <a:r>
              <a:rPr lang="en-US" altLang="en-US" dirty="0" smtClean="0">
                <a:solidFill>
                  <a:srgbClr val="C00000"/>
                </a:solidFill>
                <a:sym typeface="Symbol" pitchFamily="18" charset="2"/>
              </a:rPr>
              <a:t>(8Y </a:t>
            </a:r>
            <a:r>
              <a:rPr lang="en-US" altLang="en-US" dirty="0">
                <a:solidFill>
                  <a:srgbClr val="C00000"/>
                </a:solidFill>
                <a:sym typeface="Symbol" pitchFamily="18" charset="2"/>
              </a:rPr>
              <a:t> </a:t>
            </a:r>
            <a:r>
              <a:rPr lang="en-US" altLang="en-US" dirty="0" smtClean="0">
                <a:solidFill>
                  <a:srgbClr val="C00000"/>
                </a:solidFill>
                <a:sym typeface="Symbol" pitchFamily="18" charset="2"/>
              </a:rPr>
              <a:t>0.9 </a:t>
            </a:r>
            <a:r>
              <a:rPr lang="en-US" altLang="en-US" dirty="0">
                <a:solidFill>
                  <a:srgbClr val="C00000"/>
                </a:solidFill>
                <a:sym typeface="Symbol" pitchFamily="18" charset="2"/>
              </a:rPr>
              <a:t> </a:t>
            </a:r>
            <a:r>
              <a:rPr lang="en-US" altLang="en-US" dirty="0" smtClean="0">
                <a:solidFill>
                  <a:srgbClr val="C00000"/>
                </a:solidFill>
                <a:sym typeface="Symbol" pitchFamily="18" charset="2"/>
              </a:rPr>
              <a:t> C) </a:t>
            </a:r>
            <a:r>
              <a:rPr lang="en-US" dirty="0" smtClean="0">
                <a:solidFill>
                  <a:srgbClr val="C00000"/>
                </a:solidFill>
                <a:sym typeface="Symbol" pitchFamily="18" charset="2"/>
              </a:rPr>
              <a:t>= 2.25 </a:t>
            </a:r>
            <a:r>
              <a:rPr lang="en-US" altLang="en-US" dirty="0" smtClean="0">
                <a:solidFill>
                  <a:srgbClr val="C00000"/>
                </a:solidFill>
                <a:sym typeface="Symbol" pitchFamily="18" charset="2"/>
              </a:rPr>
              <a:t> (8Y  C)</a:t>
            </a:r>
            <a:endParaRPr lang="en-US" b="1" dirty="0">
              <a:solidFill>
                <a:srgbClr val="C00000"/>
              </a:solidFill>
            </a:endParaRPr>
          </a:p>
        </p:txBody>
      </p:sp>
      <p:sp>
        <p:nvSpPr>
          <p:cNvPr id="19" name="TextBox 18"/>
          <p:cNvSpPr txBox="1"/>
          <p:nvPr/>
        </p:nvSpPr>
        <p:spPr>
          <a:xfrm>
            <a:off x="3048000" y="5653860"/>
            <a:ext cx="2719387" cy="369332"/>
          </a:xfrm>
          <a:prstGeom prst="rect">
            <a:avLst/>
          </a:prstGeom>
          <a:noFill/>
        </p:spPr>
        <p:txBody>
          <a:bodyPr wrap="square" rtlCol="0">
            <a:spAutoFit/>
          </a:bodyPr>
          <a:lstStyle/>
          <a:p>
            <a:r>
              <a:rPr lang="en-US" dirty="0" smtClean="0">
                <a:solidFill>
                  <a:srgbClr val="C00000"/>
                </a:solidFill>
                <a:sym typeface="Symbol" pitchFamily="18" charset="2"/>
              </a:rPr>
              <a:t>2.25 / 2.125 = </a:t>
            </a:r>
            <a:r>
              <a:rPr lang="en-US" b="1" dirty="0" smtClean="0">
                <a:solidFill>
                  <a:srgbClr val="C00000"/>
                </a:solidFill>
                <a:sym typeface="Symbol" pitchFamily="18" charset="2"/>
              </a:rPr>
              <a:t>1.0588</a:t>
            </a:r>
            <a:endParaRPr lang="en-US" b="1" dirty="0">
              <a:solidFill>
                <a:srgbClr val="C00000"/>
              </a:solidFill>
            </a:endParaRPr>
          </a:p>
        </p:txBody>
      </p:sp>
    </p:spTree>
    <p:extLst>
      <p:ext uri="{BB962C8B-B14F-4D97-AF65-F5344CB8AC3E}">
        <p14:creationId xmlns:p14="http://schemas.microsoft.com/office/powerpoint/2010/main" val="4257140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dissolv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wipe(up)">
                                      <p:cBhvr>
                                        <p:cTn id="22" dur="500"/>
                                        <p:tgtEl>
                                          <p:spTgt spid="1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dissolv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dissolv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dissolve">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build="p"/>
      <p:bldP spid="15" grpId="0" animBg="1"/>
      <p:bldP spid="16" grpId="0"/>
      <p:bldP spid="17" grpId="0"/>
      <p:bldP spid="18"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name="PPTLabsHighlightBulletsSlide201407010954148589">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381000"/>
            <a:ext cx="8553450" cy="1159042"/>
          </a:xfrm>
        </p:spPr>
        <p:txBody>
          <a:bodyPr>
            <a:normAutofit/>
          </a:bodyPr>
          <a:lstStyle/>
          <a:p>
            <a:pPr eaLnBrk="1" hangingPunct="1"/>
            <a:r>
              <a:rPr lang="en-GB" sz="3600" dirty="0">
                <a:solidFill>
                  <a:srgbClr val="0000FF"/>
                </a:solidFill>
              </a:rPr>
              <a:t>Lecture #</a:t>
            </a:r>
            <a:r>
              <a:rPr lang="en-GB" sz="3600" dirty="0" smtClean="0">
                <a:solidFill>
                  <a:srgbClr val="0000FF"/>
                </a:solidFill>
              </a:rPr>
              <a:t>24: </a:t>
            </a:r>
            <a:r>
              <a:rPr lang="en-GB" sz="3600" dirty="0">
                <a:solidFill>
                  <a:srgbClr val="0000FF"/>
                </a:solidFill>
              </a:rPr>
              <a:t> </a:t>
            </a:r>
            <a:r>
              <a:rPr lang="en-GB" sz="3600" dirty="0" smtClean="0">
                <a:solidFill>
                  <a:srgbClr val="0000FF"/>
                </a:solidFill>
              </a:rPr>
              <a:t>Performance</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Lecture #24: Performance</a:t>
            </a:r>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8" name="HighlightTextShape201406201824391195">
            <a:extLst>
              <a:ext uri="{FF2B5EF4-FFF2-40B4-BE49-F238E27FC236}">
                <a16:creationId xmlns:a16="http://schemas.microsoft.com/office/drawing/2014/main" id="{C1C5B597-DA79-4C8E-A533-F3F284604BDE}"/>
              </a:ext>
            </a:extLst>
          </p:cNvPr>
          <p:cNvSpPr>
            <a:spLocks noGrp="1" noChangeArrowheads="1"/>
          </p:cNvSpPr>
          <p:nvPr>
            <p:ph idx="1"/>
          </p:nvPr>
        </p:nvSpPr>
        <p:spPr>
          <a:xfrm>
            <a:off x="418641" y="1708484"/>
            <a:ext cx="8420559" cy="4932948"/>
          </a:xfrm>
        </p:spPr>
        <p:txBody>
          <a:bodyPr>
            <a:normAutofit/>
          </a:bodyPr>
          <a:lstStyle/>
          <a:p>
            <a:pPr marL="514350" indent="-514350" eaLnBrk="1" hangingPunct="1">
              <a:spcBef>
                <a:spcPts val="1200"/>
              </a:spcBef>
              <a:buClrTx/>
              <a:buSzPct val="100000"/>
              <a:buFont typeface="+mj-lt"/>
              <a:buAutoNum type="arabicPeriod"/>
            </a:pPr>
            <a:r>
              <a:rPr lang="en-GB" sz="2800" dirty="0" smtClean="0"/>
              <a:t>Performance Definition</a:t>
            </a:r>
          </a:p>
          <a:p>
            <a:pPr marL="514350" indent="-514350" eaLnBrk="1" hangingPunct="1">
              <a:spcBef>
                <a:spcPts val="1200"/>
              </a:spcBef>
              <a:buClrTx/>
              <a:buSzPct val="100000"/>
              <a:buFont typeface="+mj-lt"/>
              <a:buAutoNum type="arabicPeriod"/>
            </a:pPr>
            <a:r>
              <a:rPr lang="en-GB" sz="2800" dirty="0" smtClean="0"/>
              <a:t>Factors Affecting Performance</a:t>
            </a:r>
          </a:p>
          <a:p>
            <a:pPr marL="514350" indent="-514350" eaLnBrk="1" hangingPunct="1">
              <a:spcBef>
                <a:spcPts val="1200"/>
              </a:spcBef>
              <a:buClrTx/>
              <a:buSzPct val="100000"/>
              <a:buFont typeface="+mj-lt"/>
              <a:buAutoNum type="arabicPeriod"/>
            </a:pPr>
            <a:r>
              <a:rPr lang="en-GB" sz="2800" dirty="0" smtClean="0"/>
              <a:t>Amdahl’s Law</a:t>
            </a:r>
            <a:endParaRPr lang="en-GB" sz="2800" dirty="0"/>
          </a:p>
        </p:txBody>
      </p:sp>
      <p:sp>
        <p:nvSpPr>
          <p:cNvPr id="6" name="Slide Number Placeholder 6">
            <a:extLst>
              <a:ext uri="{FF2B5EF4-FFF2-40B4-BE49-F238E27FC236}">
                <a16:creationId xmlns:a16="http://schemas.microsoft.com/office/drawing/2014/main" id="{33B20CB8-498E-4E04-83C4-67AEEBABAD91}"/>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a:t>
            </a:fld>
            <a:endParaRPr dirty="0"/>
          </a:p>
        </p:txBody>
      </p:sp>
    </p:spTree>
    <p:extLst>
      <p:ext uri="{BB962C8B-B14F-4D97-AF65-F5344CB8AC3E}">
        <p14:creationId xmlns:p14="http://schemas.microsoft.com/office/powerpoint/2010/main" val="2438607696"/>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smtClean="0">
                <a:solidFill>
                  <a:schemeClr val="tx1"/>
                </a:solidFill>
              </a:rPr>
              <a:t>Exercise 4: </a:t>
            </a:r>
            <a:r>
              <a:rPr lang="en-GB" sz="3600" dirty="0" smtClean="0">
                <a:solidFill>
                  <a:srgbClr val="C00000"/>
                </a:solidFill>
              </a:rPr>
              <a:t>All Factors </a:t>
            </a:r>
            <a:r>
              <a:rPr lang="en-GB" sz="3600" dirty="0" smtClean="0">
                <a:solidFill>
                  <a:schemeClr val="tx1"/>
                </a:solidFill>
              </a:rPr>
              <a:t>(3/4)</a:t>
            </a:r>
            <a:endParaRPr lang="en-GB" sz="3600" b="1" dirty="0">
              <a:solidFill>
                <a:schemeClr val="tx1"/>
              </a:solidFill>
            </a:endParaRPr>
          </a:p>
        </p:txBody>
      </p:sp>
      <p:sp>
        <p:nvSpPr>
          <p:cNvPr id="14340" name="Footer Placeholder 5"/>
          <p:cNvSpPr>
            <a:spLocks noGrp="1"/>
          </p:cNvSpPr>
          <p:nvPr>
            <p:ph type="ftr" sz="quarter" idx="11"/>
          </p:nvPr>
        </p:nvSpPr>
        <p:spPr>
          <a:noFill/>
        </p:spPr>
        <p:txBody>
          <a:bodyPr/>
          <a:lstStyle/>
          <a:p>
            <a:pPr algn="l"/>
            <a:r>
              <a:rPr lang="en-SG" smtClean="0"/>
              <a:t>Lecture #24: Performance</a:t>
            </a:r>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6" name="Slide Number Placeholder 6">
            <a:extLst>
              <a:ext uri="{FF2B5EF4-FFF2-40B4-BE49-F238E27FC236}">
                <a16:creationId xmlns:a16="http://schemas.microsoft.com/office/drawing/2014/main" id="{7BBCA664-8EEB-456C-87B6-B863F3B3E9CD}"/>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20</a:t>
            </a:fld>
            <a:endParaRPr dirty="0"/>
          </a:p>
        </p:txBody>
      </p:sp>
      <p:sp>
        <p:nvSpPr>
          <p:cNvPr id="8" name="Text Box 5"/>
          <p:cNvSpPr txBox="1">
            <a:spLocks noChangeArrowheads="1"/>
          </p:cNvSpPr>
          <p:nvPr/>
        </p:nvSpPr>
        <p:spPr bwMode="auto">
          <a:xfrm>
            <a:off x="152400" y="6400800"/>
            <a:ext cx="304800" cy="201613"/>
          </a:xfrm>
          <a:prstGeom prst="rect">
            <a:avLst/>
          </a:prstGeom>
          <a:noFill/>
          <a:ln w="9525">
            <a:noFill/>
            <a:miter lim="800000"/>
            <a:headEnd/>
            <a:tailEnd/>
          </a:ln>
        </p:spPr>
        <p:txBody>
          <a:bodyPr lIns="9144" tIns="9144" rIns="9144" bIns="9144">
            <a:spAutoFit/>
          </a:bodyPr>
          <a:lstStyle/>
          <a:p>
            <a:pPr algn="ctr">
              <a:spcBef>
                <a:spcPct val="50000"/>
              </a:spcBef>
            </a:pPr>
            <a:r>
              <a:rPr lang="en-US" sz="1200">
                <a:sym typeface="Wingdings 2" pitchFamily="18" charset="2"/>
              </a:rPr>
              <a:t></a:t>
            </a:r>
          </a:p>
        </p:txBody>
      </p:sp>
      <p:sp>
        <p:nvSpPr>
          <p:cNvPr id="20" name="Rectangle 3"/>
          <p:cNvSpPr txBox="1">
            <a:spLocks noChangeArrowheads="1"/>
          </p:cNvSpPr>
          <p:nvPr/>
        </p:nvSpPr>
        <p:spPr>
          <a:xfrm>
            <a:off x="457200" y="1346417"/>
            <a:ext cx="8229600" cy="19812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8775" indent="-358775" fontAlgn="auto">
              <a:spcAft>
                <a:spcPts val="0"/>
              </a:spcAft>
              <a:buClr>
                <a:schemeClr val="tx1"/>
              </a:buClr>
              <a:buSzTx/>
              <a:buFont typeface="Wingdings" pitchFamily="2" charset="2"/>
              <a:buAutoNum type="alphaLcParenR" startAt="3"/>
            </a:pPr>
            <a:r>
              <a:rPr lang="en-US" sz="2000" dirty="0" smtClean="0"/>
              <a:t>To further improve the performance of the machines, a new compiler technique is introduced. The compiler can simply eliminate all class D instructions from the benchmark program without any side effects. (That is, there is no change to the number of class A, B and C instructions executed in the 2 machines.) With this new technique, which machine is faster? By how much?</a:t>
            </a:r>
          </a:p>
        </p:txBody>
      </p:sp>
      <p:sp>
        <p:nvSpPr>
          <p:cNvPr id="21" name="Text Box 5"/>
          <p:cNvSpPr txBox="1">
            <a:spLocks noChangeArrowheads="1"/>
          </p:cNvSpPr>
          <p:nvPr/>
        </p:nvSpPr>
        <p:spPr bwMode="auto">
          <a:xfrm>
            <a:off x="514121" y="3327617"/>
            <a:ext cx="8229600" cy="2714625"/>
          </a:xfrm>
          <a:prstGeom prst="rect">
            <a:avLst/>
          </a:prstGeom>
          <a:noFill/>
          <a:ln w="9525">
            <a:solidFill>
              <a:srgbClr val="800000"/>
            </a:solidFill>
            <a:miter lim="800000"/>
            <a:headEnd/>
            <a:tailEnd/>
          </a:ln>
        </p:spPr>
        <p:txBody>
          <a:bodyPr>
            <a:spAutoFit/>
          </a:bodyPr>
          <a:lstStyle/>
          <a:p>
            <a:pPr>
              <a:spcBef>
                <a:spcPct val="50000"/>
              </a:spcBef>
            </a:pPr>
            <a:r>
              <a:rPr lang="en-US" dirty="0"/>
              <a:t>Let Y = 1,000,000,000,000; Let C be </a:t>
            </a:r>
            <a:r>
              <a:rPr lang="en-US" dirty="0" smtClean="0"/>
              <a:t>cycle time.</a:t>
            </a:r>
            <a:endParaRPr lang="en-US" dirty="0"/>
          </a:p>
          <a:p>
            <a:pPr>
              <a:spcBef>
                <a:spcPct val="50000"/>
              </a:spcBef>
            </a:pPr>
            <a:r>
              <a:rPr lang="en-US" dirty="0"/>
              <a:t>CPI(M1) = (</a:t>
            </a:r>
            <a:r>
              <a:rPr lang="en-US" dirty="0">
                <a:sym typeface="Symbol" pitchFamily="18" charset="2"/>
              </a:rPr>
              <a:t>3Y1 + 2Y2 + 2Y3) / (3Y + 2Y + 2Y) = 13Y / 7Y = 1.857</a:t>
            </a:r>
          </a:p>
          <a:p>
            <a:pPr>
              <a:spcBef>
                <a:spcPct val="50000"/>
              </a:spcBef>
            </a:pPr>
            <a:r>
              <a:rPr lang="en-US" dirty="0">
                <a:sym typeface="Symbol" pitchFamily="18" charset="2"/>
              </a:rPr>
              <a:t>CPI(M2) = </a:t>
            </a:r>
            <a:br>
              <a:rPr lang="en-US" dirty="0">
                <a:sym typeface="Symbol" pitchFamily="18" charset="2"/>
              </a:rPr>
            </a:br>
            <a:r>
              <a:rPr lang="en-US" dirty="0">
                <a:sym typeface="Symbol" pitchFamily="18" charset="2"/>
              </a:rPr>
              <a:t>	= </a:t>
            </a:r>
          </a:p>
          <a:p>
            <a:pPr>
              <a:spcBef>
                <a:spcPct val="50000"/>
              </a:spcBef>
            </a:pPr>
            <a:r>
              <a:rPr lang="en-US" dirty="0">
                <a:sym typeface="Symbol" pitchFamily="18" charset="2"/>
              </a:rPr>
              <a:t>Time(M1) = 1.857  (7Y  C)</a:t>
            </a:r>
          </a:p>
          <a:p>
            <a:pPr>
              <a:spcBef>
                <a:spcPct val="50000"/>
              </a:spcBef>
            </a:pPr>
            <a:r>
              <a:rPr lang="en-US" dirty="0">
                <a:sym typeface="Symbol" pitchFamily="18" charset="2"/>
              </a:rPr>
              <a:t>Time(M2) = </a:t>
            </a:r>
          </a:p>
          <a:p>
            <a:pPr>
              <a:spcBef>
                <a:spcPct val="50000"/>
              </a:spcBef>
            </a:pPr>
            <a:r>
              <a:rPr lang="en-US" dirty="0">
                <a:sym typeface="Symbol" pitchFamily="18" charset="2"/>
              </a:rPr>
              <a:t>M1 is faster than M2 by </a:t>
            </a:r>
          </a:p>
        </p:txBody>
      </p:sp>
      <p:sp>
        <p:nvSpPr>
          <p:cNvPr id="22" name="TextBox 21"/>
          <p:cNvSpPr txBox="1"/>
          <p:nvPr/>
        </p:nvSpPr>
        <p:spPr>
          <a:xfrm>
            <a:off x="1690688" y="4156848"/>
            <a:ext cx="6705600" cy="369332"/>
          </a:xfrm>
          <a:prstGeom prst="rect">
            <a:avLst/>
          </a:prstGeom>
          <a:noFill/>
        </p:spPr>
        <p:txBody>
          <a:bodyPr wrap="square" rtlCol="0">
            <a:spAutoFit/>
          </a:bodyPr>
          <a:lstStyle/>
          <a:p>
            <a:r>
              <a:rPr lang="en-US" altLang="en-US" dirty="0">
                <a:solidFill>
                  <a:srgbClr val="C00000"/>
                </a:solidFill>
                <a:sym typeface="Symbol" pitchFamily="18" charset="2"/>
              </a:rPr>
              <a:t>[(3Y2 + 2Y3 + 2Y</a:t>
            </a:r>
            <a:r>
              <a:rPr lang="en-US" altLang="en-US" dirty="0" smtClean="0">
                <a:solidFill>
                  <a:srgbClr val="C00000"/>
                </a:solidFill>
                <a:sym typeface="Symbol" pitchFamily="18" charset="2"/>
              </a:rPr>
              <a:t>3) </a:t>
            </a:r>
            <a:r>
              <a:rPr lang="en-US" altLang="en-US" dirty="0">
                <a:solidFill>
                  <a:srgbClr val="C00000"/>
                </a:solidFill>
                <a:sym typeface="Symbol" pitchFamily="18" charset="2"/>
              </a:rPr>
              <a:t> 0.9] / [(3Y + 2Y + </a:t>
            </a:r>
            <a:r>
              <a:rPr lang="en-US" altLang="en-US" dirty="0" smtClean="0">
                <a:solidFill>
                  <a:srgbClr val="C00000"/>
                </a:solidFill>
                <a:sym typeface="Symbol" pitchFamily="18" charset="2"/>
              </a:rPr>
              <a:t>2Y) </a:t>
            </a:r>
            <a:r>
              <a:rPr lang="en-US" altLang="en-US" dirty="0">
                <a:solidFill>
                  <a:srgbClr val="C00000"/>
                </a:solidFill>
                <a:sym typeface="Symbol" pitchFamily="18" charset="2"/>
              </a:rPr>
              <a:t> 0.9</a:t>
            </a:r>
            <a:r>
              <a:rPr lang="en-US" altLang="en-US" dirty="0" smtClean="0">
                <a:solidFill>
                  <a:srgbClr val="C00000"/>
                </a:solidFill>
                <a:sym typeface="Symbol" pitchFamily="18" charset="2"/>
              </a:rPr>
              <a:t>]</a:t>
            </a:r>
            <a:endParaRPr lang="en-US" b="1" dirty="0">
              <a:solidFill>
                <a:srgbClr val="C00000"/>
              </a:solidFill>
            </a:endParaRPr>
          </a:p>
        </p:txBody>
      </p:sp>
      <p:sp>
        <p:nvSpPr>
          <p:cNvPr id="23" name="TextBox 22"/>
          <p:cNvSpPr txBox="1"/>
          <p:nvPr/>
        </p:nvSpPr>
        <p:spPr>
          <a:xfrm>
            <a:off x="1681163" y="4436525"/>
            <a:ext cx="1905000" cy="369332"/>
          </a:xfrm>
          <a:prstGeom prst="rect">
            <a:avLst/>
          </a:prstGeom>
          <a:noFill/>
        </p:spPr>
        <p:txBody>
          <a:bodyPr wrap="square" rtlCol="0">
            <a:spAutoFit/>
          </a:bodyPr>
          <a:lstStyle/>
          <a:p>
            <a:r>
              <a:rPr lang="en-US" altLang="en-US" dirty="0" smtClean="0">
                <a:solidFill>
                  <a:srgbClr val="C00000"/>
                </a:solidFill>
                <a:sym typeface="Symbol" pitchFamily="18" charset="2"/>
              </a:rPr>
              <a:t>18Y / 7Y = 2.571</a:t>
            </a:r>
            <a:endParaRPr lang="en-US" b="1" dirty="0">
              <a:solidFill>
                <a:srgbClr val="C00000"/>
              </a:solidFill>
            </a:endParaRPr>
          </a:p>
        </p:txBody>
      </p:sp>
      <p:sp>
        <p:nvSpPr>
          <p:cNvPr id="24" name="TextBox 23"/>
          <p:cNvSpPr txBox="1"/>
          <p:nvPr/>
        </p:nvSpPr>
        <p:spPr>
          <a:xfrm>
            <a:off x="1800353" y="5265756"/>
            <a:ext cx="4710112" cy="369332"/>
          </a:xfrm>
          <a:prstGeom prst="rect">
            <a:avLst/>
          </a:prstGeom>
          <a:noFill/>
        </p:spPr>
        <p:txBody>
          <a:bodyPr wrap="square" rtlCol="0">
            <a:spAutoFit/>
          </a:bodyPr>
          <a:lstStyle/>
          <a:p>
            <a:r>
              <a:rPr lang="en-US" altLang="en-US" dirty="0" smtClean="0">
                <a:solidFill>
                  <a:srgbClr val="C00000"/>
                </a:solidFill>
                <a:sym typeface="Symbol" pitchFamily="18" charset="2"/>
              </a:rPr>
              <a:t>2.571  (0.9  7Y  C) = 2.314  (7Y  C) </a:t>
            </a:r>
            <a:endParaRPr lang="en-US" b="1" dirty="0">
              <a:solidFill>
                <a:srgbClr val="C00000"/>
              </a:solidFill>
            </a:endParaRPr>
          </a:p>
        </p:txBody>
      </p:sp>
      <p:sp>
        <p:nvSpPr>
          <p:cNvPr id="25" name="TextBox 24"/>
          <p:cNvSpPr txBox="1"/>
          <p:nvPr/>
        </p:nvSpPr>
        <p:spPr>
          <a:xfrm>
            <a:off x="2974181" y="5672910"/>
            <a:ext cx="2486024" cy="369332"/>
          </a:xfrm>
          <a:prstGeom prst="rect">
            <a:avLst/>
          </a:prstGeom>
          <a:noFill/>
        </p:spPr>
        <p:txBody>
          <a:bodyPr wrap="square" rtlCol="0">
            <a:spAutoFit/>
          </a:bodyPr>
          <a:lstStyle/>
          <a:p>
            <a:r>
              <a:rPr lang="en-US" altLang="en-US" dirty="0" smtClean="0">
                <a:solidFill>
                  <a:srgbClr val="C00000"/>
                </a:solidFill>
                <a:sym typeface="Symbol" pitchFamily="18" charset="2"/>
              </a:rPr>
              <a:t>2.314 / 1.857 = </a:t>
            </a:r>
            <a:r>
              <a:rPr lang="en-US" altLang="en-US" b="1" dirty="0" smtClean="0">
                <a:solidFill>
                  <a:srgbClr val="C00000"/>
                </a:solidFill>
                <a:sym typeface="Symbol" pitchFamily="18" charset="2"/>
              </a:rPr>
              <a:t>1.246</a:t>
            </a:r>
            <a:endParaRPr lang="en-US" b="1" dirty="0">
              <a:solidFill>
                <a:srgbClr val="C00000"/>
              </a:solidFill>
            </a:endParaRPr>
          </a:p>
        </p:txBody>
      </p:sp>
    </p:spTree>
    <p:extLst>
      <p:ext uri="{BB962C8B-B14F-4D97-AF65-F5344CB8AC3E}">
        <p14:creationId xmlns:p14="http://schemas.microsoft.com/office/powerpoint/2010/main" val="3738374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dissolv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dissolv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dissolve">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p:bldP spid="24" grpId="0"/>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smtClean="0">
                <a:solidFill>
                  <a:schemeClr val="tx1"/>
                </a:solidFill>
              </a:rPr>
              <a:t>Exercise 4: </a:t>
            </a:r>
            <a:r>
              <a:rPr lang="en-GB" sz="3600" dirty="0" smtClean="0">
                <a:solidFill>
                  <a:srgbClr val="C00000"/>
                </a:solidFill>
              </a:rPr>
              <a:t>All Factors </a:t>
            </a:r>
            <a:r>
              <a:rPr lang="en-GB" sz="3600" dirty="0" smtClean="0">
                <a:solidFill>
                  <a:schemeClr val="tx1"/>
                </a:solidFill>
              </a:rPr>
              <a:t>(4/4)</a:t>
            </a:r>
            <a:endParaRPr lang="en-GB" sz="3600" b="1" dirty="0">
              <a:solidFill>
                <a:schemeClr val="tx1"/>
              </a:solidFill>
            </a:endParaRPr>
          </a:p>
        </p:txBody>
      </p:sp>
      <p:sp>
        <p:nvSpPr>
          <p:cNvPr id="14340" name="Footer Placeholder 5"/>
          <p:cNvSpPr>
            <a:spLocks noGrp="1"/>
          </p:cNvSpPr>
          <p:nvPr>
            <p:ph type="ftr" sz="quarter" idx="11"/>
          </p:nvPr>
        </p:nvSpPr>
        <p:spPr>
          <a:noFill/>
        </p:spPr>
        <p:txBody>
          <a:bodyPr/>
          <a:lstStyle/>
          <a:p>
            <a:pPr algn="l"/>
            <a:r>
              <a:rPr lang="en-SG" smtClean="0"/>
              <a:t>Lecture #24: Performance</a:t>
            </a:r>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6" name="Slide Number Placeholder 6">
            <a:extLst>
              <a:ext uri="{FF2B5EF4-FFF2-40B4-BE49-F238E27FC236}">
                <a16:creationId xmlns:a16="http://schemas.microsoft.com/office/drawing/2014/main" id="{7BBCA664-8EEB-456C-87B6-B863F3B3E9CD}"/>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21</a:t>
            </a:fld>
            <a:endParaRPr dirty="0"/>
          </a:p>
        </p:txBody>
      </p:sp>
      <p:sp>
        <p:nvSpPr>
          <p:cNvPr id="8" name="Text Box 5"/>
          <p:cNvSpPr txBox="1">
            <a:spLocks noChangeArrowheads="1"/>
          </p:cNvSpPr>
          <p:nvPr/>
        </p:nvSpPr>
        <p:spPr bwMode="auto">
          <a:xfrm>
            <a:off x="152400" y="6400800"/>
            <a:ext cx="304800" cy="201613"/>
          </a:xfrm>
          <a:prstGeom prst="rect">
            <a:avLst/>
          </a:prstGeom>
          <a:noFill/>
          <a:ln w="9525">
            <a:noFill/>
            <a:miter lim="800000"/>
            <a:headEnd/>
            <a:tailEnd/>
          </a:ln>
        </p:spPr>
        <p:txBody>
          <a:bodyPr lIns="9144" tIns="9144" rIns="9144" bIns="9144">
            <a:spAutoFit/>
          </a:bodyPr>
          <a:lstStyle/>
          <a:p>
            <a:pPr algn="ctr">
              <a:spcBef>
                <a:spcPct val="50000"/>
              </a:spcBef>
            </a:pPr>
            <a:r>
              <a:rPr lang="en-US" sz="1200">
                <a:sym typeface="Wingdings 2" pitchFamily="18" charset="2"/>
              </a:rPr>
              <a:t></a:t>
            </a:r>
          </a:p>
        </p:txBody>
      </p:sp>
      <p:sp>
        <p:nvSpPr>
          <p:cNvPr id="13" name="Rectangle 3"/>
          <p:cNvSpPr txBox="1">
            <a:spLocks noChangeArrowheads="1"/>
          </p:cNvSpPr>
          <p:nvPr/>
        </p:nvSpPr>
        <p:spPr>
          <a:xfrm>
            <a:off x="475735" y="1299785"/>
            <a:ext cx="8229600" cy="1777047"/>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8775" indent="-358775" fontAlgn="auto">
              <a:spcAft>
                <a:spcPts val="0"/>
              </a:spcAft>
              <a:buClr>
                <a:schemeClr val="tx1"/>
              </a:buClr>
              <a:buSzTx/>
              <a:buFont typeface="Wingdings" pitchFamily="2" charset="2"/>
              <a:buAutoNum type="alphaLcParenR" startAt="4"/>
            </a:pPr>
            <a:r>
              <a:rPr lang="en-US" sz="2000" dirty="0" smtClean="0"/>
              <a:t>Alternatively, to further improve the performance of the machines, a new hardware technique is introduced. The hardware can simply execute all class D instructions in zero times without any side effects. (There is still execution for class D instructions.) With this new technique, which machine is faster? By how much?</a:t>
            </a:r>
          </a:p>
        </p:txBody>
      </p:sp>
      <p:sp>
        <p:nvSpPr>
          <p:cNvPr id="14" name="Text Box 5"/>
          <p:cNvSpPr txBox="1">
            <a:spLocks noChangeArrowheads="1"/>
          </p:cNvSpPr>
          <p:nvPr/>
        </p:nvSpPr>
        <p:spPr bwMode="auto">
          <a:xfrm>
            <a:off x="551935" y="3207384"/>
            <a:ext cx="8229600" cy="2989263"/>
          </a:xfrm>
          <a:prstGeom prst="rect">
            <a:avLst/>
          </a:prstGeom>
          <a:noFill/>
          <a:ln w="9525">
            <a:solidFill>
              <a:srgbClr val="800000"/>
            </a:solidFill>
            <a:miter lim="800000"/>
            <a:headEnd/>
            <a:tailEnd/>
          </a:ln>
        </p:spPr>
        <p:txBody>
          <a:bodyPr>
            <a:spAutoFit/>
          </a:bodyPr>
          <a:lstStyle/>
          <a:p>
            <a:pPr>
              <a:spcBef>
                <a:spcPct val="50000"/>
              </a:spcBef>
            </a:pPr>
            <a:r>
              <a:rPr lang="en-US" dirty="0"/>
              <a:t>Let Y = 1,000,000,000,000; Let C be </a:t>
            </a:r>
            <a:r>
              <a:rPr lang="en-US" dirty="0" smtClean="0"/>
              <a:t>cycle time.</a:t>
            </a:r>
            <a:endParaRPr lang="en-US" dirty="0"/>
          </a:p>
          <a:p>
            <a:pPr>
              <a:spcBef>
                <a:spcPct val="50000"/>
              </a:spcBef>
            </a:pPr>
            <a:r>
              <a:rPr lang="en-US" dirty="0"/>
              <a:t>CPI(M1) = (</a:t>
            </a:r>
            <a:r>
              <a:rPr lang="en-US" dirty="0">
                <a:sym typeface="Symbol" pitchFamily="18" charset="2"/>
              </a:rPr>
              <a:t>3Y1 + 2Y2 + 2Y3 + Y0) / (3Y + 2Y + 2Y + Y) </a:t>
            </a:r>
            <a:br>
              <a:rPr lang="en-US" dirty="0">
                <a:sym typeface="Symbol" pitchFamily="18" charset="2"/>
              </a:rPr>
            </a:br>
            <a:r>
              <a:rPr lang="en-US" dirty="0">
                <a:sym typeface="Symbol" pitchFamily="18" charset="2"/>
              </a:rPr>
              <a:t>	= 13Y / 8Y = 1.625</a:t>
            </a:r>
          </a:p>
          <a:p>
            <a:pPr>
              <a:spcBef>
                <a:spcPct val="50000"/>
              </a:spcBef>
            </a:pPr>
            <a:r>
              <a:rPr lang="en-US" dirty="0">
                <a:sym typeface="Symbol" pitchFamily="18" charset="2"/>
              </a:rPr>
              <a:t>CPI(M2) =</a:t>
            </a:r>
            <a:br>
              <a:rPr lang="en-US" dirty="0">
                <a:sym typeface="Symbol" pitchFamily="18" charset="2"/>
              </a:rPr>
            </a:br>
            <a:r>
              <a:rPr lang="en-US" dirty="0">
                <a:sym typeface="Symbol" pitchFamily="18" charset="2"/>
              </a:rPr>
              <a:t>	= </a:t>
            </a:r>
          </a:p>
          <a:p>
            <a:pPr>
              <a:spcBef>
                <a:spcPct val="50000"/>
              </a:spcBef>
            </a:pPr>
            <a:r>
              <a:rPr lang="en-US" dirty="0">
                <a:sym typeface="Symbol" pitchFamily="18" charset="2"/>
              </a:rPr>
              <a:t>Time(M1) = 1.625  (8Y  C)</a:t>
            </a:r>
          </a:p>
          <a:p>
            <a:pPr>
              <a:spcBef>
                <a:spcPct val="50000"/>
              </a:spcBef>
            </a:pPr>
            <a:r>
              <a:rPr lang="en-US" dirty="0">
                <a:sym typeface="Symbol" pitchFamily="18" charset="2"/>
              </a:rPr>
              <a:t>Time(M2) =</a:t>
            </a:r>
          </a:p>
          <a:p>
            <a:pPr>
              <a:spcBef>
                <a:spcPct val="50000"/>
              </a:spcBef>
            </a:pPr>
            <a:r>
              <a:rPr lang="en-US" dirty="0">
                <a:sym typeface="Symbol" pitchFamily="18" charset="2"/>
              </a:rPr>
              <a:t>M1 is faster than M2 by </a:t>
            </a:r>
          </a:p>
        </p:txBody>
      </p:sp>
      <p:sp>
        <p:nvSpPr>
          <p:cNvPr id="15" name="TextBox 14"/>
          <p:cNvSpPr txBox="1"/>
          <p:nvPr/>
        </p:nvSpPr>
        <p:spPr>
          <a:xfrm>
            <a:off x="1700980" y="4275628"/>
            <a:ext cx="6705600" cy="369332"/>
          </a:xfrm>
          <a:prstGeom prst="rect">
            <a:avLst/>
          </a:prstGeom>
          <a:noFill/>
        </p:spPr>
        <p:txBody>
          <a:bodyPr wrap="square" rtlCol="0">
            <a:spAutoFit/>
          </a:bodyPr>
          <a:lstStyle/>
          <a:p>
            <a:r>
              <a:rPr lang="en-US" altLang="en-US" dirty="0">
                <a:solidFill>
                  <a:srgbClr val="C00000"/>
                </a:solidFill>
                <a:sym typeface="Symbol" pitchFamily="18" charset="2"/>
              </a:rPr>
              <a:t>[(3Y2 + 2Y3 + 2Y</a:t>
            </a:r>
            <a:r>
              <a:rPr lang="en-US" altLang="en-US" dirty="0" smtClean="0">
                <a:solidFill>
                  <a:srgbClr val="C00000"/>
                </a:solidFill>
                <a:sym typeface="Symbol" pitchFamily="18" charset="2"/>
              </a:rPr>
              <a:t>3 + Y0) </a:t>
            </a:r>
            <a:r>
              <a:rPr lang="en-US" altLang="en-US" dirty="0">
                <a:solidFill>
                  <a:srgbClr val="C00000"/>
                </a:solidFill>
                <a:sym typeface="Symbol" pitchFamily="18" charset="2"/>
              </a:rPr>
              <a:t> 0.9] / [(3Y + 2Y + </a:t>
            </a:r>
            <a:r>
              <a:rPr lang="en-US" altLang="en-US" dirty="0" smtClean="0">
                <a:solidFill>
                  <a:srgbClr val="C00000"/>
                </a:solidFill>
                <a:sym typeface="Symbol" pitchFamily="18" charset="2"/>
              </a:rPr>
              <a:t>2Y + Y) </a:t>
            </a:r>
            <a:r>
              <a:rPr lang="en-US" altLang="en-US" dirty="0">
                <a:solidFill>
                  <a:srgbClr val="C00000"/>
                </a:solidFill>
                <a:sym typeface="Symbol" pitchFamily="18" charset="2"/>
              </a:rPr>
              <a:t> 0.9</a:t>
            </a:r>
            <a:r>
              <a:rPr lang="en-US" altLang="en-US" dirty="0" smtClean="0">
                <a:solidFill>
                  <a:srgbClr val="C00000"/>
                </a:solidFill>
                <a:sym typeface="Symbol" pitchFamily="18" charset="2"/>
              </a:rPr>
              <a:t>]</a:t>
            </a:r>
            <a:endParaRPr lang="en-US" b="1" dirty="0">
              <a:solidFill>
                <a:srgbClr val="C00000"/>
              </a:solidFill>
            </a:endParaRPr>
          </a:p>
        </p:txBody>
      </p:sp>
      <p:sp>
        <p:nvSpPr>
          <p:cNvPr id="16" name="TextBox 15"/>
          <p:cNvSpPr txBox="1"/>
          <p:nvPr/>
        </p:nvSpPr>
        <p:spPr>
          <a:xfrm>
            <a:off x="1691455" y="4555305"/>
            <a:ext cx="1905000" cy="369332"/>
          </a:xfrm>
          <a:prstGeom prst="rect">
            <a:avLst/>
          </a:prstGeom>
          <a:noFill/>
        </p:spPr>
        <p:txBody>
          <a:bodyPr wrap="square" rtlCol="0">
            <a:spAutoFit/>
          </a:bodyPr>
          <a:lstStyle/>
          <a:p>
            <a:r>
              <a:rPr lang="en-US" altLang="en-US" dirty="0" smtClean="0">
                <a:solidFill>
                  <a:srgbClr val="C00000"/>
                </a:solidFill>
                <a:sym typeface="Symbol" pitchFamily="18" charset="2"/>
              </a:rPr>
              <a:t>18Y / 8Y = 2.25</a:t>
            </a:r>
            <a:endParaRPr lang="en-US" b="1" dirty="0">
              <a:solidFill>
                <a:srgbClr val="C00000"/>
              </a:solidFill>
            </a:endParaRPr>
          </a:p>
        </p:txBody>
      </p:sp>
      <p:sp>
        <p:nvSpPr>
          <p:cNvPr id="17" name="TextBox 16"/>
          <p:cNvSpPr txBox="1"/>
          <p:nvPr/>
        </p:nvSpPr>
        <p:spPr>
          <a:xfrm>
            <a:off x="1839092" y="5402992"/>
            <a:ext cx="4710112" cy="369332"/>
          </a:xfrm>
          <a:prstGeom prst="rect">
            <a:avLst/>
          </a:prstGeom>
          <a:noFill/>
        </p:spPr>
        <p:txBody>
          <a:bodyPr wrap="square" rtlCol="0">
            <a:spAutoFit/>
          </a:bodyPr>
          <a:lstStyle/>
          <a:p>
            <a:r>
              <a:rPr lang="en-US" altLang="en-US" dirty="0" smtClean="0">
                <a:solidFill>
                  <a:srgbClr val="C00000"/>
                </a:solidFill>
                <a:sym typeface="Symbol" pitchFamily="18" charset="2"/>
              </a:rPr>
              <a:t>2.25</a:t>
            </a:r>
            <a:r>
              <a:rPr lang="en-US" altLang="en-US" dirty="0">
                <a:solidFill>
                  <a:srgbClr val="C00000"/>
                </a:solidFill>
                <a:sym typeface="Symbol" pitchFamily="18" charset="2"/>
              </a:rPr>
              <a:t> </a:t>
            </a:r>
            <a:r>
              <a:rPr lang="en-US" altLang="en-US" dirty="0" smtClean="0">
                <a:solidFill>
                  <a:srgbClr val="C00000"/>
                </a:solidFill>
                <a:sym typeface="Symbol" pitchFamily="18" charset="2"/>
              </a:rPr>
              <a:t> (0.9  8Y  C) = 2.025  (8Y  C) </a:t>
            </a:r>
            <a:endParaRPr lang="en-US" b="1" dirty="0">
              <a:solidFill>
                <a:srgbClr val="C00000"/>
              </a:solidFill>
            </a:endParaRPr>
          </a:p>
        </p:txBody>
      </p:sp>
      <p:sp>
        <p:nvSpPr>
          <p:cNvPr id="18" name="TextBox 17"/>
          <p:cNvSpPr txBox="1"/>
          <p:nvPr/>
        </p:nvSpPr>
        <p:spPr>
          <a:xfrm>
            <a:off x="2998761" y="5796692"/>
            <a:ext cx="2486024" cy="369332"/>
          </a:xfrm>
          <a:prstGeom prst="rect">
            <a:avLst/>
          </a:prstGeom>
          <a:noFill/>
        </p:spPr>
        <p:txBody>
          <a:bodyPr wrap="square" rtlCol="0">
            <a:spAutoFit/>
          </a:bodyPr>
          <a:lstStyle/>
          <a:p>
            <a:r>
              <a:rPr lang="en-US" altLang="en-US" dirty="0" smtClean="0">
                <a:solidFill>
                  <a:srgbClr val="C00000"/>
                </a:solidFill>
                <a:sym typeface="Symbol" pitchFamily="18" charset="2"/>
              </a:rPr>
              <a:t>2.025 / 1.625 = </a:t>
            </a:r>
            <a:r>
              <a:rPr lang="en-US" altLang="en-US" b="1" dirty="0" smtClean="0">
                <a:solidFill>
                  <a:srgbClr val="C00000"/>
                </a:solidFill>
                <a:sym typeface="Symbol" pitchFamily="18" charset="2"/>
              </a:rPr>
              <a:t>1.246</a:t>
            </a:r>
            <a:endParaRPr lang="en-US" b="1" dirty="0">
              <a:solidFill>
                <a:srgbClr val="C00000"/>
              </a:solidFill>
            </a:endParaRPr>
          </a:p>
        </p:txBody>
      </p:sp>
    </p:spTree>
    <p:extLst>
      <p:ext uri="{BB962C8B-B14F-4D97-AF65-F5344CB8AC3E}">
        <p14:creationId xmlns:p14="http://schemas.microsoft.com/office/powerpoint/2010/main" val="34882496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dissolv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dissolv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p:bldP spid="17" grpId="0"/>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smtClean="0">
                <a:solidFill>
                  <a:schemeClr val="tx1"/>
                </a:solidFill>
              </a:rPr>
              <a:t>Summary: </a:t>
            </a:r>
            <a:r>
              <a:rPr lang="en-GB" sz="3600" dirty="0" smtClean="0">
                <a:solidFill>
                  <a:srgbClr val="C00000"/>
                </a:solidFill>
              </a:rPr>
              <a:t>Key Concepts</a:t>
            </a:r>
            <a:endParaRPr lang="en-GB" sz="3600" b="1" dirty="0">
              <a:solidFill>
                <a:schemeClr val="tx1"/>
              </a:solidFill>
            </a:endParaRPr>
          </a:p>
        </p:txBody>
      </p:sp>
      <p:sp>
        <p:nvSpPr>
          <p:cNvPr id="14340" name="Footer Placeholder 5"/>
          <p:cNvSpPr>
            <a:spLocks noGrp="1"/>
          </p:cNvSpPr>
          <p:nvPr>
            <p:ph type="ftr" sz="quarter" idx="11"/>
          </p:nvPr>
        </p:nvSpPr>
        <p:spPr>
          <a:noFill/>
        </p:spPr>
        <p:txBody>
          <a:bodyPr/>
          <a:lstStyle/>
          <a:p>
            <a:pPr algn="l"/>
            <a:r>
              <a:rPr lang="en-SG" smtClean="0"/>
              <a:t>Lecture #24: Performance</a:t>
            </a:r>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6" name="Slide Number Placeholder 6">
            <a:extLst>
              <a:ext uri="{FF2B5EF4-FFF2-40B4-BE49-F238E27FC236}">
                <a16:creationId xmlns:a16="http://schemas.microsoft.com/office/drawing/2014/main" id="{7BBCA664-8EEB-456C-87B6-B863F3B3E9CD}"/>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22</a:t>
            </a:fld>
            <a:endParaRPr dirty="0"/>
          </a:p>
        </p:txBody>
      </p:sp>
      <p:sp>
        <p:nvSpPr>
          <p:cNvPr id="19" name="Rectangle 3"/>
          <p:cNvSpPr txBox="1">
            <a:spLocks noChangeArrowheads="1"/>
          </p:cNvSpPr>
          <p:nvPr/>
        </p:nvSpPr>
        <p:spPr>
          <a:xfrm>
            <a:off x="457200" y="1346417"/>
            <a:ext cx="8229600" cy="3505199"/>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63525" indent="-263525" fontAlgn="auto">
              <a:spcAft>
                <a:spcPts val="0"/>
              </a:spcAft>
              <a:buSzPct val="100000"/>
              <a:buFont typeface="Wingdings" panose="05000000000000000000" pitchFamily="2" charset="2"/>
              <a:buChar char="§"/>
            </a:pPr>
            <a:r>
              <a:rPr lang="en-US" dirty="0" smtClean="0"/>
              <a:t>Performance is specific to a particular program on a specific machine</a:t>
            </a:r>
          </a:p>
          <a:p>
            <a:pPr marL="627063" lvl="1" indent="-263525" fontAlgn="auto">
              <a:spcAft>
                <a:spcPts val="0"/>
              </a:spcAft>
              <a:buSzPct val="100000"/>
              <a:buFont typeface="Wingdings" panose="05000000000000000000" pitchFamily="2" charset="2"/>
              <a:buChar char="§"/>
            </a:pPr>
            <a:r>
              <a:rPr lang="en-US" dirty="0" smtClean="0"/>
              <a:t>Total execution time is a consistent summary of performance</a:t>
            </a:r>
          </a:p>
          <a:p>
            <a:pPr marL="363538" indent="-363538" fontAlgn="auto">
              <a:spcBef>
                <a:spcPct val="50000"/>
              </a:spcBef>
              <a:spcAft>
                <a:spcPts val="0"/>
              </a:spcAft>
              <a:buSzPct val="100000"/>
              <a:buFont typeface="Wingdings" panose="05000000000000000000" pitchFamily="2" charset="2"/>
              <a:buChar char="§"/>
            </a:pPr>
            <a:r>
              <a:rPr lang="en-US" dirty="0" smtClean="0"/>
              <a:t>For a given architecture, performance increase comes from:</a:t>
            </a:r>
          </a:p>
          <a:p>
            <a:pPr marL="627063" lvl="1" indent="-263525" fontAlgn="auto">
              <a:spcAft>
                <a:spcPts val="0"/>
              </a:spcAft>
              <a:buSzPct val="100000"/>
              <a:buFont typeface="Wingdings" panose="05000000000000000000" pitchFamily="2" charset="2"/>
              <a:buChar char="§"/>
            </a:pPr>
            <a:r>
              <a:rPr lang="en-US" dirty="0" smtClean="0"/>
              <a:t>Increase in clock rate (without adverse CPI effects)</a:t>
            </a:r>
          </a:p>
          <a:p>
            <a:pPr marL="627063" lvl="1" indent="-263525" fontAlgn="auto">
              <a:spcAft>
                <a:spcPts val="0"/>
              </a:spcAft>
              <a:buSzPct val="100000"/>
              <a:buFont typeface="Wingdings" panose="05000000000000000000" pitchFamily="2" charset="2"/>
              <a:buChar char="§"/>
            </a:pPr>
            <a:r>
              <a:rPr lang="en-US" dirty="0" smtClean="0"/>
              <a:t>Improvement in processor organization that lowers CPI</a:t>
            </a:r>
          </a:p>
          <a:p>
            <a:pPr marL="627063" lvl="1" indent="-263525" fontAlgn="auto">
              <a:spcAft>
                <a:spcPts val="0"/>
              </a:spcAft>
              <a:buSzPct val="100000"/>
              <a:buFont typeface="Wingdings" panose="05000000000000000000" pitchFamily="2" charset="2"/>
              <a:buChar char="§"/>
            </a:pPr>
            <a:r>
              <a:rPr lang="en-US" dirty="0" smtClean="0"/>
              <a:t>Compiler enhancement that lowers CPI and/or instruction count</a:t>
            </a:r>
          </a:p>
        </p:txBody>
      </p:sp>
      <p:sp>
        <p:nvSpPr>
          <p:cNvPr id="20" name="Rectangle 19"/>
          <p:cNvSpPr/>
          <p:nvPr/>
        </p:nvSpPr>
        <p:spPr>
          <a:xfrm>
            <a:off x="1015180" y="4714873"/>
            <a:ext cx="7391400" cy="1371600"/>
          </a:xfrm>
          <a:prstGeom prst="rect">
            <a:avLst/>
          </a:prstGeom>
          <a:solidFill>
            <a:srgbClr val="FFFFCC"/>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spcBef>
                <a:spcPct val="50000"/>
              </a:spcBef>
            </a:pPr>
            <a:r>
              <a:rPr lang="en-US" sz="2400" b="1" dirty="0" smtClean="0">
                <a:solidFill>
                  <a:srgbClr val="C00000"/>
                </a:solidFill>
              </a:rPr>
              <a:t>Pitfall: </a:t>
            </a:r>
            <a:r>
              <a:rPr lang="en-US" sz="2400" dirty="0" smtClean="0">
                <a:solidFill>
                  <a:schemeClr val="tx1"/>
                </a:solidFill>
              </a:rPr>
              <a:t/>
            </a:r>
            <a:br>
              <a:rPr lang="en-US" sz="2400" dirty="0" smtClean="0">
                <a:solidFill>
                  <a:schemeClr val="tx1"/>
                </a:solidFill>
              </a:rPr>
            </a:br>
            <a:r>
              <a:rPr lang="en-US" sz="2400" dirty="0" smtClean="0">
                <a:solidFill>
                  <a:schemeClr val="tx1"/>
                </a:solidFill>
              </a:rPr>
              <a:t>Expecting improvement in one aspect of a machine’s performance to affect the total performance.</a:t>
            </a:r>
            <a:endParaRPr lang="en-US" dirty="0">
              <a:solidFill>
                <a:schemeClr val="tx1"/>
              </a:solidFill>
            </a:endParaRPr>
          </a:p>
        </p:txBody>
      </p:sp>
    </p:spTree>
    <p:extLst>
      <p:ext uri="{BB962C8B-B14F-4D97-AF65-F5344CB8AC3E}">
        <p14:creationId xmlns:p14="http://schemas.microsoft.com/office/powerpoint/2010/main" val="107671686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smtClean="0">
                <a:solidFill>
                  <a:srgbClr val="0000FF"/>
                </a:solidFill>
              </a:rPr>
              <a:t>3. Amdahl’s Law </a:t>
            </a:r>
            <a:r>
              <a:rPr lang="en-GB" sz="3600" dirty="0" smtClean="0">
                <a:solidFill>
                  <a:schemeClr val="tx1"/>
                </a:solidFill>
              </a:rPr>
              <a:t>(1/3)</a:t>
            </a:r>
            <a:endParaRPr lang="en-GB" sz="3600" b="1" dirty="0">
              <a:solidFill>
                <a:schemeClr val="tx1"/>
              </a:solidFill>
            </a:endParaRPr>
          </a:p>
        </p:txBody>
      </p:sp>
      <p:sp>
        <p:nvSpPr>
          <p:cNvPr id="14340" name="Footer Placeholder 5"/>
          <p:cNvSpPr>
            <a:spLocks noGrp="1"/>
          </p:cNvSpPr>
          <p:nvPr>
            <p:ph type="ftr" sz="quarter" idx="11"/>
          </p:nvPr>
        </p:nvSpPr>
        <p:spPr>
          <a:noFill/>
        </p:spPr>
        <p:txBody>
          <a:bodyPr/>
          <a:lstStyle/>
          <a:p>
            <a:pPr algn="l"/>
            <a:r>
              <a:rPr lang="en-SG" smtClean="0"/>
              <a:t>Lecture #24: Performance</a:t>
            </a:r>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6" name="Slide Number Placeholder 6">
            <a:extLst>
              <a:ext uri="{FF2B5EF4-FFF2-40B4-BE49-F238E27FC236}">
                <a16:creationId xmlns:a16="http://schemas.microsoft.com/office/drawing/2014/main" id="{7BBCA664-8EEB-456C-87B6-B863F3B3E9CD}"/>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23</a:t>
            </a:fld>
            <a:endParaRPr dirty="0"/>
          </a:p>
        </p:txBody>
      </p:sp>
      <p:sp>
        <p:nvSpPr>
          <p:cNvPr id="8" name="Rectangle 3"/>
          <p:cNvSpPr txBox="1">
            <a:spLocks noChangeArrowheads="1"/>
          </p:cNvSpPr>
          <p:nvPr/>
        </p:nvSpPr>
        <p:spPr>
          <a:xfrm>
            <a:off x="457200" y="1346417"/>
            <a:ext cx="8229600" cy="30480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63525" indent="-263525" fontAlgn="auto">
              <a:spcAft>
                <a:spcPts val="0"/>
              </a:spcAft>
              <a:buSzPct val="100000"/>
              <a:buFont typeface="Wingdings" pitchFamily="2" charset="2"/>
              <a:buChar char="§"/>
            </a:pPr>
            <a:r>
              <a:rPr lang="en-US" b="1" dirty="0" smtClean="0">
                <a:solidFill>
                  <a:srgbClr val="C00000"/>
                </a:solidFill>
              </a:rPr>
              <a:t>Pitfall: </a:t>
            </a:r>
            <a:r>
              <a:rPr lang="en-US" dirty="0" smtClean="0"/>
              <a:t>Expecting the improvement of one aspect of a machine to increase performance by an amount proportional to the size of the improvement.</a:t>
            </a:r>
          </a:p>
          <a:p>
            <a:pPr marL="263525" indent="-263525" fontAlgn="auto">
              <a:spcBef>
                <a:spcPct val="50000"/>
              </a:spcBef>
              <a:spcAft>
                <a:spcPts val="0"/>
              </a:spcAft>
              <a:buSzPct val="100000"/>
              <a:buFont typeface="Wingdings" pitchFamily="2" charset="2"/>
              <a:buChar char="§"/>
            </a:pPr>
            <a:r>
              <a:rPr lang="en-US" dirty="0" smtClean="0"/>
              <a:t>Example:</a:t>
            </a:r>
          </a:p>
          <a:p>
            <a:pPr marL="627063" lvl="1" indent="-263525" fontAlgn="auto">
              <a:spcAft>
                <a:spcPct val="20000"/>
              </a:spcAft>
              <a:buSzPct val="100000"/>
              <a:buFont typeface="Wingdings" pitchFamily="2" charset="2"/>
              <a:buChar char="§"/>
            </a:pPr>
            <a:r>
              <a:rPr lang="en-US" dirty="0" smtClean="0"/>
              <a:t>Suppose a program runs in </a:t>
            </a:r>
            <a:r>
              <a:rPr lang="en-US" dirty="0" smtClean="0">
                <a:solidFill>
                  <a:srgbClr val="0000CC"/>
                </a:solidFill>
              </a:rPr>
              <a:t>100 seconds </a:t>
            </a:r>
            <a:r>
              <a:rPr lang="en-US" dirty="0" smtClean="0"/>
              <a:t>on a machine, with multiply operations responsible for </a:t>
            </a:r>
            <a:r>
              <a:rPr lang="en-US" dirty="0" smtClean="0">
                <a:solidFill>
                  <a:srgbClr val="0000CC"/>
                </a:solidFill>
              </a:rPr>
              <a:t>80 seconds </a:t>
            </a:r>
            <a:r>
              <a:rPr lang="en-US" dirty="0" smtClean="0"/>
              <a:t>of this time. How much do we have to improve the speed of multiplication if we want the program to run </a:t>
            </a:r>
            <a:r>
              <a:rPr lang="en-US" dirty="0" smtClean="0">
                <a:solidFill>
                  <a:srgbClr val="0000CC"/>
                </a:solidFill>
              </a:rPr>
              <a:t>4 times faster</a:t>
            </a:r>
            <a:r>
              <a:rPr lang="en-US" dirty="0" smtClean="0"/>
              <a:t>?</a:t>
            </a:r>
          </a:p>
        </p:txBody>
      </p:sp>
      <p:sp>
        <p:nvSpPr>
          <p:cNvPr id="9" name="Text Box 4"/>
          <p:cNvSpPr txBox="1">
            <a:spLocks noChangeArrowheads="1"/>
          </p:cNvSpPr>
          <p:nvPr/>
        </p:nvSpPr>
        <p:spPr bwMode="auto">
          <a:xfrm>
            <a:off x="754856" y="4571601"/>
            <a:ext cx="7634288" cy="1384995"/>
          </a:xfrm>
          <a:prstGeom prst="rect">
            <a:avLst/>
          </a:prstGeom>
          <a:noFill/>
          <a:ln w="12700" cap="sq">
            <a:noFill/>
            <a:miter lim="800000"/>
            <a:headEnd type="none" w="sm" len="sm"/>
            <a:tailEnd type="none" w="sm" len="sm"/>
          </a:ln>
        </p:spPr>
        <p:txBody>
          <a:bodyPr>
            <a:spAutoFit/>
          </a:bodyPr>
          <a:lstStyle/>
          <a:p>
            <a:pPr lvl="1">
              <a:lnSpc>
                <a:spcPct val="90000"/>
              </a:lnSpc>
              <a:spcBef>
                <a:spcPct val="20000"/>
              </a:spcBef>
              <a:buSzPct val="120000"/>
              <a:buFont typeface="Wingdings" pitchFamily="2" charset="2"/>
              <a:buNone/>
            </a:pPr>
            <a:r>
              <a:rPr lang="en-US" sz="2000" dirty="0"/>
              <a:t>100 (total time) = 80 (for multiply) + UA (unaffected</a:t>
            </a:r>
            <a:r>
              <a:rPr lang="en-US" sz="2000" dirty="0" smtClean="0"/>
              <a:t>)</a:t>
            </a:r>
          </a:p>
          <a:p>
            <a:pPr lvl="1">
              <a:lnSpc>
                <a:spcPct val="90000"/>
              </a:lnSpc>
              <a:spcBef>
                <a:spcPct val="20000"/>
              </a:spcBef>
              <a:buSzPct val="120000"/>
              <a:buFont typeface="Wingdings" pitchFamily="2" charset="2"/>
              <a:buNone/>
            </a:pPr>
            <a:r>
              <a:rPr lang="en-US" sz="2000" dirty="0">
                <a:sym typeface="Wingdings" pitchFamily="2" charset="2"/>
              </a:rPr>
              <a:t></a:t>
            </a:r>
            <a:r>
              <a:rPr lang="en-SG" sz="2000" dirty="0" smtClean="0">
                <a:sym typeface="Wingdings" panose="05000000000000000000" pitchFamily="2" charset="2"/>
              </a:rPr>
              <a:t> UA = 20</a:t>
            </a:r>
            <a:endParaRPr lang="en-US" sz="2000" dirty="0"/>
          </a:p>
          <a:p>
            <a:pPr lvl="1">
              <a:lnSpc>
                <a:spcPct val="90000"/>
              </a:lnSpc>
              <a:spcBef>
                <a:spcPct val="20000"/>
              </a:spcBef>
              <a:buSzPct val="120000"/>
              <a:buFont typeface="Wingdings" pitchFamily="2" charset="2"/>
              <a:buNone/>
            </a:pPr>
            <a:r>
              <a:rPr lang="en-US" sz="2000" dirty="0"/>
              <a:t>100/4 (new total time) = </a:t>
            </a:r>
          </a:p>
          <a:p>
            <a:pPr lvl="1">
              <a:lnSpc>
                <a:spcPct val="90000"/>
              </a:lnSpc>
              <a:spcBef>
                <a:spcPct val="20000"/>
              </a:spcBef>
              <a:buSzPct val="120000"/>
              <a:buFont typeface="Wingdings" pitchFamily="2" charset="2"/>
              <a:buNone/>
            </a:pPr>
            <a:r>
              <a:rPr lang="en-US" sz="2000" dirty="0">
                <a:sym typeface="Wingdings" pitchFamily="2" charset="2"/>
              </a:rPr>
              <a:t>Speedup = </a:t>
            </a:r>
            <a:endParaRPr lang="en-US" b="1" dirty="0"/>
          </a:p>
        </p:txBody>
      </p:sp>
      <p:sp>
        <p:nvSpPr>
          <p:cNvPr id="10" name="TextBox 9"/>
          <p:cNvSpPr txBox="1"/>
          <p:nvPr/>
        </p:nvSpPr>
        <p:spPr>
          <a:xfrm>
            <a:off x="3981352" y="5209044"/>
            <a:ext cx="4098131" cy="400110"/>
          </a:xfrm>
          <a:prstGeom prst="rect">
            <a:avLst/>
          </a:prstGeom>
          <a:noFill/>
        </p:spPr>
        <p:txBody>
          <a:bodyPr wrap="square" rtlCol="0">
            <a:spAutoFit/>
          </a:bodyPr>
          <a:lstStyle/>
          <a:p>
            <a:r>
              <a:rPr lang="en-US" altLang="en-US" sz="2000" dirty="0" smtClean="0">
                <a:solidFill>
                  <a:srgbClr val="C00000"/>
                </a:solidFill>
                <a:sym typeface="Symbol" pitchFamily="18" charset="2"/>
              </a:rPr>
              <a:t>80/Speedup (for multiply) + UA      </a:t>
            </a:r>
            <a:endParaRPr lang="en-US" sz="2000" b="1" dirty="0">
              <a:solidFill>
                <a:srgbClr val="C00000"/>
              </a:solidFill>
            </a:endParaRPr>
          </a:p>
        </p:txBody>
      </p:sp>
      <p:sp>
        <p:nvSpPr>
          <p:cNvPr id="11" name="TextBox 10"/>
          <p:cNvSpPr txBox="1"/>
          <p:nvPr/>
        </p:nvSpPr>
        <p:spPr>
          <a:xfrm>
            <a:off x="2793728" y="5551963"/>
            <a:ext cx="1691734" cy="400110"/>
          </a:xfrm>
          <a:prstGeom prst="rect">
            <a:avLst/>
          </a:prstGeom>
          <a:noFill/>
        </p:spPr>
        <p:txBody>
          <a:bodyPr wrap="square" rtlCol="0">
            <a:spAutoFit/>
          </a:bodyPr>
          <a:lstStyle/>
          <a:p>
            <a:r>
              <a:rPr lang="en-US" sz="2000" dirty="0" smtClean="0">
                <a:solidFill>
                  <a:srgbClr val="C00000"/>
                </a:solidFill>
                <a:sym typeface="Symbol" pitchFamily="18" charset="2"/>
              </a:rPr>
              <a:t>80/5 = </a:t>
            </a:r>
            <a:r>
              <a:rPr lang="en-US" sz="2000" b="1" dirty="0" smtClean="0">
                <a:solidFill>
                  <a:srgbClr val="C00000"/>
                </a:solidFill>
                <a:sym typeface="Symbol" pitchFamily="18" charset="2"/>
              </a:rPr>
              <a:t>16</a:t>
            </a:r>
            <a:r>
              <a:rPr lang="en-US" sz="2000" dirty="0" smtClean="0">
                <a:solidFill>
                  <a:srgbClr val="C00000"/>
                </a:solidFill>
                <a:sym typeface="Symbol" pitchFamily="18" charset="2"/>
              </a:rPr>
              <a:t> </a:t>
            </a:r>
          </a:p>
        </p:txBody>
      </p:sp>
      <p:sp>
        <p:nvSpPr>
          <p:cNvPr id="13" name="Text Box 5"/>
          <p:cNvSpPr txBox="1">
            <a:spLocks noChangeArrowheads="1"/>
          </p:cNvSpPr>
          <p:nvPr/>
        </p:nvSpPr>
        <p:spPr bwMode="auto">
          <a:xfrm>
            <a:off x="152400" y="6400800"/>
            <a:ext cx="304800" cy="201613"/>
          </a:xfrm>
          <a:prstGeom prst="rect">
            <a:avLst/>
          </a:prstGeom>
          <a:noFill/>
          <a:ln w="9525">
            <a:noFill/>
            <a:miter lim="800000"/>
            <a:headEnd/>
            <a:tailEnd/>
          </a:ln>
        </p:spPr>
        <p:txBody>
          <a:bodyPr lIns="9144" tIns="9144" rIns="9144" bIns="9144">
            <a:spAutoFit/>
          </a:bodyPr>
          <a:lstStyle/>
          <a:p>
            <a:pPr algn="ctr">
              <a:spcBef>
                <a:spcPct val="50000"/>
              </a:spcBef>
            </a:pPr>
            <a:r>
              <a:rPr lang="en-US" sz="1200">
                <a:sym typeface="Wingdings 2" pitchFamily="18" charset="2"/>
              </a:rPr>
              <a:t></a:t>
            </a:r>
          </a:p>
        </p:txBody>
      </p:sp>
    </p:spTree>
    <p:extLst>
      <p:ext uri="{BB962C8B-B14F-4D97-AF65-F5344CB8AC3E}">
        <p14:creationId xmlns:p14="http://schemas.microsoft.com/office/powerpoint/2010/main" val="29895290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smtClean="0">
                <a:solidFill>
                  <a:srgbClr val="0000FF"/>
                </a:solidFill>
              </a:rPr>
              <a:t>3. Amdahl’s Law </a:t>
            </a:r>
            <a:r>
              <a:rPr lang="en-GB" sz="3600" dirty="0" smtClean="0">
                <a:solidFill>
                  <a:schemeClr val="tx1"/>
                </a:solidFill>
              </a:rPr>
              <a:t>(2/3)</a:t>
            </a:r>
            <a:endParaRPr lang="en-GB" sz="3600" b="1" dirty="0">
              <a:solidFill>
                <a:schemeClr val="tx1"/>
              </a:solidFill>
            </a:endParaRPr>
          </a:p>
        </p:txBody>
      </p:sp>
      <p:sp>
        <p:nvSpPr>
          <p:cNvPr id="14340" name="Footer Placeholder 5"/>
          <p:cNvSpPr>
            <a:spLocks noGrp="1"/>
          </p:cNvSpPr>
          <p:nvPr>
            <p:ph type="ftr" sz="quarter" idx="11"/>
          </p:nvPr>
        </p:nvSpPr>
        <p:spPr>
          <a:noFill/>
        </p:spPr>
        <p:txBody>
          <a:bodyPr/>
          <a:lstStyle/>
          <a:p>
            <a:pPr algn="l"/>
            <a:r>
              <a:rPr lang="en-SG" smtClean="0"/>
              <a:t>Lecture #24: Performance</a:t>
            </a:r>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6" name="Slide Number Placeholder 6">
            <a:extLst>
              <a:ext uri="{FF2B5EF4-FFF2-40B4-BE49-F238E27FC236}">
                <a16:creationId xmlns:a16="http://schemas.microsoft.com/office/drawing/2014/main" id="{7BBCA664-8EEB-456C-87B6-B863F3B3E9CD}"/>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24</a:t>
            </a:fld>
            <a:endParaRPr dirty="0"/>
          </a:p>
        </p:txBody>
      </p:sp>
      <p:sp>
        <p:nvSpPr>
          <p:cNvPr id="13" name="Rectangle 3"/>
          <p:cNvSpPr txBox="1">
            <a:spLocks noChangeArrowheads="1"/>
          </p:cNvSpPr>
          <p:nvPr/>
        </p:nvSpPr>
        <p:spPr>
          <a:xfrm>
            <a:off x="457200" y="1295400"/>
            <a:ext cx="8229600" cy="9906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63525" indent="-263525" fontAlgn="auto">
              <a:spcBef>
                <a:spcPct val="50000"/>
              </a:spcBef>
              <a:spcAft>
                <a:spcPts val="0"/>
              </a:spcAft>
              <a:buSzPct val="100000"/>
              <a:buFont typeface="Wingdings" pitchFamily="2" charset="2"/>
              <a:buChar char="§"/>
            </a:pPr>
            <a:r>
              <a:rPr lang="en-US" dirty="0" smtClean="0"/>
              <a:t>Example (continued):</a:t>
            </a:r>
          </a:p>
          <a:p>
            <a:pPr marL="627063" lvl="1" indent="-263525" fontAlgn="auto">
              <a:spcAft>
                <a:spcPct val="20000"/>
              </a:spcAft>
              <a:buSzPct val="100000"/>
              <a:buFont typeface="Wingdings" pitchFamily="2" charset="2"/>
              <a:buChar char="§"/>
            </a:pPr>
            <a:r>
              <a:rPr lang="en-US" dirty="0" smtClean="0"/>
              <a:t>How about making it 5 times faster?</a:t>
            </a:r>
          </a:p>
        </p:txBody>
      </p:sp>
      <p:sp>
        <p:nvSpPr>
          <p:cNvPr id="14" name="Text Box 4"/>
          <p:cNvSpPr txBox="1">
            <a:spLocks noChangeArrowheads="1"/>
          </p:cNvSpPr>
          <p:nvPr/>
        </p:nvSpPr>
        <p:spPr bwMode="auto">
          <a:xfrm>
            <a:off x="533402" y="2344624"/>
            <a:ext cx="7634288" cy="1237262"/>
          </a:xfrm>
          <a:prstGeom prst="rect">
            <a:avLst/>
          </a:prstGeom>
          <a:noFill/>
          <a:ln w="12700" cap="sq">
            <a:noFill/>
            <a:miter lim="800000"/>
            <a:headEnd type="none" w="sm" len="sm"/>
            <a:tailEnd type="none" w="sm" len="sm"/>
          </a:ln>
        </p:spPr>
        <p:txBody>
          <a:bodyPr>
            <a:spAutoFit/>
          </a:bodyPr>
          <a:lstStyle/>
          <a:p>
            <a:pPr lvl="1">
              <a:lnSpc>
                <a:spcPct val="90000"/>
              </a:lnSpc>
              <a:spcBef>
                <a:spcPct val="20000"/>
              </a:spcBef>
              <a:buSzPct val="120000"/>
              <a:buFont typeface="Wingdings" pitchFamily="2" charset="2"/>
              <a:buNone/>
            </a:pPr>
            <a:r>
              <a:rPr lang="en-US" sz="2400" dirty="0">
                <a:solidFill>
                  <a:srgbClr val="663300"/>
                </a:solidFill>
              </a:rPr>
              <a:t>100 (total time) = 80 (for multiply) + UA (unaffected)</a:t>
            </a:r>
          </a:p>
          <a:p>
            <a:pPr lvl="1">
              <a:lnSpc>
                <a:spcPct val="90000"/>
              </a:lnSpc>
              <a:spcBef>
                <a:spcPct val="20000"/>
              </a:spcBef>
              <a:buSzPct val="120000"/>
              <a:buFont typeface="Wingdings" pitchFamily="2" charset="2"/>
              <a:buNone/>
            </a:pPr>
            <a:r>
              <a:rPr lang="en-US" sz="2400" dirty="0">
                <a:solidFill>
                  <a:srgbClr val="663300"/>
                </a:solidFill>
              </a:rPr>
              <a:t>100/5 (new total time) = </a:t>
            </a:r>
          </a:p>
          <a:p>
            <a:pPr lvl="1">
              <a:lnSpc>
                <a:spcPct val="90000"/>
              </a:lnSpc>
              <a:spcBef>
                <a:spcPct val="20000"/>
              </a:spcBef>
              <a:buSzPct val="120000"/>
              <a:buFont typeface="Wingdings" pitchFamily="2" charset="2"/>
              <a:buNone/>
            </a:pPr>
            <a:r>
              <a:rPr lang="en-US" sz="2400" dirty="0">
                <a:solidFill>
                  <a:srgbClr val="663300"/>
                </a:solidFill>
                <a:sym typeface="Wingdings" pitchFamily="2" charset="2"/>
              </a:rPr>
              <a:t>Speedup = </a:t>
            </a:r>
            <a:endParaRPr lang="en-US" sz="2400" b="1" dirty="0">
              <a:solidFill>
                <a:srgbClr val="663300"/>
              </a:solidFill>
            </a:endParaRPr>
          </a:p>
        </p:txBody>
      </p:sp>
      <p:sp>
        <p:nvSpPr>
          <p:cNvPr id="15" name="TextBox 14"/>
          <p:cNvSpPr txBox="1"/>
          <p:nvPr/>
        </p:nvSpPr>
        <p:spPr>
          <a:xfrm>
            <a:off x="4350545" y="2738922"/>
            <a:ext cx="4488655" cy="461665"/>
          </a:xfrm>
          <a:prstGeom prst="rect">
            <a:avLst/>
          </a:prstGeom>
          <a:noFill/>
        </p:spPr>
        <p:txBody>
          <a:bodyPr wrap="square" rtlCol="0">
            <a:spAutoFit/>
          </a:bodyPr>
          <a:lstStyle/>
          <a:p>
            <a:r>
              <a:rPr lang="en-US" altLang="en-US" sz="2400" dirty="0" smtClean="0">
                <a:solidFill>
                  <a:srgbClr val="C00000"/>
                </a:solidFill>
                <a:sym typeface="Symbol" pitchFamily="18" charset="2"/>
              </a:rPr>
              <a:t>80/Speedup (for multiply) + UA</a:t>
            </a:r>
            <a:endParaRPr lang="en-US" sz="2400" b="1" dirty="0">
              <a:solidFill>
                <a:srgbClr val="C00000"/>
              </a:solidFill>
            </a:endParaRPr>
          </a:p>
        </p:txBody>
      </p:sp>
      <p:sp>
        <p:nvSpPr>
          <p:cNvPr id="16" name="TextBox 15"/>
          <p:cNvSpPr txBox="1"/>
          <p:nvPr/>
        </p:nvSpPr>
        <p:spPr>
          <a:xfrm>
            <a:off x="2928939" y="3089761"/>
            <a:ext cx="3886200" cy="461665"/>
          </a:xfrm>
          <a:prstGeom prst="rect">
            <a:avLst/>
          </a:prstGeom>
          <a:noFill/>
        </p:spPr>
        <p:txBody>
          <a:bodyPr wrap="square" rtlCol="0">
            <a:spAutoFit/>
          </a:bodyPr>
          <a:lstStyle/>
          <a:p>
            <a:r>
              <a:rPr lang="en-US" altLang="en-US" sz="2400" dirty="0" smtClean="0">
                <a:solidFill>
                  <a:srgbClr val="C00000"/>
                </a:solidFill>
                <a:sym typeface="Symbol" pitchFamily="18" charset="2"/>
              </a:rPr>
              <a:t>80/0 = ??? (impossible!)</a:t>
            </a:r>
            <a:endParaRPr lang="en-US" sz="2400" b="1" dirty="0">
              <a:solidFill>
                <a:srgbClr val="C00000"/>
              </a:solidFill>
            </a:endParaRPr>
          </a:p>
        </p:txBody>
      </p:sp>
      <p:sp>
        <p:nvSpPr>
          <p:cNvPr id="17" name="Text Box 5"/>
          <p:cNvSpPr txBox="1">
            <a:spLocks noChangeArrowheads="1"/>
          </p:cNvSpPr>
          <p:nvPr/>
        </p:nvSpPr>
        <p:spPr bwMode="auto">
          <a:xfrm>
            <a:off x="152400" y="6400800"/>
            <a:ext cx="304800" cy="201613"/>
          </a:xfrm>
          <a:prstGeom prst="rect">
            <a:avLst/>
          </a:prstGeom>
          <a:noFill/>
          <a:ln w="9525">
            <a:noFill/>
            <a:miter lim="800000"/>
            <a:headEnd/>
            <a:tailEnd/>
          </a:ln>
        </p:spPr>
        <p:txBody>
          <a:bodyPr lIns="9144" tIns="9144" rIns="9144" bIns="9144">
            <a:spAutoFit/>
          </a:bodyPr>
          <a:lstStyle/>
          <a:p>
            <a:pPr algn="ctr">
              <a:spcBef>
                <a:spcPct val="50000"/>
              </a:spcBef>
            </a:pPr>
            <a:r>
              <a:rPr lang="en-US" sz="1200">
                <a:sym typeface="Wingdings 2" pitchFamily="18" charset="2"/>
              </a:rPr>
              <a:t></a:t>
            </a:r>
          </a:p>
        </p:txBody>
      </p:sp>
      <p:sp>
        <p:nvSpPr>
          <p:cNvPr id="18" name="Rectangle 6"/>
          <p:cNvSpPr>
            <a:spLocks noChangeArrowheads="1"/>
          </p:cNvSpPr>
          <p:nvPr/>
        </p:nvSpPr>
        <p:spPr bwMode="auto">
          <a:xfrm>
            <a:off x="490537" y="4038600"/>
            <a:ext cx="8229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buClr>
                <a:schemeClr val="accent1"/>
              </a:buClr>
              <a:buSzPct val="100000"/>
              <a:buFont typeface="Wingdings" pitchFamily="2" charset="2"/>
              <a:buChar char="§"/>
            </a:pPr>
            <a:r>
              <a:rPr lang="en-US" altLang="en-US" sz="2400" dirty="0"/>
              <a:t>There is no way we can enhance multiply to achieve a fivefold increase in performance, if multiply accounts for only 80% of the workload.</a:t>
            </a:r>
          </a:p>
        </p:txBody>
      </p:sp>
    </p:spTree>
    <p:extLst>
      <p:ext uri="{BB962C8B-B14F-4D97-AF65-F5344CB8AC3E}">
        <p14:creationId xmlns:p14="http://schemas.microsoft.com/office/powerpoint/2010/main" val="18390745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dissolv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P spid="15" grpId="0"/>
      <p:bldP spid="16" grpId="0"/>
      <p:bldP spid="1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smtClean="0">
                <a:solidFill>
                  <a:srgbClr val="0000FF"/>
                </a:solidFill>
              </a:rPr>
              <a:t>3. Amdahl’s Law </a:t>
            </a:r>
            <a:r>
              <a:rPr lang="en-GB" sz="3600" dirty="0" smtClean="0">
                <a:solidFill>
                  <a:schemeClr val="tx1"/>
                </a:solidFill>
              </a:rPr>
              <a:t>(3/3)</a:t>
            </a:r>
            <a:endParaRPr lang="en-GB" sz="3600" b="1" dirty="0">
              <a:solidFill>
                <a:schemeClr val="tx1"/>
              </a:solidFill>
            </a:endParaRPr>
          </a:p>
        </p:txBody>
      </p:sp>
      <p:sp>
        <p:nvSpPr>
          <p:cNvPr id="14340" name="Footer Placeholder 5"/>
          <p:cNvSpPr>
            <a:spLocks noGrp="1"/>
          </p:cNvSpPr>
          <p:nvPr>
            <p:ph type="ftr" sz="quarter" idx="11"/>
          </p:nvPr>
        </p:nvSpPr>
        <p:spPr>
          <a:noFill/>
        </p:spPr>
        <p:txBody>
          <a:bodyPr/>
          <a:lstStyle/>
          <a:p>
            <a:pPr algn="l"/>
            <a:r>
              <a:rPr lang="en-SG" smtClean="0"/>
              <a:t>Lecture #24: Performance</a:t>
            </a:r>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6" name="Slide Number Placeholder 6">
            <a:extLst>
              <a:ext uri="{FF2B5EF4-FFF2-40B4-BE49-F238E27FC236}">
                <a16:creationId xmlns:a16="http://schemas.microsoft.com/office/drawing/2014/main" id="{7BBCA664-8EEB-456C-87B6-B863F3B3E9CD}"/>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25</a:t>
            </a:fld>
            <a:endParaRPr dirty="0"/>
          </a:p>
        </p:txBody>
      </p:sp>
      <p:sp>
        <p:nvSpPr>
          <p:cNvPr id="19" name="Content Placeholder 2"/>
          <p:cNvSpPr>
            <a:spLocks noGrp="1"/>
          </p:cNvSpPr>
          <p:nvPr>
            <p:ph idx="1"/>
          </p:nvPr>
        </p:nvSpPr>
        <p:spPr>
          <a:xfrm>
            <a:off x="457200" y="1346417"/>
            <a:ext cx="8229600" cy="4784508"/>
          </a:xfrm>
        </p:spPr>
        <p:txBody>
          <a:bodyPr>
            <a:normAutofit/>
          </a:bodyPr>
          <a:lstStyle/>
          <a:p>
            <a:pPr marL="263525" indent="-263525">
              <a:buSzPct val="100000"/>
              <a:buFont typeface="Wingdings" panose="05000000000000000000" pitchFamily="2" charset="2"/>
              <a:buChar char="§"/>
            </a:pPr>
            <a:r>
              <a:rPr lang="en-US" sz="2800" b="1" dirty="0" smtClean="0">
                <a:solidFill>
                  <a:srgbClr val="C00000"/>
                </a:solidFill>
              </a:rPr>
              <a:t>Amdahl’s law</a:t>
            </a:r>
            <a:r>
              <a:rPr lang="en-US" sz="2800" dirty="0" smtClean="0">
                <a:solidFill>
                  <a:srgbClr val="C00000"/>
                </a:solidFill>
              </a:rPr>
              <a:t>: </a:t>
            </a:r>
          </a:p>
          <a:p>
            <a:pPr marL="627063" lvl="1" indent="-263525">
              <a:buSzPct val="100000"/>
              <a:buFont typeface="Wingdings" panose="05000000000000000000" pitchFamily="2" charset="2"/>
              <a:buChar char="§"/>
            </a:pPr>
            <a:r>
              <a:rPr lang="en-US" sz="2400" dirty="0" smtClean="0"/>
              <a:t>Performance is limited to the non-speedup portion of the program</a:t>
            </a:r>
          </a:p>
          <a:p>
            <a:pPr lvl="1">
              <a:buSzPct val="100000"/>
              <a:buFont typeface="Wingdings" panose="05000000000000000000" pitchFamily="2" charset="2"/>
              <a:buChar char="§"/>
            </a:pPr>
            <a:endParaRPr lang="en-US" sz="2400" dirty="0" smtClean="0"/>
          </a:p>
          <a:p>
            <a:pPr marL="263525" indent="-263525">
              <a:buSzPct val="100000"/>
              <a:buFont typeface="Wingdings" panose="05000000000000000000" pitchFamily="2" charset="2"/>
              <a:buChar char="§"/>
            </a:pPr>
            <a:r>
              <a:rPr lang="en-US" sz="2800" dirty="0" smtClean="0"/>
              <a:t>Execution time after improvement </a:t>
            </a:r>
          </a:p>
          <a:p>
            <a:pPr marL="363538" lvl="1" indent="0">
              <a:buSzPct val="100000"/>
              <a:buNone/>
            </a:pPr>
            <a:r>
              <a:rPr lang="en-US" sz="2400" dirty="0" smtClean="0"/>
              <a:t>= Execution time of unaffected part  </a:t>
            </a:r>
            <a:br>
              <a:rPr lang="en-US" sz="2400" dirty="0" smtClean="0"/>
            </a:br>
            <a:r>
              <a:rPr lang="en-US" sz="2400" dirty="0" smtClean="0"/>
              <a:t>       + (Execution time of affected part / Speedup)</a:t>
            </a:r>
          </a:p>
          <a:p>
            <a:pPr lvl="1">
              <a:buSzPct val="100000"/>
              <a:buFont typeface="Wingdings" panose="05000000000000000000" pitchFamily="2" charset="2"/>
              <a:buChar char="§"/>
            </a:pPr>
            <a:endParaRPr lang="en-US" sz="2400" dirty="0" smtClean="0"/>
          </a:p>
          <a:p>
            <a:pPr marL="263525" indent="-263525">
              <a:buSzPct val="100000"/>
              <a:buFont typeface="Wingdings" panose="05000000000000000000" pitchFamily="2" charset="2"/>
              <a:buChar char="§"/>
            </a:pPr>
            <a:r>
              <a:rPr lang="en-US" sz="2800" b="1" dirty="0" smtClean="0"/>
              <a:t>Corollary of Amdahl’s law: </a:t>
            </a:r>
          </a:p>
          <a:p>
            <a:pPr marL="627063" lvl="1" indent="-263525">
              <a:buSzPct val="100000"/>
              <a:buFont typeface="Wingdings" panose="05000000000000000000" pitchFamily="2" charset="2"/>
              <a:buChar char="§"/>
            </a:pPr>
            <a:r>
              <a:rPr lang="en-US" sz="2400" dirty="0" smtClean="0"/>
              <a:t>Optimize the common case first!</a:t>
            </a:r>
          </a:p>
        </p:txBody>
      </p:sp>
    </p:spTree>
    <p:extLst>
      <p:ext uri="{BB962C8B-B14F-4D97-AF65-F5344CB8AC3E}">
        <p14:creationId xmlns:p14="http://schemas.microsoft.com/office/powerpoint/2010/main" val="313832930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smtClean="0">
                <a:solidFill>
                  <a:schemeClr val="tx1"/>
                </a:solidFill>
              </a:rPr>
              <a:t>Exercise 5: </a:t>
            </a:r>
            <a:r>
              <a:rPr lang="en-GB" sz="3600" dirty="0" smtClean="0">
                <a:solidFill>
                  <a:srgbClr val="C00000"/>
                </a:solidFill>
              </a:rPr>
              <a:t>Amdahl’s Law</a:t>
            </a:r>
            <a:endParaRPr lang="en-GB" sz="3600" b="1" dirty="0">
              <a:solidFill>
                <a:schemeClr val="tx1"/>
              </a:solidFill>
            </a:endParaRPr>
          </a:p>
        </p:txBody>
      </p:sp>
      <p:sp>
        <p:nvSpPr>
          <p:cNvPr id="14340" name="Footer Placeholder 5"/>
          <p:cNvSpPr>
            <a:spLocks noGrp="1"/>
          </p:cNvSpPr>
          <p:nvPr>
            <p:ph type="ftr" sz="quarter" idx="11"/>
          </p:nvPr>
        </p:nvSpPr>
        <p:spPr>
          <a:noFill/>
        </p:spPr>
        <p:txBody>
          <a:bodyPr/>
          <a:lstStyle/>
          <a:p>
            <a:pPr algn="l"/>
            <a:r>
              <a:rPr lang="en-SG" smtClean="0"/>
              <a:t>Lecture #24: Performance</a:t>
            </a:r>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6" name="Slide Number Placeholder 6">
            <a:extLst>
              <a:ext uri="{FF2B5EF4-FFF2-40B4-BE49-F238E27FC236}">
                <a16:creationId xmlns:a16="http://schemas.microsoft.com/office/drawing/2014/main" id="{7BBCA664-8EEB-456C-87B6-B863F3B3E9CD}"/>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26</a:t>
            </a:fld>
            <a:endParaRPr dirty="0"/>
          </a:p>
        </p:txBody>
      </p:sp>
      <p:sp>
        <p:nvSpPr>
          <p:cNvPr id="8" name="Text Box 5"/>
          <p:cNvSpPr txBox="1">
            <a:spLocks noChangeArrowheads="1"/>
          </p:cNvSpPr>
          <p:nvPr/>
        </p:nvSpPr>
        <p:spPr bwMode="auto">
          <a:xfrm>
            <a:off x="152400" y="6400800"/>
            <a:ext cx="304800" cy="201613"/>
          </a:xfrm>
          <a:prstGeom prst="rect">
            <a:avLst/>
          </a:prstGeom>
          <a:noFill/>
          <a:ln w="9525">
            <a:noFill/>
            <a:miter lim="800000"/>
            <a:headEnd/>
            <a:tailEnd/>
          </a:ln>
        </p:spPr>
        <p:txBody>
          <a:bodyPr lIns="9144" tIns="9144" rIns="9144" bIns="9144">
            <a:spAutoFit/>
          </a:bodyPr>
          <a:lstStyle/>
          <a:p>
            <a:pPr algn="ctr">
              <a:spcBef>
                <a:spcPct val="50000"/>
              </a:spcBef>
            </a:pPr>
            <a:r>
              <a:rPr lang="en-US" sz="1200">
                <a:sym typeface="Wingdings 2" pitchFamily="18" charset="2"/>
              </a:rPr>
              <a:t></a:t>
            </a:r>
          </a:p>
        </p:txBody>
      </p:sp>
      <p:sp>
        <p:nvSpPr>
          <p:cNvPr id="19" name="Rectangle 3"/>
          <p:cNvSpPr txBox="1">
            <a:spLocks noChangeArrowheads="1"/>
          </p:cNvSpPr>
          <p:nvPr/>
        </p:nvSpPr>
        <p:spPr>
          <a:xfrm>
            <a:off x="457200" y="1346417"/>
            <a:ext cx="8229600" cy="221097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63525" indent="-263525" fontAlgn="auto">
              <a:spcBef>
                <a:spcPct val="50000"/>
              </a:spcBef>
              <a:spcAft>
                <a:spcPts val="0"/>
              </a:spcAft>
              <a:buSzPct val="100000"/>
              <a:buFont typeface="Wingdings" pitchFamily="2" charset="2"/>
              <a:buChar char="§"/>
            </a:pPr>
            <a:r>
              <a:rPr lang="en-US" dirty="0" smtClean="0"/>
              <a:t>Suppose we enhance a machine making all floating-point instructions run </a:t>
            </a:r>
            <a:r>
              <a:rPr lang="en-US" b="1" dirty="0" smtClean="0"/>
              <a:t>five times</a:t>
            </a:r>
            <a:r>
              <a:rPr lang="en-US" dirty="0" smtClean="0"/>
              <a:t> faster.  If the execution time of some benchmark before the floating-point enhancement is </a:t>
            </a:r>
            <a:r>
              <a:rPr lang="en-US" b="1" dirty="0" smtClean="0"/>
              <a:t>12 seconds</a:t>
            </a:r>
            <a:r>
              <a:rPr lang="en-US" dirty="0" smtClean="0"/>
              <a:t>, what will the speedup be if </a:t>
            </a:r>
            <a:r>
              <a:rPr lang="en-US" b="1" dirty="0" smtClean="0"/>
              <a:t>half of the 12 seconds</a:t>
            </a:r>
            <a:r>
              <a:rPr lang="en-US" dirty="0" smtClean="0"/>
              <a:t> is spent executing floating-point instructions?</a:t>
            </a:r>
          </a:p>
        </p:txBody>
      </p:sp>
      <p:sp>
        <p:nvSpPr>
          <p:cNvPr id="20" name="Text Box 5"/>
          <p:cNvSpPr txBox="1">
            <a:spLocks noChangeArrowheads="1"/>
          </p:cNvSpPr>
          <p:nvPr/>
        </p:nvSpPr>
        <p:spPr bwMode="auto">
          <a:xfrm>
            <a:off x="533400" y="3886200"/>
            <a:ext cx="8229600" cy="1014413"/>
          </a:xfrm>
          <a:prstGeom prst="rect">
            <a:avLst/>
          </a:prstGeom>
          <a:noFill/>
          <a:ln w="9525">
            <a:solidFill>
              <a:srgbClr val="800000"/>
            </a:solidFill>
            <a:miter lim="800000"/>
            <a:headEnd/>
            <a:tailEnd/>
          </a:ln>
        </p:spPr>
        <p:txBody>
          <a:bodyPr>
            <a:spAutoFit/>
          </a:bodyPr>
          <a:lstStyle/>
          <a:p>
            <a:pPr>
              <a:spcBef>
                <a:spcPct val="50000"/>
              </a:spcBef>
            </a:pPr>
            <a:r>
              <a:rPr lang="en-US" sz="2400" dirty="0" smtClean="0"/>
              <a:t> Time </a:t>
            </a:r>
            <a:r>
              <a:rPr lang="en-US" sz="2400" dirty="0"/>
              <a:t>= </a:t>
            </a:r>
          </a:p>
          <a:p>
            <a:pPr>
              <a:spcBef>
                <a:spcPct val="50000"/>
              </a:spcBef>
            </a:pPr>
            <a:r>
              <a:rPr lang="en-US" sz="2400" dirty="0">
                <a:sym typeface="Symbol" pitchFamily="18" charset="2"/>
              </a:rPr>
              <a:t> Speedup = </a:t>
            </a:r>
            <a:endParaRPr lang="en-US" sz="2400" b="1" dirty="0">
              <a:sym typeface="Symbol" pitchFamily="18" charset="2"/>
            </a:endParaRPr>
          </a:p>
        </p:txBody>
      </p:sp>
      <p:sp>
        <p:nvSpPr>
          <p:cNvPr id="22" name="TextBox 21"/>
          <p:cNvSpPr txBox="1"/>
          <p:nvPr/>
        </p:nvSpPr>
        <p:spPr>
          <a:xfrm>
            <a:off x="1609725" y="3886200"/>
            <a:ext cx="4843463" cy="461665"/>
          </a:xfrm>
          <a:prstGeom prst="rect">
            <a:avLst/>
          </a:prstGeom>
          <a:noFill/>
        </p:spPr>
        <p:txBody>
          <a:bodyPr wrap="square" rtlCol="0">
            <a:spAutoFit/>
          </a:bodyPr>
          <a:lstStyle/>
          <a:p>
            <a:r>
              <a:rPr lang="en-US" altLang="en-US" sz="2400" dirty="0" smtClean="0">
                <a:solidFill>
                  <a:srgbClr val="C00000"/>
                </a:solidFill>
                <a:sym typeface="Symbol" pitchFamily="18" charset="2"/>
              </a:rPr>
              <a:t>6 (UA) + 6 (</a:t>
            </a:r>
            <a:r>
              <a:rPr lang="en-US" altLang="en-US" sz="2400" dirty="0" err="1" smtClean="0">
                <a:solidFill>
                  <a:srgbClr val="C00000"/>
                </a:solidFill>
                <a:sym typeface="Symbol" pitchFamily="18" charset="2"/>
              </a:rPr>
              <a:t>fl-pt</a:t>
            </a:r>
            <a:r>
              <a:rPr lang="en-US" altLang="en-US" sz="2400" dirty="0" smtClean="0">
                <a:solidFill>
                  <a:srgbClr val="C00000"/>
                </a:solidFill>
                <a:sym typeface="Symbol" pitchFamily="18" charset="2"/>
              </a:rPr>
              <a:t>) / 5 = 7.2 sec.</a:t>
            </a:r>
            <a:endParaRPr lang="en-US" sz="2400" b="1" dirty="0">
              <a:solidFill>
                <a:srgbClr val="C00000"/>
              </a:solidFill>
            </a:endParaRPr>
          </a:p>
        </p:txBody>
      </p:sp>
      <p:sp>
        <p:nvSpPr>
          <p:cNvPr id="23" name="TextBox 22"/>
          <p:cNvSpPr txBox="1"/>
          <p:nvPr/>
        </p:nvSpPr>
        <p:spPr>
          <a:xfrm>
            <a:off x="2226468" y="4438948"/>
            <a:ext cx="2421731" cy="461665"/>
          </a:xfrm>
          <a:prstGeom prst="rect">
            <a:avLst/>
          </a:prstGeom>
          <a:noFill/>
        </p:spPr>
        <p:txBody>
          <a:bodyPr wrap="square" rtlCol="0">
            <a:spAutoFit/>
          </a:bodyPr>
          <a:lstStyle/>
          <a:p>
            <a:r>
              <a:rPr lang="en-US" altLang="en-US" sz="2400" dirty="0" smtClean="0">
                <a:solidFill>
                  <a:srgbClr val="C00000"/>
                </a:solidFill>
                <a:sym typeface="Symbol" pitchFamily="18" charset="2"/>
              </a:rPr>
              <a:t>12 / 7.2 = </a:t>
            </a:r>
            <a:r>
              <a:rPr lang="en-US" altLang="en-US" sz="2400" b="1" dirty="0" smtClean="0">
                <a:solidFill>
                  <a:srgbClr val="C00000"/>
                </a:solidFill>
                <a:sym typeface="Symbol" pitchFamily="18" charset="2"/>
              </a:rPr>
              <a:t>1.67</a:t>
            </a:r>
            <a:endParaRPr lang="en-US" sz="2400" b="1" dirty="0">
              <a:solidFill>
                <a:srgbClr val="C00000"/>
              </a:solidFill>
            </a:endParaRPr>
          </a:p>
        </p:txBody>
      </p:sp>
    </p:spTree>
    <p:extLst>
      <p:ext uri="{BB962C8B-B14F-4D97-AF65-F5344CB8AC3E}">
        <p14:creationId xmlns:p14="http://schemas.microsoft.com/office/powerpoint/2010/main" val="5544758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dissolve">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p:bldP spid="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smtClean="0">
                <a:solidFill>
                  <a:schemeClr val="tx1"/>
                </a:solidFill>
              </a:rPr>
              <a:t>Exercise 6: </a:t>
            </a:r>
            <a:r>
              <a:rPr lang="en-GB" sz="3600" dirty="0" smtClean="0">
                <a:solidFill>
                  <a:srgbClr val="C00000"/>
                </a:solidFill>
              </a:rPr>
              <a:t>Amdahl’s Law</a:t>
            </a:r>
            <a:endParaRPr lang="en-GB" sz="3600" b="1" dirty="0">
              <a:solidFill>
                <a:schemeClr val="tx1"/>
              </a:solidFill>
            </a:endParaRPr>
          </a:p>
        </p:txBody>
      </p:sp>
      <p:sp>
        <p:nvSpPr>
          <p:cNvPr id="14340" name="Footer Placeholder 5"/>
          <p:cNvSpPr>
            <a:spLocks noGrp="1"/>
          </p:cNvSpPr>
          <p:nvPr>
            <p:ph type="ftr" sz="quarter" idx="11"/>
          </p:nvPr>
        </p:nvSpPr>
        <p:spPr>
          <a:noFill/>
        </p:spPr>
        <p:txBody>
          <a:bodyPr/>
          <a:lstStyle/>
          <a:p>
            <a:pPr algn="l"/>
            <a:r>
              <a:rPr lang="en-SG" smtClean="0"/>
              <a:t>Lecture #24: Performance</a:t>
            </a:r>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6" name="Slide Number Placeholder 6">
            <a:extLst>
              <a:ext uri="{FF2B5EF4-FFF2-40B4-BE49-F238E27FC236}">
                <a16:creationId xmlns:a16="http://schemas.microsoft.com/office/drawing/2014/main" id="{7BBCA664-8EEB-456C-87B6-B863F3B3E9CD}"/>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27</a:t>
            </a:fld>
            <a:endParaRPr dirty="0"/>
          </a:p>
        </p:txBody>
      </p:sp>
      <p:sp>
        <p:nvSpPr>
          <p:cNvPr id="8" name="Text Box 5"/>
          <p:cNvSpPr txBox="1">
            <a:spLocks noChangeArrowheads="1"/>
          </p:cNvSpPr>
          <p:nvPr/>
        </p:nvSpPr>
        <p:spPr bwMode="auto">
          <a:xfrm>
            <a:off x="152400" y="6400800"/>
            <a:ext cx="304800" cy="201613"/>
          </a:xfrm>
          <a:prstGeom prst="rect">
            <a:avLst/>
          </a:prstGeom>
          <a:noFill/>
          <a:ln w="9525">
            <a:noFill/>
            <a:miter lim="800000"/>
            <a:headEnd/>
            <a:tailEnd/>
          </a:ln>
        </p:spPr>
        <p:txBody>
          <a:bodyPr lIns="9144" tIns="9144" rIns="9144" bIns="9144">
            <a:spAutoFit/>
          </a:bodyPr>
          <a:lstStyle/>
          <a:p>
            <a:pPr algn="ctr">
              <a:spcBef>
                <a:spcPct val="50000"/>
              </a:spcBef>
            </a:pPr>
            <a:r>
              <a:rPr lang="en-US" sz="1200">
                <a:sym typeface="Wingdings 2" pitchFamily="18" charset="2"/>
              </a:rPr>
              <a:t></a:t>
            </a:r>
          </a:p>
        </p:txBody>
      </p:sp>
      <p:sp>
        <p:nvSpPr>
          <p:cNvPr id="11" name="Rectangle 3"/>
          <p:cNvSpPr txBox="1">
            <a:spLocks noChangeArrowheads="1"/>
          </p:cNvSpPr>
          <p:nvPr/>
        </p:nvSpPr>
        <p:spPr>
          <a:xfrm>
            <a:off x="457200" y="1295400"/>
            <a:ext cx="8229600" cy="28956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63525" indent="-263525" fontAlgn="auto">
              <a:lnSpc>
                <a:spcPct val="90000"/>
              </a:lnSpc>
              <a:spcBef>
                <a:spcPct val="50000"/>
              </a:spcBef>
              <a:spcAft>
                <a:spcPts val="0"/>
              </a:spcAft>
              <a:buSzPct val="100000"/>
              <a:buFont typeface="Wingdings" pitchFamily="2" charset="2"/>
              <a:buChar char="§"/>
            </a:pPr>
            <a:r>
              <a:rPr lang="en-US" dirty="0" smtClean="0"/>
              <a:t>We are looking for a benchmark to show off the </a:t>
            </a:r>
            <a:r>
              <a:rPr lang="en-US" b="1" dirty="0" smtClean="0"/>
              <a:t>new floating-point unit</a:t>
            </a:r>
            <a:r>
              <a:rPr lang="en-US" dirty="0" smtClean="0"/>
              <a:t> described in the previous example, and we want the overall benchmark to show a </a:t>
            </a:r>
            <a:r>
              <a:rPr lang="en-US" b="1" dirty="0" smtClean="0"/>
              <a:t>speedup of 3</a:t>
            </a:r>
            <a:r>
              <a:rPr lang="en-US" dirty="0" smtClean="0"/>
              <a:t>.  One benchmark we are considering </a:t>
            </a:r>
            <a:r>
              <a:rPr lang="en-US" b="1" dirty="0" smtClean="0"/>
              <a:t>runs for 100 seconds</a:t>
            </a:r>
            <a:r>
              <a:rPr lang="en-US" dirty="0" smtClean="0"/>
              <a:t> with the old floating-point hardware. How much of the execution time would floating-point instructions have to account for in this program in order to yield our desired speedup on this benchmark?</a:t>
            </a:r>
          </a:p>
        </p:txBody>
      </p:sp>
      <p:sp>
        <p:nvSpPr>
          <p:cNvPr id="13" name="Text Box 5"/>
          <p:cNvSpPr txBox="1">
            <a:spLocks noChangeArrowheads="1"/>
          </p:cNvSpPr>
          <p:nvPr/>
        </p:nvSpPr>
        <p:spPr bwMode="auto">
          <a:xfrm>
            <a:off x="533400" y="4419600"/>
            <a:ext cx="8229600" cy="1014413"/>
          </a:xfrm>
          <a:prstGeom prst="rect">
            <a:avLst/>
          </a:prstGeom>
          <a:noFill/>
          <a:ln w="9525">
            <a:solidFill>
              <a:srgbClr val="800000"/>
            </a:solidFill>
            <a:miter lim="800000"/>
            <a:headEnd/>
            <a:tailEnd/>
          </a:ln>
        </p:spPr>
        <p:txBody>
          <a:bodyPr>
            <a:spAutoFit/>
          </a:bodyPr>
          <a:lstStyle/>
          <a:p>
            <a:pPr>
              <a:spcBef>
                <a:spcPct val="50000"/>
              </a:spcBef>
            </a:pPr>
            <a:r>
              <a:rPr lang="en-US" sz="2400" dirty="0"/>
              <a:t>Speedup = </a:t>
            </a:r>
          </a:p>
          <a:p>
            <a:pPr>
              <a:spcBef>
                <a:spcPct val="50000"/>
              </a:spcBef>
            </a:pPr>
            <a:r>
              <a:rPr lang="en-US" sz="2400" dirty="0" err="1"/>
              <a:t>Time_FI</a:t>
            </a:r>
            <a:r>
              <a:rPr lang="en-US" sz="2400" dirty="0"/>
              <a:t> = </a:t>
            </a:r>
            <a:endParaRPr lang="en-US" sz="2400" b="1" u="sng" dirty="0"/>
          </a:p>
        </p:txBody>
      </p:sp>
      <p:sp>
        <p:nvSpPr>
          <p:cNvPr id="14" name="TextBox 13"/>
          <p:cNvSpPr txBox="1"/>
          <p:nvPr/>
        </p:nvSpPr>
        <p:spPr>
          <a:xfrm>
            <a:off x="2074068" y="4419600"/>
            <a:ext cx="5469732" cy="461665"/>
          </a:xfrm>
          <a:prstGeom prst="rect">
            <a:avLst/>
          </a:prstGeom>
          <a:noFill/>
        </p:spPr>
        <p:txBody>
          <a:bodyPr wrap="square" rtlCol="0">
            <a:spAutoFit/>
          </a:bodyPr>
          <a:lstStyle/>
          <a:p>
            <a:r>
              <a:rPr lang="en-US" altLang="en-US" sz="2400" dirty="0" smtClean="0">
                <a:solidFill>
                  <a:srgbClr val="C00000"/>
                </a:solidFill>
                <a:sym typeface="Symbol" pitchFamily="18" charset="2"/>
              </a:rPr>
              <a:t>3 = 100 / (</a:t>
            </a:r>
            <a:r>
              <a:rPr lang="en-US" altLang="en-US" sz="2400" dirty="0" err="1" smtClean="0">
                <a:solidFill>
                  <a:srgbClr val="C00000"/>
                </a:solidFill>
                <a:sym typeface="Symbol" pitchFamily="18" charset="2"/>
              </a:rPr>
              <a:t>Time_fl</a:t>
            </a:r>
            <a:r>
              <a:rPr lang="en-US" altLang="en-US" sz="2400" dirty="0" smtClean="0">
                <a:solidFill>
                  <a:srgbClr val="C00000"/>
                </a:solidFill>
                <a:sym typeface="Symbol" pitchFamily="18" charset="2"/>
              </a:rPr>
              <a:t> / 5 + 100 – </a:t>
            </a:r>
            <a:r>
              <a:rPr lang="en-US" altLang="en-US" sz="2400" dirty="0" err="1" smtClean="0">
                <a:solidFill>
                  <a:srgbClr val="C00000"/>
                </a:solidFill>
                <a:sym typeface="Symbol" pitchFamily="18" charset="2"/>
              </a:rPr>
              <a:t>Time_fl</a:t>
            </a:r>
            <a:r>
              <a:rPr lang="en-US" altLang="en-US" sz="2400" dirty="0" smtClean="0">
                <a:solidFill>
                  <a:srgbClr val="C00000"/>
                </a:solidFill>
                <a:sym typeface="Symbol" pitchFamily="18" charset="2"/>
              </a:rPr>
              <a:t>)</a:t>
            </a:r>
            <a:endParaRPr lang="en-US" sz="2400" b="1" dirty="0">
              <a:solidFill>
                <a:srgbClr val="C00000"/>
              </a:solidFill>
            </a:endParaRPr>
          </a:p>
        </p:txBody>
      </p:sp>
      <p:sp>
        <p:nvSpPr>
          <p:cNvPr id="15" name="TextBox 14"/>
          <p:cNvSpPr txBox="1"/>
          <p:nvPr/>
        </p:nvSpPr>
        <p:spPr>
          <a:xfrm>
            <a:off x="2044842" y="4951373"/>
            <a:ext cx="1850754" cy="461665"/>
          </a:xfrm>
          <a:prstGeom prst="rect">
            <a:avLst/>
          </a:prstGeom>
          <a:noFill/>
        </p:spPr>
        <p:txBody>
          <a:bodyPr wrap="square" rtlCol="0">
            <a:spAutoFit/>
          </a:bodyPr>
          <a:lstStyle/>
          <a:p>
            <a:r>
              <a:rPr lang="en-US" sz="2400" b="1" dirty="0" smtClean="0">
                <a:solidFill>
                  <a:srgbClr val="C00000"/>
                </a:solidFill>
                <a:sym typeface="Symbol" pitchFamily="18" charset="2"/>
              </a:rPr>
              <a:t>83.33 sec.</a:t>
            </a:r>
            <a:endParaRPr lang="en-US" sz="2400" b="1" dirty="0">
              <a:solidFill>
                <a:srgbClr val="C00000"/>
              </a:solidFill>
            </a:endParaRPr>
          </a:p>
        </p:txBody>
      </p:sp>
    </p:spTree>
    <p:extLst>
      <p:ext uri="{BB962C8B-B14F-4D97-AF65-F5344CB8AC3E}">
        <p14:creationId xmlns:p14="http://schemas.microsoft.com/office/powerpoint/2010/main" val="32600976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173163" y="2964100"/>
            <a:ext cx="6751637" cy="1143000"/>
          </a:xfrm>
        </p:spPr>
        <p:txBody>
          <a:bodyPr/>
          <a:lstStyle/>
          <a:p>
            <a:pPr algn="ctr" eaLnBrk="1" hangingPunct="1"/>
            <a:r>
              <a:rPr lang="en-GB" dirty="0">
                <a:solidFill>
                  <a:srgbClr val="9933FF"/>
                </a:solidFill>
                <a:latin typeface="+mn-lt"/>
              </a:rPr>
              <a:t>End of File</a:t>
            </a:r>
          </a:p>
        </p:txBody>
      </p:sp>
      <p:sp>
        <p:nvSpPr>
          <p:cNvPr id="3" name="[Slide Number Placeholder 8]"/>
          <p:cNvSpPr>
            <a:spLocks noGrp="1"/>
          </p:cNvSpPr>
          <p:nvPr>
            <p:ph type="ftr" sz="quarter" idx="11"/>
          </p:nvPr>
        </p:nvSpPr>
        <p:spPr>
          <a:xfrm>
            <a:off x="3429000" y="18288"/>
            <a:ext cx="4114800" cy="329184"/>
          </a:xfrm>
          <a:noFill/>
        </p:spPr>
        <p:txBody>
          <a:bodyPr/>
          <a:lstStyle/>
          <a:p>
            <a:pPr algn="l"/>
            <a:r>
              <a:rPr lang="en-SG" smtClean="0"/>
              <a:t>Lecture #24: Performance</a:t>
            </a:r>
            <a:endParaRPr lang="en-US" dirty="0"/>
          </a:p>
        </p:txBody>
      </p:sp>
      <p:sp>
        <p:nvSpPr>
          <p:cNvPr id="5" name="[Footer Placeholder 6]"/>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6" name="Slide Number Placeholder 6">
            <a:extLst>
              <a:ext uri="{FF2B5EF4-FFF2-40B4-BE49-F238E27FC236}">
                <a16:creationId xmlns:a16="http://schemas.microsoft.com/office/drawing/2014/main" id="{AAF8C3FD-FFD2-41AF-8945-B70AC0D31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28</a:t>
            </a:fld>
            <a:endParaRPr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a:solidFill>
                  <a:srgbClr val="0000FF"/>
                </a:solidFill>
              </a:rPr>
              <a:t>1. </a:t>
            </a:r>
            <a:r>
              <a:rPr lang="en-GB" sz="3600" dirty="0" smtClean="0">
                <a:solidFill>
                  <a:srgbClr val="0000FF"/>
                </a:solidFill>
              </a:rPr>
              <a:t>Performance: </a:t>
            </a:r>
            <a:r>
              <a:rPr lang="en-GB" sz="3600" dirty="0" smtClean="0">
                <a:solidFill>
                  <a:srgbClr val="C00000"/>
                </a:solidFill>
              </a:rPr>
              <a:t>Two Viewpoints</a:t>
            </a:r>
            <a:endParaRPr lang="en-GB" sz="3600" b="1" dirty="0">
              <a:solidFill>
                <a:srgbClr val="C00000"/>
              </a:solidFill>
            </a:endParaRPr>
          </a:p>
        </p:txBody>
      </p:sp>
      <p:sp>
        <p:nvSpPr>
          <p:cNvPr id="14340" name="Footer Placeholder 5"/>
          <p:cNvSpPr>
            <a:spLocks noGrp="1"/>
          </p:cNvSpPr>
          <p:nvPr>
            <p:ph type="ftr" sz="quarter" idx="11"/>
          </p:nvPr>
        </p:nvSpPr>
        <p:spPr>
          <a:noFill/>
        </p:spPr>
        <p:txBody>
          <a:bodyPr/>
          <a:lstStyle/>
          <a:p>
            <a:pPr algn="l"/>
            <a:r>
              <a:rPr lang="en-SG" smtClean="0"/>
              <a:t>Lecture #24: Performance</a:t>
            </a:r>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27" name="Content Placeholder 9">
            <a:extLst>
              <a:ext uri="{FF2B5EF4-FFF2-40B4-BE49-F238E27FC236}">
                <a16:creationId xmlns:a16="http://schemas.microsoft.com/office/drawing/2014/main" id="{E59EA6CE-4462-49FD-8EBF-C720A1919176}"/>
              </a:ext>
            </a:extLst>
          </p:cNvPr>
          <p:cNvSpPr>
            <a:spLocks noGrp="1"/>
          </p:cNvSpPr>
          <p:nvPr>
            <p:ph idx="1"/>
          </p:nvPr>
        </p:nvSpPr>
        <p:spPr>
          <a:xfrm>
            <a:off x="457200" y="1331187"/>
            <a:ext cx="8229600" cy="5322275"/>
          </a:xfrm>
        </p:spPr>
        <p:txBody>
          <a:bodyPr>
            <a:normAutofit/>
          </a:bodyPr>
          <a:lstStyle/>
          <a:p>
            <a:pPr marL="265113" indent="-265113">
              <a:spcBef>
                <a:spcPts val="600"/>
              </a:spcBef>
              <a:buSzPct val="100000"/>
              <a:buFont typeface="Wingdings" panose="05000000000000000000" pitchFamily="2" charset="2"/>
              <a:buChar char="§"/>
            </a:pPr>
            <a:r>
              <a:rPr lang="en-SG" sz="2800" dirty="0" smtClean="0"/>
              <a:t>“Computer X is </a:t>
            </a:r>
            <a:r>
              <a:rPr lang="en-SG" sz="2800" dirty="0" smtClean="0">
                <a:solidFill>
                  <a:srgbClr val="C00000"/>
                </a:solidFill>
              </a:rPr>
              <a:t>faster</a:t>
            </a:r>
            <a:r>
              <a:rPr lang="en-SG" sz="2800" dirty="0" smtClean="0"/>
              <a:t> than computer Y” is an ambiguous statement</a:t>
            </a:r>
            <a:endParaRPr lang="en-SG" sz="2400" dirty="0"/>
          </a:p>
          <a:p>
            <a:pPr marL="625475" lvl="1" indent="-265113">
              <a:spcBef>
                <a:spcPts val="600"/>
              </a:spcBef>
              <a:buSzPct val="100000"/>
              <a:buFont typeface="Wingdings" panose="05000000000000000000" pitchFamily="2" charset="2"/>
              <a:buChar char="§"/>
            </a:pPr>
            <a:r>
              <a:rPr lang="en-SG" sz="2400" dirty="0" smtClean="0"/>
              <a:t>“Fast” can be interpreted in different ways</a:t>
            </a:r>
            <a:endParaRPr lang="en-US" sz="2400" dirty="0"/>
          </a:p>
          <a:p>
            <a:pPr marL="265113" indent="-265113">
              <a:spcBef>
                <a:spcPts val="1200"/>
              </a:spcBef>
              <a:buSzPct val="100000"/>
              <a:buFont typeface="Wingdings" panose="05000000000000000000" pitchFamily="2" charset="2"/>
              <a:buChar char="§"/>
            </a:pPr>
            <a:r>
              <a:rPr lang="en-SG" sz="2800" dirty="0" smtClean="0"/>
              <a:t>Fast = </a:t>
            </a:r>
            <a:r>
              <a:rPr lang="en-SG" sz="2800" dirty="0" smtClean="0">
                <a:solidFill>
                  <a:srgbClr val="C00000"/>
                </a:solidFill>
              </a:rPr>
              <a:t>Response Time</a:t>
            </a:r>
            <a:endParaRPr lang="en-SG" sz="2800" dirty="0">
              <a:solidFill>
                <a:srgbClr val="C00000"/>
              </a:solidFill>
            </a:endParaRPr>
          </a:p>
          <a:p>
            <a:pPr marL="625475" lvl="1" indent="-265113">
              <a:spcBef>
                <a:spcPts val="600"/>
              </a:spcBef>
              <a:buSzPct val="100000"/>
              <a:buFont typeface="Wingdings" panose="05000000000000000000" pitchFamily="2" charset="2"/>
              <a:buChar char="§"/>
            </a:pPr>
            <a:r>
              <a:rPr lang="en-SG" sz="2400" dirty="0" smtClean="0"/>
              <a:t>The duration of a program execution is shorter</a:t>
            </a:r>
            <a:endParaRPr lang="en-SG" sz="2400" dirty="0"/>
          </a:p>
          <a:p>
            <a:pPr marL="265113" indent="-265113">
              <a:spcBef>
                <a:spcPts val="1200"/>
              </a:spcBef>
              <a:buSzPct val="100000"/>
              <a:buFont typeface="Wingdings" panose="05000000000000000000" pitchFamily="2" charset="2"/>
              <a:buChar char="§"/>
            </a:pPr>
            <a:r>
              <a:rPr lang="en-SG" sz="2800" dirty="0" smtClean="0"/>
              <a:t>Fast = </a:t>
            </a:r>
            <a:r>
              <a:rPr lang="en-SG" sz="2800" dirty="0" smtClean="0">
                <a:solidFill>
                  <a:srgbClr val="006600"/>
                </a:solidFill>
              </a:rPr>
              <a:t>Throughput</a:t>
            </a:r>
            <a:endParaRPr lang="en-SG" sz="2800" dirty="0">
              <a:solidFill>
                <a:srgbClr val="006600"/>
              </a:solidFill>
            </a:endParaRPr>
          </a:p>
          <a:p>
            <a:pPr marL="625475" lvl="1" indent="-265113">
              <a:spcBef>
                <a:spcPts val="600"/>
              </a:spcBef>
              <a:buSzPct val="100000"/>
              <a:buFont typeface="Wingdings" panose="05000000000000000000" pitchFamily="2" charset="2"/>
              <a:buChar char="§"/>
            </a:pPr>
            <a:r>
              <a:rPr lang="en-SG" sz="2400" dirty="0" smtClean="0"/>
              <a:t>More work can be done in the same duration</a:t>
            </a:r>
          </a:p>
          <a:p>
            <a:pPr marL="265113" indent="-265113">
              <a:spcBef>
                <a:spcPts val="1200"/>
              </a:spcBef>
              <a:buSzPct val="100000"/>
              <a:buFont typeface="Wingdings" panose="05000000000000000000" pitchFamily="2" charset="2"/>
              <a:buChar char="§"/>
            </a:pPr>
            <a:r>
              <a:rPr lang="en-SG" sz="2800" dirty="0" smtClean="0"/>
              <a:t>We focus on the first viewpoint in this section</a:t>
            </a:r>
            <a:endParaRPr lang="en-SG" sz="2800" dirty="0"/>
          </a:p>
        </p:txBody>
      </p:sp>
      <p:sp>
        <p:nvSpPr>
          <p:cNvPr id="6" name="Slide Number Placeholder 6">
            <a:extLst>
              <a:ext uri="{FF2B5EF4-FFF2-40B4-BE49-F238E27FC236}">
                <a16:creationId xmlns:a16="http://schemas.microsoft.com/office/drawing/2014/main" id="{7BBCA664-8EEB-456C-87B6-B863F3B3E9CD}"/>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a:t>
            </a:fld>
            <a:endParaRPr dirty="0"/>
          </a:p>
        </p:txBody>
      </p:sp>
    </p:spTree>
    <p:extLst>
      <p:ext uri="{BB962C8B-B14F-4D97-AF65-F5344CB8AC3E}">
        <p14:creationId xmlns:p14="http://schemas.microsoft.com/office/powerpoint/2010/main" val="86377460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a:solidFill>
                  <a:srgbClr val="0000FF"/>
                </a:solidFill>
              </a:rPr>
              <a:t>1. </a:t>
            </a:r>
            <a:r>
              <a:rPr lang="en-GB" sz="3600" dirty="0" smtClean="0">
                <a:solidFill>
                  <a:srgbClr val="0000FF"/>
                </a:solidFill>
              </a:rPr>
              <a:t>Execution Time: </a:t>
            </a:r>
            <a:r>
              <a:rPr lang="en-GB" sz="3600" dirty="0" smtClean="0">
                <a:solidFill>
                  <a:srgbClr val="C00000"/>
                </a:solidFill>
              </a:rPr>
              <a:t>Comparison</a:t>
            </a:r>
            <a:endParaRPr lang="en-GB" sz="3600" b="1" dirty="0">
              <a:solidFill>
                <a:srgbClr val="C00000"/>
              </a:solidFill>
            </a:endParaRPr>
          </a:p>
        </p:txBody>
      </p:sp>
      <p:sp>
        <p:nvSpPr>
          <p:cNvPr id="14340" name="Footer Placeholder 5"/>
          <p:cNvSpPr>
            <a:spLocks noGrp="1"/>
          </p:cNvSpPr>
          <p:nvPr>
            <p:ph type="ftr" sz="quarter" idx="11"/>
          </p:nvPr>
        </p:nvSpPr>
        <p:spPr>
          <a:noFill/>
        </p:spPr>
        <p:txBody>
          <a:bodyPr/>
          <a:lstStyle/>
          <a:p>
            <a:pPr algn="l"/>
            <a:r>
              <a:rPr lang="en-SG" smtClean="0"/>
              <a:t>Lecture #24: Performance</a:t>
            </a:r>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27" name="Content Placeholder 9">
            <a:extLst>
              <a:ext uri="{FF2B5EF4-FFF2-40B4-BE49-F238E27FC236}">
                <a16:creationId xmlns:a16="http://schemas.microsoft.com/office/drawing/2014/main" id="{E59EA6CE-4462-49FD-8EBF-C720A1919176}"/>
              </a:ext>
            </a:extLst>
          </p:cNvPr>
          <p:cNvSpPr>
            <a:spLocks noGrp="1"/>
          </p:cNvSpPr>
          <p:nvPr>
            <p:ph idx="1"/>
          </p:nvPr>
        </p:nvSpPr>
        <p:spPr>
          <a:xfrm>
            <a:off x="457200" y="1331188"/>
            <a:ext cx="8229600" cy="2075690"/>
          </a:xfrm>
        </p:spPr>
        <p:txBody>
          <a:bodyPr>
            <a:normAutofit/>
          </a:bodyPr>
          <a:lstStyle/>
          <a:p>
            <a:pPr marL="265113" indent="-265113">
              <a:spcBef>
                <a:spcPts val="600"/>
              </a:spcBef>
              <a:buSzPct val="100000"/>
              <a:buFont typeface="Wingdings" panose="05000000000000000000" pitchFamily="2" charset="2"/>
              <a:buChar char="§"/>
            </a:pPr>
            <a:r>
              <a:rPr lang="en-SG" sz="2800" dirty="0" smtClean="0"/>
              <a:t>Performance is in “units of things per second”</a:t>
            </a:r>
            <a:endParaRPr lang="en-SG" sz="2400" dirty="0"/>
          </a:p>
          <a:p>
            <a:pPr marL="625475" lvl="1" indent="-265113">
              <a:spcBef>
                <a:spcPts val="600"/>
              </a:spcBef>
              <a:buSzPct val="100000"/>
              <a:buFont typeface="Wingdings" panose="05000000000000000000" pitchFamily="2" charset="2"/>
              <a:buChar char="§"/>
            </a:pPr>
            <a:r>
              <a:rPr lang="en-SG" sz="2400" dirty="0" smtClean="0"/>
              <a:t>Bigger is better</a:t>
            </a:r>
            <a:endParaRPr lang="en-US" sz="2400" dirty="0"/>
          </a:p>
          <a:p>
            <a:pPr marL="265113" indent="-265113">
              <a:spcBef>
                <a:spcPts val="1200"/>
              </a:spcBef>
              <a:buSzPct val="100000"/>
              <a:buFont typeface="Wingdings" panose="05000000000000000000" pitchFamily="2" charset="2"/>
              <a:buChar char="§"/>
            </a:pPr>
            <a:r>
              <a:rPr lang="en-SG" sz="2800" dirty="0" smtClean="0"/>
              <a:t>Response time is in “number of seconds”</a:t>
            </a:r>
            <a:endParaRPr lang="en-SG" sz="2800" dirty="0">
              <a:solidFill>
                <a:srgbClr val="C00000"/>
              </a:solidFill>
            </a:endParaRPr>
          </a:p>
          <a:p>
            <a:pPr marL="625475" lvl="1" indent="-265113">
              <a:spcBef>
                <a:spcPts val="600"/>
              </a:spcBef>
              <a:buSzPct val="100000"/>
              <a:buFont typeface="Wingdings" panose="05000000000000000000" pitchFamily="2" charset="2"/>
              <a:buChar char="§"/>
            </a:pPr>
            <a:r>
              <a:rPr lang="en-SG" sz="2400" dirty="0" smtClean="0"/>
              <a:t>Smaller is better</a:t>
            </a:r>
            <a:endParaRPr lang="en-SG" sz="2400" dirty="0"/>
          </a:p>
        </p:txBody>
      </p:sp>
      <p:sp>
        <p:nvSpPr>
          <p:cNvPr id="6" name="Slide Number Placeholder 6">
            <a:extLst>
              <a:ext uri="{FF2B5EF4-FFF2-40B4-BE49-F238E27FC236}">
                <a16:creationId xmlns:a16="http://schemas.microsoft.com/office/drawing/2014/main" id="{7BBCA664-8EEB-456C-87B6-B863F3B3E9CD}"/>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4</a:t>
            </a:fld>
            <a:endParaRPr dirty="0"/>
          </a:p>
        </p:txBody>
      </p:sp>
      <p:sp>
        <p:nvSpPr>
          <p:cNvPr id="8" name="Content Placeholder 9">
            <a:extLst>
              <a:ext uri="{FF2B5EF4-FFF2-40B4-BE49-F238E27FC236}">
                <a16:creationId xmlns:a16="http://schemas.microsoft.com/office/drawing/2014/main" id="{E59EA6CE-4462-49FD-8EBF-C720A1919176}"/>
              </a:ext>
            </a:extLst>
          </p:cNvPr>
          <p:cNvSpPr txBox="1">
            <a:spLocks/>
          </p:cNvSpPr>
          <p:nvPr/>
        </p:nvSpPr>
        <p:spPr>
          <a:xfrm>
            <a:off x="457200" y="4377217"/>
            <a:ext cx="8229600" cy="643471"/>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65113" indent="-265113" fontAlgn="auto">
              <a:spcBef>
                <a:spcPts val="600"/>
              </a:spcBef>
              <a:spcAft>
                <a:spcPts val="0"/>
              </a:spcAft>
              <a:buSzPct val="100000"/>
              <a:buFont typeface="Wingdings" panose="05000000000000000000" pitchFamily="2" charset="2"/>
              <a:buChar char="§"/>
            </a:pPr>
            <a:r>
              <a:rPr lang="en-SG" sz="2800" dirty="0" smtClean="0"/>
              <a:t>Speedup </a:t>
            </a:r>
            <a:r>
              <a:rPr lang="en-SG" sz="2800" i="1" dirty="0" smtClean="0">
                <a:solidFill>
                  <a:srgbClr val="C00000"/>
                </a:solidFill>
              </a:rPr>
              <a:t>n</a:t>
            </a:r>
            <a:r>
              <a:rPr lang="en-SG" sz="2800" dirty="0" smtClean="0"/>
              <a:t>, between </a:t>
            </a:r>
            <a:r>
              <a:rPr lang="en-SG" sz="2800" i="1" dirty="0" smtClean="0"/>
              <a:t>x</a:t>
            </a:r>
            <a:r>
              <a:rPr lang="en-SG" sz="2800" dirty="0" smtClean="0"/>
              <a:t> and </a:t>
            </a:r>
            <a:r>
              <a:rPr lang="en-SG" sz="2800" i="1" dirty="0" smtClean="0"/>
              <a:t>y</a:t>
            </a:r>
            <a:r>
              <a:rPr lang="en-SG" sz="2800" dirty="0" smtClean="0"/>
              <a:t> is</a:t>
            </a:r>
            <a:endParaRPr lang="en-SG" sz="2400" dirty="0"/>
          </a:p>
        </p:txBody>
      </p:sp>
      <mc:AlternateContent xmlns:mc="http://schemas.openxmlformats.org/markup-compatibility/2006" xmlns:a14="http://schemas.microsoft.com/office/drawing/2010/main">
        <mc:Choice Requires="a14">
          <p:sp>
            <p:nvSpPr>
              <p:cNvPr id="2" name="TextBox 1"/>
              <p:cNvSpPr txBox="1"/>
              <p:nvPr/>
            </p:nvSpPr>
            <p:spPr>
              <a:xfrm>
                <a:off x="2457617" y="3276249"/>
                <a:ext cx="3908323" cy="8486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SG" sz="2400" b="0" i="1" smtClean="0">
                              <a:latin typeface="Cambria Math" panose="02040503050406030204" pitchFamily="18" charset="0"/>
                            </a:rPr>
                            <m:t>𝑝𝑒𝑟𝑓𝑜𝑟𝑚𝑎𝑛𝑐𝑒</m:t>
                          </m:r>
                        </m:e>
                        <m:sub>
                          <m:r>
                            <a:rPr lang="en-SG" sz="2400" b="0" i="1" smtClean="0">
                              <a:latin typeface="Cambria Math" panose="02040503050406030204" pitchFamily="18" charset="0"/>
                            </a:rPr>
                            <m:t>𝑥</m:t>
                          </m:r>
                        </m:sub>
                      </m:sSub>
                      <m:r>
                        <a:rPr lang="en-SG" sz="2400" b="0" i="1" smtClean="0">
                          <a:latin typeface="Cambria Math" panose="02040503050406030204" pitchFamily="18" charset="0"/>
                        </a:rPr>
                        <m:t>= </m:t>
                      </m:r>
                      <m:f>
                        <m:fPr>
                          <m:ctrlPr>
                            <a:rPr lang="en-SG" sz="2400" b="0" i="1" smtClean="0">
                              <a:latin typeface="Cambria Math" panose="02040503050406030204" pitchFamily="18" charset="0"/>
                            </a:rPr>
                          </m:ctrlPr>
                        </m:fPr>
                        <m:num>
                          <m:r>
                            <a:rPr lang="en-SG" sz="2400" b="0" i="1" smtClean="0">
                              <a:latin typeface="Cambria Math" panose="02040503050406030204" pitchFamily="18" charset="0"/>
                            </a:rPr>
                            <m:t>1</m:t>
                          </m:r>
                        </m:num>
                        <m:den>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𝑡𝑖𝑚𝑒</m:t>
                              </m:r>
                            </m:e>
                            <m:sub>
                              <m:r>
                                <a:rPr lang="en-SG" sz="2400" b="0" i="1" smtClean="0">
                                  <a:latin typeface="Cambria Math" panose="02040503050406030204" pitchFamily="18" charset="0"/>
                                </a:rPr>
                                <m:t>𝑥</m:t>
                              </m:r>
                            </m:sub>
                          </m:sSub>
                        </m:den>
                      </m:f>
                    </m:oMath>
                  </m:oMathPara>
                </a14:m>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2457617" y="3276249"/>
                <a:ext cx="3908323" cy="84863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1980723" y="5068571"/>
                <a:ext cx="5296395" cy="9081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rPr>
                        <m:t>𝑆𝑝𝑒𝑒𝑑𝑢𝑝</m:t>
                      </m:r>
                      <m:r>
                        <a:rPr lang="en-SG" sz="2400" b="0" i="1" smtClean="0">
                          <a:latin typeface="Cambria Math" panose="02040503050406030204" pitchFamily="18" charset="0"/>
                        </a:rPr>
                        <m:t>= </m:t>
                      </m:r>
                      <m:f>
                        <m:fPr>
                          <m:ctrlPr>
                            <a:rPr lang="en-SG" sz="2400" b="0" i="1" smtClean="0">
                              <a:latin typeface="Cambria Math" panose="02040503050406030204" pitchFamily="18" charset="0"/>
                            </a:rPr>
                          </m:ctrlPr>
                        </m:fPr>
                        <m:num>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𝑡𝑖𝑚𝑒</m:t>
                              </m:r>
                            </m:e>
                            <m:sub>
                              <m:r>
                                <a:rPr lang="en-SG" sz="2400" b="0" i="1" smtClean="0">
                                  <a:latin typeface="Cambria Math" panose="02040503050406030204" pitchFamily="18" charset="0"/>
                                </a:rPr>
                                <m:t>𝑥</m:t>
                              </m:r>
                            </m:sub>
                          </m:sSub>
                        </m:num>
                        <m:den>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𝑡𝑖𝑚𝑒</m:t>
                              </m:r>
                            </m:e>
                            <m:sub>
                              <m:r>
                                <a:rPr lang="en-SG" sz="2400" b="0" i="1" smtClean="0">
                                  <a:latin typeface="Cambria Math" panose="02040503050406030204" pitchFamily="18" charset="0"/>
                                </a:rPr>
                                <m:t>𝑦</m:t>
                              </m:r>
                            </m:sub>
                          </m:sSub>
                        </m:den>
                      </m:f>
                      <m:r>
                        <a:rPr lang="en-SG" sz="2400" b="0" i="1" smtClean="0">
                          <a:latin typeface="Cambria Math" panose="02040503050406030204" pitchFamily="18" charset="0"/>
                        </a:rPr>
                        <m:t>= </m:t>
                      </m:r>
                      <m:f>
                        <m:fPr>
                          <m:ctrlPr>
                            <a:rPr lang="en-SG" sz="2400" b="0" i="1" smtClean="0">
                              <a:latin typeface="Cambria Math" panose="02040503050406030204" pitchFamily="18" charset="0"/>
                            </a:rPr>
                          </m:ctrlPr>
                        </m:fPr>
                        <m:num>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𝑝𝑒𝑟𝑓𝑜𝑟𝑚𝑎𝑛𝑐𝑒</m:t>
                              </m:r>
                            </m:e>
                            <m:sub>
                              <m:r>
                                <a:rPr lang="en-SG" sz="2400" b="0" i="1" smtClean="0">
                                  <a:latin typeface="Cambria Math" panose="02040503050406030204" pitchFamily="18" charset="0"/>
                                </a:rPr>
                                <m:t>𝑦</m:t>
                              </m:r>
                            </m:sub>
                          </m:sSub>
                        </m:num>
                        <m:den>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𝑝𝑒𝑟𝑓𝑜𝑟𝑚𝑎𝑛𝑐𝑒</m:t>
                              </m:r>
                            </m:e>
                            <m:sub>
                              <m:r>
                                <a:rPr lang="en-SG" sz="2400" b="0" i="1" smtClean="0">
                                  <a:latin typeface="Cambria Math" panose="02040503050406030204" pitchFamily="18" charset="0"/>
                                </a:rPr>
                                <m:t>𝑥</m:t>
                              </m:r>
                            </m:sub>
                          </m:sSub>
                        </m:den>
                      </m:f>
                    </m:oMath>
                  </m:oMathPara>
                </a14:m>
                <a:endParaRPr lang="en-US" sz="2400" dirty="0"/>
              </a:p>
            </p:txBody>
          </p:sp>
        </mc:Choice>
        <mc:Fallback>
          <p:sp>
            <p:nvSpPr>
              <p:cNvPr id="3" name="TextBox 2"/>
              <p:cNvSpPr txBox="1">
                <a:spLocks noRot="1" noChangeAspect="1" noMove="1" noResize="1" noEditPoints="1" noAdjustHandles="1" noChangeArrowheads="1" noChangeShapeType="1" noTextEdit="1"/>
              </p:cNvSpPr>
              <p:nvPr/>
            </p:nvSpPr>
            <p:spPr>
              <a:xfrm>
                <a:off x="1980723" y="5068571"/>
                <a:ext cx="5296395" cy="90819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0008559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a:solidFill>
                  <a:srgbClr val="0000FF"/>
                </a:solidFill>
              </a:rPr>
              <a:t>1. </a:t>
            </a:r>
            <a:r>
              <a:rPr lang="en-GB" sz="3600" dirty="0" smtClean="0">
                <a:solidFill>
                  <a:srgbClr val="0000FF"/>
                </a:solidFill>
              </a:rPr>
              <a:t>Execution Time: </a:t>
            </a:r>
            <a:r>
              <a:rPr lang="en-GB" sz="3600" dirty="0" smtClean="0">
                <a:solidFill>
                  <a:srgbClr val="C00000"/>
                </a:solidFill>
              </a:rPr>
              <a:t>Refining Definition</a:t>
            </a:r>
            <a:endParaRPr lang="en-GB" sz="3600" b="1" dirty="0">
              <a:solidFill>
                <a:srgbClr val="C00000"/>
              </a:solidFill>
            </a:endParaRPr>
          </a:p>
        </p:txBody>
      </p:sp>
      <p:sp>
        <p:nvSpPr>
          <p:cNvPr id="14340" name="Footer Placeholder 5"/>
          <p:cNvSpPr>
            <a:spLocks noGrp="1"/>
          </p:cNvSpPr>
          <p:nvPr>
            <p:ph type="ftr" sz="quarter" idx="11"/>
          </p:nvPr>
        </p:nvSpPr>
        <p:spPr>
          <a:noFill/>
        </p:spPr>
        <p:txBody>
          <a:bodyPr/>
          <a:lstStyle/>
          <a:p>
            <a:pPr algn="l"/>
            <a:r>
              <a:rPr lang="en-SG" smtClean="0"/>
              <a:t>Lecture #24: Performance</a:t>
            </a:r>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27" name="Content Placeholder 9">
            <a:extLst>
              <a:ext uri="{FF2B5EF4-FFF2-40B4-BE49-F238E27FC236}">
                <a16:creationId xmlns:a16="http://schemas.microsoft.com/office/drawing/2014/main" id="{E59EA6CE-4462-49FD-8EBF-C720A1919176}"/>
              </a:ext>
            </a:extLst>
          </p:cNvPr>
          <p:cNvSpPr>
            <a:spLocks noGrp="1"/>
          </p:cNvSpPr>
          <p:nvPr>
            <p:ph idx="1"/>
          </p:nvPr>
        </p:nvSpPr>
        <p:spPr>
          <a:xfrm>
            <a:off x="457200" y="1331187"/>
            <a:ext cx="8382000" cy="4843981"/>
          </a:xfrm>
        </p:spPr>
        <p:txBody>
          <a:bodyPr>
            <a:normAutofit/>
          </a:bodyPr>
          <a:lstStyle/>
          <a:p>
            <a:pPr marL="265113" indent="-265113">
              <a:spcBef>
                <a:spcPts val="600"/>
              </a:spcBef>
              <a:buSzPct val="100000"/>
              <a:buFont typeface="Wingdings" panose="05000000000000000000" pitchFamily="2" charset="2"/>
              <a:buChar char="§"/>
            </a:pPr>
            <a:r>
              <a:rPr lang="en-US" dirty="0"/>
              <a:t>There are different measures of execution time in computer </a:t>
            </a:r>
            <a:r>
              <a:rPr lang="en-US" dirty="0" smtClean="0"/>
              <a:t>performance</a:t>
            </a:r>
            <a:r>
              <a:rPr lang="en-SG" dirty="0"/>
              <a:t>:</a:t>
            </a:r>
            <a:endParaRPr lang="en-SG" sz="2000" dirty="0"/>
          </a:p>
          <a:p>
            <a:pPr marL="265113" indent="-265113">
              <a:spcBef>
                <a:spcPts val="1200"/>
              </a:spcBef>
              <a:buSzPct val="100000"/>
              <a:buFont typeface="Wingdings" panose="05000000000000000000" pitchFamily="2" charset="2"/>
              <a:buChar char="§"/>
            </a:pPr>
            <a:r>
              <a:rPr lang="en-US" b="1" dirty="0">
                <a:solidFill>
                  <a:srgbClr val="660066"/>
                </a:solidFill>
              </a:rPr>
              <a:t>Elapsed time </a:t>
            </a:r>
            <a:r>
              <a:rPr lang="en-US" dirty="0"/>
              <a:t>(aka wall-clock </a:t>
            </a:r>
            <a:r>
              <a:rPr lang="en-US" dirty="0" smtClean="0"/>
              <a:t>time</a:t>
            </a:r>
            <a:r>
              <a:rPr lang="en-SG" dirty="0"/>
              <a:t>)</a:t>
            </a:r>
            <a:endParaRPr lang="en-SG" dirty="0">
              <a:solidFill>
                <a:srgbClr val="C00000"/>
              </a:solidFill>
            </a:endParaRPr>
          </a:p>
          <a:p>
            <a:pPr marL="625475" lvl="1" indent="-265113">
              <a:spcBef>
                <a:spcPts val="600"/>
              </a:spcBef>
              <a:buSzPct val="100000"/>
              <a:buFont typeface="Wingdings" panose="05000000000000000000" pitchFamily="2" charset="2"/>
              <a:buChar char="§"/>
            </a:pPr>
            <a:r>
              <a:rPr lang="en-US" dirty="0"/>
              <a:t>Counts everything (including disk and memory accesses, I/O, etc.)</a:t>
            </a:r>
          </a:p>
          <a:p>
            <a:pPr marL="625475" lvl="1" indent="-265113">
              <a:spcBef>
                <a:spcPts val="600"/>
              </a:spcBef>
              <a:buSzPct val="100000"/>
              <a:buFont typeface="Wingdings" panose="05000000000000000000" pitchFamily="2" charset="2"/>
              <a:buChar char="§"/>
            </a:pPr>
            <a:r>
              <a:rPr lang="en-SG" dirty="0" smtClean="0"/>
              <a:t>Not so good for comparison purposes</a:t>
            </a:r>
          </a:p>
          <a:p>
            <a:pPr marL="265113" indent="-265113">
              <a:spcBef>
                <a:spcPts val="1200"/>
              </a:spcBef>
              <a:buSzPct val="100000"/>
              <a:buFont typeface="Wingdings" panose="05000000000000000000" pitchFamily="2" charset="2"/>
              <a:buChar char="§"/>
            </a:pPr>
            <a:r>
              <a:rPr lang="en-SG" b="1" dirty="0" smtClean="0">
                <a:solidFill>
                  <a:srgbClr val="006600"/>
                </a:solidFill>
              </a:rPr>
              <a:t>CPU time</a:t>
            </a:r>
            <a:endParaRPr lang="en-SG" b="1" dirty="0">
              <a:solidFill>
                <a:srgbClr val="006600"/>
              </a:solidFill>
            </a:endParaRPr>
          </a:p>
          <a:p>
            <a:pPr marL="625475" lvl="1" indent="-265113">
              <a:spcBef>
                <a:spcPts val="600"/>
              </a:spcBef>
              <a:buSzPct val="100000"/>
              <a:buFont typeface="Wingdings" panose="05000000000000000000" pitchFamily="2" charset="2"/>
              <a:buChar char="§"/>
            </a:pPr>
            <a:r>
              <a:rPr lang="en-US" dirty="0"/>
              <a:t>Doesn’t include I/O or time spent running other </a:t>
            </a:r>
            <a:r>
              <a:rPr lang="en-US" dirty="0" smtClean="0"/>
              <a:t>programs</a:t>
            </a:r>
          </a:p>
          <a:p>
            <a:pPr marL="625475" lvl="1" indent="-265113">
              <a:spcBef>
                <a:spcPts val="600"/>
              </a:spcBef>
              <a:buSzPct val="100000"/>
              <a:buFont typeface="Wingdings" panose="05000000000000000000" pitchFamily="2" charset="2"/>
              <a:buChar char="§"/>
            </a:pPr>
            <a:r>
              <a:rPr lang="en-US" dirty="0"/>
              <a:t>Can be broken up into </a:t>
            </a:r>
            <a:r>
              <a:rPr lang="en-US" b="1" i="1" dirty="0">
                <a:solidFill>
                  <a:srgbClr val="C00000"/>
                </a:solidFill>
              </a:rPr>
              <a:t>system time </a:t>
            </a:r>
            <a:r>
              <a:rPr lang="en-US" dirty="0"/>
              <a:t>and </a:t>
            </a:r>
            <a:r>
              <a:rPr lang="en-US" b="1" i="1" dirty="0">
                <a:solidFill>
                  <a:srgbClr val="002060"/>
                </a:solidFill>
              </a:rPr>
              <a:t>user time</a:t>
            </a:r>
            <a:endParaRPr lang="en-SG" dirty="0"/>
          </a:p>
          <a:p>
            <a:pPr marL="265113" indent="-265113">
              <a:spcBef>
                <a:spcPts val="1200"/>
              </a:spcBef>
              <a:buSzPct val="100000"/>
              <a:buFont typeface="Wingdings" panose="05000000000000000000" pitchFamily="2" charset="2"/>
              <a:buChar char="§"/>
            </a:pPr>
            <a:r>
              <a:rPr lang="en-SG" dirty="0" smtClean="0"/>
              <a:t>Our focus: </a:t>
            </a:r>
            <a:r>
              <a:rPr lang="en-SG" b="1" dirty="0" smtClean="0">
                <a:solidFill>
                  <a:srgbClr val="006600"/>
                </a:solidFill>
              </a:rPr>
              <a:t>User CPU Time</a:t>
            </a:r>
            <a:endParaRPr lang="en-SG" b="1" dirty="0">
              <a:solidFill>
                <a:srgbClr val="006600"/>
              </a:solidFill>
            </a:endParaRPr>
          </a:p>
          <a:p>
            <a:pPr marL="625475" lvl="1" indent="-265113">
              <a:spcBef>
                <a:spcPts val="600"/>
              </a:spcBef>
              <a:buSzPct val="100000"/>
              <a:buFont typeface="Wingdings" panose="05000000000000000000" pitchFamily="2" charset="2"/>
              <a:buChar char="§"/>
            </a:pPr>
            <a:r>
              <a:rPr lang="en-US" dirty="0"/>
              <a:t>Time spent executing the lines of code in the </a:t>
            </a:r>
            <a:r>
              <a:rPr lang="en-US" dirty="0" smtClean="0"/>
              <a:t>program</a:t>
            </a:r>
            <a:endParaRPr lang="en-SG" dirty="0"/>
          </a:p>
        </p:txBody>
      </p:sp>
      <p:sp>
        <p:nvSpPr>
          <p:cNvPr id="6" name="Slide Number Placeholder 6">
            <a:extLst>
              <a:ext uri="{FF2B5EF4-FFF2-40B4-BE49-F238E27FC236}">
                <a16:creationId xmlns:a16="http://schemas.microsoft.com/office/drawing/2014/main" id="{7BBCA664-8EEB-456C-87B6-B863F3B3E9CD}"/>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5</a:t>
            </a:fld>
            <a:endParaRPr dirty="0"/>
          </a:p>
        </p:txBody>
      </p:sp>
    </p:spTree>
    <p:extLst>
      <p:ext uri="{BB962C8B-B14F-4D97-AF65-F5344CB8AC3E}">
        <p14:creationId xmlns:p14="http://schemas.microsoft.com/office/powerpoint/2010/main" val="417404630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a:solidFill>
                  <a:srgbClr val="0000FF"/>
                </a:solidFill>
              </a:rPr>
              <a:t>1. </a:t>
            </a:r>
            <a:r>
              <a:rPr lang="en-GB" sz="3600" dirty="0" smtClean="0">
                <a:solidFill>
                  <a:srgbClr val="0000FF"/>
                </a:solidFill>
              </a:rPr>
              <a:t>Execution Time: </a:t>
            </a:r>
            <a:r>
              <a:rPr lang="en-GB" sz="3600" dirty="0" smtClean="0">
                <a:solidFill>
                  <a:srgbClr val="C00000"/>
                </a:solidFill>
              </a:rPr>
              <a:t>Clock Cycles</a:t>
            </a:r>
            <a:endParaRPr lang="en-GB" sz="3600" b="1" dirty="0">
              <a:solidFill>
                <a:srgbClr val="C00000"/>
              </a:solidFill>
            </a:endParaRPr>
          </a:p>
        </p:txBody>
      </p:sp>
      <p:sp>
        <p:nvSpPr>
          <p:cNvPr id="14340" name="Footer Placeholder 5"/>
          <p:cNvSpPr>
            <a:spLocks noGrp="1"/>
          </p:cNvSpPr>
          <p:nvPr>
            <p:ph type="ftr" sz="quarter" idx="11"/>
          </p:nvPr>
        </p:nvSpPr>
        <p:spPr>
          <a:noFill/>
        </p:spPr>
        <p:txBody>
          <a:bodyPr/>
          <a:lstStyle/>
          <a:p>
            <a:pPr algn="l"/>
            <a:r>
              <a:rPr lang="en-SG" smtClean="0"/>
              <a:t>Lecture #24: Performance</a:t>
            </a:r>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27" name="Content Placeholder 9">
            <a:extLst>
              <a:ext uri="{FF2B5EF4-FFF2-40B4-BE49-F238E27FC236}">
                <a16:creationId xmlns:a16="http://schemas.microsoft.com/office/drawing/2014/main" id="{E59EA6CE-4462-49FD-8EBF-C720A1919176}"/>
              </a:ext>
            </a:extLst>
          </p:cNvPr>
          <p:cNvSpPr>
            <a:spLocks noGrp="1"/>
          </p:cNvSpPr>
          <p:nvPr>
            <p:ph idx="1"/>
          </p:nvPr>
        </p:nvSpPr>
        <p:spPr>
          <a:xfrm>
            <a:off x="457200" y="1331187"/>
            <a:ext cx="8382000" cy="1055753"/>
          </a:xfrm>
        </p:spPr>
        <p:txBody>
          <a:bodyPr>
            <a:normAutofit/>
          </a:bodyPr>
          <a:lstStyle/>
          <a:p>
            <a:pPr marL="265113" indent="-265113">
              <a:spcBef>
                <a:spcPts val="600"/>
              </a:spcBef>
              <a:buSzPct val="100000"/>
              <a:buFont typeface="Wingdings" panose="05000000000000000000" pitchFamily="2" charset="2"/>
              <a:buChar char="§"/>
            </a:pPr>
            <a:r>
              <a:rPr lang="en-US" dirty="0"/>
              <a:t>Instead of reporting execution time in seconds, we often use </a:t>
            </a:r>
            <a:r>
              <a:rPr lang="en-US" b="1" dirty="0">
                <a:solidFill>
                  <a:srgbClr val="C00000"/>
                </a:solidFill>
              </a:rPr>
              <a:t>clock cycles </a:t>
            </a:r>
            <a:r>
              <a:rPr lang="en-US" dirty="0"/>
              <a:t>(basic time unit in </a:t>
            </a:r>
            <a:r>
              <a:rPr lang="en-US" dirty="0" smtClean="0"/>
              <a:t>machine</a:t>
            </a:r>
            <a:r>
              <a:rPr lang="en-SG" dirty="0" smtClean="0"/>
              <a:t>).</a:t>
            </a:r>
            <a:endParaRPr lang="en-SG" sz="2000" dirty="0"/>
          </a:p>
        </p:txBody>
      </p:sp>
      <p:sp>
        <p:nvSpPr>
          <p:cNvPr id="6" name="Slide Number Placeholder 6">
            <a:extLst>
              <a:ext uri="{FF2B5EF4-FFF2-40B4-BE49-F238E27FC236}">
                <a16:creationId xmlns:a16="http://schemas.microsoft.com/office/drawing/2014/main" id="{7BBCA664-8EEB-456C-87B6-B863F3B3E9CD}"/>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6</a:t>
            </a:fld>
            <a:endParaRPr dirty="0"/>
          </a:p>
        </p:txBody>
      </p:sp>
      <p:graphicFrame>
        <p:nvGraphicFramePr>
          <p:cNvPr id="7" name="Object 5">
            <a:hlinkClick r:id="" action="ppaction://ole?verb=0"/>
          </p:cNvPr>
          <p:cNvGraphicFramePr>
            <a:graphicFrameLocks/>
          </p:cNvGraphicFramePr>
          <p:nvPr>
            <p:extLst>
              <p:ext uri="{D42A27DB-BD31-4B8C-83A1-F6EECF244321}">
                <p14:modId xmlns:p14="http://schemas.microsoft.com/office/powerpoint/2010/main" val="1646010081"/>
              </p:ext>
            </p:extLst>
          </p:nvPr>
        </p:nvGraphicFramePr>
        <p:xfrm>
          <a:off x="1371600" y="2513611"/>
          <a:ext cx="3740150" cy="717550"/>
        </p:xfrm>
        <a:graphic>
          <a:graphicData uri="http://schemas.openxmlformats.org/presentationml/2006/ole">
            <mc:AlternateContent xmlns:mc="http://schemas.openxmlformats.org/markup-compatibility/2006">
              <mc:Choice xmlns:v="urn:schemas-microsoft-com:vml" Requires="v">
                <p:oleObj spid="_x0000_s4151" name="Equation" r:id="rId4" imgW="1904760" imgH="419040" progId="Equation.3">
                  <p:embed/>
                </p:oleObj>
              </mc:Choice>
              <mc:Fallback>
                <p:oleObj name="Equation" r:id="rId4" imgW="1904760" imgH="419040" progId="Equation.3">
                  <p:embed/>
                  <p:pic>
                    <p:nvPicPr>
                      <p:cNvPr id="348165" name="Object 5">
                        <a:hlinkClick r:id="" action="ppaction://ole?verb=0"/>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2513611"/>
                        <a:ext cx="3740150"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Oval 6"/>
          <p:cNvSpPr>
            <a:spLocks noChangeArrowheads="1"/>
          </p:cNvSpPr>
          <p:nvPr/>
        </p:nvSpPr>
        <p:spPr bwMode="auto">
          <a:xfrm>
            <a:off x="2743200" y="2437411"/>
            <a:ext cx="1058863" cy="984250"/>
          </a:xfrm>
          <a:prstGeom prst="ellipse">
            <a:avLst/>
          </a:prstGeom>
          <a:noFill/>
          <a:ln w="28575">
            <a:solidFill>
              <a:srgbClr val="FF0000"/>
            </a:solidFill>
            <a:round/>
            <a:headEnd/>
            <a:tailEnd/>
          </a:ln>
        </p:spPr>
        <p:txBody>
          <a:bodyPr wrap="none" anchor="ctr"/>
          <a:lstStyle/>
          <a:p>
            <a:endParaRPr lang="en-US"/>
          </a:p>
        </p:txBody>
      </p:sp>
      <p:grpSp>
        <p:nvGrpSpPr>
          <p:cNvPr id="9" name="Group 7"/>
          <p:cNvGrpSpPr>
            <a:grpSpLocks/>
          </p:cNvGrpSpPr>
          <p:nvPr/>
        </p:nvGrpSpPr>
        <p:grpSpPr bwMode="auto">
          <a:xfrm>
            <a:off x="6426200" y="2513611"/>
            <a:ext cx="1203325" cy="987425"/>
            <a:chOff x="4048" y="1478"/>
            <a:chExt cx="758" cy="622"/>
          </a:xfrm>
        </p:grpSpPr>
        <p:sp>
          <p:nvSpPr>
            <p:cNvPr id="10" name="Text Box 8"/>
            <p:cNvSpPr txBox="1">
              <a:spLocks noChangeArrowheads="1"/>
            </p:cNvSpPr>
            <p:nvPr/>
          </p:nvSpPr>
          <p:spPr bwMode="auto">
            <a:xfrm>
              <a:off x="4132" y="1478"/>
              <a:ext cx="553" cy="212"/>
            </a:xfrm>
            <a:prstGeom prst="rect">
              <a:avLst/>
            </a:prstGeom>
            <a:noFill/>
            <a:ln w="12700" cap="sq">
              <a:noFill/>
              <a:miter lim="800000"/>
              <a:headEnd type="none" w="sm" len="sm"/>
              <a:tailEnd type="none" w="sm" len="sm"/>
            </a:ln>
          </p:spPr>
          <p:txBody>
            <a:bodyPr>
              <a:spAutoFit/>
            </a:bodyPr>
            <a:lstStyle/>
            <a:p>
              <a:pPr algn="ctr">
                <a:spcBef>
                  <a:spcPct val="50000"/>
                </a:spcBef>
              </a:pPr>
              <a:r>
                <a:rPr lang="en-US" sz="1600"/>
                <a:t>Clock</a:t>
              </a:r>
            </a:p>
          </p:txBody>
        </p:sp>
        <p:sp>
          <p:nvSpPr>
            <p:cNvPr id="11" name="Text Box 9"/>
            <p:cNvSpPr txBox="1">
              <a:spLocks noChangeArrowheads="1"/>
            </p:cNvSpPr>
            <p:nvPr/>
          </p:nvSpPr>
          <p:spPr bwMode="auto">
            <a:xfrm>
              <a:off x="4094" y="1908"/>
              <a:ext cx="712" cy="192"/>
            </a:xfrm>
            <a:prstGeom prst="rect">
              <a:avLst/>
            </a:prstGeom>
            <a:noFill/>
            <a:ln w="12700" cap="sq">
              <a:noFill/>
              <a:miter lim="800000"/>
              <a:headEnd type="none" w="sm" len="sm"/>
              <a:tailEnd type="none" w="sm" len="sm"/>
            </a:ln>
          </p:spPr>
          <p:txBody>
            <a:bodyPr>
              <a:spAutoFit/>
            </a:bodyPr>
            <a:lstStyle/>
            <a:p>
              <a:pPr algn="ctr">
                <a:spcBef>
                  <a:spcPct val="50000"/>
                </a:spcBef>
              </a:pPr>
              <a:r>
                <a:rPr lang="en-US" sz="1400" b="1" dirty="0"/>
                <a:t>Cycle time</a:t>
              </a:r>
            </a:p>
          </p:txBody>
        </p:sp>
        <p:sp>
          <p:nvSpPr>
            <p:cNvPr id="13" name="Line 10"/>
            <p:cNvSpPr>
              <a:spLocks noChangeShapeType="1"/>
            </p:cNvSpPr>
            <p:nvPr/>
          </p:nvSpPr>
          <p:spPr bwMode="auto">
            <a:xfrm>
              <a:off x="4314" y="1903"/>
              <a:ext cx="211" cy="0"/>
            </a:xfrm>
            <a:prstGeom prst="line">
              <a:avLst/>
            </a:prstGeom>
            <a:noFill/>
            <a:ln w="12700" cap="sq">
              <a:solidFill>
                <a:srgbClr val="0000FF"/>
              </a:solidFill>
              <a:round/>
              <a:headEnd type="triangle" w="med" len="med"/>
              <a:tailEnd type="triangle" w="med" len="med"/>
            </a:ln>
          </p:spPr>
          <p:txBody>
            <a:bodyPr/>
            <a:lstStyle/>
            <a:p>
              <a:endParaRPr lang="en-US"/>
            </a:p>
          </p:txBody>
        </p:sp>
        <p:grpSp>
          <p:nvGrpSpPr>
            <p:cNvPr id="14" name="Group 11"/>
            <p:cNvGrpSpPr>
              <a:grpSpLocks/>
            </p:cNvGrpSpPr>
            <p:nvPr/>
          </p:nvGrpSpPr>
          <p:grpSpPr bwMode="auto">
            <a:xfrm>
              <a:off x="4048" y="1697"/>
              <a:ext cx="754" cy="145"/>
              <a:chOff x="3838" y="3891"/>
              <a:chExt cx="754" cy="145"/>
            </a:xfrm>
          </p:grpSpPr>
          <p:grpSp>
            <p:nvGrpSpPr>
              <p:cNvPr id="15" name="Group 12"/>
              <p:cNvGrpSpPr>
                <a:grpSpLocks/>
              </p:cNvGrpSpPr>
              <p:nvPr/>
            </p:nvGrpSpPr>
            <p:grpSpPr bwMode="auto">
              <a:xfrm>
                <a:off x="3838" y="3891"/>
                <a:ext cx="189" cy="141"/>
                <a:chOff x="3838" y="3891"/>
                <a:chExt cx="189" cy="141"/>
              </a:xfrm>
            </p:grpSpPr>
            <p:sp>
              <p:nvSpPr>
                <p:cNvPr id="31" name="Line 13"/>
                <p:cNvSpPr>
                  <a:spLocks noChangeShapeType="1"/>
                </p:cNvSpPr>
                <p:nvPr/>
              </p:nvSpPr>
              <p:spPr bwMode="auto">
                <a:xfrm>
                  <a:off x="3838" y="4032"/>
                  <a:ext cx="94" cy="0"/>
                </a:xfrm>
                <a:prstGeom prst="line">
                  <a:avLst/>
                </a:prstGeom>
                <a:noFill/>
                <a:ln w="12700" cap="sq">
                  <a:solidFill>
                    <a:schemeClr val="tx1"/>
                  </a:solidFill>
                  <a:round/>
                  <a:headEnd type="none" w="sm" len="sm"/>
                  <a:tailEnd type="none" w="sm" len="sm"/>
                </a:ln>
              </p:spPr>
              <p:txBody>
                <a:bodyPr/>
                <a:lstStyle/>
                <a:p>
                  <a:endParaRPr lang="en-US"/>
                </a:p>
              </p:txBody>
            </p:sp>
            <p:sp>
              <p:nvSpPr>
                <p:cNvPr id="32" name="Line 14"/>
                <p:cNvSpPr>
                  <a:spLocks noChangeShapeType="1"/>
                </p:cNvSpPr>
                <p:nvPr/>
              </p:nvSpPr>
              <p:spPr bwMode="auto">
                <a:xfrm>
                  <a:off x="3932" y="3891"/>
                  <a:ext cx="94" cy="0"/>
                </a:xfrm>
                <a:prstGeom prst="line">
                  <a:avLst/>
                </a:prstGeom>
                <a:noFill/>
                <a:ln w="12700" cap="sq">
                  <a:solidFill>
                    <a:schemeClr val="tx1"/>
                  </a:solidFill>
                  <a:round/>
                  <a:headEnd type="none" w="sm" len="sm"/>
                  <a:tailEnd type="none" w="sm" len="sm"/>
                </a:ln>
              </p:spPr>
              <p:txBody>
                <a:bodyPr/>
                <a:lstStyle/>
                <a:p>
                  <a:endParaRPr lang="en-US"/>
                </a:p>
              </p:txBody>
            </p:sp>
            <p:sp>
              <p:nvSpPr>
                <p:cNvPr id="33" name="Line 15"/>
                <p:cNvSpPr>
                  <a:spLocks noChangeShapeType="1"/>
                </p:cNvSpPr>
                <p:nvPr/>
              </p:nvSpPr>
              <p:spPr bwMode="auto">
                <a:xfrm>
                  <a:off x="3931" y="3895"/>
                  <a:ext cx="0" cy="137"/>
                </a:xfrm>
                <a:prstGeom prst="line">
                  <a:avLst/>
                </a:prstGeom>
                <a:noFill/>
                <a:ln w="12700" cap="sq">
                  <a:solidFill>
                    <a:schemeClr val="tx1"/>
                  </a:solidFill>
                  <a:round/>
                  <a:headEnd type="none" w="sm" len="sm"/>
                  <a:tailEnd type="none" w="sm" len="sm"/>
                </a:ln>
              </p:spPr>
              <p:txBody>
                <a:bodyPr/>
                <a:lstStyle/>
                <a:p>
                  <a:endParaRPr lang="en-US"/>
                </a:p>
              </p:txBody>
            </p:sp>
            <p:sp>
              <p:nvSpPr>
                <p:cNvPr id="34" name="Line 16"/>
                <p:cNvSpPr>
                  <a:spLocks noChangeShapeType="1"/>
                </p:cNvSpPr>
                <p:nvPr/>
              </p:nvSpPr>
              <p:spPr bwMode="auto">
                <a:xfrm>
                  <a:off x="4027" y="3891"/>
                  <a:ext cx="0" cy="137"/>
                </a:xfrm>
                <a:prstGeom prst="line">
                  <a:avLst/>
                </a:prstGeom>
                <a:noFill/>
                <a:ln w="12700" cap="sq">
                  <a:solidFill>
                    <a:schemeClr val="tx1"/>
                  </a:solidFill>
                  <a:round/>
                  <a:headEnd type="none" w="sm" len="sm"/>
                  <a:tailEnd type="none" w="sm" len="sm"/>
                </a:ln>
              </p:spPr>
              <p:txBody>
                <a:bodyPr/>
                <a:lstStyle/>
                <a:p>
                  <a:endParaRPr lang="en-US"/>
                </a:p>
              </p:txBody>
            </p:sp>
          </p:grpSp>
          <p:grpSp>
            <p:nvGrpSpPr>
              <p:cNvPr id="16" name="Group 17"/>
              <p:cNvGrpSpPr>
                <a:grpSpLocks/>
              </p:cNvGrpSpPr>
              <p:nvPr/>
            </p:nvGrpSpPr>
            <p:grpSpPr bwMode="auto">
              <a:xfrm>
                <a:off x="4025" y="3891"/>
                <a:ext cx="189" cy="141"/>
                <a:chOff x="3838" y="3891"/>
                <a:chExt cx="189" cy="141"/>
              </a:xfrm>
            </p:grpSpPr>
            <p:sp>
              <p:nvSpPr>
                <p:cNvPr id="26" name="Line 18"/>
                <p:cNvSpPr>
                  <a:spLocks noChangeShapeType="1"/>
                </p:cNvSpPr>
                <p:nvPr/>
              </p:nvSpPr>
              <p:spPr bwMode="auto">
                <a:xfrm>
                  <a:off x="3838" y="4032"/>
                  <a:ext cx="94" cy="0"/>
                </a:xfrm>
                <a:prstGeom prst="line">
                  <a:avLst/>
                </a:prstGeom>
                <a:noFill/>
                <a:ln w="12700" cap="sq">
                  <a:solidFill>
                    <a:schemeClr val="tx1"/>
                  </a:solidFill>
                  <a:round/>
                  <a:headEnd type="none" w="sm" len="sm"/>
                  <a:tailEnd type="none" w="sm" len="sm"/>
                </a:ln>
              </p:spPr>
              <p:txBody>
                <a:bodyPr/>
                <a:lstStyle/>
                <a:p>
                  <a:endParaRPr lang="en-US"/>
                </a:p>
              </p:txBody>
            </p:sp>
            <p:sp>
              <p:nvSpPr>
                <p:cNvPr id="28" name="Line 19"/>
                <p:cNvSpPr>
                  <a:spLocks noChangeShapeType="1"/>
                </p:cNvSpPr>
                <p:nvPr/>
              </p:nvSpPr>
              <p:spPr bwMode="auto">
                <a:xfrm>
                  <a:off x="3932" y="3891"/>
                  <a:ext cx="94" cy="0"/>
                </a:xfrm>
                <a:prstGeom prst="line">
                  <a:avLst/>
                </a:prstGeom>
                <a:noFill/>
                <a:ln w="12700" cap="sq">
                  <a:solidFill>
                    <a:schemeClr val="tx1"/>
                  </a:solidFill>
                  <a:round/>
                  <a:headEnd type="none" w="sm" len="sm"/>
                  <a:tailEnd type="none" w="sm" len="sm"/>
                </a:ln>
              </p:spPr>
              <p:txBody>
                <a:bodyPr/>
                <a:lstStyle/>
                <a:p>
                  <a:endParaRPr lang="en-US"/>
                </a:p>
              </p:txBody>
            </p:sp>
            <p:sp>
              <p:nvSpPr>
                <p:cNvPr id="29" name="Line 20"/>
                <p:cNvSpPr>
                  <a:spLocks noChangeShapeType="1"/>
                </p:cNvSpPr>
                <p:nvPr/>
              </p:nvSpPr>
              <p:spPr bwMode="auto">
                <a:xfrm>
                  <a:off x="3931" y="3895"/>
                  <a:ext cx="0" cy="137"/>
                </a:xfrm>
                <a:prstGeom prst="line">
                  <a:avLst/>
                </a:prstGeom>
                <a:noFill/>
                <a:ln w="12700" cap="sq">
                  <a:solidFill>
                    <a:schemeClr val="tx1"/>
                  </a:solidFill>
                  <a:round/>
                  <a:headEnd type="none" w="sm" len="sm"/>
                  <a:tailEnd type="none" w="sm" len="sm"/>
                </a:ln>
              </p:spPr>
              <p:txBody>
                <a:bodyPr/>
                <a:lstStyle/>
                <a:p>
                  <a:endParaRPr lang="en-US"/>
                </a:p>
              </p:txBody>
            </p:sp>
            <p:sp>
              <p:nvSpPr>
                <p:cNvPr id="30" name="Line 21"/>
                <p:cNvSpPr>
                  <a:spLocks noChangeShapeType="1"/>
                </p:cNvSpPr>
                <p:nvPr/>
              </p:nvSpPr>
              <p:spPr bwMode="auto">
                <a:xfrm>
                  <a:off x="4027" y="3891"/>
                  <a:ext cx="0" cy="137"/>
                </a:xfrm>
                <a:prstGeom prst="line">
                  <a:avLst/>
                </a:prstGeom>
                <a:noFill/>
                <a:ln w="12700" cap="sq">
                  <a:solidFill>
                    <a:schemeClr val="tx1"/>
                  </a:solidFill>
                  <a:round/>
                  <a:headEnd type="none" w="sm" len="sm"/>
                  <a:tailEnd type="none" w="sm" len="sm"/>
                </a:ln>
              </p:spPr>
              <p:txBody>
                <a:bodyPr/>
                <a:lstStyle/>
                <a:p>
                  <a:endParaRPr lang="en-US"/>
                </a:p>
              </p:txBody>
            </p:sp>
          </p:grpSp>
          <p:grpSp>
            <p:nvGrpSpPr>
              <p:cNvPr id="17" name="Group 22"/>
              <p:cNvGrpSpPr>
                <a:grpSpLocks/>
              </p:cNvGrpSpPr>
              <p:nvPr/>
            </p:nvGrpSpPr>
            <p:grpSpPr bwMode="auto">
              <a:xfrm>
                <a:off x="4217" y="3895"/>
                <a:ext cx="189" cy="141"/>
                <a:chOff x="3838" y="3891"/>
                <a:chExt cx="189" cy="141"/>
              </a:xfrm>
            </p:grpSpPr>
            <p:sp>
              <p:nvSpPr>
                <p:cNvPr id="22" name="Line 23"/>
                <p:cNvSpPr>
                  <a:spLocks noChangeShapeType="1"/>
                </p:cNvSpPr>
                <p:nvPr/>
              </p:nvSpPr>
              <p:spPr bwMode="auto">
                <a:xfrm>
                  <a:off x="3838" y="4032"/>
                  <a:ext cx="94" cy="0"/>
                </a:xfrm>
                <a:prstGeom prst="line">
                  <a:avLst/>
                </a:prstGeom>
                <a:noFill/>
                <a:ln w="12700" cap="sq">
                  <a:solidFill>
                    <a:schemeClr val="tx1"/>
                  </a:solidFill>
                  <a:round/>
                  <a:headEnd type="none" w="sm" len="sm"/>
                  <a:tailEnd type="none" w="sm" len="sm"/>
                </a:ln>
              </p:spPr>
              <p:txBody>
                <a:bodyPr/>
                <a:lstStyle/>
                <a:p>
                  <a:endParaRPr lang="en-US"/>
                </a:p>
              </p:txBody>
            </p:sp>
            <p:sp>
              <p:nvSpPr>
                <p:cNvPr id="23" name="Line 24"/>
                <p:cNvSpPr>
                  <a:spLocks noChangeShapeType="1"/>
                </p:cNvSpPr>
                <p:nvPr/>
              </p:nvSpPr>
              <p:spPr bwMode="auto">
                <a:xfrm>
                  <a:off x="3932" y="3891"/>
                  <a:ext cx="94" cy="0"/>
                </a:xfrm>
                <a:prstGeom prst="line">
                  <a:avLst/>
                </a:prstGeom>
                <a:noFill/>
                <a:ln w="12700" cap="sq">
                  <a:solidFill>
                    <a:schemeClr val="tx1"/>
                  </a:solidFill>
                  <a:round/>
                  <a:headEnd type="none" w="sm" len="sm"/>
                  <a:tailEnd type="none" w="sm" len="sm"/>
                </a:ln>
              </p:spPr>
              <p:txBody>
                <a:bodyPr/>
                <a:lstStyle/>
                <a:p>
                  <a:endParaRPr lang="en-US"/>
                </a:p>
              </p:txBody>
            </p:sp>
            <p:sp>
              <p:nvSpPr>
                <p:cNvPr id="24" name="Line 25"/>
                <p:cNvSpPr>
                  <a:spLocks noChangeShapeType="1"/>
                </p:cNvSpPr>
                <p:nvPr/>
              </p:nvSpPr>
              <p:spPr bwMode="auto">
                <a:xfrm>
                  <a:off x="3931" y="3895"/>
                  <a:ext cx="0" cy="137"/>
                </a:xfrm>
                <a:prstGeom prst="line">
                  <a:avLst/>
                </a:prstGeom>
                <a:noFill/>
                <a:ln w="12700" cap="sq">
                  <a:solidFill>
                    <a:schemeClr val="tx1"/>
                  </a:solidFill>
                  <a:round/>
                  <a:headEnd type="none" w="sm" len="sm"/>
                  <a:tailEnd type="none" w="sm" len="sm"/>
                </a:ln>
              </p:spPr>
              <p:txBody>
                <a:bodyPr/>
                <a:lstStyle/>
                <a:p>
                  <a:endParaRPr lang="en-US"/>
                </a:p>
              </p:txBody>
            </p:sp>
            <p:sp>
              <p:nvSpPr>
                <p:cNvPr id="25" name="Line 26"/>
                <p:cNvSpPr>
                  <a:spLocks noChangeShapeType="1"/>
                </p:cNvSpPr>
                <p:nvPr/>
              </p:nvSpPr>
              <p:spPr bwMode="auto">
                <a:xfrm>
                  <a:off x="4027" y="3891"/>
                  <a:ext cx="0" cy="137"/>
                </a:xfrm>
                <a:prstGeom prst="line">
                  <a:avLst/>
                </a:prstGeom>
                <a:noFill/>
                <a:ln w="12700" cap="sq">
                  <a:solidFill>
                    <a:schemeClr val="tx1"/>
                  </a:solidFill>
                  <a:round/>
                  <a:headEnd type="none" w="sm" len="sm"/>
                  <a:tailEnd type="none" w="sm" len="sm"/>
                </a:ln>
              </p:spPr>
              <p:txBody>
                <a:bodyPr/>
                <a:lstStyle/>
                <a:p>
                  <a:endParaRPr lang="en-US"/>
                </a:p>
              </p:txBody>
            </p:sp>
          </p:grpSp>
          <p:grpSp>
            <p:nvGrpSpPr>
              <p:cNvPr id="18" name="Group 27"/>
              <p:cNvGrpSpPr>
                <a:grpSpLocks/>
              </p:cNvGrpSpPr>
              <p:nvPr/>
            </p:nvGrpSpPr>
            <p:grpSpPr bwMode="auto">
              <a:xfrm>
                <a:off x="4405" y="3895"/>
                <a:ext cx="187" cy="141"/>
                <a:chOff x="4414" y="3895"/>
                <a:chExt cx="187" cy="141"/>
              </a:xfrm>
            </p:grpSpPr>
            <p:sp>
              <p:nvSpPr>
                <p:cNvPr id="19" name="Line 28"/>
                <p:cNvSpPr>
                  <a:spLocks noChangeShapeType="1"/>
                </p:cNvSpPr>
                <p:nvPr/>
              </p:nvSpPr>
              <p:spPr bwMode="auto">
                <a:xfrm>
                  <a:off x="4414" y="4036"/>
                  <a:ext cx="94" cy="0"/>
                </a:xfrm>
                <a:prstGeom prst="line">
                  <a:avLst/>
                </a:prstGeom>
                <a:noFill/>
                <a:ln w="12700" cap="sq">
                  <a:solidFill>
                    <a:schemeClr val="tx1"/>
                  </a:solidFill>
                  <a:round/>
                  <a:headEnd type="none" w="sm" len="sm"/>
                  <a:tailEnd type="none" w="sm" len="sm"/>
                </a:ln>
              </p:spPr>
              <p:txBody>
                <a:bodyPr/>
                <a:lstStyle/>
                <a:p>
                  <a:endParaRPr lang="en-US"/>
                </a:p>
              </p:txBody>
            </p:sp>
            <p:sp>
              <p:nvSpPr>
                <p:cNvPr id="20" name="Line 29"/>
                <p:cNvSpPr>
                  <a:spLocks noChangeShapeType="1"/>
                </p:cNvSpPr>
                <p:nvPr/>
              </p:nvSpPr>
              <p:spPr bwMode="auto">
                <a:xfrm>
                  <a:off x="4507" y="3895"/>
                  <a:ext cx="94" cy="0"/>
                </a:xfrm>
                <a:prstGeom prst="line">
                  <a:avLst/>
                </a:prstGeom>
                <a:noFill/>
                <a:ln w="12700" cap="sq">
                  <a:solidFill>
                    <a:schemeClr val="tx1"/>
                  </a:solidFill>
                  <a:round/>
                  <a:headEnd type="none" w="sm" len="sm"/>
                  <a:tailEnd type="none" w="sm" len="sm"/>
                </a:ln>
              </p:spPr>
              <p:txBody>
                <a:bodyPr/>
                <a:lstStyle/>
                <a:p>
                  <a:endParaRPr lang="en-US"/>
                </a:p>
              </p:txBody>
            </p:sp>
            <p:sp>
              <p:nvSpPr>
                <p:cNvPr id="21" name="Line 30"/>
                <p:cNvSpPr>
                  <a:spLocks noChangeShapeType="1"/>
                </p:cNvSpPr>
                <p:nvPr/>
              </p:nvSpPr>
              <p:spPr bwMode="auto">
                <a:xfrm>
                  <a:off x="4507" y="3899"/>
                  <a:ext cx="0" cy="137"/>
                </a:xfrm>
                <a:prstGeom prst="line">
                  <a:avLst/>
                </a:prstGeom>
                <a:noFill/>
                <a:ln w="12700" cap="sq">
                  <a:solidFill>
                    <a:schemeClr val="tx1"/>
                  </a:solidFill>
                  <a:round/>
                  <a:headEnd type="none" w="sm" len="sm"/>
                  <a:tailEnd type="none" w="sm" len="sm"/>
                </a:ln>
              </p:spPr>
              <p:txBody>
                <a:bodyPr/>
                <a:lstStyle/>
                <a:p>
                  <a:endParaRPr lang="en-US"/>
                </a:p>
              </p:txBody>
            </p:sp>
          </p:grpSp>
        </p:grpSp>
      </p:grpSp>
      <p:sp>
        <p:nvSpPr>
          <p:cNvPr id="35" name="Line 31"/>
          <p:cNvSpPr>
            <a:spLocks noChangeShapeType="1"/>
          </p:cNvSpPr>
          <p:nvPr/>
        </p:nvSpPr>
        <p:spPr bwMode="auto">
          <a:xfrm flipV="1">
            <a:off x="2362200" y="3264564"/>
            <a:ext cx="1817914" cy="620646"/>
          </a:xfrm>
          <a:prstGeom prst="line">
            <a:avLst/>
          </a:prstGeom>
          <a:noFill/>
          <a:ln w="19050" cap="sq">
            <a:solidFill>
              <a:schemeClr val="tx1"/>
            </a:solidFill>
            <a:round/>
            <a:headEnd type="none" w="sm" len="sm"/>
            <a:tailEnd type="stealth" w="lg" len="med"/>
          </a:ln>
        </p:spPr>
        <p:txBody>
          <a:bodyPr/>
          <a:lstStyle/>
          <a:p>
            <a:endParaRPr lang="en-US"/>
          </a:p>
        </p:txBody>
      </p:sp>
      <p:sp>
        <p:nvSpPr>
          <p:cNvPr id="36" name="Line 31"/>
          <p:cNvSpPr>
            <a:spLocks noChangeShapeType="1"/>
          </p:cNvSpPr>
          <p:nvPr/>
        </p:nvSpPr>
        <p:spPr bwMode="auto">
          <a:xfrm>
            <a:off x="2362200" y="2208811"/>
            <a:ext cx="533400" cy="304800"/>
          </a:xfrm>
          <a:prstGeom prst="line">
            <a:avLst/>
          </a:prstGeom>
          <a:noFill/>
          <a:ln w="19050" cap="sq">
            <a:solidFill>
              <a:schemeClr val="tx1"/>
            </a:solidFill>
            <a:round/>
            <a:headEnd type="none" w="sm" len="sm"/>
            <a:tailEnd type="stealth" w="lg" len="med"/>
          </a:ln>
        </p:spPr>
        <p:txBody>
          <a:bodyPr/>
          <a:lstStyle/>
          <a:p>
            <a:endParaRPr lang="en-US"/>
          </a:p>
        </p:txBody>
      </p:sp>
      <p:sp>
        <p:nvSpPr>
          <p:cNvPr id="37" name="Oval 6"/>
          <p:cNvSpPr>
            <a:spLocks noChangeArrowheads="1"/>
          </p:cNvSpPr>
          <p:nvPr/>
        </p:nvSpPr>
        <p:spPr bwMode="auto">
          <a:xfrm>
            <a:off x="4042568" y="2358036"/>
            <a:ext cx="1058863" cy="984250"/>
          </a:xfrm>
          <a:prstGeom prst="ellipse">
            <a:avLst/>
          </a:prstGeom>
          <a:noFill/>
          <a:ln w="28575">
            <a:solidFill>
              <a:srgbClr val="660066"/>
            </a:solidFill>
            <a:round/>
            <a:headEnd/>
            <a:tailEnd/>
          </a:ln>
        </p:spPr>
        <p:txBody>
          <a:bodyPr wrap="none" anchor="ctr"/>
          <a:lstStyle/>
          <a:p>
            <a:endParaRPr lang="en-US"/>
          </a:p>
        </p:txBody>
      </p:sp>
      <p:sp>
        <p:nvSpPr>
          <p:cNvPr id="38" name="Rectangle 4"/>
          <p:cNvSpPr>
            <a:spLocks noChangeArrowheads="1"/>
          </p:cNvSpPr>
          <p:nvPr/>
        </p:nvSpPr>
        <p:spPr bwMode="auto">
          <a:xfrm>
            <a:off x="388376" y="3782299"/>
            <a:ext cx="8382000" cy="1345871"/>
          </a:xfrm>
          <a:prstGeom prst="rect">
            <a:avLst/>
          </a:prstGeom>
          <a:noFill/>
          <a:ln w="9525">
            <a:noFill/>
            <a:miter lim="800000"/>
            <a:headEnd/>
            <a:tailEnd/>
          </a:ln>
        </p:spPr>
        <p:txBody>
          <a:bodyPr/>
          <a:lstStyle/>
          <a:p>
            <a:pPr marL="342900" indent="-342900">
              <a:spcBef>
                <a:spcPct val="20000"/>
              </a:spcBef>
              <a:buClr>
                <a:schemeClr val="tx1"/>
              </a:buClr>
              <a:buSzPct val="120000"/>
              <a:buFont typeface="Wingdings" pitchFamily="2" charset="2"/>
              <a:buChar char="§"/>
            </a:pPr>
            <a:r>
              <a:rPr lang="en-US" sz="2400" b="1" dirty="0">
                <a:solidFill>
                  <a:srgbClr val="660066"/>
                </a:solidFill>
              </a:rPr>
              <a:t>Cycle time </a:t>
            </a:r>
            <a:r>
              <a:rPr lang="en-US" sz="2000" dirty="0"/>
              <a:t>(or cycle period or clock period)</a:t>
            </a:r>
            <a:r>
              <a:rPr lang="en-US" sz="2400" dirty="0"/>
              <a:t> </a:t>
            </a:r>
            <a:endParaRPr lang="en-US" sz="2400" dirty="0" smtClean="0"/>
          </a:p>
          <a:p>
            <a:pPr marL="800100" lvl="1" indent="-342900">
              <a:spcBef>
                <a:spcPct val="20000"/>
              </a:spcBef>
              <a:buClr>
                <a:schemeClr val="tx1"/>
              </a:buClr>
              <a:buSzPct val="120000"/>
              <a:buFont typeface="Wingdings" pitchFamily="2" charset="2"/>
              <a:buChar char="§"/>
            </a:pPr>
            <a:r>
              <a:rPr lang="en-US" sz="2400" dirty="0" smtClean="0"/>
              <a:t>Time </a:t>
            </a:r>
            <a:r>
              <a:rPr lang="en-US" sz="2400" dirty="0"/>
              <a:t>between two consecutive rising edges, measured in seconds.</a:t>
            </a:r>
          </a:p>
        </p:txBody>
      </p:sp>
      <p:sp>
        <p:nvSpPr>
          <p:cNvPr id="39" name="Rectangle 32"/>
          <p:cNvSpPr>
            <a:spLocks noChangeArrowheads="1"/>
          </p:cNvSpPr>
          <p:nvPr/>
        </p:nvSpPr>
        <p:spPr bwMode="auto">
          <a:xfrm>
            <a:off x="388376" y="5155672"/>
            <a:ext cx="8458200" cy="1399300"/>
          </a:xfrm>
          <a:prstGeom prst="rect">
            <a:avLst/>
          </a:prstGeom>
          <a:noFill/>
          <a:ln w="9525">
            <a:noFill/>
            <a:miter lim="800000"/>
            <a:headEnd/>
            <a:tailEnd/>
          </a:ln>
        </p:spPr>
        <p:txBody>
          <a:bodyPr/>
          <a:lstStyle/>
          <a:p>
            <a:pPr marL="342900" indent="-342900">
              <a:spcBef>
                <a:spcPct val="20000"/>
              </a:spcBef>
              <a:buClr>
                <a:schemeClr val="tx1"/>
              </a:buClr>
              <a:buSzPct val="120000"/>
              <a:buFont typeface="Wingdings" pitchFamily="2" charset="2"/>
              <a:buChar char="§"/>
            </a:pPr>
            <a:r>
              <a:rPr lang="en-US" sz="2400" b="1" dirty="0">
                <a:solidFill>
                  <a:srgbClr val="0000FF"/>
                </a:solidFill>
              </a:rPr>
              <a:t>Clock rate</a:t>
            </a:r>
            <a:r>
              <a:rPr lang="en-US" sz="2400" b="1" dirty="0"/>
              <a:t> </a:t>
            </a:r>
            <a:r>
              <a:rPr lang="en-US" sz="2400" dirty="0"/>
              <a:t>(or clock frequency) </a:t>
            </a:r>
            <a:endParaRPr lang="en-US" sz="2400" dirty="0" smtClean="0"/>
          </a:p>
          <a:p>
            <a:pPr marL="800100" lvl="1" indent="-342900">
              <a:spcBef>
                <a:spcPct val="20000"/>
              </a:spcBef>
              <a:buClr>
                <a:schemeClr val="tx1"/>
              </a:buClr>
              <a:buSzPct val="120000"/>
            </a:pPr>
            <a:r>
              <a:rPr lang="en-US" sz="2200" dirty="0" smtClean="0"/>
              <a:t>= 1 / cycle-time </a:t>
            </a:r>
            <a:endParaRPr lang="en-US" sz="2200" dirty="0"/>
          </a:p>
          <a:p>
            <a:pPr marL="800100" lvl="1" indent="-342900">
              <a:spcBef>
                <a:spcPct val="20000"/>
              </a:spcBef>
              <a:buClr>
                <a:schemeClr val="tx1"/>
              </a:buClr>
              <a:buSzPct val="120000"/>
            </a:pPr>
            <a:r>
              <a:rPr lang="en-US" sz="2200" dirty="0" smtClean="0"/>
              <a:t>= number-of-cycles/second (unit is Hz; 1 Hz = 1 cycle/second)</a:t>
            </a:r>
          </a:p>
        </p:txBody>
      </p:sp>
    </p:spTree>
    <p:extLst>
      <p:ext uri="{BB962C8B-B14F-4D97-AF65-F5344CB8AC3E}">
        <p14:creationId xmlns:p14="http://schemas.microsoft.com/office/powerpoint/2010/main" val="8007309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dissolve">
                                      <p:cBhvr>
                                        <p:cTn id="12" dur="500"/>
                                        <p:tgtEl>
                                          <p:spTgt spid="36"/>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8">
                                            <p:txEl>
                                              <p:pRg st="0" end="0"/>
                                            </p:txEl>
                                          </p:spTgt>
                                        </p:tgtEl>
                                        <p:attrNameLst>
                                          <p:attrName>style.visibility</p:attrName>
                                        </p:attrNameLst>
                                      </p:cBhvr>
                                      <p:to>
                                        <p:strVal val="visible"/>
                                      </p:to>
                                    </p:set>
                                    <p:animEffect transition="in" filter="wipe(up)">
                                      <p:cBhvr>
                                        <p:cTn id="21" dur="500"/>
                                        <p:tgtEl>
                                          <p:spTgt spid="38">
                                            <p:txEl>
                                              <p:pRg st="0" end="0"/>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38">
                                            <p:txEl>
                                              <p:pRg st="1" end="1"/>
                                            </p:txEl>
                                          </p:spTgt>
                                        </p:tgtEl>
                                        <p:attrNameLst>
                                          <p:attrName>style.visibility</p:attrName>
                                        </p:attrNameLst>
                                      </p:cBhvr>
                                      <p:to>
                                        <p:strVal val="visible"/>
                                      </p:to>
                                    </p:set>
                                    <p:animEffect transition="in" filter="wipe(up)">
                                      <p:cBhvr>
                                        <p:cTn id="24" dur="500"/>
                                        <p:tgtEl>
                                          <p:spTgt spid="38">
                                            <p:txEl>
                                              <p:pRg st="1" end="1"/>
                                            </p:txEl>
                                          </p:spTgt>
                                        </p:tgtEl>
                                      </p:cBhvr>
                                    </p:animEffect>
                                  </p:childTnLst>
                                </p:cTn>
                              </p:par>
                            </p:childTnLst>
                          </p:cTn>
                        </p:par>
                        <p:par>
                          <p:cTn id="25" fill="hold">
                            <p:stCondLst>
                              <p:cond delay="500"/>
                            </p:stCondLst>
                            <p:childTnLst>
                              <p:par>
                                <p:cTn id="26" presetID="9" presetClass="entr" presetSubtype="0" fill="hold" grpId="0"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dissolve">
                                      <p:cBhvr>
                                        <p:cTn id="28" dur="500"/>
                                        <p:tgtEl>
                                          <p:spTgt spid="35"/>
                                        </p:tgtEl>
                                      </p:cBhvr>
                                    </p:animEffect>
                                  </p:childTnLst>
                                </p:cTn>
                              </p:par>
                            </p:childTnLst>
                          </p:cTn>
                        </p:par>
                        <p:par>
                          <p:cTn id="29" fill="hold">
                            <p:stCondLst>
                              <p:cond delay="1000"/>
                            </p:stCondLst>
                            <p:childTnLst>
                              <p:par>
                                <p:cTn id="30" presetID="9" presetClass="entr" presetSubtype="0" fill="hold" grpId="0" nodeType="after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dissolve">
                                      <p:cBhvr>
                                        <p:cTn id="32" dur="500"/>
                                        <p:tgtEl>
                                          <p:spTgt spid="37"/>
                                        </p:tgtEl>
                                      </p:cBhvr>
                                    </p:animEffect>
                                  </p:childTnLst>
                                </p:cTn>
                              </p:par>
                            </p:childTnLst>
                          </p:cTn>
                        </p:par>
                        <p:par>
                          <p:cTn id="33" fill="hold">
                            <p:stCondLst>
                              <p:cond delay="1500"/>
                            </p:stCondLst>
                            <p:childTnLst>
                              <p:par>
                                <p:cTn id="34" presetID="9" presetClass="entr" presetSubtype="0" fill="hold"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dissolve">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39">
                                            <p:txEl>
                                              <p:pRg st="0" end="0"/>
                                            </p:txEl>
                                          </p:spTgt>
                                        </p:tgtEl>
                                        <p:attrNameLst>
                                          <p:attrName>style.visibility</p:attrName>
                                        </p:attrNameLst>
                                      </p:cBhvr>
                                      <p:to>
                                        <p:strVal val="visible"/>
                                      </p:to>
                                    </p:set>
                                    <p:animEffect transition="in" filter="wipe(up)">
                                      <p:cBhvr>
                                        <p:cTn id="41" dur="500"/>
                                        <p:tgtEl>
                                          <p:spTgt spid="39">
                                            <p:txEl>
                                              <p:pRg st="0" end="0"/>
                                            </p:txEl>
                                          </p:spTgt>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39">
                                            <p:txEl>
                                              <p:pRg st="1" end="1"/>
                                            </p:txEl>
                                          </p:spTgt>
                                        </p:tgtEl>
                                        <p:attrNameLst>
                                          <p:attrName>style.visibility</p:attrName>
                                        </p:attrNameLst>
                                      </p:cBhvr>
                                      <p:to>
                                        <p:strVal val="visible"/>
                                      </p:to>
                                    </p:set>
                                    <p:animEffect transition="in" filter="wipe(up)">
                                      <p:cBhvr>
                                        <p:cTn id="44" dur="500"/>
                                        <p:tgtEl>
                                          <p:spTgt spid="39">
                                            <p:txEl>
                                              <p:pRg st="1" end="1"/>
                                            </p:txEl>
                                          </p:spTgt>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39">
                                            <p:txEl>
                                              <p:pRg st="2" end="2"/>
                                            </p:txEl>
                                          </p:spTgt>
                                        </p:tgtEl>
                                        <p:attrNameLst>
                                          <p:attrName>style.visibility</p:attrName>
                                        </p:attrNameLst>
                                      </p:cBhvr>
                                      <p:to>
                                        <p:strVal val="visible"/>
                                      </p:to>
                                    </p:set>
                                    <p:animEffect transition="in" filter="wipe(up)">
                                      <p:cBhvr>
                                        <p:cTn id="47" dur="500"/>
                                        <p:tgtEl>
                                          <p:spTgt spid="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5" grpId="0" animBg="1"/>
      <p:bldP spid="36" grpId="0" animBg="1"/>
      <p:bldP spid="37" grpId="0" animBg="1"/>
      <p:bldP spid="38" grpId="0" build="p"/>
      <p:bldP spid="3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a:solidFill>
                  <a:srgbClr val="0000FF"/>
                </a:solidFill>
              </a:rPr>
              <a:t>1. </a:t>
            </a:r>
            <a:r>
              <a:rPr lang="en-GB" sz="3600" dirty="0" smtClean="0">
                <a:solidFill>
                  <a:srgbClr val="0000FF"/>
                </a:solidFill>
              </a:rPr>
              <a:t>Execution Time: </a:t>
            </a:r>
            <a:r>
              <a:rPr lang="en-GB" sz="3600" dirty="0" smtClean="0">
                <a:solidFill>
                  <a:srgbClr val="C00000"/>
                </a:solidFill>
              </a:rPr>
              <a:t>Version 1.0</a:t>
            </a:r>
            <a:endParaRPr lang="en-GB" sz="3600" b="1" dirty="0">
              <a:solidFill>
                <a:srgbClr val="C00000"/>
              </a:solidFill>
            </a:endParaRPr>
          </a:p>
        </p:txBody>
      </p:sp>
      <p:sp>
        <p:nvSpPr>
          <p:cNvPr id="14340" name="Footer Placeholder 5"/>
          <p:cNvSpPr>
            <a:spLocks noGrp="1"/>
          </p:cNvSpPr>
          <p:nvPr>
            <p:ph type="ftr" sz="quarter" idx="11"/>
          </p:nvPr>
        </p:nvSpPr>
        <p:spPr>
          <a:noFill/>
        </p:spPr>
        <p:txBody>
          <a:bodyPr/>
          <a:lstStyle/>
          <a:p>
            <a:pPr algn="l"/>
            <a:r>
              <a:rPr lang="en-SG" smtClean="0"/>
              <a:t>Lecture #24: Performance</a:t>
            </a:r>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6" name="Slide Number Placeholder 6">
            <a:extLst>
              <a:ext uri="{FF2B5EF4-FFF2-40B4-BE49-F238E27FC236}">
                <a16:creationId xmlns:a16="http://schemas.microsoft.com/office/drawing/2014/main" id="{7BBCA664-8EEB-456C-87B6-B863F3B3E9CD}"/>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7</a:t>
            </a:fld>
            <a:endParaRPr dirty="0"/>
          </a:p>
        </p:txBody>
      </p:sp>
      <p:sp>
        <p:nvSpPr>
          <p:cNvPr id="40" name="Rectangle 3"/>
          <p:cNvSpPr txBox="1">
            <a:spLocks noChangeArrowheads="1"/>
          </p:cNvSpPr>
          <p:nvPr/>
        </p:nvSpPr>
        <p:spPr>
          <a:xfrm>
            <a:off x="457200" y="2743200"/>
            <a:ext cx="8229600" cy="27432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3050" indent="-273050" fontAlgn="auto">
              <a:spcAft>
                <a:spcPts val="0"/>
              </a:spcAft>
              <a:buSzPct val="120000"/>
              <a:buFont typeface="Wingdings" pitchFamily="2" charset="2"/>
              <a:buChar char="§"/>
            </a:pPr>
            <a:r>
              <a:rPr lang="en-US" dirty="0" smtClean="0"/>
              <a:t>Therefore, to improve performance (everything else being equal), you can do the following:</a:t>
            </a:r>
          </a:p>
          <a:p>
            <a:pPr fontAlgn="auto">
              <a:spcBef>
                <a:spcPct val="50000"/>
              </a:spcBef>
              <a:spcAft>
                <a:spcPts val="0"/>
              </a:spcAft>
              <a:buSzPct val="120000"/>
              <a:buFont typeface="Wingdings" pitchFamily="2" charset="2"/>
              <a:buNone/>
            </a:pPr>
            <a:r>
              <a:rPr lang="en-US" sz="2000" dirty="0" smtClean="0"/>
              <a:t> 	</a:t>
            </a:r>
            <a:r>
              <a:rPr lang="en-US" dirty="0" smtClean="0">
                <a:solidFill>
                  <a:srgbClr val="C00000"/>
                </a:solidFill>
                <a:sym typeface="Wingdings" pitchFamily="2" charset="2"/>
              </a:rPr>
              <a:t></a:t>
            </a:r>
            <a:r>
              <a:rPr lang="en-US" dirty="0" smtClean="0"/>
              <a:t> Reduce the number of cycles for a program, or</a:t>
            </a:r>
          </a:p>
          <a:p>
            <a:pPr fontAlgn="auto">
              <a:spcBef>
                <a:spcPct val="50000"/>
              </a:spcBef>
              <a:spcAft>
                <a:spcPts val="0"/>
              </a:spcAft>
              <a:buSzPct val="120000"/>
              <a:buFont typeface="Wingdings" pitchFamily="2" charset="2"/>
              <a:buNone/>
            </a:pPr>
            <a:r>
              <a:rPr lang="en-US" dirty="0" smtClean="0"/>
              <a:t>	</a:t>
            </a:r>
            <a:r>
              <a:rPr lang="en-US" dirty="0" smtClean="0">
                <a:solidFill>
                  <a:srgbClr val="C00000"/>
                </a:solidFill>
                <a:sym typeface="Wingdings" pitchFamily="2" charset="2"/>
              </a:rPr>
              <a:t></a:t>
            </a:r>
            <a:r>
              <a:rPr lang="en-US" dirty="0" smtClean="0"/>
              <a:t> Reduce the clock cycle time, or equivalently,</a:t>
            </a:r>
          </a:p>
          <a:p>
            <a:pPr fontAlgn="auto">
              <a:spcBef>
                <a:spcPct val="50000"/>
              </a:spcBef>
              <a:spcAft>
                <a:spcPts val="0"/>
              </a:spcAft>
              <a:buSzPct val="120000"/>
              <a:buFont typeface="Wingdings" pitchFamily="2" charset="2"/>
              <a:buNone/>
            </a:pPr>
            <a:r>
              <a:rPr lang="en-US" dirty="0" smtClean="0"/>
              <a:t>	</a:t>
            </a:r>
            <a:r>
              <a:rPr lang="en-US" dirty="0" smtClean="0">
                <a:solidFill>
                  <a:srgbClr val="006600"/>
                </a:solidFill>
                <a:sym typeface="Wingdings" pitchFamily="2" charset="2"/>
              </a:rPr>
              <a:t></a:t>
            </a:r>
            <a:r>
              <a:rPr lang="en-US" dirty="0" smtClean="0"/>
              <a:t> Increase the clock rate</a:t>
            </a:r>
          </a:p>
        </p:txBody>
      </p:sp>
      <p:graphicFrame>
        <p:nvGraphicFramePr>
          <p:cNvPr id="41" name="Object 5">
            <a:hlinkClick r:id="" action="ppaction://ole?verb=0"/>
          </p:cNvPr>
          <p:cNvGraphicFramePr>
            <a:graphicFrameLocks/>
          </p:cNvGraphicFramePr>
          <p:nvPr>
            <p:extLst>
              <p:ext uri="{D42A27DB-BD31-4B8C-83A1-F6EECF244321}">
                <p14:modId xmlns:p14="http://schemas.microsoft.com/office/powerpoint/2010/main" val="1970214986"/>
              </p:ext>
            </p:extLst>
          </p:nvPr>
        </p:nvGraphicFramePr>
        <p:xfrm>
          <a:off x="1905000" y="1442852"/>
          <a:ext cx="4876800" cy="1193800"/>
        </p:xfrm>
        <a:graphic>
          <a:graphicData uri="http://schemas.openxmlformats.org/presentationml/2006/ole">
            <mc:AlternateContent xmlns:mc="http://schemas.openxmlformats.org/markup-compatibility/2006">
              <mc:Choice xmlns:v="urn:schemas-microsoft-com:vml" Requires="v">
                <p:oleObj spid="_x0000_s5174" name="Equation" r:id="rId4" imgW="3124080" imgH="952200" progId="Equation.2">
                  <p:embed/>
                </p:oleObj>
              </mc:Choice>
              <mc:Fallback>
                <p:oleObj name="Equation" r:id="rId4" imgW="3124080" imgH="952200" progId="Equation.2">
                  <p:embed/>
                  <p:pic>
                    <p:nvPicPr>
                      <p:cNvPr id="3074" name="Object 5">
                        <a:hlinkClick r:id="" action="ppaction://ole?verb=0"/>
                      </p:cNvPr>
                      <p:cNvPicPr>
                        <a:picLocks noChangeArrowheads="1"/>
                      </p:cNvPicPr>
                      <p:nvPr/>
                    </p:nvPicPr>
                    <p:blipFill>
                      <a:blip r:embed="rId5">
                        <a:extLst>
                          <a:ext uri="{28A0092B-C50C-407E-A947-70E740481C1C}">
                            <a14:useLocalDpi xmlns:a14="http://schemas.microsoft.com/office/drawing/2010/main" val="0"/>
                          </a:ext>
                        </a:extLst>
                      </a:blip>
                      <a:srcRect r="6796" b="28572"/>
                      <a:stretch>
                        <a:fillRect/>
                      </a:stretch>
                    </p:blipFill>
                    <p:spPr bwMode="auto">
                      <a:xfrm>
                        <a:off x="1905000" y="1442852"/>
                        <a:ext cx="4876800" cy="119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781479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smtClean="0">
                <a:solidFill>
                  <a:schemeClr val="tx1"/>
                </a:solidFill>
              </a:rPr>
              <a:t>Exercise 1: </a:t>
            </a:r>
            <a:r>
              <a:rPr lang="en-GB" sz="3600" dirty="0" smtClean="0">
                <a:solidFill>
                  <a:srgbClr val="0000FF"/>
                </a:solidFill>
              </a:rPr>
              <a:t>Clock Cycle &amp; Clock Rate</a:t>
            </a:r>
            <a:endParaRPr lang="en-GB" sz="3600" b="1" dirty="0">
              <a:solidFill>
                <a:srgbClr val="C00000"/>
              </a:solidFill>
            </a:endParaRPr>
          </a:p>
        </p:txBody>
      </p:sp>
      <p:sp>
        <p:nvSpPr>
          <p:cNvPr id="14340" name="Footer Placeholder 5"/>
          <p:cNvSpPr>
            <a:spLocks noGrp="1"/>
          </p:cNvSpPr>
          <p:nvPr>
            <p:ph type="ftr" sz="quarter" idx="11"/>
          </p:nvPr>
        </p:nvSpPr>
        <p:spPr>
          <a:noFill/>
        </p:spPr>
        <p:txBody>
          <a:bodyPr/>
          <a:lstStyle/>
          <a:p>
            <a:pPr algn="l"/>
            <a:r>
              <a:rPr lang="en-SG" smtClean="0"/>
              <a:t>Lecture #24: Performance</a:t>
            </a:r>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6" name="Slide Number Placeholder 6">
            <a:extLst>
              <a:ext uri="{FF2B5EF4-FFF2-40B4-BE49-F238E27FC236}">
                <a16:creationId xmlns:a16="http://schemas.microsoft.com/office/drawing/2014/main" id="{7BBCA664-8EEB-456C-87B6-B863F3B3E9CD}"/>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8</a:t>
            </a:fld>
            <a:endParaRPr dirty="0"/>
          </a:p>
        </p:txBody>
      </p:sp>
      <p:sp>
        <p:nvSpPr>
          <p:cNvPr id="8" name="Rectangle 3"/>
          <p:cNvSpPr txBox="1">
            <a:spLocks noChangeArrowheads="1"/>
          </p:cNvSpPr>
          <p:nvPr/>
        </p:nvSpPr>
        <p:spPr>
          <a:xfrm>
            <a:off x="457200" y="1346417"/>
            <a:ext cx="8229600" cy="287081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3050" indent="-273050" fontAlgn="auto">
              <a:spcBef>
                <a:spcPts val="600"/>
              </a:spcBef>
              <a:spcAft>
                <a:spcPts val="0"/>
              </a:spcAft>
              <a:buFont typeface="Wingdings" panose="05000000000000000000" pitchFamily="2" charset="2"/>
              <a:buChar char="§"/>
            </a:pPr>
            <a:r>
              <a:rPr lang="en-US" sz="2200" dirty="0" smtClean="0"/>
              <a:t>Program P runs in </a:t>
            </a:r>
            <a:r>
              <a:rPr lang="en-US" sz="2200" dirty="0" smtClean="0">
                <a:solidFill>
                  <a:srgbClr val="C00000"/>
                </a:solidFill>
              </a:rPr>
              <a:t>10 seconds on machine A, </a:t>
            </a:r>
            <a:r>
              <a:rPr lang="en-US" sz="2200" dirty="0" smtClean="0"/>
              <a:t>which has a </a:t>
            </a:r>
            <a:r>
              <a:rPr lang="en-US" sz="2200" dirty="0" smtClean="0">
                <a:solidFill>
                  <a:srgbClr val="C00000"/>
                </a:solidFill>
              </a:rPr>
              <a:t>400 MHz clock</a:t>
            </a:r>
            <a:r>
              <a:rPr lang="en-US" sz="2200" dirty="0" smtClean="0"/>
              <a:t>. </a:t>
            </a:r>
          </a:p>
          <a:p>
            <a:pPr marL="273050" indent="-273050" fontAlgn="auto">
              <a:spcBef>
                <a:spcPts val="600"/>
              </a:spcBef>
              <a:spcAft>
                <a:spcPts val="0"/>
              </a:spcAft>
              <a:buFont typeface="Wingdings" panose="05000000000000000000" pitchFamily="2" charset="2"/>
              <a:buChar char="§"/>
            </a:pPr>
            <a:r>
              <a:rPr lang="en-US" sz="2200" dirty="0" smtClean="0"/>
              <a:t>Suppose we are trying to build a </a:t>
            </a:r>
            <a:r>
              <a:rPr lang="en-US" sz="2200" dirty="0" smtClean="0">
                <a:solidFill>
                  <a:srgbClr val="C00000"/>
                </a:solidFill>
              </a:rPr>
              <a:t>new machine B </a:t>
            </a:r>
            <a:r>
              <a:rPr lang="en-US" sz="2200" dirty="0" smtClean="0"/>
              <a:t>that will run this program in </a:t>
            </a:r>
            <a:r>
              <a:rPr lang="en-US" sz="2200" dirty="0" smtClean="0">
                <a:solidFill>
                  <a:srgbClr val="C00000"/>
                </a:solidFill>
              </a:rPr>
              <a:t>6 seconds</a:t>
            </a:r>
            <a:r>
              <a:rPr lang="en-US" sz="2200" dirty="0" smtClean="0"/>
              <a:t>. Unfortunately, the increase in clock rate has an averse effect on the rest of the CPU design, causing </a:t>
            </a:r>
            <a:r>
              <a:rPr lang="en-US" sz="2200" dirty="0" smtClean="0">
                <a:solidFill>
                  <a:srgbClr val="C00000"/>
                </a:solidFill>
              </a:rPr>
              <a:t>machine B </a:t>
            </a:r>
            <a:r>
              <a:rPr lang="en-US" sz="2200" dirty="0" smtClean="0"/>
              <a:t>to require </a:t>
            </a:r>
            <a:r>
              <a:rPr lang="en-US" sz="2200" dirty="0" smtClean="0">
                <a:solidFill>
                  <a:srgbClr val="C00000"/>
                </a:solidFill>
              </a:rPr>
              <a:t>1.2 times as many clock cycles as machine A </a:t>
            </a:r>
            <a:r>
              <a:rPr lang="en-US" sz="2200" dirty="0" smtClean="0"/>
              <a:t>for the same program. What clock rate should we target at to hit our goal?</a:t>
            </a:r>
            <a:endParaRPr lang="en-GB" sz="2200" dirty="0" smtClean="0">
              <a:sym typeface="Symbol" pitchFamily="18" charset="2"/>
            </a:endParaRPr>
          </a:p>
        </p:txBody>
      </p:sp>
      <p:sp>
        <p:nvSpPr>
          <p:cNvPr id="9" name="Text Box 4"/>
          <p:cNvSpPr txBox="1">
            <a:spLocks noChangeArrowheads="1"/>
          </p:cNvSpPr>
          <p:nvPr/>
        </p:nvSpPr>
        <p:spPr bwMode="auto">
          <a:xfrm>
            <a:off x="152400" y="6400800"/>
            <a:ext cx="304800" cy="201613"/>
          </a:xfrm>
          <a:prstGeom prst="rect">
            <a:avLst/>
          </a:prstGeom>
          <a:noFill/>
          <a:ln w="9525">
            <a:noFill/>
            <a:miter lim="800000"/>
            <a:headEnd/>
            <a:tailEnd/>
          </a:ln>
        </p:spPr>
        <p:txBody>
          <a:bodyPr lIns="9144" tIns="9144" rIns="9144" bIns="9144">
            <a:spAutoFit/>
          </a:bodyPr>
          <a:lstStyle/>
          <a:p>
            <a:pPr algn="ctr">
              <a:spcBef>
                <a:spcPct val="50000"/>
              </a:spcBef>
            </a:pPr>
            <a:r>
              <a:rPr lang="en-US" sz="1200" dirty="0">
                <a:sym typeface="Wingdings 2" pitchFamily="18" charset="2"/>
              </a:rPr>
              <a:t></a:t>
            </a:r>
          </a:p>
        </p:txBody>
      </p:sp>
      <p:sp>
        <p:nvSpPr>
          <p:cNvPr id="10" name="Rectangle 5"/>
          <p:cNvSpPr>
            <a:spLocks noChangeArrowheads="1"/>
          </p:cNvSpPr>
          <p:nvPr/>
        </p:nvSpPr>
        <p:spPr bwMode="auto">
          <a:xfrm>
            <a:off x="381000" y="4217233"/>
            <a:ext cx="8229600" cy="1981200"/>
          </a:xfrm>
          <a:prstGeom prst="rect">
            <a:avLst/>
          </a:prstGeom>
          <a:noFill/>
          <a:ln w="9525">
            <a:noFill/>
            <a:miter lim="800000"/>
            <a:headEnd/>
            <a:tailEnd/>
          </a:ln>
        </p:spPr>
        <p:txBody>
          <a:bodyPr/>
          <a:lstStyle/>
          <a:p>
            <a:pPr marL="342900" indent="-342900">
              <a:spcBef>
                <a:spcPct val="20000"/>
              </a:spcBef>
              <a:buClr>
                <a:schemeClr val="accent1"/>
              </a:buClr>
              <a:buSzPct val="65000"/>
              <a:buFont typeface="Wingdings" pitchFamily="2" charset="2"/>
              <a:buChar char="n"/>
            </a:pPr>
            <a:r>
              <a:rPr lang="en-US" sz="2400" u="sng" dirty="0" smtClean="0"/>
              <a:t>Answer:</a:t>
            </a:r>
            <a:endParaRPr lang="en-US" sz="2400" dirty="0"/>
          </a:p>
          <a:p>
            <a:pPr marL="669925" lvl="1" indent="-325438">
              <a:spcBef>
                <a:spcPct val="20000"/>
              </a:spcBef>
              <a:buClr>
                <a:schemeClr val="accent2"/>
              </a:buClr>
              <a:buSzPct val="60000"/>
              <a:buFont typeface="Wingdings" pitchFamily="2" charset="2"/>
              <a:buNone/>
            </a:pPr>
            <a:r>
              <a:rPr lang="en-US" sz="2000" dirty="0">
                <a:solidFill>
                  <a:srgbClr val="660033"/>
                </a:solidFill>
              </a:rPr>
              <a:t>Let C be the number of clock cycles required for that program.</a:t>
            </a:r>
          </a:p>
          <a:p>
            <a:pPr marL="669925" lvl="1" indent="-325438">
              <a:spcBef>
                <a:spcPct val="20000"/>
              </a:spcBef>
              <a:buClr>
                <a:schemeClr val="accent2"/>
              </a:buClr>
              <a:buSzPct val="60000"/>
              <a:buFont typeface="Wingdings" pitchFamily="2" charset="2"/>
              <a:buNone/>
            </a:pPr>
            <a:r>
              <a:rPr lang="en-US" sz="2000" dirty="0">
                <a:solidFill>
                  <a:srgbClr val="660033"/>
                </a:solidFill>
              </a:rPr>
              <a:t>For A: Time = 10 sec. = C </a:t>
            </a:r>
            <a:r>
              <a:rPr lang="en-US" sz="2000" dirty="0">
                <a:solidFill>
                  <a:srgbClr val="660033"/>
                </a:solidFill>
                <a:sym typeface="Symbol" pitchFamily="18" charset="2"/>
              </a:rPr>
              <a:t></a:t>
            </a:r>
            <a:r>
              <a:rPr lang="en-US" sz="2000" dirty="0">
                <a:solidFill>
                  <a:srgbClr val="660033"/>
                </a:solidFill>
              </a:rPr>
              <a:t> </a:t>
            </a:r>
            <a:r>
              <a:rPr lang="en-US" sz="2000" dirty="0" smtClean="0">
                <a:solidFill>
                  <a:srgbClr val="660033"/>
                </a:solidFill>
              </a:rPr>
              <a:t>1/400MHz</a:t>
            </a:r>
            <a:endParaRPr lang="en-US" sz="2000" dirty="0">
              <a:solidFill>
                <a:srgbClr val="660033"/>
              </a:solidFill>
            </a:endParaRPr>
          </a:p>
          <a:p>
            <a:pPr marL="669925" lvl="1" indent="-325438">
              <a:spcBef>
                <a:spcPct val="20000"/>
              </a:spcBef>
              <a:buClr>
                <a:schemeClr val="accent2"/>
              </a:buClr>
              <a:buSzPct val="60000"/>
              <a:buFont typeface="Wingdings" pitchFamily="2" charset="2"/>
              <a:buNone/>
            </a:pPr>
            <a:r>
              <a:rPr lang="en-US" sz="2000" dirty="0">
                <a:solidFill>
                  <a:srgbClr val="660033"/>
                </a:solidFill>
              </a:rPr>
              <a:t>For B: Time = 6 sec. = (1.2 </a:t>
            </a:r>
            <a:r>
              <a:rPr lang="en-US" sz="2000" dirty="0">
                <a:solidFill>
                  <a:srgbClr val="660033"/>
                </a:solidFill>
                <a:sym typeface="Symbol" pitchFamily="18" charset="2"/>
              </a:rPr>
              <a:t></a:t>
            </a:r>
            <a:r>
              <a:rPr lang="en-US" sz="2000" dirty="0">
                <a:solidFill>
                  <a:srgbClr val="660033"/>
                </a:solidFill>
              </a:rPr>
              <a:t> C) </a:t>
            </a:r>
            <a:r>
              <a:rPr lang="en-US" sz="2000" dirty="0">
                <a:solidFill>
                  <a:srgbClr val="660033"/>
                </a:solidFill>
                <a:sym typeface="Symbol" pitchFamily="18" charset="2"/>
              </a:rPr>
              <a:t></a:t>
            </a:r>
            <a:r>
              <a:rPr lang="en-US" sz="2000" dirty="0">
                <a:solidFill>
                  <a:srgbClr val="660033"/>
                </a:solidFill>
              </a:rPr>
              <a:t> </a:t>
            </a:r>
            <a:r>
              <a:rPr lang="en-US" sz="2000" dirty="0" smtClean="0">
                <a:solidFill>
                  <a:srgbClr val="660033"/>
                </a:solidFill>
              </a:rPr>
              <a:t>1/</a:t>
            </a:r>
            <a:r>
              <a:rPr lang="en-US" sz="2000" b="1" i="1" dirty="0" err="1" smtClean="0">
                <a:solidFill>
                  <a:srgbClr val="660066"/>
                </a:solidFill>
              </a:rPr>
              <a:t>clock_rateB</a:t>
            </a:r>
            <a:endParaRPr lang="en-US" sz="2000" b="1" i="1" dirty="0">
              <a:solidFill>
                <a:srgbClr val="660066"/>
              </a:solidFill>
            </a:endParaRPr>
          </a:p>
          <a:p>
            <a:pPr marL="669925" lvl="1" indent="-325438">
              <a:spcBef>
                <a:spcPct val="20000"/>
              </a:spcBef>
              <a:buClr>
                <a:schemeClr val="accent2"/>
              </a:buClr>
              <a:buSzPct val="60000"/>
              <a:buFont typeface="Wingdings" pitchFamily="2" charset="2"/>
              <a:buNone/>
            </a:pPr>
            <a:r>
              <a:rPr lang="en-US" sz="2000" dirty="0">
                <a:solidFill>
                  <a:srgbClr val="660033"/>
                </a:solidFill>
              </a:rPr>
              <a:t>Therefore, </a:t>
            </a:r>
            <a:r>
              <a:rPr lang="en-US" sz="2000" b="1" i="1" dirty="0" err="1">
                <a:solidFill>
                  <a:srgbClr val="660066"/>
                </a:solidFill>
              </a:rPr>
              <a:t>clock_rateB</a:t>
            </a:r>
            <a:r>
              <a:rPr lang="en-US" sz="2000" dirty="0">
                <a:solidFill>
                  <a:srgbClr val="660033"/>
                </a:solidFill>
              </a:rPr>
              <a:t> = </a:t>
            </a:r>
            <a:endParaRPr lang="en-GB" sz="2000" dirty="0">
              <a:solidFill>
                <a:srgbClr val="660033"/>
              </a:solidFill>
            </a:endParaRPr>
          </a:p>
        </p:txBody>
      </p:sp>
      <p:sp>
        <p:nvSpPr>
          <p:cNvPr id="11" name="TextBox 10"/>
          <p:cNvSpPr txBox="1"/>
          <p:nvPr/>
        </p:nvSpPr>
        <p:spPr>
          <a:xfrm>
            <a:off x="3709801" y="5699452"/>
            <a:ext cx="3130386" cy="461665"/>
          </a:xfrm>
          <a:prstGeom prst="rect">
            <a:avLst/>
          </a:prstGeom>
          <a:noFill/>
        </p:spPr>
        <p:txBody>
          <a:bodyPr wrap="square" rtlCol="0">
            <a:spAutoFit/>
          </a:bodyPr>
          <a:lstStyle/>
          <a:p>
            <a:r>
              <a:rPr lang="en-US" sz="2400" dirty="0" smtClean="0">
                <a:solidFill>
                  <a:srgbClr val="C00000"/>
                </a:solidFill>
              </a:rPr>
              <a:t>10 </a:t>
            </a:r>
            <a:r>
              <a:rPr lang="en-US" sz="2400" dirty="0" smtClean="0">
                <a:solidFill>
                  <a:srgbClr val="C00000"/>
                </a:solidFill>
                <a:sym typeface="Symbol"/>
              </a:rPr>
              <a:t> 400</a:t>
            </a:r>
            <a:r>
              <a:rPr lang="en-US" sz="2400" dirty="0">
                <a:solidFill>
                  <a:srgbClr val="C00000"/>
                </a:solidFill>
              </a:rPr>
              <a:t> </a:t>
            </a:r>
            <a:r>
              <a:rPr lang="en-US" sz="2400" dirty="0">
                <a:solidFill>
                  <a:srgbClr val="C00000"/>
                </a:solidFill>
                <a:sym typeface="Symbol"/>
              </a:rPr>
              <a:t> </a:t>
            </a:r>
            <a:r>
              <a:rPr lang="en-US" sz="2400" dirty="0" smtClean="0">
                <a:solidFill>
                  <a:srgbClr val="C00000"/>
                </a:solidFill>
                <a:sym typeface="Symbol"/>
              </a:rPr>
              <a:t>1.2/6 MHz  </a:t>
            </a:r>
            <a:endParaRPr lang="en-US" sz="2400" dirty="0">
              <a:solidFill>
                <a:srgbClr val="C00000"/>
              </a:solidFill>
            </a:endParaRPr>
          </a:p>
        </p:txBody>
      </p:sp>
      <p:sp>
        <p:nvSpPr>
          <p:cNvPr id="13" name="TextBox 12"/>
          <p:cNvSpPr txBox="1"/>
          <p:nvPr/>
        </p:nvSpPr>
        <p:spPr>
          <a:xfrm>
            <a:off x="6840187" y="5686873"/>
            <a:ext cx="1749500" cy="461665"/>
          </a:xfrm>
          <a:prstGeom prst="rect">
            <a:avLst/>
          </a:prstGeom>
          <a:noFill/>
        </p:spPr>
        <p:txBody>
          <a:bodyPr wrap="square" rtlCol="0">
            <a:spAutoFit/>
          </a:bodyPr>
          <a:lstStyle/>
          <a:p>
            <a:r>
              <a:rPr lang="en-US" sz="2400" dirty="0" smtClean="0">
                <a:solidFill>
                  <a:srgbClr val="C00000"/>
                </a:solidFill>
              </a:rPr>
              <a:t>= </a:t>
            </a:r>
            <a:r>
              <a:rPr lang="en-US" sz="2400" b="1" dirty="0" smtClean="0">
                <a:solidFill>
                  <a:srgbClr val="C00000"/>
                </a:solidFill>
              </a:rPr>
              <a:t>800 MHz</a:t>
            </a:r>
            <a:endParaRPr lang="en-US" sz="2400" b="1" dirty="0">
              <a:solidFill>
                <a:srgbClr val="C00000"/>
              </a:solidFill>
            </a:endParaRPr>
          </a:p>
        </p:txBody>
      </p:sp>
    </p:spTree>
    <p:extLst>
      <p:ext uri="{BB962C8B-B14F-4D97-AF65-F5344CB8AC3E}">
        <p14:creationId xmlns:p14="http://schemas.microsoft.com/office/powerpoint/2010/main" val="40211379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up)">
                                      <p:cBhvr>
                                        <p:cTn id="7" dur="500"/>
                                        <p:tgtEl>
                                          <p:spTgt spid="10">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wipe(up)">
                                      <p:cBhvr>
                                        <p:cTn id="10" dur="500"/>
                                        <p:tgtEl>
                                          <p:spTgt spid="10">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wipe(up)">
                                      <p:cBhvr>
                                        <p:cTn id="13" dur="500"/>
                                        <p:tgtEl>
                                          <p:spTgt spid="10">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animEffect transition="in" filter="wipe(up)">
                                      <p:cBhvr>
                                        <p:cTn id="16" dur="500"/>
                                        <p:tgtEl>
                                          <p:spTgt spid="10">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animEffect transition="in" filter="wipe(up)">
                                      <p:cBhvr>
                                        <p:cTn id="19" dur="500"/>
                                        <p:tgtEl>
                                          <p:spTgt spid="10">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ssolv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dissolve">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a:solidFill>
                  <a:srgbClr val="0000FF"/>
                </a:solidFill>
              </a:rPr>
              <a:t>1. </a:t>
            </a:r>
            <a:r>
              <a:rPr lang="en-GB" sz="3600" dirty="0" smtClean="0">
                <a:solidFill>
                  <a:srgbClr val="0000FF"/>
                </a:solidFill>
              </a:rPr>
              <a:t>Clock Cycles: </a:t>
            </a:r>
            <a:r>
              <a:rPr lang="en-GB" sz="3600" dirty="0" smtClean="0">
                <a:solidFill>
                  <a:srgbClr val="C00000"/>
                </a:solidFill>
              </a:rPr>
              <a:t>Proportional?</a:t>
            </a:r>
            <a:endParaRPr lang="en-GB" sz="3600" b="1" dirty="0">
              <a:solidFill>
                <a:srgbClr val="C00000"/>
              </a:solidFill>
            </a:endParaRPr>
          </a:p>
        </p:txBody>
      </p:sp>
      <p:sp>
        <p:nvSpPr>
          <p:cNvPr id="14340" name="Footer Placeholder 5"/>
          <p:cNvSpPr>
            <a:spLocks noGrp="1"/>
          </p:cNvSpPr>
          <p:nvPr>
            <p:ph type="ftr" sz="quarter" idx="11"/>
          </p:nvPr>
        </p:nvSpPr>
        <p:spPr>
          <a:noFill/>
        </p:spPr>
        <p:txBody>
          <a:bodyPr/>
          <a:lstStyle/>
          <a:p>
            <a:pPr algn="l"/>
            <a:r>
              <a:rPr lang="en-SG" smtClean="0"/>
              <a:t>Lecture #24: Performance</a:t>
            </a:r>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27" name="Content Placeholder 9">
            <a:extLst>
              <a:ext uri="{FF2B5EF4-FFF2-40B4-BE49-F238E27FC236}">
                <a16:creationId xmlns:a16="http://schemas.microsoft.com/office/drawing/2014/main" id="{E59EA6CE-4462-49FD-8EBF-C720A1919176}"/>
              </a:ext>
            </a:extLst>
          </p:cNvPr>
          <p:cNvSpPr>
            <a:spLocks noGrp="1"/>
          </p:cNvSpPr>
          <p:nvPr>
            <p:ph idx="1"/>
          </p:nvPr>
        </p:nvSpPr>
        <p:spPr>
          <a:xfrm>
            <a:off x="457200" y="1331187"/>
            <a:ext cx="8382000" cy="2616925"/>
          </a:xfrm>
        </p:spPr>
        <p:txBody>
          <a:bodyPr>
            <a:normAutofit/>
          </a:bodyPr>
          <a:lstStyle/>
          <a:p>
            <a:pPr marL="265113" indent="-265113">
              <a:spcBef>
                <a:spcPts val="600"/>
              </a:spcBef>
              <a:buSzPct val="100000"/>
              <a:buFont typeface="Wingdings" panose="05000000000000000000" pitchFamily="2" charset="2"/>
              <a:buChar char="§"/>
            </a:pPr>
            <a:r>
              <a:rPr lang="en-SG" sz="2800" dirty="0" smtClean="0"/>
              <a:t>Each instruction takes </a:t>
            </a:r>
            <a:r>
              <a:rPr lang="en-SG" sz="2800" i="1" dirty="0" smtClean="0"/>
              <a:t>n</a:t>
            </a:r>
            <a:r>
              <a:rPr lang="en-SG" sz="2800" dirty="0" smtClean="0"/>
              <a:t> clock cycles</a:t>
            </a:r>
          </a:p>
          <a:p>
            <a:pPr marL="265113" indent="-265113">
              <a:spcBef>
                <a:spcPts val="600"/>
              </a:spcBef>
              <a:buSzPct val="100000"/>
              <a:buFont typeface="Wingdings" panose="05000000000000000000" pitchFamily="2" charset="2"/>
              <a:buChar char="§"/>
            </a:pPr>
            <a:r>
              <a:rPr lang="en-SG" sz="2800" dirty="0" smtClean="0"/>
              <a:t>An execution consists of </a:t>
            </a:r>
            <a:r>
              <a:rPr lang="en-SG" sz="2800" i="1" dirty="0" smtClean="0"/>
              <a:t>I</a:t>
            </a:r>
            <a:r>
              <a:rPr lang="en-SG" sz="2800" dirty="0" smtClean="0"/>
              <a:t> number of instructions</a:t>
            </a:r>
          </a:p>
          <a:p>
            <a:pPr marL="265113" indent="-265113">
              <a:spcBef>
                <a:spcPts val="600"/>
              </a:spcBef>
              <a:buSzPct val="100000"/>
              <a:buFont typeface="Wingdings" panose="05000000000000000000" pitchFamily="2" charset="2"/>
              <a:buChar char="§"/>
            </a:pPr>
            <a:r>
              <a:rPr lang="en-SG" sz="2800" dirty="0" smtClean="0"/>
              <a:t>Does it mean we need </a:t>
            </a:r>
            <a:r>
              <a:rPr lang="en-SG" sz="2800" i="1" dirty="0" smtClean="0"/>
              <a:t>I</a:t>
            </a:r>
            <a:r>
              <a:rPr lang="en-SG" sz="2800" dirty="0" smtClean="0"/>
              <a:t> </a:t>
            </a:r>
            <a:r>
              <a:rPr lang="en-SG" sz="2800" dirty="0" smtClean="0">
                <a:sym typeface="Symbol" panose="05050102010706020507" pitchFamily="18" charset="2"/>
              </a:rPr>
              <a:t></a:t>
            </a:r>
            <a:r>
              <a:rPr lang="en-SG" sz="2800" dirty="0" smtClean="0"/>
              <a:t> </a:t>
            </a:r>
            <a:r>
              <a:rPr lang="en-SG" sz="2800" i="1" dirty="0" smtClean="0"/>
              <a:t>n</a:t>
            </a:r>
            <a:r>
              <a:rPr lang="en-SG" sz="2800" dirty="0" smtClean="0"/>
              <a:t> cycles to finish it?</a:t>
            </a:r>
          </a:p>
          <a:p>
            <a:pPr marL="274320" lvl="1" indent="0">
              <a:spcBef>
                <a:spcPts val="600"/>
              </a:spcBef>
              <a:buSzPct val="100000"/>
              <a:buNone/>
            </a:pPr>
            <a:r>
              <a:rPr lang="en-SG" sz="2400" dirty="0" smtClean="0">
                <a:sym typeface="Wingdings" panose="05000000000000000000" pitchFamily="2" charset="2"/>
              </a:rPr>
              <a:t> Number of cycles is proportional to number of instructions?</a:t>
            </a:r>
            <a:endParaRPr lang="en-SG" sz="2400" dirty="0"/>
          </a:p>
        </p:txBody>
      </p:sp>
      <p:sp>
        <p:nvSpPr>
          <p:cNvPr id="6" name="Slide Number Placeholder 6">
            <a:extLst>
              <a:ext uri="{FF2B5EF4-FFF2-40B4-BE49-F238E27FC236}">
                <a16:creationId xmlns:a16="http://schemas.microsoft.com/office/drawing/2014/main" id="{7BBCA664-8EEB-456C-87B6-B863F3B3E9CD}"/>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9</a:t>
            </a:fld>
            <a:endParaRPr dirty="0"/>
          </a:p>
        </p:txBody>
      </p:sp>
      <p:grpSp>
        <p:nvGrpSpPr>
          <p:cNvPr id="7" name="Group 36"/>
          <p:cNvGrpSpPr>
            <a:grpSpLocks/>
          </p:cNvGrpSpPr>
          <p:nvPr/>
        </p:nvGrpSpPr>
        <p:grpSpPr bwMode="auto">
          <a:xfrm>
            <a:off x="2714625" y="3567112"/>
            <a:ext cx="4505325" cy="2941638"/>
            <a:chOff x="1547" y="1717"/>
            <a:chExt cx="2838" cy="1853"/>
          </a:xfrm>
        </p:grpSpPr>
        <p:sp>
          <p:nvSpPr>
            <p:cNvPr id="8" name="Line 37"/>
            <p:cNvSpPr>
              <a:spLocks noChangeShapeType="1"/>
            </p:cNvSpPr>
            <p:nvPr/>
          </p:nvSpPr>
          <p:spPr bwMode="auto">
            <a:xfrm>
              <a:off x="1547" y="3231"/>
              <a:ext cx="2838" cy="0"/>
            </a:xfrm>
            <a:prstGeom prst="line">
              <a:avLst/>
            </a:prstGeom>
            <a:noFill/>
            <a:ln w="12700">
              <a:solidFill>
                <a:srgbClr val="000000"/>
              </a:solidFill>
              <a:round/>
              <a:headEnd type="none" w="sm" len="sm"/>
              <a:tailEnd type="triangle" w="med" len="med"/>
            </a:ln>
          </p:spPr>
          <p:txBody>
            <a:bodyPr wrap="none" anchor="ctr"/>
            <a:lstStyle/>
            <a:p>
              <a:endParaRPr lang="en-US"/>
            </a:p>
          </p:txBody>
        </p:sp>
        <p:sp>
          <p:nvSpPr>
            <p:cNvPr id="9" name="Line 38"/>
            <p:cNvSpPr>
              <a:spLocks noChangeShapeType="1"/>
            </p:cNvSpPr>
            <p:nvPr/>
          </p:nvSpPr>
          <p:spPr bwMode="auto">
            <a:xfrm flipV="1">
              <a:off x="1695" y="3157"/>
              <a:ext cx="0" cy="14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0" name="Line 39"/>
            <p:cNvSpPr>
              <a:spLocks noChangeShapeType="1"/>
            </p:cNvSpPr>
            <p:nvPr/>
          </p:nvSpPr>
          <p:spPr bwMode="auto">
            <a:xfrm flipV="1">
              <a:off x="2004" y="3157"/>
              <a:ext cx="0" cy="14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1" name="Line 40"/>
            <p:cNvSpPr>
              <a:spLocks noChangeShapeType="1"/>
            </p:cNvSpPr>
            <p:nvPr/>
          </p:nvSpPr>
          <p:spPr bwMode="auto">
            <a:xfrm flipV="1">
              <a:off x="2311" y="3157"/>
              <a:ext cx="0" cy="14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3" name="Line 41"/>
            <p:cNvSpPr>
              <a:spLocks noChangeShapeType="1"/>
            </p:cNvSpPr>
            <p:nvPr/>
          </p:nvSpPr>
          <p:spPr bwMode="auto">
            <a:xfrm flipV="1">
              <a:off x="2619" y="3157"/>
              <a:ext cx="0" cy="14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4" name="Line 42"/>
            <p:cNvSpPr>
              <a:spLocks noChangeShapeType="1"/>
            </p:cNvSpPr>
            <p:nvPr/>
          </p:nvSpPr>
          <p:spPr bwMode="auto">
            <a:xfrm flipV="1">
              <a:off x="2928" y="3157"/>
              <a:ext cx="0" cy="14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5" name="Line 43"/>
            <p:cNvSpPr>
              <a:spLocks noChangeShapeType="1"/>
            </p:cNvSpPr>
            <p:nvPr/>
          </p:nvSpPr>
          <p:spPr bwMode="auto">
            <a:xfrm flipV="1">
              <a:off x="3235" y="3157"/>
              <a:ext cx="0" cy="14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6" name="Line 44"/>
            <p:cNvSpPr>
              <a:spLocks noChangeShapeType="1"/>
            </p:cNvSpPr>
            <p:nvPr/>
          </p:nvSpPr>
          <p:spPr bwMode="auto">
            <a:xfrm flipV="1">
              <a:off x="3543" y="3157"/>
              <a:ext cx="0" cy="14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7" name="Line 45"/>
            <p:cNvSpPr>
              <a:spLocks noChangeShapeType="1"/>
            </p:cNvSpPr>
            <p:nvPr/>
          </p:nvSpPr>
          <p:spPr bwMode="auto">
            <a:xfrm flipV="1">
              <a:off x="3851" y="3157"/>
              <a:ext cx="0" cy="14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8" name="Rectangle 46"/>
            <p:cNvSpPr>
              <a:spLocks noChangeArrowheads="1"/>
            </p:cNvSpPr>
            <p:nvPr/>
          </p:nvSpPr>
          <p:spPr bwMode="auto">
            <a:xfrm rot="-5400000">
              <a:off x="1362" y="2101"/>
              <a:ext cx="1034" cy="266"/>
            </a:xfrm>
            <a:prstGeom prst="rect">
              <a:avLst/>
            </a:prstGeom>
            <a:noFill/>
            <a:ln w="9525">
              <a:noFill/>
              <a:miter lim="800000"/>
              <a:headEnd/>
              <a:tailEnd/>
            </a:ln>
          </p:spPr>
          <p:txBody>
            <a:bodyPr wrap="none" lIns="19050" tIns="26988" rIns="19050" bIns="26988"/>
            <a:lstStyle/>
            <a:p>
              <a:pPr defTabSz="904875" eaLnBrk="0" hangingPunct="0">
                <a:lnSpc>
                  <a:spcPts val="2100"/>
                </a:lnSpc>
                <a:tabLst>
                  <a:tab pos="452438" algn="l"/>
                  <a:tab pos="904875" algn="l"/>
                  <a:tab pos="1357313" algn="l"/>
                </a:tabLst>
              </a:pPr>
              <a:r>
                <a:rPr lang="en-US">
                  <a:solidFill>
                    <a:srgbClr val="000000"/>
                  </a:solidFill>
                </a:rPr>
                <a:t>1st instruction</a:t>
              </a:r>
            </a:p>
          </p:txBody>
        </p:sp>
        <p:sp>
          <p:nvSpPr>
            <p:cNvPr id="19" name="Rectangle 47"/>
            <p:cNvSpPr>
              <a:spLocks noChangeArrowheads="1"/>
            </p:cNvSpPr>
            <p:nvPr/>
          </p:nvSpPr>
          <p:spPr bwMode="auto">
            <a:xfrm rot="-5400000">
              <a:off x="1670" y="2101"/>
              <a:ext cx="1034" cy="265"/>
            </a:xfrm>
            <a:prstGeom prst="rect">
              <a:avLst/>
            </a:prstGeom>
            <a:noFill/>
            <a:ln w="9525">
              <a:noFill/>
              <a:miter lim="800000"/>
              <a:headEnd/>
              <a:tailEnd/>
            </a:ln>
          </p:spPr>
          <p:txBody>
            <a:bodyPr wrap="none" lIns="19050" tIns="26988" rIns="19050" bIns="26988"/>
            <a:lstStyle/>
            <a:p>
              <a:pPr defTabSz="904875" eaLnBrk="0" hangingPunct="0">
                <a:lnSpc>
                  <a:spcPts val="2100"/>
                </a:lnSpc>
                <a:tabLst>
                  <a:tab pos="452438" algn="l"/>
                  <a:tab pos="904875" algn="l"/>
                  <a:tab pos="1357313" algn="l"/>
                </a:tabLst>
              </a:pPr>
              <a:r>
                <a:rPr lang="en-US">
                  <a:solidFill>
                    <a:srgbClr val="000000"/>
                  </a:solidFill>
                </a:rPr>
                <a:t>2nd instruction</a:t>
              </a:r>
            </a:p>
          </p:txBody>
        </p:sp>
        <p:sp>
          <p:nvSpPr>
            <p:cNvPr id="20" name="Rectangle 48"/>
            <p:cNvSpPr>
              <a:spLocks noChangeArrowheads="1"/>
            </p:cNvSpPr>
            <p:nvPr/>
          </p:nvSpPr>
          <p:spPr bwMode="auto">
            <a:xfrm rot="-5400000">
              <a:off x="1977" y="2101"/>
              <a:ext cx="1034" cy="266"/>
            </a:xfrm>
            <a:prstGeom prst="rect">
              <a:avLst/>
            </a:prstGeom>
            <a:noFill/>
            <a:ln w="9525">
              <a:noFill/>
              <a:miter lim="800000"/>
              <a:headEnd/>
              <a:tailEnd/>
            </a:ln>
          </p:spPr>
          <p:txBody>
            <a:bodyPr wrap="none" lIns="19050" tIns="26988" rIns="19050" bIns="26988"/>
            <a:lstStyle/>
            <a:p>
              <a:pPr defTabSz="904875" eaLnBrk="0" hangingPunct="0">
                <a:lnSpc>
                  <a:spcPts val="2100"/>
                </a:lnSpc>
                <a:tabLst>
                  <a:tab pos="452438" algn="l"/>
                  <a:tab pos="904875" algn="l"/>
                  <a:tab pos="1357313" algn="l"/>
                </a:tabLst>
              </a:pPr>
              <a:r>
                <a:rPr lang="en-US">
                  <a:solidFill>
                    <a:srgbClr val="000000"/>
                  </a:solidFill>
                </a:rPr>
                <a:t>3rd instruction</a:t>
              </a:r>
            </a:p>
          </p:txBody>
        </p:sp>
        <p:sp>
          <p:nvSpPr>
            <p:cNvPr id="21" name="Rectangle 49"/>
            <p:cNvSpPr>
              <a:spLocks noChangeArrowheads="1"/>
            </p:cNvSpPr>
            <p:nvPr/>
          </p:nvSpPr>
          <p:spPr bwMode="auto">
            <a:xfrm rot="-5400000">
              <a:off x="2610" y="2425"/>
              <a:ext cx="387" cy="264"/>
            </a:xfrm>
            <a:prstGeom prst="rect">
              <a:avLst/>
            </a:prstGeom>
            <a:noFill/>
            <a:ln w="9525">
              <a:noFill/>
              <a:miter lim="800000"/>
              <a:headEnd/>
              <a:tailEnd/>
            </a:ln>
          </p:spPr>
          <p:txBody>
            <a:bodyPr wrap="none" lIns="19050" tIns="26988" rIns="19050" bIns="26988"/>
            <a:lstStyle/>
            <a:p>
              <a:pPr defTabSz="904875" eaLnBrk="0" hangingPunct="0">
                <a:lnSpc>
                  <a:spcPts val="2100"/>
                </a:lnSpc>
                <a:tabLst>
                  <a:tab pos="452438" algn="l"/>
                  <a:tab pos="904875" algn="l"/>
                  <a:tab pos="1357313" algn="l"/>
                </a:tabLst>
              </a:pPr>
              <a:r>
                <a:rPr lang="en-US">
                  <a:solidFill>
                    <a:srgbClr val="000000"/>
                  </a:solidFill>
                </a:rPr>
                <a:t>4th</a:t>
              </a:r>
            </a:p>
          </p:txBody>
        </p:sp>
        <p:sp>
          <p:nvSpPr>
            <p:cNvPr id="22" name="Rectangle 50"/>
            <p:cNvSpPr>
              <a:spLocks noChangeArrowheads="1"/>
            </p:cNvSpPr>
            <p:nvPr/>
          </p:nvSpPr>
          <p:spPr bwMode="auto">
            <a:xfrm rot="-5400000">
              <a:off x="2917" y="2425"/>
              <a:ext cx="387" cy="266"/>
            </a:xfrm>
            <a:prstGeom prst="rect">
              <a:avLst/>
            </a:prstGeom>
            <a:noFill/>
            <a:ln w="9525">
              <a:noFill/>
              <a:miter lim="800000"/>
              <a:headEnd/>
              <a:tailEnd/>
            </a:ln>
          </p:spPr>
          <p:txBody>
            <a:bodyPr wrap="none" lIns="19050" tIns="26988" rIns="19050" bIns="26988"/>
            <a:lstStyle/>
            <a:p>
              <a:pPr defTabSz="904875" eaLnBrk="0" hangingPunct="0">
                <a:lnSpc>
                  <a:spcPts val="2100"/>
                </a:lnSpc>
                <a:tabLst>
                  <a:tab pos="452438" algn="l"/>
                  <a:tab pos="904875" algn="l"/>
                  <a:tab pos="1357313" algn="l"/>
                </a:tabLst>
              </a:pPr>
              <a:r>
                <a:rPr lang="en-US">
                  <a:solidFill>
                    <a:srgbClr val="000000"/>
                  </a:solidFill>
                </a:rPr>
                <a:t>5th</a:t>
              </a:r>
            </a:p>
          </p:txBody>
        </p:sp>
        <p:sp>
          <p:nvSpPr>
            <p:cNvPr id="23" name="Rectangle 51"/>
            <p:cNvSpPr>
              <a:spLocks noChangeArrowheads="1"/>
            </p:cNvSpPr>
            <p:nvPr/>
          </p:nvSpPr>
          <p:spPr bwMode="auto">
            <a:xfrm rot="-5400000">
              <a:off x="3225" y="2425"/>
              <a:ext cx="387" cy="265"/>
            </a:xfrm>
            <a:prstGeom prst="rect">
              <a:avLst/>
            </a:prstGeom>
            <a:noFill/>
            <a:ln w="9525">
              <a:noFill/>
              <a:miter lim="800000"/>
              <a:headEnd/>
              <a:tailEnd/>
            </a:ln>
          </p:spPr>
          <p:txBody>
            <a:bodyPr wrap="none" lIns="19050" tIns="26988" rIns="19050" bIns="26988"/>
            <a:lstStyle/>
            <a:p>
              <a:pPr defTabSz="904875" eaLnBrk="0" hangingPunct="0">
                <a:lnSpc>
                  <a:spcPts val="2100"/>
                </a:lnSpc>
                <a:tabLst>
                  <a:tab pos="452438" algn="l"/>
                  <a:tab pos="904875" algn="l"/>
                  <a:tab pos="1357313" algn="l"/>
                </a:tabLst>
              </a:pPr>
              <a:r>
                <a:rPr lang="en-US">
                  <a:solidFill>
                    <a:srgbClr val="000000"/>
                  </a:solidFill>
                </a:rPr>
                <a:t>6th</a:t>
              </a:r>
            </a:p>
          </p:txBody>
        </p:sp>
        <p:sp>
          <p:nvSpPr>
            <p:cNvPr id="24" name="Rectangle 52"/>
            <p:cNvSpPr>
              <a:spLocks noChangeArrowheads="1"/>
            </p:cNvSpPr>
            <p:nvPr/>
          </p:nvSpPr>
          <p:spPr bwMode="auto">
            <a:xfrm rot="-5400000">
              <a:off x="3534" y="2354"/>
              <a:ext cx="387" cy="264"/>
            </a:xfrm>
            <a:prstGeom prst="rect">
              <a:avLst/>
            </a:prstGeom>
            <a:noFill/>
            <a:ln w="9525">
              <a:noFill/>
              <a:miter lim="800000"/>
              <a:headEnd/>
              <a:tailEnd/>
            </a:ln>
          </p:spPr>
          <p:txBody>
            <a:bodyPr wrap="none" lIns="19050" tIns="26988" rIns="19050" bIns="26988"/>
            <a:lstStyle/>
            <a:p>
              <a:pPr defTabSz="904875" eaLnBrk="0" hangingPunct="0">
                <a:lnSpc>
                  <a:spcPts val="2100"/>
                </a:lnSpc>
                <a:tabLst>
                  <a:tab pos="452438" algn="l"/>
                  <a:tab pos="904875" algn="l"/>
                  <a:tab pos="1357313" algn="l"/>
                </a:tabLst>
              </a:pPr>
              <a:r>
                <a:rPr lang="en-US">
                  <a:solidFill>
                    <a:srgbClr val="000000"/>
                  </a:solidFill>
                </a:rPr>
                <a:t>...</a:t>
              </a:r>
            </a:p>
          </p:txBody>
        </p:sp>
        <p:sp>
          <p:nvSpPr>
            <p:cNvPr id="25" name="Rectangle 53"/>
            <p:cNvSpPr>
              <a:spLocks noChangeArrowheads="1"/>
            </p:cNvSpPr>
            <p:nvPr/>
          </p:nvSpPr>
          <p:spPr bwMode="auto">
            <a:xfrm>
              <a:off x="1700" y="2801"/>
              <a:ext cx="308" cy="142"/>
            </a:xfrm>
            <a:prstGeom prst="rect">
              <a:avLst/>
            </a:prstGeom>
            <a:solidFill>
              <a:srgbClr val="FFFFCC"/>
            </a:solidFill>
            <a:ln w="12700">
              <a:solidFill>
                <a:srgbClr val="000000"/>
              </a:solidFill>
              <a:miter lim="800000"/>
              <a:headEnd/>
              <a:tailEnd/>
            </a:ln>
          </p:spPr>
          <p:txBody>
            <a:bodyPr wrap="none" anchor="ctr"/>
            <a:lstStyle/>
            <a:p>
              <a:endParaRPr lang="en-US"/>
            </a:p>
          </p:txBody>
        </p:sp>
        <p:sp>
          <p:nvSpPr>
            <p:cNvPr id="26" name="Rectangle 54"/>
            <p:cNvSpPr>
              <a:spLocks noChangeArrowheads="1"/>
            </p:cNvSpPr>
            <p:nvPr/>
          </p:nvSpPr>
          <p:spPr bwMode="auto">
            <a:xfrm>
              <a:off x="2008" y="2801"/>
              <a:ext cx="308" cy="142"/>
            </a:xfrm>
            <a:prstGeom prst="rect">
              <a:avLst/>
            </a:prstGeom>
            <a:solidFill>
              <a:schemeClr val="accent2">
                <a:lumMod val="60000"/>
                <a:lumOff val="40000"/>
              </a:schemeClr>
            </a:solidFill>
            <a:ln w="12700">
              <a:solidFill>
                <a:srgbClr val="000000"/>
              </a:solidFill>
              <a:miter lim="800000"/>
              <a:headEnd/>
              <a:tailEnd/>
            </a:ln>
          </p:spPr>
          <p:txBody>
            <a:bodyPr wrap="none" anchor="ctr"/>
            <a:lstStyle/>
            <a:p>
              <a:endParaRPr lang="en-US"/>
            </a:p>
          </p:txBody>
        </p:sp>
        <p:sp>
          <p:nvSpPr>
            <p:cNvPr id="28" name="Rectangle 55"/>
            <p:cNvSpPr>
              <a:spLocks noChangeArrowheads="1"/>
            </p:cNvSpPr>
            <p:nvPr/>
          </p:nvSpPr>
          <p:spPr bwMode="auto">
            <a:xfrm>
              <a:off x="2316" y="2801"/>
              <a:ext cx="307" cy="142"/>
            </a:xfrm>
            <a:prstGeom prst="rect">
              <a:avLst/>
            </a:prstGeom>
            <a:solidFill>
              <a:srgbClr val="FFFFCC"/>
            </a:solidFill>
            <a:ln w="12700">
              <a:solidFill>
                <a:srgbClr val="000000"/>
              </a:solidFill>
              <a:miter lim="800000"/>
              <a:headEnd/>
              <a:tailEnd/>
            </a:ln>
          </p:spPr>
          <p:txBody>
            <a:bodyPr wrap="none" anchor="ctr"/>
            <a:lstStyle/>
            <a:p>
              <a:endParaRPr lang="en-US"/>
            </a:p>
          </p:txBody>
        </p:sp>
        <p:sp>
          <p:nvSpPr>
            <p:cNvPr id="29" name="Rectangle 56"/>
            <p:cNvSpPr>
              <a:spLocks noChangeArrowheads="1"/>
            </p:cNvSpPr>
            <p:nvPr/>
          </p:nvSpPr>
          <p:spPr bwMode="auto">
            <a:xfrm>
              <a:off x="2623" y="2801"/>
              <a:ext cx="308" cy="142"/>
            </a:xfrm>
            <a:prstGeom prst="rect">
              <a:avLst/>
            </a:prstGeom>
            <a:solidFill>
              <a:schemeClr val="accent2">
                <a:lumMod val="60000"/>
                <a:lumOff val="40000"/>
              </a:schemeClr>
            </a:solidFill>
            <a:ln w="12700">
              <a:solidFill>
                <a:srgbClr val="000000"/>
              </a:solidFill>
              <a:miter lim="800000"/>
              <a:headEnd/>
              <a:tailEnd/>
            </a:ln>
          </p:spPr>
          <p:txBody>
            <a:bodyPr wrap="none" anchor="ctr"/>
            <a:lstStyle/>
            <a:p>
              <a:endParaRPr lang="en-US"/>
            </a:p>
          </p:txBody>
        </p:sp>
        <p:sp>
          <p:nvSpPr>
            <p:cNvPr id="30" name="Rectangle 57"/>
            <p:cNvSpPr>
              <a:spLocks noChangeArrowheads="1"/>
            </p:cNvSpPr>
            <p:nvPr/>
          </p:nvSpPr>
          <p:spPr bwMode="auto">
            <a:xfrm>
              <a:off x="2932" y="2801"/>
              <a:ext cx="307" cy="142"/>
            </a:xfrm>
            <a:prstGeom prst="rect">
              <a:avLst/>
            </a:prstGeom>
            <a:solidFill>
              <a:srgbClr val="FFFFCC"/>
            </a:solidFill>
            <a:ln w="12700">
              <a:solidFill>
                <a:srgbClr val="000000"/>
              </a:solidFill>
              <a:miter lim="800000"/>
              <a:headEnd/>
              <a:tailEnd/>
            </a:ln>
          </p:spPr>
          <p:txBody>
            <a:bodyPr wrap="none" anchor="ctr"/>
            <a:lstStyle/>
            <a:p>
              <a:endParaRPr lang="en-US"/>
            </a:p>
          </p:txBody>
        </p:sp>
        <p:sp>
          <p:nvSpPr>
            <p:cNvPr id="31" name="Rectangle 58"/>
            <p:cNvSpPr>
              <a:spLocks noChangeArrowheads="1"/>
            </p:cNvSpPr>
            <p:nvPr/>
          </p:nvSpPr>
          <p:spPr bwMode="auto">
            <a:xfrm>
              <a:off x="3239" y="2801"/>
              <a:ext cx="308" cy="142"/>
            </a:xfrm>
            <a:prstGeom prst="rect">
              <a:avLst/>
            </a:prstGeom>
            <a:solidFill>
              <a:schemeClr val="accent2">
                <a:lumMod val="60000"/>
                <a:lumOff val="40000"/>
              </a:schemeClr>
            </a:solidFill>
            <a:ln w="12700">
              <a:solidFill>
                <a:srgbClr val="000000"/>
              </a:solidFill>
              <a:miter lim="800000"/>
              <a:headEnd/>
              <a:tailEnd/>
            </a:ln>
          </p:spPr>
          <p:txBody>
            <a:bodyPr wrap="none" anchor="ctr"/>
            <a:lstStyle/>
            <a:p>
              <a:endParaRPr lang="en-US" sz="1600"/>
            </a:p>
          </p:txBody>
        </p:sp>
        <p:sp>
          <p:nvSpPr>
            <p:cNvPr id="32" name="Rectangle 59"/>
            <p:cNvSpPr>
              <a:spLocks noChangeArrowheads="1"/>
            </p:cNvSpPr>
            <p:nvPr/>
          </p:nvSpPr>
          <p:spPr bwMode="auto">
            <a:xfrm>
              <a:off x="3547" y="2801"/>
              <a:ext cx="307" cy="142"/>
            </a:xfrm>
            <a:prstGeom prst="rect">
              <a:avLst/>
            </a:prstGeom>
            <a:solidFill>
              <a:srgbClr val="FFFFCC"/>
            </a:solidFill>
            <a:ln w="12700">
              <a:solidFill>
                <a:srgbClr val="000000"/>
              </a:solidFill>
              <a:miter lim="800000"/>
              <a:headEnd/>
              <a:tailEnd/>
            </a:ln>
          </p:spPr>
          <p:txBody>
            <a:bodyPr wrap="none" anchor="ctr"/>
            <a:lstStyle/>
            <a:p>
              <a:endParaRPr lang="en-US"/>
            </a:p>
          </p:txBody>
        </p:sp>
        <p:sp>
          <p:nvSpPr>
            <p:cNvPr id="33" name="Text Box 60"/>
            <p:cNvSpPr txBox="1">
              <a:spLocks noChangeArrowheads="1"/>
            </p:cNvSpPr>
            <p:nvPr/>
          </p:nvSpPr>
          <p:spPr bwMode="auto">
            <a:xfrm>
              <a:off x="2609" y="3339"/>
              <a:ext cx="553" cy="231"/>
            </a:xfrm>
            <a:prstGeom prst="rect">
              <a:avLst/>
            </a:prstGeom>
            <a:noFill/>
            <a:ln w="12700" cap="sq">
              <a:noFill/>
              <a:miter lim="800000"/>
              <a:headEnd type="none" w="sm" len="sm"/>
              <a:tailEnd type="none" w="sm" len="sm"/>
            </a:ln>
          </p:spPr>
          <p:txBody>
            <a:bodyPr>
              <a:spAutoFit/>
            </a:bodyPr>
            <a:lstStyle/>
            <a:p>
              <a:pPr>
                <a:spcBef>
                  <a:spcPct val="50000"/>
                </a:spcBef>
              </a:pPr>
              <a:r>
                <a:rPr lang="en-US"/>
                <a:t>Clock</a:t>
              </a:r>
            </a:p>
          </p:txBody>
        </p:sp>
      </p:grpSp>
    </p:spTree>
    <p:extLst>
      <p:ext uri="{BB962C8B-B14F-4D97-AF65-F5344CB8AC3E}">
        <p14:creationId xmlns:p14="http://schemas.microsoft.com/office/powerpoint/2010/main" val="2125189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21984</TotalTime>
  <Words>2531</Words>
  <Application>Microsoft Office PowerPoint</Application>
  <PresentationFormat>On-screen Show (4:3)</PresentationFormat>
  <Paragraphs>390</Paragraphs>
  <Slides>28</Slides>
  <Notes>28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7" baseType="lpstr">
      <vt:lpstr>Arial</vt:lpstr>
      <vt:lpstr>Calibri</vt:lpstr>
      <vt:lpstr>Cambria Math</vt:lpstr>
      <vt:lpstr>Symbol</vt:lpstr>
      <vt:lpstr>Times New Roman</vt:lpstr>
      <vt:lpstr>Wingdings</vt:lpstr>
      <vt:lpstr>Wingdings 2</vt:lpstr>
      <vt:lpstr>Clarity</vt:lpstr>
      <vt:lpstr>Equation</vt:lpstr>
      <vt:lpstr>http://www.comp.nus.edu.sg/~cs2100/</vt:lpstr>
      <vt:lpstr>Lecture #24:  Performance</vt:lpstr>
      <vt:lpstr>1. Performance: Two Viewpoints</vt:lpstr>
      <vt:lpstr>1. Execution Time: Comparison</vt:lpstr>
      <vt:lpstr>1. Execution Time: Refining Definition</vt:lpstr>
      <vt:lpstr>1. Execution Time: Clock Cycles</vt:lpstr>
      <vt:lpstr>1. Execution Time: Version 1.0</vt:lpstr>
      <vt:lpstr>Exercise 1: Clock Cycle &amp; Clock Rate</vt:lpstr>
      <vt:lpstr>1. Clock Cycles: Proportional?</vt:lpstr>
      <vt:lpstr>1. Clock Cycles: Inst Type Dependent</vt:lpstr>
      <vt:lpstr>1. Execution Time: Introducing CPI</vt:lpstr>
      <vt:lpstr>1. Execution Time: Version 2.0</vt:lpstr>
      <vt:lpstr>2. Performance: Influencing Factors</vt:lpstr>
      <vt:lpstr>2. Program  Binary: Factors</vt:lpstr>
      <vt:lpstr>Exercise 2: Impact of Compiler</vt:lpstr>
      <vt:lpstr>2. Execution of Binary Code: Factors</vt:lpstr>
      <vt:lpstr>Exercise 3: Impact of Machine</vt:lpstr>
      <vt:lpstr>Exercise 4: All Factors (1/4)</vt:lpstr>
      <vt:lpstr>Exercise 4: All Factors (2/4)</vt:lpstr>
      <vt:lpstr>Exercise 4: All Factors (3/4)</vt:lpstr>
      <vt:lpstr>Exercise 4: All Factors (4/4)</vt:lpstr>
      <vt:lpstr>Summary: Key Concepts</vt:lpstr>
      <vt:lpstr>3. Amdahl’s Law (1/3)</vt:lpstr>
      <vt:lpstr>3. Amdahl’s Law (2/3)</vt:lpstr>
      <vt:lpstr>3. Amdahl’s Law (3/3)</vt:lpstr>
      <vt:lpstr>Exercise 5: Amdahl’s Law</vt:lpstr>
      <vt:lpstr>Exercise 6: Amdahl’s Law</vt:lpstr>
      <vt:lpstr>End of File</vt:lpstr>
    </vt:vector>
  </TitlesOfParts>
  <Company>SoC, 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CS2100 Computer Organisation</dc:title>
  <dc:subject>Week 1</dc:subject>
  <dc:creator>Aaron Tan</dc:creator>
  <cp:lastModifiedBy>Tan Tuck Choy</cp:lastModifiedBy>
  <cp:revision>2293</cp:revision>
  <cp:lastPrinted>2019-04-15T00:16:32Z</cp:lastPrinted>
  <dcterms:created xsi:type="dcterms:W3CDTF">1998-09-05T15:03:32Z</dcterms:created>
  <dcterms:modified xsi:type="dcterms:W3CDTF">2019-04-15T00:23:38Z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