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3" r:id="rId4"/>
    <p:sldId id="270" r:id="rId5"/>
    <p:sldId id="264" r:id="rId6"/>
    <p:sldId id="271" r:id="rId7"/>
    <p:sldId id="265" r:id="rId8"/>
    <p:sldId id="266" r:id="rId9"/>
    <p:sldId id="267" r:id="rId10"/>
    <p:sldId id="26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8" autoAdjust="0"/>
    <p:restoredTop sz="94660"/>
  </p:normalViewPr>
  <p:slideViewPr>
    <p:cSldViewPr snapToGrid="0">
      <p:cViewPr varScale="1">
        <p:scale>
          <a:sx n="86" d="100"/>
          <a:sy n="86" d="100"/>
        </p:scale>
        <p:origin x="25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8346B1-464B-44D7-BA53-4AA4EBFE645C}"/>
              </a:ext>
            </a:extLst>
          </p:cNvPr>
          <p:cNvSpPr/>
          <p:nvPr userDrawn="1"/>
        </p:nvSpPr>
        <p:spPr>
          <a:xfrm>
            <a:off x="0" y="6822018"/>
            <a:ext cx="12192000" cy="46567"/>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sp>
        <p:nvSpPr>
          <p:cNvPr id="4" name="矩形 3">
            <a:extLst>
              <a:ext uri="{FF2B5EF4-FFF2-40B4-BE49-F238E27FC236}">
                <a16:creationId xmlns:a16="http://schemas.microsoft.com/office/drawing/2014/main" id="{38E4701F-108F-4E40-9896-5DF707EAD174}"/>
              </a:ext>
            </a:extLst>
          </p:cNvPr>
          <p:cNvSpPr/>
          <p:nvPr userDrawn="1"/>
        </p:nvSpPr>
        <p:spPr>
          <a:xfrm>
            <a:off x="0" y="5810251"/>
            <a:ext cx="12192000" cy="1047749"/>
          </a:xfrm>
          <a:prstGeom prst="rect">
            <a:avLst/>
          </a:prstGeom>
          <a:solidFill>
            <a:srgbClr val="004992"/>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sp>
        <p:nvSpPr>
          <p:cNvPr id="5" name="矩形 4">
            <a:extLst>
              <a:ext uri="{FF2B5EF4-FFF2-40B4-BE49-F238E27FC236}">
                <a16:creationId xmlns:a16="http://schemas.microsoft.com/office/drawing/2014/main" id="{37916A3A-1A8F-49D2-A50C-B1721968137A}"/>
              </a:ext>
            </a:extLst>
          </p:cNvPr>
          <p:cNvSpPr/>
          <p:nvPr userDrawn="1"/>
        </p:nvSpPr>
        <p:spPr>
          <a:xfrm>
            <a:off x="0" y="1"/>
            <a:ext cx="12192000" cy="571500"/>
          </a:xfrm>
          <a:prstGeom prst="rect">
            <a:avLst/>
          </a:prstGeom>
          <a:solidFill>
            <a:srgbClr val="004992"/>
          </a:solidFill>
          <a:ln>
            <a:noFill/>
          </a:ln>
          <a:effectLst>
            <a:outerShdw blurRad="40000" dist="20000" dir="5400000" rotWithShape="0">
              <a:schemeClr val="bg1">
                <a:alpha val="38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pic>
        <p:nvPicPr>
          <p:cNvPr id="6" name="图片 7" descr="横版组合（白色）——透明.png">
            <a:extLst>
              <a:ext uri="{FF2B5EF4-FFF2-40B4-BE49-F238E27FC236}">
                <a16:creationId xmlns:a16="http://schemas.microsoft.com/office/drawing/2014/main" id="{12C1D8E0-6EB6-419E-A2B9-2093B2A2935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76751" y="6043085"/>
            <a:ext cx="2952749"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CCEC3CBF-A759-4197-89E8-82CC5392E0BB}"/>
              </a:ext>
            </a:extLst>
          </p:cNvPr>
          <p:cNvSpPr/>
          <p:nvPr userDrawn="1"/>
        </p:nvSpPr>
        <p:spPr>
          <a:xfrm>
            <a:off x="0" y="5791201"/>
            <a:ext cx="12192000" cy="23284"/>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sp>
        <p:nvSpPr>
          <p:cNvPr id="8" name="矩形 7">
            <a:extLst>
              <a:ext uri="{FF2B5EF4-FFF2-40B4-BE49-F238E27FC236}">
                <a16:creationId xmlns:a16="http://schemas.microsoft.com/office/drawing/2014/main" id="{D2D16EE6-5490-4C14-989F-7B964D99221F}"/>
              </a:ext>
            </a:extLst>
          </p:cNvPr>
          <p:cNvSpPr/>
          <p:nvPr userDrawn="1"/>
        </p:nvSpPr>
        <p:spPr>
          <a:xfrm>
            <a:off x="0" y="531285"/>
            <a:ext cx="12192000" cy="10583"/>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sz="2400" dirty="0">
              <a:ln>
                <a:solidFill>
                  <a:schemeClr val="tx2">
                    <a:lumMod val="60000"/>
                    <a:lumOff val="40000"/>
                  </a:schemeClr>
                </a:solidFill>
              </a:ln>
              <a:solidFill>
                <a:schemeClr val="tx2"/>
              </a:solidFill>
            </a:endParaRPr>
          </a:p>
        </p:txBody>
      </p:sp>
      <p:sp>
        <p:nvSpPr>
          <p:cNvPr id="21" name="标题 1"/>
          <p:cNvSpPr>
            <a:spLocks noGrp="1"/>
          </p:cNvSpPr>
          <p:nvPr>
            <p:ph type="ctrTitle"/>
          </p:nvPr>
        </p:nvSpPr>
        <p:spPr>
          <a:xfrm>
            <a:off x="914400" y="2130426"/>
            <a:ext cx="10363200" cy="1470025"/>
          </a:xfrm>
          <a:prstGeom prst="rect">
            <a:avLst/>
          </a:prstGeom>
        </p:spPr>
        <p:txBody>
          <a:bodyPr/>
          <a:lstStyle>
            <a:lvl1pPr>
              <a:defRPr>
                <a:latin typeface="黑体" pitchFamily="49" charset="-122"/>
                <a:ea typeface="黑体" pitchFamily="49" charset="-122"/>
              </a:defRPr>
            </a:lvl1pPr>
          </a:lstStyle>
          <a:p>
            <a:endParaRPr lang="zh-CN" altLang="en-US" dirty="0"/>
          </a:p>
        </p:txBody>
      </p:sp>
      <p:sp>
        <p:nvSpPr>
          <p:cNvPr id="9" name="Rectangle 5">
            <a:extLst>
              <a:ext uri="{FF2B5EF4-FFF2-40B4-BE49-F238E27FC236}">
                <a16:creationId xmlns:a16="http://schemas.microsoft.com/office/drawing/2014/main" id="{CB421878-D895-427F-BC66-B8D63EC244D2}"/>
              </a:ext>
            </a:extLst>
          </p:cNvPr>
          <p:cNvSpPr>
            <a:spLocks noGrp="1" noChangeArrowheads="1"/>
          </p:cNvSpPr>
          <p:nvPr>
            <p:ph type="dt" sz="half" idx="10"/>
          </p:nvPr>
        </p:nvSpPr>
        <p:spPr bwMode="auto">
          <a:xfrm>
            <a:off x="914400" y="6477000"/>
            <a:ext cx="2540000" cy="304800"/>
          </a:xfrm>
          <a:ln>
            <a:miter lim="800000"/>
            <a:headEnd/>
            <a:tailEnd/>
          </a:ln>
        </p:spPr>
        <p:txBody>
          <a:bodyPr wrap="square" numCol="1" anchor="t" anchorCtr="0" compatLnSpc="1">
            <a:prstTxWarp prst="textNoShape">
              <a:avLst/>
            </a:prstTxWarp>
          </a:bodyPr>
          <a:lstStyle>
            <a:lvl1pPr algn="l">
              <a:defRPr sz="1867">
                <a:solidFill>
                  <a:srgbClr val="192214"/>
                </a:solidFill>
                <a:latin typeface="+mn-lt"/>
                <a:ea typeface="+mn-ea"/>
              </a:defRPr>
            </a:lvl1pPr>
          </a:lstStyle>
          <a:p>
            <a:pPr>
              <a:defRPr/>
            </a:pPr>
            <a:endParaRPr lang="en-US" altLang="ko-KR"/>
          </a:p>
        </p:txBody>
      </p:sp>
      <p:sp>
        <p:nvSpPr>
          <p:cNvPr id="10" name="Rectangle 6">
            <a:extLst>
              <a:ext uri="{FF2B5EF4-FFF2-40B4-BE49-F238E27FC236}">
                <a16:creationId xmlns:a16="http://schemas.microsoft.com/office/drawing/2014/main" id="{D62CF735-3118-42AC-B636-D530EDB13E0F}"/>
              </a:ext>
            </a:extLst>
          </p:cNvPr>
          <p:cNvSpPr>
            <a:spLocks noGrp="1" noChangeArrowheads="1"/>
          </p:cNvSpPr>
          <p:nvPr>
            <p:ph type="ftr" sz="quarter" idx="11"/>
          </p:nvPr>
        </p:nvSpPr>
        <p:spPr bwMode="auto">
          <a:xfrm>
            <a:off x="4165600" y="6477000"/>
            <a:ext cx="3860800" cy="304800"/>
          </a:xfrm>
          <a:ln>
            <a:miter lim="800000"/>
            <a:headEnd/>
            <a:tailEnd/>
          </a:ln>
        </p:spPr>
        <p:txBody>
          <a:bodyPr wrap="square" numCol="1" anchor="t" anchorCtr="0" compatLnSpc="1">
            <a:prstTxWarp prst="textNoShape">
              <a:avLst/>
            </a:prstTxWarp>
          </a:bodyPr>
          <a:lstStyle>
            <a:lvl1pPr>
              <a:defRPr sz="1867">
                <a:solidFill>
                  <a:srgbClr val="192214"/>
                </a:solidFill>
                <a:latin typeface="+mn-lt"/>
                <a:ea typeface="+mn-ea"/>
              </a:defRPr>
            </a:lvl1pPr>
          </a:lstStyle>
          <a:p>
            <a:pPr>
              <a:defRPr/>
            </a:pPr>
            <a:endParaRPr lang="en-US" altLang="ko-KR"/>
          </a:p>
        </p:txBody>
      </p:sp>
      <p:sp>
        <p:nvSpPr>
          <p:cNvPr id="11" name="Rectangle 7">
            <a:extLst>
              <a:ext uri="{FF2B5EF4-FFF2-40B4-BE49-F238E27FC236}">
                <a16:creationId xmlns:a16="http://schemas.microsoft.com/office/drawing/2014/main" id="{D026EC81-4195-4A61-B7E5-0139F5DE7E89}"/>
              </a:ext>
            </a:extLst>
          </p:cNvPr>
          <p:cNvSpPr>
            <a:spLocks noGrp="1" noChangeArrowheads="1"/>
          </p:cNvSpPr>
          <p:nvPr>
            <p:ph type="sldNum" sz="quarter" idx="12"/>
          </p:nvPr>
        </p:nvSpPr>
        <p:spPr bwMode="auto">
          <a:xfrm>
            <a:off x="8737600" y="6477000"/>
            <a:ext cx="2540000" cy="304800"/>
          </a:xfrm>
          <a:ln>
            <a:miter lim="800000"/>
            <a:headEnd/>
            <a:tailEnd/>
          </a:ln>
        </p:spPr>
        <p:txBody>
          <a:bodyPr anchor="t"/>
          <a:lstStyle>
            <a:lvl1pPr>
              <a:defRPr sz="1867">
                <a:solidFill>
                  <a:srgbClr val="192214"/>
                </a:solidFill>
                <a:latin typeface="-쉬리M" panose="02030600000101010101" pitchFamily="18" charset="-127"/>
                <a:ea typeface="-쉬리M" panose="02030600000101010101" pitchFamily="18" charset="-127"/>
              </a:defRPr>
            </a:lvl1pPr>
          </a:lstStyle>
          <a:p>
            <a:pPr>
              <a:defRPr/>
            </a:pPr>
            <a:fld id="{66C6B321-A92D-4A60-B909-7907DC587B8E}" type="slidenum">
              <a:rPr lang="en-US" altLang="ko-KR"/>
              <a:pPr>
                <a:defRPr/>
              </a:pPr>
              <a:t>‹#›</a:t>
            </a:fld>
            <a:endParaRPr lang="en-US" altLang="ko-KR"/>
          </a:p>
        </p:txBody>
      </p:sp>
    </p:spTree>
    <p:extLst>
      <p:ext uri="{BB962C8B-B14F-4D97-AF65-F5344CB8AC3E}">
        <p14:creationId xmlns:p14="http://schemas.microsoft.com/office/powerpoint/2010/main" val="33252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6712" y="1"/>
            <a:ext cx="10534685" cy="773095"/>
          </a:xfrm>
          <a:prstGeom prst="rect">
            <a:avLst/>
          </a:prstGeom>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a:latin typeface="楷体" pitchFamily="49" charset="-122"/>
                <a:ea typeface="楷体" pitchFamily="49" charset="-122"/>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1497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6734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FF2"/>
        </a:solidFill>
        <a:effectLst/>
      </p:bgPr>
    </p:bg>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B56D3B07-6EBC-4F5E-AC8B-4D8A4B441511}"/>
              </a:ext>
            </a:extLst>
          </p:cNvPr>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latinLnBrk="1" hangingPunct="1">
              <a:defRPr sz="1600">
                <a:solidFill>
                  <a:schemeClr val="tx1">
                    <a:tint val="75000"/>
                  </a:schemeClr>
                </a:solidFill>
              </a:defRPr>
            </a:lvl1pPr>
          </a:lstStyle>
          <a:p>
            <a:pPr>
              <a:defRPr/>
            </a:pPr>
            <a:fld id="{0A9DCB42-E616-4934-A68B-7EC584802615}" type="datetimeFigureOut">
              <a:rPr lang="zh-CN" altLang="en-US"/>
              <a:pPr>
                <a:defRPr/>
              </a:pPr>
              <a:t>2019/4/11</a:t>
            </a:fld>
            <a:endParaRPr lang="zh-CN" altLang="en-US"/>
          </a:p>
        </p:txBody>
      </p:sp>
      <p:sp>
        <p:nvSpPr>
          <p:cNvPr id="13" name="页脚占位符 4">
            <a:extLst>
              <a:ext uri="{FF2B5EF4-FFF2-40B4-BE49-F238E27FC236}">
                <a16:creationId xmlns:a16="http://schemas.microsoft.com/office/drawing/2014/main" id="{15B029B8-73D3-4BC4-A96E-F64A2319F8FF}"/>
              </a:ext>
            </a:extLst>
          </p:cNvPr>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latinLnBrk="1" hangingPunct="1">
              <a:defRPr sz="1600">
                <a:solidFill>
                  <a:schemeClr val="tx1">
                    <a:tint val="75000"/>
                  </a:schemeClr>
                </a:solidFill>
              </a:defRPr>
            </a:lvl1pPr>
          </a:lstStyle>
          <a:p>
            <a:pPr>
              <a:defRPr/>
            </a:pPr>
            <a:endParaRPr lang="zh-CN" altLang="en-US"/>
          </a:p>
        </p:txBody>
      </p:sp>
      <p:sp>
        <p:nvSpPr>
          <p:cNvPr id="14" name="灯片编号占位符 5">
            <a:extLst>
              <a:ext uri="{FF2B5EF4-FFF2-40B4-BE49-F238E27FC236}">
                <a16:creationId xmlns:a16="http://schemas.microsoft.com/office/drawing/2014/main" id="{2A71C0AC-BF4A-4D4E-AE0A-DCCF17C691B4}"/>
              </a:ext>
            </a:extLst>
          </p:cNvPr>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600">
                <a:solidFill>
                  <a:srgbClr val="898989"/>
                </a:solidFill>
              </a:defRPr>
            </a:lvl1pPr>
          </a:lstStyle>
          <a:p>
            <a:pPr>
              <a:defRPr/>
            </a:pPr>
            <a:fld id="{83D66053-8ED2-4A78-8D4D-6C2E98CD68A5}" type="slidenum">
              <a:rPr lang="zh-CN" altLang="en-US"/>
              <a:pPr>
                <a:defRPr/>
              </a:pPr>
              <a:t>‹#›</a:t>
            </a:fld>
            <a:endParaRPr lang="zh-CN" altLang="en-US"/>
          </a:p>
        </p:txBody>
      </p:sp>
      <p:pic>
        <p:nvPicPr>
          <p:cNvPr id="1029" name="图片 14">
            <a:extLst>
              <a:ext uri="{FF2B5EF4-FFF2-40B4-BE49-F238E27FC236}">
                <a16:creationId xmlns:a16="http://schemas.microsoft.com/office/drawing/2014/main" id="{EBF82D82-C232-4866-A580-9E16942394F7}"/>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4818" y="6275918"/>
            <a:ext cx="4652433" cy="46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a:extLst>
              <a:ext uri="{FF2B5EF4-FFF2-40B4-BE49-F238E27FC236}">
                <a16:creationId xmlns:a16="http://schemas.microsoft.com/office/drawing/2014/main" id="{E50172CB-A267-42CF-8930-E9558AE73186}"/>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20000" y="6267451"/>
            <a:ext cx="4572000" cy="45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22" descr="横版组合——透明.png">
            <a:extLst>
              <a:ext uri="{FF2B5EF4-FFF2-40B4-BE49-F238E27FC236}">
                <a16:creationId xmlns:a16="http://schemas.microsoft.com/office/drawing/2014/main" id="{69AFED82-6C85-4A91-841E-0F2D2B572955}"/>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048251" y="6252634"/>
            <a:ext cx="2286000"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9326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latinLnBrk="1" hangingPunct="0">
        <a:spcBef>
          <a:spcPct val="0"/>
        </a:spcBef>
        <a:spcAft>
          <a:spcPct val="0"/>
        </a:spcAft>
        <a:defRPr kumimoji="1" sz="5333">
          <a:solidFill>
            <a:srgbClr val="E7EDEB"/>
          </a:solidFill>
          <a:latin typeface="+mj-lt"/>
          <a:ea typeface="+mj-ea"/>
          <a:cs typeface="+mj-cs"/>
        </a:defRPr>
      </a:lvl1pPr>
      <a:lvl2pPr algn="ctr" rtl="0" eaLnBrk="0" fontAlgn="base" latinLnBrk="1" hangingPunct="0">
        <a:spcBef>
          <a:spcPct val="0"/>
        </a:spcBef>
        <a:spcAft>
          <a:spcPct val="0"/>
        </a:spcAft>
        <a:defRPr kumimoji="1" sz="5333">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5333">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5333">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5333">
          <a:solidFill>
            <a:srgbClr val="E7EDEB"/>
          </a:solidFill>
          <a:latin typeface="-쉬리B" pitchFamily="18" charset="-127"/>
          <a:ea typeface="-쉬리B" pitchFamily="18" charset="-127"/>
        </a:defRPr>
      </a:lvl5pPr>
      <a:lvl6pPr marL="609585" algn="ctr" rtl="0" fontAlgn="base" latinLnBrk="1">
        <a:spcBef>
          <a:spcPct val="0"/>
        </a:spcBef>
        <a:spcAft>
          <a:spcPct val="0"/>
        </a:spcAft>
        <a:defRPr kumimoji="1" sz="5333">
          <a:solidFill>
            <a:srgbClr val="E7EDEB"/>
          </a:solidFill>
          <a:latin typeface="-쉬리B" pitchFamily="18" charset="-127"/>
          <a:ea typeface="-쉬리B" pitchFamily="18" charset="-127"/>
        </a:defRPr>
      </a:lvl6pPr>
      <a:lvl7pPr marL="1219170" algn="ctr" rtl="0" fontAlgn="base" latinLnBrk="1">
        <a:spcBef>
          <a:spcPct val="0"/>
        </a:spcBef>
        <a:spcAft>
          <a:spcPct val="0"/>
        </a:spcAft>
        <a:defRPr kumimoji="1" sz="5333">
          <a:solidFill>
            <a:srgbClr val="E7EDEB"/>
          </a:solidFill>
          <a:latin typeface="-쉬리B" pitchFamily="18" charset="-127"/>
          <a:ea typeface="-쉬리B" pitchFamily="18" charset="-127"/>
        </a:defRPr>
      </a:lvl7pPr>
      <a:lvl8pPr marL="1828754" algn="ctr" rtl="0" fontAlgn="base" latinLnBrk="1">
        <a:spcBef>
          <a:spcPct val="0"/>
        </a:spcBef>
        <a:spcAft>
          <a:spcPct val="0"/>
        </a:spcAft>
        <a:defRPr kumimoji="1" sz="5333">
          <a:solidFill>
            <a:srgbClr val="E7EDEB"/>
          </a:solidFill>
          <a:latin typeface="-쉬리B" pitchFamily="18" charset="-127"/>
          <a:ea typeface="-쉬리B" pitchFamily="18" charset="-127"/>
        </a:defRPr>
      </a:lvl8pPr>
      <a:lvl9pPr marL="2438339" algn="ctr" rtl="0" fontAlgn="base" latinLnBrk="1">
        <a:spcBef>
          <a:spcPct val="0"/>
        </a:spcBef>
        <a:spcAft>
          <a:spcPct val="0"/>
        </a:spcAft>
        <a:defRPr kumimoji="1" sz="5333">
          <a:solidFill>
            <a:srgbClr val="E7EDEB"/>
          </a:solidFill>
          <a:latin typeface="-쉬리B" pitchFamily="18" charset="-127"/>
          <a:ea typeface="-쉬리B" pitchFamily="18" charset="-127"/>
        </a:defRPr>
      </a:lvl9pPr>
    </p:titleStyle>
    <p:bodyStyle>
      <a:lvl1pPr marL="457189" indent="-457189" algn="l" rtl="0" eaLnBrk="0" fontAlgn="base" latinLnBrk="1" hangingPunct="0">
        <a:spcBef>
          <a:spcPct val="20000"/>
        </a:spcBef>
        <a:spcAft>
          <a:spcPct val="0"/>
        </a:spcAft>
        <a:buChar char="•"/>
        <a:defRPr kumimoji="1" sz="2933">
          <a:solidFill>
            <a:srgbClr val="B1C9A9"/>
          </a:solidFill>
          <a:latin typeface="+mn-lt"/>
          <a:ea typeface="+mn-ea"/>
          <a:cs typeface="+mn-cs"/>
        </a:defRPr>
      </a:lvl1pPr>
      <a:lvl2pPr marL="990575" indent="-380990" algn="l" rtl="0" eaLnBrk="0" fontAlgn="base" latinLnBrk="1" hangingPunct="0">
        <a:spcBef>
          <a:spcPct val="20000"/>
        </a:spcBef>
        <a:spcAft>
          <a:spcPct val="0"/>
        </a:spcAft>
        <a:buChar char="•"/>
        <a:defRPr kumimoji="1" sz="2667">
          <a:solidFill>
            <a:srgbClr val="B1C9A9"/>
          </a:solidFill>
          <a:latin typeface="+mn-lt"/>
          <a:ea typeface="+mn-ea"/>
        </a:defRPr>
      </a:lvl2pPr>
      <a:lvl3pPr marL="1523962" indent="-304792" algn="l" rtl="0" eaLnBrk="0" fontAlgn="base" latinLnBrk="1" hangingPunct="0">
        <a:spcBef>
          <a:spcPct val="20000"/>
        </a:spcBef>
        <a:spcAft>
          <a:spcPct val="0"/>
        </a:spcAft>
        <a:buChar char="•"/>
        <a:defRPr kumimoji="1">
          <a:solidFill>
            <a:srgbClr val="B1C9A9"/>
          </a:solidFill>
          <a:latin typeface="+mn-lt"/>
          <a:ea typeface="+mn-ea"/>
        </a:defRPr>
      </a:lvl3pPr>
      <a:lvl4pPr marL="2133547" indent="-304792" algn="l" rtl="0" eaLnBrk="0" fontAlgn="base" latinLnBrk="1" hangingPunct="0">
        <a:spcBef>
          <a:spcPct val="20000"/>
        </a:spcBef>
        <a:spcAft>
          <a:spcPct val="0"/>
        </a:spcAft>
        <a:buChar char="•"/>
        <a:defRPr kumimoji="1" sz="2133">
          <a:solidFill>
            <a:srgbClr val="B1C9A9"/>
          </a:solidFill>
          <a:latin typeface="+mn-lt"/>
          <a:ea typeface="+mn-ea"/>
        </a:defRPr>
      </a:lvl4pPr>
      <a:lvl5pPr marL="2743131" indent="-304792" algn="l" rtl="0" eaLnBrk="0" fontAlgn="base" latinLnBrk="1" hangingPunct="0">
        <a:spcBef>
          <a:spcPct val="20000"/>
        </a:spcBef>
        <a:spcAft>
          <a:spcPct val="0"/>
        </a:spcAft>
        <a:buChar char="•"/>
        <a:defRPr kumimoji="1" sz="1867">
          <a:solidFill>
            <a:srgbClr val="B1C9A9"/>
          </a:solidFill>
          <a:latin typeface="+mn-lt"/>
          <a:ea typeface="+mn-ea"/>
        </a:defRPr>
      </a:lvl5pPr>
      <a:lvl6pPr marL="3352716" indent="-304792" algn="l" rtl="0" fontAlgn="base" latinLnBrk="1">
        <a:spcBef>
          <a:spcPct val="20000"/>
        </a:spcBef>
        <a:spcAft>
          <a:spcPct val="0"/>
        </a:spcAft>
        <a:buChar char="•"/>
        <a:defRPr kumimoji="1" sz="1867">
          <a:solidFill>
            <a:srgbClr val="B1C9A9"/>
          </a:solidFill>
          <a:latin typeface="+mn-lt"/>
          <a:ea typeface="+mn-ea"/>
        </a:defRPr>
      </a:lvl6pPr>
      <a:lvl7pPr marL="3962301" indent="-304792" algn="l" rtl="0" fontAlgn="base" latinLnBrk="1">
        <a:spcBef>
          <a:spcPct val="20000"/>
        </a:spcBef>
        <a:spcAft>
          <a:spcPct val="0"/>
        </a:spcAft>
        <a:buChar char="•"/>
        <a:defRPr kumimoji="1" sz="1867">
          <a:solidFill>
            <a:srgbClr val="B1C9A9"/>
          </a:solidFill>
          <a:latin typeface="+mn-lt"/>
          <a:ea typeface="+mn-ea"/>
        </a:defRPr>
      </a:lvl7pPr>
      <a:lvl8pPr marL="4571886" indent="-304792" algn="l" rtl="0" fontAlgn="base" latinLnBrk="1">
        <a:spcBef>
          <a:spcPct val="20000"/>
        </a:spcBef>
        <a:spcAft>
          <a:spcPct val="0"/>
        </a:spcAft>
        <a:buChar char="•"/>
        <a:defRPr kumimoji="1" sz="1867">
          <a:solidFill>
            <a:srgbClr val="B1C9A9"/>
          </a:solidFill>
          <a:latin typeface="+mn-lt"/>
          <a:ea typeface="+mn-ea"/>
        </a:defRPr>
      </a:lvl8pPr>
      <a:lvl9pPr marL="5181470" indent="-304792" algn="l" rtl="0" fontAlgn="base" latinLnBrk="1">
        <a:spcBef>
          <a:spcPct val="20000"/>
        </a:spcBef>
        <a:spcAft>
          <a:spcPct val="0"/>
        </a:spcAft>
        <a:buChar char="•"/>
        <a:defRPr kumimoji="1" sz="1867">
          <a:solidFill>
            <a:srgbClr val="B1C9A9"/>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917E466-E680-4574-A49E-D64945E0463D}"/>
              </a:ext>
            </a:extLst>
          </p:cNvPr>
          <p:cNvSpPr txBox="1"/>
          <p:nvPr/>
        </p:nvSpPr>
        <p:spPr>
          <a:xfrm>
            <a:off x="382059" y="2245625"/>
            <a:ext cx="11604780" cy="523220"/>
          </a:xfrm>
          <a:prstGeom prst="rect">
            <a:avLst/>
          </a:prstGeom>
          <a:noFill/>
        </p:spPr>
        <p:txBody>
          <a:bodyPr wrap="none" rtlCol="0">
            <a:spAutoFit/>
          </a:bodyPr>
          <a:lstStyle/>
          <a:p>
            <a:r>
              <a:rPr lang="en-US" altLang="zh-CN" sz="2800" b="1" dirty="0">
                <a:latin typeface="Calibri" panose="020F0502020204030204" pitchFamily="34" charset="0"/>
                <a:cs typeface="Calibri" panose="020F0502020204030204" pitchFamily="34" charset="0"/>
              </a:rPr>
              <a:t>Roofline: An insightful visual performance model for multicore architectures </a:t>
            </a:r>
            <a:endParaRPr lang="zh-CN" altLang="en-US" sz="2800" b="1" dirty="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6512BFDA-B54C-4E2C-A872-DF4A18960691}"/>
              </a:ext>
            </a:extLst>
          </p:cNvPr>
          <p:cNvSpPr txBox="1"/>
          <p:nvPr/>
        </p:nvSpPr>
        <p:spPr>
          <a:xfrm>
            <a:off x="3467555" y="3133589"/>
            <a:ext cx="4697440"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Communications of the ACM</a:t>
            </a:r>
            <a:r>
              <a:rPr lang="zh-CN" altLang="en-US" sz="2400" dirty="0">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2009</a:t>
            </a:r>
            <a:endParaRPr lang="zh-CN" altLang="en-US" sz="24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58C1BC56-B751-4D26-9CF4-BAFA36083E6D}"/>
              </a:ext>
            </a:extLst>
          </p:cNvPr>
          <p:cNvSpPr txBox="1"/>
          <p:nvPr/>
        </p:nvSpPr>
        <p:spPr>
          <a:xfrm>
            <a:off x="5287124" y="4572000"/>
            <a:ext cx="1617751" cy="830997"/>
          </a:xfrm>
          <a:prstGeom prst="rect">
            <a:avLst/>
          </a:prstGeom>
          <a:noFill/>
        </p:spPr>
        <p:txBody>
          <a:bodyPr wrap="none" rtlCol="0">
            <a:spAutoFit/>
          </a:bodyPr>
          <a:lstStyle/>
          <a:p>
            <a:pPr algn="ctr"/>
            <a:r>
              <a:rPr lang="zh-CN" altLang="en-US" sz="2400" dirty="0">
                <a:latin typeface="Calibri" panose="020F0502020204030204" pitchFamily="34" charset="0"/>
                <a:cs typeface="Calibri" panose="020F0502020204030204" pitchFamily="34" charset="0"/>
              </a:rPr>
              <a:t>范志华</a:t>
            </a:r>
            <a:endParaRPr lang="en-US" altLang="zh-CN" sz="2400" dirty="0">
              <a:latin typeface="Calibri" panose="020F0502020204030204" pitchFamily="34" charset="0"/>
              <a:cs typeface="Calibri" panose="020F0502020204030204" pitchFamily="34" charset="0"/>
            </a:endParaRPr>
          </a:p>
          <a:p>
            <a:pPr algn="ctr"/>
            <a:r>
              <a:rPr lang="en-US" altLang="zh-CN" sz="2400" dirty="0">
                <a:latin typeface="Calibri" panose="020F0502020204030204" pitchFamily="34" charset="0"/>
                <a:cs typeface="Calibri" panose="020F0502020204030204" pitchFamily="34" charset="0"/>
              </a:rPr>
              <a:t>2019-04-11</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177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E7EFF2"/>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8CD298-A6BA-4021-A2A0-41EA2F7F6A01}"/>
              </a:ext>
            </a:extLst>
          </p:cNvPr>
          <p:cNvSpPr/>
          <p:nvPr/>
        </p:nvSpPr>
        <p:spPr>
          <a:xfrm>
            <a:off x="0" y="4072467"/>
            <a:ext cx="12192000" cy="44451"/>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algn="ctr" defTabSz="1219170" fontAlgn="base" latinLnBrk="1">
              <a:spcBef>
                <a:spcPct val="0"/>
              </a:spcBef>
              <a:spcAft>
                <a:spcPct val="0"/>
              </a:spcAft>
              <a:defRPr/>
            </a:pPr>
            <a:endParaRPr kumimoji="1" lang="zh-CN" altLang="en-US" sz="3200" dirty="0">
              <a:ln>
                <a:solidFill>
                  <a:srgbClr val="2F2F2F">
                    <a:lumMod val="60000"/>
                    <a:lumOff val="40000"/>
                  </a:srgbClr>
                </a:solidFill>
              </a:ln>
              <a:solidFill>
                <a:srgbClr val="2F2F2F"/>
              </a:solidFill>
              <a:latin typeface="-쉬리M"/>
            </a:endParaRPr>
          </a:p>
        </p:txBody>
      </p:sp>
      <p:sp>
        <p:nvSpPr>
          <p:cNvPr id="6147" name="TextBox 6">
            <a:extLst>
              <a:ext uri="{FF2B5EF4-FFF2-40B4-BE49-F238E27FC236}">
                <a16:creationId xmlns:a16="http://schemas.microsoft.com/office/drawing/2014/main" id="{524C85F2-5C3E-49CE-A8F2-EC0FECEAA140}"/>
              </a:ext>
            </a:extLst>
          </p:cNvPr>
          <p:cNvSpPr txBox="1">
            <a:spLocks noChangeArrowheads="1"/>
          </p:cNvSpPr>
          <p:nvPr/>
        </p:nvSpPr>
        <p:spPr bwMode="auto">
          <a:xfrm>
            <a:off x="3048000" y="5048251"/>
            <a:ext cx="39052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defTabSz="1219170" fontAlgn="base" latinLnBrk="1">
              <a:spcBef>
                <a:spcPct val="0"/>
              </a:spcBef>
              <a:spcAft>
                <a:spcPct val="0"/>
              </a:spcAft>
            </a:pPr>
            <a:r>
              <a:rPr lang="en-US" altLang="zh-CN" sz="4800">
                <a:solidFill>
                  <a:srgbClr val="C00000"/>
                </a:solidFill>
                <a:latin typeface="Arial Black" panose="020B0A04020102020204" pitchFamily="34" charset="0"/>
                <a:ea typeface="黑体" panose="02010609060101010101" pitchFamily="49" charset="-122"/>
              </a:rPr>
              <a:t>THANKS</a:t>
            </a:r>
            <a:endParaRPr lang="zh-CN" altLang="en-US" sz="4800">
              <a:solidFill>
                <a:srgbClr val="C00000"/>
              </a:solidFill>
              <a:latin typeface="Arial Black" panose="020B0A04020102020204" pitchFamily="34" charset="0"/>
              <a:ea typeface="黑体" panose="02010609060101010101" pitchFamily="49" charset="-122"/>
            </a:endParaRPr>
          </a:p>
        </p:txBody>
      </p:sp>
      <p:pic>
        <p:nvPicPr>
          <p:cNvPr id="6148" name="图片 10" descr="笔墨纸砚－周韧林.jpg">
            <a:extLst>
              <a:ext uri="{FF2B5EF4-FFF2-40B4-BE49-F238E27FC236}">
                <a16:creationId xmlns:a16="http://schemas.microsoft.com/office/drawing/2014/main" id="{966F3730-4164-4ED7-B0CB-B658CD32E2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441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图片 6" descr="竖版组合logo——透明.png">
            <a:extLst>
              <a:ext uri="{FF2B5EF4-FFF2-40B4-BE49-F238E27FC236}">
                <a16:creationId xmlns:a16="http://schemas.microsoft.com/office/drawing/2014/main" id="{BF1CD25C-AE75-4026-979D-EF97B97AB4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20251" y="5048251"/>
            <a:ext cx="2286000" cy="126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62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CA4DF6-9C3A-4ABE-8093-40511D6FDAC3}"/>
              </a:ext>
            </a:extLst>
          </p:cNvPr>
          <p:cNvSpPr txBox="1"/>
          <p:nvPr/>
        </p:nvSpPr>
        <p:spPr>
          <a:xfrm>
            <a:off x="581891" y="415637"/>
            <a:ext cx="1841594" cy="523220"/>
          </a:xfrm>
          <a:prstGeom prst="rect">
            <a:avLst/>
          </a:prstGeom>
          <a:noFill/>
        </p:spPr>
        <p:txBody>
          <a:bodyPr wrap="none" rtlCol="0">
            <a:spAutoFit/>
          </a:bodyPr>
          <a:lstStyle/>
          <a:p>
            <a:r>
              <a:rPr kumimoji="1" lang="en-US" altLang="zh-CN" sz="2800" b="1" dirty="0">
                <a:latin typeface="Calibri" panose="020F0502020204030204" pitchFamily="34" charset="0"/>
                <a:cs typeface="Calibri" panose="020F0502020204030204" pitchFamily="34" charset="0"/>
              </a:rPr>
              <a:t>Motivation</a:t>
            </a:r>
            <a:endParaRPr lang="zh-CN" altLang="en-US" sz="2800" b="1" dirty="0">
              <a:latin typeface="Calibri" panose="020F0502020204030204" pitchFamily="34" charset="0"/>
              <a:cs typeface="Calibri" panose="020F0502020204030204" pitchFamily="34" charset="0"/>
            </a:endParaRPr>
          </a:p>
        </p:txBody>
      </p:sp>
      <p:cxnSp>
        <p:nvCxnSpPr>
          <p:cNvPr id="4" name="直接连接符 3">
            <a:extLst>
              <a:ext uri="{FF2B5EF4-FFF2-40B4-BE49-F238E27FC236}">
                <a16:creationId xmlns:a16="http://schemas.microsoft.com/office/drawing/2014/main" id="{A4244EA1-20F6-462D-B60A-2EC10D5E8C64}"/>
              </a:ext>
            </a:extLst>
          </p:cNvPr>
          <p:cNvCxnSpPr>
            <a:cxnSpLocks/>
          </p:cNvCxnSpPr>
          <p:nvPr/>
        </p:nvCxnSpPr>
        <p:spPr bwMode="auto">
          <a:xfrm>
            <a:off x="581891" y="997528"/>
            <a:ext cx="205601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CAE5A756-4A3F-41B0-99FF-FFBAFACD46DB}"/>
              </a:ext>
            </a:extLst>
          </p:cNvPr>
          <p:cNvSpPr txBox="1"/>
          <p:nvPr/>
        </p:nvSpPr>
        <p:spPr>
          <a:xfrm>
            <a:off x="1588677" y="1402080"/>
            <a:ext cx="9014645" cy="879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随机分析模型和统计性能模型能够准确预测多核处理器的性能，但是他们很少提供有关如何提高程序、编译器或计算机性能的见解，很难使用它们。</a:t>
            </a:r>
          </a:p>
        </p:txBody>
      </p:sp>
      <p:sp>
        <p:nvSpPr>
          <p:cNvPr id="5" name="文本框 4">
            <a:extLst>
              <a:ext uri="{FF2B5EF4-FFF2-40B4-BE49-F238E27FC236}">
                <a16:creationId xmlns:a16="http://schemas.microsoft.com/office/drawing/2014/main" id="{3AF140D6-A8CD-4776-A76A-9767F8EED1F8}"/>
              </a:ext>
            </a:extLst>
          </p:cNvPr>
          <p:cNvSpPr txBox="1"/>
          <p:nvPr/>
        </p:nvSpPr>
        <p:spPr>
          <a:xfrm>
            <a:off x="1588676" y="2685718"/>
            <a:ext cx="9014645" cy="879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绑定和瓶颈分析提供了对影响计算机系统性能的主要因素的有价值的见解。 突出和量化了系统瓶颈的关键影响</a:t>
            </a:r>
          </a:p>
        </p:txBody>
      </p:sp>
      <p:sp>
        <p:nvSpPr>
          <p:cNvPr id="6" name="文本框 5">
            <a:extLst>
              <a:ext uri="{FF2B5EF4-FFF2-40B4-BE49-F238E27FC236}">
                <a16:creationId xmlns:a16="http://schemas.microsoft.com/office/drawing/2014/main" id="{394CBB42-6F9D-4D8D-820E-3712359F398A}"/>
              </a:ext>
            </a:extLst>
          </p:cNvPr>
          <p:cNvSpPr txBox="1"/>
          <p:nvPr/>
        </p:nvSpPr>
        <p:spPr>
          <a:xfrm>
            <a:off x="1609898" y="3969356"/>
            <a:ext cx="9055330" cy="879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提出了一个易于理解的可视化性能模型，为程序员和架构师提供改进浮点计算的并行软件和硬件的见解</a:t>
            </a:r>
          </a:p>
        </p:txBody>
      </p:sp>
    </p:spTree>
    <p:extLst>
      <p:ext uri="{BB962C8B-B14F-4D97-AF65-F5344CB8AC3E}">
        <p14:creationId xmlns:p14="http://schemas.microsoft.com/office/powerpoint/2010/main" val="174779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CA4DF6-9C3A-4ABE-8093-40511D6FDAC3}"/>
              </a:ext>
            </a:extLst>
          </p:cNvPr>
          <p:cNvSpPr txBox="1"/>
          <p:nvPr/>
        </p:nvSpPr>
        <p:spPr>
          <a:xfrm>
            <a:off x="581891" y="415637"/>
            <a:ext cx="1428724" cy="523220"/>
          </a:xfrm>
          <a:prstGeom prst="rect">
            <a:avLst/>
          </a:prstGeom>
          <a:noFill/>
        </p:spPr>
        <p:txBody>
          <a:bodyPr wrap="none" rtlCol="0">
            <a:spAutoFit/>
          </a:bodyPr>
          <a:lstStyle/>
          <a:p>
            <a:r>
              <a:rPr kumimoji="1" lang="en-US" altLang="zh-CN" sz="2800" b="1" dirty="0">
                <a:latin typeface="Calibri" panose="020F0502020204030204" pitchFamily="34" charset="0"/>
                <a:cs typeface="Calibri" panose="020F0502020204030204" pitchFamily="34" charset="0"/>
              </a:rPr>
              <a:t>Roofline</a:t>
            </a:r>
            <a:endParaRPr lang="zh-CN" altLang="en-US" sz="2800" b="1" dirty="0">
              <a:latin typeface="Calibri" panose="020F0502020204030204" pitchFamily="34" charset="0"/>
              <a:cs typeface="Calibri" panose="020F0502020204030204" pitchFamily="34" charset="0"/>
            </a:endParaRPr>
          </a:p>
        </p:txBody>
      </p:sp>
      <p:cxnSp>
        <p:nvCxnSpPr>
          <p:cNvPr id="4" name="直接连接符 3">
            <a:extLst>
              <a:ext uri="{FF2B5EF4-FFF2-40B4-BE49-F238E27FC236}">
                <a16:creationId xmlns:a16="http://schemas.microsoft.com/office/drawing/2014/main" id="{A4244EA1-20F6-462D-B60A-2EC10D5E8C64}"/>
              </a:ext>
            </a:extLst>
          </p:cNvPr>
          <p:cNvCxnSpPr>
            <a:cxnSpLocks/>
          </p:cNvCxnSpPr>
          <p:nvPr/>
        </p:nvCxnSpPr>
        <p:spPr bwMode="auto">
          <a:xfrm>
            <a:off x="581891" y="997528"/>
            <a:ext cx="205601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A620930C-406E-432D-AB71-4347D823A10B}"/>
              </a:ext>
            </a:extLst>
          </p:cNvPr>
          <p:cNvPicPr>
            <a:picLocks noChangeAspect="1"/>
          </p:cNvPicPr>
          <p:nvPr/>
        </p:nvPicPr>
        <p:blipFill>
          <a:blip r:embed="rId2"/>
          <a:stretch>
            <a:fillRect/>
          </a:stretch>
        </p:blipFill>
        <p:spPr>
          <a:xfrm>
            <a:off x="5234673" y="1370932"/>
            <a:ext cx="5565133" cy="4116135"/>
          </a:xfrm>
          <a:prstGeom prst="rect">
            <a:avLst/>
          </a:prstGeom>
        </p:spPr>
      </p:pic>
      <p:sp>
        <p:nvSpPr>
          <p:cNvPr id="5" name="文本框 4">
            <a:extLst>
              <a:ext uri="{FF2B5EF4-FFF2-40B4-BE49-F238E27FC236}">
                <a16:creationId xmlns:a16="http://schemas.microsoft.com/office/drawing/2014/main" id="{75157806-9BB9-433C-AF06-B6689A5294D2}"/>
              </a:ext>
            </a:extLst>
          </p:cNvPr>
          <p:cNvSpPr txBox="1"/>
          <p:nvPr/>
        </p:nvSpPr>
        <p:spPr>
          <a:xfrm>
            <a:off x="581891" y="1629295"/>
            <a:ext cx="3331105"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 The graph is on a log-log scale</a:t>
            </a:r>
            <a:endParaRPr lang="zh-CN" altLang="en-US" dirty="0"/>
          </a:p>
        </p:txBody>
      </p:sp>
      <p:sp>
        <p:nvSpPr>
          <p:cNvPr id="6" name="文本框 5">
            <a:extLst>
              <a:ext uri="{FF2B5EF4-FFF2-40B4-BE49-F238E27FC236}">
                <a16:creationId xmlns:a16="http://schemas.microsoft.com/office/drawing/2014/main" id="{391C6E3F-B51B-4E72-A299-C8E1D1626E07}"/>
              </a:ext>
            </a:extLst>
          </p:cNvPr>
          <p:cNvSpPr txBox="1"/>
          <p:nvPr/>
        </p:nvSpPr>
        <p:spPr>
          <a:xfrm>
            <a:off x="581891" y="2410691"/>
            <a:ext cx="4438996"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 The Y-axis is attainable floating-point performance</a:t>
            </a:r>
            <a:endParaRPr lang="zh-CN" altLang="en-US" dirty="0"/>
          </a:p>
        </p:txBody>
      </p:sp>
      <p:sp>
        <p:nvSpPr>
          <p:cNvPr id="7" name="文本框 6">
            <a:extLst>
              <a:ext uri="{FF2B5EF4-FFF2-40B4-BE49-F238E27FC236}">
                <a16:creationId xmlns:a16="http://schemas.microsoft.com/office/drawing/2014/main" id="{F6AAB73D-8E1D-4937-971F-23972D8D5B3E}"/>
              </a:ext>
            </a:extLst>
          </p:cNvPr>
          <p:cNvSpPr txBox="1"/>
          <p:nvPr/>
        </p:nvSpPr>
        <p:spPr>
          <a:xfrm>
            <a:off x="581891" y="3703124"/>
            <a:ext cx="3659207"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 The X-axis is operational intensity</a:t>
            </a:r>
            <a:endParaRPr lang="zh-CN" altLang="en-US" dirty="0"/>
          </a:p>
        </p:txBody>
      </p:sp>
    </p:spTree>
    <p:extLst>
      <p:ext uri="{BB962C8B-B14F-4D97-AF65-F5344CB8AC3E}">
        <p14:creationId xmlns:p14="http://schemas.microsoft.com/office/powerpoint/2010/main" val="356536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CA4DF6-9C3A-4ABE-8093-40511D6FDAC3}"/>
              </a:ext>
            </a:extLst>
          </p:cNvPr>
          <p:cNvSpPr txBox="1"/>
          <p:nvPr/>
        </p:nvSpPr>
        <p:spPr>
          <a:xfrm>
            <a:off x="581891" y="415637"/>
            <a:ext cx="1428724" cy="523220"/>
          </a:xfrm>
          <a:prstGeom prst="rect">
            <a:avLst/>
          </a:prstGeom>
          <a:noFill/>
        </p:spPr>
        <p:txBody>
          <a:bodyPr wrap="none" rtlCol="0">
            <a:spAutoFit/>
          </a:bodyPr>
          <a:lstStyle/>
          <a:p>
            <a:r>
              <a:rPr kumimoji="1" lang="en-US" altLang="zh-CN" sz="2800" b="1" dirty="0">
                <a:latin typeface="Calibri" panose="020F0502020204030204" pitchFamily="34" charset="0"/>
                <a:cs typeface="Calibri" panose="020F0502020204030204" pitchFamily="34" charset="0"/>
              </a:rPr>
              <a:t>Roofline</a:t>
            </a:r>
            <a:endParaRPr lang="zh-CN" altLang="en-US" sz="2800" b="1" dirty="0">
              <a:latin typeface="Calibri" panose="020F0502020204030204" pitchFamily="34" charset="0"/>
              <a:cs typeface="Calibri" panose="020F0502020204030204" pitchFamily="34" charset="0"/>
            </a:endParaRPr>
          </a:p>
        </p:txBody>
      </p:sp>
      <p:cxnSp>
        <p:nvCxnSpPr>
          <p:cNvPr id="4" name="直接连接符 3">
            <a:extLst>
              <a:ext uri="{FF2B5EF4-FFF2-40B4-BE49-F238E27FC236}">
                <a16:creationId xmlns:a16="http://schemas.microsoft.com/office/drawing/2014/main" id="{A4244EA1-20F6-462D-B60A-2EC10D5E8C64}"/>
              </a:ext>
            </a:extLst>
          </p:cNvPr>
          <p:cNvCxnSpPr>
            <a:cxnSpLocks/>
          </p:cNvCxnSpPr>
          <p:nvPr/>
        </p:nvCxnSpPr>
        <p:spPr bwMode="auto">
          <a:xfrm>
            <a:off x="581891" y="997528"/>
            <a:ext cx="205601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A620930C-406E-432D-AB71-4347D823A10B}"/>
              </a:ext>
            </a:extLst>
          </p:cNvPr>
          <p:cNvPicPr>
            <a:picLocks noChangeAspect="1"/>
          </p:cNvPicPr>
          <p:nvPr/>
        </p:nvPicPr>
        <p:blipFill>
          <a:blip r:embed="rId2"/>
          <a:stretch>
            <a:fillRect/>
          </a:stretch>
        </p:blipFill>
        <p:spPr>
          <a:xfrm>
            <a:off x="5234673" y="1370932"/>
            <a:ext cx="5565133" cy="4116135"/>
          </a:xfrm>
          <a:prstGeom prst="rect">
            <a:avLst/>
          </a:prstGeom>
        </p:spPr>
      </p:pic>
      <p:sp>
        <p:nvSpPr>
          <p:cNvPr id="5" name="文本框 4">
            <a:extLst>
              <a:ext uri="{FF2B5EF4-FFF2-40B4-BE49-F238E27FC236}">
                <a16:creationId xmlns:a16="http://schemas.microsoft.com/office/drawing/2014/main" id="{75157806-9BB9-433C-AF06-B6689A5294D2}"/>
              </a:ext>
            </a:extLst>
          </p:cNvPr>
          <p:cNvSpPr txBox="1"/>
          <p:nvPr/>
        </p:nvSpPr>
        <p:spPr>
          <a:xfrm>
            <a:off x="604058" y="1562793"/>
            <a:ext cx="4067693"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 The system being modeled has a peak double precision floating-point performance of 17.6 </a:t>
            </a:r>
            <a:r>
              <a:rPr lang="en-US" altLang="zh-CN" dirty="0" err="1"/>
              <a:t>GFlops</a:t>
            </a:r>
            <a:r>
              <a:rPr lang="en-US" altLang="zh-CN" dirty="0"/>
              <a:t>/sec and a peak memory bandwidth of </a:t>
            </a:r>
            <a:r>
              <a:rPr lang="en-US" altLang="zh-CN" dirty="0">
                <a:solidFill>
                  <a:srgbClr val="FF0000"/>
                </a:solidFill>
              </a:rPr>
              <a:t>15</a:t>
            </a:r>
            <a:r>
              <a:rPr lang="en-US" altLang="zh-CN" dirty="0"/>
              <a:t> </a:t>
            </a:r>
            <a:r>
              <a:rPr lang="en-US" altLang="zh-CN" dirty="0" err="1"/>
              <a:t>GBytes</a:t>
            </a:r>
            <a:r>
              <a:rPr lang="en-US" altLang="zh-CN" dirty="0"/>
              <a:t>/sec from our benchmark</a:t>
            </a:r>
            <a:endParaRPr lang="zh-CN" altLang="en-US" dirty="0"/>
          </a:p>
        </p:txBody>
      </p:sp>
    </p:spTree>
    <p:extLst>
      <p:ext uri="{BB962C8B-B14F-4D97-AF65-F5344CB8AC3E}">
        <p14:creationId xmlns:p14="http://schemas.microsoft.com/office/powerpoint/2010/main" val="117336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CA4DF6-9C3A-4ABE-8093-40511D6FDAC3}"/>
              </a:ext>
            </a:extLst>
          </p:cNvPr>
          <p:cNvSpPr txBox="1"/>
          <p:nvPr/>
        </p:nvSpPr>
        <p:spPr>
          <a:xfrm>
            <a:off x="581891" y="415637"/>
            <a:ext cx="1428724" cy="523220"/>
          </a:xfrm>
          <a:prstGeom prst="rect">
            <a:avLst/>
          </a:prstGeom>
          <a:noFill/>
        </p:spPr>
        <p:txBody>
          <a:bodyPr wrap="none" rtlCol="0">
            <a:spAutoFit/>
          </a:bodyPr>
          <a:lstStyle/>
          <a:p>
            <a:r>
              <a:rPr kumimoji="1" lang="en-US" altLang="zh-CN" sz="2800" b="1" dirty="0">
                <a:latin typeface="Calibri" panose="020F0502020204030204" pitchFamily="34" charset="0"/>
                <a:cs typeface="Calibri" panose="020F0502020204030204" pitchFamily="34" charset="0"/>
              </a:rPr>
              <a:t>Roofline</a:t>
            </a:r>
            <a:endParaRPr lang="zh-CN" altLang="en-US" sz="2800" b="1" dirty="0">
              <a:latin typeface="Calibri" panose="020F0502020204030204" pitchFamily="34" charset="0"/>
              <a:cs typeface="Calibri" panose="020F0502020204030204" pitchFamily="34" charset="0"/>
            </a:endParaRPr>
          </a:p>
        </p:txBody>
      </p:sp>
      <p:cxnSp>
        <p:nvCxnSpPr>
          <p:cNvPr id="4" name="直接连接符 3">
            <a:extLst>
              <a:ext uri="{FF2B5EF4-FFF2-40B4-BE49-F238E27FC236}">
                <a16:creationId xmlns:a16="http://schemas.microsoft.com/office/drawing/2014/main" id="{A4244EA1-20F6-462D-B60A-2EC10D5E8C64}"/>
              </a:ext>
            </a:extLst>
          </p:cNvPr>
          <p:cNvCxnSpPr>
            <a:cxnSpLocks/>
          </p:cNvCxnSpPr>
          <p:nvPr/>
        </p:nvCxnSpPr>
        <p:spPr bwMode="auto">
          <a:xfrm>
            <a:off x="581891" y="997528"/>
            <a:ext cx="205601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80C9F019-504A-485E-8FD4-45AB4C588267}"/>
              </a:ext>
            </a:extLst>
          </p:cNvPr>
          <p:cNvPicPr>
            <a:picLocks noChangeAspect="1"/>
          </p:cNvPicPr>
          <p:nvPr/>
        </p:nvPicPr>
        <p:blipFill>
          <a:blip r:embed="rId2"/>
          <a:stretch>
            <a:fillRect/>
          </a:stretch>
        </p:blipFill>
        <p:spPr>
          <a:xfrm>
            <a:off x="1537854" y="1465687"/>
            <a:ext cx="9116291" cy="3926626"/>
          </a:xfrm>
          <a:prstGeom prst="rect">
            <a:avLst/>
          </a:prstGeom>
        </p:spPr>
      </p:pic>
    </p:spTree>
    <p:extLst>
      <p:ext uri="{BB962C8B-B14F-4D97-AF65-F5344CB8AC3E}">
        <p14:creationId xmlns:p14="http://schemas.microsoft.com/office/powerpoint/2010/main" val="71118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CA4DF6-9C3A-4ABE-8093-40511D6FDAC3}"/>
              </a:ext>
            </a:extLst>
          </p:cNvPr>
          <p:cNvSpPr txBox="1"/>
          <p:nvPr/>
        </p:nvSpPr>
        <p:spPr>
          <a:xfrm>
            <a:off x="581891" y="415637"/>
            <a:ext cx="1428724" cy="523220"/>
          </a:xfrm>
          <a:prstGeom prst="rect">
            <a:avLst/>
          </a:prstGeom>
          <a:noFill/>
        </p:spPr>
        <p:txBody>
          <a:bodyPr wrap="none" rtlCol="0">
            <a:spAutoFit/>
          </a:bodyPr>
          <a:lstStyle/>
          <a:p>
            <a:r>
              <a:rPr kumimoji="1" lang="en-US" altLang="zh-CN" sz="2800" b="1" dirty="0">
                <a:latin typeface="Calibri" panose="020F0502020204030204" pitchFamily="34" charset="0"/>
                <a:cs typeface="Calibri" panose="020F0502020204030204" pitchFamily="34" charset="0"/>
              </a:rPr>
              <a:t>Roofline</a:t>
            </a:r>
            <a:endParaRPr lang="zh-CN" altLang="en-US" sz="2800" b="1" dirty="0">
              <a:latin typeface="Calibri" panose="020F0502020204030204" pitchFamily="34" charset="0"/>
              <a:cs typeface="Calibri" panose="020F0502020204030204" pitchFamily="34" charset="0"/>
            </a:endParaRPr>
          </a:p>
        </p:txBody>
      </p:sp>
      <p:cxnSp>
        <p:nvCxnSpPr>
          <p:cNvPr id="4" name="直接连接符 3">
            <a:extLst>
              <a:ext uri="{FF2B5EF4-FFF2-40B4-BE49-F238E27FC236}">
                <a16:creationId xmlns:a16="http://schemas.microsoft.com/office/drawing/2014/main" id="{A4244EA1-20F6-462D-B60A-2EC10D5E8C64}"/>
              </a:ext>
            </a:extLst>
          </p:cNvPr>
          <p:cNvCxnSpPr>
            <a:cxnSpLocks/>
          </p:cNvCxnSpPr>
          <p:nvPr/>
        </p:nvCxnSpPr>
        <p:spPr bwMode="auto">
          <a:xfrm>
            <a:off x="581891" y="997528"/>
            <a:ext cx="205601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80C9F019-504A-485E-8FD4-45AB4C588267}"/>
              </a:ext>
            </a:extLst>
          </p:cNvPr>
          <p:cNvPicPr>
            <a:picLocks noChangeAspect="1"/>
          </p:cNvPicPr>
          <p:nvPr/>
        </p:nvPicPr>
        <p:blipFill>
          <a:blip r:embed="rId2"/>
          <a:stretch>
            <a:fillRect/>
          </a:stretch>
        </p:blipFill>
        <p:spPr>
          <a:xfrm>
            <a:off x="2815244" y="240945"/>
            <a:ext cx="8894618" cy="3831146"/>
          </a:xfrm>
          <a:prstGeom prst="rect">
            <a:avLst/>
          </a:prstGeom>
        </p:spPr>
      </p:pic>
      <p:pic>
        <p:nvPicPr>
          <p:cNvPr id="5" name="图片 4">
            <a:extLst>
              <a:ext uri="{FF2B5EF4-FFF2-40B4-BE49-F238E27FC236}">
                <a16:creationId xmlns:a16="http://schemas.microsoft.com/office/drawing/2014/main" id="{1E8DED5F-EBB3-40C9-85FB-6BED27852470}"/>
              </a:ext>
            </a:extLst>
          </p:cNvPr>
          <p:cNvPicPr>
            <a:picLocks noChangeAspect="1"/>
          </p:cNvPicPr>
          <p:nvPr/>
        </p:nvPicPr>
        <p:blipFill>
          <a:blip r:embed="rId3"/>
          <a:stretch>
            <a:fillRect/>
          </a:stretch>
        </p:blipFill>
        <p:spPr>
          <a:xfrm>
            <a:off x="3431176" y="4411721"/>
            <a:ext cx="5329648" cy="1307436"/>
          </a:xfrm>
          <a:prstGeom prst="rect">
            <a:avLst/>
          </a:prstGeom>
        </p:spPr>
      </p:pic>
    </p:spTree>
    <p:extLst>
      <p:ext uri="{BB962C8B-B14F-4D97-AF65-F5344CB8AC3E}">
        <p14:creationId xmlns:p14="http://schemas.microsoft.com/office/powerpoint/2010/main" val="390345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CA4DF6-9C3A-4ABE-8093-40511D6FDAC3}"/>
              </a:ext>
            </a:extLst>
          </p:cNvPr>
          <p:cNvSpPr txBox="1"/>
          <p:nvPr/>
        </p:nvSpPr>
        <p:spPr>
          <a:xfrm>
            <a:off x="581891" y="415637"/>
            <a:ext cx="1428724" cy="523220"/>
          </a:xfrm>
          <a:prstGeom prst="rect">
            <a:avLst/>
          </a:prstGeom>
          <a:noFill/>
        </p:spPr>
        <p:txBody>
          <a:bodyPr wrap="none" rtlCol="0">
            <a:spAutoFit/>
          </a:bodyPr>
          <a:lstStyle/>
          <a:p>
            <a:r>
              <a:rPr kumimoji="1" lang="en-US" altLang="zh-CN" sz="2800" b="1" dirty="0">
                <a:latin typeface="Calibri" panose="020F0502020204030204" pitchFamily="34" charset="0"/>
                <a:cs typeface="Calibri" panose="020F0502020204030204" pitchFamily="34" charset="0"/>
              </a:rPr>
              <a:t>Roofline</a:t>
            </a:r>
            <a:endParaRPr lang="zh-CN" altLang="en-US" sz="2800" b="1" dirty="0">
              <a:latin typeface="Calibri" panose="020F0502020204030204" pitchFamily="34" charset="0"/>
              <a:cs typeface="Calibri" panose="020F0502020204030204" pitchFamily="34" charset="0"/>
            </a:endParaRPr>
          </a:p>
        </p:txBody>
      </p:sp>
      <p:cxnSp>
        <p:nvCxnSpPr>
          <p:cNvPr id="4" name="直接连接符 3">
            <a:extLst>
              <a:ext uri="{FF2B5EF4-FFF2-40B4-BE49-F238E27FC236}">
                <a16:creationId xmlns:a16="http://schemas.microsoft.com/office/drawing/2014/main" id="{A4244EA1-20F6-462D-B60A-2EC10D5E8C64}"/>
              </a:ext>
            </a:extLst>
          </p:cNvPr>
          <p:cNvCxnSpPr>
            <a:cxnSpLocks/>
          </p:cNvCxnSpPr>
          <p:nvPr/>
        </p:nvCxnSpPr>
        <p:spPr bwMode="auto">
          <a:xfrm>
            <a:off x="581891" y="997528"/>
            <a:ext cx="205601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8FEEB50C-A51F-4B64-B7EA-CFFEF7763EED}"/>
              </a:ext>
            </a:extLst>
          </p:cNvPr>
          <p:cNvPicPr>
            <a:picLocks noChangeAspect="1"/>
          </p:cNvPicPr>
          <p:nvPr/>
        </p:nvPicPr>
        <p:blipFill>
          <a:blip r:embed="rId2"/>
          <a:stretch>
            <a:fillRect/>
          </a:stretch>
        </p:blipFill>
        <p:spPr>
          <a:xfrm>
            <a:off x="1061427" y="1562793"/>
            <a:ext cx="4448430" cy="3591096"/>
          </a:xfrm>
          <a:prstGeom prst="rect">
            <a:avLst/>
          </a:prstGeom>
        </p:spPr>
      </p:pic>
      <p:pic>
        <p:nvPicPr>
          <p:cNvPr id="5" name="图片 4">
            <a:extLst>
              <a:ext uri="{FF2B5EF4-FFF2-40B4-BE49-F238E27FC236}">
                <a16:creationId xmlns:a16="http://schemas.microsoft.com/office/drawing/2014/main" id="{D0B318A5-17C4-482A-9F0E-FB0B0C38323E}"/>
              </a:ext>
            </a:extLst>
          </p:cNvPr>
          <p:cNvPicPr>
            <a:picLocks noChangeAspect="1"/>
          </p:cNvPicPr>
          <p:nvPr/>
        </p:nvPicPr>
        <p:blipFill>
          <a:blip r:embed="rId3"/>
          <a:stretch>
            <a:fillRect/>
          </a:stretch>
        </p:blipFill>
        <p:spPr>
          <a:xfrm>
            <a:off x="5884237" y="1827270"/>
            <a:ext cx="5332403" cy="3203459"/>
          </a:xfrm>
          <a:prstGeom prst="rect">
            <a:avLst/>
          </a:prstGeom>
        </p:spPr>
      </p:pic>
    </p:spTree>
    <p:extLst>
      <p:ext uri="{BB962C8B-B14F-4D97-AF65-F5344CB8AC3E}">
        <p14:creationId xmlns:p14="http://schemas.microsoft.com/office/powerpoint/2010/main" val="420626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CA4DF6-9C3A-4ABE-8093-40511D6FDAC3}"/>
              </a:ext>
            </a:extLst>
          </p:cNvPr>
          <p:cNvSpPr txBox="1"/>
          <p:nvPr/>
        </p:nvSpPr>
        <p:spPr>
          <a:xfrm>
            <a:off x="581891" y="415637"/>
            <a:ext cx="1428724" cy="523220"/>
          </a:xfrm>
          <a:prstGeom prst="rect">
            <a:avLst/>
          </a:prstGeom>
          <a:noFill/>
        </p:spPr>
        <p:txBody>
          <a:bodyPr wrap="none" rtlCol="0">
            <a:spAutoFit/>
          </a:bodyPr>
          <a:lstStyle/>
          <a:p>
            <a:r>
              <a:rPr kumimoji="1" lang="en-US" altLang="zh-CN" sz="2800" b="1" dirty="0">
                <a:latin typeface="Calibri" panose="020F0502020204030204" pitchFamily="34" charset="0"/>
                <a:cs typeface="Calibri" panose="020F0502020204030204" pitchFamily="34" charset="0"/>
              </a:rPr>
              <a:t>Roofline</a:t>
            </a:r>
            <a:endParaRPr lang="zh-CN" altLang="en-US" sz="2800" b="1" dirty="0">
              <a:latin typeface="Calibri" panose="020F0502020204030204" pitchFamily="34" charset="0"/>
              <a:cs typeface="Calibri" panose="020F0502020204030204" pitchFamily="34" charset="0"/>
            </a:endParaRPr>
          </a:p>
        </p:txBody>
      </p:sp>
      <p:cxnSp>
        <p:nvCxnSpPr>
          <p:cNvPr id="4" name="直接连接符 3">
            <a:extLst>
              <a:ext uri="{FF2B5EF4-FFF2-40B4-BE49-F238E27FC236}">
                <a16:creationId xmlns:a16="http://schemas.microsoft.com/office/drawing/2014/main" id="{A4244EA1-20F6-462D-B60A-2EC10D5E8C64}"/>
              </a:ext>
            </a:extLst>
          </p:cNvPr>
          <p:cNvCxnSpPr>
            <a:cxnSpLocks/>
          </p:cNvCxnSpPr>
          <p:nvPr/>
        </p:nvCxnSpPr>
        <p:spPr bwMode="auto">
          <a:xfrm>
            <a:off x="581891" y="997528"/>
            <a:ext cx="205601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DE7C6F79-C5B9-48F1-840B-755554843429}"/>
              </a:ext>
            </a:extLst>
          </p:cNvPr>
          <p:cNvPicPr>
            <a:picLocks noChangeAspect="1"/>
          </p:cNvPicPr>
          <p:nvPr/>
        </p:nvPicPr>
        <p:blipFill>
          <a:blip r:embed="rId2"/>
          <a:stretch>
            <a:fillRect/>
          </a:stretch>
        </p:blipFill>
        <p:spPr>
          <a:xfrm>
            <a:off x="1352208" y="1353591"/>
            <a:ext cx="4743792" cy="4150818"/>
          </a:xfrm>
          <a:prstGeom prst="rect">
            <a:avLst/>
          </a:prstGeom>
        </p:spPr>
      </p:pic>
      <p:pic>
        <p:nvPicPr>
          <p:cNvPr id="5" name="图片 4">
            <a:extLst>
              <a:ext uri="{FF2B5EF4-FFF2-40B4-BE49-F238E27FC236}">
                <a16:creationId xmlns:a16="http://schemas.microsoft.com/office/drawing/2014/main" id="{04ED5B12-F58C-4A83-A6A7-ACB236C4AA23}"/>
              </a:ext>
            </a:extLst>
          </p:cNvPr>
          <p:cNvPicPr>
            <a:picLocks noChangeAspect="1"/>
          </p:cNvPicPr>
          <p:nvPr/>
        </p:nvPicPr>
        <p:blipFill>
          <a:blip r:embed="rId3"/>
          <a:stretch>
            <a:fillRect/>
          </a:stretch>
        </p:blipFill>
        <p:spPr>
          <a:xfrm>
            <a:off x="6541478" y="1353591"/>
            <a:ext cx="4685888" cy="2336827"/>
          </a:xfrm>
          <a:prstGeom prst="rect">
            <a:avLst/>
          </a:prstGeom>
        </p:spPr>
      </p:pic>
      <p:pic>
        <p:nvPicPr>
          <p:cNvPr id="6" name="图片 5">
            <a:extLst>
              <a:ext uri="{FF2B5EF4-FFF2-40B4-BE49-F238E27FC236}">
                <a16:creationId xmlns:a16="http://schemas.microsoft.com/office/drawing/2014/main" id="{69B5910E-7C88-49F7-8607-4FEA58CD8845}"/>
              </a:ext>
            </a:extLst>
          </p:cNvPr>
          <p:cNvPicPr>
            <a:picLocks noChangeAspect="1"/>
          </p:cNvPicPr>
          <p:nvPr/>
        </p:nvPicPr>
        <p:blipFill>
          <a:blip r:embed="rId4"/>
          <a:stretch>
            <a:fillRect/>
          </a:stretch>
        </p:blipFill>
        <p:spPr>
          <a:xfrm>
            <a:off x="6541478" y="3690418"/>
            <a:ext cx="2057559" cy="2043110"/>
          </a:xfrm>
          <a:prstGeom prst="rect">
            <a:avLst/>
          </a:prstGeom>
        </p:spPr>
      </p:pic>
    </p:spTree>
    <p:extLst>
      <p:ext uri="{BB962C8B-B14F-4D97-AF65-F5344CB8AC3E}">
        <p14:creationId xmlns:p14="http://schemas.microsoft.com/office/powerpoint/2010/main" val="408874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CA4DF6-9C3A-4ABE-8093-40511D6FDAC3}"/>
              </a:ext>
            </a:extLst>
          </p:cNvPr>
          <p:cNvSpPr txBox="1"/>
          <p:nvPr/>
        </p:nvSpPr>
        <p:spPr>
          <a:xfrm>
            <a:off x="581891" y="415637"/>
            <a:ext cx="1428724" cy="523220"/>
          </a:xfrm>
          <a:prstGeom prst="rect">
            <a:avLst/>
          </a:prstGeom>
          <a:noFill/>
        </p:spPr>
        <p:txBody>
          <a:bodyPr wrap="none" rtlCol="0">
            <a:spAutoFit/>
          </a:bodyPr>
          <a:lstStyle/>
          <a:p>
            <a:r>
              <a:rPr kumimoji="1" lang="en-US" altLang="zh-CN" sz="2800" b="1" dirty="0">
                <a:latin typeface="Calibri" panose="020F0502020204030204" pitchFamily="34" charset="0"/>
                <a:cs typeface="Calibri" panose="020F0502020204030204" pitchFamily="34" charset="0"/>
              </a:rPr>
              <a:t>Roofline</a:t>
            </a:r>
            <a:endParaRPr lang="zh-CN" altLang="en-US" sz="2800" b="1" dirty="0">
              <a:latin typeface="Calibri" panose="020F0502020204030204" pitchFamily="34" charset="0"/>
              <a:cs typeface="Calibri" panose="020F0502020204030204" pitchFamily="34" charset="0"/>
            </a:endParaRPr>
          </a:p>
        </p:txBody>
      </p:sp>
      <p:cxnSp>
        <p:nvCxnSpPr>
          <p:cNvPr id="4" name="直接连接符 3">
            <a:extLst>
              <a:ext uri="{FF2B5EF4-FFF2-40B4-BE49-F238E27FC236}">
                <a16:creationId xmlns:a16="http://schemas.microsoft.com/office/drawing/2014/main" id="{A4244EA1-20F6-462D-B60A-2EC10D5E8C64}"/>
              </a:ext>
            </a:extLst>
          </p:cNvPr>
          <p:cNvCxnSpPr>
            <a:cxnSpLocks/>
          </p:cNvCxnSpPr>
          <p:nvPr/>
        </p:nvCxnSpPr>
        <p:spPr bwMode="auto">
          <a:xfrm>
            <a:off x="581891" y="997528"/>
            <a:ext cx="205601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CC07049-68CF-4ABA-8372-33F1DEFB835C}"/>
              </a:ext>
            </a:extLst>
          </p:cNvPr>
          <p:cNvSpPr txBox="1"/>
          <p:nvPr/>
        </p:nvSpPr>
        <p:spPr>
          <a:xfrm>
            <a:off x="1296253" y="1546167"/>
            <a:ext cx="10153143" cy="879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本文描述了一个简单的可视化模型，以帮助查看哪些系统与重要内核很好地匹配，或相反地，看看如何更改内核代码或硬件以良好地运行所需的内核</a:t>
            </a:r>
          </a:p>
        </p:txBody>
      </p:sp>
      <p:sp>
        <p:nvSpPr>
          <p:cNvPr id="5" name="文本框 4">
            <a:extLst>
              <a:ext uri="{FF2B5EF4-FFF2-40B4-BE49-F238E27FC236}">
                <a16:creationId xmlns:a16="http://schemas.microsoft.com/office/drawing/2014/main" id="{A12DF387-66B1-4F54-9900-28BA8E8C688A}"/>
              </a:ext>
            </a:extLst>
          </p:cNvPr>
          <p:cNvSpPr txBox="1"/>
          <p:nvPr/>
        </p:nvSpPr>
        <p:spPr>
          <a:xfrm>
            <a:off x="1296253" y="3147753"/>
            <a:ext cx="10945689"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只需图形化的</a:t>
            </a:r>
            <a:r>
              <a:rPr lang="en-US" altLang="zh-CN" dirty="0"/>
              <a:t>Roofline</a:t>
            </a:r>
            <a:r>
              <a:rPr lang="zh-CN" altLang="en-US" dirty="0"/>
              <a:t>可以深入了解实现计算机峰值性能的难度，因为当计算机不平衡时，这一点很明显</a:t>
            </a:r>
          </a:p>
        </p:txBody>
      </p:sp>
    </p:spTree>
    <p:extLst>
      <p:ext uri="{BB962C8B-B14F-4D97-AF65-F5344CB8AC3E}">
        <p14:creationId xmlns:p14="http://schemas.microsoft.com/office/powerpoint/2010/main" val="592215438"/>
      </p:ext>
    </p:extLst>
  </p:cSld>
  <p:clrMapOvr>
    <a:masterClrMapping/>
  </p:clrMapOvr>
</p:sld>
</file>

<file path=ppt/theme/theme1.xml><?xml version="1.0" encoding="utf-8"?>
<a:theme xmlns:a="http://schemas.openxmlformats.org/drawingml/2006/main" name="B132">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B132">
      <a:majorFont>
        <a:latin typeface="-쉬리B"/>
        <a:ea typeface="-쉬리B"/>
        <a:cs typeface=""/>
      </a:majorFont>
      <a:minorFont>
        <a:latin typeface="-쉬리M"/>
        <a:ea typeface="-쉬리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141</TotalTime>
  <Words>233</Words>
  <Application>Microsoft Office PowerPoint</Application>
  <PresentationFormat>宽屏</PresentationFormat>
  <Paragraphs>22</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黑体</vt:lpstr>
      <vt:lpstr>楷体</vt:lpstr>
      <vt:lpstr>-쉬리B</vt:lpstr>
      <vt:lpstr>-쉬리M</vt:lpstr>
      <vt:lpstr>Arial</vt:lpstr>
      <vt:lpstr>Arial Black</vt:lpstr>
      <vt:lpstr>Calibri</vt:lpstr>
      <vt:lpstr>B132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范 志华</dc:creator>
  <cp:lastModifiedBy>范 志华</cp:lastModifiedBy>
  <cp:revision>18</cp:revision>
  <dcterms:created xsi:type="dcterms:W3CDTF">2019-03-28T07:20:49Z</dcterms:created>
  <dcterms:modified xsi:type="dcterms:W3CDTF">2019-04-11T09:10:17Z</dcterms:modified>
</cp:coreProperties>
</file>