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82" r:id="rId9"/>
    <p:sldId id="262" r:id="rId10"/>
    <p:sldId id="294" r:id="rId11"/>
    <p:sldId id="263" r:id="rId12"/>
    <p:sldId id="283" r:id="rId13"/>
    <p:sldId id="284" r:id="rId14"/>
    <p:sldId id="275" r:id="rId15"/>
    <p:sldId id="277" r:id="rId16"/>
    <p:sldId id="285" r:id="rId17"/>
    <p:sldId id="286" r:id="rId18"/>
    <p:sldId id="288" r:id="rId19"/>
    <p:sldId id="276" r:id="rId20"/>
    <p:sldId id="278" r:id="rId21"/>
    <p:sldId id="290" r:id="rId22"/>
    <p:sldId id="289" r:id="rId23"/>
    <p:sldId id="291" r:id="rId24"/>
    <p:sldId id="279" r:id="rId25"/>
    <p:sldId id="280" r:id="rId26"/>
    <p:sldId id="293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4525" autoAdjust="0"/>
  </p:normalViewPr>
  <p:slideViewPr>
    <p:cSldViewPr snapToGrid="0">
      <p:cViewPr varScale="1">
        <p:scale>
          <a:sx n="96" d="100"/>
          <a:sy n="9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20E2-0E61-4696-8DF5-A5CEFCFE4F0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2E996-05BA-4B86-8B78-0A6663A6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愛荷華州立大學</a:t>
            </a:r>
            <a:endParaRPr lang="en-US" altLang="zh-TW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 Engineering (SE), programming languages (PL), and data science</a:t>
            </a:r>
            <a:endParaRPr lang="zh-TW" altLang="en-US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2E996-05BA-4B86-8B78-0A6663A60F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2E996-05BA-4B86-8B78-0A6663A60F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Deep learning process can be divided into seven stage pipeline [26]. The stages are data collection, data preparation, choice of model, training, evaluation, hyper parameter tuning and prediction.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2E996-05BA-4B86-8B78-0A6663A60F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4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2E996-05BA-4B86-8B78-0A6663A60F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9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2E996-05BA-4B86-8B78-0A6663A60F0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2A224-4375-4407-9581-173B048E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61DFC-7FD9-4F4D-9D11-461ED911C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80539-061C-45A9-B95D-DE579AB2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49BB5-6EDC-45FA-9128-39C44DA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21DC0-591E-4EF2-8F55-A59503EB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8D35C-5B37-43F3-BAD0-2A4F21E9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79376-60DD-49E3-9D20-59839913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9C60-9334-4469-8291-3B7C7D08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E8D74-AC86-42F4-A55B-767D857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2DD77-3F1F-4E09-B047-41892F8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5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0620E-D574-400C-B285-9F6BAEE5D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57039-9D5B-4EEF-BEC6-34FCC3E0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447F8-81A0-47BB-9A55-E99F644E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F4C01-4CB5-41A9-BE6C-63DFD363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0FFA-E249-4CC2-8297-EF5B70CE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4A48-D5A7-44DF-BBB4-130B6DC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718C7-EC14-47BD-83E0-AC1CF518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AC567-D6BB-411B-A7FD-4EB10F4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1BF80-24D6-4507-B11D-F0CF6AAB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E75B9-02C1-4FF9-9331-308798CE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04D05-F6CA-4AB1-8974-B465D3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4BB05-EC37-46D8-B353-7A5866A4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03680-5D81-4061-8C9E-01A3C0D3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84AB-001E-4BCE-8402-77C030F1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1F2EE-EF45-4DF7-A2A8-99069FC0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0768-0F4B-4269-898D-B036DBF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E351C-52CD-4BC1-A2A8-64D4CBCA5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ACDAC-2523-4067-9E8C-244AE9A6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6EBE5-95B7-41F8-B528-C13D206E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8719A-F385-4973-9815-6CEDD5DB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E4FE9-0B38-4D38-A1AC-A610F14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5461-DD0D-478A-8FA3-23F1455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3139D-3554-4661-9EC4-790082F1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9C8A0-44CB-49C5-839C-520C1A8B5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130A3-ACF3-4652-AC13-F554BB699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1F36CB-F1F7-4513-BB3E-6FFB6CDA9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A7C67-4D09-4A59-87E3-AA000D5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DB5A2-469C-408A-B158-89A20CDC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2E0401-A66C-46D8-B804-4904165E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BF815-9D57-4879-9A70-12E7FF88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EB825C-7790-47B1-8801-2D2FE681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68723-BC77-4BFD-83AA-5B6292E6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525CB-CF00-47AA-B3C0-A1C997B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CE5C27-7235-4576-8F30-79EC0FD3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42A22-B69F-4E19-8C23-E9B33E59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4F435-6D1F-4266-9591-ABAD64A8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FE36-9CC3-4ECF-BDA0-E070B2FD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1C0DB-6DF2-4380-9EE0-15571849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4E873-C25F-4127-BE3A-BED427D0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F772E-CB57-4D02-9708-1E3E829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0919D-294B-4BB2-9C27-FB874F2D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0F0B3-D59C-47CB-B630-3B8F9841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A933-DC76-4C3B-9FB8-E1711B3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FDF69-8989-4518-9A86-5486E243D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B0FE6-59F1-4A65-A46A-04B08495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A71DA-4D76-4ECF-935F-F9C72E4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1304D-BF8B-4242-9A1F-69F20472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1DD6F-7C1F-4D54-B516-99E28F0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12085-A30F-462F-A360-E367492C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4C87C-37F2-422D-BA72-04B927CB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26195-C0CB-49B6-8C71-8766D2857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DC80-E939-4B86-A21B-1AB00A90551E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5A9BE-76BA-4019-A7F7-19A19983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66F44-B366-41FA-B5EE-F02BB1F8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EB60-BC51-4D9D-A88B-46B69170F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antipatterns/software-development-antipattern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D02B0F-EEC1-4936-A196-85DB9675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852612"/>
            <a:ext cx="10963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C2CC65-3191-4781-BE67-2FEE5FC4BCD0}"/>
              </a:ext>
            </a:extLst>
          </p:cNvPr>
          <p:cNvSpPr txBox="1"/>
          <p:nvPr/>
        </p:nvSpPr>
        <p:spPr>
          <a:xfrm>
            <a:off x="383277" y="175870"/>
            <a:ext cx="138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Data bugs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F9A2E8-1673-4582-8FE6-58A5229B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8" y="3263518"/>
            <a:ext cx="7869926" cy="32039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FA20A5-74B1-43A7-AF7D-E8370F2348F9}"/>
              </a:ext>
            </a:extLst>
          </p:cNvPr>
          <p:cNvSpPr txBox="1"/>
          <p:nvPr/>
        </p:nvSpPr>
        <p:spPr>
          <a:xfrm>
            <a:off x="462790" y="2894186"/>
            <a:ext cx="138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API</a:t>
            </a:r>
            <a:r>
              <a:rPr lang="zh-CN" altLang="en-US" b="1" dirty="0"/>
              <a:t> bugs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C07232-AC27-4EDA-AD2F-C3B6C4CFE690}"/>
              </a:ext>
            </a:extLst>
          </p:cNvPr>
          <p:cNvGrpSpPr/>
          <p:nvPr/>
        </p:nvGrpSpPr>
        <p:grpSpPr>
          <a:xfrm>
            <a:off x="441048" y="610031"/>
            <a:ext cx="9544050" cy="2219325"/>
            <a:chOff x="383277" y="490195"/>
            <a:chExt cx="9544050" cy="221932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727E1F-A30E-4ED7-9DBF-39EE58BCB25B}"/>
                </a:ext>
              </a:extLst>
            </p:cNvPr>
            <p:cNvGrpSpPr/>
            <p:nvPr/>
          </p:nvGrpSpPr>
          <p:grpSpPr>
            <a:xfrm>
              <a:off x="383277" y="490195"/>
              <a:ext cx="9544050" cy="2219325"/>
              <a:chOff x="502547" y="227150"/>
              <a:chExt cx="9544050" cy="221932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4713715-BB19-43C3-A314-A86199017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47" y="227150"/>
                <a:ext cx="9477375" cy="1076325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D4E2EE3-43BE-4959-B0C5-45EB4B2B7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547" y="1303475"/>
                <a:ext cx="9544050" cy="69532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CD53C15-3C98-4B3A-9125-44523ECE5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47" y="1998800"/>
                <a:ext cx="9515475" cy="447675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7714A8-1CF7-438D-A0FF-DD6FD398A3B6}"/>
                </a:ext>
              </a:extLst>
            </p:cNvPr>
            <p:cNvSpPr/>
            <p:nvPr/>
          </p:nvSpPr>
          <p:spPr>
            <a:xfrm>
              <a:off x="383277" y="545202"/>
              <a:ext cx="9544050" cy="216431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87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43496E-75C4-4AF1-A728-9F6BAEE3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7" y="642087"/>
            <a:ext cx="8645422" cy="55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6609F0-2124-4B9A-8E6B-A2C3361B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19150"/>
            <a:ext cx="9248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RQ1: </a:t>
            </a:r>
            <a:r>
              <a:rPr lang="en-US" altLang="zh-CN" sz="3200" dirty="0">
                <a:latin typeface="Cambria" panose="02040503050406030204" pitchFamily="18" charset="0"/>
              </a:rPr>
              <a:t>(Bug Type) What type of bugs are more frequent?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536174"/>
            <a:ext cx="9759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Finding1: Data Bugs appear more than 26% of the times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2: Caffe has 43% Structural Logic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3: Torch,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,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 have 16%, 11% and 11% API bugs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4: All the bug types except Non Model Structural Logic Bug have a similar pattern in </a:t>
            </a:r>
            <a:r>
              <a:rPr lang="en-US" altLang="zh-CN" sz="2400" dirty="0" err="1">
                <a:latin typeface="Cambria" panose="02040503050406030204" pitchFamily="18" charset="0"/>
              </a:rPr>
              <a:t>Github</a:t>
            </a:r>
            <a:r>
              <a:rPr lang="en-US" altLang="zh-CN" sz="2400" dirty="0">
                <a:latin typeface="Cambria" panose="02040503050406030204" pitchFamily="18" charset="0"/>
              </a:rPr>
              <a:t> and Stack Overflow for all the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1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556FA8-956B-46E9-8A81-CB0AC18C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47708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Classification (Root Causes of Bugs)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1E945-0AD2-4AC3-AACA-977797B7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1229299"/>
            <a:ext cx="3961328" cy="52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7D78BC-8BAF-485F-B6A3-D5574629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39" y="580795"/>
            <a:ext cx="8895721" cy="59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BD0E31-71D3-453A-A091-6B0DDFEE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9" y="303212"/>
            <a:ext cx="9914441" cy="62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7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RQ2: </a:t>
            </a:r>
            <a:r>
              <a:rPr lang="en-US" altLang="zh-CN" sz="3200" dirty="0">
                <a:latin typeface="Cambria" panose="02040503050406030204" pitchFamily="18" charset="0"/>
              </a:rPr>
              <a:t> (Root cause) What are the root causes of bugs?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351508"/>
            <a:ext cx="97594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5: Incorrect Model Parameter (IPS) is the most common root cause resulting in average 24% of the bugs across the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6: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, Caffe have 25% and 37% bugs that arise from Structural Inefficiency (SI)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7: Torch has 28% of the bugs due to Unaligned Tensor (UT)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8: Theano has 30% of the bugs due to the absence of type checking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9: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 and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 have 9% and 7% bugs due to API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10: Except API Misuse all other root causes have similar patterns in both </a:t>
            </a:r>
            <a:r>
              <a:rPr lang="en-US" altLang="zh-CN" sz="2400" dirty="0" err="1">
                <a:latin typeface="Cambria" panose="02040503050406030204" pitchFamily="18" charset="0"/>
              </a:rPr>
              <a:t>Github</a:t>
            </a:r>
            <a:r>
              <a:rPr lang="en-US" altLang="zh-CN" sz="2400" dirty="0">
                <a:latin typeface="Cambria" panose="02040503050406030204" pitchFamily="18" charset="0"/>
              </a:rPr>
              <a:t> and Stack Overflow root causes of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11: Structural Inefficiency (SI) contributes 3% - 53% and IPS contributes 24% - 62% of the bugs related to model</a:t>
            </a:r>
          </a:p>
        </p:txBody>
      </p:sp>
    </p:spTree>
    <p:extLst>
      <p:ext uri="{BB962C8B-B14F-4D97-AF65-F5344CB8AC3E}">
        <p14:creationId xmlns:p14="http://schemas.microsoft.com/office/powerpoint/2010/main" val="277036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A1B534-9939-4D3D-81E7-B5F098D1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8" y="590875"/>
            <a:ext cx="7447653" cy="55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556FA8-956B-46E9-8A81-CB0AC18C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47708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Classification (Effects of Bugs)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42A457-287A-49EC-9B90-E6D6751C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1" y="1407267"/>
            <a:ext cx="4735416" cy="40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A6E713-2E31-46A2-8D38-DABF8489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0" y="595004"/>
            <a:ext cx="6301615" cy="25539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A28A56-5E59-4381-8AB4-ED323847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0" y="3753289"/>
            <a:ext cx="7059105" cy="22296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482D25-7D15-45F8-98EC-961F98DF5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419" y="180771"/>
            <a:ext cx="3724275" cy="37147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6DC719-9A50-413F-9C44-465D65B6F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896" y="3895521"/>
            <a:ext cx="1703319" cy="239256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CA80BB-3005-46CF-A641-5E3F3A534289}"/>
              </a:ext>
            </a:extLst>
          </p:cNvPr>
          <p:cNvSpPr txBox="1"/>
          <p:nvPr/>
        </p:nvSpPr>
        <p:spPr>
          <a:xfrm>
            <a:off x="9761215" y="4041321"/>
            <a:ext cx="16035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 err="1">
                <a:latin typeface="LinLibertineT"/>
              </a:rPr>
              <a:t>Hridesh</a:t>
            </a:r>
            <a:r>
              <a:rPr lang="en-US" altLang="zh-CN" sz="2800" b="0" i="0" u="none" strike="noStrike" baseline="0" dirty="0">
                <a:latin typeface="LinLibertineT"/>
              </a:rPr>
              <a:t> </a:t>
            </a:r>
            <a:r>
              <a:rPr lang="en-US" altLang="zh-CN" sz="2800" b="0" i="0" u="none" strike="noStrike" baseline="0" dirty="0" err="1">
                <a:latin typeface="LinLibertineT"/>
              </a:rPr>
              <a:t>Rajan</a:t>
            </a:r>
            <a:endParaRPr lang="en-US" altLang="zh-CN" sz="2800" b="0" i="0" u="none" strike="noStrike" baseline="0" dirty="0">
              <a:latin typeface="LinLibertineT"/>
            </a:endParaRPr>
          </a:p>
          <a:p>
            <a:endParaRPr lang="en-US" altLang="zh-CN" sz="2800" dirty="0">
              <a:latin typeface="LinLibertineT"/>
            </a:endParaRPr>
          </a:p>
          <a:p>
            <a:endParaRPr lang="en-US" altLang="zh-CN" sz="2800" dirty="0">
              <a:latin typeface="LinLibertineT"/>
            </a:endParaRPr>
          </a:p>
          <a:p>
            <a:r>
              <a:rPr lang="en-US" altLang="zh-CN" sz="2800" dirty="0">
                <a:latin typeface="LinLibertineT"/>
              </a:rPr>
              <a:t>Professor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951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F4516D-DB7A-4E2B-A10D-CA5C3B81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476604"/>
            <a:ext cx="10639426" cy="59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D306A3-8F26-4E59-92CA-10DD9D2F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4" y="1175544"/>
            <a:ext cx="10830212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RQ3: </a:t>
            </a:r>
            <a:r>
              <a:rPr lang="en-US" altLang="zh-CN" sz="3200" dirty="0">
                <a:latin typeface="Cambria" panose="02040503050406030204" pitchFamily="18" charset="0"/>
              </a:rPr>
              <a:t>(Bug Impact) What are the frequent impacts of bugs?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155111"/>
            <a:ext cx="97594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12: More than 66% of the bugs cause crash.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13: In Caffe,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,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, Theano, Torch 31%, 16%, 8%, 11%, and 8% bugs lead to bad performance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14: 12% of the bugs cause Incorrect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15: For all the libraries the P value for Stack Overflow and </a:t>
            </a:r>
            <a:r>
              <a:rPr lang="en-US" altLang="zh-CN" sz="2400" dirty="0" err="1">
                <a:latin typeface="Cambria" panose="02040503050406030204" pitchFamily="18" charset="0"/>
              </a:rPr>
              <a:t>Github</a:t>
            </a:r>
            <a:r>
              <a:rPr lang="en-US" altLang="zh-CN" sz="2400" dirty="0">
                <a:latin typeface="Cambria" panose="02040503050406030204" pitchFamily="18" charset="0"/>
              </a:rPr>
              <a:t> bug effects reject the null hypothesis to confirm that the bugs have similar effects from Stack Overflow as well as </a:t>
            </a:r>
            <a:r>
              <a:rPr lang="en-US" altLang="zh-CN" sz="2400" dirty="0" err="1">
                <a:latin typeface="Cambria" panose="02040503050406030204" pitchFamily="18" charset="0"/>
              </a:rPr>
              <a:t>Github</a:t>
            </a:r>
            <a:r>
              <a:rPr lang="en-US" altLang="zh-CN" sz="2400" dirty="0">
                <a:latin typeface="Cambria" panose="02040503050406030204" pitchFamily="18" charset="0"/>
              </a:rPr>
              <a:t> bug.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5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1207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RQ4: </a:t>
            </a:r>
            <a:r>
              <a:rPr lang="en-US" altLang="zh-CN" sz="3200" dirty="0">
                <a:latin typeface="Cambria" panose="02040503050406030204" pitchFamily="18" charset="0"/>
              </a:rPr>
              <a:t> (Bug prone stages) Which deep learning pipeline stages are more vulnerable to bugs?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572126"/>
            <a:ext cx="9759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16: 32% of the bugs are in the data preparation 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17: 27% of the bugs are seen during the training 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18: Choice of model stage shows 23% of the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7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CC4756-AABC-4860-94A4-E5B75868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8" y="336385"/>
            <a:ext cx="8189383" cy="61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863161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RQ5: </a:t>
            </a:r>
            <a:r>
              <a:rPr lang="en-US" altLang="zh-CN" sz="3200" dirty="0">
                <a:latin typeface="Cambria" panose="02040503050406030204" pitchFamily="18" charset="0"/>
              </a:rPr>
              <a:t>(Commonality) Do the bugs follow a common pattern?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228287"/>
            <a:ext cx="975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19: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 and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 have a similar distribution of antipatterns while Torch has different distributions of antipatterns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F8EFE2-43EC-4956-8C06-679825B4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20" y="2059284"/>
            <a:ext cx="5613929" cy="4479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DCB2BF-6B8D-437A-B351-37A31BE80702}"/>
              </a:ext>
            </a:extLst>
          </p:cNvPr>
          <p:cNvSpPr txBox="1"/>
          <p:nvPr/>
        </p:nvSpPr>
        <p:spPr>
          <a:xfrm>
            <a:off x="7241370" y="3652517"/>
            <a:ext cx="4067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https://sourcemaking.com/antipatterns/software-development-antipatterns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5DBD6-4C35-4571-BA20-6D003DFD59D5}"/>
              </a:ext>
            </a:extLst>
          </p:cNvPr>
          <p:cNvSpPr txBox="1"/>
          <p:nvPr/>
        </p:nvSpPr>
        <p:spPr>
          <a:xfrm>
            <a:off x="7241370" y="3283185"/>
            <a:ext cx="1592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</a:rPr>
              <a:t>Antipatterns: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1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E92481-47F3-42BD-866F-1D13BC0A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62937" cy="982411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RQ6: </a:t>
            </a:r>
            <a:r>
              <a:rPr lang="en-US" altLang="zh-CN" sz="3200" dirty="0">
                <a:latin typeface="Cambria" panose="02040503050406030204" pitchFamily="18" charset="0"/>
              </a:rPr>
              <a:t>(Bug evolution) How did the bug pattern change over time?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604E6-9A46-40DA-9F5D-44051C31F03D}"/>
              </a:ext>
            </a:extLst>
          </p:cNvPr>
          <p:cNvSpPr txBox="1"/>
          <p:nvPr/>
        </p:nvSpPr>
        <p:spPr>
          <a:xfrm>
            <a:off x="838199" y="1507958"/>
            <a:ext cx="9759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20: In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, Caffe,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 Structural logic bugs are showing increasing trend.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Finding 21: Data Bugs slowly decreased since 2015 except Torch.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07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2E26E2-A63E-4BF5-9E6D-C3F15A8B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04" y="353052"/>
            <a:ext cx="8990591" cy="61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6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A562-ABED-410A-9AF7-61543D4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77677" cy="7446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Research Objective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E71D30-3177-4197-9BE2-141F4BAE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2" y="1109786"/>
            <a:ext cx="7848616" cy="50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2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ABD0240-D482-44F1-8D5B-28E998C8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2311400" cy="7446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Motivation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9EF438-911A-4663-B713-AFA8DB7FBABB}"/>
              </a:ext>
            </a:extLst>
          </p:cNvPr>
          <p:cNvSpPr txBox="1"/>
          <p:nvPr/>
        </p:nvSpPr>
        <p:spPr>
          <a:xfrm>
            <a:off x="838201" y="1109786"/>
            <a:ext cx="975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A class of machine learning algorithms known as deep learning has received much attention in both academia and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19113D-566A-4D2E-AC6A-7146B93627BA}"/>
              </a:ext>
            </a:extLst>
          </p:cNvPr>
          <p:cNvSpPr txBox="1">
            <a:spLocks/>
          </p:cNvSpPr>
          <p:nvPr/>
        </p:nvSpPr>
        <p:spPr>
          <a:xfrm>
            <a:off x="838201" y="2390089"/>
            <a:ext cx="7242907" cy="65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Existing work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5B3BB1-6DF0-4C48-9058-10D9354C659D}"/>
              </a:ext>
            </a:extLst>
          </p:cNvPr>
          <p:cNvSpPr txBox="1"/>
          <p:nvPr/>
        </p:nvSpPr>
        <p:spPr>
          <a:xfrm>
            <a:off x="838201" y="3220453"/>
            <a:ext cx="9759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bugs in the implementation of machine learning libraries themselves (</a:t>
            </a:r>
            <a:r>
              <a:rPr lang="en-US" altLang="zh-CN" sz="2400" dirty="0" err="1">
                <a:latin typeface="Cambria" panose="02040503050406030204" pitchFamily="18" charset="0"/>
              </a:rPr>
              <a:t>Ferdian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err="1">
                <a:latin typeface="Cambria" panose="02040503050406030204" pitchFamily="18" charset="0"/>
              </a:rPr>
              <a:t>Thung</a:t>
            </a:r>
            <a:r>
              <a:rPr lang="en-US" altLang="zh-CN" sz="2400" dirty="0">
                <a:latin typeface="Cambria" panose="02040503050406030204" pitchFamily="18" charset="0"/>
              </a:rPr>
              <a:t>, Shaowei Wang, David Lo, and </a:t>
            </a:r>
            <a:r>
              <a:rPr lang="en-US" altLang="zh-CN" sz="2400" dirty="0" err="1">
                <a:latin typeface="Cambria" panose="02040503050406030204" pitchFamily="18" charset="0"/>
              </a:rPr>
              <a:t>Lingxiao</a:t>
            </a:r>
            <a:r>
              <a:rPr lang="en-US" altLang="zh-CN" sz="2400" dirty="0">
                <a:latin typeface="Cambria" panose="02040503050406030204" pitchFamily="18" charset="0"/>
              </a:rPr>
              <a:t> Jiang. 2012. An empirical study of bugs in machine learning systems, International Symposium on Software Reliability Engineering)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bugs in the usage of a specific deep learning library (</a:t>
            </a:r>
            <a:r>
              <a:rPr lang="en-US" altLang="zh-CN" sz="2400" dirty="0" err="1">
                <a:latin typeface="Cambria" panose="02040503050406030204" pitchFamily="18" charset="0"/>
              </a:rPr>
              <a:t>Yuhao</a:t>
            </a:r>
            <a:r>
              <a:rPr lang="en-US" altLang="zh-CN" sz="2400" dirty="0">
                <a:latin typeface="Cambria" panose="02040503050406030204" pitchFamily="18" charset="0"/>
              </a:rPr>
              <a:t> Zhang, </a:t>
            </a:r>
            <a:r>
              <a:rPr lang="en-US" altLang="zh-CN" sz="2400" dirty="0" err="1">
                <a:latin typeface="Cambria" panose="02040503050406030204" pitchFamily="18" charset="0"/>
              </a:rPr>
              <a:t>Yifan</a:t>
            </a:r>
            <a:r>
              <a:rPr lang="en-US" altLang="zh-CN" sz="2400" dirty="0">
                <a:latin typeface="Cambria" panose="02040503050406030204" pitchFamily="18" charset="0"/>
              </a:rPr>
              <a:t> Chen, Shing-Chi Cheung, Yingfei </a:t>
            </a:r>
            <a:r>
              <a:rPr lang="en-US" altLang="zh-CN" sz="2400" dirty="0" err="1">
                <a:latin typeface="Cambria" panose="02040503050406030204" pitchFamily="18" charset="0"/>
              </a:rPr>
              <a:t>Xiong</a:t>
            </a:r>
            <a:r>
              <a:rPr lang="en-US" altLang="zh-CN" sz="2400" dirty="0">
                <a:latin typeface="Cambria" panose="02040503050406030204" pitchFamily="18" charset="0"/>
              </a:rPr>
              <a:t>, and Lu Zhang. 2018. An empirical study on TensorFlow program bugs, ACM SIGSOFT International Symposium on Software Testing and Analysis)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C922B55-5104-4E09-9961-A7217414E12D}"/>
              </a:ext>
            </a:extLst>
          </p:cNvPr>
          <p:cNvSpPr txBox="1">
            <a:spLocks/>
          </p:cNvSpPr>
          <p:nvPr/>
        </p:nvSpPr>
        <p:spPr>
          <a:xfrm>
            <a:off x="693821" y="839403"/>
            <a:ext cx="7242907" cy="65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In this paper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D590E6-C1D2-413D-9D2B-3B29D98EE637}"/>
              </a:ext>
            </a:extLst>
          </p:cNvPr>
          <p:cNvSpPr txBox="1"/>
          <p:nvPr/>
        </p:nvSpPr>
        <p:spPr>
          <a:xfrm>
            <a:off x="693821" y="1498092"/>
            <a:ext cx="97594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Focuses on the characteristics of bugs in software that makes use of deep learning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Caffe\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\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\Theano\Torch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RQ1: (Bug Type) What type of bugs are more frequent?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RQ2: (Root cause) What are the root causes of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RQ3: (Bug Impact) What are the frequent impacts of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RQ4: (Bug prone stages) Which deep learning pipeline stages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more vulnerable to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RQ5: (Commonality) Do the bugs follow a common pattern?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RQ6: (Bug evolution) How did the bug pattern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19557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96376C-1DE9-464B-97C4-9F46072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67" y="608316"/>
            <a:ext cx="5105995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Method:  Data collection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138C1-67EC-482C-A51F-5AA4BF570400}"/>
              </a:ext>
            </a:extLst>
          </p:cNvPr>
          <p:cNvSpPr txBox="1"/>
          <p:nvPr/>
        </p:nvSpPr>
        <p:spPr>
          <a:xfrm>
            <a:off x="556867" y="1482623"/>
            <a:ext cx="10319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err="1">
                <a:latin typeface="Cambria" panose="02040503050406030204" pitchFamily="18" charset="0"/>
              </a:rPr>
              <a:t>Stackoverflow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lvl="0"/>
            <a:endParaRPr lang="zh-CN" altLang="zh-CN" sz="2400" dirty="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Searching for posts tagged with Caffe, </a:t>
            </a:r>
            <a:r>
              <a:rPr lang="en-US" altLang="zh-CN" sz="2400" dirty="0" err="1">
                <a:latin typeface="Cambria" panose="02040503050406030204" pitchFamily="18" charset="0"/>
              </a:rPr>
              <a:t>Keras</a:t>
            </a:r>
            <a:r>
              <a:rPr lang="en-US" altLang="zh-CN" sz="2400" dirty="0">
                <a:latin typeface="Cambria" panose="02040503050406030204" pitchFamily="18" charset="0"/>
              </a:rPr>
              <a:t>, </a:t>
            </a:r>
            <a:r>
              <a:rPr lang="en-US" altLang="zh-CN" sz="2400" dirty="0" err="1">
                <a:latin typeface="Cambria" panose="02040503050406030204" pitchFamily="18" charset="0"/>
              </a:rPr>
              <a:t>Tensorflow</a:t>
            </a:r>
            <a:r>
              <a:rPr lang="en-US" altLang="zh-CN" sz="2400" dirty="0">
                <a:latin typeface="Cambria" panose="02040503050406030204" pitchFamily="18" charset="0"/>
              </a:rPr>
              <a:t>, Theano, and Torch.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zh-CN" sz="2400" dirty="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Filter out posts that did not contain any source code because posts about bugs usually contain code snippets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zh-CN" sz="2400" dirty="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Grade more than 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zh-CN" sz="2400" dirty="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Manually read: If the best-accepted answer was to fix the usages of the deep learning API(s) in the question, we considered that post as talking about deep learning bugs.</a:t>
            </a:r>
            <a:endParaRPr lang="zh-CN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96376C-1DE9-464B-97C4-9F46072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67" y="608316"/>
            <a:ext cx="5105995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Method:  Data collection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138C1-67EC-482C-A51F-5AA4BF570400}"/>
              </a:ext>
            </a:extLst>
          </p:cNvPr>
          <p:cNvSpPr txBox="1"/>
          <p:nvPr/>
        </p:nvSpPr>
        <p:spPr>
          <a:xfrm>
            <a:off x="556867" y="1328909"/>
            <a:ext cx="10319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err="1">
                <a:latin typeface="Cambria" panose="02040503050406030204" pitchFamily="18" charset="0"/>
              </a:rPr>
              <a:t>Github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find the repositories that contain the keywords related to the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commits whose title contains the word ”fix”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manually check the import statements in the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randomly select 100 commits for each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manually read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45805-068B-4BAA-9FF5-2FA30457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94" y="3637233"/>
            <a:ext cx="6372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556FA8-956B-46E9-8A81-CB0AC18C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734095"/>
            <a:ext cx="7547708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Method: Labeling the Bugs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75E8C1-14B2-4882-8158-EF96661EE5B1}"/>
              </a:ext>
            </a:extLst>
          </p:cNvPr>
          <p:cNvSpPr txBox="1"/>
          <p:nvPr/>
        </p:nvSpPr>
        <p:spPr>
          <a:xfrm>
            <a:off x="822158" y="1740386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kern="1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kern="1200" dirty="0">
                <a:latin typeface="Cambria" panose="02040503050406030204" pitchFamily="18" charset="0"/>
                <a:ea typeface="+mn-ea"/>
              </a:rPr>
              <a:t>Cohen’s Kappa coefficient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kern="1200" dirty="0">
              <a:latin typeface="Cambria" panose="02040503050406030204" pitchFamily="18" charset="0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kern="1200" dirty="0">
                <a:latin typeface="Cambria" panose="02040503050406030204" pitchFamily="18" charset="0"/>
                <a:ea typeface="+mn-ea"/>
              </a:rPr>
              <a:t>5% : 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kern="1200" dirty="0">
                <a:latin typeface="Cambria" panose="02040503050406030204" pitchFamily="18" charset="0"/>
                <a:ea typeface="+mn-ea"/>
              </a:rPr>
              <a:t>10% : 82%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kern="1200" dirty="0">
                <a:latin typeface="Cambria" panose="02040503050406030204" pitchFamily="18" charset="0"/>
                <a:ea typeface="+mn-ea"/>
              </a:rPr>
              <a:t>&gt;90%</a:t>
            </a:r>
            <a:endParaRPr lang="zh-CN" altLang="zh-CN" sz="2400" kern="120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BA9A55-BEB1-4871-BD7E-E2832F779D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0312" y="1740386"/>
            <a:ext cx="6939108" cy="43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556FA8-956B-46E9-8A81-CB0AC18C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47708" cy="65868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Classification (Types of Bugs)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9A5BD1-CD07-40CD-9FD3-B594186841A6}"/>
              </a:ext>
            </a:extLst>
          </p:cNvPr>
          <p:cNvSpPr txBox="1"/>
          <p:nvPr/>
        </p:nvSpPr>
        <p:spPr>
          <a:xfrm>
            <a:off x="838200" y="1023815"/>
            <a:ext cx="674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Boris Beizer. 1984. Software system testing and quality assurance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16F546-B52E-47B7-B954-8433910E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6" y="1468648"/>
            <a:ext cx="9860221" cy="48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969</Words>
  <Application>Microsoft Office PowerPoint</Application>
  <PresentationFormat>宽屏</PresentationFormat>
  <Paragraphs>97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LinLibertineT</vt:lpstr>
      <vt:lpstr>等线</vt:lpstr>
      <vt:lpstr>等线 Light</vt:lpstr>
      <vt:lpstr>Microsoft YaHei</vt:lpstr>
      <vt:lpstr>Arial</vt:lpstr>
      <vt:lpstr>Arial</vt:lpstr>
      <vt:lpstr>Cambria</vt:lpstr>
      <vt:lpstr>Office 主题​​</vt:lpstr>
      <vt:lpstr>PowerPoint 演示文稿</vt:lpstr>
      <vt:lpstr>PowerPoint 演示文稿</vt:lpstr>
      <vt:lpstr>Research Objective</vt:lpstr>
      <vt:lpstr>Motivation</vt:lpstr>
      <vt:lpstr>PowerPoint 演示文稿</vt:lpstr>
      <vt:lpstr>Method:  Data collection</vt:lpstr>
      <vt:lpstr>Method:  Data collection</vt:lpstr>
      <vt:lpstr>Method: Labeling the Bugs</vt:lpstr>
      <vt:lpstr>Classification (Types of Bugs)</vt:lpstr>
      <vt:lpstr>PowerPoint 演示文稿</vt:lpstr>
      <vt:lpstr>PowerPoint 演示文稿</vt:lpstr>
      <vt:lpstr>PowerPoint 演示文稿</vt:lpstr>
      <vt:lpstr>RQ1: (Bug Type) What type of bugs are more frequent?</vt:lpstr>
      <vt:lpstr>Classification (Root Causes of Bugs)</vt:lpstr>
      <vt:lpstr>PowerPoint 演示文稿</vt:lpstr>
      <vt:lpstr>PowerPoint 演示文稿</vt:lpstr>
      <vt:lpstr>RQ2:  (Root cause) What are the root causes of bugs?</vt:lpstr>
      <vt:lpstr>PowerPoint 演示文稿</vt:lpstr>
      <vt:lpstr>Classification (Effects of Bugs)</vt:lpstr>
      <vt:lpstr>PowerPoint 演示文稿</vt:lpstr>
      <vt:lpstr>PowerPoint 演示文稿</vt:lpstr>
      <vt:lpstr>RQ3: (Bug Impact) What are the frequent impacts of bugs?</vt:lpstr>
      <vt:lpstr>RQ4:  (Bug prone stages) Which deep learning pipeline stages are more vulnerable to bugs?</vt:lpstr>
      <vt:lpstr>PowerPoint 演示文稿</vt:lpstr>
      <vt:lpstr>RQ5: (Commonality) Do the bugs follow a common pattern?</vt:lpstr>
      <vt:lpstr>RQ6: (Bug evolution) How did the bug pattern change over time?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白林枭</cp:lastModifiedBy>
  <cp:revision>53</cp:revision>
  <dcterms:created xsi:type="dcterms:W3CDTF">2019-10-12T00:24:19Z</dcterms:created>
  <dcterms:modified xsi:type="dcterms:W3CDTF">2020-10-07T10:07:51Z</dcterms:modified>
</cp:coreProperties>
</file>