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9" r:id="rId4"/>
    <p:sldId id="258" r:id="rId5"/>
    <p:sldId id="260" r:id="rId6"/>
    <p:sldId id="261" r:id="rId7"/>
    <p:sldId id="274" r:id="rId8"/>
    <p:sldId id="282" r:id="rId9"/>
    <p:sldId id="262" r:id="rId10"/>
    <p:sldId id="294" r:id="rId11"/>
    <p:sldId id="295" r:id="rId12"/>
    <p:sldId id="296" r:id="rId13"/>
    <p:sldId id="263" r:id="rId14"/>
    <p:sldId id="284" r:id="rId15"/>
    <p:sldId id="285" r:id="rId16"/>
    <p:sldId id="286" r:id="rId17"/>
    <p:sldId id="288" r:id="rId18"/>
    <p:sldId id="278" r:id="rId19"/>
    <p:sldId id="289" r:id="rId20"/>
    <p:sldId id="279" r:id="rId21"/>
    <p:sldId id="291" r:id="rId22"/>
    <p:sldId id="280" r:id="rId23"/>
    <p:sldId id="297" r:id="rId24"/>
    <p:sldId id="293" r:id="rId25"/>
    <p:sldId id="281" r:id="rId26"/>
    <p:sldId id="299" r:id="rId27"/>
    <p:sldId id="298" r:id="rId28"/>
    <p:sldId id="30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4439" autoAdjust="0"/>
  </p:normalViewPr>
  <p:slideViewPr>
    <p:cSldViewPr snapToGrid="0">
      <p:cViewPr varScale="1">
        <p:scale>
          <a:sx n="69" d="100"/>
          <a:sy n="69" d="100"/>
        </p:scale>
        <p:origin x="11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A20E2-0E61-4696-8DF5-A5CEFCFE4F01}" type="datetimeFigureOut">
              <a:rPr lang="zh-CN" altLang="en-US" smtClean="0"/>
              <a:t>2021/1/5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12E996-05BA-4B86-8B78-0A6663A60F0D}" type="slidenum">
              <a:rPr lang="zh-CN" altLang="en-US" smtClean="0"/>
              <a:t>‹#›</a:t>
            </a:fld>
            <a:endParaRPr lang="zh-CN" altLang="en-US"/>
          </a:p>
        </p:txBody>
      </p:sp>
    </p:spTree>
    <p:extLst>
      <p:ext uri="{BB962C8B-B14F-4D97-AF65-F5344CB8AC3E}">
        <p14:creationId xmlns:p14="http://schemas.microsoft.com/office/powerpoint/2010/main" val="31179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深度学习</a:t>
            </a:r>
            <a:r>
              <a:rPr lang="en-US" altLang="zh-CN" dirty="0"/>
              <a:t>Bug</a:t>
            </a:r>
            <a:r>
              <a:rPr lang="zh-CN" altLang="en-US" dirty="0"/>
              <a:t>特性研究</a:t>
            </a:r>
            <a:br>
              <a:rPr lang="en-US" altLang="zh-CN" dirty="0"/>
            </a:br>
            <a:r>
              <a:rPr lang="zh-CN" altLang="en-US" b="0" i="0" u="none" strike="noStrike" dirty="0">
                <a:solidFill>
                  <a:srgbClr val="336699"/>
                </a:solidFill>
                <a:effectLst/>
                <a:latin typeface="Roboto"/>
              </a:rPr>
              <a:t>发表在 </a:t>
            </a:r>
            <a:r>
              <a:rPr lang="en-US" altLang="zh-CN" b="0" i="0" u="none" strike="noStrike" dirty="0">
                <a:solidFill>
                  <a:srgbClr val="336699"/>
                </a:solidFill>
                <a:effectLst/>
                <a:latin typeface="Roboto"/>
              </a:rPr>
              <a:t>ESEC / FSE'2019</a:t>
            </a:r>
            <a:r>
              <a:rPr lang="zh-CN" altLang="en-US" b="0" i="0" u="none" strike="noStrike" dirty="0">
                <a:solidFill>
                  <a:srgbClr val="336699"/>
                </a:solidFill>
                <a:effectLst/>
                <a:latin typeface="Roboto"/>
              </a:rPr>
              <a:t>：第</a:t>
            </a:r>
            <a:r>
              <a:rPr lang="en-US" altLang="zh-CN" b="0" i="0" u="none" strike="noStrike" dirty="0">
                <a:solidFill>
                  <a:srgbClr val="336699"/>
                </a:solidFill>
                <a:effectLst/>
                <a:latin typeface="Roboto"/>
              </a:rPr>
              <a:t>27</a:t>
            </a:r>
            <a:r>
              <a:rPr lang="zh-CN" altLang="en-US" b="0" i="0" u="none" strike="noStrike" dirty="0">
                <a:solidFill>
                  <a:srgbClr val="336699"/>
                </a:solidFill>
                <a:effectLst/>
                <a:latin typeface="Roboto"/>
              </a:rPr>
              <a:t>届</a:t>
            </a:r>
            <a:r>
              <a:rPr lang="en-US" altLang="zh-CN" b="0" i="0" u="none" strike="noStrike" dirty="0">
                <a:solidFill>
                  <a:srgbClr val="336699"/>
                </a:solidFill>
                <a:effectLst/>
                <a:latin typeface="Roboto"/>
              </a:rPr>
              <a:t>ACM</a:t>
            </a:r>
            <a:r>
              <a:rPr lang="zh-CN" altLang="en-US" b="0" i="0" u="none" strike="noStrike" dirty="0">
                <a:solidFill>
                  <a:srgbClr val="336699"/>
                </a:solidFill>
                <a:effectLst/>
                <a:latin typeface="Roboto"/>
              </a:rPr>
              <a:t>欧洲软件工程会议联合会议和 </a:t>
            </a:r>
            <a:r>
              <a:rPr lang="en-US" altLang="zh-CN" b="0" i="0" u="none" strike="noStrike" dirty="0">
                <a:solidFill>
                  <a:srgbClr val="336699"/>
                </a:solidFill>
                <a:effectLst/>
                <a:latin typeface="Roboto"/>
              </a:rPr>
              <a:t>2019</a:t>
            </a:r>
            <a:r>
              <a:rPr lang="zh-CN" altLang="en-US" b="0" i="0" u="none" strike="noStrike" dirty="0">
                <a:solidFill>
                  <a:srgbClr val="336699"/>
                </a:solidFill>
                <a:effectLst/>
                <a:latin typeface="Roboto"/>
              </a:rPr>
              <a:t>年 软件工程基础研讨会上的会议记录</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1</a:t>
            </a:fld>
            <a:endParaRPr lang="zh-CN" altLang="en-US"/>
          </a:p>
        </p:txBody>
      </p:sp>
    </p:spTree>
    <p:extLst>
      <p:ext uri="{BB962C8B-B14F-4D97-AF65-F5344CB8AC3E}">
        <p14:creationId xmlns:p14="http://schemas.microsoft.com/office/powerpoint/2010/main" val="4028455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a:t>
            </a:r>
            <a:r>
              <a:rPr lang="en-US" altLang="zh-CN" dirty="0"/>
              <a:t>bug</a:t>
            </a:r>
            <a:r>
              <a:rPr lang="zh-CN" altLang="en-US" dirty="0"/>
              <a:t>的根本成因和影响。由于时间关系，在此不一一介绍。（留一些让大家看的时间）</a:t>
            </a:r>
          </a:p>
        </p:txBody>
      </p:sp>
      <p:sp>
        <p:nvSpPr>
          <p:cNvPr id="4" name="灯片编号占位符 3"/>
          <p:cNvSpPr>
            <a:spLocks noGrp="1"/>
          </p:cNvSpPr>
          <p:nvPr>
            <p:ph type="sldNum" sz="quarter" idx="5"/>
          </p:nvPr>
        </p:nvSpPr>
        <p:spPr/>
        <p:txBody>
          <a:bodyPr/>
          <a:lstStyle/>
          <a:p>
            <a:fld id="{EA12E996-05BA-4B86-8B78-0A6663A60F0D}" type="slidenum">
              <a:rPr lang="zh-CN" altLang="en-US" smtClean="0"/>
              <a:t>11</a:t>
            </a:fld>
            <a:endParaRPr lang="zh-CN" altLang="en-US"/>
          </a:p>
        </p:txBody>
      </p:sp>
    </p:spTree>
    <p:extLst>
      <p:ext uri="{BB962C8B-B14F-4D97-AF65-F5344CB8AC3E}">
        <p14:creationId xmlns:p14="http://schemas.microsoft.com/office/powerpoint/2010/main" val="2985010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接下来通过对标记数据的统计分析来解答</a:t>
            </a:r>
            <a:r>
              <a:rPr lang="en-US" altLang="zh-CN" dirty="0">
                <a:effectLst/>
                <a:latin typeface="Arial" panose="020B0604020202020204" pitchFamily="34" charset="0"/>
              </a:rPr>
              <a:t>RQ1</a:t>
            </a:r>
            <a:r>
              <a:rPr lang="zh-CN" altLang="en-US" dirty="0">
                <a:effectLst/>
                <a:latin typeface="Arial" panose="020B0604020202020204" pitchFamily="34" charset="0"/>
              </a:rPr>
              <a:t>。</a:t>
            </a:r>
            <a:r>
              <a:rPr lang="en-US" altLang="zh-CN" dirty="0">
                <a:effectLst/>
                <a:latin typeface="Arial" panose="020B0604020202020204" pitchFamily="34" charset="0"/>
              </a:rPr>
              <a:t>Stack Overflow</a:t>
            </a:r>
            <a:r>
              <a:rPr lang="zh-CN" altLang="en-US" dirty="0">
                <a:effectLst/>
                <a:latin typeface="Arial" panose="020B0604020202020204" pitchFamily="34" charset="0"/>
              </a:rPr>
              <a:t>收集到的数据中</a:t>
            </a:r>
            <a:r>
              <a:rPr lang="en-US" altLang="zh-CN" dirty="0">
                <a:effectLst/>
                <a:latin typeface="Arial" panose="020B0604020202020204" pitchFamily="34" charset="0"/>
              </a:rPr>
              <a:t>bug</a:t>
            </a:r>
            <a:r>
              <a:rPr lang="zh-CN" altLang="en-US" dirty="0">
                <a:effectLst/>
                <a:latin typeface="Arial" panose="020B0604020202020204" pitchFamily="34" charset="0"/>
              </a:rPr>
              <a:t>类型的规范化分布如图</a:t>
            </a:r>
            <a:r>
              <a:rPr lang="en-US" altLang="zh-CN" dirty="0">
                <a:effectLst/>
                <a:latin typeface="Arial" panose="020B0604020202020204" pitchFamily="34" charset="0"/>
              </a:rPr>
              <a:t>1</a:t>
            </a:r>
            <a:r>
              <a:rPr lang="zh-CN" altLang="en-US" dirty="0">
                <a:effectLst/>
                <a:latin typeface="Arial" panose="020B0604020202020204" pitchFamily="34" charset="0"/>
              </a:rPr>
              <a:t>所示，</a:t>
            </a:r>
            <a:r>
              <a:rPr lang="en-US" altLang="zh-CN" dirty="0" err="1">
                <a:effectLst/>
                <a:latin typeface="Arial" panose="020B0604020202020204" pitchFamily="34" charset="0"/>
              </a:rPr>
              <a:t>Github</a:t>
            </a:r>
            <a:r>
              <a:rPr lang="zh-CN" altLang="en-US" dirty="0">
                <a:effectLst/>
                <a:latin typeface="Arial" panose="020B0604020202020204" pitchFamily="34" charset="0"/>
              </a:rPr>
              <a:t>中</a:t>
            </a:r>
            <a:r>
              <a:rPr lang="en-US" altLang="zh-CN" dirty="0">
                <a:effectLst/>
                <a:latin typeface="Arial" panose="020B0604020202020204" pitchFamily="34" charset="0"/>
              </a:rPr>
              <a:t>bug</a:t>
            </a:r>
            <a:r>
              <a:rPr lang="zh-CN" altLang="en-US" dirty="0">
                <a:effectLst/>
                <a:latin typeface="Arial" panose="020B0604020202020204" pitchFamily="34" charset="0"/>
              </a:rPr>
              <a:t>类型数据如表</a:t>
            </a:r>
            <a:r>
              <a:rPr lang="en-US" altLang="zh-CN" dirty="0">
                <a:effectLst/>
                <a:latin typeface="Arial" panose="020B0604020202020204" pitchFamily="34" charset="0"/>
              </a:rPr>
              <a:t>2</a:t>
            </a:r>
            <a:r>
              <a:rPr lang="zh-CN" altLang="en-US" dirty="0">
                <a:effectLst/>
                <a:latin typeface="Arial" panose="020B0604020202020204" pitchFamily="34" charset="0"/>
              </a:rPr>
              <a:t>所示。这两张图说明本文所研究的深度学习库的</a:t>
            </a:r>
            <a:r>
              <a:rPr lang="en-US" altLang="zh-CN" dirty="0">
                <a:effectLst/>
                <a:latin typeface="Arial" panose="020B0604020202020204" pitchFamily="34" charset="0"/>
              </a:rPr>
              <a:t>Stack Overflow</a:t>
            </a:r>
            <a:r>
              <a:rPr lang="zh-CN" altLang="en-US" dirty="0">
                <a:effectLst/>
                <a:latin typeface="Arial" panose="020B0604020202020204" pitchFamily="34" charset="0"/>
              </a:rPr>
              <a:t>和</a:t>
            </a:r>
            <a:r>
              <a:rPr lang="en-US" altLang="zh-CN" dirty="0" err="1">
                <a:effectLst/>
                <a:latin typeface="Arial" panose="020B0604020202020204" pitchFamily="34" charset="0"/>
              </a:rPr>
              <a:t>Github</a:t>
            </a:r>
            <a:r>
              <a:rPr lang="zh-CN" altLang="en-US" dirty="0">
                <a:effectLst/>
                <a:latin typeface="Arial" panose="020B0604020202020204" pitchFamily="34" charset="0"/>
              </a:rPr>
              <a:t>中都存在不同类型的</a:t>
            </a:r>
            <a:r>
              <a:rPr lang="en-US" altLang="zh-CN" dirty="0">
                <a:effectLst/>
                <a:latin typeface="Arial" panose="020B0604020202020204" pitchFamily="34" charset="0"/>
              </a:rPr>
              <a:t>bug</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13</a:t>
            </a:fld>
            <a:endParaRPr lang="zh-CN" altLang="en-US"/>
          </a:p>
        </p:txBody>
      </p:sp>
    </p:spTree>
    <p:extLst>
      <p:ext uri="{BB962C8B-B14F-4D97-AF65-F5344CB8AC3E}">
        <p14:creationId xmlns:p14="http://schemas.microsoft.com/office/powerpoint/2010/main" val="4215285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根据以上统计结果，可以得出</a:t>
            </a:r>
            <a:r>
              <a:rPr lang="en-US" altLang="zh-CN" dirty="0"/>
              <a:t>4</a:t>
            </a:r>
            <a:r>
              <a:rPr lang="zh-CN" altLang="en-US" dirty="0"/>
              <a:t>点结论。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数据</a:t>
            </a:r>
            <a:r>
              <a:rPr lang="en-US" altLang="zh-CN" dirty="0"/>
              <a:t>bug</a:t>
            </a:r>
            <a:r>
              <a:rPr lang="zh-CN" altLang="en-US" dirty="0"/>
              <a:t>出现比例约为</a:t>
            </a:r>
            <a:r>
              <a:rPr lang="en-US" altLang="zh-CN" dirty="0"/>
              <a:t>26%</a:t>
            </a:r>
            <a:r>
              <a:rPr lang="zh-CN" altLang="en-US" dirty="0"/>
              <a:t>。</a:t>
            </a:r>
            <a:r>
              <a:rPr lang="zh-CN" altLang="en-US" dirty="0">
                <a:effectLst/>
                <a:latin typeface="Arial" panose="020B0604020202020204" pitchFamily="34" charset="0"/>
              </a:rPr>
              <a:t>在研究的</a:t>
            </a:r>
            <a:r>
              <a:rPr lang="en-US" altLang="zh-CN" dirty="0">
                <a:effectLst/>
                <a:latin typeface="Arial" panose="020B0604020202020204" pitchFamily="34" charset="0"/>
              </a:rPr>
              <a:t>Stack Overflow</a:t>
            </a:r>
            <a:r>
              <a:rPr lang="zh-CN" altLang="en-US" dirty="0">
                <a:effectLst/>
                <a:latin typeface="Arial" panose="020B0604020202020204" pitchFamily="34" charset="0"/>
              </a:rPr>
              <a:t>数据中，发现</a:t>
            </a:r>
            <a:r>
              <a:rPr lang="en-US" altLang="zh-CN" dirty="0" err="1">
                <a:effectLst/>
                <a:latin typeface="Arial" panose="020B0604020202020204" pitchFamily="34" charset="0"/>
              </a:rPr>
              <a:t>Tensorflow</a:t>
            </a:r>
            <a:r>
              <a:rPr lang="zh-CN" altLang="en-US" dirty="0">
                <a:effectLst/>
                <a:latin typeface="Arial" panose="020B0604020202020204" pitchFamily="34" charset="0"/>
              </a:rPr>
              <a:t>中</a:t>
            </a:r>
            <a:r>
              <a:rPr lang="en-US" altLang="zh-CN" dirty="0">
                <a:effectLst/>
                <a:latin typeface="Arial" panose="020B0604020202020204" pitchFamily="34" charset="0"/>
              </a:rPr>
              <a:t>30%</a:t>
            </a:r>
            <a:r>
              <a:rPr lang="zh-CN" altLang="en-US" dirty="0">
                <a:effectLst/>
                <a:latin typeface="Arial" panose="020B0604020202020204" pitchFamily="34" charset="0"/>
              </a:rPr>
              <a:t>的帖子，</a:t>
            </a:r>
            <a:r>
              <a:rPr lang="en-US" altLang="zh-CN" dirty="0" err="1">
                <a:effectLst/>
                <a:latin typeface="Arial" panose="020B0604020202020204" pitchFamily="34" charset="0"/>
              </a:rPr>
              <a:t>Keras</a:t>
            </a:r>
            <a:r>
              <a:rPr lang="zh-CN" altLang="en-US" dirty="0">
                <a:effectLst/>
                <a:latin typeface="Arial" panose="020B0604020202020204" pitchFamily="34" charset="0"/>
              </a:rPr>
              <a:t>中</a:t>
            </a:r>
            <a:r>
              <a:rPr lang="en-US" altLang="zh-CN" dirty="0">
                <a:effectLst/>
                <a:latin typeface="Arial" panose="020B0604020202020204" pitchFamily="34" charset="0"/>
              </a:rPr>
              <a:t>24%</a:t>
            </a:r>
            <a:r>
              <a:rPr lang="zh-CN" altLang="en-US" dirty="0">
                <a:effectLst/>
                <a:latin typeface="Arial" panose="020B0604020202020204" pitchFamily="34" charset="0"/>
              </a:rPr>
              <a:t>的帖子，</a:t>
            </a:r>
            <a:r>
              <a:rPr lang="en-US" altLang="zh-CN" dirty="0">
                <a:effectLst/>
                <a:latin typeface="Arial" panose="020B0604020202020204" pitchFamily="34" charset="0"/>
              </a:rPr>
              <a:t>Torch</a:t>
            </a:r>
            <a:r>
              <a:rPr lang="zh-CN" altLang="en-US" dirty="0">
                <a:effectLst/>
                <a:latin typeface="Arial" panose="020B0604020202020204" pitchFamily="34" charset="0"/>
              </a:rPr>
              <a:t>中</a:t>
            </a:r>
            <a:r>
              <a:rPr lang="en-US" altLang="zh-CN" dirty="0">
                <a:effectLst/>
                <a:latin typeface="Arial" panose="020B0604020202020204" pitchFamily="34" charset="0"/>
              </a:rPr>
              <a:t>36%</a:t>
            </a:r>
            <a:r>
              <a:rPr lang="zh-CN" altLang="en-US" dirty="0">
                <a:effectLst/>
                <a:latin typeface="Arial" panose="020B0604020202020204" pitchFamily="34" charset="0"/>
              </a:rPr>
              <a:t>的帖子，</a:t>
            </a:r>
            <a:r>
              <a:rPr lang="en-US" altLang="zh-CN" dirty="0">
                <a:effectLst/>
                <a:latin typeface="Arial" panose="020B0604020202020204" pitchFamily="34" charset="0"/>
              </a:rPr>
              <a:t>Theano</a:t>
            </a:r>
            <a:r>
              <a:rPr lang="zh-CN" altLang="en-US" dirty="0">
                <a:effectLst/>
                <a:latin typeface="Arial" panose="020B0604020202020204" pitchFamily="34" charset="0"/>
              </a:rPr>
              <a:t>中</a:t>
            </a:r>
            <a:r>
              <a:rPr lang="en-US" altLang="zh-CN" dirty="0">
                <a:effectLst/>
                <a:latin typeface="Arial" panose="020B0604020202020204" pitchFamily="34" charset="0"/>
              </a:rPr>
              <a:t>35%</a:t>
            </a:r>
            <a:r>
              <a:rPr lang="zh-CN" altLang="en-US" dirty="0">
                <a:effectLst/>
                <a:latin typeface="Arial" panose="020B0604020202020204" pitchFamily="34" charset="0"/>
              </a:rPr>
              <a:t>的帖子，</a:t>
            </a:r>
            <a:r>
              <a:rPr lang="en-US" altLang="zh-CN" dirty="0">
                <a:effectLst/>
                <a:latin typeface="Arial" panose="020B0604020202020204" pitchFamily="34" charset="0"/>
              </a:rPr>
              <a:t>Caffe</a:t>
            </a:r>
            <a:r>
              <a:rPr lang="zh-CN" altLang="en-US" dirty="0">
                <a:effectLst/>
                <a:latin typeface="Arial" panose="020B0604020202020204" pitchFamily="34" charset="0"/>
              </a:rPr>
              <a:t>中</a:t>
            </a:r>
            <a:r>
              <a:rPr lang="en-US" altLang="zh-CN" dirty="0">
                <a:effectLst/>
                <a:latin typeface="Arial" panose="020B0604020202020204" pitchFamily="34" charset="0"/>
              </a:rPr>
              <a:t>9%</a:t>
            </a:r>
            <a:r>
              <a:rPr lang="zh-CN" altLang="en-US" dirty="0">
                <a:effectLst/>
                <a:latin typeface="Arial" panose="020B0604020202020204" pitchFamily="34" charset="0"/>
              </a:rPr>
              <a:t>的帖子存在数据</a:t>
            </a:r>
            <a:r>
              <a:rPr lang="en-US" altLang="zh-CN" dirty="0">
                <a:effectLst/>
                <a:latin typeface="Arial" panose="020B0604020202020204" pitchFamily="34" charset="0"/>
              </a:rPr>
              <a:t>bug</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2.Caffe</a:t>
            </a:r>
            <a:r>
              <a:rPr lang="zh-CN" altLang="en-US" dirty="0"/>
              <a:t>有</a:t>
            </a:r>
            <a:r>
              <a:rPr lang="en-US" altLang="zh-CN" dirty="0"/>
              <a:t>43%</a:t>
            </a:r>
            <a:r>
              <a:rPr lang="zh-CN" altLang="en-US" dirty="0"/>
              <a:t>的结构性逻辑</a:t>
            </a:r>
            <a:r>
              <a:rPr lang="en-US" altLang="zh-CN" dirty="0"/>
              <a:t>bug</a:t>
            </a:r>
            <a:r>
              <a:rPr lang="zh-CN" altLang="en-US" dirty="0"/>
              <a:t>。</a:t>
            </a:r>
            <a:r>
              <a:rPr lang="en-US" altLang="zh-CN" dirty="0"/>
              <a:t>Caffe</a:t>
            </a:r>
            <a:r>
              <a:rPr lang="zh-CN" altLang="en-US" dirty="0"/>
              <a:t>相比于其他的四个库，会出现更多的结构性逻辑</a:t>
            </a:r>
            <a:r>
              <a:rPr lang="en-US" altLang="zh-CN" dirty="0"/>
              <a:t>bug</a:t>
            </a:r>
            <a:r>
              <a:rPr lang="zh-CN" altLang="en-US" dirty="0"/>
              <a:t>。</a:t>
            </a:r>
            <a:r>
              <a:rPr lang="zh-CN" altLang="en-US" dirty="0">
                <a:effectLst/>
                <a:latin typeface="Arial" panose="020B0604020202020204" pitchFamily="34" charset="0"/>
              </a:rPr>
              <a:t>其他库也有很大一部分结构性逻辑</a:t>
            </a:r>
            <a:r>
              <a:rPr lang="en-US" altLang="zh-CN" dirty="0">
                <a:effectLst/>
                <a:latin typeface="Arial" panose="020B0604020202020204" pitchFamily="34" charset="0"/>
              </a:rPr>
              <a:t>bug</a:t>
            </a:r>
            <a:r>
              <a:rPr lang="zh-CN" altLang="en-US" dirty="0">
                <a:effectLst/>
                <a:latin typeface="Arial" panose="020B0604020202020204" pitchFamily="34" charset="0"/>
              </a:rPr>
              <a:t>，从</a:t>
            </a:r>
            <a:r>
              <a:rPr lang="en-US" altLang="zh-CN" dirty="0">
                <a:effectLst/>
                <a:latin typeface="Arial" panose="020B0604020202020204" pitchFamily="34" charset="0"/>
              </a:rPr>
              <a:t>0%</a:t>
            </a:r>
            <a:r>
              <a:rPr lang="zh-CN" altLang="en-US" dirty="0">
                <a:effectLst/>
                <a:latin typeface="Arial" panose="020B0604020202020204" pitchFamily="34" charset="0"/>
              </a:rPr>
              <a:t>到</a:t>
            </a:r>
            <a:r>
              <a:rPr lang="en-US" altLang="zh-CN" dirty="0">
                <a:effectLst/>
                <a:latin typeface="Arial" panose="020B0604020202020204" pitchFamily="34" charset="0"/>
              </a:rPr>
              <a:t>27%</a:t>
            </a:r>
            <a:r>
              <a:rPr lang="zh-CN" altLang="en-US" dirty="0">
                <a:effectLst/>
                <a:latin typeface="Arial" panose="020B0604020202020204" pitchFamily="34" charset="0"/>
              </a:rPr>
              <a:t>不等。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en-US" altLang="zh-CN" dirty="0">
                <a:effectLst/>
                <a:latin typeface="Arial" panose="020B0604020202020204" pitchFamily="34" charset="0"/>
              </a:rPr>
              <a:t> Torch</a:t>
            </a:r>
            <a:r>
              <a:rPr lang="zh-CN" altLang="en-US" dirty="0">
                <a:effectLst/>
                <a:latin typeface="Arial" panose="020B0604020202020204" pitchFamily="34" charset="0"/>
              </a:rPr>
              <a:t>、</a:t>
            </a:r>
            <a:r>
              <a:rPr lang="en-US" altLang="zh-CN" dirty="0" err="1">
                <a:effectLst/>
                <a:latin typeface="Arial" panose="020B0604020202020204" pitchFamily="34" charset="0"/>
              </a:rPr>
              <a:t>Keras</a:t>
            </a:r>
            <a:r>
              <a:rPr lang="zh-CN" altLang="en-US" dirty="0">
                <a:effectLst/>
                <a:latin typeface="Arial" panose="020B0604020202020204" pitchFamily="34" charset="0"/>
              </a:rPr>
              <a:t>、</a:t>
            </a:r>
            <a:r>
              <a:rPr lang="en-US" altLang="zh-CN" dirty="0" err="1">
                <a:effectLst/>
                <a:latin typeface="Arial" panose="020B0604020202020204" pitchFamily="34" charset="0"/>
              </a:rPr>
              <a:t>Tensorflow</a:t>
            </a:r>
            <a:r>
              <a:rPr lang="zh-CN" altLang="en-US" dirty="0">
                <a:effectLst/>
                <a:latin typeface="Arial" panose="020B0604020202020204" pitchFamily="34" charset="0"/>
              </a:rPr>
              <a:t>分别有</a:t>
            </a:r>
            <a:r>
              <a:rPr lang="en-US" altLang="zh-CN" dirty="0">
                <a:effectLst/>
                <a:latin typeface="Arial" panose="020B0604020202020204" pitchFamily="34" charset="0"/>
              </a:rPr>
              <a:t>16%</a:t>
            </a:r>
            <a:r>
              <a:rPr lang="zh-CN" altLang="en-US" dirty="0">
                <a:effectLst/>
                <a:latin typeface="Arial" panose="020B0604020202020204" pitchFamily="34" charset="0"/>
              </a:rPr>
              <a:t>、</a:t>
            </a:r>
            <a:r>
              <a:rPr lang="en-US" altLang="zh-CN" dirty="0">
                <a:effectLst/>
                <a:latin typeface="Arial" panose="020B0604020202020204" pitchFamily="34" charset="0"/>
              </a:rPr>
              <a:t>11%</a:t>
            </a:r>
            <a:r>
              <a:rPr lang="zh-CN" altLang="en-US" dirty="0">
                <a:effectLst/>
                <a:latin typeface="Arial" panose="020B0604020202020204" pitchFamily="34" charset="0"/>
              </a:rPr>
              <a:t>和</a:t>
            </a:r>
            <a:r>
              <a:rPr lang="en-US" altLang="zh-CN" dirty="0">
                <a:effectLst/>
                <a:latin typeface="Arial" panose="020B0604020202020204" pitchFamily="34" charset="0"/>
              </a:rPr>
              <a:t>11%</a:t>
            </a:r>
            <a:r>
              <a:rPr lang="zh-CN" altLang="en-US" dirty="0">
                <a:effectLst/>
                <a:latin typeface="Arial" panose="020B0604020202020204" pitchFamily="34" charset="0"/>
              </a:rPr>
              <a:t>的</a:t>
            </a:r>
            <a:r>
              <a:rPr lang="en-US" altLang="zh-CN" dirty="0">
                <a:effectLst/>
                <a:latin typeface="Arial" panose="020B0604020202020204" pitchFamily="34" charset="0"/>
              </a:rPr>
              <a:t>API bug</a:t>
            </a:r>
            <a:r>
              <a:rPr lang="zh-CN" altLang="en-US" dirty="0">
                <a:effectLst/>
                <a:latin typeface="Arial" panose="020B0604020202020204" pitchFamily="34" charset="0"/>
              </a:rPr>
              <a:t>。在深度学习库中，</a:t>
            </a:r>
            <a:r>
              <a:rPr lang="en-US" altLang="zh-CN" dirty="0">
                <a:effectLst/>
                <a:latin typeface="Arial" panose="020B0604020202020204" pitchFamily="34" charset="0"/>
              </a:rPr>
              <a:t>API</a:t>
            </a:r>
            <a:r>
              <a:rPr lang="zh-CN" altLang="en-US" dirty="0">
                <a:effectLst/>
                <a:latin typeface="Arial" panose="020B0604020202020204" pitchFamily="34" charset="0"/>
              </a:rPr>
              <a:t>的改变有时会破坏整个产品代码。当一个库有一些重大变化时，库之间的隐式依赖关系就会导致问题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r>
              <a:rPr lang="zh-CN" altLang="en-US" dirty="0">
                <a:effectLst/>
                <a:latin typeface="Arial" panose="020B0604020202020204" pitchFamily="34" charset="0"/>
              </a:rPr>
              <a:t>所有的</a:t>
            </a:r>
            <a:r>
              <a:rPr lang="en-US" altLang="zh-CN" dirty="0">
                <a:effectLst/>
                <a:latin typeface="Arial" panose="020B0604020202020204" pitchFamily="34" charset="0"/>
              </a:rPr>
              <a:t>bug</a:t>
            </a:r>
            <a:r>
              <a:rPr lang="zh-CN" altLang="en-US" dirty="0">
                <a:effectLst/>
                <a:latin typeface="Arial" panose="020B0604020202020204" pitchFamily="34" charset="0"/>
              </a:rPr>
              <a:t>类型在</a:t>
            </a:r>
            <a:r>
              <a:rPr lang="en-US" altLang="zh-CN" dirty="0">
                <a:effectLst/>
                <a:latin typeface="Arial" panose="020B0604020202020204" pitchFamily="34" charset="0"/>
              </a:rPr>
              <a:t>Stack Overflow</a:t>
            </a:r>
            <a:r>
              <a:rPr lang="zh-CN" altLang="en-US" dirty="0">
                <a:effectLst/>
                <a:latin typeface="Arial" panose="020B0604020202020204" pitchFamily="34" charset="0"/>
              </a:rPr>
              <a:t>和</a:t>
            </a:r>
            <a:r>
              <a:rPr lang="en-US" altLang="zh-CN" dirty="0" err="1">
                <a:effectLst/>
                <a:latin typeface="Arial" panose="020B0604020202020204" pitchFamily="34" charset="0"/>
              </a:rPr>
              <a:t>Github</a:t>
            </a:r>
            <a:r>
              <a:rPr lang="zh-CN" altLang="en-US" dirty="0">
                <a:effectLst/>
                <a:latin typeface="Arial" panose="020B0604020202020204" pitchFamily="34" charset="0"/>
              </a:rPr>
              <a:t>上都有类似的模式。文章利用</a:t>
            </a:r>
            <a:r>
              <a:rPr lang="en-US" altLang="zh-CN" dirty="0">
                <a:effectLst/>
                <a:latin typeface="Arial" panose="020B0604020202020204" pitchFamily="34" charset="0"/>
              </a:rPr>
              <a:t>t</a:t>
            </a:r>
            <a:r>
              <a:rPr lang="zh-CN" altLang="en-US" dirty="0">
                <a:effectLst/>
                <a:latin typeface="Arial" panose="020B0604020202020204" pitchFamily="34" charset="0"/>
              </a:rPr>
              <a:t>分布</a:t>
            </a:r>
            <a:r>
              <a:rPr lang="en-US" altLang="zh-CN" dirty="0">
                <a:effectLst/>
                <a:latin typeface="Arial" panose="020B0604020202020204" pitchFamily="34" charset="0"/>
              </a:rPr>
              <a:t>95%</a:t>
            </a:r>
            <a:r>
              <a:rPr lang="zh-CN" altLang="en-US" dirty="0">
                <a:effectLst/>
                <a:latin typeface="Arial" panose="020B0604020202020204" pitchFamily="34" charset="0"/>
              </a:rPr>
              <a:t>显著水平来检验分布是否存在显著差异，结果显示，除了非模型结构逻辑</a:t>
            </a:r>
            <a:r>
              <a:rPr lang="en-US" altLang="zh-CN" dirty="0">
                <a:effectLst/>
                <a:latin typeface="Arial" panose="020B0604020202020204" pitchFamily="34" charset="0"/>
              </a:rPr>
              <a:t>bug</a:t>
            </a:r>
            <a:r>
              <a:rPr lang="zh-CN" altLang="en-US" dirty="0">
                <a:effectLst/>
                <a:latin typeface="Arial" panose="020B0604020202020204" pitchFamily="34" charset="0"/>
              </a:rPr>
              <a:t>外，所有的</a:t>
            </a:r>
            <a:r>
              <a:rPr lang="en-US" altLang="zh-CN" dirty="0">
                <a:effectLst/>
                <a:latin typeface="Arial" panose="020B0604020202020204" pitchFamily="34" charset="0"/>
              </a:rPr>
              <a:t>bug</a:t>
            </a:r>
            <a:r>
              <a:rPr lang="zh-CN" altLang="en-US" dirty="0">
                <a:effectLst/>
                <a:latin typeface="Arial" panose="020B0604020202020204" pitchFamily="34" charset="0"/>
              </a:rPr>
              <a:t>类型的</a:t>
            </a:r>
            <a:r>
              <a:rPr lang="en-US" altLang="zh-CN" dirty="0">
                <a:effectLst/>
                <a:latin typeface="Arial" panose="020B0604020202020204" pitchFamily="34" charset="0"/>
              </a:rPr>
              <a:t>P</a:t>
            </a:r>
            <a:r>
              <a:rPr lang="zh-CN" altLang="en-US" dirty="0">
                <a:effectLst/>
                <a:latin typeface="Arial" panose="020B0604020202020204" pitchFamily="34" charset="0"/>
              </a:rPr>
              <a:t>值都大于</a:t>
            </a:r>
            <a:r>
              <a:rPr lang="en-US" altLang="zh-CN" dirty="0">
                <a:effectLst/>
                <a:latin typeface="Arial" panose="020B0604020202020204" pitchFamily="34" charset="0"/>
              </a:rPr>
              <a:t>5%</a:t>
            </a:r>
            <a:r>
              <a:rPr lang="zh-CN" altLang="en-US" dirty="0">
                <a:effectLst/>
                <a:latin typeface="Arial" panose="020B0604020202020204" pitchFamily="34" charset="0"/>
              </a:rPr>
              <a:t>，这表明它们有相似的模式。（下一页图）</a:t>
            </a:r>
          </a:p>
        </p:txBody>
      </p:sp>
      <p:sp>
        <p:nvSpPr>
          <p:cNvPr id="4" name="灯片编号占位符 3"/>
          <p:cNvSpPr>
            <a:spLocks noGrp="1"/>
          </p:cNvSpPr>
          <p:nvPr>
            <p:ph type="sldNum" sz="quarter" idx="5"/>
          </p:nvPr>
        </p:nvSpPr>
        <p:spPr/>
        <p:txBody>
          <a:bodyPr/>
          <a:lstStyle/>
          <a:p>
            <a:fld id="{EA12E996-05BA-4B86-8B78-0A6663A60F0D}" type="slidenum">
              <a:rPr lang="zh-CN" altLang="en-US" smtClean="0"/>
              <a:t>14</a:t>
            </a:fld>
            <a:endParaRPr lang="zh-CN" altLang="en-US"/>
          </a:p>
        </p:txBody>
      </p:sp>
    </p:spTree>
    <p:extLst>
      <p:ext uri="{BB962C8B-B14F-4D97-AF65-F5344CB8AC3E}">
        <p14:creationId xmlns:p14="http://schemas.microsoft.com/office/powerpoint/2010/main" val="300781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接下来解答</a:t>
            </a:r>
            <a:r>
              <a:rPr lang="en-US" altLang="zh-CN" dirty="0">
                <a:effectLst/>
                <a:latin typeface="Arial" panose="020B0604020202020204" pitchFamily="34" charset="0"/>
              </a:rPr>
              <a:t>RQ2</a:t>
            </a:r>
            <a:r>
              <a:rPr lang="zh-CN" altLang="en-US" dirty="0">
                <a:effectLst/>
                <a:latin typeface="Arial" panose="020B0604020202020204" pitchFamily="34" charset="0"/>
              </a:rPr>
              <a:t>。图</a:t>
            </a:r>
            <a:r>
              <a:rPr lang="en-US" altLang="zh-CN" dirty="0">
                <a:effectLst/>
                <a:latin typeface="Arial" panose="020B0604020202020204" pitchFamily="34" charset="0"/>
              </a:rPr>
              <a:t>2</a:t>
            </a:r>
            <a:r>
              <a:rPr lang="zh-CN" altLang="en-US" dirty="0">
                <a:effectLst/>
                <a:latin typeface="Arial" panose="020B0604020202020204" pitchFamily="34" charset="0"/>
              </a:rPr>
              <a:t>显示了</a:t>
            </a:r>
            <a:r>
              <a:rPr lang="en-US" altLang="zh-CN" dirty="0">
                <a:effectLst/>
                <a:latin typeface="Arial" panose="020B0604020202020204" pitchFamily="34" charset="0"/>
              </a:rPr>
              <a:t>Stack Overflow</a:t>
            </a:r>
            <a:r>
              <a:rPr lang="zh-CN" altLang="en-US" dirty="0">
                <a:effectLst/>
                <a:latin typeface="Arial" panose="020B0604020202020204" pitchFamily="34" charset="0"/>
              </a:rPr>
              <a:t>代码片段中</a:t>
            </a:r>
            <a:r>
              <a:rPr lang="en-US" altLang="zh-CN" dirty="0">
                <a:effectLst/>
                <a:latin typeface="Arial" panose="020B0604020202020204" pitchFamily="34" charset="0"/>
              </a:rPr>
              <a:t>bug</a:t>
            </a:r>
            <a:r>
              <a:rPr lang="zh-CN" altLang="en-US" dirty="0">
                <a:effectLst/>
                <a:latin typeface="Arial" panose="020B0604020202020204" pitchFamily="34" charset="0"/>
              </a:rPr>
              <a:t>根源的规范化分布。表</a:t>
            </a:r>
            <a:r>
              <a:rPr lang="en-US" altLang="zh-CN" dirty="0">
                <a:effectLst/>
                <a:latin typeface="Arial" panose="020B0604020202020204" pitchFamily="34" charset="0"/>
              </a:rPr>
              <a:t>3</a:t>
            </a:r>
            <a:r>
              <a:rPr lang="zh-CN" altLang="en-US" dirty="0">
                <a:effectLst/>
                <a:latin typeface="Arial" panose="020B0604020202020204" pitchFamily="34" charset="0"/>
              </a:rPr>
              <a:t>中的数据显示了深度学习库在</a:t>
            </a:r>
            <a:r>
              <a:rPr lang="en-US" altLang="zh-CN" dirty="0">
                <a:effectLst/>
                <a:latin typeface="Arial" panose="020B0604020202020204" pitchFamily="34" charset="0"/>
              </a:rPr>
              <a:t>Stack Overflow</a:t>
            </a:r>
            <a:r>
              <a:rPr lang="zh-CN" altLang="en-US" dirty="0">
                <a:effectLst/>
                <a:latin typeface="Arial" panose="020B0604020202020204" pitchFamily="34" charset="0"/>
              </a:rPr>
              <a:t>和</a:t>
            </a:r>
            <a:r>
              <a:rPr lang="en-US" altLang="zh-CN" dirty="0" err="1">
                <a:effectLst/>
                <a:latin typeface="Arial" panose="020B0604020202020204" pitchFamily="34" charset="0"/>
              </a:rPr>
              <a:t>Github</a:t>
            </a:r>
            <a:r>
              <a:rPr lang="zh-CN" altLang="en-US" dirty="0">
                <a:effectLst/>
                <a:latin typeface="Arial" panose="020B0604020202020204" pitchFamily="34" charset="0"/>
              </a:rPr>
              <a:t>中存在不同种类的</a:t>
            </a:r>
            <a:r>
              <a:rPr lang="en-US" altLang="zh-CN" dirty="0">
                <a:effectLst/>
                <a:latin typeface="Arial" panose="020B0604020202020204" pitchFamily="34" charset="0"/>
              </a:rPr>
              <a:t>bug</a:t>
            </a:r>
            <a:r>
              <a:rPr lang="zh-CN" altLang="en-US" dirty="0">
                <a:effectLst/>
                <a:latin typeface="Arial" panose="020B0604020202020204" pitchFamily="34" charset="0"/>
              </a:rPr>
              <a:t>根源，并通过</a:t>
            </a:r>
            <a:r>
              <a:rPr lang="en-US" altLang="zh-CN" dirty="0">
                <a:effectLst/>
                <a:latin typeface="Arial" panose="020B0604020202020204" pitchFamily="34" charset="0"/>
              </a:rPr>
              <a:t>t</a:t>
            </a:r>
            <a:r>
              <a:rPr lang="zh-CN" altLang="en-US" dirty="0">
                <a:effectLst/>
                <a:latin typeface="Arial" panose="020B0604020202020204" pitchFamily="34" charset="0"/>
              </a:rPr>
              <a:t>检验给出了分布相似的</a:t>
            </a:r>
            <a:r>
              <a:rPr lang="en-US" altLang="zh-CN" dirty="0">
                <a:effectLst/>
                <a:latin typeface="Arial" panose="020B0604020202020204" pitchFamily="34" charset="0"/>
              </a:rPr>
              <a:t>P</a:t>
            </a:r>
            <a:r>
              <a:rPr lang="zh-CN" altLang="en-US" dirty="0">
                <a:effectLst/>
                <a:latin typeface="Arial" panose="020B0604020202020204" pitchFamily="34" charset="0"/>
              </a:rPr>
              <a:t>值</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15</a:t>
            </a:fld>
            <a:endParaRPr lang="zh-CN" altLang="en-US"/>
          </a:p>
        </p:txBody>
      </p:sp>
    </p:spTree>
    <p:extLst>
      <p:ext uri="{BB962C8B-B14F-4D97-AF65-F5344CB8AC3E}">
        <p14:creationId xmlns:p14="http://schemas.microsoft.com/office/powerpoint/2010/main" val="3548689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根据以上统计结果，可以得出</a:t>
            </a:r>
            <a:r>
              <a:rPr lang="en-US" altLang="zh-CN" dirty="0"/>
              <a:t>7</a:t>
            </a:r>
            <a:r>
              <a:rPr lang="zh-CN" altLang="en-US" dirty="0"/>
              <a:t>点结论</a:t>
            </a:r>
            <a:endParaRPr lang="en-US" altLang="zh-CN" dirty="0">
              <a:effectLst/>
              <a:latin typeface="Arial" panose="020B0604020202020204" pitchFamily="34" charset="0"/>
            </a:endParaRPr>
          </a:p>
          <a:p>
            <a:r>
              <a:rPr lang="en-US" altLang="zh-CN" dirty="0">
                <a:effectLst/>
                <a:latin typeface="Arial" panose="020B0604020202020204" pitchFamily="34" charset="0"/>
              </a:rPr>
              <a:t>5.IPS</a:t>
            </a:r>
            <a:r>
              <a:rPr lang="zh-CN" altLang="en-US" dirty="0">
                <a:effectLst/>
                <a:latin typeface="Arial" panose="020B0604020202020204" pitchFamily="34" charset="0"/>
              </a:rPr>
              <a:t>是最常见的根本原因，导致库中平均</a:t>
            </a:r>
            <a:r>
              <a:rPr lang="en-US" altLang="zh-CN" dirty="0">
                <a:effectLst/>
                <a:latin typeface="Arial" panose="020B0604020202020204" pitchFamily="34" charset="0"/>
              </a:rPr>
              <a:t>24%</a:t>
            </a:r>
            <a:r>
              <a:rPr lang="zh-CN" altLang="en-US" dirty="0">
                <a:effectLst/>
                <a:latin typeface="Arial" panose="020B0604020202020204" pitchFamily="34" charset="0"/>
              </a:rPr>
              <a:t>的错误。</a:t>
            </a:r>
            <a:r>
              <a:rPr lang="en-US" altLang="zh-CN" dirty="0">
                <a:effectLst/>
                <a:latin typeface="Arial" panose="020B0604020202020204" pitchFamily="34" charset="0"/>
              </a:rPr>
              <a:t>IPS</a:t>
            </a:r>
            <a:r>
              <a:rPr lang="zh-CN" altLang="en-US" dirty="0">
                <a:effectLst/>
                <a:latin typeface="Arial" panose="020B0604020202020204" pitchFamily="34" charset="0"/>
              </a:rPr>
              <a:t>造成的</a:t>
            </a:r>
            <a:r>
              <a:rPr lang="en-US" altLang="zh-CN" dirty="0">
                <a:effectLst/>
                <a:latin typeface="Arial" panose="020B0604020202020204" pitchFamily="34" charset="0"/>
              </a:rPr>
              <a:t>bug</a:t>
            </a:r>
            <a:r>
              <a:rPr lang="zh-CN" altLang="en-US" dirty="0">
                <a:effectLst/>
                <a:latin typeface="Arial" panose="020B0604020202020204" pitchFamily="34" charset="0"/>
              </a:rPr>
              <a:t>会导致程序在运行时崩溃。</a:t>
            </a:r>
            <a:endParaRPr lang="en-US" altLang="zh-CN" dirty="0">
              <a:effectLst/>
              <a:latin typeface="Arial" panose="020B0604020202020204" pitchFamily="34" charset="0"/>
            </a:endParaRPr>
          </a:p>
          <a:p>
            <a:r>
              <a:rPr lang="en-US" altLang="zh-CN" dirty="0">
                <a:effectLst/>
                <a:latin typeface="Arial" panose="020B0604020202020204" pitchFamily="34" charset="0"/>
              </a:rPr>
              <a:t>6. </a:t>
            </a:r>
            <a:r>
              <a:rPr lang="en-US" altLang="zh-CN" dirty="0" err="1">
                <a:effectLst/>
                <a:latin typeface="Arial" panose="020B0604020202020204" pitchFamily="34" charset="0"/>
              </a:rPr>
              <a:t>Keras</a:t>
            </a:r>
            <a:r>
              <a:rPr lang="en-US" altLang="zh-CN" dirty="0">
                <a:effectLst/>
                <a:latin typeface="Arial" panose="020B0604020202020204" pitchFamily="34" charset="0"/>
              </a:rPr>
              <a:t>, Caffe</a:t>
            </a:r>
            <a:r>
              <a:rPr lang="zh-CN" altLang="en-US" dirty="0">
                <a:effectLst/>
                <a:latin typeface="Arial" panose="020B0604020202020204" pitchFamily="34" charset="0"/>
              </a:rPr>
              <a:t>有</a:t>
            </a:r>
            <a:r>
              <a:rPr lang="en-US" altLang="zh-CN" dirty="0">
                <a:effectLst/>
                <a:latin typeface="Arial" panose="020B0604020202020204" pitchFamily="34" charset="0"/>
              </a:rPr>
              <a:t>25%</a:t>
            </a:r>
            <a:r>
              <a:rPr lang="zh-CN" altLang="en-US" dirty="0">
                <a:effectLst/>
                <a:latin typeface="Arial" panose="020B0604020202020204" pitchFamily="34" charset="0"/>
              </a:rPr>
              <a:t>和</a:t>
            </a:r>
            <a:r>
              <a:rPr lang="en-US" altLang="zh-CN" dirty="0">
                <a:effectLst/>
                <a:latin typeface="Arial" panose="020B0604020202020204" pitchFamily="34" charset="0"/>
              </a:rPr>
              <a:t>37%</a:t>
            </a:r>
            <a:r>
              <a:rPr lang="zh-CN" altLang="en-US" dirty="0">
                <a:effectLst/>
                <a:latin typeface="Arial" panose="020B0604020202020204" pitchFamily="34" charset="0"/>
              </a:rPr>
              <a:t>的</a:t>
            </a:r>
            <a:r>
              <a:rPr lang="en-US" altLang="zh-CN" dirty="0">
                <a:effectLst/>
                <a:latin typeface="Arial" panose="020B0604020202020204" pitchFamily="34" charset="0"/>
              </a:rPr>
              <a:t>bug</a:t>
            </a:r>
            <a:r>
              <a:rPr lang="zh-CN" altLang="en-US" dirty="0">
                <a:effectLst/>
                <a:latin typeface="Arial" panose="020B0604020202020204" pitchFamily="34" charset="0"/>
              </a:rPr>
              <a:t>是由</a:t>
            </a:r>
            <a:r>
              <a:rPr lang="en-US" altLang="zh-CN" dirty="0">
                <a:effectLst/>
                <a:latin typeface="Arial" panose="020B0604020202020204" pitchFamily="34" charset="0"/>
              </a:rPr>
              <a:t>SI</a:t>
            </a:r>
            <a:r>
              <a:rPr lang="zh-CN" altLang="en-US" dirty="0">
                <a:effectLst/>
                <a:latin typeface="Arial" panose="020B0604020202020204" pitchFamily="34" charset="0"/>
              </a:rPr>
              <a:t>引起的。</a:t>
            </a:r>
            <a:r>
              <a:rPr lang="en-US" altLang="zh-CN" dirty="0">
                <a:effectLst/>
                <a:latin typeface="Arial" panose="020B0604020202020204" pitchFamily="34" charset="0"/>
              </a:rPr>
              <a:t>SI bug</a:t>
            </a:r>
            <a:r>
              <a:rPr lang="zh-CN" altLang="en-US" dirty="0">
                <a:effectLst/>
                <a:latin typeface="Arial" panose="020B0604020202020204" pitchFamily="34" charset="0"/>
              </a:rPr>
              <a:t>不会导致程序崩溃，通常会导致深度学习模型的性能不佳。</a:t>
            </a:r>
            <a:endParaRPr lang="en-US" altLang="zh-CN" dirty="0">
              <a:effectLst/>
              <a:latin typeface="Arial" panose="020B0604020202020204" pitchFamily="34" charset="0"/>
            </a:endParaRPr>
          </a:p>
          <a:p>
            <a:r>
              <a:rPr lang="en-US" altLang="zh-CN" dirty="0">
                <a:effectLst/>
                <a:latin typeface="Arial" panose="020B0604020202020204" pitchFamily="34" charset="0"/>
              </a:rPr>
              <a:t>7. Torch</a:t>
            </a:r>
            <a:r>
              <a:rPr lang="zh-CN" altLang="en-US" dirty="0">
                <a:effectLst/>
                <a:latin typeface="Arial" panose="020B0604020202020204" pitchFamily="34" charset="0"/>
              </a:rPr>
              <a:t>有</a:t>
            </a:r>
            <a:r>
              <a:rPr lang="en-US" altLang="zh-CN" dirty="0">
                <a:effectLst/>
                <a:latin typeface="Arial" panose="020B0604020202020204" pitchFamily="34" charset="0"/>
              </a:rPr>
              <a:t>28%</a:t>
            </a:r>
            <a:r>
              <a:rPr lang="zh-CN" altLang="en-US" dirty="0">
                <a:effectLst/>
                <a:latin typeface="Arial" panose="020B0604020202020204" pitchFamily="34" charset="0"/>
              </a:rPr>
              <a:t>的</a:t>
            </a:r>
            <a:r>
              <a:rPr lang="en-US" altLang="zh-CN" dirty="0">
                <a:effectLst/>
                <a:latin typeface="Arial" panose="020B0604020202020204" pitchFamily="34" charset="0"/>
              </a:rPr>
              <a:t>bug</a:t>
            </a:r>
            <a:r>
              <a:rPr lang="zh-CN" altLang="en-US" dirty="0">
                <a:effectLst/>
                <a:latin typeface="Arial" panose="020B0604020202020204" pitchFamily="34" charset="0"/>
              </a:rPr>
              <a:t>是由</a:t>
            </a:r>
            <a:r>
              <a:rPr lang="en-US" altLang="zh-CN" dirty="0">
                <a:effectLst/>
                <a:latin typeface="Arial" panose="020B0604020202020204" pitchFamily="34" charset="0"/>
              </a:rPr>
              <a:t>UT</a:t>
            </a:r>
            <a:r>
              <a:rPr lang="zh-CN" altLang="en-US" dirty="0">
                <a:effectLst/>
                <a:latin typeface="Arial" panose="020B0604020202020204" pitchFamily="34" charset="0"/>
              </a:rPr>
              <a:t>引起的。在深度学习中，张量维数对于模型的成功构建非常重要。在</a:t>
            </a:r>
            <a:r>
              <a:rPr lang="en-US" altLang="zh-CN" dirty="0">
                <a:effectLst/>
                <a:latin typeface="Arial" panose="020B0604020202020204" pitchFamily="34" charset="0"/>
              </a:rPr>
              <a:t>Torch</a:t>
            </a:r>
            <a:r>
              <a:rPr lang="zh-CN" altLang="en-US" dirty="0">
                <a:effectLst/>
                <a:latin typeface="Arial" panose="020B0604020202020204" pitchFamily="34" charset="0"/>
              </a:rPr>
              <a:t>中，</a:t>
            </a:r>
            <a:r>
              <a:rPr lang="en-US" altLang="zh-CN" dirty="0">
                <a:effectLst/>
                <a:latin typeface="Arial" panose="020B0604020202020204" pitchFamily="34" charset="0"/>
              </a:rPr>
              <a:t>UT</a:t>
            </a:r>
            <a:r>
              <a:rPr lang="zh-CN" altLang="en-US" dirty="0">
                <a:effectLst/>
                <a:latin typeface="Arial" panose="020B0604020202020204" pitchFamily="34" charset="0"/>
              </a:rPr>
              <a:t>是</a:t>
            </a:r>
            <a:r>
              <a:rPr lang="en-US" altLang="zh-CN" dirty="0">
                <a:effectLst/>
                <a:latin typeface="Arial" panose="020B0604020202020204" pitchFamily="34" charset="0"/>
              </a:rPr>
              <a:t>bug</a:t>
            </a:r>
            <a:r>
              <a:rPr lang="zh-CN" altLang="en-US" dirty="0">
                <a:effectLst/>
                <a:latin typeface="Arial" panose="020B0604020202020204" pitchFamily="34" charset="0"/>
              </a:rPr>
              <a:t>的主要根源。</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8.</a:t>
            </a:r>
            <a:r>
              <a:rPr lang="zh-CN" altLang="en-US" dirty="0">
                <a:effectLst/>
                <a:latin typeface="Arial" panose="020B0604020202020204" pitchFamily="34" charset="0"/>
              </a:rPr>
              <a:t>缺少类型检查这一环节导致</a:t>
            </a:r>
            <a:r>
              <a:rPr lang="en-US" altLang="zh-CN" dirty="0">
                <a:effectLst/>
                <a:latin typeface="Arial" panose="020B0604020202020204" pitchFamily="34" charset="0"/>
              </a:rPr>
              <a:t>Theano</a:t>
            </a:r>
            <a:r>
              <a:rPr lang="zh-CN" altLang="en-US" dirty="0">
                <a:effectLst/>
                <a:latin typeface="Arial" panose="020B0604020202020204" pitchFamily="34" charset="0"/>
              </a:rPr>
              <a:t>中</a:t>
            </a:r>
            <a:r>
              <a:rPr lang="en-US" altLang="zh-CN" dirty="0">
                <a:effectLst/>
                <a:latin typeface="Arial" panose="020B0604020202020204" pitchFamily="34" charset="0"/>
              </a:rPr>
              <a:t>30%</a:t>
            </a:r>
            <a:r>
              <a:rPr lang="zh-CN" altLang="en-US" dirty="0">
                <a:effectLst/>
                <a:latin typeface="Arial" panose="020B0604020202020204" pitchFamily="34" charset="0"/>
              </a:rPr>
              <a:t>的</a:t>
            </a:r>
            <a:r>
              <a:rPr lang="en-US" altLang="zh-CN" dirty="0">
                <a:effectLst/>
                <a:latin typeface="Arial" panose="020B0604020202020204" pitchFamily="34" charset="0"/>
              </a:rPr>
              <a:t>bug</a:t>
            </a:r>
            <a:r>
              <a:rPr lang="zh-CN" altLang="en-US" dirty="0">
                <a:effectLst/>
                <a:latin typeface="Arial" panose="020B0604020202020204" pitchFamily="34" charset="0"/>
              </a:rPr>
              <a:t>。大多数深度学习库都是用</a:t>
            </a:r>
            <a:r>
              <a:rPr lang="en-US" altLang="zh-CN" dirty="0">
                <a:effectLst/>
                <a:latin typeface="Arial" panose="020B0604020202020204" pitchFamily="34" charset="0"/>
              </a:rPr>
              <a:t>Python</a:t>
            </a:r>
            <a:r>
              <a:rPr lang="zh-CN" altLang="en-US" dirty="0">
                <a:effectLst/>
                <a:latin typeface="Arial" panose="020B0604020202020204" pitchFamily="34" charset="0"/>
              </a:rPr>
              <a:t>编写的。由于</a:t>
            </a:r>
            <a:r>
              <a:rPr lang="en-US" altLang="zh-CN" dirty="0">
                <a:effectLst/>
                <a:latin typeface="Arial" panose="020B0604020202020204" pitchFamily="34" charset="0"/>
              </a:rPr>
              <a:t>Python</a:t>
            </a:r>
            <a:r>
              <a:rPr lang="zh-CN" altLang="en-US" dirty="0">
                <a:effectLst/>
                <a:latin typeface="Arial" panose="020B0604020202020204" pitchFamily="34" charset="0"/>
              </a:rPr>
              <a:t>的动态特性，在这些库中缺少类型检查的问题十分严重。</a:t>
            </a:r>
            <a:endParaRPr lang="en-US" altLang="zh-CN" dirty="0">
              <a:effectLst/>
              <a:latin typeface="Arial" panose="020B0604020202020204" pitchFamily="34" charset="0"/>
            </a:endParaRPr>
          </a:p>
          <a:p>
            <a:r>
              <a:rPr lang="en-US" altLang="zh-CN" dirty="0">
                <a:effectLst/>
                <a:latin typeface="Arial" panose="020B0604020202020204" pitchFamily="34" charset="0"/>
              </a:rPr>
              <a:t>9.</a:t>
            </a:r>
            <a:r>
              <a:rPr lang="zh-CN" altLang="en-US" dirty="0">
                <a:effectLst/>
                <a:latin typeface="Arial" panose="020B0604020202020204" pitchFamily="34" charset="0"/>
              </a:rPr>
              <a:t>由于</a:t>
            </a:r>
            <a:r>
              <a:rPr lang="en-US" altLang="zh-CN" dirty="0">
                <a:effectLst/>
                <a:latin typeface="Arial" panose="020B0604020202020204" pitchFamily="34" charset="0"/>
              </a:rPr>
              <a:t>API</a:t>
            </a:r>
            <a:r>
              <a:rPr lang="zh-CN" altLang="en-US" dirty="0">
                <a:effectLst/>
                <a:latin typeface="Arial" panose="020B0604020202020204" pitchFamily="34" charset="0"/>
              </a:rPr>
              <a:t>的变化，</a:t>
            </a:r>
            <a:r>
              <a:rPr lang="en-US" altLang="zh-CN" dirty="0" err="1">
                <a:effectLst/>
                <a:latin typeface="Arial" panose="020B0604020202020204" pitchFamily="34" charset="0"/>
              </a:rPr>
              <a:t>Tensorflow</a:t>
            </a:r>
            <a:r>
              <a:rPr lang="zh-CN" altLang="en-US" dirty="0">
                <a:effectLst/>
                <a:latin typeface="Arial" panose="020B0604020202020204" pitchFamily="34" charset="0"/>
              </a:rPr>
              <a:t>和</a:t>
            </a:r>
            <a:r>
              <a:rPr lang="en-US" altLang="zh-CN" dirty="0" err="1">
                <a:effectLst/>
                <a:latin typeface="Arial" panose="020B0604020202020204" pitchFamily="34" charset="0"/>
              </a:rPr>
              <a:t>Keras</a:t>
            </a:r>
            <a:r>
              <a:rPr lang="zh-CN" altLang="en-US" dirty="0">
                <a:effectLst/>
                <a:latin typeface="Arial" panose="020B0604020202020204" pitchFamily="34" charset="0"/>
              </a:rPr>
              <a:t>有</a:t>
            </a:r>
            <a:r>
              <a:rPr lang="en-US" altLang="zh-CN" dirty="0">
                <a:effectLst/>
                <a:latin typeface="Arial" panose="020B0604020202020204" pitchFamily="34" charset="0"/>
              </a:rPr>
              <a:t>9%</a:t>
            </a:r>
            <a:r>
              <a:rPr lang="zh-CN" altLang="en-US" dirty="0">
                <a:effectLst/>
                <a:latin typeface="Arial" panose="020B0604020202020204" pitchFamily="34" charset="0"/>
              </a:rPr>
              <a:t>和</a:t>
            </a:r>
            <a:r>
              <a:rPr lang="en-US" altLang="zh-CN" dirty="0">
                <a:effectLst/>
                <a:latin typeface="Arial" panose="020B0604020202020204" pitchFamily="34" charset="0"/>
              </a:rPr>
              <a:t>7%</a:t>
            </a:r>
            <a:r>
              <a:rPr lang="zh-CN" altLang="en-US" dirty="0">
                <a:effectLst/>
                <a:latin typeface="Arial" panose="020B0604020202020204" pitchFamily="34" charset="0"/>
              </a:rPr>
              <a:t>的</a:t>
            </a:r>
            <a:r>
              <a:rPr lang="en-US" altLang="zh-CN" dirty="0">
                <a:effectLst/>
                <a:latin typeface="Arial" panose="020B0604020202020204" pitchFamily="34" charset="0"/>
              </a:rPr>
              <a:t>bug</a:t>
            </a:r>
            <a:r>
              <a:rPr lang="zh-CN" altLang="en-US" dirty="0">
                <a:effectLst/>
                <a:latin typeface="Arial" panose="020B0604020202020204" pitchFamily="34" charset="0"/>
              </a:rPr>
              <a:t>。在深度学习库中，</a:t>
            </a:r>
            <a:r>
              <a:rPr lang="en-US" altLang="zh-CN" dirty="0">
                <a:effectLst/>
                <a:latin typeface="Arial" panose="020B0604020202020204" pitchFamily="34" charset="0"/>
              </a:rPr>
              <a:t>API</a:t>
            </a:r>
            <a:r>
              <a:rPr lang="zh-CN" altLang="en-US" dirty="0">
                <a:effectLst/>
                <a:latin typeface="Arial" panose="020B0604020202020204" pitchFamily="34" charset="0"/>
              </a:rPr>
              <a:t>的变化往往会产生剧烈的影响。这些库是相互依赖的。因此，一个库中的</a:t>
            </a:r>
            <a:r>
              <a:rPr lang="en-US" altLang="zh-CN" dirty="0">
                <a:effectLst/>
                <a:latin typeface="Arial" panose="020B0604020202020204" pitchFamily="34" charset="0"/>
              </a:rPr>
              <a:t>API</a:t>
            </a:r>
            <a:r>
              <a:rPr lang="zh-CN" altLang="en-US" dirty="0">
                <a:effectLst/>
                <a:latin typeface="Arial" panose="020B0604020202020204" pitchFamily="34" charset="0"/>
              </a:rPr>
              <a:t>更改会破坏其他库</a:t>
            </a:r>
            <a:endParaRPr lang="en-US" altLang="zh-CN" dirty="0">
              <a:effectLst/>
              <a:latin typeface="Arial" panose="020B0604020202020204" pitchFamily="34" charset="0"/>
            </a:endParaRPr>
          </a:p>
          <a:p>
            <a:r>
              <a:rPr lang="en-US" altLang="zh-CN" dirty="0">
                <a:effectLst/>
                <a:latin typeface="Arial" panose="020B0604020202020204" pitchFamily="34" charset="0"/>
              </a:rPr>
              <a:t>10.</a:t>
            </a:r>
            <a:r>
              <a:rPr lang="zh-CN" altLang="en-US" dirty="0">
                <a:effectLst/>
                <a:latin typeface="Arial" panose="020B0604020202020204" pitchFamily="34" charset="0"/>
              </a:rPr>
              <a:t>除了</a:t>
            </a:r>
            <a:r>
              <a:rPr lang="en-US" altLang="zh-CN" dirty="0">
                <a:effectLst/>
                <a:latin typeface="Arial" panose="020B0604020202020204" pitchFamily="34" charset="0"/>
              </a:rPr>
              <a:t>API</a:t>
            </a:r>
            <a:r>
              <a:rPr lang="zh-CN" altLang="en-US" dirty="0">
                <a:effectLst/>
                <a:latin typeface="Arial" panose="020B0604020202020204" pitchFamily="34" charset="0"/>
              </a:rPr>
              <a:t>误用，在</a:t>
            </a:r>
            <a:r>
              <a:rPr lang="en-US" altLang="zh-CN" dirty="0" err="1">
                <a:effectLst/>
                <a:latin typeface="Arial" panose="020B0604020202020204" pitchFamily="34" charset="0"/>
              </a:rPr>
              <a:t>Github</a:t>
            </a:r>
            <a:r>
              <a:rPr lang="zh-CN" altLang="en-US" dirty="0">
                <a:effectLst/>
                <a:latin typeface="Arial" panose="020B0604020202020204" pitchFamily="34" charset="0"/>
              </a:rPr>
              <a:t>和</a:t>
            </a:r>
            <a:r>
              <a:rPr lang="en-US" altLang="zh-CN" dirty="0">
                <a:effectLst/>
                <a:latin typeface="Arial" panose="020B0604020202020204" pitchFamily="34" charset="0"/>
              </a:rPr>
              <a:t>Stack Overflow</a:t>
            </a:r>
            <a:r>
              <a:rPr lang="zh-CN" altLang="en-US" dirty="0">
                <a:effectLst/>
                <a:latin typeface="Arial" panose="020B0604020202020204" pitchFamily="34" charset="0"/>
              </a:rPr>
              <a:t>中发现的</a:t>
            </a:r>
            <a:r>
              <a:rPr lang="en-US" altLang="zh-CN" dirty="0">
                <a:effectLst/>
                <a:latin typeface="Arial" panose="020B0604020202020204" pitchFamily="34" charset="0"/>
              </a:rPr>
              <a:t>bug</a:t>
            </a:r>
            <a:r>
              <a:rPr lang="zh-CN" altLang="en-US" dirty="0">
                <a:effectLst/>
                <a:latin typeface="Arial" panose="020B0604020202020204" pitchFamily="34" charset="0"/>
              </a:rPr>
              <a:t>的根本原因都有类似的模式。这一结论也是采用了</a:t>
            </a:r>
            <a:r>
              <a:rPr lang="en-US" altLang="zh-CN" dirty="0">
                <a:effectLst/>
                <a:latin typeface="Arial" panose="020B0604020202020204" pitchFamily="34" charset="0"/>
              </a:rPr>
              <a:t>t</a:t>
            </a:r>
            <a:r>
              <a:rPr lang="zh-CN" altLang="en-US" dirty="0">
                <a:effectLst/>
                <a:latin typeface="Arial" panose="020B0604020202020204" pitchFamily="34" charset="0"/>
              </a:rPr>
              <a:t>分布检验。</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11.</a:t>
            </a:r>
            <a:r>
              <a:rPr lang="zh-CN" altLang="en-US" dirty="0">
                <a:effectLst/>
                <a:latin typeface="Arial" panose="020B0604020202020204" pitchFamily="34" charset="0"/>
              </a:rPr>
              <a:t>在与模型相关的</a:t>
            </a:r>
            <a:r>
              <a:rPr lang="en-US" altLang="zh-CN" dirty="0">
                <a:effectLst/>
                <a:latin typeface="Arial" panose="020B0604020202020204" pitchFamily="34" charset="0"/>
              </a:rPr>
              <a:t>bugs</a:t>
            </a:r>
            <a:r>
              <a:rPr lang="zh-CN" altLang="en-US" dirty="0">
                <a:effectLst/>
                <a:latin typeface="Arial" panose="020B0604020202020204" pitchFamily="34" charset="0"/>
              </a:rPr>
              <a:t>中，</a:t>
            </a:r>
            <a:r>
              <a:rPr lang="en-US" altLang="zh-CN" dirty="0">
                <a:effectLst/>
                <a:latin typeface="Arial" panose="020B0604020202020204" pitchFamily="34" charset="0"/>
              </a:rPr>
              <a:t>SI</a:t>
            </a:r>
            <a:r>
              <a:rPr lang="zh-CN" altLang="en-US" dirty="0">
                <a:effectLst/>
                <a:latin typeface="Arial" panose="020B0604020202020204" pitchFamily="34" charset="0"/>
              </a:rPr>
              <a:t>占</a:t>
            </a:r>
            <a:r>
              <a:rPr lang="en-US" altLang="zh-CN" dirty="0">
                <a:effectLst/>
                <a:latin typeface="Arial" panose="020B0604020202020204" pitchFamily="34" charset="0"/>
              </a:rPr>
              <a:t>3% - 53%</a:t>
            </a:r>
            <a:r>
              <a:rPr lang="zh-CN" altLang="en-US" dirty="0">
                <a:effectLst/>
                <a:latin typeface="Arial" panose="020B0604020202020204" pitchFamily="34" charset="0"/>
              </a:rPr>
              <a:t>，</a:t>
            </a:r>
            <a:r>
              <a:rPr lang="en-US" altLang="zh-CN" dirty="0">
                <a:effectLst/>
                <a:latin typeface="Arial" panose="020B0604020202020204" pitchFamily="34" charset="0"/>
              </a:rPr>
              <a:t>IPS</a:t>
            </a:r>
            <a:r>
              <a:rPr lang="zh-CN" altLang="en-US" dirty="0">
                <a:effectLst/>
                <a:latin typeface="Arial" panose="020B0604020202020204" pitchFamily="34" charset="0"/>
              </a:rPr>
              <a:t>占</a:t>
            </a:r>
            <a:r>
              <a:rPr lang="en-US" altLang="zh-CN" dirty="0">
                <a:effectLst/>
                <a:latin typeface="Arial" panose="020B0604020202020204" pitchFamily="34" charset="0"/>
              </a:rPr>
              <a:t>24% - 62%</a:t>
            </a:r>
            <a:r>
              <a:rPr lang="zh-CN" altLang="en-US" dirty="0">
                <a:effectLst/>
                <a:latin typeface="Arial" panose="020B0604020202020204" pitchFamily="34" charset="0"/>
              </a:rPr>
              <a:t>。（下一页图）</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A12E996-05BA-4B86-8B78-0A6663A60F0D}" type="slidenum">
              <a:rPr lang="zh-CN" altLang="en-US" smtClean="0"/>
              <a:t>16</a:t>
            </a:fld>
            <a:endParaRPr lang="zh-CN" altLang="en-US"/>
          </a:p>
        </p:txBody>
      </p:sp>
    </p:spTree>
    <p:extLst>
      <p:ext uri="{BB962C8B-B14F-4D97-AF65-F5344CB8AC3E}">
        <p14:creationId xmlns:p14="http://schemas.microsoft.com/office/powerpoint/2010/main" val="1257306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从图</a:t>
            </a:r>
            <a:r>
              <a:rPr lang="en-US" altLang="zh-CN" dirty="0">
                <a:effectLst/>
                <a:latin typeface="Arial" panose="020B0604020202020204" pitchFamily="34" charset="0"/>
              </a:rPr>
              <a:t>3</a:t>
            </a:r>
            <a:r>
              <a:rPr lang="zh-CN" altLang="en-US" dirty="0">
                <a:effectLst/>
                <a:latin typeface="Arial" panose="020B0604020202020204" pitchFamily="34" charset="0"/>
              </a:rPr>
              <a:t>中可以看出，大多数与模型无关的错误都是由</a:t>
            </a:r>
            <a:r>
              <a:rPr lang="en-US" altLang="zh-CN" dirty="0">
                <a:effectLst/>
                <a:latin typeface="Arial" panose="020B0604020202020204" pitchFamily="34" charset="0"/>
              </a:rPr>
              <a:t>API</a:t>
            </a:r>
            <a:r>
              <a:rPr lang="zh-CN" altLang="en-US" dirty="0">
                <a:effectLst/>
                <a:latin typeface="Arial" panose="020B0604020202020204" pitchFamily="34" charset="0"/>
              </a:rPr>
              <a:t>误用引起的</a:t>
            </a:r>
            <a:r>
              <a:rPr lang="en-US" altLang="zh-CN" dirty="0">
                <a:effectLst/>
                <a:latin typeface="Arial" panose="020B0604020202020204" pitchFamily="34" charset="0"/>
              </a:rPr>
              <a:t>(6% - 100%)</a:t>
            </a:r>
            <a:r>
              <a:rPr lang="zh-CN" altLang="en-US" dirty="0">
                <a:effectLst/>
                <a:latin typeface="Arial" panose="020B0604020202020204" pitchFamily="34" charset="0"/>
              </a:rPr>
              <a:t>。非模型结构初始化</a:t>
            </a:r>
            <a:r>
              <a:rPr lang="en-US" altLang="zh-CN" dirty="0">
                <a:effectLst/>
                <a:latin typeface="Arial" panose="020B0604020202020204" pitchFamily="34" charset="0"/>
              </a:rPr>
              <a:t>bug</a:t>
            </a:r>
            <a:r>
              <a:rPr lang="zh-CN" altLang="en-US" dirty="0">
                <a:effectLst/>
                <a:latin typeface="Arial" panose="020B0604020202020204" pitchFamily="34" charset="0"/>
              </a:rPr>
              <a:t>和非模型结构处理</a:t>
            </a:r>
            <a:r>
              <a:rPr lang="en-US" altLang="zh-CN" dirty="0">
                <a:effectLst/>
                <a:latin typeface="Arial" panose="020B0604020202020204" pitchFamily="34" charset="0"/>
              </a:rPr>
              <a:t>bug</a:t>
            </a:r>
            <a:r>
              <a:rPr lang="zh-CN" altLang="en-US" dirty="0">
                <a:effectLst/>
                <a:latin typeface="Arial" panose="020B0604020202020204" pitchFamily="34" charset="0"/>
              </a:rPr>
              <a:t>在我们研究的数据中是由</a:t>
            </a:r>
            <a:r>
              <a:rPr lang="en-US" altLang="zh-CN" dirty="0">
                <a:effectLst/>
                <a:latin typeface="Arial" panose="020B0604020202020204" pitchFamily="34" charset="0"/>
              </a:rPr>
              <a:t>API</a:t>
            </a:r>
            <a:r>
              <a:rPr lang="zh-CN" altLang="en-US" dirty="0">
                <a:effectLst/>
                <a:latin typeface="Arial" panose="020B0604020202020204" pitchFamily="34" charset="0"/>
              </a:rPr>
              <a:t>误用造成的。在</a:t>
            </a:r>
            <a:r>
              <a:rPr lang="en-US" altLang="zh-CN" dirty="0">
                <a:effectLst/>
                <a:latin typeface="Arial" panose="020B0604020202020204" pitchFamily="34" charset="0"/>
              </a:rPr>
              <a:t>API bug</a:t>
            </a:r>
            <a:r>
              <a:rPr lang="zh-CN" altLang="en-US" dirty="0">
                <a:effectLst/>
                <a:latin typeface="Arial" panose="020B0604020202020204" pitchFamily="34" charset="0"/>
              </a:rPr>
              <a:t>中，</a:t>
            </a:r>
            <a:r>
              <a:rPr lang="en-US" altLang="zh-CN" dirty="0">
                <a:effectLst/>
                <a:latin typeface="Arial" panose="020B0604020202020204" pitchFamily="34" charset="0"/>
              </a:rPr>
              <a:t>API</a:t>
            </a:r>
            <a:r>
              <a:rPr lang="zh-CN" altLang="en-US" dirty="0">
                <a:effectLst/>
                <a:latin typeface="Arial" panose="020B0604020202020204" pitchFamily="34" charset="0"/>
              </a:rPr>
              <a:t>改变约占</a:t>
            </a:r>
            <a:r>
              <a:rPr lang="en-US" altLang="zh-CN" dirty="0">
                <a:effectLst/>
                <a:latin typeface="Arial" panose="020B0604020202020204" pitchFamily="34" charset="0"/>
              </a:rPr>
              <a:t>68%</a:t>
            </a:r>
            <a:r>
              <a:rPr lang="zh-CN" altLang="en-US" dirty="0">
                <a:effectLst/>
                <a:latin typeface="Arial" panose="020B0604020202020204" pitchFamily="34" charset="0"/>
              </a:rPr>
              <a:t>，</a:t>
            </a:r>
            <a:r>
              <a:rPr lang="en-US" altLang="zh-CN" dirty="0">
                <a:effectLst/>
                <a:latin typeface="Arial" panose="020B0604020202020204" pitchFamily="34" charset="0"/>
              </a:rPr>
              <a:t>API</a:t>
            </a:r>
            <a:r>
              <a:rPr lang="zh-CN" altLang="en-US" dirty="0">
                <a:effectLst/>
                <a:latin typeface="Arial" panose="020B0604020202020204" pitchFamily="34" charset="0"/>
              </a:rPr>
              <a:t> 误用占</a:t>
            </a:r>
            <a:r>
              <a:rPr lang="en-US" altLang="zh-CN" dirty="0">
                <a:effectLst/>
                <a:latin typeface="Arial" panose="020B0604020202020204" pitchFamily="34" charset="0"/>
              </a:rPr>
              <a:t>20%</a:t>
            </a:r>
            <a:r>
              <a:rPr lang="zh-CN" altLang="en-US" dirty="0">
                <a:effectLst/>
                <a:latin typeface="Arial" panose="020B0604020202020204" pitchFamily="34" charset="0"/>
              </a:rPr>
              <a:t>。模型相关的</a:t>
            </a:r>
            <a:r>
              <a:rPr lang="en-US" altLang="zh-CN" dirty="0">
                <a:effectLst/>
                <a:latin typeface="Arial" panose="020B0604020202020204" pitchFamily="34" charset="0"/>
              </a:rPr>
              <a:t>bug</a:t>
            </a:r>
            <a:r>
              <a:rPr lang="zh-CN" altLang="en-US" dirty="0">
                <a:effectLst/>
                <a:latin typeface="Arial" panose="020B0604020202020204" pitchFamily="34" charset="0"/>
              </a:rPr>
              <a:t>更容易受到</a:t>
            </a:r>
            <a:r>
              <a:rPr lang="en-US" altLang="zh-CN" dirty="0">
                <a:effectLst/>
                <a:latin typeface="Arial" panose="020B0604020202020204" pitchFamily="34" charset="0"/>
              </a:rPr>
              <a:t>IPS</a:t>
            </a:r>
            <a:r>
              <a:rPr lang="zh-CN" altLang="en-US" dirty="0">
                <a:effectLst/>
                <a:latin typeface="Arial" panose="020B0604020202020204" pitchFamily="34" charset="0"/>
              </a:rPr>
              <a:t>和</a:t>
            </a:r>
            <a:r>
              <a:rPr lang="en-US" altLang="zh-CN" dirty="0">
                <a:effectLst/>
                <a:latin typeface="Arial" panose="020B0604020202020204" pitchFamily="34" charset="0"/>
              </a:rPr>
              <a:t>SI</a:t>
            </a:r>
            <a:r>
              <a:rPr lang="zh-CN" altLang="en-US" dirty="0">
                <a:effectLst/>
                <a:latin typeface="Arial" panose="020B0604020202020204" pitchFamily="34" charset="0"/>
              </a:rPr>
              <a:t>根源的影响</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17</a:t>
            </a:fld>
            <a:endParaRPr lang="zh-CN" altLang="en-US"/>
          </a:p>
        </p:txBody>
      </p:sp>
    </p:spTree>
    <p:extLst>
      <p:ext uri="{BB962C8B-B14F-4D97-AF65-F5344CB8AC3E}">
        <p14:creationId xmlns:p14="http://schemas.microsoft.com/office/powerpoint/2010/main" val="3960850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接下来解答</a:t>
            </a:r>
            <a:r>
              <a:rPr lang="en-US" altLang="zh-CN" dirty="0">
                <a:effectLst/>
                <a:latin typeface="Arial" panose="020B0604020202020204" pitchFamily="34" charset="0"/>
              </a:rPr>
              <a:t>RQ3</a:t>
            </a:r>
            <a:r>
              <a:rPr lang="zh-CN" altLang="en-US" dirty="0">
                <a:effectLst/>
                <a:latin typeface="Arial" panose="020B0604020202020204" pitchFamily="34" charset="0"/>
              </a:rPr>
              <a:t>，了解深度学习软件中</a:t>
            </a:r>
            <a:r>
              <a:rPr lang="en-US" altLang="zh-CN" dirty="0">
                <a:effectLst/>
                <a:latin typeface="Arial" panose="020B0604020202020204" pitchFamily="34" charset="0"/>
              </a:rPr>
              <a:t>bug</a:t>
            </a:r>
            <a:r>
              <a:rPr lang="zh-CN" altLang="en-US" dirty="0">
                <a:effectLst/>
                <a:latin typeface="Arial" panose="020B0604020202020204" pitchFamily="34" charset="0"/>
              </a:rPr>
              <a:t>的影响都有什么。</a:t>
            </a:r>
            <a:r>
              <a:rPr lang="en-US" altLang="zh-CN" dirty="0">
                <a:effectLst/>
                <a:latin typeface="Arial" panose="020B0604020202020204" pitchFamily="34" charset="0"/>
              </a:rPr>
              <a:t>Stack Overflow</a:t>
            </a:r>
            <a:r>
              <a:rPr lang="zh-CN" altLang="en-US" dirty="0">
                <a:effectLst/>
                <a:latin typeface="Arial" panose="020B0604020202020204" pitchFamily="34" charset="0"/>
              </a:rPr>
              <a:t>中的</a:t>
            </a:r>
            <a:r>
              <a:rPr lang="en-US" altLang="zh-CN" dirty="0">
                <a:effectLst/>
                <a:latin typeface="Arial" panose="020B0604020202020204" pitchFamily="34" charset="0"/>
              </a:rPr>
              <a:t>bug</a:t>
            </a:r>
            <a:r>
              <a:rPr lang="zh-CN" altLang="en-US" dirty="0">
                <a:effectLst/>
                <a:latin typeface="Arial" panose="020B0604020202020204" pitchFamily="34" charset="0"/>
              </a:rPr>
              <a:t>影响分布如图</a:t>
            </a:r>
            <a:r>
              <a:rPr lang="en-US" altLang="zh-CN" dirty="0">
                <a:effectLst/>
                <a:latin typeface="Arial" panose="020B0604020202020204" pitchFamily="34" charset="0"/>
              </a:rPr>
              <a:t>4</a:t>
            </a:r>
            <a:r>
              <a:rPr lang="zh-CN" altLang="en-US" dirty="0">
                <a:effectLst/>
                <a:latin typeface="Arial" panose="020B0604020202020204" pitchFamily="34" charset="0"/>
              </a:rPr>
              <a:t>，</a:t>
            </a:r>
            <a:r>
              <a:rPr lang="en-US" altLang="zh-CN" dirty="0">
                <a:effectLst/>
                <a:latin typeface="Arial" panose="020B0604020202020204" pitchFamily="34" charset="0"/>
              </a:rPr>
              <a:t>Stack Overflow</a:t>
            </a:r>
            <a:r>
              <a:rPr lang="zh-CN" altLang="en-US" dirty="0">
                <a:effectLst/>
                <a:latin typeface="Arial" panose="020B0604020202020204" pitchFamily="34" charset="0"/>
              </a:rPr>
              <a:t>和</a:t>
            </a:r>
            <a:r>
              <a:rPr lang="en-US" altLang="zh-CN" dirty="0" err="1">
                <a:effectLst/>
                <a:latin typeface="Arial" panose="020B0604020202020204" pitchFamily="34" charset="0"/>
              </a:rPr>
              <a:t>Github</a:t>
            </a:r>
            <a:r>
              <a:rPr lang="zh-CN" altLang="en-US" dirty="0">
                <a:effectLst/>
                <a:latin typeface="Arial" panose="020B0604020202020204" pitchFamily="34" charset="0"/>
              </a:rPr>
              <a:t>中</a:t>
            </a:r>
            <a:r>
              <a:rPr lang="en-US" altLang="zh-CN" dirty="0">
                <a:effectLst/>
                <a:latin typeface="Arial" panose="020B0604020202020204" pitchFamily="34" charset="0"/>
              </a:rPr>
              <a:t>bug</a:t>
            </a:r>
            <a:r>
              <a:rPr lang="zh-CN" altLang="en-US" dirty="0">
                <a:effectLst/>
                <a:latin typeface="Arial" panose="020B0604020202020204" pitchFamily="34" charset="0"/>
              </a:rPr>
              <a:t>的影响比例如表</a:t>
            </a:r>
            <a:r>
              <a:rPr lang="en-US" altLang="zh-CN" dirty="0">
                <a:effectLst/>
                <a:latin typeface="Arial" panose="020B0604020202020204" pitchFamily="34" charset="0"/>
              </a:rPr>
              <a:t>4</a:t>
            </a:r>
            <a:r>
              <a:rPr lang="zh-CN" altLang="en-US" dirty="0">
                <a:effectLst/>
                <a:latin typeface="Arial" panose="020B0604020202020204" pitchFamily="34" charset="0"/>
              </a:rPr>
              <a:t>。</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A12E996-05BA-4B86-8B78-0A6663A60F0D}" type="slidenum">
              <a:rPr lang="zh-CN" altLang="en-US" smtClean="0"/>
              <a:t>18</a:t>
            </a:fld>
            <a:endParaRPr lang="zh-CN" altLang="en-US"/>
          </a:p>
        </p:txBody>
      </p:sp>
    </p:spTree>
    <p:extLst>
      <p:ext uri="{BB962C8B-B14F-4D97-AF65-F5344CB8AC3E}">
        <p14:creationId xmlns:p14="http://schemas.microsoft.com/office/powerpoint/2010/main" val="2216550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根据以上统计结果，可以得出</a:t>
            </a:r>
            <a:r>
              <a:rPr lang="en-US" altLang="zh-CN" dirty="0"/>
              <a:t>4</a:t>
            </a:r>
            <a:r>
              <a:rPr lang="zh-CN" altLang="en-US" dirty="0"/>
              <a:t>点结论</a:t>
            </a:r>
            <a:endParaRPr lang="en-US" altLang="zh-CN" dirty="0">
              <a:effectLst/>
              <a:latin typeface="Arial" panose="020B0604020202020204" pitchFamily="34" charset="0"/>
            </a:endParaRPr>
          </a:p>
          <a:p>
            <a:r>
              <a:rPr lang="en-US" altLang="zh-CN" dirty="0">
                <a:effectLst/>
                <a:latin typeface="Arial" panose="020B0604020202020204" pitchFamily="34" charset="0"/>
              </a:rPr>
              <a:t>12.</a:t>
            </a:r>
            <a:r>
              <a:rPr lang="zh-CN" altLang="en-US" dirty="0">
                <a:effectLst/>
                <a:latin typeface="Arial" panose="020B0604020202020204" pitchFamily="34" charset="0"/>
              </a:rPr>
              <a:t>超过</a:t>
            </a:r>
            <a:r>
              <a:rPr lang="en-US" altLang="zh-CN" dirty="0">
                <a:effectLst/>
                <a:latin typeface="Arial" panose="020B0604020202020204" pitchFamily="34" charset="0"/>
              </a:rPr>
              <a:t>66%</a:t>
            </a:r>
            <a:r>
              <a:rPr lang="zh-CN" altLang="en-US" dirty="0">
                <a:effectLst/>
                <a:latin typeface="Arial" panose="020B0604020202020204" pitchFamily="34" charset="0"/>
              </a:rPr>
              <a:t>的</a:t>
            </a:r>
            <a:r>
              <a:rPr lang="en-US" altLang="zh-CN" dirty="0">
                <a:effectLst/>
                <a:latin typeface="Arial" panose="020B0604020202020204" pitchFamily="34" charset="0"/>
              </a:rPr>
              <a:t>bug</a:t>
            </a:r>
            <a:r>
              <a:rPr lang="zh-CN" altLang="en-US" dirty="0">
                <a:effectLst/>
                <a:latin typeface="Arial" panose="020B0604020202020204" pitchFamily="34" charset="0"/>
              </a:rPr>
              <a:t>会导致崩溃。</a:t>
            </a:r>
            <a:r>
              <a:rPr lang="en-US" altLang="zh-CN" dirty="0">
                <a:effectLst/>
                <a:latin typeface="Arial" panose="020B0604020202020204" pitchFamily="34" charset="0"/>
              </a:rPr>
              <a:t>bug</a:t>
            </a:r>
            <a:r>
              <a:rPr lang="zh-CN" altLang="en-US" dirty="0">
                <a:effectLst/>
                <a:latin typeface="Arial" panose="020B0604020202020204" pitchFamily="34" charset="0"/>
              </a:rPr>
              <a:t>最严重的影响是崩溃。在深度学习中，这些</a:t>
            </a:r>
            <a:r>
              <a:rPr lang="en-US" altLang="zh-CN" dirty="0">
                <a:effectLst/>
                <a:latin typeface="Arial" panose="020B0604020202020204" pitchFamily="34" charset="0"/>
              </a:rPr>
              <a:t>bug</a:t>
            </a:r>
            <a:r>
              <a:rPr lang="zh-CN" altLang="en-US" dirty="0">
                <a:effectLst/>
                <a:latin typeface="Arial" panose="020B0604020202020204" pitchFamily="34" charset="0"/>
              </a:rPr>
              <a:t>大多会导致程序的彻底崩溃。</a:t>
            </a:r>
            <a:endParaRPr lang="en-US" altLang="zh-CN" dirty="0">
              <a:effectLst/>
              <a:latin typeface="Arial" panose="020B0604020202020204" pitchFamily="34" charset="0"/>
            </a:endParaRPr>
          </a:p>
          <a:p>
            <a:r>
              <a:rPr lang="en-US" altLang="zh-CN" dirty="0">
                <a:effectLst/>
                <a:latin typeface="Arial" panose="020B0604020202020204" pitchFamily="34" charset="0"/>
              </a:rPr>
              <a:t>13.</a:t>
            </a:r>
            <a:r>
              <a:rPr lang="zh-CN" altLang="en-US" dirty="0">
                <a:effectLst/>
                <a:latin typeface="Arial" panose="020B0604020202020204" pitchFamily="34" charset="0"/>
              </a:rPr>
              <a:t>在</a:t>
            </a:r>
            <a:r>
              <a:rPr lang="en-US" altLang="zh-CN" dirty="0">
                <a:effectLst/>
                <a:latin typeface="Arial" panose="020B0604020202020204" pitchFamily="34" charset="0"/>
              </a:rPr>
              <a:t>Caffe</a:t>
            </a:r>
            <a:r>
              <a:rPr lang="zh-CN" altLang="en-US" dirty="0">
                <a:effectLst/>
                <a:latin typeface="Arial" panose="020B0604020202020204" pitchFamily="34" charset="0"/>
              </a:rPr>
              <a:t>、</a:t>
            </a:r>
            <a:r>
              <a:rPr lang="en-US" altLang="zh-CN" dirty="0" err="1">
                <a:effectLst/>
                <a:latin typeface="Arial" panose="020B0604020202020204" pitchFamily="34" charset="0"/>
              </a:rPr>
              <a:t>Keras</a:t>
            </a:r>
            <a:r>
              <a:rPr lang="zh-CN" altLang="en-US" dirty="0">
                <a:effectLst/>
                <a:latin typeface="Arial" panose="020B0604020202020204" pitchFamily="34" charset="0"/>
              </a:rPr>
              <a:t>、</a:t>
            </a:r>
            <a:r>
              <a:rPr lang="en-US" altLang="zh-CN" dirty="0" err="1">
                <a:effectLst/>
                <a:latin typeface="Arial" panose="020B0604020202020204" pitchFamily="34" charset="0"/>
              </a:rPr>
              <a:t>Tensorflow</a:t>
            </a:r>
            <a:r>
              <a:rPr lang="zh-CN" altLang="en-US" dirty="0">
                <a:effectLst/>
                <a:latin typeface="Arial" panose="020B0604020202020204" pitchFamily="34" charset="0"/>
              </a:rPr>
              <a:t>、</a:t>
            </a:r>
            <a:r>
              <a:rPr lang="en-US" altLang="zh-CN" dirty="0">
                <a:effectLst/>
                <a:latin typeface="Arial" panose="020B0604020202020204" pitchFamily="34" charset="0"/>
              </a:rPr>
              <a:t>Theano</a:t>
            </a:r>
            <a:r>
              <a:rPr lang="zh-CN" altLang="en-US" dirty="0">
                <a:effectLst/>
                <a:latin typeface="Arial" panose="020B0604020202020204" pitchFamily="34" charset="0"/>
              </a:rPr>
              <a:t>、</a:t>
            </a:r>
            <a:r>
              <a:rPr lang="en-US" altLang="zh-CN" dirty="0">
                <a:effectLst/>
                <a:latin typeface="Arial" panose="020B0604020202020204" pitchFamily="34" charset="0"/>
              </a:rPr>
              <a:t>Torch</a:t>
            </a:r>
            <a:r>
              <a:rPr lang="zh-CN" altLang="en-US" dirty="0">
                <a:effectLst/>
                <a:latin typeface="Arial" panose="020B0604020202020204" pitchFamily="34" charset="0"/>
              </a:rPr>
              <a:t>中，分别有</a:t>
            </a:r>
            <a:r>
              <a:rPr lang="en-US" altLang="zh-CN" dirty="0">
                <a:effectLst/>
                <a:latin typeface="Arial" panose="020B0604020202020204" pitchFamily="34" charset="0"/>
              </a:rPr>
              <a:t>31%</a:t>
            </a:r>
            <a:r>
              <a:rPr lang="zh-CN" altLang="en-US" dirty="0">
                <a:effectLst/>
                <a:latin typeface="Arial" panose="020B0604020202020204" pitchFamily="34" charset="0"/>
              </a:rPr>
              <a:t>、</a:t>
            </a:r>
            <a:r>
              <a:rPr lang="en-US" altLang="zh-CN" dirty="0">
                <a:effectLst/>
                <a:latin typeface="Arial" panose="020B0604020202020204" pitchFamily="34" charset="0"/>
              </a:rPr>
              <a:t>16%</a:t>
            </a:r>
            <a:r>
              <a:rPr lang="zh-CN" altLang="en-US" dirty="0">
                <a:effectLst/>
                <a:latin typeface="Arial" panose="020B0604020202020204" pitchFamily="34" charset="0"/>
              </a:rPr>
              <a:t>、</a:t>
            </a:r>
            <a:r>
              <a:rPr lang="en-US" altLang="zh-CN" dirty="0">
                <a:effectLst/>
                <a:latin typeface="Arial" panose="020B0604020202020204" pitchFamily="34" charset="0"/>
              </a:rPr>
              <a:t>8%</a:t>
            </a:r>
            <a:r>
              <a:rPr lang="zh-CN" altLang="en-US" dirty="0">
                <a:effectLst/>
                <a:latin typeface="Arial" panose="020B0604020202020204" pitchFamily="34" charset="0"/>
              </a:rPr>
              <a:t>、</a:t>
            </a:r>
            <a:r>
              <a:rPr lang="en-US" altLang="zh-CN" dirty="0">
                <a:effectLst/>
                <a:latin typeface="Arial" panose="020B0604020202020204" pitchFamily="34" charset="0"/>
              </a:rPr>
              <a:t>11%</a:t>
            </a:r>
            <a:r>
              <a:rPr lang="zh-CN" altLang="en-US" dirty="0">
                <a:effectLst/>
                <a:latin typeface="Arial" panose="020B0604020202020204" pitchFamily="34" charset="0"/>
              </a:rPr>
              <a:t>和</a:t>
            </a:r>
            <a:r>
              <a:rPr lang="en-US" altLang="zh-CN" dirty="0">
                <a:effectLst/>
                <a:latin typeface="Arial" panose="020B0604020202020204" pitchFamily="34" charset="0"/>
              </a:rPr>
              <a:t>8%</a:t>
            </a:r>
            <a:r>
              <a:rPr lang="zh-CN" altLang="en-US" dirty="0">
                <a:effectLst/>
                <a:latin typeface="Arial" panose="020B0604020202020204" pitchFamily="34" charset="0"/>
              </a:rPr>
              <a:t>的</a:t>
            </a:r>
            <a:r>
              <a:rPr lang="en-US" altLang="zh-CN" dirty="0">
                <a:effectLst/>
                <a:latin typeface="Arial" panose="020B0604020202020204" pitchFamily="34" charset="0"/>
              </a:rPr>
              <a:t>bug</a:t>
            </a:r>
            <a:r>
              <a:rPr lang="zh-CN" altLang="en-US" dirty="0">
                <a:effectLst/>
                <a:latin typeface="Arial" panose="020B0604020202020204" pitchFamily="34" charset="0"/>
              </a:rPr>
              <a:t>会导致性能不佳。糟糕的性能经常是深度学习软件开发人员关心的问题。即使模型训练成功，在评估或预测阶段，模型在分类目标类时可能会给出非常差的准确性</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14.</a:t>
            </a:r>
            <a:r>
              <a:rPr lang="zh-CN" altLang="en-US" dirty="0">
                <a:effectLst/>
                <a:latin typeface="Arial" panose="020B0604020202020204" pitchFamily="34" charset="0"/>
              </a:rPr>
              <a:t> </a:t>
            </a:r>
            <a:r>
              <a:rPr lang="en-US" altLang="zh-CN" dirty="0">
                <a:effectLst/>
                <a:latin typeface="Arial" panose="020B0604020202020204" pitchFamily="34" charset="0"/>
              </a:rPr>
              <a:t>12%</a:t>
            </a:r>
            <a:r>
              <a:rPr lang="zh-CN" altLang="en-US" dirty="0">
                <a:effectLst/>
                <a:latin typeface="Arial" panose="020B0604020202020204" pitchFamily="34" charset="0"/>
              </a:rPr>
              <a:t>的</a:t>
            </a:r>
            <a:r>
              <a:rPr lang="en-US" altLang="zh-CN" dirty="0">
                <a:effectLst/>
                <a:latin typeface="Arial" panose="020B0604020202020204" pitchFamily="34" charset="0"/>
              </a:rPr>
              <a:t>bug</a:t>
            </a:r>
            <a:r>
              <a:rPr lang="zh-CN" altLang="en-US" dirty="0">
                <a:effectLst/>
                <a:latin typeface="Arial" panose="020B0604020202020204" pitchFamily="34" charset="0"/>
              </a:rPr>
              <a:t>会导致程序功能上错误。当软件运行时出现一些无法解释的结果时，往往会产生不理想的作用。</a:t>
            </a:r>
            <a:endParaRPr lang="en-US" altLang="zh-CN" dirty="0">
              <a:effectLst/>
              <a:latin typeface="Arial" panose="020B0604020202020204" pitchFamily="34" charset="0"/>
            </a:endParaRPr>
          </a:p>
          <a:p>
            <a:r>
              <a:rPr lang="en-US" altLang="zh-CN" dirty="0">
                <a:effectLst/>
                <a:latin typeface="Arial" panose="020B0604020202020204" pitchFamily="34" charset="0"/>
              </a:rPr>
              <a:t>15.</a:t>
            </a:r>
            <a:r>
              <a:rPr lang="zh-CN" altLang="en-US" dirty="0">
                <a:effectLst/>
                <a:latin typeface="Arial" panose="020B0604020202020204" pitchFamily="34" charset="0"/>
              </a:rPr>
              <a:t> 在</a:t>
            </a:r>
            <a:r>
              <a:rPr lang="en-US" altLang="zh-CN" dirty="0">
                <a:effectLst/>
                <a:latin typeface="Arial" panose="020B0604020202020204" pitchFamily="34" charset="0"/>
              </a:rPr>
              <a:t>Stack Overflow</a:t>
            </a:r>
            <a:r>
              <a:rPr lang="zh-CN" altLang="en-US" dirty="0">
                <a:effectLst/>
                <a:latin typeface="Arial" panose="020B0604020202020204" pitchFamily="34" charset="0"/>
              </a:rPr>
              <a:t>和</a:t>
            </a:r>
            <a:r>
              <a:rPr lang="en-US" altLang="zh-CN" dirty="0" err="1">
                <a:effectLst/>
                <a:latin typeface="Arial" panose="020B0604020202020204" pitchFamily="34" charset="0"/>
              </a:rPr>
              <a:t>Github</a:t>
            </a:r>
            <a:r>
              <a:rPr lang="zh-CN" altLang="en-US" dirty="0">
                <a:effectLst/>
                <a:latin typeface="Arial" panose="020B0604020202020204" pitchFamily="34" charset="0"/>
              </a:rPr>
              <a:t>上所有库中</a:t>
            </a:r>
            <a:r>
              <a:rPr lang="en-US" altLang="zh-CN" dirty="0">
                <a:effectLst/>
                <a:latin typeface="Arial" panose="020B0604020202020204" pitchFamily="34" charset="0"/>
              </a:rPr>
              <a:t>bug</a:t>
            </a:r>
            <a:r>
              <a:rPr lang="zh-CN" altLang="en-US" dirty="0">
                <a:effectLst/>
                <a:latin typeface="Arial" panose="020B0604020202020204" pitchFamily="34" charset="0"/>
              </a:rPr>
              <a:t>的影响是相似的</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19</a:t>
            </a:fld>
            <a:endParaRPr lang="zh-CN" altLang="en-US"/>
          </a:p>
        </p:txBody>
      </p:sp>
    </p:spTree>
    <p:extLst>
      <p:ext uri="{BB962C8B-B14F-4D97-AF65-F5344CB8AC3E}">
        <p14:creationId xmlns:p14="http://schemas.microsoft.com/office/powerpoint/2010/main" val="1234433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a:t>
            </a:r>
            <a:r>
              <a:rPr lang="zh-CN" altLang="en-US" dirty="0">
                <a:effectLst/>
                <a:latin typeface="Arial" panose="020B0604020202020204" pitchFamily="34" charset="0"/>
              </a:rPr>
              <a:t>通过研究深度学习在不同阶段出现的</a:t>
            </a:r>
            <a:r>
              <a:rPr lang="en-US" altLang="zh-CN" dirty="0">
                <a:effectLst/>
                <a:latin typeface="Arial" panose="020B0604020202020204" pitchFamily="34" charset="0"/>
              </a:rPr>
              <a:t>bug</a:t>
            </a:r>
            <a:r>
              <a:rPr lang="zh-CN" altLang="en-US" dirty="0">
                <a:effectLst/>
                <a:latin typeface="Arial" panose="020B0604020202020204" pitchFamily="34" charset="0"/>
              </a:rPr>
              <a:t>来</a:t>
            </a:r>
            <a:r>
              <a:rPr lang="zh-CN" altLang="en-US" dirty="0"/>
              <a:t>回答</a:t>
            </a:r>
            <a:r>
              <a:rPr lang="en-US" altLang="zh-CN" dirty="0"/>
              <a:t>RQ4</a:t>
            </a:r>
            <a:r>
              <a:rPr lang="zh-CN" altLang="en-US" dirty="0"/>
              <a:t>。</a:t>
            </a:r>
            <a:r>
              <a:rPr lang="zh-CN" altLang="en-US" dirty="0">
                <a:effectLst/>
                <a:latin typeface="Arial" panose="020B0604020202020204" pitchFamily="34" charset="0"/>
              </a:rPr>
              <a:t>从图</a:t>
            </a:r>
            <a:r>
              <a:rPr lang="en-US" altLang="zh-CN" dirty="0">
                <a:effectLst/>
                <a:latin typeface="Arial" panose="020B0604020202020204" pitchFamily="34" charset="0"/>
              </a:rPr>
              <a:t>5</a:t>
            </a:r>
            <a:r>
              <a:rPr lang="zh-CN" altLang="en-US" dirty="0">
                <a:effectLst/>
                <a:latin typeface="Arial" panose="020B0604020202020204" pitchFamily="34" charset="0"/>
              </a:rPr>
              <a:t>中我们可以看到，深度学习编程中的大多数</a:t>
            </a:r>
            <a:r>
              <a:rPr lang="en-US" altLang="zh-CN" dirty="0">
                <a:effectLst/>
                <a:latin typeface="Arial" panose="020B0604020202020204" pitchFamily="34" charset="0"/>
              </a:rPr>
              <a:t>bug</a:t>
            </a:r>
            <a:r>
              <a:rPr lang="zh-CN" altLang="en-US" dirty="0">
                <a:effectLst/>
                <a:latin typeface="Arial" panose="020B0604020202020204" pitchFamily="34" charset="0"/>
              </a:rPr>
              <a:t>发生在数据准备阶段</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20</a:t>
            </a:fld>
            <a:endParaRPr lang="zh-CN" altLang="en-US"/>
          </a:p>
        </p:txBody>
      </p:sp>
    </p:spTree>
    <p:extLst>
      <p:ext uri="{BB962C8B-B14F-4D97-AF65-F5344CB8AC3E}">
        <p14:creationId xmlns:p14="http://schemas.microsoft.com/office/powerpoint/2010/main" val="880178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根据以上统计结果，可以得出</a:t>
            </a:r>
            <a:r>
              <a:rPr lang="en-US" altLang="zh-CN" dirty="0"/>
              <a:t>3</a:t>
            </a:r>
            <a:r>
              <a:rPr lang="zh-CN" altLang="en-US" dirty="0"/>
              <a:t>点结论</a:t>
            </a:r>
            <a:endParaRPr lang="en-US" altLang="zh-CN" dirty="0">
              <a:effectLst/>
              <a:latin typeface="Arial" panose="020B0604020202020204" pitchFamily="34" charset="0"/>
            </a:endParaRPr>
          </a:p>
          <a:p>
            <a:r>
              <a:rPr lang="en-US" altLang="zh-CN" dirty="0">
                <a:effectLst/>
                <a:latin typeface="Arial" panose="020B0604020202020204" pitchFamily="34" charset="0"/>
              </a:rPr>
              <a:t>16.</a:t>
            </a:r>
            <a:r>
              <a:rPr lang="zh-CN" altLang="en-US" dirty="0">
                <a:effectLst/>
                <a:latin typeface="Arial" panose="020B0604020202020204" pitchFamily="34" charset="0"/>
              </a:rPr>
              <a:t> </a:t>
            </a:r>
            <a:r>
              <a:rPr lang="en-US" altLang="zh-CN" dirty="0">
                <a:effectLst/>
                <a:latin typeface="Arial" panose="020B0604020202020204" pitchFamily="34" charset="0"/>
              </a:rPr>
              <a:t>32%</a:t>
            </a:r>
            <a:r>
              <a:rPr lang="zh-CN" altLang="en-US" dirty="0">
                <a:effectLst/>
                <a:latin typeface="Arial" panose="020B0604020202020204" pitchFamily="34" charset="0"/>
              </a:rPr>
              <a:t>的</a:t>
            </a:r>
            <a:r>
              <a:rPr lang="en-US" altLang="zh-CN" dirty="0">
                <a:effectLst/>
                <a:latin typeface="Arial" panose="020B0604020202020204" pitchFamily="34" charset="0"/>
              </a:rPr>
              <a:t>bug</a:t>
            </a:r>
            <a:r>
              <a:rPr lang="zh-CN" altLang="en-US" dirty="0">
                <a:effectLst/>
                <a:latin typeface="Arial" panose="020B0604020202020204" pitchFamily="34" charset="0"/>
              </a:rPr>
              <a:t>发生在数据准备阶段。从图</a:t>
            </a:r>
            <a:r>
              <a:rPr lang="en-US" altLang="zh-CN" dirty="0">
                <a:effectLst/>
                <a:latin typeface="Arial" panose="020B0604020202020204" pitchFamily="34" charset="0"/>
              </a:rPr>
              <a:t>5</a:t>
            </a:r>
            <a:r>
              <a:rPr lang="zh-CN" altLang="en-US" dirty="0">
                <a:effectLst/>
                <a:latin typeface="Arial" panose="020B0604020202020204" pitchFamily="34" charset="0"/>
              </a:rPr>
              <a:t>中就可以看出。</a:t>
            </a:r>
            <a:endParaRPr lang="en-US" altLang="zh-CN" dirty="0">
              <a:effectLst/>
              <a:latin typeface="Arial" panose="020B0604020202020204" pitchFamily="34" charset="0"/>
            </a:endParaRPr>
          </a:p>
          <a:p>
            <a:r>
              <a:rPr lang="en-US" altLang="zh-CN" dirty="0">
                <a:effectLst/>
                <a:latin typeface="Arial" panose="020B0604020202020204" pitchFamily="34" charset="0"/>
              </a:rPr>
              <a:t>17.</a:t>
            </a:r>
            <a:r>
              <a:rPr lang="zh-CN" altLang="en-US" dirty="0">
                <a:effectLst/>
                <a:latin typeface="Arial" panose="020B0604020202020204" pitchFamily="34" charset="0"/>
              </a:rPr>
              <a:t> </a:t>
            </a:r>
            <a:r>
              <a:rPr lang="en-US" altLang="zh-CN" dirty="0">
                <a:effectLst/>
                <a:latin typeface="Arial" panose="020B0604020202020204" pitchFamily="34" charset="0"/>
              </a:rPr>
              <a:t>27%</a:t>
            </a:r>
            <a:r>
              <a:rPr lang="zh-CN" altLang="en-US" dirty="0">
                <a:effectLst/>
                <a:latin typeface="Arial" panose="020B0604020202020204" pitchFamily="34" charset="0"/>
              </a:rPr>
              <a:t>的</a:t>
            </a:r>
            <a:r>
              <a:rPr lang="en-US" altLang="zh-CN" dirty="0">
                <a:effectLst/>
                <a:latin typeface="Arial" panose="020B0604020202020204" pitchFamily="34" charset="0"/>
              </a:rPr>
              <a:t>bug</a:t>
            </a:r>
            <a:r>
              <a:rPr lang="zh-CN" altLang="en-US" dirty="0">
                <a:effectLst/>
                <a:latin typeface="Arial" panose="020B0604020202020204" pitchFamily="34" charset="0"/>
              </a:rPr>
              <a:t>发生在训练阶段。下一个</a:t>
            </a:r>
            <a:r>
              <a:rPr lang="en-US" altLang="zh-CN" dirty="0">
                <a:effectLst/>
                <a:latin typeface="Arial" panose="020B0604020202020204" pitchFamily="34" charset="0"/>
              </a:rPr>
              <a:t>bug</a:t>
            </a:r>
            <a:r>
              <a:rPr lang="zh-CN" altLang="en-US" dirty="0">
                <a:effectLst/>
                <a:latin typeface="Arial" panose="020B0604020202020204" pitchFamily="34" charset="0"/>
              </a:rPr>
              <a:t>易发阶段是训练阶段，大多数与</a:t>
            </a:r>
            <a:r>
              <a:rPr lang="en-US" altLang="zh-CN" dirty="0">
                <a:effectLst/>
                <a:latin typeface="Arial" panose="020B0604020202020204" pitchFamily="34" charset="0"/>
              </a:rPr>
              <a:t>IPS</a:t>
            </a:r>
            <a:r>
              <a:rPr lang="zh-CN" altLang="en-US" dirty="0">
                <a:effectLst/>
                <a:latin typeface="Arial" panose="020B0604020202020204" pitchFamily="34" charset="0"/>
              </a:rPr>
              <a:t>和</a:t>
            </a:r>
            <a:r>
              <a:rPr lang="en-US" altLang="zh-CN" dirty="0">
                <a:effectLst/>
                <a:latin typeface="Arial" panose="020B0604020202020204" pitchFamily="34" charset="0"/>
              </a:rPr>
              <a:t>SI</a:t>
            </a:r>
            <a:r>
              <a:rPr lang="zh-CN" altLang="en-US" dirty="0">
                <a:effectLst/>
                <a:latin typeface="Arial" panose="020B0604020202020204" pitchFamily="34" charset="0"/>
              </a:rPr>
              <a:t>相关的</a:t>
            </a:r>
            <a:r>
              <a:rPr lang="en-US" altLang="zh-CN" dirty="0">
                <a:effectLst/>
                <a:latin typeface="Arial" panose="020B0604020202020204" pitchFamily="34" charset="0"/>
              </a:rPr>
              <a:t>bug</a:t>
            </a:r>
            <a:r>
              <a:rPr lang="zh-CN" altLang="en-US" dirty="0">
                <a:effectLst/>
                <a:latin typeface="Arial" panose="020B0604020202020204" pitchFamily="34" charset="0"/>
              </a:rPr>
              <a:t>都出现在训练阶段</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18. 23%</a:t>
            </a:r>
            <a:r>
              <a:rPr lang="zh-CN" altLang="en-US" dirty="0">
                <a:effectLst/>
                <a:latin typeface="Arial" panose="020B0604020202020204" pitchFamily="34" charset="0"/>
              </a:rPr>
              <a:t>的</a:t>
            </a:r>
            <a:r>
              <a:rPr lang="en-US" altLang="zh-CN" dirty="0">
                <a:effectLst/>
                <a:latin typeface="Arial" panose="020B0604020202020204" pitchFamily="34" charset="0"/>
              </a:rPr>
              <a:t>bug</a:t>
            </a:r>
            <a:r>
              <a:rPr lang="zh-CN" altLang="en-US" dirty="0">
                <a:effectLst/>
                <a:latin typeface="+mn-lt"/>
              </a:rPr>
              <a:t>发生在</a:t>
            </a:r>
            <a:r>
              <a:rPr lang="zh-CN" altLang="en-US" dirty="0">
                <a:effectLst/>
                <a:latin typeface="Arial" panose="020B0604020202020204" pitchFamily="34" charset="0"/>
              </a:rPr>
              <a:t>模型选择阶段。选择模型是第三个</a:t>
            </a:r>
            <a:r>
              <a:rPr lang="en-US" altLang="zh-CN" dirty="0">
                <a:effectLst/>
                <a:latin typeface="Arial" panose="020B0604020202020204" pitchFamily="34" charset="0"/>
              </a:rPr>
              <a:t>bug</a:t>
            </a:r>
            <a:r>
              <a:rPr lang="zh-CN" altLang="en-US" dirty="0">
                <a:effectLst/>
                <a:latin typeface="Arial" panose="020B0604020202020204" pitchFamily="34" charset="0"/>
              </a:rPr>
              <a:t>易发阶段。在模型的选择阶段，我们构建了模型并选择了合适的算法。这一阶段</a:t>
            </a:r>
            <a:r>
              <a:rPr lang="en-US" altLang="zh-CN" dirty="0">
                <a:effectLst/>
                <a:latin typeface="Arial" panose="020B0604020202020204" pitchFamily="34" charset="0"/>
              </a:rPr>
              <a:t>bugs</a:t>
            </a:r>
            <a:r>
              <a:rPr lang="zh-CN" altLang="en-US" dirty="0">
                <a:effectLst/>
                <a:latin typeface="Arial" panose="020B0604020202020204" pitchFamily="34" charset="0"/>
              </a:rPr>
              <a:t>的主要根源是</a:t>
            </a:r>
            <a:r>
              <a:rPr lang="en-US" altLang="zh-CN" dirty="0">
                <a:effectLst/>
                <a:latin typeface="Arial" panose="020B0604020202020204" pitchFamily="34" charset="0"/>
              </a:rPr>
              <a:t>IPS</a:t>
            </a:r>
            <a:r>
              <a:rPr lang="zh-CN" altLang="en-US" dirty="0">
                <a:effectLst/>
                <a:latin typeface="Arial" panose="020B0604020202020204" pitchFamily="34" charset="0"/>
              </a:rPr>
              <a:t>、</a:t>
            </a:r>
            <a:r>
              <a:rPr lang="en-US" altLang="zh-CN" dirty="0">
                <a:effectLst/>
                <a:latin typeface="Arial" panose="020B0604020202020204" pitchFamily="34" charset="0"/>
              </a:rPr>
              <a:t>SI</a:t>
            </a:r>
            <a:r>
              <a:rPr lang="zh-CN" altLang="en-US" dirty="0">
                <a:effectLst/>
                <a:latin typeface="Arial" panose="020B0604020202020204" pitchFamily="34" charset="0"/>
              </a:rPr>
              <a:t>和</a:t>
            </a:r>
            <a:r>
              <a:rPr lang="en-US" altLang="zh-CN" dirty="0">
                <a:effectLst/>
                <a:latin typeface="Arial" panose="020B0604020202020204" pitchFamily="34" charset="0"/>
              </a:rPr>
              <a:t>UT</a:t>
            </a:r>
          </a:p>
        </p:txBody>
      </p:sp>
      <p:sp>
        <p:nvSpPr>
          <p:cNvPr id="4" name="灯片编号占位符 3"/>
          <p:cNvSpPr>
            <a:spLocks noGrp="1"/>
          </p:cNvSpPr>
          <p:nvPr>
            <p:ph type="sldNum" sz="quarter" idx="5"/>
          </p:nvPr>
        </p:nvSpPr>
        <p:spPr/>
        <p:txBody>
          <a:bodyPr/>
          <a:lstStyle/>
          <a:p>
            <a:fld id="{EA12E996-05BA-4B86-8B78-0A6663A60F0D}" type="slidenum">
              <a:rPr lang="zh-CN" altLang="en-US" smtClean="0"/>
              <a:t>21</a:t>
            </a:fld>
            <a:endParaRPr lang="zh-CN" altLang="en-US"/>
          </a:p>
        </p:txBody>
      </p:sp>
    </p:spTree>
    <p:extLst>
      <p:ext uri="{BB962C8B-B14F-4D97-AF65-F5344CB8AC3E}">
        <p14:creationId xmlns:p14="http://schemas.microsoft.com/office/powerpoint/2010/main" val="520461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effectLst/>
                <a:latin typeface="Microsoft YaHei" panose="020B0503020204020204" pitchFamily="34" charset="-122"/>
                <a:ea typeface="Microsoft YaHei" panose="020B0503020204020204" pitchFamily="34" charset="-122"/>
              </a:rPr>
              <a:t>前三个都是</a:t>
            </a:r>
            <a:r>
              <a:rPr lang="en-US" altLang="zh-CN" b="0" i="0" dirty="0">
                <a:solidFill>
                  <a:srgbClr val="757575"/>
                </a:solidFill>
                <a:effectLst/>
                <a:latin typeface="Merriweather Sans"/>
              </a:rPr>
              <a:t>Iowa State University  </a:t>
            </a:r>
            <a:r>
              <a:rPr lang="zh-CN" altLang="en-US" b="0" i="0" dirty="0">
                <a:solidFill>
                  <a:srgbClr val="757575"/>
                </a:solidFill>
                <a:effectLst/>
                <a:latin typeface="Merriweather Sans"/>
              </a:rPr>
              <a:t>的学生</a:t>
            </a:r>
            <a:endParaRPr lang="en-US" altLang="zh-CN" b="0" i="0" dirty="0">
              <a:solidFill>
                <a:srgbClr val="757575"/>
              </a:solidFill>
              <a:effectLst/>
              <a:latin typeface="Merriweather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757575"/>
                </a:solidFill>
                <a:effectLst/>
                <a:latin typeface="Merriweather Sans"/>
              </a:rPr>
              <a:t>第四作者应该是他们的老师</a:t>
            </a:r>
            <a:r>
              <a:rPr lang="en-US" altLang="zh-CN" b="0" i="0" dirty="0">
                <a:solidFill>
                  <a:srgbClr val="757575"/>
                </a:solidFill>
                <a:effectLst/>
                <a:latin typeface="Merriweather Sans"/>
              </a:rPr>
              <a:t> </a:t>
            </a:r>
            <a:r>
              <a:rPr lang="zh-CN" altLang="en-US" b="0" i="0" dirty="0">
                <a:solidFill>
                  <a:srgbClr val="757575"/>
                </a:solidFill>
                <a:effectLst/>
                <a:latin typeface="Merriweather Sans"/>
              </a:rPr>
              <a:t>。</a:t>
            </a:r>
            <a:r>
              <a:rPr lang="zh-CN" altLang="en-US" b="0" i="0" dirty="0">
                <a:solidFill>
                  <a:srgbClr val="000000"/>
                </a:solidFill>
                <a:effectLst/>
                <a:latin typeface="arial" panose="020B0604020202020204" pitchFamily="34" charset="0"/>
              </a:rPr>
              <a:t>研究方向是编程语言、软件工程和数据科学，他最出名的是</a:t>
            </a:r>
            <a:r>
              <a:rPr lang="zh-CN" altLang="en-US" b="0" i="0" u="none" strike="noStrike" dirty="0">
                <a:solidFill>
                  <a:srgbClr val="3333CC"/>
                </a:solidFill>
                <a:effectLst/>
                <a:latin typeface="arial" panose="020B0604020202020204" pitchFamily="34" charset="0"/>
              </a:rPr>
              <a:t>设计托勒</a:t>
            </a:r>
            <a:r>
              <a:rPr lang="zh-CN" altLang="en-US" b="0" i="0" dirty="0">
                <a:solidFill>
                  <a:srgbClr val="000000"/>
                </a:solidFill>
                <a:effectLst/>
                <a:latin typeface="arial" panose="020B0604020202020204" pitchFamily="34" charset="0"/>
              </a:rPr>
              <a:t>密编程语言</a:t>
            </a:r>
            <a:endParaRPr lang="en-US" altLang="zh-CN" b="1" i="0" dirty="0">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effectLst/>
                <a:latin typeface="Microsoft YaHei" panose="020B0503020204020204" pitchFamily="34" charset="-122"/>
                <a:ea typeface="Microsoft YaHei" panose="020B0503020204020204" pitchFamily="34" charset="-122"/>
              </a:rPr>
              <a:t>第一作者</a:t>
            </a:r>
            <a:endParaRPr lang="en-US" altLang="zh-TW" b="1" i="0" dirty="0">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dirty="0">
                <a:effectLst/>
                <a:latin typeface="Microsoft YaHei" panose="020B0503020204020204" pitchFamily="34" charset="-122"/>
                <a:ea typeface="Microsoft YaHei" panose="020B0503020204020204" pitchFamily="34" charset="-122"/>
              </a:rPr>
              <a:t>2020</a:t>
            </a:r>
            <a:r>
              <a:rPr lang="zh-CN" altLang="en-US" b="1" i="0" dirty="0">
                <a:effectLst/>
                <a:latin typeface="Microsoft YaHei" panose="020B0503020204020204" pitchFamily="34" charset="-122"/>
                <a:ea typeface="Microsoft YaHei" panose="020B0503020204020204" pitchFamily="34" charset="-122"/>
              </a:rPr>
              <a:t>年</a:t>
            </a:r>
            <a:r>
              <a:rPr lang="en-US" altLang="zh-CN" b="1" i="0" dirty="0">
                <a:effectLst/>
                <a:latin typeface="Microsoft YaHei" panose="020B0503020204020204" pitchFamily="34" charset="-122"/>
                <a:ea typeface="Microsoft YaHei" panose="020B0503020204020204" pitchFamily="34" charset="-122"/>
              </a:rPr>
              <a:t>1</a:t>
            </a:r>
            <a:r>
              <a:rPr lang="zh-CN" altLang="en-US" b="1" i="0" dirty="0">
                <a:effectLst/>
                <a:latin typeface="Microsoft YaHei" panose="020B0503020204020204" pitchFamily="34" charset="-122"/>
                <a:ea typeface="Microsoft YaHei" panose="020B0503020204020204" pitchFamily="34" charset="-122"/>
              </a:rPr>
              <a:t>月</a:t>
            </a:r>
            <a:r>
              <a:rPr lang="en-US" altLang="zh-CN" b="1" i="0" dirty="0">
                <a:effectLst/>
                <a:latin typeface="Microsoft YaHei" panose="020B0503020204020204" pitchFamily="34" charset="-122"/>
                <a:ea typeface="Microsoft YaHei" panose="020B0503020204020204" pitchFamily="34" charset="-122"/>
              </a:rPr>
              <a:t>1</a:t>
            </a:r>
            <a:r>
              <a:rPr lang="zh-CN" altLang="en-US" b="1" i="0" dirty="0">
                <a:effectLst/>
                <a:latin typeface="Microsoft YaHei" panose="020B0503020204020204" pitchFamily="34" charset="-122"/>
                <a:ea typeface="Microsoft YaHei" panose="020B0503020204020204" pitchFamily="34" charset="-122"/>
              </a:rPr>
              <a:t>号在诺伊公司当数据科学家</a:t>
            </a:r>
            <a:endParaRPr lang="en-US" altLang="zh-CN" b="1" i="0" dirty="0">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effectLst/>
                <a:latin typeface="Microsoft YaHei" panose="020B0503020204020204" pitchFamily="34" charset="-122"/>
                <a:ea typeface="Microsoft YaHei" panose="020B0503020204020204" pitchFamily="34" charset="-122"/>
              </a:rPr>
              <a:t>之前在爱荷华州立大学工作</a:t>
            </a:r>
            <a:r>
              <a:rPr lang="en-US" altLang="zh-CN" b="1" i="0" dirty="0">
                <a:effectLst/>
                <a:latin typeface="Microsoft YaHei" panose="020B0503020204020204" pitchFamily="34" charset="-122"/>
                <a:ea typeface="Microsoft YaHei" panose="020B0503020204020204" pitchFamily="34" charset="-122"/>
              </a:rPr>
              <a:t> </a:t>
            </a:r>
            <a:r>
              <a:rPr lang="zh-CN" altLang="en-US" b="1" i="0" dirty="0">
                <a:effectLst/>
                <a:latin typeface="Microsoft YaHei" panose="020B0503020204020204" pitchFamily="34" charset="-122"/>
                <a:ea typeface="Microsoft YaHei" panose="020B0503020204020204" pitchFamily="34" charset="-122"/>
              </a:rPr>
              <a:t>在爱荷华州立大学攻读的研究生和博士学位</a:t>
            </a:r>
            <a:endParaRPr lang="en-US" altLang="zh-CN" b="1" i="0" dirty="0">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effectLst/>
                <a:latin typeface="Microsoft YaHei" panose="020B0503020204020204" pitchFamily="34" charset="-122"/>
                <a:ea typeface="Microsoft YaHei" panose="020B0503020204020204" pitchFamily="34" charset="-122"/>
              </a:rPr>
              <a:t>二作三作的资料比较少 </a:t>
            </a:r>
            <a:endParaRPr lang="en-US" altLang="zh-CN" b="1" i="0" dirty="0">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effectLst/>
                <a:latin typeface="Microsoft YaHei" panose="020B0503020204020204" pitchFamily="34" charset="-122"/>
                <a:ea typeface="Microsoft YaHei" panose="020B0503020204020204" pitchFamily="34" charset="-122"/>
              </a:rPr>
              <a:t>二作是</a:t>
            </a:r>
            <a:r>
              <a:rPr lang="en-US" altLang="zh-CN" b="0" i="0" dirty="0">
                <a:solidFill>
                  <a:srgbClr val="757575"/>
                </a:solidFill>
                <a:effectLst/>
                <a:latin typeface="Merriweather Sans"/>
              </a:rPr>
              <a:t>Iowa State University</a:t>
            </a:r>
            <a:r>
              <a:rPr lang="zh-CN" altLang="en-US" b="0" i="0" dirty="0">
                <a:solidFill>
                  <a:srgbClr val="757575"/>
                </a:solidFill>
                <a:effectLst/>
                <a:latin typeface="Merriweather Sans"/>
              </a:rPr>
              <a:t>的博士</a:t>
            </a:r>
            <a:endParaRPr lang="en-US" altLang="zh-CN" b="0" i="0" dirty="0">
              <a:solidFill>
                <a:srgbClr val="757575"/>
              </a:solidFill>
              <a:effectLst/>
              <a:latin typeface="Merriweather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757575"/>
                </a:solidFill>
                <a:effectLst/>
                <a:latin typeface="Merriweather Sans"/>
                <a:ea typeface="Microsoft YaHei" panose="020B0503020204020204" pitchFamily="34" charset="-122"/>
              </a:rPr>
              <a:t>三作</a:t>
            </a:r>
            <a:r>
              <a:rPr lang="en-US" altLang="zh-CN" b="0" i="0" dirty="0">
                <a:solidFill>
                  <a:srgbClr val="757575"/>
                </a:solidFill>
                <a:effectLst/>
                <a:latin typeface="Merriweather Sans"/>
              </a:rPr>
              <a:t>Iowa State University </a:t>
            </a:r>
            <a:r>
              <a:rPr lang="zh-CN" altLang="en-US" b="0" i="0" dirty="0">
                <a:solidFill>
                  <a:srgbClr val="757575"/>
                </a:solidFill>
                <a:effectLst/>
                <a:latin typeface="Merriweather Sans"/>
              </a:rPr>
              <a:t>的硕士和博士</a:t>
            </a:r>
            <a:endParaRPr lang="en-US" altLang="zh-CN" b="1" i="0" dirty="0">
              <a:effectLst/>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EA12E996-05BA-4B86-8B78-0A6663A60F0D}" type="slidenum">
              <a:rPr lang="zh-CN" altLang="en-US" smtClean="0"/>
              <a:t>2</a:t>
            </a:fld>
            <a:endParaRPr lang="zh-CN" altLang="en-US"/>
          </a:p>
        </p:txBody>
      </p:sp>
    </p:spTree>
    <p:extLst>
      <p:ext uri="{BB962C8B-B14F-4D97-AF65-F5344CB8AC3E}">
        <p14:creationId xmlns:p14="http://schemas.microsoft.com/office/powerpoint/2010/main" val="1487927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接下来回答</a:t>
            </a:r>
            <a:r>
              <a:rPr lang="en-US" altLang="zh-CN" dirty="0"/>
              <a:t>RQ5</a:t>
            </a:r>
            <a:r>
              <a:rPr lang="zh-CN" altLang="en-US" dirty="0"/>
              <a:t>，即</a:t>
            </a:r>
            <a:r>
              <a:rPr lang="zh-CN" altLang="en-US" dirty="0">
                <a:effectLst/>
                <a:latin typeface="Arial" panose="020B0604020202020204" pitchFamily="34" charset="0"/>
              </a:rPr>
              <a:t>验证不同深度学习库中的</a:t>
            </a:r>
            <a:r>
              <a:rPr lang="en-US" altLang="zh-CN" dirty="0">
                <a:effectLst/>
                <a:latin typeface="Arial" panose="020B0604020202020204" pitchFamily="34" charset="0"/>
              </a:rPr>
              <a:t>bug</a:t>
            </a:r>
            <a:r>
              <a:rPr lang="zh-CN" altLang="en-US" dirty="0">
                <a:effectLst/>
                <a:latin typeface="Arial" panose="020B0604020202020204" pitchFamily="34" charset="0"/>
              </a:rPr>
              <a:t>之间是否存在关系</a:t>
            </a:r>
            <a:r>
              <a:rPr lang="zh-CN" altLang="en-US" dirty="0"/>
              <a:t>。经过</a:t>
            </a:r>
            <a:r>
              <a:rPr lang="zh-CN" altLang="en-US" dirty="0">
                <a:effectLst/>
                <a:latin typeface="Arial" panose="020B0604020202020204" pitchFamily="34" charset="0"/>
              </a:rPr>
              <a:t>分析，最终证实了图</a:t>
            </a:r>
            <a:r>
              <a:rPr lang="en-US" altLang="zh-CN" dirty="0">
                <a:effectLst/>
                <a:latin typeface="Arial" panose="020B0604020202020204" pitchFamily="34" charset="0"/>
              </a:rPr>
              <a:t>6</a:t>
            </a:r>
            <a:r>
              <a:rPr lang="zh-CN" altLang="en-US" dirty="0">
                <a:effectLst/>
                <a:latin typeface="Arial" panose="020B0604020202020204" pitchFamily="34" charset="0"/>
              </a:rPr>
              <a:t>所示的假设。这些库的相关系数很强，接近于</a:t>
            </a:r>
            <a:r>
              <a:rPr lang="en-US" altLang="zh-CN" dirty="0">
                <a:effectLst/>
                <a:latin typeface="Arial" panose="020B0604020202020204" pitchFamily="34" charset="0"/>
              </a:rPr>
              <a:t>1</a:t>
            </a:r>
            <a:r>
              <a:rPr lang="zh-CN" altLang="en-US" dirty="0">
                <a:effectLst/>
                <a:latin typeface="Arial" panose="020B0604020202020204" pitchFamily="34" charset="0"/>
              </a:rPr>
              <a:t>。就</a:t>
            </a:r>
            <a:r>
              <a:rPr lang="en-US" altLang="zh-CN" dirty="0">
                <a:effectLst/>
                <a:latin typeface="Arial" panose="020B0604020202020204" pitchFamily="34" charset="0"/>
              </a:rPr>
              <a:t>bug</a:t>
            </a:r>
            <a:r>
              <a:rPr lang="zh-CN" altLang="en-US" dirty="0">
                <a:effectLst/>
                <a:latin typeface="Arial" panose="020B0604020202020204" pitchFamily="34" charset="0"/>
              </a:rPr>
              <a:t>类型而言，</a:t>
            </a:r>
            <a:r>
              <a:rPr lang="en-US" altLang="zh-CN" dirty="0">
                <a:effectLst/>
                <a:latin typeface="Arial" panose="020B0604020202020204" pitchFamily="34" charset="0"/>
              </a:rPr>
              <a:t>Caffe</a:t>
            </a:r>
            <a:r>
              <a:rPr lang="zh-CN" altLang="en-US" dirty="0">
                <a:effectLst/>
                <a:latin typeface="Arial" panose="020B0604020202020204" pitchFamily="34" charset="0"/>
              </a:rPr>
              <a:t>与其他库的相关性非常弱</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22</a:t>
            </a:fld>
            <a:endParaRPr lang="zh-CN" altLang="en-US"/>
          </a:p>
        </p:txBody>
      </p:sp>
    </p:spTree>
    <p:extLst>
      <p:ext uri="{BB962C8B-B14F-4D97-AF65-F5344CB8AC3E}">
        <p14:creationId xmlns:p14="http://schemas.microsoft.com/office/powerpoint/2010/main" val="3817121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dirty="0"/>
              <a:t>根据以上统计结果，可以得出</a:t>
            </a:r>
            <a:r>
              <a:rPr lang="en-US" altLang="zh-CN" dirty="0"/>
              <a:t>1</a:t>
            </a:r>
            <a:r>
              <a:rPr lang="zh-CN" altLang="en-US" dirty="0"/>
              <a:t>点结论</a:t>
            </a:r>
            <a:endParaRPr lang="en-US" altLang="zh-CN" dirty="0">
              <a:effectLst/>
              <a:latin typeface="Arial" panose="020B0604020202020204" pitchFamily="34" charset="0"/>
            </a:endParaRPr>
          </a:p>
          <a:p>
            <a:pPr algn="just"/>
            <a:r>
              <a:rPr lang="en-US" altLang="zh-CN" dirty="0">
                <a:effectLst/>
                <a:latin typeface="Arial" panose="020B0604020202020204" pitchFamily="34" charset="0"/>
              </a:rPr>
              <a:t>19.Tensorflow</a:t>
            </a:r>
            <a:r>
              <a:rPr lang="zh-CN" altLang="en-US" dirty="0">
                <a:effectLst/>
                <a:latin typeface="Arial" panose="020B0604020202020204" pitchFamily="34" charset="0"/>
              </a:rPr>
              <a:t>和</a:t>
            </a:r>
            <a:r>
              <a:rPr lang="en-US" altLang="zh-CN" dirty="0" err="1">
                <a:effectLst/>
                <a:latin typeface="Arial" panose="020B0604020202020204" pitchFamily="34" charset="0"/>
              </a:rPr>
              <a:t>Keras</a:t>
            </a:r>
            <a:r>
              <a:rPr lang="zh-CN" altLang="en-US" dirty="0">
                <a:effectLst/>
                <a:latin typeface="Arial" panose="020B0604020202020204" pitchFamily="34" charset="0"/>
              </a:rPr>
              <a:t>有相似的反模式分布，而</a:t>
            </a:r>
            <a:r>
              <a:rPr lang="en-US" altLang="zh-CN" dirty="0">
                <a:effectLst/>
                <a:latin typeface="Arial" panose="020B0604020202020204" pitchFamily="34" charset="0"/>
              </a:rPr>
              <a:t>Torch</a:t>
            </a:r>
            <a:r>
              <a:rPr lang="zh-CN" altLang="en-US" dirty="0">
                <a:effectLst/>
                <a:latin typeface="Arial" panose="020B0604020202020204" pitchFamily="34" charset="0"/>
              </a:rPr>
              <a:t>有不同的反模式分布。通过对</a:t>
            </a:r>
            <a:r>
              <a:rPr lang="en-US" altLang="zh-CN" dirty="0">
                <a:effectLst/>
                <a:latin typeface="Arial" panose="020B0604020202020204" pitchFamily="34" charset="0"/>
              </a:rPr>
              <a:t>Stack Overflow</a:t>
            </a:r>
            <a:r>
              <a:rPr lang="zh-CN" altLang="en-US" dirty="0">
                <a:effectLst/>
                <a:latin typeface="Arial" panose="020B0604020202020204" pitchFamily="34" charset="0"/>
              </a:rPr>
              <a:t>代码中的</a:t>
            </a:r>
            <a:r>
              <a:rPr lang="en-US" altLang="zh-CN" dirty="0">
                <a:effectLst/>
                <a:latin typeface="Arial" panose="020B0604020202020204" pitchFamily="34" charset="0"/>
              </a:rPr>
              <a:t>bug</a:t>
            </a:r>
            <a:r>
              <a:rPr lang="zh-CN" altLang="en-US" dirty="0">
                <a:effectLst/>
                <a:latin typeface="Arial" panose="020B0604020202020204" pitchFamily="34" charset="0"/>
              </a:rPr>
              <a:t>深入分析，确定了反模式，并进一步验证了</a:t>
            </a:r>
            <a:r>
              <a:rPr lang="en-US" altLang="zh-CN" dirty="0" err="1">
                <a:effectLst/>
                <a:latin typeface="Arial" panose="020B0604020202020204" pitchFamily="34" charset="0"/>
              </a:rPr>
              <a:t>Tensorflow</a:t>
            </a:r>
            <a:r>
              <a:rPr lang="zh-CN" altLang="en-US" dirty="0">
                <a:effectLst/>
                <a:latin typeface="Arial" panose="020B0604020202020204" pitchFamily="34" charset="0"/>
              </a:rPr>
              <a:t>和</a:t>
            </a:r>
            <a:r>
              <a:rPr lang="en-US" altLang="zh-CN" dirty="0" err="1">
                <a:effectLst/>
                <a:latin typeface="Arial" panose="020B0604020202020204" pitchFamily="34" charset="0"/>
              </a:rPr>
              <a:t>Keras</a:t>
            </a:r>
            <a:r>
              <a:rPr lang="zh-CN" altLang="en-US" dirty="0">
                <a:effectLst/>
                <a:latin typeface="Arial" panose="020B0604020202020204" pitchFamily="34" charset="0"/>
              </a:rPr>
              <a:t>的强相关性以及</a:t>
            </a:r>
            <a:r>
              <a:rPr lang="en-US" altLang="zh-CN" dirty="0">
                <a:effectLst/>
                <a:latin typeface="Arial" panose="020B0604020202020204" pitchFamily="34" charset="0"/>
              </a:rPr>
              <a:t>Torch</a:t>
            </a:r>
            <a:r>
              <a:rPr lang="zh-CN" altLang="en-US" dirty="0">
                <a:effectLst/>
                <a:latin typeface="Arial" panose="020B0604020202020204" pitchFamily="34" charset="0"/>
              </a:rPr>
              <a:t>和</a:t>
            </a:r>
            <a:r>
              <a:rPr lang="en-US" altLang="zh-CN" dirty="0">
                <a:effectLst/>
                <a:latin typeface="Arial" panose="020B0604020202020204" pitchFamily="34" charset="0"/>
              </a:rPr>
              <a:t>Caffe</a:t>
            </a:r>
            <a:r>
              <a:rPr lang="zh-CN" altLang="en-US" dirty="0">
                <a:effectLst/>
                <a:latin typeface="Arial" panose="020B0604020202020204" pitchFamily="34" charset="0"/>
              </a:rPr>
              <a:t>的弱相关性。不同反模式在库中的分布如图</a:t>
            </a:r>
            <a:r>
              <a:rPr lang="en-US" altLang="zh-CN" dirty="0">
                <a:effectLst/>
                <a:latin typeface="Arial" panose="020B0604020202020204" pitchFamily="34" charset="0"/>
              </a:rPr>
              <a:t>7</a:t>
            </a:r>
            <a:r>
              <a:rPr lang="zh-CN" altLang="en-US" dirty="0">
                <a:effectLst/>
                <a:latin typeface="Arial" panose="020B0604020202020204" pitchFamily="34" charset="0"/>
              </a:rPr>
              <a:t>所示。</a:t>
            </a:r>
          </a:p>
        </p:txBody>
      </p:sp>
      <p:sp>
        <p:nvSpPr>
          <p:cNvPr id="4" name="灯片编号占位符 3"/>
          <p:cNvSpPr>
            <a:spLocks noGrp="1"/>
          </p:cNvSpPr>
          <p:nvPr>
            <p:ph type="sldNum" sz="quarter" idx="5"/>
          </p:nvPr>
        </p:nvSpPr>
        <p:spPr/>
        <p:txBody>
          <a:bodyPr/>
          <a:lstStyle/>
          <a:p>
            <a:fld id="{EA12E996-05BA-4B86-8B78-0A6663A60F0D}" type="slidenum">
              <a:rPr lang="zh-CN" altLang="en-US" smtClean="0"/>
              <a:t>23</a:t>
            </a:fld>
            <a:endParaRPr lang="zh-CN" altLang="en-US"/>
          </a:p>
        </p:txBody>
      </p:sp>
    </p:spTree>
    <p:extLst>
      <p:ext uri="{BB962C8B-B14F-4D97-AF65-F5344CB8AC3E}">
        <p14:creationId xmlns:p14="http://schemas.microsoft.com/office/powerpoint/2010/main" val="536063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根据现在深度学习软件的发展状况，可以得出</a:t>
            </a:r>
            <a:r>
              <a:rPr lang="en-US" altLang="zh-CN" dirty="0"/>
              <a:t>2</a:t>
            </a:r>
            <a:r>
              <a:rPr lang="zh-CN" altLang="en-US" dirty="0"/>
              <a:t>点结论</a:t>
            </a:r>
            <a:endParaRPr lang="en-US" altLang="zh-CN" dirty="0">
              <a:effectLst/>
              <a:latin typeface="Arial" panose="020B0604020202020204" pitchFamily="34" charset="0"/>
            </a:endParaRPr>
          </a:p>
          <a:p>
            <a:r>
              <a:rPr lang="en-US" altLang="zh-CN" dirty="0"/>
              <a:t>20.</a:t>
            </a:r>
            <a:r>
              <a:rPr lang="zh-CN" altLang="en-US" dirty="0">
                <a:effectLst/>
                <a:latin typeface="Arial" panose="020B0604020202020204" pitchFamily="34" charset="0"/>
              </a:rPr>
              <a:t>在</a:t>
            </a:r>
            <a:r>
              <a:rPr lang="en-US" altLang="zh-CN" dirty="0" err="1">
                <a:effectLst/>
                <a:latin typeface="Arial" panose="020B0604020202020204" pitchFamily="34" charset="0"/>
              </a:rPr>
              <a:t>Keras</a:t>
            </a:r>
            <a:r>
              <a:rPr lang="zh-CN" altLang="en-US" dirty="0">
                <a:effectLst/>
                <a:latin typeface="Arial" panose="020B0604020202020204" pitchFamily="34" charset="0"/>
              </a:rPr>
              <a:t>、</a:t>
            </a:r>
            <a:r>
              <a:rPr lang="en-US" altLang="zh-CN" dirty="0">
                <a:effectLst/>
                <a:latin typeface="Arial" panose="020B0604020202020204" pitchFamily="34" charset="0"/>
              </a:rPr>
              <a:t>Caffe</a:t>
            </a:r>
            <a:r>
              <a:rPr lang="zh-CN" altLang="en-US" dirty="0">
                <a:effectLst/>
                <a:latin typeface="Arial" panose="020B0604020202020204" pitchFamily="34" charset="0"/>
              </a:rPr>
              <a:t>中，</a:t>
            </a:r>
            <a:r>
              <a:rPr lang="en-US" altLang="zh-CN" dirty="0" err="1">
                <a:effectLst/>
                <a:latin typeface="Arial" panose="020B0604020202020204" pitchFamily="34" charset="0"/>
              </a:rPr>
              <a:t>Tensorflow</a:t>
            </a:r>
            <a:r>
              <a:rPr lang="zh-CN" altLang="en-US" dirty="0">
                <a:effectLst/>
                <a:latin typeface="Arial" panose="020B0604020202020204" pitchFamily="34" charset="0"/>
              </a:rPr>
              <a:t>结构逻辑</a:t>
            </a:r>
            <a:r>
              <a:rPr lang="en-US" altLang="zh-CN" dirty="0">
                <a:effectLst/>
                <a:latin typeface="Arial" panose="020B0604020202020204" pitchFamily="34" charset="0"/>
              </a:rPr>
              <a:t>bug</a:t>
            </a:r>
            <a:r>
              <a:rPr lang="zh-CN" altLang="en-US" dirty="0">
                <a:effectLst/>
                <a:latin typeface="Arial" panose="020B0604020202020204" pitchFamily="34" charset="0"/>
              </a:rPr>
              <a:t>呈上升趋势。从</a:t>
            </a:r>
            <a:r>
              <a:rPr lang="en-US" altLang="zh-CN" dirty="0">
                <a:effectLst/>
                <a:latin typeface="Arial" panose="020B0604020202020204" pitchFamily="34" charset="0"/>
              </a:rPr>
              <a:t>2015</a:t>
            </a:r>
            <a:r>
              <a:rPr lang="zh-CN" altLang="en-US" dirty="0">
                <a:effectLst/>
                <a:latin typeface="Arial" panose="020B0604020202020204" pitchFamily="34" charset="0"/>
              </a:rPr>
              <a:t>年到</a:t>
            </a:r>
            <a:r>
              <a:rPr lang="en-US" altLang="zh-CN" dirty="0">
                <a:effectLst/>
                <a:latin typeface="Arial" panose="020B0604020202020204" pitchFamily="34" charset="0"/>
              </a:rPr>
              <a:t>2018</a:t>
            </a:r>
            <a:r>
              <a:rPr lang="zh-CN" altLang="en-US" dirty="0">
                <a:effectLst/>
                <a:latin typeface="Arial" panose="020B0604020202020204" pitchFamily="34" charset="0"/>
              </a:rPr>
              <a:t>年，</a:t>
            </a:r>
            <a:r>
              <a:rPr lang="en-US" altLang="zh-CN" dirty="0">
                <a:effectLst/>
                <a:latin typeface="Arial" panose="020B0604020202020204" pitchFamily="34" charset="0"/>
              </a:rPr>
              <a:t>Caffe</a:t>
            </a:r>
            <a:r>
              <a:rPr lang="zh-CN" altLang="en-US" dirty="0">
                <a:effectLst/>
                <a:latin typeface="Arial" panose="020B0604020202020204" pitchFamily="34" charset="0"/>
              </a:rPr>
              <a:t>的结构性逻辑</a:t>
            </a:r>
            <a:r>
              <a:rPr lang="en-US" altLang="zh-CN" dirty="0">
                <a:effectLst/>
                <a:latin typeface="Arial" panose="020B0604020202020204" pitchFamily="34" charset="0"/>
              </a:rPr>
              <a:t>bug</a:t>
            </a:r>
            <a:r>
              <a:rPr lang="zh-CN" altLang="en-US" dirty="0">
                <a:effectLst/>
                <a:latin typeface="Arial" panose="020B0604020202020204" pitchFamily="34" charset="0"/>
              </a:rPr>
              <a:t>分别为</a:t>
            </a:r>
            <a:r>
              <a:rPr lang="en-US" altLang="zh-CN" dirty="0">
                <a:effectLst/>
                <a:latin typeface="Arial" panose="020B0604020202020204" pitchFamily="34" charset="0"/>
              </a:rPr>
              <a:t>30%</a:t>
            </a:r>
            <a:r>
              <a:rPr lang="zh-CN" altLang="en-US" dirty="0">
                <a:effectLst/>
                <a:latin typeface="Arial" panose="020B0604020202020204" pitchFamily="34" charset="0"/>
              </a:rPr>
              <a:t>、</a:t>
            </a:r>
            <a:r>
              <a:rPr lang="en-US" altLang="zh-CN" dirty="0">
                <a:effectLst/>
                <a:latin typeface="Arial" panose="020B0604020202020204" pitchFamily="34" charset="0"/>
              </a:rPr>
              <a:t>32%</a:t>
            </a:r>
            <a:r>
              <a:rPr lang="zh-CN" altLang="en-US" dirty="0">
                <a:effectLst/>
                <a:latin typeface="Arial" panose="020B0604020202020204" pitchFamily="34" charset="0"/>
              </a:rPr>
              <a:t>、</a:t>
            </a:r>
            <a:r>
              <a:rPr lang="en-US" altLang="zh-CN" dirty="0">
                <a:effectLst/>
                <a:latin typeface="Arial" panose="020B0604020202020204" pitchFamily="34" charset="0"/>
              </a:rPr>
              <a:t>67%</a:t>
            </a:r>
            <a:r>
              <a:rPr lang="zh-CN" altLang="en-US" dirty="0">
                <a:effectLst/>
                <a:latin typeface="Arial" panose="020B0604020202020204" pitchFamily="34" charset="0"/>
              </a:rPr>
              <a:t>、</a:t>
            </a:r>
            <a:r>
              <a:rPr lang="en-US" altLang="zh-CN" dirty="0">
                <a:effectLst/>
                <a:latin typeface="Arial" panose="020B0604020202020204" pitchFamily="34" charset="0"/>
              </a:rPr>
              <a:t>100%</a:t>
            </a:r>
            <a:r>
              <a:rPr lang="zh-CN" altLang="en-US" dirty="0">
                <a:effectLst/>
                <a:latin typeface="Arial" panose="020B0604020202020204" pitchFamily="34" charset="0"/>
              </a:rPr>
              <a:t>，说明从</a:t>
            </a:r>
            <a:r>
              <a:rPr lang="en-US" altLang="zh-CN" dirty="0">
                <a:effectLst/>
                <a:latin typeface="Arial" panose="020B0604020202020204" pitchFamily="34" charset="0"/>
              </a:rPr>
              <a:t>2015</a:t>
            </a:r>
            <a:r>
              <a:rPr lang="zh-CN" altLang="en-US" dirty="0">
                <a:effectLst/>
                <a:latin typeface="Arial" panose="020B0604020202020204" pitchFamily="34" charset="0"/>
              </a:rPr>
              <a:t>年开始，开发者对结构性逻辑</a:t>
            </a:r>
            <a:r>
              <a:rPr lang="en-US" altLang="zh-CN" dirty="0">
                <a:effectLst/>
                <a:latin typeface="Arial" panose="020B0604020202020204" pitchFamily="34" charset="0"/>
              </a:rPr>
              <a:t>bug</a:t>
            </a:r>
            <a:r>
              <a:rPr lang="zh-CN" altLang="en-US" dirty="0">
                <a:effectLst/>
                <a:latin typeface="Arial" panose="020B0604020202020204" pitchFamily="34" charset="0"/>
              </a:rPr>
              <a:t>的讨论越来越多。从</a:t>
            </a:r>
            <a:r>
              <a:rPr lang="en-US" altLang="zh-CN" dirty="0">
                <a:effectLst/>
                <a:latin typeface="Arial" panose="020B0604020202020204" pitchFamily="34" charset="0"/>
              </a:rPr>
              <a:t>2015</a:t>
            </a:r>
            <a:r>
              <a:rPr lang="zh-CN" altLang="en-US" dirty="0">
                <a:effectLst/>
                <a:latin typeface="Arial" panose="020B0604020202020204" pitchFamily="34" charset="0"/>
              </a:rPr>
              <a:t>年开始，深度学习开始获得越来越多的关注，越来越多的开发者开始使用深度学习库来编写软件。</a:t>
            </a:r>
            <a:endParaRPr lang="en-US" altLang="zh-CN" dirty="0"/>
          </a:p>
          <a:p>
            <a:r>
              <a:rPr lang="en-US" altLang="zh-CN" dirty="0"/>
              <a:t>21.</a:t>
            </a:r>
            <a:r>
              <a:rPr lang="zh-CN" altLang="en-US" dirty="0">
                <a:effectLst/>
                <a:latin typeface="Arial" panose="020B0604020202020204" pitchFamily="34" charset="0"/>
              </a:rPr>
              <a:t>自</a:t>
            </a:r>
            <a:r>
              <a:rPr lang="en-US" altLang="zh-CN" dirty="0">
                <a:effectLst/>
                <a:latin typeface="Arial" panose="020B0604020202020204" pitchFamily="34" charset="0"/>
              </a:rPr>
              <a:t>2015</a:t>
            </a:r>
            <a:r>
              <a:rPr lang="zh-CN" altLang="en-US" dirty="0">
                <a:effectLst/>
                <a:latin typeface="Arial" panose="020B0604020202020204" pitchFamily="34" charset="0"/>
              </a:rPr>
              <a:t>年以来，除</a:t>
            </a:r>
            <a:r>
              <a:rPr lang="en-US" altLang="zh-CN" dirty="0">
                <a:effectLst/>
                <a:latin typeface="Arial" panose="020B0604020202020204" pitchFamily="34" charset="0"/>
              </a:rPr>
              <a:t>Torch</a:t>
            </a:r>
            <a:r>
              <a:rPr lang="zh-CN" altLang="en-US" dirty="0">
                <a:effectLst/>
                <a:latin typeface="Arial" panose="020B0604020202020204" pitchFamily="34" charset="0"/>
              </a:rPr>
              <a:t>外，数据</a:t>
            </a:r>
            <a:r>
              <a:rPr lang="en-US" altLang="zh-CN" dirty="0">
                <a:effectLst/>
                <a:latin typeface="Arial" panose="020B0604020202020204" pitchFamily="34" charset="0"/>
              </a:rPr>
              <a:t>bug</a:t>
            </a:r>
            <a:r>
              <a:rPr lang="zh-CN" altLang="en-US" dirty="0">
                <a:effectLst/>
                <a:latin typeface="Arial" panose="020B0604020202020204" pitchFamily="34" charset="0"/>
              </a:rPr>
              <a:t>程下降</a:t>
            </a:r>
            <a:r>
              <a:rPr lang="zh-CN" altLang="en-US">
                <a:effectLst/>
                <a:latin typeface="Arial" panose="020B0604020202020204" pitchFamily="34" charset="0"/>
              </a:rPr>
              <a:t>趋势。如下图所示。</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24</a:t>
            </a:fld>
            <a:endParaRPr lang="zh-CN" altLang="en-US"/>
          </a:p>
        </p:txBody>
      </p:sp>
    </p:spTree>
    <p:extLst>
      <p:ext uri="{BB962C8B-B14F-4D97-AF65-F5344CB8AC3E}">
        <p14:creationId xmlns:p14="http://schemas.microsoft.com/office/powerpoint/2010/main" val="650692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25</a:t>
            </a:fld>
            <a:endParaRPr lang="zh-CN" altLang="en-US"/>
          </a:p>
        </p:txBody>
      </p:sp>
    </p:spTree>
    <p:extLst>
      <p:ext uri="{BB962C8B-B14F-4D97-AF65-F5344CB8AC3E}">
        <p14:creationId xmlns:p14="http://schemas.microsoft.com/office/powerpoint/2010/main" val="509949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我们在</a:t>
            </a:r>
            <a:r>
              <a:rPr lang="en-US" altLang="zh-CN" dirty="0">
                <a:effectLst/>
                <a:latin typeface="Arial" panose="020B0604020202020204" pitchFamily="34" charset="0"/>
              </a:rPr>
              <a:t>RQ1</a:t>
            </a:r>
            <a:r>
              <a:rPr lang="zh-CN" altLang="en-US" dirty="0">
                <a:effectLst/>
                <a:latin typeface="Arial" panose="020B0604020202020204" pitchFamily="34" charset="0"/>
              </a:rPr>
              <a:t>的分析中已经看到，深度学习编程中的大部分</a:t>
            </a:r>
            <a:r>
              <a:rPr lang="en-US" altLang="zh-CN" dirty="0">
                <a:effectLst/>
                <a:latin typeface="Arial" panose="020B0604020202020204" pitchFamily="34" charset="0"/>
              </a:rPr>
              <a:t>bug</a:t>
            </a:r>
            <a:r>
              <a:rPr lang="zh-CN" altLang="en-US" dirty="0">
                <a:effectLst/>
                <a:latin typeface="Arial" panose="020B0604020202020204" pitchFamily="34" charset="0"/>
              </a:rPr>
              <a:t>都是数据</a:t>
            </a:r>
            <a:r>
              <a:rPr lang="en-US" altLang="zh-CN" dirty="0">
                <a:effectLst/>
                <a:latin typeface="Arial" panose="020B0604020202020204" pitchFamily="34" charset="0"/>
              </a:rPr>
              <a:t>bug</a:t>
            </a:r>
            <a:r>
              <a:rPr lang="zh-CN" altLang="en-US" dirty="0">
                <a:effectLst/>
                <a:latin typeface="Arial" panose="020B0604020202020204" pitchFamily="34" charset="0"/>
              </a:rPr>
              <a:t>。这些类型的错误可能会造成严重的影响，导致程序崩溃，并导致糟糕的性能。一般来说，程序员对数据验证工具的访问非常有限，甚至没有访问权限。程序员通常不知道数据是不是模型所需要的格式，不知道变量的编码是否正确，不知道是否有数据缺失从而导致模型失败</a:t>
            </a:r>
            <a:r>
              <a:rPr lang="en-US" altLang="zh-CN" dirty="0">
                <a:effectLst/>
                <a:latin typeface="Arial" panose="020B0604020202020204" pitchFamily="34" charset="0"/>
              </a:rPr>
              <a:t>,</a:t>
            </a:r>
            <a:r>
              <a:rPr lang="zh-CN" altLang="en-US" dirty="0">
                <a:effectLst/>
                <a:latin typeface="Arial" panose="020B0604020202020204" pitchFamily="34" charset="0"/>
              </a:rPr>
              <a:t>不知道训练集划分是否正确等等。这一发现表明，开发更好的数据验证工具可以帮助程序员解决大量的数据错误。由于深度学习模型与数据是强耦合的，使用模型分析工具来探究某一特定模型是否适合现有的数据，可以帮助解决这些数据与模型的强耦合问题。</a:t>
            </a:r>
            <a:endParaRPr lang="en-US" altLang="zh-CN" dirty="0">
              <a:effectLst/>
              <a:latin typeface="Arial" panose="020B0604020202020204" pitchFamily="34" charset="0"/>
            </a:endParaRPr>
          </a:p>
          <a:p>
            <a:r>
              <a:rPr lang="zh-CN" altLang="en-US" dirty="0">
                <a:effectLst/>
                <a:latin typeface="Arial" panose="020B0604020202020204" pitchFamily="34" charset="0"/>
              </a:rPr>
              <a:t>在探索</a:t>
            </a:r>
            <a:r>
              <a:rPr lang="en-US" altLang="zh-CN" dirty="0">
                <a:effectLst/>
                <a:latin typeface="Arial" panose="020B0604020202020204" pitchFamily="34" charset="0"/>
              </a:rPr>
              <a:t>RQ1</a:t>
            </a:r>
            <a:r>
              <a:rPr lang="zh-CN" altLang="en-US" dirty="0">
                <a:effectLst/>
                <a:latin typeface="Arial" panose="020B0604020202020204" pitchFamily="34" charset="0"/>
              </a:rPr>
              <a:t>时，我们也看到结构化逻辑</a:t>
            </a:r>
            <a:r>
              <a:rPr lang="en-US" altLang="zh-CN" dirty="0">
                <a:effectLst/>
                <a:latin typeface="Arial" panose="020B0604020202020204" pitchFamily="34" charset="0"/>
              </a:rPr>
              <a:t>bug</a:t>
            </a:r>
            <a:r>
              <a:rPr lang="zh-CN" altLang="en-US" dirty="0">
                <a:effectLst/>
                <a:latin typeface="Arial" panose="020B0604020202020204" pitchFamily="34" charset="0"/>
              </a:rPr>
              <a:t>是第二大类型的错误。这是由于模型的逻辑错误、隐藏层或使用错误代码等原因造成的。这些问题可以通过一些自动化的模型和参数推荐工具来解决。如何开发这类工具还需要进一步的研究。其中一种方法可以是使用</a:t>
            </a:r>
            <a:r>
              <a:rPr lang="en-US" altLang="zh-CN" dirty="0">
                <a:effectLst/>
                <a:latin typeface="Arial" panose="020B0604020202020204" pitchFamily="34" charset="0"/>
              </a:rPr>
              <a:t>Python</a:t>
            </a:r>
            <a:r>
              <a:rPr lang="zh-CN" altLang="en-US" dirty="0">
                <a:effectLst/>
                <a:latin typeface="Arial" panose="020B0604020202020204" pitchFamily="34" charset="0"/>
              </a:rPr>
              <a:t>数据集挖掘大规模的开放源代码库，并识别通用代码模式，从通用代码模式中提出样例。</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26</a:t>
            </a:fld>
            <a:endParaRPr lang="zh-CN" altLang="en-US"/>
          </a:p>
        </p:txBody>
      </p:sp>
    </p:spTree>
    <p:extLst>
      <p:ext uri="{BB962C8B-B14F-4D97-AF65-F5344CB8AC3E}">
        <p14:creationId xmlns:p14="http://schemas.microsoft.com/office/powerpoint/2010/main" val="2907134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尽管近年来，深度学习已经得到了广泛的应用，话题相关的开发者社区也越来越活跃，但使用现有的深度学习库开发软件还是可能会出错。在本文中，作者提出了一个实证研究，以探索软件使用深度学习库中的缺陷。作者研究了</a:t>
            </a:r>
            <a:r>
              <a:rPr lang="en-US" altLang="zh-CN" dirty="0">
                <a:effectLst/>
                <a:latin typeface="Arial" panose="020B0604020202020204" pitchFamily="34" charset="0"/>
              </a:rPr>
              <a:t>2716</a:t>
            </a:r>
            <a:r>
              <a:rPr lang="zh-CN" altLang="en-US" dirty="0">
                <a:effectLst/>
                <a:latin typeface="Arial" panose="020B0604020202020204" pitchFamily="34" charset="0"/>
              </a:rPr>
              <a:t>个合格的</a:t>
            </a:r>
            <a:r>
              <a:rPr lang="en-US" altLang="zh-CN" dirty="0">
                <a:effectLst/>
                <a:latin typeface="Arial" panose="020B0604020202020204" pitchFamily="34" charset="0"/>
              </a:rPr>
              <a:t>Stack Overflow</a:t>
            </a:r>
            <a:r>
              <a:rPr lang="zh-CN" altLang="en-US" dirty="0">
                <a:effectLst/>
                <a:latin typeface="Arial" panose="020B0604020202020204" pitchFamily="34" charset="0"/>
              </a:rPr>
              <a:t>帖子和</a:t>
            </a:r>
            <a:r>
              <a:rPr lang="en-US" altLang="zh-CN" dirty="0">
                <a:effectLst/>
                <a:latin typeface="Arial" panose="020B0604020202020204" pitchFamily="34" charset="0"/>
              </a:rPr>
              <a:t>500</a:t>
            </a:r>
            <a:r>
              <a:rPr lang="zh-CN" altLang="en-US" dirty="0">
                <a:effectLst/>
                <a:latin typeface="Arial" panose="020B0604020202020204" pitchFamily="34" charset="0"/>
              </a:rPr>
              <a:t>个</a:t>
            </a:r>
            <a:r>
              <a:rPr lang="en-US" altLang="zh-CN" dirty="0" err="1">
                <a:effectLst/>
                <a:latin typeface="Arial" panose="020B0604020202020204" pitchFamily="34" charset="0"/>
              </a:rPr>
              <a:t>Github</a:t>
            </a:r>
            <a:r>
              <a:rPr lang="en-US" altLang="zh-CN" dirty="0">
                <a:effectLst/>
                <a:latin typeface="Arial" panose="020B0604020202020204" pitchFamily="34" charset="0"/>
              </a:rPr>
              <a:t> bug</a:t>
            </a:r>
            <a:r>
              <a:rPr lang="zh-CN" altLang="en-US" dirty="0">
                <a:effectLst/>
                <a:latin typeface="Arial" panose="020B0604020202020204" pitchFamily="34" charset="0"/>
              </a:rPr>
              <a:t>修复提交，以识别</a:t>
            </a:r>
            <a:r>
              <a:rPr lang="en-US" altLang="zh-CN" dirty="0">
                <a:effectLst/>
                <a:latin typeface="Arial" panose="020B0604020202020204" pitchFamily="34" charset="0"/>
              </a:rPr>
              <a:t>bug</a:t>
            </a:r>
            <a:r>
              <a:rPr lang="zh-CN" altLang="en-US" dirty="0">
                <a:effectLst/>
                <a:latin typeface="Arial" panose="020B0604020202020204" pitchFamily="34" charset="0"/>
              </a:rPr>
              <a:t>类型、</a:t>
            </a:r>
            <a:r>
              <a:rPr lang="en-US" altLang="zh-CN" dirty="0">
                <a:effectLst/>
                <a:latin typeface="Arial" panose="020B0604020202020204" pitchFamily="34" charset="0"/>
              </a:rPr>
              <a:t>bug</a:t>
            </a:r>
            <a:r>
              <a:rPr lang="zh-CN" altLang="en-US" dirty="0">
                <a:effectLst/>
                <a:latin typeface="Arial" panose="020B0604020202020204" pitchFamily="34" charset="0"/>
              </a:rPr>
              <a:t>的根源、</a:t>
            </a:r>
            <a:r>
              <a:rPr lang="en-US" altLang="zh-CN" dirty="0">
                <a:effectLst/>
                <a:latin typeface="Arial" panose="020B0604020202020204" pitchFamily="34" charset="0"/>
              </a:rPr>
              <a:t>bug</a:t>
            </a:r>
            <a:r>
              <a:rPr lang="zh-CN" altLang="en-US" dirty="0">
                <a:effectLst/>
                <a:latin typeface="Arial" panose="020B0604020202020204" pitchFamily="34" charset="0"/>
              </a:rPr>
              <a:t>在使用深度学习中的影响等等。作者还进行了阶段分析，以确定深度学习开发流程中更容易出现</a:t>
            </a:r>
            <a:r>
              <a:rPr lang="en-US" altLang="zh-CN" dirty="0">
                <a:effectLst/>
                <a:latin typeface="Arial" panose="020B0604020202020204" pitchFamily="34" charset="0"/>
              </a:rPr>
              <a:t>bug</a:t>
            </a:r>
            <a:r>
              <a:rPr lang="zh-CN" altLang="en-US" dirty="0">
                <a:effectLst/>
                <a:latin typeface="Arial" panose="020B0604020202020204" pitchFamily="34" charset="0"/>
              </a:rPr>
              <a:t>的阶段。作者还研究了</a:t>
            </a:r>
            <a:r>
              <a:rPr lang="en-US" altLang="zh-CN" dirty="0">
                <a:effectLst/>
                <a:latin typeface="Arial" panose="020B0604020202020204" pitchFamily="34" charset="0"/>
              </a:rPr>
              <a:t>Stack Overflow</a:t>
            </a:r>
            <a:r>
              <a:rPr lang="zh-CN" altLang="en-US" dirty="0">
                <a:effectLst/>
                <a:latin typeface="Arial" panose="020B0604020202020204" pitchFamily="34" charset="0"/>
              </a:rPr>
              <a:t>中的</a:t>
            </a:r>
            <a:r>
              <a:rPr lang="en-US" altLang="zh-CN" dirty="0">
                <a:effectLst/>
                <a:latin typeface="Arial" panose="020B0604020202020204" pitchFamily="34" charset="0"/>
              </a:rPr>
              <a:t>bug</a:t>
            </a:r>
            <a:r>
              <a:rPr lang="zh-CN" altLang="en-US" dirty="0">
                <a:effectLst/>
                <a:latin typeface="Arial" panose="020B0604020202020204" pitchFamily="34" charset="0"/>
              </a:rPr>
              <a:t>代码，以发现导致</a:t>
            </a:r>
            <a:r>
              <a:rPr lang="en-US" altLang="zh-CN" dirty="0">
                <a:effectLst/>
                <a:latin typeface="Arial" panose="020B0604020202020204" pitchFamily="34" charset="0"/>
              </a:rPr>
              <a:t>bug</a:t>
            </a:r>
            <a:r>
              <a:rPr lang="zh-CN" altLang="en-US" dirty="0">
                <a:effectLst/>
                <a:latin typeface="Arial" panose="020B0604020202020204" pitchFamily="34" charset="0"/>
              </a:rPr>
              <a:t>的反面模式，从而理解深度学习库中的</a:t>
            </a:r>
            <a:r>
              <a:rPr lang="en-US" altLang="zh-CN" dirty="0">
                <a:effectLst/>
                <a:latin typeface="Arial" panose="020B0604020202020204" pitchFamily="34" charset="0"/>
              </a:rPr>
              <a:t>bug</a:t>
            </a:r>
            <a:r>
              <a:rPr lang="zh-CN" altLang="en-US" dirty="0">
                <a:effectLst/>
                <a:latin typeface="Arial" panose="020B0604020202020204" pitchFamily="34" charset="0"/>
              </a:rPr>
              <a:t>类型之间的强相关性。研究发现，数据</a:t>
            </a:r>
            <a:r>
              <a:rPr lang="en-US" altLang="zh-CN" dirty="0">
                <a:effectLst/>
                <a:latin typeface="Arial" panose="020B0604020202020204" pitchFamily="34" charset="0"/>
              </a:rPr>
              <a:t>bug</a:t>
            </a:r>
            <a:r>
              <a:rPr lang="zh-CN" altLang="en-US" dirty="0">
                <a:effectLst/>
                <a:latin typeface="Arial" panose="020B0604020202020204" pitchFamily="34" charset="0"/>
              </a:rPr>
              <a:t>和逻辑</a:t>
            </a:r>
            <a:r>
              <a:rPr lang="en-US" altLang="zh-CN" dirty="0">
                <a:effectLst/>
                <a:latin typeface="Arial" panose="020B0604020202020204" pitchFamily="34" charset="0"/>
              </a:rPr>
              <a:t>bug</a:t>
            </a:r>
            <a:r>
              <a:rPr lang="zh-CN" altLang="en-US" dirty="0">
                <a:effectLst/>
                <a:latin typeface="Arial" panose="020B0604020202020204" pitchFamily="34" charset="0"/>
              </a:rPr>
              <a:t>是深度学习软件中最严重的错误类型，出现的次数超过</a:t>
            </a:r>
            <a:r>
              <a:rPr lang="en-US" altLang="zh-CN" dirty="0">
                <a:effectLst/>
                <a:latin typeface="Arial" panose="020B0604020202020204" pitchFamily="34" charset="0"/>
              </a:rPr>
              <a:t>50%</a:t>
            </a:r>
            <a:r>
              <a:rPr lang="zh-CN" altLang="en-US" dirty="0">
                <a:effectLst/>
                <a:latin typeface="Arial" panose="020B0604020202020204" pitchFamily="34" charset="0"/>
              </a:rPr>
              <a:t>。这些</a:t>
            </a:r>
            <a:r>
              <a:rPr lang="en-US" altLang="zh-CN" dirty="0">
                <a:effectLst/>
                <a:latin typeface="Arial" panose="020B0604020202020204" pitchFamily="34" charset="0"/>
              </a:rPr>
              <a:t>bug</a:t>
            </a:r>
            <a:r>
              <a:rPr lang="zh-CN" altLang="en-US" dirty="0">
                <a:effectLst/>
                <a:latin typeface="Arial" panose="020B0604020202020204" pitchFamily="34" charset="0"/>
              </a:rPr>
              <a:t>的主要根源是不正确的模型参数</a:t>
            </a:r>
            <a:r>
              <a:rPr lang="en-US" altLang="zh-CN" dirty="0">
                <a:effectLst/>
                <a:latin typeface="Arial" panose="020B0604020202020204" pitchFamily="34" charset="0"/>
              </a:rPr>
              <a:t>(IPS)</a:t>
            </a:r>
            <a:r>
              <a:rPr lang="zh-CN" altLang="en-US" dirty="0">
                <a:effectLst/>
                <a:latin typeface="Arial" panose="020B0604020202020204" pitchFamily="34" charset="0"/>
              </a:rPr>
              <a:t>和结构效率低下</a:t>
            </a:r>
            <a:r>
              <a:rPr lang="en-US" altLang="zh-CN" dirty="0">
                <a:effectLst/>
                <a:latin typeface="Arial" panose="020B0604020202020204" pitchFamily="34" charset="0"/>
              </a:rPr>
              <a:t>(SI)</a:t>
            </a:r>
            <a:r>
              <a:rPr lang="zh-CN" altLang="en-US" dirty="0">
                <a:effectLst/>
                <a:latin typeface="Arial" panose="020B0604020202020204" pitchFamily="34" charset="0"/>
              </a:rPr>
              <a:t>导致的。最后，深度学习库中的</a:t>
            </a:r>
            <a:r>
              <a:rPr lang="en-US" altLang="zh-CN" dirty="0">
                <a:effectLst/>
                <a:latin typeface="Arial" panose="020B0604020202020204" pitchFamily="34" charset="0"/>
              </a:rPr>
              <a:t>bug</a:t>
            </a:r>
            <a:r>
              <a:rPr lang="zh-CN" altLang="en-US" dirty="0">
                <a:effectLst/>
                <a:latin typeface="Arial" panose="020B0604020202020204" pitchFamily="34" charset="0"/>
              </a:rPr>
              <a:t>是紧密相关的。这项工作为后续的研究开辟了多种途径。例如，虽然现在已经研究了</a:t>
            </a:r>
            <a:r>
              <a:rPr lang="en-US" altLang="zh-CN" dirty="0">
                <a:effectLst/>
                <a:latin typeface="Arial" panose="020B0604020202020204" pitchFamily="34" charset="0"/>
              </a:rPr>
              <a:t>bug</a:t>
            </a:r>
            <a:r>
              <a:rPr lang="zh-CN" altLang="en-US" dirty="0">
                <a:effectLst/>
                <a:latin typeface="Arial" panose="020B0604020202020204" pitchFamily="34" charset="0"/>
              </a:rPr>
              <a:t>的类型，但目前还没有检查程序员所使用的修复策略。这项研究可以在一个相对适中的数据集上，也可以在一个更大的数据集上重复进行。</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27</a:t>
            </a:fld>
            <a:endParaRPr lang="zh-CN" altLang="en-US"/>
          </a:p>
        </p:txBody>
      </p:sp>
    </p:spTree>
    <p:extLst>
      <p:ext uri="{BB962C8B-B14F-4D97-AF65-F5344CB8AC3E}">
        <p14:creationId xmlns:p14="http://schemas.microsoft.com/office/powerpoint/2010/main" val="1293917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28</a:t>
            </a:fld>
            <a:endParaRPr lang="zh-CN" altLang="en-US"/>
          </a:p>
        </p:txBody>
      </p:sp>
    </p:spTree>
    <p:extLst>
      <p:ext uri="{BB962C8B-B14F-4D97-AF65-F5344CB8AC3E}">
        <p14:creationId xmlns:p14="http://schemas.microsoft.com/office/powerpoint/2010/main" val="100948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首先介绍本篇论文的研究动机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目前，深度学习在学业界和工业届都备受关注。深度学习算法使用多层转换函数将输入转换为输出，每一层依次学习数据中更高层次的抽象。</a:t>
            </a:r>
            <a:r>
              <a:rPr lang="zh-CN" altLang="en-US" dirty="0">
                <a:effectLst/>
                <a:latin typeface="Arial" panose="020B0604020202020204" pitchFamily="34" charset="0"/>
              </a:rPr>
              <a:t>在深度学习依旧十分火热的今天，对深度学习在软件工程实践中的研究是值得的。这项工作的研究重点是使用深度学习库的软件的缺陷特征。</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之前关于这个主题的工作通常分为两类，一类是研究机器学习库自身实现中的</a:t>
            </a:r>
            <a:r>
              <a:rPr lang="en-US" altLang="zh-CN" dirty="0"/>
              <a:t>bug</a:t>
            </a:r>
            <a:r>
              <a:rPr lang="zh-CN" altLang="en-US" dirty="0"/>
              <a:t>，另一类是研究特定深度学习库使用中的</a:t>
            </a:r>
            <a:r>
              <a:rPr lang="en-US" altLang="zh-CN" dirty="0"/>
              <a:t>bug</a:t>
            </a:r>
            <a:r>
              <a:rPr lang="zh-CN" altLang="en-US" dirty="0"/>
              <a:t>。</a:t>
            </a:r>
            <a:r>
              <a:rPr lang="zh-CN" altLang="en-US" dirty="0">
                <a:effectLst/>
                <a:latin typeface="Arial" panose="020B0604020202020204" pitchFamily="34" charset="0"/>
              </a:rPr>
              <a:t>第一类的一个关键工作是</a:t>
            </a:r>
            <a:r>
              <a:rPr lang="en-US" altLang="zh-CN" dirty="0" err="1">
                <a:effectLst/>
                <a:latin typeface="Arial" panose="020B0604020202020204" pitchFamily="34" charset="0"/>
              </a:rPr>
              <a:t>Thung</a:t>
            </a:r>
            <a:r>
              <a:rPr lang="zh-CN" altLang="en-US" dirty="0">
                <a:effectLst/>
                <a:latin typeface="Arial" panose="020B0604020202020204" pitchFamily="34" charset="0"/>
              </a:rPr>
              <a:t>等人，他们研究了三个机器学习系统</a:t>
            </a:r>
            <a:r>
              <a:rPr lang="en-US" altLang="zh-CN" dirty="0">
                <a:effectLst/>
                <a:latin typeface="Arial" panose="020B0604020202020204" pitchFamily="34" charset="0"/>
              </a:rPr>
              <a:t>Mahout</a:t>
            </a:r>
            <a:r>
              <a:rPr lang="zh-CN" altLang="en-US" dirty="0">
                <a:effectLst/>
                <a:latin typeface="Arial" panose="020B0604020202020204" pitchFamily="34" charset="0"/>
              </a:rPr>
              <a:t>、</a:t>
            </a:r>
            <a:r>
              <a:rPr lang="en-US" altLang="zh-CN" dirty="0">
                <a:effectLst/>
                <a:latin typeface="Arial" panose="020B0604020202020204" pitchFamily="34" charset="0"/>
              </a:rPr>
              <a:t>Lucene</a:t>
            </a:r>
            <a:r>
              <a:rPr lang="zh-CN" altLang="en-US" dirty="0">
                <a:effectLst/>
                <a:latin typeface="Arial" panose="020B0604020202020204" pitchFamily="34" charset="0"/>
              </a:rPr>
              <a:t>和</a:t>
            </a:r>
            <a:r>
              <a:rPr lang="en-US" altLang="zh-CN" dirty="0" err="1">
                <a:effectLst/>
                <a:latin typeface="Arial" panose="020B0604020202020204" pitchFamily="34" charset="0"/>
              </a:rPr>
              <a:t>OpenNLP</a:t>
            </a:r>
            <a:r>
              <a:rPr lang="zh-CN" altLang="en-US" dirty="0">
                <a:effectLst/>
                <a:latin typeface="Arial" panose="020B0604020202020204" pitchFamily="34" charset="0"/>
              </a:rPr>
              <a:t>实现中的</a:t>
            </a:r>
            <a:r>
              <a:rPr lang="en-US" altLang="zh-CN" dirty="0">
                <a:effectLst/>
                <a:latin typeface="Arial" panose="020B0604020202020204" pitchFamily="34" charset="0"/>
              </a:rPr>
              <a:t>bug</a:t>
            </a:r>
            <a:r>
              <a:rPr lang="zh-CN" altLang="en-US" dirty="0">
                <a:effectLst/>
                <a:latin typeface="Arial" panose="020B0604020202020204" pitchFamily="34" charset="0"/>
              </a:rPr>
              <a:t>。在第二类中，</a:t>
            </a:r>
            <a:r>
              <a:rPr lang="en-US" altLang="zh-CN" dirty="0">
                <a:effectLst/>
                <a:latin typeface="Arial" panose="020B0604020202020204" pitchFamily="34" charset="0"/>
              </a:rPr>
              <a:t>Zhang</a:t>
            </a:r>
            <a:r>
              <a:rPr lang="zh-CN" altLang="en-US" dirty="0">
                <a:effectLst/>
                <a:latin typeface="Arial" panose="020B0604020202020204" pitchFamily="34" charset="0"/>
              </a:rPr>
              <a:t>等人研究了使用</a:t>
            </a:r>
            <a:r>
              <a:rPr lang="en-US" altLang="zh-CN" dirty="0" err="1">
                <a:effectLst/>
                <a:latin typeface="Arial" panose="020B0604020202020204" pitchFamily="34" charset="0"/>
              </a:rPr>
              <a:t>Tensorflow</a:t>
            </a:r>
            <a:r>
              <a:rPr lang="zh-CN" altLang="en-US" dirty="0">
                <a:effectLst/>
                <a:latin typeface="Arial" panose="020B0604020202020204" pitchFamily="34" charset="0"/>
              </a:rPr>
              <a:t>库的软件中的</a:t>
            </a:r>
            <a:r>
              <a:rPr lang="en-US" altLang="zh-CN" dirty="0">
                <a:effectLst/>
                <a:latin typeface="Arial" panose="020B0604020202020204" pitchFamily="34" charset="0"/>
              </a:rPr>
              <a:t>bug</a:t>
            </a:r>
            <a:r>
              <a:rPr lang="zh-CN" altLang="en-US" dirty="0">
                <a:effectLst/>
                <a:latin typeface="Arial" panose="020B0604020202020204" pitchFamily="34" charset="0"/>
              </a:rPr>
              <a:t>。</a:t>
            </a:r>
            <a:r>
              <a:rPr lang="zh-CN" altLang="en-US" dirty="0"/>
              <a:t>虽然这两类方法都提高了我们对深度学习系统的认识，但我们还没有对在深度学习库遇到的</a:t>
            </a:r>
            <a:r>
              <a:rPr lang="en-US" altLang="zh-CN" dirty="0"/>
              <a:t>bug</a:t>
            </a:r>
            <a:r>
              <a:rPr lang="zh-CN" altLang="en-US" dirty="0"/>
              <a:t>有一个全面的了解。</a:t>
            </a:r>
          </a:p>
        </p:txBody>
      </p:sp>
      <p:sp>
        <p:nvSpPr>
          <p:cNvPr id="4" name="灯片编号占位符 3"/>
          <p:cNvSpPr>
            <a:spLocks noGrp="1"/>
          </p:cNvSpPr>
          <p:nvPr>
            <p:ph type="sldNum" sz="quarter" idx="5"/>
          </p:nvPr>
        </p:nvSpPr>
        <p:spPr/>
        <p:txBody>
          <a:bodyPr/>
          <a:lstStyle/>
          <a:p>
            <a:fld id="{EA12E996-05BA-4B86-8B78-0A6663A60F0D}" type="slidenum">
              <a:rPr lang="zh-CN" altLang="en-US" smtClean="0"/>
              <a:t>3</a:t>
            </a:fld>
            <a:endParaRPr lang="zh-CN" altLang="en-US"/>
          </a:p>
        </p:txBody>
      </p:sp>
    </p:spTree>
    <p:extLst>
      <p:ext uri="{BB962C8B-B14F-4D97-AF65-F5344CB8AC3E}">
        <p14:creationId xmlns:p14="http://schemas.microsoft.com/office/powerpoint/2010/main" val="3399021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这项工作对在使用深度学习库中出现的</a:t>
            </a:r>
            <a:r>
              <a:rPr lang="en-US" altLang="zh-CN" dirty="0">
                <a:effectLst/>
                <a:latin typeface="Arial" panose="020B0604020202020204" pitchFamily="34" charset="0"/>
              </a:rPr>
              <a:t>bug</a:t>
            </a:r>
            <a:r>
              <a:rPr lang="zh-CN" altLang="en-US" dirty="0">
                <a:effectLst/>
                <a:latin typeface="Arial" panose="020B0604020202020204" pitchFamily="34" charset="0"/>
              </a:rPr>
              <a:t>进行了全面的研究。基于开发者问答论坛</a:t>
            </a:r>
            <a:r>
              <a:rPr lang="en-US" altLang="zh-CN" dirty="0">
                <a:effectLst/>
                <a:latin typeface="Arial" panose="020B0604020202020204" pitchFamily="34" charset="0"/>
              </a:rPr>
              <a:t>Stack Overflow</a:t>
            </a:r>
            <a:r>
              <a:rPr lang="zh-CN" altLang="en-US" dirty="0">
                <a:effectLst/>
                <a:latin typeface="Arial" panose="020B0604020202020204" pitchFamily="34" charset="0"/>
              </a:rPr>
              <a:t>的用户数量，共选出了五大流行的深度学习库</a:t>
            </a:r>
            <a:r>
              <a:rPr lang="en-US" altLang="zh-CN" dirty="0">
                <a:effectLst/>
                <a:latin typeface="Arial" panose="020B0604020202020204" pitchFamily="34" charset="0"/>
              </a:rPr>
              <a:t>Caffe</a:t>
            </a:r>
            <a:r>
              <a:rPr lang="zh-CN" altLang="en-US" dirty="0">
                <a:effectLst/>
                <a:latin typeface="Arial" panose="020B0604020202020204" pitchFamily="34" charset="0"/>
              </a:rPr>
              <a:t>、</a:t>
            </a:r>
            <a:r>
              <a:rPr lang="en-US" altLang="zh-CN" dirty="0" err="1">
                <a:effectLst/>
                <a:latin typeface="Arial" panose="020B0604020202020204" pitchFamily="34" charset="0"/>
              </a:rPr>
              <a:t>Keras</a:t>
            </a:r>
            <a:r>
              <a:rPr lang="zh-CN" altLang="en-US" dirty="0">
                <a:effectLst/>
                <a:latin typeface="Arial" panose="020B0604020202020204" pitchFamily="34" charset="0"/>
              </a:rPr>
              <a:t>、</a:t>
            </a:r>
            <a:r>
              <a:rPr lang="en-US" altLang="zh-CN" dirty="0" err="1">
                <a:effectLst/>
                <a:latin typeface="Arial" panose="020B0604020202020204" pitchFamily="34" charset="0"/>
              </a:rPr>
              <a:t>Tensorflow</a:t>
            </a:r>
            <a:r>
              <a:rPr lang="zh-CN" altLang="en-US" dirty="0">
                <a:effectLst/>
                <a:latin typeface="Arial" panose="020B0604020202020204" pitchFamily="34" charset="0"/>
              </a:rPr>
              <a:t>、</a:t>
            </a:r>
            <a:r>
              <a:rPr lang="en-US" altLang="zh-CN" dirty="0">
                <a:effectLst/>
                <a:latin typeface="Arial" panose="020B0604020202020204" pitchFamily="34" charset="0"/>
              </a:rPr>
              <a:t>Theano</a:t>
            </a:r>
            <a:r>
              <a:rPr lang="zh-CN" altLang="en-US" dirty="0">
                <a:effectLst/>
                <a:latin typeface="Arial" panose="020B0604020202020204" pitchFamily="34" charset="0"/>
              </a:rPr>
              <a:t>和</a:t>
            </a:r>
            <a:r>
              <a:rPr lang="en-US" altLang="zh-CN" dirty="0">
                <a:effectLst/>
                <a:latin typeface="Arial" panose="020B0604020202020204" pitchFamily="34" charset="0"/>
              </a:rPr>
              <a:t>Torch</a:t>
            </a:r>
            <a:r>
              <a:rPr lang="zh-CN" altLang="en-US" dirty="0">
                <a:effectLst/>
                <a:latin typeface="Arial" panose="020B0604020202020204" pitchFamily="34" charset="0"/>
              </a:rPr>
              <a:t>。虽然这些库都是用于深度学习的，但它们都有不同的设计目标，因此，同时研究它们可以让我们比较和对比它们的设计目标和使用中的</a:t>
            </a:r>
            <a:r>
              <a:rPr lang="en-US" altLang="zh-CN" dirty="0">
                <a:effectLst/>
                <a:latin typeface="Arial" panose="020B0604020202020204" pitchFamily="34" charset="0"/>
              </a:rPr>
              <a:t>bug</a:t>
            </a:r>
            <a:r>
              <a:rPr lang="zh-CN" altLang="en-US" dirty="0">
                <a:effectLst/>
                <a:latin typeface="Arial" panose="020B0604020202020204" pitchFamily="34" charset="0"/>
              </a:rPr>
              <a:t>。</a:t>
            </a:r>
          </a:p>
          <a:p>
            <a:r>
              <a:rPr lang="zh-CN" altLang="en-US" dirty="0">
                <a:effectLst/>
                <a:latin typeface="Arial" panose="020B0604020202020204" pitchFamily="34" charset="0"/>
              </a:rPr>
              <a:t>在研究中共使用了两个数据源</a:t>
            </a:r>
            <a:r>
              <a:rPr lang="en-US" altLang="zh-CN" dirty="0">
                <a:effectLst/>
                <a:latin typeface="Arial" panose="020B0604020202020204" pitchFamily="34" charset="0"/>
              </a:rPr>
              <a:t>:Stack Overflow</a:t>
            </a:r>
            <a:r>
              <a:rPr lang="zh-CN" altLang="en-US" dirty="0">
                <a:effectLst/>
                <a:latin typeface="Arial" panose="020B0604020202020204" pitchFamily="34" charset="0"/>
              </a:rPr>
              <a:t>的帖子，以及</a:t>
            </a:r>
            <a:r>
              <a:rPr lang="en-US" altLang="zh-CN" dirty="0" err="1">
                <a:effectLst/>
                <a:latin typeface="Arial" panose="020B0604020202020204" pitchFamily="34" charset="0"/>
              </a:rPr>
              <a:t>Github</a:t>
            </a:r>
            <a:r>
              <a:rPr lang="zh-CN" altLang="en-US" dirty="0">
                <a:effectLst/>
                <a:latin typeface="Arial" panose="020B0604020202020204" pitchFamily="34" charset="0"/>
              </a:rPr>
              <a:t>中的</a:t>
            </a:r>
            <a:r>
              <a:rPr lang="en-US" altLang="zh-CN" dirty="0">
                <a:effectLst/>
                <a:latin typeface="Arial" panose="020B0604020202020204" pitchFamily="34" charset="0"/>
              </a:rPr>
              <a:t>bug</a:t>
            </a:r>
            <a:r>
              <a:rPr lang="zh-CN" altLang="en-US" dirty="0">
                <a:effectLst/>
                <a:latin typeface="Arial" panose="020B0604020202020204" pitchFamily="34" charset="0"/>
              </a:rPr>
              <a:t>修复提交。第一个数据集主要是了解开发人员在使用深度学习库构建软件时遇到的</a:t>
            </a:r>
            <a:r>
              <a:rPr lang="en-US" altLang="zh-CN" dirty="0">
                <a:effectLst/>
                <a:latin typeface="Arial" panose="020B0604020202020204" pitchFamily="34" charset="0"/>
              </a:rPr>
              <a:t>bug</a:t>
            </a:r>
            <a:r>
              <a:rPr lang="zh-CN" altLang="en-US" dirty="0">
                <a:effectLst/>
                <a:latin typeface="Arial" panose="020B0604020202020204" pitchFamily="34" charset="0"/>
              </a:rPr>
              <a:t>，许多错误通常会在问答论坛的讨论基础上得到修复。第二个数据集主要包括在开源软件中发现和修复的</a:t>
            </a:r>
            <a:r>
              <a:rPr lang="en-US" altLang="zh-CN" dirty="0">
                <a:effectLst/>
                <a:latin typeface="Arial" panose="020B0604020202020204" pitchFamily="34" charset="0"/>
              </a:rPr>
              <a:t>bug</a:t>
            </a:r>
            <a:r>
              <a:rPr lang="zh-CN" altLang="en-US" dirty="0">
                <a:effectLst/>
                <a:latin typeface="Arial" panose="020B0604020202020204" pitchFamily="34" charset="0"/>
              </a:rPr>
              <a:t>。</a:t>
            </a:r>
            <a:endParaRPr lang="en-US" altLang="zh-CN"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4</a:t>
            </a:fld>
            <a:endParaRPr lang="zh-CN" altLang="en-US"/>
          </a:p>
        </p:txBody>
      </p:sp>
    </p:spTree>
    <p:extLst>
      <p:ext uri="{BB962C8B-B14F-4D97-AF65-F5344CB8AC3E}">
        <p14:creationId xmlns:p14="http://schemas.microsoft.com/office/powerpoint/2010/main" val="560010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研究主要集中在以上</a:t>
            </a:r>
            <a:r>
              <a:rPr lang="en-US" altLang="zh-CN" b="0" i="0" dirty="0">
                <a:solidFill>
                  <a:srgbClr val="333333"/>
                </a:solidFill>
                <a:effectLst/>
                <a:latin typeface="Arial" panose="020B0604020202020204" pitchFamily="34" charset="0"/>
              </a:rPr>
              <a:t>6</a:t>
            </a:r>
            <a:r>
              <a:rPr lang="zh-CN" altLang="en-US" b="0" i="0" dirty="0">
                <a:solidFill>
                  <a:srgbClr val="333333"/>
                </a:solidFill>
                <a:effectLst/>
                <a:latin typeface="Arial" panose="020B0604020202020204" pitchFamily="34" charset="0"/>
              </a:rPr>
              <a:t>个问题。</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那些</a:t>
            </a:r>
            <a:r>
              <a:rPr lang="en-US" altLang="zh-CN" b="0" i="0" dirty="0">
                <a:solidFill>
                  <a:srgbClr val="333333"/>
                </a:solidFill>
                <a:effectLst/>
                <a:latin typeface="Arial" panose="020B0604020202020204" pitchFamily="34" charset="0"/>
              </a:rPr>
              <a:t>bug</a:t>
            </a:r>
            <a:r>
              <a:rPr lang="zh-CN" altLang="en-US" b="0" i="0" dirty="0">
                <a:solidFill>
                  <a:srgbClr val="333333"/>
                </a:solidFill>
                <a:effectLst/>
                <a:latin typeface="Arial" panose="020B0604020202020204" pitchFamily="34" charset="0"/>
              </a:rPr>
              <a:t>类型是更加常见的</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2.Bug</a:t>
            </a:r>
            <a:r>
              <a:rPr lang="zh-CN" altLang="en-US" b="0" i="0" dirty="0">
                <a:solidFill>
                  <a:srgbClr val="333333"/>
                </a:solidFill>
                <a:effectLst/>
                <a:latin typeface="Arial" panose="020B0604020202020204" pitchFamily="34" charset="0"/>
              </a:rPr>
              <a:t>出现的根本原因</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3.Bug</a:t>
            </a:r>
            <a:r>
              <a:rPr lang="zh-CN" altLang="en-US" b="0" i="0" dirty="0">
                <a:solidFill>
                  <a:srgbClr val="333333"/>
                </a:solidFill>
                <a:effectLst/>
                <a:latin typeface="Arial" panose="020B0604020202020204" pitchFamily="34" charset="0"/>
              </a:rPr>
              <a:t>产生的影响</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Arial" panose="020B0604020202020204" pitchFamily="34" charset="0"/>
              </a:rPr>
              <a:t>4.</a:t>
            </a:r>
            <a:r>
              <a:rPr lang="zh-CN" altLang="en-US" b="0" i="0" dirty="0">
                <a:solidFill>
                  <a:srgbClr val="333333"/>
                </a:solidFill>
                <a:effectLst/>
                <a:latin typeface="Arial" panose="020B0604020202020204" pitchFamily="34" charset="0"/>
              </a:rPr>
              <a:t>深度学习的哪些阶段更加容易出</a:t>
            </a:r>
            <a:r>
              <a:rPr lang="en-US" altLang="zh-CN" b="0" i="0" dirty="0">
                <a:solidFill>
                  <a:srgbClr val="333333"/>
                </a:solidFill>
                <a:effectLst/>
                <a:latin typeface="Arial" panose="020B0604020202020204" pitchFamily="34" charset="0"/>
              </a:rPr>
              <a:t>bug</a:t>
            </a:r>
            <a:r>
              <a:rPr lang="zh-CN" altLang="en-US" b="0" i="0" dirty="0">
                <a:solidFill>
                  <a:srgbClr val="333333"/>
                </a:solidFill>
                <a:effectLst/>
                <a:latin typeface="Arial" panose="020B0604020202020204" pitchFamily="34" charset="0"/>
              </a:rPr>
              <a:t>？深度学习过程可分为七个阶段，包括数据收集、数据准备、模型选择、训练、评估、超参数调整和预测。</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Arial" panose="020B0604020202020204" pitchFamily="34" charset="0"/>
              </a:rPr>
              <a:t>5.</a:t>
            </a:r>
            <a:r>
              <a:rPr lang="zh-CN" altLang="en-US" b="0" i="0" dirty="0">
                <a:solidFill>
                  <a:srgbClr val="666666"/>
                </a:solidFill>
                <a:effectLst/>
                <a:latin typeface="Arial" panose="020B0604020202020204" pitchFamily="34" charset="0"/>
              </a:rPr>
              <a:t>这些</a:t>
            </a:r>
            <a:r>
              <a:rPr lang="en-US" altLang="zh-CN" b="0" i="0" dirty="0">
                <a:solidFill>
                  <a:srgbClr val="666666"/>
                </a:solidFill>
                <a:effectLst/>
                <a:latin typeface="Arial" panose="020B0604020202020204" pitchFamily="34" charset="0"/>
              </a:rPr>
              <a:t>bug</a:t>
            </a:r>
            <a:r>
              <a:rPr lang="zh-CN" altLang="en-US" b="0" i="0" dirty="0">
                <a:solidFill>
                  <a:srgbClr val="666666"/>
                </a:solidFill>
                <a:effectLst/>
                <a:latin typeface="Arial" panose="020B0604020202020204" pitchFamily="34" charset="0"/>
              </a:rPr>
              <a:t>遵循一个共同的模式吗</a:t>
            </a:r>
          </a:p>
          <a:p>
            <a:r>
              <a:rPr lang="en-US" altLang="zh-CN" b="0" i="0" dirty="0">
                <a:solidFill>
                  <a:srgbClr val="333333"/>
                </a:solidFill>
                <a:effectLst/>
                <a:latin typeface="Arial" panose="020B0604020202020204" pitchFamily="34" charset="0"/>
              </a:rPr>
              <a:t>6.Bug</a:t>
            </a:r>
            <a:r>
              <a:rPr lang="zh-CN" altLang="en-US" b="0" i="0" dirty="0">
                <a:solidFill>
                  <a:srgbClr val="333333"/>
                </a:solidFill>
                <a:effectLst/>
                <a:latin typeface="Arial" panose="020B0604020202020204" pitchFamily="34" charset="0"/>
              </a:rPr>
              <a:t>是如何变化的</a:t>
            </a:r>
            <a:endParaRPr lang="en-US" altLang="zh-CN" b="0" i="0" dirty="0">
              <a:solidFill>
                <a:srgbClr val="3333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A12E996-05BA-4B86-8B78-0A6663A60F0D}" type="slidenum">
              <a:rPr lang="zh-CN" altLang="en-US" smtClean="0"/>
              <a:t>5</a:t>
            </a:fld>
            <a:endParaRPr lang="zh-CN" altLang="en-US"/>
          </a:p>
        </p:txBody>
      </p:sp>
    </p:spTree>
    <p:extLst>
      <p:ext uri="{BB962C8B-B14F-4D97-AF65-F5344CB8AC3E}">
        <p14:creationId xmlns:p14="http://schemas.microsoft.com/office/powerpoint/2010/main" val="343474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接下来介绍研究时所使用的方法（研究流程）</a:t>
            </a:r>
            <a:endParaRPr lang="en-US" altLang="zh-CN" dirty="0"/>
          </a:p>
          <a:p>
            <a:r>
              <a:rPr lang="zh-CN" altLang="en-US" dirty="0"/>
              <a:t>首先进行数据的收集</a:t>
            </a:r>
            <a:endParaRPr lang="en-US" altLang="zh-CN" dirty="0"/>
          </a:p>
          <a:p>
            <a:r>
              <a:rPr lang="zh-CN" altLang="en-US" dirty="0"/>
              <a:t>在</a:t>
            </a:r>
            <a:r>
              <a:rPr lang="en-US" altLang="zh-CN" dirty="0"/>
              <a:t>Stack Overflow</a:t>
            </a:r>
            <a:r>
              <a:rPr lang="zh-CN" altLang="en-US" dirty="0"/>
              <a:t>上，首先对标有之前提到的五个机器学习库的帖子进行筛选，然后</a:t>
            </a:r>
            <a:r>
              <a:rPr lang="zh-CN" altLang="en-US" b="0" i="0" dirty="0">
                <a:solidFill>
                  <a:srgbClr val="333333"/>
                </a:solidFill>
                <a:effectLst/>
                <a:latin typeface="Arial" panose="020B0604020202020204" pitchFamily="34" charset="0"/>
              </a:rPr>
              <a:t>过滤掉不包含任何源代码的帖子，因为关于</a:t>
            </a:r>
            <a:r>
              <a:rPr lang="en-US" altLang="zh-CN" b="0" i="0" dirty="0">
                <a:solidFill>
                  <a:srgbClr val="333333"/>
                </a:solidFill>
                <a:effectLst/>
                <a:latin typeface="Arial" panose="020B0604020202020204" pitchFamily="34" charset="0"/>
              </a:rPr>
              <a:t>bug</a:t>
            </a:r>
            <a:r>
              <a:rPr lang="zh-CN" altLang="en-US" b="0" i="0" dirty="0">
                <a:solidFill>
                  <a:srgbClr val="333333"/>
                </a:solidFill>
                <a:effectLst/>
                <a:latin typeface="Arial" panose="020B0604020202020204" pitchFamily="34" charset="0"/>
              </a:rPr>
              <a:t>的帖子通常是包含代码片段的，再找点赞与差评相差超过</a:t>
            </a:r>
            <a:r>
              <a:rPr lang="en-US" altLang="zh-CN" b="0" i="0" dirty="0">
                <a:solidFill>
                  <a:srgbClr val="333333"/>
                </a:solidFill>
                <a:effectLst/>
                <a:latin typeface="Arial" panose="020B0604020202020204" pitchFamily="34" charset="0"/>
              </a:rPr>
              <a:t>5</a:t>
            </a:r>
            <a:r>
              <a:rPr lang="zh-CN" altLang="en-US" b="0" i="0" dirty="0">
                <a:solidFill>
                  <a:srgbClr val="333333"/>
                </a:solidFill>
                <a:effectLst/>
                <a:latin typeface="Arial" panose="020B0604020202020204" pitchFamily="34" charset="0"/>
              </a:rPr>
              <a:t>的帖子，以简单出筛选高质量的内容。最后再进行人工阅读，选择符合研究要求的帖子。</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6</a:t>
            </a:fld>
            <a:endParaRPr lang="zh-CN" altLang="en-US"/>
          </a:p>
        </p:txBody>
      </p:sp>
    </p:spTree>
    <p:extLst>
      <p:ext uri="{BB962C8B-B14F-4D97-AF65-F5344CB8AC3E}">
        <p14:creationId xmlns:p14="http://schemas.microsoft.com/office/powerpoint/2010/main" val="2999884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err="1"/>
              <a:t>Github</a:t>
            </a:r>
            <a:r>
              <a:rPr lang="zh-CN" altLang="en-US" dirty="0"/>
              <a:t>上，首先找到包含相关库的</a:t>
            </a:r>
            <a:r>
              <a:rPr lang="en-US" altLang="zh-CN" dirty="0" err="1"/>
              <a:t>Github</a:t>
            </a:r>
            <a:r>
              <a:rPr lang="zh-CN" altLang="en-US" dirty="0"/>
              <a:t>仓库，挑出标题包含</a:t>
            </a:r>
            <a:r>
              <a:rPr lang="en-US" altLang="zh-CN" dirty="0"/>
              <a:t>fix</a:t>
            </a:r>
            <a:r>
              <a:rPr lang="zh-CN" altLang="en-US" dirty="0"/>
              <a:t>的，人工查询其中是否包含导入深度学习库的语句，然后为每个仓库随机选择</a:t>
            </a:r>
            <a:r>
              <a:rPr lang="en-US" altLang="zh-CN" dirty="0"/>
              <a:t>100</a:t>
            </a:r>
            <a:r>
              <a:rPr lang="zh-CN" altLang="en-US" dirty="0"/>
              <a:t>个提交，最后进行人工阅读筛选</a:t>
            </a:r>
            <a:r>
              <a:rPr lang="en-US" altLang="zh-CN" dirty="0"/>
              <a:t>bug</a:t>
            </a:r>
            <a:r>
              <a:rPr lang="zh-CN" altLang="en-US" dirty="0"/>
              <a:t>。</a:t>
            </a:r>
          </a:p>
        </p:txBody>
      </p:sp>
      <p:sp>
        <p:nvSpPr>
          <p:cNvPr id="4" name="灯片编号占位符 3"/>
          <p:cNvSpPr>
            <a:spLocks noGrp="1"/>
          </p:cNvSpPr>
          <p:nvPr>
            <p:ph type="sldNum" sz="quarter" idx="5"/>
          </p:nvPr>
        </p:nvSpPr>
        <p:spPr/>
        <p:txBody>
          <a:bodyPr/>
          <a:lstStyle/>
          <a:p>
            <a:fld id="{EA12E996-05BA-4B86-8B78-0A6663A60F0D}" type="slidenum">
              <a:rPr lang="zh-CN" altLang="en-US" smtClean="0"/>
              <a:t>7</a:t>
            </a:fld>
            <a:endParaRPr lang="zh-CN" altLang="en-US"/>
          </a:p>
        </p:txBody>
      </p:sp>
    </p:spTree>
    <p:extLst>
      <p:ext uri="{BB962C8B-B14F-4D97-AF65-F5344CB8AC3E}">
        <p14:creationId xmlns:p14="http://schemas.microsoft.com/office/powerpoint/2010/main" val="305995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下一步是进行</a:t>
            </a:r>
            <a:r>
              <a:rPr lang="en-US" altLang="zh-CN" dirty="0"/>
              <a:t>bug</a:t>
            </a:r>
            <a:r>
              <a:rPr lang="zh-CN" altLang="en-US" dirty="0"/>
              <a:t>的分类。分类的好坏基于</a:t>
            </a:r>
            <a:r>
              <a:rPr lang="en-US" altLang="zh-CN" dirty="0"/>
              <a:t>Kappa</a:t>
            </a:r>
            <a:r>
              <a:rPr lang="zh-CN" altLang="en-US" dirty="0"/>
              <a:t>系数，含义如右图所示。</a:t>
            </a:r>
            <a:endParaRPr lang="en-US" altLang="zh-CN" dirty="0"/>
          </a:p>
          <a:p>
            <a:r>
              <a:rPr lang="zh-CN" altLang="en-US" dirty="0"/>
              <a:t>分类的标准和方法主要是由本文的二作和三作研究的。在标记了</a:t>
            </a:r>
            <a:r>
              <a:rPr lang="en-US" altLang="zh-CN" dirty="0"/>
              <a:t>5%</a:t>
            </a:r>
            <a:r>
              <a:rPr lang="zh-CN" altLang="en-US" dirty="0"/>
              <a:t>的内容之后，</a:t>
            </a:r>
            <a:r>
              <a:rPr lang="en-US" altLang="zh-CN" dirty="0"/>
              <a:t>Kappa</a:t>
            </a:r>
            <a:r>
              <a:rPr lang="zh-CN" altLang="en-US" dirty="0"/>
              <a:t>系数接近于</a:t>
            </a:r>
            <a:r>
              <a:rPr lang="en-US" altLang="zh-CN" dirty="0"/>
              <a:t>0</a:t>
            </a:r>
            <a:r>
              <a:rPr lang="zh-CN" altLang="en-US" dirty="0"/>
              <a:t>，所以他们为评价的人又进行了一次培训，将标签和它们的含义解释了一次之后，又以</a:t>
            </a:r>
            <a:r>
              <a:rPr lang="en-US" altLang="zh-CN" dirty="0"/>
              <a:t>10%</a:t>
            </a:r>
            <a:r>
              <a:rPr lang="zh-CN" altLang="en-US" dirty="0"/>
              <a:t>的比例进行了标签分类，</a:t>
            </a:r>
            <a:r>
              <a:rPr lang="en-US" altLang="zh-CN" dirty="0"/>
              <a:t>Kappa</a:t>
            </a:r>
            <a:r>
              <a:rPr lang="zh-CN" altLang="en-US" dirty="0"/>
              <a:t>系数为</a:t>
            </a:r>
            <a:r>
              <a:rPr lang="en-US" altLang="zh-CN" dirty="0"/>
              <a:t>82%</a:t>
            </a:r>
            <a:r>
              <a:rPr lang="zh-CN" altLang="en-US" dirty="0"/>
              <a:t>。作者们</a:t>
            </a:r>
            <a:r>
              <a:rPr lang="zh-CN" altLang="en-US" dirty="0">
                <a:effectLst/>
                <a:latin typeface="Arial" panose="020B0604020202020204" pitchFamily="34" charset="0"/>
              </a:rPr>
              <a:t>再次讨论结果，找出主要分歧的原因，进一步完善了分类方法。最后，在</a:t>
            </a:r>
            <a:r>
              <a:rPr lang="en-US" altLang="zh-CN" dirty="0">
                <a:effectLst/>
                <a:latin typeface="Arial" panose="020B0604020202020204" pitchFamily="34" charset="0"/>
              </a:rPr>
              <a:t>Kappa</a:t>
            </a:r>
            <a:r>
              <a:rPr lang="zh-CN" altLang="en-US" dirty="0">
                <a:effectLst/>
                <a:latin typeface="Arial" panose="020B0604020202020204" pitchFamily="34" charset="0"/>
              </a:rPr>
              <a:t>系数达到了</a:t>
            </a:r>
            <a:r>
              <a:rPr lang="en-US" altLang="zh-CN" dirty="0">
                <a:effectLst/>
                <a:latin typeface="Arial" panose="020B0604020202020204" pitchFamily="34" charset="0"/>
              </a:rPr>
              <a:t>90%</a:t>
            </a:r>
            <a:r>
              <a:rPr lang="zh-CN" altLang="en-US" dirty="0">
                <a:effectLst/>
                <a:latin typeface="Arial" panose="020B0604020202020204" pitchFamily="34" charset="0"/>
              </a:rPr>
              <a:t>以上的基础上，给所有</a:t>
            </a:r>
            <a:r>
              <a:rPr lang="en-US" altLang="zh-CN" dirty="0">
                <a:effectLst/>
                <a:latin typeface="Arial" panose="020B0604020202020204" pitchFamily="34" charset="0"/>
              </a:rPr>
              <a:t>bug</a:t>
            </a:r>
            <a:r>
              <a:rPr lang="zh-CN" altLang="en-US" dirty="0">
                <a:effectLst/>
                <a:latin typeface="Arial" panose="020B0604020202020204" pitchFamily="34" charset="0"/>
              </a:rPr>
              <a:t>进行了标签分类。这一步保证了后续研究成果的准确度。</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8</a:t>
            </a:fld>
            <a:endParaRPr lang="zh-CN" altLang="en-US"/>
          </a:p>
        </p:txBody>
      </p:sp>
    </p:spTree>
    <p:extLst>
      <p:ext uri="{BB962C8B-B14F-4D97-AF65-F5344CB8AC3E}">
        <p14:creationId xmlns:p14="http://schemas.microsoft.com/office/powerpoint/2010/main" val="922648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经过上述工作，最后得出了如图所示的</a:t>
            </a:r>
            <a:r>
              <a:rPr lang="en-US" altLang="zh-CN" dirty="0"/>
              <a:t>bug</a:t>
            </a:r>
            <a:r>
              <a:rPr lang="zh-CN" altLang="en-US" dirty="0"/>
              <a:t>分类以及它们之间的一些关系。深度学习</a:t>
            </a:r>
            <a:r>
              <a:rPr lang="en-US" altLang="zh-CN" dirty="0"/>
              <a:t>API</a:t>
            </a:r>
            <a:r>
              <a:rPr lang="zh-CN" altLang="en-US" dirty="0"/>
              <a:t>错误可能会引起</a:t>
            </a:r>
            <a:r>
              <a:rPr lang="en-US" altLang="zh-CN" dirty="0"/>
              <a:t>API</a:t>
            </a:r>
            <a:r>
              <a:rPr lang="zh-CN" altLang="en-US" dirty="0"/>
              <a:t> </a:t>
            </a:r>
            <a:r>
              <a:rPr lang="en-US" altLang="zh-CN" dirty="0"/>
              <a:t>bug</a:t>
            </a:r>
            <a:r>
              <a:rPr lang="zh-CN" altLang="en-US" dirty="0"/>
              <a:t>；编程错误可能会引起编程</a:t>
            </a:r>
            <a:r>
              <a:rPr lang="en-US" altLang="zh-CN" dirty="0"/>
              <a:t>bug</a:t>
            </a:r>
            <a:r>
              <a:rPr lang="zh-CN" altLang="en-US" dirty="0"/>
              <a:t>；</a:t>
            </a:r>
            <a:r>
              <a:rPr lang="zh-CN" altLang="en-US" dirty="0">
                <a:effectLst/>
                <a:latin typeface="Arial" panose="020B0604020202020204" pitchFamily="34" charset="0"/>
              </a:rPr>
              <a:t>深度学习软件的输入在提供给深度学习模型之前如果没有正确格式化或清理好，可能会出现</a:t>
            </a:r>
            <a:r>
              <a:rPr lang="zh-CN" altLang="en-US" dirty="0"/>
              <a:t>数据</a:t>
            </a:r>
            <a:r>
              <a:rPr lang="en-US" altLang="zh-CN" dirty="0"/>
              <a:t>bug</a:t>
            </a:r>
            <a:r>
              <a:rPr lang="zh-CN" altLang="en-US" dirty="0"/>
              <a:t>。</a:t>
            </a:r>
            <a:endParaRPr lang="en-US" altLang="zh-CN" dirty="0"/>
          </a:p>
          <a:p>
            <a:endParaRPr lang="en-US" altLang="zh-CN" dirty="0"/>
          </a:p>
          <a:p>
            <a:r>
              <a:rPr lang="zh-CN" altLang="en-US" dirty="0">
                <a:effectLst/>
                <a:latin typeface="Arial" panose="020B0604020202020204" pitchFamily="34" charset="0"/>
              </a:rPr>
              <a:t>绝大多数的深度学习错误是由于对深度学习模型结构的错误定义而产生的，这也就导致了结构</a:t>
            </a:r>
            <a:r>
              <a:rPr lang="en-US" altLang="zh-CN" dirty="0">
                <a:effectLst/>
                <a:latin typeface="Arial" panose="020B0604020202020204" pitchFamily="34" charset="0"/>
              </a:rPr>
              <a:t>bug</a:t>
            </a:r>
            <a:r>
              <a:rPr lang="zh-CN" altLang="en-US" dirty="0">
                <a:effectLst/>
                <a:latin typeface="Arial" panose="020B0604020202020204" pitchFamily="34" charset="0"/>
              </a:rPr>
              <a:t>。结构</a:t>
            </a:r>
            <a:r>
              <a:rPr lang="en-US" altLang="zh-CN" dirty="0">
                <a:effectLst/>
                <a:latin typeface="Arial" panose="020B0604020202020204" pitchFamily="34" charset="0"/>
              </a:rPr>
              <a:t>bug</a:t>
            </a:r>
            <a:r>
              <a:rPr lang="zh-CN" altLang="en-US" dirty="0">
                <a:effectLst/>
                <a:latin typeface="Arial" panose="020B0604020202020204" pitchFamily="34" charset="0"/>
              </a:rPr>
              <a:t>主要分为五个子类。错误的控制流结构会引起控制和序列</a:t>
            </a:r>
            <a:r>
              <a:rPr lang="en-US" altLang="zh-CN" dirty="0">
                <a:effectLst/>
                <a:latin typeface="Arial" panose="020B0604020202020204" pitchFamily="34" charset="0"/>
              </a:rPr>
              <a:t>bug</a:t>
            </a:r>
            <a:r>
              <a:rPr lang="zh-CN" altLang="en-US" dirty="0">
                <a:effectLst/>
                <a:latin typeface="Arial" panose="020B0604020202020204" pitchFamily="34" charset="0"/>
              </a:rPr>
              <a:t>；如果输入数据在输入到深度学习模型后，由于类型或形状不匹配可能会出现数据流</a:t>
            </a:r>
            <a:r>
              <a:rPr lang="en-US" altLang="zh-CN" dirty="0">
                <a:effectLst/>
                <a:latin typeface="Arial" panose="020B0604020202020204" pitchFamily="34" charset="0"/>
              </a:rPr>
              <a:t>bug</a:t>
            </a:r>
            <a:r>
              <a:rPr lang="zh-CN" altLang="en-US" dirty="0">
                <a:effectLst/>
                <a:latin typeface="Arial" panose="020B0604020202020204" pitchFamily="34" charset="0"/>
              </a:rPr>
              <a:t>；参数或函数在使用前没有正确初始化会引起初始化错误；深度学习模型的逻辑结构如果不正确，可能会导致逻辑</a:t>
            </a:r>
            <a:r>
              <a:rPr lang="en-US" altLang="zh-CN" dirty="0">
                <a:effectLst/>
                <a:latin typeface="Arial" panose="020B0604020202020204" pitchFamily="34" charset="0"/>
              </a:rPr>
              <a:t>bug</a:t>
            </a:r>
            <a:r>
              <a:rPr lang="zh-CN" altLang="en-US" dirty="0">
                <a:effectLst/>
                <a:latin typeface="Arial" panose="020B0604020202020204" pitchFamily="34" charset="0"/>
              </a:rPr>
              <a:t>；不同的深度学习算法会导致不同的性能和输出，并且为了使不同的层彼此兼容，每一层的数据类型需要遵循它们之间的约定，如果违反了这些约定就会发生处理</a:t>
            </a:r>
            <a:r>
              <a:rPr lang="en-US" altLang="zh-CN" dirty="0">
                <a:effectLst/>
                <a:latin typeface="Arial" panose="020B0604020202020204" pitchFamily="34" charset="0"/>
              </a:rPr>
              <a:t>bug</a:t>
            </a:r>
            <a:r>
              <a:rPr lang="zh-CN" altLang="en-US" dirty="0">
                <a:effectLst/>
                <a:latin typeface="Arial" panose="020B0604020202020204" pitchFamily="34" charset="0"/>
              </a:rPr>
              <a:t>。</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与结构</a:t>
            </a:r>
            <a:r>
              <a:rPr lang="en-US" altLang="zh-CN" dirty="0">
                <a:effectLst/>
                <a:latin typeface="Arial" panose="020B0604020202020204" pitchFamily="34" charset="0"/>
              </a:rPr>
              <a:t>bug</a:t>
            </a:r>
            <a:r>
              <a:rPr lang="zh-CN" altLang="en-US" dirty="0">
                <a:effectLst/>
                <a:latin typeface="Arial" panose="020B0604020202020204" pitchFamily="34" charset="0"/>
              </a:rPr>
              <a:t>不同，非模型结构</a:t>
            </a:r>
            <a:r>
              <a:rPr lang="en-US" altLang="zh-CN" dirty="0">
                <a:effectLst/>
                <a:latin typeface="Arial" panose="020B0604020202020204" pitchFamily="34" charset="0"/>
              </a:rPr>
              <a:t>bug</a:t>
            </a:r>
            <a:r>
              <a:rPr lang="zh-CN" altLang="en-US" dirty="0">
                <a:effectLst/>
                <a:latin typeface="Arial" panose="020B0604020202020204" pitchFamily="34" charset="0"/>
              </a:rPr>
              <a:t>发生在建模阶段之外，也就是说除了建模阶段</a:t>
            </a:r>
            <a:r>
              <a:rPr lang="en-US" altLang="zh-CN" dirty="0">
                <a:effectLst/>
                <a:latin typeface="Arial" panose="020B0604020202020204" pitchFamily="34" charset="0"/>
              </a:rPr>
              <a:t>(</a:t>
            </a:r>
            <a:r>
              <a:rPr lang="zh-CN" altLang="en-US" dirty="0">
                <a:effectLst/>
                <a:latin typeface="Arial" panose="020B0604020202020204" pitchFamily="34" charset="0"/>
              </a:rPr>
              <a:t>如训练阶段或预测阶段</a:t>
            </a:r>
            <a:r>
              <a:rPr lang="en-US" altLang="zh-CN" dirty="0">
                <a:effectLst/>
                <a:latin typeface="Arial" panose="020B0604020202020204" pitchFamily="34" charset="0"/>
              </a:rPr>
              <a:t>)</a:t>
            </a:r>
            <a:r>
              <a:rPr lang="zh-CN" altLang="en-US" dirty="0">
                <a:effectLst/>
                <a:latin typeface="Arial" panose="020B0604020202020204" pitchFamily="34" charset="0"/>
              </a:rPr>
              <a:t>，这个</a:t>
            </a:r>
            <a:r>
              <a:rPr lang="en-US" altLang="zh-CN" dirty="0">
                <a:effectLst/>
                <a:latin typeface="Arial" panose="020B0604020202020204" pitchFamily="34" charset="0"/>
              </a:rPr>
              <a:t>bug</a:t>
            </a:r>
            <a:r>
              <a:rPr lang="zh-CN" altLang="en-US" dirty="0">
                <a:effectLst/>
                <a:latin typeface="Arial" panose="020B0604020202020204" pitchFamily="34" charset="0"/>
              </a:rPr>
              <a:t>可以发生在任何深度学习阶段。非模型结构</a:t>
            </a:r>
            <a:r>
              <a:rPr lang="en-US" altLang="zh-CN" dirty="0">
                <a:effectLst/>
                <a:latin typeface="Arial" panose="020B0604020202020204" pitchFamily="34" charset="0"/>
              </a:rPr>
              <a:t>bug</a:t>
            </a:r>
            <a:r>
              <a:rPr lang="zh-CN" altLang="en-US" dirty="0">
                <a:effectLst/>
                <a:latin typeface="Arial" panose="020B0604020202020204" pitchFamily="34" charset="0"/>
              </a:rPr>
              <a:t>与结构</a:t>
            </a:r>
            <a:r>
              <a:rPr lang="en-US" altLang="zh-CN" dirty="0">
                <a:effectLst/>
                <a:latin typeface="Arial" panose="020B0604020202020204" pitchFamily="34" charset="0"/>
              </a:rPr>
              <a:t>bug</a:t>
            </a:r>
            <a:r>
              <a:rPr lang="zh-CN" altLang="en-US" dirty="0">
                <a:effectLst/>
                <a:latin typeface="Arial" panose="020B0604020202020204" pitchFamily="34" charset="0"/>
              </a:rPr>
              <a:t>子类比较相似，分别为控制和序列</a:t>
            </a:r>
            <a:r>
              <a:rPr lang="en-US" altLang="zh-CN" dirty="0">
                <a:effectLst/>
                <a:latin typeface="Arial" panose="020B0604020202020204" pitchFamily="34" charset="0"/>
              </a:rPr>
              <a:t>bug</a:t>
            </a:r>
            <a:r>
              <a:rPr lang="zh-CN" altLang="en-US" dirty="0">
                <a:effectLst/>
                <a:latin typeface="Arial" panose="020B0604020202020204" pitchFamily="34" charset="0"/>
              </a:rPr>
              <a:t>、初始化</a:t>
            </a:r>
            <a:r>
              <a:rPr lang="en-US" altLang="zh-CN" dirty="0">
                <a:effectLst/>
                <a:latin typeface="Arial" panose="020B0604020202020204" pitchFamily="34" charset="0"/>
              </a:rPr>
              <a:t>bug</a:t>
            </a:r>
            <a:r>
              <a:rPr lang="zh-CN" altLang="en-US" dirty="0">
                <a:effectLst/>
                <a:latin typeface="Arial" panose="020B0604020202020204" pitchFamily="34" charset="0"/>
              </a:rPr>
              <a:t>、逻辑</a:t>
            </a:r>
            <a:r>
              <a:rPr lang="en-US" altLang="zh-CN" dirty="0">
                <a:effectLst/>
                <a:latin typeface="Arial" panose="020B0604020202020204" pitchFamily="34" charset="0"/>
              </a:rPr>
              <a:t>bug</a:t>
            </a:r>
            <a:r>
              <a:rPr lang="zh-CN" altLang="en-US" dirty="0">
                <a:effectLst/>
                <a:latin typeface="Arial" panose="020B0604020202020204" pitchFamily="34" charset="0"/>
              </a:rPr>
              <a:t>和处理</a:t>
            </a:r>
            <a:r>
              <a:rPr lang="en-US" altLang="zh-CN" dirty="0">
                <a:effectLst/>
                <a:latin typeface="Arial" panose="020B0604020202020204" pitchFamily="34" charset="0"/>
              </a:rPr>
              <a:t>bug</a:t>
            </a:r>
            <a:r>
              <a:rPr lang="zh-CN" altLang="en-US" dirty="0">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fld id="{EA12E996-05BA-4B86-8B78-0A6663A60F0D}" type="slidenum">
              <a:rPr lang="zh-CN" altLang="en-US" smtClean="0"/>
              <a:t>9</a:t>
            </a:fld>
            <a:endParaRPr lang="zh-CN" altLang="en-US"/>
          </a:p>
        </p:txBody>
      </p:sp>
    </p:spTree>
    <p:extLst>
      <p:ext uri="{BB962C8B-B14F-4D97-AF65-F5344CB8AC3E}">
        <p14:creationId xmlns:p14="http://schemas.microsoft.com/office/powerpoint/2010/main" val="416289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2A224-4375-4407-9581-173B048EF7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A61DFC-7FD9-4F4D-9D11-461ED911C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080539-061C-45A9-B95D-DE579AB2E6D0}"/>
              </a:ext>
            </a:extLst>
          </p:cNvPr>
          <p:cNvSpPr>
            <a:spLocks noGrp="1"/>
          </p:cNvSpPr>
          <p:nvPr>
            <p:ph type="dt" sz="half" idx="10"/>
          </p:nvPr>
        </p:nvSpPr>
        <p:spPr/>
        <p:txBody>
          <a:bodyPr/>
          <a:lstStyle/>
          <a:p>
            <a:fld id="{FBCCDC80-E939-4B86-A21B-1AB00A90551E}"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72D49BB5-6EDC-45FA-9128-39C44DA3BE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E21DC0-591E-4EF2-8F55-A59503EBB8B5}"/>
              </a:ext>
            </a:extLst>
          </p:cNvPr>
          <p:cNvSpPr>
            <a:spLocks noGrp="1"/>
          </p:cNvSpPr>
          <p:nvPr>
            <p:ph type="sldNum" sz="quarter" idx="12"/>
          </p:nvPr>
        </p:nvSpPr>
        <p:spPr/>
        <p:txBody>
          <a:body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391777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8D35C-5B37-43F3-BAD0-2A4F21E987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479376-60DD-49E3-9D20-59839913381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499C60-9334-4469-8291-3B7C7D089DF9}"/>
              </a:ext>
            </a:extLst>
          </p:cNvPr>
          <p:cNvSpPr>
            <a:spLocks noGrp="1"/>
          </p:cNvSpPr>
          <p:nvPr>
            <p:ph type="dt" sz="half" idx="10"/>
          </p:nvPr>
        </p:nvSpPr>
        <p:spPr/>
        <p:txBody>
          <a:bodyPr/>
          <a:lstStyle/>
          <a:p>
            <a:fld id="{FBCCDC80-E939-4B86-A21B-1AB00A90551E}"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AE8E8D74-AC86-42F4-A55B-767D857AAA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A2DD77-3F1F-4E09-B047-41892F8BEEB0}"/>
              </a:ext>
            </a:extLst>
          </p:cNvPr>
          <p:cNvSpPr>
            <a:spLocks noGrp="1"/>
          </p:cNvSpPr>
          <p:nvPr>
            <p:ph type="sldNum" sz="quarter" idx="12"/>
          </p:nvPr>
        </p:nvSpPr>
        <p:spPr/>
        <p:txBody>
          <a:body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320645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50620E-D574-400C-B285-9F6BAEE5D53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3F57039-9D5B-4EEF-BEC6-34FCC3E0B08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B447F8-81A0-47BB-9A55-E99F644EE8C6}"/>
              </a:ext>
            </a:extLst>
          </p:cNvPr>
          <p:cNvSpPr>
            <a:spLocks noGrp="1"/>
          </p:cNvSpPr>
          <p:nvPr>
            <p:ph type="dt" sz="half" idx="10"/>
          </p:nvPr>
        </p:nvSpPr>
        <p:spPr/>
        <p:txBody>
          <a:bodyPr/>
          <a:lstStyle/>
          <a:p>
            <a:fld id="{FBCCDC80-E939-4B86-A21B-1AB00A90551E}"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C7BF4C01-4CB5-41A9-BE6C-63DFD363B8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FE0FFA-E249-4CC2-8297-EF5B70CEB55F}"/>
              </a:ext>
            </a:extLst>
          </p:cNvPr>
          <p:cNvSpPr>
            <a:spLocks noGrp="1"/>
          </p:cNvSpPr>
          <p:nvPr>
            <p:ph type="sldNum" sz="quarter" idx="12"/>
          </p:nvPr>
        </p:nvSpPr>
        <p:spPr/>
        <p:txBody>
          <a:body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13907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44A48-D5A7-44DF-BBB4-130B6DC73A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2718C7-EC14-47BD-83E0-AC1CF518D3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EAC567-D6BB-411B-A7FD-4EB10F44E216}"/>
              </a:ext>
            </a:extLst>
          </p:cNvPr>
          <p:cNvSpPr>
            <a:spLocks noGrp="1"/>
          </p:cNvSpPr>
          <p:nvPr>
            <p:ph type="dt" sz="half" idx="10"/>
          </p:nvPr>
        </p:nvSpPr>
        <p:spPr/>
        <p:txBody>
          <a:bodyPr/>
          <a:lstStyle/>
          <a:p>
            <a:fld id="{FBCCDC80-E939-4B86-A21B-1AB00A90551E}"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FEB1BF80-24D6-4507-B11D-F0CF6AABC6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3E75B9-02C1-4FF9-9331-308798CE6D80}"/>
              </a:ext>
            </a:extLst>
          </p:cNvPr>
          <p:cNvSpPr>
            <a:spLocks noGrp="1"/>
          </p:cNvSpPr>
          <p:nvPr>
            <p:ph type="sldNum" sz="quarter" idx="12"/>
          </p:nvPr>
        </p:nvSpPr>
        <p:spPr/>
        <p:txBody>
          <a:body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301684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04D05-F6CA-4AB1-8974-B465D3A90B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44BB05-EC37-46D8-B353-7A5866A46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A03680-5D81-4061-8C9E-01A3C0D3E927}"/>
              </a:ext>
            </a:extLst>
          </p:cNvPr>
          <p:cNvSpPr>
            <a:spLocks noGrp="1"/>
          </p:cNvSpPr>
          <p:nvPr>
            <p:ph type="dt" sz="half" idx="10"/>
          </p:nvPr>
        </p:nvSpPr>
        <p:spPr/>
        <p:txBody>
          <a:bodyPr/>
          <a:lstStyle/>
          <a:p>
            <a:fld id="{FBCCDC80-E939-4B86-A21B-1AB00A90551E}"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FA7484AB-001E-4BCE-8402-77C030F167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21F2EE-EF45-4DF7-A2A8-99069FC0BED9}"/>
              </a:ext>
            </a:extLst>
          </p:cNvPr>
          <p:cNvSpPr>
            <a:spLocks noGrp="1"/>
          </p:cNvSpPr>
          <p:nvPr>
            <p:ph type="sldNum" sz="quarter" idx="12"/>
          </p:nvPr>
        </p:nvSpPr>
        <p:spPr/>
        <p:txBody>
          <a:body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37479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30768-0F4B-4269-898D-B036DBF816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3E351C-52CD-4BC1-A2A8-64D4CBCA5C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0ACDAC-2523-4067-9E8C-244AE9A61CE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06EBE5-95B7-41F8-B528-C13D206EDD32}"/>
              </a:ext>
            </a:extLst>
          </p:cNvPr>
          <p:cNvSpPr>
            <a:spLocks noGrp="1"/>
          </p:cNvSpPr>
          <p:nvPr>
            <p:ph type="dt" sz="half" idx="10"/>
          </p:nvPr>
        </p:nvSpPr>
        <p:spPr/>
        <p:txBody>
          <a:bodyPr/>
          <a:lstStyle/>
          <a:p>
            <a:fld id="{FBCCDC80-E939-4B86-A21B-1AB00A90551E}"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58A8719A-F385-4973-9815-6CEDD5DB06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1E4FE9-0B38-4D38-A1AC-A610F14E469D}"/>
              </a:ext>
            </a:extLst>
          </p:cNvPr>
          <p:cNvSpPr>
            <a:spLocks noGrp="1"/>
          </p:cNvSpPr>
          <p:nvPr>
            <p:ph type="sldNum" sz="quarter" idx="12"/>
          </p:nvPr>
        </p:nvSpPr>
        <p:spPr/>
        <p:txBody>
          <a:body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343006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C5461-DD0D-478A-8FA3-23F1455CDF0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43139D-3554-4661-9EC4-790082F19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959C8A0-44CB-49C5-839C-520C1A8B57E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06130A3-ACF3-4652-AC13-F554BB6995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1F36CB-F1F7-4513-BB3E-6FFB6CDA95C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CA7C67-4D09-4A59-87E3-AA000D56A943}"/>
              </a:ext>
            </a:extLst>
          </p:cNvPr>
          <p:cNvSpPr>
            <a:spLocks noGrp="1"/>
          </p:cNvSpPr>
          <p:nvPr>
            <p:ph type="dt" sz="half" idx="10"/>
          </p:nvPr>
        </p:nvSpPr>
        <p:spPr/>
        <p:txBody>
          <a:bodyPr/>
          <a:lstStyle/>
          <a:p>
            <a:fld id="{FBCCDC80-E939-4B86-A21B-1AB00A90551E}" type="datetimeFigureOut">
              <a:rPr lang="zh-CN" altLang="en-US" smtClean="0"/>
              <a:t>2021/1/5</a:t>
            </a:fld>
            <a:endParaRPr lang="zh-CN" altLang="en-US"/>
          </a:p>
        </p:txBody>
      </p:sp>
      <p:sp>
        <p:nvSpPr>
          <p:cNvPr id="8" name="页脚占位符 7">
            <a:extLst>
              <a:ext uri="{FF2B5EF4-FFF2-40B4-BE49-F238E27FC236}">
                <a16:creationId xmlns:a16="http://schemas.microsoft.com/office/drawing/2014/main" id="{695DB5A2-469C-408A-B158-89A20CDC81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2E0401-A66C-46D8-B804-4904165E2A0A}"/>
              </a:ext>
            </a:extLst>
          </p:cNvPr>
          <p:cNvSpPr>
            <a:spLocks noGrp="1"/>
          </p:cNvSpPr>
          <p:nvPr>
            <p:ph type="sldNum" sz="quarter" idx="12"/>
          </p:nvPr>
        </p:nvSpPr>
        <p:spPr/>
        <p:txBody>
          <a:body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55784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BF815-9D57-4879-9A70-12E7FF88E66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EB825C-7790-47B1-8801-2D2FE6813A96}"/>
              </a:ext>
            </a:extLst>
          </p:cNvPr>
          <p:cNvSpPr>
            <a:spLocks noGrp="1"/>
          </p:cNvSpPr>
          <p:nvPr>
            <p:ph type="dt" sz="half" idx="10"/>
          </p:nvPr>
        </p:nvSpPr>
        <p:spPr/>
        <p:txBody>
          <a:bodyPr/>
          <a:lstStyle/>
          <a:p>
            <a:fld id="{FBCCDC80-E939-4B86-A21B-1AB00A90551E}" type="datetimeFigureOut">
              <a:rPr lang="zh-CN" altLang="en-US" smtClean="0"/>
              <a:t>2021/1/5</a:t>
            </a:fld>
            <a:endParaRPr lang="zh-CN" altLang="en-US"/>
          </a:p>
        </p:txBody>
      </p:sp>
      <p:sp>
        <p:nvSpPr>
          <p:cNvPr id="4" name="页脚占位符 3">
            <a:extLst>
              <a:ext uri="{FF2B5EF4-FFF2-40B4-BE49-F238E27FC236}">
                <a16:creationId xmlns:a16="http://schemas.microsoft.com/office/drawing/2014/main" id="{3E168723-BC77-4BFD-83AA-5B6292E6470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72525CB-CF00-47AA-B3C0-A1C997BC9B06}"/>
              </a:ext>
            </a:extLst>
          </p:cNvPr>
          <p:cNvSpPr>
            <a:spLocks noGrp="1"/>
          </p:cNvSpPr>
          <p:nvPr>
            <p:ph type="sldNum" sz="quarter" idx="12"/>
          </p:nvPr>
        </p:nvSpPr>
        <p:spPr/>
        <p:txBody>
          <a:body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97529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CE5C27-7235-4576-8F30-79EC0FD36769}"/>
              </a:ext>
            </a:extLst>
          </p:cNvPr>
          <p:cNvSpPr>
            <a:spLocks noGrp="1"/>
          </p:cNvSpPr>
          <p:nvPr>
            <p:ph type="dt" sz="half" idx="10"/>
          </p:nvPr>
        </p:nvSpPr>
        <p:spPr/>
        <p:txBody>
          <a:bodyPr/>
          <a:lstStyle/>
          <a:p>
            <a:fld id="{FBCCDC80-E939-4B86-A21B-1AB00A90551E}" type="datetimeFigureOut">
              <a:rPr lang="zh-CN" altLang="en-US" smtClean="0"/>
              <a:t>2021/1/5</a:t>
            </a:fld>
            <a:endParaRPr lang="zh-CN" altLang="en-US"/>
          </a:p>
        </p:txBody>
      </p:sp>
      <p:sp>
        <p:nvSpPr>
          <p:cNvPr id="3" name="页脚占位符 2">
            <a:extLst>
              <a:ext uri="{FF2B5EF4-FFF2-40B4-BE49-F238E27FC236}">
                <a16:creationId xmlns:a16="http://schemas.microsoft.com/office/drawing/2014/main" id="{CF742A22-B69F-4E19-8C23-E9B33E593D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AC4F435-6D1F-4266-9591-ABAD64A896F3}"/>
              </a:ext>
            </a:extLst>
          </p:cNvPr>
          <p:cNvSpPr>
            <a:spLocks noGrp="1"/>
          </p:cNvSpPr>
          <p:nvPr>
            <p:ph type="sldNum" sz="quarter" idx="12"/>
          </p:nvPr>
        </p:nvSpPr>
        <p:spPr/>
        <p:txBody>
          <a:body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141761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0FE36-9CC3-4ECF-BDA0-E070B2FD30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5A1C0DB-6DF2-4380-9EE0-155718496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BA4E873-C25F-4127-BE3A-BED427D04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BF772E-CB57-4D02-9708-1E3E829396AD}"/>
              </a:ext>
            </a:extLst>
          </p:cNvPr>
          <p:cNvSpPr>
            <a:spLocks noGrp="1"/>
          </p:cNvSpPr>
          <p:nvPr>
            <p:ph type="dt" sz="half" idx="10"/>
          </p:nvPr>
        </p:nvSpPr>
        <p:spPr/>
        <p:txBody>
          <a:bodyPr/>
          <a:lstStyle/>
          <a:p>
            <a:fld id="{FBCCDC80-E939-4B86-A21B-1AB00A90551E}"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DAE0919D-294B-4BB2-9C27-FB874F2D6F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30F0B3-D59C-47CB-B630-3B8F9841D9A0}"/>
              </a:ext>
            </a:extLst>
          </p:cNvPr>
          <p:cNvSpPr>
            <a:spLocks noGrp="1"/>
          </p:cNvSpPr>
          <p:nvPr>
            <p:ph type="sldNum" sz="quarter" idx="12"/>
          </p:nvPr>
        </p:nvSpPr>
        <p:spPr/>
        <p:txBody>
          <a:body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188354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2A933-DC76-4C3B-9FB8-E1711B3EA7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B9FDF69-8989-4518-9A86-5486E243D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00B0FE6-59F1-4A65-A46A-04B084959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9A71DA-4D76-4ECF-935F-F9C72E41C476}"/>
              </a:ext>
            </a:extLst>
          </p:cNvPr>
          <p:cNvSpPr>
            <a:spLocks noGrp="1"/>
          </p:cNvSpPr>
          <p:nvPr>
            <p:ph type="dt" sz="half" idx="10"/>
          </p:nvPr>
        </p:nvSpPr>
        <p:spPr/>
        <p:txBody>
          <a:bodyPr/>
          <a:lstStyle/>
          <a:p>
            <a:fld id="{FBCCDC80-E939-4B86-A21B-1AB00A90551E}"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8431304D-BF8B-4242-9A1F-69F204725D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A1DD6F-7C1F-4D54-B516-99E28F0F537C}"/>
              </a:ext>
            </a:extLst>
          </p:cNvPr>
          <p:cNvSpPr>
            <a:spLocks noGrp="1"/>
          </p:cNvSpPr>
          <p:nvPr>
            <p:ph type="sldNum" sz="quarter" idx="12"/>
          </p:nvPr>
        </p:nvSpPr>
        <p:spPr/>
        <p:txBody>
          <a:body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31452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912085-A30F-462F-A360-E367492C8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D4C87C-37F2-422D-BA72-04B927CB8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D26195-C0CB-49B6-8C71-8766D2857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CDC80-E939-4B86-A21B-1AB00A90551E}"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6DF5A9BE-76BA-4019-A7F7-19A199837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C66F44-B366-41FA-B5EE-F02BB1F85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AEB60-BC51-4D9D-A88B-46B69170F796}" type="slidenum">
              <a:rPr lang="zh-CN" altLang="en-US" smtClean="0"/>
              <a:t>‹#›</a:t>
            </a:fld>
            <a:endParaRPr lang="zh-CN" altLang="en-US"/>
          </a:p>
        </p:txBody>
      </p:sp>
    </p:spTree>
    <p:extLst>
      <p:ext uri="{BB962C8B-B14F-4D97-AF65-F5344CB8AC3E}">
        <p14:creationId xmlns:p14="http://schemas.microsoft.com/office/powerpoint/2010/main" val="4237641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0D02B0F-EEC1-4936-A196-85DB96757EE0}"/>
              </a:ext>
            </a:extLst>
          </p:cNvPr>
          <p:cNvPicPr>
            <a:picLocks noChangeAspect="1"/>
          </p:cNvPicPr>
          <p:nvPr/>
        </p:nvPicPr>
        <p:blipFill>
          <a:blip r:embed="rId3"/>
          <a:stretch>
            <a:fillRect/>
          </a:stretch>
        </p:blipFill>
        <p:spPr>
          <a:xfrm>
            <a:off x="614362" y="848760"/>
            <a:ext cx="10963275" cy="3152775"/>
          </a:xfrm>
          <a:prstGeom prst="rect">
            <a:avLst/>
          </a:prstGeom>
        </p:spPr>
      </p:pic>
      <p:sp>
        <p:nvSpPr>
          <p:cNvPr id="3" name="文本框 2">
            <a:extLst>
              <a:ext uri="{FF2B5EF4-FFF2-40B4-BE49-F238E27FC236}">
                <a16:creationId xmlns:a16="http://schemas.microsoft.com/office/drawing/2014/main" id="{6DB80D78-6DC2-4DA0-9CF6-827DF643DA42}"/>
              </a:ext>
            </a:extLst>
          </p:cNvPr>
          <p:cNvSpPr txBox="1"/>
          <p:nvPr/>
        </p:nvSpPr>
        <p:spPr>
          <a:xfrm>
            <a:off x="1439516" y="4190378"/>
            <a:ext cx="9312965" cy="923330"/>
          </a:xfrm>
          <a:prstGeom prst="rect">
            <a:avLst/>
          </a:prstGeom>
          <a:noFill/>
        </p:spPr>
        <p:txBody>
          <a:bodyPr wrap="square" rtlCol="0">
            <a:spAutoFit/>
          </a:bodyPr>
          <a:lstStyle/>
          <a:p>
            <a:r>
              <a:rPr lang="en-US" altLang="zh-CN" b="0" i="0" dirty="0">
                <a:solidFill>
                  <a:srgbClr val="000000"/>
                </a:solidFill>
                <a:effectLst/>
                <a:latin typeface="Roboto"/>
              </a:rPr>
              <a:t>Published in </a:t>
            </a:r>
            <a:r>
              <a:rPr lang="en-US" altLang="zh-CN" b="0" i="0" u="none" strike="noStrike" dirty="0">
                <a:effectLst/>
                <a:latin typeface="Roboto"/>
              </a:rPr>
              <a:t>ESEC/FSE'2019: PROCEEDINGS OF THE 27TH ACM JOINT MEETING ON EUROPEAN SOFTWARE ENGINEERING CONFERENCE AND SYMPOSIUM ON THE FOUNDATIONS OF SOFTWARE ENGINEERING in 2019</a:t>
            </a:r>
            <a:endParaRPr lang="zh-CN" altLang="en-US" dirty="0"/>
          </a:p>
        </p:txBody>
      </p:sp>
      <p:sp>
        <p:nvSpPr>
          <p:cNvPr id="4" name="文本框 3">
            <a:extLst>
              <a:ext uri="{FF2B5EF4-FFF2-40B4-BE49-F238E27FC236}">
                <a16:creationId xmlns:a16="http://schemas.microsoft.com/office/drawing/2014/main" id="{6E9F3EEB-7112-45D4-9BDB-02106E901F8B}"/>
              </a:ext>
            </a:extLst>
          </p:cNvPr>
          <p:cNvSpPr txBox="1"/>
          <p:nvPr/>
        </p:nvSpPr>
        <p:spPr>
          <a:xfrm>
            <a:off x="6104282" y="5670686"/>
            <a:ext cx="6182139" cy="338554"/>
          </a:xfrm>
          <a:prstGeom prst="rect">
            <a:avLst/>
          </a:prstGeom>
          <a:noFill/>
        </p:spPr>
        <p:txBody>
          <a:bodyPr wrap="square" rtlCol="0">
            <a:spAutoFit/>
          </a:bodyPr>
          <a:lstStyle/>
          <a:p>
            <a:r>
              <a:rPr lang="zh-CN" altLang="en-US" sz="1600" dirty="0"/>
              <a:t>小组成员：许云洋，曹立源，韩建臣，陈志强，陈一凡</a:t>
            </a:r>
          </a:p>
        </p:txBody>
      </p:sp>
    </p:spTree>
    <p:extLst>
      <p:ext uri="{BB962C8B-B14F-4D97-AF65-F5344CB8AC3E}">
        <p14:creationId xmlns:p14="http://schemas.microsoft.com/office/powerpoint/2010/main" val="3090002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AC2CC65-3191-4781-BE67-2FEE5FC4BCD0}"/>
              </a:ext>
            </a:extLst>
          </p:cNvPr>
          <p:cNvSpPr txBox="1"/>
          <p:nvPr/>
        </p:nvSpPr>
        <p:spPr>
          <a:xfrm>
            <a:off x="212960" y="1778924"/>
            <a:ext cx="2183930" cy="584775"/>
          </a:xfrm>
          <a:prstGeom prst="rect">
            <a:avLst/>
          </a:prstGeom>
          <a:noFill/>
        </p:spPr>
        <p:txBody>
          <a:bodyPr wrap="square">
            <a:spAutoFit/>
          </a:bodyPr>
          <a:lstStyle/>
          <a:p>
            <a:r>
              <a:rPr lang="zh-CN" altLang="en-US" sz="3200" b="1" dirty="0"/>
              <a:t>Data bugs</a:t>
            </a:r>
          </a:p>
        </p:txBody>
      </p:sp>
      <p:pic>
        <p:nvPicPr>
          <p:cNvPr id="11" name="图片 10">
            <a:extLst>
              <a:ext uri="{FF2B5EF4-FFF2-40B4-BE49-F238E27FC236}">
                <a16:creationId xmlns:a16="http://schemas.microsoft.com/office/drawing/2014/main" id="{CFF9A2E8-1673-4582-8FE6-58A5229B0FC6}"/>
              </a:ext>
            </a:extLst>
          </p:cNvPr>
          <p:cNvPicPr>
            <a:picLocks noChangeAspect="1"/>
          </p:cNvPicPr>
          <p:nvPr/>
        </p:nvPicPr>
        <p:blipFill>
          <a:blip r:embed="rId2"/>
          <a:stretch>
            <a:fillRect/>
          </a:stretch>
        </p:blipFill>
        <p:spPr>
          <a:xfrm>
            <a:off x="3300627" y="3429000"/>
            <a:ext cx="7869926" cy="3203962"/>
          </a:xfrm>
          <a:prstGeom prst="rect">
            <a:avLst/>
          </a:prstGeom>
          <a:ln w="15875">
            <a:solidFill>
              <a:schemeClr val="tx1"/>
            </a:solidFill>
          </a:ln>
        </p:spPr>
      </p:pic>
      <p:sp>
        <p:nvSpPr>
          <p:cNvPr id="13" name="文本框 12">
            <a:extLst>
              <a:ext uri="{FF2B5EF4-FFF2-40B4-BE49-F238E27FC236}">
                <a16:creationId xmlns:a16="http://schemas.microsoft.com/office/drawing/2014/main" id="{7FFA20A5-74B1-43A7-AF7D-E8370F2348F9}"/>
              </a:ext>
            </a:extLst>
          </p:cNvPr>
          <p:cNvSpPr txBox="1"/>
          <p:nvPr/>
        </p:nvSpPr>
        <p:spPr>
          <a:xfrm>
            <a:off x="212960" y="4553926"/>
            <a:ext cx="1955842" cy="584775"/>
          </a:xfrm>
          <a:prstGeom prst="rect">
            <a:avLst/>
          </a:prstGeom>
          <a:noFill/>
        </p:spPr>
        <p:txBody>
          <a:bodyPr wrap="square">
            <a:spAutoFit/>
          </a:bodyPr>
          <a:lstStyle/>
          <a:p>
            <a:r>
              <a:rPr lang="en-US" altLang="zh-CN" sz="3200" b="1" dirty="0"/>
              <a:t>API</a:t>
            </a:r>
            <a:r>
              <a:rPr lang="zh-CN" altLang="en-US" sz="3200" b="1" dirty="0"/>
              <a:t> bugs</a:t>
            </a:r>
          </a:p>
        </p:txBody>
      </p:sp>
      <p:grpSp>
        <p:nvGrpSpPr>
          <p:cNvPr id="15" name="组合 14">
            <a:extLst>
              <a:ext uri="{FF2B5EF4-FFF2-40B4-BE49-F238E27FC236}">
                <a16:creationId xmlns:a16="http://schemas.microsoft.com/office/drawing/2014/main" id="{7DC07232-AC27-4EDA-AD2F-C3B6C4CFE690}"/>
              </a:ext>
            </a:extLst>
          </p:cNvPr>
          <p:cNvGrpSpPr/>
          <p:nvPr/>
        </p:nvGrpSpPr>
        <p:grpSpPr>
          <a:xfrm>
            <a:off x="2463565" y="963205"/>
            <a:ext cx="9544050" cy="2219325"/>
            <a:chOff x="383277" y="490195"/>
            <a:chExt cx="9544050" cy="2219325"/>
          </a:xfrm>
        </p:grpSpPr>
        <p:grpSp>
          <p:nvGrpSpPr>
            <p:cNvPr id="9" name="组合 8">
              <a:extLst>
                <a:ext uri="{FF2B5EF4-FFF2-40B4-BE49-F238E27FC236}">
                  <a16:creationId xmlns:a16="http://schemas.microsoft.com/office/drawing/2014/main" id="{B2727E1F-A30E-4ED7-9DBF-39EE58BCB25B}"/>
                </a:ext>
              </a:extLst>
            </p:cNvPr>
            <p:cNvGrpSpPr/>
            <p:nvPr/>
          </p:nvGrpSpPr>
          <p:grpSpPr>
            <a:xfrm>
              <a:off x="383277" y="490195"/>
              <a:ext cx="9544050" cy="2219325"/>
              <a:chOff x="502547" y="227150"/>
              <a:chExt cx="9544050" cy="2219325"/>
            </a:xfrm>
          </p:grpSpPr>
          <p:pic>
            <p:nvPicPr>
              <p:cNvPr id="4" name="图片 3">
                <a:extLst>
                  <a:ext uri="{FF2B5EF4-FFF2-40B4-BE49-F238E27FC236}">
                    <a16:creationId xmlns:a16="http://schemas.microsoft.com/office/drawing/2014/main" id="{44713715-BB19-43C3-A314-A86199017D7E}"/>
                  </a:ext>
                </a:extLst>
              </p:cNvPr>
              <p:cNvPicPr>
                <a:picLocks noChangeAspect="1"/>
              </p:cNvPicPr>
              <p:nvPr/>
            </p:nvPicPr>
            <p:blipFill>
              <a:blip r:embed="rId3"/>
              <a:stretch>
                <a:fillRect/>
              </a:stretch>
            </p:blipFill>
            <p:spPr>
              <a:xfrm>
                <a:off x="502547" y="227150"/>
                <a:ext cx="9477375" cy="1076325"/>
              </a:xfrm>
              <a:prstGeom prst="rect">
                <a:avLst/>
              </a:prstGeom>
            </p:spPr>
          </p:pic>
          <p:pic>
            <p:nvPicPr>
              <p:cNvPr id="5" name="图片 4">
                <a:extLst>
                  <a:ext uri="{FF2B5EF4-FFF2-40B4-BE49-F238E27FC236}">
                    <a16:creationId xmlns:a16="http://schemas.microsoft.com/office/drawing/2014/main" id="{8D4E2EE3-43BE-4959-B0C5-45EB4B2B7A0F}"/>
                  </a:ext>
                </a:extLst>
              </p:cNvPr>
              <p:cNvPicPr>
                <a:picLocks noChangeAspect="1"/>
              </p:cNvPicPr>
              <p:nvPr/>
            </p:nvPicPr>
            <p:blipFill>
              <a:blip r:embed="rId4"/>
              <a:stretch>
                <a:fillRect/>
              </a:stretch>
            </p:blipFill>
            <p:spPr>
              <a:xfrm>
                <a:off x="502547" y="1303475"/>
                <a:ext cx="9544050" cy="695325"/>
              </a:xfrm>
              <a:prstGeom prst="rect">
                <a:avLst/>
              </a:prstGeom>
            </p:spPr>
          </p:pic>
          <p:pic>
            <p:nvPicPr>
              <p:cNvPr id="6" name="图片 5">
                <a:extLst>
                  <a:ext uri="{FF2B5EF4-FFF2-40B4-BE49-F238E27FC236}">
                    <a16:creationId xmlns:a16="http://schemas.microsoft.com/office/drawing/2014/main" id="{8CD53C15-3C98-4B3A-9125-44523ECE5BC5}"/>
                  </a:ext>
                </a:extLst>
              </p:cNvPr>
              <p:cNvPicPr>
                <a:picLocks noChangeAspect="1"/>
              </p:cNvPicPr>
              <p:nvPr/>
            </p:nvPicPr>
            <p:blipFill>
              <a:blip r:embed="rId5"/>
              <a:stretch>
                <a:fillRect/>
              </a:stretch>
            </p:blipFill>
            <p:spPr>
              <a:xfrm>
                <a:off x="502547" y="1998800"/>
                <a:ext cx="9515475" cy="447675"/>
              </a:xfrm>
              <a:prstGeom prst="rect">
                <a:avLst/>
              </a:prstGeom>
            </p:spPr>
          </p:pic>
        </p:grpSp>
        <p:sp>
          <p:nvSpPr>
            <p:cNvPr id="14" name="矩形 13">
              <a:extLst>
                <a:ext uri="{FF2B5EF4-FFF2-40B4-BE49-F238E27FC236}">
                  <a16:creationId xmlns:a16="http://schemas.microsoft.com/office/drawing/2014/main" id="{667714A8-1CF7-438D-A0FF-DD6FD398A3B6}"/>
                </a:ext>
              </a:extLst>
            </p:cNvPr>
            <p:cNvSpPr/>
            <p:nvPr/>
          </p:nvSpPr>
          <p:spPr>
            <a:xfrm>
              <a:off x="383277" y="545202"/>
              <a:ext cx="9544050" cy="21643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7DCB62F0-C6CD-4F7F-A2DA-E213FDCA1D0C}"/>
              </a:ext>
            </a:extLst>
          </p:cNvPr>
          <p:cNvSpPr txBox="1"/>
          <p:nvPr/>
        </p:nvSpPr>
        <p:spPr>
          <a:xfrm>
            <a:off x="143627" y="70405"/>
            <a:ext cx="3700548"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2.Methodology</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87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DCB62F0-C6CD-4F7F-A2DA-E213FDCA1D0C}"/>
              </a:ext>
            </a:extLst>
          </p:cNvPr>
          <p:cNvSpPr txBox="1"/>
          <p:nvPr/>
        </p:nvSpPr>
        <p:spPr>
          <a:xfrm>
            <a:off x="143627" y="70405"/>
            <a:ext cx="3700548"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2.Methodology</a:t>
            </a:r>
            <a:endParaRPr lang="zh-CN" altLang="en-US" sz="3600" b="1" dirty="0">
              <a:latin typeface="Times New Roman" panose="02020603050405020304" pitchFamily="18" charset="0"/>
              <a:cs typeface="Times New Roman" panose="02020603050405020304" pitchFamily="18" charset="0"/>
            </a:endParaRPr>
          </a:p>
        </p:txBody>
      </p:sp>
      <p:sp>
        <p:nvSpPr>
          <p:cNvPr id="12" name="标题 1">
            <a:extLst>
              <a:ext uri="{FF2B5EF4-FFF2-40B4-BE49-F238E27FC236}">
                <a16:creationId xmlns:a16="http://schemas.microsoft.com/office/drawing/2014/main" id="{31358AC1-5845-4484-8D7C-AACECD2E8603}"/>
              </a:ext>
            </a:extLst>
          </p:cNvPr>
          <p:cNvSpPr>
            <a:spLocks noGrp="1"/>
          </p:cNvSpPr>
          <p:nvPr>
            <p:ph type="title"/>
          </p:nvPr>
        </p:nvSpPr>
        <p:spPr>
          <a:xfrm>
            <a:off x="838200" y="614632"/>
            <a:ext cx="7547708" cy="658689"/>
          </a:xfrm>
        </p:spPr>
        <p:txBody>
          <a:bodyPr>
            <a:normAutofit/>
          </a:bodyPr>
          <a:lstStyle/>
          <a:p>
            <a:r>
              <a:rPr lang="en-US" altLang="zh-CN" sz="3200" b="1" dirty="0">
                <a:latin typeface="Cambria" panose="02040503050406030204" pitchFamily="18" charset="0"/>
                <a:ea typeface="Cambria" panose="02040503050406030204" pitchFamily="18" charset="0"/>
              </a:rPr>
              <a:t>Classification (Root Causes of Bugs)</a:t>
            </a:r>
            <a:endParaRPr lang="zh-CN" altLang="en-US" sz="3200" b="1" dirty="0">
              <a:latin typeface="Cambria" panose="02040503050406030204" pitchFamily="18" charset="0"/>
            </a:endParaRPr>
          </a:p>
        </p:txBody>
      </p:sp>
      <p:sp>
        <p:nvSpPr>
          <p:cNvPr id="17" name="文本框 16">
            <a:extLst>
              <a:ext uri="{FF2B5EF4-FFF2-40B4-BE49-F238E27FC236}">
                <a16:creationId xmlns:a16="http://schemas.microsoft.com/office/drawing/2014/main" id="{2389B941-890B-4B2C-9FD5-48059DF0BECB}"/>
              </a:ext>
            </a:extLst>
          </p:cNvPr>
          <p:cNvSpPr txBox="1"/>
          <p:nvPr/>
        </p:nvSpPr>
        <p:spPr>
          <a:xfrm>
            <a:off x="442884" y="1550320"/>
            <a:ext cx="11311312" cy="4883731"/>
          </a:xfrm>
          <a:prstGeom prst="rect">
            <a:avLst/>
          </a:prstGeom>
        </p:spPr>
        <p:txBody>
          <a:bodyPr wrap="square">
            <a:spAutoFit/>
          </a:bodyPr>
          <a:lstStyle>
            <a:defPPr>
              <a:defRPr lang="zh-CN"/>
            </a:defPPr>
            <a:lvl1pPr algn="just">
              <a:defRPr kern="100">
                <a:effectLst/>
                <a:latin typeface="Times New Roman" panose="02020603050405020304" pitchFamily="18" charset="0"/>
                <a:ea typeface="宋体" panose="02010600030101010101" pitchFamily="2" charset="-122"/>
              </a:defRPr>
            </a:lvl1pPr>
          </a:lstStyle>
          <a:p>
            <a:pPr marL="342900" indent="-342900" algn="l">
              <a:buFont typeface="Arial" panose="020B0604020202020204" pitchFamily="34" charset="0"/>
              <a:buChar char="•"/>
            </a:pPr>
            <a:r>
              <a:rPr lang="en-US" altLang="zh-CN" sz="2800" kern="1200" dirty="0">
                <a:latin typeface="Cambria" panose="02040503050406030204" pitchFamily="18" charset="0"/>
                <a:ea typeface="+mn-ea"/>
              </a:rPr>
              <a:t>Absence of Inter API Compatibility</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Absence of Type Checking</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API Change</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API Misuse</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Confusion with Computation Model</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Incorrect Model Parameter or Structure (IPS)</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Structure Inefficiency (SI)</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Unaligned Tensor (UT)</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Wrong Documentation</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Others</a:t>
            </a:r>
            <a:r>
              <a:rPr lang="zh-CN" altLang="en-US" sz="2800" kern="1200" dirty="0">
                <a:latin typeface="Cambria" panose="02040503050406030204" pitchFamily="18" charset="0"/>
                <a:ea typeface="+mn-ea"/>
              </a:rPr>
              <a:t>（</a:t>
            </a:r>
            <a:r>
              <a:rPr lang="zh-CN" altLang="en-US" sz="2400" kern="1200" dirty="0">
                <a:latin typeface="Arial" panose="020B0604020202020204" pitchFamily="34" charset="0"/>
                <a:ea typeface="+mn-ea"/>
              </a:rPr>
              <a:t>这类</a:t>
            </a:r>
            <a:r>
              <a:rPr lang="en-US" altLang="zh-CN" sz="2400" dirty="0">
                <a:effectLst/>
                <a:latin typeface="Arial" panose="020B0604020202020204" pitchFamily="34" charset="0"/>
              </a:rPr>
              <a:t>bug</a:t>
            </a:r>
            <a:r>
              <a:rPr lang="zh-CN" altLang="en-US" sz="2400" dirty="0">
                <a:effectLst/>
                <a:latin typeface="Arial" panose="020B0604020202020204" pitchFamily="34" charset="0"/>
              </a:rPr>
              <a:t>大多与开发过程中的错误有关，比如不正确的语法</a:t>
            </a:r>
            <a:r>
              <a:rPr lang="zh-CN" altLang="en-US" sz="2800" kern="1200" dirty="0">
                <a:latin typeface="Cambria" panose="02040503050406030204" pitchFamily="18" charset="0"/>
                <a:ea typeface="+mn-ea"/>
              </a:rPr>
              <a:t>）</a:t>
            </a:r>
            <a:endParaRPr lang="en-US" altLang="zh-CN" sz="2800" kern="1200" dirty="0">
              <a:latin typeface="Cambria" panose="02040503050406030204" pitchFamily="18" charset="0"/>
              <a:ea typeface="+mn-ea"/>
            </a:endParaRPr>
          </a:p>
          <a:p>
            <a:pPr marL="342900" indent="-342900" algn="l">
              <a:buFont typeface="Arial" panose="020B0604020202020204" pitchFamily="34" charset="0"/>
              <a:buChar char="•"/>
            </a:pPr>
            <a:endParaRPr lang="zh-CN" altLang="zh-CN" sz="2800" kern="1200" dirty="0">
              <a:latin typeface="Cambria" panose="02040503050406030204" pitchFamily="18" charset="0"/>
              <a:ea typeface="+mn-ea"/>
            </a:endParaRPr>
          </a:p>
        </p:txBody>
      </p:sp>
    </p:spTree>
    <p:extLst>
      <p:ext uri="{BB962C8B-B14F-4D97-AF65-F5344CB8AC3E}">
        <p14:creationId xmlns:p14="http://schemas.microsoft.com/office/powerpoint/2010/main" val="31173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DCB62F0-C6CD-4F7F-A2DA-E213FDCA1D0C}"/>
              </a:ext>
            </a:extLst>
          </p:cNvPr>
          <p:cNvSpPr txBox="1"/>
          <p:nvPr/>
        </p:nvSpPr>
        <p:spPr>
          <a:xfrm>
            <a:off x="143627" y="70405"/>
            <a:ext cx="3700548"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2.Methodology</a:t>
            </a:r>
            <a:endParaRPr lang="zh-CN" altLang="en-US" sz="3600" b="1" dirty="0">
              <a:latin typeface="Times New Roman" panose="02020603050405020304" pitchFamily="18" charset="0"/>
              <a:cs typeface="Times New Roman" panose="02020603050405020304" pitchFamily="18" charset="0"/>
            </a:endParaRPr>
          </a:p>
        </p:txBody>
      </p:sp>
      <p:sp>
        <p:nvSpPr>
          <p:cNvPr id="12" name="标题 1">
            <a:extLst>
              <a:ext uri="{FF2B5EF4-FFF2-40B4-BE49-F238E27FC236}">
                <a16:creationId xmlns:a16="http://schemas.microsoft.com/office/drawing/2014/main" id="{31358AC1-5845-4484-8D7C-AACECD2E8603}"/>
              </a:ext>
            </a:extLst>
          </p:cNvPr>
          <p:cNvSpPr>
            <a:spLocks noGrp="1"/>
          </p:cNvSpPr>
          <p:nvPr>
            <p:ph type="title"/>
          </p:nvPr>
        </p:nvSpPr>
        <p:spPr>
          <a:xfrm>
            <a:off x="838200" y="614632"/>
            <a:ext cx="7547708" cy="658689"/>
          </a:xfrm>
        </p:spPr>
        <p:txBody>
          <a:bodyPr>
            <a:normAutofit/>
          </a:bodyPr>
          <a:lstStyle/>
          <a:p>
            <a:r>
              <a:rPr lang="en-US" altLang="zh-CN" sz="3200" b="1" dirty="0">
                <a:latin typeface="Cambria" panose="02040503050406030204" pitchFamily="18" charset="0"/>
                <a:ea typeface="Cambria" panose="02040503050406030204" pitchFamily="18" charset="0"/>
              </a:rPr>
              <a:t>Classification (Effect of Bugs)</a:t>
            </a:r>
            <a:endParaRPr lang="zh-CN" altLang="en-US" sz="3200" b="1" dirty="0">
              <a:latin typeface="Cambria" panose="02040503050406030204" pitchFamily="18" charset="0"/>
            </a:endParaRPr>
          </a:p>
        </p:txBody>
      </p:sp>
      <p:sp>
        <p:nvSpPr>
          <p:cNvPr id="17" name="文本框 16">
            <a:extLst>
              <a:ext uri="{FF2B5EF4-FFF2-40B4-BE49-F238E27FC236}">
                <a16:creationId xmlns:a16="http://schemas.microsoft.com/office/drawing/2014/main" id="{2389B941-890B-4B2C-9FD5-48059DF0BECB}"/>
              </a:ext>
            </a:extLst>
          </p:cNvPr>
          <p:cNvSpPr txBox="1"/>
          <p:nvPr/>
        </p:nvSpPr>
        <p:spPr>
          <a:xfrm>
            <a:off x="442884" y="1550320"/>
            <a:ext cx="11311312" cy="2677656"/>
          </a:xfrm>
          <a:prstGeom prst="rect">
            <a:avLst/>
          </a:prstGeom>
        </p:spPr>
        <p:txBody>
          <a:bodyPr wrap="square">
            <a:spAutoFit/>
          </a:bodyPr>
          <a:lstStyle>
            <a:defPPr>
              <a:defRPr lang="zh-CN"/>
            </a:defPPr>
            <a:lvl1pPr algn="just">
              <a:defRPr kern="100">
                <a:effectLst/>
                <a:latin typeface="Times New Roman" panose="02020603050405020304" pitchFamily="18" charset="0"/>
                <a:ea typeface="宋体" panose="02010600030101010101" pitchFamily="2" charset="-122"/>
              </a:defRPr>
            </a:lvl1pPr>
          </a:lstStyle>
          <a:p>
            <a:pPr marL="342900" indent="-342900" algn="l">
              <a:buFont typeface="Arial" panose="020B0604020202020204" pitchFamily="34" charset="0"/>
              <a:buChar char="•"/>
            </a:pPr>
            <a:r>
              <a:rPr lang="en-US" altLang="zh-CN" sz="2800" kern="1200" dirty="0">
                <a:latin typeface="Cambria" panose="02040503050406030204" pitchFamily="18" charset="0"/>
                <a:ea typeface="+mn-ea"/>
              </a:rPr>
              <a:t>Bad Performance</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Crash</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Data Corruption</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Hang</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Incorrect Functionality</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Memory Out of Bound</a:t>
            </a:r>
          </a:p>
        </p:txBody>
      </p:sp>
    </p:spTree>
    <p:extLst>
      <p:ext uri="{BB962C8B-B14F-4D97-AF65-F5344CB8AC3E}">
        <p14:creationId xmlns:p14="http://schemas.microsoft.com/office/powerpoint/2010/main" val="309039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43496E-75C4-4AF1-A728-9F6BAEE37049}"/>
              </a:ext>
            </a:extLst>
          </p:cNvPr>
          <p:cNvPicPr>
            <a:picLocks noChangeAspect="1"/>
          </p:cNvPicPr>
          <p:nvPr/>
        </p:nvPicPr>
        <p:blipFill>
          <a:blip r:embed="rId3"/>
          <a:stretch>
            <a:fillRect/>
          </a:stretch>
        </p:blipFill>
        <p:spPr>
          <a:xfrm>
            <a:off x="143627" y="1900871"/>
            <a:ext cx="6132025" cy="3953403"/>
          </a:xfrm>
          <a:prstGeom prst="rect">
            <a:avLst/>
          </a:prstGeom>
        </p:spPr>
      </p:pic>
      <p:sp>
        <p:nvSpPr>
          <p:cNvPr id="5" name="文本框 4">
            <a:extLst>
              <a:ext uri="{FF2B5EF4-FFF2-40B4-BE49-F238E27FC236}">
                <a16:creationId xmlns:a16="http://schemas.microsoft.com/office/drawing/2014/main" id="{18C2E40D-0EF2-46FD-9D34-C17012623C0F}"/>
              </a:ext>
            </a:extLst>
          </p:cNvPr>
          <p:cNvSpPr txBox="1"/>
          <p:nvPr/>
        </p:nvSpPr>
        <p:spPr>
          <a:xfrm>
            <a:off x="143627" y="70406"/>
            <a:ext cx="4780913"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3. Frequent Bug Types</a:t>
            </a:r>
            <a:endParaRPr lang="zh-CN" altLang="en-US" sz="3600" b="1" dirty="0">
              <a:latin typeface="Times New Roman" panose="02020603050405020304" pitchFamily="18" charset="0"/>
              <a:cs typeface="Times New Roman" panose="02020603050405020304" pitchFamily="18" charset="0"/>
            </a:endParaRPr>
          </a:p>
        </p:txBody>
      </p:sp>
      <p:sp>
        <p:nvSpPr>
          <p:cNvPr id="8" name="标题 1">
            <a:extLst>
              <a:ext uri="{FF2B5EF4-FFF2-40B4-BE49-F238E27FC236}">
                <a16:creationId xmlns:a16="http://schemas.microsoft.com/office/drawing/2014/main" id="{66017AF9-80D0-4F86-B698-56273AAB18EC}"/>
              </a:ext>
            </a:extLst>
          </p:cNvPr>
          <p:cNvSpPr>
            <a:spLocks noGrp="1"/>
          </p:cNvSpPr>
          <p:nvPr>
            <p:ph type="title"/>
          </p:nvPr>
        </p:nvSpPr>
        <p:spPr>
          <a:xfrm>
            <a:off x="861949" y="804513"/>
            <a:ext cx="10262937" cy="658689"/>
          </a:xfrm>
        </p:spPr>
        <p:txBody>
          <a:bodyPr>
            <a:normAutofit/>
          </a:bodyPr>
          <a:lstStyle/>
          <a:p>
            <a:r>
              <a:rPr lang="en-US" altLang="zh-CN" sz="3200" b="1" dirty="0">
                <a:latin typeface="Cambria" panose="02040503050406030204" pitchFamily="18" charset="0"/>
                <a:ea typeface="Cambria" panose="02040503050406030204" pitchFamily="18" charset="0"/>
              </a:rPr>
              <a:t>RQ1: </a:t>
            </a:r>
            <a:r>
              <a:rPr lang="en-US" altLang="zh-CN" sz="3200" dirty="0">
                <a:latin typeface="Cambria" panose="02040503050406030204" pitchFamily="18" charset="0"/>
              </a:rPr>
              <a:t>(Bug Type) What type of bugs are more frequent?</a:t>
            </a:r>
            <a:endParaRPr lang="zh-CN" altLang="en-US" sz="3200" b="1" dirty="0">
              <a:latin typeface="Cambria" panose="02040503050406030204" pitchFamily="18" charset="0"/>
            </a:endParaRPr>
          </a:p>
        </p:txBody>
      </p:sp>
      <p:pic>
        <p:nvPicPr>
          <p:cNvPr id="9" name="图片 8">
            <a:extLst>
              <a:ext uri="{FF2B5EF4-FFF2-40B4-BE49-F238E27FC236}">
                <a16:creationId xmlns:a16="http://schemas.microsoft.com/office/drawing/2014/main" id="{997ECFE1-2685-4AB4-B620-7D1FF93DD539}"/>
              </a:ext>
            </a:extLst>
          </p:cNvPr>
          <p:cNvPicPr>
            <a:picLocks noChangeAspect="1"/>
          </p:cNvPicPr>
          <p:nvPr/>
        </p:nvPicPr>
        <p:blipFill>
          <a:blip r:embed="rId4"/>
          <a:stretch>
            <a:fillRect/>
          </a:stretch>
        </p:blipFill>
        <p:spPr>
          <a:xfrm>
            <a:off x="6504780" y="2073493"/>
            <a:ext cx="5416066" cy="3056647"/>
          </a:xfrm>
          <a:prstGeom prst="rect">
            <a:avLst/>
          </a:prstGeom>
        </p:spPr>
      </p:pic>
    </p:spTree>
    <p:extLst>
      <p:ext uri="{BB962C8B-B14F-4D97-AF65-F5344CB8AC3E}">
        <p14:creationId xmlns:p14="http://schemas.microsoft.com/office/powerpoint/2010/main" val="32548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0E92481-47F3-42BD-866F-1D13BC0A03C8}"/>
              </a:ext>
            </a:extLst>
          </p:cNvPr>
          <p:cNvSpPr>
            <a:spLocks noGrp="1"/>
          </p:cNvSpPr>
          <p:nvPr>
            <p:ph type="title"/>
          </p:nvPr>
        </p:nvSpPr>
        <p:spPr>
          <a:xfrm>
            <a:off x="861949" y="804513"/>
            <a:ext cx="10262937" cy="658689"/>
          </a:xfrm>
        </p:spPr>
        <p:txBody>
          <a:bodyPr>
            <a:normAutofit/>
          </a:bodyPr>
          <a:lstStyle/>
          <a:p>
            <a:r>
              <a:rPr lang="en-US" altLang="zh-CN" sz="3200" b="1" dirty="0">
                <a:latin typeface="Cambria" panose="02040503050406030204" pitchFamily="18" charset="0"/>
                <a:ea typeface="Cambria" panose="02040503050406030204" pitchFamily="18" charset="0"/>
              </a:rPr>
              <a:t>RQ1: </a:t>
            </a:r>
            <a:r>
              <a:rPr lang="en-US" altLang="zh-CN" sz="3200" dirty="0">
                <a:latin typeface="Cambria" panose="02040503050406030204" pitchFamily="18" charset="0"/>
              </a:rPr>
              <a:t>(Bug Type) What type of bugs are more frequent?</a:t>
            </a:r>
            <a:endParaRPr lang="zh-CN" altLang="en-US" sz="3200" b="1" dirty="0">
              <a:latin typeface="Cambria" panose="02040503050406030204" pitchFamily="18" charset="0"/>
            </a:endParaRPr>
          </a:p>
        </p:txBody>
      </p:sp>
      <p:sp>
        <p:nvSpPr>
          <p:cNvPr id="6" name="文本框 5">
            <a:extLst>
              <a:ext uri="{FF2B5EF4-FFF2-40B4-BE49-F238E27FC236}">
                <a16:creationId xmlns:a16="http://schemas.microsoft.com/office/drawing/2014/main" id="{961604E6-9A46-40DA-9F5D-44051C31F03D}"/>
              </a:ext>
            </a:extLst>
          </p:cNvPr>
          <p:cNvSpPr txBox="1"/>
          <p:nvPr/>
        </p:nvSpPr>
        <p:spPr>
          <a:xfrm>
            <a:off x="861949" y="1975561"/>
            <a:ext cx="9759461"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ambria" panose="02040503050406030204" pitchFamily="18" charset="0"/>
              </a:rPr>
              <a:t>Finding1: Data Bugs appear more than 26% of the times</a:t>
            </a:r>
          </a:p>
          <a:p>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Finding 2: Caffe has 43% Structural Logic Bugs</a:t>
            </a:r>
          </a:p>
          <a:p>
            <a:pPr marL="342900" indent="-342900">
              <a:buFont typeface="Arial" panose="020B0604020202020204" pitchFamily="34" charset="0"/>
              <a:buChar char="•"/>
            </a:pPr>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Finding 3: Torch, </a:t>
            </a:r>
            <a:r>
              <a:rPr lang="en-US" altLang="zh-CN" sz="2400" dirty="0" err="1">
                <a:latin typeface="Cambria" panose="02040503050406030204" pitchFamily="18" charset="0"/>
              </a:rPr>
              <a:t>Keras</a:t>
            </a:r>
            <a:r>
              <a:rPr lang="en-US" altLang="zh-CN" sz="2400" dirty="0">
                <a:latin typeface="Cambria" panose="02040503050406030204" pitchFamily="18" charset="0"/>
              </a:rPr>
              <a:t>, </a:t>
            </a:r>
            <a:r>
              <a:rPr lang="en-US" altLang="zh-CN" sz="2400" dirty="0" err="1">
                <a:latin typeface="Cambria" panose="02040503050406030204" pitchFamily="18" charset="0"/>
              </a:rPr>
              <a:t>Tensorflow</a:t>
            </a:r>
            <a:r>
              <a:rPr lang="en-US" altLang="zh-CN" sz="2400" dirty="0">
                <a:latin typeface="Cambria" panose="02040503050406030204" pitchFamily="18" charset="0"/>
              </a:rPr>
              <a:t> have 16%, 11% and 11% API bugs respectively</a:t>
            </a:r>
          </a:p>
          <a:p>
            <a:pPr marL="342900" indent="-342900">
              <a:buFont typeface="Arial" panose="020B0604020202020204" pitchFamily="34" charset="0"/>
              <a:buChar char="•"/>
            </a:pPr>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Finding 4: All the bug types except Non Model Structural Logic Bug have a similar pattern in </a:t>
            </a:r>
            <a:r>
              <a:rPr lang="en-US" altLang="zh-CN" sz="2400" dirty="0" err="1">
                <a:latin typeface="Cambria" panose="02040503050406030204" pitchFamily="18" charset="0"/>
              </a:rPr>
              <a:t>Github</a:t>
            </a:r>
            <a:r>
              <a:rPr lang="en-US" altLang="zh-CN" sz="2400" dirty="0">
                <a:latin typeface="Cambria" panose="02040503050406030204" pitchFamily="18" charset="0"/>
              </a:rPr>
              <a:t> and Stack Overflow for all the libraries</a:t>
            </a:r>
          </a:p>
          <a:p>
            <a:pPr marL="342900" indent="-342900">
              <a:buFont typeface="Arial" panose="020B0604020202020204" pitchFamily="34" charset="0"/>
              <a:buChar char="•"/>
            </a:pPr>
            <a:endParaRPr lang="zh-CN" altLang="en-US" sz="2400" dirty="0">
              <a:latin typeface="Cambria" panose="02040503050406030204" pitchFamily="18" charset="0"/>
            </a:endParaRPr>
          </a:p>
        </p:txBody>
      </p:sp>
      <p:sp>
        <p:nvSpPr>
          <p:cNvPr id="5" name="文本框 4">
            <a:extLst>
              <a:ext uri="{FF2B5EF4-FFF2-40B4-BE49-F238E27FC236}">
                <a16:creationId xmlns:a16="http://schemas.microsoft.com/office/drawing/2014/main" id="{B8CB8E49-64A0-4498-A18C-D868E4E920AA}"/>
              </a:ext>
            </a:extLst>
          </p:cNvPr>
          <p:cNvSpPr txBox="1"/>
          <p:nvPr/>
        </p:nvSpPr>
        <p:spPr>
          <a:xfrm>
            <a:off x="143627" y="70406"/>
            <a:ext cx="4780913"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3. Frequent Bug Types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41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DBD0E31-71D3-453A-A091-6B0DDFEE70BE}"/>
              </a:ext>
            </a:extLst>
          </p:cNvPr>
          <p:cNvPicPr>
            <a:picLocks noChangeAspect="1"/>
          </p:cNvPicPr>
          <p:nvPr/>
        </p:nvPicPr>
        <p:blipFill>
          <a:blip r:embed="rId3"/>
          <a:stretch>
            <a:fillRect/>
          </a:stretch>
        </p:blipFill>
        <p:spPr>
          <a:xfrm>
            <a:off x="6433286" y="2047619"/>
            <a:ext cx="5359434" cy="3379405"/>
          </a:xfrm>
          <a:prstGeom prst="rect">
            <a:avLst/>
          </a:prstGeom>
        </p:spPr>
      </p:pic>
      <p:sp>
        <p:nvSpPr>
          <p:cNvPr id="3" name="文本框 2">
            <a:extLst>
              <a:ext uri="{FF2B5EF4-FFF2-40B4-BE49-F238E27FC236}">
                <a16:creationId xmlns:a16="http://schemas.microsoft.com/office/drawing/2014/main" id="{F50CCE28-2754-427A-BF0E-33660FFD7E9B}"/>
              </a:ext>
            </a:extLst>
          </p:cNvPr>
          <p:cNvSpPr txBox="1"/>
          <p:nvPr/>
        </p:nvSpPr>
        <p:spPr>
          <a:xfrm>
            <a:off x="143627" y="70406"/>
            <a:ext cx="4780913"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4. Root Cause</a:t>
            </a:r>
            <a:endParaRPr lang="zh-CN" altLang="en-US" sz="36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22D58FA-6B46-4616-BB2E-0B94BDEC3C5A}"/>
              </a:ext>
            </a:extLst>
          </p:cNvPr>
          <p:cNvPicPr>
            <a:picLocks noChangeAspect="1"/>
          </p:cNvPicPr>
          <p:nvPr/>
        </p:nvPicPr>
        <p:blipFill>
          <a:blip r:embed="rId4"/>
          <a:stretch>
            <a:fillRect/>
          </a:stretch>
        </p:blipFill>
        <p:spPr>
          <a:xfrm>
            <a:off x="143627" y="1857613"/>
            <a:ext cx="6289659" cy="4198803"/>
          </a:xfrm>
          <a:prstGeom prst="rect">
            <a:avLst/>
          </a:prstGeom>
        </p:spPr>
      </p:pic>
      <p:sp>
        <p:nvSpPr>
          <p:cNvPr id="6" name="标题 1">
            <a:extLst>
              <a:ext uri="{FF2B5EF4-FFF2-40B4-BE49-F238E27FC236}">
                <a16:creationId xmlns:a16="http://schemas.microsoft.com/office/drawing/2014/main" id="{C35CF530-571D-427D-B494-46E26BF504F0}"/>
              </a:ext>
            </a:extLst>
          </p:cNvPr>
          <p:cNvSpPr>
            <a:spLocks noGrp="1"/>
          </p:cNvSpPr>
          <p:nvPr>
            <p:ph type="title"/>
          </p:nvPr>
        </p:nvSpPr>
        <p:spPr>
          <a:xfrm>
            <a:off x="964531" y="801584"/>
            <a:ext cx="10262937" cy="658689"/>
          </a:xfrm>
        </p:spPr>
        <p:txBody>
          <a:bodyPr>
            <a:normAutofit/>
          </a:bodyPr>
          <a:lstStyle/>
          <a:p>
            <a:r>
              <a:rPr lang="en-US" altLang="zh-CN" sz="3200" b="1" dirty="0">
                <a:latin typeface="Cambria" panose="02040503050406030204" pitchFamily="18" charset="0"/>
                <a:ea typeface="Cambria" panose="02040503050406030204" pitchFamily="18" charset="0"/>
              </a:rPr>
              <a:t>RQ2: </a:t>
            </a:r>
            <a:r>
              <a:rPr lang="en-US" altLang="zh-CN" sz="3200" dirty="0">
                <a:latin typeface="Cambria" panose="02040503050406030204" pitchFamily="18" charset="0"/>
              </a:rPr>
              <a:t> (Root cause) What are the root causes of bugs?</a:t>
            </a:r>
            <a:endParaRPr lang="zh-CN" altLang="en-US" sz="3200" b="1" dirty="0">
              <a:latin typeface="Cambria" panose="02040503050406030204" pitchFamily="18" charset="0"/>
            </a:endParaRPr>
          </a:p>
        </p:txBody>
      </p:sp>
    </p:spTree>
    <p:extLst>
      <p:ext uri="{BB962C8B-B14F-4D97-AF65-F5344CB8AC3E}">
        <p14:creationId xmlns:p14="http://schemas.microsoft.com/office/powerpoint/2010/main" val="176007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0E92481-47F3-42BD-866F-1D13BC0A03C8}"/>
              </a:ext>
            </a:extLst>
          </p:cNvPr>
          <p:cNvSpPr>
            <a:spLocks noGrp="1"/>
          </p:cNvSpPr>
          <p:nvPr>
            <p:ph type="title"/>
          </p:nvPr>
        </p:nvSpPr>
        <p:spPr>
          <a:xfrm>
            <a:off x="838199" y="811656"/>
            <a:ext cx="10262937" cy="658689"/>
          </a:xfrm>
        </p:spPr>
        <p:txBody>
          <a:bodyPr>
            <a:normAutofit/>
          </a:bodyPr>
          <a:lstStyle/>
          <a:p>
            <a:r>
              <a:rPr lang="en-US" altLang="zh-CN" sz="3200" b="1" dirty="0">
                <a:latin typeface="Cambria" panose="02040503050406030204" pitchFamily="18" charset="0"/>
                <a:ea typeface="Cambria" panose="02040503050406030204" pitchFamily="18" charset="0"/>
              </a:rPr>
              <a:t>RQ2: </a:t>
            </a:r>
            <a:r>
              <a:rPr lang="en-US" altLang="zh-CN" sz="3200" dirty="0">
                <a:latin typeface="Cambria" panose="02040503050406030204" pitchFamily="18" charset="0"/>
              </a:rPr>
              <a:t> (Root cause) What are the root causes of bugs?</a:t>
            </a:r>
            <a:endParaRPr lang="zh-CN" altLang="en-US" sz="3200" b="1" dirty="0">
              <a:latin typeface="Cambria" panose="02040503050406030204" pitchFamily="18" charset="0"/>
            </a:endParaRPr>
          </a:p>
        </p:txBody>
      </p:sp>
      <p:sp>
        <p:nvSpPr>
          <p:cNvPr id="6" name="文本框 5">
            <a:extLst>
              <a:ext uri="{FF2B5EF4-FFF2-40B4-BE49-F238E27FC236}">
                <a16:creationId xmlns:a16="http://schemas.microsoft.com/office/drawing/2014/main" id="{961604E6-9A46-40DA-9F5D-44051C31F03D}"/>
              </a:ext>
            </a:extLst>
          </p:cNvPr>
          <p:cNvSpPr txBox="1"/>
          <p:nvPr/>
        </p:nvSpPr>
        <p:spPr>
          <a:xfrm>
            <a:off x="838199" y="1565264"/>
            <a:ext cx="9759461" cy="489364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ambria" panose="02040503050406030204" pitchFamily="18" charset="0"/>
              </a:rPr>
              <a:t>Finding 5: Incorrect Model Parameter (IPS) is the most common root cause resulting in average 24% of the bugs across the libraries.</a:t>
            </a:r>
          </a:p>
          <a:p>
            <a:pPr marL="342900" indent="-342900">
              <a:buFont typeface="Arial" panose="020B0604020202020204" pitchFamily="34" charset="0"/>
              <a:buChar char="•"/>
            </a:pPr>
            <a:r>
              <a:rPr lang="en-US" altLang="zh-CN" sz="2400" dirty="0">
                <a:latin typeface="Cambria" panose="02040503050406030204" pitchFamily="18" charset="0"/>
              </a:rPr>
              <a:t>Finding 6: </a:t>
            </a:r>
            <a:r>
              <a:rPr lang="en-US" altLang="zh-CN" sz="2400" dirty="0" err="1">
                <a:latin typeface="Cambria" panose="02040503050406030204" pitchFamily="18" charset="0"/>
              </a:rPr>
              <a:t>Keras</a:t>
            </a:r>
            <a:r>
              <a:rPr lang="en-US" altLang="zh-CN" sz="2400" dirty="0">
                <a:latin typeface="Cambria" panose="02040503050406030204" pitchFamily="18" charset="0"/>
              </a:rPr>
              <a:t>, Caffe have 25% and 37% bugs that arise from Structural Inefficiency (SI)</a:t>
            </a:r>
          </a:p>
          <a:p>
            <a:pPr marL="342900" indent="-342900">
              <a:buFont typeface="Arial" panose="020B0604020202020204" pitchFamily="34" charset="0"/>
              <a:buChar char="•"/>
            </a:pPr>
            <a:r>
              <a:rPr lang="en-US" altLang="zh-CN" sz="2400" dirty="0">
                <a:latin typeface="Cambria" panose="02040503050406030204" pitchFamily="18" charset="0"/>
              </a:rPr>
              <a:t>Finding 7: Torch has 28% of the bugs due to Unaligned Tensor (UT)</a:t>
            </a:r>
          </a:p>
          <a:p>
            <a:pPr marL="342900" indent="-342900">
              <a:buFont typeface="Arial" panose="020B0604020202020204" pitchFamily="34" charset="0"/>
              <a:buChar char="•"/>
            </a:pPr>
            <a:r>
              <a:rPr lang="en-US" altLang="zh-CN" sz="2400" dirty="0">
                <a:latin typeface="Cambria" panose="02040503050406030204" pitchFamily="18" charset="0"/>
              </a:rPr>
              <a:t>Finding 8: Theano has 30% of the bugs due to the absence of type checking</a:t>
            </a:r>
          </a:p>
          <a:p>
            <a:pPr marL="342900" indent="-342900">
              <a:buFont typeface="Arial" panose="020B0604020202020204" pitchFamily="34" charset="0"/>
              <a:buChar char="•"/>
            </a:pPr>
            <a:r>
              <a:rPr lang="en-US" altLang="zh-CN" sz="2400" dirty="0">
                <a:latin typeface="Cambria" panose="02040503050406030204" pitchFamily="18" charset="0"/>
              </a:rPr>
              <a:t>Finding 9: </a:t>
            </a:r>
            <a:r>
              <a:rPr lang="en-US" altLang="zh-CN" sz="2400" dirty="0" err="1">
                <a:latin typeface="Cambria" panose="02040503050406030204" pitchFamily="18" charset="0"/>
              </a:rPr>
              <a:t>Tensorflow</a:t>
            </a:r>
            <a:r>
              <a:rPr lang="en-US" altLang="zh-CN" sz="2400" dirty="0">
                <a:latin typeface="Cambria" panose="02040503050406030204" pitchFamily="18" charset="0"/>
              </a:rPr>
              <a:t> and </a:t>
            </a:r>
            <a:r>
              <a:rPr lang="en-US" altLang="zh-CN" sz="2400" dirty="0" err="1">
                <a:latin typeface="Cambria" panose="02040503050406030204" pitchFamily="18" charset="0"/>
              </a:rPr>
              <a:t>Keras</a:t>
            </a:r>
            <a:r>
              <a:rPr lang="en-US" altLang="zh-CN" sz="2400" dirty="0">
                <a:latin typeface="Cambria" panose="02040503050406030204" pitchFamily="18" charset="0"/>
              </a:rPr>
              <a:t> have 9% and 7% bugs due to API change</a:t>
            </a:r>
          </a:p>
          <a:p>
            <a:pPr marL="342900" indent="-342900">
              <a:buFont typeface="Arial" panose="020B0604020202020204" pitchFamily="34" charset="0"/>
              <a:buChar char="•"/>
            </a:pPr>
            <a:r>
              <a:rPr lang="en-US" altLang="zh-CN" sz="2400" dirty="0">
                <a:latin typeface="Cambria" panose="02040503050406030204" pitchFamily="18" charset="0"/>
              </a:rPr>
              <a:t>Finding 10: Except API Misuse all other root causes have similar patterns in both </a:t>
            </a:r>
            <a:r>
              <a:rPr lang="en-US" altLang="zh-CN" sz="2400" dirty="0" err="1">
                <a:latin typeface="Cambria" panose="02040503050406030204" pitchFamily="18" charset="0"/>
              </a:rPr>
              <a:t>Github</a:t>
            </a:r>
            <a:r>
              <a:rPr lang="en-US" altLang="zh-CN" sz="2400" dirty="0">
                <a:latin typeface="Cambria" panose="02040503050406030204" pitchFamily="18" charset="0"/>
              </a:rPr>
              <a:t> and Stack Overflow root causes of bugs</a:t>
            </a:r>
          </a:p>
          <a:p>
            <a:pPr marL="342900" indent="-342900">
              <a:buFont typeface="Arial" panose="020B0604020202020204" pitchFamily="34" charset="0"/>
              <a:buChar char="•"/>
            </a:pPr>
            <a:r>
              <a:rPr lang="en-US" altLang="zh-CN" sz="2400" dirty="0">
                <a:latin typeface="Cambria" panose="02040503050406030204" pitchFamily="18" charset="0"/>
              </a:rPr>
              <a:t>Finding 11: Structural Inefficiency (SI) contributes 3% - 53% and IPS contributes 24% - 62% of the bugs related to model</a:t>
            </a:r>
          </a:p>
        </p:txBody>
      </p:sp>
      <p:sp>
        <p:nvSpPr>
          <p:cNvPr id="5" name="文本框 4">
            <a:extLst>
              <a:ext uri="{FF2B5EF4-FFF2-40B4-BE49-F238E27FC236}">
                <a16:creationId xmlns:a16="http://schemas.microsoft.com/office/drawing/2014/main" id="{B3270B0A-48C4-4BAB-89CE-08B3AEB5AF6A}"/>
              </a:ext>
            </a:extLst>
          </p:cNvPr>
          <p:cNvSpPr txBox="1"/>
          <p:nvPr/>
        </p:nvSpPr>
        <p:spPr>
          <a:xfrm>
            <a:off x="143627" y="70406"/>
            <a:ext cx="4780913"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4. Root Cause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36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EA1B534-9939-4D3D-81E7-B5F098D17463}"/>
              </a:ext>
            </a:extLst>
          </p:cNvPr>
          <p:cNvPicPr>
            <a:picLocks noChangeAspect="1"/>
          </p:cNvPicPr>
          <p:nvPr/>
        </p:nvPicPr>
        <p:blipFill>
          <a:blip r:embed="rId3"/>
          <a:stretch>
            <a:fillRect/>
          </a:stretch>
        </p:blipFill>
        <p:spPr>
          <a:xfrm>
            <a:off x="2040244" y="840257"/>
            <a:ext cx="7447653" cy="5550901"/>
          </a:xfrm>
          <a:prstGeom prst="rect">
            <a:avLst/>
          </a:prstGeom>
        </p:spPr>
      </p:pic>
      <p:sp>
        <p:nvSpPr>
          <p:cNvPr id="3" name="文本框 2">
            <a:extLst>
              <a:ext uri="{FF2B5EF4-FFF2-40B4-BE49-F238E27FC236}">
                <a16:creationId xmlns:a16="http://schemas.microsoft.com/office/drawing/2014/main" id="{82176942-2DA0-4AD2-AD50-15F498B9708C}"/>
              </a:ext>
            </a:extLst>
          </p:cNvPr>
          <p:cNvSpPr txBox="1"/>
          <p:nvPr/>
        </p:nvSpPr>
        <p:spPr>
          <a:xfrm>
            <a:off x="143627" y="70406"/>
            <a:ext cx="4780913"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4. Root Cause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804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2F4516D-DB7A-4E2B-A10D-CA5C3B81FB02}"/>
              </a:ext>
            </a:extLst>
          </p:cNvPr>
          <p:cNvPicPr>
            <a:picLocks noChangeAspect="1"/>
          </p:cNvPicPr>
          <p:nvPr/>
        </p:nvPicPr>
        <p:blipFill>
          <a:blip r:embed="rId3"/>
          <a:stretch>
            <a:fillRect/>
          </a:stretch>
        </p:blipFill>
        <p:spPr>
          <a:xfrm>
            <a:off x="143627" y="1857628"/>
            <a:ext cx="6367250" cy="3533770"/>
          </a:xfrm>
          <a:prstGeom prst="rect">
            <a:avLst/>
          </a:prstGeom>
        </p:spPr>
      </p:pic>
      <p:sp>
        <p:nvSpPr>
          <p:cNvPr id="3" name="文本框 2">
            <a:extLst>
              <a:ext uri="{FF2B5EF4-FFF2-40B4-BE49-F238E27FC236}">
                <a16:creationId xmlns:a16="http://schemas.microsoft.com/office/drawing/2014/main" id="{3D17DDAC-15DC-4C9C-B552-C413DE1F902F}"/>
              </a:ext>
            </a:extLst>
          </p:cNvPr>
          <p:cNvSpPr txBox="1"/>
          <p:nvPr/>
        </p:nvSpPr>
        <p:spPr>
          <a:xfrm>
            <a:off x="143627" y="70406"/>
            <a:ext cx="4780913"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5. Impacts From Bugs</a:t>
            </a:r>
            <a:endParaRPr lang="zh-CN" altLang="en-US" sz="36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622560B-9A76-4F21-A020-9D590FF2AF4C}"/>
              </a:ext>
            </a:extLst>
          </p:cNvPr>
          <p:cNvPicPr>
            <a:picLocks noChangeAspect="1"/>
          </p:cNvPicPr>
          <p:nvPr/>
        </p:nvPicPr>
        <p:blipFill>
          <a:blip r:embed="rId4"/>
          <a:stretch>
            <a:fillRect/>
          </a:stretch>
        </p:blipFill>
        <p:spPr>
          <a:xfrm>
            <a:off x="6633267" y="2137446"/>
            <a:ext cx="5415106" cy="2253456"/>
          </a:xfrm>
          <a:prstGeom prst="rect">
            <a:avLst/>
          </a:prstGeom>
        </p:spPr>
      </p:pic>
    </p:spTree>
    <p:extLst>
      <p:ext uri="{BB962C8B-B14F-4D97-AF65-F5344CB8AC3E}">
        <p14:creationId xmlns:p14="http://schemas.microsoft.com/office/powerpoint/2010/main" val="149885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0E92481-47F3-42BD-866F-1D13BC0A03C8}"/>
              </a:ext>
            </a:extLst>
          </p:cNvPr>
          <p:cNvSpPr>
            <a:spLocks noGrp="1"/>
          </p:cNvSpPr>
          <p:nvPr>
            <p:ph type="title"/>
          </p:nvPr>
        </p:nvSpPr>
        <p:spPr>
          <a:xfrm>
            <a:off x="838199" y="982643"/>
            <a:ext cx="10262937" cy="658689"/>
          </a:xfrm>
        </p:spPr>
        <p:txBody>
          <a:bodyPr>
            <a:normAutofit/>
          </a:bodyPr>
          <a:lstStyle/>
          <a:p>
            <a:r>
              <a:rPr lang="en-US" altLang="zh-CN" sz="3200" b="1" dirty="0">
                <a:latin typeface="Cambria" panose="02040503050406030204" pitchFamily="18" charset="0"/>
                <a:ea typeface="Cambria" panose="02040503050406030204" pitchFamily="18" charset="0"/>
              </a:rPr>
              <a:t>RQ3: </a:t>
            </a:r>
            <a:r>
              <a:rPr lang="en-US" altLang="zh-CN" sz="3200" dirty="0">
                <a:latin typeface="Cambria" panose="02040503050406030204" pitchFamily="18" charset="0"/>
              </a:rPr>
              <a:t>(Bug Impact) What are the frequent impacts of bugs?</a:t>
            </a:r>
            <a:endParaRPr lang="zh-CN" altLang="en-US" sz="3200" b="1" dirty="0">
              <a:latin typeface="Cambria" panose="02040503050406030204" pitchFamily="18" charset="0"/>
            </a:endParaRPr>
          </a:p>
        </p:txBody>
      </p:sp>
      <p:sp>
        <p:nvSpPr>
          <p:cNvPr id="6" name="文本框 5">
            <a:extLst>
              <a:ext uri="{FF2B5EF4-FFF2-40B4-BE49-F238E27FC236}">
                <a16:creationId xmlns:a16="http://schemas.microsoft.com/office/drawing/2014/main" id="{961604E6-9A46-40DA-9F5D-44051C31F03D}"/>
              </a:ext>
            </a:extLst>
          </p:cNvPr>
          <p:cNvSpPr txBox="1"/>
          <p:nvPr/>
        </p:nvSpPr>
        <p:spPr>
          <a:xfrm>
            <a:off x="838199" y="2093262"/>
            <a:ext cx="9759461" cy="415498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ambria" panose="02040503050406030204" pitchFamily="18" charset="0"/>
              </a:rPr>
              <a:t>Finding 12: More than 66% of the bugs cause crash.</a:t>
            </a:r>
          </a:p>
          <a:p>
            <a:pPr marL="342900" indent="-342900">
              <a:buFont typeface="Arial" panose="020B0604020202020204" pitchFamily="34" charset="0"/>
              <a:buChar char="•"/>
            </a:pPr>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Finding 13: In Caffe, </a:t>
            </a:r>
            <a:r>
              <a:rPr lang="en-US" altLang="zh-CN" sz="2400" dirty="0" err="1">
                <a:latin typeface="Cambria" panose="02040503050406030204" pitchFamily="18" charset="0"/>
              </a:rPr>
              <a:t>Keras</a:t>
            </a:r>
            <a:r>
              <a:rPr lang="en-US" altLang="zh-CN" sz="2400" dirty="0">
                <a:latin typeface="Cambria" panose="02040503050406030204" pitchFamily="18" charset="0"/>
              </a:rPr>
              <a:t>, </a:t>
            </a:r>
            <a:r>
              <a:rPr lang="en-US" altLang="zh-CN" sz="2400" dirty="0" err="1">
                <a:latin typeface="Cambria" panose="02040503050406030204" pitchFamily="18" charset="0"/>
              </a:rPr>
              <a:t>Tensorflow</a:t>
            </a:r>
            <a:r>
              <a:rPr lang="en-US" altLang="zh-CN" sz="2400" dirty="0">
                <a:latin typeface="Cambria" panose="02040503050406030204" pitchFamily="18" charset="0"/>
              </a:rPr>
              <a:t>, Theano, Torch 31%, 16%, 8%, 11%, and 8% bugs lead to bad performance respectively.</a:t>
            </a:r>
          </a:p>
          <a:p>
            <a:pPr marL="342900" indent="-342900">
              <a:buFont typeface="Arial" panose="020B0604020202020204" pitchFamily="34" charset="0"/>
              <a:buChar char="•"/>
            </a:pPr>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Finding 14: 12% of the bugs cause Incorrect Functionality.</a:t>
            </a:r>
          </a:p>
          <a:p>
            <a:pPr marL="342900" indent="-342900">
              <a:buFont typeface="Arial" panose="020B0604020202020204" pitchFamily="34" charset="0"/>
              <a:buChar char="•"/>
            </a:pPr>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Finding 15: For all the libraries the P value for Stack Overflow and </a:t>
            </a:r>
            <a:r>
              <a:rPr lang="en-US" altLang="zh-CN" sz="2400" dirty="0" err="1">
                <a:latin typeface="Cambria" panose="02040503050406030204" pitchFamily="18" charset="0"/>
              </a:rPr>
              <a:t>Github</a:t>
            </a:r>
            <a:r>
              <a:rPr lang="en-US" altLang="zh-CN" sz="2400" dirty="0">
                <a:latin typeface="Cambria" panose="02040503050406030204" pitchFamily="18" charset="0"/>
              </a:rPr>
              <a:t> bug effects reject the null hypothesis to confirm that the bugs have similar effects from Stack Overflow as well as </a:t>
            </a:r>
            <a:r>
              <a:rPr lang="en-US" altLang="zh-CN" sz="2400" dirty="0" err="1">
                <a:latin typeface="Cambria" panose="02040503050406030204" pitchFamily="18" charset="0"/>
              </a:rPr>
              <a:t>Github</a:t>
            </a:r>
            <a:r>
              <a:rPr lang="en-US" altLang="zh-CN" sz="2400" dirty="0">
                <a:latin typeface="Cambria" panose="02040503050406030204" pitchFamily="18" charset="0"/>
              </a:rPr>
              <a:t> bug.</a:t>
            </a:r>
          </a:p>
          <a:p>
            <a:pPr marL="342900" indent="-342900">
              <a:buFont typeface="Arial" panose="020B0604020202020204" pitchFamily="34" charset="0"/>
              <a:buChar char="•"/>
            </a:pPr>
            <a:endParaRPr lang="zh-CN" altLang="en-US" sz="2400" dirty="0">
              <a:latin typeface="Cambria" panose="02040503050406030204" pitchFamily="18" charset="0"/>
            </a:endParaRPr>
          </a:p>
        </p:txBody>
      </p:sp>
      <p:sp>
        <p:nvSpPr>
          <p:cNvPr id="5" name="文本框 4">
            <a:extLst>
              <a:ext uri="{FF2B5EF4-FFF2-40B4-BE49-F238E27FC236}">
                <a16:creationId xmlns:a16="http://schemas.microsoft.com/office/drawing/2014/main" id="{CDDA76D3-C7DA-4FEA-83D6-A67271BBBDDC}"/>
              </a:ext>
            </a:extLst>
          </p:cNvPr>
          <p:cNvSpPr txBox="1"/>
          <p:nvPr/>
        </p:nvSpPr>
        <p:spPr>
          <a:xfrm>
            <a:off x="143627" y="70406"/>
            <a:ext cx="4780913"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5. Impacts From Bugs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75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5A6E713-2E31-46A2-8D38-DABF8489C1B1}"/>
              </a:ext>
            </a:extLst>
          </p:cNvPr>
          <p:cNvPicPr>
            <a:picLocks noChangeAspect="1"/>
          </p:cNvPicPr>
          <p:nvPr/>
        </p:nvPicPr>
        <p:blipFill>
          <a:blip r:embed="rId3"/>
          <a:stretch>
            <a:fillRect/>
          </a:stretch>
        </p:blipFill>
        <p:spPr>
          <a:xfrm>
            <a:off x="616020" y="595004"/>
            <a:ext cx="6301615" cy="2553966"/>
          </a:xfrm>
          <a:prstGeom prst="rect">
            <a:avLst/>
          </a:prstGeom>
        </p:spPr>
      </p:pic>
      <p:pic>
        <p:nvPicPr>
          <p:cNvPr id="14" name="图片 13">
            <a:extLst>
              <a:ext uri="{FF2B5EF4-FFF2-40B4-BE49-F238E27FC236}">
                <a16:creationId xmlns:a16="http://schemas.microsoft.com/office/drawing/2014/main" id="{3FA28A56-5E59-4381-8AB4-ED323847A354}"/>
              </a:ext>
            </a:extLst>
          </p:cNvPr>
          <p:cNvPicPr>
            <a:picLocks noChangeAspect="1"/>
          </p:cNvPicPr>
          <p:nvPr/>
        </p:nvPicPr>
        <p:blipFill>
          <a:blip r:embed="rId4"/>
          <a:stretch>
            <a:fillRect/>
          </a:stretch>
        </p:blipFill>
        <p:spPr>
          <a:xfrm>
            <a:off x="616020" y="3753289"/>
            <a:ext cx="7059105" cy="2229678"/>
          </a:xfrm>
          <a:prstGeom prst="rect">
            <a:avLst/>
          </a:prstGeom>
        </p:spPr>
      </p:pic>
      <p:pic>
        <p:nvPicPr>
          <p:cNvPr id="8" name="图片 7">
            <a:extLst>
              <a:ext uri="{FF2B5EF4-FFF2-40B4-BE49-F238E27FC236}">
                <a16:creationId xmlns:a16="http://schemas.microsoft.com/office/drawing/2014/main" id="{C2482D25-7D15-45F8-98EC-961F98DF516F}"/>
              </a:ext>
            </a:extLst>
          </p:cNvPr>
          <p:cNvPicPr>
            <a:picLocks noChangeAspect="1"/>
          </p:cNvPicPr>
          <p:nvPr/>
        </p:nvPicPr>
        <p:blipFill>
          <a:blip r:embed="rId5"/>
          <a:stretch>
            <a:fillRect/>
          </a:stretch>
        </p:blipFill>
        <p:spPr>
          <a:xfrm>
            <a:off x="7047419" y="180771"/>
            <a:ext cx="3724275" cy="3714750"/>
          </a:xfrm>
          <a:prstGeom prst="rect">
            <a:avLst/>
          </a:prstGeom>
        </p:spPr>
      </p:pic>
      <p:pic>
        <p:nvPicPr>
          <p:cNvPr id="15" name="图片 14">
            <a:extLst>
              <a:ext uri="{FF2B5EF4-FFF2-40B4-BE49-F238E27FC236}">
                <a16:creationId xmlns:a16="http://schemas.microsoft.com/office/drawing/2014/main" id="{1E6DC719-9A50-413F-9C44-465D65B6FEC8}"/>
              </a:ext>
            </a:extLst>
          </p:cNvPr>
          <p:cNvPicPr>
            <a:picLocks noChangeAspect="1"/>
          </p:cNvPicPr>
          <p:nvPr/>
        </p:nvPicPr>
        <p:blipFill>
          <a:blip r:embed="rId6"/>
          <a:stretch>
            <a:fillRect/>
          </a:stretch>
        </p:blipFill>
        <p:spPr>
          <a:xfrm>
            <a:off x="8057896" y="3895521"/>
            <a:ext cx="1703319" cy="2392569"/>
          </a:xfrm>
          <a:prstGeom prst="rect">
            <a:avLst/>
          </a:prstGeom>
        </p:spPr>
      </p:pic>
      <p:sp>
        <p:nvSpPr>
          <p:cNvPr id="17" name="文本框 16">
            <a:extLst>
              <a:ext uri="{FF2B5EF4-FFF2-40B4-BE49-F238E27FC236}">
                <a16:creationId xmlns:a16="http://schemas.microsoft.com/office/drawing/2014/main" id="{E2CA80BB-3005-46CF-A641-5E3F3A534289}"/>
              </a:ext>
            </a:extLst>
          </p:cNvPr>
          <p:cNvSpPr txBox="1"/>
          <p:nvPr/>
        </p:nvSpPr>
        <p:spPr>
          <a:xfrm>
            <a:off x="9761215" y="4041321"/>
            <a:ext cx="2430785" cy="1815882"/>
          </a:xfrm>
          <a:prstGeom prst="rect">
            <a:avLst/>
          </a:prstGeom>
          <a:noFill/>
        </p:spPr>
        <p:txBody>
          <a:bodyPr wrap="square">
            <a:spAutoFit/>
          </a:bodyPr>
          <a:lstStyle/>
          <a:p>
            <a:r>
              <a:rPr lang="en-US" altLang="zh-CN" sz="2800" b="0" i="0" u="none" strike="noStrike" baseline="0" dirty="0" err="1">
                <a:latin typeface="LinLibertineT"/>
              </a:rPr>
              <a:t>Hridesh</a:t>
            </a:r>
            <a:r>
              <a:rPr lang="en-US" altLang="zh-CN" sz="2800" b="0" i="0" u="none" strike="noStrike" baseline="0" dirty="0">
                <a:latin typeface="LinLibertineT"/>
              </a:rPr>
              <a:t> </a:t>
            </a:r>
            <a:r>
              <a:rPr lang="en-US" altLang="zh-CN" sz="2800" b="0" i="0" u="none" strike="noStrike" baseline="0" dirty="0" err="1">
                <a:latin typeface="LinLibertineT"/>
              </a:rPr>
              <a:t>Rajan</a:t>
            </a:r>
            <a:endParaRPr lang="en-US" altLang="zh-CN" sz="2800" b="0" i="0" u="none" strike="noStrike" baseline="0" dirty="0">
              <a:latin typeface="LinLibertineT"/>
            </a:endParaRPr>
          </a:p>
          <a:p>
            <a:endParaRPr lang="en-US" altLang="zh-CN" sz="2800" dirty="0">
              <a:latin typeface="LinLibertineT"/>
            </a:endParaRPr>
          </a:p>
          <a:p>
            <a:endParaRPr lang="en-US" altLang="zh-CN" sz="2800" dirty="0">
              <a:latin typeface="LinLibertineT"/>
            </a:endParaRPr>
          </a:p>
          <a:p>
            <a:r>
              <a:rPr lang="en-US" altLang="zh-CN" sz="2800" dirty="0">
                <a:latin typeface="LinLibertineT"/>
              </a:rPr>
              <a:t>Professor</a:t>
            </a:r>
            <a:endParaRPr lang="zh-CN" altLang="en-US" sz="2800" dirty="0"/>
          </a:p>
        </p:txBody>
      </p:sp>
    </p:spTree>
    <p:extLst>
      <p:ext uri="{BB962C8B-B14F-4D97-AF65-F5344CB8AC3E}">
        <p14:creationId xmlns:p14="http://schemas.microsoft.com/office/powerpoint/2010/main" val="210951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7CC4756-AABC-4860-94A4-E5B7586852B7}"/>
              </a:ext>
            </a:extLst>
          </p:cNvPr>
          <p:cNvPicPr>
            <a:picLocks noChangeAspect="1"/>
          </p:cNvPicPr>
          <p:nvPr/>
        </p:nvPicPr>
        <p:blipFill>
          <a:blip r:embed="rId3"/>
          <a:stretch>
            <a:fillRect/>
          </a:stretch>
        </p:blipFill>
        <p:spPr>
          <a:xfrm>
            <a:off x="2529401" y="1072655"/>
            <a:ext cx="7133198" cy="5387521"/>
          </a:xfrm>
          <a:prstGeom prst="rect">
            <a:avLst/>
          </a:prstGeom>
        </p:spPr>
      </p:pic>
      <p:sp>
        <p:nvSpPr>
          <p:cNvPr id="3" name="文本框 2">
            <a:extLst>
              <a:ext uri="{FF2B5EF4-FFF2-40B4-BE49-F238E27FC236}">
                <a16:creationId xmlns:a16="http://schemas.microsoft.com/office/drawing/2014/main" id="{2706EAB3-8F44-47F0-B550-5E2FFF1DBC2B}"/>
              </a:ext>
            </a:extLst>
          </p:cNvPr>
          <p:cNvSpPr txBox="1"/>
          <p:nvPr/>
        </p:nvSpPr>
        <p:spPr>
          <a:xfrm>
            <a:off x="143627" y="70407"/>
            <a:ext cx="7147822"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6. Difficult Deep Learning Stages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181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0E92481-47F3-42BD-866F-1D13BC0A03C8}"/>
              </a:ext>
            </a:extLst>
          </p:cNvPr>
          <p:cNvSpPr>
            <a:spLocks noGrp="1"/>
          </p:cNvSpPr>
          <p:nvPr>
            <p:ph type="title"/>
          </p:nvPr>
        </p:nvSpPr>
        <p:spPr>
          <a:xfrm>
            <a:off x="838199" y="1285920"/>
            <a:ext cx="10262937" cy="1207000"/>
          </a:xfrm>
        </p:spPr>
        <p:txBody>
          <a:bodyPr>
            <a:normAutofit/>
          </a:bodyPr>
          <a:lstStyle/>
          <a:p>
            <a:r>
              <a:rPr lang="en-US" altLang="zh-CN" sz="3200" b="1" dirty="0">
                <a:latin typeface="Cambria" panose="02040503050406030204" pitchFamily="18" charset="0"/>
                <a:ea typeface="Cambria" panose="02040503050406030204" pitchFamily="18" charset="0"/>
              </a:rPr>
              <a:t>RQ4: </a:t>
            </a:r>
            <a:r>
              <a:rPr lang="en-US" altLang="zh-CN" sz="3200" dirty="0">
                <a:latin typeface="Cambria" panose="02040503050406030204" pitchFamily="18" charset="0"/>
              </a:rPr>
              <a:t> (Bug prone stages) Which deep learning pipeline stages are more vulnerable to bugs?</a:t>
            </a:r>
            <a:endParaRPr lang="zh-CN" altLang="en-US" sz="3200" b="1" dirty="0">
              <a:latin typeface="Cambria" panose="02040503050406030204" pitchFamily="18" charset="0"/>
            </a:endParaRPr>
          </a:p>
        </p:txBody>
      </p:sp>
      <p:sp>
        <p:nvSpPr>
          <p:cNvPr id="6" name="文本框 5">
            <a:extLst>
              <a:ext uri="{FF2B5EF4-FFF2-40B4-BE49-F238E27FC236}">
                <a16:creationId xmlns:a16="http://schemas.microsoft.com/office/drawing/2014/main" id="{961604E6-9A46-40DA-9F5D-44051C31F03D}"/>
              </a:ext>
            </a:extLst>
          </p:cNvPr>
          <p:cNvSpPr txBox="1"/>
          <p:nvPr/>
        </p:nvSpPr>
        <p:spPr>
          <a:xfrm>
            <a:off x="838199" y="2949664"/>
            <a:ext cx="9759461"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ambria" panose="02040503050406030204" pitchFamily="18" charset="0"/>
              </a:rPr>
              <a:t>Finding 16: 32% of the bugs are in the data preparation stage.</a:t>
            </a:r>
          </a:p>
          <a:p>
            <a:pPr marL="342900" indent="-342900">
              <a:buFont typeface="Arial" panose="020B0604020202020204" pitchFamily="34" charset="0"/>
              <a:buChar char="•"/>
            </a:pPr>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Finding 17: 27% of the bugs are seen during the training stage.</a:t>
            </a:r>
          </a:p>
          <a:p>
            <a:pPr marL="342900" indent="-342900">
              <a:buFont typeface="Arial" panose="020B0604020202020204" pitchFamily="34" charset="0"/>
              <a:buChar char="•"/>
            </a:pPr>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Finding 18: Choice of model stage shows 23% of the bugs</a:t>
            </a:r>
          </a:p>
          <a:p>
            <a:pPr marL="342900" indent="-342900">
              <a:buFont typeface="Arial" panose="020B0604020202020204" pitchFamily="34" charset="0"/>
              <a:buChar char="•"/>
            </a:pPr>
            <a:endParaRPr lang="zh-CN" altLang="en-US" sz="2400" dirty="0">
              <a:latin typeface="Cambria" panose="02040503050406030204" pitchFamily="18" charset="0"/>
            </a:endParaRPr>
          </a:p>
        </p:txBody>
      </p:sp>
      <p:sp>
        <p:nvSpPr>
          <p:cNvPr id="7" name="文本框 6">
            <a:extLst>
              <a:ext uri="{FF2B5EF4-FFF2-40B4-BE49-F238E27FC236}">
                <a16:creationId xmlns:a16="http://schemas.microsoft.com/office/drawing/2014/main" id="{AA03CB38-36CE-49B0-8417-45BC3A0D29DC}"/>
              </a:ext>
            </a:extLst>
          </p:cNvPr>
          <p:cNvSpPr txBox="1"/>
          <p:nvPr/>
        </p:nvSpPr>
        <p:spPr>
          <a:xfrm>
            <a:off x="143627" y="70407"/>
            <a:ext cx="7147822"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6. Difficult Deep Learning Stages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475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8465D73-8048-4511-9289-E56130FCB1BC}"/>
              </a:ext>
            </a:extLst>
          </p:cNvPr>
          <p:cNvSpPr txBox="1"/>
          <p:nvPr/>
        </p:nvSpPr>
        <p:spPr>
          <a:xfrm>
            <a:off x="143627" y="70407"/>
            <a:ext cx="7147822"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7. Commonality of Bug</a:t>
            </a:r>
            <a:endParaRPr lang="zh-CN" altLang="en-US" sz="36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2050D2E-A084-41E8-B714-1A3B962BB422}"/>
              </a:ext>
            </a:extLst>
          </p:cNvPr>
          <p:cNvPicPr>
            <a:picLocks noChangeAspect="1"/>
          </p:cNvPicPr>
          <p:nvPr/>
        </p:nvPicPr>
        <p:blipFill>
          <a:blip r:embed="rId3"/>
          <a:stretch>
            <a:fillRect/>
          </a:stretch>
        </p:blipFill>
        <p:spPr>
          <a:xfrm>
            <a:off x="2684947" y="1156759"/>
            <a:ext cx="7357049" cy="4724449"/>
          </a:xfrm>
          <a:prstGeom prst="rect">
            <a:avLst/>
          </a:prstGeom>
        </p:spPr>
      </p:pic>
    </p:spTree>
    <p:extLst>
      <p:ext uri="{BB962C8B-B14F-4D97-AF65-F5344CB8AC3E}">
        <p14:creationId xmlns:p14="http://schemas.microsoft.com/office/powerpoint/2010/main" val="912317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0E92481-47F3-42BD-866F-1D13BC0A03C8}"/>
              </a:ext>
            </a:extLst>
          </p:cNvPr>
          <p:cNvSpPr>
            <a:spLocks noGrp="1"/>
          </p:cNvSpPr>
          <p:nvPr>
            <p:ph type="title"/>
          </p:nvPr>
        </p:nvSpPr>
        <p:spPr>
          <a:xfrm>
            <a:off x="838199" y="522310"/>
            <a:ext cx="10262937" cy="863161"/>
          </a:xfrm>
        </p:spPr>
        <p:txBody>
          <a:bodyPr>
            <a:normAutofit fontScale="90000"/>
          </a:bodyPr>
          <a:lstStyle/>
          <a:p>
            <a:r>
              <a:rPr lang="en-US" altLang="zh-CN" sz="3200" b="1" dirty="0">
                <a:latin typeface="Cambria" panose="02040503050406030204" pitchFamily="18" charset="0"/>
                <a:ea typeface="Cambria" panose="02040503050406030204" pitchFamily="18" charset="0"/>
              </a:rPr>
              <a:t>RQ5: </a:t>
            </a:r>
            <a:r>
              <a:rPr lang="en-US" altLang="zh-CN" sz="3200" dirty="0">
                <a:latin typeface="Cambria" panose="02040503050406030204" pitchFamily="18" charset="0"/>
              </a:rPr>
              <a:t>(Commonality) Do the bugs follow a common pattern?</a:t>
            </a:r>
            <a:endParaRPr lang="zh-CN" altLang="en-US" sz="3200" b="1" dirty="0">
              <a:latin typeface="Cambria" panose="02040503050406030204" pitchFamily="18" charset="0"/>
            </a:endParaRPr>
          </a:p>
        </p:txBody>
      </p:sp>
      <p:sp>
        <p:nvSpPr>
          <p:cNvPr id="6" name="文本框 5">
            <a:extLst>
              <a:ext uri="{FF2B5EF4-FFF2-40B4-BE49-F238E27FC236}">
                <a16:creationId xmlns:a16="http://schemas.microsoft.com/office/drawing/2014/main" id="{961604E6-9A46-40DA-9F5D-44051C31F03D}"/>
              </a:ext>
            </a:extLst>
          </p:cNvPr>
          <p:cNvSpPr txBox="1"/>
          <p:nvPr/>
        </p:nvSpPr>
        <p:spPr>
          <a:xfrm>
            <a:off x="838199" y="1228287"/>
            <a:ext cx="975946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ambria" panose="02040503050406030204" pitchFamily="18" charset="0"/>
              </a:rPr>
              <a:t>Finding 19: </a:t>
            </a:r>
            <a:r>
              <a:rPr lang="en-US" altLang="zh-CN" sz="2400" dirty="0" err="1">
                <a:latin typeface="Cambria" panose="02040503050406030204" pitchFamily="18" charset="0"/>
              </a:rPr>
              <a:t>Tensorflow</a:t>
            </a:r>
            <a:r>
              <a:rPr lang="en-US" altLang="zh-CN" sz="2400" dirty="0">
                <a:latin typeface="Cambria" panose="02040503050406030204" pitchFamily="18" charset="0"/>
              </a:rPr>
              <a:t> and </a:t>
            </a:r>
            <a:r>
              <a:rPr lang="en-US" altLang="zh-CN" sz="2400" dirty="0" err="1">
                <a:latin typeface="Cambria" panose="02040503050406030204" pitchFamily="18" charset="0"/>
              </a:rPr>
              <a:t>Keras</a:t>
            </a:r>
            <a:r>
              <a:rPr lang="en-US" altLang="zh-CN" sz="2400" dirty="0">
                <a:latin typeface="Cambria" panose="02040503050406030204" pitchFamily="18" charset="0"/>
              </a:rPr>
              <a:t> have a similar distribution of antipatterns while Torch has different distributions of antipatterns</a:t>
            </a:r>
            <a:endParaRPr lang="zh-CN" altLang="en-US" sz="2400" dirty="0">
              <a:latin typeface="Cambria" panose="02040503050406030204" pitchFamily="18" charset="0"/>
            </a:endParaRPr>
          </a:p>
        </p:txBody>
      </p:sp>
      <p:pic>
        <p:nvPicPr>
          <p:cNvPr id="2" name="图片 1">
            <a:extLst>
              <a:ext uri="{FF2B5EF4-FFF2-40B4-BE49-F238E27FC236}">
                <a16:creationId xmlns:a16="http://schemas.microsoft.com/office/drawing/2014/main" id="{F9F8EFE2-43EC-4956-8C06-679825B4C80C}"/>
              </a:ext>
            </a:extLst>
          </p:cNvPr>
          <p:cNvPicPr>
            <a:picLocks noChangeAspect="1"/>
          </p:cNvPicPr>
          <p:nvPr/>
        </p:nvPicPr>
        <p:blipFill>
          <a:blip r:embed="rId3"/>
          <a:stretch>
            <a:fillRect/>
          </a:stretch>
        </p:blipFill>
        <p:spPr>
          <a:xfrm>
            <a:off x="3416076" y="2237413"/>
            <a:ext cx="5471221" cy="4365267"/>
          </a:xfrm>
          <a:prstGeom prst="rect">
            <a:avLst/>
          </a:prstGeom>
        </p:spPr>
      </p:pic>
      <p:sp>
        <p:nvSpPr>
          <p:cNvPr id="9" name="文本框 8">
            <a:extLst>
              <a:ext uri="{FF2B5EF4-FFF2-40B4-BE49-F238E27FC236}">
                <a16:creationId xmlns:a16="http://schemas.microsoft.com/office/drawing/2014/main" id="{E8465D73-8048-4511-9289-E56130FCB1BC}"/>
              </a:ext>
            </a:extLst>
          </p:cNvPr>
          <p:cNvSpPr txBox="1"/>
          <p:nvPr/>
        </p:nvSpPr>
        <p:spPr>
          <a:xfrm>
            <a:off x="143627" y="70407"/>
            <a:ext cx="7147822"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7. Commonality of Bug</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948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0E92481-47F3-42BD-866F-1D13BC0A03C8}"/>
              </a:ext>
            </a:extLst>
          </p:cNvPr>
          <p:cNvSpPr>
            <a:spLocks noGrp="1"/>
          </p:cNvSpPr>
          <p:nvPr>
            <p:ph type="title"/>
          </p:nvPr>
        </p:nvSpPr>
        <p:spPr>
          <a:xfrm>
            <a:off x="838199" y="954244"/>
            <a:ext cx="10262937" cy="982411"/>
          </a:xfrm>
        </p:spPr>
        <p:txBody>
          <a:bodyPr>
            <a:normAutofit/>
          </a:bodyPr>
          <a:lstStyle/>
          <a:p>
            <a:r>
              <a:rPr lang="en-US" altLang="zh-CN" sz="3200" b="1" dirty="0">
                <a:latin typeface="Cambria" panose="02040503050406030204" pitchFamily="18" charset="0"/>
                <a:ea typeface="Cambria" panose="02040503050406030204" pitchFamily="18" charset="0"/>
              </a:rPr>
              <a:t>RQ6: </a:t>
            </a:r>
            <a:r>
              <a:rPr lang="en-US" altLang="zh-CN" sz="3200" dirty="0">
                <a:latin typeface="Cambria" panose="02040503050406030204" pitchFamily="18" charset="0"/>
              </a:rPr>
              <a:t>(Bug evolution) How did the bug pattern change over time?</a:t>
            </a:r>
            <a:endParaRPr lang="zh-CN" altLang="en-US" sz="3200" b="1" dirty="0">
              <a:latin typeface="Cambria" panose="02040503050406030204" pitchFamily="18" charset="0"/>
            </a:endParaRPr>
          </a:p>
        </p:txBody>
      </p:sp>
      <p:sp>
        <p:nvSpPr>
          <p:cNvPr id="6" name="文本框 5">
            <a:extLst>
              <a:ext uri="{FF2B5EF4-FFF2-40B4-BE49-F238E27FC236}">
                <a16:creationId xmlns:a16="http://schemas.microsoft.com/office/drawing/2014/main" id="{961604E6-9A46-40DA-9F5D-44051C31F03D}"/>
              </a:ext>
            </a:extLst>
          </p:cNvPr>
          <p:cNvSpPr txBox="1"/>
          <p:nvPr/>
        </p:nvSpPr>
        <p:spPr>
          <a:xfrm>
            <a:off x="838199" y="2541111"/>
            <a:ext cx="9759461"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ambria" panose="02040503050406030204" pitchFamily="18" charset="0"/>
              </a:rPr>
              <a:t>Finding 20: In </a:t>
            </a:r>
            <a:r>
              <a:rPr lang="en-US" altLang="zh-CN" sz="2400" dirty="0" err="1">
                <a:latin typeface="Cambria" panose="02040503050406030204" pitchFamily="18" charset="0"/>
              </a:rPr>
              <a:t>Keras</a:t>
            </a:r>
            <a:r>
              <a:rPr lang="en-US" altLang="zh-CN" sz="2400" dirty="0">
                <a:latin typeface="Cambria" panose="02040503050406030204" pitchFamily="18" charset="0"/>
              </a:rPr>
              <a:t>, Caffe, </a:t>
            </a:r>
            <a:r>
              <a:rPr lang="en-US" altLang="zh-CN" sz="2400" dirty="0" err="1">
                <a:latin typeface="Cambria" panose="02040503050406030204" pitchFamily="18" charset="0"/>
              </a:rPr>
              <a:t>Tensorflow</a:t>
            </a:r>
            <a:r>
              <a:rPr lang="en-US" altLang="zh-CN" sz="2400" dirty="0">
                <a:latin typeface="Cambria" panose="02040503050406030204" pitchFamily="18" charset="0"/>
              </a:rPr>
              <a:t> Structural logic bugs are showing increasing trend.</a:t>
            </a:r>
          </a:p>
          <a:p>
            <a:pPr marL="342900" indent="-342900">
              <a:buFont typeface="Arial" panose="020B0604020202020204" pitchFamily="34" charset="0"/>
              <a:buChar char="•"/>
            </a:pPr>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Finding 21: Data Bugs slowly decreased since 2015 except Torch.</a:t>
            </a:r>
            <a:endParaRPr lang="zh-CN" altLang="en-US" sz="2400" dirty="0">
              <a:latin typeface="Cambria" panose="02040503050406030204" pitchFamily="18" charset="0"/>
            </a:endParaRPr>
          </a:p>
        </p:txBody>
      </p:sp>
      <p:sp>
        <p:nvSpPr>
          <p:cNvPr id="7" name="文本框 6">
            <a:extLst>
              <a:ext uri="{FF2B5EF4-FFF2-40B4-BE49-F238E27FC236}">
                <a16:creationId xmlns:a16="http://schemas.microsoft.com/office/drawing/2014/main" id="{D2ED17A7-AC64-4F64-824C-DE5170D3DD52}"/>
              </a:ext>
            </a:extLst>
          </p:cNvPr>
          <p:cNvSpPr txBox="1"/>
          <p:nvPr/>
        </p:nvSpPr>
        <p:spPr>
          <a:xfrm>
            <a:off x="143627" y="70407"/>
            <a:ext cx="7147822"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8. Evolution of Bugs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07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82E26E2-A63E-4BF5-9E6D-C3F15A8B66DB}"/>
              </a:ext>
            </a:extLst>
          </p:cNvPr>
          <p:cNvPicPr>
            <a:picLocks noChangeAspect="1"/>
          </p:cNvPicPr>
          <p:nvPr/>
        </p:nvPicPr>
        <p:blipFill>
          <a:blip r:embed="rId3"/>
          <a:stretch>
            <a:fillRect/>
          </a:stretch>
        </p:blipFill>
        <p:spPr>
          <a:xfrm>
            <a:off x="2145392" y="994321"/>
            <a:ext cx="7901216" cy="5406480"/>
          </a:xfrm>
          <a:prstGeom prst="rect">
            <a:avLst/>
          </a:prstGeom>
        </p:spPr>
      </p:pic>
      <p:sp>
        <p:nvSpPr>
          <p:cNvPr id="3" name="文本框 2">
            <a:extLst>
              <a:ext uri="{FF2B5EF4-FFF2-40B4-BE49-F238E27FC236}">
                <a16:creationId xmlns:a16="http://schemas.microsoft.com/office/drawing/2014/main" id="{1CDB834A-7B26-455C-80F0-EC5FB1CA3BB0}"/>
              </a:ext>
            </a:extLst>
          </p:cNvPr>
          <p:cNvSpPr txBox="1"/>
          <p:nvPr/>
        </p:nvSpPr>
        <p:spPr>
          <a:xfrm>
            <a:off x="143627" y="70407"/>
            <a:ext cx="7147822"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8. Evolution of Bugs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266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DB834A-7B26-455C-80F0-EC5FB1CA3BB0}"/>
              </a:ext>
            </a:extLst>
          </p:cNvPr>
          <p:cNvSpPr txBox="1"/>
          <p:nvPr/>
        </p:nvSpPr>
        <p:spPr>
          <a:xfrm>
            <a:off x="143627" y="70407"/>
            <a:ext cx="7147822"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9. Discussion</a:t>
            </a:r>
            <a:endParaRPr lang="zh-CN" altLang="en-US" sz="36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91214F62-D7B3-4465-8633-5BB03E4A3AEB}"/>
              </a:ext>
            </a:extLst>
          </p:cNvPr>
          <p:cNvSpPr txBox="1"/>
          <p:nvPr/>
        </p:nvSpPr>
        <p:spPr>
          <a:xfrm>
            <a:off x="934208" y="1596835"/>
            <a:ext cx="10323584" cy="3108543"/>
          </a:xfrm>
          <a:prstGeom prst="rect">
            <a:avLst/>
          </a:prstGeom>
          <a:noFill/>
        </p:spPr>
        <p:txBody>
          <a:bodyPr wrap="square" rtlCol="0">
            <a:spAutoFit/>
          </a:bodyPr>
          <a:lstStyle/>
          <a:p>
            <a:pPr marL="342900" indent="-342900">
              <a:buFont typeface="Arial" panose="020B0604020202020204" pitchFamily="34" charset="0"/>
              <a:buChar char="•"/>
            </a:pPr>
            <a:r>
              <a:rPr lang="en-US" altLang="zh-CN" sz="2800" dirty="0">
                <a:solidFill>
                  <a:srgbClr val="FF0000"/>
                </a:solidFill>
                <a:latin typeface="Cambria" panose="02040503050406030204" pitchFamily="18" charset="0"/>
              </a:rPr>
              <a:t>RQ1: (Bug Type) What type of bugs are more frequent?</a:t>
            </a:r>
          </a:p>
          <a:p>
            <a:pPr marL="342900" indent="-342900">
              <a:buFont typeface="Arial" panose="020B0604020202020204" pitchFamily="34" charset="0"/>
              <a:buChar char="•"/>
            </a:pPr>
            <a:r>
              <a:rPr lang="en-US" altLang="zh-CN" sz="2800" dirty="0">
                <a:latin typeface="Cambria" panose="02040503050406030204" pitchFamily="18" charset="0"/>
              </a:rPr>
              <a:t>RQ2: (Root cause) What are the root causes of bugs?</a:t>
            </a:r>
          </a:p>
          <a:p>
            <a:pPr marL="342900" indent="-342900">
              <a:buFont typeface="Arial" panose="020B0604020202020204" pitchFamily="34" charset="0"/>
              <a:buChar char="•"/>
            </a:pPr>
            <a:r>
              <a:rPr lang="en-US" altLang="zh-CN" sz="2800" dirty="0">
                <a:latin typeface="Cambria" panose="02040503050406030204" pitchFamily="18" charset="0"/>
              </a:rPr>
              <a:t>RQ3: (Bug Impact) What are the frequent impacts of bugs?</a:t>
            </a:r>
          </a:p>
          <a:p>
            <a:pPr marL="342900" indent="-342900">
              <a:buFont typeface="Arial" panose="020B0604020202020204" pitchFamily="34" charset="0"/>
              <a:buChar char="•"/>
            </a:pPr>
            <a:r>
              <a:rPr lang="en-US" altLang="zh-CN" sz="2800" dirty="0">
                <a:latin typeface="Cambria" panose="02040503050406030204" pitchFamily="18" charset="0"/>
              </a:rPr>
              <a:t>RQ4: (Bug prone stages) Which deep learning pipeline stages are more vulnerable to bugs?</a:t>
            </a:r>
          </a:p>
          <a:p>
            <a:pPr marL="342900" indent="-342900">
              <a:buFont typeface="Arial" panose="020B0604020202020204" pitchFamily="34" charset="0"/>
              <a:buChar char="•"/>
            </a:pPr>
            <a:r>
              <a:rPr lang="en-US" altLang="zh-CN" sz="2800" dirty="0">
                <a:latin typeface="Cambria" panose="02040503050406030204" pitchFamily="18" charset="0"/>
              </a:rPr>
              <a:t>RQ5: (Commonality) Do the bugs follow a common pattern?</a:t>
            </a:r>
          </a:p>
          <a:p>
            <a:pPr marL="342900" indent="-342900">
              <a:buFont typeface="Arial" panose="020B0604020202020204" pitchFamily="34" charset="0"/>
              <a:buChar char="•"/>
            </a:pPr>
            <a:r>
              <a:rPr lang="en-US" altLang="zh-CN" sz="2800" dirty="0">
                <a:latin typeface="Cambria" panose="02040503050406030204" pitchFamily="18" charset="0"/>
              </a:rPr>
              <a:t>RQ6: (Bug evolution) How did the bug pattern change over time?</a:t>
            </a:r>
          </a:p>
        </p:txBody>
      </p:sp>
    </p:spTree>
    <p:extLst>
      <p:ext uri="{BB962C8B-B14F-4D97-AF65-F5344CB8AC3E}">
        <p14:creationId xmlns:p14="http://schemas.microsoft.com/office/powerpoint/2010/main" val="588525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DB834A-7B26-455C-80F0-EC5FB1CA3BB0}"/>
              </a:ext>
            </a:extLst>
          </p:cNvPr>
          <p:cNvSpPr txBox="1"/>
          <p:nvPr/>
        </p:nvSpPr>
        <p:spPr>
          <a:xfrm>
            <a:off x="143627" y="70407"/>
            <a:ext cx="7147822"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10. Conclusion and Future Work</a:t>
            </a:r>
            <a:endParaRPr lang="zh-CN" altLang="en-US" sz="3600" b="1"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0401F261-37A5-4402-9118-33874E2AC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27" y="916956"/>
            <a:ext cx="8429678" cy="25120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C23D1FF-26A1-4110-9523-D91F50AF7F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498967"/>
            <a:ext cx="6233532" cy="3116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69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DB834A-7B26-455C-80F0-EC5FB1CA3BB0}"/>
              </a:ext>
            </a:extLst>
          </p:cNvPr>
          <p:cNvSpPr txBox="1"/>
          <p:nvPr/>
        </p:nvSpPr>
        <p:spPr>
          <a:xfrm>
            <a:off x="1770283" y="2921168"/>
            <a:ext cx="8651433" cy="1015663"/>
          </a:xfrm>
          <a:prstGeom prst="rect">
            <a:avLst/>
          </a:prstGeom>
          <a:noFill/>
        </p:spPr>
        <p:txBody>
          <a:bodyPr wrap="square" rtlCol="0">
            <a:spAutoFit/>
          </a:bodyPr>
          <a:lstStyle/>
          <a:p>
            <a:pPr algn="ctr"/>
            <a:r>
              <a:rPr lang="zh-CN" altLang="en-US" sz="6000" b="1" dirty="0">
                <a:latin typeface="Times New Roman" panose="02020603050405020304" pitchFamily="18" charset="0"/>
                <a:cs typeface="Times New Roman" panose="02020603050405020304" pitchFamily="18" charset="0"/>
              </a:rPr>
              <a:t>汇报完毕，请批评指正！</a:t>
            </a:r>
          </a:p>
        </p:txBody>
      </p:sp>
    </p:spTree>
    <p:extLst>
      <p:ext uri="{BB962C8B-B14F-4D97-AF65-F5344CB8AC3E}">
        <p14:creationId xmlns:p14="http://schemas.microsoft.com/office/powerpoint/2010/main" val="80884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8ABD0240-D482-44F1-8D5B-28E998C89C63}"/>
              </a:ext>
            </a:extLst>
          </p:cNvPr>
          <p:cNvSpPr>
            <a:spLocks noGrp="1"/>
          </p:cNvSpPr>
          <p:nvPr>
            <p:ph type="title"/>
          </p:nvPr>
        </p:nvSpPr>
        <p:spPr>
          <a:xfrm>
            <a:off x="838201" y="587097"/>
            <a:ext cx="2311400" cy="744660"/>
          </a:xfrm>
        </p:spPr>
        <p:txBody>
          <a:bodyPr>
            <a:normAutofit/>
          </a:bodyPr>
          <a:lstStyle/>
          <a:p>
            <a:r>
              <a:rPr lang="en-US" altLang="zh-CN" sz="3200" b="1" dirty="0">
                <a:latin typeface="Cambria" panose="02040503050406030204" pitchFamily="18" charset="0"/>
                <a:ea typeface="Cambria" panose="02040503050406030204" pitchFamily="18" charset="0"/>
              </a:rPr>
              <a:t>Motivation</a:t>
            </a:r>
            <a:endParaRPr lang="zh-CN" altLang="en-US" sz="3200" b="1" dirty="0">
              <a:latin typeface="Cambria" panose="02040503050406030204" pitchFamily="18" charset="0"/>
            </a:endParaRPr>
          </a:p>
        </p:txBody>
      </p:sp>
      <p:sp>
        <p:nvSpPr>
          <p:cNvPr id="9" name="文本框 8">
            <a:extLst>
              <a:ext uri="{FF2B5EF4-FFF2-40B4-BE49-F238E27FC236}">
                <a16:creationId xmlns:a16="http://schemas.microsoft.com/office/drawing/2014/main" id="{D09EF438-911A-4663-B713-AFA8DB7FBABB}"/>
              </a:ext>
            </a:extLst>
          </p:cNvPr>
          <p:cNvSpPr txBox="1"/>
          <p:nvPr/>
        </p:nvSpPr>
        <p:spPr>
          <a:xfrm>
            <a:off x="838201" y="1331757"/>
            <a:ext cx="9759461"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ambria" panose="02040503050406030204" pitchFamily="18" charset="0"/>
              </a:rPr>
              <a:t>A class of machine learning algorithms known as deep learning has received much attention in both academia and industry.</a:t>
            </a:r>
          </a:p>
          <a:p>
            <a:pPr marL="342900" indent="-342900">
              <a:buFont typeface="Arial" panose="020B0604020202020204" pitchFamily="34" charset="0"/>
              <a:buChar char="•"/>
            </a:pPr>
            <a:endParaRPr lang="zh-CN" altLang="en-US" sz="2400" dirty="0">
              <a:latin typeface="Cambria" panose="02040503050406030204" pitchFamily="18" charset="0"/>
            </a:endParaRPr>
          </a:p>
        </p:txBody>
      </p:sp>
      <p:sp>
        <p:nvSpPr>
          <p:cNvPr id="12" name="标题 1">
            <a:extLst>
              <a:ext uri="{FF2B5EF4-FFF2-40B4-BE49-F238E27FC236}">
                <a16:creationId xmlns:a16="http://schemas.microsoft.com/office/drawing/2014/main" id="{1A19113D-566A-4D2E-AC6A-7146B93627BA}"/>
              </a:ext>
            </a:extLst>
          </p:cNvPr>
          <p:cNvSpPr txBox="1">
            <a:spLocks/>
          </p:cNvSpPr>
          <p:nvPr/>
        </p:nvSpPr>
        <p:spPr>
          <a:xfrm>
            <a:off x="838201" y="2390089"/>
            <a:ext cx="7242907" cy="6586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Cambria" panose="02040503050406030204" pitchFamily="18" charset="0"/>
                <a:ea typeface="Cambria" panose="02040503050406030204" pitchFamily="18" charset="0"/>
              </a:rPr>
              <a:t>Existing work</a:t>
            </a:r>
            <a:endParaRPr lang="zh-CN" altLang="en-US" sz="3200" b="1" dirty="0">
              <a:latin typeface="Cambria" panose="02040503050406030204" pitchFamily="18" charset="0"/>
            </a:endParaRPr>
          </a:p>
        </p:txBody>
      </p:sp>
      <p:sp>
        <p:nvSpPr>
          <p:cNvPr id="4" name="文本框 3">
            <a:extLst>
              <a:ext uri="{FF2B5EF4-FFF2-40B4-BE49-F238E27FC236}">
                <a16:creationId xmlns:a16="http://schemas.microsoft.com/office/drawing/2014/main" id="{6D5B3BB1-6DF0-4C48-9058-10D9354C659D}"/>
              </a:ext>
            </a:extLst>
          </p:cNvPr>
          <p:cNvSpPr txBox="1"/>
          <p:nvPr/>
        </p:nvSpPr>
        <p:spPr>
          <a:xfrm>
            <a:off x="838201" y="3220453"/>
            <a:ext cx="9759461"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ambria" panose="02040503050406030204" pitchFamily="18" charset="0"/>
              </a:rPr>
              <a:t>bugs in the implementation of machine learning libraries themselves (</a:t>
            </a:r>
            <a:r>
              <a:rPr lang="en-US" altLang="zh-CN" sz="2400" dirty="0" err="1">
                <a:latin typeface="Cambria" panose="02040503050406030204" pitchFamily="18" charset="0"/>
              </a:rPr>
              <a:t>Ferdian</a:t>
            </a:r>
            <a:r>
              <a:rPr lang="en-US" altLang="zh-CN" sz="2400" dirty="0">
                <a:latin typeface="Cambria" panose="02040503050406030204" pitchFamily="18" charset="0"/>
              </a:rPr>
              <a:t> </a:t>
            </a:r>
            <a:r>
              <a:rPr lang="en-US" altLang="zh-CN" sz="2400" dirty="0" err="1">
                <a:latin typeface="Cambria" panose="02040503050406030204" pitchFamily="18" charset="0"/>
              </a:rPr>
              <a:t>Thung</a:t>
            </a:r>
            <a:r>
              <a:rPr lang="en-US" altLang="zh-CN" sz="2400" dirty="0">
                <a:latin typeface="Cambria" panose="02040503050406030204" pitchFamily="18" charset="0"/>
              </a:rPr>
              <a:t>, Shaowei Wang, David Lo, and </a:t>
            </a:r>
            <a:r>
              <a:rPr lang="en-US" altLang="zh-CN" sz="2400" dirty="0" err="1">
                <a:latin typeface="Cambria" panose="02040503050406030204" pitchFamily="18" charset="0"/>
              </a:rPr>
              <a:t>Lingxiao</a:t>
            </a:r>
            <a:r>
              <a:rPr lang="en-US" altLang="zh-CN" sz="2400" dirty="0">
                <a:latin typeface="Cambria" panose="02040503050406030204" pitchFamily="18" charset="0"/>
              </a:rPr>
              <a:t> Jiang. 2012. An empirical study of bugs in machine learning systems, International Symposium on Software Reliability Engineering)</a:t>
            </a:r>
          </a:p>
          <a:p>
            <a:pPr marL="342900" indent="-342900">
              <a:buFont typeface="Arial" panose="020B0604020202020204" pitchFamily="34" charset="0"/>
              <a:buChar char="•"/>
            </a:pPr>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bugs in the usage of a specific deep learning library (</a:t>
            </a:r>
            <a:r>
              <a:rPr lang="en-US" altLang="zh-CN" sz="2400" dirty="0" err="1">
                <a:latin typeface="Cambria" panose="02040503050406030204" pitchFamily="18" charset="0"/>
              </a:rPr>
              <a:t>Yuhao</a:t>
            </a:r>
            <a:r>
              <a:rPr lang="en-US" altLang="zh-CN" sz="2400" dirty="0">
                <a:latin typeface="Cambria" panose="02040503050406030204" pitchFamily="18" charset="0"/>
              </a:rPr>
              <a:t> Zhang, </a:t>
            </a:r>
            <a:r>
              <a:rPr lang="en-US" altLang="zh-CN" sz="2400" dirty="0" err="1">
                <a:latin typeface="Cambria" panose="02040503050406030204" pitchFamily="18" charset="0"/>
              </a:rPr>
              <a:t>Yifan</a:t>
            </a:r>
            <a:r>
              <a:rPr lang="en-US" altLang="zh-CN" sz="2400" dirty="0">
                <a:latin typeface="Cambria" panose="02040503050406030204" pitchFamily="18" charset="0"/>
              </a:rPr>
              <a:t> Chen, Shing-Chi Cheung, Yingfei </a:t>
            </a:r>
            <a:r>
              <a:rPr lang="en-US" altLang="zh-CN" sz="2400" dirty="0" err="1">
                <a:latin typeface="Cambria" panose="02040503050406030204" pitchFamily="18" charset="0"/>
              </a:rPr>
              <a:t>Xiong</a:t>
            </a:r>
            <a:r>
              <a:rPr lang="en-US" altLang="zh-CN" sz="2400" dirty="0">
                <a:latin typeface="Cambria" panose="02040503050406030204" pitchFamily="18" charset="0"/>
              </a:rPr>
              <a:t>, and Lu Zhang. 2018. An empirical study on TensorFlow program bugs, ACM SIGSOFT International Symposium on Software Testing and Analysis)</a:t>
            </a:r>
            <a:endParaRPr lang="zh-CN" altLang="en-US" sz="2400" dirty="0">
              <a:latin typeface="Cambria" panose="02040503050406030204" pitchFamily="18" charset="0"/>
            </a:endParaRPr>
          </a:p>
        </p:txBody>
      </p:sp>
      <p:sp>
        <p:nvSpPr>
          <p:cNvPr id="2" name="文本框 1">
            <a:extLst>
              <a:ext uri="{FF2B5EF4-FFF2-40B4-BE49-F238E27FC236}">
                <a16:creationId xmlns:a16="http://schemas.microsoft.com/office/drawing/2014/main" id="{D373C447-96E3-459F-910D-1718439CAEEC}"/>
              </a:ext>
            </a:extLst>
          </p:cNvPr>
          <p:cNvSpPr txBox="1"/>
          <p:nvPr/>
        </p:nvSpPr>
        <p:spPr>
          <a:xfrm>
            <a:off x="143627" y="70405"/>
            <a:ext cx="3700548"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1.Introduction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5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3A562-ABED-410A-9AF7-61543D474DE7}"/>
              </a:ext>
            </a:extLst>
          </p:cNvPr>
          <p:cNvSpPr>
            <a:spLocks noGrp="1"/>
          </p:cNvSpPr>
          <p:nvPr>
            <p:ph type="title"/>
          </p:nvPr>
        </p:nvSpPr>
        <p:spPr>
          <a:xfrm>
            <a:off x="821575" y="737456"/>
            <a:ext cx="4077677" cy="744660"/>
          </a:xfrm>
        </p:spPr>
        <p:txBody>
          <a:bodyPr>
            <a:normAutofit/>
          </a:bodyPr>
          <a:lstStyle/>
          <a:p>
            <a:r>
              <a:rPr lang="en-US" altLang="zh-CN" sz="3200" b="1" dirty="0">
                <a:latin typeface="Cambria" panose="02040503050406030204" pitchFamily="18" charset="0"/>
                <a:ea typeface="Cambria" panose="02040503050406030204" pitchFamily="18" charset="0"/>
              </a:rPr>
              <a:t>Research Objective</a:t>
            </a:r>
            <a:endParaRPr lang="zh-CN" altLang="en-US" sz="3200" b="1" dirty="0">
              <a:latin typeface="Cambria" panose="02040503050406030204" pitchFamily="18" charset="0"/>
            </a:endParaRPr>
          </a:p>
        </p:txBody>
      </p:sp>
      <p:pic>
        <p:nvPicPr>
          <p:cNvPr id="14" name="图片 13">
            <a:extLst>
              <a:ext uri="{FF2B5EF4-FFF2-40B4-BE49-F238E27FC236}">
                <a16:creationId xmlns:a16="http://schemas.microsoft.com/office/drawing/2014/main" id="{8FE71D30-3177-4197-9BE2-141F4BAE8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692" y="1482116"/>
            <a:ext cx="7848616" cy="5058166"/>
          </a:xfrm>
          <a:prstGeom prst="rect">
            <a:avLst/>
          </a:prstGeom>
        </p:spPr>
      </p:pic>
      <p:sp>
        <p:nvSpPr>
          <p:cNvPr id="4" name="文本框 3">
            <a:extLst>
              <a:ext uri="{FF2B5EF4-FFF2-40B4-BE49-F238E27FC236}">
                <a16:creationId xmlns:a16="http://schemas.microsoft.com/office/drawing/2014/main" id="{D8164641-3B39-47F7-9787-9577FDA01F4B}"/>
              </a:ext>
            </a:extLst>
          </p:cNvPr>
          <p:cNvSpPr txBox="1"/>
          <p:nvPr/>
        </p:nvSpPr>
        <p:spPr>
          <a:xfrm>
            <a:off x="143627" y="70405"/>
            <a:ext cx="3700548"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1.Introduction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22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C922B55-5104-4E09-9961-A7217414E12D}"/>
              </a:ext>
            </a:extLst>
          </p:cNvPr>
          <p:cNvSpPr txBox="1">
            <a:spLocks/>
          </p:cNvSpPr>
          <p:nvPr/>
        </p:nvSpPr>
        <p:spPr>
          <a:xfrm>
            <a:off x="693821" y="970043"/>
            <a:ext cx="7242907" cy="6586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Cambria" panose="02040503050406030204" pitchFamily="18" charset="0"/>
                <a:ea typeface="Cambria" panose="02040503050406030204" pitchFamily="18" charset="0"/>
              </a:rPr>
              <a:t>In this paper</a:t>
            </a:r>
            <a:endParaRPr lang="zh-CN" altLang="en-US" sz="3200" b="1" dirty="0">
              <a:latin typeface="Cambria" panose="02040503050406030204" pitchFamily="18" charset="0"/>
            </a:endParaRPr>
          </a:p>
        </p:txBody>
      </p:sp>
      <p:sp>
        <p:nvSpPr>
          <p:cNvPr id="9" name="文本框 8">
            <a:extLst>
              <a:ext uri="{FF2B5EF4-FFF2-40B4-BE49-F238E27FC236}">
                <a16:creationId xmlns:a16="http://schemas.microsoft.com/office/drawing/2014/main" id="{A4D590E6-C1D2-413D-9D2B-3B29D98EE637}"/>
              </a:ext>
            </a:extLst>
          </p:cNvPr>
          <p:cNvSpPr txBox="1"/>
          <p:nvPr/>
        </p:nvSpPr>
        <p:spPr>
          <a:xfrm>
            <a:off x="693821" y="1882040"/>
            <a:ext cx="9759461" cy="415498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ambria" panose="02040503050406030204" pitchFamily="18" charset="0"/>
              </a:rPr>
              <a:t>Focuses on the characteristics of bugs in software that makes use of deep learning libraries.</a:t>
            </a:r>
          </a:p>
          <a:p>
            <a:pPr marL="342900" indent="-342900">
              <a:buFont typeface="Arial" panose="020B0604020202020204" pitchFamily="34" charset="0"/>
              <a:buChar char="•"/>
            </a:pPr>
            <a:r>
              <a:rPr lang="en-US" altLang="zh-CN" sz="2400" dirty="0">
                <a:latin typeface="Cambria" panose="02040503050406030204" pitchFamily="18" charset="0"/>
              </a:rPr>
              <a:t>Caffe\</a:t>
            </a:r>
            <a:r>
              <a:rPr lang="en-US" altLang="zh-CN" sz="2400" dirty="0" err="1">
                <a:latin typeface="Cambria" panose="02040503050406030204" pitchFamily="18" charset="0"/>
              </a:rPr>
              <a:t>Keras</a:t>
            </a:r>
            <a:r>
              <a:rPr lang="en-US" altLang="zh-CN" sz="2400" dirty="0">
                <a:latin typeface="Cambria" panose="02040503050406030204" pitchFamily="18" charset="0"/>
              </a:rPr>
              <a:t>\</a:t>
            </a:r>
            <a:r>
              <a:rPr lang="en-US" altLang="zh-CN" sz="2400" dirty="0" err="1">
                <a:latin typeface="Cambria" panose="02040503050406030204" pitchFamily="18" charset="0"/>
              </a:rPr>
              <a:t>Tensorflow</a:t>
            </a:r>
            <a:r>
              <a:rPr lang="en-US" altLang="zh-CN" sz="2400" dirty="0">
                <a:latin typeface="Cambria" panose="02040503050406030204" pitchFamily="18" charset="0"/>
              </a:rPr>
              <a:t>\Theano\Torch</a:t>
            </a:r>
          </a:p>
          <a:p>
            <a:pPr marL="342900" indent="-342900">
              <a:buFont typeface="Arial" panose="020B0604020202020204" pitchFamily="34" charset="0"/>
              <a:buChar char="•"/>
            </a:pPr>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RQ1: (Bug Type) What type of bugs are more frequent?</a:t>
            </a:r>
          </a:p>
          <a:p>
            <a:pPr marL="342900" indent="-342900">
              <a:buFont typeface="Arial" panose="020B0604020202020204" pitchFamily="34" charset="0"/>
              <a:buChar char="•"/>
            </a:pPr>
            <a:r>
              <a:rPr lang="en-US" altLang="zh-CN" sz="2400" dirty="0">
                <a:latin typeface="Cambria" panose="02040503050406030204" pitchFamily="18" charset="0"/>
              </a:rPr>
              <a:t>RQ2: (Root cause) What are the root causes of bugs?</a:t>
            </a:r>
          </a:p>
          <a:p>
            <a:pPr marL="342900" indent="-342900">
              <a:buFont typeface="Arial" panose="020B0604020202020204" pitchFamily="34" charset="0"/>
              <a:buChar char="•"/>
            </a:pPr>
            <a:r>
              <a:rPr lang="en-US" altLang="zh-CN" sz="2400" dirty="0">
                <a:latin typeface="Cambria" panose="02040503050406030204" pitchFamily="18" charset="0"/>
              </a:rPr>
              <a:t>RQ3: (Bug Impact) What are the frequent impacts of bugs?</a:t>
            </a:r>
          </a:p>
          <a:p>
            <a:pPr marL="342900" indent="-342900">
              <a:buFont typeface="Arial" panose="020B0604020202020204" pitchFamily="34" charset="0"/>
              <a:buChar char="•"/>
            </a:pPr>
            <a:r>
              <a:rPr lang="en-US" altLang="zh-CN" sz="2400" dirty="0">
                <a:latin typeface="Cambria" panose="02040503050406030204" pitchFamily="18" charset="0"/>
              </a:rPr>
              <a:t>RQ4: (Bug prone stages) Which deep learning pipeline stages are more vulnerable to bugs?</a:t>
            </a:r>
          </a:p>
          <a:p>
            <a:pPr marL="342900" indent="-342900">
              <a:buFont typeface="Arial" panose="020B0604020202020204" pitchFamily="34" charset="0"/>
              <a:buChar char="•"/>
            </a:pPr>
            <a:r>
              <a:rPr lang="en-US" altLang="zh-CN" sz="2400" dirty="0">
                <a:latin typeface="Cambria" panose="02040503050406030204" pitchFamily="18" charset="0"/>
              </a:rPr>
              <a:t>RQ5: (Commonality) Do the bugs follow a common pattern?</a:t>
            </a:r>
          </a:p>
          <a:p>
            <a:pPr marL="342900" indent="-342900">
              <a:buFont typeface="Arial" panose="020B0604020202020204" pitchFamily="34" charset="0"/>
              <a:buChar char="•"/>
            </a:pPr>
            <a:r>
              <a:rPr lang="en-US" altLang="zh-CN" sz="2400" dirty="0">
                <a:latin typeface="Cambria" panose="02040503050406030204" pitchFamily="18" charset="0"/>
              </a:rPr>
              <a:t>RQ6: (Bug evolution) How did the bug pattern change over time?</a:t>
            </a:r>
          </a:p>
        </p:txBody>
      </p:sp>
      <p:sp>
        <p:nvSpPr>
          <p:cNvPr id="4" name="文本框 3">
            <a:extLst>
              <a:ext uri="{FF2B5EF4-FFF2-40B4-BE49-F238E27FC236}">
                <a16:creationId xmlns:a16="http://schemas.microsoft.com/office/drawing/2014/main" id="{637B6E76-82B9-4679-BC99-E201564A0FF4}"/>
              </a:ext>
            </a:extLst>
          </p:cNvPr>
          <p:cNvSpPr txBox="1"/>
          <p:nvPr/>
        </p:nvSpPr>
        <p:spPr>
          <a:xfrm>
            <a:off x="143627" y="70405"/>
            <a:ext cx="3700548"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1.Introduction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2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696376C-1DE9-464B-97C4-9F46072CC38D}"/>
              </a:ext>
            </a:extLst>
          </p:cNvPr>
          <p:cNvSpPr>
            <a:spLocks noGrp="1"/>
          </p:cNvSpPr>
          <p:nvPr>
            <p:ph type="title"/>
          </p:nvPr>
        </p:nvSpPr>
        <p:spPr>
          <a:xfrm>
            <a:off x="610712" y="931481"/>
            <a:ext cx="5105995" cy="658689"/>
          </a:xfrm>
        </p:spPr>
        <p:txBody>
          <a:bodyPr>
            <a:normAutofit/>
          </a:bodyPr>
          <a:lstStyle/>
          <a:p>
            <a:r>
              <a:rPr lang="en-US" altLang="zh-CN" sz="3200" b="1" dirty="0">
                <a:latin typeface="Cambria" panose="02040503050406030204" pitchFamily="18" charset="0"/>
                <a:ea typeface="Cambria" panose="02040503050406030204" pitchFamily="18" charset="0"/>
              </a:rPr>
              <a:t>Method:  Data collection</a:t>
            </a:r>
            <a:endParaRPr lang="zh-CN" altLang="en-US" sz="3200" b="1" dirty="0">
              <a:latin typeface="Cambria" panose="02040503050406030204" pitchFamily="18" charset="0"/>
            </a:endParaRPr>
          </a:p>
        </p:txBody>
      </p:sp>
      <p:sp>
        <p:nvSpPr>
          <p:cNvPr id="9" name="文本框 8">
            <a:extLst>
              <a:ext uri="{FF2B5EF4-FFF2-40B4-BE49-F238E27FC236}">
                <a16:creationId xmlns:a16="http://schemas.microsoft.com/office/drawing/2014/main" id="{7D4138C1-67EC-482C-A51F-5AA4BF570400}"/>
              </a:ext>
            </a:extLst>
          </p:cNvPr>
          <p:cNvSpPr txBox="1"/>
          <p:nvPr/>
        </p:nvSpPr>
        <p:spPr>
          <a:xfrm>
            <a:off x="556867" y="1804916"/>
            <a:ext cx="10319680" cy="4524315"/>
          </a:xfrm>
          <a:prstGeom prst="rect">
            <a:avLst/>
          </a:prstGeom>
          <a:noFill/>
        </p:spPr>
        <p:txBody>
          <a:bodyPr wrap="square">
            <a:spAutoFit/>
          </a:bodyPr>
          <a:lstStyle/>
          <a:p>
            <a:pPr lvl="0"/>
            <a:r>
              <a:rPr lang="en-US" altLang="zh-CN" sz="2400" dirty="0" err="1">
                <a:latin typeface="Cambria" panose="02040503050406030204" pitchFamily="18" charset="0"/>
              </a:rPr>
              <a:t>Stackoverflow</a:t>
            </a:r>
            <a:endParaRPr lang="en-US" altLang="zh-CN" sz="2400" dirty="0">
              <a:latin typeface="Cambria" panose="02040503050406030204" pitchFamily="18" charset="0"/>
            </a:endParaRPr>
          </a:p>
          <a:p>
            <a:pPr lvl="0"/>
            <a:endParaRPr lang="zh-CN" altLang="zh-CN" sz="2400" dirty="0">
              <a:latin typeface="Cambria" panose="02040503050406030204" pitchFamily="18" charset="0"/>
            </a:endParaRPr>
          </a:p>
          <a:p>
            <a:pPr marL="342900" lvl="0" indent="-342900">
              <a:buFont typeface="Arial" panose="020B0604020202020204" pitchFamily="34" charset="0"/>
              <a:buChar char="•"/>
            </a:pPr>
            <a:r>
              <a:rPr lang="en-US" altLang="zh-CN" sz="2400" dirty="0">
                <a:latin typeface="Cambria" panose="02040503050406030204" pitchFamily="18" charset="0"/>
              </a:rPr>
              <a:t>Searching for posts tagged with Caffe, </a:t>
            </a:r>
            <a:r>
              <a:rPr lang="en-US" altLang="zh-CN" sz="2400" dirty="0" err="1">
                <a:latin typeface="Cambria" panose="02040503050406030204" pitchFamily="18" charset="0"/>
              </a:rPr>
              <a:t>Keras</a:t>
            </a:r>
            <a:r>
              <a:rPr lang="en-US" altLang="zh-CN" sz="2400" dirty="0">
                <a:latin typeface="Cambria" panose="02040503050406030204" pitchFamily="18" charset="0"/>
              </a:rPr>
              <a:t>, </a:t>
            </a:r>
            <a:r>
              <a:rPr lang="en-US" altLang="zh-CN" sz="2400" dirty="0" err="1">
                <a:latin typeface="Cambria" panose="02040503050406030204" pitchFamily="18" charset="0"/>
              </a:rPr>
              <a:t>Tensorflow</a:t>
            </a:r>
            <a:r>
              <a:rPr lang="en-US" altLang="zh-CN" sz="2400" dirty="0">
                <a:latin typeface="Cambria" panose="02040503050406030204" pitchFamily="18" charset="0"/>
              </a:rPr>
              <a:t>, Theano, and Torch.</a:t>
            </a:r>
          </a:p>
          <a:p>
            <a:pPr marL="342900" lvl="0" indent="-342900">
              <a:buFont typeface="Arial" panose="020B0604020202020204" pitchFamily="34" charset="0"/>
              <a:buChar char="•"/>
            </a:pPr>
            <a:endParaRPr lang="zh-CN" altLang="zh-CN" sz="2400" dirty="0">
              <a:latin typeface="Cambria" panose="02040503050406030204" pitchFamily="18" charset="0"/>
            </a:endParaRPr>
          </a:p>
          <a:p>
            <a:pPr marL="342900" lvl="0" indent="-342900">
              <a:buFont typeface="Arial" panose="020B0604020202020204" pitchFamily="34" charset="0"/>
              <a:buChar char="•"/>
            </a:pPr>
            <a:r>
              <a:rPr lang="en-US" altLang="zh-CN" sz="2400" dirty="0">
                <a:latin typeface="Cambria" panose="02040503050406030204" pitchFamily="18" charset="0"/>
              </a:rPr>
              <a:t>Filter out posts that did not contain any source code because posts about bugs usually contain code snippets</a:t>
            </a:r>
          </a:p>
          <a:p>
            <a:pPr marL="342900" lvl="0" indent="-342900">
              <a:buFont typeface="Arial" panose="020B0604020202020204" pitchFamily="34" charset="0"/>
              <a:buChar char="•"/>
            </a:pPr>
            <a:endParaRPr lang="zh-CN" altLang="zh-CN" sz="2400" dirty="0">
              <a:latin typeface="Cambria" panose="02040503050406030204" pitchFamily="18" charset="0"/>
            </a:endParaRPr>
          </a:p>
          <a:p>
            <a:pPr marL="342900" lvl="0" indent="-342900">
              <a:buFont typeface="Arial" panose="020B0604020202020204" pitchFamily="34" charset="0"/>
              <a:buChar char="•"/>
            </a:pPr>
            <a:r>
              <a:rPr lang="en-US" altLang="zh-CN" sz="2400" dirty="0">
                <a:latin typeface="Cambria" panose="02040503050406030204" pitchFamily="18" charset="0"/>
              </a:rPr>
              <a:t>Grade more than 5</a:t>
            </a:r>
          </a:p>
          <a:p>
            <a:pPr marL="342900" lvl="0" indent="-342900">
              <a:buFont typeface="Arial" panose="020B0604020202020204" pitchFamily="34" charset="0"/>
              <a:buChar char="•"/>
            </a:pPr>
            <a:endParaRPr lang="zh-CN" altLang="zh-CN" sz="2400" dirty="0">
              <a:latin typeface="Cambria" panose="02040503050406030204" pitchFamily="18" charset="0"/>
            </a:endParaRPr>
          </a:p>
          <a:p>
            <a:pPr marL="342900" lvl="0" indent="-342900">
              <a:buFont typeface="Arial" panose="020B0604020202020204" pitchFamily="34" charset="0"/>
              <a:buChar char="•"/>
            </a:pPr>
            <a:r>
              <a:rPr lang="en-US" altLang="zh-CN" sz="2400" dirty="0">
                <a:latin typeface="Cambria" panose="02040503050406030204" pitchFamily="18" charset="0"/>
              </a:rPr>
              <a:t>Manually read: If the best-accepted answer was to fix the usages of the deep learning API(s) in the question, we considered that post as talking about deep learning bugs.</a:t>
            </a:r>
            <a:endParaRPr lang="zh-CN" altLang="zh-CN" sz="2400" dirty="0">
              <a:latin typeface="Cambria" panose="02040503050406030204" pitchFamily="18" charset="0"/>
            </a:endParaRPr>
          </a:p>
        </p:txBody>
      </p:sp>
      <p:sp>
        <p:nvSpPr>
          <p:cNvPr id="6" name="文本框 5">
            <a:extLst>
              <a:ext uri="{FF2B5EF4-FFF2-40B4-BE49-F238E27FC236}">
                <a16:creationId xmlns:a16="http://schemas.microsoft.com/office/drawing/2014/main" id="{5DAD3CFB-B5A7-4AC6-9324-BF123EC01A5A}"/>
              </a:ext>
            </a:extLst>
          </p:cNvPr>
          <p:cNvSpPr txBox="1"/>
          <p:nvPr/>
        </p:nvSpPr>
        <p:spPr>
          <a:xfrm>
            <a:off x="143627" y="70405"/>
            <a:ext cx="3700548"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2.Methodology</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90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696376C-1DE9-464B-97C4-9F46072CC38D}"/>
              </a:ext>
            </a:extLst>
          </p:cNvPr>
          <p:cNvSpPr>
            <a:spLocks noGrp="1"/>
          </p:cNvSpPr>
          <p:nvPr>
            <p:ph type="title"/>
          </p:nvPr>
        </p:nvSpPr>
        <p:spPr>
          <a:xfrm>
            <a:off x="556867" y="782110"/>
            <a:ext cx="5105995" cy="658689"/>
          </a:xfrm>
        </p:spPr>
        <p:txBody>
          <a:bodyPr>
            <a:normAutofit/>
          </a:bodyPr>
          <a:lstStyle/>
          <a:p>
            <a:r>
              <a:rPr lang="en-US" altLang="zh-CN" sz="3200" b="1" dirty="0">
                <a:latin typeface="Cambria" panose="02040503050406030204" pitchFamily="18" charset="0"/>
                <a:ea typeface="Cambria" panose="02040503050406030204" pitchFamily="18" charset="0"/>
              </a:rPr>
              <a:t>Method:  Data collection</a:t>
            </a:r>
            <a:endParaRPr lang="zh-CN" altLang="en-US" sz="3200" b="1" dirty="0">
              <a:latin typeface="Cambria" panose="02040503050406030204" pitchFamily="18" charset="0"/>
            </a:endParaRPr>
          </a:p>
        </p:txBody>
      </p:sp>
      <p:sp>
        <p:nvSpPr>
          <p:cNvPr id="9" name="文本框 8">
            <a:extLst>
              <a:ext uri="{FF2B5EF4-FFF2-40B4-BE49-F238E27FC236}">
                <a16:creationId xmlns:a16="http://schemas.microsoft.com/office/drawing/2014/main" id="{7D4138C1-67EC-482C-A51F-5AA4BF570400}"/>
              </a:ext>
            </a:extLst>
          </p:cNvPr>
          <p:cNvSpPr txBox="1"/>
          <p:nvPr/>
        </p:nvSpPr>
        <p:spPr>
          <a:xfrm>
            <a:off x="556867" y="1519057"/>
            <a:ext cx="10319680" cy="2308324"/>
          </a:xfrm>
          <a:prstGeom prst="rect">
            <a:avLst/>
          </a:prstGeom>
          <a:noFill/>
        </p:spPr>
        <p:txBody>
          <a:bodyPr wrap="square">
            <a:spAutoFit/>
          </a:bodyPr>
          <a:lstStyle/>
          <a:p>
            <a:pPr lvl="0"/>
            <a:r>
              <a:rPr lang="en-US" altLang="zh-CN" sz="2400" dirty="0" err="1">
                <a:latin typeface="Cambria" panose="02040503050406030204" pitchFamily="18" charset="0"/>
              </a:rPr>
              <a:t>Github</a:t>
            </a:r>
            <a:endParaRPr lang="en-US" altLang="zh-CN" sz="2400" dirty="0">
              <a:latin typeface="Cambria" panose="02040503050406030204" pitchFamily="18" charset="0"/>
            </a:endParaRPr>
          </a:p>
          <a:p>
            <a:pPr marL="342900" indent="-342900">
              <a:buFont typeface="Arial" panose="020B0604020202020204" pitchFamily="34" charset="0"/>
              <a:buChar char="•"/>
            </a:pPr>
            <a:r>
              <a:rPr lang="en-US" altLang="zh-CN" sz="2400" dirty="0">
                <a:latin typeface="Cambria" panose="02040503050406030204" pitchFamily="18" charset="0"/>
              </a:rPr>
              <a:t>find the repositories that contain the keywords related to the libraries</a:t>
            </a:r>
          </a:p>
          <a:p>
            <a:pPr marL="342900" indent="-342900">
              <a:buFont typeface="Arial" panose="020B0604020202020204" pitchFamily="34" charset="0"/>
              <a:buChar char="•"/>
            </a:pPr>
            <a:r>
              <a:rPr lang="en-US" altLang="zh-CN" sz="2400" dirty="0">
                <a:latin typeface="Cambria" panose="02040503050406030204" pitchFamily="18" charset="0"/>
              </a:rPr>
              <a:t>commits whose title contains the word ”fix”</a:t>
            </a:r>
          </a:p>
          <a:p>
            <a:pPr marL="342900" indent="-342900">
              <a:buFont typeface="Arial" panose="020B0604020202020204" pitchFamily="34" charset="0"/>
              <a:buChar char="•"/>
            </a:pPr>
            <a:r>
              <a:rPr lang="en-US" altLang="zh-CN" sz="2400" dirty="0">
                <a:latin typeface="Cambria" panose="02040503050406030204" pitchFamily="18" charset="0"/>
              </a:rPr>
              <a:t>manually check the import statements in the program </a:t>
            </a:r>
          </a:p>
          <a:p>
            <a:pPr marL="342900" indent="-342900">
              <a:buFont typeface="Arial" panose="020B0604020202020204" pitchFamily="34" charset="0"/>
              <a:buChar char="•"/>
            </a:pPr>
            <a:r>
              <a:rPr lang="en-US" altLang="zh-CN" sz="2400" dirty="0">
                <a:latin typeface="Cambria" panose="02040503050406030204" pitchFamily="18" charset="0"/>
              </a:rPr>
              <a:t>randomly select 100 commits for each library</a:t>
            </a:r>
          </a:p>
          <a:p>
            <a:pPr marL="342900" indent="-342900">
              <a:buFont typeface="Arial" panose="020B0604020202020204" pitchFamily="34" charset="0"/>
              <a:buChar char="•"/>
            </a:pPr>
            <a:r>
              <a:rPr lang="en-US" altLang="zh-CN" sz="2400" dirty="0">
                <a:latin typeface="Cambria" panose="02040503050406030204" pitchFamily="18" charset="0"/>
              </a:rPr>
              <a:t>manually read</a:t>
            </a:r>
          </a:p>
        </p:txBody>
      </p:sp>
      <p:pic>
        <p:nvPicPr>
          <p:cNvPr id="3" name="图片 2">
            <a:extLst>
              <a:ext uri="{FF2B5EF4-FFF2-40B4-BE49-F238E27FC236}">
                <a16:creationId xmlns:a16="http://schemas.microsoft.com/office/drawing/2014/main" id="{EB145805-068B-4BAA-9FF5-2FA30457EB28}"/>
              </a:ext>
            </a:extLst>
          </p:cNvPr>
          <p:cNvPicPr>
            <a:picLocks noChangeAspect="1"/>
          </p:cNvPicPr>
          <p:nvPr/>
        </p:nvPicPr>
        <p:blipFill>
          <a:blip r:embed="rId3"/>
          <a:stretch>
            <a:fillRect/>
          </a:stretch>
        </p:blipFill>
        <p:spPr>
          <a:xfrm>
            <a:off x="2530594" y="3827381"/>
            <a:ext cx="6372225" cy="2962275"/>
          </a:xfrm>
          <a:prstGeom prst="rect">
            <a:avLst/>
          </a:prstGeom>
        </p:spPr>
      </p:pic>
      <p:sp>
        <p:nvSpPr>
          <p:cNvPr id="5" name="文本框 4">
            <a:extLst>
              <a:ext uri="{FF2B5EF4-FFF2-40B4-BE49-F238E27FC236}">
                <a16:creationId xmlns:a16="http://schemas.microsoft.com/office/drawing/2014/main" id="{296738DA-7D5D-4146-B984-9608A7317969}"/>
              </a:ext>
            </a:extLst>
          </p:cNvPr>
          <p:cNvSpPr txBox="1"/>
          <p:nvPr/>
        </p:nvSpPr>
        <p:spPr>
          <a:xfrm>
            <a:off x="143627" y="70405"/>
            <a:ext cx="3700548"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2.Methodology</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62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2556FA8-956B-46E9-8A81-CB0AC18C2706}"/>
              </a:ext>
            </a:extLst>
          </p:cNvPr>
          <p:cNvSpPr>
            <a:spLocks noGrp="1"/>
          </p:cNvSpPr>
          <p:nvPr>
            <p:ph type="title"/>
          </p:nvPr>
        </p:nvSpPr>
        <p:spPr>
          <a:xfrm>
            <a:off x="822158" y="899216"/>
            <a:ext cx="7547708" cy="658689"/>
          </a:xfrm>
        </p:spPr>
        <p:txBody>
          <a:bodyPr>
            <a:normAutofit/>
          </a:bodyPr>
          <a:lstStyle/>
          <a:p>
            <a:r>
              <a:rPr lang="en-US" altLang="zh-CN" sz="3200" b="1" dirty="0">
                <a:latin typeface="Cambria" panose="02040503050406030204" pitchFamily="18" charset="0"/>
                <a:ea typeface="Cambria" panose="02040503050406030204" pitchFamily="18" charset="0"/>
              </a:rPr>
              <a:t>Method: Labeling the Bugs</a:t>
            </a:r>
            <a:endParaRPr lang="zh-CN" altLang="en-US" sz="3200" b="1" dirty="0">
              <a:latin typeface="Cambria" panose="02040503050406030204" pitchFamily="18" charset="0"/>
            </a:endParaRPr>
          </a:p>
        </p:txBody>
      </p:sp>
      <p:sp>
        <p:nvSpPr>
          <p:cNvPr id="5" name="文本框 4">
            <a:extLst>
              <a:ext uri="{FF2B5EF4-FFF2-40B4-BE49-F238E27FC236}">
                <a16:creationId xmlns:a16="http://schemas.microsoft.com/office/drawing/2014/main" id="{E575E8C1-14B2-4882-8158-EF96661EE5B1}"/>
              </a:ext>
            </a:extLst>
          </p:cNvPr>
          <p:cNvSpPr txBox="1"/>
          <p:nvPr/>
        </p:nvSpPr>
        <p:spPr>
          <a:xfrm>
            <a:off x="143627" y="1965956"/>
            <a:ext cx="6096000" cy="2246769"/>
          </a:xfrm>
          <a:prstGeom prst="rect">
            <a:avLst/>
          </a:prstGeom>
        </p:spPr>
        <p:txBody>
          <a:bodyPr wrap="square">
            <a:spAutoFit/>
          </a:bodyPr>
          <a:lstStyle>
            <a:defPPr>
              <a:defRPr lang="zh-CN"/>
            </a:defPPr>
            <a:lvl1pPr algn="just">
              <a:defRPr kern="100">
                <a:effectLst/>
                <a:latin typeface="Times New Roman" panose="02020603050405020304" pitchFamily="18" charset="0"/>
                <a:ea typeface="宋体" panose="02010600030101010101" pitchFamily="2" charset="-122"/>
              </a:defRPr>
            </a:lvl1pPr>
          </a:lstStyle>
          <a:p>
            <a:pPr marL="342900" indent="-342900" algn="l">
              <a:buFont typeface="Arial" panose="020B0604020202020204" pitchFamily="34" charset="0"/>
              <a:buChar char="•"/>
            </a:pPr>
            <a:r>
              <a:rPr lang="en-US" altLang="zh-CN" sz="2800" kern="1200" dirty="0">
                <a:latin typeface="Cambria" panose="02040503050406030204" pitchFamily="18" charset="0"/>
                <a:ea typeface="+mn-ea"/>
              </a:rPr>
              <a:t>Cohen’s Kappa coefficient</a:t>
            </a:r>
          </a:p>
          <a:p>
            <a:pPr marL="342900" indent="-342900" algn="l">
              <a:buFont typeface="Arial" panose="020B0604020202020204" pitchFamily="34" charset="0"/>
              <a:buChar char="•"/>
            </a:pPr>
            <a:endParaRPr lang="en-US" altLang="zh-CN" sz="2800" kern="1200" dirty="0">
              <a:latin typeface="Cambria" panose="02040503050406030204" pitchFamily="18" charset="0"/>
              <a:ea typeface="+mn-ea"/>
            </a:endParaRP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5% :  0</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10% : 82%</a:t>
            </a:r>
          </a:p>
          <a:p>
            <a:pPr marL="342900" indent="-342900" algn="l">
              <a:buFont typeface="Arial" panose="020B0604020202020204" pitchFamily="34" charset="0"/>
              <a:buChar char="•"/>
            </a:pPr>
            <a:r>
              <a:rPr lang="en-US" altLang="zh-CN" sz="2800" kern="1200" dirty="0">
                <a:latin typeface="Cambria" panose="02040503050406030204" pitchFamily="18" charset="0"/>
                <a:ea typeface="+mn-ea"/>
              </a:rPr>
              <a:t>&gt;90%</a:t>
            </a:r>
            <a:endParaRPr lang="zh-CN" altLang="zh-CN" sz="2800" kern="1200" dirty="0">
              <a:latin typeface="Cambria" panose="02040503050406030204" pitchFamily="18" charset="0"/>
              <a:ea typeface="+mn-ea"/>
            </a:endParaRPr>
          </a:p>
        </p:txBody>
      </p:sp>
      <p:pic>
        <p:nvPicPr>
          <p:cNvPr id="6" name="图片 5">
            <a:extLst>
              <a:ext uri="{FF2B5EF4-FFF2-40B4-BE49-F238E27FC236}">
                <a16:creationId xmlns:a16="http://schemas.microsoft.com/office/drawing/2014/main" id="{3ABA9A55-BEB1-4871-BD7E-E2832F779DEB}"/>
              </a:ext>
            </a:extLst>
          </p:cNvPr>
          <p:cNvPicPr/>
          <p:nvPr/>
        </p:nvPicPr>
        <p:blipFill>
          <a:blip r:embed="rId3"/>
          <a:stretch>
            <a:fillRect/>
          </a:stretch>
        </p:blipFill>
        <p:spPr>
          <a:xfrm>
            <a:off x="4900312" y="1955567"/>
            <a:ext cx="6939108" cy="4308347"/>
          </a:xfrm>
          <a:prstGeom prst="rect">
            <a:avLst/>
          </a:prstGeom>
        </p:spPr>
      </p:pic>
      <p:sp>
        <p:nvSpPr>
          <p:cNvPr id="7" name="文本框 6">
            <a:extLst>
              <a:ext uri="{FF2B5EF4-FFF2-40B4-BE49-F238E27FC236}">
                <a16:creationId xmlns:a16="http://schemas.microsoft.com/office/drawing/2014/main" id="{FB5CA037-6B5E-43BC-B96A-DC6F06099934}"/>
              </a:ext>
            </a:extLst>
          </p:cNvPr>
          <p:cNvSpPr txBox="1"/>
          <p:nvPr/>
        </p:nvSpPr>
        <p:spPr>
          <a:xfrm>
            <a:off x="143627" y="70405"/>
            <a:ext cx="3700548"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2.Methodology</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72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2556FA8-956B-46E9-8A81-CB0AC18C2706}"/>
              </a:ext>
            </a:extLst>
          </p:cNvPr>
          <p:cNvSpPr>
            <a:spLocks noGrp="1"/>
          </p:cNvSpPr>
          <p:nvPr>
            <p:ph type="title"/>
          </p:nvPr>
        </p:nvSpPr>
        <p:spPr>
          <a:xfrm>
            <a:off x="838200" y="614632"/>
            <a:ext cx="7547708" cy="658689"/>
          </a:xfrm>
        </p:spPr>
        <p:txBody>
          <a:bodyPr>
            <a:normAutofit/>
          </a:bodyPr>
          <a:lstStyle/>
          <a:p>
            <a:r>
              <a:rPr lang="en-US" altLang="zh-CN" sz="3200" b="1" dirty="0">
                <a:latin typeface="Cambria" panose="02040503050406030204" pitchFamily="18" charset="0"/>
                <a:ea typeface="Cambria" panose="02040503050406030204" pitchFamily="18" charset="0"/>
              </a:rPr>
              <a:t>Classification (Types of Bugs)</a:t>
            </a:r>
            <a:endParaRPr lang="zh-CN" altLang="en-US" sz="3200" b="1" dirty="0">
              <a:latin typeface="Cambria" panose="02040503050406030204" pitchFamily="18" charset="0"/>
            </a:endParaRPr>
          </a:p>
        </p:txBody>
      </p:sp>
      <p:pic>
        <p:nvPicPr>
          <p:cNvPr id="6" name="图片 5">
            <a:extLst>
              <a:ext uri="{FF2B5EF4-FFF2-40B4-BE49-F238E27FC236}">
                <a16:creationId xmlns:a16="http://schemas.microsoft.com/office/drawing/2014/main" id="{A416F546-B52E-47B7-B954-8433910E3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832" y="1610024"/>
            <a:ext cx="9860221" cy="4814964"/>
          </a:xfrm>
          <a:prstGeom prst="rect">
            <a:avLst/>
          </a:prstGeom>
        </p:spPr>
      </p:pic>
      <p:sp>
        <p:nvSpPr>
          <p:cNvPr id="7" name="文本框 6">
            <a:extLst>
              <a:ext uri="{FF2B5EF4-FFF2-40B4-BE49-F238E27FC236}">
                <a16:creationId xmlns:a16="http://schemas.microsoft.com/office/drawing/2014/main" id="{F0A7A3EB-D691-47B6-A25D-848769BEAB9E}"/>
              </a:ext>
            </a:extLst>
          </p:cNvPr>
          <p:cNvSpPr txBox="1"/>
          <p:nvPr/>
        </p:nvSpPr>
        <p:spPr>
          <a:xfrm>
            <a:off x="143627" y="70405"/>
            <a:ext cx="3700548"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2.Methodology</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9509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TotalTime>
  <Words>4277</Words>
  <Application>Microsoft Office PowerPoint</Application>
  <PresentationFormat>宽屏</PresentationFormat>
  <Paragraphs>232</Paragraphs>
  <Slides>28</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LinLibertineT</vt:lpstr>
      <vt:lpstr>Merriweather Sans</vt:lpstr>
      <vt:lpstr>Roboto</vt:lpstr>
      <vt:lpstr>等线</vt:lpstr>
      <vt:lpstr>等线 Light</vt:lpstr>
      <vt:lpstr>Microsoft YaHei</vt:lpstr>
      <vt:lpstr>Arial</vt:lpstr>
      <vt:lpstr>Arial</vt:lpstr>
      <vt:lpstr>Cambria</vt:lpstr>
      <vt:lpstr>Times New Roman</vt:lpstr>
      <vt:lpstr>Office 主题​​</vt:lpstr>
      <vt:lpstr>PowerPoint 演示文稿</vt:lpstr>
      <vt:lpstr>PowerPoint 演示文稿</vt:lpstr>
      <vt:lpstr>Motivation</vt:lpstr>
      <vt:lpstr>Research Objective</vt:lpstr>
      <vt:lpstr>PowerPoint 演示文稿</vt:lpstr>
      <vt:lpstr>Method:  Data collection</vt:lpstr>
      <vt:lpstr>Method:  Data collection</vt:lpstr>
      <vt:lpstr>Method: Labeling the Bugs</vt:lpstr>
      <vt:lpstr>Classification (Types of Bugs)</vt:lpstr>
      <vt:lpstr>PowerPoint 演示文稿</vt:lpstr>
      <vt:lpstr>Classification (Root Causes of Bugs)</vt:lpstr>
      <vt:lpstr>Classification (Effect of Bugs)</vt:lpstr>
      <vt:lpstr>RQ1: (Bug Type) What type of bugs are more frequent?</vt:lpstr>
      <vt:lpstr>RQ1: (Bug Type) What type of bugs are more frequent?</vt:lpstr>
      <vt:lpstr>RQ2:  (Root cause) What are the root causes of bugs?</vt:lpstr>
      <vt:lpstr>RQ2:  (Root cause) What are the root causes of bugs?</vt:lpstr>
      <vt:lpstr>PowerPoint 演示文稿</vt:lpstr>
      <vt:lpstr>PowerPoint 演示文稿</vt:lpstr>
      <vt:lpstr>RQ3: (Bug Impact) What are the frequent impacts of bugs?</vt:lpstr>
      <vt:lpstr>PowerPoint 演示文稿</vt:lpstr>
      <vt:lpstr>RQ4:  (Bug prone stages) Which deep learning pipeline stages are more vulnerable to bugs?</vt:lpstr>
      <vt:lpstr>PowerPoint 演示文稿</vt:lpstr>
      <vt:lpstr>RQ5: (Commonality) Do the bugs follow a common pattern?</vt:lpstr>
      <vt:lpstr>RQ6: (Bug evolution) How did the bug pattern change over time?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bang She</cp:lastModifiedBy>
  <cp:revision>212</cp:revision>
  <dcterms:created xsi:type="dcterms:W3CDTF">2019-10-12T00:24:19Z</dcterms:created>
  <dcterms:modified xsi:type="dcterms:W3CDTF">2021-01-05T09:02:33Z</dcterms:modified>
</cp:coreProperties>
</file>