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52D653-DBEC-47C9-91DF-8E4F28BDE604}">
  <a:tblStyle styleId="{7552D653-DBEC-47C9-91DF-8E4F28BDE6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98b196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98b196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98b1961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98b1961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8b1961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8b1961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98b1961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98b1961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98b19611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98b1961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itch_cla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159275"/>
            <a:ext cx="8520600" cy="945900"/>
          </a:xfrm>
          <a:prstGeom prst="rect">
            <a:avLst/>
          </a:prstGeom>
        </p:spPr>
        <p:txBody>
          <a:bodyPr anchorCtr="0" anchor="b"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52380"/>
              <a:buFont typeface="Arial"/>
              <a:buNone/>
            </a:pPr>
            <a:r>
              <a:rPr b="1" lang="en" sz="2100">
                <a:latin typeface="Roboto"/>
                <a:ea typeface="Roboto"/>
                <a:cs typeface="Roboto"/>
                <a:sym typeface="Roboto"/>
              </a:rPr>
              <a:t>What features of the songs determine popularity and how long they will stay on the Billboard Hot 100 music chart?</a:t>
            </a:r>
            <a:endParaRPr b="1" sz="2100">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2082013" y="726600"/>
            <a:ext cx="4979973" cy="1495449"/>
          </a:xfrm>
          <a:prstGeom prst="rect">
            <a:avLst/>
          </a:prstGeom>
          <a:noFill/>
          <a:ln>
            <a:noFill/>
          </a:ln>
        </p:spPr>
      </p:pic>
      <p:sp>
        <p:nvSpPr>
          <p:cNvPr id="56" name="Google Shape;56;p13"/>
          <p:cNvSpPr txBox="1"/>
          <p:nvPr/>
        </p:nvSpPr>
        <p:spPr>
          <a:xfrm>
            <a:off x="7061975" y="4411875"/>
            <a:ext cx="181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Ali Nurkuspan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Ruslan Shaltabayev</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Why is this important?</a:t>
            </a:r>
            <a:endParaRPr b="1">
              <a:latin typeface="Roboto"/>
              <a:ea typeface="Roboto"/>
              <a:cs typeface="Roboto"/>
              <a:sym typeface="Robot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We are interested in the sphere of music and try to build </a:t>
            </a:r>
            <a:r>
              <a:rPr lang="en" sz="1600">
                <a:solidFill>
                  <a:schemeClr val="dk1"/>
                </a:solidFill>
                <a:latin typeface="Roboto"/>
                <a:ea typeface="Roboto"/>
                <a:cs typeface="Roboto"/>
                <a:sym typeface="Roboto"/>
              </a:rPr>
              <a:t>an efficient model that would recognize the most influential features of popular songs and how the standard changed over time.</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Hypothesis</a:t>
            </a:r>
            <a:endParaRPr b="1">
              <a:latin typeface="Roboto"/>
              <a:ea typeface="Roboto"/>
              <a:cs typeface="Roboto"/>
              <a:sym typeface="Roboto"/>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500">
                <a:solidFill>
                  <a:schemeClr val="dk1"/>
                </a:solidFill>
                <a:latin typeface="Roboto"/>
                <a:ea typeface="Roboto"/>
                <a:cs typeface="Roboto"/>
                <a:sym typeface="Roboto"/>
              </a:rPr>
              <a:t>With the introduction of social platforms with shorter content duration, i.e., TikTok, shorter songs started to gain an advantage.</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The difficulty of words and the number of syllables can affect the popularity of the song in non-English speaking countries</a:t>
            </a:r>
            <a:endParaRPr sz="1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16"/>
          <p:cNvGraphicFramePr/>
          <p:nvPr/>
        </p:nvGraphicFramePr>
        <p:xfrm>
          <a:off x="198013" y="130092"/>
          <a:ext cx="3000000" cy="3000000"/>
        </p:xfrm>
        <a:graphic>
          <a:graphicData uri="http://schemas.openxmlformats.org/drawingml/2006/table">
            <a:tbl>
              <a:tblPr>
                <a:noFill/>
                <a:tableStyleId>{7552D653-DBEC-47C9-91DF-8E4F28BDE604}</a:tableStyleId>
              </a:tblPr>
              <a:tblGrid>
                <a:gridCol w="1725425"/>
                <a:gridCol w="7022550"/>
              </a:tblGrid>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acousticness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A confidence measure from 0.0 to 1.0 of whether the track is acoustic. 1.0 represents high confidence the track is acoustic.</a:t>
                      </a:r>
                      <a:endParaRPr sz="1600"/>
                    </a:p>
                  </a:txBody>
                  <a:tcPr marT="91425" marB="91425" marR="91425" marL="91425"/>
                </a:tc>
              </a:tr>
              <a:tr h="5918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analysis_url</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string</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A URL to access the full audio analysis of this track. An access token is required to access this data.</a:t>
                      </a:r>
                      <a:endParaRPr sz="1600"/>
                    </a:p>
                  </a:txBody>
                  <a:tcPr marT="91425" marB="91425" marR="91425" marL="91425"/>
                </a:tc>
              </a:tr>
              <a:tr h="6755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danceability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Danceability describes how suitable a track is for dancing based on a combination of musical elements including tempo, rhythm stability, beat strength, and overall regularity. A value of 0.0 is least danceable and 1.0 is most danceable.</a:t>
                      </a:r>
                      <a:endParaRPr sz="1600"/>
                    </a:p>
                  </a:txBody>
                  <a:tcPr marT="91425" marB="91425" marR="91425" marL="91425"/>
                </a:tc>
              </a:tr>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duration_ms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The duration of the track in milliseconds.</a:t>
                      </a:r>
                      <a:endParaRPr sz="1600"/>
                    </a:p>
                  </a:txBody>
                  <a:tcPr marT="91425" marB="91425" marR="91425" marL="91425"/>
                </a:tc>
              </a:tr>
              <a:tr h="100385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energy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sz="1600"/>
                    </a:p>
                  </a:txBody>
                  <a:tcPr marT="91425" marB="91425" marR="91425" marL="91425"/>
                </a:tc>
              </a:tr>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id</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string</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The Spotify ID for the track.</a:t>
                      </a:r>
                      <a:endParaRPr sz="1600"/>
                    </a:p>
                  </a:txBody>
                  <a:tcPr marT="91425" marB="91425" marR="91425" marL="91425"/>
                </a:tc>
              </a:tr>
              <a:tr h="100385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instrumentalness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sz="1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250650" y="120213"/>
          <a:ext cx="3000000" cy="3000000"/>
        </p:xfrm>
        <a:graphic>
          <a:graphicData uri="http://schemas.openxmlformats.org/drawingml/2006/table">
            <a:tbl>
              <a:tblPr>
                <a:noFill/>
                <a:tableStyleId>{7552D653-DBEC-47C9-91DF-8E4F28BDE604}</a:tableStyleId>
              </a:tblPr>
              <a:tblGrid>
                <a:gridCol w="1328775"/>
                <a:gridCol w="7313925"/>
              </a:tblGrid>
              <a:tr h="5696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key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The key the track is in. Integers map to pitches using standard </a:t>
                      </a:r>
                      <a:r>
                        <a:rPr lang="en" sz="1100" u="sng">
                          <a:solidFill>
                            <a:schemeClr val="hlink"/>
                          </a:solidFill>
                          <a:highlight>
                            <a:srgbClr val="FFFFFF"/>
                          </a:highlight>
                          <a:hlinkClick r:id="rId3"/>
                        </a:rPr>
                        <a:t>Pitch Class notation</a:t>
                      </a:r>
                      <a:r>
                        <a:rPr lang="en" sz="1100">
                          <a:solidFill>
                            <a:srgbClr val="222326"/>
                          </a:solidFill>
                          <a:highlight>
                            <a:srgbClr val="FFFFFF"/>
                          </a:highlight>
                        </a:rPr>
                        <a:t>. E.g. 0 = C, 1 = C♯/D♭, 2 = D, and so on. If no key was detected, the value is -1.</a:t>
                      </a:r>
                      <a:endParaRPr sz="1100"/>
                    </a:p>
                  </a:txBody>
                  <a:tcPr marT="91425" marB="91425" marR="91425" marL="91425"/>
                </a:tc>
              </a:tr>
              <a:tr h="7075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liveness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Detects the presence of an audience in the recording. Higher liveness values represent an increased probability that the track was performed live. A value above 0.8 provides strong likelihood that the track is live.</a:t>
                      </a:r>
                      <a:endParaRPr sz="1100"/>
                    </a:p>
                  </a:txBody>
                  <a:tcPr marT="91425" marB="91425" marR="91425" marL="91425"/>
                </a:tc>
              </a:tr>
              <a:tr h="7075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loudness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endParaRPr sz="1100"/>
                    </a:p>
                  </a:txBody>
                  <a:tcPr marT="91425" marB="91425" marR="91425" marL="91425"/>
                </a:tc>
              </a:tr>
              <a:tr h="5696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mode</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Mode indicates the modality (major or minor) of a track, the type of scale from which its melodic content is derived. Major is represented by 1 and minor is 0.</a:t>
                      </a:r>
                      <a:endParaRPr sz="1100"/>
                    </a:p>
                  </a:txBody>
                  <a:tcPr marT="91425" marB="91425" marR="91425" marL="91425"/>
                </a:tc>
              </a:tr>
              <a:tr h="100962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speechiness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1100"/>
                    </a:p>
                  </a:txBody>
                  <a:tcPr marT="91425" marB="91425" marR="91425" marL="91425"/>
                </a:tc>
              </a:tr>
              <a:tr h="6291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tempo</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The overall estimated tempo of a track in beats per minute (BPM). In musical terminology, tempo is the speed or pace of a given piece and derives directly from the average beat duration.</a:t>
                      </a:r>
                      <a:endParaRPr sz="1100">
                        <a:solidFill>
                          <a:srgbClr val="222326"/>
                        </a:solidFill>
                        <a:highlight>
                          <a:srgbClr val="FFFFFF"/>
                        </a:highlight>
                      </a:endParaRPr>
                    </a:p>
                  </a:txBody>
                  <a:tcPr marT="91425" marB="91425" marR="91425" marL="91425"/>
                </a:tc>
              </a:tr>
              <a:tr h="6781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valence</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A measure from 0.0 to 1.0 describing the musical positiveness conveyed by a track. Tracks with high valence sound more positive (e.g. happy, cheerful, euphoric), while tracks with low valence sound more negative (e.g. sad, depressed, angry).</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600">
                <a:solidFill>
                  <a:schemeClr val="dk1"/>
                </a:solidFill>
                <a:latin typeface="Roboto"/>
                <a:ea typeface="Roboto"/>
                <a:cs typeface="Roboto"/>
                <a:sym typeface="Roboto"/>
              </a:rPr>
              <a:t>We have chosen this set of audio features to determine what aspect artists should focus in their music to increase their sales, without sacrificing their artistic individuality.</a:t>
            </a:r>
            <a:endParaRPr sz="16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 sz="1600">
                <a:solidFill>
                  <a:schemeClr val="dk1"/>
                </a:solidFill>
                <a:latin typeface="Roboto"/>
                <a:ea typeface="Roboto"/>
                <a:cs typeface="Roboto"/>
                <a:sym typeface="Roboto"/>
              </a:rPr>
              <a:t>Thus, the results of the project could help the artists to determine what specific features they should develop in order to increase the sales.</a:t>
            </a:r>
            <a:endParaRPr sz="16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p:txBody>
      </p:sp>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Conclusion</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