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20/04/2015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49262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20/04/2015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18397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20/04/2015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358620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20/04/2015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360531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05A9EE0-33DD-4FCF-9359-47A302717865}" type="datetimeFigureOut">
              <a:rPr lang="es-MX" smtClean="0"/>
              <a:t>20/04/2015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1361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05A9EE0-33DD-4FCF-9359-47A302717865}" type="datetimeFigureOut">
              <a:rPr lang="es-MX" smtClean="0"/>
              <a:t>20/04/2015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219979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05A9EE0-33DD-4FCF-9359-47A302717865}" type="datetimeFigureOut">
              <a:rPr lang="es-MX" smtClean="0"/>
              <a:t>20/04/2015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180343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05A9EE0-33DD-4FCF-9359-47A302717865}" type="datetimeFigureOut">
              <a:rPr lang="es-MX" smtClean="0"/>
              <a:t>20/04/2015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1238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05A9EE0-33DD-4FCF-9359-47A302717865}" type="datetimeFigureOut">
              <a:rPr lang="es-MX" smtClean="0"/>
              <a:t>20/04/2015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151091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5A9EE0-33DD-4FCF-9359-47A302717865}" type="datetimeFigureOut">
              <a:rPr lang="es-MX" smtClean="0"/>
              <a:t>20/04/2015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217697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5A9EE0-33DD-4FCF-9359-47A302717865}" type="datetimeFigureOut">
              <a:rPr lang="es-MX" smtClean="0"/>
              <a:t>20/04/2015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F5E0B6E-2DD7-4E4E-8EF1-5BA2B955C1CD}" type="slidenum">
              <a:rPr lang="es-MX" smtClean="0"/>
              <a:t>‹Nº›</a:t>
            </a:fld>
            <a:endParaRPr lang="es-MX"/>
          </a:p>
        </p:txBody>
      </p:sp>
    </p:spTree>
    <p:extLst>
      <p:ext uri="{BB962C8B-B14F-4D97-AF65-F5344CB8AC3E}">
        <p14:creationId xmlns:p14="http://schemas.microsoft.com/office/powerpoint/2010/main" val="1185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A9EE0-33DD-4FCF-9359-47A302717865}" type="datetimeFigureOut">
              <a:rPr lang="es-MX" smtClean="0"/>
              <a:t>20/04/2015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E0B6E-2DD7-4E4E-8EF1-5BA2B955C1CD}" type="slidenum">
              <a:rPr lang="es-MX" smtClean="0"/>
              <a:t>‹Nº›</a:t>
            </a:fld>
            <a:endParaRPr lang="es-MX"/>
          </a:p>
        </p:txBody>
      </p:sp>
    </p:spTree>
    <p:extLst>
      <p:ext uri="{BB962C8B-B14F-4D97-AF65-F5344CB8AC3E}">
        <p14:creationId xmlns:p14="http://schemas.microsoft.com/office/powerpoint/2010/main" val="58552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asifunciona.com/electrotecnia/ke_corriente_alterna/ke_corriente_alterna_1.htm"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www.asifunciona.com/electrotecnia/ke_corriente_alterna/ke_corriente_alterna_1.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67329" y="2967335"/>
            <a:ext cx="5057347"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94089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7993" y="1365161"/>
            <a:ext cx="7654345" cy="2805576"/>
          </a:xfrm>
          <a:prstGeom prst="rect">
            <a:avLst/>
          </a:prstGeom>
        </p:spPr>
        <p:txBody>
          <a:bodyPr wrap="square">
            <a:spAutoFit/>
          </a:bodyPr>
          <a:lstStyle/>
          <a:p>
            <a:pPr algn="just">
              <a:lnSpc>
                <a:spcPct val="107000"/>
              </a:lnSpc>
              <a:spcAft>
                <a:spcPts val="800"/>
              </a:spcAft>
            </a:pPr>
            <a:r>
              <a:rPr lang="es-MX" sz="20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Además de la corriente directa o continua (C.D.), se genera también otro tipo de corriente, denominada alterna (C.A.), que se diferencia de la directa por el cambio constante de polaridad que efectúa por cada ciclo de tiempo.</a:t>
            </a:r>
            <a:endParaRPr lang="es-MX" sz="20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000" dirty="0" smtClean="0">
                <a:effectLst/>
                <a:latin typeface="Arial" panose="020B0604020202020204" pitchFamily="34" charset="0"/>
                <a:ea typeface="Calibri" panose="020F0502020204030204" pitchFamily="34" charset="0"/>
                <a:cs typeface="Arial" panose="020B0604020202020204" pitchFamily="34" charset="0"/>
              </a:rPr>
              <a:t>durante un instante de tiempo un polo es negativo y el otro positivo, mientras que en el instante siguiente las polaridades se invierten tantas veces como ciclo por segundo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2000" dirty="0" smtClean="0">
                <a:effectLst/>
                <a:latin typeface="Arial" panose="020B0604020202020204" pitchFamily="34" charset="0"/>
                <a:ea typeface="Calibri" panose="020F0502020204030204" pitchFamily="34" charset="0"/>
                <a:cs typeface="Arial" panose="020B0604020202020204" pitchFamily="34" charset="0"/>
              </a:rPr>
              <a:t> que posea esa corriente. </a:t>
            </a:r>
            <a:endParaRPr lang="es-MX"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Imagen 5"/>
          <p:cNvPicPr>
            <a:picLocks noChangeAspect="1"/>
          </p:cNvPicPr>
          <p:nvPr/>
        </p:nvPicPr>
        <p:blipFill>
          <a:blip r:embed="rId2"/>
          <a:stretch>
            <a:fillRect/>
          </a:stretch>
        </p:blipFill>
        <p:spPr>
          <a:xfrm>
            <a:off x="5534025" y="4170737"/>
            <a:ext cx="3339518" cy="1594351"/>
          </a:xfrm>
          <a:prstGeom prst="rect">
            <a:avLst/>
          </a:prstGeom>
        </p:spPr>
      </p:pic>
    </p:spTree>
    <p:extLst>
      <p:ext uri="{BB962C8B-B14F-4D97-AF65-F5344CB8AC3E}">
        <p14:creationId xmlns:p14="http://schemas.microsoft.com/office/powerpoint/2010/main" val="2435081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665048" y="1994628"/>
            <a:ext cx="3550024" cy="3046988"/>
          </a:xfrm>
          <a:prstGeom prst="rect">
            <a:avLst/>
          </a:prstGeom>
        </p:spPr>
        <p:txBody>
          <a:bodyPr wrap="square">
            <a:spAutoFit/>
          </a:bodyPr>
          <a:lstStyle/>
          <a:p>
            <a:pPr marL="457200" algn="just"/>
            <a:r>
              <a:rPr lang="es-MX" sz="2400" dirty="0" smtClean="0">
                <a:latin typeface="Arial" panose="020B0604020202020204" pitchFamily="34" charset="0"/>
                <a:ea typeface="Times New Roman" panose="02020603050405020304" pitchFamily="18" charset="0"/>
                <a:cs typeface="Arial" panose="020B0604020202020204" pitchFamily="34" charset="0"/>
              </a:rPr>
              <a:t>En el año 1882 el físico, matemático, inventor e ingeniero </a:t>
            </a:r>
            <a:r>
              <a:rPr lang="es-MX" sz="2400" dirty="0" err="1" smtClean="0">
                <a:latin typeface="Arial" panose="020B0604020202020204" pitchFamily="34" charset="0"/>
                <a:ea typeface="Times New Roman" panose="02020603050405020304" pitchFamily="18" charset="0"/>
                <a:cs typeface="Arial" panose="020B0604020202020204" pitchFamily="34" charset="0"/>
              </a:rPr>
              <a:t>Nikola</a:t>
            </a:r>
            <a:r>
              <a:rPr lang="es-MX" sz="2400" dirty="0" smtClean="0">
                <a:latin typeface="Arial" panose="020B0604020202020204" pitchFamily="34" charset="0"/>
                <a:ea typeface="Times New Roman" panose="02020603050405020304" pitchFamily="18" charset="0"/>
                <a:cs typeface="Arial" panose="020B0604020202020204" pitchFamily="34" charset="0"/>
              </a:rPr>
              <a:t>  Tesla, diseñó y construyó el primer motor de inducción de CA.</a:t>
            </a:r>
          </a:p>
          <a:p>
            <a:pPr marL="457200" algn="just"/>
            <a:endParaRPr lang="es-MX" sz="2400" dirty="0">
              <a:latin typeface="Arial" panose="020B0604020202020204" pitchFamily="34" charset="0"/>
              <a:ea typeface="Times New Roman" panose="02020603050405020304" pitchFamily="18" charset="0"/>
              <a:cs typeface="Arial" panose="020B0604020202020204" pitchFamily="34" charset="0"/>
            </a:endParaRPr>
          </a:p>
        </p:txBody>
      </p:sp>
      <p:pic>
        <p:nvPicPr>
          <p:cNvPr id="2050" name="Picture 2" descr="http://www.bibliotecapleyades.net/imagenes_tesla/tesla28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233" y="1707777"/>
            <a:ext cx="4345961" cy="301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603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Imagen 4" descr="http://www.asifunciona.com/electrotecnia/ke_corriente_alterna/img_corriente_alterna/img_0005_1.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841678" y="2550017"/>
            <a:ext cx="3989633" cy="2012391"/>
          </a:xfrm>
          <a:prstGeom prst="rect">
            <a:avLst/>
          </a:prstGeom>
          <a:noFill/>
          <a:ln>
            <a:noFill/>
          </a:ln>
        </p:spPr>
      </p:pic>
      <p:pic>
        <p:nvPicPr>
          <p:cNvPr id="6" name="Imagen 5" descr="http://www.asifunciona.com/electrotecnia/ke_corriente_alterna/img_corriente_alterna/img_mov0005_1.gif">
            <a:hlinkClick r:id="rId2"/>
          </p:cNvPr>
          <p:cNvPicPr/>
          <p:nvPr/>
        </p:nvPicPr>
        <p:blipFill>
          <a:blip r:embed="rId4">
            <a:extLst>
              <a:ext uri="{28A0092B-C50C-407E-A947-70E740481C1C}">
                <a14:useLocalDpi xmlns:a14="http://schemas.microsoft.com/office/drawing/2010/main" val="0"/>
              </a:ext>
            </a:extLst>
          </a:blip>
          <a:srcRect/>
          <a:stretch>
            <a:fillRect/>
          </a:stretch>
        </p:blipFill>
        <p:spPr bwMode="auto">
          <a:xfrm>
            <a:off x="6953115" y="2550017"/>
            <a:ext cx="3066647" cy="2012391"/>
          </a:xfrm>
          <a:prstGeom prst="rect">
            <a:avLst/>
          </a:prstGeom>
          <a:noFill/>
          <a:ln>
            <a:noFill/>
          </a:ln>
        </p:spPr>
      </p:pic>
    </p:spTree>
    <p:extLst>
      <p:ext uri="{BB962C8B-B14F-4D97-AF65-F5344CB8AC3E}">
        <p14:creationId xmlns:p14="http://schemas.microsoft.com/office/powerpoint/2010/main" val="445131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59358" y="4020029"/>
            <a:ext cx="8002073" cy="1631216"/>
          </a:xfrm>
          <a:prstGeom prst="rect">
            <a:avLst/>
          </a:prstGeom>
        </p:spPr>
        <p:txBody>
          <a:bodyPr wrap="square">
            <a:spAutoFit/>
          </a:bodyPr>
          <a:lstStyle/>
          <a:p>
            <a:r>
              <a:rPr lang="es-MX" sz="2000" dirty="0" smtClean="0">
                <a:effectLst/>
                <a:latin typeface="Arial" panose="020B0604020202020204" pitchFamily="34" charset="0"/>
                <a:ea typeface="Calibri" panose="020F0502020204030204" pitchFamily="34" charset="0"/>
                <a:cs typeface="Arial" panose="020B0604020202020204" pitchFamily="34" charset="0"/>
              </a:rPr>
              <a:t>Si la velocidad a la que hacemos girar la pila es de una vuelta completa cada segundo, la frecuencia de la corriente alterna que se obtiene será de un ciclo por segundo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2000" dirty="0" smtClean="0">
                <a:effectLst/>
                <a:latin typeface="Arial" panose="020B0604020202020204" pitchFamily="34" charset="0"/>
                <a:ea typeface="Calibri" panose="020F0502020204030204" pitchFamily="34" charset="0"/>
                <a:cs typeface="Arial" panose="020B0604020202020204" pitchFamily="34" charset="0"/>
              </a:rPr>
              <a:t> (1 Hz). Si aumentamos ahora la velocidad de giro a 5 vueltas por segundo, la frecuencia será de 5 ciclos por segundo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2000" dirty="0" smtClean="0">
                <a:effectLst/>
                <a:latin typeface="Arial" panose="020B0604020202020204" pitchFamily="34" charset="0"/>
                <a:ea typeface="Calibri" panose="020F0502020204030204" pitchFamily="34" charset="0"/>
                <a:cs typeface="Arial" panose="020B0604020202020204" pitchFamily="34" charset="0"/>
              </a:rPr>
              <a:t> (5 Hz).</a:t>
            </a:r>
            <a:endParaRPr lang="es-MX" sz="2000" dirty="0">
              <a:latin typeface="Arial" panose="020B0604020202020204" pitchFamily="34" charset="0"/>
              <a:cs typeface="Arial" panose="020B0604020202020204" pitchFamily="34" charset="0"/>
            </a:endParaRPr>
          </a:p>
        </p:txBody>
      </p:sp>
      <p:pic>
        <p:nvPicPr>
          <p:cNvPr id="5" name="Imagen 4" descr="http://www.asifunciona.com/electrotecnia/ke_corriente_alterna/img_corriente_alterna/img_mov0005_1.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7216" y="1275013"/>
            <a:ext cx="4586356" cy="2398756"/>
          </a:xfrm>
          <a:prstGeom prst="rect">
            <a:avLst/>
          </a:prstGeom>
          <a:noFill/>
          <a:ln>
            <a:noFill/>
          </a:ln>
        </p:spPr>
      </p:pic>
      <p:sp>
        <p:nvSpPr>
          <p:cNvPr id="6" name="Rectángulo 5"/>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45541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243196" y="1495107"/>
            <a:ext cx="7714445" cy="2025170"/>
          </a:xfrm>
          <a:prstGeom prst="rect">
            <a:avLst/>
          </a:prstGeom>
        </p:spPr>
        <p:txBody>
          <a:bodyPr wrap="square">
            <a:spAutoFit/>
          </a:bodyPr>
          <a:lstStyle/>
          <a:p>
            <a:pPr algn="just"/>
            <a:r>
              <a:rPr lang="es-MX" sz="20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 acuerdo con su forma gráfica, la corriente alterna puede ser:</a:t>
            </a:r>
            <a:endParaRPr lang="es-MX"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Rectangular o pulsante.</a:t>
            </a: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Triangular.</a:t>
            </a: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Diente de sierra.</a:t>
            </a: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Sinusoidal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senoidal</a:t>
            </a:r>
            <a:r>
              <a:rPr lang="es-MX" sz="2000" dirty="0" smtClean="0">
                <a:effectLst/>
                <a:latin typeface="Arial" panose="020B0604020202020204" pitchFamily="34" charset="0"/>
                <a:ea typeface="Calibri" panose="020F0502020204030204" pitchFamily="34" charset="0"/>
                <a:cs typeface="Arial" panose="020B0604020202020204" pitchFamily="34" charset="0"/>
              </a:rPr>
              <a:t>  (la mas común).</a:t>
            </a:r>
            <a:endParaRPr lang="es-MX"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Rectángulo 7"/>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9" name="Imagen 8" descr="figurita.jpg"/>
          <p:cNvPicPr/>
          <p:nvPr/>
        </p:nvPicPr>
        <p:blipFill>
          <a:blip r:embed="rId2">
            <a:extLst>
              <a:ext uri="{28A0092B-C50C-407E-A947-70E740481C1C}">
                <a14:useLocalDpi xmlns:a14="http://schemas.microsoft.com/office/drawing/2010/main" val="0"/>
              </a:ext>
            </a:extLst>
          </a:blip>
          <a:srcRect/>
          <a:stretch>
            <a:fillRect/>
          </a:stretch>
        </p:blipFill>
        <p:spPr bwMode="auto">
          <a:xfrm>
            <a:off x="2705560" y="3520277"/>
            <a:ext cx="6789715" cy="2698124"/>
          </a:xfrm>
          <a:prstGeom prst="rect">
            <a:avLst/>
          </a:prstGeom>
          <a:noFill/>
          <a:ln>
            <a:noFill/>
          </a:ln>
        </p:spPr>
      </p:pic>
    </p:spTree>
    <p:extLst>
      <p:ext uri="{BB962C8B-B14F-4D97-AF65-F5344CB8AC3E}">
        <p14:creationId xmlns:p14="http://schemas.microsoft.com/office/powerpoint/2010/main" val="2800690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jjjjjj.gif"/>
          <p:cNvPicPr/>
          <p:nvPr/>
        </p:nvPicPr>
        <p:blipFill>
          <a:blip r:embed="rId2">
            <a:extLst>
              <a:ext uri="{28A0092B-C50C-407E-A947-70E740481C1C}">
                <a14:useLocalDpi xmlns:a14="http://schemas.microsoft.com/office/drawing/2010/main" val="0"/>
              </a:ext>
            </a:extLst>
          </a:blip>
          <a:srcRect/>
          <a:stretch>
            <a:fillRect/>
          </a:stretch>
        </p:blipFill>
        <p:spPr bwMode="auto">
          <a:xfrm>
            <a:off x="1664633" y="264759"/>
            <a:ext cx="3203203" cy="1738853"/>
          </a:xfrm>
          <a:prstGeom prst="rect">
            <a:avLst/>
          </a:prstGeom>
          <a:noFill/>
          <a:ln>
            <a:noFill/>
          </a:ln>
        </p:spPr>
      </p:pic>
      <p:pic>
        <p:nvPicPr>
          <p:cNvPr id="6" name="Imagen 5" descr="C:\Users\USER\Documents\isaac\onda de corriente alterna.gif"/>
          <p:cNvPicPr/>
          <p:nvPr/>
        </p:nvPicPr>
        <p:blipFill>
          <a:blip r:embed="rId3">
            <a:extLst>
              <a:ext uri="{28A0092B-C50C-407E-A947-70E740481C1C}">
                <a14:useLocalDpi xmlns:a14="http://schemas.microsoft.com/office/drawing/2010/main" val="0"/>
              </a:ext>
            </a:extLst>
          </a:blip>
          <a:srcRect/>
          <a:stretch>
            <a:fillRect/>
          </a:stretch>
        </p:blipFill>
        <p:spPr bwMode="auto">
          <a:xfrm>
            <a:off x="6952129" y="150458"/>
            <a:ext cx="2003612" cy="2048135"/>
          </a:xfrm>
          <a:prstGeom prst="rect">
            <a:avLst/>
          </a:prstGeom>
          <a:noFill/>
          <a:ln>
            <a:noFill/>
          </a:ln>
        </p:spPr>
      </p:pic>
      <p:sp>
        <p:nvSpPr>
          <p:cNvPr id="7" name="Rectángulo 6"/>
          <p:cNvSpPr/>
          <p:nvPr/>
        </p:nvSpPr>
        <p:spPr>
          <a:xfrm>
            <a:off x="1035423" y="2037229"/>
            <a:ext cx="9923929" cy="4766241"/>
          </a:xfrm>
          <a:prstGeom prst="rect">
            <a:avLst/>
          </a:prstGeom>
        </p:spPr>
        <p:txBody>
          <a:bodyPr wrap="square">
            <a:spAutoFit/>
          </a:bodyPr>
          <a:lstStyle/>
          <a:p>
            <a:pPr>
              <a:lnSpc>
                <a:spcPct val="107000"/>
              </a:lnSpc>
              <a:spcAft>
                <a:spcPts val="0"/>
              </a:spcAft>
            </a:pPr>
            <a:r>
              <a:rPr lang="es-MX" i="1" dirty="0" smtClean="0">
                <a:effectLst/>
                <a:latin typeface="Arial" panose="020B0604020202020204" pitchFamily="34" charset="0"/>
                <a:ea typeface="Times New Roman" panose="02020603050405020304" pitchFamily="18" charset="0"/>
                <a:cs typeface="Times New Roman" panose="02020603050405020304" pitchFamily="18" charset="0"/>
              </a:rPr>
              <a:t>de donde:</a:t>
            </a:r>
            <a:endParaRPr lang="es-MX"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07000"/>
              </a:lnSpc>
              <a:spcAft>
                <a:spcPts val="0"/>
              </a:spcAft>
            </a:pPr>
            <a:endParaRPr lang="es-MX"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A = Amplitud de onda: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máximo valor que toma una corriente eléctrica. Se llama también valor de pico o valor de cresta.</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P = Pico o cresta: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punto donde la sinusoide alcanza su máximo valor.</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N = Nodo o valor cero: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punto donde la sinusoide toma valor “0”.</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V = Valle o vientre: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punto donde la sinusoide alcanza su mínimo valor.</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T = Periodo: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en segundos durante el cual se repite el valor de la corriente. Es el intervalo que separa dos puntos sucesivos de un mismo valor en la sinusoide. El período es lo inverso de la frecuencia y, matemáticamente, se representa por medio de la siguiente fórmula: </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T = 1 / F</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Calibri" panose="020F0502020204030204" pitchFamily="34" charset="0"/>
                <a:cs typeface="Arial" panose="020B0604020202020204" pitchFamily="34" charset="0"/>
              </a:rPr>
              <a:t>La frecuencia no es más que la cantidad de ciclos por segundo o </a:t>
            </a:r>
            <a:r>
              <a:rPr lang="es-MX" sz="16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1600" dirty="0" smtClean="0">
                <a:effectLst/>
                <a:latin typeface="Arial" panose="020B0604020202020204" pitchFamily="34" charset="0"/>
                <a:ea typeface="Calibri" panose="020F0502020204030204" pitchFamily="34" charset="0"/>
                <a:cs typeface="Arial" panose="020B0604020202020204" pitchFamily="34" charset="0"/>
              </a:rPr>
              <a:t> (Hz), que alcanza la corriente alterna. Es el inverso del período y, matemáticamente, se representa con la siguiente fórmula: </a:t>
            </a:r>
          </a:p>
          <a:p>
            <a:pPr algn="just">
              <a:lnSpc>
                <a:spcPct val="107000"/>
              </a:lnSpc>
              <a:spcAft>
                <a:spcPts val="800"/>
              </a:spcAft>
            </a:pPr>
            <a:r>
              <a:rPr lang="es-MX" sz="1600" dirty="0" smtClean="0">
                <a:effectLst/>
                <a:latin typeface="Arial" panose="020B0604020202020204" pitchFamily="34" charset="0"/>
                <a:ea typeface="Calibri" panose="020F0502020204030204" pitchFamily="34" charset="0"/>
                <a:cs typeface="Arial" panose="020B0604020202020204" pitchFamily="34" charset="0"/>
              </a:rPr>
              <a:t>F = 1 / T</a:t>
            </a:r>
            <a:endParaRPr lang="es-MX"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28430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86752" y="2185464"/>
            <a:ext cx="9144000" cy="3477875"/>
          </a:xfrm>
          <a:prstGeom prst="rect">
            <a:avLst/>
          </a:prstGeom>
        </p:spPr>
        <p:txBody>
          <a:bodyPr wrap="square">
            <a:spAutoFit/>
          </a:bodyPr>
          <a:lstStyle/>
          <a:p>
            <a:pPr lvl="0" algn="just">
              <a:buSzPts val="1000"/>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Ventajas de corriente alterna</a:t>
            </a:r>
          </a:p>
          <a:p>
            <a:pPr lvl="0" algn="just">
              <a:buSzPts val="1000"/>
              <a:tabLst>
                <a:tab pos="457200" algn="l"/>
              </a:tabLst>
            </a:pPr>
            <a:endParaRPr lang="es-MX"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Permite aumentar o disminuir el voltaje o tensión por medio de transformadores.</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Se transporta a grandes distancias con poca de pérdida de energía.</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Es posible convertirla en corriente directa con facilidad.</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Al incrementar su frecuencia por medios electrónicos en miles o millones de ciclos por segundo (frecuencias de radio) es posible transmitir voz, imagen, sonido y órdenes de control a grandes distancias, de forma inalámbrica.</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Los motores y generadores de corriente alterna son estructuralmente más sencillos y fáciles de mantener que los de corriente directa.</a:t>
            </a:r>
            <a:endParaRPr lang="es-MX"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ángulo 4"/>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74490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ytimg.com/vi/-ADE1iVldSY/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047" y="749008"/>
            <a:ext cx="9456457" cy="531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9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478</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vergara valdez</dc:creator>
  <cp:lastModifiedBy>Oscar vergara valdez</cp:lastModifiedBy>
  <cp:revision>7</cp:revision>
  <dcterms:created xsi:type="dcterms:W3CDTF">2015-04-20T16:04:04Z</dcterms:created>
  <dcterms:modified xsi:type="dcterms:W3CDTF">2015-04-20T18:20:11Z</dcterms:modified>
</cp:coreProperties>
</file>