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81" r:id="rId8"/>
    <p:sldId id="262" r:id="rId9"/>
    <p:sldId id="263" r:id="rId10"/>
    <p:sldId id="280" r:id="rId11"/>
    <p:sldId id="264" r:id="rId12"/>
    <p:sldId id="279" r:id="rId13"/>
    <p:sldId id="283" r:id="rId14"/>
    <p:sldId id="288" r:id="rId15"/>
    <p:sldId id="285" r:id="rId16"/>
    <p:sldId id="286" r:id="rId17"/>
    <p:sldId id="287" r:id="rId18"/>
    <p:sldId id="289" r:id="rId19"/>
    <p:sldId id="290" r:id="rId20"/>
    <p:sldId id="291" r:id="rId21"/>
    <p:sldId id="292" r:id="rId22"/>
    <p:sldId id="271" r:id="rId23"/>
    <p:sldId id="266" r:id="rId24"/>
    <p:sldId id="267" r:id="rId25"/>
    <p:sldId id="268" r:id="rId26"/>
    <p:sldId id="269" r:id="rId27"/>
    <p:sldId id="270" r:id="rId28"/>
    <p:sldId id="272" r:id="rId29"/>
    <p:sldId id="295" r:id="rId30"/>
    <p:sldId id="275"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
      <p:font typeface="Merriweather" panose="020B0604020202020204" charset="0"/>
      <p:regular r:id="rId41"/>
      <p:bold r:id="rId42"/>
      <p:italic r:id="rId43"/>
      <p:boldItalic r:id="rId44"/>
    </p:embeddedFont>
    <p:embeddedFont>
      <p:font typeface="Montserrat" panose="02000505000000020004" pitchFamily="2"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1" roundtripDataSignature="AMtx7mhN3Rs5zbMAHu0/hq3b/hECpzJE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E3622BD-F513-48D5-9898-28FCD58D0E31}">
  <a:tblStyle styleId="{9E3622BD-F513-48D5-9898-28FCD58D0E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0" d="100"/>
          <a:sy n="70" d="100"/>
        </p:scale>
        <p:origin x="-1302"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7.xml"/><Relationship Id="rId5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281696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13de0df0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613de0df0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Qu'est ce qu'un moteur de templates ? </a:t>
            </a:r>
            <a:endParaRPr/>
          </a:p>
          <a:p>
            <a:pPr marL="0" lvl="0" indent="0" algn="l" rtl="0">
              <a:lnSpc>
                <a:spcPct val="100000"/>
              </a:lnSpc>
              <a:spcBef>
                <a:spcPts val="0"/>
              </a:spcBef>
              <a:spcAft>
                <a:spcPts val="0"/>
              </a:spcAft>
              <a:buSzPts val="1400"/>
              <a:buNone/>
            </a:pPr>
            <a:r>
              <a:rPr lang="en-US"/>
              <a:t>Présentation </a:t>
            </a:r>
            <a:endParaRPr/>
          </a:p>
          <a:p>
            <a:pPr marL="0" lvl="0" indent="0" algn="l" rtl="0">
              <a:lnSpc>
                <a:spcPct val="100000"/>
              </a:lnSpc>
              <a:spcBef>
                <a:spcPts val="0"/>
              </a:spcBef>
              <a:spcAft>
                <a:spcPts val="0"/>
              </a:spcAft>
              <a:buSzPts val="1400"/>
              <a:buNone/>
            </a:pPr>
            <a:r>
              <a:rPr lang="en-US"/>
              <a:t>Pourquoi utiliser un moteur de templates ? </a:t>
            </a:r>
            <a:endParaRPr/>
          </a:p>
          <a:p>
            <a:pPr marL="0" lvl="0" indent="0" algn="l" rtl="0">
              <a:lnSpc>
                <a:spcPct val="100000"/>
              </a:lnSpc>
              <a:spcBef>
                <a:spcPts val="0"/>
              </a:spcBef>
              <a:spcAft>
                <a:spcPts val="0"/>
              </a:spcAft>
              <a:buSzPts val="1400"/>
              <a:buNone/>
            </a:pPr>
            <a:r>
              <a:rPr lang="en-US"/>
              <a:t>Notre premier template </a:t>
            </a:r>
            <a:endParaRPr/>
          </a:p>
          <a:p>
            <a:pPr marL="0" lvl="0" indent="0" algn="l" rtl="0">
              <a:lnSpc>
                <a:spcPct val="100000"/>
              </a:lnSpc>
              <a:spcBef>
                <a:spcPts val="0"/>
              </a:spcBef>
              <a:spcAft>
                <a:spcPts val="0"/>
              </a:spcAft>
              <a:buSzPts val="1400"/>
              <a:buNone/>
            </a:pPr>
            <a:r>
              <a:rPr lang="en-US"/>
              <a:t>Syntaxe de base </a:t>
            </a:r>
            <a:endParaRPr/>
          </a:p>
          <a:p>
            <a:pPr marL="0" lvl="0" indent="457200" algn="l" rtl="0">
              <a:lnSpc>
                <a:spcPct val="100000"/>
              </a:lnSpc>
              <a:spcBef>
                <a:spcPts val="0"/>
              </a:spcBef>
              <a:spcAft>
                <a:spcPts val="0"/>
              </a:spcAft>
              <a:buSzPts val="1400"/>
              <a:buNone/>
            </a:pPr>
            <a:r>
              <a:rPr lang="en-US"/>
              <a:t>Affichage des variables et tableaux </a:t>
            </a:r>
            <a:endParaRPr/>
          </a:p>
          <a:p>
            <a:pPr marL="0" lvl="0" indent="457200" algn="l" rtl="0">
              <a:lnSpc>
                <a:spcPct val="100000"/>
              </a:lnSpc>
              <a:spcBef>
                <a:spcPts val="0"/>
              </a:spcBef>
              <a:spcAft>
                <a:spcPts val="0"/>
              </a:spcAft>
              <a:buSzPts val="1400"/>
              <a:buNone/>
            </a:pPr>
            <a:r>
              <a:rPr lang="en-US"/>
              <a:t>Les filtres </a:t>
            </a:r>
            <a:endParaRPr/>
          </a:p>
          <a:p>
            <a:pPr marL="0" lvl="0" indent="457200" algn="l" rtl="0">
              <a:lnSpc>
                <a:spcPct val="100000"/>
              </a:lnSpc>
              <a:spcBef>
                <a:spcPts val="0"/>
              </a:spcBef>
              <a:spcAft>
                <a:spcPts val="0"/>
              </a:spcAft>
              <a:buSzPts val="1400"/>
              <a:buNone/>
            </a:pPr>
            <a:r>
              <a:rPr lang="en-US"/>
              <a:t>Les commentaires</a:t>
            </a:r>
            <a:endParaRPr/>
          </a:p>
          <a:p>
            <a:pPr marL="0" lvl="0" indent="457200" algn="l" rtl="0">
              <a:lnSpc>
                <a:spcPct val="100000"/>
              </a:lnSpc>
              <a:spcBef>
                <a:spcPts val="0"/>
              </a:spcBef>
              <a:spcAft>
                <a:spcPts val="0"/>
              </a:spcAft>
              <a:buSzPts val="1400"/>
              <a:buNone/>
            </a:pPr>
            <a:r>
              <a:rPr lang="en-US"/>
              <a:t>Les conditions </a:t>
            </a:r>
            <a:endParaRPr/>
          </a:p>
          <a:p>
            <a:pPr marL="0" lvl="0" indent="457200" algn="l" rtl="0">
              <a:lnSpc>
                <a:spcPct val="100000"/>
              </a:lnSpc>
              <a:spcBef>
                <a:spcPts val="0"/>
              </a:spcBef>
              <a:spcAft>
                <a:spcPts val="0"/>
              </a:spcAft>
              <a:buSzPts val="1400"/>
              <a:buNone/>
            </a:pPr>
            <a:r>
              <a:rPr lang="en-US"/>
              <a:t>La boucle for </a:t>
            </a:r>
            <a:endParaRPr/>
          </a:p>
          <a:p>
            <a:pPr marL="0" lvl="0" indent="457200" algn="l" rtl="0">
              <a:lnSpc>
                <a:spcPct val="100000"/>
              </a:lnSpc>
              <a:spcBef>
                <a:spcPts val="0"/>
              </a:spcBef>
              <a:spcAft>
                <a:spcPts val="0"/>
              </a:spcAft>
              <a:buSzPts val="1400"/>
              <a:buNone/>
            </a:pPr>
            <a:r>
              <a:rPr lang="en-US"/>
              <a:t>Définir des variables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Fonctionnalités avancées.</a:t>
            </a:r>
            <a:endParaRPr/>
          </a:p>
          <a:p>
            <a:pPr marL="0" lvl="0" indent="457200" algn="l" rtl="0">
              <a:lnSpc>
                <a:spcPct val="100000"/>
              </a:lnSpc>
              <a:spcBef>
                <a:spcPts val="0"/>
              </a:spcBef>
              <a:spcAft>
                <a:spcPts val="0"/>
              </a:spcAft>
              <a:buSzPts val="1400"/>
              <a:buNone/>
            </a:pPr>
            <a:r>
              <a:rPr lang="en-US"/>
              <a:t>Les includes </a:t>
            </a:r>
            <a:endParaRPr/>
          </a:p>
          <a:p>
            <a:pPr marL="0" lvl="0" indent="457200" algn="l" rtl="0">
              <a:lnSpc>
                <a:spcPct val="100000"/>
              </a:lnSpc>
              <a:spcBef>
                <a:spcPts val="0"/>
              </a:spcBef>
              <a:spcAft>
                <a:spcPts val="0"/>
              </a:spcAft>
              <a:buSzPts val="1400"/>
              <a:buNone/>
            </a:pPr>
            <a:r>
              <a:rPr lang="en-US"/>
              <a:t>Les imports </a:t>
            </a:r>
            <a:endParaRPr/>
          </a:p>
          <a:p>
            <a:pPr marL="0" lvl="0" indent="457200" algn="l" rtl="0">
              <a:lnSpc>
                <a:spcPct val="100000"/>
              </a:lnSpc>
              <a:spcBef>
                <a:spcPts val="0"/>
              </a:spcBef>
              <a:spcAft>
                <a:spcPts val="0"/>
              </a:spcAft>
              <a:buSzPts val="1400"/>
              <a:buNone/>
            </a:pPr>
            <a:r>
              <a:rPr lang="en-US"/>
              <a:t>Héritage </a:t>
            </a: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de38ee77e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5de38ee77e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edd98dc4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g5edd98dc4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d6ffe66c5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5d6ffe66c5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de38ee77e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5de38ee77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de38ee77e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5de38ee77e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de38ee77e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5de38ee77e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de38ee77e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5de38ee77e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13c769708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g613c769708_1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bb96535c2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5bb96535c2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13c76970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highlight>
                  <a:srgbClr val="FFFFFF"/>
                </a:highlight>
                <a:latin typeface="Montserrat"/>
                <a:ea typeface="Montserrat"/>
                <a:cs typeface="Montserrat"/>
                <a:sym typeface="Montserrat"/>
              </a:rPr>
              <a:t>Les templates, ou vues, sont très intéressants  leur objectif est de séparer le code PHP du code HTML. Ainsi, lorsque vous faites du PHP, vous n'avez pas 100 balises HTML qui gênent la lecture de votre code PHP. De même, lorsque votre designer fait du HTML, il n'a pas à subir votre code barbare PHP auquel il ne comprend rien</a:t>
            </a:r>
            <a:endParaRPr/>
          </a:p>
        </p:txBody>
      </p:sp>
      <p:sp>
        <p:nvSpPr>
          <p:cNvPr id="114" name="Google Shape;114;g613c76970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bb96535c2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5bb96535c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5bb96535c2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5bb96535c2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bb96535c2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5bb96535c2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bb96535c2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La page web reçue par le navigateur est générée côté serveur à partir de deux fichiers :</a:t>
            </a:r>
            <a:endParaRPr sz="1000">
              <a:solidFill>
                <a:srgbClr val="333333"/>
              </a:solidFill>
              <a:latin typeface="Merriweather"/>
              <a:ea typeface="Merriweather"/>
              <a:cs typeface="Merriweather"/>
              <a:sym typeface="Merriweather"/>
            </a:endParaRPr>
          </a:p>
          <a:p>
            <a:pPr marL="0" lvl="0" indent="0" algn="l" rtl="0">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Le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ou gabarit (vue) est un fichier avec l'extension </a:t>
            </a:r>
            <a:r>
              <a:rPr lang="en-US" sz="1000" b="1">
                <a:solidFill>
                  <a:srgbClr val="333333"/>
                </a:solidFill>
                <a:latin typeface="Verdana"/>
                <a:ea typeface="Verdana"/>
                <a:cs typeface="Verdana"/>
                <a:sym typeface="Verdana"/>
              </a:rPr>
              <a:t>twig</a:t>
            </a:r>
            <a:r>
              <a:rPr lang="en-US" sz="1000">
                <a:solidFill>
                  <a:srgbClr val="333333"/>
                </a:solidFill>
                <a:latin typeface="Merriweather"/>
                <a:ea typeface="Merriweather"/>
                <a:cs typeface="Merriweather"/>
                <a:sym typeface="Merriweather"/>
              </a:rPr>
              <a:t>, qui contient des parties statiques (code HTML) ainsi que des parties dynamiques permettant de sélectionner et intégrer des données dans la page HTML. Il utilise un langage simple et concis pour parcourir les données et extraire l’information à afficher (boucles, conditions, variables, fonctions, filtres).</a:t>
            </a:r>
            <a:endParaRPr sz="1000">
              <a:solidFill>
                <a:srgbClr val="333333"/>
              </a:solidFill>
              <a:latin typeface="Merriweather"/>
              <a:ea typeface="Merriweather"/>
              <a:cs typeface="Merriweather"/>
              <a:sym typeface="Merriweather"/>
            </a:endParaRPr>
          </a:p>
          <a:p>
            <a:pPr marL="0" lvl="0" indent="0" algn="l" rtl="0">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Un script PHP (contrôleur) qui définit les données qui seront passées au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a:t>
            </a:r>
            <a:endParaRPr sz="1000">
              <a:solidFill>
                <a:srgbClr val="333333"/>
              </a:solidFill>
              <a:latin typeface="Merriweather"/>
              <a:ea typeface="Merriweather"/>
              <a:cs typeface="Merriweather"/>
              <a:sym typeface="Merriweather"/>
            </a:endParaRPr>
          </a:p>
          <a:p>
            <a:pPr marL="0" lvl="0" indent="0" algn="l" rtl="0">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Le script PHP appelé par le navigateur, récupère les données et les met à disposition du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(figure 1). Le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est analysé et compilé par le moteur de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en un fichier PHP. Ce dernier est placé dans le répertoire de cache afin de limiter la consommation de ressources sur le serveur. Une fois ce fichier exécuté, le code HTML est généré et transmis au navigateur.</a:t>
            </a:r>
            <a:endParaRPr sz="1000">
              <a:solidFill>
                <a:srgbClr val="333333"/>
              </a:solidFill>
              <a:latin typeface="Merriweather"/>
              <a:ea typeface="Merriweather"/>
              <a:cs typeface="Merriweather"/>
              <a:sym typeface="Merriweather"/>
            </a:endParaRPr>
          </a:p>
          <a:p>
            <a:pPr marL="0" lvl="0" indent="0" algn="l" rtl="0">
              <a:lnSpc>
                <a:spcPct val="100000"/>
              </a:lnSpc>
              <a:spcBef>
                <a:spcPts val="800"/>
              </a:spcBef>
              <a:spcAft>
                <a:spcPts val="0"/>
              </a:spcAft>
              <a:buSzPts val="1400"/>
              <a:buNone/>
            </a:pPr>
            <a:endParaRPr/>
          </a:p>
        </p:txBody>
      </p:sp>
      <p:sp>
        <p:nvSpPr>
          <p:cNvPr id="163" name="Google Shape;163;g5bb96535c2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bb96535c2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La page web reçue par le navigateur est générée côté serveur à partir de deux fichiers :</a:t>
            </a:r>
            <a:endParaRPr sz="1000">
              <a:solidFill>
                <a:srgbClr val="333333"/>
              </a:solidFill>
              <a:latin typeface="Merriweather"/>
              <a:ea typeface="Merriweather"/>
              <a:cs typeface="Merriweather"/>
              <a:sym typeface="Merriweather"/>
            </a:endParaRPr>
          </a:p>
          <a:p>
            <a:pPr marL="0" lvl="0" indent="0" algn="l" rtl="0">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Le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ou gabarit (vue) est un fichier avec l'extension </a:t>
            </a:r>
            <a:r>
              <a:rPr lang="en-US" sz="1000" b="1">
                <a:solidFill>
                  <a:srgbClr val="333333"/>
                </a:solidFill>
                <a:latin typeface="Verdana"/>
                <a:ea typeface="Verdana"/>
                <a:cs typeface="Verdana"/>
                <a:sym typeface="Verdana"/>
              </a:rPr>
              <a:t>twig</a:t>
            </a:r>
            <a:r>
              <a:rPr lang="en-US" sz="1000">
                <a:solidFill>
                  <a:srgbClr val="333333"/>
                </a:solidFill>
                <a:latin typeface="Merriweather"/>
                <a:ea typeface="Merriweather"/>
                <a:cs typeface="Merriweather"/>
                <a:sym typeface="Merriweather"/>
              </a:rPr>
              <a:t>, qui contient des parties statiques (code HTML) ainsi que des parties dynamiques permettant de sélectionner et intégrer des données dans la page HTML. Il utilise un langage simple et concis pour parcourir les données et extraire l’information à afficher (boucles, conditions, variables, fonctions, filtres).</a:t>
            </a:r>
            <a:endParaRPr sz="1000">
              <a:solidFill>
                <a:srgbClr val="333333"/>
              </a:solidFill>
              <a:latin typeface="Merriweather"/>
              <a:ea typeface="Merriweather"/>
              <a:cs typeface="Merriweather"/>
              <a:sym typeface="Merriweather"/>
            </a:endParaRPr>
          </a:p>
          <a:p>
            <a:pPr marL="0" lvl="0" indent="0" algn="l" rtl="0">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 Un script PHP (contrôleur) qui définit les données qui seront passées au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a:t>
            </a:r>
            <a:endParaRPr sz="1000">
              <a:solidFill>
                <a:srgbClr val="333333"/>
              </a:solidFill>
              <a:latin typeface="Merriweather"/>
              <a:ea typeface="Merriweather"/>
              <a:cs typeface="Merriweather"/>
              <a:sym typeface="Merriweather"/>
            </a:endParaRPr>
          </a:p>
          <a:p>
            <a:pPr marL="0" lvl="0" indent="0" algn="l" rtl="0">
              <a:lnSpc>
                <a:spcPct val="165000"/>
              </a:lnSpc>
              <a:spcBef>
                <a:spcPts val="800"/>
              </a:spcBef>
              <a:spcAft>
                <a:spcPts val="0"/>
              </a:spcAft>
              <a:buClr>
                <a:schemeClr val="dk1"/>
              </a:buClr>
              <a:buSzPts val="1100"/>
              <a:buFont typeface="Arial"/>
              <a:buNone/>
            </a:pPr>
            <a:r>
              <a:rPr lang="en-US" sz="1000">
                <a:solidFill>
                  <a:srgbClr val="333333"/>
                </a:solidFill>
                <a:latin typeface="Merriweather"/>
                <a:ea typeface="Merriweather"/>
                <a:cs typeface="Merriweather"/>
                <a:sym typeface="Merriweather"/>
              </a:rPr>
              <a:t>Le script PHP appelé par le navigateur, récupère les données et les met à disposition du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(figure 1). Le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est analysé et compilé par le moteur de </a:t>
            </a:r>
            <a:r>
              <a:rPr lang="en-US" sz="1000" i="1">
                <a:solidFill>
                  <a:srgbClr val="333333"/>
                </a:solidFill>
                <a:latin typeface="Merriweather"/>
                <a:ea typeface="Merriweather"/>
                <a:cs typeface="Merriweather"/>
                <a:sym typeface="Merriweather"/>
              </a:rPr>
              <a:t>template</a:t>
            </a:r>
            <a:r>
              <a:rPr lang="en-US" sz="1000">
                <a:solidFill>
                  <a:srgbClr val="333333"/>
                </a:solidFill>
                <a:latin typeface="Merriweather"/>
                <a:ea typeface="Merriweather"/>
                <a:cs typeface="Merriweather"/>
                <a:sym typeface="Merriweather"/>
              </a:rPr>
              <a:t> en un fichier PHP. Ce dernier est placé dans le répertoire de cache afin de limiter la consommation de ressources sur le serveur. Une fois ce fichier exécuté, le code HTML est généré et transmis au navigateur.</a:t>
            </a:r>
            <a:endParaRPr sz="1000">
              <a:solidFill>
                <a:srgbClr val="333333"/>
              </a:solidFill>
              <a:latin typeface="Merriweather"/>
              <a:ea typeface="Merriweather"/>
              <a:cs typeface="Merriweather"/>
              <a:sym typeface="Merriweather"/>
            </a:endParaRPr>
          </a:p>
          <a:p>
            <a:pPr marL="0" lvl="0" indent="0" algn="l" rtl="0">
              <a:lnSpc>
                <a:spcPct val="100000"/>
              </a:lnSpc>
              <a:spcBef>
                <a:spcPts val="800"/>
              </a:spcBef>
              <a:spcAft>
                <a:spcPts val="0"/>
              </a:spcAft>
              <a:buSzPts val="1400"/>
              <a:buNone/>
            </a:pPr>
            <a:endParaRPr/>
          </a:p>
        </p:txBody>
      </p:sp>
      <p:sp>
        <p:nvSpPr>
          <p:cNvPr id="163" name="Google Shape;163;g5bb96535c2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13de0df0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613de0df0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20" name="Google Shape;2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71"/>
        <p:cNvGrpSpPr/>
        <p:nvPr/>
      </p:nvGrpSpPr>
      <p:grpSpPr>
        <a:xfrm>
          <a:off x="0" y="0"/>
          <a:ext cx="0" cy="0"/>
          <a:chOff x="0" y="0"/>
          <a:chExt cx="0" cy="0"/>
        </a:xfrm>
      </p:grpSpPr>
      <p:sp>
        <p:nvSpPr>
          <p:cNvPr id="72" name="Google Shape;72;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2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4" name="Google Shape;74;p2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5" name="Google Shape;7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77" name="Google Shape;7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81" name="Google Shape;8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83" name="Google Shape;8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2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 name="Google Shape;3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32" name="Google Shape;3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6" name="Google Shape;36;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38" name="Google Shape;38;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2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2" name="Google Shape;42;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3" name="Google Shape;43;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45" name="Google Shape;45;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46"/>
        <p:cNvGrpSpPr/>
        <p:nvPr/>
      </p:nvGrpSpPr>
      <p:grpSpPr>
        <a:xfrm>
          <a:off x="0" y="0"/>
          <a:ext cx="0" cy="0"/>
          <a:chOff x="0" y="0"/>
          <a:chExt cx="0" cy="0"/>
        </a:xfrm>
      </p:grpSpPr>
      <p:sp>
        <p:nvSpPr>
          <p:cNvPr id="47" name="Google Shape;47;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49" name="Google Shape;49;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0" name="Google Shape;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52" name="Google Shape;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3"/>
        <p:cNvGrpSpPr/>
        <p:nvPr/>
      </p:nvGrpSpPr>
      <p:grpSpPr>
        <a:xfrm>
          <a:off x="0" y="0"/>
          <a:ext cx="0" cy="0"/>
          <a:chOff x="0" y="0"/>
          <a:chExt cx="0" cy="0"/>
        </a:xfrm>
      </p:grpSpPr>
      <p:sp>
        <p:nvSpPr>
          <p:cNvPr id="54" name="Google Shape;54;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56" name="Google Shape;56;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7"/>
        <p:cNvGrpSpPr/>
        <p:nvPr/>
      </p:nvGrpSpPr>
      <p:grpSpPr>
        <a:xfrm>
          <a:off x="0" y="0"/>
          <a:ext cx="0" cy="0"/>
          <a:chOff x="0" y="0"/>
          <a:chExt cx="0" cy="0"/>
        </a:xfrm>
      </p:grpSpPr>
      <p:sp>
        <p:nvSpPr>
          <p:cNvPr id="58" name="Google Shape;58;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61" name="Google Shape;6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5" name="Google Shape;65;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6" name="Google Shape;66;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7" name="Google Shape;67;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8" name="Google Shape;68;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smtClean="0"/>
              <a:t>UP-WEB 2019/2020</a:t>
            </a:r>
            <a:endParaRPr/>
          </a:p>
        </p:txBody>
      </p:sp>
      <p:sp>
        <p:nvSpPr>
          <p:cNvPr id="70" name="Google Shape;70;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GB" smtClean="0"/>
              <a:t>UP-WEB 2019/2020</a:t>
            </a:r>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twig.sensiolabs.org/doc/filters/index.html" TargetMode="External"/><Relationship Id="rId5" Type="http://schemas.openxmlformats.org/officeDocument/2006/relationships/image" Target="../media/image8.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twig.sensiolabs.org/doc/functions/index.html" TargetMode="External"/><Relationship Id="rId5" Type="http://schemas.openxmlformats.org/officeDocument/2006/relationships/image" Target="../media/image8.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hyperlink" Target="https://twig.symfony.com/doc/2.x/filters/index.html" TargetMode="External"/><Relationship Id="rId3" Type="http://schemas.openxmlformats.org/officeDocument/2006/relationships/image" Target="../media/image1.png"/><Relationship Id="rId7" Type="http://schemas.openxmlformats.org/officeDocument/2006/relationships/hyperlink" Target="https://connect.ed-diamond.com/GNU-Linux-Magazine/GLMF-199/Moteur-de-Template-Twig-prise-en-mai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twig.sensiolabs.org/" TargetMode="External"/><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sz="4400">
              <a:solidFill>
                <a:schemeClr val="dk1"/>
              </a:solidFill>
              <a:latin typeface="Calibri"/>
              <a:ea typeface="Calibri"/>
              <a:cs typeface="Calibri"/>
              <a:sym typeface="Calibri"/>
            </a:endParaRPr>
          </a:p>
        </p:txBody>
      </p:sp>
      <p:sp>
        <p:nvSpPr>
          <p:cNvPr id="89" name="Google Shape;89;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3200"/>
              <a:buNone/>
            </a:pPr>
            <a:endParaRPr>
              <a:solidFill>
                <a:srgbClr val="888888"/>
              </a:solidFill>
            </a:endParaRPr>
          </a:p>
        </p:txBody>
      </p:sp>
      <p:pic>
        <p:nvPicPr>
          <p:cNvPr id="90" name="Google Shape;90;p1"/>
          <p:cNvPicPr preferRelativeResize="0"/>
          <p:nvPr/>
        </p:nvPicPr>
        <p:blipFill rotWithShape="1">
          <a:blip r:embed="rId3">
            <a:alphaModFix/>
          </a:blip>
          <a:srcRect/>
          <a:stretch/>
        </p:blipFill>
        <p:spPr>
          <a:xfrm>
            <a:off x="-136525" y="0"/>
            <a:ext cx="9280525" cy="6858000"/>
          </a:xfrm>
          <a:prstGeom prst="rect">
            <a:avLst/>
          </a:prstGeom>
          <a:noFill/>
          <a:ln>
            <a:noFill/>
          </a:ln>
        </p:spPr>
      </p:pic>
      <p:pic>
        <p:nvPicPr>
          <p:cNvPr id="91" name="Google Shape;91;p1" descr="D:\Esprit2015-2016\présentation\CTI.png"/>
          <p:cNvPicPr preferRelativeResize="0"/>
          <p:nvPr/>
        </p:nvPicPr>
        <p:blipFill rotWithShape="1">
          <a:blip r:embed="rId4">
            <a:alphaModFix/>
          </a:blip>
          <a:srcRect/>
          <a:stretch/>
        </p:blipFill>
        <p:spPr>
          <a:xfrm>
            <a:off x="4738687" y="5411787"/>
            <a:ext cx="1858962" cy="1314450"/>
          </a:xfrm>
          <a:prstGeom prst="rect">
            <a:avLst/>
          </a:prstGeom>
          <a:noFill/>
          <a:ln>
            <a:noFill/>
          </a:ln>
        </p:spPr>
      </p:pic>
      <p:pic>
        <p:nvPicPr>
          <p:cNvPr id="92" name="Google Shape;92;p1" descr="D:\Esprit2015-2016\présentation\CDIO.png"/>
          <p:cNvPicPr preferRelativeResize="0"/>
          <p:nvPr/>
        </p:nvPicPr>
        <p:blipFill rotWithShape="1">
          <a:blip r:embed="rId5">
            <a:alphaModFix/>
          </a:blip>
          <a:srcRect/>
          <a:stretch/>
        </p:blipFill>
        <p:spPr>
          <a:xfrm>
            <a:off x="7110412" y="5715000"/>
            <a:ext cx="1323975" cy="935037"/>
          </a:xfrm>
          <a:prstGeom prst="rect">
            <a:avLst/>
          </a:prstGeom>
          <a:noFill/>
          <a:ln>
            <a:noFill/>
          </a:ln>
        </p:spPr>
      </p:pic>
      <p:pic>
        <p:nvPicPr>
          <p:cNvPr id="93" name="Google Shape;93;p1" descr="D:\esprit 2014\ESPRIT 2014\charte essprit 2014\logo-esprit.png"/>
          <p:cNvPicPr preferRelativeResize="0"/>
          <p:nvPr/>
        </p:nvPicPr>
        <p:blipFill rotWithShape="1">
          <a:blip r:embed="rId6">
            <a:alphaModFix/>
          </a:blip>
          <a:srcRect/>
          <a:stretch/>
        </p:blipFill>
        <p:spPr>
          <a:xfrm>
            <a:off x="-71437" y="142875"/>
            <a:ext cx="3443287" cy="1301750"/>
          </a:xfrm>
          <a:prstGeom prst="rect">
            <a:avLst/>
          </a:prstGeom>
          <a:noFill/>
          <a:ln>
            <a:noFill/>
          </a:ln>
        </p:spPr>
      </p:pic>
      <p:sp>
        <p:nvSpPr>
          <p:cNvPr id="94" name="Google Shape;94;p1"/>
          <p:cNvSpPr txBox="1"/>
          <p:nvPr/>
        </p:nvSpPr>
        <p:spPr>
          <a:xfrm>
            <a:off x="-136525" y="3124200"/>
            <a:ext cx="9280525" cy="1030287"/>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C00000"/>
              </a:buClr>
              <a:buSzPts val="4700"/>
              <a:buFont typeface="Calibri"/>
              <a:buNone/>
            </a:pPr>
            <a:r>
              <a:rPr lang="en-US" sz="4700" b="1" i="0" u="none" strike="noStrike" cap="none">
                <a:solidFill>
                  <a:srgbClr val="C00000"/>
                </a:solidFill>
                <a:latin typeface="Calibri"/>
                <a:ea typeface="Calibri"/>
                <a:cs typeface="Calibri"/>
                <a:sym typeface="Calibri"/>
              </a:rPr>
              <a:t>UP Web</a:t>
            </a:r>
            <a:endParaRPr sz="1400" b="0" i="0" u="none" strike="noStrike" cap="none">
              <a:solidFill>
                <a:srgbClr val="000000"/>
              </a:solidFill>
              <a:latin typeface="Arial"/>
              <a:ea typeface="Arial"/>
              <a:cs typeface="Arial"/>
              <a:sym typeface="Arial"/>
            </a:endParaRPr>
          </a:p>
        </p:txBody>
      </p:sp>
      <p:pic>
        <p:nvPicPr>
          <p:cNvPr id="95" name="Google Shape;95;p1" descr="C:\Users\faten\Downloads\CGE (1).png"/>
          <p:cNvPicPr preferRelativeResize="0"/>
          <p:nvPr/>
        </p:nvPicPr>
        <p:blipFill rotWithShape="1">
          <a:blip r:embed="rId7">
            <a:alphaModFix/>
          </a:blip>
          <a:srcRect/>
          <a:stretch/>
        </p:blipFill>
        <p:spPr>
          <a:xfrm>
            <a:off x="2974975" y="5994400"/>
            <a:ext cx="1177925" cy="458787"/>
          </a:xfrm>
          <a:prstGeom prst="rect">
            <a:avLst/>
          </a:prstGeom>
          <a:noFill/>
          <a:ln>
            <a:noFill/>
          </a:ln>
        </p:spPr>
      </p:pic>
      <p:sp>
        <p:nvSpPr>
          <p:cNvPr id="96" name="Google Shape;96;p1"/>
          <p:cNvSpPr txBox="1"/>
          <p:nvPr/>
        </p:nvSpPr>
        <p:spPr>
          <a:xfrm>
            <a:off x="1066800" y="2249487"/>
            <a:ext cx="6781800"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Arial"/>
              <a:buNone/>
            </a:pPr>
            <a:r>
              <a:rPr lang="en-US" sz="3600" b="1">
                <a:solidFill>
                  <a:schemeClr val="dk1"/>
                </a:solidFill>
              </a:rPr>
              <a:t>Le moteur de templates : Twig</a:t>
            </a:r>
            <a:endParaRPr sz="1400" b="0" i="0" u="none" strike="noStrike" cap="none">
              <a:solidFill>
                <a:srgbClr val="000000"/>
              </a:solidFill>
              <a:latin typeface="Arial"/>
              <a:ea typeface="Arial"/>
              <a:cs typeface="Arial"/>
              <a:sym typeface="Arial"/>
            </a:endParaRPr>
          </a:p>
        </p:txBody>
      </p:sp>
      <p:pic>
        <p:nvPicPr>
          <p:cNvPr id="97" name="Google Shape;97;p1" descr="D:\esprit 2014\ESPRIT 2014\charte essprit 2014\render\support final\triangle.png"/>
          <p:cNvPicPr preferRelativeResize="0"/>
          <p:nvPr/>
        </p:nvPicPr>
        <p:blipFill rotWithShape="1">
          <a:blip r:embed="rId8">
            <a:alphaModFix/>
          </a:blip>
          <a:srcRect/>
          <a:stretch/>
        </p:blipFill>
        <p:spPr>
          <a:xfrm>
            <a:off x="5213350" y="0"/>
            <a:ext cx="3978275" cy="2344737"/>
          </a:xfrm>
          <a:prstGeom prst="rect">
            <a:avLst/>
          </a:prstGeom>
          <a:noFill/>
          <a:ln>
            <a:noFill/>
          </a:ln>
        </p:spPr>
      </p:pic>
      <p:pic>
        <p:nvPicPr>
          <p:cNvPr id="98" name="Google Shape;98;p1"/>
          <p:cNvPicPr preferRelativeResize="0"/>
          <p:nvPr/>
        </p:nvPicPr>
        <p:blipFill rotWithShape="1">
          <a:blip r:embed="rId9">
            <a:alphaModFix/>
          </a:blip>
          <a:srcRect/>
          <a:stretch/>
        </p:blipFill>
        <p:spPr>
          <a:xfrm>
            <a:off x="438150" y="5707062"/>
            <a:ext cx="1943100" cy="876300"/>
          </a:xfrm>
          <a:prstGeom prst="rect">
            <a:avLst/>
          </a:prstGeom>
          <a:noFill/>
          <a:ln>
            <a:noFill/>
          </a:ln>
        </p:spPr>
      </p:pic>
      <p:sp>
        <p:nvSpPr>
          <p:cNvPr id="99" name="Google Shape;99;p1"/>
          <p:cNvSpPr txBox="1"/>
          <p:nvPr/>
        </p:nvSpPr>
        <p:spPr>
          <a:xfrm>
            <a:off x="1143000" y="5105400"/>
            <a:ext cx="67818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AU: 2019/2020</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613de0df06_0_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79" name="Google Shape;179;g613de0df06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10</a:t>
            </a:fld>
            <a:endParaRPr sz="1400" b="0" i="0" u="none" strike="noStrike" cap="none">
              <a:solidFill>
                <a:srgbClr val="000000"/>
              </a:solidFill>
              <a:latin typeface="Arial"/>
              <a:ea typeface="Arial"/>
              <a:cs typeface="Arial"/>
              <a:sym typeface="Arial"/>
            </a:endParaRPr>
          </a:p>
        </p:txBody>
      </p:sp>
      <p:pic>
        <p:nvPicPr>
          <p:cNvPr id="180" name="Google Shape;180;g613de0df06_0_0"/>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81" name="Google Shape;181;g613de0df06_0_0"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82" name="Google Shape;182;g613de0df06_0_0"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83" name="Google Shape;183;g613de0df06_0_0"/>
          <p:cNvSpPr txBox="1">
            <a:spLocks noGrp="1"/>
          </p:cNvSpPr>
          <p:nvPr>
            <p:ph type="title"/>
          </p:nvPr>
        </p:nvSpPr>
        <p:spPr>
          <a:xfrm>
            <a:off x="184150" y="116687"/>
            <a:ext cx="8229600" cy="1143000"/>
          </a:xfrm>
          <a:prstGeom prst="rect">
            <a:avLst/>
          </a:prstGeom>
          <a:noFill/>
          <a:ln>
            <a:noFill/>
          </a:ln>
        </p:spPr>
        <p:txBody>
          <a:bodyPr spcFirstLastPara="1" wrap="square" lIns="91425" tIns="45700" rIns="91425" bIns="45700" anchor="ctr" anchorCtr="0">
            <a:noAutofit/>
          </a:bodyPr>
          <a:lstStyle/>
          <a:p>
            <a:pPr marL="457200" lvl="0" indent="0" algn="l" rtl="0">
              <a:spcBef>
                <a:spcPts val="0"/>
              </a:spcBef>
              <a:spcAft>
                <a:spcPts val="0"/>
              </a:spcAft>
              <a:buNone/>
            </a:pPr>
            <a:r>
              <a:rPr lang="en-US" sz="3200" dirty="0"/>
              <a:t>2. </a:t>
            </a:r>
            <a:r>
              <a:rPr lang="en-US" sz="3200" dirty="0" err="1" smtClean="0"/>
              <a:t>Retourner</a:t>
            </a:r>
            <a:r>
              <a:rPr lang="en-US" sz="3200" dirty="0" smtClean="0"/>
              <a:t> des templates Twig</a:t>
            </a:r>
            <a:endParaRPr sz="4400" dirty="0">
              <a:solidFill>
                <a:schemeClr val="dk1"/>
              </a:solidFill>
              <a:latin typeface="Calibri"/>
              <a:ea typeface="Calibri"/>
              <a:cs typeface="Calibri"/>
              <a:sym typeface="Calibri"/>
            </a:endParaRPr>
          </a:p>
        </p:txBody>
      </p:sp>
      <p:sp>
        <p:nvSpPr>
          <p:cNvPr id="2" name="Rectangle 1"/>
          <p:cNvSpPr/>
          <p:nvPr/>
        </p:nvSpPr>
        <p:spPr>
          <a:xfrm>
            <a:off x="443346" y="2164032"/>
            <a:ext cx="5805054" cy="1938992"/>
          </a:xfrm>
          <a:prstGeom prst="rect">
            <a:avLst/>
          </a:prstGeom>
        </p:spPr>
        <p:txBody>
          <a:bodyPr wrap="square">
            <a:spAutoFit/>
          </a:bodyPr>
          <a:lstStyle/>
          <a:p>
            <a:pPr marL="285750" indent="-285750" algn="just">
              <a:buFont typeface="Arial" panose="020B0604020202020204" pitchFamily="34" charset="0"/>
              <a:buChar char="•"/>
            </a:pPr>
            <a:r>
              <a:rPr lang="fr-FR" sz="2000" dirty="0" smtClean="0"/>
              <a:t>Les </a:t>
            </a:r>
            <a:r>
              <a:rPr lang="fr-FR" sz="2000" dirty="0"/>
              <a:t>vues sont  </a:t>
            </a:r>
            <a:r>
              <a:rPr lang="fr-FR" sz="2000" dirty="0" smtClean="0"/>
              <a:t>placées sous </a:t>
            </a:r>
            <a:r>
              <a:rPr lang="fr-FR" sz="2000" dirty="0"/>
              <a:t>le dossier ressources/</a:t>
            </a:r>
            <a:r>
              <a:rPr lang="fr-FR" sz="2000" dirty="0" err="1"/>
              <a:t>views</a:t>
            </a:r>
            <a:endParaRPr lang="fr-FR" sz="2000" dirty="0"/>
          </a:p>
          <a:p>
            <a:pPr marL="285750" indent="-285750" algn="just">
              <a:buFont typeface="Arial" panose="020B0604020202020204" pitchFamily="34" charset="0"/>
              <a:buChar char="•"/>
            </a:pPr>
            <a:r>
              <a:rPr lang="fr-FR" sz="2000" dirty="0" smtClean="0"/>
              <a:t>Il </a:t>
            </a:r>
            <a:r>
              <a:rPr lang="fr-FR" sz="2000" dirty="0"/>
              <a:t>est recommander de créer un répertoire sous dossier </a:t>
            </a:r>
            <a:r>
              <a:rPr lang="fr-FR" sz="2000" dirty="0" err="1"/>
              <a:t>views</a:t>
            </a:r>
            <a:r>
              <a:rPr lang="fr-FR" sz="2000" dirty="0"/>
              <a:t> pour chaque </a:t>
            </a:r>
            <a:r>
              <a:rPr lang="fr-FR" sz="2000" dirty="0" smtClean="0"/>
              <a:t>contrôleur</a:t>
            </a:r>
          </a:p>
          <a:p>
            <a:pPr marL="285750" indent="-285750" algn="just">
              <a:buFont typeface="Arial" panose="020B0604020202020204" pitchFamily="34" charset="0"/>
              <a:buChar char="•"/>
            </a:pPr>
            <a:endParaRPr lang="fr-FR" sz="2000" dirty="0"/>
          </a:p>
          <a:p>
            <a:pPr marL="285750" indent="-285750" algn="just">
              <a:buFont typeface="Arial" panose="020B0604020202020204" pitchFamily="34" charset="0"/>
              <a:buChar char="•"/>
            </a:pPr>
            <a:r>
              <a:rPr lang="fr-FR" sz="2000" dirty="0" smtClean="0"/>
              <a:t>On utilise les deux extension ,html et ,</a:t>
            </a:r>
            <a:r>
              <a:rPr lang="fr-FR" sz="2000" dirty="0" err="1" smtClean="0"/>
              <a:t>twig</a:t>
            </a:r>
            <a:endParaRPr lang="fr-FR" sz="2000" dirty="0"/>
          </a:p>
        </p:txBody>
      </p:sp>
      <p:pic>
        <p:nvPicPr>
          <p:cNvPr id="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7136" y="2164032"/>
            <a:ext cx="22383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61436" y="3635475"/>
            <a:ext cx="2009775" cy="427647"/>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r-FR">
              <a:noFill/>
            </a:endParaRPr>
          </a:p>
        </p:txBody>
      </p:sp>
      <p:sp>
        <p:nvSpPr>
          <p:cNvPr id="21" name="Rectangle 20"/>
          <p:cNvSpPr/>
          <p:nvPr/>
        </p:nvSpPr>
        <p:spPr>
          <a:xfrm>
            <a:off x="6938094" y="2446784"/>
            <a:ext cx="2009775" cy="154626"/>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r-FR">
              <a:noFill/>
            </a:endParaRPr>
          </a:p>
        </p:txBody>
      </p:sp>
      <p:cxnSp>
        <p:nvCxnSpPr>
          <p:cNvPr id="22" name="Connecteur en angle 21"/>
          <p:cNvCxnSpPr/>
          <p:nvPr/>
        </p:nvCxnSpPr>
        <p:spPr>
          <a:xfrm rot="5400000" flipH="1" flipV="1">
            <a:off x="7206958" y="3165315"/>
            <a:ext cx="1510148" cy="591415"/>
          </a:xfrm>
          <a:prstGeom prst="bentConnector3">
            <a:avLst>
              <a:gd name="adj1" fmla="val 50000"/>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en angle 22"/>
          <p:cNvCxnSpPr/>
          <p:nvPr/>
        </p:nvCxnSpPr>
        <p:spPr>
          <a:xfrm rot="5400000" flipH="1" flipV="1">
            <a:off x="7359358" y="3317715"/>
            <a:ext cx="1510148" cy="591415"/>
          </a:xfrm>
          <a:prstGeom prst="bentConnector3">
            <a:avLst>
              <a:gd name="adj1" fmla="val 50000"/>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5966" y="4403133"/>
            <a:ext cx="15430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Google Shape;171;g5bb96535c2_0_77"/>
          <p:cNvSpPr txBox="1"/>
          <p:nvPr/>
        </p:nvSpPr>
        <p:spPr>
          <a:xfrm>
            <a:off x="1344600" y="1051856"/>
            <a:ext cx="73422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smtClean="0">
                <a:solidFill>
                  <a:srgbClr val="CC4125"/>
                </a:solidFill>
                <a:latin typeface="Calibri"/>
                <a:ea typeface="Calibri"/>
                <a:cs typeface="Calibri"/>
                <a:sym typeface="Calibri"/>
              </a:rPr>
              <a:t>b. Emplacement des templates </a:t>
            </a:r>
            <a:endParaRPr sz="2400" b="1" dirty="0">
              <a:solidFill>
                <a:srgbClr val="CC4125"/>
              </a:solidFill>
              <a:latin typeface="Calibri"/>
              <a:ea typeface="Calibri"/>
              <a:cs typeface="Calibri"/>
              <a:sym typeface="Calibri"/>
            </a:endParaRPr>
          </a:p>
        </p:txBody>
      </p:sp>
      <p:sp>
        <p:nvSpPr>
          <p:cNvPr id="3" name="Espace réservé du pied de page 2"/>
          <p:cNvSpPr>
            <a:spLocks noGrp="1"/>
          </p:cNvSpPr>
          <p:nvPr>
            <p:ph type="ftr" idx="11"/>
          </p:nvPr>
        </p:nvSpPr>
        <p:spPr/>
        <p:txBody>
          <a:bodyPr/>
          <a:lstStyle/>
          <a:p>
            <a:r>
              <a:rPr lang="en-GB" smtClean="0"/>
              <a:t>UP-WEB 2019/2020</a:t>
            </a:r>
            <a:endParaRPr lang="en-GB"/>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145036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346237"/>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smtClean="0"/>
              <a:t>La </a:t>
            </a:r>
            <a:r>
              <a:rPr lang="en-US" sz="3200" dirty="0" err="1" smtClean="0"/>
              <a:t>Syntaxe</a:t>
            </a:r>
            <a:r>
              <a:rPr lang="en-US" sz="3200" dirty="0" smtClean="0"/>
              <a:t> </a:t>
            </a:r>
            <a:r>
              <a:rPr lang="en-US" sz="3200" dirty="0"/>
              <a:t>de </a:t>
            </a:r>
            <a:r>
              <a:rPr lang="en-US" sz="3200" dirty="0" smtClean="0"/>
              <a:t>base</a:t>
            </a:r>
            <a:endParaRPr sz="3200" dirty="0"/>
          </a:p>
        </p:txBody>
      </p:sp>
      <p:sp>
        <p:nvSpPr>
          <p:cNvPr id="194" name="Google Shape;194;g5de38ee77e_0_78"/>
          <p:cNvSpPr txBox="1"/>
          <p:nvPr/>
        </p:nvSpPr>
        <p:spPr>
          <a:xfrm>
            <a:off x="344850" y="2116175"/>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fr-FR" sz="1800" dirty="0"/>
              <a:t>vous pouvez afficher des variables et pouvez exécuter des expressions. Ce n'est pas la même chose </a:t>
            </a:r>
            <a:r>
              <a:rPr lang="fr-FR" sz="1800" dirty="0" smtClean="0"/>
              <a:t>:</a:t>
            </a:r>
          </a:p>
          <a:p>
            <a:endParaRPr lang="fr-FR" sz="1800" dirty="0"/>
          </a:p>
          <a:p>
            <a:pPr marL="342900" indent="-342900">
              <a:buFont typeface="Arial" panose="020B0604020202020204" pitchFamily="34" charset="0"/>
              <a:buChar char="•"/>
            </a:pPr>
            <a:r>
              <a:rPr lang="fr-FR" sz="1800" dirty="0">
                <a:solidFill>
                  <a:schemeClr val="accent6">
                    <a:lumMod val="50000"/>
                  </a:schemeClr>
                </a:solidFill>
              </a:rPr>
              <a:t>{{ … }} </a:t>
            </a:r>
            <a:r>
              <a:rPr lang="fr-FR" sz="1800" dirty="0"/>
              <a:t>affiche quelque chose </a:t>
            </a:r>
            <a:endParaRPr lang="fr-FR" sz="1800" dirty="0" smtClean="0"/>
          </a:p>
          <a:p>
            <a:endParaRPr lang="fr-FR" sz="1800" dirty="0"/>
          </a:p>
          <a:p>
            <a:pPr marL="342900" indent="-342900">
              <a:buFont typeface="Arial" panose="020B0604020202020204" pitchFamily="34" charset="0"/>
              <a:buChar char="•"/>
            </a:pPr>
            <a:r>
              <a:rPr lang="fr-FR" sz="1800" dirty="0">
                <a:solidFill>
                  <a:schemeClr val="accent6">
                    <a:lumMod val="50000"/>
                  </a:schemeClr>
                </a:solidFill>
              </a:rPr>
              <a:t>{% … %}</a:t>
            </a:r>
            <a:r>
              <a:rPr lang="fr-FR" sz="1800" dirty="0"/>
              <a:t> fait quelque chose </a:t>
            </a:r>
            <a:endParaRPr lang="fr-FR" sz="1800" dirty="0" smtClean="0"/>
          </a:p>
          <a:p>
            <a:endParaRPr lang="fr-FR" sz="1800" dirty="0"/>
          </a:p>
          <a:p>
            <a:pPr marL="342900" indent="-342900">
              <a:buFont typeface="Arial" panose="020B0604020202020204" pitchFamily="34" charset="0"/>
              <a:buChar char="•"/>
            </a:pPr>
            <a:r>
              <a:rPr lang="fr-FR" sz="1800" dirty="0">
                <a:solidFill>
                  <a:schemeClr val="accent6">
                    <a:lumMod val="50000"/>
                  </a:schemeClr>
                </a:solidFill>
              </a:rPr>
              <a:t>{# … #}</a:t>
            </a:r>
            <a:r>
              <a:rPr lang="fr-FR" sz="1800" dirty="0"/>
              <a:t>  n'affiche rien et ne fait rien : c'est la syntaxe pour les commentaires, qui peuvent être sur plusieurs lignes.</a:t>
            </a:r>
          </a:p>
          <a:p>
            <a:pPr marL="914400" lvl="0" indent="0" algn="l" rtl="0">
              <a:lnSpc>
                <a:spcPct val="115000"/>
              </a:lnSpc>
              <a:spcBef>
                <a:spcPts val="1100"/>
              </a:spcBef>
              <a:spcAft>
                <a:spcPts val="0"/>
              </a:spcAft>
              <a:buNone/>
            </a:pPr>
            <a:endParaRPr sz="2100" dirty="0">
              <a:solidFill>
                <a:schemeClr val="dk1"/>
              </a:solidFill>
            </a:endParaRPr>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344850" y="150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914400" lvl="0" indent="0" algn="l" rtl="0">
              <a:lnSpc>
                <a:spcPct val="115000"/>
              </a:lnSpc>
              <a:spcBef>
                <a:spcPts val="1100"/>
              </a:spcBef>
              <a:spcAft>
                <a:spcPts val="0"/>
              </a:spcAft>
              <a:buNone/>
            </a:pPr>
            <a:endParaRPr sz="2100" dirty="0">
              <a:solidFill>
                <a:schemeClr val="dk1"/>
              </a:solidFill>
            </a:endParaRPr>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smtClean="0">
                <a:solidFill>
                  <a:srgbClr val="CC4125"/>
                </a:solidFill>
                <a:latin typeface="Calibri"/>
                <a:ea typeface="Calibri"/>
                <a:cs typeface="Calibri"/>
                <a:sym typeface="Calibri"/>
              </a:rPr>
              <a:t>	a. Affichage </a:t>
            </a:r>
            <a:r>
              <a:rPr lang="fr-FR" sz="2400" b="1" dirty="0">
                <a:solidFill>
                  <a:srgbClr val="CC4125"/>
                </a:solidFill>
                <a:latin typeface="Calibri"/>
                <a:ea typeface="Calibri"/>
                <a:cs typeface="Calibri"/>
                <a:sym typeface="Calibri"/>
              </a:rPr>
              <a:t>des </a:t>
            </a:r>
            <a:r>
              <a:rPr lang="fr-FR" sz="2400" b="1" dirty="0" smtClean="0">
                <a:solidFill>
                  <a:srgbClr val="CC4125"/>
                </a:solidFill>
                <a:latin typeface="Calibri"/>
                <a:ea typeface="Calibri"/>
                <a:cs typeface="Calibri"/>
                <a:sym typeface="Calibri"/>
              </a:rPr>
              <a:t>données</a:t>
            </a:r>
            <a:endParaRPr sz="2400" b="1" dirty="0">
              <a:solidFill>
                <a:srgbClr val="CC4125"/>
              </a:solidFill>
              <a:latin typeface="Calibri"/>
              <a:ea typeface="Calibri"/>
              <a:cs typeface="Calibri"/>
              <a:sym typeface="Calibri"/>
            </a:endParaRPr>
          </a:p>
        </p:txBody>
      </p:sp>
      <p:sp>
        <p:nvSpPr>
          <p:cNvPr id="3" name="ZoneTexte 2"/>
          <p:cNvSpPr txBox="1"/>
          <p:nvPr/>
        </p:nvSpPr>
        <p:spPr>
          <a:xfrm>
            <a:off x="344850" y="1804612"/>
            <a:ext cx="8341950" cy="3293209"/>
          </a:xfrm>
          <a:prstGeom prst="rect">
            <a:avLst/>
          </a:prstGeom>
          <a:noFill/>
        </p:spPr>
        <p:txBody>
          <a:bodyPr wrap="square" rtlCol="1">
            <a:spAutoFit/>
          </a:bodyPr>
          <a:lstStyle/>
          <a:p>
            <a:pPr marL="285750" indent="-285750">
              <a:buFont typeface="Arial" panose="020B0604020202020204" pitchFamily="34" charset="0"/>
              <a:buChar char="•"/>
            </a:pPr>
            <a:r>
              <a:rPr lang="fr-FR" sz="1800" dirty="0">
                <a:cs typeface="+mj-cs"/>
              </a:rPr>
              <a:t>Afficher une variable se fait avec les doubles accolades « {{ … </a:t>
            </a:r>
            <a:r>
              <a:rPr lang="fr-FR" sz="1800" dirty="0" smtClean="0">
                <a:cs typeface="+mj-cs"/>
              </a:rPr>
              <a:t>}}»</a:t>
            </a:r>
          </a:p>
          <a:p>
            <a:endParaRPr lang="fr-FR" sz="1800" dirty="0" smtClean="0"/>
          </a:p>
          <a:p>
            <a:pPr marL="285750" indent="-285750">
              <a:buFont typeface="Arial" panose="020B0604020202020204" pitchFamily="34" charset="0"/>
              <a:buChar char="•"/>
            </a:pPr>
            <a:r>
              <a:rPr lang="fr-FR" sz="1800" dirty="0" smtClean="0">
                <a:cs typeface="+mj-cs"/>
              </a:rPr>
              <a:t>Affichage d’une variable simple: </a:t>
            </a:r>
            <a:r>
              <a:rPr lang="fr-FR" sz="1800" b="1" dirty="0" smtClean="0">
                <a:solidFill>
                  <a:schemeClr val="bg2"/>
                </a:solidFill>
                <a:cs typeface="+mj-cs"/>
              </a:rPr>
              <a:t>{{ </a:t>
            </a:r>
            <a:r>
              <a:rPr lang="fr-FR" sz="1800" b="1" dirty="0" err="1" smtClean="0">
                <a:solidFill>
                  <a:schemeClr val="bg2"/>
                </a:solidFill>
                <a:cs typeface="+mj-cs"/>
              </a:rPr>
              <a:t>title</a:t>
            </a:r>
            <a:r>
              <a:rPr lang="fr-FR" sz="1800" b="1" dirty="0" smtClean="0">
                <a:solidFill>
                  <a:schemeClr val="bg2"/>
                </a:solidFill>
                <a:cs typeface="+mj-cs"/>
              </a:rPr>
              <a:t>}} </a:t>
            </a:r>
            <a:r>
              <a:rPr lang="fr-FR" sz="1800" dirty="0" smtClean="0">
                <a:cs typeface="+mj-cs"/>
              </a:rPr>
              <a:t>est esquivant à &lt;?</a:t>
            </a:r>
            <a:r>
              <a:rPr lang="fr-FR" sz="1800" dirty="0" err="1" smtClean="0">
                <a:cs typeface="+mj-cs"/>
              </a:rPr>
              <a:t>php</a:t>
            </a:r>
            <a:r>
              <a:rPr lang="fr-FR" sz="1800" dirty="0" smtClean="0">
                <a:cs typeface="+mj-cs"/>
              </a:rPr>
              <a:t> </a:t>
            </a:r>
            <a:r>
              <a:rPr lang="fr-FR" sz="1800" dirty="0" err="1" smtClean="0">
                <a:cs typeface="+mj-cs"/>
              </a:rPr>
              <a:t>echo</a:t>
            </a:r>
            <a:r>
              <a:rPr lang="fr-FR" sz="1800" dirty="0" smtClean="0">
                <a:cs typeface="+mj-cs"/>
              </a:rPr>
              <a:t> $</a:t>
            </a:r>
            <a:r>
              <a:rPr lang="fr-FR" sz="1800" dirty="0" err="1" smtClean="0">
                <a:cs typeface="+mj-cs"/>
              </a:rPr>
              <a:t>title</a:t>
            </a:r>
            <a:r>
              <a:rPr lang="fr-FR" sz="1800" dirty="0" smtClean="0">
                <a:cs typeface="+mj-cs"/>
              </a:rPr>
              <a:t> ?&gt;</a:t>
            </a:r>
          </a:p>
          <a:p>
            <a:endParaRPr lang="fr-FR" sz="1800" dirty="0">
              <a:cs typeface="+mj-cs"/>
            </a:endParaRPr>
          </a:p>
          <a:p>
            <a:endParaRPr lang="fr-FR" sz="1800" dirty="0" smtClean="0">
              <a:cs typeface="+mj-cs"/>
            </a:endParaRPr>
          </a:p>
          <a:p>
            <a:pPr marL="285750" indent="-285750">
              <a:buFont typeface="Arial" panose="020B0604020202020204" pitchFamily="34" charset="0"/>
              <a:buChar char="•"/>
            </a:pPr>
            <a:r>
              <a:rPr lang="fr-FR" sz="1800" dirty="0" smtClean="0">
                <a:cs typeface="+mj-cs"/>
              </a:rPr>
              <a:t>Affichage d’index d’un tableau </a:t>
            </a:r>
            <a:r>
              <a:rPr lang="fr-FR" sz="1800" b="1" dirty="0" smtClean="0">
                <a:solidFill>
                  <a:schemeClr val="bg2"/>
                </a:solidFill>
                <a:cs typeface="+mj-cs"/>
              </a:rPr>
              <a:t>{{ T[‘i’]}} </a:t>
            </a:r>
            <a:r>
              <a:rPr lang="fr-FR" sz="1800" dirty="0" smtClean="0">
                <a:cs typeface="+mj-cs"/>
              </a:rPr>
              <a:t>est équivalant à &lt;?</a:t>
            </a:r>
            <a:r>
              <a:rPr lang="fr-FR" sz="1800" dirty="0" err="1" smtClean="0">
                <a:cs typeface="+mj-cs"/>
              </a:rPr>
              <a:t>php</a:t>
            </a:r>
            <a:r>
              <a:rPr lang="fr-FR" sz="1800" dirty="0" smtClean="0">
                <a:cs typeface="+mj-cs"/>
              </a:rPr>
              <a:t> </a:t>
            </a:r>
            <a:r>
              <a:rPr lang="fr-FR" sz="1800" dirty="0" err="1" smtClean="0">
                <a:cs typeface="+mj-cs"/>
              </a:rPr>
              <a:t>echo</a:t>
            </a:r>
            <a:r>
              <a:rPr lang="fr-FR" sz="1800" dirty="0" smtClean="0">
                <a:cs typeface="+mj-cs"/>
              </a:rPr>
              <a:t> T[‘i’]  ?&gt;</a:t>
            </a:r>
          </a:p>
          <a:p>
            <a:pPr marL="285750" indent="-285750">
              <a:buFont typeface="Arial" panose="020B0604020202020204" pitchFamily="34" charset="0"/>
              <a:buChar char="•"/>
            </a:pPr>
            <a:endParaRPr lang="fr-FR" sz="1800" dirty="0">
              <a:cs typeface="+mj-cs"/>
            </a:endParaRPr>
          </a:p>
          <a:p>
            <a:endParaRPr lang="fr-FR" sz="1800" dirty="0" smtClean="0">
              <a:cs typeface="+mj-cs"/>
            </a:endParaRPr>
          </a:p>
          <a:p>
            <a:pPr marL="285750" indent="-285750">
              <a:buFont typeface="Arial" panose="020B0604020202020204" pitchFamily="34" charset="0"/>
              <a:buChar char="•"/>
            </a:pPr>
            <a:r>
              <a:rPr lang="fr-FR" sz="1800" dirty="0" smtClean="0">
                <a:cs typeface="+mj-cs"/>
              </a:rPr>
              <a:t>Affichage </a:t>
            </a:r>
            <a:r>
              <a:rPr lang="fr-FR" sz="1800" dirty="0"/>
              <a:t>l'attribut d'un objet, dont le getter respecte la </a:t>
            </a:r>
            <a:r>
              <a:rPr lang="fr-FR" sz="1800" dirty="0" smtClean="0"/>
              <a:t>convention $</a:t>
            </a:r>
            <a:r>
              <a:rPr lang="fr-FR" sz="1800" dirty="0"/>
              <a:t>objet-&gt;</a:t>
            </a:r>
            <a:r>
              <a:rPr lang="fr-FR" sz="1800" dirty="0" err="1"/>
              <a:t>getAttribut</a:t>
            </a:r>
            <a:r>
              <a:rPr lang="fr-FR" dirty="0" smtClean="0"/>
              <a:t>()</a:t>
            </a:r>
          </a:p>
          <a:p>
            <a:pPr marL="285750" indent="-285750">
              <a:buFont typeface="Arial" panose="020B0604020202020204" pitchFamily="34" charset="0"/>
              <a:buChar char="•"/>
            </a:pPr>
            <a:endParaRPr lang="fr-FR" dirty="0">
              <a:cs typeface="+mj-cs"/>
            </a:endParaRPr>
          </a:p>
          <a:p>
            <a:r>
              <a:rPr lang="en-GB" b="1" dirty="0" smtClean="0">
                <a:solidFill>
                  <a:schemeClr val="bg2"/>
                </a:solidFill>
              </a:rPr>
              <a:t>                 twig : </a:t>
            </a:r>
            <a:r>
              <a:rPr lang="en-GB" b="1" dirty="0" err="1" smtClean="0">
                <a:solidFill>
                  <a:schemeClr val="bg2"/>
                </a:solidFill>
              </a:rPr>
              <a:t>Identifiant</a:t>
            </a:r>
            <a:r>
              <a:rPr lang="en-GB" b="1" dirty="0" smtClean="0">
                <a:solidFill>
                  <a:schemeClr val="bg2"/>
                </a:solidFill>
              </a:rPr>
              <a:t> </a:t>
            </a:r>
            <a:r>
              <a:rPr lang="en-GB" b="1" dirty="0">
                <a:solidFill>
                  <a:schemeClr val="bg2"/>
                </a:solidFill>
              </a:rPr>
              <a:t>: {{ user.id </a:t>
            </a:r>
            <a:r>
              <a:rPr lang="en-GB" b="1" dirty="0" smtClean="0">
                <a:solidFill>
                  <a:schemeClr val="bg2"/>
                </a:solidFill>
              </a:rPr>
              <a:t>}}           </a:t>
            </a:r>
            <a:r>
              <a:rPr lang="en-GB" dirty="0" smtClean="0"/>
              <a:t>=&gt;  </a:t>
            </a:r>
            <a:r>
              <a:rPr lang="en-GB" dirty="0" err="1" smtClean="0"/>
              <a:t>php</a:t>
            </a:r>
            <a:r>
              <a:rPr lang="en-GB" dirty="0" smtClean="0"/>
              <a:t>:  </a:t>
            </a:r>
            <a:r>
              <a:rPr lang="en-GB" b="1" dirty="0" err="1">
                <a:solidFill>
                  <a:schemeClr val="bg2"/>
                </a:solidFill>
              </a:rPr>
              <a:t>Identifiant</a:t>
            </a:r>
            <a:r>
              <a:rPr lang="en-GB" b="1" dirty="0">
                <a:solidFill>
                  <a:schemeClr val="bg2"/>
                </a:solidFill>
              </a:rPr>
              <a:t> : &lt;?</a:t>
            </a:r>
            <a:r>
              <a:rPr lang="en-GB" b="1" dirty="0" err="1">
                <a:solidFill>
                  <a:schemeClr val="bg2"/>
                </a:solidFill>
              </a:rPr>
              <a:t>php</a:t>
            </a:r>
            <a:r>
              <a:rPr lang="en-GB" b="1" dirty="0">
                <a:solidFill>
                  <a:schemeClr val="bg2"/>
                </a:solidFill>
              </a:rPr>
              <a:t> echo $user-&gt;</a:t>
            </a:r>
            <a:r>
              <a:rPr lang="en-GB" b="1" dirty="0" err="1">
                <a:solidFill>
                  <a:schemeClr val="bg2"/>
                </a:solidFill>
              </a:rPr>
              <a:t>getId</a:t>
            </a:r>
            <a:r>
              <a:rPr lang="en-GB" b="1" dirty="0">
                <a:solidFill>
                  <a:schemeClr val="bg2"/>
                </a:solidFill>
              </a:rPr>
              <a:t>(); ?&gt;</a:t>
            </a:r>
            <a:endParaRPr lang="ar-TN" b="1" dirty="0" smtClean="0">
              <a:solidFill>
                <a:schemeClr val="bg2"/>
              </a:solidFill>
              <a:cs typeface="+mj-cs"/>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20981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13</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344850" y="150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914400" lvl="0" indent="0" algn="l" rtl="0">
              <a:lnSpc>
                <a:spcPct val="115000"/>
              </a:lnSpc>
              <a:spcBef>
                <a:spcPts val="1100"/>
              </a:spcBef>
              <a:spcAft>
                <a:spcPts val="0"/>
              </a:spcAft>
              <a:buNone/>
            </a:pPr>
            <a:endParaRPr sz="2100" dirty="0">
              <a:solidFill>
                <a:schemeClr val="dk1"/>
              </a:solidFill>
            </a:endParaRPr>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smtClean="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b. </a:t>
            </a:r>
            <a:r>
              <a:rPr lang="fr-FR" sz="2400" b="1" dirty="0" smtClean="0">
                <a:solidFill>
                  <a:srgbClr val="CC4125"/>
                </a:solidFill>
                <a:latin typeface="Calibri"/>
                <a:ea typeface="Calibri"/>
                <a:cs typeface="Calibri"/>
                <a:sym typeface="Calibri"/>
              </a:rPr>
              <a:t>Déclaration d’une variable</a:t>
            </a:r>
            <a:endParaRPr sz="2400" b="1" dirty="0">
              <a:solidFill>
                <a:srgbClr val="CC4125"/>
              </a:solidFill>
              <a:latin typeface="Calibri"/>
              <a:ea typeface="Calibri"/>
              <a:cs typeface="Calibri"/>
              <a:sym typeface="Calibri"/>
            </a:endParaRPr>
          </a:p>
        </p:txBody>
      </p:sp>
      <p:sp>
        <p:nvSpPr>
          <p:cNvPr id="3" name="ZoneTexte 2"/>
          <p:cNvSpPr txBox="1"/>
          <p:nvPr/>
        </p:nvSpPr>
        <p:spPr>
          <a:xfrm>
            <a:off x="344850" y="1517576"/>
            <a:ext cx="8341950" cy="4801314"/>
          </a:xfrm>
          <a:prstGeom prst="rect">
            <a:avLst/>
          </a:prstGeom>
          <a:noFill/>
        </p:spPr>
        <p:txBody>
          <a:bodyPr wrap="square" rtlCol="1">
            <a:spAutoFit/>
          </a:bodyPr>
          <a:lstStyle/>
          <a:p>
            <a:pPr marL="285750" indent="-285750">
              <a:buFont typeface="Arial" panose="020B0604020202020204" pitchFamily="34" charset="0"/>
              <a:buChar char="•"/>
            </a:pPr>
            <a:r>
              <a:rPr lang="en-GB" sz="1800" dirty="0" err="1"/>
              <a:t>u</a:t>
            </a:r>
            <a:r>
              <a:rPr lang="en-GB" sz="1800" dirty="0" err="1" smtClean="0"/>
              <a:t>ne</a:t>
            </a:r>
            <a:r>
              <a:rPr lang="en-GB" sz="1800" dirty="0" smtClean="0"/>
              <a:t> variable </a:t>
            </a:r>
          </a:p>
          <a:p>
            <a:r>
              <a:rPr lang="en-GB" sz="1800" dirty="0" smtClean="0"/>
              <a:t>	</a:t>
            </a:r>
            <a:r>
              <a:rPr lang="en-GB" sz="1800" b="1" dirty="0" smtClean="0">
                <a:solidFill>
                  <a:schemeClr val="bg2"/>
                </a:solidFill>
              </a:rPr>
              <a:t>{% </a:t>
            </a:r>
            <a:r>
              <a:rPr lang="en-GB" sz="1800" b="1" dirty="0">
                <a:solidFill>
                  <a:schemeClr val="bg2"/>
                </a:solidFill>
              </a:rPr>
              <a:t>set pi = 3.14 %} {% set foo = 'foo' %} </a:t>
            </a:r>
          </a:p>
          <a:p>
            <a:pPr marL="285750" indent="-285750">
              <a:buFont typeface="Arial" panose="020B0604020202020204" pitchFamily="34" charset="0"/>
              <a:buChar char="•"/>
            </a:pPr>
            <a:r>
              <a:rPr lang="en-GB" sz="1800" dirty="0" smtClean="0"/>
              <a:t>tableau </a:t>
            </a:r>
            <a:r>
              <a:rPr lang="en-GB" sz="1800" dirty="0"/>
              <a:t>simple avec </a:t>
            </a:r>
            <a:r>
              <a:rPr lang="en-GB" sz="1800" dirty="0" err="1"/>
              <a:t>une</a:t>
            </a:r>
            <a:r>
              <a:rPr lang="en-GB" sz="1800" dirty="0"/>
              <a:t> </a:t>
            </a:r>
            <a:r>
              <a:rPr lang="en-GB" sz="1800" dirty="0" err="1"/>
              <a:t>série</a:t>
            </a:r>
            <a:r>
              <a:rPr lang="en-GB" sz="1800" dirty="0"/>
              <a:t> de </a:t>
            </a:r>
            <a:r>
              <a:rPr lang="en-GB" sz="1800" dirty="0" err="1"/>
              <a:t>valeurs</a:t>
            </a:r>
            <a:r>
              <a:rPr lang="en-GB" sz="1800" dirty="0"/>
              <a:t>: </a:t>
            </a:r>
            <a:endParaRPr lang="en-GB" sz="1800" dirty="0" smtClean="0"/>
          </a:p>
          <a:p>
            <a:r>
              <a:rPr lang="en-GB" sz="1800" dirty="0" smtClean="0"/>
              <a:t>	</a:t>
            </a:r>
            <a:r>
              <a:rPr lang="en-GB" sz="1800" b="1" dirty="0" smtClean="0">
                <a:solidFill>
                  <a:schemeClr val="bg2"/>
                </a:solidFill>
              </a:rPr>
              <a:t>{% </a:t>
            </a:r>
            <a:r>
              <a:rPr lang="en-GB" sz="1800" b="1" dirty="0">
                <a:solidFill>
                  <a:schemeClr val="bg2"/>
                </a:solidFill>
              </a:rPr>
              <a:t>set tableau=[1, 2, 3] %} </a:t>
            </a:r>
          </a:p>
          <a:p>
            <a:pPr marL="285750" indent="-285750">
              <a:buFont typeface="Arial" panose="020B0604020202020204" pitchFamily="34" charset="0"/>
              <a:buChar char="•"/>
            </a:pPr>
            <a:r>
              <a:rPr lang="en-GB" sz="1800" dirty="0" smtClean="0"/>
              <a:t>tableau </a:t>
            </a:r>
            <a:r>
              <a:rPr lang="en-GB" sz="1800" dirty="0"/>
              <a:t>avec des </a:t>
            </a:r>
            <a:r>
              <a:rPr lang="en-GB" sz="1800" dirty="0" err="1"/>
              <a:t>clés</a:t>
            </a:r>
            <a:r>
              <a:rPr lang="en-GB" sz="1800" dirty="0"/>
              <a:t>: </a:t>
            </a:r>
            <a:endParaRPr lang="en-GB" sz="1800" dirty="0" smtClean="0"/>
          </a:p>
          <a:p>
            <a:r>
              <a:rPr lang="en-GB" sz="1800" dirty="0"/>
              <a:t>	</a:t>
            </a:r>
            <a:r>
              <a:rPr lang="en-GB" sz="1800" b="1" dirty="0" smtClean="0">
                <a:solidFill>
                  <a:schemeClr val="bg2"/>
                </a:solidFill>
              </a:rPr>
              <a:t>{% </a:t>
            </a:r>
            <a:r>
              <a:rPr lang="en-GB" sz="1800" b="1" dirty="0">
                <a:solidFill>
                  <a:schemeClr val="bg2"/>
                </a:solidFill>
              </a:rPr>
              <a:t>set tableau={key1:value1, key2:value2} %} </a:t>
            </a:r>
            <a:endParaRPr lang="en-GB" sz="1800" b="1" dirty="0" smtClean="0">
              <a:solidFill>
                <a:schemeClr val="bg2"/>
              </a:solidFill>
            </a:endParaRPr>
          </a:p>
          <a:p>
            <a:pPr marL="285750" indent="-285750">
              <a:buFont typeface="Arial" panose="020B0604020202020204" pitchFamily="34" charset="0"/>
              <a:buChar char="•"/>
            </a:pPr>
            <a:r>
              <a:rPr lang="en-GB" sz="1800" dirty="0" smtClean="0"/>
              <a:t>tableau </a:t>
            </a:r>
            <a:r>
              <a:rPr lang="en-GB" sz="1800" dirty="0"/>
              <a:t>avec </a:t>
            </a:r>
            <a:r>
              <a:rPr lang="en-GB" sz="1800" dirty="0" err="1"/>
              <a:t>valeur</a:t>
            </a:r>
            <a:r>
              <a:rPr lang="en-GB" sz="1800" dirty="0"/>
              <a:t> et </a:t>
            </a:r>
            <a:r>
              <a:rPr lang="en-GB" sz="1800" dirty="0" err="1"/>
              <a:t>clé</a:t>
            </a:r>
            <a:r>
              <a:rPr lang="en-GB" sz="1800" dirty="0"/>
              <a:t>: </a:t>
            </a:r>
            <a:endParaRPr lang="en-GB" sz="1800" dirty="0" smtClean="0"/>
          </a:p>
          <a:p>
            <a:pPr lvl="1"/>
            <a:r>
              <a:rPr lang="en-GB" sz="1800" dirty="0"/>
              <a:t>	</a:t>
            </a:r>
            <a:r>
              <a:rPr lang="en-GB" sz="1800" b="1" dirty="0" smtClean="0">
                <a:solidFill>
                  <a:schemeClr val="bg2"/>
                </a:solidFill>
              </a:rPr>
              <a:t>{% </a:t>
            </a:r>
            <a:r>
              <a:rPr lang="en-GB" sz="1800" b="1" dirty="0">
                <a:solidFill>
                  <a:schemeClr val="bg2"/>
                </a:solidFill>
              </a:rPr>
              <a:t>set foo = [3, {"mot": "</a:t>
            </a:r>
            <a:r>
              <a:rPr lang="en-GB" sz="1800" b="1" dirty="0" err="1">
                <a:solidFill>
                  <a:schemeClr val="bg2"/>
                </a:solidFill>
              </a:rPr>
              <a:t>soleil</a:t>
            </a:r>
            <a:r>
              <a:rPr lang="en-GB" sz="1800" b="1" dirty="0">
                <a:solidFill>
                  <a:schemeClr val="bg2"/>
                </a:solidFill>
              </a:rPr>
              <a:t>"}] %} </a:t>
            </a:r>
            <a:endParaRPr lang="en-GB" sz="1800" b="1" dirty="0" smtClean="0">
              <a:solidFill>
                <a:schemeClr val="bg2"/>
              </a:solidFill>
            </a:endParaRPr>
          </a:p>
          <a:p>
            <a:r>
              <a:rPr lang="en-GB" sz="1800" dirty="0" smtClean="0"/>
              <a:t>     </a:t>
            </a:r>
            <a:r>
              <a:rPr lang="en-GB" sz="1800" dirty="0" err="1" smtClean="0"/>
              <a:t>afficher</a:t>
            </a:r>
            <a:r>
              <a:rPr lang="en-GB" sz="1800" dirty="0" smtClean="0"/>
              <a:t> </a:t>
            </a:r>
            <a:r>
              <a:rPr lang="en-GB" sz="1800" dirty="0"/>
              <a:t>le </a:t>
            </a:r>
            <a:r>
              <a:rPr lang="en-GB" sz="1800" dirty="0" err="1"/>
              <a:t>contenu</a:t>
            </a:r>
            <a:r>
              <a:rPr lang="en-GB" sz="1800" dirty="0"/>
              <a:t> de 'mot' </a:t>
            </a:r>
            <a:r>
              <a:rPr lang="en-GB" sz="1800" dirty="0" err="1"/>
              <a:t>donc</a:t>
            </a:r>
            <a:r>
              <a:rPr lang="en-GB" sz="1800" dirty="0"/>
              <a:t> '</a:t>
            </a:r>
            <a:r>
              <a:rPr lang="en-GB" sz="1800" dirty="0" err="1"/>
              <a:t>soleil</a:t>
            </a:r>
            <a:r>
              <a:rPr lang="en-GB" sz="1800" dirty="0" smtClean="0"/>
              <a:t>':</a:t>
            </a:r>
          </a:p>
          <a:p>
            <a:r>
              <a:rPr lang="en-GB" sz="1800" dirty="0"/>
              <a:t>	</a:t>
            </a:r>
            <a:r>
              <a:rPr lang="en-GB" sz="1800" dirty="0" smtClean="0"/>
              <a:t> </a:t>
            </a:r>
            <a:r>
              <a:rPr lang="en-GB" sz="1800" b="1" dirty="0">
                <a:solidFill>
                  <a:schemeClr val="bg2"/>
                </a:solidFill>
              </a:rPr>
              <a:t>{{ foo[1]['mot'] }} </a:t>
            </a:r>
          </a:p>
          <a:p>
            <a:pPr marL="285750" indent="-285750">
              <a:buFont typeface="Arial" panose="020B0604020202020204" pitchFamily="34" charset="0"/>
              <a:buChar char="•"/>
            </a:pPr>
            <a:r>
              <a:rPr lang="en-GB" sz="1800" dirty="0" err="1" smtClean="0"/>
              <a:t>déclarer</a:t>
            </a:r>
            <a:r>
              <a:rPr lang="en-GB" sz="1800" dirty="0" smtClean="0"/>
              <a:t> </a:t>
            </a:r>
            <a:r>
              <a:rPr lang="en-GB" sz="1800" dirty="0"/>
              <a:t>2 variables </a:t>
            </a:r>
            <a:r>
              <a:rPr lang="en-GB" sz="1800" dirty="0" err="1"/>
              <a:t>en</a:t>
            </a:r>
            <a:r>
              <a:rPr lang="en-GB" sz="1800" dirty="0"/>
              <a:t> </a:t>
            </a:r>
            <a:r>
              <a:rPr lang="en-GB" sz="1800" dirty="0" err="1"/>
              <a:t>même</a:t>
            </a:r>
            <a:r>
              <a:rPr lang="en-GB" sz="1800" dirty="0"/>
              <a:t> temps // foo='foo' // bar='bar': </a:t>
            </a:r>
            <a:endParaRPr lang="en-GB" sz="1800" dirty="0" smtClean="0"/>
          </a:p>
          <a:p>
            <a:r>
              <a:rPr lang="en-GB" sz="1800" dirty="0"/>
              <a:t>	</a:t>
            </a:r>
            <a:r>
              <a:rPr lang="en-GB" sz="1800" b="1" dirty="0" smtClean="0">
                <a:solidFill>
                  <a:schemeClr val="bg2"/>
                </a:solidFill>
              </a:rPr>
              <a:t>{% </a:t>
            </a:r>
            <a:r>
              <a:rPr lang="en-GB" sz="1800" b="1" dirty="0">
                <a:solidFill>
                  <a:schemeClr val="bg2"/>
                </a:solidFill>
              </a:rPr>
              <a:t>set foo, bar = 'foo', 'bar' %} </a:t>
            </a:r>
          </a:p>
          <a:p>
            <a:pPr marL="285750" indent="-285750">
              <a:buFont typeface="Arial" panose="020B0604020202020204" pitchFamily="34" charset="0"/>
              <a:buChar char="•"/>
            </a:pPr>
            <a:r>
              <a:rPr lang="en-GB" sz="1800" dirty="0" smtClean="0"/>
              <a:t>foo </a:t>
            </a:r>
            <a:r>
              <a:rPr lang="en-GB" sz="1800" dirty="0" err="1"/>
              <a:t>contient</a:t>
            </a:r>
            <a:r>
              <a:rPr lang="en-GB" sz="1800" dirty="0"/>
              <a:t> le </a:t>
            </a:r>
            <a:r>
              <a:rPr lang="en-GB" sz="1800" dirty="0" err="1"/>
              <a:t>texte</a:t>
            </a:r>
            <a:r>
              <a:rPr lang="en-GB" sz="1800" dirty="0"/>
              <a:t> entre les 2 </a:t>
            </a:r>
            <a:r>
              <a:rPr lang="en-GB" sz="1800" dirty="0" err="1"/>
              <a:t>balises</a:t>
            </a:r>
            <a:r>
              <a:rPr lang="en-GB" sz="1800" dirty="0"/>
              <a:t>: </a:t>
            </a:r>
            <a:endParaRPr lang="en-GB" sz="1800" dirty="0" smtClean="0"/>
          </a:p>
          <a:p>
            <a:r>
              <a:rPr lang="en-GB" sz="1800" dirty="0"/>
              <a:t>	</a:t>
            </a:r>
            <a:r>
              <a:rPr lang="en-GB" sz="1800" b="1" dirty="0" smtClean="0">
                <a:solidFill>
                  <a:schemeClr val="bg2"/>
                </a:solidFill>
              </a:rPr>
              <a:t>{% </a:t>
            </a:r>
            <a:r>
              <a:rPr lang="en-GB" sz="1800" b="1" dirty="0">
                <a:solidFill>
                  <a:schemeClr val="bg2"/>
                </a:solidFill>
              </a:rPr>
              <a:t>set foo %} </a:t>
            </a:r>
            <a:endParaRPr lang="en-GB" sz="1800" b="1" dirty="0" smtClean="0">
              <a:solidFill>
                <a:schemeClr val="bg2"/>
              </a:solidFill>
            </a:endParaRPr>
          </a:p>
          <a:p>
            <a:r>
              <a:rPr lang="en-GB" sz="1800" b="1" dirty="0">
                <a:solidFill>
                  <a:schemeClr val="bg2"/>
                </a:solidFill>
              </a:rPr>
              <a:t>	</a:t>
            </a:r>
            <a:r>
              <a:rPr lang="en-GB" sz="1800" b="1" dirty="0" smtClean="0">
                <a:solidFill>
                  <a:schemeClr val="bg2"/>
                </a:solidFill>
              </a:rPr>
              <a:t>&lt;</a:t>
            </a:r>
            <a:r>
              <a:rPr lang="en-GB" sz="1800" b="1" dirty="0">
                <a:solidFill>
                  <a:schemeClr val="bg2"/>
                </a:solidFill>
              </a:rPr>
              <a:t>div id="pagination</a:t>
            </a:r>
            <a:r>
              <a:rPr lang="en-GB" sz="1800" b="1" dirty="0" smtClean="0">
                <a:solidFill>
                  <a:schemeClr val="bg2"/>
                </a:solidFill>
              </a:rPr>
              <a:t>"&gt;</a:t>
            </a:r>
          </a:p>
          <a:p>
            <a:r>
              <a:rPr lang="en-GB" sz="1800" b="1" dirty="0">
                <a:solidFill>
                  <a:schemeClr val="bg2"/>
                </a:solidFill>
              </a:rPr>
              <a:t>	</a:t>
            </a:r>
            <a:r>
              <a:rPr lang="en-GB" sz="1800" b="1" dirty="0" smtClean="0">
                <a:solidFill>
                  <a:schemeClr val="bg2"/>
                </a:solidFill>
              </a:rPr>
              <a:t> </a:t>
            </a:r>
            <a:r>
              <a:rPr lang="en-GB" sz="1800" b="1" dirty="0">
                <a:solidFill>
                  <a:schemeClr val="bg2"/>
                </a:solidFill>
              </a:rPr>
              <a:t>… &lt;/div&gt; </a:t>
            </a:r>
            <a:endParaRPr lang="en-GB" sz="1800" b="1" dirty="0" smtClean="0">
              <a:solidFill>
                <a:schemeClr val="bg2"/>
              </a:solidFill>
            </a:endParaRPr>
          </a:p>
          <a:p>
            <a:r>
              <a:rPr lang="en-GB" sz="1800" b="1" dirty="0">
                <a:solidFill>
                  <a:schemeClr val="bg2"/>
                </a:solidFill>
              </a:rPr>
              <a:t>	</a:t>
            </a:r>
            <a:r>
              <a:rPr lang="en-GB" sz="1800" b="1" dirty="0" smtClean="0">
                <a:solidFill>
                  <a:schemeClr val="bg2"/>
                </a:solidFill>
              </a:rPr>
              <a:t>{% </a:t>
            </a:r>
            <a:r>
              <a:rPr lang="en-GB" sz="1800" b="1" dirty="0" err="1">
                <a:solidFill>
                  <a:schemeClr val="bg2"/>
                </a:solidFill>
              </a:rPr>
              <a:t>endset</a:t>
            </a:r>
            <a:r>
              <a:rPr lang="en-GB" sz="1800" b="1" dirty="0">
                <a:solidFill>
                  <a:schemeClr val="bg2"/>
                </a:solidFill>
              </a:rPr>
              <a:t> %}</a:t>
            </a:r>
            <a:endParaRPr lang="fr-FR" sz="1800" b="1" dirty="0">
              <a:solidFill>
                <a:schemeClr val="bg2"/>
              </a:solidFill>
              <a:cs typeface="+mj-cs"/>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193298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14</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344850" y="150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914400" lvl="0" indent="0" algn="l" rtl="0">
              <a:lnSpc>
                <a:spcPct val="115000"/>
              </a:lnSpc>
              <a:spcBef>
                <a:spcPts val="1100"/>
              </a:spcBef>
              <a:spcAft>
                <a:spcPts val="0"/>
              </a:spcAft>
              <a:buNone/>
            </a:pPr>
            <a:endParaRPr sz="2100" dirty="0">
              <a:solidFill>
                <a:schemeClr val="dk1"/>
              </a:solidFill>
            </a:endParaRPr>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smtClean="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c. </a:t>
            </a:r>
            <a:r>
              <a:rPr lang="fr-FR" sz="2400" b="1" dirty="0" smtClean="0">
                <a:solidFill>
                  <a:srgbClr val="CC4125"/>
                </a:solidFill>
                <a:latin typeface="Calibri"/>
                <a:ea typeface="Calibri"/>
                <a:cs typeface="Calibri"/>
                <a:sym typeface="Calibri"/>
              </a:rPr>
              <a:t>Concaténation</a:t>
            </a:r>
            <a:endParaRPr sz="2400" b="1" dirty="0">
              <a:solidFill>
                <a:srgbClr val="CC4125"/>
              </a:solidFill>
              <a:latin typeface="Calibri"/>
              <a:ea typeface="Calibri"/>
              <a:cs typeface="Calibri"/>
              <a:sym typeface="Calibri"/>
            </a:endParaRPr>
          </a:p>
        </p:txBody>
      </p:sp>
      <p:sp>
        <p:nvSpPr>
          <p:cNvPr id="3" name="ZoneTexte 2"/>
          <p:cNvSpPr txBox="1"/>
          <p:nvPr/>
        </p:nvSpPr>
        <p:spPr>
          <a:xfrm>
            <a:off x="332763" y="1642267"/>
            <a:ext cx="8341950" cy="1477328"/>
          </a:xfrm>
          <a:prstGeom prst="rect">
            <a:avLst/>
          </a:prstGeom>
          <a:noFill/>
        </p:spPr>
        <p:txBody>
          <a:bodyPr wrap="square" rtlCol="1">
            <a:spAutoFit/>
          </a:bodyPr>
          <a:lstStyle/>
          <a:p>
            <a:pPr marL="285750" indent="-285750">
              <a:buFont typeface="Arial" panose="020B0604020202020204" pitchFamily="34" charset="0"/>
              <a:buChar char="•"/>
            </a:pPr>
            <a:r>
              <a:rPr lang="en-GB" sz="1800" dirty="0" err="1" smtClean="0"/>
              <a:t>Concaténer</a:t>
            </a:r>
            <a:r>
              <a:rPr lang="en-GB" sz="1800" dirty="0" smtClean="0"/>
              <a:t> </a:t>
            </a:r>
            <a:r>
              <a:rPr lang="en-GB" sz="1800" dirty="0" err="1" smtClean="0"/>
              <a:t>deux</a:t>
            </a:r>
            <a:r>
              <a:rPr lang="en-GB" sz="1800" dirty="0" smtClean="0"/>
              <a:t> variables </a:t>
            </a:r>
            <a:r>
              <a:rPr lang="en-GB" sz="1800" dirty="0" err="1" smtClean="0"/>
              <a:t>dans</a:t>
            </a:r>
            <a:r>
              <a:rPr lang="en-GB" sz="1800" dirty="0" smtClean="0"/>
              <a:t> le Template twig:</a:t>
            </a:r>
            <a:endParaRPr lang="en-GB" sz="1800" dirty="0"/>
          </a:p>
          <a:p>
            <a:endParaRPr lang="en-GB" sz="1800" dirty="0" smtClean="0"/>
          </a:p>
          <a:p>
            <a:r>
              <a:rPr lang="en-GB" sz="1800" dirty="0" smtClean="0"/>
              <a:t>	</a:t>
            </a:r>
            <a:r>
              <a:rPr lang="en-GB" sz="1800" b="1" dirty="0" smtClean="0">
                <a:solidFill>
                  <a:schemeClr val="bg2"/>
                </a:solidFill>
              </a:rPr>
              <a:t> </a:t>
            </a:r>
            <a:r>
              <a:rPr lang="en-GB" sz="1800" b="1" dirty="0" smtClean="0">
                <a:solidFill>
                  <a:schemeClr val="tx1"/>
                </a:solidFill>
              </a:rPr>
              <a:t>{{ </a:t>
            </a:r>
            <a:r>
              <a:rPr lang="en-GB" sz="1800" b="1" dirty="0">
                <a:solidFill>
                  <a:schemeClr val="tx1"/>
                </a:solidFill>
              </a:rPr>
              <a:t>"Description du </a:t>
            </a:r>
            <a:r>
              <a:rPr lang="en-GB" sz="1800" b="1" dirty="0" err="1">
                <a:solidFill>
                  <a:schemeClr val="tx1"/>
                </a:solidFill>
              </a:rPr>
              <a:t>produit</a:t>
            </a:r>
            <a:r>
              <a:rPr lang="en-GB" sz="1800" b="1" dirty="0">
                <a:solidFill>
                  <a:schemeClr val="tx1"/>
                </a:solidFill>
              </a:rPr>
              <a:t>:" </a:t>
            </a:r>
            <a:r>
              <a:rPr lang="en-GB" sz="1800" b="1" dirty="0">
                <a:solidFill>
                  <a:srgbClr val="FF0000"/>
                </a:solidFill>
              </a:rPr>
              <a:t>~</a:t>
            </a:r>
            <a:r>
              <a:rPr lang="en-GB" sz="1800" b="1" dirty="0">
                <a:solidFill>
                  <a:schemeClr val="tx1"/>
                </a:solidFill>
              </a:rPr>
              <a:t> </a:t>
            </a:r>
            <a:r>
              <a:rPr lang="en-GB" sz="1800" b="1" dirty="0" err="1">
                <a:solidFill>
                  <a:schemeClr val="tx1"/>
                </a:solidFill>
              </a:rPr>
              <a:t>produit.description</a:t>
            </a:r>
            <a:r>
              <a:rPr lang="en-GB" sz="1800" b="1" dirty="0">
                <a:solidFill>
                  <a:schemeClr val="tx1"/>
                </a:solidFill>
              </a:rPr>
              <a:t> </a:t>
            </a:r>
            <a:r>
              <a:rPr lang="en-GB" sz="1800" b="1" dirty="0" smtClean="0">
                <a:solidFill>
                  <a:schemeClr val="tx1"/>
                </a:solidFill>
              </a:rPr>
              <a:t>}}</a:t>
            </a:r>
          </a:p>
          <a:p>
            <a:endParaRPr lang="en-GB" sz="1800" b="1" dirty="0">
              <a:solidFill>
                <a:schemeClr val="tx1"/>
              </a:solidFill>
            </a:endParaRPr>
          </a:p>
          <a:p>
            <a:pPr algn="ctr"/>
            <a:r>
              <a:rPr lang="en-GB" sz="1800" b="1" dirty="0">
                <a:solidFill>
                  <a:schemeClr val="tx1"/>
                </a:solidFill>
              </a:rPr>
              <a:t>{{ </a:t>
            </a:r>
            <a:r>
              <a:rPr lang="en-GB" sz="1800" b="1" dirty="0" smtClean="0">
                <a:solidFill>
                  <a:schemeClr val="tx1"/>
                </a:solidFill>
              </a:rPr>
              <a:t> var1 </a:t>
            </a:r>
            <a:r>
              <a:rPr lang="en-GB" sz="1800" b="1" dirty="0">
                <a:solidFill>
                  <a:schemeClr val="tx1"/>
                </a:solidFill>
              </a:rPr>
              <a:t>~ </a:t>
            </a:r>
            <a:r>
              <a:rPr lang="en-GB" sz="1800" b="1" dirty="0" smtClean="0">
                <a:solidFill>
                  <a:schemeClr val="tx1"/>
                </a:solidFill>
              </a:rPr>
              <a:t>var2 }}</a:t>
            </a:r>
            <a:endParaRPr lang="en-GB" sz="1800" b="1" dirty="0">
              <a:solidFill>
                <a:schemeClr val="tx1"/>
              </a:solidFill>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478083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15</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344850" y="150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914400" lvl="0" indent="0" algn="l" rtl="0">
              <a:lnSpc>
                <a:spcPct val="115000"/>
              </a:lnSpc>
              <a:spcBef>
                <a:spcPts val="1100"/>
              </a:spcBef>
              <a:spcAft>
                <a:spcPts val="0"/>
              </a:spcAft>
              <a:buNone/>
            </a:pPr>
            <a:endParaRPr sz="2100" dirty="0">
              <a:solidFill>
                <a:schemeClr val="dk1"/>
              </a:solidFill>
            </a:endParaRPr>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d. </a:t>
            </a:r>
            <a:r>
              <a:rPr lang="fr-FR" sz="2400" b="1" dirty="0" smtClean="0">
                <a:solidFill>
                  <a:srgbClr val="CC4125"/>
                </a:solidFill>
                <a:latin typeface="Calibri"/>
                <a:ea typeface="Calibri"/>
                <a:cs typeface="Calibri"/>
                <a:sym typeface="Calibri"/>
              </a:rPr>
              <a:t>Condition </a:t>
            </a:r>
            <a:r>
              <a:rPr lang="fr-FR" sz="2400" b="1" dirty="0">
                <a:solidFill>
                  <a:srgbClr val="CC4125"/>
                </a:solidFill>
                <a:latin typeface="Calibri"/>
                <a:ea typeface="Calibri"/>
                <a:cs typeface="Calibri"/>
                <a:sym typeface="Calibri"/>
              </a:rPr>
              <a:t>IF : {% if … %} … {% </a:t>
            </a:r>
            <a:r>
              <a:rPr lang="fr-FR" sz="2400" b="1" dirty="0" err="1">
                <a:solidFill>
                  <a:srgbClr val="CC4125"/>
                </a:solidFill>
                <a:latin typeface="Calibri"/>
                <a:ea typeface="Calibri"/>
                <a:cs typeface="Calibri"/>
                <a:sym typeface="Calibri"/>
              </a:rPr>
              <a:t>endif</a:t>
            </a:r>
            <a:r>
              <a:rPr lang="fr-FR" sz="2400" b="1" dirty="0">
                <a:solidFill>
                  <a:srgbClr val="CC4125"/>
                </a:solidFill>
                <a:latin typeface="Calibri"/>
                <a:ea typeface="Calibri"/>
                <a:cs typeface="Calibri"/>
                <a:sym typeface="Calibri"/>
              </a:rPr>
              <a:t> %}</a:t>
            </a:r>
            <a:endParaRPr sz="2400" b="1" dirty="0">
              <a:solidFill>
                <a:srgbClr val="CC4125"/>
              </a:solidFill>
              <a:latin typeface="Calibri"/>
              <a:ea typeface="Calibri"/>
              <a:cs typeface="Calibri"/>
              <a:sym typeface="Calibri"/>
            </a:endParaRPr>
          </a:p>
        </p:txBody>
      </p:sp>
      <p:sp>
        <p:nvSpPr>
          <p:cNvPr id="3" name="ZoneTexte 2"/>
          <p:cNvSpPr txBox="1"/>
          <p:nvPr/>
        </p:nvSpPr>
        <p:spPr>
          <a:xfrm>
            <a:off x="344850" y="1517576"/>
            <a:ext cx="8341950" cy="4247317"/>
          </a:xfrm>
          <a:prstGeom prst="rect">
            <a:avLst/>
          </a:prstGeom>
          <a:noFill/>
        </p:spPr>
        <p:txBody>
          <a:bodyPr wrap="square" rtlCol="1">
            <a:spAutoFit/>
          </a:bodyPr>
          <a:lstStyle/>
          <a:p>
            <a:pPr marL="285750" indent="-285750">
              <a:buFont typeface="Arial" panose="020B0604020202020204" pitchFamily="34" charset="0"/>
              <a:buChar char="•"/>
            </a:pPr>
            <a:r>
              <a:rPr lang="en-GB" sz="1800" dirty="0" err="1" smtClean="0"/>
              <a:t>Une</a:t>
            </a:r>
            <a:r>
              <a:rPr lang="en-GB" sz="1800" dirty="0" smtClean="0"/>
              <a:t> condition avec </a:t>
            </a:r>
            <a:r>
              <a:rPr lang="en-GB" sz="1800" b="1" dirty="0" smtClean="0">
                <a:solidFill>
                  <a:schemeClr val="accent6">
                    <a:lumMod val="50000"/>
                  </a:schemeClr>
                </a:solidFill>
              </a:rPr>
              <a:t>empty</a:t>
            </a:r>
          </a:p>
          <a:p>
            <a:r>
              <a:rPr lang="en-GB" sz="1800" dirty="0"/>
              <a:t> </a:t>
            </a:r>
            <a:r>
              <a:rPr lang="en-GB" sz="1800" dirty="0" smtClean="0"/>
              <a:t>    </a:t>
            </a:r>
            <a:r>
              <a:rPr lang="en-GB" sz="1800" b="1" dirty="0" smtClean="0">
                <a:solidFill>
                  <a:schemeClr val="tx1"/>
                </a:solidFill>
              </a:rPr>
              <a:t>{% </a:t>
            </a:r>
            <a:r>
              <a:rPr lang="en-GB" sz="1800" b="1" dirty="0">
                <a:solidFill>
                  <a:schemeClr val="tx1"/>
                </a:solidFill>
              </a:rPr>
              <a:t>if </a:t>
            </a:r>
            <a:r>
              <a:rPr lang="en-GB" sz="1800" b="1" dirty="0" err="1">
                <a:solidFill>
                  <a:schemeClr val="tx1"/>
                </a:solidFill>
              </a:rPr>
              <a:t>produits</a:t>
            </a:r>
            <a:r>
              <a:rPr lang="en-GB" sz="1800" b="1" dirty="0">
                <a:solidFill>
                  <a:schemeClr val="tx1"/>
                </a:solidFill>
              </a:rPr>
              <a:t> </a:t>
            </a:r>
            <a:r>
              <a:rPr lang="en-GB" sz="1800" b="1" dirty="0">
                <a:solidFill>
                  <a:schemeClr val="accent6">
                    <a:lumMod val="50000"/>
                  </a:schemeClr>
                </a:solidFill>
              </a:rPr>
              <a:t>is empty </a:t>
            </a:r>
            <a:r>
              <a:rPr lang="en-GB" sz="1800" b="1" dirty="0">
                <a:solidFill>
                  <a:schemeClr val="tx1"/>
                </a:solidFill>
              </a:rPr>
              <a:t>%} </a:t>
            </a:r>
            <a:endParaRPr lang="en-GB" sz="1800" b="1" dirty="0" smtClean="0">
              <a:solidFill>
                <a:schemeClr val="tx1"/>
              </a:solidFill>
            </a:endParaRPr>
          </a:p>
          <a:p>
            <a:r>
              <a:rPr lang="en-GB" sz="1800" b="1" dirty="0" smtClean="0">
                <a:solidFill>
                  <a:schemeClr val="tx1"/>
                </a:solidFill>
              </a:rPr>
              <a:t>	</a:t>
            </a:r>
            <a:r>
              <a:rPr lang="en-GB" sz="1800" b="1" dirty="0" err="1" smtClean="0">
                <a:solidFill>
                  <a:schemeClr val="tx1"/>
                </a:solidFill>
              </a:rPr>
              <a:t>il</a:t>
            </a:r>
            <a:r>
              <a:rPr lang="en-GB" sz="1800" b="1" dirty="0" smtClean="0">
                <a:solidFill>
                  <a:schemeClr val="tx1"/>
                </a:solidFill>
              </a:rPr>
              <a:t> </a:t>
            </a:r>
            <a:r>
              <a:rPr lang="en-GB" sz="1800" b="1" dirty="0" err="1">
                <a:solidFill>
                  <a:schemeClr val="tx1"/>
                </a:solidFill>
              </a:rPr>
              <a:t>n'y</a:t>
            </a:r>
            <a:r>
              <a:rPr lang="en-GB" sz="1800" b="1" dirty="0">
                <a:solidFill>
                  <a:schemeClr val="tx1"/>
                </a:solidFill>
              </a:rPr>
              <a:t> a plus de </a:t>
            </a:r>
            <a:r>
              <a:rPr lang="en-GB" sz="1800" b="1" dirty="0" err="1">
                <a:solidFill>
                  <a:schemeClr val="tx1"/>
                </a:solidFill>
              </a:rPr>
              <a:t>produit</a:t>
            </a:r>
            <a:r>
              <a:rPr lang="en-GB" sz="1800" b="1" dirty="0">
                <a:solidFill>
                  <a:schemeClr val="tx1"/>
                </a:solidFill>
              </a:rPr>
              <a:t> </a:t>
            </a:r>
            <a:endParaRPr lang="en-GB" sz="1800" b="1" dirty="0" smtClean="0">
              <a:solidFill>
                <a:schemeClr val="tx1"/>
              </a:solidFill>
            </a:endParaRPr>
          </a:p>
          <a:p>
            <a:r>
              <a:rPr lang="en-GB" sz="1800" b="1" dirty="0">
                <a:solidFill>
                  <a:schemeClr val="tx1"/>
                </a:solidFill>
              </a:rPr>
              <a:t> </a:t>
            </a:r>
            <a:r>
              <a:rPr lang="en-GB" sz="1800" b="1" dirty="0" smtClean="0">
                <a:solidFill>
                  <a:schemeClr val="tx1"/>
                </a:solidFill>
              </a:rPr>
              <a:t>    {% </a:t>
            </a:r>
            <a:r>
              <a:rPr lang="en-GB" sz="1800" b="1" dirty="0" err="1">
                <a:solidFill>
                  <a:schemeClr val="tx1"/>
                </a:solidFill>
              </a:rPr>
              <a:t>endif</a:t>
            </a:r>
            <a:r>
              <a:rPr lang="en-GB" sz="1800" b="1" dirty="0">
                <a:solidFill>
                  <a:schemeClr val="tx1"/>
                </a:solidFill>
              </a:rPr>
              <a:t> %} </a:t>
            </a:r>
            <a:endParaRPr lang="en-GB" sz="1800" b="1" dirty="0" smtClean="0">
              <a:solidFill>
                <a:schemeClr val="tx1"/>
              </a:solidFill>
            </a:endParaRPr>
          </a:p>
          <a:p>
            <a:endParaRPr lang="en-GB" sz="1800" b="1" dirty="0" smtClean="0">
              <a:solidFill>
                <a:schemeClr val="bg2"/>
              </a:solidFill>
            </a:endParaRPr>
          </a:p>
          <a:p>
            <a:pPr marL="285750" indent="-285750">
              <a:buFont typeface="Arial" panose="020B0604020202020204" pitchFamily="34" charset="0"/>
              <a:buChar char="•"/>
            </a:pPr>
            <a:r>
              <a:rPr lang="en-GB" sz="1800" dirty="0" err="1" smtClean="0"/>
              <a:t>Une</a:t>
            </a:r>
            <a:r>
              <a:rPr lang="en-GB" sz="1800" dirty="0" smtClean="0"/>
              <a:t> condition avec </a:t>
            </a:r>
            <a:r>
              <a:rPr lang="en-GB" sz="1800" b="1" dirty="0" smtClean="0">
                <a:solidFill>
                  <a:schemeClr val="accent6">
                    <a:lumMod val="50000"/>
                  </a:schemeClr>
                </a:solidFill>
              </a:rPr>
              <a:t>and, or</a:t>
            </a:r>
            <a:r>
              <a:rPr lang="en-GB" sz="1800" dirty="0" smtClean="0"/>
              <a:t> ,</a:t>
            </a:r>
            <a:r>
              <a:rPr lang="en-GB" sz="1800" b="1" dirty="0" smtClean="0">
                <a:solidFill>
                  <a:schemeClr val="accent6">
                    <a:lumMod val="50000"/>
                  </a:schemeClr>
                </a:solidFill>
              </a:rPr>
              <a:t>defined </a:t>
            </a:r>
            <a:r>
              <a:rPr lang="en-GB" sz="1800" dirty="0" smtClean="0"/>
              <a:t> </a:t>
            </a:r>
          </a:p>
          <a:p>
            <a:r>
              <a:rPr lang="en-GB" sz="1800" dirty="0" smtClean="0"/>
              <a:t>     </a:t>
            </a:r>
            <a:r>
              <a:rPr lang="en-GB" sz="1800" b="1" dirty="0" smtClean="0">
                <a:solidFill>
                  <a:schemeClr val="tx1"/>
                </a:solidFill>
              </a:rPr>
              <a:t>{% </a:t>
            </a:r>
            <a:r>
              <a:rPr lang="en-GB" sz="1800" b="1" dirty="0">
                <a:solidFill>
                  <a:schemeClr val="tx1"/>
                </a:solidFill>
              </a:rPr>
              <a:t>if ((a==1 </a:t>
            </a:r>
            <a:r>
              <a:rPr lang="en-GB" sz="1800" b="1" dirty="0">
                <a:solidFill>
                  <a:schemeClr val="accent6">
                    <a:lumMod val="50000"/>
                  </a:schemeClr>
                </a:solidFill>
              </a:rPr>
              <a:t>and </a:t>
            </a:r>
            <a:r>
              <a:rPr lang="en-GB" sz="1800" b="1" dirty="0">
                <a:solidFill>
                  <a:schemeClr val="tx1"/>
                </a:solidFill>
              </a:rPr>
              <a:t>b&gt;0) </a:t>
            </a:r>
            <a:r>
              <a:rPr lang="en-GB" sz="1800" b="1" dirty="0">
                <a:solidFill>
                  <a:schemeClr val="accent6">
                    <a:lumMod val="50000"/>
                  </a:schemeClr>
                </a:solidFill>
              </a:rPr>
              <a:t>or not </a:t>
            </a:r>
            <a:r>
              <a:rPr lang="en-GB" sz="1800" b="1" dirty="0">
                <a:solidFill>
                  <a:schemeClr val="tx1"/>
                </a:solidFill>
              </a:rPr>
              <a:t>c==0) </a:t>
            </a:r>
            <a:r>
              <a:rPr lang="en-GB" sz="1800" b="1" dirty="0">
                <a:solidFill>
                  <a:schemeClr val="accent6">
                    <a:lumMod val="50000"/>
                  </a:schemeClr>
                </a:solidFill>
              </a:rPr>
              <a:t>and</a:t>
            </a:r>
            <a:r>
              <a:rPr lang="en-GB" sz="1800" b="1" dirty="0">
                <a:solidFill>
                  <a:schemeClr val="tx1"/>
                </a:solidFill>
              </a:rPr>
              <a:t> d is </a:t>
            </a:r>
            <a:r>
              <a:rPr lang="en-GB" sz="1800" b="1" dirty="0">
                <a:solidFill>
                  <a:schemeClr val="accent6">
                    <a:lumMod val="50000"/>
                  </a:schemeClr>
                </a:solidFill>
              </a:rPr>
              <a:t>defined</a:t>
            </a:r>
            <a:r>
              <a:rPr lang="en-GB" sz="1800" b="1" dirty="0">
                <a:solidFill>
                  <a:schemeClr val="tx1"/>
                </a:solidFill>
              </a:rPr>
              <a:t> %} </a:t>
            </a:r>
            <a:endParaRPr lang="en-GB" sz="1800" b="1" dirty="0" smtClean="0">
              <a:solidFill>
                <a:schemeClr val="tx1"/>
              </a:solidFill>
            </a:endParaRPr>
          </a:p>
          <a:p>
            <a:r>
              <a:rPr lang="en-GB" sz="1800" b="1" dirty="0">
                <a:solidFill>
                  <a:schemeClr val="tx1"/>
                </a:solidFill>
              </a:rPr>
              <a:t> </a:t>
            </a:r>
            <a:r>
              <a:rPr lang="en-GB" sz="1800" b="1" dirty="0" smtClean="0">
                <a:solidFill>
                  <a:schemeClr val="tx1"/>
                </a:solidFill>
              </a:rPr>
              <a:t>          {% </a:t>
            </a:r>
            <a:r>
              <a:rPr lang="en-GB" sz="1800" b="1" dirty="0">
                <a:solidFill>
                  <a:schemeClr val="tx1"/>
                </a:solidFill>
              </a:rPr>
              <a:t>set </a:t>
            </a:r>
            <a:r>
              <a:rPr lang="en-GB" sz="1800" b="1" dirty="0" err="1">
                <a:solidFill>
                  <a:schemeClr val="tx1"/>
                </a:solidFill>
              </a:rPr>
              <a:t>resultat</a:t>
            </a:r>
            <a:r>
              <a:rPr lang="en-GB" sz="1800" b="1" dirty="0">
                <a:solidFill>
                  <a:schemeClr val="tx1"/>
                </a:solidFill>
              </a:rPr>
              <a:t> = (d + a * b) / c %} </a:t>
            </a:r>
            <a:endParaRPr lang="en-GB" sz="1800" b="1" dirty="0" smtClean="0">
              <a:solidFill>
                <a:schemeClr val="tx1"/>
              </a:solidFill>
            </a:endParaRPr>
          </a:p>
          <a:p>
            <a:r>
              <a:rPr lang="en-GB" sz="1800" b="1" dirty="0">
                <a:solidFill>
                  <a:schemeClr val="tx1"/>
                </a:solidFill>
              </a:rPr>
              <a:t>	</a:t>
            </a:r>
            <a:r>
              <a:rPr lang="en-GB" sz="1800" b="1" dirty="0" smtClean="0">
                <a:solidFill>
                  <a:schemeClr val="tx1"/>
                </a:solidFill>
              </a:rPr>
              <a:t>{{ </a:t>
            </a:r>
            <a:r>
              <a:rPr lang="en-GB" sz="1800" b="1" dirty="0" err="1">
                <a:solidFill>
                  <a:schemeClr val="tx1"/>
                </a:solidFill>
              </a:rPr>
              <a:t>resultat</a:t>
            </a:r>
            <a:r>
              <a:rPr lang="en-GB" sz="1800" b="1" dirty="0">
                <a:solidFill>
                  <a:schemeClr val="tx1"/>
                </a:solidFill>
              </a:rPr>
              <a:t> }} </a:t>
            </a:r>
            <a:endParaRPr lang="en-GB" sz="1800" b="1" dirty="0" smtClean="0">
              <a:solidFill>
                <a:schemeClr val="tx1"/>
              </a:solidFill>
            </a:endParaRPr>
          </a:p>
          <a:p>
            <a:r>
              <a:rPr lang="en-GB" sz="1800" b="1" dirty="0" smtClean="0">
                <a:solidFill>
                  <a:schemeClr val="tx1"/>
                </a:solidFill>
              </a:rPr>
              <a:t>     {% </a:t>
            </a:r>
            <a:r>
              <a:rPr lang="en-GB" sz="1800" b="1" dirty="0" err="1">
                <a:solidFill>
                  <a:schemeClr val="tx1"/>
                </a:solidFill>
              </a:rPr>
              <a:t>endif</a:t>
            </a:r>
            <a:r>
              <a:rPr lang="en-GB" sz="1800" b="1" dirty="0">
                <a:solidFill>
                  <a:schemeClr val="tx1"/>
                </a:solidFill>
              </a:rPr>
              <a:t> %} </a:t>
            </a:r>
            <a:endParaRPr lang="en-GB" sz="1800" b="1" dirty="0" smtClean="0">
              <a:solidFill>
                <a:schemeClr val="tx1"/>
              </a:solidFill>
            </a:endParaRPr>
          </a:p>
          <a:p>
            <a:endParaRPr lang="en-GB" sz="1800" b="1" dirty="0" smtClean="0">
              <a:solidFill>
                <a:schemeClr val="bg2"/>
              </a:solidFill>
            </a:endParaRPr>
          </a:p>
          <a:p>
            <a:pPr marL="285750" indent="-285750">
              <a:buFont typeface="Arial" panose="020B0604020202020204" pitchFamily="34" charset="0"/>
              <a:buChar char="•"/>
            </a:pPr>
            <a:r>
              <a:rPr lang="en-GB" sz="1800" dirty="0" err="1" smtClean="0"/>
              <a:t>Une</a:t>
            </a:r>
            <a:r>
              <a:rPr lang="en-GB" sz="1800" dirty="0" smtClean="0"/>
              <a:t> condition avec </a:t>
            </a:r>
            <a:r>
              <a:rPr lang="en-GB" sz="1800" b="1" dirty="0" smtClean="0">
                <a:solidFill>
                  <a:schemeClr val="accent6">
                    <a:lumMod val="50000"/>
                  </a:schemeClr>
                </a:solidFill>
              </a:rPr>
              <a:t>start </a:t>
            </a:r>
            <a:r>
              <a:rPr lang="en-GB" sz="1800" dirty="0" smtClean="0"/>
              <a:t>, </a:t>
            </a:r>
            <a:r>
              <a:rPr lang="en-GB" sz="1800" b="1" dirty="0" smtClean="0">
                <a:solidFill>
                  <a:schemeClr val="accent6">
                    <a:lumMod val="50000"/>
                  </a:schemeClr>
                </a:solidFill>
              </a:rPr>
              <a:t>ends </a:t>
            </a:r>
          </a:p>
          <a:p>
            <a:r>
              <a:rPr lang="en-GB" sz="1800" b="1" dirty="0" smtClean="0">
                <a:solidFill>
                  <a:schemeClr val="bg2"/>
                </a:solidFill>
              </a:rPr>
              <a:t>     </a:t>
            </a:r>
            <a:r>
              <a:rPr lang="en-GB" sz="1800" b="1" dirty="0" smtClean="0">
                <a:solidFill>
                  <a:schemeClr val="tx1"/>
                </a:solidFill>
              </a:rPr>
              <a:t>{% </a:t>
            </a:r>
            <a:r>
              <a:rPr lang="en-GB" sz="1800" b="1" dirty="0">
                <a:solidFill>
                  <a:schemeClr val="tx1"/>
                </a:solidFill>
              </a:rPr>
              <a:t>if 'Fabien' </a:t>
            </a:r>
            <a:r>
              <a:rPr lang="en-GB" sz="1800" b="1" dirty="0">
                <a:solidFill>
                  <a:schemeClr val="accent6">
                    <a:lumMod val="50000"/>
                  </a:schemeClr>
                </a:solidFill>
              </a:rPr>
              <a:t>starts</a:t>
            </a:r>
            <a:r>
              <a:rPr lang="en-GB" sz="1800" b="1" dirty="0">
                <a:solidFill>
                  <a:schemeClr val="tx1"/>
                </a:solidFill>
              </a:rPr>
              <a:t> with 'F' %} </a:t>
            </a:r>
            <a:endParaRPr lang="en-GB" sz="1800" b="1" dirty="0" smtClean="0">
              <a:solidFill>
                <a:schemeClr val="tx1"/>
              </a:solidFill>
            </a:endParaRPr>
          </a:p>
          <a:p>
            <a:pPr lvl="1"/>
            <a:r>
              <a:rPr lang="en-GB" sz="1800" b="1" dirty="0">
                <a:solidFill>
                  <a:schemeClr val="tx1"/>
                </a:solidFill>
              </a:rPr>
              <a:t>	</a:t>
            </a:r>
            <a:r>
              <a:rPr lang="en-GB" sz="1800" b="1" dirty="0" smtClean="0">
                <a:solidFill>
                  <a:schemeClr val="tx1"/>
                </a:solidFill>
              </a:rPr>
              <a:t>commence </a:t>
            </a:r>
            <a:r>
              <a:rPr lang="en-GB" sz="1800" b="1" dirty="0">
                <a:solidFill>
                  <a:schemeClr val="tx1"/>
                </a:solidFill>
              </a:rPr>
              <a:t>par </a:t>
            </a:r>
            <a:r>
              <a:rPr lang="en-GB" sz="1800" b="1" dirty="0" smtClean="0">
                <a:solidFill>
                  <a:schemeClr val="tx1"/>
                </a:solidFill>
              </a:rPr>
              <a:t>F</a:t>
            </a:r>
          </a:p>
          <a:p>
            <a:pPr lvl="1"/>
            <a:r>
              <a:rPr lang="en-GB" sz="1800" b="1" dirty="0">
                <a:solidFill>
                  <a:schemeClr val="tx1"/>
                </a:solidFill>
              </a:rPr>
              <a:t> </a:t>
            </a:r>
            <a:r>
              <a:rPr lang="en-GB" sz="1800" b="1" dirty="0" smtClean="0">
                <a:solidFill>
                  <a:schemeClr val="tx1"/>
                </a:solidFill>
              </a:rPr>
              <a:t>    </a:t>
            </a:r>
            <a:r>
              <a:rPr lang="en-GB" sz="1800" b="1" dirty="0">
                <a:solidFill>
                  <a:schemeClr val="tx1"/>
                </a:solidFill>
              </a:rPr>
              <a:t>{% </a:t>
            </a:r>
            <a:r>
              <a:rPr lang="en-GB" sz="1800" b="1" dirty="0" err="1">
                <a:solidFill>
                  <a:schemeClr val="tx1"/>
                </a:solidFill>
              </a:rPr>
              <a:t>endif</a:t>
            </a:r>
            <a:r>
              <a:rPr lang="en-GB" sz="1800" b="1" dirty="0">
                <a:solidFill>
                  <a:schemeClr val="tx1"/>
                </a:solidFill>
              </a:rPr>
              <a:t> %} </a:t>
            </a:r>
            <a:endParaRPr lang="en-GB" sz="1800" b="1" dirty="0" smtClean="0">
              <a:solidFill>
                <a:schemeClr val="tx1"/>
              </a:solidFill>
            </a:endParaRPr>
          </a:p>
        </p:txBody>
      </p:sp>
      <p:sp>
        <p:nvSpPr>
          <p:cNvPr id="2" name="ZoneTexte 1"/>
          <p:cNvSpPr txBox="1"/>
          <p:nvPr/>
        </p:nvSpPr>
        <p:spPr>
          <a:xfrm>
            <a:off x="4987636" y="4648438"/>
            <a:ext cx="3467616" cy="1138773"/>
          </a:xfrm>
          <a:prstGeom prst="rect">
            <a:avLst/>
          </a:prstGeom>
          <a:noFill/>
        </p:spPr>
        <p:txBody>
          <a:bodyPr wrap="none" rtlCol="1">
            <a:spAutoFit/>
          </a:bodyPr>
          <a:lstStyle/>
          <a:p>
            <a:r>
              <a:rPr lang="en-GB" sz="1800" b="1" dirty="0">
                <a:solidFill>
                  <a:schemeClr val="tx1"/>
                </a:solidFill>
              </a:rPr>
              <a:t>{% if 'Fabien' </a:t>
            </a:r>
            <a:r>
              <a:rPr lang="en-GB" sz="1800" b="1" dirty="0">
                <a:solidFill>
                  <a:schemeClr val="accent6">
                    <a:lumMod val="50000"/>
                  </a:schemeClr>
                </a:solidFill>
              </a:rPr>
              <a:t>ends</a:t>
            </a:r>
            <a:r>
              <a:rPr lang="en-GB" sz="1800" b="1" dirty="0">
                <a:solidFill>
                  <a:schemeClr val="tx1"/>
                </a:solidFill>
              </a:rPr>
              <a:t> with 'n' %} </a:t>
            </a:r>
          </a:p>
          <a:p>
            <a:pPr lvl="1"/>
            <a:r>
              <a:rPr lang="en-GB" sz="1800" b="1" dirty="0" smtClean="0">
                <a:solidFill>
                  <a:schemeClr val="tx1"/>
                </a:solidFill>
              </a:rPr>
              <a:t>       Finis </a:t>
            </a:r>
            <a:r>
              <a:rPr lang="en-GB" sz="1800" b="1" dirty="0">
                <a:solidFill>
                  <a:schemeClr val="tx1"/>
                </a:solidFill>
              </a:rPr>
              <a:t>par n </a:t>
            </a:r>
          </a:p>
          <a:p>
            <a:pPr lvl="1"/>
            <a:r>
              <a:rPr lang="en-GB" sz="1800" b="1" dirty="0" smtClean="0">
                <a:solidFill>
                  <a:schemeClr val="tx1"/>
                </a:solidFill>
              </a:rPr>
              <a:t>{% </a:t>
            </a:r>
            <a:r>
              <a:rPr lang="en-GB" sz="1800" b="1" dirty="0" err="1">
                <a:solidFill>
                  <a:schemeClr val="tx1"/>
                </a:solidFill>
              </a:rPr>
              <a:t>endif</a:t>
            </a:r>
            <a:r>
              <a:rPr lang="en-GB" sz="1800" b="1" dirty="0">
                <a:solidFill>
                  <a:schemeClr val="tx1"/>
                </a:solidFill>
              </a:rPr>
              <a:t> %}</a:t>
            </a:r>
            <a:endParaRPr lang="fr-FR" sz="1800" b="1" dirty="0">
              <a:solidFill>
                <a:schemeClr val="tx1"/>
              </a:solidFill>
            </a:endParaRPr>
          </a:p>
          <a:p>
            <a:endParaRPr lang="fr-FR" dirty="0"/>
          </a:p>
        </p:txBody>
      </p:sp>
      <p:sp>
        <p:nvSpPr>
          <p:cNvPr id="4" name="Espace réservé du pied de page 3"/>
          <p:cNvSpPr>
            <a:spLocks noGrp="1"/>
          </p:cNvSpPr>
          <p:nvPr>
            <p:ph type="ftr" idx="11"/>
          </p:nvPr>
        </p:nvSpPr>
        <p:spPr/>
        <p:txBody>
          <a:bodyPr/>
          <a:lstStyle/>
          <a:p>
            <a:r>
              <a:rPr lang="en-GB" smtClean="0"/>
              <a:t>UP-WEB 2019/2020</a:t>
            </a:r>
            <a:endParaRPr lang="en-GB"/>
          </a:p>
        </p:txBody>
      </p:sp>
      <p:sp>
        <p:nvSpPr>
          <p:cNvPr id="5" name="Espace réservé du numéro de diapositive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147335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16</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344850" y="150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914400" lvl="0" indent="0" algn="l" rtl="0">
              <a:lnSpc>
                <a:spcPct val="115000"/>
              </a:lnSpc>
              <a:spcBef>
                <a:spcPts val="1100"/>
              </a:spcBef>
              <a:spcAft>
                <a:spcPts val="0"/>
              </a:spcAft>
              <a:buNone/>
            </a:pPr>
            <a:endParaRPr sz="2100" dirty="0">
              <a:solidFill>
                <a:schemeClr val="dk1"/>
              </a:solidFill>
            </a:endParaRPr>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d. </a:t>
            </a:r>
            <a:r>
              <a:rPr lang="fr-FR" sz="2400" b="1" dirty="0" smtClean="0">
                <a:solidFill>
                  <a:srgbClr val="CC4125"/>
                </a:solidFill>
                <a:latin typeface="Calibri"/>
                <a:ea typeface="Calibri"/>
                <a:cs typeface="Calibri"/>
                <a:sym typeface="Calibri"/>
              </a:rPr>
              <a:t>Condition </a:t>
            </a:r>
            <a:r>
              <a:rPr lang="fr-FR" sz="2400" b="1" dirty="0">
                <a:solidFill>
                  <a:srgbClr val="CC4125"/>
                </a:solidFill>
                <a:latin typeface="Calibri"/>
                <a:ea typeface="Calibri"/>
                <a:cs typeface="Calibri"/>
                <a:sym typeface="Calibri"/>
              </a:rPr>
              <a:t>IF : {% if … %} … {% </a:t>
            </a:r>
            <a:r>
              <a:rPr lang="fr-FR" sz="2400" b="1" dirty="0" err="1">
                <a:solidFill>
                  <a:srgbClr val="CC4125"/>
                </a:solidFill>
                <a:latin typeface="Calibri"/>
                <a:ea typeface="Calibri"/>
                <a:cs typeface="Calibri"/>
                <a:sym typeface="Calibri"/>
              </a:rPr>
              <a:t>endif</a:t>
            </a:r>
            <a:r>
              <a:rPr lang="fr-FR" sz="2400" b="1" dirty="0">
                <a:solidFill>
                  <a:srgbClr val="CC4125"/>
                </a:solidFill>
                <a:latin typeface="Calibri"/>
                <a:ea typeface="Calibri"/>
                <a:cs typeface="Calibri"/>
                <a:sym typeface="Calibri"/>
              </a:rPr>
              <a:t> %}</a:t>
            </a:r>
            <a:endParaRPr sz="2400" b="1" dirty="0">
              <a:solidFill>
                <a:srgbClr val="CC4125"/>
              </a:solidFill>
              <a:latin typeface="Calibri"/>
              <a:ea typeface="Calibri"/>
              <a:cs typeface="Calibri"/>
              <a:sym typeface="Calibri"/>
            </a:endParaRPr>
          </a:p>
        </p:txBody>
      </p:sp>
      <p:sp>
        <p:nvSpPr>
          <p:cNvPr id="3" name="ZoneTexte 2"/>
          <p:cNvSpPr txBox="1"/>
          <p:nvPr/>
        </p:nvSpPr>
        <p:spPr>
          <a:xfrm>
            <a:off x="344850" y="1517576"/>
            <a:ext cx="8341950" cy="4247317"/>
          </a:xfrm>
          <a:prstGeom prst="rect">
            <a:avLst/>
          </a:prstGeom>
          <a:noFill/>
        </p:spPr>
        <p:txBody>
          <a:bodyPr wrap="square" rtlCol="1">
            <a:spAutoFit/>
          </a:bodyPr>
          <a:lstStyle/>
          <a:p>
            <a:pPr marL="285750" indent="-285750">
              <a:buFont typeface="Arial" panose="020B0604020202020204" pitchFamily="34" charset="0"/>
              <a:buChar char="•"/>
            </a:pPr>
            <a:r>
              <a:rPr lang="en-GB" sz="1800" dirty="0" err="1" smtClean="0"/>
              <a:t>Une</a:t>
            </a:r>
            <a:r>
              <a:rPr lang="en-GB" sz="1800" dirty="0" smtClean="0"/>
              <a:t> condition avec </a:t>
            </a:r>
            <a:r>
              <a:rPr lang="en-GB" sz="1800" b="1" dirty="0" smtClean="0">
                <a:solidFill>
                  <a:schemeClr val="accent6">
                    <a:lumMod val="50000"/>
                  </a:schemeClr>
                </a:solidFill>
              </a:rPr>
              <a:t>matches</a:t>
            </a:r>
          </a:p>
          <a:p>
            <a:pPr lvl="2"/>
            <a:r>
              <a:rPr lang="en-GB" sz="1800" dirty="0"/>
              <a:t> </a:t>
            </a:r>
            <a:r>
              <a:rPr lang="en-GB" sz="1800" dirty="0" smtClean="0"/>
              <a:t>    	</a:t>
            </a:r>
            <a:r>
              <a:rPr lang="en-US" sz="1800" b="1" dirty="0" smtClean="0">
                <a:solidFill>
                  <a:schemeClr val="tx1"/>
                </a:solidFill>
              </a:rPr>
              <a:t>{% </a:t>
            </a:r>
            <a:r>
              <a:rPr lang="en-US" sz="1800" b="1" dirty="0">
                <a:solidFill>
                  <a:schemeClr val="tx1"/>
                </a:solidFill>
              </a:rPr>
              <a:t>if phone </a:t>
            </a:r>
            <a:r>
              <a:rPr lang="en-US" sz="1800" b="1" dirty="0">
                <a:solidFill>
                  <a:schemeClr val="accent6">
                    <a:lumMod val="50000"/>
                  </a:schemeClr>
                </a:solidFill>
              </a:rPr>
              <a:t>matches</a:t>
            </a:r>
            <a:r>
              <a:rPr lang="en-US" sz="1800" b="1" dirty="0">
                <a:solidFill>
                  <a:schemeClr val="tx1"/>
                </a:solidFill>
              </a:rPr>
              <a:t> '/^[\\d\\.]+$/' %}</a:t>
            </a:r>
          </a:p>
          <a:p>
            <a:pPr lvl="2"/>
            <a:r>
              <a:rPr lang="en-US" sz="1800" b="1" dirty="0">
                <a:solidFill>
                  <a:schemeClr val="tx1"/>
                </a:solidFill>
              </a:rPr>
              <a:t>      </a:t>
            </a:r>
            <a:r>
              <a:rPr lang="en-US" sz="1800" b="1" dirty="0" smtClean="0">
                <a:solidFill>
                  <a:schemeClr val="tx1"/>
                </a:solidFill>
              </a:rPr>
              <a:t>		 </a:t>
            </a:r>
            <a:r>
              <a:rPr lang="en-US" sz="1800" b="1" dirty="0">
                <a:solidFill>
                  <a:schemeClr val="tx1"/>
                </a:solidFill>
              </a:rPr>
              <a:t>format </a:t>
            </a:r>
            <a:r>
              <a:rPr lang="en-US" sz="1800" b="1" dirty="0" smtClean="0">
                <a:solidFill>
                  <a:schemeClr val="tx1"/>
                </a:solidFill>
              </a:rPr>
              <a:t>telephone ok</a:t>
            </a:r>
          </a:p>
          <a:p>
            <a:pPr lvl="2"/>
            <a:r>
              <a:rPr lang="en-US" sz="1800" b="1" dirty="0" smtClean="0">
                <a:solidFill>
                  <a:schemeClr val="tx1"/>
                </a:solidFill>
              </a:rPr>
              <a:t>	{% </a:t>
            </a:r>
            <a:r>
              <a:rPr lang="en-US" sz="1800" b="1" dirty="0" err="1" smtClean="0">
                <a:solidFill>
                  <a:schemeClr val="tx1"/>
                </a:solidFill>
              </a:rPr>
              <a:t>endif</a:t>
            </a:r>
            <a:r>
              <a:rPr lang="en-US" sz="1800" b="1" dirty="0" smtClean="0">
                <a:solidFill>
                  <a:schemeClr val="tx1"/>
                </a:solidFill>
              </a:rPr>
              <a:t> %}</a:t>
            </a:r>
          </a:p>
          <a:p>
            <a:pPr lvl="2"/>
            <a:endParaRPr lang="en-GB" sz="1800" b="1" dirty="0" smtClean="0">
              <a:solidFill>
                <a:schemeClr val="tx1"/>
              </a:solidFill>
            </a:endParaRPr>
          </a:p>
          <a:p>
            <a:pPr marL="285750" indent="-285750">
              <a:buFont typeface="Arial" panose="020B0604020202020204" pitchFamily="34" charset="0"/>
              <a:buChar char="•"/>
            </a:pPr>
            <a:r>
              <a:rPr lang="en-GB" sz="1800" dirty="0" err="1" smtClean="0"/>
              <a:t>Une</a:t>
            </a:r>
            <a:r>
              <a:rPr lang="en-GB" sz="1800" dirty="0" smtClean="0"/>
              <a:t> condition avec </a:t>
            </a:r>
            <a:r>
              <a:rPr lang="en-GB" sz="1800" b="1" dirty="0" smtClean="0">
                <a:solidFill>
                  <a:schemeClr val="accent6">
                    <a:lumMod val="50000"/>
                  </a:schemeClr>
                </a:solidFill>
              </a:rPr>
              <a:t>and, or</a:t>
            </a:r>
            <a:r>
              <a:rPr lang="en-GB" sz="1800" dirty="0" smtClean="0"/>
              <a:t> ,</a:t>
            </a:r>
            <a:r>
              <a:rPr lang="en-GB" sz="1800" b="1" dirty="0" smtClean="0">
                <a:solidFill>
                  <a:schemeClr val="accent6">
                    <a:lumMod val="50000"/>
                  </a:schemeClr>
                </a:solidFill>
              </a:rPr>
              <a:t>defined </a:t>
            </a:r>
            <a:r>
              <a:rPr lang="en-GB" sz="1800" dirty="0" smtClean="0"/>
              <a:t> </a:t>
            </a:r>
          </a:p>
          <a:p>
            <a:r>
              <a:rPr lang="en-US" sz="1800" dirty="0" smtClean="0">
                <a:solidFill>
                  <a:schemeClr val="tx1"/>
                </a:solidFill>
              </a:rPr>
              <a:t>    	</a:t>
            </a:r>
            <a:r>
              <a:rPr lang="en-US" sz="1800" b="1" dirty="0" smtClean="0">
                <a:solidFill>
                  <a:schemeClr val="tx1"/>
                </a:solidFill>
              </a:rPr>
              <a:t>{% </a:t>
            </a:r>
            <a:r>
              <a:rPr lang="en-US" sz="1800" b="1" dirty="0">
                <a:solidFill>
                  <a:schemeClr val="tx1"/>
                </a:solidFill>
              </a:rPr>
              <a:t>if 5 </a:t>
            </a:r>
            <a:r>
              <a:rPr lang="en-US" sz="1800" b="1" dirty="0">
                <a:solidFill>
                  <a:schemeClr val="accent6">
                    <a:lumMod val="50000"/>
                  </a:schemeClr>
                </a:solidFill>
              </a:rPr>
              <a:t>not in </a:t>
            </a:r>
            <a:r>
              <a:rPr lang="en-US" sz="1800" b="1" dirty="0">
                <a:solidFill>
                  <a:schemeClr val="tx1"/>
                </a:solidFill>
              </a:rPr>
              <a:t>[1, 2, 3] %}</a:t>
            </a:r>
          </a:p>
          <a:p>
            <a:r>
              <a:rPr lang="en-US" sz="1800" b="1" dirty="0">
                <a:solidFill>
                  <a:schemeClr val="tx1"/>
                </a:solidFill>
              </a:rPr>
              <a:t>      </a:t>
            </a:r>
            <a:r>
              <a:rPr lang="en-US" sz="1800" b="1" dirty="0" smtClean="0">
                <a:solidFill>
                  <a:schemeClr val="tx1"/>
                </a:solidFill>
              </a:rPr>
              <a:t>		 5 </a:t>
            </a:r>
            <a:r>
              <a:rPr lang="en-US" sz="1800" b="1" dirty="0">
                <a:solidFill>
                  <a:schemeClr val="tx1"/>
                </a:solidFill>
              </a:rPr>
              <a:t>non </a:t>
            </a:r>
            <a:r>
              <a:rPr lang="en-US" sz="1800" b="1" dirty="0" err="1">
                <a:solidFill>
                  <a:schemeClr val="tx1"/>
                </a:solidFill>
              </a:rPr>
              <a:t>présent</a:t>
            </a:r>
            <a:endParaRPr lang="en-US" sz="1800" b="1" dirty="0">
              <a:solidFill>
                <a:schemeClr val="tx1"/>
              </a:solidFill>
            </a:endParaRPr>
          </a:p>
          <a:p>
            <a:r>
              <a:rPr lang="en-US" sz="1800" b="1" dirty="0">
                <a:solidFill>
                  <a:schemeClr val="tx1"/>
                </a:solidFill>
              </a:rPr>
              <a:t>    </a:t>
            </a:r>
            <a:r>
              <a:rPr lang="en-US" sz="1800" b="1" dirty="0" smtClean="0">
                <a:solidFill>
                  <a:schemeClr val="tx1"/>
                </a:solidFill>
              </a:rPr>
              <a:t>	{% </a:t>
            </a:r>
            <a:r>
              <a:rPr lang="en-US" sz="1800" b="1" dirty="0" err="1">
                <a:solidFill>
                  <a:schemeClr val="tx1"/>
                </a:solidFill>
              </a:rPr>
              <a:t>endif</a:t>
            </a:r>
            <a:r>
              <a:rPr lang="en-US" sz="1800" b="1" dirty="0">
                <a:solidFill>
                  <a:schemeClr val="tx1"/>
                </a:solidFill>
              </a:rPr>
              <a:t> </a:t>
            </a:r>
            <a:r>
              <a:rPr lang="en-US" sz="1800" b="1" dirty="0" smtClean="0">
                <a:solidFill>
                  <a:schemeClr val="tx1"/>
                </a:solidFill>
              </a:rPr>
              <a:t>%}</a:t>
            </a:r>
          </a:p>
          <a:p>
            <a:endParaRPr lang="en-US" sz="1800" b="1" dirty="0" smtClean="0">
              <a:solidFill>
                <a:schemeClr val="bg2"/>
              </a:solidFill>
            </a:endParaRPr>
          </a:p>
          <a:p>
            <a:pPr marL="285750" indent="-285750">
              <a:buFont typeface="Arial" panose="020B0604020202020204" pitchFamily="34" charset="0"/>
              <a:buChar char="•"/>
            </a:pPr>
            <a:r>
              <a:rPr lang="en-US" sz="1800" b="1" dirty="0" err="1" smtClean="0">
                <a:solidFill>
                  <a:schemeClr val="accent2"/>
                </a:solidFill>
              </a:rPr>
              <a:t>Une</a:t>
            </a:r>
            <a:r>
              <a:rPr lang="en-US" sz="1800" b="1" dirty="0" smtClean="0">
                <a:solidFill>
                  <a:schemeClr val="accent2"/>
                </a:solidFill>
              </a:rPr>
              <a:t> condition avec else if</a:t>
            </a:r>
          </a:p>
          <a:p>
            <a:r>
              <a:rPr lang="en-GB" sz="1800" b="1" dirty="0" smtClean="0">
                <a:solidFill>
                  <a:schemeClr val="bg2"/>
                </a:solidFill>
              </a:rPr>
              <a:t>     </a:t>
            </a:r>
            <a:r>
              <a:rPr lang="en-GB" sz="1800" b="1" dirty="0" smtClean="0">
                <a:solidFill>
                  <a:schemeClr val="tx1"/>
                </a:solidFill>
              </a:rPr>
              <a:t>{% </a:t>
            </a:r>
            <a:r>
              <a:rPr lang="en-GB" sz="1800" b="1" dirty="0">
                <a:solidFill>
                  <a:schemeClr val="tx1"/>
                </a:solidFill>
              </a:rPr>
              <a:t>if </a:t>
            </a:r>
            <a:r>
              <a:rPr lang="en-GB" sz="1800" b="1" dirty="0" err="1">
                <a:solidFill>
                  <a:schemeClr val="tx1"/>
                </a:solidFill>
              </a:rPr>
              <a:t>var</a:t>
            </a:r>
            <a:r>
              <a:rPr lang="en-GB" sz="1800" b="1" dirty="0">
                <a:solidFill>
                  <a:schemeClr val="tx1"/>
                </a:solidFill>
              </a:rPr>
              <a:t> </a:t>
            </a:r>
            <a:r>
              <a:rPr lang="en-GB" sz="1800" b="1" dirty="0">
                <a:solidFill>
                  <a:schemeClr val="accent6">
                    <a:lumMod val="50000"/>
                  </a:schemeClr>
                </a:solidFill>
              </a:rPr>
              <a:t>is odd </a:t>
            </a:r>
            <a:r>
              <a:rPr lang="en-GB" sz="1800" b="1" dirty="0" smtClean="0">
                <a:solidFill>
                  <a:schemeClr val="tx1"/>
                </a:solidFill>
              </a:rPr>
              <a:t>%}</a:t>
            </a:r>
          </a:p>
          <a:p>
            <a:pPr lvl="2"/>
            <a:r>
              <a:rPr lang="en-GB" sz="1800" b="1" dirty="0" smtClean="0">
                <a:solidFill>
                  <a:schemeClr val="tx1"/>
                </a:solidFill>
              </a:rPr>
              <a:t>	yes</a:t>
            </a:r>
          </a:p>
          <a:p>
            <a:pPr lvl="1"/>
            <a:r>
              <a:rPr lang="en-GB" sz="1800" b="1" dirty="0" smtClean="0">
                <a:solidFill>
                  <a:schemeClr val="tx1"/>
                </a:solidFill>
              </a:rPr>
              <a:t>	</a:t>
            </a:r>
            <a:r>
              <a:rPr lang="en-GB" sz="1800" b="1" dirty="0" smtClean="0">
                <a:solidFill>
                  <a:schemeClr val="accent6">
                    <a:lumMod val="50000"/>
                  </a:schemeClr>
                </a:solidFill>
              </a:rPr>
              <a:t>{% </a:t>
            </a:r>
            <a:r>
              <a:rPr lang="en-GB" sz="1800" b="1" dirty="0">
                <a:solidFill>
                  <a:schemeClr val="accent6">
                    <a:lumMod val="50000"/>
                  </a:schemeClr>
                </a:solidFill>
              </a:rPr>
              <a:t>else </a:t>
            </a:r>
            <a:r>
              <a:rPr lang="en-GB" sz="1800" b="1" dirty="0" smtClean="0">
                <a:solidFill>
                  <a:schemeClr val="accent6">
                    <a:lumMod val="50000"/>
                  </a:schemeClr>
                </a:solidFill>
              </a:rPr>
              <a:t>%}</a:t>
            </a:r>
            <a:r>
              <a:rPr lang="en-GB" sz="1800" b="1" dirty="0">
                <a:solidFill>
                  <a:schemeClr val="accent6">
                    <a:lumMod val="50000"/>
                  </a:schemeClr>
                </a:solidFill>
              </a:rPr>
              <a:t> </a:t>
            </a:r>
            <a:r>
              <a:rPr lang="en-GB" sz="1800" b="1" dirty="0" smtClean="0">
                <a:solidFill>
                  <a:schemeClr val="tx1"/>
                </a:solidFill>
              </a:rPr>
              <a:t>no</a:t>
            </a:r>
          </a:p>
          <a:p>
            <a:pPr lvl="1"/>
            <a:r>
              <a:rPr lang="en-GB" sz="1800" b="1" dirty="0">
                <a:solidFill>
                  <a:schemeClr val="tx1"/>
                </a:solidFill>
              </a:rPr>
              <a:t> </a:t>
            </a:r>
            <a:r>
              <a:rPr lang="en-GB" sz="1800" b="1" dirty="0" smtClean="0">
                <a:solidFill>
                  <a:schemeClr val="tx1"/>
                </a:solidFill>
              </a:rPr>
              <a:t>    {% </a:t>
            </a:r>
            <a:r>
              <a:rPr lang="en-GB" sz="1800" b="1" dirty="0" err="1">
                <a:solidFill>
                  <a:schemeClr val="tx1"/>
                </a:solidFill>
              </a:rPr>
              <a:t>endif</a:t>
            </a:r>
            <a:r>
              <a:rPr lang="en-GB" sz="1800" b="1" dirty="0">
                <a:solidFill>
                  <a:schemeClr val="tx1"/>
                </a:solidFill>
              </a:rPr>
              <a:t> %}</a:t>
            </a:r>
            <a:endParaRPr lang="en-GB" sz="1800" b="1" dirty="0" smtClean="0">
              <a:solidFill>
                <a:schemeClr val="tx1"/>
              </a:solidFill>
            </a:endParaRPr>
          </a:p>
        </p:txBody>
      </p:sp>
      <p:sp>
        <p:nvSpPr>
          <p:cNvPr id="12" name="ZoneTexte 11"/>
          <p:cNvSpPr txBox="1"/>
          <p:nvPr/>
        </p:nvSpPr>
        <p:spPr>
          <a:xfrm>
            <a:off x="5056636" y="4574144"/>
            <a:ext cx="2993127" cy="369332"/>
          </a:xfrm>
          <a:prstGeom prst="rect">
            <a:avLst/>
          </a:prstGeom>
          <a:noFill/>
        </p:spPr>
        <p:txBody>
          <a:bodyPr wrap="none" rtlCol="1">
            <a:spAutoFit/>
          </a:bodyPr>
          <a:lstStyle/>
          <a:p>
            <a:r>
              <a:rPr lang="en-US" sz="1800" b="1" dirty="0">
                <a:solidFill>
                  <a:schemeClr val="tx1"/>
                </a:solidFill>
              </a:rPr>
              <a:t>{{ </a:t>
            </a:r>
            <a:r>
              <a:rPr lang="en-US" sz="1800" b="1" dirty="0" err="1" smtClean="0">
                <a:solidFill>
                  <a:schemeClr val="tx1"/>
                </a:solidFill>
              </a:rPr>
              <a:t>var</a:t>
            </a:r>
            <a:r>
              <a:rPr lang="en-US" sz="1800" b="1" dirty="0" smtClean="0">
                <a:solidFill>
                  <a:schemeClr val="tx1"/>
                </a:solidFill>
              </a:rPr>
              <a:t> </a:t>
            </a:r>
            <a:r>
              <a:rPr lang="en-US" sz="1800" b="1" dirty="0">
                <a:solidFill>
                  <a:schemeClr val="tx1"/>
                </a:solidFill>
              </a:rPr>
              <a:t>is </a:t>
            </a:r>
            <a:r>
              <a:rPr lang="en-US" sz="1800" b="1" dirty="0" smtClean="0">
                <a:solidFill>
                  <a:schemeClr val="tx1"/>
                </a:solidFill>
              </a:rPr>
              <a:t>odd</a:t>
            </a:r>
            <a:r>
              <a:rPr lang="en-US" sz="1800" b="1" dirty="0" smtClean="0">
                <a:solidFill>
                  <a:schemeClr val="accent6">
                    <a:lumMod val="50000"/>
                  </a:schemeClr>
                </a:solidFill>
              </a:rPr>
              <a:t>?</a:t>
            </a:r>
            <a:r>
              <a:rPr lang="en-US" sz="1800" b="1" dirty="0" smtClean="0">
                <a:solidFill>
                  <a:schemeClr val="tx1"/>
                </a:solidFill>
              </a:rPr>
              <a:t> </a:t>
            </a:r>
            <a:r>
              <a:rPr lang="en-US" sz="1800" b="1" dirty="0">
                <a:solidFill>
                  <a:schemeClr val="tx1"/>
                </a:solidFill>
              </a:rPr>
              <a:t>'yes'</a:t>
            </a:r>
            <a:r>
              <a:rPr lang="en-US" sz="1800" b="1" dirty="0">
                <a:solidFill>
                  <a:schemeClr val="accent6">
                    <a:lumMod val="50000"/>
                  </a:schemeClr>
                </a:solidFill>
              </a:rPr>
              <a:t>:</a:t>
            </a:r>
            <a:r>
              <a:rPr lang="en-US" sz="1800" b="1" dirty="0">
                <a:solidFill>
                  <a:schemeClr val="tx1"/>
                </a:solidFill>
              </a:rPr>
              <a:t> 'no' }}</a:t>
            </a:r>
            <a:endParaRPr lang="fr-FR" dirty="0">
              <a:solidFill>
                <a:schemeClr val="tx1"/>
              </a:solidFill>
            </a:endParaRPr>
          </a:p>
        </p:txBody>
      </p:sp>
      <p:cxnSp>
        <p:nvCxnSpPr>
          <p:cNvPr id="5" name="Connecteur droit avec flèche 4"/>
          <p:cNvCxnSpPr/>
          <p:nvPr/>
        </p:nvCxnSpPr>
        <p:spPr>
          <a:xfrm>
            <a:off x="3366655" y="4763367"/>
            <a:ext cx="149629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3574473" y="5129159"/>
            <a:ext cx="3834703" cy="307777"/>
          </a:xfrm>
          <a:prstGeom prst="rect">
            <a:avLst/>
          </a:prstGeom>
          <a:noFill/>
        </p:spPr>
        <p:txBody>
          <a:bodyPr wrap="none" rtlCol="1">
            <a:spAutoFit/>
          </a:bodyPr>
          <a:lstStyle/>
          <a:p>
            <a:r>
              <a:rPr lang="en-US" dirty="0" err="1" smtClean="0"/>
              <a:t>Pareil</a:t>
            </a:r>
            <a:r>
              <a:rPr lang="en-US" dirty="0" smtClean="0"/>
              <a:t> que                           </a:t>
            </a:r>
            <a:r>
              <a:rPr lang="en-GB" dirty="0"/>
              <a:t>// </a:t>
            </a:r>
            <a:r>
              <a:rPr lang="en-GB" dirty="0" err="1"/>
              <a:t>affiche</a:t>
            </a:r>
            <a:r>
              <a:rPr lang="en-GB" dirty="0"/>
              <a:t> yes </a:t>
            </a:r>
            <a:r>
              <a:rPr lang="en-GB" dirty="0" err="1"/>
              <a:t>ou</a:t>
            </a:r>
            <a:r>
              <a:rPr lang="en-GB" dirty="0"/>
              <a:t> no</a:t>
            </a:r>
            <a:endParaRPr lang="fr-FR" dirty="0"/>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593218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17</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344850" y="150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914400" lvl="0" indent="0" algn="l" rtl="0">
              <a:lnSpc>
                <a:spcPct val="115000"/>
              </a:lnSpc>
              <a:spcBef>
                <a:spcPts val="1100"/>
              </a:spcBef>
              <a:spcAft>
                <a:spcPts val="0"/>
              </a:spcAft>
              <a:buNone/>
            </a:pPr>
            <a:endParaRPr sz="2100" dirty="0">
              <a:solidFill>
                <a:schemeClr val="dk1"/>
              </a:solidFill>
            </a:endParaRPr>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d. </a:t>
            </a:r>
            <a:r>
              <a:rPr lang="fr-FR" sz="2400" b="1" dirty="0" smtClean="0">
                <a:solidFill>
                  <a:srgbClr val="CC4125"/>
                </a:solidFill>
                <a:latin typeface="Calibri"/>
                <a:ea typeface="Calibri"/>
                <a:cs typeface="Calibri"/>
                <a:sym typeface="Calibri"/>
              </a:rPr>
              <a:t>Condition </a:t>
            </a:r>
            <a:r>
              <a:rPr lang="fr-FR" sz="2400" b="1" dirty="0">
                <a:solidFill>
                  <a:srgbClr val="CC4125"/>
                </a:solidFill>
                <a:latin typeface="Calibri"/>
                <a:ea typeface="Calibri"/>
                <a:cs typeface="Calibri"/>
                <a:sym typeface="Calibri"/>
              </a:rPr>
              <a:t>IF : {% if … %} … {% </a:t>
            </a:r>
            <a:r>
              <a:rPr lang="fr-FR" sz="2400" b="1" dirty="0" err="1">
                <a:solidFill>
                  <a:srgbClr val="CC4125"/>
                </a:solidFill>
                <a:latin typeface="Calibri"/>
                <a:ea typeface="Calibri"/>
                <a:cs typeface="Calibri"/>
                <a:sym typeface="Calibri"/>
              </a:rPr>
              <a:t>endif</a:t>
            </a:r>
            <a:r>
              <a:rPr lang="fr-FR" sz="2400" b="1" dirty="0">
                <a:solidFill>
                  <a:srgbClr val="CC4125"/>
                </a:solidFill>
                <a:latin typeface="Calibri"/>
                <a:ea typeface="Calibri"/>
                <a:cs typeface="Calibri"/>
                <a:sym typeface="Calibri"/>
              </a:rPr>
              <a:t> %}</a:t>
            </a:r>
            <a:endParaRPr sz="2400" b="1" dirty="0">
              <a:solidFill>
                <a:srgbClr val="CC4125"/>
              </a:solidFill>
              <a:latin typeface="Calibri"/>
              <a:ea typeface="Calibri"/>
              <a:cs typeface="Calibri"/>
              <a:sym typeface="Calibri"/>
            </a:endParaRPr>
          </a:p>
        </p:txBody>
      </p:sp>
      <p:sp>
        <p:nvSpPr>
          <p:cNvPr id="3" name="ZoneTexte 2"/>
          <p:cNvSpPr txBox="1"/>
          <p:nvPr/>
        </p:nvSpPr>
        <p:spPr>
          <a:xfrm>
            <a:off x="344850" y="1517576"/>
            <a:ext cx="8341950" cy="2585323"/>
          </a:xfrm>
          <a:prstGeom prst="rect">
            <a:avLst/>
          </a:prstGeom>
          <a:noFill/>
        </p:spPr>
        <p:txBody>
          <a:bodyPr wrap="square" rtlCol="1">
            <a:spAutoFit/>
          </a:bodyPr>
          <a:lstStyle/>
          <a:p>
            <a:endParaRPr lang="fr-FR" sz="1800" b="1" dirty="0"/>
          </a:p>
          <a:p>
            <a:pPr marL="285750" indent="-285750">
              <a:buFont typeface="Arial" panose="020B0604020202020204" pitchFamily="34" charset="0"/>
              <a:buChar char="•"/>
            </a:pPr>
            <a:r>
              <a:rPr lang="fr-FR" sz="1800" b="1" dirty="0" smtClean="0"/>
              <a:t>Tests utiles:</a:t>
            </a:r>
          </a:p>
          <a:p>
            <a:pPr lvl="1"/>
            <a:r>
              <a:rPr lang="fr-FR" sz="1800" b="1" dirty="0"/>
              <a:t>	</a:t>
            </a:r>
            <a:r>
              <a:rPr lang="fr-FR" sz="1800" b="1" dirty="0" err="1" smtClean="0"/>
              <a:t>is</a:t>
            </a:r>
            <a:r>
              <a:rPr lang="fr-FR" sz="1800" b="1" dirty="0" smtClean="0"/>
              <a:t> </a:t>
            </a:r>
            <a:r>
              <a:rPr lang="fr-FR" sz="1800" b="1" dirty="0" err="1"/>
              <a:t>null</a:t>
            </a:r>
            <a:r>
              <a:rPr lang="fr-FR" sz="1800" b="1" dirty="0"/>
              <a:t>:</a:t>
            </a:r>
            <a:r>
              <a:rPr lang="fr-FR" sz="1800" dirty="0"/>
              <a:t> si est </a:t>
            </a:r>
            <a:r>
              <a:rPr lang="fr-FR" sz="1800" dirty="0" err="1"/>
              <a:t>null</a:t>
            </a:r>
            <a:r>
              <a:rPr lang="fr-FR" sz="1800" dirty="0"/>
              <a:t> ;</a:t>
            </a:r>
            <a:br>
              <a:rPr lang="fr-FR" sz="1800" dirty="0"/>
            </a:br>
            <a:r>
              <a:rPr lang="fr-FR" sz="1800" dirty="0" smtClean="0"/>
              <a:t>	</a:t>
            </a:r>
            <a:r>
              <a:rPr lang="fr-FR" sz="1800" b="1" dirty="0" err="1" smtClean="0"/>
              <a:t>is</a:t>
            </a:r>
            <a:r>
              <a:rPr lang="fr-FR" sz="1800" b="1" dirty="0" smtClean="0"/>
              <a:t> </a:t>
            </a:r>
            <a:r>
              <a:rPr lang="fr-FR" sz="1800" b="1" dirty="0"/>
              <a:t>constant:</a:t>
            </a:r>
            <a:r>
              <a:rPr lang="fr-FR" sz="1800" dirty="0"/>
              <a:t> comparer si est une constante ;</a:t>
            </a:r>
            <a:br>
              <a:rPr lang="fr-FR" sz="1800" dirty="0"/>
            </a:br>
            <a:r>
              <a:rPr lang="fr-FR" sz="1800" dirty="0" smtClean="0"/>
              <a:t>	</a:t>
            </a:r>
            <a:r>
              <a:rPr lang="fr-FR" sz="1800" b="1" dirty="0" err="1" smtClean="0"/>
              <a:t>is</a:t>
            </a:r>
            <a:r>
              <a:rPr lang="fr-FR" sz="1800" b="1" dirty="0" smtClean="0"/>
              <a:t> </a:t>
            </a:r>
            <a:r>
              <a:rPr lang="fr-FR" sz="1800" b="1" dirty="0"/>
              <a:t>divisible by(</a:t>
            </a:r>
            <a:r>
              <a:rPr lang="fr-FR" sz="1800" i="1" dirty="0"/>
              <a:t>x</a:t>
            </a:r>
            <a:r>
              <a:rPr lang="fr-FR" sz="1800" b="1" dirty="0"/>
              <a:t>):</a:t>
            </a:r>
            <a:r>
              <a:rPr lang="fr-FR" sz="1800" dirty="0"/>
              <a:t> si est divisible par </a:t>
            </a:r>
            <a:r>
              <a:rPr lang="fr-FR" sz="1800" i="1" dirty="0"/>
              <a:t>x </a:t>
            </a:r>
            <a:r>
              <a:rPr lang="fr-FR" sz="1800" dirty="0"/>
              <a:t>;</a:t>
            </a:r>
            <a:br>
              <a:rPr lang="fr-FR" sz="1800" dirty="0"/>
            </a:br>
            <a:r>
              <a:rPr lang="fr-FR" sz="1800" dirty="0" smtClean="0"/>
              <a:t>	</a:t>
            </a:r>
            <a:r>
              <a:rPr lang="fr-FR" sz="1800" b="1" dirty="0" err="1" smtClean="0"/>
              <a:t>is</a:t>
            </a:r>
            <a:r>
              <a:rPr lang="fr-FR" sz="1800" b="1" dirty="0" smtClean="0"/>
              <a:t> </a:t>
            </a:r>
            <a:r>
              <a:rPr lang="fr-FR" sz="1800" b="1" dirty="0" err="1"/>
              <a:t>even</a:t>
            </a:r>
            <a:r>
              <a:rPr lang="fr-FR" sz="1800" b="1" dirty="0"/>
              <a:t>:</a:t>
            </a:r>
            <a:r>
              <a:rPr lang="fr-FR" sz="1800" dirty="0"/>
              <a:t> si est pair ;</a:t>
            </a:r>
            <a:br>
              <a:rPr lang="fr-FR" sz="1800" dirty="0"/>
            </a:br>
            <a:r>
              <a:rPr lang="fr-FR" sz="1800" dirty="0" smtClean="0"/>
              <a:t>	</a:t>
            </a:r>
            <a:r>
              <a:rPr lang="fr-FR" sz="1800" b="1" dirty="0" err="1" smtClean="0"/>
              <a:t>is</a:t>
            </a:r>
            <a:r>
              <a:rPr lang="fr-FR" sz="1800" b="1" dirty="0" smtClean="0"/>
              <a:t> </a:t>
            </a:r>
            <a:r>
              <a:rPr lang="fr-FR" sz="1800" b="1" dirty="0" err="1"/>
              <a:t>odd</a:t>
            </a:r>
            <a:r>
              <a:rPr lang="fr-FR" sz="1800" b="1" dirty="0"/>
              <a:t>:</a:t>
            </a:r>
            <a:r>
              <a:rPr lang="fr-FR" sz="1800" dirty="0"/>
              <a:t> si est impair ;</a:t>
            </a:r>
            <a:br>
              <a:rPr lang="fr-FR" sz="1800" dirty="0"/>
            </a:br>
            <a:r>
              <a:rPr lang="fr-FR" sz="1800" dirty="0" smtClean="0"/>
              <a:t>	</a:t>
            </a:r>
            <a:r>
              <a:rPr lang="fr-FR" sz="1800" b="1" dirty="0" err="1" smtClean="0"/>
              <a:t>is</a:t>
            </a:r>
            <a:r>
              <a:rPr lang="fr-FR" sz="1800" b="1" dirty="0" smtClean="0"/>
              <a:t> </a:t>
            </a:r>
            <a:r>
              <a:rPr lang="fr-FR" sz="1800" b="1" dirty="0" err="1"/>
              <a:t>iterable</a:t>
            </a:r>
            <a:r>
              <a:rPr lang="fr-FR" sz="1800" b="1" dirty="0"/>
              <a:t>:</a:t>
            </a:r>
            <a:r>
              <a:rPr lang="fr-FR" sz="1800" dirty="0"/>
              <a:t> si est du type </a:t>
            </a:r>
            <a:r>
              <a:rPr lang="fr-FR" sz="1800" dirty="0" err="1"/>
              <a:t>itérable</a:t>
            </a:r>
            <a:r>
              <a:rPr lang="fr-FR" sz="1800" dirty="0"/>
              <a:t> (comme une liste) ;</a:t>
            </a:r>
            <a:br>
              <a:rPr lang="fr-FR" sz="1800" dirty="0"/>
            </a:br>
            <a:r>
              <a:rPr lang="fr-FR" sz="1800" dirty="0" smtClean="0"/>
              <a:t>	</a:t>
            </a:r>
            <a:r>
              <a:rPr lang="fr-FR" sz="1800" b="1" dirty="0" err="1" smtClean="0"/>
              <a:t>is</a:t>
            </a:r>
            <a:r>
              <a:rPr lang="fr-FR" sz="1800" b="1" dirty="0" smtClean="0"/>
              <a:t> </a:t>
            </a:r>
            <a:r>
              <a:rPr lang="fr-FR" sz="1800" b="1" dirty="0" err="1"/>
              <a:t>same</a:t>
            </a:r>
            <a:r>
              <a:rPr lang="fr-FR" sz="1800" b="1" dirty="0"/>
              <a:t> as:</a:t>
            </a:r>
            <a:r>
              <a:rPr lang="fr-FR" sz="1800" dirty="0"/>
              <a:t> comparer 2 variables (en </a:t>
            </a:r>
            <a:r>
              <a:rPr lang="fr-FR" sz="1800" dirty="0" err="1"/>
              <a:t>php</a:t>
            </a:r>
            <a:r>
              <a:rPr lang="fr-FR" sz="1800" dirty="0"/>
              <a:t> correspond ===).</a:t>
            </a:r>
            <a:endParaRPr lang="en-GB" sz="1800" dirty="0" smtClean="0"/>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1765191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18</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0" y="1500200"/>
            <a:ext cx="868695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742950" lvl="2" indent="-285750">
              <a:lnSpc>
                <a:spcPct val="115000"/>
              </a:lnSpc>
              <a:spcBef>
                <a:spcPts val="1100"/>
              </a:spcBef>
              <a:buFont typeface="Arial" panose="020B0604020202020204" pitchFamily="34" charset="0"/>
              <a:buChar char="•"/>
            </a:pPr>
            <a:r>
              <a:rPr lang="fr-FR" sz="1600" dirty="0" smtClean="0"/>
              <a:t>Parcourir un tableau associatif</a:t>
            </a:r>
          </a:p>
          <a:p>
            <a:pPr marL="457200" lvl="0">
              <a:lnSpc>
                <a:spcPct val="115000"/>
              </a:lnSpc>
              <a:spcBef>
                <a:spcPts val="1100"/>
              </a:spcBef>
            </a:pPr>
            <a:r>
              <a:rPr lang="en-GB" sz="1600" b="1" dirty="0" smtClean="0"/>
              <a:t>	{% </a:t>
            </a:r>
            <a:r>
              <a:rPr lang="en-GB" sz="1600" b="1" dirty="0"/>
              <a:t>for </a:t>
            </a:r>
            <a:r>
              <a:rPr lang="en-GB" sz="1600" b="1" dirty="0" err="1"/>
              <a:t>produit</a:t>
            </a:r>
            <a:r>
              <a:rPr lang="en-GB" sz="1600" b="1" dirty="0"/>
              <a:t> in </a:t>
            </a:r>
            <a:r>
              <a:rPr lang="en-GB" sz="1600" b="1" dirty="0" err="1"/>
              <a:t>produits</a:t>
            </a:r>
            <a:r>
              <a:rPr lang="en-GB" sz="1600" b="1" dirty="0"/>
              <a:t> %} </a:t>
            </a:r>
            <a:endParaRPr lang="en-GB" sz="1600" b="1" dirty="0" smtClean="0"/>
          </a:p>
          <a:p>
            <a:pPr marL="457200" lvl="0">
              <a:lnSpc>
                <a:spcPct val="115000"/>
              </a:lnSpc>
              <a:spcBef>
                <a:spcPts val="1100"/>
              </a:spcBef>
            </a:pPr>
            <a:r>
              <a:rPr lang="en-GB" sz="1600" b="1" dirty="0" smtClean="0"/>
              <a:t>		{{ </a:t>
            </a:r>
            <a:r>
              <a:rPr lang="en-GB" sz="1600" b="1" dirty="0" err="1"/>
              <a:t>produit.nom</a:t>
            </a:r>
            <a:r>
              <a:rPr lang="en-GB" sz="1600" b="1" dirty="0"/>
              <a:t> </a:t>
            </a:r>
            <a:r>
              <a:rPr lang="en-GB" sz="1600" b="1" dirty="0" smtClean="0"/>
              <a:t>}}</a:t>
            </a:r>
          </a:p>
          <a:p>
            <a:pPr marL="457200" lvl="0">
              <a:lnSpc>
                <a:spcPct val="115000"/>
              </a:lnSpc>
              <a:spcBef>
                <a:spcPts val="1100"/>
              </a:spcBef>
            </a:pPr>
            <a:r>
              <a:rPr lang="en-GB" sz="1600" b="1" dirty="0" smtClean="0"/>
              <a:t>	 </a:t>
            </a:r>
            <a:r>
              <a:rPr lang="en-GB" sz="1600" b="1" dirty="0"/>
              <a:t>{% </a:t>
            </a:r>
            <a:r>
              <a:rPr lang="en-GB" sz="1600" b="1" dirty="0" err="1"/>
              <a:t>endfor</a:t>
            </a:r>
            <a:r>
              <a:rPr lang="en-GB" sz="1600" b="1" dirty="0"/>
              <a:t> </a:t>
            </a:r>
            <a:r>
              <a:rPr lang="en-GB" sz="1600" b="1" dirty="0" smtClean="0"/>
              <a:t>%}</a:t>
            </a:r>
          </a:p>
          <a:p>
            <a:pPr marL="742950" lvl="0" indent="-285750">
              <a:lnSpc>
                <a:spcPct val="115000"/>
              </a:lnSpc>
              <a:spcBef>
                <a:spcPts val="1100"/>
              </a:spcBef>
              <a:buFont typeface="Arial" panose="020B0604020202020204" pitchFamily="34" charset="0"/>
              <a:buChar char="•"/>
            </a:pPr>
            <a:r>
              <a:rPr lang="fr-FR" sz="1600" dirty="0" smtClean="0">
                <a:solidFill>
                  <a:schemeClr val="dk1"/>
                </a:solidFill>
              </a:rPr>
              <a:t>Parcourir </a:t>
            </a:r>
            <a:r>
              <a:rPr lang="fr-FR" sz="1600" dirty="0">
                <a:solidFill>
                  <a:schemeClr val="dk1"/>
                </a:solidFill>
              </a:rPr>
              <a:t>un tableau </a:t>
            </a:r>
            <a:r>
              <a:rPr lang="fr-FR" sz="1600" dirty="0" err="1">
                <a:solidFill>
                  <a:schemeClr val="dk1"/>
                </a:solidFill>
              </a:rPr>
              <a:t>indexé:</a:t>
            </a:r>
            <a:r>
              <a:rPr lang="fr-FR" sz="1600" dirty="0" err="1"/>
              <a:t>affiche</a:t>
            </a:r>
            <a:r>
              <a:rPr lang="fr-FR" sz="1600" dirty="0"/>
              <a:t> 0123456789 </a:t>
            </a:r>
          </a:p>
          <a:p>
            <a:pPr marL="914400" lvl="1">
              <a:lnSpc>
                <a:spcPct val="115000"/>
              </a:lnSpc>
              <a:spcBef>
                <a:spcPts val="1100"/>
              </a:spcBef>
            </a:pPr>
            <a:r>
              <a:rPr lang="fr-FR" sz="1600" b="1" dirty="0"/>
              <a:t>	{% for i in 0..9 %}    // pareil que {% for i in range(0, 9) %} </a:t>
            </a:r>
          </a:p>
          <a:p>
            <a:pPr marL="914400" lvl="1">
              <a:lnSpc>
                <a:spcPct val="115000"/>
              </a:lnSpc>
              <a:spcBef>
                <a:spcPts val="1100"/>
              </a:spcBef>
            </a:pPr>
            <a:r>
              <a:rPr lang="fr-FR" sz="1600" b="1" dirty="0"/>
              <a:t>		{{ i }} </a:t>
            </a:r>
          </a:p>
          <a:p>
            <a:pPr marL="914400" lvl="1">
              <a:lnSpc>
                <a:spcPct val="115000"/>
              </a:lnSpc>
              <a:spcBef>
                <a:spcPts val="1100"/>
              </a:spcBef>
            </a:pPr>
            <a:r>
              <a:rPr lang="fr-FR" sz="1600" b="1" dirty="0"/>
              <a:t>	{% </a:t>
            </a:r>
            <a:r>
              <a:rPr lang="fr-FR" sz="1600" b="1" dirty="0" err="1"/>
              <a:t>endfor</a:t>
            </a:r>
            <a:r>
              <a:rPr lang="fr-FR" sz="1600" b="1" dirty="0"/>
              <a:t> %}</a:t>
            </a:r>
          </a:p>
          <a:p>
            <a:pPr marL="457200" lvl="0">
              <a:lnSpc>
                <a:spcPct val="115000"/>
              </a:lnSpc>
              <a:spcBef>
                <a:spcPts val="1100"/>
              </a:spcBef>
            </a:pPr>
            <a:endParaRPr sz="2100" b="1" dirty="0"/>
          </a:p>
          <a:p>
            <a:pPr marL="457200" lvl="0" indent="0" algn="l" rtl="0">
              <a:lnSpc>
                <a:spcPct val="115000"/>
              </a:lnSpc>
              <a:spcBef>
                <a:spcPts val="1100"/>
              </a:spcBef>
              <a:spcAft>
                <a:spcPts val="0"/>
              </a:spcAft>
              <a:buNone/>
            </a:pPr>
            <a:endParaRPr sz="2100" b="1" dirty="0"/>
          </a:p>
          <a:p>
            <a:pPr marL="457200" lvl="0" indent="0" algn="l" rtl="0">
              <a:lnSpc>
                <a:spcPct val="115000"/>
              </a:lnSpc>
              <a:spcBef>
                <a:spcPts val="1100"/>
              </a:spcBef>
              <a:spcAft>
                <a:spcPts val="0"/>
              </a:spcAft>
              <a:buNone/>
            </a:pP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smtClean="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e. </a:t>
            </a:r>
            <a:r>
              <a:rPr lang="fr-FR" sz="2400" b="1" dirty="0" smtClean="0">
                <a:solidFill>
                  <a:srgbClr val="CC4125"/>
                </a:solidFill>
                <a:latin typeface="Calibri"/>
                <a:ea typeface="Calibri"/>
                <a:cs typeface="Calibri"/>
                <a:sym typeface="Calibri"/>
              </a:rPr>
              <a:t>Parcourir un tableau</a:t>
            </a:r>
            <a:endParaRPr sz="2400" b="1" dirty="0">
              <a:solidFill>
                <a:srgbClr val="CC4125"/>
              </a:solidFill>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545777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19</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0" y="1500200"/>
            <a:ext cx="868695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742950" lvl="2" indent="-285750">
              <a:lnSpc>
                <a:spcPct val="115000"/>
              </a:lnSpc>
              <a:spcBef>
                <a:spcPts val="1100"/>
              </a:spcBef>
              <a:buFont typeface="Arial" panose="020B0604020202020204" pitchFamily="34" charset="0"/>
              <a:buChar char="•"/>
            </a:pPr>
            <a:r>
              <a:rPr lang="fr-FR" sz="1600" dirty="0" smtClean="0"/>
              <a:t>Parcourir un tableau associatif </a:t>
            </a:r>
            <a:r>
              <a:rPr lang="en-GB" sz="1600" dirty="0"/>
              <a:t>avec </a:t>
            </a:r>
            <a:r>
              <a:rPr lang="en-GB" sz="1600" dirty="0" err="1"/>
              <a:t>une</a:t>
            </a:r>
            <a:r>
              <a:rPr lang="en-GB" sz="1600" dirty="0"/>
              <a:t> condition</a:t>
            </a:r>
            <a:r>
              <a:rPr lang="en-GB" sz="1600" dirty="0" smtClean="0"/>
              <a:t>:</a:t>
            </a:r>
          </a:p>
          <a:p>
            <a:pPr marL="457200" lvl="2">
              <a:lnSpc>
                <a:spcPct val="115000"/>
              </a:lnSpc>
              <a:spcBef>
                <a:spcPts val="1100"/>
              </a:spcBef>
            </a:pPr>
            <a:r>
              <a:rPr lang="en-GB" sz="1600" dirty="0"/>
              <a:t>	</a:t>
            </a:r>
            <a:r>
              <a:rPr lang="en-GB" sz="1600" b="1" dirty="0" smtClean="0"/>
              <a:t>{% </a:t>
            </a:r>
            <a:r>
              <a:rPr lang="en-GB" sz="1600" b="1" dirty="0"/>
              <a:t>for </a:t>
            </a:r>
            <a:r>
              <a:rPr lang="en-GB" sz="1600" b="1" dirty="0" err="1"/>
              <a:t>produit</a:t>
            </a:r>
            <a:r>
              <a:rPr lang="en-GB" sz="1600" b="1" dirty="0"/>
              <a:t> in </a:t>
            </a:r>
            <a:r>
              <a:rPr lang="en-GB" sz="1600" b="1" dirty="0" err="1"/>
              <a:t>produits</a:t>
            </a:r>
            <a:r>
              <a:rPr lang="en-GB" sz="1600" b="1" dirty="0"/>
              <a:t> if </a:t>
            </a:r>
            <a:r>
              <a:rPr lang="en-GB" sz="1600" b="1" dirty="0" err="1"/>
              <a:t>produit.etat</a:t>
            </a:r>
            <a:r>
              <a:rPr lang="en-GB" sz="1600" b="1" dirty="0"/>
              <a:t>==1 %} </a:t>
            </a:r>
            <a:endParaRPr lang="en-GB" sz="1600" b="1" dirty="0" smtClean="0"/>
          </a:p>
          <a:p>
            <a:pPr marL="457200" lvl="2">
              <a:lnSpc>
                <a:spcPct val="115000"/>
              </a:lnSpc>
              <a:spcBef>
                <a:spcPts val="1100"/>
              </a:spcBef>
            </a:pPr>
            <a:r>
              <a:rPr lang="en-GB" sz="1600" b="1" dirty="0"/>
              <a:t>	</a:t>
            </a:r>
            <a:r>
              <a:rPr lang="en-GB" sz="1600" b="1" dirty="0" smtClean="0"/>
              <a:t>	{{ </a:t>
            </a:r>
            <a:r>
              <a:rPr lang="en-GB" sz="1600" b="1" dirty="0" err="1"/>
              <a:t>produit.nom</a:t>
            </a:r>
            <a:r>
              <a:rPr lang="en-GB" sz="1600" b="1" dirty="0"/>
              <a:t> }} </a:t>
            </a:r>
            <a:endParaRPr lang="en-GB" sz="1600" b="1" dirty="0" smtClean="0"/>
          </a:p>
          <a:p>
            <a:pPr marL="457200" lvl="2">
              <a:lnSpc>
                <a:spcPct val="115000"/>
              </a:lnSpc>
              <a:spcBef>
                <a:spcPts val="1100"/>
              </a:spcBef>
            </a:pPr>
            <a:r>
              <a:rPr lang="en-GB" sz="1600" b="1" dirty="0"/>
              <a:t>	</a:t>
            </a:r>
            <a:r>
              <a:rPr lang="en-GB" sz="1600" b="1" dirty="0" smtClean="0"/>
              <a:t>{% </a:t>
            </a:r>
            <a:r>
              <a:rPr lang="en-GB" sz="1600" b="1" dirty="0" err="1"/>
              <a:t>endfor</a:t>
            </a:r>
            <a:r>
              <a:rPr lang="en-GB" sz="1600" b="1" dirty="0"/>
              <a:t> </a:t>
            </a:r>
            <a:r>
              <a:rPr lang="en-GB" sz="1600" b="1" dirty="0" smtClean="0"/>
              <a:t>%}</a:t>
            </a:r>
            <a:endParaRPr lang="fr-FR" sz="1600" b="1" dirty="0"/>
          </a:p>
          <a:p>
            <a:pPr marL="742950" lvl="2" indent="-285750">
              <a:lnSpc>
                <a:spcPct val="115000"/>
              </a:lnSpc>
              <a:spcBef>
                <a:spcPts val="1100"/>
              </a:spcBef>
              <a:buFont typeface="Arial" panose="020B0604020202020204" pitchFamily="34" charset="0"/>
              <a:buChar char="•"/>
            </a:pPr>
            <a:r>
              <a:rPr lang="fr-FR" sz="1600" dirty="0"/>
              <a:t>Parcourir un tableau associatif </a:t>
            </a:r>
            <a:r>
              <a:rPr lang="en-GB" sz="1600" dirty="0"/>
              <a:t>avec </a:t>
            </a:r>
            <a:r>
              <a:rPr lang="en-GB" sz="1600" dirty="0" err="1"/>
              <a:t>une</a:t>
            </a:r>
            <a:r>
              <a:rPr lang="en-GB" sz="1600" dirty="0"/>
              <a:t> </a:t>
            </a:r>
            <a:r>
              <a:rPr lang="en-GB" sz="1600" dirty="0" smtClean="0"/>
              <a:t>condition vide:</a:t>
            </a:r>
            <a:endParaRPr lang="fr-FR" sz="1600" dirty="0"/>
          </a:p>
          <a:p>
            <a:pPr marL="914400" lvl="1">
              <a:lnSpc>
                <a:spcPct val="115000"/>
              </a:lnSpc>
              <a:spcBef>
                <a:spcPts val="1100"/>
              </a:spcBef>
            </a:pPr>
            <a:r>
              <a:rPr lang="en-GB" sz="1600" b="1" dirty="0" smtClean="0"/>
              <a:t>{% </a:t>
            </a:r>
            <a:r>
              <a:rPr lang="en-GB" sz="1600" b="1" dirty="0"/>
              <a:t>for article in articles %} </a:t>
            </a:r>
            <a:endParaRPr lang="en-GB" sz="1600" b="1" dirty="0" smtClean="0"/>
          </a:p>
          <a:p>
            <a:pPr marL="914400" lvl="1">
              <a:lnSpc>
                <a:spcPct val="115000"/>
              </a:lnSpc>
              <a:spcBef>
                <a:spcPts val="1100"/>
              </a:spcBef>
            </a:pPr>
            <a:r>
              <a:rPr lang="en-GB" sz="1600" b="1" dirty="0"/>
              <a:t>	</a:t>
            </a:r>
            <a:r>
              <a:rPr lang="en-GB" sz="1600" b="1" dirty="0" smtClean="0"/>
              <a:t>{{ </a:t>
            </a:r>
            <a:r>
              <a:rPr lang="en-GB" sz="1600" b="1" dirty="0" err="1"/>
              <a:t>article.nom</a:t>
            </a:r>
            <a:r>
              <a:rPr lang="en-GB" sz="1600" b="1" dirty="0"/>
              <a:t> }} </a:t>
            </a:r>
            <a:endParaRPr lang="en-GB" sz="1600" b="1" dirty="0" smtClean="0"/>
          </a:p>
          <a:p>
            <a:pPr marL="914400" lvl="1">
              <a:lnSpc>
                <a:spcPct val="115000"/>
              </a:lnSpc>
              <a:spcBef>
                <a:spcPts val="1100"/>
              </a:spcBef>
            </a:pPr>
            <a:r>
              <a:rPr lang="en-GB" sz="1600" b="1" dirty="0" smtClean="0"/>
              <a:t>{% </a:t>
            </a:r>
            <a:r>
              <a:rPr lang="en-GB" sz="1600" b="1" dirty="0"/>
              <a:t>else %} pas </a:t>
            </a:r>
            <a:r>
              <a:rPr lang="en-GB" sz="1600" b="1" dirty="0" err="1"/>
              <a:t>d'article</a:t>
            </a:r>
            <a:r>
              <a:rPr lang="en-GB" sz="1600" b="1" dirty="0"/>
              <a:t> </a:t>
            </a:r>
            <a:r>
              <a:rPr lang="en-GB" sz="1600" b="1" dirty="0" err="1"/>
              <a:t>trouvé</a:t>
            </a:r>
            <a:r>
              <a:rPr lang="en-GB" sz="1600" b="1" dirty="0"/>
              <a:t> </a:t>
            </a:r>
            <a:endParaRPr lang="en-GB" sz="1600" b="1" dirty="0" smtClean="0"/>
          </a:p>
          <a:p>
            <a:pPr marL="914400" lvl="1">
              <a:lnSpc>
                <a:spcPct val="115000"/>
              </a:lnSpc>
              <a:spcBef>
                <a:spcPts val="1100"/>
              </a:spcBef>
            </a:pPr>
            <a:r>
              <a:rPr lang="en-GB" sz="1600" b="1" dirty="0" smtClean="0"/>
              <a:t>{% </a:t>
            </a:r>
            <a:r>
              <a:rPr lang="en-GB" sz="1600" b="1" dirty="0" err="1"/>
              <a:t>endfor</a:t>
            </a:r>
            <a:r>
              <a:rPr lang="en-GB" sz="1600" b="1" dirty="0"/>
              <a:t> %}</a:t>
            </a:r>
            <a:endParaRPr sz="1600" b="1" dirty="0"/>
          </a:p>
          <a:p>
            <a:pPr marL="457200" lvl="0" indent="0" algn="l" rtl="0">
              <a:lnSpc>
                <a:spcPct val="115000"/>
              </a:lnSpc>
              <a:spcBef>
                <a:spcPts val="1100"/>
              </a:spcBef>
              <a:spcAft>
                <a:spcPts val="0"/>
              </a:spcAft>
              <a:buNone/>
            </a:pP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smtClean="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e. </a:t>
            </a:r>
            <a:r>
              <a:rPr lang="fr-FR" sz="2400" b="1" dirty="0" smtClean="0">
                <a:solidFill>
                  <a:srgbClr val="CC4125"/>
                </a:solidFill>
                <a:latin typeface="Calibri"/>
                <a:ea typeface="Calibri"/>
                <a:cs typeface="Calibri"/>
                <a:sym typeface="Calibri"/>
              </a:rPr>
              <a:t>Parcourir un tableau</a:t>
            </a:r>
            <a:endParaRPr sz="2400" b="1" dirty="0">
              <a:solidFill>
                <a:srgbClr val="CC4125"/>
              </a:solidFill>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626599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sz="4400">
              <a:solidFill>
                <a:schemeClr val="dk1"/>
              </a:solidFill>
              <a:latin typeface="Calibri"/>
              <a:ea typeface="Calibri"/>
              <a:cs typeface="Calibri"/>
              <a:sym typeface="Calibri"/>
            </a:endParaRPr>
          </a:p>
        </p:txBody>
      </p:sp>
      <p:pic>
        <p:nvPicPr>
          <p:cNvPr id="105" name="Google Shape;105;p2"/>
          <p:cNvPicPr preferRelativeResize="0"/>
          <p:nvPr/>
        </p:nvPicPr>
        <p:blipFill rotWithShape="1">
          <a:blip r:embed="rId3">
            <a:alphaModFix/>
          </a:blip>
          <a:srcRect/>
          <a:stretch/>
        </p:blipFill>
        <p:spPr>
          <a:xfrm>
            <a:off x="0" y="-71437"/>
            <a:ext cx="9326562" cy="7056437"/>
          </a:xfrm>
          <a:prstGeom prst="rect">
            <a:avLst/>
          </a:prstGeom>
          <a:noFill/>
          <a:ln>
            <a:noFill/>
          </a:ln>
        </p:spPr>
      </p:pic>
      <p:pic>
        <p:nvPicPr>
          <p:cNvPr id="106" name="Google Shape;106;p2"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107" name="Google Shape;107;p2"/>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pic>
        <p:nvPicPr>
          <p:cNvPr id="109" name="Google Shape;109;p2" descr="D:\esprit 2014\ESPRIT 2014\charte essprit 2014\render\support final\triangle.png"/>
          <p:cNvPicPr preferRelativeResize="0"/>
          <p:nvPr/>
        </p:nvPicPr>
        <p:blipFill rotWithShape="1">
          <a:blip r:embed="rId5">
            <a:alphaModFix/>
          </a:blip>
          <a:srcRect/>
          <a:stretch/>
        </p:blipFill>
        <p:spPr>
          <a:xfrm>
            <a:off x="7173912" y="157162"/>
            <a:ext cx="2000250" cy="1377950"/>
          </a:xfrm>
          <a:prstGeom prst="rect">
            <a:avLst/>
          </a:prstGeom>
          <a:noFill/>
          <a:ln>
            <a:noFill/>
          </a:ln>
        </p:spPr>
      </p:pic>
      <p:sp>
        <p:nvSpPr>
          <p:cNvPr id="110" name="Google Shape;110;p2"/>
          <p:cNvSpPr txBox="1">
            <a:spLocks noGrp="1"/>
          </p:cNvSpPr>
          <p:nvPr>
            <p:ph type="body" idx="1"/>
          </p:nvPr>
        </p:nvSpPr>
        <p:spPr>
          <a:xfrm>
            <a:off x="457200" y="806550"/>
            <a:ext cx="8229600" cy="54306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SzPts val="1800"/>
              <a:buAutoNum type="arabicPeriod"/>
            </a:pPr>
            <a:r>
              <a:rPr lang="en-US" sz="1800" dirty="0" err="1"/>
              <a:t>Qu'est</a:t>
            </a:r>
            <a:r>
              <a:rPr lang="en-US" sz="1800" dirty="0"/>
              <a:t> </a:t>
            </a:r>
            <a:r>
              <a:rPr lang="en-US" sz="1800" dirty="0" err="1"/>
              <a:t>ce</a:t>
            </a:r>
            <a:r>
              <a:rPr lang="en-US" sz="1800" dirty="0"/>
              <a:t> </a:t>
            </a:r>
            <a:r>
              <a:rPr lang="en-US" sz="1800" dirty="0" err="1"/>
              <a:t>qu'un</a:t>
            </a:r>
            <a:r>
              <a:rPr lang="en-US" sz="1800" dirty="0"/>
              <a:t> </a:t>
            </a:r>
            <a:r>
              <a:rPr lang="en-US" sz="1800" dirty="0" err="1"/>
              <a:t>moteur</a:t>
            </a:r>
            <a:r>
              <a:rPr lang="en-US" sz="1800" dirty="0"/>
              <a:t> de templates</a:t>
            </a:r>
            <a:endParaRPr sz="1800" dirty="0"/>
          </a:p>
          <a:p>
            <a:pPr lvl="0">
              <a:spcBef>
                <a:spcPts val="0"/>
              </a:spcBef>
              <a:buAutoNum type="arabicPeriod"/>
            </a:pPr>
            <a:r>
              <a:rPr lang="en-US" sz="1800" dirty="0" err="1" smtClean="0"/>
              <a:t>Retourner</a:t>
            </a:r>
            <a:r>
              <a:rPr lang="en-US" sz="1800" dirty="0" smtClean="0"/>
              <a:t> </a:t>
            </a:r>
            <a:r>
              <a:rPr lang="en-US" sz="1800" dirty="0"/>
              <a:t>des templates Twig</a:t>
            </a:r>
            <a:endParaRPr sz="1800" dirty="0"/>
          </a:p>
          <a:p>
            <a:pPr marL="457200" marR="0" lvl="0" indent="-342900" algn="l" rtl="0">
              <a:lnSpc>
                <a:spcPct val="100000"/>
              </a:lnSpc>
              <a:spcBef>
                <a:spcPts val="0"/>
              </a:spcBef>
              <a:spcAft>
                <a:spcPts val="0"/>
              </a:spcAft>
              <a:buSzPts val="1800"/>
              <a:buAutoNum type="arabicPeriod"/>
            </a:pPr>
            <a:r>
              <a:rPr lang="en-US" sz="1800" dirty="0" err="1"/>
              <a:t>Syntaxe</a:t>
            </a:r>
            <a:r>
              <a:rPr lang="en-US" sz="1800" dirty="0"/>
              <a:t> de base</a:t>
            </a:r>
            <a:endParaRPr sz="1800" dirty="0"/>
          </a:p>
          <a:p>
            <a:pPr marL="914400" lvl="1" indent="-342900" algn="l" rtl="0">
              <a:spcBef>
                <a:spcPts val="0"/>
              </a:spcBef>
              <a:spcAft>
                <a:spcPts val="0"/>
              </a:spcAft>
              <a:buSzPts val="1800"/>
              <a:buAutoNum type="alphaLcPeriod"/>
            </a:pPr>
            <a:r>
              <a:rPr lang="en-US" sz="1800" dirty="0" err="1">
                <a:latin typeface="Arial"/>
                <a:ea typeface="Arial"/>
                <a:cs typeface="Arial"/>
                <a:sym typeface="Arial"/>
              </a:rPr>
              <a:t>Déclaration</a:t>
            </a:r>
            <a:r>
              <a:rPr lang="en-US" sz="1800" dirty="0">
                <a:latin typeface="Arial"/>
                <a:ea typeface="Arial"/>
                <a:cs typeface="Arial"/>
                <a:sym typeface="Arial"/>
              </a:rPr>
              <a:t> et </a:t>
            </a:r>
            <a:r>
              <a:rPr lang="en-US" sz="1800" dirty="0" err="1">
                <a:latin typeface="Arial"/>
                <a:ea typeface="Arial"/>
                <a:cs typeface="Arial"/>
                <a:sym typeface="Arial"/>
              </a:rPr>
              <a:t>affichage</a:t>
            </a:r>
            <a:r>
              <a:rPr lang="en-US" sz="1800" dirty="0">
                <a:latin typeface="Arial"/>
                <a:ea typeface="Arial"/>
                <a:cs typeface="Arial"/>
                <a:sym typeface="Arial"/>
              </a:rPr>
              <a:t> des variables</a:t>
            </a:r>
            <a:endParaRPr sz="1800" dirty="0">
              <a:latin typeface="Arial"/>
              <a:ea typeface="Arial"/>
              <a:cs typeface="Arial"/>
              <a:sym typeface="Arial"/>
            </a:endParaRPr>
          </a:p>
          <a:p>
            <a:pPr lvl="1">
              <a:spcBef>
                <a:spcPts val="0"/>
              </a:spcBef>
              <a:buAutoNum type="alphaLcPeriod"/>
            </a:pPr>
            <a:r>
              <a:rPr lang="fr-FR" sz="1800" dirty="0" smtClean="0">
                <a:latin typeface="Arial"/>
                <a:ea typeface="Arial"/>
                <a:cs typeface="Arial"/>
                <a:sym typeface="Arial"/>
              </a:rPr>
              <a:t>La </a:t>
            </a:r>
            <a:r>
              <a:rPr lang="fr-FR" sz="1800" dirty="0">
                <a:latin typeface="Arial"/>
                <a:ea typeface="Arial"/>
                <a:cs typeface="Arial"/>
                <a:sym typeface="Arial"/>
              </a:rPr>
              <a:t>condition if </a:t>
            </a:r>
          </a:p>
          <a:p>
            <a:pPr lvl="1">
              <a:spcBef>
                <a:spcPts val="0"/>
              </a:spcBef>
              <a:buAutoNum type="alphaLcPeriod"/>
            </a:pPr>
            <a:r>
              <a:rPr lang="fr-FR" sz="1800" dirty="0">
                <a:latin typeface="Arial"/>
                <a:ea typeface="Arial"/>
                <a:cs typeface="Arial"/>
                <a:sym typeface="Arial"/>
              </a:rPr>
              <a:t>La boucle for </a:t>
            </a:r>
            <a:endParaRPr sz="1800" dirty="0">
              <a:latin typeface="Arial"/>
              <a:ea typeface="Arial"/>
              <a:cs typeface="Arial"/>
              <a:sym typeface="Arial"/>
            </a:endParaRPr>
          </a:p>
          <a:p>
            <a:pPr marL="914400" lvl="1" indent="-342900" algn="l" rtl="0">
              <a:spcBef>
                <a:spcPts val="0"/>
              </a:spcBef>
              <a:spcAft>
                <a:spcPts val="0"/>
              </a:spcAft>
              <a:buSzPts val="1800"/>
              <a:buAutoNum type="alphaLcPeriod"/>
            </a:pPr>
            <a:r>
              <a:rPr lang="en-US" sz="1800" dirty="0">
                <a:latin typeface="Arial"/>
                <a:ea typeface="Arial"/>
                <a:cs typeface="Arial"/>
                <a:sym typeface="Arial"/>
              </a:rPr>
              <a:t>Les </a:t>
            </a:r>
            <a:r>
              <a:rPr lang="en-US" sz="1800" dirty="0" err="1">
                <a:latin typeface="Arial"/>
                <a:ea typeface="Arial"/>
                <a:cs typeface="Arial"/>
                <a:sym typeface="Arial"/>
              </a:rPr>
              <a:t>filtres</a:t>
            </a:r>
            <a:r>
              <a:rPr lang="en-US" sz="1800" dirty="0">
                <a:latin typeface="Arial"/>
                <a:ea typeface="Arial"/>
                <a:cs typeface="Arial"/>
                <a:sym typeface="Arial"/>
              </a:rPr>
              <a:t> </a:t>
            </a:r>
            <a:endParaRPr sz="1800" dirty="0">
              <a:latin typeface="Arial"/>
              <a:ea typeface="Arial"/>
              <a:cs typeface="Arial"/>
              <a:sym typeface="Arial"/>
            </a:endParaRPr>
          </a:p>
          <a:p>
            <a:pPr marL="914400" lvl="1" indent="-342900" algn="l" rtl="0">
              <a:spcBef>
                <a:spcPts val="0"/>
              </a:spcBef>
              <a:spcAft>
                <a:spcPts val="0"/>
              </a:spcAft>
              <a:buSzPts val="1800"/>
              <a:buFont typeface="Arial"/>
              <a:buAutoNum type="alphaLcPeriod"/>
            </a:pPr>
            <a:r>
              <a:rPr lang="en-US" sz="1800" dirty="0">
                <a:latin typeface="Arial"/>
                <a:ea typeface="Arial"/>
                <a:cs typeface="Arial"/>
                <a:sym typeface="Arial"/>
              </a:rPr>
              <a:t>Les </a:t>
            </a:r>
            <a:r>
              <a:rPr lang="en-US" sz="1800" dirty="0" err="1" smtClean="0">
                <a:latin typeface="Arial"/>
                <a:ea typeface="Arial"/>
                <a:cs typeface="Arial"/>
                <a:sym typeface="Arial"/>
              </a:rPr>
              <a:t>fonctions</a:t>
            </a:r>
            <a:endParaRPr lang="en-US" sz="1800" dirty="0" smtClean="0">
              <a:latin typeface="Arial"/>
              <a:ea typeface="Arial"/>
              <a:cs typeface="Arial"/>
              <a:sym typeface="Arial"/>
            </a:endParaRPr>
          </a:p>
          <a:p>
            <a:pPr lvl="1">
              <a:spcBef>
                <a:spcPts val="0"/>
              </a:spcBef>
              <a:buFont typeface="Arial"/>
              <a:buAutoNum type="alphaLcPeriod"/>
            </a:pPr>
            <a:r>
              <a:rPr lang="en-US" sz="1800" dirty="0">
                <a:latin typeface="Arial"/>
                <a:ea typeface="Arial"/>
                <a:cs typeface="Arial"/>
                <a:sym typeface="Arial"/>
              </a:rPr>
              <a:t>Variables </a:t>
            </a:r>
            <a:r>
              <a:rPr lang="en-US" sz="1800" dirty="0" err="1" smtClean="0">
                <a:latin typeface="Arial"/>
                <a:ea typeface="Arial"/>
                <a:cs typeface="Arial"/>
                <a:sym typeface="Arial"/>
              </a:rPr>
              <a:t>globales</a:t>
            </a:r>
            <a:endParaRPr sz="1800" dirty="0">
              <a:latin typeface="Arial"/>
              <a:ea typeface="Arial"/>
              <a:cs typeface="Arial"/>
              <a:sym typeface="Arial"/>
            </a:endParaRPr>
          </a:p>
          <a:p>
            <a:pPr marL="0" lvl="0" indent="0">
              <a:spcBef>
                <a:spcPts val="0"/>
              </a:spcBef>
              <a:buNone/>
            </a:pPr>
            <a:r>
              <a:rPr lang="en-US" sz="1800" dirty="0" smtClean="0">
                <a:latin typeface="Arial"/>
                <a:ea typeface="Arial"/>
                <a:cs typeface="Arial"/>
                <a:sym typeface="Arial"/>
              </a:rPr>
              <a:t>4. </a:t>
            </a:r>
            <a:r>
              <a:rPr lang="en-US" sz="1800" dirty="0" err="1" smtClean="0">
                <a:latin typeface="Arial"/>
                <a:ea typeface="Arial"/>
                <a:cs typeface="Arial"/>
                <a:sym typeface="Arial"/>
              </a:rPr>
              <a:t>Ajouter</a:t>
            </a:r>
            <a:r>
              <a:rPr lang="en-US" sz="1800" dirty="0" smtClean="0">
                <a:latin typeface="Arial"/>
                <a:ea typeface="Arial"/>
                <a:cs typeface="Arial"/>
                <a:sym typeface="Arial"/>
              </a:rPr>
              <a:t> des </a:t>
            </a:r>
            <a:r>
              <a:rPr lang="en-US" sz="1800" dirty="0" err="1" smtClean="0">
                <a:latin typeface="Arial"/>
                <a:ea typeface="Arial"/>
                <a:cs typeface="Arial"/>
                <a:sym typeface="Arial"/>
              </a:rPr>
              <a:t>fichier</a:t>
            </a:r>
            <a:r>
              <a:rPr lang="en-US" sz="1800" dirty="0" smtClean="0">
                <a:latin typeface="Arial"/>
                <a:ea typeface="Arial"/>
                <a:cs typeface="Arial"/>
                <a:sym typeface="Arial"/>
              </a:rPr>
              <a:t> CSS, </a:t>
            </a:r>
            <a:r>
              <a:rPr lang="en-US" sz="1800" dirty="0" err="1" smtClean="0">
                <a:latin typeface="Arial"/>
                <a:ea typeface="Arial"/>
                <a:cs typeface="Arial"/>
                <a:sym typeface="Arial"/>
              </a:rPr>
              <a:t>fichier</a:t>
            </a:r>
            <a:r>
              <a:rPr lang="en-US" sz="1800" dirty="0" smtClean="0">
                <a:latin typeface="Arial"/>
                <a:ea typeface="Arial"/>
                <a:cs typeface="Arial"/>
                <a:sym typeface="Arial"/>
              </a:rPr>
              <a:t> JS , des images</a:t>
            </a:r>
            <a:endParaRPr lang="fr-FR" sz="1800" dirty="0" smtClean="0">
              <a:latin typeface="Arial"/>
              <a:ea typeface="Arial"/>
              <a:cs typeface="Arial"/>
              <a:sym typeface="Arial"/>
            </a:endParaRPr>
          </a:p>
          <a:p>
            <a:pPr marL="0" lvl="0" indent="0">
              <a:spcBef>
                <a:spcPts val="0"/>
              </a:spcBef>
              <a:buNone/>
            </a:pPr>
            <a:r>
              <a:rPr lang="fr-FR" sz="1800" dirty="0" smtClean="0">
                <a:latin typeface="Arial"/>
                <a:ea typeface="Arial"/>
                <a:cs typeface="Arial"/>
                <a:sym typeface="Arial"/>
              </a:rPr>
              <a:t>5. </a:t>
            </a:r>
            <a:r>
              <a:rPr lang="fr-FR" sz="1800" dirty="0" smtClean="0">
                <a:latin typeface="Arial"/>
                <a:ea typeface="Arial"/>
                <a:cs typeface="Arial"/>
                <a:sym typeface="Arial"/>
              </a:rPr>
              <a:t>Personnaliser </a:t>
            </a:r>
            <a:r>
              <a:rPr lang="fr-FR" sz="1800" dirty="0">
                <a:latin typeface="Arial"/>
                <a:ea typeface="Arial"/>
                <a:cs typeface="Arial"/>
                <a:sym typeface="Arial"/>
              </a:rPr>
              <a:t>les </a:t>
            </a:r>
            <a:r>
              <a:rPr lang="fr-FR" sz="1800" dirty="0" err="1">
                <a:latin typeface="Arial"/>
                <a:ea typeface="Arial"/>
                <a:cs typeface="Arial"/>
                <a:sym typeface="Arial"/>
              </a:rPr>
              <a:t>templates</a:t>
            </a:r>
            <a:r>
              <a:rPr lang="fr-FR" sz="1800" dirty="0">
                <a:latin typeface="Arial"/>
                <a:ea typeface="Arial"/>
                <a:cs typeface="Arial"/>
                <a:sym typeface="Arial"/>
              </a:rPr>
              <a:t>: héritage, block…</a:t>
            </a:r>
            <a:endParaRPr sz="1800" dirty="0" smtClean="0"/>
          </a:p>
          <a:p>
            <a:pPr marL="914400" marR="0" lvl="1" indent="-342900" algn="l" rtl="0">
              <a:lnSpc>
                <a:spcPct val="100000"/>
              </a:lnSpc>
              <a:spcBef>
                <a:spcPts val="0"/>
              </a:spcBef>
              <a:spcAft>
                <a:spcPts val="0"/>
              </a:spcAft>
              <a:buSzPts val="1800"/>
              <a:buAutoNum type="alphaLcPeriod"/>
            </a:pPr>
            <a:r>
              <a:rPr lang="en-US" sz="1800" dirty="0" smtClean="0">
                <a:latin typeface="Arial"/>
                <a:ea typeface="Arial"/>
                <a:cs typeface="Arial"/>
                <a:sym typeface="Arial"/>
              </a:rPr>
              <a:t>Les </a:t>
            </a:r>
            <a:r>
              <a:rPr lang="en-US" sz="1800" dirty="0">
                <a:latin typeface="Arial"/>
                <a:ea typeface="Arial"/>
                <a:cs typeface="Arial"/>
                <a:sym typeface="Arial"/>
              </a:rPr>
              <a:t>includes </a:t>
            </a:r>
            <a:endParaRPr sz="1800" dirty="0">
              <a:latin typeface="Arial"/>
              <a:ea typeface="Arial"/>
              <a:cs typeface="Arial"/>
              <a:sym typeface="Arial"/>
            </a:endParaRPr>
          </a:p>
          <a:p>
            <a:pPr marL="914400" marR="0" lvl="1" indent="-342900" algn="l" rtl="0">
              <a:lnSpc>
                <a:spcPct val="100000"/>
              </a:lnSpc>
              <a:spcBef>
                <a:spcPts val="0"/>
              </a:spcBef>
              <a:spcAft>
                <a:spcPts val="0"/>
              </a:spcAft>
              <a:buSzPts val="1800"/>
              <a:buAutoNum type="alphaLcPeriod"/>
            </a:pPr>
            <a:r>
              <a:rPr lang="en-US" sz="1800" dirty="0">
                <a:latin typeface="Arial"/>
                <a:ea typeface="Arial"/>
                <a:cs typeface="Arial"/>
                <a:sym typeface="Arial"/>
              </a:rPr>
              <a:t>Les imports </a:t>
            </a:r>
            <a:endParaRPr sz="1800" dirty="0">
              <a:latin typeface="Arial"/>
              <a:ea typeface="Arial"/>
              <a:cs typeface="Arial"/>
              <a:sym typeface="Arial"/>
            </a:endParaRPr>
          </a:p>
          <a:p>
            <a:pPr marL="914400" marR="0" lvl="1" indent="-342900" algn="l" rtl="0">
              <a:lnSpc>
                <a:spcPct val="100000"/>
              </a:lnSpc>
              <a:spcBef>
                <a:spcPts val="0"/>
              </a:spcBef>
              <a:spcAft>
                <a:spcPts val="0"/>
              </a:spcAft>
              <a:buSzPts val="1800"/>
              <a:buFont typeface="Arial"/>
              <a:buAutoNum type="alphaLcPeriod"/>
            </a:pPr>
            <a:r>
              <a:rPr lang="en-US" sz="1800" dirty="0" err="1">
                <a:latin typeface="Arial"/>
                <a:ea typeface="Arial"/>
                <a:cs typeface="Arial"/>
                <a:sym typeface="Arial"/>
              </a:rPr>
              <a:t>Héritage</a:t>
            </a:r>
            <a:endParaRPr sz="1800" dirty="0"/>
          </a:p>
          <a:p>
            <a:pPr marL="0" marR="0" lvl="0" indent="0" algn="l" rtl="0">
              <a:lnSpc>
                <a:spcPct val="100000"/>
              </a:lnSpc>
              <a:spcBef>
                <a:spcPts val="0"/>
              </a:spcBef>
              <a:spcAft>
                <a:spcPts val="0"/>
              </a:spcAft>
              <a:buNone/>
            </a:pPr>
            <a:endParaRPr dirty="0"/>
          </a:p>
        </p:txBody>
      </p:sp>
      <p:sp>
        <p:nvSpPr>
          <p:cNvPr id="111" name="Google Shape;111;p2"/>
          <p:cNvSpPr txBox="1"/>
          <p:nvPr/>
        </p:nvSpPr>
        <p:spPr>
          <a:xfrm>
            <a:off x="735012" y="-100012"/>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Plan</a:t>
            </a:r>
            <a:r>
              <a:rPr lang="en-US" sz="44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20</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0" y="1500200"/>
            <a:ext cx="868695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742950" lvl="2" indent="-285750">
              <a:lnSpc>
                <a:spcPct val="115000"/>
              </a:lnSpc>
              <a:spcBef>
                <a:spcPts val="1100"/>
              </a:spcBef>
              <a:buFont typeface="Arial" panose="020B0604020202020204" pitchFamily="34" charset="0"/>
              <a:buChar char="•"/>
            </a:pPr>
            <a:r>
              <a:rPr lang="fr-FR" sz="1600" dirty="0" smtClean="0"/>
              <a:t>Parcourir un tableau associatif </a:t>
            </a:r>
            <a:r>
              <a:rPr lang="en-GB" sz="1600" dirty="0" smtClean="0"/>
              <a:t>: les </a:t>
            </a:r>
            <a:r>
              <a:rPr lang="en-GB" sz="1600" dirty="0"/>
              <a:t>10 premiers users: </a:t>
            </a:r>
            <a:endParaRPr lang="en-GB" sz="1600" dirty="0" smtClean="0"/>
          </a:p>
          <a:p>
            <a:pPr marL="457200" lvl="2">
              <a:lnSpc>
                <a:spcPct val="115000"/>
              </a:lnSpc>
              <a:spcBef>
                <a:spcPts val="1100"/>
              </a:spcBef>
            </a:pPr>
            <a:r>
              <a:rPr lang="en-GB" sz="1600" dirty="0" smtClean="0"/>
              <a:t>	</a:t>
            </a:r>
            <a:r>
              <a:rPr lang="en-GB" sz="1600" b="1" dirty="0" smtClean="0"/>
              <a:t>{% </a:t>
            </a:r>
            <a:r>
              <a:rPr lang="en-GB" sz="1600" b="1" dirty="0"/>
              <a:t>for user in </a:t>
            </a:r>
            <a:r>
              <a:rPr lang="en-GB" sz="1600" b="1" dirty="0" err="1"/>
              <a:t>users</a:t>
            </a:r>
            <a:r>
              <a:rPr lang="en-GB" sz="1600" b="1" dirty="0" err="1">
                <a:solidFill>
                  <a:schemeClr val="accent6">
                    <a:lumMod val="50000"/>
                  </a:schemeClr>
                </a:solidFill>
              </a:rPr>
              <a:t>|slice</a:t>
            </a:r>
            <a:r>
              <a:rPr lang="en-GB" sz="1600" b="1" dirty="0">
                <a:solidFill>
                  <a:schemeClr val="accent6">
                    <a:lumMod val="50000"/>
                  </a:schemeClr>
                </a:solidFill>
              </a:rPr>
              <a:t>(0, 9) </a:t>
            </a:r>
            <a:r>
              <a:rPr lang="en-GB" sz="1600" b="1" dirty="0"/>
              <a:t>%} </a:t>
            </a:r>
            <a:endParaRPr lang="en-GB" sz="1600" b="1" dirty="0" smtClean="0"/>
          </a:p>
          <a:p>
            <a:pPr marL="457200" lvl="2">
              <a:lnSpc>
                <a:spcPct val="115000"/>
              </a:lnSpc>
              <a:spcBef>
                <a:spcPts val="1100"/>
              </a:spcBef>
            </a:pPr>
            <a:r>
              <a:rPr lang="en-GB" sz="1600" b="1" dirty="0" smtClean="0"/>
              <a:t>		&lt;</a:t>
            </a:r>
            <a:r>
              <a:rPr lang="en-GB" sz="1600" b="1" dirty="0"/>
              <a:t>li&gt;{{ </a:t>
            </a:r>
            <a:r>
              <a:rPr lang="en-GB" sz="1600" b="1" dirty="0" err="1"/>
              <a:t>user.username</a:t>
            </a:r>
            <a:r>
              <a:rPr lang="en-GB" sz="1600" b="1" dirty="0"/>
              <a:t> }}&lt;/li&gt; </a:t>
            </a:r>
            <a:endParaRPr lang="en-GB" sz="1600" b="1" dirty="0" smtClean="0"/>
          </a:p>
          <a:p>
            <a:pPr marL="457200" lvl="2">
              <a:lnSpc>
                <a:spcPct val="115000"/>
              </a:lnSpc>
              <a:spcBef>
                <a:spcPts val="1100"/>
              </a:spcBef>
            </a:pPr>
            <a:r>
              <a:rPr lang="en-GB" sz="1600" b="1" dirty="0" smtClean="0"/>
              <a:t>	{% </a:t>
            </a:r>
            <a:r>
              <a:rPr lang="en-GB" sz="1600" b="1" dirty="0" err="1"/>
              <a:t>endfor</a:t>
            </a:r>
            <a:r>
              <a:rPr lang="en-GB" sz="1600" b="1" dirty="0"/>
              <a:t> </a:t>
            </a:r>
            <a:r>
              <a:rPr lang="en-GB" sz="1600" b="1" dirty="0" smtClean="0"/>
              <a:t>%} </a:t>
            </a:r>
          </a:p>
          <a:p>
            <a:pPr marL="742950" lvl="2" indent="-285750">
              <a:lnSpc>
                <a:spcPct val="115000"/>
              </a:lnSpc>
              <a:spcBef>
                <a:spcPts val="1100"/>
              </a:spcBef>
              <a:buFont typeface="Arial" panose="020B0604020202020204" pitchFamily="34" charset="0"/>
              <a:buChar char="•"/>
            </a:pPr>
            <a:r>
              <a:rPr lang="en-GB" sz="1600" dirty="0" err="1"/>
              <a:t>clés</a:t>
            </a:r>
            <a:r>
              <a:rPr lang="en-GB" sz="1600" dirty="0"/>
              <a:t> et </a:t>
            </a:r>
            <a:r>
              <a:rPr lang="en-GB" sz="1600" dirty="0" err="1"/>
              <a:t>valeurs</a:t>
            </a:r>
            <a:r>
              <a:rPr lang="en-GB" sz="1600" dirty="0"/>
              <a:t>: </a:t>
            </a:r>
            <a:endParaRPr lang="en-GB" sz="1600" dirty="0" smtClean="0"/>
          </a:p>
          <a:p>
            <a:pPr marL="457200" lvl="2">
              <a:lnSpc>
                <a:spcPct val="115000"/>
              </a:lnSpc>
              <a:spcBef>
                <a:spcPts val="1100"/>
              </a:spcBef>
            </a:pPr>
            <a:r>
              <a:rPr lang="en-GB" sz="1600" b="1" dirty="0"/>
              <a:t>	</a:t>
            </a:r>
            <a:r>
              <a:rPr lang="en-GB" sz="1600" b="1" dirty="0" smtClean="0"/>
              <a:t>{% </a:t>
            </a:r>
            <a:r>
              <a:rPr lang="en-GB" sz="1600" b="1" dirty="0"/>
              <a:t>for key, value in table </a:t>
            </a:r>
            <a:r>
              <a:rPr lang="en-GB" sz="1600" b="1" dirty="0" smtClean="0"/>
              <a:t>%}</a:t>
            </a:r>
          </a:p>
          <a:p>
            <a:pPr marL="457200" lvl="2">
              <a:lnSpc>
                <a:spcPct val="115000"/>
              </a:lnSpc>
              <a:spcBef>
                <a:spcPts val="1100"/>
              </a:spcBef>
            </a:pPr>
            <a:r>
              <a:rPr lang="en-GB" sz="1600" b="1" dirty="0"/>
              <a:t>	</a:t>
            </a:r>
            <a:r>
              <a:rPr lang="en-GB" sz="1600" b="1" dirty="0" smtClean="0"/>
              <a:t>	 </a:t>
            </a:r>
            <a:r>
              <a:rPr lang="en-GB" sz="1600" b="1" dirty="0"/>
              <a:t>{{ key }} {{ value }} </a:t>
            </a:r>
            <a:endParaRPr lang="en-GB" sz="1600" b="1" dirty="0" smtClean="0"/>
          </a:p>
          <a:p>
            <a:pPr marL="457200" lvl="2">
              <a:lnSpc>
                <a:spcPct val="115000"/>
              </a:lnSpc>
              <a:spcBef>
                <a:spcPts val="1100"/>
              </a:spcBef>
            </a:pPr>
            <a:r>
              <a:rPr lang="en-GB" sz="1600" b="1" dirty="0"/>
              <a:t>	</a:t>
            </a:r>
            <a:r>
              <a:rPr lang="en-GB" sz="1600" b="1" dirty="0" smtClean="0"/>
              <a:t>{% </a:t>
            </a:r>
            <a:r>
              <a:rPr lang="en-GB" sz="1600" b="1" dirty="0" err="1"/>
              <a:t>endfor</a:t>
            </a:r>
            <a:r>
              <a:rPr lang="en-GB" sz="1600" b="1" dirty="0"/>
              <a:t> %}</a:t>
            </a:r>
            <a:endParaRPr sz="2100" b="1"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smtClean="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e. </a:t>
            </a:r>
            <a:r>
              <a:rPr lang="fr-FR" sz="2400" b="1" dirty="0" smtClean="0">
                <a:solidFill>
                  <a:srgbClr val="CC4125"/>
                </a:solidFill>
                <a:latin typeface="Calibri"/>
                <a:ea typeface="Calibri"/>
                <a:cs typeface="Calibri"/>
                <a:sym typeface="Calibri"/>
              </a:rPr>
              <a:t>Parcourir un tableau</a:t>
            </a:r>
            <a:endParaRPr sz="2400" b="1" dirty="0">
              <a:solidFill>
                <a:srgbClr val="CC4125"/>
              </a:solidFill>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750873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5de38ee77e_0_7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89" name="Google Shape;189;g5de38ee77e_0_7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21</a:t>
            </a:fld>
            <a:endParaRPr sz="1400" b="0" i="0" u="none" strike="noStrike" cap="none">
              <a:solidFill>
                <a:srgbClr val="000000"/>
              </a:solidFill>
              <a:latin typeface="Arial"/>
              <a:ea typeface="Arial"/>
              <a:cs typeface="Arial"/>
              <a:sym typeface="Arial"/>
            </a:endParaRPr>
          </a:p>
        </p:txBody>
      </p:sp>
      <p:pic>
        <p:nvPicPr>
          <p:cNvPr id="190" name="Google Shape;190;g5de38ee77e_0_7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91" name="Google Shape;191;g5de38ee77e_0_7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92" name="Google Shape;192;g5de38ee77e_0_7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93" name="Google Shape;193;g5de38ee77e_0_78"/>
          <p:cNvSpPr txBox="1">
            <a:spLocks noGrp="1"/>
          </p:cNvSpPr>
          <p:nvPr>
            <p:ph type="title"/>
          </p:nvPr>
        </p:nvSpPr>
        <p:spPr>
          <a:xfrm>
            <a:off x="184150" y="116681"/>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endParaRPr sz="3200" dirty="0"/>
          </a:p>
        </p:txBody>
      </p:sp>
      <p:sp>
        <p:nvSpPr>
          <p:cNvPr id="194" name="Google Shape;194;g5de38ee77e_0_78"/>
          <p:cNvSpPr txBox="1"/>
          <p:nvPr/>
        </p:nvSpPr>
        <p:spPr>
          <a:xfrm>
            <a:off x="0" y="1500200"/>
            <a:ext cx="868695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742950" lvl="2" indent="-285750">
              <a:lnSpc>
                <a:spcPct val="115000"/>
              </a:lnSpc>
              <a:spcBef>
                <a:spcPts val="1100"/>
              </a:spcBef>
              <a:buFont typeface="Arial" panose="020B0604020202020204" pitchFamily="34" charset="0"/>
              <a:buChar char="•"/>
            </a:pPr>
            <a:r>
              <a:rPr lang="fr-FR" sz="1600" dirty="0" smtClean="0"/>
              <a:t>On peut appliquer des filtres sur une variable à afficher, sur une variable d'une condition IF ou d'une boucle FOR…</a:t>
            </a:r>
          </a:p>
          <a:p>
            <a:pPr marL="742950" lvl="2" indent="-285750">
              <a:lnSpc>
                <a:spcPct val="115000"/>
              </a:lnSpc>
              <a:spcBef>
                <a:spcPts val="1100"/>
              </a:spcBef>
              <a:buFont typeface="Arial" panose="020B0604020202020204" pitchFamily="34" charset="0"/>
              <a:buChar char="•"/>
            </a:pPr>
            <a:r>
              <a:rPr lang="en-GB" sz="1600" dirty="0" smtClean="0">
                <a:solidFill>
                  <a:srgbClr val="077007"/>
                </a:solidFill>
              </a:rPr>
              <a:t>Le </a:t>
            </a:r>
            <a:r>
              <a:rPr lang="en-GB" sz="1600" dirty="0" err="1" smtClean="0">
                <a:solidFill>
                  <a:srgbClr val="077007"/>
                </a:solidFill>
              </a:rPr>
              <a:t>filtre</a:t>
            </a:r>
            <a:r>
              <a:rPr lang="en-GB" sz="1600" dirty="0" smtClean="0">
                <a:solidFill>
                  <a:srgbClr val="077007"/>
                </a:solidFill>
              </a:rPr>
              <a:t> length</a:t>
            </a:r>
          </a:p>
          <a:p>
            <a:pPr marL="742950" lvl="2" indent="-285750">
              <a:lnSpc>
                <a:spcPct val="115000"/>
              </a:lnSpc>
              <a:spcBef>
                <a:spcPts val="1100"/>
              </a:spcBef>
              <a:buFont typeface="Arial" panose="020B0604020202020204" pitchFamily="34" charset="0"/>
              <a:buChar char="•"/>
            </a:pPr>
            <a:endParaRPr lang="en-GB" sz="1600" dirty="0" smtClean="0">
              <a:solidFill>
                <a:srgbClr val="077007"/>
              </a:solidFill>
            </a:endParaRPr>
          </a:p>
          <a:p>
            <a:pPr marL="742950" lvl="2" indent="-285750">
              <a:lnSpc>
                <a:spcPct val="115000"/>
              </a:lnSpc>
              <a:spcBef>
                <a:spcPts val="1100"/>
              </a:spcBef>
              <a:buFont typeface="Arial" panose="020B0604020202020204" pitchFamily="34" charset="0"/>
              <a:buChar char="•"/>
            </a:pPr>
            <a:endParaRPr lang="en-GB" sz="1600" dirty="0" smtClean="0">
              <a:solidFill>
                <a:srgbClr val="077007"/>
              </a:solidFill>
            </a:endParaRPr>
          </a:p>
          <a:p>
            <a:pPr marL="742950" lvl="2" indent="-285750">
              <a:lnSpc>
                <a:spcPct val="115000"/>
              </a:lnSpc>
              <a:spcBef>
                <a:spcPts val="1100"/>
              </a:spcBef>
              <a:buFont typeface="Arial" panose="020B0604020202020204" pitchFamily="34" charset="0"/>
              <a:buChar char="•"/>
            </a:pPr>
            <a:r>
              <a:rPr lang="fr-FR" sz="1600" dirty="0" smtClean="0">
                <a:solidFill>
                  <a:srgbClr val="077007"/>
                </a:solidFill>
              </a:rPr>
              <a:t>Appliquer plusieurs filtres: </a:t>
            </a:r>
            <a:r>
              <a:rPr lang="fr-FR" sz="1600" dirty="0" err="1" smtClean="0">
                <a:solidFill>
                  <a:srgbClr val="077007"/>
                </a:solidFill>
              </a:rPr>
              <a:t>trim</a:t>
            </a:r>
            <a:r>
              <a:rPr lang="fr-FR" sz="1600" dirty="0" smtClean="0">
                <a:solidFill>
                  <a:srgbClr val="077007"/>
                </a:solidFill>
              </a:rPr>
              <a:t> et </a:t>
            </a:r>
            <a:r>
              <a:rPr lang="fr-FR" sz="1600" dirty="0" err="1" smtClean="0">
                <a:solidFill>
                  <a:srgbClr val="077007"/>
                </a:solidFill>
              </a:rPr>
              <a:t>upper</a:t>
            </a:r>
            <a:endParaRPr lang="fr-FR" sz="1600" dirty="0" smtClean="0">
              <a:solidFill>
                <a:srgbClr val="077007"/>
              </a:solidFill>
            </a:endParaRPr>
          </a:p>
          <a:p>
            <a:pPr marL="457200" lvl="2">
              <a:lnSpc>
                <a:spcPct val="115000"/>
              </a:lnSpc>
              <a:spcBef>
                <a:spcPts val="1100"/>
              </a:spcBef>
            </a:pPr>
            <a:endParaRPr lang="fr-FR" sz="1600" dirty="0" smtClean="0"/>
          </a:p>
          <a:p>
            <a:pPr marL="457200" lvl="2">
              <a:lnSpc>
                <a:spcPct val="115000"/>
              </a:lnSpc>
              <a:spcBef>
                <a:spcPts val="1100"/>
              </a:spcBef>
            </a:pPr>
            <a:endParaRPr lang="fr-FR" sz="1200" dirty="0" smtClean="0"/>
          </a:p>
          <a:p>
            <a:pPr marL="457200" lvl="2">
              <a:lnSpc>
                <a:spcPct val="115000"/>
              </a:lnSpc>
              <a:spcBef>
                <a:spcPts val="1100"/>
              </a:spcBef>
            </a:pPr>
            <a:r>
              <a:rPr lang="fr-FR" sz="1200" dirty="0" smtClean="0"/>
              <a:t>Avec </a:t>
            </a:r>
            <a:r>
              <a:rPr lang="fr-FR" sz="1200" dirty="0"/>
              <a:t>un long texte, sous cette forme c'est </a:t>
            </a:r>
            <a:endParaRPr lang="fr-FR" sz="1200" dirty="0" smtClean="0"/>
          </a:p>
          <a:p>
            <a:pPr marL="457200" lvl="2">
              <a:lnSpc>
                <a:spcPct val="115000"/>
              </a:lnSpc>
              <a:spcBef>
                <a:spcPts val="1100"/>
              </a:spcBef>
            </a:pPr>
            <a:r>
              <a:rPr lang="fr-FR" sz="1200" dirty="0" smtClean="0"/>
              <a:t>plus </a:t>
            </a:r>
            <a:r>
              <a:rPr lang="fr-FR" sz="1200" dirty="0"/>
              <a:t>pratique et plus clair.</a:t>
            </a:r>
            <a:endParaRPr lang="en-GB" sz="1200" dirty="0" smtClean="0">
              <a:solidFill>
                <a:srgbClr val="077007"/>
              </a:solidFill>
            </a:endParaRPr>
          </a:p>
          <a:p>
            <a:pPr marL="457200" lvl="2">
              <a:lnSpc>
                <a:spcPct val="115000"/>
              </a:lnSpc>
              <a:spcBef>
                <a:spcPts val="1100"/>
              </a:spcBef>
            </a:pPr>
            <a:endParaRPr sz="2100" dirty="0" smtClean="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9" name="Google Shape;171;g5bb96535c2_0_77"/>
          <p:cNvSpPr txBox="1"/>
          <p:nvPr/>
        </p:nvSpPr>
        <p:spPr>
          <a:xfrm>
            <a:off x="344850" y="948112"/>
            <a:ext cx="7342200" cy="856500"/>
          </a:xfrm>
          <a:prstGeom prst="rect">
            <a:avLst/>
          </a:prstGeom>
          <a:noFill/>
          <a:ln>
            <a:noFill/>
          </a:ln>
        </p:spPr>
        <p:txBody>
          <a:bodyPr spcFirstLastPara="1" wrap="square" lIns="91425" tIns="91425" rIns="91425" bIns="91425" anchor="t" anchorCtr="0">
            <a:noAutofit/>
          </a:bodyPr>
          <a:lstStyle/>
          <a:p>
            <a:pPr lvl="0"/>
            <a:r>
              <a:rPr lang="fr-FR" sz="2400" b="1" dirty="0" smtClean="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f. </a:t>
            </a:r>
            <a:r>
              <a:rPr lang="fr-FR" sz="2400" b="1" dirty="0" smtClean="0">
                <a:solidFill>
                  <a:srgbClr val="CC4125"/>
                </a:solidFill>
                <a:latin typeface="Calibri"/>
                <a:ea typeface="Calibri"/>
                <a:cs typeface="Calibri"/>
                <a:sym typeface="Calibri"/>
              </a:rPr>
              <a:t>les filtres</a:t>
            </a:r>
            <a:endParaRPr sz="2400" b="1" dirty="0">
              <a:solidFill>
                <a:srgbClr val="CC4125"/>
              </a:solidFill>
              <a:latin typeface="Calibri"/>
              <a:ea typeface="Calibri"/>
              <a:cs typeface="Calibri"/>
              <a:sym typeface="Calibri"/>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50" y="2806143"/>
            <a:ext cx="25717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3738" y="2658505"/>
            <a:ext cx="36099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Connecteur droit avec flèche 2"/>
          <p:cNvCxnSpPr/>
          <p:nvPr/>
        </p:nvCxnSpPr>
        <p:spPr>
          <a:xfrm flipH="1">
            <a:off x="3105225" y="3204368"/>
            <a:ext cx="123825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8" name="ZoneTexte 7"/>
          <p:cNvSpPr txBox="1"/>
          <p:nvPr/>
        </p:nvSpPr>
        <p:spPr>
          <a:xfrm>
            <a:off x="3181350" y="2859959"/>
            <a:ext cx="1172044" cy="246221"/>
          </a:xfrm>
          <a:prstGeom prst="rect">
            <a:avLst/>
          </a:prstGeom>
          <a:noFill/>
        </p:spPr>
        <p:txBody>
          <a:bodyPr wrap="square" rtlCol="1">
            <a:spAutoFit/>
          </a:bodyPr>
          <a:lstStyle/>
          <a:p>
            <a:r>
              <a:rPr lang="fr-FR" sz="1000" dirty="0" err="1" smtClean="0"/>
              <a:t>equivalant</a:t>
            </a:r>
            <a:endParaRPr lang="fr-FR" sz="1000" dirty="0"/>
          </a:p>
        </p:txBody>
      </p:sp>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6613" y="4795837"/>
            <a:ext cx="36290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25" y="4091225"/>
            <a:ext cx="275272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3738" y="4005736"/>
            <a:ext cx="39243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2" name="Connecteur droit avec flèche 21"/>
          <p:cNvCxnSpPr>
            <a:stCxn id="2054" idx="1"/>
          </p:cNvCxnSpPr>
          <p:nvPr/>
        </p:nvCxnSpPr>
        <p:spPr>
          <a:xfrm flipH="1">
            <a:off x="3724350" y="4277199"/>
            <a:ext cx="779388"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3" name="Connecteur droit avec flèche 12"/>
          <p:cNvCxnSpPr>
            <a:endCxn id="2052" idx="1"/>
          </p:cNvCxnSpPr>
          <p:nvPr/>
        </p:nvCxnSpPr>
        <p:spPr>
          <a:xfrm>
            <a:off x="2916600" y="5286374"/>
            <a:ext cx="173001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 name="Espace réservé du pied de page 1"/>
          <p:cNvSpPr>
            <a:spLocks noGrp="1"/>
          </p:cNvSpPr>
          <p:nvPr>
            <p:ph type="ftr" idx="11"/>
          </p:nvPr>
        </p:nvSpPr>
        <p:spPr/>
        <p:txBody>
          <a:bodyPr/>
          <a:lstStyle/>
          <a:p>
            <a:r>
              <a:rPr lang="en-GB" smtClean="0"/>
              <a:t>UP-WEB 2019/2020</a:t>
            </a:r>
            <a:endParaRPr lang="en-GB"/>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149972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5edd98dc4b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66" name="Google Shape;266;g5edd98dc4b_0_7"/>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22</a:t>
            </a:fld>
            <a:endParaRPr sz="1400" b="0" i="0" u="none" strike="noStrike" cap="none">
              <a:solidFill>
                <a:srgbClr val="000000"/>
              </a:solidFill>
              <a:latin typeface="Arial"/>
              <a:ea typeface="Arial"/>
              <a:cs typeface="Arial"/>
              <a:sym typeface="Arial"/>
            </a:endParaRPr>
          </a:p>
        </p:txBody>
      </p:sp>
      <p:pic>
        <p:nvPicPr>
          <p:cNvPr id="267" name="Google Shape;267;g5edd98dc4b_0_7"/>
          <p:cNvPicPr preferRelativeResize="0"/>
          <p:nvPr/>
        </p:nvPicPr>
        <p:blipFill rotWithShape="1">
          <a:blip r:embed="rId3">
            <a:alphaModFix/>
          </a:blip>
          <a:srcRect/>
          <a:stretch/>
        </p:blipFill>
        <p:spPr>
          <a:xfrm>
            <a:off x="-148187" y="0"/>
            <a:ext cx="9328150" cy="7056439"/>
          </a:xfrm>
          <a:prstGeom prst="rect">
            <a:avLst/>
          </a:prstGeom>
          <a:noFill/>
          <a:ln>
            <a:noFill/>
          </a:ln>
        </p:spPr>
      </p:pic>
      <p:pic>
        <p:nvPicPr>
          <p:cNvPr id="268" name="Google Shape;268;g5edd98dc4b_0_7"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269" name="Google Shape;269;g5edd98dc4b_0_7" descr="D:\esprit 2014\ESPRIT 2014\charte essprit 2014\logo-esprit.png"/>
          <p:cNvPicPr preferRelativeResize="0"/>
          <p:nvPr/>
        </p:nvPicPr>
        <p:blipFill rotWithShape="1">
          <a:blip r:embed="rId5">
            <a:alphaModFix/>
          </a:blip>
          <a:srcRect/>
          <a:stretch/>
        </p:blipFill>
        <p:spPr>
          <a:xfrm>
            <a:off x="-148175" y="6574337"/>
            <a:ext cx="1143000" cy="431800"/>
          </a:xfrm>
          <a:prstGeom prst="rect">
            <a:avLst/>
          </a:prstGeom>
          <a:noFill/>
          <a:ln>
            <a:noFill/>
          </a:ln>
        </p:spPr>
      </p:pic>
      <p:sp>
        <p:nvSpPr>
          <p:cNvPr id="271" name="Google Shape;271;g5edd98dc4b_0_7"/>
          <p:cNvSpPr txBox="1"/>
          <p:nvPr/>
        </p:nvSpPr>
        <p:spPr>
          <a:xfrm>
            <a:off x="400950" y="1476625"/>
            <a:ext cx="8342100" cy="3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272" name="Google Shape;272;g5edd98dc4b_0_7"/>
          <p:cNvGraphicFramePr/>
          <p:nvPr>
            <p:extLst>
              <p:ext uri="{D42A27DB-BD31-4B8C-83A1-F6EECF244321}">
                <p14:modId xmlns:p14="http://schemas.microsoft.com/office/powerpoint/2010/main" val="2356739345"/>
              </p:ext>
            </p:extLst>
          </p:nvPr>
        </p:nvGraphicFramePr>
        <p:xfrm>
          <a:off x="273162" y="1376362"/>
          <a:ext cx="7597775" cy="2936869"/>
        </p:xfrm>
        <a:graphic>
          <a:graphicData uri="http://schemas.openxmlformats.org/drawingml/2006/table">
            <a:tbl>
              <a:tblPr>
                <a:noFill/>
                <a:tableStyleId>{9E3622BD-F513-48D5-9898-28FCD58D0E31}</a:tableStyleId>
              </a:tblPr>
              <a:tblGrid>
                <a:gridCol w="2355850"/>
                <a:gridCol w="5241925"/>
              </a:tblGrid>
              <a:tr h="346600">
                <a:tc>
                  <a:txBody>
                    <a:bodyPr/>
                    <a:lstStyle/>
                    <a:p>
                      <a:pPr marL="0" lvl="0" indent="0" algn="ctr" rtl="0">
                        <a:spcBef>
                          <a:spcPts val="0"/>
                        </a:spcBef>
                        <a:spcAft>
                          <a:spcPts val="0"/>
                        </a:spcAft>
                        <a:buNone/>
                      </a:pPr>
                      <a:r>
                        <a:rPr lang="en-US" b="1" dirty="0"/>
                        <a:t>Les </a:t>
                      </a:r>
                      <a:r>
                        <a:rPr lang="en-US" b="1" dirty="0" err="1"/>
                        <a:t>filtres</a:t>
                      </a:r>
                      <a:endParaRPr b="1" dirty="0"/>
                    </a:p>
                  </a:txBody>
                  <a:tcPr marL="91425" marR="91425" marT="91425" marB="91425">
                    <a:solidFill>
                      <a:srgbClr val="93C47D"/>
                    </a:solidFill>
                  </a:tcPr>
                </a:tc>
                <a:tc>
                  <a:txBody>
                    <a:bodyPr/>
                    <a:lstStyle/>
                    <a:p>
                      <a:pPr marL="0" lvl="0" indent="0" algn="ctr" rtl="0">
                        <a:spcBef>
                          <a:spcPts val="0"/>
                        </a:spcBef>
                        <a:spcAft>
                          <a:spcPts val="0"/>
                        </a:spcAft>
                        <a:buNone/>
                      </a:pPr>
                      <a:r>
                        <a:rPr lang="en-US" b="1"/>
                        <a:t>Description</a:t>
                      </a:r>
                      <a:endParaRPr b="1"/>
                    </a:p>
                  </a:txBody>
                  <a:tcPr marL="91425" marR="91425" marT="91425" marB="91425">
                    <a:solidFill>
                      <a:srgbClr val="93C47D"/>
                    </a:solidFill>
                  </a:tcPr>
                </a:tc>
              </a:tr>
              <a:tr h="574125">
                <a:tc>
                  <a:txBody>
                    <a:bodyPr/>
                    <a:lstStyle/>
                    <a:p>
                      <a:pPr marL="0" lvl="0" indent="0" algn="l" rtl="0">
                        <a:lnSpc>
                          <a:spcPct val="110000"/>
                        </a:lnSpc>
                        <a:spcBef>
                          <a:spcPts val="800"/>
                        </a:spcBef>
                        <a:spcAft>
                          <a:spcPts val="800"/>
                        </a:spcAft>
                        <a:buNone/>
                      </a:pPr>
                      <a:r>
                        <a:rPr lang="en-US" b="1"/>
                        <a:t>upper()</a:t>
                      </a:r>
                      <a:endParaRPr/>
                    </a:p>
                  </a:txBody>
                  <a:tcPr marL="91425" marR="91425" marT="91425" marB="91425"/>
                </a:tc>
                <a:tc>
                  <a:txBody>
                    <a:bodyPr/>
                    <a:lstStyle/>
                    <a:p>
                      <a:pPr marL="0" lvl="0" indent="0" algn="l" rtl="0">
                        <a:lnSpc>
                          <a:spcPct val="110000"/>
                        </a:lnSpc>
                        <a:spcBef>
                          <a:spcPts val="800"/>
                        </a:spcBef>
                        <a:spcAft>
                          <a:spcPts val="800"/>
                        </a:spcAft>
                        <a:buNone/>
                      </a:pPr>
                      <a:r>
                        <a:rPr lang="en-US"/>
                        <a:t>{{“hello”.upper()’}}=&gt;HELLO</a:t>
                      </a:r>
                      <a:endParaRPr/>
                    </a:p>
                  </a:txBody>
                  <a:tcPr marL="91425" marR="91425" marT="91425" marB="91425"/>
                </a:tc>
              </a:tr>
              <a:tr h="531675">
                <a:tc>
                  <a:txBody>
                    <a:bodyPr/>
                    <a:lstStyle/>
                    <a:p>
                      <a:pPr marL="0" lvl="0" indent="0" algn="l" rtl="0">
                        <a:lnSpc>
                          <a:spcPct val="115000"/>
                        </a:lnSpc>
                        <a:spcBef>
                          <a:spcPts val="0"/>
                        </a:spcBef>
                        <a:spcAft>
                          <a:spcPts val="800"/>
                        </a:spcAft>
                        <a:buNone/>
                      </a:pPr>
                      <a:r>
                        <a:rPr lang="en-US" b="1"/>
                        <a:t>length()</a:t>
                      </a:r>
                      <a:endParaRPr b="1"/>
                    </a:p>
                  </a:txBody>
                  <a:tcPr marL="91425" marR="91425" marT="91425" marB="91425"/>
                </a:tc>
                <a:tc>
                  <a:txBody>
                    <a:bodyPr/>
                    <a:lstStyle/>
                    <a:p>
                      <a:pPr marL="0" lvl="0" indent="0" algn="l" rtl="0">
                        <a:spcBef>
                          <a:spcPts val="0"/>
                        </a:spcBef>
                        <a:spcAft>
                          <a:spcPts val="0"/>
                        </a:spcAft>
                        <a:buNone/>
                      </a:pPr>
                      <a:r>
                        <a:rPr lang="en-US" dirty="0"/>
                        <a:t>{{</a:t>
                      </a:r>
                      <a:r>
                        <a:rPr lang="en-US" dirty="0" err="1"/>
                        <a:t>post.published_at|date</a:t>
                      </a:r>
                      <a:r>
                        <a:rPr lang="en-US" dirty="0"/>
                        <a:t>(“m/d/Y”)}}</a:t>
                      </a:r>
                      <a:endParaRPr dirty="0"/>
                    </a:p>
                    <a:p>
                      <a:pPr marL="0" lvl="0" indent="0" algn="l" rtl="0">
                        <a:spcBef>
                          <a:spcPts val="0"/>
                        </a:spcBef>
                        <a:spcAft>
                          <a:spcPts val="0"/>
                        </a:spcAft>
                        <a:buNone/>
                      </a:pPr>
                      <a:endParaRPr dirty="0"/>
                    </a:p>
                  </a:txBody>
                  <a:tcPr marL="91425" marR="91425" marT="91425" marB="91425"/>
                </a:tc>
              </a:tr>
              <a:tr h="464375">
                <a:tc>
                  <a:txBody>
                    <a:bodyPr/>
                    <a:lstStyle/>
                    <a:p>
                      <a:pPr marL="0" lvl="0" indent="0" algn="l" rtl="0">
                        <a:lnSpc>
                          <a:spcPct val="115000"/>
                        </a:lnSpc>
                        <a:spcBef>
                          <a:spcPts val="0"/>
                        </a:spcBef>
                        <a:spcAft>
                          <a:spcPts val="800"/>
                        </a:spcAft>
                        <a:buNone/>
                      </a:pPr>
                      <a:r>
                        <a:rPr lang="en-US" b="1"/>
                        <a:t>day_modify()</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rPr>
                        <a:t>{{post.published_at|date_modify(“+1 day”)|date(“m/d/Y”)}}</a:t>
                      </a:r>
                      <a:endParaRPr/>
                    </a:p>
                  </a:txBody>
                  <a:tcPr marL="91425" marR="91425" marT="91425" marB="91425"/>
                </a:tc>
              </a:tr>
              <a:tr h="464375">
                <a:tc>
                  <a:txBody>
                    <a:bodyPr/>
                    <a:lstStyle/>
                    <a:p>
                      <a:pPr marL="0" lvl="0" indent="0" algn="l" rtl="0">
                        <a:lnSpc>
                          <a:spcPct val="115000"/>
                        </a:lnSpc>
                        <a:spcBef>
                          <a:spcPts val="0"/>
                        </a:spcBef>
                        <a:spcAft>
                          <a:spcPts val="800"/>
                        </a:spcAft>
                        <a:buNone/>
                      </a:pPr>
                      <a:r>
                        <a:rPr lang="en-US" b="1"/>
                        <a:t>lower()</a:t>
                      </a:r>
                      <a:endParaRPr b="1"/>
                    </a:p>
                  </a:txBody>
                  <a:tcPr marL="91425" marR="91425" marT="91425" marB="91425"/>
                </a:tc>
                <a:tc>
                  <a:txBody>
                    <a:bodyPr/>
                    <a:lstStyle/>
                    <a:p>
                      <a:pPr marL="0" lvl="0" indent="0" algn="l" rtl="0">
                        <a:spcBef>
                          <a:spcPts val="0"/>
                        </a:spcBef>
                        <a:spcAft>
                          <a:spcPts val="0"/>
                        </a:spcAft>
                        <a:buNone/>
                      </a:pPr>
                      <a:r>
                        <a:rPr lang="en-US"/>
                        <a:t>{{“HELLO”.lower()}}=&gt;hello</a:t>
                      </a:r>
                      <a:endParaRPr/>
                    </a:p>
                  </a:txBody>
                  <a:tcPr marL="91425" marR="91425" marT="91425" marB="91425"/>
                </a:tc>
              </a:tr>
              <a:tr h="0">
                <a:tc>
                  <a:txBody>
                    <a:bodyPr/>
                    <a:lstStyle/>
                    <a:p>
                      <a:pPr marL="0" lvl="0" indent="0" algn="l" rtl="0">
                        <a:lnSpc>
                          <a:spcPct val="115000"/>
                        </a:lnSpc>
                        <a:spcBef>
                          <a:spcPts val="0"/>
                        </a:spcBef>
                        <a:spcAft>
                          <a:spcPts val="800"/>
                        </a:spcAft>
                        <a:buNone/>
                      </a:pPr>
                      <a:r>
                        <a:rPr lang="en-US" b="1"/>
                        <a:t>trim()</a:t>
                      </a:r>
                      <a:endParaRPr b="1"/>
                    </a:p>
                  </a:txBody>
                  <a:tcPr marL="91425" marR="91425" marT="91425" marB="91425"/>
                </a:tc>
                <a:tc>
                  <a:txBody>
                    <a:bodyPr/>
                    <a:lstStyle/>
                    <a:p>
                      <a:pPr marL="0" lvl="0" indent="0" algn="l" rtl="0">
                        <a:spcBef>
                          <a:spcPts val="0"/>
                        </a:spcBef>
                        <a:spcAft>
                          <a:spcPts val="0"/>
                        </a:spcAft>
                        <a:buNone/>
                      </a:pPr>
                      <a:r>
                        <a:rPr lang="en-US" dirty="0"/>
                        <a:t>{{“hello world .”|trim(‘.’)}} =&gt;hello world</a:t>
                      </a:r>
                      <a:endParaRPr dirty="0"/>
                    </a:p>
                  </a:txBody>
                  <a:tcPr marL="91425" marR="91425" marT="91425" marB="91425"/>
                </a:tc>
              </a:tr>
            </a:tbl>
          </a:graphicData>
        </a:graphic>
      </p:graphicFrame>
      <p:sp>
        <p:nvSpPr>
          <p:cNvPr id="273" name="Google Shape;273;g5edd98dc4b_0_7"/>
          <p:cNvSpPr txBox="1"/>
          <p:nvPr/>
        </p:nvSpPr>
        <p:spPr>
          <a:xfrm>
            <a:off x="184150" y="4478425"/>
            <a:ext cx="8104800" cy="2610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On peut appliquer 2 filtres au même temps:</a:t>
            </a:r>
            <a:endParaRPr sz="1800"/>
          </a:p>
          <a:p>
            <a:pPr marL="0" lvl="0" indent="0" algn="l" rtl="0">
              <a:spcBef>
                <a:spcPts val="0"/>
              </a:spcBef>
              <a:spcAft>
                <a:spcPts val="0"/>
              </a:spcAft>
              <a:buNone/>
            </a:pPr>
            <a:endParaRPr sz="1800"/>
          </a:p>
          <a:p>
            <a:pPr marL="114300" lvl="0" indent="0" algn="l" rtl="0">
              <a:lnSpc>
                <a:spcPct val="115000"/>
              </a:lnSpc>
              <a:spcBef>
                <a:spcPts val="0"/>
              </a:spcBef>
              <a:spcAft>
                <a:spcPts val="0"/>
              </a:spcAft>
              <a:buNone/>
            </a:pPr>
            <a:r>
              <a:rPr lang="en-US" sz="1800"/>
              <a:t>{{ “hello world .”|trim(‘.’|upper }}=&gt;HELLO WORLD</a:t>
            </a:r>
            <a:endParaRPr sz="1800"/>
          </a:p>
          <a:p>
            <a:pPr marL="114300" lvl="0" indent="0" algn="l" rtl="0">
              <a:lnSpc>
                <a:spcPct val="115000"/>
              </a:lnSpc>
              <a:spcBef>
                <a:spcPts val="0"/>
              </a:spcBef>
              <a:spcAft>
                <a:spcPts val="0"/>
              </a:spcAft>
              <a:buNone/>
            </a:pPr>
            <a:endParaRPr sz="1800">
              <a:solidFill>
                <a:srgbClr val="7F0055"/>
              </a:solidFill>
            </a:endParaRPr>
          </a:p>
          <a:p>
            <a:pPr marL="457200" lvl="0" indent="-342900" algn="l" rtl="0">
              <a:spcBef>
                <a:spcPts val="0"/>
              </a:spcBef>
              <a:spcAft>
                <a:spcPts val="0"/>
              </a:spcAft>
              <a:buSzPts val="1800"/>
              <a:buChar char="●"/>
            </a:pPr>
            <a:r>
              <a:rPr lang="en-US" sz="1800"/>
              <a:t>La liste des filtres: </a:t>
            </a:r>
            <a:r>
              <a:rPr lang="en-US" sz="1800" b="1" u="sng">
                <a:solidFill>
                  <a:srgbClr val="446372"/>
                </a:solidFill>
                <a:hlinkClick r:id="rId6"/>
              </a:rPr>
              <a:t>http://twig.sensiolabs.org/doc/filters/index.html</a:t>
            </a:r>
            <a:endParaRPr sz="1800"/>
          </a:p>
          <a:p>
            <a:pPr marL="457200" lvl="0" indent="0" algn="l" rtl="0">
              <a:spcBef>
                <a:spcPts val="0"/>
              </a:spcBef>
              <a:spcAft>
                <a:spcPts val="0"/>
              </a:spcAft>
              <a:buNone/>
            </a:pPr>
            <a:endParaRPr sz="1800"/>
          </a:p>
          <a:p>
            <a:pPr marL="0" lvl="0" indent="0" algn="l" rtl="0">
              <a:spcBef>
                <a:spcPts val="0"/>
              </a:spcBef>
              <a:spcAft>
                <a:spcPts val="0"/>
              </a:spcAft>
              <a:buNone/>
            </a:pPr>
            <a:endParaRPr>
              <a:latin typeface="Calibri"/>
              <a:ea typeface="Calibri"/>
              <a:cs typeface="Calibri"/>
              <a:sym typeface="Calibri"/>
            </a:endParaRPr>
          </a:p>
        </p:txBody>
      </p:sp>
      <p:sp>
        <p:nvSpPr>
          <p:cNvPr id="12" name="Google Shape;171;g5bb96535c2_0_77"/>
          <p:cNvSpPr txBox="1"/>
          <p:nvPr/>
        </p:nvSpPr>
        <p:spPr>
          <a:xfrm>
            <a:off x="277800" y="724878"/>
            <a:ext cx="7342200" cy="856500"/>
          </a:xfrm>
          <a:prstGeom prst="rect">
            <a:avLst/>
          </a:prstGeom>
          <a:noFill/>
          <a:ln>
            <a:noFill/>
          </a:ln>
        </p:spPr>
        <p:txBody>
          <a:bodyPr spcFirstLastPara="1" wrap="square" lIns="91425" tIns="91425" rIns="91425" bIns="91425" anchor="t" anchorCtr="0">
            <a:noAutofit/>
          </a:bodyPr>
          <a:lstStyle/>
          <a:p>
            <a:pPr lvl="0"/>
            <a:r>
              <a:rPr lang="fr-FR" sz="2400" b="1" dirty="0" smtClean="0">
                <a:solidFill>
                  <a:srgbClr val="CC4125"/>
                </a:solidFill>
                <a:latin typeface="Calibri"/>
                <a:ea typeface="Calibri"/>
                <a:cs typeface="Calibri"/>
                <a:sym typeface="Calibri"/>
              </a:rPr>
              <a:t>	</a:t>
            </a:r>
            <a:r>
              <a:rPr lang="fr-FR" sz="2400" b="1" dirty="0" smtClean="0">
                <a:solidFill>
                  <a:srgbClr val="CC4125"/>
                </a:solidFill>
                <a:latin typeface="Calibri"/>
                <a:ea typeface="Calibri"/>
                <a:cs typeface="Calibri"/>
                <a:sym typeface="Calibri"/>
              </a:rPr>
              <a:t>f. </a:t>
            </a:r>
            <a:r>
              <a:rPr lang="fr-FR" sz="2400" b="1" dirty="0" smtClean="0">
                <a:solidFill>
                  <a:srgbClr val="CC4125"/>
                </a:solidFill>
                <a:latin typeface="Calibri"/>
                <a:ea typeface="Calibri"/>
                <a:cs typeface="Calibri"/>
                <a:sym typeface="Calibri"/>
              </a:rPr>
              <a:t>les filtres</a:t>
            </a:r>
            <a:endParaRPr sz="2400" b="1" dirty="0">
              <a:solidFill>
                <a:srgbClr val="CC4125"/>
              </a:solidFill>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15" name="Google Shape;193;g5de38ee77e_0_78"/>
          <p:cNvSpPr txBox="1">
            <a:spLocks noGrp="1"/>
          </p:cNvSpPr>
          <p:nvPr>
            <p:ph type="title"/>
          </p:nvPr>
        </p:nvSpPr>
        <p:spPr>
          <a:xfrm>
            <a:off x="121750" y="367503"/>
            <a:ext cx="8229600" cy="7147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dirty="0"/>
              <a:t>3. </a:t>
            </a:r>
            <a:r>
              <a:rPr lang="en-US" sz="3200" dirty="0" err="1"/>
              <a:t>Syntaxe</a:t>
            </a:r>
            <a:r>
              <a:rPr lang="en-US" sz="3200" dirty="0"/>
              <a:t> de </a:t>
            </a:r>
            <a:r>
              <a:rPr lang="en-US" sz="3200" dirty="0" smtClean="0"/>
              <a:t>base</a:t>
            </a:r>
            <a:br>
              <a:rPr lang="en-US" sz="3200" dirty="0" smtClean="0"/>
            </a:br>
            <a:endParaRPr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5d6ffe66c5_0_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11" name="Google Shape;211;g5d6ffe66c5_0_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23</a:t>
            </a:fld>
            <a:endParaRPr sz="1400" b="0" i="0" u="none" strike="noStrike" cap="none">
              <a:solidFill>
                <a:srgbClr val="000000"/>
              </a:solidFill>
              <a:latin typeface="Arial"/>
              <a:ea typeface="Arial"/>
              <a:cs typeface="Arial"/>
              <a:sym typeface="Arial"/>
            </a:endParaRPr>
          </a:p>
        </p:txBody>
      </p:sp>
      <p:pic>
        <p:nvPicPr>
          <p:cNvPr id="212" name="Google Shape;212;g5d6ffe66c5_0_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213" name="Google Shape;213;g5d6ffe66c5_0_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214" name="Google Shape;214;g5d6ffe66c5_0_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215" name="Google Shape;215;g5d6ffe66c5_0_8"/>
          <p:cNvSpPr txBox="1">
            <a:spLocks noGrp="1"/>
          </p:cNvSpPr>
          <p:nvPr>
            <p:ph type="title"/>
          </p:nvPr>
        </p:nvSpPr>
        <p:spPr>
          <a:xfrm>
            <a:off x="184150" y="688181"/>
            <a:ext cx="8229600" cy="1143000"/>
          </a:xfrm>
          <a:prstGeom prst="rect">
            <a:avLst/>
          </a:prstGeom>
          <a:noFill/>
          <a:ln>
            <a:noFill/>
          </a:ln>
        </p:spPr>
        <p:txBody>
          <a:bodyPr spcFirstLastPara="1" wrap="square" lIns="91425" tIns="45700" rIns="91425" bIns="45700" anchor="ctr" anchorCtr="0">
            <a:noAutofit/>
          </a:bodyPr>
          <a:lstStyle/>
          <a:p>
            <a:pPr marL="457200" lvl="0" indent="0" algn="l" rtl="0">
              <a:spcBef>
                <a:spcPts val="0"/>
              </a:spcBef>
              <a:spcAft>
                <a:spcPts val="0"/>
              </a:spcAft>
              <a:buNone/>
            </a:pPr>
            <a:r>
              <a:rPr lang="en-US" sz="1800" dirty="0" err="1" smtClean="0">
                <a:solidFill>
                  <a:srgbClr val="C00000"/>
                </a:solidFill>
              </a:rPr>
              <a:t>g.</a:t>
            </a:r>
            <a:r>
              <a:rPr lang="en-US" sz="1800" dirty="0" err="1" smtClean="0">
                <a:solidFill>
                  <a:srgbClr val="C00000"/>
                </a:solidFill>
              </a:rPr>
              <a:t>Les</a:t>
            </a:r>
            <a:r>
              <a:rPr lang="en-US" sz="1800" dirty="0" smtClean="0">
                <a:solidFill>
                  <a:srgbClr val="C00000"/>
                </a:solidFill>
              </a:rPr>
              <a:t> </a:t>
            </a:r>
            <a:r>
              <a:rPr lang="en-US" sz="1800" dirty="0">
                <a:solidFill>
                  <a:srgbClr val="C00000"/>
                </a:solidFill>
              </a:rPr>
              <a:t>variables </a:t>
            </a:r>
            <a:r>
              <a:rPr lang="en-US" sz="1800" dirty="0" err="1">
                <a:solidFill>
                  <a:srgbClr val="C00000"/>
                </a:solidFill>
              </a:rPr>
              <a:t>globales</a:t>
            </a:r>
            <a:endParaRPr sz="1800" dirty="0">
              <a:solidFill>
                <a:srgbClr val="C00000"/>
              </a:solidFill>
              <a:sym typeface="Calibri"/>
            </a:endParaRPr>
          </a:p>
        </p:txBody>
      </p:sp>
      <p:sp>
        <p:nvSpPr>
          <p:cNvPr id="216" name="Google Shape;216;g5d6ffe66c5_0_8"/>
          <p:cNvSpPr txBox="1"/>
          <p:nvPr/>
        </p:nvSpPr>
        <p:spPr>
          <a:xfrm>
            <a:off x="344850" y="150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457200" lvl="0" indent="-301625" algn="l" rtl="0">
              <a:lnSpc>
                <a:spcPct val="115000"/>
              </a:lnSpc>
              <a:spcBef>
                <a:spcPts val="1100"/>
              </a:spcBef>
              <a:spcAft>
                <a:spcPts val="0"/>
              </a:spcAft>
              <a:buClr>
                <a:srgbClr val="000000"/>
              </a:buClr>
              <a:buSzPts val="1150"/>
              <a:buChar char="●"/>
            </a:pPr>
            <a:r>
              <a:rPr lang="en-US" sz="2100" b="1" dirty="0"/>
              <a:t>app</a:t>
            </a:r>
            <a:br>
              <a:rPr lang="en-US" sz="2100" b="1" dirty="0"/>
            </a:br>
            <a:r>
              <a:rPr lang="en-US" sz="1800" dirty="0"/>
              <a:t>Variable </a:t>
            </a:r>
            <a:r>
              <a:rPr lang="en-US" sz="1800" dirty="0" err="1"/>
              <a:t>globale</a:t>
            </a:r>
            <a:r>
              <a:rPr lang="en-US" sz="1800" dirty="0"/>
              <a:t> qui </a:t>
            </a:r>
            <a:r>
              <a:rPr lang="en-US" sz="1800" dirty="0" err="1"/>
              <a:t>va</a:t>
            </a:r>
            <a:r>
              <a:rPr lang="en-US" sz="1800" dirty="0"/>
              <a:t> nous </a:t>
            </a:r>
            <a:r>
              <a:rPr lang="en-US" sz="1800" dirty="0" err="1"/>
              <a:t>permettre</a:t>
            </a:r>
            <a:r>
              <a:rPr lang="en-US" sz="1800" dirty="0"/>
              <a:t> de </a:t>
            </a:r>
            <a:r>
              <a:rPr lang="en-US" sz="1800" dirty="0" err="1"/>
              <a:t>récupérer</a:t>
            </a:r>
            <a:r>
              <a:rPr lang="en-US" sz="1800" dirty="0"/>
              <a:t> des </a:t>
            </a:r>
            <a:r>
              <a:rPr lang="en-US" sz="1800" dirty="0" err="1"/>
              <a:t>informations</a:t>
            </a:r>
            <a:r>
              <a:rPr lang="en-US" sz="1800" dirty="0"/>
              <a:t> de </a:t>
            </a:r>
            <a:r>
              <a:rPr lang="en-US" sz="1800" dirty="0" err="1"/>
              <a:t>notre</a:t>
            </a:r>
            <a:r>
              <a:rPr lang="en-US" sz="1800" dirty="0"/>
              <a:t> application.</a:t>
            </a:r>
            <a:endParaRPr sz="1800" dirty="0"/>
          </a:p>
          <a:p>
            <a:pPr marL="457200" lvl="0" indent="-301625" algn="l" rtl="0">
              <a:lnSpc>
                <a:spcPct val="115000"/>
              </a:lnSpc>
              <a:spcBef>
                <a:spcPts val="0"/>
              </a:spcBef>
              <a:spcAft>
                <a:spcPts val="0"/>
              </a:spcAft>
              <a:buClr>
                <a:srgbClr val="000000"/>
              </a:buClr>
              <a:buSzPts val="1150"/>
              <a:buChar char="●"/>
            </a:pPr>
            <a:r>
              <a:rPr lang="en-US" sz="2100" b="1" dirty="0" err="1"/>
              <a:t>app.environment</a:t>
            </a:r>
            <a:r>
              <a:rPr lang="en-US" sz="2100" b="1" dirty="0"/>
              <a:t/>
            </a:r>
            <a:br>
              <a:rPr lang="en-US" sz="2100" b="1" dirty="0"/>
            </a:br>
            <a:r>
              <a:rPr lang="en-US" sz="2100" dirty="0" err="1"/>
              <a:t>Récupère</a:t>
            </a:r>
            <a:r>
              <a:rPr lang="en-US" sz="2100" dirty="0"/>
              <a:t> </a:t>
            </a:r>
            <a:r>
              <a:rPr lang="en-US" sz="2100" dirty="0" err="1"/>
              <a:t>l’environnement</a:t>
            </a:r>
            <a:r>
              <a:rPr lang="en-US" sz="2100" dirty="0"/>
              <a:t> </a:t>
            </a:r>
            <a:r>
              <a:rPr lang="en-US" sz="2100" dirty="0" err="1"/>
              <a:t>actuel</a:t>
            </a:r>
            <a:r>
              <a:rPr lang="en-US" sz="2100" dirty="0"/>
              <a:t> pour savoir </a:t>
            </a:r>
            <a:r>
              <a:rPr lang="en-US" sz="2100" dirty="0" err="1"/>
              <a:t>si</a:t>
            </a:r>
            <a:r>
              <a:rPr lang="en-US" sz="2100" dirty="0"/>
              <a:t> </a:t>
            </a:r>
            <a:r>
              <a:rPr lang="en-US" sz="2100" dirty="0" err="1"/>
              <a:t>vous</a:t>
            </a:r>
            <a:r>
              <a:rPr lang="en-US" sz="2100" dirty="0"/>
              <a:t> </a:t>
            </a:r>
            <a:r>
              <a:rPr lang="en-US" sz="2100" dirty="0" err="1"/>
              <a:t>êtes</a:t>
            </a:r>
            <a:r>
              <a:rPr lang="en-US" sz="2100" dirty="0"/>
              <a:t> sur </a:t>
            </a:r>
            <a:r>
              <a:rPr lang="en-US" sz="2100" dirty="0" err="1"/>
              <a:t>l’interface</a:t>
            </a:r>
            <a:r>
              <a:rPr lang="en-US" sz="2100" dirty="0"/>
              <a:t> de production </a:t>
            </a:r>
            <a:r>
              <a:rPr lang="en-US" sz="2100" dirty="0" err="1"/>
              <a:t>ou</a:t>
            </a:r>
            <a:r>
              <a:rPr lang="en-US" sz="2100" dirty="0"/>
              <a:t> de </a:t>
            </a:r>
            <a:r>
              <a:rPr lang="en-US" sz="2100" dirty="0" err="1"/>
              <a:t>développement</a:t>
            </a:r>
            <a:r>
              <a:rPr lang="en-US" sz="2100" dirty="0"/>
              <a:t>.</a:t>
            </a:r>
            <a:endParaRPr sz="2100" dirty="0"/>
          </a:p>
          <a:p>
            <a:pPr marL="457200" lvl="0" indent="-301625" algn="l" rtl="0">
              <a:lnSpc>
                <a:spcPct val="115000"/>
              </a:lnSpc>
              <a:spcBef>
                <a:spcPts val="0"/>
              </a:spcBef>
              <a:spcAft>
                <a:spcPts val="0"/>
              </a:spcAft>
              <a:buClr>
                <a:srgbClr val="000000"/>
              </a:buClr>
              <a:buSzPts val="1150"/>
              <a:buChar char="●"/>
            </a:pPr>
            <a:r>
              <a:rPr lang="en-US" sz="2100" b="1" dirty="0" err="1"/>
              <a:t>app.debug</a:t>
            </a:r>
            <a:r>
              <a:rPr lang="en-US" sz="2100" b="1" dirty="0"/>
              <a:t/>
            </a:r>
            <a:br>
              <a:rPr lang="en-US" sz="2100" b="1" dirty="0"/>
            </a:br>
            <a:r>
              <a:rPr lang="en-US" sz="2100" dirty="0" err="1"/>
              <a:t>Permet</a:t>
            </a:r>
            <a:r>
              <a:rPr lang="en-US" sz="2100" dirty="0"/>
              <a:t> de savoir </a:t>
            </a:r>
            <a:r>
              <a:rPr lang="en-US" sz="2100" dirty="0" err="1"/>
              <a:t>si</a:t>
            </a:r>
            <a:r>
              <a:rPr lang="en-US" sz="2100" dirty="0"/>
              <a:t> le mode debug </a:t>
            </a:r>
            <a:r>
              <a:rPr lang="en-US" sz="2100" dirty="0" err="1"/>
              <a:t>est</a:t>
            </a:r>
            <a:r>
              <a:rPr lang="en-US" sz="2100" dirty="0"/>
              <a:t> </a:t>
            </a:r>
            <a:r>
              <a:rPr lang="en-US" sz="2100" dirty="0" err="1"/>
              <a:t>activé</a:t>
            </a:r>
            <a:r>
              <a:rPr lang="en-US" sz="2100" dirty="0"/>
              <a:t> </a:t>
            </a:r>
            <a:r>
              <a:rPr lang="en-US" sz="2100" dirty="0" err="1"/>
              <a:t>ou</a:t>
            </a:r>
            <a:r>
              <a:rPr lang="en-US" sz="2100" dirty="0"/>
              <a:t> non (</a:t>
            </a:r>
            <a:r>
              <a:rPr lang="en-US" sz="2100" dirty="0" err="1"/>
              <a:t>retourne</a:t>
            </a:r>
            <a:r>
              <a:rPr lang="en-US" sz="2100" dirty="0"/>
              <a:t> un </a:t>
            </a:r>
            <a:r>
              <a:rPr lang="en-US" sz="2100" dirty="0" err="1"/>
              <a:t>boolean</a:t>
            </a:r>
            <a:r>
              <a:rPr lang="en-US" sz="2100" dirty="0"/>
              <a:t>).</a:t>
            </a:r>
            <a:endParaRPr sz="2100" dirty="0"/>
          </a:p>
          <a:p>
            <a:pPr marL="457200" lvl="0" indent="-301625" algn="l" rtl="0">
              <a:lnSpc>
                <a:spcPct val="115000"/>
              </a:lnSpc>
              <a:spcBef>
                <a:spcPts val="0"/>
              </a:spcBef>
              <a:spcAft>
                <a:spcPts val="0"/>
              </a:spcAft>
              <a:buClr>
                <a:srgbClr val="000000"/>
              </a:buClr>
              <a:buSzPts val="1150"/>
              <a:buChar char="●"/>
            </a:pPr>
            <a:r>
              <a:rPr lang="en-US" sz="2100" b="1" dirty="0" err="1"/>
              <a:t>app.user</a:t>
            </a:r>
            <a:r>
              <a:rPr lang="en-US" sz="2100" dirty="0"/>
              <a:t/>
            </a:r>
            <a:br>
              <a:rPr lang="en-US" sz="2100" dirty="0"/>
            </a:br>
            <a:r>
              <a:rPr lang="en-US" sz="2100" dirty="0" err="1"/>
              <a:t>Récupère</a:t>
            </a:r>
            <a:r>
              <a:rPr lang="en-US" sz="2100" dirty="0"/>
              <a:t> les </a:t>
            </a:r>
            <a:r>
              <a:rPr lang="en-US" sz="2100" dirty="0" err="1"/>
              <a:t>informations</a:t>
            </a:r>
            <a:r>
              <a:rPr lang="en-US" sz="2100" dirty="0"/>
              <a:t> de </a:t>
            </a:r>
            <a:r>
              <a:rPr lang="en-US" sz="2100" dirty="0" err="1"/>
              <a:t>l’utilisateur</a:t>
            </a:r>
            <a:r>
              <a:rPr lang="en-US" sz="2100" dirty="0"/>
              <a:t> courant, </a:t>
            </a:r>
            <a:r>
              <a:rPr lang="en-US" sz="2100" dirty="0" err="1"/>
              <a:t>c’est</a:t>
            </a:r>
            <a:r>
              <a:rPr lang="en-US" sz="2100" dirty="0"/>
              <a:t> </a:t>
            </a:r>
            <a:r>
              <a:rPr lang="en-US" sz="2100" dirty="0" err="1"/>
              <a:t>ni</a:t>
            </a:r>
            <a:r>
              <a:rPr lang="en-US" sz="2100" dirty="0"/>
              <a:t> plus </a:t>
            </a:r>
            <a:r>
              <a:rPr lang="en-US" sz="2100" dirty="0" err="1"/>
              <a:t>ni</a:t>
            </a:r>
            <a:r>
              <a:rPr lang="en-US" sz="2100" dirty="0"/>
              <a:t> </a:t>
            </a:r>
            <a:r>
              <a:rPr lang="en-US" sz="2100" dirty="0" err="1"/>
              <a:t>moins</a:t>
            </a:r>
            <a:r>
              <a:rPr lang="en-US" sz="2100" dirty="0"/>
              <a:t> que </a:t>
            </a:r>
            <a:r>
              <a:rPr lang="en-US" sz="2100" dirty="0" err="1"/>
              <a:t>l’entité</a:t>
            </a:r>
            <a:r>
              <a:rPr lang="en-US" sz="2100" dirty="0"/>
              <a:t> User.</a:t>
            </a:r>
            <a:endParaRPr sz="2100" dirty="0"/>
          </a:p>
          <a:p>
            <a:pPr marL="457200" lvl="0" indent="0" algn="l" rtl="0">
              <a:lnSpc>
                <a:spcPct val="115000"/>
              </a:lnSpc>
              <a:spcBef>
                <a:spcPts val="1100"/>
              </a:spcBef>
              <a:spcAft>
                <a:spcPts val="0"/>
              </a:spcAft>
              <a:buNone/>
            </a:pPr>
            <a:endParaRPr sz="2100" dirty="0">
              <a:solidFill>
                <a:srgbClr val="077007"/>
              </a:solidFill>
            </a:endParaRPr>
          </a:p>
          <a:p>
            <a:pPr marL="0" lvl="0" indent="0" algn="l" rtl="0">
              <a:spcBef>
                <a:spcPts val="1100"/>
              </a:spcBef>
              <a:spcAft>
                <a:spcPts val="0"/>
              </a:spcAft>
              <a:buNone/>
            </a:pPr>
            <a:endParaRPr dirty="0">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12" name="Google Shape;193;g5de38ee77e_0_78"/>
          <p:cNvSpPr txBox="1">
            <a:spLocks/>
          </p:cNvSpPr>
          <p:nvPr/>
        </p:nvSpPr>
        <p:spPr>
          <a:xfrm>
            <a:off x="121750" y="367503"/>
            <a:ext cx="8229600" cy="7147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lgn="l"/>
            <a:r>
              <a:rPr lang="en-US" sz="3200" dirty="0" smtClean="0"/>
              <a:t>3. </a:t>
            </a:r>
            <a:r>
              <a:rPr lang="en-US" sz="3200" dirty="0" err="1" smtClean="0"/>
              <a:t>Syntaxe</a:t>
            </a:r>
            <a:r>
              <a:rPr lang="en-US" sz="3200" dirty="0" smtClean="0"/>
              <a:t> de base</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5de38ee77e_0_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22" name="Google Shape;222;g5de38ee77e_0_1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24</a:t>
            </a:fld>
            <a:endParaRPr sz="1400" b="0" i="0" u="none" strike="noStrike" cap="none">
              <a:solidFill>
                <a:srgbClr val="000000"/>
              </a:solidFill>
              <a:latin typeface="Arial"/>
              <a:ea typeface="Arial"/>
              <a:cs typeface="Arial"/>
              <a:sym typeface="Arial"/>
            </a:endParaRPr>
          </a:p>
        </p:txBody>
      </p:sp>
      <p:pic>
        <p:nvPicPr>
          <p:cNvPr id="223" name="Google Shape;223;g5de38ee77e_0_15"/>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224" name="Google Shape;224;g5de38ee77e_0_15"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225" name="Google Shape;225;g5de38ee77e_0_15"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227" name="Google Shape;227;g5de38ee77e_0_15"/>
          <p:cNvSpPr txBox="1"/>
          <p:nvPr/>
        </p:nvSpPr>
        <p:spPr>
          <a:xfrm>
            <a:off x="344850" y="1500200"/>
            <a:ext cx="8342100" cy="52212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457200" lvl="0" indent="-342900" algn="l" rtl="0">
              <a:lnSpc>
                <a:spcPct val="115000"/>
              </a:lnSpc>
              <a:spcBef>
                <a:spcPts val="1100"/>
              </a:spcBef>
              <a:spcAft>
                <a:spcPts val="0"/>
              </a:spcAft>
              <a:buSzPts val="1800"/>
              <a:buChar char="●"/>
            </a:pPr>
            <a:r>
              <a:rPr lang="en-US" sz="1800" b="1"/>
              <a:t>app.request</a:t>
            </a:r>
            <a:br>
              <a:rPr lang="en-US" sz="1800" b="1"/>
            </a:br>
            <a:r>
              <a:rPr lang="en-US" sz="1800"/>
              <a:t>Retourne la séquence de tous les éléments disponibles de la requête HTTP.</a:t>
            </a:r>
            <a:endParaRPr sz="1800"/>
          </a:p>
          <a:p>
            <a:pPr marL="457200" lvl="0" indent="-342900" algn="l" rtl="0">
              <a:lnSpc>
                <a:spcPct val="115000"/>
              </a:lnSpc>
              <a:spcBef>
                <a:spcPts val="0"/>
              </a:spcBef>
              <a:spcAft>
                <a:spcPts val="0"/>
              </a:spcAft>
              <a:buSzPts val="1800"/>
              <a:buChar char="●"/>
            </a:pPr>
            <a:r>
              <a:rPr lang="en-US" sz="1800" b="1"/>
              <a:t>app.request.query</a:t>
            </a:r>
            <a:br>
              <a:rPr lang="en-US" sz="1800" b="1"/>
            </a:br>
            <a:r>
              <a:rPr lang="en-US" sz="1800"/>
              <a:t>Permet d’accéder à un paramètre d’une requête GET en utilisant la méthode get(). Exemple: {{app.request.query.get("nom_parametre")}}</a:t>
            </a:r>
            <a:endParaRPr sz="1800"/>
          </a:p>
          <a:p>
            <a:pPr marL="457200" lvl="0" indent="-342900" algn="l" rtl="0">
              <a:lnSpc>
                <a:spcPct val="115000"/>
              </a:lnSpc>
              <a:spcBef>
                <a:spcPts val="0"/>
              </a:spcBef>
              <a:spcAft>
                <a:spcPts val="0"/>
              </a:spcAft>
              <a:buSzPts val="1800"/>
              <a:buChar char="●"/>
            </a:pPr>
            <a:r>
              <a:rPr lang="en-US" sz="1800" b="1"/>
              <a:t>app.request.server</a:t>
            </a:r>
            <a:r>
              <a:rPr lang="en-US" sz="1800"/>
              <a:t>: Retourne la séquence de la variable global $_SERVER de PHP. Par exemple l’exemple suivant retourne le nom du serveur hôte qui exécute le script. Exemple: </a:t>
            </a:r>
            <a:endParaRPr sz="1800"/>
          </a:p>
          <a:p>
            <a:pPr marL="457200" lvl="0" indent="0" algn="l" rtl="0">
              <a:lnSpc>
                <a:spcPct val="115000"/>
              </a:lnSpc>
              <a:spcBef>
                <a:spcPts val="1100"/>
              </a:spcBef>
              <a:spcAft>
                <a:spcPts val="0"/>
              </a:spcAft>
              <a:buNone/>
            </a:pPr>
            <a:r>
              <a:rPr lang="en-US" sz="1800"/>
              <a:t>{{ app.request.server.get("SERVER_NAME") }}</a:t>
            </a:r>
            <a:endParaRPr sz="1800"/>
          </a:p>
          <a:p>
            <a:pPr marL="457200" lvl="0" indent="-342900" algn="l" rtl="0">
              <a:lnSpc>
                <a:spcPct val="115000"/>
              </a:lnSpc>
              <a:spcBef>
                <a:spcPts val="1100"/>
              </a:spcBef>
              <a:spcAft>
                <a:spcPts val="0"/>
              </a:spcAft>
              <a:buSzPts val="1800"/>
              <a:buChar char="●"/>
            </a:pPr>
            <a:r>
              <a:rPr lang="en-US" sz="1800" b="1"/>
              <a:t>app.request.parameter</a:t>
            </a:r>
            <a:br>
              <a:rPr lang="en-US" sz="1800" b="1"/>
            </a:br>
            <a:r>
              <a:rPr lang="en-US" sz="1800"/>
              <a:t>Permet d’accéder à un paramètre d’une requête POST en utilisant la méthode get(). Exemple:  {{app.request.parameter.get("nom_parametre")}}</a:t>
            </a:r>
            <a:endParaRPr sz="1800"/>
          </a:p>
          <a:p>
            <a:pPr marL="457200" lvl="0" indent="0" algn="l" rtl="0">
              <a:lnSpc>
                <a:spcPct val="115000"/>
              </a:lnSpc>
              <a:spcBef>
                <a:spcPts val="1100"/>
              </a:spcBef>
              <a:spcAft>
                <a:spcPts val="0"/>
              </a:spcAft>
              <a:buNone/>
            </a:pPr>
            <a:endParaRPr sz="1800" b="1"/>
          </a:p>
          <a:p>
            <a:pPr marL="0" lvl="0" indent="0" algn="l" rtl="0">
              <a:spcBef>
                <a:spcPts val="1100"/>
              </a:spcBef>
              <a:spcAft>
                <a:spcPts val="0"/>
              </a:spcAft>
              <a:buNone/>
            </a:pPr>
            <a:endParaRPr sz="1800"/>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15" name="Google Shape;213;g5d6ffe66c5_0_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sp>
        <p:nvSpPr>
          <p:cNvPr id="16" name="Google Shape;215;g5d6ffe66c5_0_8"/>
          <p:cNvSpPr txBox="1">
            <a:spLocks noGrp="1"/>
          </p:cNvSpPr>
          <p:nvPr>
            <p:ph type="title"/>
          </p:nvPr>
        </p:nvSpPr>
        <p:spPr>
          <a:xfrm>
            <a:off x="184150" y="688181"/>
            <a:ext cx="8229600" cy="1143000"/>
          </a:xfrm>
          <a:prstGeom prst="rect">
            <a:avLst/>
          </a:prstGeom>
          <a:noFill/>
          <a:ln>
            <a:noFill/>
          </a:ln>
        </p:spPr>
        <p:txBody>
          <a:bodyPr spcFirstLastPara="1" wrap="square" lIns="91425" tIns="45700" rIns="91425" bIns="45700" anchor="ctr" anchorCtr="0">
            <a:noAutofit/>
          </a:bodyPr>
          <a:lstStyle/>
          <a:p>
            <a:pPr marL="457200" lvl="0" indent="0" algn="l" rtl="0">
              <a:spcBef>
                <a:spcPts val="0"/>
              </a:spcBef>
              <a:spcAft>
                <a:spcPts val="0"/>
              </a:spcAft>
              <a:buNone/>
            </a:pPr>
            <a:r>
              <a:rPr lang="en-US" sz="1800" dirty="0" err="1" smtClean="0">
                <a:solidFill>
                  <a:srgbClr val="C00000"/>
                </a:solidFill>
              </a:rPr>
              <a:t>g.</a:t>
            </a:r>
            <a:r>
              <a:rPr lang="en-US" sz="1800" dirty="0" err="1" smtClean="0">
                <a:solidFill>
                  <a:srgbClr val="C00000"/>
                </a:solidFill>
              </a:rPr>
              <a:t>Les</a:t>
            </a:r>
            <a:r>
              <a:rPr lang="en-US" sz="1800" dirty="0" smtClean="0">
                <a:solidFill>
                  <a:srgbClr val="C00000"/>
                </a:solidFill>
              </a:rPr>
              <a:t> </a:t>
            </a:r>
            <a:r>
              <a:rPr lang="en-US" sz="1800" dirty="0">
                <a:solidFill>
                  <a:srgbClr val="C00000"/>
                </a:solidFill>
              </a:rPr>
              <a:t>variables </a:t>
            </a:r>
            <a:r>
              <a:rPr lang="en-US" sz="1800" dirty="0" err="1">
                <a:solidFill>
                  <a:srgbClr val="C00000"/>
                </a:solidFill>
              </a:rPr>
              <a:t>globales</a:t>
            </a:r>
            <a:endParaRPr sz="1800" dirty="0">
              <a:solidFill>
                <a:srgbClr val="C00000"/>
              </a:solidFill>
              <a:sym typeface="Calibri"/>
            </a:endParaRPr>
          </a:p>
        </p:txBody>
      </p:sp>
      <p:sp>
        <p:nvSpPr>
          <p:cNvPr id="17" name="Google Shape;193;g5de38ee77e_0_78"/>
          <p:cNvSpPr txBox="1">
            <a:spLocks/>
          </p:cNvSpPr>
          <p:nvPr/>
        </p:nvSpPr>
        <p:spPr>
          <a:xfrm>
            <a:off x="121750" y="367503"/>
            <a:ext cx="8229600" cy="7147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lgn="l"/>
            <a:r>
              <a:rPr lang="en-US" sz="3200" dirty="0" smtClean="0"/>
              <a:t>3. </a:t>
            </a:r>
            <a:r>
              <a:rPr lang="en-US" sz="3200" dirty="0" err="1" smtClean="0"/>
              <a:t>Syntaxe</a:t>
            </a:r>
            <a:r>
              <a:rPr lang="en-US" sz="3200" dirty="0" smtClean="0"/>
              <a:t> de base</a:t>
            </a:r>
            <a:br>
              <a:rPr lang="en-US" sz="3200" dirty="0" smtClean="0"/>
            </a:br>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5de38ee77e_0_2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33" name="Google Shape;233;g5de38ee77e_0_2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25</a:t>
            </a:fld>
            <a:endParaRPr sz="1400" b="0" i="0" u="none" strike="noStrike" cap="none">
              <a:solidFill>
                <a:srgbClr val="000000"/>
              </a:solidFill>
              <a:latin typeface="Arial"/>
              <a:ea typeface="Arial"/>
              <a:cs typeface="Arial"/>
              <a:sym typeface="Arial"/>
            </a:endParaRPr>
          </a:p>
        </p:txBody>
      </p:sp>
      <p:pic>
        <p:nvPicPr>
          <p:cNvPr id="234" name="Google Shape;234;g5de38ee77e_0_25"/>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235" name="Google Shape;235;g5de38ee77e_0_25"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236" name="Google Shape;236;g5de38ee77e_0_25"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238" name="Google Shape;238;g5de38ee77e_0_25"/>
          <p:cNvSpPr txBox="1"/>
          <p:nvPr/>
        </p:nvSpPr>
        <p:spPr>
          <a:xfrm>
            <a:off x="344850" y="150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457200" lvl="0" indent="-301625" algn="l" rtl="0">
              <a:lnSpc>
                <a:spcPct val="115000"/>
              </a:lnSpc>
              <a:spcBef>
                <a:spcPts val="1100"/>
              </a:spcBef>
              <a:spcAft>
                <a:spcPts val="0"/>
              </a:spcAft>
              <a:buClr>
                <a:srgbClr val="000000"/>
              </a:buClr>
              <a:buSzPts val="1150"/>
              <a:buChar char="●"/>
            </a:pPr>
            <a:r>
              <a:rPr lang="en-US" sz="2100" b="1"/>
              <a:t>app.request.cookies</a:t>
            </a:r>
            <a:br>
              <a:rPr lang="en-US" sz="2100" b="1"/>
            </a:br>
            <a:r>
              <a:rPr lang="en-US" sz="2100"/>
              <a:t>Permet d’accéder à un paramètre contenu dans un COOKIE en utilisant la méthode get(). Exemple: {{app.request.cookies.get("nom_parametre")}}</a:t>
            </a:r>
            <a:endParaRPr sz="2100"/>
          </a:p>
          <a:p>
            <a:pPr marL="457200" lvl="0" indent="-301625" algn="l" rtl="0">
              <a:lnSpc>
                <a:spcPct val="115000"/>
              </a:lnSpc>
              <a:spcBef>
                <a:spcPts val="0"/>
              </a:spcBef>
              <a:spcAft>
                <a:spcPts val="0"/>
              </a:spcAft>
              <a:buClr>
                <a:srgbClr val="000000"/>
              </a:buClr>
              <a:buSzPts val="1150"/>
              <a:buChar char="●"/>
            </a:pPr>
            <a:r>
              <a:rPr lang="en-US" sz="2100" b="1"/>
              <a:t>app.request.headers</a:t>
            </a:r>
            <a:br>
              <a:rPr lang="en-US" sz="2100" b="1"/>
            </a:br>
            <a:r>
              <a:rPr lang="en-US" sz="2100"/>
              <a:t>Retourne toutes les informations du header de la requête HTTP, permet notamment de récupérer le user-agent, le referer, etc ...</a:t>
            </a:r>
            <a:endParaRPr sz="2100"/>
          </a:p>
          <a:p>
            <a:pPr marL="457200" lvl="0" indent="-301625" algn="l" rtl="0">
              <a:lnSpc>
                <a:spcPct val="115000"/>
              </a:lnSpc>
              <a:spcBef>
                <a:spcPts val="0"/>
              </a:spcBef>
              <a:spcAft>
                <a:spcPts val="0"/>
              </a:spcAft>
              <a:buClr>
                <a:srgbClr val="000000"/>
              </a:buClr>
              <a:buSzPts val="1150"/>
              <a:buChar char="●"/>
            </a:pPr>
            <a:r>
              <a:rPr lang="en-US" sz="2100" b="1"/>
              <a:t>app.request.content</a:t>
            </a:r>
            <a:br>
              <a:rPr lang="en-US" sz="2100" b="1"/>
            </a:br>
            <a:r>
              <a:rPr lang="en-US" sz="2100"/>
              <a:t>Retourne toutes les informations du contenu de la requête HTTP.</a:t>
            </a:r>
            <a:endParaRPr sz="2100"/>
          </a:p>
          <a:p>
            <a:pPr marL="457200" lvl="0" indent="-301625" algn="l" rtl="0">
              <a:lnSpc>
                <a:spcPct val="115000"/>
              </a:lnSpc>
              <a:spcBef>
                <a:spcPts val="0"/>
              </a:spcBef>
              <a:spcAft>
                <a:spcPts val="0"/>
              </a:spcAft>
              <a:buClr>
                <a:srgbClr val="000000"/>
              </a:buClr>
              <a:buSzPts val="1150"/>
              <a:buChar char="●"/>
            </a:pPr>
            <a:r>
              <a:rPr lang="en-US" sz="2100" b="1"/>
              <a:t>app.request.languages</a:t>
            </a:r>
            <a:br>
              <a:rPr lang="en-US" sz="2100" b="1"/>
            </a:br>
            <a:r>
              <a:rPr lang="en-US" sz="2100"/>
              <a:t>Permet de récupérer la séquence des langages acceptés par le navigateur, par exemple : fr, fr-FR, etc.</a:t>
            </a:r>
            <a:endParaRPr sz="2100"/>
          </a:p>
          <a:p>
            <a:pPr marL="0" lvl="0" indent="0" algn="l" rtl="0">
              <a:spcBef>
                <a:spcPts val="1100"/>
              </a:spcBef>
              <a:spcAft>
                <a:spcPts val="0"/>
              </a:spcAft>
              <a:buNone/>
            </a:pPr>
            <a:endParaRPr>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12" name="Google Shape;213;g5d6ffe66c5_0_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sp>
        <p:nvSpPr>
          <p:cNvPr id="13" name="Google Shape;215;g5d6ffe66c5_0_8"/>
          <p:cNvSpPr txBox="1">
            <a:spLocks noGrp="1"/>
          </p:cNvSpPr>
          <p:nvPr>
            <p:ph type="title"/>
          </p:nvPr>
        </p:nvSpPr>
        <p:spPr>
          <a:xfrm>
            <a:off x="184150" y="688181"/>
            <a:ext cx="8229600" cy="1143000"/>
          </a:xfrm>
          <a:prstGeom prst="rect">
            <a:avLst/>
          </a:prstGeom>
          <a:noFill/>
          <a:ln>
            <a:noFill/>
          </a:ln>
        </p:spPr>
        <p:txBody>
          <a:bodyPr spcFirstLastPara="1" wrap="square" lIns="91425" tIns="45700" rIns="91425" bIns="45700" anchor="ctr" anchorCtr="0">
            <a:noAutofit/>
          </a:bodyPr>
          <a:lstStyle/>
          <a:p>
            <a:pPr marL="457200" lvl="0" indent="0" algn="l" rtl="0">
              <a:spcBef>
                <a:spcPts val="0"/>
              </a:spcBef>
              <a:spcAft>
                <a:spcPts val="0"/>
              </a:spcAft>
              <a:buNone/>
            </a:pPr>
            <a:r>
              <a:rPr lang="en-US" sz="1800" dirty="0" err="1" smtClean="0">
                <a:solidFill>
                  <a:srgbClr val="C00000"/>
                </a:solidFill>
              </a:rPr>
              <a:t>g.</a:t>
            </a:r>
            <a:r>
              <a:rPr lang="en-US" sz="1800" dirty="0" err="1" smtClean="0">
                <a:solidFill>
                  <a:srgbClr val="C00000"/>
                </a:solidFill>
              </a:rPr>
              <a:t>Les</a:t>
            </a:r>
            <a:r>
              <a:rPr lang="en-US" sz="1800" dirty="0" smtClean="0">
                <a:solidFill>
                  <a:srgbClr val="C00000"/>
                </a:solidFill>
              </a:rPr>
              <a:t> </a:t>
            </a:r>
            <a:r>
              <a:rPr lang="en-US" sz="1800" dirty="0">
                <a:solidFill>
                  <a:srgbClr val="C00000"/>
                </a:solidFill>
              </a:rPr>
              <a:t>variables </a:t>
            </a:r>
            <a:r>
              <a:rPr lang="en-US" sz="1800" dirty="0" err="1">
                <a:solidFill>
                  <a:srgbClr val="C00000"/>
                </a:solidFill>
              </a:rPr>
              <a:t>globales</a:t>
            </a:r>
            <a:endParaRPr sz="1800" dirty="0">
              <a:solidFill>
                <a:srgbClr val="C00000"/>
              </a:solidFill>
              <a:sym typeface="Calibri"/>
            </a:endParaRPr>
          </a:p>
        </p:txBody>
      </p:sp>
      <p:sp>
        <p:nvSpPr>
          <p:cNvPr id="14" name="Google Shape;193;g5de38ee77e_0_78"/>
          <p:cNvSpPr txBox="1">
            <a:spLocks/>
          </p:cNvSpPr>
          <p:nvPr/>
        </p:nvSpPr>
        <p:spPr>
          <a:xfrm>
            <a:off x="121750" y="367503"/>
            <a:ext cx="8229600" cy="7147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lgn="l"/>
            <a:r>
              <a:rPr lang="en-US" sz="3200" dirty="0" smtClean="0"/>
              <a:t>3. </a:t>
            </a:r>
            <a:r>
              <a:rPr lang="en-US" sz="3200" dirty="0" err="1" smtClean="0"/>
              <a:t>Syntaxe</a:t>
            </a:r>
            <a:r>
              <a:rPr lang="en-US" sz="3200" dirty="0" smtClean="0"/>
              <a:t> de base</a:t>
            </a:r>
            <a:br>
              <a:rPr lang="en-US" sz="3200" dirty="0" smtClean="0"/>
            </a:br>
            <a:endParaRPr 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5de38ee77e_0_3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44" name="Google Shape;244;g5de38ee77e_0_3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26</a:t>
            </a:fld>
            <a:endParaRPr sz="1400" b="0" i="0" u="none" strike="noStrike" cap="none">
              <a:solidFill>
                <a:srgbClr val="000000"/>
              </a:solidFill>
              <a:latin typeface="Arial"/>
              <a:ea typeface="Arial"/>
              <a:cs typeface="Arial"/>
              <a:sym typeface="Arial"/>
            </a:endParaRPr>
          </a:p>
        </p:txBody>
      </p:sp>
      <p:pic>
        <p:nvPicPr>
          <p:cNvPr id="245" name="Google Shape;245;g5de38ee77e_0_3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246" name="Google Shape;246;g5de38ee77e_0_3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247" name="Google Shape;247;g5de38ee77e_0_3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249" name="Google Shape;249;g5de38ee77e_0_38"/>
          <p:cNvSpPr txBox="1"/>
          <p:nvPr/>
        </p:nvSpPr>
        <p:spPr>
          <a:xfrm>
            <a:off x="72903" y="139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457200" lvl="0" indent="-301625" algn="l" rtl="0">
              <a:lnSpc>
                <a:spcPct val="115000"/>
              </a:lnSpc>
              <a:spcBef>
                <a:spcPts val="1100"/>
              </a:spcBef>
              <a:spcAft>
                <a:spcPts val="0"/>
              </a:spcAft>
              <a:buClr>
                <a:srgbClr val="000000"/>
              </a:buClr>
              <a:buSzPts val="1150"/>
              <a:buChar char="●"/>
            </a:pPr>
            <a:r>
              <a:rPr lang="en-US" sz="1600" b="1" dirty="0" err="1"/>
              <a:t>app.request.charsets</a:t>
            </a:r>
            <a:r>
              <a:rPr lang="en-US" sz="1600" b="1" dirty="0"/>
              <a:t/>
            </a:r>
            <a:br>
              <a:rPr lang="en-US" sz="1600" b="1" dirty="0"/>
            </a:br>
            <a:r>
              <a:rPr lang="en-US" sz="1600" dirty="0" err="1"/>
              <a:t>Permet</a:t>
            </a:r>
            <a:r>
              <a:rPr lang="en-US" sz="1600" dirty="0"/>
              <a:t> de </a:t>
            </a:r>
            <a:r>
              <a:rPr lang="en-US" sz="1600" dirty="0" err="1"/>
              <a:t>récupérer</a:t>
            </a:r>
            <a:r>
              <a:rPr lang="en-US" sz="1600" dirty="0"/>
              <a:t> la </a:t>
            </a:r>
            <a:r>
              <a:rPr lang="en-US" sz="1600" dirty="0" err="1"/>
              <a:t>séquence</a:t>
            </a:r>
            <a:r>
              <a:rPr lang="en-US" sz="1600" dirty="0"/>
              <a:t> des </a:t>
            </a:r>
            <a:r>
              <a:rPr lang="en-US" sz="1600" dirty="0" err="1"/>
              <a:t>jeux</a:t>
            </a:r>
            <a:r>
              <a:rPr lang="en-US" sz="1600" dirty="0"/>
              <a:t> de </a:t>
            </a:r>
            <a:r>
              <a:rPr lang="en-US" sz="1600" dirty="0" err="1"/>
              <a:t>caractères</a:t>
            </a:r>
            <a:r>
              <a:rPr lang="en-US" sz="1600" dirty="0"/>
              <a:t> </a:t>
            </a:r>
            <a:r>
              <a:rPr lang="en-US" sz="1600" dirty="0" err="1"/>
              <a:t>acceptés</a:t>
            </a:r>
            <a:r>
              <a:rPr lang="en-US" sz="1600" dirty="0"/>
              <a:t> par le </a:t>
            </a:r>
            <a:r>
              <a:rPr lang="en-US" sz="1600" dirty="0" err="1"/>
              <a:t>navigateur</a:t>
            </a:r>
            <a:r>
              <a:rPr lang="en-US" sz="1600" dirty="0"/>
              <a:t>, par </a:t>
            </a:r>
            <a:r>
              <a:rPr lang="en-US" sz="1600" dirty="0" err="1"/>
              <a:t>exemple</a:t>
            </a:r>
            <a:r>
              <a:rPr lang="en-US" sz="1600" dirty="0"/>
              <a:t> : ISO-8859-1, UTF-8, etc.</a:t>
            </a:r>
            <a:endParaRPr sz="1600" dirty="0"/>
          </a:p>
          <a:p>
            <a:pPr marL="457200" lvl="0" indent="-301625" algn="l" rtl="0">
              <a:lnSpc>
                <a:spcPct val="115000"/>
              </a:lnSpc>
              <a:spcBef>
                <a:spcPts val="0"/>
              </a:spcBef>
              <a:spcAft>
                <a:spcPts val="0"/>
              </a:spcAft>
              <a:buClr>
                <a:srgbClr val="000000"/>
              </a:buClr>
              <a:buSzPts val="1150"/>
              <a:buChar char="●"/>
            </a:pPr>
            <a:r>
              <a:rPr lang="en-US" sz="1600" b="1" dirty="0" err="1"/>
              <a:t>app.request.acceptableContentTypes</a:t>
            </a:r>
            <a:r>
              <a:rPr lang="en-US" sz="1600" b="1" dirty="0"/>
              <a:t/>
            </a:r>
            <a:br>
              <a:rPr lang="en-US" sz="1600" b="1" dirty="0"/>
            </a:br>
            <a:r>
              <a:rPr lang="en-US" sz="1600" dirty="0" err="1"/>
              <a:t>Permet</a:t>
            </a:r>
            <a:r>
              <a:rPr lang="en-US" sz="1600" dirty="0"/>
              <a:t> de </a:t>
            </a:r>
            <a:r>
              <a:rPr lang="en-US" sz="1600" dirty="0" err="1"/>
              <a:t>récupérer</a:t>
            </a:r>
            <a:r>
              <a:rPr lang="en-US" sz="1600" dirty="0"/>
              <a:t> la </a:t>
            </a:r>
            <a:r>
              <a:rPr lang="en-US" sz="1600" dirty="0" err="1"/>
              <a:t>séquence</a:t>
            </a:r>
            <a:r>
              <a:rPr lang="en-US" sz="1600" dirty="0"/>
              <a:t> des types de </a:t>
            </a:r>
            <a:r>
              <a:rPr lang="en-US" sz="1600" dirty="0" err="1"/>
              <a:t>contenus</a:t>
            </a:r>
            <a:r>
              <a:rPr lang="en-US" sz="1600" dirty="0"/>
              <a:t> </a:t>
            </a:r>
            <a:r>
              <a:rPr lang="en-US" sz="1600" dirty="0" err="1"/>
              <a:t>acceptés</a:t>
            </a:r>
            <a:r>
              <a:rPr lang="en-US" sz="1600" dirty="0"/>
              <a:t> par le </a:t>
            </a:r>
            <a:r>
              <a:rPr lang="en-US" sz="1600" dirty="0" err="1"/>
              <a:t>navigateur</a:t>
            </a:r>
            <a:r>
              <a:rPr lang="en-US" sz="1600" dirty="0"/>
              <a:t>, par </a:t>
            </a:r>
            <a:r>
              <a:rPr lang="en-US" sz="1600" dirty="0" err="1"/>
              <a:t>exemple</a:t>
            </a:r>
            <a:r>
              <a:rPr lang="en-US" sz="1600" dirty="0"/>
              <a:t> : text/html, application/xml, etc.</a:t>
            </a:r>
            <a:endParaRPr sz="1600" dirty="0"/>
          </a:p>
          <a:p>
            <a:pPr marL="457200" lvl="0" indent="-301625" algn="l" rtl="0">
              <a:lnSpc>
                <a:spcPct val="115000"/>
              </a:lnSpc>
              <a:spcBef>
                <a:spcPts val="0"/>
              </a:spcBef>
              <a:spcAft>
                <a:spcPts val="0"/>
              </a:spcAft>
              <a:buClr>
                <a:srgbClr val="000000"/>
              </a:buClr>
              <a:buSzPts val="1150"/>
              <a:buChar char="●"/>
            </a:pPr>
            <a:r>
              <a:rPr lang="en-US" sz="1600" b="1" dirty="0" err="1"/>
              <a:t>app.request.pathInfo</a:t>
            </a:r>
            <a:r>
              <a:rPr lang="en-US" sz="1600" b="1" dirty="0"/>
              <a:t/>
            </a:r>
            <a:br>
              <a:rPr lang="en-US" sz="1600" b="1" dirty="0"/>
            </a:br>
            <a:r>
              <a:rPr lang="en-US" sz="1600" dirty="0" err="1"/>
              <a:t>Renvoie</a:t>
            </a:r>
            <a:r>
              <a:rPr lang="en-US" sz="1600" dirty="0"/>
              <a:t> les </a:t>
            </a:r>
            <a:r>
              <a:rPr lang="en-US" sz="1600" dirty="0" err="1"/>
              <a:t>informations</a:t>
            </a:r>
            <a:r>
              <a:rPr lang="en-US" sz="1600" dirty="0"/>
              <a:t> sur le </a:t>
            </a:r>
            <a:r>
              <a:rPr lang="en-US" sz="1600" dirty="0" err="1"/>
              <a:t>chemin</a:t>
            </a:r>
            <a:r>
              <a:rPr lang="en-US" sz="1600" dirty="0"/>
              <a:t> </a:t>
            </a:r>
            <a:r>
              <a:rPr lang="en-US" sz="1600" dirty="0" err="1"/>
              <a:t>d’accès</a:t>
            </a:r>
            <a:r>
              <a:rPr lang="en-US" sz="1600" dirty="0"/>
              <a:t> de </a:t>
            </a:r>
            <a:r>
              <a:rPr lang="en-US" sz="1600" dirty="0" err="1"/>
              <a:t>l’application</a:t>
            </a:r>
            <a:r>
              <a:rPr lang="en-US" sz="1600" dirty="0"/>
              <a:t> sans le nom de </a:t>
            </a:r>
            <a:r>
              <a:rPr lang="en-US" sz="1600" dirty="0" err="1"/>
              <a:t>domaine</a:t>
            </a:r>
            <a:r>
              <a:rPr lang="en-US" sz="1600" dirty="0"/>
              <a:t>.</a:t>
            </a:r>
            <a:endParaRPr sz="1600" dirty="0"/>
          </a:p>
          <a:p>
            <a:pPr marL="457200" lvl="0" indent="-301625" algn="l" rtl="0">
              <a:lnSpc>
                <a:spcPct val="115000"/>
              </a:lnSpc>
              <a:spcBef>
                <a:spcPts val="0"/>
              </a:spcBef>
              <a:spcAft>
                <a:spcPts val="0"/>
              </a:spcAft>
              <a:buClr>
                <a:srgbClr val="000000"/>
              </a:buClr>
              <a:buSzPts val="1150"/>
              <a:buChar char="●"/>
            </a:pPr>
            <a:r>
              <a:rPr lang="en-US" sz="1600" b="1" dirty="0" err="1"/>
              <a:t>app.request.requestUri</a:t>
            </a:r>
            <a:r>
              <a:rPr lang="en-US" sz="1600" b="1" dirty="0"/>
              <a:t/>
            </a:r>
            <a:br>
              <a:rPr lang="en-US" sz="1600" b="1" dirty="0"/>
            </a:br>
            <a:r>
              <a:rPr lang="en-US" sz="1600" dirty="0" err="1"/>
              <a:t>Retourne</a:t>
            </a:r>
            <a:r>
              <a:rPr lang="en-US" sz="1600" dirty="0"/>
              <a:t> </a:t>
            </a:r>
            <a:r>
              <a:rPr lang="en-US" sz="1600" dirty="0" err="1"/>
              <a:t>l’uri</a:t>
            </a:r>
            <a:r>
              <a:rPr lang="en-US" sz="1600" dirty="0"/>
              <a:t> qui </a:t>
            </a:r>
            <a:r>
              <a:rPr lang="en-US" sz="1600" dirty="0" err="1"/>
              <a:t>est</a:t>
            </a:r>
            <a:r>
              <a:rPr lang="en-US" sz="1600" dirty="0"/>
              <a:t> le </a:t>
            </a:r>
            <a:r>
              <a:rPr lang="en-US" sz="1600" dirty="0" err="1"/>
              <a:t>chemin</a:t>
            </a:r>
            <a:r>
              <a:rPr lang="en-US" sz="1600" dirty="0"/>
              <a:t> de la page courante sans le nom de </a:t>
            </a:r>
            <a:r>
              <a:rPr lang="en-US" sz="1600" dirty="0" err="1"/>
              <a:t>domaine</a:t>
            </a:r>
            <a:r>
              <a:rPr lang="en-US" sz="1600" dirty="0"/>
              <a:t>.</a:t>
            </a:r>
            <a:endParaRPr sz="1600" dirty="0"/>
          </a:p>
          <a:p>
            <a:pPr marL="0" lvl="0" indent="0" algn="l" rtl="0">
              <a:spcBef>
                <a:spcPts val="1100"/>
              </a:spcBef>
              <a:spcAft>
                <a:spcPts val="0"/>
              </a:spcAft>
              <a:buNone/>
            </a:pPr>
            <a:endParaRPr dirty="0">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12" name="Google Shape;213;g5d6ffe66c5_0_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sp>
        <p:nvSpPr>
          <p:cNvPr id="13" name="Google Shape;215;g5d6ffe66c5_0_8"/>
          <p:cNvSpPr txBox="1">
            <a:spLocks noGrp="1"/>
          </p:cNvSpPr>
          <p:nvPr>
            <p:ph type="title"/>
          </p:nvPr>
        </p:nvSpPr>
        <p:spPr>
          <a:xfrm>
            <a:off x="184150" y="688181"/>
            <a:ext cx="8229600" cy="1143000"/>
          </a:xfrm>
          <a:prstGeom prst="rect">
            <a:avLst/>
          </a:prstGeom>
          <a:noFill/>
          <a:ln>
            <a:noFill/>
          </a:ln>
        </p:spPr>
        <p:txBody>
          <a:bodyPr spcFirstLastPara="1" wrap="square" lIns="91425" tIns="45700" rIns="91425" bIns="45700" anchor="ctr" anchorCtr="0">
            <a:noAutofit/>
          </a:bodyPr>
          <a:lstStyle/>
          <a:p>
            <a:pPr marL="457200" lvl="0" indent="0" algn="l" rtl="0">
              <a:spcBef>
                <a:spcPts val="0"/>
              </a:spcBef>
              <a:spcAft>
                <a:spcPts val="0"/>
              </a:spcAft>
              <a:buNone/>
            </a:pPr>
            <a:r>
              <a:rPr lang="en-US" sz="1800" dirty="0" err="1" smtClean="0">
                <a:solidFill>
                  <a:srgbClr val="C00000"/>
                </a:solidFill>
              </a:rPr>
              <a:t>g.</a:t>
            </a:r>
            <a:r>
              <a:rPr lang="en-US" sz="1800" dirty="0" err="1" smtClean="0">
                <a:solidFill>
                  <a:srgbClr val="C00000"/>
                </a:solidFill>
              </a:rPr>
              <a:t>Les</a:t>
            </a:r>
            <a:r>
              <a:rPr lang="en-US" sz="1800" dirty="0" smtClean="0">
                <a:solidFill>
                  <a:srgbClr val="C00000"/>
                </a:solidFill>
              </a:rPr>
              <a:t> </a:t>
            </a:r>
            <a:r>
              <a:rPr lang="en-US" sz="1800" dirty="0">
                <a:solidFill>
                  <a:srgbClr val="C00000"/>
                </a:solidFill>
              </a:rPr>
              <a:t>variables </a:t>
            </a:r>
            <a:r>
              <a:rPr lang="en-US" sz="1800" dirty="0" err="1">
                <a:solidFill>
                  <a:srgbClr val="C00000"/>
                </a:solidFill>
              </a:rPr>
              <a:t>globales</a:t>
            </a:r>
            <a:endParaRPr sz="1800" dirty="0">
              <a:solidFill>
                <a:srgbClr val="C00000"/>
              </a:solidFill>
              <a:sym typeface="Calibri"/>
            </a:endParaRPr>
          </a:p>
        </p:txBody>
      </p:sp>
      <p:sp>
        <p:nvSpPr>
          <p:cNvPr id="14" name="Google Shape;193;g5de38ee77e_0_78"/>
          <p:cNvSpPr txBox="1">
            <a:spLocks/>
          </p:cNvSpPr>
          <p:nvPr/>
        </p:nvSpPr>
        <p:spPr>
          <a:xfrm>
            <a:off x="121750" y="367503"/>
            <a:ext cx="8229600" cy="7147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lgn="l"/>
            <a:r>
              <a:rPr lang="en-US" sz="3200" dirty="0" smtClean="0"/>
              <a:t>3. </a:t>
            </a:r>
            <a:r>
              <a:rPr lang="en-US" sz="3200" dirty="0" err="1" smtClean="0"/>
              <a:t>Syntaxe</a:t>
            </a:r>
            <a:r>
              <a:rPr lang="en-US" sz="3200" dirty="0" smtClean="0"/>
              <a:t> de base</a:t>
            </a:r>
            <a:br>
              <a:rPr lang="en-US" sz="3200" dirty="0" smtClean="0"/>
            </a:b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5de38ee77e_0_4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55" name="Google Shape;255;g5de38ee77e_0_4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27</a:t>
            </a:fld>
            <a:endParaRPr sz="1400" b="0" i="0" u="none" strike="noStrike" cap="none">
              <a:solidFill>
                <a:srgbClr val="000000"/>
              </a:solidFill>
              <a:latin typeface="Arial"/>
              <a:ea typeface="Arial"/>
              <a:cs typeface="Arial"/>
              <a:sym typeface="Arial"/>
            </a:endParaRPr>
          </a:p>
        </p:txBody>
      </p:sp>
      <p:pic>
        <p:nvPicPr>
          <p:cNvPr id="256" name="Google Shape;256;g5de38ee77e_0_48"/>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257" name="Google Shape;257;g5de38ee77e_0_4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258" name="Google Shape;258;g5de38ee77e_0_48"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260" name="Google Shape;260;g5de38ee77e_0_48"/>
          <p:cNvSpPr txBox="1"/>
          <p:nvPr/>
        </p:nvSpPr>
        <p:spPr>
          <a:xfrm>
            <a:off x="344850" y="1500200"/>
            <a:ext cx="8342100" cy="54678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457200" lvl="0" indent="-301625" algn="l" rtl="0">
              <a:lnSpc>
                <a:spcPct val="115000"/>
              </a:lnSpc>
              <a:spcBef>
                <a:spcPts val="1100"/>
              </a:spcBef>
              <a:spcAft>
                <a:spcPts val="0"/>
              </a:spcAft>
              <a:buClr>
                <a:srgbClr val="000000"/>
              </a:buClr>
              <a:buSzPts val="1150"/>
              <a:buChar char="●"/>
            </a:pPr>
            <a:r>
              <a:rPr lang="en-US" sz="1800" b="1" dirty="0" err="1"/>
              <a:t>app.request.baseUrl</a:t>
            </a:r>
            <a:r>
              <a:rPr lang="en-US" sz="1800" b="1" dirty="0"/>
              <a:t/>
            </a:r>
            <a:br>
              <a:rPr lang="en-US" sz="1800" b="1" dirty="0"/>
            </a:br>
            <a:r>
              <a:rPr lang="en-US" sz="1800" dirty="0" err="1"/>
              <a:t>Retourne</a:t>
            </a:r>
            <a:r>
              <a:rPr lang="en-US" sz="1800" dirty="0"/>
              <a:t> </a:t>
            </a:r>
            <a:r>
              <a:rPr lang="en-US" sz="1800" dirty="0" err="1"/>
              <a:t>l’url</a:t>
            </a:r>
            <a:r>
              <a:rPr lang="en-US" sz="1800" dirty="0"/>
              <a:t> de base de </a:t>
            </a:r>
            <a:r>
              <a:rPr lang="en-US" sz="1800" dirty="0" err="1"/>
              <a:t>l’application</a:t>
            </a:r>
            <a:r>
              <a:rPr lang="en-US" sz="1800" dirty="0"/>
              <a:t>.</a:t>
            </a:r>
            <a:endParaRPr sz="1800" dirty="0"/>
          </a:p>
          <a:p>
            <a:pPr marL="457200" lvl="0" indent="-301625" algn="l" rtl="0">
              <a:lnSpc>
                <a:spcPct val="115000"/>
              </a:lnSpc>
              <a:spcBef>
                <a:spcPts val="0"/>
              </a:spcBef>
              <a:spcAft>
                <a:spcPts val="0"/>
              </a:spcAft>
              <a:buClr>
                <a:srgbClr val="000000"/>
              </a:buClr>
              <a:buSzPts val="1150"/>
              <a:buChar char="●"/>
            </a:pPr>
            <a:r>
              <a:rPr lang="en-US" sz="1800" b="1" dirty="0" err="1"/>
              <a:t>app.request.basePath</a:t>
            </a:r>
            <a:r>
              <a:rPr lang="en-US" sz="1800" b="1" dirty="0"/>
              <a:t/>
            </a:r>
            <a:br>
              <a:rPr lang="en-US" sz="1800" b="1" dirty="0"/>
            </a:br>
            <a:r>
              <a:rPr lang="en-US" sz="1800" dirty="0" err="1"/>
              <a:t>Renvoie</a:t>
            </a:r>
            <a:r>
              <a:rPr lang="en-US" sz="1800" dirty="0"/>
              <a:t> le path de la base de </a:t>
            </a:r>
            <a:r>
              <a:rPr lang="en-US" sz="1800" dirty="0" err="1"/>
              <a:t>l’application</a:t>
            </a:r>
            <a:r>
              <a:rPr lang="en-US" sz="1800" dirty="0"/>
              <a:t>.</a:t>
            </a:r>
            <a:endParaRPr sz="1800" dirty="0"/>
          </a:p>
          <a:p>
            <a:pPr marL="457200" lvl="0" indent="-301625" algn="l" rtl="0">
              <a:lnSpc>
                <a:spcPct val="115000"/>
              </a:lnSpc>
              <a:spcBef>
                <a:spcPts val="0"/>
              </a:spcBef>
              <a:spcAft>
                <a:spcPts val="0"/>
              </a:spcAft>
              <a:buClr>
                <a:srgbClr val="000000"/>
              </a:buClr>
              <a:buSzPts val="1150"/>
              <a:buChar char="●"/>
            </a:pPr>
            <a:r>
              <a:rPr lang="en-US" sz="1800" b="1" dirty="0" err="1"/>
              <a:t>app.request.method</a:t>
            </a:r>
            <a:r>
              <a:rPr lang="en-US" sz="1800" b="1" dirty="0"/>
              <a:t/>
            </a:r>
            <a:br>
              <a:rPr lang="en-US" sz="1800" b="1" dirty="0"/>
            </a:br>
            <a:r>
              <a:rPr lang="en-US" sz="1800" dirty="0" err="1"/>
              <a:t>Permet</a:t>
            </a:r>
            <a:r>
              <a:rPr lang="en-US" sz="1800" dirty="0"/>
              <a:t> de </a:t>
            </a:r>
            <a:r>
              <a:rPr lang="en-US" sz="1800" dirty="0" err="1"/>
              <a:t>récupérer</a:t>
            </a:r>
            <a:r>
              <a:rPr lang="en-US" sz="1800" dirty="0"/>
              <a:t> les </a:t>
            </a:r>
            <a:r>
              <a:rPr lang="en-US" sz="1800" dirty="0" err="1"/>
              <a:t>méthodes</a:t>
            </a:r>
            <a:r>
              <a:rPr lang="en-US" sz="1800" dirty="0"/>
              <a:t> de </a:t>
            </a:r>
            <a:r>
              <a:rPr lang="en-US" sz="1800" dirty="0" err="1"/>
              <a:t>requêtes</a:t>
            </a:r>
            <a:r>
              <a:rPr lang="en-US" sz="1800" dirty="0"/>
              <a:t> qui </a:t>
            </a:r>
            <a:r>
              <a:rPr lang="en-US" sz="1800" dirty="0" err="1"/>
              <a:t>ont</a:t>
            </a:r>
            <a:r>
              <a:rPr lang="en-US" sz="1800" dirty="0"/>
              <a:t> </a:t>
            </a:r>
            <a:r>
              <a:rPr lang="en-US" sz="1800" dirty="0" err="1"/>
              <a:t>été</a:t>
            </a:r>
            <a:r>
              <a:rPr lang="en-US" sz="1800" dirty="0"/>
              <a:t> </a:t>
            </a:r>
            <a:r>
              <a:rPr lang="en-US" sz="1800" dirty="0" err="1"/>
              <a:t>utilisés</a:t>
            </a:r>
            <a:r>
              <a:rPr lang="en-US" sz="1800" dirty="0"/>
              <a:t> à </a:t>
            </a:r>
            <a:r>
              <a:rPr lang="en-US" sz="1800" dirty="0" err="1"/>
              <a:t>l’appel</a:t>
            </a:r>
            <a:r>
              <a:rPr lang="en-US" sz="1800" dirty="0"/>
              <a:t> de la page, </a:t>
            </a:r>
            <a:r>
              <a:rPr lang="en-US" sz="1800" dirty="0" err="1"/>
              <a:t>comme</a:t>
            </a:r>
            <a:r>
              <a:rPr lang="en-US" sz="1800" dirty="0"/>
              <a:t> par </a:t>
            </a:r>
            <a:r>
              <a:rPr lang="en-US" sz="1800" dirty="0" err="1"/>
              <a:t>exemple</a:t>
            </a:r>
            <a:r>
              <a:rPr lang="en-US" sz="1800" dirty="0"/>
              <a:t> : POST, GET, etc.</a:t>
            </a:r>
            <a:endParaRPr sz="1800" dirty="0"/>
          </a:p>
          <a:p>
            <a:pPr marL="457200" lvl="0" indent="-301625" algn="l" rtl="0">
              <a:lnSpc>
                <a:spcPct val="115000"/>
              </a:lnSpc>
              <a:spcBef>
                <a:spcPts val="0"/>
              </a:spcBef>
              <a:spcAft>
                <a:spcPts val="0"/>
              </a:spcAft>
              <a:buClr>
                <a:srgbClr val="000000"/>
              </a:buClr>
              <a:buSzPts val="1150"/>
              <a:buChar char="●"/>
            </a:pPr>
            <a:r>
              <a:rPr lang="en-US" sz="1800" b="1" dirty="0" err="1"/>
              <a:t>app.session</a:t>
            </a:r>
            <a:r>
              <a:rPr lang="en-US" sz="1800" b="1" dirty="0"/>
              <a:t/>
            </a:r>
            <a:br>
              <a:rPr lang="en-US" sz="1800" b="1" dirty="0"/>
            </a:br>
            <a:r>
              <a:rPr lang="en-US" sz="1800" dirty="0" err="1"/>
              <a:t>Permet</a:t>
            </a:r>
            <a:r>
              <a:rPr lang="en-US" sz="1800" dirty="0"/>
              <a:t> </a:t>
            </a:r>
            <a:r>
              <a:rPr lang="en-US" sz="1800" dirty="0" err="1"/>
              <a:t>d’accéder</a:t>
            </a:r>
            <a:r>
              <a:rPr lang="en-US" sz="1800" dirty="0"/>
              <a:t> à un </a:t>
            </a:r>
            <a:r>
              <a:rPr lang="en-US" sz="1800" dirty="0" err="1"/>
              <a:t>paramètre</a:t>
            </a:r>
            <a:r>
              <a:rPr lang="en-US" sz="1800" dirty="0"/>
              <a:t> </a:t>
            </a:r>
            <a:r>
              <a:rPr lang="en-US" sz="1800" dirty="0" err="1"/>
              <a:t>contenu</a:t>
            </a:r>
            <a:r>
              <a:rPr lang="en-US" sz="1800" dirty="0"/>
              <a:t> </a:t>
            </a:r>
            <a:r>
              <a:rPr lang="en-US" sz="1800" dirty="0" err="1"/>
              <a:t>dans</a:t>
            </a:r>
            <a:r>
              <a:rPr lang="en-US" sz="1800" dirty="0"/>
              <a:t> </a:t>
            </a:r>
            <a:r>
              <a:rPr lang="en-US" sz="1800" dirty="0" err="1"/>
              <a:t>une</a:t>
            </a:r>
            <a:r>
              <a:rPr lang="en-US" sz="1800" dirty="0"/>
              <a:t> SESSION </a:t>
            </a:r>
            <a:r>
              <a:rPr lang="en-US" sz="1800" dirty="0" err="1"/>
              <a:t>en</a:t>
            </a:r>
            <a:r>
              <a:rPr lang="en-US" sz="1800" dirty="0"/>
              <a:t> </a:t>
            </a:r>
            <a:r>
              <a:rPr lang="en-US" sz="1800" dirty="0" err="1"/>
              <a:t>utilisant</a:t>
            </a:r>
            <a:r>
              <a:rPr lang="en-US" sz="1800" dirty="0"/>
              <a:t> la </a:t>
            </a:r>
            <a:r>
              <a:rPr lang="en-US" sz="1800" dirty="0" err="1"/>
              <a:t>méthode</a:t>
            </a:r>
            <a:r>
              <a:rPr lang="en-US" sz="1800" dirty="0"/>
              <a:t> get(). </a:t>
            </a:r>
            <a:r>
              <a:rPr lang="en-US" sz="1800" dirty="0" err="1"/>
              <a:t>Exemple</a:t>
            </a:r>
            <a:r>
              <a:rPr lang="en-US" sz="1800" dirty="0"/>
              <a:t>: {{</a:t>
            </a:r>
            <a:r>
              <a:rPr lang="en-US" sz="1800" dirty="0" err="1"/>
              <a:t>app.request.session.get</a:t>
            </a:r>
            <a:r>
              <a:rPr lang="en-US" sz="1800" dirty="0"/>
              <a:t>("</a:t>
            </a:r>
            <a:r>
              <a:rPr lang="en-US" sz="1800" dirty="0" err="1"/>
              <a:t>nom_parametre</a:t>
            </a:r>
            <a:r>
              <a:rPr lang="en-US" sz="1800" dirty="0"/>
              <a:t>")}}</a:t>
            </a:r>
            <a:endParaRPr sz="1800" dirty="0"/>
          </a:p>
          <a:p>
            <a:pPr marL="0" lvl="0" indent="0" algn="l" rtl="0">
              <a:spcBef>
                <a:spcPts val="1100"/>
              </a:spcBef>
              <a:spcAft>
                <a:spcPts val="0"/>
              </a:spcAft>
              <a:buNone/>
            </a:pPr>
            <a:endParaRPr sz="1800" dirty="0">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12" name="Google Shape;213;g5d6ffe66c5_0_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sp>
        <p:nvSpPr>
          <p:cNvPr id="13" name="Google Shape;215;g5d6ffe66c5_0_8"/>
          <p:cNvSpPr txBox="1">
            <a:spLocks noGrp="1"/>
          </p:cNvSpPr>
          <p:nvPr>
            <p:ph type="title"/>
          </p:nvPr>
        </p:nvSpPr>
        <p:spPr>
          <a:xfrm>
            <a:off x="184150" y="688181"/>
            <a:ext cx="8229600" cy="1143000"/>
          </a:xfrm>
          <a:prstGeom prst="rect">
            <a:avLst/>
          </a:prstGeom>
          <a:noFill/>
          <a:ln>
            <a:noFill/>
          </a:ln>
        </p:spPr>
        <p:txBody>
          <a:bodyPr spcFirstLastPara="1" wrap="square" lIns="91425" tIns="45700" rIns="91425" bIns="45700" anchor="ctr" anchorCtr="0">
            <a:noAutofit/>
          </a:bodyPr>
          <a:lstStyle/>
          <a:p>
            <a:pPr marL="457200" lvl="0" indent="0" algn="l" rtl="0">
              <a:spcBef>
                <a:spcPts val="0"/>
              </a:spcBef>
              <a:spcAft>
                <a:spcPts val="0"/>
              </a:spcAft>
              <a:buNone/>
            </a:pPr>
            <a:r>
              <a:rPr lang="en-US" sz="1800" dirty="0" err="1" smtClean="0">
                <a:solidFill>
                  <a:srgbClr val="C00000"/>
                </a:solidFill>
              </a:rPr>
              <a:t>g.</a:t>
            </a:r>
            <a:r>
              <a:rPr lang="en-US" sz="1800" dirty="0" err="1" smtClean="0">
                <a:solidFill>
                  <a:srgbClr val="C00000"/>
                </a:solidFill>
              </a:rPr>
              <a:t>Les</a:t>
            </a:r>
            <a:r>
              <a:rPr lang="en-US" sz="1800" dirty="0" smtClean="0">
                <a:solidFill>
                  <a:srgbClr val="C00000"/>
                </a:solidFill>
              </a:rPr>
              <a:t> </a:t>
            </a:r>
            <a:r>
              <a:rPr lang="en-US" sz="1800" dirty="0">
                <a:solidFill>
                  <a:srgbClr val="C00000"/>
                </a:solidFill>
              </a:rPr>
              <a:t>variables </a:t>
            </a:r>
            <a:r>
              <a:rPr lang="en-US" sz="1800" dirty="0" err="1">
                <a:solidFill>
                  <a:srgbClr val="C00000"/>
                </a:solidFill>
              </a:rPr>
              <a:t>globales</a:t>
            </a:r>
            <a:endParaRPr sz="1800" dirty="0">
              <a:solidFill>
                <a:srgbClr val="C00000"/>
              </a:solidFill>
              <a:sym typeface="Calibri"/>
            </a:endParaRPr>
          </a:p>
        </p:txBody>
      </p:sp>
      <p:sp>
        <p:nvSpPr>
          <p:cNvPr id="14" name="Google Shape;193;g5de38ee77e_0_78"/>
          <p:cNvSpPr txBox="1">
            <a:spLocks/>
          </p:cNvSpPr>
          <p:nvPr/>
        </p:nvSpPr>
        <p:spPr>
          <a:xfrm>
            <a:off x="121750" y="367503"/>
            <a:ext cx="8229600" cy="7147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lgn="l"/>
            <a:r>
              <a:rPr lang="en-US" sz="3200" dirty="0" smtClean="0"/>
              <a:t>3. </a:t>
            </a:r>
            <a:r>
              <a:rPr lang="en-US" sz="3200" dirty="0" err="1" smtClean="0"/>
              <a:t>Syntaxe</a:t>
            </a:r>
            <a:r>
              <a:rPr lang="en-US" sz="3200" dirty="0" smtClean="0"/>
              <a:t> de base</a:t>
            </a:r>
            <a:br>
              <a:rPr lang="en-US" sz="3200" dirty="0" smtClean="0"/>
            </a:br>
            <a:endParaRPr lang="en-US"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613c769708_1_2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279" name="Google Shape;279;g613c769708_1_29"/>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28</a:t>
            </a:fld>
            <a:endParaRPr sz="1400" b="0" i="0" u="none" strike="noStrike" cap="none">
              <a:solidFill>
                <a:srgbClr val="000000"/>
              </a:solidFill>
              <a:latin typeface="Arial"/>
              <a:ea typeface="Arial"/>
              <a:cs typeface="Arial"/>
              <a:sym typeface="Arial"/>
            </a:endParaRPr>
          </a:p>
        </p:txBody>
      </p:sp>
      <p:pic>
        <p:nvPicPr>
          <p:cNvPr id="280" name="Google Shape;280;g613c769708_1_29"/>
          <p:cNvPicPr preferRelativeResize="0"/>
          <p:nvPr/>
        </p:nvPicPr>
        <p:blipFill rotWithShape="1">
          <a:blip r:embed="rId3">
            <a:alphaModFix/>
          </a:blip>
          <a:srcRect/>
          <a:stretch/>
        </p:blipFill>
        <p:spPr>
          <a:xfrm>
            <a:off x="-184162" y="0"/>
            <a:ext cx="9328150" cy="7056439"/>
          </a:xfrm>
          <a:prstGeom prst="rect">
            <a:avLst/>
          </a:prstGeom>
          <a:noFill/>
          <a:ln>
            <a:noFill/>
          </a:ln>
        </p:spPr>
      </p:pic>
      <p:pic>
        <p:nvPicPr>
          <p:cNvPr id="281" name="Google Shape;281;g613c769708_1_29"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282" name="Google Shape;282;g613c769708_1_29"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284" name="Google Shape;284;g613c769708_1_29"/>
          <p:cNvSpPr txBox="1"/>
          <p:nvPr/>
        </p:nvSpPr>
        <p:spPr>
          <a:xfrm>
            <a:off x="121750" y="1594178"/>
            <a:ext cx="8598000" cy="51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Une</a:t>
            </a:r>
            <a:r>
              <a:rPr lang="en-US" sz="1800" dirty="0"/>
              <a:t> </a:t>
            </a:r>
            <a:r>
              <a:rPr lang="en-US" sz="1800" dirty="0" err="1"/>
              <a:t>fonction</a:t>
            </a:r>
            <a:r>
              <a:rPr lang="en-US" sz="1800" dirty="0"/>
              <a:t> </a:t>
            </a:r>
            <a:r>
              <a:rPr lang="en-US" sz="1800" dirty="0" err="1"/>
              <a:t>effectue</a:t>
            </a:r>
            <a:r>
              <a:rPr lang="en-US" sz="1800" dirty="0"/>
              <a:t> un </a:t>
            </a:r>
            <a:r>
              <a:rPr lang="en-US" sz="1800" dirty="0" err="1"/>
              <a:t>traitement</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b="1" dirty="0"/>
              <a:t>dump</a:t>
            </a:r>
            <a:r>
              <a:rPr lang="en-US" sz="1800" dirty="0"/>
              <a:t>: </a:t>
            </a:r>
            <a:r>
              <a:rPr lang="en-US" sz="1800" dirty="0" err="1">
                <a:solidFill>
                  <a:schemeClr val="dk1"/>
                </a:solidFill>
              </a:rPr>
              <a:t>affiche</a:t>
            </a:r>
            <a:r>
              <a:rPr lang="en-US" sz="1800" dirty="0">
                <a:solidFill>
                  <a:schemeClr val="dk1"/>
                </a:solidFill>
              </a:rPr>
              <a:t> tout le </a:t>
            </a:r>
            <a:r>
              <a:rPr lang="en-US" sz="1800" dirty="0" err="1">
                <a:solidFill>
                  <a:schemeClr val="dk1"/>
                </a:solidFill>
              </a:rPr>
              <a:t>détail</a:t>
            </a:r>
            <a:r>
              <a:rPr lang="en-US" sz="1800" dirty="0">
                <a:solidFill>
                  <a:schemeClr val="dk1"/>
                </a:solidFill>
              </a:rPr>
              <a:t> d'un objet </a:t>
            </a:r>
            <a:r>
              <a:rPr lang="en-US" sz="1800" dirty="0" err="1">
                <a:solidFill>
                  <a:schemeClr val="dk1"/>
                </a:solidFill>
              </a:rPr>
              <a:t>ou</a:t>
            </a:r>
            <a:r>
              <a:rPr lang="en-US" sz="1800" dirty="0">
                <a:solidFill>
                  <a:schemeClr val="dk1"/>
                </a:solidFill>
              </a:rPr>
              <a:t> d'un tableau</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0" algn="l" rtl="0">
              <a:spcBef>
                <a:spcPts val="0"/>
              </a:spcBef>
              <a:spcAft>
                <a:spcPts val="0"/>
              </a:spcAft>
              <a:buNone/>
            </a:pPr>
            <a:r>
              <a:rPr lang="en-US" sz="1800" dirty="0"/>
              <a:t>{{</a:t>
            </a:r>
            <a:r>
              <a:rPr lang="en-US" sz="1800" dirty="0" err="1"/>
              <a:t>entities|dump</a:t>
            </a:r>
            <a:r>
              <a:rPr lang="en-US" sz="1800" dirty="0"/>
              <a:t>}}</a:t>
            </a:r>
            <a:endParaRPr sz="1800" dirty="0"/>
          </a:p>
          <a:p>
            <a:pPr marL="9144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b="1" dirty="0"/>
              <a:t>max:</a:t>
            </a:r>
            <a:endParaRPr sz="1800" b="1" dirty="0"/>
          </a:p>
          <a:p>
            <a:pPr marL="914400" lvl="0" indent="0" algn="l" rtl="0">
              <a:spcBef>
                <a:spcPts val="0"/>
              </a:spcBef>
              <a:spcAft>
                <a:spcPts val="0"/>
              </a:spcAft>
              <a:buNone/>
            </a:pPr>
            <a:endParaRPr sz="1800" b="1" dirty="0"/>
          </a:p>
          <a:p>
            <a:pPr marL="0" lvl="0" indent="0" algn="l" rtl="0">
              <a:spcBef>
                <a:spcPts val="0"/>
              </a:spcBef>
              <a:spcAft>
                <a:spcPts val="0"/>
              </a:spcAft>
              <a:buNone/>
            </a:pPr>
            <a:r>
              <a:rPr lang="en-US" sz="1800" dirty="0"/>
              <a:t>      {% </a:t>
            </a:r>
            <a:r>
              <a:rPr lang="en-US" sz="1800" b="1" dirty="0"/>
              <a:t>set</a:t>
            </a:r>
            <a:r>
              <a:rPr lang="en-US" sz="1800" dirty="0"/>
              <a:t> tab = [1, 5, 2, 3] %}</a:t>
            </a:r>
            <a:endParaRPr sz="1800" dirty="0"/>
          </a:p>
          <a:p>
            <a:pPr marL="114300" lvl="0" indent="0" algn="l" rtl="0">
              <a:lnSpc>
                <a:spcPct val="115000"/>
              </a:lnSpc>
              <a:spcBef>
                <a:spcPts val="0"/>
              </a:spcBef>
              <a:spcAft>
                <a:spcPts val="0"/>
              </a:spcAft>
              <a:buNone/>
            </a:pPr>
            <a:r>
              <a:rPr lang="en-US" sz="1800" dirty="0"/>
              <a:t>    {{ max(tab) }} =&gt;5</a:t>
            </a:r>
            <a:endParaRPr sz="1800" dirty="0"/>
          </a:p>
          <a:p>
            <a:pPr marL="114300" lvl="0" indent="0" algn="l" rtl="0">
              <a:lnSpc>
                <a:spcPct val="115000"/>
              </a:lnSpc>
              <a:spcBef>
                <a:spcPts val="0"/>
              </a:spcBef>
              <a:spcAft>
                <a:spcPts val="0"/>
              </a:spcAft>
              <a:buNone/>
            </a:pPr>
            <a:endParaRPr sz="1800" dirty="0">
              <a:solidFill>
                <a:srgbClr val="7F0055"/>
              </a:solidFill>
            </a:endParaRPr>
          </a:p>
          <a:p>
            <a:pPr marL="0" lvl="0" indent="0" algn="l" rtl="0">
              <a:spcBef>
                <a:spcPts val="0"/>
              </a:spcBef>
              <a:spcAft>
                <a:spcPts val="0"/>
              </a:spcAft>
              <a:buNone/>
            </a:pPr>
            <a:r>
              <a:rPr lang="en-US" sz="1800" dirty="0" err="1"/>
              <a:t>Liste</a:t>
            </a:r>
            <a:r>
              <a:rPr lang="en-US" sz="1800" dirty="0"/>
              <a:t> des </a:t>
            </a:r>
            <a:r>
              <a:rPr lang="en-US" sz="1800" dirty="0" err="1"/>
              <a:t>fonctions</a:t>
            </a:r>
            <a:r>
              <a:rPr lang="en-US" sz="1800" dirty="0"/>
              <a:t>: </a:t>
            </a:r>
            <a:r>
              <a:rPr lang="en-US" sz="1800" b="1" u="sng" dirty="0">
                <a:solidFill>
                  <a:srgbClr val="446372"/>
                </a:solidFill>
                <a:hlinkClick r:id="rId6"/>
              </a:rPr>
              <a:t>http://twig.sensiolabs.org/doc/functions/index.html</a:t>
            </a:r>
            <a:endParaRPr sz="1800" dirty="0"/>
          </a:p>
          <a:p>
            <a:pPr marL="457200" lvl="0" indent="0" algn="l" rtl="0">
              <a:spcBef>
                <a:spcPts val="0"/>
              </a:spcBef>
              <a:spcAft>
                <a:spcPts val="0"/>
              </a:spcAft>
              <a:buNone/>
            </a:pPr>
            <a:endParaRPr sz="2400" dirty="0">
              <a:latin typeface="Calibri"/>
              <a:ea typeface="Calibri"/>
              <a:cs typeface="Calibri"/>
              <a:sym typeface="Calibri"/>
            </a:endParaRPr>
          </a:p>
          <a:p>
            <a:pPr marL="114300" lvl="0" indent="0" algn="l" rtl="0">
              <a:lnSpc>
                <a:spcPct val="115000"/>
              </a:lnSpc>
              <a:spcBef>
                <a:spcPts val="0"/>
              </a:spcBef>
              <a:spcAft>
                <a:spcPts val="0"/>
              </a:spcAft>
              <a:buClr>
                <a:schemeClr val="dk1"/>
              </a:buClr>
              <a:buSzPts val="1100"/>
              <a:buFont typeface="Arial"/>
              <a:buNone/>
            </a:pPr>
            <a:endParaRPr sz="1800" dirty="0">
              <a:solidFill>
                <a:srgbClr val="7F0055"/>
              </a:solidFill>
            </a:endParaRPr>
          </a:p>
          <a:p>
            <a:pPr marL="457200" lvl="0" indent="0" algn="l" rtl="0">
              <a:spcBef>
                <a:spcPts val="0"/>
              </a:spcBef>
              <a:spcAft>
                <a:spcPts val="0"/>
              </a:spcAft>
              <a:buNone/>
            </a:pPr>
            <a:endParaRPr sz="2400" dirty="0">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12" name="Google Shape;213;g5d6ffe66c5_0_8"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sp>
        <p:nvSpPr>
          <p:cNvPr id="13" name="Google Shape;215;g5d6ffe66c5_0_8"/>
          <p:cNvSpPr txBox="1">
            <a:spLocks noGrp="1"/>
          </p:cNvSpPr>
          <p:nvPr>
            <p:ph type="title"/>
          </p:nvPr>
        </p:nvSpPr>
        <p:spPr>
          <a:xfrm>
            <a:off x="184150" y="688181"/>
            <a:ext cx="8229600" cy="1143000"/>
          </a:xfrm>
          <a:prstGeom prst="rect">
            <a:avLst/>
          </a:prstGeom>
          <a:noFill/>
          <a:ln>
            <a:noFill/>
          </a:ln>
        </p:spPr>
        <p:txBody>
          <a:bodyPr spcFirstLastPara="1" wrap="square" lIns="91425" tIns="45700" rIns="91425" bIns="45700" anchor="ctr" anchorCtr="0">
            <a:noAutofit/>
          </a:bodyPr>
          <a:lstStyle/>
          <a:p>
            <a:pPr marL="457200" lvl="0" indent="0" algn="l" rtl="0">
              <a:spcBef>
                <a:spcPts val="0"/>
              </a:spcBef>
              <a:spcAft>
                <a:spcPts val="0"/>
              </a:spcAft>
              <a:buNone/>
            </a:pPr>
            <a:r>
              <a:rPr lang="en-US" sz="1800" dirty="0" smtClean="0">
                <a:solidFill>
                  <a:srgbClr val="C00000"/>
                </a:solidFill>
              </a:rPr>
              <a:t>Les </a:t>
            </a:r>
            <a:r>
              <a:rPr lang="en-US" sz="1800" dirty="0" err="1" smtClean="0">
                <a:solidFill>
                  <a:srgbClr val="C00000"/>
                </a:solidFill>
              </a:rPr>
              <a:t>fonctions</a:t>
            </a:r>
            <a:endParaRPr sz="1800" dirty="0">
              <a:solidFill>
                <a:srgbClr val="C00000"/>
              </a:solidFill>
              <a:sym typeface="Calibri"/>
            </a:endParaRPr>
          </a:p>
        </p:txBody>
      </p:sp>
      <p:sp>
        <p:nvSpPr>
          <p:cNvPr id="14" name="Google Shape;193;g5de38ee77e_0_78"/>
          <p:cNvSpPr txBox="1">
            <a:spLocks/>
          </p:cNvSpPr>
          <p:nvPr/>
        </p:nvSpPr>
        <p:spPr>
          <a:xfrm>
            <a:off x="121750" y="367503"/>
            <a:ext cx="8229600" cy="7147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lgn="l"/>
            <a:r>
              <a:rPr lang="en-US" sz="3200" dirty="0" smtClean="0"/>
              <a:t>3. </a:t>
            </a:r>
            <a:r>
              <a:rPr lang="en-US" sz="3200" dirty="0" err="1" smtClean="0"/>
              <a:t>Syntaxe</a:t>
            </a:r>
            <a:r>
              <a:rPr lang="en-US" sz="3200" dirty="0" smtClean="0"/>
              <a:t> de base</a:t>
            </a:r>
            <a:br>
              <a:rPr lang="en-US" sz="3200" dirty="0" smtClean="0"/>
            </a:br>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5bb96535c2_0_3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301" name="Google Shape;301;g5bb96535c2_0_32"/>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29</a:t>
            </a:fld>
            <a:endParaRPr sz="1400" b="0" i="0" u="none" strike="noStrike" cap="none">
              <a:solidFill>
                <a:srgbClr val="000000"/>
              </a:solidFill>
              <a:latin typeface="Arial"/>
              <a:ea typeface="Arial"/>
              <a:cs typeface="Arial"/>
              <a:sym typeface="Arial"/>
            </a:endParaRPr>
          </a:p>
        </p:txBody>
      </p:sp>
      <p:pic>
        <p:nvPicPr>
          <p:cNvPr id="302" name="Google Shape;302;g5bb96535c2_0_32"/>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303" name="Google Shape;303;g5bb96535c2_0_32"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304" name="Google Shape;304;g5bb96535c2_0_32"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305" name="Google Shape;305;g5bb96535c2_0_32"/>
          <p:cNvSpPr txBox="1">
            <a:spLocks noGrp="1"/>
          </p:cNvSpPr>
          <p:nvPr>
            <p:ph type="title"/>
          </p:nvPr>
        </p:nvSpPr>
        <p:spPr>
          <a:xfrm>
            <a:off x="184150" y="116687"/>
            <a:ext cx="8229600" cy="1143000"/>
          </a:xfrm>
          <a:prstGeom prst="rect">
            <a:avLst/>
          </a:prstGeom>
          <a:noFill/>
          <a:ln>
            <a:noFill/>
          </a:ln>
        </p:spPr>
        <p:txBody>
          <a:bodyPr spcFirstLastPara="1" wrap="square" lIns="91425" tIns="45700" rIns="91425" bIns="45700" anchor="ctr" anchorCtr="0">
            <a:noAutofit/>
          </a:bodyPr>
          <a:lstStyle/>
          <a:p>
            <a:pPr marL="457200" lvl="0" indent="0" algn="l" rtl="0">
              <a:spcBef>
                <a:spcPts val="0"/>
              </a:spcBef>
              <a:spcAft>
                <a:spcPts val="0"/>
              </a:spcAft>
              <a:buNone/>
            </a:pPr>
            <a:r>
              <a:rPr lang="en-US" sz="3200"/>
              <a:t>4. Ajout: CSS, JS, media</a:t>
            </a:r>
            <a:endParaRPr sz="4400">
              <a:solidFill>
                <a:schemeClr val="dk1"/>
              </a:solidFill>
              <a:latin typeface="Calibri"/>
              <a:ea typeface="Calibri"/>
              <a:cs typeface="Calibri"/>
              <a:sym typeface="Calibri"/>
            </a:endParaRPr>
          </a:p>
        </p:txBody>
      </p:sp>
      <p:sp>
        <p:nvSpPr>
          <p:cNvPr id="306" name="Google Shape;306;g5bb96535c2_0_32"/>
          <p:cNvSpPr txBox="1"/>
          <p:nvPr/>
        </p:nvSpPr>
        <p:spPr>
          <a:xfrm>
            <a:off x="409575" y="1417675"/>
            <a:ext cx="7336200" cy="48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Calibri"/>
                <a:ea typeface="Calibri"/>
                <a:cs typeface="Calibri"/>
                <a:sym typeface="Calibri"/>
              </a:rPr>
              <a:t>Asset()</a:t>
            </a:r>
            <a:r>
              <a:rPr lang="en-US" sz="1800" b="1" dirty="0">
                <a:latin typeface="Calibri"/>
                <a:ea typeface="Calibri"/>
                <a:cs typeface="Calibri"/>
                <a:sym typeface="Calibri"/>
              </a:rPr>
              <a:t>: </a:t>
            </a:r>
            <a:r>
              <a:rPr lang="en-US" sz="1800" dirty="0"/>
              <a:t>pour </a:t>
            </a:r>
            <a:r>
              <a:rPr lang="en-US" sz="1800" dirty="0" err="1"/>
              <a:t>appeler</a:t>
            </a:r>
            <a:r>
              <a:rPr lang="en-US" sz="1800" dirty="0"/>
              <a:t> les </a:t>
            </a:r>
            <a:r>
              <a:rPr lang="en-US" sz="1800" dirty="0" err="1"/>
              <a:t>fichiers</a:t>
            </a:r>
            <a:r>
              <a:rPr lang="en-US" sz="1800" dirty="0"/>
              <a:t> </a:t>
            </a:r>
            <a:r>
              <a:rPr lang="en-US" sz="1800" dirty="0" err="1"/>
              <a:t>css</a:t>
            </a:r>
            <a:r>
              <a:rPr lang="en-US" sz="1800" dirty="0"/>
              <a:t>, </a:t>
            </a:r>
            <a:r>
              <a:rPr lang="en-US" sz="1800" dirty="0" err="1"/>
              <a:t>js,images</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b="1" dirty="0" err="1">
                <a:solidFill>
                  <a:schemeClr val="accent3"/>
                </a:solidFill>
              </a:rPr>
              <a:t>css</a:t>
            </a:r>
            <a:endParaRPr sz="1800" b="1" dirty="0">
              <a:solidFill>
                <a:schemeClr val="accent3"/>
              </a:solidFill>
            </a:endParaRPr>
          </a:p>
          <a:p>
            <a:pPr marL="0" lvl="0" indent="0" algn="l" rtl="0">
              <a:spcBef>
                <a:spcPts val="0"/>
              </a:spcBef>
              <a:spcAft>
                <a:spcPts val="0"/>
              </a:spcAft>
              <a:buNone/>
            </a:pPr>
            <a:r>
              <a:rPr lang="en-US" sz="1800" dirty="0"/>
              <a:t>&lt;link  </a:t>
            </a:r>
            <a:r>
              <a:rPr lang="en-US" sz="1800" dirty="0" err="1"/>
              <a:t>rel</a:t>
            </a:r>
            <a:r>
              <a:rPr lang="en-US" sz="1800" dirty="0"/>
              <a:t>= “stylesheet” </a:t>
            </a:r>
            <a:r>
              <a:rPr lang="en-US" sz="1800" dirty="0" err="1"/>
              <a:t>href</a:t>
            </a:r>
            <a:r>
              <a:rPr lang="en-US" sz="1800" dirty="0"/>
              <a:t>=”{{asset(</a:t>
            </a:r>
            <a:r>
              <a:rPr lang="en-US" sz="1800" dirty="0" err="1"/>
              <a:t>css</a:t>
            </a:r>
            <a:r>
              <a:rPr lang="en-US" sz="1800" dirty="0"/>
              <a:t>/style.css)}}”, type = “text/</a:t>
            </a:r>
            <a:r>
              <a:rPr lang="en-US" sz="1800" dirty="0" err="1"/>
              <a:t>css</a:t>
            </a:r>
            <a:r>
              <a:rPr lang="en-US" sz="1800" dirty="0"/>
              <a:t>”&gt;</a:t>
            </a:r>
            <a:endParaRPr sz="1800" dirty="0"/>
          </a:p>
          <a:p>
            <a:pPr marL="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US" sz="1800" b="1" dirty="0">
                <a:solidFill>
                  <a:schemeClr val="accent3"/>
                </a:solidFill>
              </a:rPr>
              <a:t>JS</a:t>
            </a:r>
            <a:endParaRPr sz="1800" b="1" dirty="0">
              <a:solidFill>
                <a:schemeClr val="accent3"/>
              </a:solidFill>
            </a:endParaRPr>
          </a:p>
          <a:p>
            <a:pPr marL="0" lvl="0" indent="0" algn="l" rtl="0">
              <a:spcBef>
                <a:spcPts val="0"/>
              </a:spcBef>
              <a:spcAft>
                <a:spcPts val="0"/>
              </a:spcAft>
              <a:buNone/>
            </a:pPr>
            <a:r>
              <a:rPr lang="en-US" sz="1800" dirty="0">
                <a:solidFill>
                  <a:schemeClr val="dk1"/>
                </a:solidFill>
              </a:rPr>
              <a:t>&lt;script </a:t>
            </a:r>
            <a:r>
              <a:rPr lang="en-US" sz="1800" dirty="0" err="1">
                <a:solidFill>
                  <a:schemeClr val="dk1"/>
                </a:solidFill>
              </a:rPr>
              <a:t>src</a:t>
            </a:r>
            <a:r>
              <a:rPr lang="en-US" sz="1800" dirty="0">
                <a:solidFill>
                  <a:schemeClr val="dk1"/>
                </a:solidFill>
              </a:rPr>
              <a:t>="{{ asset('</a:t>
            </a:r>
            <a:r>
              <a:rPr lang="en-US" sz="1800" dirty="0" err="1">
                <a:solidFill>
                  <a:schemeClr val="dk1"/>
                </a:solidFill>
              </a:rPr>
              <a:t>js</a:t>
            </a:r>
            <a:r>
              <a:rPr lang="en-US" sz="1800" dirty="0">
                <a:solidFill>
                  <a:schemeClr val="dk1"/>
                </a:solidFill>
              </a:rPr>
              <a:t>/script.js') }}"&gt;&lt;/script&gt;</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SzPts val="1800"/>
              <a:buChar char="●"/>
            </a:pPr>
            <a:r>
              <a:rPr lang="en-US" sz="1800" b="1" dirty="0">
                <a:solidFill>
                  <a:schemeClr val="accent3"/>
                </a:solidFill>
              </a:rPr>
              <a:t>Image</a:t>
            </a:r>
            <a:endParaRPr sz="1800" b="1" dirty="0">
              <a:solidFill>
                <a:schemeClr val="accent3"/>
              </a:solidFill>
            </a:endParaRPr>
          </a:p>
          <a:p>
            <a:pPr marL="0" lvl="0" indent="0" algn="l" rtl="0">
              <a:spcBef>
                <a:spcPts val="0"/>
              </a:spcBef>
              <a:spcAft>
                <a:spcPts val="0"/>
              </a:spcAft>
              <a:buNone/>
            </a:pPr>
            <a:r>
              <a:rPr lang="en-US" sz="1800" dirty="0"/>
              <a:t>{% image '@</a:t>
            </a:r>
            <a:r>
              <a:rPr lang="en-US" sz="1800" dirty="0" err="1"/>
              <a:t>AppBundle</a:t>
            </a:r>
            <a:r>
              <a:rPr lang="en-US" sz="1800" dirty="0"/>
              <a:t>/Resources/public/images/example.jpg' %}</a:t>
            </a:r>
            <a:endParaRPr sz="1800" dirty="0"/>
          </a:p>
          <a:p>
            <a:pPr marL="457200" lvl="0" indent="0" algn="l" rtl="0">
              <a:spcBef>
                <a:spcPts val="0"/>
              </a:spcBef>
              <a:spcAft>
                <a:spcPts val="0"/>
              </a:spcAft>
              <a:buNone/>
            </a:pPr>
            <a:r>
              <a:rPr lang="en-US" sz="1800" dirty="0"/>
              <a:t> &lt;</a:t>
            </a:r>
            <a:r>
              <a:rPr lang="en-US" sz="1800" dirty="0" err="1"/>
              <a:t>img</a:t>
            </a:r>
            <a:r>
              <a:rPr lang="en-US" sz="1800" dirty="0"/>
              <a:t> </a:t>
            </a:r>
            <a:r>
              <a:rPr lang="en-US" sz="1800" dirty="0" err="1"/>
              <a:t>src</a:t>
            </a:r>
            <a:r>
              <a:rPr lang="en-US" sz="1800" dirty="0"/>
              <a:t>="{{ </a:t>
            </a:r>
            <a:r>
              <a:rPr lang="en-US" sz="1800" dirty="0" err="1"/>
              <a:t>asset_url</a:t>
            </a:r>
            <a:r>
              <a:rPr lang="en-US" sz="1800" dirty="0"/>
              <a:t> }}" alt="Example"/&gt;</a:t>
            </a:r>
            <a:endParaRPr sz="1800" dirty="0"/>
          </a:p>
          <a:p>
            <a:pPr marL="0" lvl="0" indent="0" algn="l" rtl="0">
              <a:spcBef>
                <a:spcPts val="0"/>
              </a:spcBef>
              <a:spcAft>
                <a:spcPts val="0"/>
              </a:spcAft>
              <a:buNone/>
            </a:pPr>
            <a:r>
              <a:rPr lang="en-US" sz="1800" dirty="0"/>
              <a:t>{% </a:t>
            </a:r>
            <a:r>
              <a:rPr lang="en-US" sz="1800" dirty="0" err="1"/>
              <a:t>endimage</a:t>
            </a:r>
            <a:r>
              <a:rPr lang="en-US" sz="1800" dirty="0"/>
              <a:t> %}</a:t>
            </a:r>
            <a:endParaRPr sz="1800" dirty="0"/>
          </a:p>
          <a:p>
            <a:pPr marL="457200" lvl="0" indent="0" algn="l" rtl="0">
              <a:spcBef>
                <a:spcPts val="0"/>
              </a:spcBef>
              <a:spcAft>
                <a:spcPts val="0"/>
              </a:spcAft>
              <a:buNone/>
            </a:pPr>
            <a:endParaRPr sz="1800" b="1" dirty="0"/>
          </a:p>
          <a:p>
            <a:pPr marL="457200" lvl="0" indent="0" algn="l" rtl="0">
              <a:spcBef>
                <a:spcPts val="0"/>
              </a:spcBef>
              <a:spcAft>
                <a:spcPts val="0"/>
              </a:spcAft>
              <a:buNone/>
            </a:pPr>
            <a:endParaRPr sz="1800" b="1"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2681223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613c769708_0_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17" name="Google Shape;117;g613c769708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sz="1400" b="0" i="0" u="none" strike="noStrike" cap="none">
              <a:solidFill>
                <a:srgbClr val="000000"/>
              </a:solidFill>
              <a:latin typeface="Arial"/>
              <a:ea typeface="Arial"/>
              <a:cs typeface="Arial"/>
              <a:sym typeface="Arial"/>
            </a:endParaRPr>
          </a:p>
        </p:txBody>
      </p:sp>
      <p:pic>
        <p:nvPicPr>
          <p:cNvPr id="118" name="Google Shape;118;g613c769708_0_0"/>
          <p:cNvPicPr preferRelativeResize="0"/>
          <p:nvPr/>
        </p:nvPicPr>
        <p:blipFill rotWithShape="1">
          <a:blip r:embed="rId3">
            <a:alphaModFix/>
          </a:blip>
          <a:srcRect/>
          <a:stretch/>
        </p:blipFill>
        <p:spPr>
          <a:xfrm>
            <a:off x="-92087" y="0"/>
            <a:ext cx="9328150" cy="7056439"/>
          </a:xfrm>
          <a:prstGeom prst="rect">
            <a:avLst/>
          </a:prstGeom>
          <a:noFill/>
          <a:ln>
            <a:noFill/>
          </a:ln>
        </p:spPr>
      </p:pic>
      <p:pic>
        <p:nvPicPr>
          <p:cNvPr id="119" name="Google Shape;119;g613c769708_0_0"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20" name="Google Shape;120;g613c769708_0_0"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21" name="Google Shape;121;g613c769708_0_0"/>
          <p:cNvSpPr txBox="1">
            <a:spLocks noGrp="1"/>
          </p:cNvSpPr>
          <p:nvPr>
            <p:ph type="title"/>
          </p:nvPr>
        </p:nvSpPr>
        <p:spPr>
          <a:xfrm>
            <a:off x="457200" y="116687"/>
            <a:ext cx="8229600" cy="1143000"/>
          </a:xfrm>
          <a:prstGeom prst="rect">
            <a:avLst/>
          </a:prstGeom>
          <a:noFill/>
          <a:ln>
            <a:noFill/>
          </a:ln>
        </p:spPr>
        <p:txBody>
          <a:bodyPr spcFirstLastPara="1" wrap="square" lIns="91425" tIns="45700" rIns="91425" bIns="45700" anchor="ctr" anchorCtr="0">
            <a:noAutofit/>
          </a:bodyPr>
          <a:lstStyle/>
          <a:p>
            <a:pPr marL="457200" lvl="0" indent="-431800" algn="l" rtl="0">
              <a:spcBef>
                <a:spcPts val="0"/>
              </a:spcBef>
              <a:spcAft>
                <a:spcPts val="0"/>
              </a:spcAft>
              <a:buClr>
                <a:schemeClr val="dk1"/>
              </a:buClr>
              <a:buSzPts val="3200"/>
              <a:buFont typeface="Calibri"/>
              <a:buAutoNum type="arabicPeriod"/>
            </a:pPr>
            <a:r>
              <a:rPr lang="en-US" sz="3200"/>
              <a:t>Qu'est ce qu'un moteur de templates</a:t>
            </a:r>
            <a:endParaRPr sz="4400">
              <a:solidFill>
                <a:schemeClr val="dk1"/>
              </a:solidFill>
              <a:latin typeface="Calibri"/>
              <a:ea typeface="Calibri"/>
              <a:cs typeface="Calibri"/>
              <a:sym typeface="Calibri"/>
            </a:endParaRPr>
          </a:p>
        </p:txBody>
      </p:sp>
      <p:sp>
        <p:nvSpPr>
          <p:cNvPr id="122" name="Google Shape;122;g613c769708_0_0"/>
          <p:cNvSpPr txBox="1"/>
          <p:nvPr/>
        </p:nvSpPr>
        <p:spPr>
          <a:xfrm>
            <a:off x="318950" y="1259675"/>
            <a:ext cx="8046900" cy="48666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Calibri"/>
                <a:ea typeface="Calibri"/>
                <a:cs typeface="Calibri"/>
                <a:sym typeface="Calibri"/>
              </a:rPr>
              <a:t>Présentation</a:t>
            </a:r>
            <a:endParaRPr sz="1800" b="1">
              <a:latin typeface="Calibri"/>
              <a:ea typeface="Calibri"/>
              <a:cs typeface="Calibri"/>
              <a:sym typeface="Calibri"/>
            </a:endParaRPr>
          </a:p>
          <a:p>
            <a:pPr marL="0" lvl="0" indent="0" algn="l" rtl="0">
              <a:spcBef>
                <a:spcPts val="0"/>
              </a:spcBef>
              <a:spcAft>
                <a:spcPts val="0"/>
              </a:spcAft>
              <a:buNone/>
            </a:pPr>
            <a:endParaRPr b="1">
              <a:solidFill>
                <a:srgbClr val="CC4125"/>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solidFill>
                  <a:srgbClr val="404852"/>
                </a:solidFill>
                <a:latin typeface="Calibri"/>
                <a:ea typeface="Calibri"/>
                <a:cs typeface="Calibri"/>
                <a:sym typeface="Calibri"/>
              </a:rPr>
              <a:t>PHP peut être considéré comme un moteur de template</a:t>
            </a:r>
            <a:endParaRPr sz="1800">
              <a:solidFill>
                <a:srgbClr val="404852"/>
              </a:solidFill>
              <a:latin typeface="Calibri"/>
              <a:ea typeface="Calibri"/>
              <a:cs typeface="Calibri"/>
              <a:sym typeface="Calibri"/>
            </a:endParaRPr>
          </a:p>
          <a:p>
            <a:pPr marL="457200" lvl="0" indent="-342900" algn="l" rtl="0">
              <a:spcBef>
                <a:spcPts val="0"/>
              </a:spcBef>
              <a:spcAft>
                <a:spcPts val="0"/>
              </a:spcAft>
              <a:buClr>
                <a:srgbClr val="404852"/>
              </a:buClr>
              <a:buSzPts val="1800"/>
              <a:buFont typeface="Calibri"/>
              <a:buChar char="●"/>
            </a:pPr>
            <a:r>
              <a:rPr lang="en-US" sz="1800">
                <a:solidFill>
                  <a:srgbClr val="404852"/>
                </a:solidFill>
                <a:latin typeface="Calibri"/>
                <a:ea typeface="Calibri"/>
                <a:cs typeface="Calibri"/>
                <a:sym typeface="Calibri"/>
              </a:rPr>
              <a:t>Il est possible de mélanger du PHP avec du code HTML mais il reste très verbeux et peu pratique pour certaines tâches.</a:t>
            </a:r>
            <a:endParaRPr sz="1800">
              <a:solidFill>
                <a:srgbClr val="404852"/>
              </a:solidFill>
              <a:latin typeface="Calibri"/>
              <a:ea typeface="Calibri"/>
              <a:cs typeface="Calibri"/>
              <a:sym typeface="Calibri"/>
            </a:endParaRPr>
          </a:p>
          <a:p>
            <a:pPr marL="457200" lvl="0" indent="0" algn="l" rtl="0">
              <a:spcBef>
                <a:spcPts val="0"/>
              </a:spcBef>
              <a:spcAft>
                <a:spcPts val="0"/>
              </a:spcAft>
              <a:buNone/>
            </a:pPr>
            <a:r>
              <a:rPr lang="en-US" sz="1100">
                <a:solidFill>
                  <a:srgbClr val="F99157"/>
                </a:solidFill>
                <a:latin typeface="Courier New"/>
                <a:ea typeface="Courier New"/>
                <a:cs typeface="Courier New"/>
                <a:sym typeface="Courier New"/>
              </a:rPr>
              <a:t>&lt;?php</a:t>
            </a:r>
            <a:r>
              <a:rPr lang="en-US" sz="1100">
                <a:solidFill>
                  <a:srgbClr val="CCCCCC"/>
                </a:solidFill>
                <a:highlight>
                  <a:srgbClr val="2D2D2D"/>
                </a:highlight>
                <a:latin typeface="Courier New"/>
                <a:ea typeface="Courier New"/>
                <a:cs typeface="Courier New"/>
                <a:sym typeface="Courier New"/>
              </a:rPr>
              <a:t> </a:t>
            </a:r>
            <a:r>
              <a:rPr lang="en-US" sz="1100">
                <a:solidFill>
                  <a:srgbClr val="F99157"/>
                </a:solidFill>
                <a:latin typeface="Courier New"/>
                <a:ea typeface="Courier New"/>
                <a:cs typeface="Courier New"/>
                <a:sym typeface="Courier New"/>
              </a:rPr>
              <a:t>?&gt;</a:t>
            </a:r>
            <a:endParaRPr sz="1100">
              <a:solidFill>
                <a:srgbClr val="CCCCCC"/>
              </a:solidFill>
              <a:highlight>
                <a:srgbClr val="2D2D2D"/>
              </a:highlight>
              <a:latin typeface="Courier New"/>
              <a:ea typeface="Courier New"/>
              <a:cs typeface="Courier New"/>
              <a:sym typeface="Courier New"/>
            </a:endParaRPr>
          </a:p>
          <a:p>
            <a:pPr marL="457200" lvl="0" indent="0" algn="l" rtl="0">
              <a:spcBef>
                <a:spcPts val="0"/>
              </a:spcBef>
              <a:spcAft>
                <a:spcPts val="0"/>
              </a:spcAft>
              <a:buNone/>
            </a:pPr>
            <a:r>
              <a:rPr lang="en-US" sz="1100">
                <a:solidFill>
                  <a:srgbClr val="CCCCCC"/>
                </a:solidFill>
                <a:highlight>
                  <a:srgbClr val="2D2D2D"/>
                </a:highlight>
                <a:latin typeface="Courier New"/>
                <a:ea typeface="Courier New"/>
                <a:cs typeface="Courier New"/>
                <a:sym typeface="Courier New"/>
              </a:rPr>
              <a:t>&lt;h1&gt;Bienvenue&lt;/h1&gt;</a:t>
            </a:r>
            <a:endParaRPr sz="1100">
              <a:solidFill>
                <a:srgbClr val="CCCCCC"/>
              </a:solidFill>
              <a:highlight>
                <a:srgbClr val="2D2D2D"/>
              </a:highlight>
              <a:latin typeface="Courier New"/>
              <a:ea typeface="Courier New"/>
              <a:cs typeface="Courier New"/>
              <a:sym typeface="Courier New"/>
            </a:endParaRPr>
          </a:p>
          <a:p>
            <a:pPr marL="457200" lvl="0" indent="0" algn="l" rtl="0">
              <a:spcBef>
                <a:spcPts val="0"/>
              </a:spcBef>
              <a:spcAft>
                <a:spcPts val="0"/>
              </a:spcAft>
              <a:buNone/>
            </a:pPr>
            <a:endParaRPr sz="1100">
              <a:solidFill>
                <a:srgbClr val="CCCCCC"/>
              </a:solidFill>
              <a:highlight>
                <a:srgbClr val="2D2D2D"/>
              </a:highlight>
              <a:latin typeface="Courier New"/>
              <a:ea typeface="Courier New"/>
              <a:cs typeface="Courier New"/>
              <a:sym typeface="Courier New"/>
            </a:endParaRPr>
          </a:p>
          <a:p>
            <a:pPr marL="457200" lvl="0" indent="0" algn="l" rtl="0">
              <a:spcBef>
                <a:spcPts val="0"/>
              </a:spcBef>
              <a:spcAft>
                <a:spcPts val="0"/>
              </a:spcAft>
              <a:buNone/>
            </a:pPr>
            <a:r>
              <a:rPr lang="en-US" sz="1100">
                <a:solidFill>
                  <a:srgbClr val="CCCCCC"/>
                </a:solidFill>
                <a:highlight>
                  <a:srgbClr val="2D2D2D"/>
                </a:highlight>
                <a:latin typeface="Courier New"/>
                <a:ea typeface="Courier New"/>
                <a:cs typeface="Courier New"/>
                <a:sym typeface="Courier New"/>
              </a:rPr>
              <a:t>&lt;p&gt;Bienvenue sur mon site </a:t>
            </a:r>
            <a:r>
              <a:rPr lang="en-US" sz="1100">
                <a:solidFill>
                  <a:srgbClr val="F99157"/>
                </a:solidFill>
                <a:latin typeface="Courier New"/>
                <a:ea typeface="Courier New"/>
                <a:cs typeface="Courier New"/>
                <a:sym typeface="Courier New"/>
              </a:rPr>
              <a:t>&lt;?</a:t>
            </a:r>
            <a:r>
              <a:rPr lang="en-US" sz="1100">
                <a:solidFill>
                  <a:srgbClr val="CCCCCC"/>
                </a:solidFill>
                <a:highlight>
                  <a:srgbClr val="2D2D2D"/>
                </a:highlight>
                <a:latin typeface="Courier New"/>
                <a:ea typeface="Courier New"/>
                <a:cs typeface="Courier New"/>
                <a:sym typeface="Courier New"/>
              </a:rPr>
              <a:t>= </a:t>
            </a:r>
            <a:r>
              <a:rPr lang="en-US" sz="1100">
                <a:solidFill>
                  <a:srgbClr val="CC99CC"/>
                </a:solidFill>
                <a:latin typeface="Courier New"/>
                <a:ea typeface="Courier New"/>
                <a:cs typeface="Courier New"/>
                <a:sym typeface="Courier New"/>
              </a:rPr>
              <a:t>isset</a:t>
            </a:r>
            <a:r>
              <a:rPr lang="en-US" sz="1100">
                <a:solidFill>
                  <a:srgbClr val="CCCCCC"/>
                </a:solidFill>
                <a:highlight>
                  <a:srgbClr val="2D2D2D"/>
                </a:highlight>
                <a:latin typeface="Courier New"/>
                <a:ea typeface="Courier New"/>
                <a:cs typeface="Courier New"/>
                <a:sym typeface="Courier New"/>
              </a:rPr>
              <a:t>($person[</a:t>
            </a:r>
            <a:r>
              <a:rPr lang="en-US" sz="1100">
                <a:solidFill>
                  <a:srgbClr val="99CC99"/>
                </a:solidFill>
                <a:latin typeface="Courier New"/>
                <a:ea typeface="Courier New"/>
                <a:cs typeface="Courier New"/>
                <a:sym typeface="Courier New"/>
              </a:rPr>
              <a:t>'name'</a:t>
            </a:r>
            <a:r>
              <a:rPr lang="en-US" sz="1100">
                <a:solidFill>
                  <a:srgbClr val="CCCCCC"/>
                </a:solidFill>
                <a:highlight>
                  <a:srgbClr val="2D2D2D"/>
                </a:highlight>
                <a:latin typeface="Courier New"/>
                <a:ea typeface="Courier New"/>
                <a:cs typeface="Courier New"/>
                <a:sym typeface="Courier New"/>
              </a:rPr>
              <a:t>]) ? htmlentities($person[</a:t>
            </a:r>
            <a:r>
              <a:rPr lang="en-US" sz="1100">
                <a:solidFill>
                  <a:srgbClr val="99CC99"/>
                </a:solidFill>
                <a:latin typeface="Courier New"/>
                <a:ea typeface="Courier New"/>
                <a:cs typeface="Courier New"/>
                <a:sym typeface="Courier New"/>
              </a:rPr>
              <a:t>'name'</a:t>
            </a:r>
            <a:r>
              <a:rPr lang="en-US" sz="1100">
                <a:solidFill>
                  <a:srgbClr val="CCCCCC"/>
                </a:solidFill>
                <a:highlight>
                  <a:srgbClr val="2D2D2D"/>
                </a:highlight>
                <a:latin typeface="Courier New"/>
                <a:ea typeface="Courier New"/>
                <a:cs typeface="Courier New"/>
                <a:sym typeface="Courier New"/>
              </a:rPr>
              <a:t>]) : </a:t>
            </a:r>
            <a:r>
              <a:rPr lang="en-US" sz="1100">
                <a:solidFill>
                  <a:srgbClr val="99CC99"/>
                </a:solidFill>
                <a:latin typeface="Courier New"/>
                <a:ea typeface="Courier New"/>
                <a:cs typeface="Courier New"/>
                <a:sym typeface="Courier New"/>
              </a:rPr>
              <a:t>''</a:t>
            </a:r>
            <a:r>
              <a:rPr lang="en-US" sz="1100">
                <a:solidFill>
                  <a:srgbClr val="CCCCCC"/>
                </a:solidFill>
                <a:highlight>
                  <a:srgbClr val="2D2D2D"/>
                </a:highlight>
                <a:latin typeface="Courier New"/>
                <a:ea typeface="Courier New"/>
                <a:cs typeface="Courier New"/>
                <a:sym typeface="Courier New"/>
              </a:rPr>
              <a:t> </a:t>
            </a:r>
            <a:r>
              <a:rPr lang="en-US" sz="1100">
                <a:solidFill>
                  <a:srgbClr val="F99157"/>
                </a:solidFill>
                <a:latin typeface="Courier New"/>
                <a:ea typeface="Courier New"/>
                <a:cs typeface="Courier New"/>
                <a:sym typeface="Courier New"/>
              </a:rPr>
              <a:t>?&gt;</a:t>
            </a:r>
            <a:r>
              <a:rPr lang="en-US" sz="1100">
                <a:solidFill>
                  <a:srgbClr val="CCCCCC"/>
                </a:solidFill>
                <a:highlight>
                  <a:srgbClr val="2D2D2D"/>
                </a:highlight>
                <a:latin typeface="Courier New"/>
                <a:ea typeface="Courier New"/>
                <a:cs typeface="Courier New"/>
                <a:sym typeface="Courier New"/>
              </a:rPr>
              <a:t>&lt;/p&gt;</a:t>
            </a:r>
            <a:endParaRPr sz="1100">
              <a:solidFill>
                <a:srgbClr val="CCCCCC"/>
              </a:solidFill>
              <a:highlight>
                <a:srgbClr val="2D2D2D"/>
              </a:highlight>
              <a:latin typeface="Courier New"/>
              <a:ea typeface="Courier New"/>
              <a:cs typeface="Courier New"/>
              <a:sym typeface="Courier New"/>
            </a:endParaRPr>
          </a:p>
          <a:p>
            <a:pPr marL="457200" lvl="0" indent="0" algn="l" rtl="0">
              <a:spcBef>
                <a:spcPts val="0"/>
              </a:spcBef>
              <a:spcAft>
                <a:spcPts val="0"/>
              </a:spcAft>
              <a:buNone/>
            </a:pPr>
            <a:r>
              <a:rPr lang="en-US" sz="1100">
                <a:solidFill>
                  <a:srgbClr val="F99157"/>
                </a:solidFill>
                <a:latin typeface="Courier New"/>
                <a:ea typeface="Courier New"/>
                <a:cs typeface="Courier New"/>
                <a:sym typeface="Courier New"/>
              </a:rPr>
              <a:t>&lt;?</a:t>
            </a:r>
            <a:r>
              <a:rPr lang="en-US" sz="1100">
                <a:solidFill>
                  <a:srgbClr val="CCCCCC"/>
                </a:solidFill>
                <a:highlight>
                  <a:srgbClr val="2D2D2D"/>
                </a:highlight>
                <a:latin typeface="Courier New"/>
                <a:ea typeface="Courier New"/>
                <a:cs typeface="Courier New"/>
                <a:sym typeface="Courier New"/>
              </a:rPr>
              <a:t>= markdown($person[</a:t>
            </a:r>
            <a:r>
              <a:rPr lang="en-US" sz="1100">
                <a:solidFill>
                  <a:srgbClr val="99CC99"/>
                </a:solidFill>
                <a:latin typeface="Courier New"/>
                <a:ea typeface="Courier New"/>
                <a:cs typeface="Courier New"/>
                <a:sym typeface="Courier New"/>
              </a:rPr>
              <a:t>'bio'</a:t>
            </a:r>
            <a:r>
              <a:rPr lang="en-US" sz="1100">
                <a:solidFill>
                  <a:srgbClr val="CCCCCC"/>
                </a:solidFill>
                <a:highlight>
                  <a:srgbClr val="2D2D2D"/>
                </a:highlight>
                <a:latin typeface="Courier New"/>
                <a:ea typeface="Courier New"/>
                <a:cs typeface="Courier New"/>
                <a:sym typeface="Courier New"/>
              </a:rPr>
              <a:t>]) %&gt;</a:t>
            </a:r>
            <a:endParaRPr sz="1100">
              <a:solidFill>
                <a:srgbClr val="CCCCCC"/>
              </a:solidFill>
              <a:highlight>
                <a:srgbClr val="2D2D2D"/>
              </a:highlight>
              <a:latin typeface="Courier New"/>
              <a:ea typeface="Courier New"/>
              <a:cs typeface="Courier New"/>
              <a:sym typeface="Courier New"/>
            </a:endParaRPr>
          </a:p>
          <a:p>
            <a:pPr marL="457200" lvl="0" indent="0" algn="l" rtl="0">
              <a:spcBef>
                <a:spcPts val="0"/>
              </a:spcBef>
              <a:spcAft>
                <a:spcPts val="0"/>
              </a:spcAft>
              <a:buNone/>
            </a:pPr>
            <a:r>
              <a:rPr lang="en-US" sz="1100">
                <a:solidFill>
                  <a:srgbClr val="F99157"/>
                </a:solidFill>
                <a:latin typeface="Courier New"/>
                <a:ea typeface="Courier New"/>
                <a:cs typeface="Courier New"/>
                <a:sym typeface="Courier New"/>
              </a:rPr>
              <a:t>&lt;?php</a:t>
            </a:r>
            <a:endParaRPr sz="1100">
              <a:solidFill>
                <a:srgbClr val="CCCCCC"/>
              </a:solidFill>
              <a:highlight>
                <a:srgbClr val="2D2D2D"/>
              </a:highlight>
              <a:latin typeface="Courier New"/>
              <a:ea typeface="Courier New"/>
              <a:cs typeface="Courier New"/>
              <a:sym typeface="Courier New"/>
            </a:endParaRPr>
          </a:p>
          <a:p>
            <a:pPr marL="457200" lvl="0" indent="0" algn="l" rtl="0">
              <a:spcBef>
                <a:spcPts val="0"/>
              </a:spcBef>
              <a:spcAft>
                <a:spcPts val="0"/>
              </a:spcAft>
              <a:buNone/>
            </a:pPr>
            <a:r>
              <a:rPr lang="en-US" sz="1100">
                <a:solidFill>
                  <a:srgbClr val="CCCCCC"/>
                </a:solidFill>
                <a:highlight>
                  <a:srgbClr val="2D2D2D"/>
                </a:highlight>
                <a:latin typeface="Courier New"/>
                <a:ea typeface="Courier New"/>
                <a:cs typeface="Courier New"/>
                <a:sym typeface="Courier New"/>
              </a:rPr>
              <a:t>$content = ob_get_clean(); </a:t>
            </a:r>
            <a:endParaRPr sz="1100">
              <a:solidFill>
                <a:srgbClr val="CCCCCC"/>
              </a:solidFill>
              <a:highlight>
                <a:srgbClr val="2D2D2D"/>
              </a:highlight>
              <a:latin typeface="Courier New"/>
              <a:ea typeface="Courier New"/>
              <a:cs typeface="Courier New"/>
              <a:sym typeface="Courier New"/>
            </a:endParaRPr>
          </a:p>
          <a:p>
            <a:pPr marL="457200" lvl="0" indent="0" algn="l" rtl="0">
              <a:spcBef>
                <a:spcPts val="0"/>
              </a:spcBef>
              <a:spcAft>
                <a:spcPts val="0"/>
              </a:spcAft>
              <a:buNone/>
            </a:pPr>
            <a:r>
              <a:rPr lang="en-US" sz="1100">
                <a:solidFill>
                  <a:srgbClr val="CC99CC"/>
                </a:solidFill>
                <a:latin typeface="Courier New"/>
                <a:ea typeface="Courier New"/>
                <a:cs typeface="Courier New"/>
                <a:sym typeface="Courier New"/>
              </a:rPr>
              <a:t>require</a:t>
            </a:r>
            <a:r>
              <a:rPr lang="en-US" sz="1100">
                <a:solidFill>
                  <a:srgbClr val="CCCCCC"/>
                </a:solidFill>
                <a:highlight>
                  <a:srgbClr val="2D2D2D"/>
                </a:highlight>
                <a:latin typeface="Courier New"/>
                <a:ea typeface="Courier New"/>
                <a:cs typeface="Courier New"/>
                <a:sym typeface="Courier New"/>
              </a:rPr>
              <a:t> </a:t>
            </a:r>
            <a:r>
              <a:rPr lang="en-US" sz="1100">
                <a:solidFill>
                  <a:srgbClr val="99CC99"/>
                </a:solidFill>
                <a:latin typeface="Courier New"/>
                <a:ea typeface="Courier New"/>
                <a:cs typeface="Courier New"/>
                <a:sym typeface="Courier New"/>
              </a:rPr>
              <a:t>'layout.php'</a:t>
            </a:r>
            <a:r>
              <a:rPr lang="en-US" sz="1100">
                <a:solidFill>
                  <a:srgbClr val="CCCCCC"/>
                </a:solidFill>
                <a:highlight>
                  <a:srgbClr val="2D2D2D"/>
                </a:highlight>
                <a:latin typeface="Courier New"/>
                <a:ea typeface="Courier New"/>
                <a:cs typeface="Courier New"/>
                <a:sym typeface="Courier New"/>
              </a:rPr>
              <a:t>;</a:t>
            </a:r>
            <a:endParaRPr sz="1100">
              <a:solidFill>
                <a:srgbClr val="CCCCCC"/>
              </a:solidFill>
              <a:highlight>
                <a:srgbClr val="2D2D2D"/>
              </a:highlight>
              <a:latin typeface="Courier New"/>
              <a:ea typeface="Courier New"/>
              <a:cs typeface="Courier New"/>
              <a:sym typeface="Courier New"/>
            </a:endParaRPr>
          </a:p>
          <a:p>
            <a:pPr marL="457200" lvl="0" indent="0" algn="l" rtl="0">
              <a:spcBef>
                <a:spcPts val="0"/>
              </a:spcBef>
              <a:spcAft>
                <a:spcPts val="0"/>
              </a:spcAft>
              <a:buNone/>
            </a:pPr>
            <a:r>
              <a:rPr lang="en-US" sz="1100">
                <a:solidFill>
                  <a:srgbClr val="F99157"/>
                </a:solidFill>
                <a:latin typeface="Courier New"/>
                <a:ea typeface="Courier New"/>
                <a:cs typeface="Courier New"/>
                <a:sym typeface="Courier New"/>
              </a:rPr>
              <a:t>?&gt;</a:t>
            </a:r>
            <a:endParaRPr sz="1800">
              <a:solidFill>
                <a:srgbClr val="404852"/>
              </a:solidFill>
              <a:latin typeface="Calibri"/>
              <a:ea typeface="Calibri"/>
              <a:cs typeface="Calibri"/>
              <a:sym typeface="Calibri"/>
            </a:endParaRPr>
          </a:p>
          <a:p>
            <a:pPr marL="0" lvl="0" indent="0" algn="l" rtl="0">
              <a:spcBef>
                <a:spcPts val="0"/>
              </a:spcBef>
              <a:spcAft>
                <a:spcPts val="0"/>
              </a:spcAft>
              <a:buNone/>
            </a:pPr>
            <a:endParaRPr sz="1800">
              <a:solidFill>
                <a:srgbClr val="404852"/>
              </a:solidFill>
              <a:latin typeface="Calibri"/>
              <a:ea typeface="Calibri"/>
              <a:cs typeface="Calibri"/>
              <a:sym typeface="Calibri"/>
            </a:endParaRPr>
          </a:p>
          <a:p>
            <a:pPr marL="457200" lvl="0" indent="-342900" algn="l" rtl="0">
              <a:spcBef>
                <a:spcPts val="0"/>
              </a:spcBef>
              <a:spcAft>
                <a:spcPts val="0"/>
              </a:spcAft>
              <a:buClr>
                <a:srgbClr val="980000"/>
              </a:buClr>
              <a:buSzPts val="1800"/>
              <a:buFont typeface="Calibri"/>
              <a:buChar char="●"/>
            </a:pPr>
            <a:r>
              <a:rPr lang="en-US" sz="1800">
                <a:solidFill>
                  <a:srgbClr val="980000"/>
                </a:solidFill>
                <a:latin typeface="Calibri"/>
                <a:ea typeface="Calibri"/>
                <a:cs typeface="Calibri"/>
                <a:sym typeface="Calibri"/>
              </a:rPr>
              <a:t>Ce code est difficilement lisible et peut rapidement être "cassé"</a:t>
            </a:r>
            <a:endParaRPr sz="1800">
              <a:solidFill>
                <a:srgbClr val="980000"/>
              </a:solidFill>
              <a:latin typeface="Calibri"/>
              <a:ea typeface="Calibri"/>
              <a:cs typeface="Calibri"/>
              <a:sym typeface="Calibri"/>
            </a:endParaRPr>
          </a:p>
          <a:p>
            <a:pPr marL="457200" lvl="0" indent="0" algn="l" rtl="0">
              <a:spcBef>
                <a:spcPts val="0"/>
              </a:spcBef>
              <a:spcAft>
                <a:spcPts val="0"/>
              </a:spcAft>
              <a:buNone/>
            </a:pPr>
            <a:endParaRPr sz="1800">
              <a:solidFill>
                <a:srgbClr val="404852"/>
              </a:solidFill>
              <a:latin typeface="Calibri"/>
              <a:ea typeface="Calibri"/>
              <a:cs typeface="Calibri"/>
              <a:sym typeface="Calibri"/>
            </a:endParaRPr>
          </a:p>
          <a:p>
            <a:pPr marL="457200" lvl="0" indent="0" algn="l" rtl="0">
              <a:spcBef>
                <a:spcPts val="0"/>
              </a:spcBef>
              <a:spcAft>
                <a:spcPts val="0"/>
              </a:spcAft>
              <a:buNone/>
            </a:pPr>
            <a:r>
              <a:rPr lang="en-US" sz="1800" b="1">
                <a:solidFill>
                  <a:srgbClr val="077007"/>
                </a:solidFill>
                <a:latin typeface="Calibri"/>
                <a:ea typeface="Calibri"/>
                <a:cs typeface="Calibri"/>
                <a:sym typeface="Calibri"/>
              </a:rPr>
              <a:t>=&gt;</a:t>
            </a:r>
            <a:r>
              <a:rPr lang="en-US" b="1">
                <a:solidFill>
                  <a:srgbClr val="077007"/>
                </a:solidFill>
                <a:latin typeface="Merriweather"/>
                <a:ea typeface="Merriweather"/>
                <a:cs typeface="Merriweather"/>
                <a:sym typeface="Merriweather"/>
              </a:rPr>
              <a:t>séparer la présentation des traitements facilite le développement du projet et sa maintenance. </a:t>
            </a:r>
            <a:endParaRPr b="1">
              <a:solidFill>
                <a:srgbClr val="077007"/>
              </a:solidFill>
              <a:latin typeface="Calibri"/>
              <a:ea typeface="Calibri"/>
              <a:cs typeface="Calibri"/>
              <a:sym typeface="Calibri"/>
            </a:endParaRPr>
          </a:p>
          <a:p>
            <a:pPr marL="0" lvl="0" indent="0" algn="l" rtl="0">
              <a:spcBef>
                <a:spcPts val="0"/>
              </a:spcBef>
              <a:spcAft>
                <a:spcPts val="0"/>
              </a:spcAft>
              <a:buNone/>
            </a:pPr>
            <a:endParaRPr b="1">
              <a:solidFill>
                <a:srgbClr val="CC4125"/>
              </a:solidFill>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sz="4400">
              <a:solidFill>
                <a:schemeClr val="dk1"/>
              </a:solidFill>
              <a:latin typeface="Calibri"/>
              <a:ea typeface="Calibri"/>
              <a:cs typeface="Calibri"/>
              <a:sym typeface="Calibri"/>
            </a:endParaRPr>
          </a:p>
        </p:txBody>
      </p:sp>
      <p:pic>
        <p:nvPicPr>
          <p:cNvPr id="312" name="Google Shape;312;p16"/>
          <p:cNvPicPr preferRelativeResize="0"/>
          <p:nvPr/>
        </p:nvPicPr>
        <p:blipFill rotWithShape="1">
          <a:blip r:embed="rId3">
            <a:alphaModFix/>
          </a:blip>
          <a:srcRect/>
          <a:stretch/>
        </p:blipFill>
        <p:spPr>
          <a:xfrm>
            <a:off x="-160337" y="0"/>
            <a:ext cx="9328150" cy="7056437"/>
          </a:xfrm>
          <a:prstGeom prst="rect">
            <a:avLst/>
          </a:prstGeom>
          <a:noFill/>
          <a:ln>
            <a:noFill/>
          </a:ln>
        </p:spPr>
      </p:pic>
      <p:pic>
        <p:nvPicPr>
          <p:cNvPr id="313" name="Google Shape;313;p16" descr="D:\esprit 2014\ESPRIT 2014\charte essprit 2014\logo-esprit.png"/>
          <p:cNvPicPr preferRelativeResize="0"/>
          <p:nvPr/>
        </p:nvPicPr>
        <p:blipFill rotWithShape="1">
          <a:blip r:embed="rId4">
            <a:alphaModFix/>
          </a:blip>
          <a:srcRect/>
          <a:stretch/>
        </p:blipFill>
        <p:spPr>
          <a:xfrm>
            <a:off x="184150" y="6237287"/>
            <a:ext cx="1143000" cy="431800"/>
          </a:xfrm>
          <a:prstGeom prst="rect">
            <a:avLst/>
          </a:prstGeom>
          <a:noFill/>
          <a:ln>
            <a:noFill/>
          </a:ln>
        </p:spPr>
      </p:pic>
      <p:sp>
        <p:nvSpPr>
          <p:cNvPr id="314" name="Google Shape;314;p16"/>
          <p:cNvSpPr txBox="1"/>
          <p:nvPr/>
        </p:nvSpPr>
        <p:spPr>
          <a:xfrm>
            <a:off x="-1331912" y="-184150"/>
            <a:ext cx="7886700" cy="13255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Google Shape;315;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30</a:t>
            </a:fld>
            <a:endParaRPr sz="1400" b="0" i="0" u="none" strike="noStrike" cap="none">
              <a:solidFill>
                <a:srgbClr val="000000"/>
              </a:solidFill>
              <a:latin typeface="Arial"/>
              <a:ea typeface="Arial"/>
              <a:cs typeface="Arial"/>
              <a:sym typeface="Arial"/>
            </a:endParaRPr>
          </a:p>
        </p:txBody>
      </p:sp>
      <p:pic>
        <p:nvPicPr>
          <p:cNvPr id="316" name="Google Shape;316;p16"/>
          <p:cNvPicPr preferRelativeResize="0"/>
          <p:nvPr/>
        </p:nvPicPr>
        <p:blipFill rotWithShape="1">
          <a:blip r:embed="rId5">
            <a:alphaModFix/>
          </a:blip>
          <a:srcRect/>
          <a:stretch/>
        </p:blipFill>
        <p:spPr>
          <a:xfrm>
            <a:off x="858837" y="2073275"/>
            <a:ext cx="7145337" cy="3998912"/>
          </a:xfrm>
          <a:prstGeom prst="rect">
            <a:avLst/>
          </a:prstGeom>
          <a:noFill/>
          <a:ln>
            <a:noFill/>
          </a:ln>
        </p:spPr>
      </p:pic>
      <p:pic>
        <p:nvPicPr>
          <p:cNvPr id="317" name="Google Shape;317;p16" descr="D:\esprit 2014\ESPRIT 2014\charte essprit 2014\render\support final\triangle.png"/>
          <p:cNvPicPr preferRelativeResize="0"/>
          <p:nvPr/>
        </p:nvPicPr>
        <p:blipFill rotWithShape="1">
          <a:blip r:embed="rId6">
            <a:alphaModFix/>
          </a:blip>
          <a:srcRect/>
          <a:stretch/>
        </p:blipFill>
        <p:spPr>
          <a:xfrm>
            <a:off x="7143750" y="0"/>
            <a:ext cx="2000250" cy="1376362"/>
          </a:xfrm>
          <a:prstGeom prst="rect">
            <a:avLst/>
          </a:prstGeom>
          <a:noFill/>
          <a:ln>
            <a:noFill/>
          </a:ln>
        </p:spPr>
      </p:pic>
      <p:sp>
        <p:nvSpPr>
          <p:cNvPr id="318" name="Google Shape;318;p16"/>
          <p:cNvSpPr txBox="1">
            <a:spLocks noGrp="1"/>
          </p:cNvSpPr>
          <p:nvPr>
            <p:ph type="body" idx="1"/>
          </p:nvPr>
        </p:nvSpPr>
        <p:spPr>
          <a:xfrm>
            <a:off x="858825" y="659412"/>
            <a:ext cx="6686400" cy="3240000"/>
          </a:xfrm>
          <a:prstGeom prst="rect">
            <a:avLst/>
          </a:prstGeom>
          <a:noFill/>
          <a:ln>
            <a:noFill/>
          </a:ln>
        </p:spPr>
        <p:txBody>
          <a:bodyPr spcFirstLastPara="1" wrap="square" lIns="91425" tIns="45700" rIns="91425" bIns="45700" anchor="t" anchorCtr="0">
            <a:noAutofit/>
          </a:bodyPr>
          <a:lstStyle/>
          <a:p>
            <a:pPr marL="342900" marR="0" lvl="0" indent="-139700" algn="ctr" rtl="0">
              <a:lnSpc>
                <a:spcPct val="100000"/>
              </a:lnSpc>
              <a:spcBef>
                <a:spcPts val="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342900" algn="ctr" rtl="0">
              <a:lnSpc>
                <a:spcPct val="100000"/>
              </a:lnSpc>
              <a:spcBef>
                <a:spcPts val="880"/>
              </a:spcBef>
              <a:spcAft>
                <a:spcPts val="0"/>
              </a:spcAft>
              <a:buClr>
                <a:schemeClr val="dk1"/>
              </a:buClr>
              <a:buSzPts val="4400"/>
              <a:buFont typeface="Arial"/>
              <a:buChar char="•"/>
            </a:pPr>
            <a:r>
              <a:rPr lang="en-US" sz="4400" b="1"/>
              <a:t>References:</a:t>
            </a:r>
            <a:endParaRPr sz="4400" b="1"/>
          </a:p>
          <a:p>
            <a:pPr marL="342900" marR="0" lvl="0" indent="-139700" algn="l" rtl="0">
              <a:lnSpc>
                <a:spcPct val="100000"/>
              </a:lnSpc>
              <a:spcBef>
                <a:spcPts val="880"/>
              </a:spcBef>
              <a:spcAft>
                <a:spcPts val="0"/>
              </a:spcAft>
              <a:buSzPts val="1200"/>
              <a:buChar char="•"/>
            </a:pPr>
            <a:r>
              <a:rPr lang="en-US" sz="1200" u="sng">
                <a:solidFill>
                  <a:schemeClr val="hlink"/>
                </a:solidFill>
                <a:latin typeface="Arial"/>
                <a:ea typeface="Arial"/>
                <a:cs typeface="Arial"/>
                <a:sym typeface="Arial"/>
                <a:hlinkClick r:id="rId7"/>
              </a:rPr>
              <a:t>https://connect.ed-diamond.com/GNU-Linux-Magazine/GLMF-199/Moteur-de-Template-Twig-prise-en-main</a:t>
            </a:r>
            <a:endParaRPr sz="1200" b="1"/>
          </a:p>
          <a:p>
            <a:pPr marL="342900" marR="0" lvl="0" indent="-139700" algn="l" rtl="0">
              <a:lnSpc>
                <a:spcPct val="100000"/>
              </a:lnSpc>
              <a:spcBef>
                <a:spcPts val="880"/>
              </a:spcBef>
              <a:spcAft>
                <a:spcPts val="0"/>
              </a:spcAft>
              <a:buSzPts val="1200"/>
              <a:buChar char="•"/>
            </a:pPr>
            <a:r>
              <a:rPr lang="en-US" sz="1200" u="sng">
                <a:solidFill>
                  <a:schemeClr val="hlink"/>
                </a:solidFill>
                <a:latin typeface="Arial"/>
                <a:ea typeface="Arial"/>
                <a:cs typeface="Arial"/>
                <a:sym typeface="Arial"/>
                <a:hlinkClick r:id="rId8"/>
              </a:rPr>
              <a:t>https://twig.symfony.com/doc/2.x/filters/index.html</a:t>
            </a:r>
            <a:endParaRPr sz="1200"/>
          </a:p>
          <a:p>
            <a:pPr marL="457200" marR="0" lvl="0" indent="0" algn="l" rtl="0">
              <a:lnSpc>
                <a:spcPct val="100000"/>
              </a:lnSpc>
              <a:spcBef>
                <a:spcPts val="880"/>
              </a:spcBef>
              <a:spcAft>
                <a:spcPts val="0"/>
              </a:spcAft>
              <a:buNone/>
            </a:pPr>
            <a:endParaRPr sz="1200"/>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5bb96535c2_0_4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28" name="Google Shape;128;g5bb96535c2_0_42"/>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4</a:t>
            </a:fld>
            <a:endParaRPr sz="1400" b="0" i="0" u="none" strike="noStrike" cap="none">
              <a:solidFill>
                <a:srgbClr val="000000"/>
              </a:solidFill>
              <a:latin typeface="Arial"/>
              <a:ea typeface="Arial"/>
              <a:cs typeface="Arial"/>
              <a:sym typeface="Arial"/>
            </a:endParaRPr>
          </a:p>
        </p:txBody>
      </p:sp>
      <p:pic>
        <p:nvPicPr>
          <p:cNvPr id="129" name="Google Shape;129;g5bb96535c2_0_42"/>
          <p:cNvPicPr preferRelativeResize="0"/>
          <p:nvPr/>
        </p:nvPicPr>
        <p:blipFill rotWithShape="1">
          <a:blip r:embed="rId3">
            <a:alphaModFix/>
          </a:blip>
          <a:srcRect/>
          <a:stretch/>
        </p:blipFill>
        <p:spPr>
          <a:xfrm>
            <a:off x="-92087" y="0"/>
            <a:ext cx="9328150" cy="7056439"/>
          </a:xfrm>
          <a:prstGeom prst="rect">
            <a:avLst/>
          </a:prstGeom>
          <a:noFill/>
          <a:ln>
            <a:noFill/>
          </a:ln>
        </p:spPr>
      </p:pic>
      <p:pic>
        <p:nvPicPr>
          <p:cNvPr id="130" name="Google Shape;130;g5bb96535c2_0_42"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31" name="Google Shape;131;g5bb96535c2_0_42"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32" name="Google Shape;132;g5bb96535c2_0_42"/>
          <p:cNvSpPr txBox="1">
            <a:spLocks noGrp="1"/>
          </p:cNvSpPr>
          <p:nvPr>
            <p:ph type="title"/>
          </p:nvPr>
        </p:nvSpPr>
        <p:spPr>
          <a:xfrm>
            <a:off x="457200" y="116687"/>
            <a:ext cx="8229600" cy="1143000"/>
          </a:xfrm>
          <a:prstGeom prst="rect">
            <a:avLst/>
          </a:prstGeom>
          <a:noFill/>
          <a:ln>
            <a:noFill/>
          </a:ln>
        </p:spPr>
        <p:txBody>
          <a:bodyPr spcFirstLastPara="1" wrap="square" lIns="91425" tIns="45700" rIns="91425" bIns="45700" anchor="ctr" anchorCtr="0">
            <a:noAutofit/>
          </a:bodyPr>
          <a:lstStyle/>
          <a:p>
            <a:pPr marL="457200" lvl="0" indent="-431800" algn="l" rtl="0">
              <a:spcBef>
                <a:spcPts val="0"/>
              </a:spcBef>
              <a:spcAft>
                <a:spcPts val="0"/>
              </a:spcAft>
              <a:buClr>
                <a:schemeClr val="dk1"/>
              </a:buClr>
              <a:buSzPts val="3200"/>
              <a:buFont typeface="Calibri"/>
              <a:buAutoNum type="arabicPeriod"/>
            </a:pPr>
            <a:r>
              <a:rPr lang="en-US" sz="3200"/>
              <a:t>Qu'est ce qu'un moteur de templates</a:t>
            </a:r>
            <a:endParaRPr sz="4400">
              <a:solidFill>
                <a:schemeClr val="dk1"/>
              </a:solidFill>
              <a:latin typeface="Calibri"/>
              <a:ea typeface="Calibri"/>
              <a:cs typeface="Calibri"/>
              <a:sym typeface="Calibri"/>
            </a:endParaRPr>
          </a:p>
        </p:txBody>
      </p:sp>
      <p:sp>
        <p:nvSpPr>
          <p:cNvPr id="133" name="Google Shape;133;g5bb96535c2_0_42"/>
          <p:cNvSpPr txBox="1"/>
          <p:nvPr/>
        </p:nvSpPr>
        <p:spPr>
          <a:xfrm>
            <a:off x="318950" y="1259675"/>
            <a:ext cx="73422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CC4125"/>
                </a:solidFill>
                <a:latin typeface="Calibri"/>
                <a:ea typeface="Calibri"/>
                <a:cs typeface="Calibri"/>
                <a:sym typeface="Calibri"/>
              </a:rPr>
              <a:t>Pourquoi utiliser un moteur de templates ?</a:t>
            </a:r>
            <a:endParaRPr b="1">
              <a:solidFill>
                <a:srgbClr val="CC4125"/>
              </a:solidFill>
              <a:latin typeface="Calibri"/>
              <a:ea typeface="Calibri"/>
              <a:cs typeface="Calibri"/>
              <a:sym typeface="Calibri"/>
            </a:endParaRPr>
          </a:p>
        </p:txBody>
      </p:sp>
      <p:sp>
        <p:nvSpPr>
          <p:cNvPr id="134" name="Google Shape;134;g5bb96535c2_0_42"/>
          <p:cNvSpPr txBox="1"/>
          <p:nvPr/>
        </p:nvSpPr>
        <p:spPr>
          <a:xfrm>
            <a:off x="623450" y="1704750"/>
            <a:ext cx="7342200" cy="3924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Séparer le traitement de l'affichage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Permettre aux designers de développer rapidement des gabarits sans spécialement connaître le langage utilisé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Minimiser le code et le rendre plus clair</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Les principaux moteurs de templates:</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php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raintpl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smarty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twig</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 mustache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savant3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talus..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Inconvénient: Un peu plus lent à exécuter (cache obligatoire)</a:t>
            </a:r>
            <a:endParaRPr sz="1800">
              <a:latin typeface="Calibri"/>
              <a:ea typeface="Calibri"/>
              <a:cs typeface="Calibri"/>
              <a:sym typeface="Calibri"/>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5bb96535c2_0_5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40" name="Google Shape;140;g5bb96535c2_0_5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5</a:t>
            </a:fld>
            <a:endParaRPr sz="1400" b="0" i="0" u="none" strike="noStrike" cap="none">
              <a:solidFill>
                <a:srgbClr val="000000"/>
              </a:solidFill>
              <a:latin typeface="Arial"/>
              <a:ea typeface="Arial"/>
              <a:cs typeface="Arial"/>
              <a:sym typeface="Arial"/>
            </a:endParaRPr>
          </a:p>
        </p:txBody>
      </p:sp>
      <p:pic>
        <p:nvPicPr>
          <p:cNvPr id="141" name="Google Shape;141;g5bb96535c2_0_55"/>
          <p:cNvPicPr preferRelativeResize="0"/>
          <p:nvPr/>
        </p:nvPicPr>
        <p:blipFill rotWithShape="1">
          <a:blip r:embed="rId3">
            <a:alphaModFix/>
          </a:blip>
          <a:srcRect/>
          <a:stretch/>
        </p:blipFill>
        <p:spPr>
          <a:xfrm>
            <a:off x="-92087" y="0"/>
            <a:ext cx="9328150" cy="7056439"/>
          </a:xfrm>
          <a:prstGeom prst="rect">
            <a:avLst/>
          </a:prstGeom>
          <a:noFill/>
          <a:ln>
            <a:noFill/>
          </a:ln>
        </p:spPr>
      </p:pic>
      <p:pic>
        <p:nvPicPr>
          <p:cNvPr id="142" name="Google Shape;142;g5bb96535c2_0_55"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43" name="Google Shape;143;g5bb96535c2_0_55"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44" name="Google Shape;144;g5bb96535c2_0_55"/>
          <p:cNvSpPr txBox="1">
            <a:spLocks noGrp="1"/>
          </p:cNvSpPr>
          <p:nvPr>
            <p:ph type="title"/>
          </p:nvPr>
        </p:nvSpPr>
        <p:spPr>
          <a:xfrm>
            <a:off x="457200" y="116687"/>
            <a:ext cx="8229600" cy="1143000"/>
          </a:xfrm>
          <a:prstGeom prst="rect">
            <a:avLst/>
          </a:prstGeom>
          <a:noFill/>
          <a:ln>
            <a:noFill/>
          </a:ln>
        </p:spPr>
        <p:txBody>
          <a:bodyPr spcFirstLastPara="1" wrap="square" lIns="91425" tIns="45700" rIns="91425" bIns="45700" anchor="ctr" anchorCtr="0">
            <a:noAutofit/>
          </a:bodyPr>
          <a:lstStyle/>
          <a:p>
            <a:pPr marL="457200" lvl="0" indent="-431800" algn="l" rtl="0">
              <a:spcBef>
                <a:spcPts val="0"/>
              </a:spcBef>
              <a:spcAft>
                <a:spcPts val="0"/>
              </a:spcAft>
              <a:buClr>
                <a:schemeClr val="dk1"/>
              </a:buClr>
              <a:buSzPts val="3200"/>
              <a:buFont typeface="Calibri"/>
              <a:buAutoNum type="arabicPeriod"/>
            </a:pPr>
            <a:r>
              <a:rPr lang="en-US" sz="3200"/>
              <a:t>Qu'est ce qu'un moteur de templates</a:t>
            </a:r>
            <a:endParaRPr sz="4400">
              <a:solidFill>
                <a:schemeClr val="dk1"/>
              </a:solidFill>
              <a:latin typeface="Calibri"/>
              <a:ea typeface="Calibri"/>
              <a:cs typeface="Calibri"/>
              <a:sym typeface="Calibri"/>
            </a:endParaRPr>
          </a:p>
        </p:txBody>
      </p:sp>
      <p:sp>
        <p:nvSpPr>
          <p:cNvPr id="145" name="Google Shape;145;g5bb96535c2_0_55"/>
          <p:cNvSpPr txBox="1"/>
          <p:nvPr/>
        </p:nvSpPr>
        <p:spPr>
          <a:xfrm>
            <a:off x="318950" y="1259675"/>
            <a:ext cx="73422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latin typeface="Calibri"/>
                <a:ea typeface="Calibri"/>
                <a:cs typeface="Calibri"/>
                <a:sym typeface="Calibri"/>
              </a:rPr>
              <a:t>Twig</a:t>
            </a:r>
            <a:endParaRPr sz="2400" b="1">
              <a:latin typeface="Calibri"/>
              <a:ea typeface="Calibri"/>
              <a:cs typeface="Calibri"/>
              <a:sym typeface="Calibri"/>
            </a:endParaRPr>
          </a:p>
        </p:txBody>
      </p:sp>
      <p:sp>
        <p:nvSpPr>
          <p:cNvPr id="146" name="Google Shape;146;g5bb96535c2_0_55"/>
          <p:cNvSpPr txBox="1"/>
          <p:nvPr/>
        </p:nvSpPr>
        <p:spPr>
          <a:xfrm>
            <a:off x="623450" y="1704750"/>
            <a:ext cx="8520600" cy="4200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u="sng">
                <a:hlinkClick r:id="rId6"/>
              </a:rPr>
              <a:t>Twig</a:t>
            </a:r>
            <a:r>
              <a:rPr lang="en-US" sz="1800"/>
              <a:t> est le moteur de template PHP utilisé par Symfony</a:t>
            </a:r>
            <a:endParaRPr sz="1800"/>
          </a:p>
          <a:p>
            <a:pPr marL="0" lvl="0" indent="0" algn="just" rtl="0">
              <a:spcBef>
                <a:spcPts val="0"/>
              </a:spcBef>
              <a:spcAft>
                <a:spcPts val="0"/>
              </a:spcAft>
              <a:buNone/>
            </a:pPr>
            <a:r>
              <a:rPr lang="en-US" sz="1800">
                <a:solidFill>
                  <a:schemeClr val="dk1"/>
                </a:solidFill>
              </a:rPr>
              <a:t>. </a:t>
            </a:r>
            <a:endParaRPr sz="1800">
              <a:solidFill>
                <a:schemeClr val="dk1"/>
              </a:solidFill>
            </a:endParaRPr>
          </a:p>
          <a:p>
            <a:pPr marL="457200" lvl="0" indent="-342900" algn="just" rtl="0">
              <a:spcBef>
                <a:spcPts val="0"/>
              </a:spcBef>
              <a:spcAft>
                <a:spcPts val="0"/>
              </a:spcAft>
              <a:buClr>
                <a:srgbClr val="404852"/>
              </a:buClr>
              <a:buSzPts val="1800"/>
              <a:buChar char="●"/>
            </a:pPr>
            <a:r>
              <a:rPr lang="en-US" sz="1800">
                <a:solidFill>
                  <a:schemeClr val="dk1"/>
                </a:solidFill>
              </a:rPr>
              <a:t>Pour faire du HTML de présentation, on a toujours besoin d'un peu de code dynamique : </a:t>
            </a:r>
            <a:endParaRPr sz="1800">
              <a:solidFill>
                <a:schemeClr val="dk1"/>
              </a:solidFill>
            </a:endParaRPr>
          </a:p>
          <a:p>
            <a:pPr marL="457200" lvl="0" indent="0" algn="just" rtl="0">
              <a:spcBef>
                <a:spcPts val="0"/>
              </a:spcBef>
              <a:spcAft>
                <a:spcPts val="0"/>
              </a:spcAft>
              <a:buNone/>
            </a:pPr>
            <a:endParaRPr sz="1800">
              <a:solidFill>
                <a:schemeClr val="dk1"/>
              </a:solidFill>
            </a:endParaRPr>
          </a:p>
          <a:p>
            <a:pPr marL="914400" lvl="1" indent="-342900" algn="just" rtl="0">
              <a:spcBef>
                <a:spcPts val="0"/>
              </a:spcBef>
              <a:spcAft>
                <a:spcPts val="0"/>
              </a:spcAft>
              <a:buClr>
                <a:srgbClr val="404852"/>
              </a:buClr>
              <a:buSzPts val="1800"/>
              <a:buChar char="○"/>
            </a:pPr>
            <a:r>
              <a:rPr lang="en-US" sz="1800">
                <a:solidFill>
                  <a:schemeClr val="dk1"/>
                </a:solidFill>
              </a:rPr>
              <a:t>faire une boucle pour afficher toutes les annonces de notre plateforme, </a:t>
            </a:r>
            <a:endParaRPr sz="1800">
              <a:solidFill>
                <a:schemeClr val="dk1"/>
              </a:solidFill>
            </a:endParaRPr>
          </a:p>
          <a:p>
            <a:pPr marL="914400" lvl="1" indent="-342900" algn="just" rtl="0">
              <a:spcBef>
                <a:spcPts val="0"/>
              </a:spcBef>
              <a:spcAft>
                <a:spcPts val="0"/>
              </a:spcAft>
              <a:buClr>
                <a:srgbClr val="404852"/>
              </a:buClr>
              <a:buSzPts val="1800"/>
              <a:buChar char="○"/>
            </a:pPr>
            <a:r>
              <a:rPr lang="en-US" sz="1800">
                <a:solidFill>
                  <a:schemeClr val="dk1"/>
                </a:solidFill>
              </a:rPr>
              <a:t>créer des conditions pour afficher un menu différent pour les utilisateurs authentifiés ou non, etc. </a:t>
            </a:r>
            <a:endParaRPr sz="1800">
              <a:solidFill>
                <a:schemeClr val="dk1"/>
              </a:solidFill>
            </a:endParaRPr>
          </a:p>
          <a:p>
            <a:pPr marL="914400" lvl="0" indent="0" algn="just" rtl="0">
              <a:spcBef>
                <a:spcPts val="0"/>
              </a:spcBef>
              <a:spcAft>
                <a:spcPts val="0"/>
              </a:spcAft>
              <a:buNone/>
            </a:pPr>
            <a:endParaRPr sz="1800">
              <a:solidFill>
                <a:schemeClr val="dk1"/>
              </a:solidFill>
            </a:endParaRPr>
          </a:p>
          <a:p>
            <a:pPr marL="457200" lvl="0" indent="-342900" algn="just" rtl="0">
              <a:spcBef>
                <a:spcPts val="0"/>
              </a:spcBef>
              <a:spcAft>
                <a:spcPts val="0"/>
              </a:spcAft>
              <a:buClr>
                <a:srgbClr val="404852"/>
              </a:buClr>
              <a:buSzPts val="1800"/>
              <a:buChar char="●"/>
            </a:pPr>
            <a:r>
              <a:rPr lang="en-US" sz="1800">
                <a:solidFill>
                  <a:schemeClr val="dk1"/>
                </a:solidFill>
              </a:rPr>
              <a:t>Pour faciliter ce code dynamique dans les templates, le moteur de templates Twig offre son pseudo-langage à lui.</a:t>
            </a:r>
            <a:endParaRPr sz="1800">
              <a:solidFill>
                <a:schemeClr val="dk1"/>
              </a:solidFill>
            </a:endParaRPr>
          </a:p>
          <a:p>
            <a:pPr marL="457200" lvl="0" indent="-342900" algn="just" rtl="0">
              <a:spcBef>
                <a:spcPts val="0"/>
              </a:spcBef>
              <a:spcAft>
                <a:spcPts val="0"/>
              </a:spcAft>
              <a:buClr>
                <a:schemeClr val="dk1"/>
              </a:buClr>
              <a:buSzPts val="1800"/>
              <a:buChar char="●"/>
            </a:pPr>
            <a:r>
              <a:rPr lang="en-US" sz="1800">
                <a:solidFill>
                  <a:schemeClr val="dk1"/>
                </a:solidFill>
              </a:rPr>
              <a:t>Les templates vont nous permettre de séparer le code PHP du code HTML/XML/Text, etc</a:t>
            </a:r>
            <a:endParaRPr sz="1800">
              <a:solidFill>
                <a:schemeClr val="dk1"/>
              </a:solidFill>
            </a:endParaRPr>
          </a:p>
        </p:txBody>
      </p:sp>
      <p:pic>
        <p:nvPicPr>
          <p:cNvPr id="147" name="Google Shape;147;g5bb96535c2_0_55"/>
          <p:cNvPicPr preferRelativeResize="0"/>
          <p:nvPr/>
        </p:nvPicPr>
        <p:blipFill>
          <a:blip r:embed="rId7">
            <a:alphaModFix/>
          </a:blip>
          <a:stretch>
            <a:fillRect/>
          </a:stretch>
        </p:blipFill>
        <p:spPr>
          <a:xfrm>
            <a:off x="7524825" y="5345200"/>
            <a:ext cx="1711250" cy="1711250"/>
          </a:xfrm>
          <a:prstGeom prst="rect">
            <a:avLst/>
          </a:prstGeom>
          <a:noFill/>
          <a:ln>
            <a:noFill/>
          </a:ln>
        </p:spPr>
      </p:pic>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5bb96535c2_0_9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53" name="Google Shape;153;g5bb96535c2_0_96"/>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6</a:t>
            </a:fld>
            <a:endParaRPr sz="1400" b="0" i="0" u="none" strike="noStrike" cap="none">
              <a:solidFill>
                <a:srgbClr val="000000"/>
              </a:solidFill>
              <a:latin typeface="Arial"/>
              <a:ea typeface="Arial"/>
              <a:cs typeface="Arial"/>
              <a:sym typeface="Arial"/>
            </a:endParaRPr>
          </a:p>
        </p:txBody>
      </p:sp>
      <p:pic>
        <p:nvPicPr>
          <p:cNvPr id="154" name="Google Shape;154;g5bb96535c2_0_96"/>
          <p:cNvPicPr preferRelativeResize="0"/>
          <p:nvPr/>
        </p:nvPicPr>
        <p:blipFill rotWithShape="1">
          <a:blip r:embed="rId3">
            <a:alphaModFix/>
          </a:blip>
          <a:srcRect/>
          <a:stretch/>
        </p:blipFill>
        <p:spPr>
          <a:xfrm>
            <a:off x="-92087" y="0"/>
            <a:ext cx="9328150" cy="7056439"/>
          </a:xfrm>
          <a:prstGeom prst="rect">
            <a:avLst/>
          </a:prstGeom>
          <a:noFill/>
          <a:ln>
            <a:noFill/>
          </a:ln>
        </p:spPr>
      </p:pic>
      <p:pic>
        <p:nvPicPr>
          <p:cNvPr id="155" name="Google Shape;155;g5bb96535c2_0_96"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56" name="Google Shape;156;g5bb96535c2_0_96"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57" name="Google Shape;157;g5bb96535c2_0_96"/>
          <p:cNvSpPr txBox="1">
            <a:spLocks noGrp="1"/>
          </p:cNvSpPr>
          <p:nvPr>
            <p:ph type="title"/>
          </p:nvPr>
        </p:nvSpPr>
        <p:spPr>
          <a:xfrm>
            <a:off x="457200" y="116687"/>
            <a:ext cx="8229600" cy="1143000"/>
          </a:xfrm>
          <a:prstGeom prst="rect">
            <a:avLst/>
          </a:prstGeom>
          <a:noFill/>
          <a:ln>
            <a:noFill/>
          </a:ln>
        </p:spPr>
        <p:txBody>
          <a:bodyPr spcFirstLastPara="1" wrap="square" lIns="91425" tIns="45700" rIns="91425" bIns="45700" anchor="ctr" anchorCtr="0">
            <a:noAutofit/>
          </a:bodyPr>
          <a:lstStyle/>
          <a:p>
            <a:pPr marL="457200" lvl="0" indent="-431800" algn="l" rtl="0">
              <a:spcBef>
                <a:spcPts val="0"/>
              </a:spcBef>
              <a:spcAft>
                <a:spcPts val="0"/>
              </a:spcAft>
              <a:buClr>
                <a:schemeClr val="dk1"/>
              </a:buClr>
              <a:buSzPts val="3200"/>
              <a:buFont typeface="Calibri"/>
              <a:buAutoNum type="arabicPeriod"/>
            </a:pPr>
            <a:r>
              <a:rPr lang="en-US" sz="3200"/>
              <a:t>Qu'est ce qu'un moteur de templates</a:t>
            </a:r>
            <a:endParaRPr sz="4400">
              <a:solidFill>
                <a:schemeClr val="dk1"/>
              </a:solidFill>
              <a:latin typeface="Calibri"/>
              <a:ea typeface="Calibri"/>
              <a:cs typeface="Calibri"/>
              <a:sym typeface="Calibri"/>
            </a:endParaRPr>
          </a:p>
        </p:txBody>
      </p:sp>
      <p:sp>
        <p:nvSpPr>
          <p:cNvPr id="158" name="Google Shape;158;g5bb96535c2_0_96"/>
          <p:cNvSpPr txBox="1"/>
          <p:nvPr/>
        </p:nvSpPr>
        <p:spPr>
          <a:xfrm>
            <a:off x="318950" y="1259675"/>
            <a:ext cx="73422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9" name="Google Shape;159;g5bb96535c2_0_96"/>
          <p:cNvSpPr txBox="1"/>
          <p:nvPr/>
        </p:nvSpPr>
        <p:spPr>
          <a:xfrm>
            <a:off x="623450" y="1704750"/>
            <a:ext cx="8520600" cy="42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800"/>
              <a:t>Les avantages de Twig:</a:t>
            </a:r>
            <a:endParaRPr sz="1800"/>
          </a:p>
          <a:p>
            <a:pPr marL="457200" lvl="0" indent="-342900" algn="just" rtl="0">
              <a:lnSpc>
                <a:spcPct val="115000"/>
              </a:lnSpc>
              <a:spcBef>
                <a:spcPts val="900"/>
              </a:spcBef>
              <a:spcAft>
                <a:spcPts val="0"/>
              </a:spcAft>
              <a:buClr>
                <a:schemeClr val="dk1"/>
              </a:buClr>
              <a:buSzPts val="1800"/>
              <a:buFont typeface="Arial"/>
              <a:buChar char="●"/>
            </a:pPr>
            <a:r>
              <a:rPr lang="en-US" sz="1800">
                <a:solidFill>
                  <a:schemeClr val="dk1"/>
                </a:solidFill>
              </a:rPr>
              <a:t>Permet de séparer la présentation des données du traitement.</a:t>
            </a:r>
            <a:endParaRPr sz="1800">
              <a:solidFill>
                <a:schemeClr val="dk1"/>
              </a:solidFill>
            </a:endParaRPr>
          </a:p>
          <a:p>
            <a:pPr marL="457200" lvl="0" indent="-342900" algn="just" rtl="0">
              <a:lnSpc>
                <a:spcPct val="115000"/>
              </a:lnSpc>
              <a:spcBef>
                <a:spcPts val="0"/>
              </a:spcBef>
              <a:spcAft>
                <a:spcPts val="0"/>
              </a:spcAft>
              <a:buClr>
                <a:schemeClr val="dk1"/>
              </a:buClr>
              <a:buSzPts val="1800"/>
              <a:buFont typeface="Arial"/>
              <a:buChar char="●"/>
            </a:pPr>
            <a:r>
              <a:rPr lang="en-US" sz="1800">
                <a:solidFill>
                  <a:schemeClr val="dk1"/>
                </a:solidFill>
              </a:rPr>
              <a:t>Permet la personnalisation de page web.</a:t>
            </a:r>
            <a:endParaRPr sz="1800">
              <a:solidFill>
                <a:schemeClr val="dk1"/>
              </a:solidFill>
            </a:endParaRPr>
          </a:p>
          <a:p>
            <a:pPr marL="457200" lvl="0" indent="-342900" algn="just" rtl="0">
              <a:lnSpc>
                <a:spcPct val="115000"/>
              </a:lnSpc>
              <a:spcBef>
                <a:spcPts val="0"/>
              </a:spcBef>
              <a:spcAft>
                <a:spcPts val="0"/>
              </a:spcAft>
              <a:buClr>
                <a:schemeClr val="dk1"/>
              </a:buClr>
              <a:buSzPts val="1800"/>
              <a:buFont typeface="Arial"/>
              <a:buChar char="●"/>
            </a:pPr>
            <a:r>
              <a:rPr lang="en-US" sz="1800">
                <a:solidFill>
                  <a:schemeClr val="dk1"/>
                </a:solidFill>
              </a:rPr>
              <a:t>Permet de rendre les pages web plus lisibles, plus claires.</a:t>
            </a:r>
            <a:endParaRPr sz="1800">
              <a:solidFill>
                <a:schemeClr val="dk1"/>
              </a:solidFill>
            </a:endParaRPr>
          </a:p>
          <a:p>
            <a:pPr marL="457200" lvl="0" indent="-342900" algn="just" rtl="0">
              <a:lnSpc>
                <a:spcPct val="115000"/>
              </a:lnSpc>
              <a:spcBef>
                <a:spcPts val="0"/>
              </a:spcBef>
              <a:spcAft>
                <a:spcPts val="0"/>
              </a:spcAft>
              <a:buClr>
                <a:schemeClr val="dk1"/>
              </a:buClr>
              <a:buSzPts val="1800"/>
              <a:buFont typeface="Arial"/>
              <a:buChar char="●"/>
            </a:pPr>
            <a:r>
              <a:rPr lang="en-US" sz="1800">
                <a:solidFill>
                  <a:schemeClr val="dk1"/>
                </a:solidFill>
              </a:rPr>
              <a:t>Twig est rapide.</a:t>
            </a:r>
            <a:endParaRPr sz="1800">
              <a:solidFill>
                <a:schemeClr val="dk1"/>
              </a:solidFill>
            </a:endParaRPr>
          </a:p>
          <a:p>
            <a:pPr marL="457200" lvl="0" indent="-342900" algn="just" rtl="0">
              <a:lnSpc>
                <a:spcPct val="115000"/>
              </a:lnSpc>
              <a:spcBef>
                <a:spcPts val="0"/>
              </a:spcBef>
              <a:spcAft>
                <a:spcPts val="0"/>
              </a:spcAft>
              <a:buClr>
                <a:schemeClr val="dk1"/>
              </a:buClr>
              <a:buSzPts val="1800"/>
              <a:buFont typeface="Arial"/>
              <a:buChar char="●"/>
            </a:pPr>
            <a:r>
              <a:rPr lang="en-US" sz="1800">
                <a:solidFill>
                  <a:schemeClr val="dk1"/>
                </a:solidFill>
              </a:rPr>
              <a:t>Twig apporte de nouvelles fonctionnalités.</a:t>
            </a:r>
            <a:endParaRPr sz="1800">
              <a:solidFill>
                <a:schemeClr val="dk1"/>
              </a:solidFill>
            </a:endParaRPr>
          </a:p>
          <a:p>
            <a:pPr marL="457200" lvl="0" indent="-342900" algn="just" rtl="0">
              <a:lnSpc>
                <a:spcPct val="115000"/>
              </a:lnSpc>
              <a:spcBef>
                <a:spcPts val="0"/>
              </a:spcBef>
              <a:spcAft>
                <a:spcPts val="0"/>
              </a:spcAft>
              <a:buClr>
                <a:schemeClr val="dk1"/>
              </a:buClr>
              <a:buSzPts val="1800"/>
              <a:buFont typeface="Arial"/>
              <a:buChar char="●"/>
            </a:pPr>
            <a:r>
              <a:rPr lang="en-US" sz="1800">
                <a:solidFill>
                  <a:schemeClr val="dk1"/>
                </a:solidFill>
              </a:rPr>
              <a:t>Twig apporte plus de sécurité.</a:t>
            </a:r>
            <a:endParaRPr sz="1800">
              <a:solidFill>
                <a:schemeClr val="dk1"/>
              </a:solidFill>
            </a:endParaRPr>
          </a:p>
          <a:p>
            <a:pPr marL="457200" lvl="0" indent="0" algn="just" rtl="0">
              <a:lnSpc>
                <a:spcPct val="115000"/>
              </a:lnSpc>
              <a:spcBef>
                <a:spcPts val="1100"/>
              </a:spcBef>
              <a:spcAft>
                <a:spcPts val="0"/>
              </a:spcAft>
              <a:buNone/>
            </a:pPr>
            <a:endParaRPr sz="1800" b="1">
              <a:latin typeface="Calibri"/>
              <a:ea typeface="Calibri"/>
              <a:cs typeface="Calibri"/>
              <a:sym typeface="Calibri"/>
            </a:endParaRPr>
          </a:p>
          <a:p>
            <a:pPr marL="457200" lvl="0" indent="0" algn="l" rtl="0">
              <a:spcBef>
                <a:spcPts val="0"/>
              </a:spcBef>
              <a:spcAft>
                <a:spcPts val="0"/>
              </a:spcAft>
              <a:buNone/>
            </a:pPr>
            <a:endParaRPr sz="1800">
              <a:solidFill>
                <a:srgbClr val="404852"/>
              </a:solidFill>
              <a:latin typeface="Calibri"/>
              <a:ea typeface="Calibri"/>
              <a:cs typeface="Calibri"/>
              <a:sym typeface="Calibri"/>
            </a:endParaRPr>
          </a:p>
        </p:txBody>
      </p:sp>
      <p:pic>
        <p:nvPicPr>
          <p:cNvPr id="160" name="Google Shape;160;g5bb96535c2_0_96"/>
          <p:cNvPicPr preferRelativeResize="0"/>
          <p:nvPr/>
        </p:nvPicPr>
        <p:blipFill>
          <a:blip r:embed="rId6">
            <a:alphaModFix/>
          </a:blip>
          <a:stretch>
            <a:fillRect/>
          </a:stretch>
        </p:blipFill>
        <p:spPr>
          <a:xfrm>
            <a:off x="7524825" y="5345200"/>
            <a:ext cx="1711250" cy="1711250"/>
          </a:xfrm>
          <a:prstGeom prst="rect">
            <a:avLst/>
          </a:prstGeom>
          <a:noFill/>
          <a:ln>
            <a:noFill/>
          </a:ln>
        </p:spPr>
      </p:pic>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5bb96535c2_0_7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66" name="Google Shape;166;g5bb96535c2_0_77"/>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7</a:t>
            </a:fld>
            <a:endParaRPr sz="1400" b="0" i="0" u="none" strike="noStrike" cap="none">
              <a:solidFill>
                <a:srgbClr val="000000"/>
              </a:solidFill>
              <a:latin typeface="Arial"/>
              <a:ea typeface="Arial"/>
              <a:cs typeface="Arial"/>
              <a:sym typeface="Arial"/>
            </a:endParaRPr>
          </a:p>
        </p:txBody>
      </p:sp>
      <p:pic>
        <p:nvPicPr>
          <p:cNvPr id="167" name="Google Shape;167;g5bb96535c2_0_77"/>
          <p:cNvPicPr preferRelativeResize="0"/>
          <p:nvPr/>
        </p:nvPicPr>
        <p:blipFill rotWithShape="1">
          <a:blip r:embed="rId3">
            <a:alphaModFix/>
          </a:blip>
          <a:srcRect/>
          <a:stretch/>
        </p:blipFill>
        <p:spPr>
          <a:xfrm>
            <a:off x="-92087" y="0"/>
            <a:ext cx="9328150" cy="7056439"/>
          </a:xfrm>
          <a:prstGeom prst="rect">
            <a:avLst/>
          </a:prstGeom>
          <a:noFill/>
          <a:ln>
            <a:noFill/>
          </a:ln>
        </p:spPr>
      </p:pic>
      <p:pic>
        <p:nvPicPr>
          <p:cNvPr id="168" name="Google Shape;168;g5bb96535c2_0_77"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69" name="Google Shape;169;g5bb96535c2_0_77"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70" name="Google Shape;170;g5bb96535c2_0_77"/>
          <p:cNvSpPr txBox="1">
            <a:spLocks noGrp="1"/>
          </p:cNvSpPr>
          <p:nvPr>
            <p:ph type="title"/>
          </p:nvPr>
        </p:nvSpPr>
        <p:spPr>
          <a:xfrm>
            <a:off x="457200" y="116687"/>
            <a:ext cx="8229600" cy="1143000"/>
          </a:xfrm>
          <a:prstGeom prst="rect">
            <a:avLst/>
          </a:prstGeom>
          <a:noFill/>
          <a:ln>
            <a:noFill/>
          </a:ln>
        </p:spPr>
        <p:txBody>
          <a:bodyPr spcFirstLastPara="1" wrap="square" lIns="91425" tIns="45700" rIns="91425" bIns="45700" anchor="ctr" anchorCtr="0">
            <a:noAutofit/>
          </a:bodyPr>
          <a:lstStyle/>
          <a:p>
            <a:pPr marL="457200" lvl="0" indent="-431800" algn="l" rtl="0">
              <a:spcBef>
                <a:spcPts val="0"/>
              </a:spcBef>
              <a:spcAft>
                <a:spcPts val="0"/>
              </a:spcAft>
              <a:buClr>
                <a:schemeClr val="dk1"/>
              </a:buClr>
              <a:buSzPts val="3200"/>
              <a:buFont typeface="Calibri"/>
              <a:buAutoNum type="arabicPeriod"/>
            </a:pPr>
            <a:r>
              <a:rPr lang="en-US" sz="3200"/>
              <a:t>Qu'est ce qu'un moteur de templates</a:t>
            </a:r>
            <a:endParaRPr sz="4400">
              <a:solidFill>
                <a:schemeClr val="dk1"/>
              </a:solidFill>
              <a:latin typeface="Calibri"/>
              <a:ea typeface="Calibri"/>
              <a:cs typeface="Calibri"/>
              <a:sym typeface="Calibri"/>
            </a:endParaRPr>
          </a:p>
        </p:txBody>
      </p:sp>
      <p:sp>
        <p:nvSpPr>
          <p:cNvPr id="171" name="Google Shape;171;g5bb96535c2_0_77"/>
          <p:cNvSpPr txBox="1"/>
          <p:nvPr/>
        </p:nvSpPr>
        <p:spPr>
          <a:xfrm>
            <a:off x="318950" y="1259675"/>
            <a:ext cx="73422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CC4125"/>
                </a:solidFill>
                <a:latin typeface="Calibri"/>
                <a:ea typeface="Calibri"/>
                <a:cs typeface="Calibri"/>
                <a:sym typeface="Calibri"/>
              </a:rPr>
              <a:t>Fonctionnement de twig</a:t>
            </a:r>
            <a:endParaRPr sz="2400" b="1">
              <a:solidFill>
                <a:srgbClr val="CC4125"/>
              </a:solidFill>
              <a:latin typeface="Calibri"/>
              <a:ea typeface="Calibri"/>
              <a:cs typeface="Calibri"/>
              <a:sym typeface="Calibri"/>
            </a:endParaRPr>
          </a:p>
        </p:txBody>
      </p:sp>
      <p:pic>
        <p:nvPicPr>
          <p:cNvPr id="172" name="Google Shape;172;g5bb96535c2_0_77"/>
          <p:cNvPicPr preferRelativeResize="0"/>
          <p:nvPr/>
        </p:nvPicPr>
        <p:blipFill>
          <a:blip r:embed="rId6">
            <a:alphaModFix/>
          </a:blip>
          <a:stretch>
            <a:fillRect/>
          </a:stretch>
        </p:blipFill>
        <p:spPr>
          <a:xfrm>
            <a:off x="0" y="1988688"/>
            <a:ext cx="9143999" cy="2880624"/>
          </a:xfrm>
          <a:prstGeom prst="rect">
            <a:avLst/>
          </a:prstGeom>
          <a:noFill/>
          <a:ln>
            <a:noFill/>
          </a:ln>
        </p:spPr>
      </p:pic>
      <p:sp>
        <p:nvSpPr>
          <p:cNvPr id="173" name="Google Shape;173;g5bb96535c2_0_77"/>
          <p:cNvSpPr txBox="1"/>
          <p:nvPr/>
        </p:nvSpPr>
        <p:spPr>
          <a:xfrm>
            <a:off x="814775" y="4985125"/>
            <a:ext cx="8421300" cy="6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Merriweather"/>
                <a:ea typeface="Merriweather"/>
                <a:cs typeface="Merriweather"/>
                <a:sym typeface="Merriweather"/>
              </a:rPr>
              <a:t>Principe de fonctionnement de Twig.</a:t>
            </a:r>
            <a:endParaRPr/>
          </a:p>
        </p:txBody>
      </p:sp>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04356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5bb96535c2_0_7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66" name="Google Shape;166;g5bb96535c2_0_77"/>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8</a:t>
            </a:fld>
            <a:endParaRPr sz="1400" b="0" i="0" u="none" strike="noStrike" cap="none">
              <a:solidFill>
                <a:srgbClr val="000000"/>
              </a:solidFill>
              <a:latin typeface="Arial"/>
              <a:ea typeface="Arial"/>
              <a:cs typeface="Arial"/>
              <a:sym typeface="Arial"/>
            </a:endParaRPr>
          </a:p>
        </p:txBody>
      </p:sp>
      <p:pic>
        <p:nvPicPr>
          <p:cNvPr id="167" name="Google Shape;167;g5bb96535c2_0_77"/>
          <p:cNvPicPr preferRelativeResize="0"/>
          <p:nvPr/>
        </p:nvPicPr>
        <p:blipFill rotWithShape="1">
          <a:blip r:embed="rId3">
            <a:alphaModFix/>
          </a:blip>
          <a:srcRect/>
          <a:stretch/>
        </p:blipFill>
        <p:spPr>
          <a:xfrm>
            <a:off x="-92087" y="0"/>
            <a:ext cx="9328150" cy="7056439"/>
          </a:xfrm>
          <a:prstGeom prst="rect">
            <a:avLst/>
          </a:prstGeom>
          <a:noFill/>
          <a:ln>
            <a:noFill/>
          </a:ln>
        </p:spPr>
      </p:pic>
      <p:pic>
        <p:nvPicPr>
          <p:cNvPr id="168" name="Google Shape;168;g5bb96535c2_0_77"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69" name="Google Shape;169;g5bb96535c2_0_77"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70" name="Google Shape;170;g5bb96535c2_0_77"/>
          <p:cNvSpPr txBox="1">
            <a:spLocks noGrp="1"/>
          </p:cNvSpPr>
          <p:nvPr>
            <p:ph type="title"/>
          </p:nvPr>
        </p:nvSpPr>
        <p:spPr>
          <a:xfrm>
            <a:off x="457200" y="116687"/>
            <a:ext cx="8229600" cy="1143000"/>
          </a:xfrm>
          <a:prstGeom prst="rect">
            <a:avLst/>
          </a:prstGeom>
          <a:noFill/>
          <a:ln>
            <a:noFill/>
          </a:ln>
        </p:spPr>
        <p:txBody>
          <a:bodyPr spcFirstLastPara="1" wrap="square" lIns="91425" tIns="45700" rIns="91425" bIns="45700" anchor="ctr" anchorCtr="0">
            <a:noAutofit/>
          </a:bodyPr>
          <a:lstStyle/>
          <a:p>
            <a:pPr marL="457200" lvl="0" indent="-431800" algn="l" rtl="0">
              <a:spcBef>
                <a:spcPts val="0"/>
              </a:spcBef>
              <a:spcAft>
                <a:spcPts val="0"/>
              </a:spcAft>
              <a:buClr>
                <a:schemeClr val="dk1"/>
              </a:buClr>
              <a:buSzPts val="3200"/>
              <a:buFont typeface="Calibri"/>
              <a:buAutoNum type="arabicPeriod"/>
            </a:pPr>
            <a:r>
              <a:rPr lang="en-US" sz="3200"/>
              <a:t>Qu'est ce qu'un moteur de templates</a:t>
            </a:r>
            <a:endParaRPr sz="4400">
              <a:solidFill>
                <a:schemeClr val="dk1"/>
              </a:solidFill>
              <a:latin typeface="Calibri"/>
              <a:ea typeface="Calibri"/>
              <a:cs typeface="Calibri"/>
              <a:sym typeface="Calibri"/>
            </a:endParaRPr>
          </a:p>
        </p:txBody>
      </p:sp>
      <p:sp>
        <p:nvSpPr>
          <p:cNvPr id="171" name="Google Shape;171;g5bb96535c2_0_77"/>
          <p:cNvSpPr txBox="1"/>
          <p:nvPr/>
        </p:nvSpPr>
        <p:spPr>
          <a:xfrm>
            <a:off x="318950" y="1259675"/>
            <a:ext cx="73422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err="1" smtClean="0">
                <a:solidFill>
                  <a:srgbClr val="CC4125"/>
                </a:solidFill>
                <a:latin typeface="Calibri"/>
                <a:ea typeface="Calibri"/>
                <a:cs typeface="Calibri"/>
                <a:sym typeface="Calibri"/>
              </a:rPr>
              <a:t>Retourner</a:t>
            </a:r>
            <a:r>
              <a:rPr lang="en-US" sz="2400" b="1" dirty="0" smtClean="0">
                <a:solidFill>
                  <a:srgbClr val="CC4125"/>
                </a:solidFill>
                <a:latin typeface="Calibri"/>
                <a:ea typeface="Calibri"/>
                <a:cs typeface="Calibri"/>
                <a:sym typeface="Calibri"/>
              </a:rPr>
              <a:t> un Template Twig</a:t>
            </a:r>
            <a:endParaRPr sz="2400" b="1" dirty="0">
              <a:solidFill>
                <a:srgbClr val="CC4125"/>
              </a:solidFill>
              <a:latin typeface="Calibri"/>
              <a:ea typeface="Calibri"/>
              <a:cs typeface="Calibri"/>
              <a:sym typeface="Calibri"/>
            </a:endParaRPr>
          </a:p>
        </p:txBody>
      </p:sp>
      <p:pic>
        <p:nvPicPr>
          <p:cNvPr id="11" name="Picture 2" descr="https://player.slideplayer.fr/2/514632/data/images/img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4523" y="1755053"/>
            <a:ext cx="2867025" cy="3905251"/>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pied de page 1"/>
          <p:cNvSpPr>
            <a:spLocks noGrp="1"/>
          </p:cNvSpPr>
          <p:nvPr>
            <p:ph type="ftr" idx="11"/>
          </p:nvPr>
        </p:nvSpPr>
        <p:spPr/>
        <p:txBody>
          <a:bodyPr/>
          <a:lstStyle/>
          <a:p>
            <a:r>
              <a:rPr lang="en-GB" smtClean="0"/>
              <a:t>UP-WEB 2019/2020</a:t>
            </a:r>
            <a:endParaRPr lang="en-GB"/>
          </a:p>
        </p:txBody>
      </p:sp>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613de0df06_0_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79" name="Google Shape;179;g613de0df06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pic>
        <p:nvPicPr>
          <p:cNvPr id="180" name="Google Shape;180;g613de0df06_0_0"/>
          <p:cNvPicPr preferRelativeResize="0"/>
          <p:nvPr/>
        </p:nvPicPr>
        <p:blipFill rotWithShape="1">
          <a:blip r:embed="rId3">
            <a:alphaModFix/>
          </a:blip>
          <a:srcRect/>
          <a:stretch/>
        </p:blipFill>
        <p:spPr>
          <a:xfrm>
            <a:off x="-160337" y="0"/>
            <a:ext cx="9328150" cy="7056439"/>
          </a:xfrm>
          <a:prstGeom prst="rect">
            <a:avLst/>
          </a:prstGeom>
          <a:noFill/>
          <a:ln>
            <a:noFill/>
          </a:ln>
        </p:spPr>
      </p:pic>
      <p:pic>
        <p:nvPicPr>
          <p:cNvPr id="181" name="Google Shape;181;g613de0df06_0_0" descr="D:\esprit 2014\ESPRIT 2014\charte essprit 2014\render\support final\triangle.png"/>
          <p:cNvPicPr preferRelativeResize="0"/>
          <p:nvPr/>
        </p:nvPicPr>
        <p:blipFill rotWithShape="1">
          <a:blip r:embed="rId4">
            <a:alphaModFix/>
          </a:blip>
          <a:srcRect/>
          <a:stretch/>
        </p:blipFill>
        <p:spPr>
          <a:xfrm>
            <a:off x="7143750" y="0"/>
            <a:ext cx="2000249" cy="1376362"/>
          </a:xfrm>
          <a:prstGeom prst="rect">
            <a:avLst/>
          </a:prstGeom>
          <a:noFill/>
          <a:ln>
            <a:noFill/>
          </a:ln>
        </p:spPr>
      </p:pic>
      <p:pic>
        <p:nvPicPr>
          <p:cNvPr id="182" name="Google Shape;182;g613de0df06_0_0" descr="D:\esprit 2014\ESPRIT 2014\charte essprit 2014\logo-esprit.png"/>
          <p:cNvPicPr preferRelativeResize="0"/>
          <p:nvPr/>
        </p:nvPicPr>
        <p:blipFill rotWithShape="1">
          <a:blip r:embed="rId5">
            <a:alphaModFix/>
          </a:blip>
          <a:srcRect/>
          <a:stretch/>
        </p:blipFill>
        <p:spPr>
          <a:xfrm>
            <a:off x="184150" y="6237287"/>
            <a:ext cx="1143000" cy="431800"/>
          </a:xfrm>
          <a:prstGeom prst="rect">
            <a:avLst/>
          </a:prstGeom>
          <a:noFill/>
          <a:ln>
            <a:noFill/>
          </a:ln>
        </p:spPr>
      </p:pic>
      <p:sp>
        <p:nvSpPr>
          <p:cNvPr id="183" name="Google Shape;183;g613de0df06_0_0"/>
          <p:cNvSpPr txBox="1">
            <a:spLocks noGrp="1"/>
          </p:cNvSpPr>
          <p:nvPr>
            <p:ph type="title"/>
          </p:nvPr>
        </p:nvSpPr>
        <p:spPr>
          <a:xfrm>
            <a:off x="184150" y="116687"/>
            <a:ext cx="8229600" cy="1143000"/>
          </a:xfrm>
          <a:prstGeom prst="rect">
            <a:avLst/>
          </a:prstGeom>
          <a:noFill/>
          <a:ln>
            <a:noFill/>
          </a:ln>
        </p:spPr>
        <p:txBody>
          <a:bodyPr spcFirstLastPara="1" wrap="square" lIns="91425" tIns="45700" rIns="91425" bIns="45700" anchor="ctr" anchorCtr="0">
            <a:noAutofit/>
          </a:bodyPr>
          <a:lstStyle/>
          <a:p>
            <a:pPr marL="457200" lvl="0" algn="l"/>
            <a:r>
              <a:rPr lang="en-US" sz="3200" dirty="0"/>
              <a:t>2. </a:t>
            </a:r>
            <a:r>
              <a:rPr lang="en-US" sz="3200" dirty="0" err="1"/>
              <a:t>Retourner</a:t>
            </a:r>
            <a:r>
              <a:rPr lang="en-US" sz="3200" dirty="0"/>
              <a:t> des templates Twig</a:t>
            </a:r>
            <a:endParaRPr sz="4400" dirty="0">
              <a:solidFill>
                <a:schemeClr val="dk1"/>
              </a:solidFill>
              <a:latin typeface="Calibri"/>
              <a:ea typeface="Calibri"/>
              <a:cs typeface="Calibri"/>
              <a:sym typeface="Calibri"/>
            </a:endParaRPr>
          </a:p>
        </p:txBody>
      </p:sp>
      <p:sp>
        <p:nvSpPr>
          <p:cNvPr id="2" name="Rectangle 1"/>
          <p:cNvSpPr/>
          <p:nvPr/>
        </p:nvSpPr>
        <p:spPr>
          <a:xfrm>
            <a:off x="443345" y="1371039"/>
            <a:ext cx="8146473" cy="2554545"/>
          </a:xfrm>
          <a:prstGeom prst="rect">
            <a:avLst/>
          </a:prstGeom>
        </p:spPr>
        <p:txBody>
          <a:bodyPr wrap="square">
            <a:spAutoFit/>
          </a:bodyPr>
          <a:lstStyle/>
          <a:p>
            <a:pPr marL="285750" indent="-285750" algn="just">
              <a:buFont typeface="Arial" panose="020B0604020202020204" pitchFamily="34" charset="0"/>
              <a:buChar char="•"/>
            </a:pPr>
            <a:endParaRPr lang="fr-FR" sz="2000" dirty="0" smtClean="0"/>
          </a:p>
          <a:p>
            <a:pPr marL="285750" indent="-285750" algn="just">
              <a:buFont typeface="Arial" panose="020B0604020202020204" pitchFamily="34" charset="0"/>
              <a:buChar char="•"/>
            </a:pPr>
            <a:r>
              <a:rPr lang="fr-FR" sz="2000" dirty="0" smtClean="0"/>
              <a:t>Depuis </a:t>
            </a:r>
            <a:r>
              <a:rPr lang="fr-FR" sz="2000" dirty="0"/>
              <a:t>le contrôleur, </a:t>
            </a:r>
            <a:r>
              <a:rPr lang="fr-FR" sz="2000" dirty="0" smtClean="0"/>
              <a:t> on utilise la méthode </a:t>
            </a:r>
            <a:r>
              <a:rPr lang="fr-FR" sz="2000" b="1" dirty="0" err="1" smtClean="0">
                <a:solidFill>
                  <a:srgbClr val="FF0000"/>
                </a:solidFill>
              </a:rPr>
              <a:t>render</a:t>
            </a:r>
            <a:r>
              <a:rPr lang="fr-FR" sz="2000" b="1" dirty="0" smtClean="0">
                <a:solidFill>
                  <a:srgbClr val="FF0000"/>
                </a:solidFill>
              </a:rPr>
              <a:t>() </a:t>
            </a:r>
            <a:r>
              <a:rPr lang="fr-FR" sz="2000" dirty="0" smtClean="0"/>
              <a:t>pour </a:t>
            </a:r>
            <a:r>
              <a:rPr lang="fr-FR" sz="2000" dirty="0"/>
              <a:t>retourner une </a:t>
            </a:r>
            <a:r>
              <a:rPr lang="fr-FR" sz="2000" dirty="0" smtClean="0"/>
              <a:t>interface</a:t>
            </a:r>
          </a:p>
          <a:p>
            <a:pPr algn="just"/>
            <a:endParaRPr lang="fr-FR" sz="2000" dirty="0" smtClean="0"/>
          </a:p>
          <a:p>
            <a:pPr marL="285750" indent="-285750" algn="just">
              <a:buFont typeface="Arial" panose="020B0604020202020204" pitchFamily="34" charset="0"/>
              <a:buChar char="•"/>
            </a:pPr>
            <a:r>
              <a:rPr lang="fr-FR" sz="2000" dirty="0" smtClean="0"/>
              <a:t>la méthode </a:t>
            </a:r>
            <a:r>
              <a:rPr lang="fr-FR" sz="2000" dirty="0" err="1" smtClean="0"/>
              <a:t>render</a:t>
            </a:r>
            <a:r>
              <a:rPr lang="fr-FR" sz="2000" dirty="0" smtClean="0"/>
              <a:t>() prend en paramètre:</a:t>
            </a:r>
          </a:p>
          <a:p>
            <a:pPr lvl="1" algn="just"/>
            <a:r>
              <a:rPr lang="fr-FR" sz="2000" dirty="0" smtClean="0"/>
              <a:t>	1. Le chemin vers le </a:t>
            </a:r>
            <a:r>
              <a:rPr lang="fr-FR" sz="2000" dirty="0" err="1" smtClean="0"/>
              <a:t>template</a:t>
            </a:r>
            <a:r>
              <a:rPr lang="fr-FR" sz="2000" dirty="0" smtClean="0"/>
              <a:t>:  </a:t>
            </a:r>
          </a:p>
          <a:p>
            <a:pPr lvl="1" algn="just"/>
            <a:r>
              <a:rPr lang="fr-FR" sz="2000" dirty="0" smtClean="0"/>
              <a:t>		</a:t>
            </a:r>
            <a:r>
              <a:rPr lang="fr-FR" sz="2000" dirty="0" smtClean="0">
                <a:solidFill>
                  <a:schemeClr val="accent6">
                    <a:lumMod val="50000"/>
                  </a:schemeClr>
                </a:solidFill>
              </a:rPr>
              <a:t>@</a:t>
            </a:r>
            <a:r>
              <a:rPr lang="fr-FR" sz="2000" dirty="0" smtClean="0"/>
              <a:t>Bundle/</a:t>
            </a:r>
            <a:r>
              <a:rPr lang="fr-FR" sz="2000" dirty="0" err="1" smtClean="0"/>
              <a:t>Repertoire</a:t>
            </a:r>
            <a:r>
              <a:rPr lang="fr-FR" sz="2000" dirty="0" smtClean="0"/>
              <a:t>/Vue 	</a:t>
            </a:r>
          </a:p>
          <a:p>
            <a:pPr lvl="1" algn="just"/>
            <a:r>
              <a:rPr lang="fr-FR" sz="2000" dirty="0"/>
              <a:t>	</a:t>
            </a:r>
            <a:r>
              <a:rPr lang="fr-FR" sz="2000" dirty="0" smtClean="0"/>
              <a:t>2. Un tableau des paramètres à afficher dans le </a:t>
            </a:r>
            <a:r>
              <a:rPr lang="fr-FR" sz="2000" dirty="0" err="1" smtClean="0"/>
              <a:t>twig</a:t>
            </a:r>
            <a:r>
              <a:rPr lang="fr-FR" sz="2000" dirty="0" smtClean="0"/>
              <a:t> </a:t>
            </a:r>
            <a:r>
              <a:rPr lang="fr-FR" sz="2000" dirty="0"/>
              <a:t>	</a:t>
            </a:r>
          </a:p>
        </p:txBody>
      </p:sp>
      <p:sp>
        <p:nvSpPr>
          <p:cNvPr id="9" name="ZoneTexte 8"/>
          <p:cNvSpPr txBox="1"/>
          <p:nvPr/>
        </p:nvSpPr>
        <p:spPr>
          <a:xfrm>
            <a:off x="2743920" y="5387679"/>
            <a:ext cx="1032309" cy="307777"/>
          </a:xfrm>
          <a:prstGeom prst="rect">
            <a:avLst/>
          </a:prstGeom>
          <a:noFill/>
        </p:spPr>
        <p:txBody>
          <a:bodyPr wrap="square" rtlCol="1">
            <a:spAutoFit/>
          </a:bodyPr>
          <a:lstStyle/>
          <a:p>
            <a:r>
              <a:rPr lang="fr-FR" dirty="0" smtClean="0"/>
              <a:t>Le bundle</a:t>
            </a:r>
            <a:endParaRPr lang="fr-FR" dirty="0"/>
          </a:p>
        </p:txBody>
      </p:sp>
      <p:sp>
        <p:nvSpPr>
          <p:cNvPr id="10" name="ZoneTexte 9"/>
          <p:cNvSpPr txBox="1"/>
          <p:nvPr/>
        </p:nvSpPr>
        <p:spPr>
          <a:xfrm>
            <a:off x="3776229" y="5367767"/>
            <a:ext cx="2230582" cy="954107"/>
          </a:xfrm>
          <a:prstGeom prst="rect">
            <a:avLst/>
          </a:prstGeom>
          <a:noFill/>
        </p:spPr>
        <p:txBody>
          <a:bodyPr wrap="square" rtlCol="1">
            <a:spAutoFit/>
          </a:bodyPr>
          <a:lstStyle/>
          <a:p>
            <a:pPr algn="ctr"/>
            <a:r>
              <a:rPr lang="fr-FR" dirty="0"/>
              <a:t>le </a:t>
            </a:r>
            <a:r>
              <a:rPr lang="fr-FR" dirty="0" smtClean="0"/>
              <a:t>répertoire </a:t>
            </a:r>
            <a:r>
              <a:rPr lang="fr-FR" dirty="0"/>
              <a:t>contenant les vues du </a:t>
            </a:r>
            <a:r>
              <a:rPr lang="fr-FR" dirty="0" smtClean="0"/>
              <a:t>contrôleur </a:t>
            </a:r>
            <a:r>
              <a:rPr lang="fr-FR" dirty="0"/>
              <a:t>Default                   </a:t>
            </a:r>
          </a:p>
          <a:p>
            <a:pPr algn="ctr"/>
            <a:endParaRPr lang="fr-FR" dirty="0"/>
          </a:p>
        </p:txBody>
      </p:sp>
      <p:sp>
        <p:nvSpPr>
          <p:cNvPr id="12" name="ZoneTexte 11"/>
          <p:cNvSpPr txBox="1"/>
          <p:nvPr/>
        </p:nvSpPr>
        <p:spPr>
          <a:xfrm>
            <a:off x="6006811" y="5387679"/>
            <a:ext cx="1338828" cy="307777"/>
          </a:xfrm>
          <a:prstGeom prst="rect">
            <a:avLst/>
          </a:prstGeom>
          <a:noFill/>
        </p:spPr>
        <p:txBody>
          <a:bodyPr wrap="none" rtlCol="1">
            <a:spAutoFit/>
          </a:bodyPr>
          <a:lstStyle/>
          <a:p>
            <a:r>
              <a:rPr lang="fr-FR" dirty="0" smtClean="0"/>
              <a:t>Nom de la vue</a:t>
            </a:r>
            <a:endParaRPr lang="fr-FR" dirty="0"/>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235" y="4282400"/>
            <a:ext cx="75628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Connecteur droit avec flèche 35"/>
          <p:cNvCxnSpPr/>
          <p:nvPr/>
        </p:nvCxnSpPr>
        <p:spPr>
          <a:xfrm flipH="1">
            <a:off x="3471429" y="4821382"/>
            <a:ext cx="304800" cy="54638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7" name="Connecteur droit avec flèche 36"/>
          <p:cNvCxnSpPr/>
          <p:nvPr/>
        </p:nvCxnSpPr>
        <p:spPr>
          <a:xfrm>
            <a:off x="5098472" y="4733327"/>
            <a:ext cx="0" cy="6195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8" name="Connecteur droit avec flèche 37"/>
          <p:cNvCxnSpPr/>
          <p:nvPr/>
        </p:nvCxnSpPr>
        <p:spPr>
          <a:xfrm>
            <a:off x="6006811" y="4821382"/>
            <a:ext cx="251980" cy="54638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9" name="Connecteur droit avec flèche 38"/>
          <p:cNvCxnSpPr/>
          <p:nvPr/>
        </p:nvCxnSpPr>
        <p:spPr>
          <a:xfrm>
            <a:off x="7734796" y="4700589"/>
            <a:ext cx="0" cy="66717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41" name="ZoneTexte 40"/>
          <p:cNvSpPr txBox="1"/>
          <p:nvPr/>
        </p:nvSpPr>
        <p:spPr>
          <a:xfrm>
            <a:off x="7514623" y="5387679"/>
            <a:ext cx="1218602" cy="523220"/>
          </a:xfrm>
          <a:prstGeom prst="rect">
            <a:avLst/>
          </a:prstGeom>
          <a:noFill/>
        </p:spPr>
        <p:txBody>
          <a:bodyPr wrap="none" rtlCol="1">
            <a:spAutoFit/>
          </a:bodyPr>
          <a:lstStyle/>
          <a:p>
            <a:r>
              <a:rPr lang="fr-FR" dirty="0" smtClean="0"/>
              <a:t>Tableau des </a:t>
            </a:r>
          </a:p>
          <a:p>
            <a:r>
              <a:rPr lang="fr-FR" dirty="0" smtClean="0"/>
              <a:t>paramètres</a:t>
            </a:r>
            <a:endParaRPr lang="fr-FR" dirty="0"/>
          </a:p>
        </p:txBody>
      </p:sp>
      <p:sp>
        <p:nvSpPr>
          <p:cNvPr id="23" name="Rectangle 22"/>
          <p:cNvSpPr/>
          <p:nvPr/>
        </p:nvSpPr>
        <p:spPr>
          <a:xfrm>
            <a:off x="3623829" y="4488872"/>
            <a:ext cx="3519921" cy="3325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r-FR"/>
          </a:p>
        </p:txBody>
      </p:sp>
      <p:sp>
        <p:nvSpPr>
          <p:cNvPr id="24" name="ZoneTexte 23"/>
          <p:cNvSpPr txBox="1"/>
          <p:nvPr/>
        </p:nvSpPr>
        <p:spPr>
          <a:xfrm>
            <a:off x="4779818" y="4045527"/>
            <a:ext cx="284052" cy="307777"/>
          </a:xfrm>
          <a:prstGeom prst="rect">
            <a:avLst/>
          </a:prstGeom>
          <a:noFill/>
        </p:spPr>
        <p:txBody>
          <a:bodyPr wrap="none" rtlCol="1">
            <a:spAutoFit/>
          </a:bodyPr>
          <a:lstStyle/>
          <a:p>
            <a:r>
              <a:rPr lang="fr-FR" dirty="0" smtClean="0"/>
              <a:t>1</a:t>
            </a:r>
            <a:endParaRPr lang="fr-FR" dirty="0"/>
          </a:p>
        </p:txBody>
      </p:sp>
      <p:sp>
        <p:nvSpPr>
          <p:cNvPr id="44" name="Rectangle 43"/>
          <p:cNvSpPr/>
          <p:nvPr/>
        </p:nvSpPr>
        <p:spPr>
          <a:xfrm>
            <a:off x="7384038" y="4488873"/>
            <a:ext cx="823047" cy="34636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r-FR"/>
          </a:p>
        </p:txBody>
      </p:sp>
      <p:sp>
        <p:nvSpPr>
          <p:cNvPr id="45" name="ZoneTexte 44"/>
          <p:cNvSpPr txBox="1"/>
          <p:nvPr/>
        </p:nvSpPr>
        <p:spPr>
          <a:xfrm>
            <a:off x="7592770" y="4031671"/>
            <a:ext cx="284052" cy="307777"/>
          </a:xfrm>
          <a:prstGeom prst="rect">
            <a:avLst/>
          </a:prstGeom>
          <a:noFill/>
        </p:spPr>
        <p:txBody>
          <a:bodyPr wrap="none" rtlCol="1">
            <a:spAutoFit/>
          </a:bodyPr>
          <a:lstStyle/>
          <a:p>
            <a:r>
              <a:rPr lang="fr-FR" dirty="0" smtClean="0"/>
              <a:t>2</a:t>
            </a:r>
            <a:endParaRPr lang="fr-FR" dirty="0"/>
          </a:p>
        </p:txBody>
      </p:sp>
      <p:sp>
        <p:nvSpPr>
          <p:cNvPr id="46" name="Google Shape;171;g5bb96535c2_0_77"/>
          <p:cNvSpPr txBox="1"/>
          <p:nvPr/>
        </p:nvSpPr>
        <p:spPr>
          <a:xfrm>
            <a:off x="1427372" y="954115"/>
            <a:ext cx="73422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smtClean="0">
                <a:solidFill>
                  <a:srgbClr val="CC4125"/>
                </a:solidFill>
                <a:latin typeface="Calibri"/>
                <a:ea typeface="Calibri"/>
                <a:cs typeface="Calibri"/>
                <a:sym typeface="Calibri"/>
              </a:rPr>
              <a:t>a. </a:t>
            </a:r>
            <a:r>
              <a:rPr lang="en-US" sz="2400" b="1" dirty="0" err="1" smtClean="0">
                <a:solidFill>
                  <a:srgbClr val="CC4125"/>
                </a:solidFill>
                <a:latin typeface="Calibri"/>
                <a:ea typeface="Calibri"/>
                <a:cs typeface="Calibri"/>
                <a:sym typeface="Calibri"/>
              </a:rPr>
              <a:t>Depuit</a:t>
            </a:r>
            <a:r>
              <a:rPr lang="en-US" sz="2400" b="1" dirty="0" smtClean="0">
                <a:solidFill>
                  <a:srgbClr val="CC4125"/>
                </a:solidFill>
                <a:latin typeface="Calibri"/>
                <a:ea typeface="Calibri"/>
                <a:cs typeface="Calibri"/>
                <a:sym typeface="Calibri"/>
              </a:rPr>
              <a:t> le </a:t>
            </a:r>
            <a:r>
              <a:rPr lang="en-US" sz="2400" b="1" dirty="0" err="1" smtClean="0">
                <a:solidFill>
                  <a:srgbClr val="CC4125"/>
                </a:solidFill>
                <a:latin typeface="Calibri"/>
                <a:ea typeface="Calibri"/>
                <a:cs typeface="Calibri"/>
                <a:sym typeface="Calibri"/>
              </a:rPr>
              <a:t>controleur</a:t>
            </a:r>
            <a:endParaRPr sz="2400" b="1" dirty="0">
              <a:solidFill>
                <a:srgbClr val="CC4125"/>
              </a:solidFill>
              <a:latin typeface="Calibri"/>
              <a:ea typeface="Calibri"/>
              <a:cs typeface="Calibri"/>
              <a:sym typeface="Calibri"/>
            </a:endParaRPr>
          </a:p>
        </p:txBody>
      </p:sp>
      <p:sp>
        <p:nvSpPr>
          <p:cNvPr id="3" name="Espace réservé du pied de page 2"/>
          <p:cNvSpPr>
            <a:spLocks noGrp="1"/>
          </p:cNvSpPr>
          <p:nvPr>
            <p:ph type="ftr" idx="11"/>
          </p:nvPr>
        </p:nvSpPr>
        <p:spPr/>
        <p:txBody>
          <a:bodyPr/>
          <a:lstStyle/>
          <a:p>
            <a:r>
              <a:rPr lang="en-GB" smtClean="0"/>
              <a:t>UP-WEB 2019/2020</a:t>
            </a:r>
            <a:endParaRPr lang="en-GB"/>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1572</Words>
  <Application>Microsoft Office PowerPoint</Application>
  <PresentationFormat>Affichage à l'écran (4:3)</PresentationFormat>
  <Paragraphs>466</Paragraphs>
  <Slides>30</Slides>
  <Notes>30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30</vt:i4>
      </vt:variant>
    </vt:vector>
  </HeadingPairs>
  <TitlesOfParts>
    <vt:vector size="38" baseType="lpstr">
      <vt:lpstr>Arial</vt:lpstr>
      <vt:lpstr>Calibri</vt:lpstr>
      <vt:lpstr>Verdana</vt:lpstr>
      <vt:lpstr>Merriweather</vt:lpstr>
      <vt:lpstr>Courier New</vt:lpstr>
      <vt:lpstr>Times New Roman</vt:lpstr>
      <vt:lpstr>Montserrat</vt:lpstr>
      <vt:lpstr>Thème Office</vt:lpstr>
      <vt:lpstr>Présentation PowerPoint</vt:lpstr>
      <vt:lpstr>Présentation PowerPoint</vt:lpstr>
      <vt:lpstr>Qu'est ce qu'un moteur de templates</vt:lpstr>
      <vt:lpstr>Qu'est ce qu'un moteur de templates</vt:lpstr>
      <vt:lpstr>Qu'est ce qu'un moteur de templates</vt:lpstr>
      <vt:lpstr>Qu'est ce qu'un moteur de templates</vt:lpstr>
      <vt:lpstr>Qu'est ce qu'un moteur de templates</vt:lpstr>
      <vt:lpstr>Qu'est ce qu'un moteur de templates</vt:lpstr>
      <vt:lpstr>2. Retourner des templates Twig</vt:lpstr>
      <vt:lpstr>2. Retourner des templates Twig</vt:lpstr>
      <vt:lpstr>3. La Syntaxe de base</vt:lpstr>
      <vt:lpstr>3. Syntaxe de base</vt:lpstr>
      <vt:lpstr>3. Syntaxe de base</vt:lpstr>
      <vt:lpstr>3. Syntaxe de base</vt:lpstr>
      <vt:lpstr>3. Syntaxe de base</vt:lpstr>
      <vt:lpstr>3. Syntaxe de base</vt:lpstr>
      <vt:lpstr>3. Syntaxe de base</vt:lpstr>
      <vt:lpstr>3. Syntaxe de base</vt:lpstr>
      <vt:lpstr>3. Syntaxe de base</vt:lpstr>
      <vt:lpstr>3. Syntaxe de base</vt:lpstr>
      <vt:lpstr>3. Syntaxe de base</vt:lpstr>
      <vt:lpstr>3. Syntaxe de base </vt:lpstr>
      <vt:lpstr>g.Les variables globales</vt:lpstr>
      <vt:lpstr>g.Les variables globales</vt:lpstr>
      <vt:lpstr>g.Les variables globales</vt:lpstr>
      <vt:lpstr>g.Les variables globales</vt:lpstr>
      <vt:lpstr>g.Les variables globales</vt:lpstr>
      <vt:lpstr>Les fonctions</vt:lpstr>
      <vt:lpstr>4. Ajout: CSS, JS, media</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faten</dc:creator>
  <cp:lastModifiedBy>badiaa</cp:lastModifiedBy>
  <cp:revision>35</cp:revision>
  <dcterms:created xsi:type="dcterms:W3CDTF">2015-11-04T10:15:52Z</dcterms:created>
  <dcterms:modified xsi:type="dcterms:W3CDTF">2019-09-29T19:31:42Z</dcterms:modified>
</cp:coreProperties>
</file>