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83" r:id="rId4"/>
    <p:sldId id="276" r:id="rId5"/>
    <p:sldId id="277" r:id="rId6"/>
    <p:sldId id="278" r:id="rId7"/>
    <p:sldId id="279" r:id="rId8"/>
    <p:sldId id="275" r:id="rId9"/>
    <p:sldId id="273" r:id="rId10"/>
    <p:sldId id="272" r:id="rId11"/>
    <p:sldId id="270" r:id="rId12"/>
    <p:sldId id="262" r:id="rId13"/>
    <p:sldId id="265" r:id="rId14"/>
    <p:sldId id="266" r:id="rId15"/>
    <p:sldId id="288" r:id="rId16"/>
    <p:sldId id="285" r:id="rId17"/>
    <p:sldId id="286" r:id="rId18"/>
    <p:sldId id="287" r:id="rId19"/>
    <p:sldId id="261" r:id="rId20"/>
    <p:sldId id="259" r:id="rId21"/>
    <p:sldId id="290" r:id="rId22"/>
    <p:sldId id="289" r:id="rId23"/>
    <p:sldId id="284" r:id="rId24"/>
    <p:sldId id="291"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initials="R" lastIdx="1" clrIdx="0">
    <p:extLst>
      <p:ext uri="{19B8F6BF-5375-455C-9EA6-DF929625EA0E}">
        <p15:presenceInfo xmlns:p15="http://schemas.microsoft.com/office/powerpoint/2012/main" userId="Rav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94660"/>
  </p:normalViewPr>
  <p:slideViewPr>
    <p:cSldViewPr>
      <p:cViewPr varScale="1">
        <p:scale>
          <a:sx n="70" d="100"/>
          <a:sy n="70"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4-08-07T03:15:32.526"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0860D2-6D65-4401-94BB-85B45467EA08}" type="datetimeFigureOut">
              <a:rPr lang="en-US" smtClean="0"/>
              <a:pPr/>
              <a:t>07-Aug-14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860D2-6D65-4401-94BB-85B45467EA08}" type="datetimeFigureOut">
              <a:rPr lang="en-US" smtClean="0"/>
              <a:pPr/>
              <a:t>07-Aug-14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860D2-6D65-4401-94BB-85B45467EA08}" type="datetimeFigureOut">
              <a:rPr lang="en-US" smtClean="0"/>
              <a:pPr/>
              <a:t>07-Aug-14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0860D2-6D65-4401-94BB-85B45467EA08}" type="datetimeFigureOut">
              <a:rPr lang="en-US" smtClean="0"/>
              <a:pPr/>
              <a:t>07-Aug-14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0860D2-6D65-4401-94BB-85B45467EA08}" type="datetimeFigureOut">
              <a:rPr lang="en-US" smtClean="0"/>
              <a:pPr/>
              <a:t>07-Aug-14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0860D2-6D65-4401-94BB-85B45467EA08}" type="datetimeFigureOut">
              <a:rPr lang="en-US" smtClean="0"/>
              <a:pPr/>
              <a:t>07-Aug-14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0860D2-6D65-4401-94BB-85B45467EA08}" type="datetimeFigureOut">
              <a:rPr lang="en-US" smtClean="0"/>
              <a:pPr/>
              <a:t>07-Aug-14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0860D2-6D65-4401-94BB-85B45467EA08}" type="datetimeFigureOut">
              <a:rPr lang="en-US" smtClean="0"/>
              <a:pPr/>
              <a:t>07-Aug-14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0860D2-6D65-4401-94BB-85B45467EA08}" type="datetimeFigureOut">
              <a:rPr lang="en-US" smtClean="0"/>
              <a:pPr/>
              <a:t>07-Aug-14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860D2-6D65-4401-94BB-85B45467EA08}" type="datetimeFigureOut">
              <a:rPr lang="en-US" smtClean="0"/>
              <a:pPr/>
              <a:t>07-Aug-14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0860D2-6D65-4401-94BB-85B45467EA08}" type="datetimeFigureOut">
              <a:rPr lang="en-US" smtClean="0"/>
              <a:pPr/>
              <a:t>07-Aug-14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AADF2E-2A6B-4DAC-B7D7-2EB59A9878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0860D2-6D65-4401-94BB-85B45467EA08}" type="datetimeFigureOut">
              <a:rPr lang="en-US" smtClean="0"/>
              <a:pPr/>
              <a:t>07-Aug-14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AADF2E-2A6B-4DAC-B7D7-2EB59A9878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jpeg"/><Relationship Id="rId4" Type="http://schemas.openxmlformats.org/officeDocument/2006/relationships/image" Target="../media/image1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19100" y="838200"/>
            <a:ext cx="8229600" cy="1470025"/>
          </a:xfrm>
        </p:spPr>
        <p:txBody>
          <a:bodyPr>
            <a:normAutofit/>
          </a:bodyPr>
          <a:lstStyle/>
          <a:p>
            <a:r>
              <a:rPr lang="en-US" sz="3000" dirty="0" smtClean="0"/>
              <a:t> </a:t>
            </a:r>
            <a:r>
              <a:rPr lang="en-US" sz="3600" b="1" dirty="0" smtClean="0">
                <a:latin typeface="Times New Roman" panose="02020603050405020304" pitchFamily="18" charset="0"/>
                <a:cs typeface="Times New Roman" panose="02020603050405020304" pitchFamily="18" charset="0"/>
              </a:rPr>
              <a:t>Energy Efficient Protocols For Wireless </a:t>
            </a:r>
            <a:r>
              <a:rPr lang="en-US" sz="3600" b="1" dirty="0">
                <a:latin typeface="Times New Roman" panose="02020603050405020304" pitchFamily="18" charset="0"/>
                <a:cs typeface="Times New Roman" panose="02020603050405020304" pitchFamily="18" charset="0"/>
              </a:rPr>
              <a:t>S</a:t>
            </a:r>
            <a:r>
              <a:rPr lang="en-US" sz="3600" b="1" dirty="0" smtClean="0">
                <a:latin typeface="Times New Roman" panose="02020603050405020304" pitchFamily="18" charset="0"/>
                <a:cs typeface="Times New Roman" panose="02020603050405020304" pitchFamily="18" charset="0"/>
              </a:rPr>
              <a:t>ensor Network</a:t>
            </a:r>
            <a:endParaRPr lang="en-US" sz="3600" b="1" dirty="0">
              <a:latin typeface="Times New Roman" panose="02020603050405020304" pitchFamily="18" charset="0"/>
              <a:cs typeface="Times New Roman" panose="02020603050405020304" pitchFamily="18" charset="0"/>
            </a:endParaRPr>
          </a:p>
        </p:txBody>
      </p:sp>
      <p:sp>
        <p:nvSpPr>
          <p:cNvPr id="5" name="Subtitle 4"/>
          <p:cNvSpPr>
            <a:spLocks noGrp="1"/>
          </p:cNvSpPr>
          <p:nvPr>
            <p:ph type="subTitle" idx="1"/>
          </p:nvPr>
        </p:nvSpPr>
        <p:spPr>
          <a:xfrm>
            <a:off x="685800" y="3962400"/>
            <a:ext cx="7696200" cy="1828800"/>
          </a:xfrm>
        </p:spPr>
        <p:txBody>
          <a:bodyPr>
            <a:normAutofit fontScale="92500"/>
          </a:bodyPr>
          <a:lstStyle/>
          <a:p>
            <a:pPr algn="just"/>
            <a:r>
              <a:rPr lang="en-US" sz="2400" b="1" dirty="0" smtClean="0">
                <a:solidFill>
                  <a:schemeClr val="tx1"/>
                </a:solidFill>
                <a:latin typeface="Times New Roman" pitchFamily="18" charset="0"/>
                <a:cs typeface="Times New Roman" pitchFamily="18" charset="0"/>
              </a:rPr>
              <a:t>Supervisor :	                                 Submitted by:</a:t>
            </a:r>
          </a:p>
          <a:p>
            <a:pPr algn="just"/>
            <a:r>
              <a:rPr lang="en-US" sz="2400" b="1" dirty="0" smtClean="0">
                <a:solidFill>
                  <a:schemeClr val="tx1"/>
                </a:solidFill>
                <a:latin typeface="Times New Roman" pitchFamily="18" charset="0"/>
                <a:cs typeface="Times New Roman" pitchFamily="18" charset="0"/>
              </a:rPr>
              <a:t>Dr. </a:t>
            </a:r>
            <a:r>
              <a:rPr lang="en-US" sz="2400" b="1" dirty="0" err="1" smtClean="0">
                <a:solidFill>
                  <a:schemeClr val="tx1"/>
                </a:solidFill>
                <a:latin typeface="Times New Roman" pitchFamily="18" charset="0"/>
                <a:cs typeface="Times New Roman" pitchFamily="18" charset="0"/>
              </a:rPr>
              <a:t>Sushma</a:t>
            </a:r>
            <a:r>
              <a:rPr lang="en-US" sz="2400" b="1" dirty="0" smtClean="0">
                <a:solidFill>
                  <a:schemeClr val="tx1"/>
                </a:solidFill>
                <a:latin typeface="Times New Roman" pitchFamily="18" charset="0"/>
                <a:cs typeface="Times New Roman" pitchFamily="18" charset="0"/>
              </a:rPr>
              <a:t> Jain                                </a:t>
            </a:r>
            <a:r>
              <a:rPr lang="en-US" sz="2400" b="1" dirty="0" err="1" smtClean="0">
                <a:solidFill>
                  <a:schemeClr val="tx1"/>
                </a:solidFill>
                <a:latin typeface="Times New Roman" pitchFamily="18" charset="0"/>
                <a:cs typeface="Times New Roman" pitchFamily="18" charset="0"/>
              </a:rPr>
              <a:t>Mandeep</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S</a:t>
            </a:r>
            <a:r>
              <a:rPr lang="en-US" sz="2400" b="1" dirty="0" smtClean="0">
                <a:solidFill>
                  <a:schemeClr val="tx1"/>
                </a:solidFill>
                <a:latin typeface="Times New Roman" pitchFamily="18" charset="0"/>
                <a:cs typeface="Times New Roman" pitchFamily="18" charset="0"/>
              </a:rPr>
              <a:t>ingh </a:t>
            </a:r>
            <a:r>
              <a:rPr lang="en-US" sz="2400" b="1" dirty="0" err="1" smtClean="0">
                <a:solidFill>
                  <a:schemeClr val="tx1"/>
                </a:solidFill>
                <a:latin typeface="Times New Roman" pitchFamily="18" charset="0"/>
                <a:cs typeface="Times New Roman" pitchFamily="18" charset="0"/>
              </a:rPr>
              <a:t>Bandral</a:t>
            </a:r>
            <a:endParaRPr lang="en-US" sz="2400" b="1" dirty="0" smtClean="0">
              <a:solidFill>
                <a:schemeClr val="tx1"/>
              </a:solidFill>
              <a:latin typeface="Times New Roman" pitchFamily="18" charset="0"/>
              <a:cs typeface="Times New Roman" pitchFamily="18" charset="0"/>
            </a:endParaRPr>
          </a:p>
          <a:p>
            <a:pPr algn="just"/>
            <a:r>
              <a:rPr lang="en-US" sz="2400" b="1" dirty="0" smtClean="0">
                <a:solidFill>
                  <a:schemeClr val="tx1"/>
                </a:solidFill>
                <a:latin typeface="Times New Roman" pitchFamily="18" charset="0"/>
                <a:cs typeface="Times New Roman" pitchFamily="18" charset="0"/>
              </a:rPr>
              <a:t>Assistant Professor		        801233008</a:t>
            </a:r>
          </a:p>
          <a:p>
            <a:pPr algn="just"/>
            <a:r>
              <a:rPr lang="en-US" sz="2400" b="1" dirty="0" err="1" smtClean="0">
                <a:solidFill>
                  <a:schemeClr val="tx1"/>
                </a:solidFill>
                <a:latin typeface="Times New Roman" pitchFamily="18" charset="0"/>
                <a:cs typeface="Times New Roman" pitchFamily="18" charset="0"/>
              </a:rPr>
              <a:t>Thapar</a:t>
            </a:r>
            <a:r>
              <a:rPr lang="en-US" sz="2400" b="1" dirty="0" smtClean="0">
                <a:solidFill>
                  <a:schemeClr val="tx1"/>
                </a:solidFill>
                <a:latin typeface="Times New Roman" pitchFamily="18" charset="0"/>
                <a:cs typeface="Times New Roman" pitchFamily="18" charset="0"/>
              </a:rPr>
              <a:t> University	</a:t>
            </a:r>
            <a:r>
              <a:rPr lang="en-US" sz="2400" b="1" dirty="0">
                <a:solidFill>
                  <a:schemeClr val="tx1"/>
                </a:solidFill>
                <a:latin typeface="Times New Roman" pitchFamily="18" charset="0"/>
                <a:cs typeface="Times New Roman" pitchFamily="18" charset="0"/>
              </a:rPr>
              <a:t> </a:t>
            </a:r>
            <a:r>
              <a:rPr lang="en-US" sz="2400" b="1" dirty="0" smtClean="0">
                <a:solidFill>
                  <a:schemeClr val="tx1"/>
                </a:solidFill>
                <a:latin typeface="Times New Roman" pitchFamily="18" charset="0"/>
                <a:cs typeface="Times New Roman" pitchFamily="18" charset="0"/>
              </a:rPr>
              <a:t>                    ME(IS)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267200" cy="944562"/>
          </a:xfrm>
        </p:spPr>
        <p:txBody>
          <a:bodyPr>
            <a:normAutofit/>
          </a:bodyPr>
          <a:lstStyle/>
          <a:p>
            <a:r>
              <a:rPr lang="en-US" sz="3200" b="1" dirty="0" smtClean="0">
                <a:latin typeface="Times New Roman" pitchFamily="18" charset="0"/>
                <a:cs typeface="Times New Roman" pitchFamily="18" charset="0"/>
              </a:rPr>
              <a:t>Radio Model</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762000" y="1219200"/>
            <a:ext cx="8382000" cy="4800600"/>
          </a:xfrm>
        </p:spPr>
        <p:txBody>
          <a:bodyPr>
            <a:noAutofit/>
          </a:bodyPr>
          <a:lstStyle/>
          <a:p>
            <a:pPr algn="just">
              <a:buNone/>
            </a:pPr>
            <a:r>
              <a:rPr lang="en-US" sz="28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radio frequency model used for this technique is same as LEACH. The radio dissipates  </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elect</a:t>
            </a:r>
            <a:r>
              <a:rPr lang="en-US" sz="2400" dirty="0" smtClean="0">
                <a:latin typeface="Times New Roman" panose="02020603050405020304" pitchFamily="18" charset="0"/>
                <a:cs typeface="Times New Roman" panose="02020603050405020304" pitchFamily="18" charset="0"/>
              </a:rPr>
              <a:t> = 50nJ/bit</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amp</a:t>
            </a:r>
            <a:r>
              <a:rPr lang="en-US" sz="2400" dirty="0" smtClean="0">
                <a:latin typeface="Times New Roman" panose="02020603050405020304" pitchFamily="18" charset="0"/>
                <a:cs typeface="Times New Roman" panose="02020603050405020304" pitchFamily="18" charset="0"/>
              </a:rPr>
              <a:t> = 100pJ/bit/m</a:t>
            </a:r>
            <a:r>
              <a:rPr lang="en-US" sz="2400" baseline="30000" dirty="0" smtClean="0">
                <a:latin typeface="Times New Roman" panose="02020603050405020304" pitchFamily="18" charset="0"/>
                <a:cs typeface="Times New Roman" panose="02020603050405020304" pitchFamily="18" charset="0"/>
              </a:rPr>
              <a:t>2</a:t>
            </a:r>
          </a:p>
          <a:p>
            <a:pPr algn="just">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Transmitting</a:t>
            </a:r>
            <a:r>
              <a:rPr lang="en-US" sz="2400" dirty="0" smtClean="0">
                <a:latin typeface="Times New Roman" panose="02020603050405020304" pitchFamily="18" charset="0"/>
                <a:cs typeface="Times New Roman" panose="02020603050405020304" pitchFamily="18" charset="0"/>
              </a:rPr>
              <a:t>:</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tr</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k,d</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elect</a:t>
            </a:r>
            <a:r>
              <a:rPr lang="en-US" sz="2400" dirty="0" smtClean="0">
                <a:latin typeface="Times New Roman" panose="02020603050405020304" pitchFamily="18" charset="0"/>
                <a:cs typeface="Times New Roman" panose="02020603050405020304" pitchFamily="18" charset="0"/>
              </a:rPr>
              <a:t>(k)+</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amp</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k,d</a:t>
            </a:r>
            <a:r>
              <a:rPr lang="en-US" sz="2400" dirty="0" smtClean="0">
                <a:latin typeface="Times New Roman" panose="02020603050405020304" pitchFamily="18" charset="0"/>
                <a:cs typeface="Times New Roman" panose="02020603050405020304" pitchFamily="18" charset="0"/>
              </a:rPr>
              <a:t>).</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tr</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k,d</a:t>
            </a:r>
            <a:r>
              <a:rPr lang="en-US" sz="2400" dirty="0" smtClean="0">
                <a:latin typeface="Times New Roman" panose="02020603050405020304" pitchFamily="18" charset="0"/>
                <a:cs typeface="Times New Roman" panose="02020603050405020304" pitchFamily="18" charset="0"/>
              </a:rPr>
              <a:t>)= kE</a:t>
            </a:r>
            <a:r>
              <a:rPr lang="en-US" sz="2400" baseline="-25000" dirty="0" smtClean="0">
                <a:latin typeface="Times New Roman" panose="02020603050405020304" pitchFamily="18" charset="0"/>
                <a:cs typeface="Times New Roman" panose="02020603050405020304" pitchFamily="18" charset="0"/>
              </a:rPr>
              <a:t>elect</a:t>
            </a:r>
            <a:r>
              <a:rPr lang="en-US" sz="2400" dirty="0" smtClean="0">
                <a:latin typeface="Times New Roman" panose="02020603050405020304" pitchFamily="18" charset="0"/>
                <a:cs typeface="Times New Roman" panose="02020603050405020304" pitchFamily="18" charset="0"/>
              </a:rPr>
              <a:t>+kE</a:t>
            </a:r>
            <a:r>
              <a:rPr lang="en-US" sz="2400" baseline="-25000" dirty="0" smtClean="0">
                <a:latin typeface="Times New Roman" panose="02020603050405020304" pitchFamily="18" charset="0"/>
                <a:cs typeface="Times New Roman" panose="02020603050405020304" pitchFamily="18" charset="0"/>
              </a:rPr>
              <a:t>amp</a:t>
            </a:r>
            <a:r>
              <a:rPr lang="en-US" sz="2400" dirty="0" smtClean="0">
                <a:latin typeface="Times New Roman" panose="02020603050405020304" pitchFamily="18" charset="0"/>
                <a:cs typeface="Times New Roman" panose="02020603050405020304" pitchFamily="18" charset="0"/>
              </a:rPr>
              <a:t>d</a:t>
            </a:r>
            <a:r>
              <a:rPr lang="en-US" sz="2400" baseline="30000" dirty="0" smtClean="0">
                <a:latin typeface="Times New Roman" panose="02020603050405020304" pitchFamily="18" charset="0"/>
                <a:cs typeface="Times New Roman" panose="02020603050405020304" pitchFamily="18" charset="0"/>
              </a:rPr>
              <a:t>2</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tr</a:t>
            </a:r>
            <a:r>
              <a:rPr lang="en-US" sz="2400" dirty="0" smtClean="0">
                <a:latin typeface="Times New Roman" panose="02020603050405020304" pitchFamily="18" charset="0"/>
                <a:cs typeface="Times New Roman" panose="02020603050405020304" pitchFamily="18" charset="0"/>
              </a:rPr>
              <a:t>(</a:t>
            </a:r>
            <a:r>
              <a:rPr lang="en-US" sz="2400" dirty="0" err="1" smtClean="0">
                <a:latin typeface="Times New Roman" panose="02020603050405020304" pitchFamily="18" charset="0"/>
                <a:cs typeface="Times New Roman" panose="02020603050405020304" pitchFamily="18" charset="0"/>
              </a:rPr>
              <a:t>k,d</a:t>
            </a:r>
            <a:r>
              <a:rPr lang="en-US" sz="2400" dirty="0" smtClean="0">
                <a:latin typeface="Times New Roman" panose="02020603050405020304" pitchFamily="18" charset="0"/>
                <a:cs typeface="Times New Roman" panose="02020603050405020304" pitchFamily="18" charset="0"/>
              </a:rPr>
              <a:t>)= kE</a:t>
            </a:r>
            <a:r>
              <a:rPr lang="en-US" sz="2400" baseline="-25000" dirty="0" smtClean="0">
                <a:latin typeface="Times New Roman" panose="02020603050405020304" pitchFamily="18" charset="0"/>
                <a:cs typeface="Times New Roman" panose="02020603050405020304" pitchFamily="18" charset="0"/>
              </a:rPr>
              <a:t>elect</a:t>
            </a:r>
            <a:r>
              <a:rPr lang="en-US" sz="2400" dirty="0" smtClean="0">
                <a:latin typeface="Times New Roman" panose="02020603050405020304" pitchFamily="18" charset="0"/>
                <a:cs typeface="Times New Roman" panose="02020603050405020304" pitchFamily="18" charset="0"/>
              </a:rPr>
              <a:t>+kE</a:t>
            </a:r>
            <a:r>
              <a:rPr lang="en-US" sz="2400" baseline="-25000" dirty="0" smtClean="0">
                <a:latin typeface="Times New Roman" panose="02020603050405020304" pitchFamily="18" charset="0"/>
                <a:cs typeface="Times New Roman" panose="02020603050405020304" pitchFamily="18" charset="0"/>
              </a:rPr>
              <a:t>amp</a:t>
            </a:r>
            <a:r>
              <a:rPr lang="en-US" sz="2400" dirty="0" smtClean="0">
                <a:latin typeface="Times New Roman" panose="02020603050405020304" pitchFamily="18" charset="0"/>
                <a:cs typeface="Times New Roman" panose="02020603050405020304" pitchFamily="18" charset="0"/>
              </a:rPr>
              <a:t>d</a:t>
            </a:r>
            <a:r>
              <a:rPr lang="en-US" sz="2400" baseline="30000" dirty="0" smtClean="0">
                <a:latin typeface="Times New Roman" panose="02020603050405020304" pitchFamily="18" charset="0"/>
                <a:cs typeface="Times New Roman" panose="02020603050405020304" pitchFamily="18" charset="0"/>
              </a:rPr>
              <a:t>4</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Receiving</a:t>
            </a:r>
            <a:r>
              <a:rPr lang="en-US" sz="2400" dirty="0" smtClean="0">
                <a:latin typeface="Times New Roman" panose="02020603050405020304" pitchFamily="18" charset="0"/>
                <a:cs typeface="Times New Roman" panose="02020603050405020304" pitchFamily="18" charset="0"/>
              </a:rPr>
              <a:t>:</a:t>
            </a:r>
          </a:p>
          <a:p>
            <a:pPr algn="just">
              <a:buNone/>
            </a:pP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Rx</a:t>
            </a:r>
            <a:r>
              <a:rPr lang="en-US" sz="2400" dirty="0" smtClean="0">
                <a:latin typeface="Times New Roman" panose="02020603050405020304" pitchFamily="18" charset="0"/>
                <a:cs typeface="Times New Roman" panose="02020603050405020304" pitchFamily="18" charset="0"/>
              </a:rPr>
              <a:t>(k)= </a:t>
            </a:r>
            <a:r>
              <a:rPr lang="en-US" sz="2400" dirty="0" err="1" smtClean="0">
                <a:latin typeface="Times New Roman" panose="02020603050405020304" pitchFamily="18" charset="0"/>
                <a:cs typeface="Times New Roman" panose="02020603050405020304" pitchFamily="18" charset="0"/>
              </a:rPr>
              <a:t>E</a:t>
            </a:r>
            <a:r>
              <a:rPr lang="en-US" sz="2400" baseline="-25000" dirty="0" err="1" smtClean="0">
                <a:latin typeface="Times New Roman" panose="02020603050405020304" pitchFamily="18" charset="0"/>
                <a:cs typeface="Times New Roman" panose="02020603050405020304" pitchFamily="18" charset="0"/>
              </a:rPr>
              <a:t>elect</a:t>
            </a:r>
            <a:r>
              <a:rPr lang="en-US" sz="2400" dirty="0" smtClean="0">
                <a:latin typeface="Times New Roman" panose="02020603050405020304" pitchFamily="18" charset="0"/>
                <a:cs typeface="Times New Roman" panose="02020603050405020304" pitchFamily="18" charset="0"/>
              </a:rPr>
              <a:t>  . k</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4572000" cy="792162"/>
          </a:xfrm>
        </p:spPr>
        <p:txBody>
          <a:bodyPr>
            <a:normAutofit fontScale="90000"/>
          </a:bodyPr>
          <a:lstStyle/>
          <a:p>
            <a:r>
              <a:rPr lang="en-US" sz="3600" b="1" dirty="0" smtClean="0">
                <a:latin typeface="Times New Roman" pitchFamily="18" charset="0"/>
                <a:cs typeface="Times New Roman" pitchFamily="18" charset="0"/>
              </a:rPr>
              <a:t>Node Information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533400" y="914400"/>
            <a:ext cx="8229600" cy="5715000"/>
          </a:xfrm>
        </p:spPr>
        <p:txBody>
          <a:bodyPr>
            <a:normAutofit/>
          </a:bodyPr>
          <a:lstStyle/>
          <a:p>
            <a:pPr>
              <a:buNone/>
            </a:pPr>
            <a:r>
              <a:rPr lang="en-US" sz="2800" dirty="0" smtClean="0">
                <a:latin typeface="Times New Roman" pitchFamily="18" charset="0"/>
                <a:cs typeface="Times New Roman" pitchFamily="18" charset="0"/>
              </a:rPr>
              <a:t>The node information contains</a:t>
            </a:r>
          </a:p>
          <a:p>
            <a:pPr>
              <a:buNone/>
            </a:pPr>
            <a:endParaRPr lang="en-US" sz="2800" dirty="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Fig 3: Node Information</a:t>
            </a:r>
          </a:p>
          <a:p>
            <a:r>
              <a:rPr lang="en-US" sz="2800" dirty="0" smtClean="0">
                <a:latin typeface="Times New Roman" pitchFamily="18" charset="0"/>
                <a:cs typeface="Times New Roman" pitchFamily="18" charset="0"/>
              </a:rPr>
              <a:t>Location of nodes </a:t>
            </a:r>
          </a:p>
          <a:p>
            <a:r>
              <a:rPr lang="en-US" sz="2800" dirty="0" smtClean="0">
                <a:latin typeface="Times New Roman" pitchFamily="18" charset="0"/>
                <a:cs typeface="Times New Roman" pitchFamily="18" charset="0"/>
              </a:rPr>
              <a:t>Energy required to transmitted the data to base station  </a:t>
            </a:r>
          </a:p>
          <a:p>
            <a:r>
              <a:rPr lang="en-US" sz="2800" dirty="0" smtClean="0">
                <a:latin typeface="Times New Roman" pitchFamily="18" charset="0"/>
                <a:cs typeface="Times New Roman" pitchFamily="18" charset="0"/>
              </a:rPr>
              <a:t>cluster-id or tier id </a:t>
            </a:r>
          </a:p>
          <a:p>
            <a:r>
              <a:rPr lang="en-US" sz="2800" dirty="0" smtClean="0">
                <a:latin typeface="Times New Roman" pitchFamily="18" charset="0"/>
                <a:cs typeface="Times New Roman" pitchFamily="18" charset="0"/>
              </a:rPr>
              <a:t>unique identification</a:t>
            </a:r>
          </a:p>
          <a:p>
            <a:r>
              <a:rPr lang="en-US" sz="2800" dirty="0" smtClean="0">
                <a:latin typeface="Times New Roman" pitchFamily="18" charset="0"/>
                <a:cs typeface="Times New Roman" pitchFamily="18" charset="0"/>
              </a:rPr>
              <a:t>Initial energy</a:t>
            </a:r>
          </a:p>
          <a:p>
            <a:r>
              <a:rPr lang="en-US" sz="2800" dirty="0" smtClean="0">
                <a:latin typeface="Times New Roman" pitchFamily="18" charset="0"/>
                <a:cs typeface="Times New Roman" pitchFamily="18" charset="0"/>
              </a:rPr>
              <a:t> Position of the node and distance</a:t>
            </a:r>
            <a:endParaRPr lang="en-US" sz="28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773882" y="1295400"/>
            <a:ext cx="7139035" cy="1578974"/>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09600" y="304800"/>
            <a:ext cx="4267200" cy="1165225"/>
          </a:xfrm>
        </p:spPr>
        <p:txBody>
          <a:bodyPr>
            <a:normAutofit/>
          </a:bodyPr>
          <a:lstStyle/>
          <a:p>
            <a:r>
              <a:rPr lang="en-US" sz="3200" b="1" dirty="0" smtClean="0">
                <a:latin typeface="Times New Roman" pitchFamily="18" charset="0"/>
                <a:cs typeface="Times New Roman" pitchFamily="18" charset="0"/>
              </a:rPr>
              <a:t> Protocol Description</a:t>
            </a:r>
            <a:endParaRPr lang="en-US" sz="3200" b="1" dirty="0">
              <a:latin typeface="Times New Roman" pitchFamily="18" charset="0"/>
              <a:cs typeface="Times New Roman" pitchFamily="18" charset="0"/>
            </a:endParaRPr>
          </a:p>
        </p:txBody>
      </p:sp>
      <p:sp>
        <p:nvSpPr>
          <p:cNvPr id="5" name="Subtitle 4"/>
          <p:cNvSpPr>
            <a:spLocks noGrp="1"/>
          </p:cNvSpPr>
          <p:nvPr>
            <p:ph type="subTitle" idx="1"/>
          </p:nvPr>
        </p:nvSpPr>
        <p:spPr>
          <a:xfrm>
            <a:off x="0" y="1425149"/>
            <a:ext cx="8915400" cy="4876800"/>
          </a:xfrm>
        </p:spPr>
        <p:txBody>
          <a:bodyPr>
            <a:normAutofit/>
          </a:bodyPr>
          <a:lstStyle/>
          <a:p>
            <a:pPr algn="just"/>
            <a:r>
              <a:rPr lang="en-US" sz="2400" b="1" dirty="0" smtClean="0">
                <a:solidFill>
                  <a:schemeClr val="tx1"/>
                </a:solidFill>
                <a:latin typeface="Times New Roman" pitchFamily="18" charset="0"/>
                <a:cs typeface="Times New Roman" pitchFamily="18" charset="0"/>
              </a:rPr>
              <a:t>	</a:t>
            </a:r>
            <a:r>
              <a:rPr lang="en-US" sz="2400" b="1" u="sng" dirty="0" smtClean="0">
                <a:solidFill>
                  <a:schemeClr val="tx1"/>
                </a:solidFill>
                <a:latin typeface="Times New Roman" pitchFamily="18" charset="0"/>
                <a:cs typeface="Times New Roman" pitchFamily="18" charset="0"/>
              </a:rPr>
              <a:t>Tier Based Energy Efficient  Protocol</a:t>
            </a:r>
          </a:p>
          <a:p>
            <a:pPr marL="514350" indent="-514350" algn="just"/>
            <a:r>
              <a:rPr lang="en-US" dirty="0" smtClean="0">
                <a:solidFill>
                  <a:schemeClr val="tx1"/>
                </a:solidFill>
              </a:rPr>
              <a:t>		</a:t>
            </a:r>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model incorporates two basic </a:t>
            </a:r>
            <a:r>
              <a:rPr lang="en-US" sz="2400" dirty="0" smtClean="0">
                <a:solidFill>
                  <a:schemeClr val="tx1"/>
                </a:solidFill>
                <a:latin typeface="Times New Roman" pitchFamily="18" charset="0"/>
                <a:cs typeface="Times New Roman" pitchFamily="18" charset="0"/>
              </a:rPr>
              <a:t>features:  </a:t>
            </a:r>
          </a:p>
          <a:p>
            <a:pPr marL="1428750" lvl="2" indent="-514350" algn="just">
              <a:buFont typeface="+mj-lt"/>
              <a:buAutoNum type="arabicPeriod"/>
            </a:pPr>
            <a:r>
              <a:rPr lang="en-US" dirty="0" smtClean="0">
                <a:solidFill>
                  <a:schemeClr val="tx1"/>
                </a:solidFill>
                <a:latin typeface="Times New Roman" pitchFamily="18" charset="0"/>
                <a:cs typeface="Times New Roman" pitchFamily="18" charset="0"/>
              </a:rPr>
              <a:t>Minimum </a:t>
            </a:r>
            <a:r>
              <a:rPr lang="en-US" dirty="0">
                <a:solidFill>
                  <a:schemeClr val="tx1"/>
                </a:solidFill>
                <a:latin typeface="Times New Roman" pitchFamily="18" charset="0"/>
                <a:cs typeface="Times New Roman" pitchFamily="18" charset="0"/>
              </a:rPr>
              <a:t>spanning </a:t>
            </a:r>
            <a:r>
              <a:rPr lang="en-US" dirty="0" smtClean="0">
                <a:solidFill>
                  <a:schemeClr val="tx1"/>
                </a:solidFill>
                <a:latin typeface="Times New Roman" pitchFamily="18" charset="0"/>
                <a:cs typeface="Times New Roman" pitchFamily="18" charset="0"/>
              </a:rPr>
              <a:t>Tree </a:t>
            </a:r>
          </a:p>
          <a:p>
            <a:pPr marL="1428750" lvl="2" indent="-514350" algn="just">
              <a:buFont typeface="+mj-lt"/>
              <a:buAutoNum type="arabicPeriod"/>
            </a:pPr>
            <a:r>
              <a:rPr lang="en-US" dirty="0" smtClean="0">
                <a:solidFill>
                  <a:schemeClr val="tx1"/>
                </a:solidFill>
                <a:latin typeface="Times New Roman" pitchFamily="18" charset="0"/>
                <a:cs typeface="Times New Roman" pitchFamily="18" charset="0"/>
              </a:rPr>
              <a:t>Multi </a:t>
            </a:r>
            <a:r>
              <a:rPr lang="en-US" dirty="0">
                <a:solidFill>
                  <a:schemeClr val="tx1"/>
                </a:solidFill>
                <a:latin typeface="Times New Roman" pitchFamily="18" charset="0"/>
                <a:cs typeface="Times New Roman" pitchFamily="18" charset="0"/>
              </a:rPr>
              <a:t>Tier Trace Back Routing Protocol</a:t>
            </a:r>
          </a:p>
        </p:txBody>
      </p:sp>
      <p:pic>
        <p:nvPicPr>
          <p:cNvPr id="2" name="Picture 1"/>
          <p:cNvPicPr>
            <a:picLocks noChangeAspect="1"/>
          </p:cNvPicPr>
          <p:nvPr/>
        </p:nvPicPr>
        <p:blipFill>
          <a:blip r:embed="rId2"/>
          <a:stretch>
            <a:fillRect/>
          </a:stretch>
        </p:blipFill>
        <p:spPr>
          <a:xfrm>
            <a:off x="456447" y="3352800"/>
            <a:ext cx="8687553" cy="3359624"/>
          </a:xfrm>
          <a:prstGeom prst="rect">
            <a:avLst/>
          </a:prstGeom>
        </p:spPr>
      </p:pic>
      <p:sp>
        <p:nvSpPr>
          <p:cNvPr id="3" name="TextBox 2"/>
          <p:cNvSpPr txBox="1"/>
          <p:nvPr/>
        </p:nvSpPr>
        <p:spPr>
          <a:xfrm>
            <a:off x="2942541" y="6504590"/>
            <a:ext cx="3030317" cy="369332"/>
          </a:xfrm>
          <a:prstGeom prst="rect">
            <a:avLst/>
          </a:prstGeom>
          <a:noFill/>
        </p:spPr>
        <p:txBody>
          <a:bodyPr wrap="none" rtlCol="0">
            <a:spAutoFit/>
          </a:bodyPr>
          <a:lstStyle/>
          <a:p>
            <a:r>
              <a:rPr lang="en-US" dirty="0" smtClean="0"/>
              <a:t>Fig 4: Minimum Spanning Tree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381000"/>
            <a:ext cx="3505200" cy="457200"/>
          </a:xfrm>
        </p:spPr>
        <p:txBody>
          <a:bodyPr>
            <a:noAutofit/>
          </a:bodyPr>
          <a:lstStyle/>
          <a:p>
            <a:r>
              <a:rPr lang="en-US" sz="3200" b="1" dirty="0" smtClean="0">
                <a:latin typeface="Times New Roman" pitchFamily="18" charset="0"/>
                <a:cs typeface="Times New Roman" pitchFamily="18" charset="0"/>
              </a:rPr>
              <a:t>Algorithm</a:t>
            </a:r>
            <a:endParaRPr lang="en-US" sz="3200" b="1" dirty="0">
              <a:latin typeface="Times New Roman" pitchFamily="18" charset="0"/>
              <a:cs typeface="Times New Roman" pitchFamily="18" charset="0"/>
            </a:endParaRPr>
          </a:p>
        </p:txBody>
      </p:sp>
      <p:sp>
        <p:nvSpPr>
          <p:cNvPr id="3" name="Content Placeholder 2"/>
          <p:cNvSpPr>
            <a:spLocks noGrp="1"/>
          </p:cNvSpPr>
          <p:nvPr>
            <p:ph type="subTitle" idx="1"/>
          </p:nvPr>
        </p:nvSpPr>
        <p:spPr>
          <a:xfrm>
            <a:off x="228600" y="1219200"/>
            <a:ext cx="8610600" cy="5257800"/>
          </a:xfrm>
        </p:spPr>
        <p:txBody>
          <a:bodyPr>
            <a:normAutofit fontScale="55000" lnSpcReduction="20000"/>
          </a:bodyPr>
          <a:lstStyle/>
          <a:p>
            <a:pPr algn="just">
              <a:lnSpc>
                <a:spcPct val="120000"/>
              </a:lnSpc>
              <a:buNone/>
            </a:pPr>
            <a:r>
              <a:rPr lang="en-US" sz="3600" dirty="0" smtClean="0">
                <a:solidFill>
                  <a:schemeClr val="tx1"/>
                </a:solidFill>
                <a:latin typeface="Times New Roman" pitchFamily="18" charset="0"/>
                <a:cs typeface="Times New Roman" pitchFamily="18" charset="0"/>
              </a:rPr>
              <a:t>Step1: Deploy nodes in a specified or decided area in a uniform/Random manner </a:t>
            </a: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p>
          <a:p>
            <a:pPr algn="just">
              <a:lnSpc>
                <a:spcPct val="120000"/>
              </a:lnSpc>
              <a:buNone/>
            </a:pP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and initialize each node with some initial energy and classify these nodes in</a:t>
            </a:r>
          </a:p>
          <a:p>
            <a:pPr algn="just">
              <a:lnSpc>
                <a:spcPct val="120000"/>
              </a:lnSpc>
              <a:buNone/>
            </a:pP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the form of tiers on the basis of distance  from the base station.</a:t>
            </a:r>
          </a:p>
          <a:p>
            <a:pPr algn="just">
              <a:lnSpc>
                <a:spcPct val="120000"/>
              </a:lnSpc>
              <a:buNone/>
            </a:pPr>
            <a:r>
              <a:rPr lang="en-US" sz="3600" dirty="0" smtClean="0">
                <a:solidFill>
                  <a:schemeClr val="tx1"/>
                </a:solidFill>
                <a:latin typeface="Times New Roman" pitchFamily="18" charset="0"/>
                <a:cs typeface="Times New Roman" pitchFamily="18" charset="0"/>
              </a:rPr>
              <a:t>Step 2: Generate MST by using prims algorithm.</a:t>
            </a:r>
          </a:p>
          <a:p>
            <a:pPr algn="just">
              <a:lnSpc>
                <a:spcPct val="120000"/>
              </a:lnSpc>
              <a:buNone/>
            </a:pPr>
            <a:r>
              <a:rPr lang="en-US" sz="3600" dirty="0" smtClean="0">
                <a:solidFill>
                  <a:schemeClr val="tx1"/>
                </a:solidFill>
                <a:latin typeface="Times New Roman" pitchFamily="18" charset="0"/>
                <a:cs typeface="Times New Roman" pitchFamily="18" charset="0"/>
              </a:rPr>
              <a:t>Step 3: Select a node having highest energy in tier 1 as head node. If its energy is   </a:t>
            </a:r>
          </a:p>
          <a:p>
            <a:pPr algn="just">
              <a:lnSpc>
                <a:spcPct val="120000"/>
              </a:lnSpc>
              <a:buNone/>
            </a:pPr>
            <a:r>
              <a:rPr lang="en-US" sz="3600" dirty="0" smtClean="0">
                <a:solidFill>
                  <a:schemeClr val="tx1"/>
                </a:solidFill>
                <a:latin typeface="Times New Roman" pitchFamily="18" charset="0"/>
                <a:cs typeface="Times New Roman" pitchFamily="18" charset="0"/>
              </a:rPr>
              <a:t>             greater than the required transmission energy 	then it can transmit the data  </a:t>
            </a:r>
          </a:p>
          <a:p>
            <a:pPr algn="just">
              <a:lnSpc>
                <a:spcPct val="120000"/>
              </a:lnSpc>
              <a:buNone/>
            </a:pP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to base station .</a:t>
            </a:r>
          </a:p>
          <a:p>
            <a:pPr algn="just">
              <a:lnSpc>
                <a:spcPct val="120000"/>
              </a:lnSpc>
            </a:pPr>
            <a:r>
              <a:rPr lang="en-US" sz="3600" dirty="0" smtClean="0">
                <a:solidFill>
                  <a:schemeClr val="tx1"/>
                </a:solidFill>
                <a:latin typeface="Times New Roman" pitchFamily="18" charset="0"/>
                <a:cs typeface="Times New Roman" pitchFamily="18" charset="0"/>
              </a:rPr>
              <a:t>Step 4: On transmitting data to base station, deduct energy from head node and  </a:t>
            </a:r>
          </a:p>
          <a:p>
            <a:pPr algn="just">
              <a:lnSpc>
                <a:spcPct val="120000"/>
              </a:lnSpc>
            </a:pPr>
            <a:r>
              <a:rPr lang="en-US" sz="3600" dirty="0" smtClean="0">
                <a:solidFill>
                  <a:schemeClr val="tx1"/>
                </a:solidFill>
                <a:latin typeface="Times New Roman" pitchFamily="18" charset="0"/>
                <a:cs typeface="Times New Roman" pitchFamily="18" charset="0"/>
              </a:rPr>
              <a:t>             when its energy goes below dead </a:t>
            </a:r>
            <a:r>
              <a:rPr lang="en-US" sz="3600" dirty="0">
                <a:solidFill>
                  <a:schemeClr val="tx1"/>
                </a:solidFill>
                <a:latin typeface="Times New Roman" pitchFamily="18" charset="0"/>
                <a:cs typeface="Times New Roman" pitchFamily="18" charset="0"/>
              </a:rPr>
              <a:t>energy then </a:t>
            </a:r>
            <a:r>
              <a:rPr lang="en-US" sz="3600" dirty="0" smtClean="0">
                <a:solidFill>
                  <a:schemeClr val="tx1"/>
                </a:solidFill>
                <a:latin typeface="Times New Roman" pitchFamily="18" charset="0"/>
                <a:cs typeface="Times New Roman" pitchFamily="18" charset="0"/>
              </a:rPr>
              <a:t>that  </a:t>
            </a:r>
            <a:r>
              <a:rPr lang="en-US" sz="3600" dirty="0">
                <a:solidFill>
                  <a:schemeClr val="tx1"/>
                </a:solidFill>
                <a:latin typeface="Times New Roman" pitchFamily="18" charset="0"/>
                <a:cs typeface="Times New Roman" pitchFamily="18" charset="0"/>
              </a:rPr>
              <a:t>node  is </a:t>
            </a:r>
            <a:r>
              <a:rPr lang="en-US" sz="3600" dirty="0" smtClean="0">
                <a:solidFill>
                  <a:schemeClr val="tx1"/>
                </a:solidFill>
                <a:latin typeface="Times New Roman" pitchFamily="18" charset="0"/>
                <a:cs typeface="Times New Roman" pitchFamily="18" charset="0"/>
              </a:rPr>
              <a:t>discarded.</a:t>
            </a:r>
          </a:p>
          <a:p>
            <a:pPr algn="just">
              <a:lnSpc>
                <a:spcPct val="120000"/>
              </a:lnSpc>
            </a:pPr>
            <a:r>
              <a:rPr lang="en-US" sz="3600" dirty="0">
                <a:solidFill>
                  <a:schemeClr val="tx1"/>
                </a:solidFill>
                <a:latin typeface="Times New Roman" pitchFamily="18" charset="0"/>
                <a:cs typeface="Times New Roman" pitchFamily="18" charset="0"/>
              </a:rPr>
              <a:t>Step 5: Now choose another node from tier 1 on the basis of condition described 	in  </a:t>
            </a:r>
            <a:r>
              <a:rPr lang="en-US" sz="3600" dirty="0" smtClean="0">
                <a:solidFill>
                  <a:schemeClr val="tx1"/>
                </a:solidFill>
                <a:latin typeface="Times New Roman" pitchFamily="18" charset="0"/>
                <a:cs typeface="Times New Roman" pitchFamily="18" charset="0"/>
              </a:rPr>
              <a:t>    </a:t>
            </a:r>
          </a:p>
          <a:p>
            <a:pPr algn="just">
              <a:lnSpc>
                <a:spcPct val="120000"/>
              </a:lnSpc>
            </a:pP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step3</a:t>
            </a:r>
            <a:r>
              <a:rPr lang="en-US" sz="3600" dirty="0">
                <a:solidFill>
                  <a:schemeClr val="tx1"/>
                </a:solidFill>
                <a:latin typeface="Times New Roman" pitchFamily="18" charset="0"/>
                <a:cs typeface="Times New Roman" pitchFamily="18" charset="0"/>
              </a:rPr>
              <a:t>. Continue selecting nodes from </a:t>
            </a:r>
            <a:r>
              <a:rPr lang="en-US" sz="3600" dirty="0" smtClean="0">
                <a:solidFill>
                  <a:schemeClr val="tx1"/>
                </a:solidFill>
                <a:latin typeface="Times New Roman" pitchFamily="18" charset="0"/>
                <a:cs typeface="Times New Roman" pitchFamily="18" charset="0"/>
              </a:rPr>
              <a:t>tier </a:t>
            </a:r>
            <a:r>
              <a:rPr lang="en-US" sz="3600" dirty="0">
                <a:solidFill>
                  <a:schemeClr val="tx1"/>
                </a:solidFill>
                <a:latin typeface="Times New Roman" pitchFamily="18" charset="0"/>
                <a:cs typeface="Times New Roman" pitchFamily="18" charset="0"/>
              </a:rPr>
              <a:t>1 till there is no such 	node </a:t>
            </a:r>
            <a:r>
              <a:rPr lang="en-US" sz="3600" dirty="0" smtClean="0">
                <a:solidFill>
                  <a:schemeClr val="tx1"/>
                </a:solidFill>
                <a:latin typeface="Times New Roman" pitchFamily="18" charset="0"/>
                <a:cs typeface="Times New Roman" pitchFamily="18" charset="0"/>
              </a:rPr>
              <a:t>left</a:t>
            </a:r>
          </a:p>
          <a:p>
            <a:pPr algn="just">
              <a:lnSpc>
                <a:spcPct val="120000"/>
              </a:lnSpc>
            </a:pPr>
            <a:r>
              <a:rPr lang="en-US" sz="3600" dirty="0">
                <a:solidFill>
                  <a:schemeClr val="tx1"/>
                </a:solidFill>
                <a:latin typeface="Times New Roman" pitchFamily="18" charset="0"/>
                <a:cs typeface="Times New Roman" pitchFamily="18" charset="0"/>
              </a:rPr>
              <a:t> </a:t>
            </a:r>
            <a:r>
              <a:rPr lang="en-US" sz="3600" dirty="0" smtClean="0">
                <a:solidFill>
                  <a:schemeClr val="tx1"/>
                </a:solidFill>
                <a:latin typeface="Times New Roman" pitchFamily="18" charset="0"/>
                <a:cs typeface="Times New Roman" pitchFamily="18" charset="0"/>
              </a:rPr>
              <a:t>           </a:t>
            </a:r>
            <a:r>
              <a:rPr lang="en-US" sz="3600" dirty="0">
                <a:solidFill>
                  <a:schemeClr val="tx1"/>
                </a:solidFill>
                <a:latin typeface="Times New Roman" pitchFamily="18" charset="0"/>
                <a:cs typeface="Times New Roman" pitchFamily="18" charset="0"/>
              </a:rPr>
              <a:t>in tier 1 whose energy is </a:t>
            </a:r>
            <a:r>
              <a:rPr lang="en-US" sz="3600" dirty="0" smtClean="0">
                <a:solidFill>
                  <a:schemeClr val="tx1"/>
                </a:solidFill>
                <a:latin typeface="Times New Roman" pitchFamily="18" charset="0"/>
                <a:cs typeface="Times New Roman" pitchFamily="18" charset="0"/>
              </a:rPr>
              <a:t>greater </a:t>
            </a:r>
            <a:r>
              <a:rPr lang="en-US" sz="3600" dirty="0">
                <a:solidFill>
                  <a:schemeClr val="tx1"/>
                </a:solidFill>
                <a:latin typeface="Times New Roman" pitchFamily="18" charset="0"/>
                <a:cs typeface="Times New Roman" pitchFamily="18" charset="0"/>
              </a:rPr>
              <a:t>than threshold </a:t>
            </a:r>
            <a:r>
              <a:rPr lang="en-US" sz="3600" dirty="0" smtClean="0">
                <a:solidFill>
                  <a:schemeClr val="tx1"/>
                </a:solidFill>
                <a:latin typeface="Times New Roman" pitchFamily="18" charset="0"/>
                <a:cs typeface="Times New Roman" pitchFamily="18" charset="0"/>
              </a:rPr>
              <a:t>energy.</a:t>
            </a:r>
          </a:p>
          <a:p>
            <a:pPr algn="just">
              <a:lnSpc>
                <a:spcPct val="120000"/>
              </a:lnSpc>
            </a:pPr>
            <a:r>
              <a:rPr lang="en-US" sz="3600" dirty="0" smtClean="0">
                <a:solidFill>
                  <a:schemeClr val="tx1"/>
                </a:solidFill>
                <a:latin typeface="Times New Roman" pitchFamily="18" charset="0"/>
                <a:cs typeface="Times New Roman" pitchFamily="18" charset="0"/>
              </a:rPr>
              <a:t>Step 6: Now </a:t>
            </a:r>
            <a:r>
              <a:rPr lang="en-US" sz="3600" dirty="0">
                <a:solidFill>
                  <a:schemeClr val="tx1"/>
                </a:solidFill>
                <a:latin typeface="Times New Roman" pitchFamily="18" charset="0"/>
                <a:cs typeface="Times New Roman" pitchFamily="18" charset="0"/>
              </a:rPr>
              <a:t>select a node having energy greater than transmission energy  </a:t>
            </a:r>
            <a:r>
              <a:rPr lang="en-US" sz="3600" dirty="0" smtClean="0">
                <a:solidFill>
                  <a:schemeClr val="tx1"/>
                </a:solidFill>
                <a:latin typeface="Times New Roman" pitchFamily="18" charset="0"/>
                <a:cs typeface="Times New Roman" pitchFamily="18" charset="0"/>
              </a:rPr>
              <a:t>from</a:t>
            </a:r>
          </a:p>
          <a:p>
            <a:pPr algn="just">
              <a:lnSpc>
                <a:spcPct val="120000"/>
              </a:lnSpc>
            </a:pPr>
            <a:r>
              <a:rPr lang="en-US" sz="3600" dirty="0" smtClean="0">
                <a:solidFill>
                  <a:schemeClr val="tx1"/>
                </a:solidFill>
                <a:latin typeface="Times New Roman" pitchFamily="18" charset="0"/>
                <a:cs typeface="Times New Roman" pitchFamily="18" charset="0"/>
              </a:rPr>
              <a:t>             next tier and then transmit data to base station from that node.</a:t>
            </a:r>
          </a:p>
          <a:p>
            <a:pPr algn="just">
              <a:lnSpc>
                <a:spcPct val="120000"/>
              </a:lnSpc>
            </a:pPr>
            <a:endParaRPr lang="en-US" sz="3600" dirty="0">
              <a:solidFill>
                <a:schemeClr val="tx1"/>
              </a:solidFill>
              <a:latin typeface="Times New Roman" pitchFamily="18" charset="0"/>
              <a:cs typeface="Times New Roman" pitchFamily="18" charset="0"/>
            </a:endParaRPr>
          </a:p>
          <a:p>
            <a:pPr algn="just">
              <a:lnSpc>
                <a:spcPct val="120000"/>
              </a:lnSpc>
            </a:pPr>
            <a:endParaRPr lang="en-US" sz="3600" dirty="0" smtClean="0">
              <a:solidFill>
                <a:schemeClr val="tx1"/>
              </a:solidFill>
              <a:latin typeface="Times New Roman" pitchFamily="18" charset="0"/>
              <a:cs typeface="Times New Roman" pitchFamily="18" charset="0"/>
            </a:endParaRPr>
          </a:p>
          <a:p>
            <a:pPr algn="just">
              <a:lnSpc>
                <a:spcPct val="120000"/>
              </a:lnSpc>
              <a:buNone/>
            </a:pPr>
            <a:endParaRPr lang="en-US" sz="6200" dirty="0" smtClean="0">
              <a:solidFill>
                <a:schemeClr val="tx1"/>
              </a:solidFill>
              <a:latin typeface="Times New Roman" pitchFamily="18" charset="0"/>
              <a:cs typeface="Times New Roman" pitchFamily="18" charset="0"/>
            </a:endParaRPr>
          </a:p>
          <a:p>
            <a:pPr algn="just">
              <a:lnSpc>
                <a:spcPct val="120000"/>
              </a:lnSpc>
              <a:buNone/>
            </a:pPr>
            <a:endParaRPr lang="en-US" sz="96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458200" cy="5821363"/>
          </a:xfrm>
        </p:spPr>
        <p:txBody>
          <a:bodyPr>
            <a:noAutofit/>
          </a:bodyPr>
          <a:lstStyle/>
          <a:p>
            <a:pPr>
              <a:buNone/>
            </a:pPr>
            <a:r>
              <a:rPr lang="en-US" sz="2000" dirty="0" smtClean="0">
                <a:latin typeface="Times New Roman" pitchFamily="18" charset="0"/>
                <a:cs typeface="Times New Roman" pitchFamily="18" charset="0"/>
              </a:rPr>
              <a:t>Step 7: Continue selecting nodes and going to next tier till tier id gets equals to 4.</a:t>
            </a:r>
          </a:p>
          <a:p>
            <a:pPr>
              <a:buNone/>
            </a:pPr>
            <a:r>
              <a:rPr lang="en-US" sz="2000" dirty="0" smtClean="0">
                <a:latin typeface="Times New Roman" pitchFamily="18" charset="0"/>
                <a:cs typeface="Times New Roman" pitchFamily="18" charset="0"/>
              </a:rPr>
              <a:t>Step 8: At this stage define a new threshold value which is half of the previous      </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one and tier id is set to 1.</a:t>
            </a:r>
          </a:p>
          <a:p>
            <a:pPr>
              <a:buNone/>
            </a:pPr>
            <a:r>
              <a:rPr lang="en-US" sz="2000" dirty="0" smtClean="0">
                <a:latin typeface="Times New Roman" pitchFamily="18" charset="0"/>
                <a:cs typeface="Times New Roman" pitchFamily="18" charset="0"/>
              </a:rPr>
              <a:t>Step 9: Now again tier1 will be executed and this whole process is repeated till</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threshold energy goes below dead energy which will take the whole       </a:t>
            </a:r>
          </a:p>
          <a:p>
            <a:pPr>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network down.</a:t>
            </a:r>
          </a:p>
          <a:p>
            <a:pPr>
              <a:buNone/>
            </a:pPr>
            <a:endParaRPr lang="en-US" sz="2000" dirty="0">
              <a:latin typeface="Times New Roman" pitchFamily="18" charset="0"/>
              <a:cs typeface="Times New Roman" pitchFamily="18" charset="0"/>
            </a:endParaRPr>
          </a:p>
          <a:p>
            <a:pPr marL="0" lvl="0" indent="0" algn="just">
              <a:buNone/>
            </a:pPr>
            <a:r>
              <a:rPr lang="en-US" sz="2400" b="1" u="sng" dirty="0" smtClean="0">
                <a:solidFill>
                  <a:prstClr val="black"/>
                </a:solidFill>
                <a:latin typeface="Times New Roman" pitchFamily="18" charset="0"/>
                <a:cs typeface="Times New Roman" pitchFamily="18" charset="0"/>
              </a:rPr>
              <a:t>Multipath Routing Algorithm</a:t>
            </a:r>
            <a:endParaRPr lang="en-US" sz="2400" b="1" u="sng" dirty="0">
              <a:solidFill>
                <a:prstClr val="black"/>
              </a:solidFill>
              <a:latin typeface="Times New Roman" pitchFamily="18" charset="0"/>
              <a:cs typeface="Times New Roman" pitchFamily="18" charset="0"/>
            </a:endParaRPr>
          </a:p>
          <a:p>
            <a:pPr marL="514350" lvl="0" indent="-514350" algn="just">
              <a:buNone/>
            </a:pPr>
            <a:r>
              <a:rPr lang="en-US" dirty="0">
                <a:solidFill>
                  <a:prstClr val="black"/>
                </a:solidFill>
              </a:rPr>
              <a:t>		</a:t>
            </a:r>
            <a:r>
              <a:rPr lang="en-US" sz="2400" dirty="0">
                <a:solidFill>
                  <a:prstClr val="black"/>
                </a:solidFill>
                <a:latin typeface="Times New Roman" pitchFamily="18" charset="0"/>
                <a:cs typeface="Times New Roman" pitchFamily="18" charset="0"/>
              </a:rPr>
              <a:t>The model incorporates two basic features:  </a:t>
            </a:r>
          </a:p>
          <a:p>
            <a:pPr marL="1428750" lvl="2" indent="-514350" algn="just">
              <a:buFont typeface="+mj-lt"/>
              <a:buAutoNum type="arabicPeriod"/>
            </a:pPr>
            <a:r>
              <a:rPr lang="en-US" dirty="0" smtClean="0">
                <a:solidFill>
                  <a:prstClr val="black"/>
                </a:solidFill>
                <a:latin typeface="Times New Roman" pitchFamily="18" charset="0"/>
                <a:cs typeface="Times New Roman" pitchFamily="18" charset="0"/>
              </a:rPr>
              <a:t>Find multiple  shortest path using source to destination</a:t>
            </a:r>
            <a:endParaRPr lang="en-US" dirty="0">
              <a:solidFill>
                <a:prstClr val="black"/>
              </a:solidFill>
              <a:latin typeface="Times New Roman" pitchFamily="18" charset="0"/>
              <a:cs typeface="Times New Roman" pitchFamily="18" charset="0"/>
            </a:endParaRPr>
          </a:p>
          <a:p>
            <a:pPr marL="914400" lvl="2" indent="0" algn="just">
              <a:buNone/>
            </a:pPr>
            <a:r>
              <a:rPr lang="en-US" dirty="0" smtClean="0">
                <a:solidFill>
                  <a:prstClr val="black"/>
                </a:solidFill>
                <a:latin typeface="Times New Roman" pitchFamily="18" charset="0"/>
                <a:cs typeface="Times New Roman" pitchFamily="18" charset="0"/>
              </a:rPr>
              <a:t>2     Find best path by using Fuzzy cardinal priority ranking </a:t>
            </a:r>
            <a:endParaRPr lang="en-US" dirty="0">
              <a:solidFill>
                <a:prstClr val="black"/>
              </a:solidFill>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3810000"/>
            <a:ext cx="8229600" cy="2773363"/>
          </a:xfrm>
        </p:spPr>
        <p:txBody>
          <a:bodyPr/>
          <a:lstStyle/>
          <a:p>
            <a:pPr marL="514350" lvl="0" indent="-514350" algn="just">
              <a:buNone/>
            </a:pPr>
            <a:endParaRPr lang="en-US" sz="2400" b="1" u="sng" dirty="0" smtClean="0">
              <a:latin typeface="Times New Roman" panose="02020603050405020304" pitchFamily="18" charset="0"/>
              <a:cs typeface="Times New Roman" panose="02020603050405020304" pitchFamily="18" charset="0"/>
            </a:endParaRPr>
          </a:p>
          <a:p>
            <a:pPr marL="514350" lvl="0" indent="-514350" algn="just">
              <a:buNone/>
            </a:pPr>
            <a:r>
              <a:rPr lang="en-US" sz="2400" b="1" u="sng" dirty="0" smtClean="0">
                <a:latin typeface="Times New Roman" panose="02020603050405020304" pitchFamily="18" charset="0"/>
                <a:cs typeface="Times New Roman" panose="02020603050405020304" pitchFamily="18" charset="0"/>
              </a:rPr>
              <a:t>Single </a:t>
            </a:r>
            <a:r>
              <a:rPr lang="en-US" sz="2400" b="1" u="sng" dirty="0">
                <a:latin typeface="Times New Roman" panose="02020603050405020304" pitchFamily="18" charset="0"/>
                <a:cs typeface="Times New Roman" panose="02020603050405020304" pitchFamily="18" charset="0"/>
              </a:rPr>
              <a:t>Path Routing </a:t>
            </a:r>
            <a:r>
              <a:rPr lang="en-US" sz="2400" b="1" u="sng" dirty="0" smtClean="0">
                <a:latin typeface="Times New Roman" panose="02020603050405020304" pitchFamily="18" charset="0"/>
                <a:cs typeface="Times New Roman" panose="02020603050405020304" pitchFamily="18" charset="0"/>
              </a:rPr>
              <a:t>Algorithm</a:t>
            </a:r>
            <a:endParaRPr lang="en-US" sz="2400" u="sng" dirty="0" smtClean="0">
              <a:solidFill>
                <a:prstClr val="black"/>
              </a:solidFill>
              <a:latin typeface="Times New Roman" pitchFamily="18" charset="0"/>
              <a:cs typeface="Times New Roman" pitchFamily="18" charset="0"/>
            </a:endParaRPr>
          </a:p>
          <a:p>
            <a:pPr marL="514350" lvl="0" indent="-514350" algn="just">
              <a:buNone/>
            </a:pPr>
            <a:r>
              <a:rPr lang="en-US" sz="2000" dirty="0" smtClean="0">
                <a:solidFill>
                  <a:prstClr val="black"/>
                </a:solidFill>
                <a:latin typeface="Times New Roman" pitchFamily="18" charset="0"/>
                <a:cs typeface="Times New Roman" pitchFamily="18" charset="0"/>
              </a:rPr>
              <a:t>The </a:t>
            </a:r>
            <a:r>
              <a:rPr lang="en-US" sz="2000" dirty="0">
                <a:solidFill>
                  <a:prstClr val="black"/>
                </a:solidFill>
                <a:latin typeface="Times New Roman" pitchFamily="18" charset="0"/>
                <a:cs typeface="Times New Roman" pitchFamily="18" charset="0"/>
              </a:rPr>
              <a:t>model incorporates two basic features:  </a:t>
            </a:r>
            <a:endParaRPr lang="en-US" sz="2000" dirty="0" smtClean="0">
              <a:solidFill>
                <a:prstClr val="black"/>
              </a:solidFill>
              <a:latin typeface="Times New Roman" pitchFamily="18" charset="0"/>
              <a:cs typeface="Times New Roman" pitchFamily="18" charset="0"/>
            </a:endParaRPr>
          </a:p>
          <a:p>
            <a:pPr algn="just"/>
            <a:r>
              <a:rPr lang="en-US" sz="2000" dirty="0" smtClean="0">
                <a:solidFill>
                  <a:prstClr val="black"/>
                </a:solidFill>
                <a:latin typeface="Times New Roman" pitchFamily="18" charset="0"/>
                <a:cs typeface="Times New Roman" pitchFamily="18" charset="0"/>
              </a:rPr>
              <a:t>Find single shortest </a:t>
            </a:r>
            <a:r>
              <a:rPr lang="en-US" sz="2000" dirty="0">
                <a:solidFill>
                  <a:prstClr val="black"/>
                </a:solidFill>
                <a:latin typeface="Times New Roman" pitchFamily="18" charset="0"/>
                <a:cs typeface="Times New Roman" pitchFamily="18" charset="0"/>
              </a:rPr>
              <a:t>path using source to </a:t>
            </a:r>
            <a:r>
              <a:rPr lang="en-US" sz="2000" dirty="0" smtClean="0">
                <a:solidFill>
                  <a:prstClr val="black"/>
                </a:solidFill>
                <a:latin typeface="Times New Roman" pitchFamily="18" charset="0"/>
                <a:cs typeface="Times New Roman" pitchFamily="18" charset="0"/>
              </a:rPr>
              <a:t>destination</a:t>
            </a:r>
          </a:p>
          <a:p>
            <a:pPr algn="just"/>
            <a:r>
              <a:rPr lang="en-US" sz="2000" dirty="0" smtClean="0">
                <a:solidFill>
                  <a:prstClr val="black"/>
                </a:solidFill>
                <a:latin typeface="Times New Roman" pitchFamily="18" charset="0"/>
                <a:cs typeface="Times New Roman" pitchFamily="18" charset="0"/>
              </a:rPr>
              <a:t>Find </a:t>
            </a:r>
            <a:r>
              <a:rPr lang="en-US" sz="2000" dirty="0">
                <a:solidFill>
                  <a:prstClr val="black"/>
                </a:solidFill>
                <a:latin typeface="Times New Roman" pitchFamily="18" charset="0"/>
                <a:cs typeface="Times New Roman" pitchFamily="18" charset="0"/>
              </a:rPr>
              <a:t>best </a:t>
            </a:r>
            <a:r>
              <a:rPr lang="en-US" sz="2000" dirty="0" smtClean="0">
                <a:solidFill>
                  <a:prstClr val="black"/>
                </a:solidFill>
                <a:latin typeface="Times New Roman" pitchFamily="18" charset="0"/>
                <a:cs typeface="Times New Roman" pitchFamily="18" charset="0"/>
              </a:rPr>
              <a:t>hop </a:t>
            </a:r>
            <a:r>
              <a:rPr lang="en-US" sz="2000" dirty="0">
                <a:solidFill>
                  <a:prstClr val="black"/>
                </a:solidFill>
                <a:latin typeface="Times New Roman" pitchFamily="18" charset="0"/>
                <a:cs typeface="Times New Roman" pitchFamily="18" charset="0"/>
              </a:rPr>
              <a:t>by using Fuzzy cardinal priority ranking </a:t>
            </a:r>
          </a:p>
          <a:p>
            <a:endParaRPr lang="en-US" sz="2000" dirty="0">
              <a:latin typeface="Times New Roman" pitchFamily="18" charset="0"/>
              <a:cs typeface="Times New Roman" pitchFamily="18"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299" y="274638"/>
            <a:ext cx="8227325" cy="3078162"/>
          </a:xfrm>
          <a:prstGeom prst="rect">
            <a:avLst/>
          </a:prstGeom>
        </p:spPr>
      </p:pic>
      <p:sp>
        <p:nvSpPr>
          <p:cNvPr id="5" name="TextBox 4"/>
          <p:cNvSpPr txBox="1"/>
          <p:nvPr/>
        </p:nvSpPr>
        <p:spPr>
          <a:xfrm>
            <a:off x="3048000" y="3212068"/>
            <a:ext cx="2446054" cy="369332"/>
          </a:xfrm>
          <a:prstGeom prst="rect">
            <a:avLst/>
          </a:prstGeom>
          <a:noFill/>
        </p:spPr>
        <p:txBody>
          <a:bodyPr wrap="none" rtlCol="0">
            <a:spAutoFit/>
          </a:bodyPr>
          <a:lstStyle/>
          <a:p>
            <a:r>
              <a:rPr lang="en-US" dirty="0" smtClean="0"/>
              <a:t>Fig 5: Multipath </a:t>
            </a:r>
            <a:r>
              <a:rPr lang="en-US" dirty="0"/>
              <a:t>R</a:t>
            </a:r>
            <a:r>
              <a:rPr lang="en-US" dirty="0" smtClean="0"/>
              <a:t>outing</a:t>
            </a:r>
            <a:endParaRPr lang="en-US" dirty="0"/>
          </a:p>
        </p:txBody>
      </p:sp>
    </p:spTree>
    <p:extLst>
      <p:ext uri="{BB962C8B-B14F-4D97-AF65-F5344CB8AC3E}">
        <p14:creationId xmlns:p14="http://schemas.microsoft.com/office/powerpoint/2010/main" val="24296939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715962"/>
          </a:xfrm>
        </p:spPr>
        <p:txBody>
          <a:bodyPr>
            <a:noAutofit/>
          </a:bodyPr>
          <a:lstStyle/>
          <a:p>
            <a:r>
              <a:rPr lang="en-US" sz="3200" b="1" dirty="0" smtClean="0">
                <a:latin typeface="Times New Roman" panose="02020603050405020304" pitchFamily="18" charset="0"/>
                <a:cs typeface="Times New Roman" panose="02020603050405020304" pitchFamily="18" charset="0"/>
              </a:rPr>
              <a:t>Algorithm MPRA</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90600"/>
            <a:ext cx="8229600" cy="5638800"/>
          </a:xfrm>
        </p:spPr>
        <p:txBody>
          <a:bodyPr>
            <a:noAutofit/>
          </a:bodyPr>
          <a:lstStyle/>
          <a:p>
            <a:r>
              <a:rPr lang="en-US" sz="1600" b="1" dirty="0" smtClean="0">
                <a:latin typeface="Times New Roman" panose="02020603050405020304" pitchFamily="18" charset="0"/>
                <a:cs typeface="Times New Roman" panose="02020603050405020304" pitchFamily="18" charset="0"/>
              </a:rPr>
              <a:t>Step1:</a:t>
            </a:r>
            <a:r>
              <a:rPr lang="en-US" sz="1600" dirty="0" smtClean="0">
                <a:latin typeface="Times New Roman" panose="02020603050405020304" pitchFamily="18" charset="0"/>
                <a:cs typeface="Times New Roman" panose="02020603050405020304" pitchFamily="18" charset="0"/>
              </a:rPr>
              <a:t> Deploy nodes in a specified or decided sensing field in a random manner and initialize each node with some amount of initialize energy.</a:t>
            </a:r>
          </a:p>
          <a:p>
            <a:r>
              <a:rPr lang="en-US" sz="1600" b="1" dirty="0" smtClean="0">
                <a:latin typeface="Times New Roman" panose="02020603050405020304" pitchFamily="18" charset="0"/>
                <a:cs typeface="Times New Roman" panose="02020603050405020304" pitchFamily="18" charset="0"/>
              </a:rPr>
              <a:t>Step2:</a:t>
            </a:r>
            <a:r>
              <a:rPr lang="en-US" sz="1600" dirty="0" smtClean="0">
                <a:latin typeface="Times New Roman" panose="02020603050405020304" pitchFamily="18" charset="0"/>
                <a:cs typeface="Times New Roman" panose="02020603050405020304" pitchFamily="18" charset="0"/>
              </a:rPr>
              <a:t> Delay of particular link is distributed randomly in a network.</a:t>
            </a:r>
          </a:p>
          <a:p>
            <a:r>
              <a:rPr lang="en-US" sz="1600" b="1" dirty="0" smtClean="0">
                <a:latin typeface="Times New Roman" panose="02020603050405020304" pitchFamily="18" charset="0"/>
                <a:cs typeface="Times New Roman" panose="02020603050405020304" pitchFamily="18" charset="0"/>
              </a:rPr>
              <a:t>Step3:</a:t>
            </a:r>
            <a:r>
              <a:rPr lang="en-US" sz="1600" dirty="0" smtClean="0">
                <a:latin typeface="Times New Roman" panose="02020603050405020304" pitchFamily="18" charset="0"/>
                <a:cs typeface="Times New Roman" panose="02020603050405020304" pitchFamily="18" charset="0"/>
              </a:rPr>
              <a:t> Assign a unique identification number to each node 0in a network.</a:t>
            </a:r>
          </a:p>
          <a:p>
            <a:r>
              <a:rPr lang="en-US" sz="1600" b="1" dirty="0" smtClean="0">
                <a:latin typeface="Times New Roman" panose="02020603050405020304" pitchFamily="18" charset="0"/>
                <a:cs typeface="Times New Roman" panose="02020603050405020304" pitchFamily="18" charset="0"/>
              </a:rPr>
              <a:t>Step4:</a:t>
            </a:r>
            <a:r>
              <a:rPr lang="en-US" sz="1600" dirty="0" smtClean="0">
                <a:latin typeface="Times New Roman" panose="02020603050405020304" pitchFamily="18" charset="0"/>
                <a:cs typeface="Times New Roman" panose="02020603050405020304" pitchFamily="18" charset="0"/>
              </a:rPr>
              <a:t> By the use of greedy approach find the multiple optimal or best paths from source node towards base station (BS) and stored in a routing table.</a:t>
            </a:r>
          </a:p>
          <a:p>
            <a:r>
              <a:rPr lang="en-US" sz="1600" b="1" dirty="0" smtClean="0">
                <a:latin typeface="Times New Roman" panose="02020603050405020304" pitchFamily="18" charset="0"/>
                <a:cs typeface="Times New Roman" panose="02020603050405020304" pitchFamily="18" charset="0"/>
              </a:rPr>
              <a:t>Step5:</a:t>
            </a:r>
            <a:r>
              <a:rPr lang="en-US" sz="1600" dirty="0" smtClean="0">
                <a:latin typeface="Times New Roman" panose="02020603050405020304" pitchFamily="18" charset="0"/>
                <a:cs typeface="Times New Roman" panose="02020603050405020304" pitchFamily="18" charset="0"/>
              </a:rPr>
              <a:t> Follow fuzzy cardinal priority ranking algorithm  to find the best optimal path by using the parameters  transmission energy, remaining energy, hop count and delay.</a:t>
            </a:r>
          </a:p>
          <a:p>
            <a:r>
              <a:rPr lang="en-US" sz="1600" b="1" dirty="0" smtClean="0">
                <a:latin typeface="Times New Roman" panose="02020603050405020304" pitchFamily="18" charset="0"/>
                <a:cs typeface="Times New Roman" panose="02020603050405020304" pitchFamily="18" charset="0"/>
              </a:rPr>
              <a:t>Step6:</a:t>
            </a:r>
            <a:r>
              <a:rPr lang="en-US" sz="1600" dirty="0" smtClean="0">
                <a:latin typeface="Times New Roman" panose="02020603050405020304" pitchFamily="18" charset="0"/>
                <a:cs typeface="Times New Roman" panose="02020603050405020304" pitchFamily="18" charset="0"/>
              </a:rPr>
              <a:t> If the optimal path is obtained in a result go to step 8. If the resultant is not an optimal path then go to step 7.</a:t>
            </a:r>
          </a:p>
          <a:p>
            <a:r>
              <a:rPr lang="en-US" sz="1600" b="1" dirty="0" smtClean="0">
                <a:latin typeface="Times New Roman" panose="02020603050405020304" pitchFamily="18" charset="0"/>
                <a:cs typeface="Times New Roman" panose="02020603050405020304" pitchFamily="18" charset="0"/>
              </a:rPr>
              <a:t>Step7:</a:t>
            </a:r>
            <a:r>
              <a:rPr lang="en-US" sz="1600" dirty="0" smtClean="0">
                <a:latin typeface="Times New Roman" panose="02020603050405020304" pitchFamily="18" charset="0"/>
                <a:cs typeface="Times New Roman" panose="02020603050405020304" pitchFamily="18" charset="0"/>
              </a:rPr>
              <a:t> If no path exists between node and base station in routing table then packet is dropped and go to step 10.</a:t>
            </a:r>
          </a:p>
          <a:p>
            <a:r>
              <a:rPr lang="en-US" sz="1600" b="1" dirty="0" smtClean="0">
                <a:latin typeface="Times New Roman" panose="02020603050405020304" pitchFamily="18" charset="0"/>
                <a:cs typeface="Times New Roman" panose="02020603050405020304" pitchFamily="18" charset="0"/>
              </a:rPr>
              <a:t>Step8:</a:t>
            </a:r>
            <a:r>
              <a:rPr lang="en-US" sz="1600" dirty="0" smtClean="0">
                <a:latin typeface="Times New Roman" panose="02020603050405020304" pitchFamily="18" charset="0"/>
                <a:cs typeface="Times New Roman" panose="02020603050405020304" pitchFamily="18" charset="0"/>
              </a:rPr>
              <a:t> Now the transmission of data take place through this path and this process will consume the energy (as specified in radio model) and increase the packet received variable by 1 go to step 10. If the remaining energy of any node is less than the required transmission and receiving energy then the node is considered as dead and the current path is discarded. Go to step 9.</a:t>
            </a:r>
          </a:p>
          <a:p>
            <a:r>
              <a:rPr lang="en-US" sz="1600" b="1" dirty="0" smtClean="0">
                <a:latin typeface="Times New Roman" panose="02020603050405020304" pitchFamily="18" charset="0"/>
                <a:cs typeface="Times New Roman" panose="02020603050405020304" pitchFamily="18" charset="0"/>
              </a:rPr>
              <a:t>Step9: </a:t>
            </a:r>
            <a:r>
              <a:rPr lang="en-US" sz="1600" dirty="0" smtClean="0">
                <a:latin typeface="Times New Roman" panose="02020603050405020304" pitchFamily="18" charset="0"/>
                <a:cs typeface="Times New Roman" panose="02020603050405020304" pitchFamily="18" charset="0"/>
              </a:rPr>
              <a:t>Now choose a next optimal path from the routing table and apply step 6.</a:t>
            </a:r>
          </a:p>
          <a:p>
            <a:r>
              <a:rPr lang="en-US" sz="1600" b="1" dirty="0" smtClean="0">
                <a:latin typeface="Times New Roman" panose="02020603050405020304" pitchFamily="18" charset="0"/>
                <a:cs typeface="Times New Roman" panose="02020603050405020304" pitchFamily="18" charset="0"/>
              </a:rPr>
              <a:t>Step10:</a:t>
            </a:r>
            <a:r>
              <a:rPr lang="en-US" sz="1600" dirty="0" smtClean="0">
                <a:latin typeface="Times New Roman" panose="02020603050405020304" pitchFamily="18" charset="0"/>
                <a:cs typeface="Times New Roman" panose="02020603050405020304" pitchFamily="18" charset="0"/>
              </a:rPr>
              <a:t> The process repeat until the energy of node is not equal to dead energy which will take the whole network down.</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8246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Algorithm Fuzzy Cardinal Priority Ranking</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8284" y="1455169"/>
            <a:ext cx="8229600" cy="4830763"/>
          </a:xfrm>
        </p:spPr>
        <p:txBody>
          <a:bodyPr>
            <a:noAutofit/>
          </a:bodyPr>
          <a:lstStyle/>
          <a:p>
            <a:r>
              <a:rPr lang="en-US" sz="1600" dirty="0"/>
              <a:t>/* Paths_ List is actually list of list in the form [(a, b, 2, 4, 1) (b, c, 3, 6, 1)] */</a:t>
            </a:r>
          </a:p>
          <a:p>
            <a:r>
              <a:rPr lang="en-US" sz="1600" b="1" dirty="0"/>
              <a:t>1: </a:t>
            </a:r>
            <a:r>
              <a:rPr lang="en-US" sz="1600" dirty="0"/>
              <a:t>Initialization</a:t>
            </a:r>
          </a:p>
          <a:p>
            <a:r>
              <a:rPr lang="en-US" sz="1600" b="1" dirty="0"/>
              <a:t>2: </a:t>
            </a:r>
            <a:r>
              <a:rPr lang="en-US" sz="1600" i="1" dirty="0"/>
              <a:t>Total Fuzzy Energy Cost</a:t>
            </a:r>
            <a:r>
              <a:rPr lang="en-US" sz="1600" dirty="0"/>
              <a:t>← 0</a:t>
            </a:r>
          </a:p>
          <a:p>
            <a:r>
              <a:rPr lang="en-US" sz="1600" b="1" dirty="0"/>
              <a:t>3: </a:t>
            </a:r>
            <a:r>
              <a:rPr lang="en-US" sz="1600" i="1" dirty="0"/>
              <a:t>Total Fuzzy Delay Cost</a:t>
            </a:r>
            <a:r>
              <a:rPr lang="en-US" sz="1600" dirty="0"/>
              <a:t>← 0</a:t>
            </a:r>
          </a:p>
          <a:p>
            <a:r>
              <a:rPr lang="en-US" sz="1600" b="1" dirty="0"/>
              <a:t>4:</a:t>
            </a:r>
            <a:r>
              <a:rPr lang="en-US" sz="1600" b="1" i="1" dirty="0"/>
              <a:t> </a:t>
            </a:r>
            <a:r>
              <a:rPr lang="en-US" sz="1600" i="1" dirty="0"/>
              <a:t>Total Fuzzy Hop count Cost</a:t>
            </a:r>
            <a:r>
              <a:rPr lang="en-US" sz="1600" dirty="0"/>
              <a:t>← 0</a:t>
            </a:r>
          </a:p>
          <a:p>
            <a:r>
              <a:rPr lang="en-US" sz="1600" b="1" dirty="0"/>
              <a:t>5:  For</a:t>
            </a:r>
            <a:r>
              <a:rPr lang="en-US" sz="1600" dirty="0"/>
              <a:t> </a:t>
            </a:r>
            <a:r>
              <a:rPr lang="en-US" sz="1600" i="1" dirty="0" err="1"/>
              <a:t>i</a:t>
            </a:r>
            <a:r>
              <a:rPr lang="en-US" sz="1600" dirty="0"/>
              <a:t> ← 0 to length(</a:t>
            </a:r>
            <a:r>
              <a:rPr lang="en-US" sz="1600" dirty="0" err="1"/>
              <a:t>Paths_List</a:t>
            </a:r>
            <a:r>
              <a:rPr lang="en-US" sz="1600" dirty="0"/>
              <a:t>) </a:t>
            </a:r>
            <a:r>
              <a:rPr lang="en-US" sz="1600" b="1" dirty="0"/>
              <a:t>do</a:t>
            </a:r>
            <a:endParaRPr lang="en-US" sz="1600" dirty="0"/>
          </a:p>
          <a:p>
            <a:r>
              <a:rPr lang="en-US" sz="1600" dirty="0"/>
              <a:t>6:   </a:t>
            </a:r>
            <a:r>
              <a:rPr lang="en-US" sz="1600" i="1" dirty="0"/>
              <a:t>Total Energy(</a:t>
            </a:r>
            <a:r>
              <a:rPr lang="en-US" sz="1600" i="1" dirty="0" err="1"/>
              <a:t>i</a:t>
            </a:r>
            <a:r>
              <a:rPr lang="en-US" sz="1600" i="1" dirty="0"/>
              <a:t>)</a:t>
            </a:r>
            <a:r>
              <a:rPr lang="en-US" sz="1600" dirty="0"/>
              <a:t>←Sum of energy of each sub path of  path                 </a:t>
            </a:r>
          </a:p>
          <a:p>
            <a:r>
              <a:rPr lang="en-US" sz="1600" dirty="0"/>
              <a:t>7</a:t>
            </a:r>
            <a:r>
              <a:rPr lang="en-US" sz="1600" i="1" dirty="0"/>
              <a:t>:      Total Delay(</a:t>
            </a:r>
            <a:r>
              <a:rPr lang="en-US" sz="1600" i="1" dirty="0" err="1"/>
              <a:t>i</a:t>
            </a:r>
            <a:r>
              <a:rPr lang="en-US" sz="1600" i="1" dirty="0"/>
              <a:t>)</a:t>
            </a:r>
            <a:r>
              <a:rPr lang="en-US" sz="1600" dirty="0"/>
              <a:t>←Sum of delay of each sub path of path</a:t>
            </a:r>
          </a:p>
          <a:p>
            <a:r>
              <a:rPr lang="en-US" sz="1600" dirty="0"/>
              <a:t>8:   </a:t>
            </a:r>
            <a:r>
              <a:rPr lang="en-US" sz="1600" i="1" dirty="0"/>
              <a:t>Total Hop count(</a:t>
            </a:r>
            <a:r>
              <a:rPr lang="en-US" sz="1600" i="1" dirty="0" err="1"/>
              <a:t>i</a:t>
            </a:r>
            <a:r>
              <a:rPr lang="en-US" sz="1600" i="1" dirty="0"/>
              <a:t>)</a:t>
            </a:r>
            <a:r>
              <a:rPr lang="en-US" sz="1600" dirty="0"/>
              <a:t>←Sum of hop counts of each sub      path of path</a:t>
            </a:r>
          </a:p>
          <a:p>
            <a:r>
              <a:rPr lang="en-US" sz="1600" b="1" dirty="0"/>
              <a:t>9: </a:t>
            </a:r>
            <a:r>
              <a:rPr lang="en-US" sz="1600" dirty="0"/>
              <a:t>End </a:t>
            </a:r>
            <a:r>
              <a:rPr lang="en-US" sz="1600" b="1" dirty="0"/>
              <a:t>For</a:t>
            </a:r>
            <a:endParaRPr lang="en-US" sz="1600" dirty="0"/>
          </a:p>
          <a:p>
            <a:r>
              <a:rPr lang="en-US" sz="1600" b="1" dirty="0"/>
              <a:t>/*</a:t>
            </a:r>
            <a:r>
              <a:rPr lang="en-US" sz="1600" dirty="0"/>
              <a:t>Total Energy, Total Delay, Total Hop count lists will be obtained*/</a:t>
            </a:r>
          </a:p>
          <a:p>
            <a:r>
              <a:rPr lang="en-US" sz="1600" b="1" dirty="0"/>
              <a:t>10: </a:t>
            </a:r>
            <a:r>
              <a:rPr lang="en-US" sz="1600" i="1" dirty="0"/>
              <a:t> </a:t>
            </a:r>
            <a:r>
              <a:rPr lang="en-US" sz="1600" i="1" dirty="0" err="1"/>
              <a:t>E</a:t>
            </a:r>
            <a:r>
              <a:rPr lang="en-US" sz="1600" i="1" baseline="-25000" dirty="0" err="1"/>
              <a:t>max</a:t>
            </a:r>
            <a:r>
              <a:rPr lang="en-US" sz="1600" dirty="0"/>
              <a:t> ← maximum of Total Energy</a:t>
            </a:r>
          </a:p>
          <a:p>
            <a:r>
              <a:rPr lang="en-US" sz="1600" b="1" dirty="0"/>
              <a:t>11: </a:t>
            </a:r>
            <a:r>
              <a:rPr lang="en-US" sz="1600" i="1" dirty="0"/>
              <a:t> </a:t>
            </a:r>
            <a:r>
              <a:rPr lang="en-US" sz="1600" i="1" dirty="0" err="1"/>
              <a:t>E</a:t>
            </a:r>
            <a:r>
              <a:rPr lang="en-US" sz="1600" i="1" baseline="-25000" dirty="0" err="1"/>
              <a:t>min</a:t>
            </a:r>
            <a:r>
              <a:rPr lang="en-US" sz="1600" dirty="0"/>
              <a:t> ← minimum of Total Energy</a:t>
            </a:r>
          </a:p>
          <a:p>
            <a:r>
              <a:rPr lang="en-US" sz="1600" b="1" dirty="0"/>
              <a:t>12:</a:t>
            </a:r>
            <a:r>
              <a:rPr lang="en-US" sz="1600" dirty="0"/>
              <a:t>  </a:t>
            </a:r>
            <a:r>
              <a:rPr lang="en-US" sz="1600" i="1" dirty="0" err="1"/>
              <a:t>D</a:t>
            </a:r>
            <a:r>
              <a:rPr lang="en-US" sz="1600" i="1" baseline="-25000" dirty="0" err="1"/>
              <a:t>max</a:t>
            </a:r>
            <a:r>
              <a:rPr lang="en-US" sz="1600" i="1" dirty="0"/>
              <a:t> </a:t>
            </a:r>
            <a:r>
              <a:rPr lang="en-US" sz="1600" dirty="0"/>
              <a:t>← maximum of Total Delay</a:t>
            </a:r>
          </a:p>
          <a:p>
            <a:r>
              <a:rPr lang="en-US" sz="1600" b="1" dirty="0"/>
              <a:t>13: </a:t>
            </a:r>
            <a:r>
              <a:rPr lang="en-US" sz="1600" dirty="0"/>
              <a:t> </a:t>
            </a:r>
            <a:r>
              <a:rPr lang="en-US" sz="1600" i="1" dirty="0" err="1"/>
              <a:t>D</a:t>
            </a:r>
            <a:r>
              <a:rPr lang="en-US" sz="1600" i="1" baseline="-25000" dirty="0" err="1"/>
              <a:t>min</a:t>
            </a:r>
            <a:r>
              <a:rPr lang="en-US" sz="1600" dirty="0"/>
              <a:t> ← minimum of Total Delay</a:t>
            </a:r>
          </a:p>
          <a:p>
            <a:r>
              <a:rPr lang="en-US" sz="1600" b="1" dirty="0"/>
              <a:t>14</a:t>
            </a:r>
            <a:r>
              <a:rPr lang="en-US" sz="1600" b="1" i="1" dirty="0"/>
              <a:t>: </a:t>
            </a:r>
            <a:r>
              <a:rPr lang="en-US" sz="1600" i="1" dirty="0"/>
              <a:t> </a:t>
            </a:r>
            <a:r>
              <a:rPr lang="en-US" sz="1600" i="1" dirty="0" err="1"/>
              <a:t>H</a:t>
            </a:r>
            <a:r>
              <a:rPr lang="en-US" sz="1600" i="1" baseline="-25000" dirty="0" err="1"/>
              <a:t>max</a:t>
            </a:r>
            <a:r>
              <a:rPr lang="en-US" sz="1600" dirty="0"/>
              <a:t> ← maximum of Total Hop count</a:t>
            </a:r>
          </a:p>
          <a:p>
            <a:pPr marL="0" indent="0">
              <a:buNone/>
            </a:pPr>
            <a:endParaRPr lang="en-US" sz="1600" dirty="0"/>
          </a:p>
        </p:txBody>
      </p:sp>
    </p:spTree>
    <p:extLst>
      <p:ext uri="{BB962C8B-B14F-4D97-AF65-F5344CB8AC3E}">
        <p14:creationId xmlns:p14="http://schemas.microsoft.com/office/powerpoint/2010/main" val="2551964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1447800" cy="792162"/>
          </a:xfrm>
        </p:spPr>
        <p:txBody>
          <a:bodyPr>
            <a:normAutofit/>
          </a:bodyPr>
          <a:lstStyle/>
          <a:p>
            <a:r>
              <a:rPr lang="en-US" sz="3200" dirty="0" smtClean="0">
                <a:latin typeface="Times New Roman" panose="02020603050405020304" pitchFamily="18" charset="0"/>
                <a:cs typeface="Times New Roman" panose="02020603050405020304" pitchFamily="18" charset="0"/>
              </a:rPr>
              <a:t>Contd.</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876800"/>
          </a:xfrm>
        </p:spPr>
        <p:txBody>
          <a:bodyPr>
            <a:normAutofit fontScale="47500" lnSpcReduction="20000"/>
          </a:bodyPr>
          <a:lstStyle/>
          <a:p>
            <a:r>
              <a:rPr lang="en-US" b="1" dirty="0"/>
              <a:t>15</a:t>
            </a:r>
            <a:r>
              <a:rPr lang="en-US" sz="3400" b="1" dirty="0">
                <a:latin typeface="Times New Roman" panose="02020603050405020304" pitchFamily="18" charset="0"/>
                <a:cs typeface="Times New Roman" panose="02020603050405020304" pitchFamily="18" charset="0"/>
              </a:rPr>
              <a:t>: </a:t>
            </a:r>
            <a:r>
              <a:rPr lang="en-US" sz="3400"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H</a:t>
            </a:r>
            <a:r>
              <a:rPr lang="en-US" sz="3400" i="1" baseline="-25000" dirty="0" err="1">
                <a:latin typeface="Times New Roman" panose="02020603050405020304" pitchFamily="18" charset="0"/>
                <a:cs typeface="Times New Roman" panose="02020603050405020304" pitchFamily="18" charset="0"/>
              </a:rPr>
              <a:t>min</a:t>
            </a:r>
            <a:r>
              <a:rPr lang="en-US" sz="3400" dirty="0">
                <a:latin typeface="Times New Roman" panose="02020603050405020304" pitchFamily="18" charset="0"/>
                <a:cs typeface="Times New Roman" panose="02020603050405020304" pitchFamily="18" charset="0"/>
              </a:rPr>
              <a:t> ← minimum of Total Hop count</a:t>
            </a:r>
          </a:p>
          <a:p>
            <a:r>
              <a:rPr lang="en-US" sz="3400" b="1" dirty="0">
                <a:latin typeface="Times New Roman" panose="02020603050405020304" pitchFamily="18" charset="0"/>
                <a:cs typeface="Times New Roman" panose="02020603050405020304" pitchFamily="18" charset="0"/>
              </a:rPr>
              <a:t>16: For</a:t>
            </a:r>
            <a:r>
              <a:rPr lang="en-US" sz="3400"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cs typeface="Times New Roman" panose="02020603050405020304" pitchFamily="18" charset="0"/>
              </a:rPr>
              <a:t> ← 0 to length(</a:t>
            </a:r>
            <a:r>
              <a:rPr lang="en-US" sz="3400" dirty="0" err="1">
                <a:latin typeface="Times New Roman" panose="02020603050405020304" pitchFamily="18" charset="0"/>
                <a:cs typeface="Times New Roman" panose="02020603050405020304" pitchFamily="18" charset="0"/>
              </a:rPr>
              <a:t>Paths_List</a:t>
            </a:r>
            <a:r>
              <a:rPr lang="en-US" sz="3400"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do</a:t>
            </a:r>
            <a:endParaRPr lang="en-US" sz="3400"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17:</a:t>
            </a:r>
            <a:r>
              <a:rPr lang="en-US" sz="3400"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Fuzzy </a:t>
            </a:r>
            <a:r>
              <a:rPr lang="en-US" sz="3400" i="1" dirty="0">
                <a:latin typeface="Times New Roman" panose="02020603050405020304" pitchFamily="18" charset="0"/>
                <a:cs typeface="Times New Roman" panose="02020603050405020304" pitchFamily="18" charset="0"/>
              </a:rPr>
              <a:t>Energy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E</a:t>
            </a:r>
            <a:r>
              <a:rPr lang="en-US" sz="3400" i="1" baseline="-25000" dirty="0" err="1">
                <a:latin typeface="Times New Roman" panose="02020603050405020304" pitchFamily="18" charset="0"/>
                <a:cs typeface="Times New Roman" panose="02020603050405020304" pitchFamily="18" charset="0"/>
              </a:rPr>
              <a:t>max</a:t>
            </a:r>
            <a:r>
              <a:rPr lang="en-US" sz="3400" dirty="0">
                <a:latin typeface="Times New Roman" panose="02020603050405020304" pitchFamily="18" charset="0"/>
                <a:cs typeface="Times New Roman" panose="02020603050405020304" pitchFamily="18" charset="0"/>
              </a:rPr>
              <a:t> - </a:t>
            </a:r>
            <a:r>
              <a:rPr lang="en-US" sz="3400" i="1" dirty="0" err="1">
                <a:latin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cs typeface="Times New Roman" panose="02020603050405020304" pitchFamily="18" charset="0"/>
              </a:rPr>
              <a:t>) / (</a:t>
            </a:r>
            <a:r>
              <a:rPr lang="en-US" sz="3400" i="1" dirty="0" err="1">
                <a:latin typeface="Times New Roman" panose="02020603050405020304" pitchFamily="18" charset="0"/>
                <a:cs typeface="Times New Roman" panose="02020603050405020304" pitchFamily="18" charset="0"/>
              </a:rPr>
              <a:t>E</a:t>
            </a:r>
            <a:r>
              <a:rPr lang="en-US" sz="3400" i="1" baseline="-25000" dirty="0" err="1">
                <a:latin typeface="Times New Roman" panose="02020603050405020304" pitchFamily="18" charset="0"/>
                <a:cs typeface="Times New Roman" panose="02020603050405020304" pitchFamily="18" charset="0"/>
              </a:rPr>
              <a:t>max</a:t>
            </a:r>
            <a:r>
              <a:rPr lang="en-US" sz="3400" dirty="0">
                <a:latin typeface="Times New Roman" panose="02020603050405020304" pitchFamily="18" charset="0"/>
                <a:cs typeface="Times New Roman" panose="02020603050405020304" pitchFamily="18" charset="0"/>
              </a:rPr>
              <a:t> - </a:t>
            </a:r>
            <a:r>
              <a:rPr lang="en-US" sz="3400" i="1" dirty="0" err="1">
                <a:latin typeface="Times New Roman" panose="02020603050405020304" pitchFamily="18" charset="0"/>
                <a:cs typeface="Times New Roman" panose="02020603050405020304" pitchFamily="18" charset="0"/>
              </a:rPr>
              <a:t>E</a:t>
            </a:r>
            <a:r>
              <a:rPr lang="en-US" sz="3400" i="1" baseline="-25000" dirty="0" err="1">
                <a:latin typeface="Times New Roman" panose="02020603050405020304" pitchFamily="18" charset="0"/>
                <a:cs typeface="Times New Roman" panose="02020603050405020304" pitchFamily="18" charset="0"/>
              </a:rPr>
              <a:t>min</a:t>
            </a:r>
            <a:r>
              <a:rPr lang="en-US" sz="3400" dirty="0">
                <a:latin typeface="Times New Roman" panose="02020603050405020304" pitchFamily="18" charset="0"/>
                <a:cs typeface="Times New Roman" panose="02020603050405020304" pitchFamily="18" charset="0"/>
              </a:rPr>
              <a:t> )</a:t>
            </a:r>
          </a:p>
          <a:p>
            <a:r>
              <a:rPr lang="en-US" sz="3400" b="1" dirty="0">
                <a:latin typeface="Times New Roman" panose="02020603050405020304" pitchFamily="18" charset="0"/>
                <a:cs typeface="Times New Roman" panose="02020603050405020304" pitchFamily="18" charset="0"/>
              </a:rPr>
              <a:t>18:    </a:t>
            </a:r>
            <a:r>
              <a:rPr lang="en-US" sz="3400" i="1" dirty="0" smtClean="0">
                <a:latin typeface="Times New Roman" panose="02020603050405020304" pitchFamily="18" charset="0"/>
                <a:cs typeface="Times New Roman" panose="02020603050405020304" pitchFamily="18" charset="0"/>
              </a:rPr>
              <a:t>Fuzzy </a:t>
            </a:r>
            <a:r>
              <a:rPr lang="en-US" sz="3400" i="1" dirty="0">
                <a:latin typeface="Times New Roman" panose="02020603050405020304" pitchFamily="18" charset="0"/>
                <a:cs typeface="Times New Roman" panose="02020603050405020304" pitchFamily="18" charset="0"/>
              </a:rPr>
              <a:t>Delay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D</a:t>
            </a:r>
            <a:r>
              <a:rPr lang="en-US" sz="3400" i="1" baseline="-25000" dirty="0" err="1">
                <a:latin typeface="Times New Roman" panose="02020603050405020304" pitchFamily="18" charset="0"/>
                <a:cs typeface="Times New Roman" panose="02020603050405020304" pitchFamily="18" charset="0"/>
              </a:rPr>
              <a:t>max</a:t>
            </a:r>
            <a:r>
              <a:rPr lang="en-US" sz="3400" dirty="0">
                <a:latin typeface="Times New Roman" panose="02020603050405020304" pitchFamily="18" charset="0"/>
                <a:cs typeface="Times New Roman" panose="02020603050405020304" pitchFamily="18" charset="0"/>
              </a:rPr>
              <a:t> - </a:t>
            </a:r>
            <a:r>
              <a:rPr lang="en-US" sz="3400" i="1" dirty="0" err="1">
                <a:latin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cs typeface="Times New Roman" panose="02020603050405020304" pitchFamily="18" charset="0"/>
              </a:rPr>
              <a:t>) / (</a:t>
            </a:r>
            <a:r>
              <a:rPr lang="en-US" sz="3400" i="1" dirty="0" err="1">
                <a:latin typeface="Times New Roman" panose="02020603050405020304" pitchFamily="18" charset="0"/>
                <a:cs typeface="Times New Roman" panose="02020603050405020304" pitchFamily="18" charset="0"/>
              </a:rPr>
              <a:t>D</a:t>
            </a:r>
            <a:r>
              <a:rPr lang="en-US" sz="3400" i="1" baseline="-25000" dirty="0" err="1">
                <a:latin typeface="Times New Roman" panose="02020603050405020304" pitchFamily="18" charset="0"/>
                <a:cs typeface="Times New Roman" panose="02020603050405020304" pitchFamily="18" charset="0"/>
              </a:rPr>
              <a:t>max</a:t>
            </a:r>
            <a:r>
              <a:rPr lang="en-US" sz="3400" dirty="0">
                <a:latin typeface="Times New Roman" panose="02020603050405020304" pitchFamily="18" charset="0"/>
                <a:cs typeface="Times New Roman" panose="02020603050405020304" pitchFamily="18" charset="0"/>
              </a:rPr>
              <a:t> - </a:t>
            </a:r>
            <a:r>
              <a:rPr lang="en-US" sz="3400" i="1" dirty="0" err="1">
                <a:latin typeface="Times New Roman" panose="02020603050405020304" pitchFamily="18" charset="0"/>
                <a:cs typeface="Times New Roman" panose="02020603050405020304" pitchFamily="18" charset="0"/>
              </a:rPr>
              <a:t>D</a:t>
            </a:r>
            <a:r>
              <a:rPr lang="en-US" sz="3400" i="1" baseline="-25000" dirty="0" err="1">
                <a:latin typeface="Times New Roman" panose="02020603050405020304" pitchFamily="18" charset="0"/>
                <a:cs typeface="Times New Roman" panose="02020603050405020304" pitchFamily="18" charset="0"/>
              </a:rPr>
              <a:t>min</a:t>
            </a:r>
            <a:r>
              <a:rPr lang="en-US" sz="3400" dirty="0">
                <a:latin typeface="Times New Roman" panose="02020603050405020304" pitchFamily="18" charset="0"/>
                <a:cs typeface="Times New Roman" panose="02020603050405020304" pitchFamily="18" charset="0"/>
              </a:rPr>
              <a:t> )</a:t>
            </a:r>
          </a:p>
          <a:p>
            <a:r>
              <a:rPr lang="en-US" sz="3400" b="1" dirty="0">
                <a:latin typeface="Times New Roman" panose="02020603050405020304" pitchFamily="18" charset="0"/>
                <a:cs typeface="Times New Roman" panose="02020603050405020304" pitchFamily="18" charset="0"/>
              </a:rPr>
              <a:t>19</a:t>
            </a:r>
            <a:r>
              <a:rPr lang="en-US" sz="3400" b="1" i="1"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Fuzzy Hop count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H</a:t>
            </a:r>
            <a:r>
              <a:rPr lang="en-US" sz="3400" i="1" baseline="-25000" dirty="0" err="1">
                <a:latin typeface="Times New Roman" panose="02020603050405020304" pitchFamily="18" charset="0"/>
                <a:cs typeface="Times New Roman" panose="02020603050405020304" pitchFamily="18" charset="0"/>
              </a:rPr>
              <a:t>max</a:t>
            </a:r>
            <a:r>
              <a:rPr lang="en-US" sz="3400"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 </a:t>
            </a:r>
            <a:r>
              <a:rPr lang="en-US" sz="3400" i="1" dirty="0" err="1">
                <a:latin typeface="Times New Roman" panose="02020603050405020304" pitchFamily="18" charset="0"/>
                <a:cs typeface="Times New Roman" panose="02020603050405020304" pitchFamily="18" charset="0"/>
              </a:rPr>
              <a:t>i</a:t>
            </a:r>
            <a:r>
              <a:rPr lang="en-US" sz="3400" dirty="0">
                <a:latin typeface="Times New Roman" panose="02020603050405020304" pitchFamily="18" charset="0"/>
                <a:cs typeface="Times New Roman" panose="02020603050405020304" pitchFamily="18" charset="0"/>
              </a:rPr>
              <a:t>) / (</a:t>
            </a:r>
            <a:r>
              <a:rPr lang="en-US" sz="3400" i="1" dirty="0" err="1">
                <a:latin typeface="Times New Roman" panose="02020603050405020304" pitchFamily="18" charset="0"/>
                <a:cs typeface="Times New Roman" panose="02020603050405020304" pitchFamily="18" charset="0"/>
              </a:rPr>
              <a:t>H</a:t>
            </a:r>
            <a:r>
              <a:rPr lang="en-US" sz="3400" i="1" baseline="-25000" dirty="0" err="1">
                <a:latin typeface="Times New Roman" panose="02020603050405020304" pitchFamily="18" charset="0"/>
                <a:cs typeface="Times New Roman" panose="02020603050405020304" pitchFamily="18" charset="0"/>
              </a:rPr>
              <a:t>max</a:t>
            </a:r>
            <a:r>
              <a:rPr lang="en-US" sz="3400" dirty="0">
                <a:latin typeface="Times New Roman" panose="02020603050405020304" pitchFamily="18" charset="0"/>
                <a:cs typeface="Times New Roman" panose="02020603050405020304" pitchFamily="18" charset="0"/>
              </a:rPr>
              <a:t> - </a:t>
            </a:r>
            <a:r>
              <a:rPr lang="en-US" sz="3400" i="1" dirty="0" err="1">
                <a:latin typeface="Times New Roman" panose="02020603050405020304" pitchFamily="18" charset="0"/>
                <a:cs typeface="Times New Roman" panose="02020603050405020304" pitchFamily="18" charset="0"/>
              </a:rPr>
              <a:t>H</a:t>
            </a:r>
            <a:r>
              <a:rPr lang="en-US" sz="3400" i="1" baseline="-25000" dirty="0" err="1">
                <a:latin typeface="Times New Roman" panose="02020603050405020304" pitchFamily="18" charset="0"/>
                <a:cs typeface="Times New Roman" panose="02020603050405020304" pitchFamily="18" charset="0"/>
              </a:rPr>
              <a:t>min</a:t>
            </a:r>
            <a:r>
              <a:rPr lang="en-US" sz="3400" dirty="0">
                <a:latin typeface="Times New Roman" panose="02020603050405020304" pitchFamily="18" charset="0"/>
                <a:cs typeface="Times New Roman" panose="02020603050405020304" pitchFamily="18" charset="0"/>
              </a:rPr>
              <a:t>)</a:t>
            </a:r>
          </a:p>
          <a:p>
            <a:r>
              <a:rPr lang="en-US" sz="3400" b="1" dirty="0">
                <a:latin typeface="Times New Roman" panose="02020603050405020304" pitchFamily="18" charset="0"/>
                <a:cs typeface="Times New Roman" panose="02020603050405020304" pitchFamily="18" charset="0"/>
              </a:rPr>
              <a:t>20:   </a:t>
            </a:r>
            <a:r>
              <a:rPr lang="en-US" sz="3400" i="1" dirty="0">
                <a:latin typeface="Times New Roman" panose="02020603050405020304" pitchFamily="18" charset="0"/>
                <a:cs typeface="Times New Roman" panose="02020603050405020304" pitchFamily="18" charset="0"/>
              </a:rPr>
              <a:t>Total Fuzzy Energy Cost</a:t>
            </a:r>
            <a:r>
              <a:rPr lang="en-US" sz="3400" dirty="0">
                <a:latin typeface="Times New Roman" panose="02020603050405020304" pitchFamily="18" charset="0"/>
                <a:cs typeface="Times New Roman" panose="02020603050405020304" pitchFamily="18" charset="0"/>
              </a:rPr>
              <a:t>=</a:t>
            </a:r>
            <a:r>
              <a:rPr lang="en-US" sz="3400" i="1" dirty="0">
                <a:latin typeface="Times New Roman" panose="02020603050405020304" pitchFamily="18" charset="0"/>
                <a:cs typeface="Times New Roman" panose="02020603050405020304" pitchFamily="18" charset="0"/>
              </a:rPr>
              <a:t>Total Fuzzy Energy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  </a:t>
            </a:r>
            <a:r>
              <a:rPr lang="en-US" sz="3400" i="1" dirty="0">
                <a:latin typeface="Times New Roman" panose="02020603050405020304" pitchFamily="18" charset="0"/>
                <a:cs typeface="Times New Roman" panose="02020603050405020304" pitchFamily="18" charset="0"/>
              </a:rPr>
              <a:t>Fuzzy Energy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21</a:t>
            </a:r>
            <a:r>
              <a:rPr lang="en-US" sz="3400" dirty="0">
                <a:latin typeface="Times New Roman" panose="02020603050405020304" pitchFamily="18" charset="0"/>
                <a:cs typeface="Times New Roman" panose="02020603050405020304" pitchFamily="18" charset="0"/>
              </a:rPr>
              <a:t>:   </a:t>
            </a:r>
            <a:r>
              <a:rPr lang="en-US" sz="3400" i="1" dirty="0" smtClean="0">
                <a:latin typeface="Times New Roman" panose="02020603050405020304" pitchFamily="18" charset="0"/>
                <a:cs typeface="Times New Roman" panose="02020603050405020304" pitchFamily="18" charset="0"/>
              </a:rPr>
              <a:t>Total </a:t>
            </a:r>
            <a:r>
              <a:rPr lang="en-US" sz="3400" i="1" dirty="0">
                <a:latin typeface="Times New Roman" panose="02020603050405020304" pitchFamily="18" charset="0"/>
                <a:cs typeface="Times New Roman" panose="02020603050405020304" pitchFamily="18" charset="0"/>
              </a:rPr>
              <a:t>Fuzzy Delay Cost</a:t>
            </a:r>
            <a:r>
              <a:rPr lang="en-US" sz="3400" dirty="0">
                <a:latin typeface="Times New Roman" panose="02020603050405020304" pitchFamily="18" charset="0"/>
                <a:cs typeface="Times New Roman" panose="02020603050405020304" pitchFamily="18" charset="0"/>
              </a:rPr>
              <a:t>=</a:t>
            </a:r>
            <a:r>
              <a:rPr lang="en-US" sz="3400" i="1" dirty="0">
                <a:latin typeface="Times New Roman" panose="02020603050405020304" pitchFamily="18" charset="0"/>
                <a:cs typeface="Times New Roman" panose="02020603050405020304" pitchFamily="18" charset="0"/>
              </a:rPr>
              <a:t>Total Fuzzy Delay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 </a:t>
            </a:r>
            <a:r>
              <a:rPr lang="en-US" sz="3400" i="1" dirty="0">
                <a:latin typeface="Times New Roman" panose="02020603050405020304" pitchFamily="18" charset="0"/>
                <a:cs typeface="Times New Roman" panose="02020603050405020304" pitchFamily="18" charset="0"/>
              </a:rPr>
              <a:t>Fuzzy Delay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22:   </a:t>
            </a:r>
            <a:r>
              <a:rPr lang="en-US" sz="3400" i="1" dirty="0" smtClean="0">
                <a:latin typeface="Times New Roman" panose="02020603050405020304" pitchFamily="18" charset="0"/>
                <a:cs typeface="Times New Roman" panose="02020603050405020304" pitchFamily="18" charset="0"/>
              </a:rPr>
              <a:t>Total </a:t>
            </a:r>
            <a:r>
              <a:rPr lang="en-US" sz="3400" i="1" dirty="0">
                <a:latin typeface="Times New Roman" panose="02020603050405020304" pitchFamily="18" charset="0"/>
                <a:cs typeface="Times New Roman" panose="02020603050405020304" pitchFamily="18" charset="0"/>
              </a:rPr>
              <a:t>Fuzzy Hop count Cost</a:t>
            </a:r>
            <a:r>
              <a:rPr lang="en-US" sz="3400" dirty="0">
                <a:latin typeface="Times New Roman" panose="02020603050405020304" pitchFamily="18" charset="0"/>
                <a:cs typeface="Times New Roman" panose="02020603050405020304" pitchFamily="18" charset="0"/>
              </a:rPr>
              <a:t> = </a:t>
            </a:r>
            <a:r>
              <a:rPr lang="en-US" sz="3400" i="1" dirty="0">
                <a:latin typeface="Times New Roman" panose="02020603050405020304" pitchFamily="18" charset="0"/>
                <a:cs typeface="Times New Roman" panose="02020603050405020304" pitchFamily="18" charset="0"/>
              </a:rPr>
              <a:t>Total Fuzzy Hop count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  </a:t>
            </a:r>
            <a:r>
              <a:rPr lang="en-US" sz="3400" i="1" dirty="0">
                <a:latin typeface="Times New Roman" panose="02020603050405020304" pitchFamily="18" charset="0"/>
                <a:cs typeface="Times New Roman" panose="02020603050405020304" pitchFamily="18" charset="0"/>
              </a:rPr>
              <a:t>Fuzzy Hop count Cost(</a:t>
            </a:r>
            <a:r>
              <a:rPr lang="en-US" sz="3400" i="1" dirty="0" err="1">
                <a:latin typeface="Times New Roman" panose="02020603050405020304" pitchFamily="18" charset="0"/>
                <a:cs typeface="Times New Roman" panose="02020603050405020304" pitchFamily="18" charset="0"/>
              </a:rPr>
              <a:t>i</a:t>
            </a:r>
            <a:r>
              <a:rPr lang="en-US" sz="3400" i="1" dirty="0">
                <a:latin typeface="Times New Roman" panose="02020603050405020304" pitchFamily="18" charset="0"/>
                <a:cs typeface="Times New Roman" panose="02020603050405020304" pitchFamily="18" charset="0"/>
              </a:rPr>
              <a:t>)</a:t>
            </a:r>
            <a:endParaRPr lang="en-US" sz="3400"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23: </a:t>
            </a:r>
            <a:r>
              <a:rPr lang="en-US" sz="3400" dirty="0">
                <a:latin typeface="Times New Roman" panose="02020603050405020304" pitchFamily="18" charset="0"/>
                <a:cs typeface="Times New Roman" panose="02020603050405020304" pitchFamily="18" charset="0"/>
              </a:rPr>
              <a:t>End </a:t>
            </a:r>
            <a:r>
              <a:rPr lang="en-US" sz="3400" b="1" dirty="0">
                <a:latin typeface="Times New Roman" panose="02020603050405020304" pitchFamily="18" charset="0"/>
                <a:cs typeface="Times New Roman" panose="02020603050405020304" pitchFamily="18" charset="0"/>
              </a:rPr>
              <a:t>For</a:t>
            </a:r>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/*This will give cost list according to all three parameters in range of 0 to 1*/</a:t>
            </a:r>
          </a:p>
          <a:p>
            <a:r>
              <a:rPr lang="en-US" sz="3400" b="1" dirty="0">
                <a:latin typeface="Times New Roman" panose="02020603050405020304" pitchFamily="18" charset="0"/>
                <a:cs typeface="Times New Roman" panose="02020603050405020304" pitchFamily="18" charset="0"/>
              </a:rPr>
              <a:t>24: </a:t>
            </a:r>
            <a:r>
              <a:rPr lang="en-US" sz="3400" i="1" dirty="0">
                <a:latin typeface="Times New Roman" panose="02020603050405020304" pitchFamily="18" charset="0"/>
                <a:cs typeface="Times New Roman" panose="02020603050405020304" pitchFamily="18" charset="0"/>
              </a:rPr>
              <a:t>Sum</a:t>
            </a:r>
            <a:r>
              <a:rPr lang="en-US" sz="3400"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Total Fuzzy Energy Cost</a:t>
            </a:r>
            <a:r>
              <a:rPr lang="en-US" sz="3400" dirty="0">
                <a:latin typeface="Times New Roman" panose="02020603050405020304" pitchFamily="18" charset="0"/>
                <a:cs typeface="Times New Roman" panose="02020603050405020304" pitchFamily="18" charset="0"/>
              </a:rPr>
              <a:t> + </a:t>
            </a:r>
            <a:r>
              <a:rPr lang="en-US" sz="3400" i="1" dirty="0">
                <a:latin typeface="Times New Roman" panose="02020603050405020304" pitchFamily="18" charset="0"/>
                <a:cs typeface="Times New Roman" panose="02020603050405020304" pitchFamily="18" charset="0"/>
              </a:rPr>
              <a:t>Total Fuzzy Delay Cost </a:t>
            </a:r>
            <a:r>
              <a:rPr lang="en-US" sz="3400"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Total Fuzzy Hop count Cost</a:t>
            </a:r>
            <a:endParaRPr lang="en-US" sz="3400"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25: For</a:t>
            </a:r>
            <a:r>
              <a:rPr lang="en-US" sz="3400"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j</a:t>
            </a:r>
            <a:r>
              <a:rPr lang="en-US" sz="3400" dirty="0">
                <a:latin typeface="Times New Roman" panose="02020603050405020304" pitchFamily="18" charset="0"/>
                <a:cs typeface="Times New Roman" panose="02020603050405020304" pitchFamily="18" charset="0"/>
              </a:rPr>
              <a:t> ← 0 to length(</a:t>
            </a:r>
            <a:r>
              <a:rPr lang="en-US" sz="3400" i="1" dirty="0">
                <a:latin typeface="Times New Roman" panose="02020603050405020304" pitchFamily="18" charset="0"/>
                <a:cs typeface="Times New Roman" panose="02020603050405020304" pitchFamily="18" charset="0"/>
              </a:rPr>
              <a:t>Fuzzy Energy Cost</a:t>
            </a:r>
            <a:r>
              <a:rPr lang="en-US" sz="3400"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do</a:t>
            </a:r>
            <a:endParaRPr lang="en-US" sz="3400"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26: </a:t>
            </a:r>
            <a:r>
              <a:rPr lang="en-US" sz="3400" b="1" dirty="0" smtClean="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β</a:t>
            </a:r>
            <a:r>
              <a:rPr lang="en-US" sz="3400" dirty="0" err="1">
                <a:latin typeface="Times New Roman" panose="02020603050405020304" pitchFamily="18" charset="0"/>
                <a:cs typeface="Times New Roman" panose="02020603050405020304" pitchFamily="18" charset="0"/>
              </a:rPr>
              <a:t>factorlist</a:t>
            </a:r>
            <a:r>
              <a:rPr lang="en-US" sz="3400" dirty="0">
                <a:latin typeface="Times New Roman" panose="02020603050405020304" pitchFamily="18" charset="0"/>
                <a:cs typeface="Times New Roman" panose="02020603050405020304" pitchFamily="18" charset="0"/>
              </a:rPr>
              <a:t>(j) ← ( </a:t>
            </a:r>
            <a:r>
              <a:rPr lang="en-US" sz="3400" i="1" dirty="0">
                <a:latin typeface="Times New Roman" panose="02020603050405020304" pitchFamily="18" charset="0"/>
                <a:cs typeface="Times New Roman" panose="02020603050405020304" pitchFamily="18" charset="0"/>
              </a:rPr>
              <a:t>Fuzzy Energy Cost(j)</a:t>
            </a:r>
            <a:r>
              <a:rPr lang="en-US" sz="3400"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 Fuzzy Delay Cost(j)</a:t>
            </a:r>
            <a:r>
              <a:rPr lang="en-US" sz="3400" dirty="0">
                <a:latin typeface="Times New Roman" panose="02020603050405020304" pitchFamily="18" charset="0"/>
                <a:cs typeface="Times New Roman" panose="02020603050405020304" pitchFamily="18" charset="0"/>
              </a:rPr>
              <a:t> </a:t>
            </a:r>
            <a:r>
              <a:rPr lang="en-US" sz="3400" i="1" dirty="0">
                <a:latin typeface="Times New Roman" panose="02020603050405020304" pitchFamily="18" charset="0"/>
                <a:cs typeface="Times New Roman" panose="02020603050405020304" pitchFamily="18" charset="0"/>
              </a:rPr>
              <a:t>+ Fuzzy </a:t>
            </a:r>
            <a:r>
              <a:rPr lang="en-US" sz="3400" i="1" dirty="0" err="1">
                <a:latin typeface="Times New Roman" panose="02020603050405020304" pitchFamily="18" charset="0"/>
                <a:cs typeface="Times New Roman" panose="02020603050405020304" pitchFamily="18" charset="0"/>
              </a:rPr>
              <a:t>Hopcount</a:t>
            </a:r>
            <a:r>
              <a:rPr lang="en-US" sz="3400" i="1" dirty="0">
                <a:latin typeface="Times New Roman" panose="02020603050405020304" pitchFamily="18" charset="0"/>
                <a:cs typeface="Times New Roman" panose="02020603050405020304" pitchFamily="18" charset="0"/>
              </a:rPr>
              <a:t> Cost(j)</a:t>
            </a:r>
            <a:r>
              <a:rPr lang="en-US" sz="3400" dirty="0">
                <a:latin typeface="Times New Roman" panose="02020603050405020304" pitchFamily="18" charset="0"/>
                <a:cs typeface="Times New Roman" panose="02020603050405020304" pitchFamily="18" charset="0"/>
              </a:rPr>
              <a:t>) </a:t>
            </a:r>
            <a:r>
              <a:rPr lang="en-US" sz="3400" dirty="0" smtClean="0">
                <a:latin typeface="Times New Roman" panose="02020603050405020304" pitchFamily="18" charset="0"/>
                <a:cs typeface="Times New Roman" panose="02020603050405020304" pitchFamily="18" charset="0"/>
              </a:rPr>
              <a:t> / </a:t>
            </a:r>
            <a:r>
              <a:rPr lang="en-US" sz="3400" i="1" dirty="0">
                <a:latin typeface="Times New Roman" panose="02020603050405020304" pitchFamily="18" charset="0"/>
                <a:cs typeface="Times New Roman" panose="02020603050405020304" pitchFamily="18" charset="0"/>
              </a:rPr>
              <a:t>Sum</a:t>
            </a:r>
            <a:endParaRPr lang="en-US" sz="3400"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27: </a:t>
            </a:r>
            <a:r>
              <a:rPr lang="en-US" sz="3400" dirty="0">
                <a:latin typeface="Times New Roman" panose="02020603050405020304" pitchFamily="18" charset="0"/>
                <a:cs typeface="Times New Roman" panose="02020603050405020304" pitchFamily="18" charset="0"/>
              </a:rPr>
              <a:t>End </a:t>
            </a:r>
            <a:r>
              <a:rPr lang="en-US" sz="3400" b="1" dirty="0">
                <a:latin typeface="Times New Roman" panose="02020603050405020304" pitchFamily="18" charset="0"/>
                <a:cs typeface="Times New Roman" panose="02020603050405020304" pitchFamily="18" charset="0"/>
              </a:rPr>
              <a:t>For</a:t>
            </a:r>
            <a:endParaRPr lang="en-US" sz="3400"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28: </a:t>
            </a:r>
            <a:r>
              <a:rPr lang="en-US" sz="3400" i="1" dirty="0">
                <a:latin typeface="Times New Roman" panose="02020603050405020304" pitchFamily="18" charset="0"/>
                <a:cs typeface="Times New Roman" panose="02020603050405020304" pitchFamily="18" charset="0"/>
              </a:rPr>
              <a:t>β</a:t>
            </a:r>
            <a:r>
              <a:rPr lang="en-US" sz="3400" i="1" baseline="-25000" dirty="0">
                <a:latin typeface="Times New Roman" panose="02020603050405020304" pitchFamily="18" charset="0"/>
                <a:cs typeface="Times New Roman" panose="02020603050405020304" pitchFamily="18" charset="0"/>
              </a:rPr>
              <a:t>max</a:t>
            </a:r>
            <a:r>
              <a:rPr lang="en-US" sz="3400" dirty="0">
                <a:latin typeface="Times New Roman" panose="02020603050405020304" pitchFamily="18" charset="0"/>
                <a:cs typeface="Times New Roman" panose="02020603050405020304" pitchFamily="18" charset="0"/>
              </a:rPr>
              <a:t>← maximum in </a:t>
            </a:r>
            <a:r>
              <a:rPr lang="en-US" sz="3400" i="1" dirty="0">
                <a:latin typeface="Times New Roman" panose="02020603050405020304" pitchFamily="18" charset="0"/>
                <a:cs typeface="Times New Roman" panose="02020603050405020304" pitchFamily="18" charset="0"/>
              </a:rPr>
              <a:t>β</a:t>
            </a:r>
            <a:r>
              <a:rPr lang="en-US" sz="3400" dirty="0">
                <a:latin typeface="Times New Roman" panose="02020603050405020304" pitchFamily="18" charset="0"/>
                <a:cs typeface="Times New Roman" panose="02020603050405020304" pitchFamily="18" charset="0"/>
              </a:rPr>
              <a:t> factor list</a:t>
            </a:r>
          </a:p>
          <a:p>
            <a:r>
              <a:rPr lang="en-US" sz="3400" b="1" dirty="0">
                <a:latin typeface="Times New Roman" panose="02020603050405020304" pitchFamily="18" charset="0"/>
                <a:cs typeface="Times New Roman" panose="02020603050405020304" pitchFamily="18" charset="0"/>
              </a:rPr>
              <a:t>29: </a:t>
            </a:r>
            <a:r>
              <a:rPr lang="en-US" sz="3400" dirty="0">
                <a:latin typeface="Times New Roman" panose="02020603050405020304" pitchFamily="18" charset="0"/>
                <a:cs typeface="Times New Roman" panose="02020603050405020304" pitchFamily="18" charset="0"/>
              </a:rPr>
              <a:t>Return path with value </a:t>
            </a:r>
            <a:r>
              <a:rPr lang="en-US" sz="3400" i="1" dirty="0">
                <a:latin typeface="Times New Roman" panose="02020603050405020304" pitchFamily="18" charset="0"/>
                <a:cs typeface="Times New Roman" panose="02020603050405020304" pitchFamily="18" charset="0"/>
              </a:rPr>
              <a:t>β</a:t>
            </a:r>
            <a:r>
              <a:rPr lang="en-US" sz="3400" i="1" baseline="-25000" dirty="0">
                <a:latin typeface="Times New Roman" panose="02020603050405020304" pitchFamily="18" charset="0"/>
                <a:cs typeface="Times New Roman" panose="02020603050405020304" pitchFamily="18" charset="0"/>
              </a:rPr>
              <a:t>max</a:t>
            </a:r>
            <a:endParaRPr lang="en-US" sz="3400" dirty="0">
              <a:latin typeface="Times New Roman" panose="02020603050405020304" pitchFamily="18" charset="0"/>
              <a:cs typeface="Times New Roman" panose="02020603050405020304" pitchFamily="18" charset="0"/>
            </a:endParaRPr>
          </a:p>
          <a:p>
            <a:r>
              <a:rPr lang="en-US" sz="3400" dirty="0">
                <a:latin typeface="Times New Roman" panose="02020603050405020304" pitchFamily="18" charset="0"/>
                <a:cs typeface="Times New Roman" panose="02020603050405020304" pitchFamily="18" charset="0"/>
              </a:rPr>
              <a:t>/* maximum value of beta max gives first optimal path */</a:t>
            </a:r>
          </a:p>
          <a:p>
            <a:endParaRPr lang="en-US" sz="3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451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4343400" cy="1143000"/>
          </a:xfrm>
        </p:spPr>
        <p:txBody>
          <a:bodyPr>
            <a:normAutofit/>
          </a:bodyPr>
          <a:lstStyle/>
          <a:p>
            <a:r>
              <a:rPr lang="en-US" sz="3200" b="1" dirty="0" smtClean="0">
                <a:latin typeface="Times New Roman" pitchFamily="18" charset="0"/>
                <a:cs typeface="Times New Roman" pitchFamily="18" charset="0"/>
              </a:rPr>
              <a:t>Result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sz="2400" dirty="0">
                <a:latin typeface="Times New Roman" pitchFamily="18" charset="0"/>
                <a:cs typeface="Times New Roman" pitchFamily="18" charset="0"/>
              </a:rPr>
              <a:t>Simulation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performed with 100 nodes deployed randomly and </a:t>
            </a:r>
            <a:r>
              <a:rPr lang="en-US" sz="2400" dirty="0" smtClean="0">
                <a:latin typeface="Times New Roman" pitchFamily="18" charset="0"/>
                <a:cs typeface="Times New Roman" pitchFamily="18" charset="0"/>
              </a:rPr>
              <a:t>uniformly in </a:t>
            </a:r>
            <a:r>
              <a:rPr lang="en-US" sz="2400" dirty="0">
                <a:latin typeface="Times New Roman" pitchFamily="18" charset="0"/>
                <a:cs typeface="Times New Roman" pitchFamily="18" charset="0"/>
              </a:rPr>
              <a:t>a sensing </a:t>
            </a:r>
            <a:r>
              <a:rPr lang="en-US" sz="2400" dirty="0" smtClean="0">
                <a:latin typeface="Times New Roman" pitchFamily="18" charset="0"/>
                <a:cs typeface="Times New Roman" pitchFamily="18" charset="0"/>
              </a:rPr>
              <a:t>field </a:t>
            </a:r>
            <a:r>
              <a:rPr lang="en-US" sz="2400" dirty="0">
                <a:latin typeface="Times New Roman" pitchFamily="18" charset="0"/>
                <a:cs typeface="Times New Roman" pitchFamily="18" charset="0"/>
              </a:rPr>
              <a:t>of area </a:t>
            </a:r>
            <a:r>
              <a:rPr lang="en-US" sz="2400" dirty="0" smtClean="0">
                <a:latin typeface="Times New Roman" pitchFamily="18" charset="0"/>
                <a:cs typeface="Times New Roman" pitchFamily="18" charset="0"/>
              </a:rPr>
              <a:t>50m x 50m, </a:t>
            </a:r>
            <a:r>
              <a:rPr lang="en-US" sz="2400" dirty="0">
                <a:latin typeface="Times New Roman" pitchFamily="18" charset="0"/>
                <a:cs typeface="Times New Roman" pitchFamily="18" charset="0"/>
              </a:rPr>
              <a:t>taking 0.5 J/node as initial </a:t>
            </a:r>
            <a:r>
              <a:rPr lang="en-US" sz="2400" dirty="0" smtClean="0">
                <a:latin typeface="Times New Roman" pitchFamily="18" charset="0"/>
                <a:cs typeface="Times New Roman" pitchFamily="18" charset="0"/>
              </a:rPr>
              <a:t>energy. </a:t>
            </a:r>
          </a:p>
          <a:p>
            <a:pPr>
              <a:lnSpc>
                <a:spcPct val="150000"/>
              </a:lnSpc>
            </a:pPr>
            <a:r>
              <a:rPr lang="en-US" sz="2400" dirty="0" smtClean="0">
                <a:latin typeface="Times New Roman" pitchFamily="18" charset="0"/>
                <a:cs typeface="Times New Roman" pitchFamily="18" charset="0"/>
              </a:rPr>
              <a:t>Delay is distributed randomly among the links</a:t>
            </a:r>
          </a:p>
          <a:p>
            <a:r>
              <a:rPr lang="en-US" sz="2400" dirty="0" smtClean="0">
                <a:latin typeface="Times New Roman" pitchFamily="18" charset="0"/>
                <a:cs typeface="Times New Roman" pitchFamily="18" charset="0"/>
              </a:rPr>
              <a:t>Base station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Fixed </a:t>
            </a:r>
            <a:r>
              <a:rPr lang="en-US" sz="2400" dirty="0">
                <a:latin typeface="Times New Roman" pitchFamily="18" charset="0"/>
                <a:cs typeface="Times New Roman" pitchFamily="18" charset="0"/>
              </a:rPr>
              <a:t>at location </a:t>
            </a:r>
            <a:r>
              <a:rPr lang="en-US" sz="2400" dirty="0" smtClean="0">
                <a:latin typeface="Times New Roman" pitchFamily="18" charset="0"/>
                <a:cs typeface="Times New Roman" pitchFamily="18" charset="0"/>
              </a:rPr>
              <a:t>(50,150</a:t>
            </a:r>
            <a:r>
              <a:rPr lang="en-US" sz="2400"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3124200" cy="1390650"/>
          </a:xfrm>
        </p:spPr>
        <p:txBody>
          <a:bodyPr>
            <a:normAutofit/>
          </a:bodyPr>
          <a:lstStyle/>
          <a:p>
            <a:r>
              <a:rPr lang="en-US" sz="3000" b="1" dirty="0" smtClean="0">
                <a:latin typeface="Times New Roman" pitchFamily="18" charset="0"/>
                <a:cs typeface="Times New Roman" pitchFamily="18" charset="0"/>
              </a:rPr>
              <a:t>OUTLINE</a:t>
            </a:r>
            <a:endParaRPr lang="en-US" sz="3000" b="1"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1447800"/>
            <a:ext cx="7391400" cy="5257800"/>
          </a:xfrm>
        </p:spPr>
        <p:txBody>
          <a:bodyPr>
            <a:normAutofit/>
          </a:bodyPr>
          <a:lstStyle/>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Wireless </a:t>
            </a:r>
            <a:r>
              <a:rPr lang="en-US" sz="2800" dirty="0">
                <a:solidFill>
                  <a:schemeClr val="tx1"/>
                </a:solidFill>
                <a:latin typeface="Times New Roman" pitchFamily="18" charset="0"/>
                <a:cs typeface="Times New Roman" pitchFamily="18" charset="0"/>
              </a:rPr>
              <a:t>S</a:t>
            </a:r>
            <a:r>
              <a:rPr lang="en-US" sz="2800" dirty="0" smtClean="0">
                <a:solidFill>
                  <a:schemeClr val="tx1"/>
                </a:solidFill>
                <a:latin typeface="Times New Roman" pitchFamily="18" charset="0"/>
                <a:cs typeface="Times New Roman" pitchFamily="18" charset="0"/>
              </a:rPr>
              <a:t>ensor  Network</a:t>
            </a:r>
          </a:p>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Related work</a:t>
            </a:r>
          </a:p>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System Model</a:t>
            </a:r>
          </a:p>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Network Model</a:t>
            </a:r>
          </a:p>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Radio Model</a:t>
            </a:r>
          </a:p>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Node Information</a:t>
            </a:r>
          </a:p>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Protocols Description</a:t>
            </a:r>
          </a:p>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Algorithms</a:t>
            </a:r>
          </a:p>
          <a:p>
            <a:pPr marL="514350" indent="-514350" algn="just">
              <a:buFont typeface="+mj-lt"/>
              <a:buAutoNum type="arabicPeriod"/>
            </a:pPr>
            <a:r>
              <a:rPr lang="en-US" sz="2800" dirty="0" smtClean="0">
                <a:solidFill>
                  <a:schemeClr val="tx1"/>
                </a:solidFill>
                <a:latin typeface="Times New Roman" pitchFamily="18" charset="0"/>
                <a:cs typeface="Times New Roman" pitchFamily="18" charset="0"/>
              </a:rPr>
              <a:t>Result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28600" y="2534070"/>
            <a:ext cx="8229600" cy="556419"/>
          </a:xfrm>
        </p:spPr>
        <p:txBody>
          <a:bodyPr>
            <a:normAutofit/>
          </a:bodyPr>
          <a:lstStyle/>
          <a:p>
            <a:r>
              <a:rPr lang="en-US" sz="2400" dirty="0" smtClean="0"/>
              <a:t>Fig 6: Round </a:t>
            </a:r>
            <a:r>
              <a:rPr lang="en-US" sz="2400" dirty="0"/>
              <a:t>number corresponding to which a node dies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118922"/>
            <a:ext cx="5791199" cy="2931039"/>
          </a:xfrm>
          <a:prstGeom prst="rect">
            <a:avLst/>
          </a:prstGeom>
        </p:spPr>
      </p:pic>
      <p:sp>
        <p:nvSpPr>
          <p:cNvPr id="5" name="Title 1"/>
          <p:cNvSpPr txBox="1">
            <a:spLocks/>
          </p:cNvSpPr>
          <p:nvPr/>
        </p:nvSpPr>
        <p:spPr>
          <a:xfrm>
            <a:off x="435021" y="6078394"/>
            <a:ext cx="8229600" cy="57943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000" dirty="0" smtClean="0">
                <a:latin typeface="Times New Roman" pitchFamily="18" charset="0"/>
                <a:cs typeface="Times New Roman" pitchFamily="18" charset="0"/>
              </a:rPr>
              <a:t>Fig 7: Simulation results for a 50m*50m network with initial energy 0.5J/node</a:t>
            </a:r>
            <a:endParaRPr lang="en-US" sz="2000" dirty="0">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5004" y="3412"/>
            <a:ext cx="6336792" cy="2663588"/>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90600" y="3126432"/>
            <a:ext cx="6035675" cy="3365500"/>
          </a:xfrm>
        </p:spPr>
      </p:pic>
      <p:graphicFrame>
        <p:nvGraphicFramePr>
          <p:cNvPr id="7" name="Table 6"/>
          <p:cNvGraphicFramePr>
            <a:graphicFrameLocks noGrp="1"/>
          </p:cNvGraphicFramePr>
          <p:nvPr>
            <p:extLst>
              <p:ext uri="{D42A27DB-BD31-4B8C-83A1-F6EECF244321}">
                <p14:modId xmlns:p14="http://schemas.microsoft.com/office/powerpoint/2010/main" val="2440037613"/>
              </p:ext>
            </p:extLst>
          </p:nvPr>
        </p:nvGraphicFramePr>
        <p:xfrm>
          <a:off x="1539641" y="76200"/>
          <a:ext cx="3733800" cy="2682240"/>
        </p:xfrm>
        <a:graphic>
          <a:graphicData uri="http://schemas.openxmlformats.org/drawingml/2006/table">
            <a:tbl>
              <a:tblPr firstRow="1" firstCol="1" bandRow="1"/>
              <a:tblGrid>
                <a:gridCol w="637047"/>
                <a:gridCol w="1681094"/>
                <a:gridCol w="1415659"/>
              </a:tblGrid>
              <a:tr h="218412">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Initial Energy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0.5 Joule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Packet size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2000 bits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i="1" dirty="0" err="1">
                          <a:effectLst/>
                          <a:latin typeface="Times New Roman" panose="02020603050405020304" pitchFamily="18" charset="0"/>
                          <a:ea typeface="Times New Roman" panose="02020603050405020304" pitchFamily="18" charset="0"/>
                        </a:rPr>
                        <a:t>E</a:t>
                      </a:r>
                      <a:r>
                        <a:rPr lang="en-US" sz="1600" i="1" baseline="-25000" dirty="0" err="1">
                          <a:effectLst/>
                          <a:latin typeface="Times New Roman" panose="02020603050405020304" pitchFamily="18" charset="0"/>
                          <a:ea typeface="Times New Roman" panose="02020603050405020304" pitchFamily="18" charset="0"/>
                        </a:rPr>
                        <a:t>elect</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5</a:t>
                      </a:r>
                      <a:r>
                        <a:rPr lang="en-US" sz="1600" i="1">
                          <a:effectLst/>
                          <a:latin typeface="Times New Roman" panose="02020603050405020304" pitchFamily="18" charset="0"/>
                          <a:ea typeface="Times New Roman" panose="02020603050405020304" pitchFamily="18" charset="0"/>
                        </a:rPr>
                        <a:t>nj/bit</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i="1" dirty="0" err="1">
                          <a:effectLst/>
                          <a:latin typeface="Times New Roman" panose="02020603050405020304" pitchFamily="18" charset="0"/>
                          <a:ea typeface="Times New Roman" panose="02020603050405020304" pitchFamily="18" charset="0"/>
                        </a:rPr>
                        <a:t>E</a:t>
                      </a:r>
                      <a:r>
                        <a:rPr lang="en-US" sz="1600" i="1" baseline="-25000" dirty="0" err="1">
                          <a:effectLst/>
                          <a:latin typeface="Times New Roman" panose="02020603050405020304" pitchFamily="18" charset="0"/>
                          <a:ea typeface="Times New Roman" panose="02020603050405020304" pitchFamily="18" charset="0"/>
                        </a:rPr>
                        <a:t>amp</a:t>
                      </a:r>
                      <a:endParaRPr lang="en-US" sz="16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100</a:t>
                      </a:r>
                      <a:r>
                        <a:rPr lang="en-US" sz="1600" i="1">
                          <a:effectLst/>
                          <a:latin typeface="Times New Roman" panose="02020603050405020304" pitchFamily="18" charset="0"/>
                          <a:ea typeface="Times New Roman" panose="02020603050405020304" pitchFamily="18" charset="0"/>
                        </a:rPr>
                        <a:t>pj/bit/m</a:t>
                      </a:r>
                      <a:r>
                        <a:rPr lang="en-US" sz="1600" i="1" baseline="30000">
                          <a:effectLst/>
                          <a:latin typeface="Times New Roman" panose="02020603050405020304" pitchFamily="18" charset="0"/>
                          <a:ea typeface="Times New Roman" panose="02020603050405020304" pitchFamily="18" charset="0"/>
                        </a:rPr>
                        <a:t>2</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Number of Nodes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Area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50*50</a:t>
                      </a:r>
                      <a:r>
                        <a:rPr lang="en-US" sz="1600" i="1">
                          <a:effectLst/>
                          <a:latin typeface="Times New Roman" panose="02020603050405020304" pitchFamily="18" charset="0"/>
                          <a:ea typeface="Times New Roman" panose="02020603050405020304" pitchFamily="18" charset="0"/>
                        </a:rPr>
                        <a:t>m</a:t>
                      </a:r>
                      <a:r>
                        <a:rPr lang="en-US" sz="1600" i="1" baseline="30000">
                          <a:effectLst/>
                          <a:latin typeface="Times New Roman" panose="02020603050405020304" pitchFamily="18" charset="0"/>
                          <a:ea typeface="Times New Roman" panose="02020603050405020304" pitchFamily="18" charset="0"/>
                        </a:rPr>
                        <a:t>2</a:t>
                      </a:r>
                      <a:endParaRPr lang="en-US" sz="16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Dead Energy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0.002 Joule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Threshold Energy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0.256 Joule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Position of  BS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(50,100)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10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Range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20 meter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8412">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Delay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rPr>
                        <a:t>20ms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Rectangle 1"/>
          <p:cNvSpPr>
            <a:spLocks noChangeArrowheads="1"/>
          </p:cNvSpPr>
          <p:nvPr/>
        </p:nvSpPr>
        <p:spPr bwMode="auto">
          <a:xfrm>
            <a:off x="1799230" y="2767336"/>
            <a:ext cx="298748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I. Input Requirements</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TextBox 1"/>
          <p:cNvSpPr txBox="1"/>
          <p:nvPr/>
        </p:nvSpPr>
        <p:spPr>
          <a:xfrm>
            <a:off x="2514600" y="6400800"/>
            <a:ext cx="2532360" cy="646331"/>
          </a:xfrm>
          <a:prstGeom prst="rect">
            <a:avLst/>
          </a:prstGeom>
          <a:noFill/>
        </p:spPr>
        <p:txBody>
          <a:bodyPr wrap="none" rtlCol="0">
            <a:spAutoFit/>
          </a:bodyPr>
          <a:lstStyle/>
          <a:p>
            <a:r>
              <a:rPr lang="en-US" dirty="0" smtClean="0"/>
              <a:t>Fig 8: lifetime of network</a:t>
            </a:r>
          </a:p>
          <a:p>
            <a:endParaRPr lang="en-US" dirty="0"/>
          </a:p>
        </p:txBody>
      </p:sp>
    </p:spTree>
    <p:extLst>
      <p:ext uri="{BB962C8B-B14F-4D97-AF65-F5344CB8AC3E}">
        <p14:creationId xmlns:p14="http://schemas.microsoft.com/office/powerpoint/2010/main" val="16121883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45" y="0"/>
            <a:ext cx="4800600" cy="27432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 y="3352800"/>
            <a:ext cx="4737479" cy="31181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0" y="0"/>
            <a:ext cx="4114800" cy="247024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6800" y="3352800"/>
            <a:ext cx="4114800" cy="2871216"/>
          </a:xfrm>
          <a:prstGeom prst="rect">
            <a:avLst/>
          </a:prstGeom>
        </p:spPr>
      </p:pic>
      <p:sp>
        <p:nvSpPr>
          <p:cNvPr id="2" name="TextBox 1"/>
          <p:cNvSpPr txBox="1"/>
          <p:nvPr/>
        </p:nvSpPr>
        <p:spPr>
          <a:xfrm>
            <a:off x="946880" y="2863334"/>
            <a:ext cx="2830070" cy="369332"/>
          </a:xfrm>
          <a:prstGeom prst="rect">
            <a:avLst/>
          </a:prstGeom>
          <a:noFill/>
        </p:spPr>
        <p:txBody>
          <a:bodyPr wrap="none" rtlCol="0">
            <a:spAutoFit/>
          </a:bodyPr>
          <a:lstStyle/>
          <a:p>
            <a:r>
              <a:rPr lang="en-US" dirty="0" smtClean="0"/>
              <a:t>Fig 9: packet loss probability</a:t>
            </a:r>
            <a:endParaRPr lang="en-US" dirty="0"/>
          </a:p>
        </p:txBody>
      </p:sp>
      <p:sp>
        <p:nvSpPr>
          <p:cNvPr id="7" name="TextBox 6"/>
          <p:cNvSpPr txBox="1"/>
          <p:nvPr/>
        </p:nvSpPr>
        <p:spPr>
          <a:xfrm>
            <a:off x="5141914" y="2470245"/>
            <a:ext cx="3584571" cy="369332"/>
          </a:xfrm>
          <a:prstGeom prst="rect">
            <a:avLst/>
          </a:prstGeom>
          <a:noFill/>
        </p:spPr>
        <p:txBody>
          <a:bodyPr wrap="none" rtlCol="0">
            <a:spAutoFit/>
          </a:bodyPr>
          <a:lstStyle/>
          <a:p>
            <a:r>
              <a:rPr lang="en-US" dirty="0" smtClean="0"/>
              <a:t>Fig 10: Average Energy consumption</a:t>
            </a:r>
            <a:endParaRPr lang="en-US" dirty="0"/>
          </a:p>
        </p:txBody>
      </p:sp>
      <p:sp>
        <p:nvSpPr>
          <p:cNvPr id="8" name="TextBox 7"/>
          <p:cNvSpPr txBox="1"/>
          <p:nvPr/>
        </p:nvSpPr>
        <p:spPr>
          <a:xfrm>
            <a:off x="703371" y="6406372"/>
            <a:ext cx="3253968" cy="369332"/>
          </a:xfrm>
          <a:prstGeom prst="rect">
            <a:avLst/>
          </a:prstGeom>
          <a:noFill/>
        </p:spPr>
        <p:txBody>
          <a:bodyPr wrap="none" rtlCol="0">
            <a:spAutoFit/>
          </a:bodyPr>
          <a:lstStyle/>
          <a:p>
            <a:r>
              <a:rPr lang="en-US" dirty="0" smtClean="0"/>
              <a:t>Fig 11: Percentage od dead node</a:t>
            </a:r>
            <a:endParaRPr lang="en-US" dirty="0"/>
          </a:p>
        </p:txBody>
      </p:sp>
      <p:sp>
        <p:nvSpPr>
          <p:cNvPr id="9" name="TextBox 8"/>
          <p:cNvSpPr txBox="1"/>
          <p:nvPr/>
        </p:nvSpPr>
        <p:spPr>
          <a:xfrm>
            <a:off x="5867400" y="6286657"/>
            <a:ext cx="2648354" cy="369332"/>
          </a:xfrm>
          <a:prstGeom prst="rect">
            <a:avLst/>
          </a:prstGeom>
          <a:noFill/>
        </p:spPr>
        <p:txBody>
          <a:bodyPr wrap="none" rtlCol="0">
            <a:spAutoFit/>
          </a:bodyPr>
          <a:lstStyle/>
          <a:p>
            <a:r>
              <a:rPr lang="en-US" dirty="0" smtClean="0"/>
              <a:t>Fig 12: Data Delivery Ratio</a:t>
            </a:r>
            <a:endParaRPr lang="en-US" dirty="0"/>
          </a:p>
        </p:txBody>
      </p:sp>
    </p:spTree>
    <p:extLst>
      <p:ext uri="{BB962C8B-B14F-4D97-AF65-F5344CB8AC3E}">
        <p14:creationId xmlns:p14="http://schemas.microsoft.com/office/powerpoint/2010/main" val="13835980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1295400"/>
            <a:ext cx="7772400" cy="5562600"/>
          </a:xfrm>
        </p:spPr>
        <p:txBody>
          <a:bodyPr>
            <a:noAutofit/>
          </a:bodyPr>
          <a:lstStyle/>
          <a:p>
            <a:pPr algn="just"/>
            <a:r>
              <a:rPr lang="en-US" sz="2400" b="0" cap="none" dirty="0">
                <a:latin typeface="Times New Roman" panose="02020603050405020304" pitchFamily="18" charset="0"/>
                <a:cs typeface="Times New Roman" panose="02020603050405020304" pitchFamily="18" charset="0"/>
              </a:rPr>
              <a:t> In this paper, MPRA is proposed and compared with an existing SPRA protocol. </a:t>
            </a:r>
            <a:r>
              <a:rPr lang="en-US" sz="2400" b="0" cap="none" dirty="0" smtClean="0">
                <a:latin typeface="Times New Roman" panose="02020603050405020304" pitchFamily="18" charset="0"/>
                <a:cs typeface="Times New Roman" panose="02020603050405020304" pitchFamily="18" charset="0"/>
              </a:rPr>
              <a:t>The simulation </a:t>
            </a:r>
            <a:r>
              <a:rPr lang="en-US" sz="2400" b="0" cap="none" dirty="0">
                <a:latin typeface="Times New Roman" panose="02020603050405020304" pitchFamily="18" charset="0"/>
                <a:cs typeface="Times New Roman" panose="02020603050405020304" pitchFamily="18" charset="0"/>
              </a:rPr>
              <a:t>results explain that the proposed algorithm is 2.5 times better than SPRA. </a:t>
            </a:r>
            <a:r>
              <a:rPr lang="en-US" sz="2400" b="0" cap="none" dirty="0" smtClean="0">
                <a:latin typeface="Times New Roman" panose="02020603050405020304" pitchFamily="18" charset="0"/>
                <a:cs typeface="Times New Roman" panose="02020603050405020304" pitchFamily="18" charset="0"/>
              </a:rPr>
              <a:t>In Multipath </a:t>
            </a:r>
            <a:r>
              <a:rPr lang="en-US" sz="2400" b="0" cap="none" dirty="0">
                <a:latin typeface="Times New Roman" panose="02020603050405020304" pitchFamily="18" charset="0"/>
                <a:cs typeface="Times New Roman" panose="02020603050405020304" pitchFamily="18" charset="0"/>
              </a:rPr>
              <a:t>routing algorithm, a backup path is used when current selected path is unable </a:t>
            </a:r>
            <a:r>
              <a:rPr lang="en-US" sz="2400" b="0" cap="none" dirty="0" smtClean="0">
                <a:latin typeface="Times New Roman" panose="02020603050405020304" pitchFamily="18" charset="0"/>
                <a:cs typeface="Times New Roman" panose="02020603050405020304" pitchFamily="18" charset="0"/>
              </a:rPr>
              <a:t>to forward </a:t>
            </a:r>
            <a:r>
              <a:rPr lang="en-US" sz="2400" b="0" cap="none" dirty="0">
                <a:latin typeface="Times New Roman" panose="02020603050405020304" pitchFamily="18" charset="0"/>
                <a:cs typeface="Times New Roman" panose="02020603050405020304" pitchFamily="18" charset="0"/>
              </a:rPr>
              <a:t>the packet to the base </a:t>
            </a:r>
            <a:r>
              <a:rPr lang="en-US" sz="2400" b="0" cap="none" dirty="0" smtClean="0">
                <a:latin typeface="Times New Roman" panose="02020603050405020304" pitchFamily="18" charset="0"/>
                <a:cs typeface="Times New Roman" panose="02020603050405020304" pitchFamily="18" charset="0"/>
              </a:rPr>
              <a:t>station. The energy consumption for both the schemes is less in comparison to LEACH. These proposed algorithms increase the lifetime of the network by increasing the number of rounds. As a future reference one can think of using heterogeneous energy and apply security</a:t>
            </a:r>
            <a:r>
              <a:rPr lang="en-US" sz="2400" b="0" cap="none" dirty="0">
                <a:latin typeface="Times New Roman" panose="02020603050405020304" pitchFamily="18" charset="0"/>
                <a:cs typeface="Times New Roman" panose="02020603050405020304" pitchFamily="18" charset="0"/>
              </a:rPr>
              <a:t>. </a:t>
            </a:r>
            <a:r>
              <a:rPr lang="en-US" sz="2400" b="0" cap="none" dirty="0" smtClean="0">
                <a:latin typeface="Times New Roman" panose="02020603050405020304" pitchFamily="18" charset="0"/>
                <a:cs typeface="Times New Roman" panose="02020603050405020304" pitchFamily="18" charset="0"/>
              </a:rPr>
              <a:t> </a:t>
            </a:r>
            <a:r>
              <a:rPr lang="en-US" sz="2400" b="0" cap="none" dirty="0">
                <a:latin typeface="Times New Roman" panose="02020603050405020304" pitchFamily="18" charset="0"/>
                <a:cs typeface="Times New Roman" panose="02020603050405020304" pitchFamily="18" charset="0"/>
              </a:rPr>
              <a:t>In future, the network can be made more reliable by data storage capability, because in these algorithms if receiver node died before accepting data from sender all data will be </a:t>
            </a:r>
            <a:r>
              <a:rPr lang="en-US" sz="2400" b="0" cap="none" dirty="0" smtClean="0">
                <a:latin typeface="Times New Roman" panose="02020603050405020304" pitchFamily="18" charset="0"/>
                <a:cs typeface="Times New Roman" panose="02020603050405020304" pitchFamily="18" charset="0"/>
              </a:rPr>
              <a:t>lost.</a:t>
            </a:r>
            <a:endParaRPr lang="en-US" sz="2400" b="0" cap="none" dirty="0">
              <a:latin typeface="Times New Roman" pitchFamily="18" charset="0"/>
              <a:cs typeface="Times New Roman" panose="02020603050405020304" pitchFamily="18" charset="0"/>
            </a:endParaRPr>
          </a:p>
        </p:txBody>
      </p:sp>
      <p:sp>
        <p:nvSpPr>
          <p:cNvPr id="4" name="Text Placeholder 3"/>
          <p:cNvSpPr>
            <a:spLocks noGrp="1"/>
          </p:cNvSpPr>
          <p:nvPr>
            <p:ph type="body" idx="1"/>
          </p:nvPr>
        </p:nvSpPr>
        <p:spPr>
          <a:xfrm>
            <a:off x="609600" y="304800"/>
            <a:ext cx="7772400" cy="749300"/>
          </a:xfrm>
        </p:spPr>
        <p:txBody>
          <a:bodyPr>
            <a:normAutofit/>
          </a:bodyPr>
          <a:lstStyle/>
          <a:p>
            <a:r>
              <a:rPr lang="en-US" sz="2800" b="1" dirty="0" smtClean="0">
                <a:solidFill>
                  <a:schemeClr val="tx1"/>
                </a:solidFill>
                <a:latin typeface="Times New Roman" pitchFamily="18" charset="0"/>
                <a:cs typeface="Times New Roman" pitchFamily="18" charset="0"/>
              </a:rPr>
              <a:t>Conclusion and Future Scope</a:t>
            </a:r>
            <a:endParaRPr lang="en-US" sz="28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1513" y="152400"/>
            <a:ext cx="4419600" cy="1143000"/>
          </a:xfrm>
        </p:spPr>
        <p:txBody>
          <a:bodyPr>
            <a:normAutofit/>
          </a:bodyPr>
          <a:lstStyle/>
          <a:p>
            <a:r>
              <a:rPr lang="en-US" sz="3200" b="1" dirty="0" smtClean="0">
                <a:latin typeface="Times New Roman" panose="02020603050405020304" pitchFamily="18" charset="0"/>
                <a:cs typeface="Times New Roman" panose="02020603050405020304" pitchFamily="18" charset="0"/>
              </a:rPr>
              <a:t>Contribution to Society</a:t>
            </a:r>
            <a:endParaRPr lang="en-US" sz="3200" b="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idx="1"/>
          </p:nvPr>
        </p:nvSpPr>
        <p:spPr>
          <a:xfrm>
            <a:off x="609600" y="1295400"/>
            <a:ext cx="8229600" cy="4191000"/>
          </a:xfrm>
        </p:spPr>
        <p:txBody>
          <a:bodyPr>
            <a:normAutofit lnSpcReduction="10000"/>
          </a:bodyPr>
          <a:lstStyle/>
          <a:p>
            <a:pPr marL="0" indent="0" algn="just">
              <a:buNone/>
            </a:pPr>
            <a:r>
              <a:rPr lang="en-US" sz="2600" dirty="0">
                <a:latin typeface="Times New Roman" panose="02020603050405020304" pitchFamily="18" charset="0"/>
                <a:cs typeface="Times New Roman" panose="02020603050405020304" pitchFamily="18" charset="0"/>
              </a:rPr>
              <a:t>The protocol generated improves sensors lifetime </a:t>
            </a:r>
            <a:r>
              <a:rPr lang="en-US" sz="2600" dirty="0" smtClean="0">
                <a:latin typeface="Times New Roman" panose="02020603050405020304" pitchFamily="18" charset="0"/>
                <a:cs typeface="Times New Roman" panose="02020603050405020304" pitchFamily="18" charset="0"/>
              </a:rPr>
              <a:t>which make </a:t>
            </a:r>
            <a:r>
              <a:rPr lang="en-US" sz="2600" dirty="0">
                <a:latin typeface="Times New Roman" panose="02020603050405020304" pitchFamily="18" charset="0"/>
                <a:cs typeface="Times New Roman" panose="02020603050405020304" pitchFamily="18" charset="0"/>
              </a:rPr>
              <a:t>this work useful in multiple applications. It can help </a:t>
            </a:r>
            <a:r>
              <a:rPr lang="en-US" sz="2600" dirty="0" smtClean="0">
                <a:latin typeface="Times New Roman" panose="02020603050405020304" pitchFamily="18" charset="0"/>
                <a:cs typeface="Times New Roman" panose="02020603050405020304" pitchFamily="18" charset="0"/>
              </a:rPr>
              <a:t>in various </a:t>
            </a:r>
            <a:r>
              <a:rPr lang="en-US" sz="2600" dirty="0">
                <a:latin typeface="Times New Roman" panose="02020603050405020304" pitchFamily="18" charset="0"/>
                <a:cs typeface="Times New Roman" panose="02020603050405020304" pitchFamily="18" charset="0"/>
              </a:rPr>
              <a:t>projects like large scale environment </a:t>
            </a:r>
            <a:r>
              <a:rPr lang="en-US" sz="2600" dirty="0" smtClean="0">
                <a:latin typeface="Times New Roman" panose="02020603050405020304" pitchFamily="18" charset="0"/>
                <a:cs typeface="Times New Roman" panose="02020603050405020304" pitchFamily="18" charset="0"/>
              </a:rPr>
              <a:t>monitoring, health </a:t>
            </a:r>
            <a:r>
              <a:rPr lang="en-US" sz="2600" dirty="0">
                <a:latin typeface="Times New Roman" panose="02020603050405020304" pitchFamily="18" charset="0"/>
                <a:cs typeface="Times New Roman" panose="02020603050405020304" pitchFamily="18" charset="0"/>
              </a:rPr>
              <a:t>monitoring. During border area surveillance (</a:t>
            </a:r>
            <a:r>
              <a:rPr lang="en-US" sz="2600" dirty="0" smtClean="0">
                <a:latin typeface="Times New Roman" panose="02020603050405020304" pitchFamily="18" charset="0"/>
                <a:cs typeface="Times New Roman" panose="02020603050405020304" pitchFamily="18" charset="0"/>
              </a:rPr>
              <a:t>notice illegal </a:t>
            </a:r>
            <a:r>
              <a:rPr lang="en-US" sz="2600" dirty="0">
                <a:latin typeface="Times New Roman" panose="02020603050405020304" pitchFamily="18" charset="0"/>
                <a:cs typeface="Times New Roman" panose="02020603050405020304" pitchFamily="18" charset="0"/>
              </a:rPr>
              <a:t>activities), Traffic Control System (informs person </a:t>
            </a:r>
            <a:r>
              <a:rPr lang="en-US" sz="2600" dirty="0" smtClean="0">
                <a:latin typeface="Times New Roman" panose="02020603050405020304" pitchFamily="18" charset="0"/>
                <a:cs typeface="Times New Roman" panose="02020603050405020304" pitchFamily="18" charset="0"/>
              </a:rPr>
              <a:t>on priory </a:t>
            </a:r>
            <a:r>
              <a:rPr lang="en-US" sz="2600" dirty="0">
                <a:latin typeface="Times New Roman" panose="02020603050405020304" pitchFamily="18" charset="0"/>
                <a:cs typeface="Times New Roman" panose="02020603050405020304" pitchFamily="18" charset="0"/>
              </a:rPr>
              <a:t>about traffic on that path), predicting fire behavior </a:t>
            </a:r>
            <a:r>
              <a:rPr lang="en-US" sz="2600" dirty="0" smtClean="0">
                <a:latin typeface="Times New Roman" panose="02020603050405020304" pitchFamily="18" charset="0"/>
                <a:cs typeface="Times New Roman" panose="02020603050405020304" pitchFamily="18" charset="0"/>
              </a:rPr>
              <a:t>in fields</a:t>
            </a:r>
            <a:r>
              <a:rPr lang="en-US" sz="2600" dirty="0">
                <a:latin typeface="Times New Roman" panose="02020603050405020304" pitchFamily="18" charset="0"/>
                <a:cs typeface="Times New Roman" panose="02020603050405020304" pitchFamily="18" charset="0"/>
              </a:rPr>
              <a:t>, it will be beneficial. It will also be favorable in </a:t>
            </a:r>
            <a:r>
              <a:rPr lang="en-US" sz="2600" dirty="0" smtClean="0">
                <a:latin typeface="Times New Roman" panose="02020603050405020304" pitchFamily="18" charset="0"/>
                <a:cs typeface="Times New Roman" panose="02020603050405020304" pitchFamily="18" charset="0"/>
              </a:rPr>
              <a:t>cases like</a:t>
            </a:r>
            <a:r>
              <a:rPr lang="en-US" sz="2600" dirty="0">
                <a:latin typeface="Times New Roman" panose="02020603050405020304" pitchFamily="18" charset="0"/>
                <a:cs typeface="Times New Roman" panose="02020603050405020304" pitchFamily="18" charset="0"/>
              </a:rPr>
              <a:t>, movement tracking of vehicles, and wild animals, </a:t>
            </a:r>
            <a:r>
              <a:rPr lang="en-US" sz="2600" dirty="0" smtClean="0">
                <a:latin typeface="Times New Roman" panose="02020603050405020304" pitchFamily="18" charset="0"/>
                <a:cs typeface="Times New Roman" panose="02020603050405020304" pitchFamily="18" charset="0"/>
              </a:rPr>
              <a:t>etc. These </a:t>
            </a:r>
            <a:r>
              <a:rPr lang="en-US" sz="2600" dirty="0">
                <a:latin typeface="Times New Roman" panose="02020603050405020304" pitchFamily="18" charset="0"/>
                <a:cs typeface="Times New Roman" panose="02020603050405020304" pitchFamily="18" charset="0"/>
              </a:rPr>
              <a:t>days WSN’s are in almost every field and </a:t>
            </a:r>
            <a:r>
              <a:rPr lang="en-US" sz="2600" dirty="0" smtClean="0">
                <a:latin typeface="Times New Roman" panose="02020603050405020304" pitchFamily="18" charset="0"/>
                <a:cs typeface="Times New Roman" panose="02020603050405020304" pitchFamily="18" charset="0"/>
              </a:rPr>
              <a:t>reduced energy </a:t>
            </a:r>
            <a:r>
              <a:rPr lang="en-US" sz="2600" dirty="0">
                <a:latin typeface="Times New Roman" panose="02020603050405020304" pitchFamily="18" charset="0"/>
                <a:cs typeface="Times New Roman" panose="02020603050405020304" pitchFamily="18" charset="0"/>
              </a:rPr>
              <a:t>consumption is a primary requirement. Thus </a:t>
            </a:r>
            <a:r>
              <a:rPr lang="en-US" sz="2600" dirty="0" smtClean="0">
                <a:latin typeface="Times New Roman" panose="02020603050405020304" pitchFamily="18" charset="0"/>
                <a:cs typeface="Times New Roman" panose="02020603050405020304" pitchFamily="18" charset="0"/>
              </a:rPr>
              <a:t>protocol designed </a:t>
            </a:r>
            <a:r>
              <a:rPr lang="en-US" sz="2600" dirty="0">
                <a:latin typeface="Times New Roman" panose="02020603050405020304" pitchFamily="18" charset="0"/>
                <a:cs typeface="Times New Roman" panose="02020603050405020304" pitchFamily="18" charset="0"/>
              </a:rPr>
              <a:t>is going to be very advantageous for society.</a:t>
            </a:r>
          </a:p>
          <a:p>
            <a:pPr marL="0" indent="0" algn="just">
              <a:buNone/>
            </a:pPr>
            <a:endParaRPr lang="en-US" dirty="0"/>
          </a:p>
        </p:txBody>
      </p:sp>
    </p:spTree>
    <p:extLst>
      <p:ext uri="{BB962C8B-B14F-4D97-AF65-F5344CB8AC3E}">
        <p14:creationId xmlns:p14="http://schemas.microsoft.com/office/powerpoint/2010/main" val="39895103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4800"/>
            <a:ext cx="2971800" cy="685800"/>
          </a:xfrm>
        </p:spPr>
        <p:txBody>
          <a:bodyPr>
            <a:normAutofit/>
          </a:bodyPr>
          <a:lstStyle/>
          <a:p>
            <a:r>
              <a:rPr lang="en-US" sz="2800" b="1" dirty="0" smtClean="0">
                <a:latin typeface="Times New Roman" pitchFamily="18" charset="0"/>
                <a:cs typeface="Times New Roman" pitchFamily="18" charset="0"/>
              </a:rPr>
              <a:t>References</a:t>
            </a:r>
            <a:endParaRPr lang="en-US" sz="2800" b="1" dirty="0">
              <a:latin typeface="Times New Roman" pitchFamily="18" charset="0"/>
              <a:cs typeface="Times New Roman" pitchFamily="18" charset="0"/>
            </a:endParaRPr>
          </a:p>
        </p:txBody>
      </p:sp>
      <p:sp>
        <p:nvSpPr>
          <p:cNvPr id="3" name="Subtitle 2"/>
          <p:cNvSpPr>
            <a:spLocks noGrp="1"/>
          </p:cNvSpPr>
          <p:nvPr>
            <p:ph type="subTitle" idx="1"/>
          </p:nvPr>
        </p:nvSpPr>
        <p:spPr>
          <a:xfrm>
            <a:off x="609600" y="1066800"/>
            <a:ext cx="8153400" cy="5562600"/>
          </a:xfrm>
        </p:spPr>
        <p:txBody>
          <a:bodyPr>
            <a:noAutofit/>
          </a:bodyPr>
          <a:lstStyle/>
          <a:p>
            <a:pPr algn="just"/>
            <a:r>
              <a:rPr lang="en-US" sz="1800" dirty="0" smtClean="0">
                <a:solidFill>
                  <a:schemeClr val="tx1"/>
                </a:solidFill>
                <a:latin typeface="Times New Roman" pitchFamily="18" charset="0"/>
                <a:cs typeface="Times New Roman" pitchFamily="18" charset="0"/>
              </a:rPr>
              <a:t>[1] </a:t>
            </a:r>
            <a:r>
              <a:rPr lang="en-US" sz="1800" dirty="0" err="1" smtClean="0">
                <a:solidFill>
                  <a:schemeClr val="tx1"/>
                </a:solidFill>
                <a:latin typeface="Times New Roman" pitchFamily="18" charset="0"/>
                <a:cs typeface="Times New Roman" pitchFamily="18" charset="0"/>
              </a:rPr>
              <a:t>Heinzelman</a:t>
            </a:r>
            <a:r>
              <a:rPr lang="en-US" sz="1800" dirty="0" smtClean="0">
                <a:solidFill>
                  <a:schemeClr val="tx1"/>
                </a:solidFill>
                <a:latin typeface="Times New Roman" pitchFamily="18" charset="0"/>
                <a:cs typeface="Times New Roman" pitchFamily="18" charset="0"/>
              </a:rPr>
              <a:t>, Wendi </a:t>
            </a:r>
            <a:r>
              <a:rPr lang="en-US" sz="1800" dirty="0" err="1" smtClean="0">
                <a:solidFill>
                  <a:schemeClr val="tx1"/>
                </a:solidFill>
                <a:latin typeface="Times New Roman" pitchFamily="18" charset="0"/>
                <a:cs typeface="Times New Roman" pitchFamily="18" charset="0"/>
              </a:rPr>
              <a:t>Rabiner</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Anantha</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Chandrakasan</a:t>
            </a:r>
            <a:r>
              <a:rPr lang="en-US" sz="1800" dirty="0" smtClean="0">
                <a:solidFill>
                  <a:schemeClr val="tx1"/>
                </a:solidFill>
                <a:latin typeface="Times New Roman" pitchFamily="18" charset="0"/>
                <a:cs typeface="Times New Roman" pitchFamily="18" charset="0"/>
              </a:rPr>
              <a:t>, and </a:t>
            </a:r>
            <a:r>
              <a:rPr lang="en-US" sz="1800" dirty="0" err="1" smtClean="0">
                <a:solidFill>
                  <a:schemeClr val="tx1"/>
                </a:solidFill>
                <a:latin typeface="Times New Roman" pitchFamily="18" charset="0"/>
                <a:cs typeface="Times New Roman" pitchFamily="18" charset="0"/>
              </a:rPr>
              <a:t>Hari</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Balakrishnan</a:t>
            </a:r>
            <a:r>
              <a:rPr lang="en-US" sz="1800" dirty="0" smtClean="0">
                <a:solidFill>
                  <a:schemeClr val="tx1"/>
                </a:solidFill>
                <a:latin typeface="Times New Roman" pitchFamily="18" charset="0"/>
                <a:cs typeface="Times New Roman" pitchFamily="18" charset="0"/>
              </a:rPr>
              <a:t> "Energy-efficient communication protocol for wireless micro sensor networks," In System Sciences Proceedings of the 33rd Annual Hawaii International Conference IEEE, 2000, pp. 1-10.</a:t>
            </a:r>
          </a:p>
          <a:p>
            <a:pPr algn="just"/>
            <a:r>
              <a:rPr lang="en-US" sz="1800" dirty="0" smtClean="0">
                <a:solidFill>
                  <a:schemeClr val="tx1"/>
                </a:solidFill>
                <a:latin typeface="Times New Roman" pitchFamily="18" charset="0"/>
                <a:cs typeface="Times New Roman" pitchFamily="18" charset="0"/>
              </a:rPr>
              <a:t>[2] Lindsey, Stephanie, and </a:t>
            </a:r>
            <a:r>
              <a:rPr lang="en-US" sz="1800" dirty="0" err="1" smtClean="0">
                <a:solidFill>
                  <a:schemeClr val="tx1"/>
                </a:solidFill>
                <a:latin typeface="Times New Roman" pitchFamily="18" charset="0"/>
                <a:cs typeface="Times New Roman" pitchFamily="18" charset="0"/>
              </a:rPr>
              <a:t>Cauligi</a:t>
            </a:r>
            <a:r>
              <a:rPr lang="en-US" sz="1800" dirty="0" smtClean="0">
                <a:solidFill>
                  <a:schemeClr val="tx1"/>
                </a:solidFill>
                <a:latin typeface="Times New Roman" pitchFamily="18" charset="0"/>
                <a:cs typeface="Times New Roman" pitchFamily="18" charset="0"/>
              </a:rPr>
              <a:t> S. </a:t>
            </a:r>
            <a:r>
              <a:rPr lang="en-US" sz="1800" dirty="0" err="1" smtClean="0">
                <a:solidFill>
                  <a:schemeClr val="tx1"/>
                </a:solidFill>
                <a:latin typeface="Times New Roman" pitchFamily="18" charset="0"/>
                <a:cs typeface="Times New Roman" pitchFamily="18" charset="0"/>
              </a:rPr>
              <a:t>Raghavendra</a:t>
            </a:r>
            <a:r>
              <a:rPr lang="en-US" sz="1800" dirty="0" smtClean="0">
                <a:solidFill>
                  <a:schemeClr val="tx1"/>
                </a:solidFill>
                <a:latin typeface="Times New Roman" pitchFamily="18" charset="0"/>
                <a:cs typeface="Times New Roman" pitchFamily="18" charset="0"/>
              </a:rPr>
              <a:t>, "PEGASIS: Power-efficient gathering in sensor information systems," In Aerospace conference proceedings IEEE, Vol. 3, 2002, pp.1125-1130.</a:t>
            </a:r>
          </a:p>
          <a:p>
            <a:pPr algn="just"/>
            <a:r>
              <a:rPr lang="en-US" sz="1800" dirty="0" smtClean="0">
                <a:solidFill>
                  <a:schemeClr val="tx1"/>
                </a:solidFill>
                <a:latin typeface="Times New Roman" pitchFamily="18" charset="0"/>
                <a:cs typeface="Times New Roman" pitchFamily="18" charset="0"/>
              </a:rPr>
              <a:t>[3] Tan, </a:t>
            </a:r>
            <a:r>
              <a:rPr lang="en-US" sz="1800" dirty="0" err="1" smtClean="0">
                <a:solidFill>
                  <a:schemeClr val="tx1"/>
                </a:solidFill>
                <a:latin typeface="Times New Roman" pitchFamily="18" charset="0"/>
                <a:cs typeface="Times New Roman" pitchFamily="18" charset="0"/>
              </a:rPr>
              <a:t>Huseyin</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Qzgur</a:t>
            </a:r>
            <a:r>
              <a:rPr lang="en-US" sz="1800" dirty="0" smtClean="0">
                <a:solidFill>
                  <a:schemeClr val="tx1"/>
                </a:solidFill>
                <a:latin typeface="Times New Roman" pitchFamily="18" charset="0"/>
                <a:cs typeface="Times New Roman" pitchFamily="18" charset="0"/>
              </a:rPr>
              <a:t>, and Ibrahim </a:t>
            </a:r>
            <a:r>
              <a:rPr lang="en-US" sz="1800" dirty="0" err="1" smtClean="0">
                <a:solidFill>
                  <a:schemeClr val="tx1"/>
                </a:solidFill>
                <a:latin typeface="Times New Roman" pitchFamily="18" charset="0"/>
                <a:cs typeface="Times New Roman" pitchFamily="18" charset="0"/>
              </a:rPr>
              <a:t>Korpeoglu</a:t>
            </a:r>
            <a:r>
              <a:rPr lang="en-US" sz="1800" dirty="0" smtClean="0">
                <a:solidFill>
                  <a:schemeClr val="tx1"/>
                </a:solidFill>
                <a:latin typeface="Times New Roman" pitchFamily="18" charset="0"/>
                <a:cs typeface="Times New Roman" pitchFamily="18" charset="0"/>
              </a:rPr>
              <a:t>, "Power </a:t>
            </a:r>
            <a:r>
              <a:rPr lang="en-US" sz="1800" dirty="0" err="1" smtClean="0">
                <a:solidFill>
                  <a:schemeClr val="tx1"/>
                </a:solidFill>
                <a:latin typeface="Times New Roman" pitchFamily="18" charset="0"/>
                <a:cs typeface="Times New Roman" pitchFamily="18" charset="0"/>
              </a:rPr>
              <a:t>ecient</a:t>
            </a:r>
            <a:r>
              <a:rPr lang="en-US" sz="1800" dirty="0" smtClean="0">
                <a:solidFill>
                  <a:schemeClr val="tx1"/>
                </a:solidFill>
                <a:latin typeface="Times New Roman" pitchFamily="18" charset="0"/>
                <a:cs typeface="Times New Roman" pitchFamily="18" charset="0"/>
              </a:rPr>
              <a:t> data gathering and aggregation in wireless sensor networks," ACM </a:t>
            </a:r>
            <a:r>
              <a:rPr lang="en-US" sz="1800" dirty="0" err="1" smtClean="0">
                <a:solidFill>
                  <a:schemeClr val="tx1"/>
                </a:solidFill>
                <a:latin typeface="Times New Roman" pitchFamily="18" charset="0"/>
                <a:cs typeface="Times New Roman" pitchFamily="18" charset="0"/>
              </a:rPr>
              <a:t>Sigmod</a:t>
            </a:r>
            <a:r>
              <a:rPr lang="en-US" sz="1800" dirty="0" smtClean="0">
                <a:solidFill>
                  <a:schemeClr val="tx1"/>
                </a:solidFill>
                <a:latin typeface="Times New Roman" pitchFamily="18" charset="0"/>
                <a:cs typeface="Times New Roman" pitchFamily="18" charset="0"/>
              </a:rPr>
              <a:t> Record, Vol. 32, No. 4 , 2003 , pp. 66-71.</a:t>
            </a:r>
          </a:p>
          <a:p>
            <a:pPr algn="just"/>
            <a:r>
              <a:rPr lang="en-US" sz="1800" dirty="0" smtClean="0">
                <a:solidFill>
                  <a:schemeClr val="tx1"/>
                </a:solidFill>
                <a:latin typeface="Times New Roman" pitchFamily="18" charset="0"/>
                <a:cs typeface="Times New Roman" pitchFamily="18" charset="0"/>
              </a:rPr>
              <a:t>[4] </a:t>
            </a:r>
            <a:r>
              <a:rPr lang="en-US" sz="1800" dirty="0" err="1" smtClean="0">
                <a:solidFill>
                  <a:schemeClr val="tx1"/>
                </a:solidFill>
                <a:latin typeface="Times New Roman" pitchFamily="18" charset="0"/>
                <a:cs typeface="Times New Roman" pitchFamily="18" charset="0"/>
              </a:rPr>
              <a:t>AManjeshwar</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Arati</a:t>
            </a:r>
            <a:r>
              <a:rPr lang="en-US" sz="1800" dirty="0" smtClean="0">
                <a:solidFill>
                  <a:schemeClr val="tx1"/>
                </a:solidFill>
                <a:latin typeface="Times New Roman" pitchFamily="18" charset="0"/>
                <a:cs typeface="Times New Roman" pitchFamily="18" charset="0"/>
              </a:rPr>
              <a:t>, and Dharma P. </a:t>
            </a:r>
            <a:r>
              <a:rPr lang="en-US" sz="1800" dirty="0" err="1" smtClean="0">
                <a:solidFill>
                  <a:schemeClr val="tx1"/>
                </a:solidFill>
                <a:latin typeface="Times New Roman" pitchFamily="18" charset="0"/>
                <a:cs typeface="Times New Roman" pitchFamily="18" charset="0"/>
              </a:rPr>
              <a:t>Agrawal</a:t>
            </a:r>
            <a:r>
              <a:rPr lang="en-US" sz="1800" dirty="0" smtClean="0">
                <a:solidFill>
                  <a:schemeClr val="tx1"/>
                </a:solidFill>
                <a:latin typeface="Times New Roman" pitchFamily="18" charset="0"/>
                <a:cs typeface="Times New Roman" pitchFamily="18" charset="0"/>
              </a:rPr>
              <a:t>, "TEEN: A routing protocol for enhanced efficiency in wireless sensor networks," In IPDPS, Vol. 1, 2001, pp. 189-196.</a:t>
            </a:r>
          </a:p>
          <a:p>
            <a:pPr algn="just"/>
            <a:r>
              <a:rPr lang="en-US" sz="1800" dirty="0" smtClean="0">
                <a:solidFill>
                  <a:schemeClr val="tx1"/>
                </a:solidFill>
                <a:latin typeface="Times New Roman" pitchFamily="18" charset="0"/>
                <a:cs typeface="Times New Roman" pitchFamily="18" charset="0"/>
              </a:rPr>
              <a:t>[5] Jung, </a:t>
            </a:r>
            <a:r>
              <a:rPr lang="en-US" sz="1800" dirty="0" err="1" smtClean="0">
                <a:solidFill>
                  <a:schemeClr val="tx1"/>
                </a:solidFill>
                <a:latin typeface="Times New Roman" pitchFamily="18" charset="0"/>
                <a:cs typeface="Times New Roman" pitchFamily="18" charset="0"/>
              </a:rPr>
              <a:t>Jongsik</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Taekeun</a:t>
            </a:r>
            <a:r>
              <a:rPr lang="en-US" sz="1800" dirty="0" smtClean="0">
                <a:solidFill>
                  <a:schemeClr val="tx1"/>
                </a:solidFill>
                <a:latin typeface="Times New Roman" pitchFamily="18" charset="0"/>
                <a:cs typeface="Times New Roman" pitchFamily="18" charset="0"/>
              </a:rPr>
              <a:t> Park, and </a:t>
            </a:r>
            <a:r>
              <a:rPr lang="en-US" sz="1800" dirty="0" err="1" smtClean="0">
                <a:solidFill>
                  <a:schemeClr val="tx1"/>
                </a:solidFill>
                <a:latin typeface="Times New Roman" pitchFamily="18" charset="0"/>
                <a:cs typeface="Times New Roman" pitchFamily="18" charset="0"/>
              </a:rPr>
              <a:t>Cheeha</a:t>
            </a:r>
            <a:r>
              <a:rPr lang="en-US" sz="1800" dirty="0" smtClean="0">
                <a:solidFill>
                  <a:schemeClr val="tx1"/>
                </a:solidFill>
                <a:latin typeface="Times New Roman" pitchFamily="18" charset="0"/>
                <a:cs typeface="Times New Roman" pitchFamily="18" charset="0"/>
              </a:rPr>
              <a:t> Kim, "A forwarding scheme for reliable and energy-</a:t>
            </a:r>
            <a:r>
              <a:rPr lang="en-US" sz="1800" dirty="0" err="1" smtClean="0">
                <a:solidFill>
                  <a:schemeClr val="tx1"/>
                </a:solidFill>
                <a:latin typeface="Times New Roman" pitchFamily="18" charset="0"/>
                <a:cs typeface="Times New Roman" pitchFamily="18" charset="0"/>
              </a:rPr>
              <a:t>ecient</a:t>
            </a:r>
            <a:r>
              <a:rPr lang="en-US" sz="1800" dirty="0" smtClean="0">
                <a:solidFill>
                  <a:schemeClr val="tx1"/>
                </a:solidFill>
                <a:latin typeface="Times New Roman" pitchFamily="18" charset="0"/>
                <a:cs typeface="Times New Roman" pitchFamily="18" charset="0"/>
              </a:rPr>
              <a:t> data delivery in cluster-based sensor networks," Communications Letters, Vol. 9, No. 2, 2005, pp.112-114.</a:t>
            </a:r>
          </a:p>
          <a:p>
            <a:pPr algn="just"/>
            <a:r>
              <a:rPr lang="en-US" sz="1800" dirty="0" smtClean="0">
                <a:solidFill>
                  <a:schemeClr val="tx1"/>
                </a:solidFill>
                <a:latin typeface="Times New Roman" pitchFamily="18" charset="0"/>
                <a:cs typeface="Times New Roman" pitchFamily="18" charset="0"/>
              </a:rPr>
              <a:t>[6] H </a:t>
            </a:r>
            <a:r>
              <a:rPr lang="en-US" sz="1800" dirty="0" err="1" smtClean="0">
                <a:solidFill>
                  <a:schemeClr val="tx1"/>
                </a:solidFill>
                <a:latin typeface="Times New Roman" pitchFamily="18" charset="0"/>
                <a:cs typeface="Times New Roman" pitchFamily="18" charset="0"/>
              </a:rPr>
              <a:t>Junping</a:t>
            </a: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Hu</a:t>
            </a:r>
            <a:r>
              <a:rPr lang="en-US" sz="1800" dirty="0" smtClean="0">
                <a:solidFill>
                  <a:schemeClr val="tx1"/>
                </a:solidFill>
                <a:latin typeface="Times New Roman" pitchFamily="18" charset="0"/>
                <a:cs typeface="Times New Roman" pitchFamily="18" charset="0"/>
              </a:rPr>
              <a:t>, Jin </a:t>
            </a:r>
            <a:r>
              <a:rPr lang="en-US" sz="1800" dirty="0" err="1" smtClean="0">
                <a:solidFill>
                  <a:schemeClr val="tx1"/>
                </a:solidFill>
                <a:latin typeface="Times New Roman" pitchFamily="18" charset="0"/>
                <a:cs typeface="Times New Roman" pitchFamily="18" charset="0"/>
              </a:rPr>
              <a:t>Yuhui</a:t>
            </a:r>
            <a:r>
              <a:rPr lang="en-US" sz="1800" dirty="0" smtClean="0">
                <a:solidFill>
                  <a:schemeClr val="tx1"/>
                </a:solidFill>
                <a:latin typeface="Times New Roman" pitchFamily="18" charset="0"/>
                <a:cs typeface="Times New Roman" pitchFamily="18" charset="0"/>
              </a:rPr>
              <a:t>, and Dou Liang. "A time-based cluster-head selection algorithm for LEACH." In Symposium on Computers and Communications IEEE, 2008, pp. 1172-1176.</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9144000" cy="6324600"/>
          </a:xfrm>
        </p:spPr>
        <p:txBody>
          <a:bodyPr>
            <a:noAutofit/>
          </a:bodyPr>
          <a:lstStyle/>
          <a:p>
            <a:pPr algn="l"/>
            <a:r>
              <a:rPr lang="en-US" sz="1800" dirty="0" smtClean="0">
                <a:latin typeface="Times New Roman" pitchFamily="18" charset="0"/>
                <a:cs typeface="Times New Roman" pitchFamily="18" charset="0"/>
              </a:rPr>
              <a:t>[7] </a:t>
            </a:r>
            <a:r>
              <a:rPr lang="en-US" sz="1800" dirty="0" err="1" smtClean="0">
                <a:latin typeface="Times New Roman" pitchFamily="18" charset="0"/>
                <a:cs typeface="Times New Roman" pitchFamily="18" charset="0"/>
              </a:rPr>
              <a:t>Xin</a:t>
            </a:r>
            <a:r>
              <a:rPr lang="en-US" sz="1800" dirty="0" smtClean="0">
                <a:latin typeface="Times New Roman" pitchFamily="18" charset="0"/>
                <a:cs typeface="Times New Roman" pitchFamily="18" charset="0"/>
              </a:rPr>
              <a:t> Liu, </a:t>
            </a:r>
            <a:r>
              <a:rPr lang="en-US" sz="1800" dirty="0" err="1" smtClean="0">
                <a:latin typeface="Times New Roman" pitchFamily="18" charset="0"/>
                <a:cs typeface="Times New Roman" pitchFamily="18" charset="0"/>
              </a:rPr>
              <a:t>Quanyu</a:t>
            </a:r>
            <a:r>
              <a:rPr lang="en-US" sz="1800" dirty="0" smtClean="0">
                <a:latin typeface="Times New Roman" pitchFamily="18" charset="0"/>
                <a:cs typeface="Times New Roman" pitchFamily="18" charset="0"/>
              </a:rPr>
              <a:t> Wang and </a:t>
            </a:r>
            <a:r>
              <a:rPr lang="en-US" sz="1800" dirty="0" err="1" smtClean="0">
                <a:latin typeface="Times New Roman" pitchFamily="18" charset="0"/>
                <a:cs typeface="Times New Roman" pitchFamily="18" charset="0"/>
              </a:rPr>
              <a:t>Xuliang</a:t>
            </a:r>
            <a:r>
              <a:rPr lang="en-US" sz="1800" dirty="0" smtClean="0">
                <a:latin typeface="Times New Roman" pitchFamily="18" charset="0"/>
                <a:cs typeface="Times New Roman" pitchFamily="18" charset="0"/>
              </a:rPr>
              <a:t> Jin, "An energy-efficient routing protocol for wire-less sensor networks," Proceedings of the 7th World Congress on Intelligent Control and Automation IEEE,2008, pp.1728-1735.</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[8] </a:t>
            </a:r>
            <a:r>
              <a:rPr lang="en-US" sz="1800" dirty="0" err="1" smtClean="0">
                <a:latin typeface="Times New Roman" pitchFamily="18" charset="0"/>
                <a:cs typeface="Times New Roman" pitchFamily="18" charset="0"/>
              </a:rPr>
              <a:t>Akramul</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Azim</a:t>
            </a:r>
            <a:r>
              <a:rPr lang="en-US" sz="1800" dirty="0" smtClean="0">
                <a:latin typeface="Times New Roman" pitchFamily="18" charset="0"/>
                <a:cs typeface="Times New Roman" pitchFamily="18" charset="0"/>
              </a:rPr>
              <a:t> and Mohammad </a:t>
            </a:r>
            <a:r>
              <a:rPr lang="en-US" sz="1800" dirty="0" err="1" smtClean="0">
                <a:latin typeface="Times New Roman" pitchFamily="18" charset="0"/>
                <a:cs typeface="Times New Roman" pitchFamily="18" charset="0"/>
              </a:rPr>
              <a:t>Mahfuzul</a:t>
            </a:r>
            <a:r>
              <a:rPr lang="en-US" sz="1800" dirty="0" smtClean="0">
                <a:latin typeface="Times New Roman" pitchFamily="18" charset="0"/>
                <a:cs typeface="Times New Roman" pitchFamily="18" charset="0"/>
              </a:rPr>
              <a:t> Islam, "Hybrid LEACH: A relay node based low energy adaptive clustering hierarchy for wireless sensor networks," Proceedings of the 9</a:t>
            </a:r>
            <a:r>
              <a:rPr lang="en-US" sz="1800" baseline="30000" dirty="0" smtClean="0">
                <a:latin typeface="Times New Roman" pitchFamily="18" charset="0"/>
                <a:cs typeface="Times New Roman" pitchFamily="18" charset="0"/>
              </a:rPr>
              <a:t>th</a:t>
            </a:r>
            <a:r>
              <a:rPr lang="en-US" sz="1800" dirty="0" smtClean="0">
                <a:latin typeface="Times New Roman" pitchFamily="18" charset="0"/>
                <a:cs typeface="Times New Roman" pitchFamily="18" charset="0"/>
              </a:rPr>
              <a:t> Malaysia International Conference on Communications IEEE, 2009, pp. 325-339.</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[9] </a:t>
            </a:r>
            <a:r>
              <a:rPr lang="en-US" sz="1800" dirty="0" err="1" smtClean="0">
                <a:latin typeface="Times New Roman" pitchFamily="18" charset="0"/>
                <a:cs typeface="Times New Roman" pitchFamily="18" charset="0"/>
              </a:rPr>
              <a:t>Zhong</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Shen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Yilin</a:t>
            </a:r>
            <a:r>
              <a:rPr lang="en-US" sz="1800" dirty="0" smtClean="0">
                <a:latin typeface="Times New Roman" pitchFamily="18" charset="0"/>
                <a:cs typeface="Times New Roman" pitchFamily="18" charset="0"/>
              </a:rPr>
              <a:t> Chang, </a:t>
            </a:r>
            <a:r>
              <a:rPr lang="en-US" sz="1800" dirty="0" err="1" smtClean="0">
                <a:latin typeface="Times New Roman" pitchFamily="18" charset="0"/>
                <a:cs typeface="Times New Roman" pitchFamily="18" charset="0"/>
              </a:rPr>
              <a:t>Hai</a:t>
            </a:r>
            <a:r>
              <a:rPr lang="en-US" sz="1800" dirty="0" smtClean="0">
                <a:latin typeface="Times New Roman" pitchFamily="18" charset="0"/>
                <a:cs typeface="Times New Roman" pitchFamily="18" charset="0"/>
              </a:rPr>
              <a:t> Jiang, Member, </a:t>
            </a:r>
            <a:r>
              <a:rPr lang="en-US" sz="1800" dirty="0" err="1" smtClean="0">
                <a:latin typeface="Times New Roman" pitchFamily="18" charset="0"/>
                <a:cs typeface="Times New Roman" pitchFamily="18" charset="0"/>
              </a:rPr>
              <a:t>Yanling</a:t>
            </a:r>
            <a:r>
              <a:rPr lang="en-US" sz="1800" dirty="0" smtClean="0">
                <a:latin typeface="Times New Roman" pitchFamily="18" charset="0"/>
                <a:cs typeface="Times New Roman" pitchFamily="18" charset="0"/>
              </a:rPr>
              <a:t> Wang, and </a:t>
            </a:r>
            <a:r>
              <a:rPr lang="en-US" sz="1800" dirty="0" err="1" smtClean="0">
                <a:latin typeface="Times New Roman" pitchFamily="18" charset="0"/>
                <a:cs typeface="Times New Roman" pitchFamily="18" charset="0"/>
              </a:rPr>
              <a:t>Zhongjiang</a:t>
            </a:r>
            <a:r>
              <a:rPr lang="en-US" sz="1800" dirty="0" smtClean="0">
                <a:latin typeface="Times New Roman" pitchFamily="18" charset="0"/>
                <a:cs typeface="Times New Roman" pitchFamily="18" charset="0"/>
              </a:rPr>
              <a:t> Yan, "A generic framework for optimal mobile sensor deployment," IEEE Transactions on Vehicular Technology, Vol. 59, No. 8, 2010, pp. 4043-4057.</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[10] </a:t>
            </a:r>
            <a:r>
              <a:rPr lang="en-US" sz="1800" dirty="0" err="1" smtClean="0">
                <a:latin typeface="Times New Roman" pitchFamily="18" charset="0"/>
                <a:cs typeface="Times New Roman" pitchFamily="18" charset="0"/>
              </a:rPr>
              <a:t>Jisoo</a:t>
            </a:r>
            <a:r>
              <a:rPr lang="en-US" sz="1800" dirty="0" smtClean="0">
                <a:latin typeface="Times New Roman" pitchFamily="18" charset="0"/>
                <a:cs typeface="Times New Roman" pitchFamily="18" charset="0"/>
              </a:rPr>
              <a:t> Shin and </a:t>
            </a:r>
            <a:r>
              <a:rPr lang="en-US" sz="1800" dirty="0" err="1" smtClean="0">
                <a:latin typeface="Times New Roman" pitchFamily="18" charset="0"/>
                <a:cs typeface="Times New Roman" pitchFamily="18" charset="0"/>
              </a:rPr>
              <a:t>Changjin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Suh</a:t>
            </a:r>
            <a:r>
              <a:rPr lang="en-US" sz="1800" dirty="0" smtClean="0">
                <a:latin typeface="Times New Roman" pitchFamily="18" charset="0"/>
                <a:cs typeface="Times New Roman" pitchFamily="18" charset="0"/>
              </a:rPr>
              <a:t>, "CREEC: chain routing with even energy consumption,“ Journal of Communication and Networks, Vol. 13, No. 1, FEBRUARY 2011, pp. 17-25.</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[11] S. H. </a:t>
            </a:r>
            <a:r>
              <a:rPr lang="en-US" sz="1800" dirty="0" err="1" smtClean="0">
                <a:latin typeface="Times New Roman" pitchFamily="18" charset="0"/>
                <a:cs typeface="Times New Roman" pitchFamily="18" charset="0"/>
              </a:rPr>
              <a:t>Gajjar</a:t>
            </a:r>
            <a:r>
              <a:rPr lang="en-US" sz="1800" dirty="0" smtClean="0">
                <a:latin typeface="Times New Roman" pitchFamily="18" charset="0"/>
                <a:cs typeface="Times New Roman" pitchFamily="18" charset="0"/>
              </a:rPr>
              <a:t>, K. S. </a:t>
            </a:r>
            <a:r>
              <a:rPr lang="en-US" sz="1800" dirty="0" err="1" smtClean="0">
                <a:latin typeface="Times New Roman" pitchFamily="18" charset="0"/>
                <a:cs typeface="Times New Roman" pitchFamily="18" charset="0"/>
              </a:rPr>
              <a:t>Dasgupta</a:t>
            </a:r>
            <a:r>
              <a:rPr lang="en-US" sz="1800" dirty="0" smtClean="0">
                <a:latin typeface="Times New Roman" pitchFamily="18" charset="0"/>
                <a:cs typeface="Times New Roman" pitchFamily="18" charset="0"/>
              </a:rPr>
              <a:t>, S. N. </a:t>
            </a:r>
            <a:r>
              <a:rPr lang="en-US" sz="1800" dirty="0" err="1" smtClean="0">
                <a:latin typeface="Times New Roman" pitchFamily="18" charset="0"/>
                <a:cs typeface="Times New Roman" pitchFamily="18" charset="0"/>
              </a:rPr>
              <a:t>Pradhan</a:t>
            </a:r>
            <a:r>
              <a:rPr lang="en-US" sz="1800" dirty="0" smtClean="0">
                <a:latin typeface="Times New Roman" pitchFamily="18" charset="0"/>
                <a:cs typeface="Times New Roman" pitchFamily="18" charset="0"/>
              </a:rPr>
              <a:t>, K. M. </a:t>
            </a:r>
            <a:r>
              <a:rPr lang="en-US" sz="1800" dirty="0" err="1" smtClean="0">
                <a:latin typeface="Times New Roman" pitchFamily="18" charset="0"/>
                <a:cs typeface="Times New Roman" pitchFamily="18" charset="0"/>
              </a:rPr>
              <a:t>Vala</a:t>
            </a:r>
            <a:r>
              <a:rPr lang="en-US" sz="1800" dirty="0" smtClean="0">
                <a:latin typeface="Times New Roman" pitchFamily="18" charset="0"/>
                <a:cs typeface="Times New Roman" pitchFamily="18" charset="0"/>
              </a:rPr>
              <a:t>, "Lifetime improvement of LEACH protocol for wireless sensor network," in proc. International Conference of Engineering IEEE, 2013, pp. 1-6.</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[12] </a:t>
            </a:r>
            <a:r>
              <a:rPr lang="en-US" sz="1800" dirty="0" err="1" smtClean="0">
                <a:latin typeface="Times New Roman" pitchFamily="18" charset="0"/>
                <a:cs typeface="Times New Roman" pitchFamily="18" charset="0"/>
              </a:rPr>
              <a:t>Rupesh</a:t>
            </a:r>
            <a:r>
              <a:rPr lang="en-US" sz="1800" dirty="0" smtClean="0">
                <a:latin typeface="Times New Roman" pitchFamily="18" charset="0"/>
                <a:cs typeface="Times New Roman" pitchFamily="18" charset="0"/>
              </a:rPr>
              <a:t>  Mehta,  </a:t>
            </a:r>
            <a:r>
              <a:rPr lang="en-US" sz="1800" dirty="0" err="1" smtClean="0">
                <a:latin typeface="Times New Roman" pitchFamily="18" charset="0"/>
                <a:cs typeface="Times New Roman" pitchFamily="18" charset="0"/>
              </a:rPr>
              <a:t>Abhishek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Pandey</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Pratik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Kapadia</a:t>
            </a:r>
            <a:r>
              <a:rPr lang="en-US" sz="1800" dirty="0" smtClean="0">
                <a:latin typeface="Times New Roman" pitchFamily="18" charset="0"/>
                <a:cs typeface="Times New Roman" pitchFamily="18" charset="0"/>
              </a:rPr>
              <a:t>, "Reforming Clusters Using C-LEACH in Wireless Sensor Networks," International Conference on Computer </a:t>
            </a:r>
            <a:r>
              <a:rPr lang="en-US" sz="1800" dirty="0" err="1" smtClean="0">
                <a:latin typeface="Times New Roman" pitchFamily="18" charset="0"/>
                <a:cs typeface="Times New Roman" pitchFamily="18" charset="0"/>
              </a:rPr>
              <a:t>Commnication</a:t>
            </a:r>
            <a:r>
              <a:rPr lang="en-US" sz="1800" dirty="0" smtClean="0">
                <a:latin typeface="Times New Roman" pitchFamily="18" charset="0"/>
                <a:cs typeface="Times New Roman" pitchFamily="18" charset="0"/>
              </a:rPr>
              <a:t> and Informatics, IEEE, 2012, pp.1-4.</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[13]</a:t>
            </a:r>
            <a:r>
              <a:rPr lang="en-US" sz="1800" dirty="0" err="1" smtClean="0">
                <a:latin typeface="Times New Roman" pitchFamily="18" charset="0"/>
                <a:cs typeface="Times New Roman" pitchFamily="18" charset="0"/>
              </a:rPr>
              <a:t>Rupesh</a:t>
            </a:r>
            <a:r>
              <a:rPr lang="en-US" sz="1800" dirty="0" smtClean="0">
                <a:latin typeface="Times New Roman" pitchFamily="18" charset="0"/>
                <a:cs typeface="Times New Roman" pitchFamily="18" charset="0"/>
              </a:rPr>
              <a:t> Mehta, </a:t>
            </a:r>
            <a:r>
              <a:rPr lang="en-US" sz="1800" dirty="0" err="1" smtClean="0">
                <a:latin typeface="Times New Roman" pitchFamily="18" charset="0"/>
                <a:cs typeface="Times New Roman" pitchFamily="18" charset="0"/>
              </a:rPr>
              <a:t>Abhishek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Pandey</a:t>
            </a:r>
            <a:r>
              <a:rPr lang="en-US" sz="1800" dirty="0" smtClean="0">
                <a:latin typeface="Times New Roman" pitchFamily="18" charset="0"/>
                <a:cs typeface="Times New Roman" pitchFamily="18" charset="0"/>
              </a:rPr>
              <a:t> and </a:t>
            </a:r>
            <a:r>
              <a:rPr lang="en-US" sz="1800" dirty="0" err="1" smtClean="0">
                <a:latin typeface="Times New Roman" pitchFamily="18" charset="0"/>
                <a:cs typeface="Times New Roman" pitchFamily="18" charset="0"/>
              </a:rPr>
              <a:t>Pratik</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Kapadia</a:t>
            </a:r>
            <a:r>
              <a:rPr lang="en-US" sz="1800" dirty="0" smtClean="0">
                <a:latin typeface="Times New Roman" pitchFamily="18" charset="0"/>
                <a:cs typeface="Times New Roman" pitchFamily="18" charset="0"/>
              </a:rPr>
              <a:t>, "Reforming Clusters Using C-</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LEACH in Wireless Sensor Networks," International Conference on Computer Communication and Informatics, IEEE, 2012, pp.1-4.</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0"/>
            <a:ext cx="822960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4800600" cy="639762"/>
          </a:xfrm>
        </p:spPr>
        <p:txBody>
          <a:bodyPr>
            <a:normAutofit/>
          </a:bodyPr>
          <a:lstStyle/>
          <a:p>
            <a:r>
              <a:rPr lang="en-US" sz="3200" b="1" dirty="0">
                <a:latin typeface="Times New Roman" pitchFamily="18" charset="0"/>
                <a:cs typeface="Times New Roman" pitchFamily="18" charset="0"/>
              </a:rPr>
              <a:t>W</a:t>
            </a:r>
            <a:r>
              <a:rPr lang="en-US" sz="3200" b="1" dirty="0" smtClean="0">
                <a:latin typeface="Times New Roman" pitchFamily="18" charset="0"/>
                <a:cs typeface="Times New Roman" pitchFamily="18" charset="0"/>
              </a:rPr>
              <a:t>ireless </a:t>
            </a:r>
            <a:r>
              <a:rPr lang="en-US" sz="3200" b="1" dirty="0">
                <a:latin typeface="Times New Roman" pitchFamily="18" charset="0"/>
                <a:cs typeface="Times New Roman" pitchFamily="18" charset="0"/>
              </a:rPr>
              <a:t>S</a:t>
            </a:r>
            <a:r>
              <a:rPr lang="en-US" sz="3200" b="1" dirty="0" smtClean="0">
                <a:latin typeface="Times New Roman" pitchFamily="18" charset="0"/>
                <a:cs typeface="Times New Roman" pitchFamily="18" charset="0"/>
              </a:rPr>
              <a:t>ensor </a:t>
            </a:r>
            <a:r>
              <a:rPr lang="en-US" sz="3200" b="1" dirty="0">
                <a:latin typeface="Times New Roman" pitchFamily="18" charset="0"/>
                <a:cs typeface="Times New Roman" pitchFamily="18" charset="0"/>
              </a:rPr>
              <a:t>N</a:t>
            </a:r>
            <a:r>
              <a:rPr lang="en-US" sz="3200" b="1" dirty="0" smtClean="0">
                <a:latin typeface="Times New Roman" pitchFamily="18" charset="0"/>
                <a:cs typeface="Times New Roman" pitchFamily="18" charset="0"/>
              </a:rPr>
              <a:t>etwork</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Wireless sensor network have different components:</a:t>
            </a:r>
          </a:p>
          <a:p>
            <a:pPr marL="457200" indent="-457200">
              <a:buFont typeface="+mj-lt"/>
              <a:buAutoNum type="arabicPeriod"/>
            </a:pPr>
            <a:r>
              <a:rPr lang="en-US" sz="2400" dirty="0" smtClean="0">
                <a:latin typeface="Times New Roman" pitchFamily="18" charset="0"/>
                <a:cs typeface="Times New Roman" pitchFamily="18" charset="0"/>
              </a:rPr>
              <a:t>Sensor</a:t>
            </a:r>
          </a:p>
          <a:p>
            <a:pPr marL="457200" indent="-457200">
              <a:buFont typeface="+mj-lt"/>
              <a:buAutoNum type="arabicPeriod"/>
            </a:pPr>
            <a:r>
              <a:rPr lang="en-US" sz="2400" dirty="0" smtClean="0">
                <a:latin typeface="Times New Roman" pitchFamily="18" charset="0"/>
                <a:cs typeface="Times New Roman" pitchFamily="18" charset="0"/>
              </a:rPr>
              <a:t>Analog to Digital converter</a:t>
            </a:r>
          </a:p>
          <a:p>
            <a:pPr marL="457200" indent="-457200">
              <a:buFont typeface="+mj-lt"/>
              <a:buAutoNum type="arabicPeriod"/>
            </a:pPr>
            <a:r>
              <a:rPr lang="en-US" sz="2400" dirty="0" smtClean="0">
                <a:latin typeface="Times New Roman" pitchFamily="18" charset="0"/>
                <a:cs typeface="Times New Roman" pitchFamily="18" charset="0"/>
              </a:rPr>
              <a:t>Transmitter</a:t>
            </a:r>
          </a:p>
          <a:p>
            <a:pPr marL="457200" indent="-457200">
              <a:buFont typeface="+mj-lt"/>
              <a:buAutoNum type="arabicPeriod"/>
            </a:pPr>
            <a:r>
              <a:rPr lang="en-US" sz="2400" dirty="0" smtClean="0">
                <a:latin typeface="Times New Roman" pitchFamily="18" charset="0"/>
                <a:cs typeface="Times New Roman" pitchFamily="18" charset="0"/>
              </a:rPr>
              <a:t>Receiver</a:t>
            </a:r>
          </a:p>
          <a:p>
            <a:pPr marL="457200" indent="-457200">
              <a:buFont typeface="+mj-lt"/>
              <a:buAutoNum type="arabicPeriod"/>
            </a:pPr>
            <a:r>
              <a:rPr lang="en-US" sz="2400" dirty="0" smtClean="0">
                <a:latin typeface="Times New Roman" pitchFamily="18" charset="0"/>
                <a:cs typeface="Times New Roman" pitchFamily="18" charset="0"/>
              </a:rPr>
              <a:t>Battery</a:t>
            </a:r>
          </a:p>
          <a:p>
            <a:pPr marL="0" indent="0">
              <a:buNone/>
            </a:pP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276600"/>
            <a:ext cx="5210175" cy="2066925"/>
          </a:xfrm>
          <a:prstGeom prst="rect">
            <a:avLst/>
          </a:prstGeom>
        </p:spPr>
      </p:pic>
      <p:sp>
        <p:nvSpPr>
          <p:cNvPr id="5" name="TextBox 4"/>
          <p:cNvSpPr txBox="1"/>
          <p:nvPr/>
        </p:nvSpPr>
        <p:spPr>
          <a:xfrm>
            <a:off x="4267200" y="5343525"/>
            <a:ext cx="3352800" cy="369332"/>
          </a:xfrm>
          <a:prstGeom prst="rect">
            <a:avLst/>
          </a:prstGeom>
          <a:noFill/>
        </p:spPr>
        <p:txBody>
          <a:bodyPr wrap="square" rtlCol="0">
            <a:spAutoFit/>
          </a:bodyPr>
          <a:lstStyle/>
          <a:p>
            <a:r>
              <a:rPr lang="en-US" dirty="0" smtClean="0"/>
              <a:t>Fig1: Wireless sensor network</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3886200" cy="715962"/>
          </a:xfrm>
        </p:spPr>
        <p:txBody>
          <a:bodyPr>
            <a:normAutofit/>
          </a:bodyPr>
          <a:lstStyle/>
          <a:p>
            <a:r>
              <a:rPr lang="en-US" sz="3000" b="1" dirty="0" smtClean="0">
                <a:latin typeface="Times New Roman" pitchFamily="18" charset="0"/>
                <a:cs typeface="Times New Roman" pitchFamily="18" charset="0"/>
              </a:rPr>
              <a:t>Related work</a:t>
            </a:r>
            <a:endParaRPr lang="en-US" sz="3000"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005840"/>
          <a:ext cx="8229600" cy="5852160"/>
        </p:xfrm>
        <a:graphic>
          <a:graphicData uri="http://schemas.openxmlformats.org/drawingml/2006/table">
            <a:tbl>
              <a:tblPr firstRow="1" bandRow="1">
                <a:tableStyleId>{5C22544A-7EE6-4342-B048-85BDC9FD1C3A}</a:tableStyleId>
              </a:tblPr>
              <a:tblGrid>
                <a:gridCol w="1524000"/>
                <a:gridCol w="1143000"/>
                <a:gridCol w="1981200"/>
                <a:gridCol w="3581400"/>
              </a:tblGrid>
              <a:tr h="352185">
                <a:tc>
                  <a:txBody>
                    <a:bodyPr/>
                    <a:lstStyle/>
                    <a:p>
                      <a:r>
                        <a:rPr lang="en-US" dirty="0" smtClean="0"/>
                        <a:t>Protocol </a:t>
                      </a:r>
                      <a:endParaRPr lang="en-US" dirty="0"/>
                    </a:p>
                  </a:txBody>
                  <a:tcPr/>
                </a:tc>
                <a:tc>
                  <a:txBody>
                    <a:bodyPr/>
                    <a:lstStyle/>
                    <a:p>
                      <a:r>
                        <a:rPr lang="en-US" dirty="0" smtClean="0"/>
                        <a:t>Year</a:t>
                      </a:r>
                      <a:endParaRPr lang="en-US" dirty="0"/>
                    </a:p>
                  </a:txBody>
                  <a:tcPr/>
                </a:tc>
                <a:tc>
                  <a:txBody>
                    <a:bodyPr/>
                    <a:lstStyle/>
                    <a:p>
                      <a:r>
                        <a:rPr lang="en-US" dirty="0" smtClean="0"/>
                        <a:t>Technique</a:t>
                      </a:r>
                      <a:endParaRPr lang="en-US" dirty="0"/>
                    </a:p>
                  </a:txBody>
                  <a:tcPr/>
                </a:tc>
                <a:tc>
                  <a:txBody>
                    <a:bodyPr/>
                    <a:lstStyle/>
                    <a:p>
                      <a:r>
                        <a:rPr lang="en-US" dirty="0" smtClean="0"/>
                        <a:t>Description</a:t>
                      </a:r>
                      <a:endParaRPr lang="en-US" dirty="0"/>
                    </a:p>
                  </a:txBody>
                  <a:tcPr/>
                </a:tc>
              </a:tr>
              <a:tr h="1128923">
                <a:tc>
                  <a:txBody>
                    <a:bodyPr/>
                    <a:lstStyle/>
                    <a:p>
                      <a:r>
                        <a:rPr lang="en-US" sz="2400" dirty="0" smtClean="0">
                          <a:latin typeface="Times New Roman" pitchFamily="18" charset="0"/>
                          <a:cs typeface="Times New Roman" pitchFamily="18" charset="0"/>
                        </a:rPr>
                        <a:t>LEACH</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Clustering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Make</a:t>
                      </a:r>
                      <a:r>
                        <a:rPr lang="en-US" sz="2400" baseline="0" dirty="0" smtClean="0">
                          <a:latin typeface="Times New Roman" pitchFamily="18" charset="0"/>
                          <a:cs typeface="Times New Roman" pitchFamily="18" charset="0"/>
                        </a:rPr>
                        <a:t> Cluster and chose  cluster head Based on random probability.</a:t>
                      </a:r>
                      <a:endParaRPr lang="en-US" sz="2400" dirty="0">
                        <a:latin typeface="Times New Roman" pitchFamily="18" charset="0"/>
                        <a:cs typeface="Times New Roman" pitchFamily="18" charset="0"/>
                      </a:endParaRPr>
                    </a:p>
                  </a:txBody>
                  <a:tcPr/>
                </a:tc>
              </a:tr>
              <a:tr h="1128923">
                <a:tc>
                  <a:txBody>
                    <a:bodyPr/>
                    <a:lstStyle/>
                    <a:p>
                      <a:r>
                        <a:rPr lang="en-US" sz="2400" dirty="0" smtClean="0">
                          <a:latin typeface="Times New Roman" pitchFamily="18" charset="0"/>
                          <a:cs typeface="Times New Roman" pitchFamily="18" charset="0"/>
                        </a:rPr>
                        <a:t>PEGSIS</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2002</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Chain </a:t>
                      </a:r>
                      <a:r>
                        <a:rPr lang="en-US" sz="2400" baseline="0" dirty="0" smtClean="0">
                          <a:latin typeface="Times New Roman" pitchFamily="18" charset="0"/>
                          <a:cs typeface="Times New Roman" pitchFamily="18" charset="0"/>
                        </a:rPr>
                        <a:t> l</a:t>
                      </a:r>
                      <a:r>
                        <a:rPr lang="en-US" sz="2400" dirty="0" smtClean="0">
                          <a:latin typeface="Times New Roman" pitchFamily="18" charset="0"/>
                          <a:cs typeface="Times New Roman" pitchFamily="18" charset="0"/>
                        </a:rPr>
                        <a:t>ike Structure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Generate</a:t>
                      </a:r>
                      <a:r>
                        <a:rPr lang="en-US" sz="2400" baseline="0" dirty="0" smtClean="0">
                          <a:latin typeface="Times New Roman" pitchFamily="18" charset="0"/>
                          <a:cs typeface="Times New Roman" pitchFamily="18" charset="0"/>
                        </a:rPr>
                        <a:t>  a chain like structure and each node send data to its neighbor</a:t>
                      </a:r>
                      <a:endParaRPr lang="en-US" sz="2400" dirty="0">
                        <a:latin typeface="Times New Roman" pitchFamily="18" charset="0"/>
                        <a:cs typeface="Times New Roman" pitchFamily="18" charset="0"/>
                      </a:endParaRPr>
                    </a:p>
                  </a:txBody>
                  <a:tcPr/>
                </a:tc>
              </a:tr>
              <a:tr h="1128923">
                <a:tc>
                  <a:txBody>
                    <a:bodyPr/>
                    <a:lstStyle/>
                    <a:p>
                      <a:r>
                        <a:rPr lang="en-US" sz="2400" dirty="0" smtClean="0">
                          <a:latin typeface="Times New Roman" pitchFamily="18" charset="0"/>
                          <a:cs typeface="Times New Roman" pitchFamily="18" charset="0"/>
                        </a:rPr>
                        <a:t>PEDAP</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2003</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Prim Technique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Generate </a:t>
                      </a:r>
                      <a:r>
                        <a:rPr lang="en-US" sz="2400" baseline="0" dirty="0" smtClean="0">
                          <a:latin typeface="Times New Roman" pitchFamily="18" charset="0"/>
                          <a:cs typeface="Times New Roman" pitchFamily="18" charset="0"/>
                        </a:rPr>
                        <a:t> a  </a:t>
                      </a:r>
                      <a:r>
                        <a:rPr lang="en-US" sz="2400" baseline="0" dirty="0" err="1" smtClean="0">
                          <a:latin typeface="Times New Roman" pitchFamily="18" charset="0"/>
                          <a:cs typeface="Times New Roman" pitchFamily="18" charset="0"/>
                        </a:rPr>
                        <a:t>mst</a:t>
                      </a:r>
                      <a:r>
                        <a:rPr lang="en-US" sz="2400" baseline="0" dirty="0" smtClean="0">
                          <a:latin typeface="Times New Roman" pitchFamily="18" charset="0"/>
                          <a:cs typeface="Times New Roman" pitchFamily="18" charset="0"/>
                        </a:rPr>
                        <a:t> by using a prim algorithm taking sink as a root</a:t>
                      </a:r>
                      <a:endParaRPr lang="en-US" sz="2400" dirty="0">
                        <a:latin typeface="Times New Roman" pitchFamily="18" charset="0"/>
                        <a:cs typeface="Times New Roman" pitchFamily="18" charset="0"/>
                      </a:endParaRPr>
                    </a:p>
                  </a:txBody>
                  <a:tcPr/>
                </a:tc>
              </a:tr>
              <a:tr h="1823645">
                <a:tc>
                  <a:txBody>
                    <a:bodyPr/>
                    <a:lstStyle/>
                    <a:p>
                      <a:r>
                        <a:rPr lang="en-US" sz="2400" dirty="0" smtClean="0">
                          <a:latin typeface="Times New Roman" pitchFamily="18" charset="0"/>
                          <a:cs typeface="Times New Roman" pitchFamily="18" charset="0"/>
                        </a:rPr>
                        <a:t>REEF</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2005</a:t>
                      </a:r>
                      <a:endParaRPr lang="en-US" sz="2400" dirty="0">
                        <a:latin typeface="Times New Roman" pitchFamily="18" charset="0"/>
                        <a:cs typeface="Times New Roman" pitchFamily="18" charset="0"/>
                      </a:endParaRPr>
                    </a:p>
                  </a:txBody>
                  <a:tcPr/>
                </a:tc>
                <a:tc>
                  <a:txBody>
                    <a:bodyPr/>
                    <a:lstStyle/>
                    <a:p>
                      <a:r>
                        <a:rPr lang="en-US" sz="2400" dirty="0" err="1" smtClean="0">
                          <a:latin typeface="Times New Roman" pitchFamily="18" charset="0"/>
                          <a:cs typeface="Times New Roman" pitchFamily="18" charset="0"/>
                        </a:rPr>
                        <a:t>Mst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By sending</a:t>
                      </a:r>
                      <a:r>
                        <a:rPr lang="en-US" sz="2400" baseline="0" dirty="0" smtClean="0">
                          <a:latin typeface="Times New Roman" pitchFamily="18" charset="0"/>
                          <a:cs typeface="Times New Roman" pitchFamily="18" charset="0"/>
                        </a:rPr>
                        <a:t> the information to the base station  and  then base station decide  to send data  by direct or  by  </a:t>
                      </a:r>
                    </a:p>
                    <a:p>
                      <a:r>
                        <a:rPr lang="en-US" sz="2400" baseline="0" dirty="0" smtClean="0">
                          <a:latin typeface="Times New Roman" pitchFamily="18" charset="0"/>
                          <a:cs typeface="Times New Roman" pitchFamily="18" charset="0"/>
                        </a:rPr>
                        <a:t>through neighbor</a:t>
                      </a:r>
                      <a:endParaRPr lang="en-US"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28600" y="228602"/>
          <a:ext cx="8763000" cy="5350925"/>
        </p:xfrm>
        <a:graphic>
          <a:graphicData uri="http://schemas.openxmlformats.org/drawingml/2006/table">
            <a:tbl>
              <a:tblPr firstRow="1" bandRow="1">
                <a:tableStyleId>{5C22544A-7EE6-4342-B048-85BDC9FD1C3A}</a:tableStyleId>
              </a:tblPr>
              <a:tblGrid>
                <a:gridCol w="2190750"/>
                <a:gridCol w="1314450"/>
                <a:gridCol w="2362200"/>
                <a:gridCol w="2895600"/>
              </a:tblGrid>
              <a:tr h="862208">
                <a:tc>
                  <a:txBody>
                    <a:bodyPr/>
                    <a:lstStyle/>
                    <a:p>
                      <a:r>
                        <a:rPr lang="en-US" sz="2400" b="1" dirty="0" smtClean="0">
                          <a:latin typeface="Times New Roman" pitchFamily="18" charset="0"/>
                          <a:cs typeface="Times New Roman" pitchFamily="18" charset="0"/>
                        </a:rPr>
                        <a:t>Protocol</a:t>
                      </a:r>
                    </a:p>
                  </a:txBody>
                  <a:tcPr/>
                </a:tc>
                <a:tc>
                  <a:txBody>
                    <a:bodyPr/>
                    <a:lstStyle/>
                    <a:p>
                      <a:r>
                        <a:rPr lang="en-US" sz="2400" b="1" dirty="0" smtClean="0">
                          <a:latin typeface="Times New Roman" pitchFamily="18" charset="0"/>
                          <a:cs typeface="Times New Roman" pitchFamily="18" charset="0"/>
                        </a:rPr>
                        <a:t>Year</a:t>
                      </a:r>
                      <a:endParaRPr lang="en-US" sz="2400" b="1"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Technique</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Description</a:t>
                      </a:r>
                      <a:endParaRPr lang="en-US" sz="2400" dirty="0">
                        <a:latin typeface="Times New Roman" pitchFamily="18" charset="0"/>
                        <a:cs typeface="Times New Roman" pitchFamily="18" charset="0"/>
                      </a:endParaRPr>
                    </a:p>
                  </a:txBody>
                  <a:tcPr/>
                </a:tc>
              </a:tr>
              <a:tr h="1249069">
                <a:tc>
                  <a:txBody>
                    <a:bodyPr/>
                    <a:lstStyle/>
                    <a:p>
                      <a:r>
                        <a:rPr lang="en-US" sz="2400" dirty="0" smtClean="0">
                          <a:latin typeface="Times New Roman" pitchFamily="18" charset="0"/>
                          <a:cs typeface="Times New Roman" pitchFamily="18" charset="0"/>
                        </a:rPr>
                        <a:t>EERP</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2008</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Tier shifting</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Send data  to the base station by tier shifting</a:t>
                      </a:r>
                      <a:endParaRPr lang="en-US" sz="2400" dirty="0">
                        <a:latin typeface="Times New Roman" pitchFamily="18" charset="0"/>
                        <a:cs typeface="Times New Roman" pitchFamily="18" charset="0"/>
                      </a:endParaRPr>
                    </a:p>
                  </a:txBody>
                  <a:tcPr/>
                </a:tc>
              </a:tr>
              <a:tr h="862208">
                <a:tc>
                  <a:txBody>
                    <a:bodyPr/>
                    <a:lstStyle/>
                    <a:p>
                      <a:r>
                        <a:rPr lang="en-US" sz="2400" dirty="0" smtClean="0">
                          <a:latin typeface="Times New Roman" pitchFamily="18" charset="0"/>
                          <a:cs typeface="Times New Roman" pitchFamily="18" charset="0"/>
                        </a:rPr>
                        <a:t>REARP</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2009</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Relay nodes</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Fixed position</a:t>
                      </a:r>
                      <a:r>
                        <a:rPr lang="en-US" sz="2400" baseline="0" dirty="0" smtClean="0">
                          <a:latin typeface="Times New Roman" pitchFamily="18" charset="0"/>
                          <a:cs typeface="Times New Roman" pitchFamily="18" charset="0"/>
                        </a:rPr>
                        <a:t> Relay</a:t>
                      </a:r>
                      <a:endParaRPr lang="en-US" sz="2400" dirty="0">
                        <a:latin typeface="Times New Roman" pitchFamily="18" charset="0"/>
                        <a:cs typeface="Times New Roman" pitchFamily="18" charset="0"/>
                      </a:endParaRPr>
                    </a:p>
                  </a:txBody>
                  <a:tcPr/>
                </a:tc>
              </a:tr>
              <a:tr h="1117304">
                <a:tc>
                  <a:txBody>
                    <a:bodyPr/>
                    <a:lstStyle/>
                    <a:p>
                      <a:r>
                        <a:rPr lang="en-US" sz="2400" dirty="0" smtClean="0">
                          <a:latin typeface="Times New Roman" pitchFamily="18" charset="0"/>
                          <a:cs typeface="Times New Roman" pitchFamily="18" charset="0"/>
                        </a:rPr>
                        <a:t>GFFOD</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2010</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Different Deployment</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Show</a:t>
                      </a:r>
                      <a:r>
                        <a:rPr lang="en-US" sz="2400" baseline="0" dirty="0" smtClean="0">
                          <a:latin typeface="Times New Roman" pitchFamily="18" charset="0"/>
                          <a:cs typeface="Times New Roman" pitchFamily="18" charset="0"/>
                        </a:rPr>
                        <a:t> analysis of different deployment techniques</a:t>
                      </a:r>
                      <a:endParaRPr lang="en-US" sz="2400" dirty="0">
                        <a:latin typeface="Times New Roman" pitchFamily="18" charset="0"/>
                        <a:cs typeface="Times New Roman" pitchFamily="18" charset="0"/>
                      </a:endParaRPr>
                    </a:p>
                  </a:txBody>
                  <a:tcPr/>
                </a:tc>
              </a:tr>
              <a:tr h="862208">
                <a:tc>
                  <a:txBody>
                    <a:bodyPr/>
                    <a:lstStyle/>
                    <a:p>
                      <a:r>
                        <a:rPr lang="en-US" sz="2400" dirty="0" smtClean="0">
                          <a:latin typeface="Times New Roman" pitchFamily="18" charset="0"/>
                          <a:cs typeface="Times New Roman" pitchFamily="18" charset="0"/>
                        </a:rPr>
                        <a:t>CREEC</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2011</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Two</a:t>
                      </a:r>
                      <a:r>
                        <a:rPr lang="en-US" sz="2400" baseline="0" dirty="0" smtClean="0">
                          <a:latin typeface="Times New Roman" pitchFamily="18" charset="0"/>
                          <a:cs typeface="Times New Roman" pitchFamily="18" charset="0"/>
                        </a:rPr>
                        <a:t> energy  called threshold energy</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Use both direct throw</a:t>
                      </a:r>
                      <a:r>
                        <a:rPr lang="en-US" sz="2400" baseline="0" dirty="0" smtClean="0">
                          <a:latin typeface="Times New Roman" pitchFamily="18" charset="0"/>
                          <a:cs typeface="Times New Roman" pitchFamily="18" charset="0"/>
                        </a:rPr>
                        <a:t>  energy and  though neighbor energy </a:t>
                      </a:r>
                      <a:endParaRPr lang="en-US"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228600" y="304800"/>
          <a:ext cx="8229600" cy="3312602"/>
        </p:xfrm>
        <a:graphic>
          <a:graphicData uri="http://schemas.openxmlformats.org/drawingml/2006/table">
            <a:tbl>
              <a:tblPr firstRow="1" bandRow="1">
                <a:tableStyleId>{5C22544A-7EE6-4342-B048-85BDC9FD1C3A}</a:tableStyleId>
              </a:tblPr>
              <a:tblGrid>
                <a:gridCol w="2057400"/>
                <a:gridCol w="1066800"/>
                <a:gridCol w="1905000"/>
                <a:gridCol w="3200400"/>
              </a:tblGrid>
              <a:tr h="467581">
                <a:tc>
                  <a:txBody>
                    <a:bodyPr/>
                    <a:lstStyle/>
                    <a:p>
                      <a:r>
                        <a:rPr lang="en-US" sz="2400" dirty="0" smtClean="0">
                          <a:latin typeface="Times New Roman" pitchFamily="18" charset="0"/>
                          <a:cs typeface="Times New Roman" pitchFamily="18" charset="0"/>
                        </a:rPr>
                        <a:t>Protocol</a:t>
                      </a:r>
                    </a:p>
                  </a:txBody>
                  <a:tcPr/>
                </a:tc>
                <a:tc>
                  <a:txBody>
                    <a:bodyPr/>
                    <a:lstStyle/>
                    <a:p>
                      <a:r>
                        <a:rPr lang="en-US" sz="2400" dirty="0" smtClean="0">
                          <a:latin typeface="Times New Roman" pitchFamily="18" charset="0"/>
                          <a:cs typeface="Times New Roman" pitchFamily="18" charset="0"/>
                        </a:rPr>
                        <a:t>Year</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Techniques</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Description</a:t>
                      </a:r>
                      <a:endParaRPr lang="en-US" sz="2400" dirty="0">
                        <a:latin typeface="Times New Roman" pitchFamily="18" charset="0"/>
                        <a:cs typeface="Times New Roman" pitchFamily="18" charset="0"/>
                      </a:endParaRPr>
                    </a:p>
                  </a:txBody>
                  <a:tcPr/>
                </a:tc>
              </a:tr>
              <a:tr h="467581">
                <a:tc>
                  <a:txBody>
                    <a:bodyPr/>
                    <a:lstStyle/>
                    <a:p>
                      <a:r>
                        <a:rPr lang="en-US" sz="2400" dirty="0" smtClean="0">
                          <a:latin typeface="Times New Roman" pitchFamily="18" charset="0"/>
                          <a:cs typeface="Times New Roman" pitchFamily="18" charset="0"/>
                        </a:rPr>
                        <a:t>MSMTP</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2011</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Multi hop</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Use </a:t>
                      </a:r>
                      <a:r>
                        <a:rPr lang="en-US" sz="2400" dirty="0" err="1" smtClean="0">
                          <a:latin typeface="Times New Roman" pitchFamily="18" charset="0"/>
                          <a:cs typeface="Times New Roman" pitchFamily="18" charset="0"/>
                        </a:rPr>
                        <a:t>mst</a:t>
                      </a:r>
                      <a:r>
                        <a:rPr lang="en-US" sz="2400" dirty="0" smtClean="0">
                          <a:latin typeface="Times New Roman" pitchFamily="18" charset="0"/>
                          <a:cs typeface="Times New Roman" pitchFamily="18" charset="0"/>
                        </a:rPr>
                        <a:t> and phase</a:t>
                      </a:r>
                      <a:r>
                        <a:rPr lang="en-US" sz="2400" baseline="0" dirty="0" smtClean="0">
                          <a:latin typeface="Times New Roman" pitchFamily="18" charset="0"/>
                          <a:cs typeface="Times New Roman" pitchFamily="18" charset="0"/>
                        </a:rPr>
                        <a:t> shift </a:t>
                      </a:r>
                    </a:p>
                    <a:p>
                      <a:r>
                        <a:rPr lang="en-US" sz="2400" baseline="0" dirty="0" smtClean="0">
                          <a:latin typeface="Times New Roman" pitchFamily="18" charset="0"/>
                          <a:cs typeface="Times New Roman" pitchFamily="18" charset="0"/>
                        </a:rPr>
                        <a:t>To send the data to base station</a:t>
                      </a:r>
                    </a:p>
                  </a:txBody>
                  <a:tcPr/>
                </a:tc>
              </a:tr>
              <a:tr h="807057">
                <a:tc>
                  <a:txBody>
                    <a:bodyPr/>
                    <a:lstStyle/>
                    <a:p>
                      <a:r>
                        <a:rPr lang="en-US" sz="2400" dirty="0" smtClean="0">
                          <a:latin typeface="Times New Roman" pitchFamily="18" charset="0"/>
                          <a:cs typeface="Times New Roman" pitchFamily="18" charset="0"/>
                        </a:rPr>
                        <a:t>CELL-LEACH</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2012</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Clustering</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Make</a:t>
                      </a:r>
                      <a:r>
                        <a:rPr lang="en-US" sz="2400" baseline="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cell and select cell</a:t>
                      </a:r>
                      <a:r>
                        <a:rPr lang="en-US" sz="2400" baseline="0" dirty="0" smtClean="0">
                          <a:latin typeface="Times New Roman" pitchFamily="18" charset="0"/>
                          <a:cs typeface="Times New Roman" pitchFamily="18" charset="0"/>
                        </a:rPr>
                        <a:t> head and send the data to the base station.</a:t>
                      </a:r>
                      <a:endParaRPr lang="en-US" sz="2400" dirty="0">
                        <a:latin typeface="Times New Roman" pitchFamily="18" charset="0"/>
                        <a:cs typeface="Times New Roman" pitchFamily="18" charset="0"/>
                      </a:endParaRPr>
                    </a:p>
                  </a:txBody>
                  <a:tcPr/>
                </a:tc>
              </a:tr>
              <a:tr h="467581">
                <a:tc>
                  <a:txBody>
                    <a:bodyPr/>
                    <a:lstStyle/>
                    <a:p>
                      <a:r>
                        <a:rPr lang="en-US" sz="2400" dirty="0" smtClean="0">
                          <a:latin typeface="Times New Roman" pitchFamily="18" charset="0"/>
                          <a:cs typeface="Times New Roman" pitchFamily="18" charset="0"/>
                        </a:rPr>
                        <a:t>S-LEACH</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2013</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Cluster </a:t>
                      </a:r>
                      <a:endParaRPr lang="en-US" sz="2400" dirty="0">
                        <a:latin typeface="Times New Roman" pitchFamily="18" charset="0"/>
                        <a:cs typeface="Times New Roman" pitchFamily="18" charset="0"/>
                      </a:endParaRPr>
                    </a:p>
                  </a:txBody>
                  <a:tcPr/>
                </a:tc>
                <a:tc>
                  <a:txBody>
                    <a:bodyPr/>
                    <a:lstStyle/>
                    <a:p>
                      <a:r>
                        <a:rPr lang="en-US" sz="2400" dirty="0" smtClean="0">
                          <a:latin typeface="Times New Roman" pitchFamily="18" charset="0"/>
                          <a:cs typeface="Times New Roman" pitchFamily="18" charset="0"/>
                        </a:rPr>
                        <a:t>Pair wise Key method</a:t>
                      </a:r>
                      <a:endParaRPr lang="en-US" sz="2400" dirty="0">
                        <a:latin typeface="Times New Roman" pitchFamily="18" charset="0"/>
                        <a:cs typeface="Times New Roman"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3124200" cy="1143000"/>
          </a:xfrm>
        </p:spPr>
        <p:txBody>
          <a:bodyPr>
            <a:normAutofit/>
          </a:bodyPr>
          <a:lstStyle/>
          <a:p>
            <a:r>
              <a:rPr lang="en-US" sz="3000" b="1" dirty="0" smtClean="0">
                <a:latin typeface="Times New Roman" pitchFamily="18" charset="0"/>
                <a:cs typeface="Times New Roman" pitchFamily="18" charset="0"/>
              </a:rPr>
              <a:t>Assumption</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525963"/>
          </a:xfrm>
        </p:spPr>
        <p:txBody>
          <a:bodyPr>
            <a:normAutofit/>
          </a:bodyPr>
          <a:lstStyle/>
          <a:p>
            <a:r>
              <a:rPr lang="en-US" sz="2400" dirty="0" smtClean="0">
                <a:latin typeface="Times New Roman" pitchFamily="18" charset="0"/>
                <a:cs typeface="Times New Roman" pitchFamily="18" charset="0"/>
              </a:rPr>
              <a:t>Base Station is fixed and located far away from the sensing field.</a:t>
            </a:r>
          </a:p>
          <a:p>
            <a:r>
              <a:rPr lang="en-US" sz="2400" dirty="0" smtClean="0">
                <a:latin typeface="Times New Roman" pitchFamily="18" charset="0"/>
                <a:cs typeface="Times New Roman" pitchFamily="18" charset="0"/>
              </a:rPr>
              <a:t>All nodes in the network are homogenous and energy constraints.</a:t>
            </a:r>
          </a:p>
          <a:p>
            <a:r>
              <a:rPr lang="en-US" sz="2400" dirty="0" smtClean="0">
                <a:latin typeface="Times New Roman" pitchFamily="18" charset="0"/>
                <a:cs typeface="Times New Roman" pitchFamily="18" charset="0"/>
              </a:rPr>
              <a:t>Data fusion and aggregation is used to reduce the size of the data. Assuming that combining n packet of size k bits result in one packet of  size k instead of </a:t>
            </a:r>
            <a:r>
              <a:rPr lang="en-US" sz="2400" dirty="0" err="1" smtClean="0">
                <a:latin typeface="Times New Roman" pitchFamily="18" charset="0"/>
                <a:cs typeface="Times New Roman" pitchFamily="18" charset="0"/>
              </a:rPr>
              <a:t>nk</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2743200" cy="792162"/>
          </a:xfrm>
        </p:spPr>
        <p:txBody>
          <a:bodyPr>
            <a:normAutofit fontScale="90000"/>
          </a:bodyPr>
          <a:lstStyle/>
          <a:p>
            <a:r>
              <a:rPr lang="en-US" sz="3600" b="1" dirty="0" smtClean="0">
                <a:latin typeface="Times New Roman" pitchFamily="18" charset="0"/>
                <a:cs typeface="Times New Roman" pitchFamily="18" charset="0"/>
              </a:rPr>
              <a:t>System Model</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381000" y="1371600"/>
            <a:ext cx="8229600" cy="4525963"/>
          </a:xfrm>
        </p:spPr>
        <p:txBody>
          <a:bodyPr>
            <a:normAutofit/>
          </a:bodyPr>
          <a:lstStyle/>
          <a:p>
            <a:pPr>
              <a:buNone/>
            </a:pPr>
            <a:r>
              <a:rPr lang="en-US" sz="2800" dirty="0" smtClean="0">
                <a:latin typeface="Times New Roman" pitchFamily="18" charset="0"/>
                <a:cs typeface="Times New Roman" pitchFamily="18" charset="0"/>
              </a:rPr>
              <a:t>The system model is divided into different components</a:t>
            </a:r>
          </a:p>
          <a:p>
            <a:r>
              <a:rPr lang="en-US" sz="2800" dirty="0" smtClean="0">
                <a:latin typeface="Times New Roman" pitchFamily="18" charset="0"/>
                <a:cs typeface="Times New Roman" pitchFamily="18" charset="0"/>
              </a:rPr>
              <a:t>WSN: It consists of N number of sensor nodes which are stationary and a  fixed location base station BS.</a:t>
            </a:r>
          </a:p>
          <a:p>
            <a:r>
              <a:rPr lang="en-US" sz="2800" dirty="0" smtClean="0">
                <a:latin typeface="Times New Roman" pitchFamily="18" charset="0"/>
                <a:cs typeface="Times New Roman" pitchFamily="18" charset="0"/>
              </a:rPr>
              <a:t>BS: The base station consists of powerful central processing unit, a memory unit, small memory used for storing the data and an unlimited power source.</a:t>
            </a:r>
          </a:p>
          <a:p>
            <a:r>
              <a:rPr lang="en-US" sz="2800" dirty="0" smtClean="0">
                <a:latin typeface="Times New Roman" pitchFamily="18" charset="0"/>
                <a:cs typeface="Times New Roman" pitchFamily="18" charset="0"/>
              </a:rPr>
              <a:t>Nodes</a:t>
            </a:r>
          </a:p>
          <a:p>
            <a:r>
              <a:rPr lang="en-US" sz="2800" dirty="0" smtClean="0">
                <a:latin typeface="Times New Roman" pitchFamily="18" charset="0"/>
                <a:cs typeface="Times New Roman" pitchFamily="18" charset="0"/>
              </a:rPr>
              <a:t>Nodes Energy</a:t>
            </a:r>
          </a:p>
          <a:p>
            <a:r>
              <a:rPr lang="en-US" sz="2800" dirty="0" smtClean="0">
                <a:latin typeface="Times New Roman" pitchFamily="18" charset="0"/>
                <a:cs typeface="Times New Roman" pitchFamily="18" charset="0"/>
              </a:rPr>
              <a:t>Fusion</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3810000" cy="715962"/>
          </a:xfrm>
        </p:spPr>
        <p:txBody>
          <a:bodyPr>
            <a:normAutofit/>
          </a:bodyPr>
          <a:lstStyle/>
          <a:p>
            <a:r>
              <a:rPr lang="en-US" sz="3000" b="1" dirty="0" smtClean="0">
                <a:latin typeface="Times New Roman" pitchFamily="18" charset="0"/>
                <a:cs typeface="Times New Roman" pitchFamily="18" charset="0"/>
              </a:rPr>
              <a:t>Network Model</a:t>
            </a:r>
            <a:endParaRPr lang="en-US" sz="3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rmAutofit fontScale="40000" lnSpcReduction="20000"/>
          </a:bodyPr>
          <a:lstStyle/>
          <a:p>
            <a:pPr marL="0" indent="0" algn="just">
              <a:lnSpc>
                <a:spcPct val="120000"/>
              </a:lnSpc>
              <a:buNone/>
            </a:pPr>
            <a:r>
              <a:rPr lang="en-US" sz="5500" dirty="0" smtClean="0">
                <a:latin typeface="Times New Roman" panose="02020603050405020304" pitchFamily="18" charset="0"/>
                <a:cs typeface="Times New Roman" pitchFamily="18" charset="0"/>
              </a:rPr>
              <a:t>The network model for proposed algorithms is formed by deploying 100 sensor nodes randomly and uniformly over the network of area  50m x 50m in case of TBEEP. </a:t>
            </a:r>
            <a:r>
              <a:rPr lang="en-US" sz="5500" dirty="0">
                <a:latin typeface="Times New Roman" panose="02020603050405020304" pitchFamily="18" charset="0"/>
                <a:cs typeface="Times New Roman" panose="02020603050405020304" pitchFamily="18" charset="0"/>
              </a:rPr>
              <a:t>The network design for multi path routing algorithm consists of weighted connected graph </a:t>
            </a:r>
            <a:r>
              <a:rPr lang="en-US" sz="5500" i="1" dirty="0">
                <a:latin typeface="Times New Roman" panose="02020603050405020304" pitchFamily="18" charset="0"/>
                <a:cs typeface="Times New Roman" panose="02020603050405020304" pitchFamily="18" charset="0"/>
              </a:rPr>
              <a:t>G=(V, E)</a:t>
            </a:r>
            <a:r>
              <a:rPr lang="en-US" sz="5500" dirty="0">
                <a:latin typeface="Times New Roman" panose="02020603050405020304" pitchFamily="18" charset="0"/>
                <a:cs typeface="Times New Roman" panose="02020603050405020304" pitchFamily="18" charset="0"/>
              </a:rPr>
              <a:t> where </a:t>
            </a:r>
            <a:r>
              <a:rPr lang="en-US" sz="5500" i="1" dirty="0">
                <a:latin typeface="Times New Roman" panose="02020603050405020304" pitchFamily="18" charset="0"/>
                <a:cs typeface="Times New Roman" panose="02020603050405020304" pitchFamily="18" charset="0"/>
              </a:rPr>
              <a:t>V</a:t>
            </a:r>
            <a:r>
              <a:rPr lang="en-US" sz="5500" dirty="0">
                <a:latin typeface="Times New Roman" panose="02020603050405020304" pitchFamily="18" charset="0"/>
                <a:cs typeface="Times New Roman" panose="02020603050405020304" pitchFamily="18" charset="0"/>
              </a:rPr>
              <a:t> denotes the number of nodes in a network i.e., </a:t>
            </a:r>
            <a:r>
              <a:rPr lang="en-US" sz="5500" i="1" dirty="0">
                <a:latin typeface="Times New Roman" panose="02020603050405020304" pitchFamily="18" charset="0"/>
                <a:cs typeface="Times New Roman" panose="02020603050405020304" pitchFamily="18" charset="0"/>
              </a:rPr>
              <a:t>V</a:t>
            </a:r>
            <a:r>
              <a:rPr lang="en-US" sz="5500" dirty="0">
                <a:latin typeface="Times New Roman" panose="02020603050405020304" pitchFamily="18" charset="0"/>
                <a:cs typeface="Times New Roman" panose="02020603050405020304" pitchFamily="18" charset="0"/>
              </a:rPr>
              <a:t>: {s</a:t>
            </a:r>
            <a:r>
              <a:rPr lang="en-US" sz="5500" baseline="-25000" dirty="0">
                <a:latin typeface="Times New Roman" panose="02020603050405020304" pitchFamily="18" charset="0"/>
                <a:cs typeface="Times New Roman" panose="02020603050405020304" pitchFamily="18" charset="0"/>
              </a:rPr>
              <a:t>1, </a:t>
            </a:r>
            <a:r>
              <a:rPr lang="en-US" sz="5500" dirty="0">
                <a:latin typeface="Times New Roman" panose="02020603050405020304" pitchFamily="18" charset="0"/>
                <a:cs typeface="Times New Roman" panose="02020603050405020304" pitchFamily="18" charset="0"/>
              </a:rPr>
              <a:t>s</a:t>
            </a:r>
            <a:r>
              <a:rPr lang="en-US" sz="5500" baseline="-25000" dirty="0">
                <a:latin typeface="Times New Roman" panose="02020603050405020304" pitchFamily="18" charset="0"/>
                <a:cs typeface="Times New Roman" panose="02020603050405020304" pitchFamily="18" charset="0"/>
              </a:rPr>
              <a:t>2</a:t>
            </a:r>
            <a:r>
              <a:rPr lang="en-US" sz="5500" dirty="0">
                <a:latin typeface="Times New Roman" panose="02020603050405020304" pitchFamily="18" charset="0"/>
                <a:cs typeface="Times New Roman" panose="02020603050405020304" pitchFamily="18" charset="0"/>
              </a:rPr>
              <a:t>, …., </a:t>
            </a:r>
            <a:r>
              <a:rPr lang="en-US" sz="5500" dirty="0" err="1">
                <a:latin typeface="Times New Roman" panose="02020603050405020304" pitchFamily="18" charset="0"/>
                <a:cs typeface="Times New Roman" panose="02020603050405020304" pitchFamily="18" charset="0"/>
              </a:rPr>
              <a:t>s</a:t>
            </a:r>
            <a:r>
              <a:rPr lang="en-US" sz="5500" baseline="-25000" dirty="0" err="1">
                <a:latin typeface="Times New Roman" panose="02020603050405020304" pitchFamily="18" charset="0"/>
                <a:cs typeface="Times New Roman" panose="02020603050405020304" pitchFamily="18" charset="0"/>
              </a:rPr>
              <a:t>n</a:t>
            </a:r>
            <a:r>
              <a:rPr lang="en-US" sz="5500" dirty="0">
                <a:latin typeface="Times New Roman" panose="02020603050405020304" pitchFamily="18" charset="0"/>
                <a:cs typeface="Times New Roman" panose="02020603050405020304" pitchFamily="18" charset="0"/>
              </a:rPr>
              <a:t>} and </a:t>
            </a:r>
            <a:r>
              <a:rPr lang="en-US" sz="5500" i="1" dirty="0">
                <a:latin typeface="Times New Roman" panose="02020603050405020304" pitchFamily="18" charset="0"/>
                <a:cs typeface="Times New Roman" panose="02020603050405020304" pitchFamily="18" charset="0"/>
              </a:rPr>
              <a:t>E</a:t>
            </a:r>
            <a:r>
              <a:rPr lang="en-US" sz="5500" dirty="0">
                <a:latin typeface="Times New Roman" panose="02020603050405020304" pitchFamily="18" charset="0"/>
                <a:cs typeface="Times New Roman" panose="02020603050405020304" pitchFamily="18" charset="0"/>
              </a:rPr>
              <a:t> represents the number of link </a:t>
            </a:r>
            <a:r>
              <a:rPr lang="en-US" sz="5500" dirty="0" err="1">
                <a:latin typeface="Times New Roman" panose="02020603050405020304" pitchFamily="18" charset="0"/>
                <a:cs typeface="Times New Roman" panose="02020603050405020304" pitchFamily="18" charset="0"/>
              </a:rPr>
              <a:t>i.e</a:t>
            </a:r>
            <a:r>
              <a:rPr lang="en-US" sz="5500" dirty="0">
                <a:latin typeface="Times New Roman" panose="02020603050405020304" pitchFamily="18" charset="0"/>
                <a:cs typeface="Times New Roman" panose="02020603050405020304" pitchFamily="18" charset="0"/>
              </a:rPr>
              <a:t> </a:t>
            </a:r>
            <a:r>
              <a:rPr lang="en-US" sz="5500" i="1" dirty="0">
                <a:latin typeface="Times New Roman" panose="02020603050405020304" pitchFamily="18" charset="0"/>
                <a:cs typeface="Times New Roman" panose="02020603050405020304" pitchFamily="18" charset="0"/>
              </a:rPr>
              <a:t>E:{u</a:t>
            </a:r>
            <a:r>
              <a:rPr lang="en-US" sz="5500" i="1" baseline="-25000" dirty="0">
                <a:latin typeface="Times New Roman" panose="02020603050405020304" pitchFamily="18" charset="0"/>
                <a:cs typeface="Times New Roman" panose="02020603050405020304" pitchFamily="18" charset="0"/>
              </a:rPr>
              <a:t>i</a:t>
            </a:r>
            <a:r>
              <a:rPr lang="en-US" sz="5500" dirty="0">
                <a:latin typeface="Times New Roman" panose="02020603050405020304" pitchFamily="18" charset="0"/>
                <a:cs typeface="Times New Roman" panose="02020603050405020304" pitchFamily="18" charset="0"/>
              </a:rPr>
              <a:t>, </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j</a:t>
            </a:r>
            <a:r>
              <a:rPr lang="en-US" sz="5500" i="1" dirty="0">
                <a:latin typeface="Times New Roman" panose="02020603050405020304" pitchFamily="18" charset="0"/>
                <a:cs typeface="Times New Roman" panose="02020603050405020304" pitchFamily="18" charset="0"/>
              </a:rPr>
              <a:t>|(</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i</a:t>
            </a:r>
            <a:r>
              <a:rPr lang="en-US" sz="5500" dirty="0">
                <a:latin typeface="Times New Roman" panose="02020603050405020304" pitchFamily="18" charset="0"/>
                <a:cs typeface="Times New Roman" panose="02020603050405020304" pitchFamily="18" charset="0"/>
              </a:rPr>
              <a:t>, </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j</a:t>
            </a:r>
            <a:r>
              <a:rPr lang="en-US" sz="5500" i="1" dirty="0">
                <a:latin typeface="Times New Roman" panose="02020603050405020304" pitchFamily="18" charset="0"/>
                <a:cs typeface="Times New Roman" panose="02020603050405020304" pitchFamily="18" charset="0"/>
              </a:rPr>
              <a:t>)Є V}</a:t>
            </a:r>
            <a:r>
              <a:rPr lang="en-US" sz="5500" dirty="0">
                <a:latin typeface="Times New Roman" panose="02020603050405020304" pitchFamily="18" charset="0"/>
                <a:cs typeface="Times New Roman" panose="02020603050405020304" pitchFamily="18" charset="0"/>
              </a:rPr>
              <a:t>. The link (</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i</a:t>
            </a:r>
            <a:r>
              <a:rPr lang="en-US" sz="5500" dirty="0">
                <a:latin typeface="Times New Roman" panose="02020603050405020304" pitchFamily="18" charset="0"/>
                <a:cs typeface="Times New Roman" panose="02020603050405020304" pitchFamily="18" charset="0"/>
              </a:rPr>
              <a:t>, </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j</a:t>
            </a:r>
            <a:r>
              <a:rPr lang="en-US" sz="5500" dirty="0">
                <a:latin typeface="Times New Roman" panose="02020603050405020304" pitchFamily="18" charset="0"/>
                <a:cs typeface="Times New Roman" panose="02020603050405020304" pitchFamily="18" charset="0"/>
              </a:rPr>
              <a:t>) represents that there is a connection from node </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i</a:t>
            </a:r>
            <a:r>
              <a:rPr lang="en-US" sz="5500" dirty="0">
                <a:latin typeface="Times New Roman" panose="02020603050405020304" pitchFamily="18" charset="0"/>
                <a:cs typeface="Times New Roman" panose="02020603050405020304" pitchFamily="18" charset="0"/>
              </a:rPr>
              <a:t> to node </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j</a:t>
            </a:r>
            <a:r>
              <a:rPr lang="en-US" sz="5500" dirty="0">
                <a:latin typeface="Times New Roman" panose="02020603050405020304" pitchFamily="18" charset="0"/>
                <a:cs typeface="Times New Roman" panose="02020603050405020304" pitchFamily="18" charset="0"/>
              </a:rPr>
              <a:t> and works in full duplex mode. The </a:t>
            </a:r>
            <a:r>
              <a:rPr lang="en-US" sz="5500" i="1" dirty="0">
                <a:latin typeface="Times New Roman" panose="02020603050405020304" pitchFamily="18" charset="0"/>
                <a:cs typeface="Times New Roman" panose="02020603050405020304" pitchFamily="18" charset="0"/>
              </a:rPr>
              <a:t>d(</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i</a:t>
            </a:r>
            <a:r>
              <a:rPr lang="en-US" sz="5500" dirty="0">
                <a:latin typeface="Times New Roman" panose="02020603050405020304" pitchFamily="18" charset="0"/>
                <a:cs typeface="Times New Roman" panose="02020603050405020304" pitchFamily="18" charset="0"/>
              </a:rPr>
              <a:t>, </a:t>
            </a:r>
            <a:r>
              <a:rPr lang="en-US" sz="5500" i="1" dirty="0" err="1">
                <a:latin typeface="Times New Roman" panose="02020603050405020304" pitchFamily="18" charset="0"/>
                <a:cs typeface="Times New Roman" panose="02020603050405020304" pitchFamily="18" charset="0"/>
              </a:rPr>
              <a:t>u</a:t>
            </a:r>
            <a:r>
              <a:rPr lang="en-US" sz="5500" i="1" baseline="-25000" dirty="0" err="1">
                <a:latin typeface="Times New Roman" panose="02020603050405020304" pitchFamily="18" charset="0"/>
                <a:cs typeface="Times New Roman" panose="02020603050405020304" pitchFamily="18" charset="0"/>
              </a:rPr>
              <a:t>j</a:t>
            </a:r>
            <a:r>
              <a:rPr lang="en-US" sz="5500" i="1" dirty="0">
                <a:latin typeface="Times New Roman" panose="02020603050405020304" pitchFamily="18" charset="0"/>
                <a:cs typeface="Times New Roman" panose="02020603050405020304" pitchFamily="18" charset="0"/>
              </a:rPr>
              <a:t>)</a:t>
            </a:r>
            <a:r>
              <a:rPr lang="en-US" sz="5500" dirty="0">
                <a:latin typeface="Times New Roman" panose="02020603050405020304" pitchFamily="18" charset="0"/>
                <a:cs typeface="Times New Roman" panose="02020603050405020304" pitchFamily="18" charset="0"/>
              </a:rPr>
              <a:t> represents the distance or Range between from node </a:t>
            </a:r>
            <a:r>
              <a:rPr lang="en-US" sz="5500" i="1" dirty="0" err="1">
                <a:latin typeface="Times New Roman" panose="02020603050405020304" pitchFamily="18" charset="0"/>
                <a:cs typeface="Times New Roman" panose="02020603050405020304" pitchFamily="18" charset="0"/>
              </a:rPr>
              <a:t>i</a:t>
            </a:r>
            <a:r>
              <a:rPr lang="en-US" sz="5500" dirty="0">
                <a:latin typeface="Times New Roman" panose="02020603050405020304" pitchFamily="18" charset="0"/>
                <a:cs typeface="Times New Roman" panose="02020603050405020304" pitchFamily="18" charset="0"/>
              </a:rPr>
              <a:t> to node </a:t>
            </a:r>
            <a:r>
              <a:rPr lang="en-US" sz="5500" i="1" dirty="0">
                <a:latin typeface="Times New Roman" panose="02020603050405020304" pitchFamily="18" charset="0"/>
                <a:cs typeface="Times New Roman" panose="02020603050405020304" pitchFamily="18" charset="0"/>
              </a:rPr>
              <a:t>j</a:t>
            </a:r>
            <a:r>
              <a:rPr lang="en-US" sz="5500" dirty="0">
                <a:latin typeface="Times New Roman" panose="02020603050405020304" pitchFamily="18" charset="0"/>
                <a:cs typeface="Times New Roman" panose="02020603050405020304" pitchFamily="18" charset="0"/>
              </a:rPr>
              <a:t>. </a:t>
            </a:r>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p>
          <a:p>
            <a:pPr>
              <a:buNone/>
            </a:pPr>
            <a:endParaRPr lang="en-US" sz="2400"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2747677" y="4648200"/>
            <a:ext cx="3228152" cy="2003525"/>
          </a:xfrm>
          <a:prstGeom prst="rect">
            <a:avLst/>
          </a:prstGeom>
        </p:spPr>
      </p:pic>
      <p:sp>
        <p:nvSpPr>
          <p:cNvPr id="5" name="TextBox 4"/>
          <p:cNvSpPr txBox="1"/>
          <p:nvPr/>
        </p:nvSpPr>
        <p:spPr>
          <a:xfrm>
            <a:off x="3190917" y="6562531"/>
            <a:ext cx="2762166" cy="369332"/>
          </a:xfrm>
          <a:prstGeom prst="rect">
            <a:avLst/>
          </a:prstGeom>
          <a:noFill/>
        </p:spPr>
        <p:txBody>
          <a:bodyPr wrap="none" rtlCol="0">
            <a:spAutoFit/>
          </a:bodyPr>
          <a:lstStyle/>
          <a:p>
            <a:r>
              <a:rPr lang="en-US" dirty="0" smtClean="0"/>
              <a:t>Fig 2: Random deployment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585</TotalTime>
  <Words>2093</Words>
  <Application>Microsoft Office PowerPoint</Application>
  <PresentationFormat>On-screen Show (4:3)</PresentationFormat>
  <Paragraphs>271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 Energy Efficient Protocols For Wireless Sensor Network</vt:lpstr>
      <vt:lpstr>OUTLINE</vt:lpstr>
      <vt:lpstr>Wireless Sensor Network</vt:lpstr>
      <vt:lpstr>Related work</vt:lpstr>
      <vt:lpstr>PowerPoint Presentation</vt:lpstr>
      <vt:lpstr>PowerPoint Presentation</vt:lpstr>
      <vt:lpstr>Assumption</vt:lpstr>
      <vt:lpstr>System Model </vt:lpstr>
      <vt:lpstr>Network Model</vt:lpstr>
      <vt:lpstr>Radio Model</vt:lpstr>
      <vt:lpstr>Node Information </vt:lpstr>
      <vt:lpstr> Protocol Description</vt:lpstr>
      <vt:lpstr>Algorithm</vt:lpstr>
      <vt:lpstr>PowerPoint Presentation</vt:lpstr>
      <vt:lpstr>PowerPoint Presentation</vt:lpstr>
      <vt:lpstr>Algorithm MPRA</vt:lpstr>
      <vt:lpstr>Algorithm Fuzzy Cardinal Priority Ranking</vt:lpstr>
      <vt:lpstr>Contd.</vt:lpstr>
      <vt:lpstr>Result</vt:lpstr>
      <vt:lpstr>Fig 6: Round number corresponding to which a node dies</vt:lpstr>
      <vt:lpstr>PowerPoint Presentation</vt:lpstr>
      <vt:lpstr>PowerPoint Presentation</vt:lpstr>
      <vt:lpstr> In this paper, MPRA is proposed and compared with an existing SPRA protocol. The simulation results explain that the proposed algorithm is 2.5 times better than SPRA. In Multipath routing algorithm, a backup path is used when current selected path is unable to forward the packet to the base station. The energy consumption for both the schemes is less in comparison to LEACH. These proposed algorithms increase the lifetime of the network by increasing the number of rounds. As a future reference one can think of using heterogeneous energy and apply security.  In future, the network can be made more reliable by data storage capability, because in these algorithms if receiver node died before accepting data from sender all data will be lost.</vt:lpstr>
      <vt:lpstr>Contribution to Society</vt:lpstr>
      <vt:lpstr>References</vt:lpstr>
      <vt:lpstr>[7] Xin Liu, Quanyu Wang and Xuliang Jin, "An energy-efficient routing protocol for wire-less sensor networks," Proceedings of the 7th World Congress on Intelligent Control and Automation IEEE,2008, pp.1728-1735. [8] Akramul  Azim and Mohammad Mahfuzul Islam, "Hybrid LEACH: A relay node based low energy adaptive clustering hierarchy for wireless sensor networks," Proceedings of the 9th Malaysia International Conference on Communications IEEE, 2009, pp. 325-339. [9] Zhong Shen, Yilin Chang, Hai Jiang, Member, Yanling Wang, and Zhongjiang Yan, "A generic framework for optimal mobile sensor deployment," IEEE Transactions on Vehicular Technology, Vol. 59, No. 8, 2010, pp. 4043-4057. [10] Jisoo Shin and Changjin Suh, "CREEC: chain routing with even energy consumption,“ Journal of Communication and Networks, Vol. 13, No. 1, FEBRUARY 2011, pp. 17-25. [11] S. H. Gajjar, K. S. Dasgupta, S. N. Pradhan, K. M. Vala, "Lifetime improvement of LEACH protocol for wireless sensor network," in proc. International Conference of Engineering IEEE, 2013, pp. 1-6. [12] Rupesh  Mehta,  Abhishek Pandey and Pratik Kapadia, "Reforming Clusters Using C-LEACH in Wireless Sensor Networks," International Conference on Computer Commnication and Informatics, IEEE, 2012, pp.1-4. [13]Rupesh Mehta, Abhishek Pandey and Pratik Kapadia, "Reforming Clusters Using C- LEACH in Wireless Sensor Networks," International Conference on Computer Communication and Informatics, IEEE, 2012, pp.1-4.</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mandy</dc:creator>
  <cp:lastModifiedBy>Ravi</cp:lastModifiedBy>
  <cp:revision>74</cp:revision>
  <dcterms:created xsi:type="dcterms:W3CDTF">2014-01-05T06:51:56Z</dcterms:created>
  <dcterms:modified xsi:type="dcterms:W3CDTF">2014-08-06T22:08:17Z</dcterms:modified>
</cp:coreProperties>
</file>