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80" r:id="rId3"/>
    <p:sldId id="281" r:id="rId4"/>
    <p:sldId id="278" r:id="rId5"/>
    <p:sldId id="258" r:id="rId6"/>
    <p:sldId id="260" r:id="rId7"/>
    <p:sldId id="257" r:id="rId8"/>
    <p:sldId id="274" r:id="rId9"/>
    <p:sldId id="261" r:id="rId10"/>
    <p:sldId id="270" r:id="rId11"/>
    <p:sldId id="263" r:id="rId12"/>
    <p:sldId id="271" r:id="rId13"/>
    <p:sldId id="264" r:id="rId14"/>
    <p:sldId id="276" r:id="rId15"/>
    <p:sldId id="268" r:id="rId16"/>
    <p:sldId id="277" r:id="rId17"/>
    <p:sldId id="279" r:id="rId18"/>
    <p:sldId id="282" r:id="rId19"/>
    <p:sldId id="272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한승연" initials="한" lastIdx="1" clrIdx="0">
    <p:extLst>
      <p:ext uri="{19B8F6BF-5375-455C-9EA6-DF929625EA0E}">
        <p15:presenceInfo xmlns:p15="http://schemas.microsoft.com/office/powerpoint/2012/main" userId="S::2017930029@office.uos.ac.kr::48903e09-ef7b-4fa4-9c41-eea6c4e12ca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09" autoAdjust="0"/>
    <p:restoredTop sz="84679" autoAdjust="0"/>
  </p:normalViewPr>
  <p:slideViewPr>
    <p:cSldViewPr snapToGrid="0">
      <p:cViewPr varScale="1">
        <p:scale>
          <a:sx n="89" d="100"/>
          <a:sy n="89" d="100"/>
        </p:scale>
        <p:origin x="114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301E4-E776-40EE-8816-977FAEEF12CB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446A0D-D98F-4549-93E9-CD141B9F0A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681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46A0D-D98F-4549-93E9-CD141B9F0A0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92190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i="0">
                <a:solidFill>
                  <a:srgbClr val="333333"/>
                </a:solidFill>
                <a:effectLst/>
                <a:latin typeface="Apple SD Gothic Neo"/>
              </a:rPr>
              <a:t>Upsampling</a:t>
            </a:r>
            <a:r>
              <a:rPr lang="ko-KR" altLang="en-US" b="1" i="0">
                <a:solidFill>
                  <a:srgbClr val="333333"/>
                </a:solidFill>
                <a:effectLst/>
                <a:latin typeface="Apple SD Gothic Neo"/>
              </a:rPr>
              <a:t>과 </a:t>
            </a:r>
            <a:r>
              <a:rPr lang="en-US" altLang="ko-KR" b="1" i="0">
                <a:solidFill>
                  <a:srgbClr val="333333"/>
                </a:solidFill>
                <a:effectLst/>
                <a:latin typeface="Apple SD Gothic Neo"/>
              </a:rPr>
              <a:t>Convolution</a:t>
            </a:r>
            <a:r>
              <a:rPr lang="ko-KR" altLang="en-US" b="1" i="0">
                <a:solidFill>
                  <a:srgbClr val="333333"/>
                </a:solidFill>
                <a:effectLst/>
                <a:latin typeface="Apple SD Gothic Neo"/>
              </a:rPr>
              <a:t>을 수행</a:t>
            </a:r>
            <a:r>
              <a:rPr lang="ko-KR" altLang="en-US" b="0" i="0">
                <a:solidFill>
                  <a:srgbClr val="333333"/>
                </a:solidFill>
                <a:effectLst/>
                <a:latin typeface="Apple SD Gothic Neo"/>
              </a:rPr>
              <a:t>하며</a:t>
            </a:r>
            <a:r>
              <a:rPr lang="en-US" altLang="ko-KR" b="0" i="0">
                <a:solidFill>
                  <a:srgbClr val="333333"/>
                </a:solidFill>
                <a:effectLst/>
                <a:latin typeface="Apple SD Gothic Neo"/>
              </a:rPr>
              <a:t>, </a:t>
            </a:r>
            <a:r>
              <a:rPr lang="ko-KR" altLang="en-US" b="0" i="0">
                <a:solidFill>
                  <a:srgbClr val="333333"/>
                </a:solidFill>
                <a:effectLst/>
                <a:latin typeface="Apple SD Gothic Neo"/>
              </a:rPr>
              <a:t>마지막 </a:t>
            </a:r>
            <a:r>
              <a:rPr lang="en-US" altLang="ko-KR" b="0" i="0">
                <a:solidFill>
                  <a:srgbClr val="333333"/>
                </a:solidFill>
                <a:effectLst/>
                <a:latin typeface="Apple SD Gothic Neo"/>
              </a:rPr>
              <a:t>Layer</a:t>
            </a:r>
            <a:r>
              <a:rPr lang="ko-KR" altLang="en-US" b="0" i="0">
                <a:solidFill>
                  <a:srgbClr val="333333"/>
                </a:solidFill>
                <a:effectLst/>
                <a:latin typeface="Apple SD Gothic Neo"/>
              </a:rPr>
              <a:t>에는 각 픽셀의 </a:t>
            </a:r>
            <a:r>
              <a:rPr lang="en-US" altLang="ko-KR" b="0" i="0">
                <a:solidFill>
                  <a:srgbClr val="333333"/>
                </a:solidFill>
                <a:effectLst/>
                <a:latin typeface="Apple SD Gothic Neo"/>
              </a:rPr>
              <a:t>class </a:t>
            </a:r>
            <a:r>
              <a:rPr lang="ko-KR" altLang="en-US" b="0" i="0">
                <a:solidFill>
                  <a:srgbClr val="333333"/>
                </a:solidFill>
                <a:effectLst/>
                <a:latin typeface="Apple SD Gothic Neo"/>
              </a:rPr>
              <a:t>예측을 위한 </a:t>
            </a:r>
            <a:r>
              <a:rPr lang="en-US" altLang="ko-KR" b="0" i="0">
                <a:solidFill>
                  <a:srgbClr val="333333"/>
                </a:solidFill>
                <a:effectLst/>
                <a:latin typeface="Apple SD Gothic Neo"/>
              </a:rPr>
              <a:t>softmax classifier</a:t>
            </a:r>
            <a:r>
              <a:rPr lang="ko-KR" altLang="en-US" b="0" i="0">
                <a:solidFill>
                  <a:srgbClr val="333333"/>
                </a:solidFill>
                <a:effectLst/>
                <a:latin typeface="Apple SD Gothic Neo"/>
              </a:rPr>
              <a:t>가 존재한다</a:t>
            </a:r>
            <a:r>
              <a:rPr lang="en-US" altLang="ko-KR" b="0" i="0">
                <a:solidFill>
                  <a:srgbClr val="333333"/>
                </a:solidFill>
                <a:effectLst/>
                <a:latin typeface="Apple SD Gothic Neo"/>
              </a:rPr>
              <a:t>.</a:t>
            </a:r>
          </a:p>
          <a:p>
            <a:r>
              <a:rPr lang="en-US" altLang="ko-KR" b="0" i="0">
                <a:solidFill>
                  <a:srgbClr val="333333"/>
                </a:solidFill>
                <a:effectLst/>
                <a:latin typeface="Apple SD Gothic Neo"/>
              </a:rPr>
              <a:t>max</a:t>
            </a:r>
            <a:r>
              <a:rPr lang="ko-KR" altLang="en-US" b="0" i="0">
                <a:solidFill>
                  <a:srgbClr val="333333"/>
                </a:solidFill>
                <a:effectLst/>
                <a:latin typeface="Apple SD Gothic Neo"/>
              </a:rPr>
              <a:t>에 해당되는 위치정보를 저장했으니 그에 따라 </a:t>
            </a:r>
            <a:endParaRPr lang="en-US" altLang="ko-KR" b="0" i="0">
              <a:solidFill>
                <a:srgbClr val="333333"/>
              </a:solidFill>
              <a:effectLst/>
              <a:latin typeface="Apple SD Gothic Neo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46A0D-D98F-4549-93E9-CD141B9F0A0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8948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>
                <a:solidFill>
                  <a:srgbClr val="222222"/>
                </a:solidFill>
                <a:effectLst/>
                <a:latin typeface="-apple-system"/>
              </a:rPr>
              <a:t>SegNet</a:t>
            </a:r>
            <a:r>
              <a:rPr lang="ko-KR" altLang="en-US" b="0" i="0">
                <a:solidFill>
                  <a:srgbClr val="222222"/>
                </a:solidFill>
                <a:effectLst/>
                <a:latin typeface="-apple-system"/>
              </a:rPr>
              <a:t>은 </a:t>
            </a:r>
            <a:r>
              <a:rPr lang="en-US" altLang="ko-KR" b="1" i="0">
                <a:solidFill>
                  <a:srgbClr val="222222"/>
                </a:solidFill>
                <a:effectLst/>
                <a:latin typeface="-apple-system"/>
              </a:rPr>
              <a:t>encoder</a:t>
            </a:r>
            <a:r>
              <a:rPr lang="ko-KR" altLang="en-US" b="1" i="0">
                <a:solidFill>
                  <a:srgbClr val="222222"/>
                </a:solidFill>
                <a:effectLst/>
                <a:latin typeface="-apple-system"/>
              </a:rPr>
              <a:t>의 </a:t>
            </a:r>
            <a:r>
              <a:rPr lang="en-US" altLang="ko-KR" b="1" i="0">
                <a:solidFill>
                  <a:srgbClr val="222222"/>
                </a:solidFill>
                <a:effectLst/>
                <a:latin typeface="-apple-system"/>
              </a:rPr>
              <a:t>feature map </a:t>
            </a:r>
            <a:r>
              <a:rPr lang="ko-KR" altLang="en-US" b="1" i="0">
                <a:solidFill>
                  <a:srgbClr val="222222"/>
                </a:solidFill>
                <a:effectLst/>
                <a:latin typeface="-apple-system"/>
              </a:rPr>
              <a:t>정보를 효율적으로 </a:t>
            </a:r>
            <a:r>
              <a:rPr lang="en-US" altLang="ko-KR" b="1" i="0">
                <a:solidFill>
                  <a:srgbClr val="222222"/>
                </a:solidFill>
                <a:effectLst/>
                <a:latin typeface="-apple-system"/>
              </a:rPr>
              <a:t>decoder</a:t>
            </a:r>
            <a:r>
              <a:rPr lang="ko-KR" altLang="en-US" b="1" i="0">
                <a:solidFill>
                  <a:srgbClr val="222222"/>
                </a:solidFill>
                <a:effectLst/>
                <a:latin typeface="-apple-system"/>
              </a:rPr>
              <a:t>로 전달</a:t>
            </a:r>
            <a:r>
              <a:rPr lang="ko-KR" altLang="en-US" b="0" i="0">
                <a:solidFill>
                  <a:srgbClr val="222222"/>
                </a:solidFill>
                <a:effectLst/>
                <a:latin typeface="-apple-system"/>
              </a:rPr>
              <a:t>하여 </a:t>
            </a:r>
            <a:r>
              <a:rPr lang="en-US" altLang="ko-KR" b="0" i="0">
                <a:solidFill>
                  <a:srgbClr val="222222"/>
                </a:solidFill>
                <a:effectLst/>
                <a:latin typeface="-apple-system"/>
              </a:rPr>
              <a:t>boundary delineation</a:t>
            </a:r>
            <a:r>
              <a:rPr lang="ko-KR" altLang="en-US" b="0" i="0">
                <a:solidFill>
                  <a:srgbClr val="222222"/>
                </a:solidFill>
                <a:effectLst/>
                <a:latin typeface="-apple-system"/>
              </a:rPr>
              <a:t>을 향상시키면서 메모리도 아끼는 방식을 사용하였다</a:t>
            </a:r>
            <a:r>
              <a:rPr lang="en-US" altLang="ko-KR" b="0" i="0">
                <a:solidFill>
                  <a:srgbClr val="222222"/>
                </a:solidFill>
                <a:effectLst/>
                <a:latin typeface="-apple-system"/>
              </a:rPr>
              <a:t>.Segmentation</a:t>
            </a:r>
            <a:r>
              <a:rPr lang="ko-KR" altLang="en-US" b="0" i="0">
                <a:solidFill>
                  <a:srgbClr val="222222"/>
                </a:solidFill>
                <a:effectLst/>
                <a:latin typeface="-apple-system"/>
              </a:rPr>
              <a:t>의 </a:t>
            </a:r>
            <a:r>
              <a:rPr lang="en-US" altLang="ko-KR" b="0" i="0">
                <a:solidFill>
                  <a:srgbClr val="222222"/>
                </a:solidFill>
                <a:effectLst/>
                <a:latin typeface="-apple-system"/>
              </a:rPr>
              <a:t>boundary delineation</a:t>
            </a:r>
            <a:r>
              <a:rPr lang="ko-KR" altLang="en-US" b="0" i="0">
                <a:solidFill>
                  <a:srgbClr val="222222"/>
                </a:solidFill>
                <a:effectLst/>
                <a:latin typeface="-apple-system"/>
              </a:rPr>
              <a:t>을 위해 </a:t>
            </a:r>
            <a:r>
              <a:rPr lang="en-US" altLang="ko-KR" b="0" i="0">
                <a:solidFill>
                  <a:srgbClr val="222222"/>
                </a:solidFill>
                <a:effectLst/>
                <a:latin typeface="-apple-system"/>
              </a:rPr>
              <a:t>encoder</a:t>
            </a:r>
            <a:r>
              <a:rPr lang="ko-KR" altLang="en-US" b="0" i="0">
                <a:solidFill>
                  <a:srgbClr val="222222"/>
                </a:solidFill>
                <a:effectLst/>
                <a:latin typeface="-apple-system"/>
              </a:rPr>
              <a:t>의 </a:t>
            </a:r>
            <a:r>
              <a:rPr lang="en-US" altLang="ko-KR" b="0" i="0">
                <a:solidFill>
                  <a:srgbClr val="222222"/>
                </a:solidFill>
                <a:effectLst/>
                <a:latin typeface="-apple-system"/>
              </a:rPr>
              <a:t>feature map</a:t>
            </a:r>
            <a:r>
              <a:rPr lang="ko-KR" altLang="en-US" b="0" i="0">
                <a:solidFill>
                  <a:srgbClr val="222222"/>
                </a:solidFill>
                <a:effectLst/>
                <a:latin typeface="-apple-system"/>
              </a:rPr>
              <a:t>에서 </a:t>
            </a:r>
            <a:r>
              <a:rPr lang="en-US" altLang="ko-KR" b="0" i="0">
                <a:solidFill>
                  <a:srgbClr val="222222"/>
                </a:solidFill>
                <a:effectLst/>
                <a:latin typeface="-apple-system"/>
              </a:rPr>
              <a:t>boudary </a:t>
            </a:r>
            <a:r>
              <a:rPr lang="ko-KR" altLang="en-US" b="0" i="0">
                <a:solidFill>
                  <a:srgbClr val="222222"/>
                </a:solidFill>
                <a:effectLst/>
                <a:latin typeface="-apple-system"/>
              </a:rPr>
              <a:t>정보를 </a:t>
            </a:r>
            <a:r>
              <a:rPr lang="en-US" altLang="ko-KR" b="0" i="0">
                <a:solidFill>
                  <a:srgbClr val="222222"/>
                </a:solidFill>
                <a:effectLst/>
                <a:latin typeface="-apple-system"/>
              </a:rPr>
              <a:t>capture and store</a:t>
            </a:r>
            <a:r>
              <a:rPr lang="ko-KR" altLang="en-US" b="0" i="0">
                <a:solidFill>
                  <a:srgbClr val="222222"/>
                </a:solidFill>
                <a:effectLst/>
                <a:latin typeface="-apple-system"/>
              </a:rPr>
              <a:t>하는 것은 필수적이다</a:t>
            </a:r>
            <a:r>
              <a:rPr lang="en-US" altLang="ko-KR" b="0" i="0">
                <a:solidFill>
                  <a:srgbClr val="222222"/>
                </a:solidFill>
                <a:effectLst/>
                <a:latin typeface="-apple-system"/>
              </a:rPr>
              <a:t>.</a:t>
            </a:r>
          </a:p>
          <a:p>
            <a:r>
              <a:rPr lang="en-US" altLang="ko-KR" b="0" i="0">
                <a:solidFill>
                  <a:srgbClr val="222222"/>
                </a:solidFill>
                <a:effectLst/>
                <a:latin typeface="-apple-system"/>
              </a:rPr>
              <a:t>accuracy</a:t>
            </a:r>
            <a:r>
              <a:rPr lang="ko-KR" altLang="en-US" b="0" i="0">
                <a:solidFill>
                  <a:srgbClr val="222222"/>
                </a:solidFill>
                <a:effectLst/>
                <a:latin typeface="-apple-system"/>
              </a:rPr>
              <a:t>는 아주 조금 감소하지만 </a:t>
            </a:r>
            <a:r>
              <a:rPr lang="en-US" altLang="ko-KR" b="0" i="0">
                <a:solidFill>
                  <a:srgbClr val="222222"/>
                </a:solidFill>
                <a:effectLst/>
                <a:latin typeface="-apple-system"/>
              </a:rPr>
              <a:t>memory</a:t>
            </a:r>
            <a:r>
              <a:rPr lang="ko-KR" altLang="en-US" b="0" i="0">
                <a:solidFill>
                  <a:srgbClr val="222222"/>
                </a:solidFill>
                <a:effectLst/>
                <a:latin typeface="-apple-system"/>
              </a:rPr>
              <a:t>는 크게 아낄 수 있음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46A0D-D98F-4549-93E9-CD141B9F0A0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1628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ko-KR" altLang="en-US" b="0" i="0">
                <a:solidFill>
                  <a:srgbClr val="333333"/>
                </a:solidFill>
                <a:effectLst/>
                <a:latin typeface="Apple SD Gothic Neo"/>
              </a:rPr>
              <a:t> </a:t>
            </a:r>
            <a:endParaRPr lang="en-US" altLang="ko-KR" b="0" i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en-US" altLang="ko-KR" b="0" i="0">
                <a:solidFill>
                  <a:srgbClr val="333333"/>
                </a:solidFill>
                <a:effectLst/>
                <a:latin typeface="Apple SD Gothic Neo"/>
              </a:rPr>
              <a:t>1) </a:t>
            </a:r>
            <a:r>
              <a:rPr lang="en-US" altLang="ko-KR" b="1" i="0">
                <a:solidFill>
                  <a:srgbClr val="333333"/>
                </a:solidFill>
                <a:effectLst/>
                <a:latin typeface="Apple SD Gothic Neo"/>
              </a:rPr>
              <a:t>boundary delineation(</a:t>
            </a:r>
            <a:r>
              <a:rPr lang="ko-KR" altLang="en-US" b="1" i="0">
                <a:solidFill>
                  <a:srgbClr val="333333"/>
                </a:solidFill>
                <a:effectLst/>
                <a:latin typeface="Apple SD Gothic Neo"/>
              </a:rPr>
              <a:t>번역 </a:t>
            </a:r>
            <a:r>
              <a:rPr lang="en-US" altLang="ko-KR" b="1" i="0">
                <a:solidFill>
                  <a:srgbClr val="333333"/>
                </a:solidFill>
                <a:effectLst/>
                <a:latin typeface="Apple SD Gothic Neo"/>
              </a:rPr>
              <a:t>: </a:t>
            </a:r>
            <a:r>
              <a:rPr lang="ko-KR" altLang="en-US" b="1" i="0">
                <a:solidFill>
                  <a:srgbClr val="333333"/>
                </a:solidFill>
                <a:effectLst/>
                <a:latin typeface="Apple SD Gothic Neo"/>
              </a:rPr>
              <a:t>경계 묘사</a:t>
            </a:r>
            <a:r>
              <a:rPr lang="en-US" altLang="ko-KR" b="1" i="0">
                <a:solidFill>
                  <a:srgbClr val="333333"/>
                </a:solidFill>
                <a:effectLst/>
                <a:latin typeface="Apple SD Gothic Neo"/>
              </a:rPr>
              <a:t>)</a:t>
            </a:r>
            <a:r>
              <a:rPr lang="ko-KR" altLang="en-US" b="1" i="0">
                <a:solidFill>
                  <a:srgbClr val="333333"/>
                </a:solidFill>
                <a:effectLst/>
                <a:latin typeface="Apple SD Gothic Neo"/>
              </a:rPr>
              <a:t>를 향상</a:t>
            </a:r>
            <a:r>
              <a:rPr lang="ko-KR" altLang="en-US" b="0" i="0">
                <a:solidFill>
                  <a:srgbClr val="333333"/>
                </a:solidFill>
                <a:effectLst/>
                <a:latin typeface="Apple SD Gothic Neo"/>
              </a:rPr>
              <a:t>시킬 수 있다</a:t>
            </a:r>
            <a:r>
              <a:rPr lang="en-US" altLang="ko-KR" b="0" i="0">
                <a:solidFill>
                  <a:srgbClr val="333333"/>
                </a:solidFill>
                <a:effectLst/>
                <a:latin typeface="Apple SD Gothic Neo"/>
              </a:rPr>
              <a:t>.</a:t>
            </a:r>
          </a:p>
          <a:p>
            <a:pPr algn="l"/>
            <a:r>
              <a:rPr lang="en-US" altLang="ko-KR" b="0" i="0">
                <a:solidFill>
                  <a:srgbClr val="333333"/>
                </a:solidFill>
                <a:effectLst/>
                <a:latin typeface="Apple SD Gothic Neo"/>
              </a:rPr>
              <a:t> 2) end-to-end</a:t>
            </a:r>
            <a:r>
              <a:rPr lang="ko-KR" altLang="en-US" b="0" i="0">
                <a:solidFill>
                  <a:srgbClr val="333333"/>
                </a:solidFill>
                <a:effectLst/>
                <a:latin typeface="Apple SD Gothic Neo"/>
              </a:rPr>
              <a:t>를 가능케하는</a:t>
            </a:r>
            <a:r>
              <a:rPr lang="ko-KR" altLang="en-US" b="1" i="0">
                <a:solidFill>
                  <a:srgbClr val="333333"/>
                </a:solidFill>
                <a:effectLst/>
                <a:latin typeface="Apple SD Gothic Neo"/>
              </a:rPr>
              <a:t> 파라미터 개수를 줄일 수 있다</a:t>
            </a:r>
            <a:r>
              <a:rPr lang="en-US" altLang="ko-KR" b="1" i="0">
                <a:solidFill>
                  <a:srgbClr val="333333"/>
                </a:solidFill>
                <a:effectLst/>
                <a:latin typeface="Apple SD Gothic Neo"/>
              </a:rPr>
              <a:t>.</a:t>
            </a:r>
            <a:endParaRPr lang="ko-KR" altLang="en-US" b="0" i="0">
              <a:solidFill>
                <a:srgbClr val="333333"/>
              </a:solidFill>
              <a:effectLst/>
              <a:latin typeface="Apple SD Gothic Neo"/>
            </a:endParaRPr>
          </a:p>
          <a:p>
            <a:pPr algn="l"/>
            <a:r>
              <a:rPr lang="ko-KR" altLang="en-US" b="0" i="0">
                <a:solidFill>
                  <a:srgbClr val="333333"/>
                </a:solidFill>
                <a:effectLst/>
                <a:latin typeface="Apple SD Gothic Neo"/>
              </a:rPr>
              <a:t> </a:t>
            </a:r>
            <a:r>
              <a:rPr lang="en-US" altLang="ko-KR" b="0" i="0">
                <a:solidFill>
                  <a:srgbClr val="333333"/>
                </a:solidFill>
                <a:effectLst/>
                <a:latin typeface="Apple SD Gothic Neo"/>
              </a:rPr>
              <a:t>3) </a:t>
            </a:r>
            <a:r>
              <a:rPr lang="ko-KR" altLang="en-US" b="0" i="0">
                <a:solidFill>
                  <a:srgbClr val="333333"/>
                </a:solidFill>
                <a:effectLst/>
                <a:latin typeface="Apple SD Gothic Neo"/>
              </a:rPr>
              <a:t>이러한 </a:t>
            </a:r>
            <a:r>
              <a:rPr lang="en-US" altLang="ko-KR" b="0" i="0">
                <a:solidFill>
                  <a:srgbClr val="333333"/>
                </a:solidFill>
                <a:effectLst/>
                <a:latin typeface="Apple SD Gothic Neo"/>
              </a:rPr>
              <a:t>upsampling </a:t>
            </a:r>
            <a:r>
              <a:rPr lang="ko-KR" altLang="en-US" b="0" i="0">
                <a:solidFill>
                  <a:srgbClr val="333333"/>
                </a:solidFill>
                <a:effectLst/>
                <a:latin typeface="Apple SD Gothic Neo"/>
              </a:rPr>
              <a:t>방식은 모든 </a:t>
            </a:r>
            <a:r>
              <a:rPr lang="en-US" altLang="ko-KR" b="1" i="0">
                <a:solidFill>
                  <a:srgbClr val="333333"/>
                </a:solidFill>
                <a:effectLst/>
                <a:latin typeface="Apple SD Gothic Neo"/>
              </a:rPr>
              <a:t>encoder-decoder </a:t>
            </a:r>
            <a:r>
              <a:rPr lang="ko-KR" altLang="en-US" b="1" i="0">
                <a:solidFill>
                  <a:srgbClr val="333333"/>
                </a:solidFill>
                <a:effectLst/>
                <a:latin typeface="Apple SD Gothic Neo"/>
              </a:rPr>
              <a:t>형식에 통합</a:t>
            </a:r>
            <a:r>
              <a:rPr lang="ko-KR" altLang="en-US" b="0" i="0">
                <a:solidFill>
                  <a:srgbClr val="333333"/>
                </a:solidFill>
                <a:effectLst/>
                <a:latin typeface="Apple SD Gothic Neo"/>
              </a:rPr>
              <a:t>될 수 있다</a:t>
            </a:r>
            <a:r>
              <a:rPr lang="en-US" altLang="ko-KR" b="0" i="0">
                <a:solidFill>
                  <a:srgbClr val="333333"/>
                </a:solidFill>
                <a:effectLst/>
                <a:latin typeface="Apple SD Gothic Neo"/>
              </a:rPr>
              <a:t>.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46A0D-D98F-4549-93E9-CD141B9F0A0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1191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46A0D-D98F-4549-93E9-CD141B9F0A0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6004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46A0D-D98F-4549-93E9-CD141B9F0A0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794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46A0D-D98F-4549-93E9-CD141B9F0A0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98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>
                <a:solidFill>
                  <a:srgbClr val="222222"/>
                </a:solidFill>
                <a:effectLst/>
                <a:latin typeface="-apple-system"/>
              </a:rPr>
              <a:t>SegNet</a:t>
            </a:r>
            <a:r>
              <a:rPr lang="ko-KR" altLang="en-US" b="0" i="0">
                <a:solidFill>
                  <a:srgbClr val="222222"/>
                </a:solidFill>
                <a:effectLst/>
                <a:latin typeface="-apple-system"/>
              </a:rPr>
              <a:t>은 다음과 같이 </a:t>
            </a:r>
            <a:r>
              <a:rPr lang="en-US" altLang="ko-KR" b="1" i="0">
                <a:solidFill>
                  <a:srgbClr val="222222"/>
                </a:solidFill>
                <a:effectLst/>
                <a:latin typeface="-apple-system"/>
              </a:rPr>
              <a:t>road scene understading</a:t>
            </a:r>
            <a:r>
              <a:rPr lang="ko-KR" altLang="en-US" b="0" i="0">
                <a:solidFill>
                  <a:srgbClr val="222222"/>
                </a:solidFill>
                <a:effectLst/>
                <a:latin typeface="-apple-system"/>
              </a:rPr>
              <a:t>을 목적으로 설계되었다</a:t>
            </a:r>
            <a:r>
              <a:rPr lang="en-US" altLang="ko-KR" b="0" i="0">
                <a:solidFill>
                  <a:srgbClr val="222222"/>
                </a:solidFill>
                <a:effectLst/>
                <a:latin typeface="-apple-system"/>
              </a:rPr>
              <a:t>.</a:t>
            </a:r>
            <a:r>
              <a:rPr lang="en-US" altLang="ko-KR" b="1" i="0">
                <a:solidFill>
                  <a:srgbClr val="222222"/>
                </a:solidFill>
                <a:effectLst/>
                <a:latin typeface="-apple-system"/>
              </a:rPr>
              <a:t>Appearance</a:t>
            </a:r>
            <a:r>
              <a:rPr lang="en-US" altLang="ko-KR" b="0" i="0">
                <a:solidFill>
                  <a:srgbClr val="222222"/>
                </a:solidFill>
                <a:effectLst/>
                <a:latin typeface="-apple-system"/>
              </a:rPr>
              <a:t>(</a:t>
            </a:r>
            <a:r>
              <a:rPr lang="ko-KR" altLang="en-US" b="0" i="0">
                <a:solidFill>
                  <a:srgbClr val="222222"/>
                </a:solidFill>
                <a:effectLst/>
                <a:latin typeface="-apple-system"/>
              </a:rPr>
              <a:t>도로</a:t>
            </a:r>
            <a:r>
              <a:rPr lang="en-US" altLang="ko-KR" b="0" i="0">
                <a:solidFill>
                  <a:srgbClr val="222222"/>
                </a:solidFill>
                <a:effectLst/>
                <a:latin typeface="-apple-system"/>
              </a:rPr>
              <a:t>, </a:t>
            </a:r>
            <a:r>
              <a:rPr lang="ko-KR" altLang="en-US" b="0" i="0">
                <a:solidFill>
                  <a:srgbClr val="222222"/>
                </a:solidFill>
                <a:effectLst/>
                <a:latin typeface="-apple-system"/>
              </a:rPr>
              <a:t>건물 등</a:t>
            </a:r>
            <a:r>
              <a:rPr lang="en-US" altLang="ko-KR" b="0" i="0">
                <a:solidFill>
                  <a:srgbClr val="222222"/>
                </a:solidFill>
                <a:effectLst/>
                <a:latin typeface="-apple-system"/>
              </a:rPr>
              <a:t>), </a:t>
            </a:r>
            <a:r>
              <a:rPr lang="en-US" altLang="ko-KR" b="1" i="0">
                <a:solidFill>
                  <a:srgbClr val="222222"/>
                </a:solidFill>
                <a:effectLst/>
                <a:latin typeface="-apple-system"/>
              </a:rPr>
              <a:t>shape</a:t>
            </a:r>
            <a:r>
              <a:rPr lang="en-US" altLang="ko-KR" b="0" i="0">
                <a:solidFill>
                  <a:srgbClr val="222222"/>
                </a:solidFill>
                <a:effectLst/>
                <a:latin typeface="-apple-system"/>
              </a:rPr>
              <a:t>(</a:t>
            </a:r>
            <a:r>
              <a:rPr lang="ko-KR" altLang="en-US" b="0" i="0">
                <a:solidFill>
                  <a:srgbClr val="222222"/>
                </a:solidFill>
                <a:effectLst/>
                <a:latin typeface="-apple-system"/>
              </a:rPr>
              <a:t>자동차</a:t>
            </a:r>
            <a:r>
              <a:rPr lang="en-US" altLang="ko-KR" b="0" i="0">
                <a:solidFill>
                  <a:srgbClr val="222222"/>
                </a:solidFill>
                <a:effectLst/>
                <a:latin typeface="-apple-system"/>
              </a:rPr>
              <a:t>, </a:t>
            </a:r>
            <a:r>
              <a:rPr lang="ko-KR" altLang="en-US" b="0" i="0">
                <a:solidFill>
                  <a:srgbClr val="222222"/>
                </a:solidFill>
                <a:effectLst/>
                <a:latin typeface="-apple-system"/>
              </a:rPr>
              <a:t>보행자 등</a:t>
            </a:r>
            <a:r>
              <a:rPr lang="en-US" altLang="ko-KR" b="0" i="0">
                <a:solidFill>
                  <a:srgbClr val="222222"/>
                </a:solidFill>
                <a:effectLst/>
                <a:latin typeface="-apple-system"/>
              </a:rPr>
              <a:t>)</a:t>
            </a:r>
            <a:r>
              <a:rPr lang="ko-KR" altLang="en-US" b="0" i="0">
                <a:solidFill>
                  <a:srgbClr val="222222"/>
                </a:solidFill>
                <a:effectLst/>
                <a:latin typeface="-apple-system"/>
              </a:rPr>
              <a:t>를 잘 인식하고 다른 </a:t>
            </a:r>
            <a:r>
              <a:rPr lang="en-US" altLang="ko-KR" b="0" i="0">
                <a:solidFill>
                  <a:srgbClr val="222222"/>
                </a:solidFill>
                <a:effectLst/>
                <a:latin typeface="-apple-system"/>
              </a:rPr>
              <a:t>class</a:t>
            </a:r>
            <a:r>
              <a:rPr lang="ko-KR" altLang="en-US" b="0" i="0">
                <a:solidFill>
                  <a:srgbClr val="222222"/>
                </a:solidFill>
                <a:effectLst/>
                <a:latin typeface="-apple-system"/>
              </a:rPr>
              <a:t>간의 </a:t>
            </a:r>
            <a:r>
              <a:rPr lang="en-US" altLang="ko-KR" b="0" i="0">
                <a:solidFill>
                  <a:srgbClr val="222222"/>
                </a:solidFill>
                <a:effectLst/>
                <a:latin typeface="-apple-system"/>
              </a:rPr>
              <a:t>spatial-relationship(</a:t>
            </a:r>
            <a:r>
              <a:rPr lang="en-US" altLang="ko-KR" b="1" i="0">
                <a:solidFill>
                  <a:srgbClr val="222222"/>
                </a:solidFill>
                <a:effectLst/>
                <a:latin typeface="-apple-system"/>
              </a:rPr>
              <a:t>context</a:t>
            </a:r>
            <a:r>
              <a:rPr lang="en-US" altLang="ko-KR" b="0" i="0">
                <a:solidFill>
                  <a:srgbClr val="222222"/>
                </a:solidFill>
                <a:effectLst/>
                <a:latin typeface="-apple-system"/>
              </a:rPr>
              <a:t>)</a:t>
            </a:r>
            <a:r>
              <a:rPr lang="ko-KR" altLang="en-US" b="0" i="0">
                <a:solidFill>
                  <a:srgbClr val="222222"/>
                </a:solidFill>
                <a:effectLst/>
                <a:latin typeface="-apple-system"/>
              </a:rPr>
              <a:t>를 이해할 수 있어야 함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222222"/>
                </a:solidFill>
                <a:effectLst/>
                <a:latin typeface="-apple-system"/>
              </a:rPr>
              <a:t>Encoder</a:t>
            </a:r>
            <a:r>
              <a:rPr lang="ko-KR" altLang="en-US" b="0" i="0">
                <a:solidFill>
                  <a:srgbClr val="222222"/>
                </a:solidFill>
                <a:effectLst/>
                <a:latin typeface="-apple-system"/>
              </a:rPr>
              <a:t>에서 추출된 </a:t>
            </a:r>
            <a:r>
              <a:rPr lang="en-US" altLang="ko-KR" b="0" i="0">
                <a:solidFill>
                  <a:srgbClr val="222222"/>
                </a:solidFill>
                <a:effectLst/>
                <a:latin typeface="-apple-system"/>
              </a:rPr>
              <a:t>image representation</a:t>
            </a:r>
            <a:r>
              <a:rPr lang="ko-KR" altLang="en-US" b="0" i="0">
                <a:solidFill>
                  <a:srgbClr val="222222"/>
                </a:solidFill>
                <a:effectLst/>
                <a:latin typeface="-apple-system"/>
              </a:rPr>
              <a:t>으로부터 </a:t>
            </a:r>
            <a:r>
              <a:rPr lang="en-US" altLang="ko-KR" b="1" i="0">
                <a:solidFill>
                  <a:srgbClr val="222222"/>
                </a:solidFill>
                <a:effectLst/>
                <a:latin typeface="-apple-system"/>
              </a:rPr>
              <a:t>boundary information</a:t>
            </a:r>
            <a:r>
              <a:rPr lang="ko-KR" altLang="en-US" b="1" i="0">
                <a:solidFill>
                  <a:srgbClr val="222222"/>
                </a:solidFill>
                <a:effectLst/>
                <a:latin typeface="-apple-system"/>
              </a:rPr>
              <a:t>을 유지하는 것이 중요</a:t>
            </a:r>
            <a:endParaRPr lang="ko-KR" altLang="en-US" b="0" i="0">
              <a:solidFill>
                <a:srgbClr val="222222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>
                <a:solidFill>
                  <a:srgbClr val="222222"/>
                </a:solidFill>
                <a:effectLst/>
                <a:latin typeface="-apple-system"/>
              </a:rPr>
              <a:t>대부분 </a:t>
            </a:r>
            <a:r>
              <a:rPr lang="en-US" altLang="ko-KR" b="0" i="0">
                <a:solidFill>
                  <a:srgbClr val="222222"/>
                </a:solidFill>
                <a:effectLst/>
                <a:latin typeface="-apple-system"/>
              </a:rPr>
              <a:t>pixel</a:t>
            </a:r>
            <a:r>
              <a:rPr lang="ko-KR" altLang="en-US" b="0" i="0">
                <a:solidFill>
                  <a:srgbClr val="222222"/>
                </a:solidFill>
                <a:effectLst/>
                <a:latin typeface="-apple-system"/>
              </a:rPr>
              <a:t>을 차지하는 도로나 건물 같은 </a:t>
            </a:r>
            <a:r>
              <a:rPr lang="ko-KR" altLang="en-US" b="1" i="0">
                <a:solidFill>
                  <a:srgbClr val="222222"/>
                </a:solidFill>
                <a:effectLst/>
                <a:latin typeface="-apple-system"/>
              </a:rPr>
              <a:t>큰 </a:t>
            </a:r>
            <a:r>
              <a:rPr lang="en-US" altLang="ko-KR" b="1" i="0">
                <a:solidFill>
                  <a:srgbClr val="222222"/>
                </a:solidFill>
                <a:effectLst/>
                <a:latin typeface="-apple-system"/>
              </a:rPr>
              <a:t>object</a:t>
            </a:r>
            <a:r>
              <a:rPr lang="ko-KR" altLang="en-US" b="0" i="0">
                <a:solidFill>
                  <a:srgbClr val="222222"/>
                </a:solidFill>
                <a:effectLst/>
                <a:latin typeface="-apple-system"/>
              </a:rPr>
              <a:t>들에 대해서는 </a:t>
            </a:r>
            <a:r>
              <a:rPr lang="en-US" altLang="ko-KR" b="1" i="0">
                <a:solidFill>
                  <a:srgbClr val="222222"/>
                </a:solidFill>
                <a:effectLst/>
                <a:latin typeface="-apple-system"/>
              </a:rPr>
              <a:t>smooth segmentation</a:t>
            </a:r>
            <a:r>
              <a:rPr lang="ko-KR" altLang="en-US" b="0" i="0">
                <a:solidFill>
                  <a:srgbClr val="222222"/>
                </a:solidFill>
                <a:effectLst/>
                <a:latin typeface="-apple-system"/>
              </a:rPr>
              <a:t>을 생성할 수 있어야 함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>
                <a:solidFill>
                  <a:srgbClr val="222222"/>
                </a:solidFill>
                <a:effectLst/>
                <a:latin typeface="-apple-system"/>
              </a:rPr>
              <a:t>또한</a:t>
            </a:r>
            <a:r>
              <a:rPr lang="en-US" altLang="ko-KR" b="0" i="0">
                <a:solidFill>
                  <a:srgbClr val="222222"/>
                </a:solidFill>
                <a:effectLst/>
                <a:latin typeface="-apple-system"/>
              </a:rPr>
              <a:t>, </a:t>
            </a:r>
            <a:r>
              <a:rPr lang="ko-KR" altLang="en-US" b="0" i="0">
                <a:solidFill>
                  <a:srgbClr val="222222"/>
                </a:solidFill>
                <a:effectLst/>
                <a:latin typeface="-apple-system"/>
              </a:rPr>
              <a:t>보행자와 같은 </a:t>
            </a:r>
            <a:r>
              <a:rPr lang="ko-KR" altLang="en-US" b="1" i="0">
                <a:solidFill>
                  <a:srgbClr val="222222"/>
                </a:solidFill>
                <a:effectLst/>
                <a:latin typeface="-apple-system"/>
              </a:rPr>
              <a:t>작은 </a:t>
            </a:r>
            <a:r>
              <a:rPr lang="en-US" altLang="ko-KR" b="1" i="0">
                <a:solidFill>
                  <a:srgbClr val="222222"/>
                </a:solidFill>
                <a:effectLst/>
                <a:latin typeface="-apple-system"/>
              </a:rPr>
              <a:t>object</a:t>
            </a:r>
            <a:r>
              <a:rPr lang="ko-KR" altLang="en-US" b="0" i="0">
                <a:solidFill>
                  <a:srgbClr val="222222"/>
                </a:solidFill>
                <a:effectLst/>
                <a:latin typeface="-apple-system"/>
              </a:rPr>
              <a:t>에 대한 </a:t>
            </a:r>
            <a:r>
              <a:rPr lang="en-US" altLang="ko-KR" b="1" i="0">
                <a:solidFill>
                  <a:srgbClr val="222222"/>
                </a:solidFill>
                <a:effectLst/>
                <a:latin typeface="-apple-system"/>
              </a:rPr>
              <a:t>shape</a:t>
            </a:r>
            <a:r>
              <a:rPr lang="ko-KR" altLang="en-US" b="0" i="0">
                <a:solidFill>
                  <a:srgbClr val="222222"/>
                </a:solidFill>
                <a:effectLst/>
                <a:latin typeface="-apple-system"/>
              </a:rPr>
              <a:t>도 잘 나타낼 수 있어야 함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46A0D-D98F-4549-93E9-CD141B9F0A0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549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ko-KR" altLang="en-US" b="1" i="0">
                <a:solidFill>
                  <a:srgbClr val="222222"/>
                </a:solidFill>
                <a:effectLst/>
                <a:latin typeface="-apple-system"/>
              </a:rPr>
              <a:t>계산량 관점</a:t>
            </a:r>
            <a:r>
              <a:rPr lang="ko-KR" altLang="en-US" b="0" i="0">
                <a:solidFill>
                  <a:srgbClr val="222222"/>
                </a:solidFill>
                <a:effectLst/>
                <a:latin typeface="-apple-system"/>
              </a:rPr>
              <a:t>에서는 </a:t>
            </a:r>
            <a:r>
              <a:rPr lang="en-US" altLang="ko-KR" b="1" i="0">
                <a:solidFill>
                  <a:srgbClr val="222222"/>
                </a:solidFill>
                <a:effectLst/>
                <a:latin typeface="-apple-system"/>
              </a:rPr>
              <a:t>memory </a:t>
            </a:r>
            <a:r>
              <a:rPr lang="ko-KR" altLang="en-US" b="1" i="0">
                <a:solidFill>
                  <a:srgbClr val="222222"/>
                </a:solidFill>
                <a:effectLst/>
                <a:latin typeface="-apple-system"/>
              </a:rPr>
              <a:t>및 </a:t>
            </a:r>
            <a:r>
              <a:rPr lang="en-US" altLang="ko-KR" b="1" i="0">
                <a:solidFill>
                  <a:srgbClr val="222222"/>
                </a:solidFill>
                <a:effectLst/>
                <a:latin typeface="-apple-system"/>
              </a:rPr>
              <a:t>inference time</a:t>
            </a:r>
            <a:r>
              <a:rPr lang="ko-KR" altLang="en-US" b="0" i="0">
                <a:solidFill>
                  <a:srgbClr val="222222"/>
                </a:solidFill>
                <a:effectLst/>
                <a:latin typeface="-apple-system"/>
              </a:rPr>
              <a:t>에서 효율적으로 동작할 수 있어야 함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>
                <a:solidFill>
                  <a:srgbClr val="222222"/>
                </a:solidFill>
                <a:effectLst/>
                <a:latin typeface="-apple-system"/>
              </a:rPr>
              <a:t>전체 네트워크의 학습 파라미터를 </a:t>
            </a:r>
            <a:r>
              <a:rPr lang="en-US" altLang="ko-KR" b="0" i="0">
                <a:solidFill>
                  <a:srgbClr val="222222"/>
                </a:solidFill>
                <a:effectLst/>
                <a:latin typeface="-apple-system"/>
              </a:rPr>
              <a:t>end-to-end</a:t>
            </a:r>
            <a:r>
              <a:rPr lang="ko-KR" altLang="en-US" b="0" i="0">
                <a:solidFill>
                  <a:srgbClr val="222222"/>
                </a:solidFill>
                <a:effectLst/>
                <a:latin typeface="-apple-system"/>
              </a:rPr>
              <a:t>로 한번에 학습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>
                <a:solidFill>
                  <a:srgbClr val="222222"/>
                </a:solidFill>
                <a:effectLst/>
                <a:latin typeface="-apple-system"/>
              </a:rPr>
              <a:t>빠르게 </a:t>
            </a:r>
            <a:r>
              <a:rPr lang="en-US" altLang="ko-KR" b="0" i="0">
                <a:solidFill>
                  <a:srgbClr val="222222"/>
                </a:solidFill>
                <a:effectLst/>
                <a:latin typeface="-apple-system"/>
              </a:rPr>
              <a:t>weight update</a:t>
            </a:r>
            <a:r>
              <a:rPr lang="ko-KR" altLang="en-US" b="0" i="0">
                <a:solidFill>
                  <a:srgbClr val="222222"/>
                </a:solidFill>
                <a:effectLst/>
                <a:latin typeface="-apple-system"/>
              </a:rPr>
              <a:t>를 반복하면서 수렴할 수 있는 </a:t>
            </a:r>
            <a:r>
              <a:rPr lang="en-US" altLang="ko-KR" b="0" i="0">
                <a:solidFill>
                  <a:srgbClr val="222222"/>
                </a:solidFill>
                <a:effectLst/>
                <a:latin typeface="-apple-system"/>
              </a:rPr>
              <a:t>SGD</a:t>
            </a:r>
            <a:r>
              <a:rPr lang="ko-KR" altLang="en-US" b="0" i="0">
                <a:solidFill>
                  <a:srgbClr val="222222"/>
                </a:solidFill>
                <a:effectLst/>
                <a:latin typeface="-apple-system"/>
              </a:rPr>
              <a:t>를 사용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46A0D-D98F-4549-93E9-CD141B9F0A0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53758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222222"/>
                </a:solidFill>
                <a:effectLst/>
                <a:latin typeface="-apple-system"/>
              </a:rPr>
              <a:t>Encoder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222222"/>
                </a:solidFill>
                <a:effectLst/>
                <a:latin typeface="-apple-system"/>
              </a:rPr>
              <a:t>VGG16</a:t>
            </a:r>
            <a:r>
              <a:rPr lang="ko-KR" altLang="en-US" b="0" i="0">
                <a:solidFill>
                  <a:srgbClr val="222222"/>
                </a:solidFill>
                <a:effectLst/>
                <a:latin typeface="-apple-system"/>
              </a:rPr>
              <a:t>의 입력 이후 </a:t>
            </a:r>
            <a:r>
              <a:rPr lang="en-US" altLang="ko-KR" b="0" i="0">
                <a:solidFill>
                  <a:srgbClr val="222222"/>
                </a:solidFill>
                <a:effectLst/>
                <a:latin typeface="-apple-system"/>
              </a:rPr>
              <a:t>13</a:t>
            </a:r>
            <a:r>
              <a:rPr lang="ko-KR" altLang="en-US" b="0" i="0">
                <a:solidFill>
                  <a:srgbClr val="222222"/>
                </a:solidFill>
                <a:effectLst/>
                <a:latin typeface="-apple-system"/>
              </a:rPr>
              <a:t>개의 </a:t>
            </a:r>
            <a:r>
              <a:rPr lang="en-US" altLang="ko-KR" b="0" i="0">
                <a:solidFill>
                  <a:srgbClr val="222222"/>
                </a:solidFill>
                <a:effectLst/>
                <a:latin typeface="-apple-system"/>
              </a:rPr>
              <a:t>convolutional layer</a:t>
            </a:r>
            <a:r>
              <a:rPr lang="ko-KR" altLang="en-US" b="0" i="0">
                <a:solidFill>
                  <a:srgbClr val="222222"/>
                </a:solidFill>
                <a:effectLst/>
                <a:latin typeface="-apple-system"/>
              </a:rPr>
              <a:t>까지는 동일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ko-KR" altLang="en-US" b="0" i="0">
                <a:solidFill>
                  <a:srgbClr val="222222"/>
                </a:solidFill>
                <a:effectLst/>
                <a:latin typeface="-apple-system"/>
              </a:rPr>
              <a:t>학습 파라미터 수를 줄여서 쉽게 학습하기 위해 마지막의 </a:t>
            </a:r>
            <a:r>
              <a:rPr lang="en-US" altLang="ko-KR" b="0" i="0">
                <a:solidFill>
                  <a:srgbClr val="222222"/>
                </a:solidFill>
                <a:effectLst/>
                <a:latin typeface="-apple-system"/>
              </a:rPr>
              <a:t>fully connected layer</a:t>
            </a:r>
            <a:r>
              <a:rPr lang="ko-KR" altLang="en-US" b="0" i="0">
                <a:solidFill>
                  <a:srgbClr val="222222"/>
                </a:solidFill>
                <a:effectLst/>
                <a:latin typeface="-apple-system"/>
              </a:rPr>
              <a:t>는 제거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b="1" i="0">
                <a:solidFill>
                  <a:srgbClr val="222222"/>
                </a:solidFill>
                <a:effectLst/>
                <a:latin typeface="-apple-system"/>
              </a:rPr>
              <a:t>Decoder</a:t>
            </a:r>
            <a:endParaRPr lang="ko-KR" altLang="en-US" b="0" i="0">
              <a:solidFill>
                <a:srgbClr val="222222"/>
              </a:solidFill>
              <a:effectLst/>
              <a:latin typeface="-apple-system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222222"/>
                </a:solidFill>
                <a:effectLst/>
                <a:latin typeface="-apple-system"/>
              </a:rPr>
              <a:t>Encoder</a:t>
            </a:r>
            <a:r>
              <a:rPr lang="ko-KR" altLang="en-US" b="0" i="0">
                <a:solidFill>
                  <a:srgbClr val="222222"/>
                </a:solidFill>
                <a:effectLst/>
                <a:latin typeface="-apple-system"/>
              </a:rPr>
              <a:t>와 동일한 계층 구조를 가짐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altLang="ko-KR" b="0" i="0">
                <a:solidFill>
                  <a:srgbClr val="222222"/>
                </a:solidFill>
                <a:effectLst/>
                <a:latin typeface="-apple-system"/>
              </a:rPr>
              <a:t>Encoder</a:t>
            </a:r>
            <a:r>
              <a:rPr lang="ko-KR" altLang="en-US" b="0" i="0">
                <a:solidFill>
                  <a:srgbClr val="222222"/>
                </a:solidFill>
                <a:effectLst/>
                <a:latin typeface="-apple-system"/>
              </a:rPr>
              <a:t>의 </a:t>
            </a:r>
            <a:r>
              <a:rPr lang="en-US" altLang="ko-KR" b="0" i="0">
                <a:solidFill>
                  <a:srgbClr val="222222"/>
                </a:solidFill>
                <a:effectLst/>
                <a:latin typeface="-apple-system"/>
              </a:rPr>
              <a:t>max pooling layer</a:t>
            </a:r>
            <a:r>
              <a:rPr lang="ko-KR" altLang="en-US" b="0" i="0">
                <a:solidFill>
                  <a:srgbClr val="222222"/>
                </a:solidFill>
                <a:effectLst/>
                <a:latin typeface="-apple-system"/>
              </a:rPr>
              <a:t>에서 위치정보</a:t>
            </a:r>
            <a:r>
              <a:rPr lang="en-US" altLang="ko-KR" b="0" i="0">
                <a:solidFill>
                  <a:srgbClr val="222222"/>
                </a:solidFill>
                <a:effectLst/>
                <a:latin typeface="-apple-system"/>
              </a:rPr>
              <a:t>(</a:t>
            </a:r>
            <a:r>
              <a:rPr lang="en-US" altLang="ko-KR" b="1" i="0">
                <a:solidFill>
                  <a:srgbClr val="222222"/>
                </a:solidFill>
                <a:effectLst/>
                <a:latin typeface="-apple-system"/>
              </a:rPr>
              <a:t>max-pool indices</a:t>
            </a:r>
            <a:r>
              <a:rPr lang="en-US" altLang="ko-KR" b="0" i="0">
                <a:solidFill>
                  <a:srgbClr val="222222"/>
                </a:solidFill>
                <a:effectLst/>
                <a:latin typeface="-apple-system"/>
              </a:rPr>
              <a:t>)</a:t>
            </a:r>
            <a:r>
              <a:rPr lang="ko-KR" altLang="en-US" b="0" i="0">
                <a:solidFill>
                  <a:srgbClr val="222222"/>
                </a:solidFill>
                <a:effectLst/>
                <a:latin typeface="-apple-system"/>
              </a:rPr>
              <a:t>를 받아서 </a:t>
            </a:r>
            <a:r>
              <a:rPr lang="en-US" altLang="ko-KR" b="0" i="0">
                <a:solidFill>
                  <a:srgbClr val="222222"/>
                </a:solidFill>
                <a:effectLst/>
                <a:latin typeface="-apple-system"/>
              </a:rPr>
              <a:t>non-linear upsampling</a:t>
            </a:r>
            <a:r>
              <a:rPr lang="ko-KR" altLang="en-US" b="0" i="0">
                <a:solidFill>
                  <a:srgbClr val="222222"/>
                </a:solidFill>
                <a:effectLst/>
                <a:latin typeface="-apple-system"/>
              </a:rPr>
              <a:t>을 수행</a:t>
            </a:r>
          </a:p>
          <a:p>
            <a:pPr marL="1143000" lvl="2" indent="-228600" algn="l">
              <a:buFont typeface="Arial" panose="020B0604020202020204" pitchFamily="34" charset="0"/>
              <a:buChar char="•"/>
            </a:pPr>
            <a:r>
              <a:rPr lang="en-US" altLang="ko-KR" b="1" i="0">
                <a:solidFill>
                  <a:srgbClr val="222222"/>
                </a:solidFill>
                <a:effectLst/>
                <a:latin typeface="-apple-system"/>
              </a:rPr>
              <a:t>Boundary delineation </a:t>
            </a:r>
            <a:r>
              <a:rPr lang="ko-KR" altLang="en-US" b="1" i="0">
                <a:solidFill>
                  <a:srgbClr val="222222"/>
                </a:solidFill>
                <a:effectLst/>
                <a:latin typeface="-apple-system"/>
              </a:rPr>
              <a:t>성능은 향상</a:t>
            </a:r>
            <a:r>
              <a:rPr lang="ko-KR" altLang="en-US" b="0" i="0">
                <a:solidFill>
                  <a:srgbClr val="222222"/>
                </a:solidFill>
                <a:effectLst/>
                <a:latin typeface="-apple-system"/>
              </a:rPr>
              <a:t>되면서 모델의 학습 </a:t>
            </a:r>
            <a:r>
              <a:rPr lang="ko-KR" altLang="en-US" b="1" i="0">
                <a:solidFill>
                  <a:srgbClr val="222222"/>
                </a:solidFill>
                <a:effectLst/>
                <a:latin typeface="-apple-system"/>
              </a:rPr>
              <a:t>파라미터 수는 크게 증가하지 않음</a:t>
            </a:r>
            <a:endParaRPr lang="ko-KR" altLang="en-US" b="0" i="0">
              <a:solidFill>
                <a:srgbClr val="222222"/>
              </a:solidFill>
              <a:effectLst/>
              <a:latin typeface="-apple-system"/>
            </a:endParaRP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46A0D-D98F-4549-93E9-CD141B9F0A0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811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>
                <a:solidFill>
                  <a:srgbClr val="555555"/>
                </a:solidFill>
                <a:effectLst/>
                <a:latin typeface="Spoqa Han Sans"/>
              </a:rPr>
              <a:t>우선</a:t>
            </a:r>
            <a:r>
              <a:rPr lang="en-US" altLang="ko-KR" b="0" i="0">
                <a:solidFill>
                  <a:srgbClr val="555555"/>
                </a:solidFill>
                <a:effectLst/>
                <a:latin typeface="Spoqa Han Sans"/>
              </a:rPr>
              <a:t>, SegNet </a:t>
            </a:r>
            <a:r>
              <a:rPr lang="ko-KR" altLang="en-US" b="0" i="0">
                <a:solidFill>
                  <a:srgbClr val="555555"/>
                </a:solidFill>
                <a:effectLst/>
                <a:latin typeface="Spoqa Han Sans"/>
              </a:rPr>
              <a:t>구조는 아래 그림 </a:t>
            </a:r>
            <a:r>
              <a:rPr lang="en-US" altLang="ko-KR" b="0" i="0">
                <a:solidFill>
                  <a:srgbClr val="555555"/>
                </a:solidFill>
                <a:effectLst/>
                <a:latin typeface="Spoqa Han Sans"/>
              </a:rPr>
              <a:t>2</a:t>
            </a:r>
            <a:r>
              <a:rPr lang="ko-KR" altLang="en-US" b="0" i="0">
                <a:solidFill>
                  <a:srgbClr val="555555"/>
                </a:solidFill>
                <a:effectLst/>
                <a:latin typeface="Spoqa Han Sans"/>
              </a:rPr>
              <a:t>와 같으며 </a:t>
            </a:r>
            <a:r>
              <a:rPr lang="en-US" altLang="ko-KR" b="0" i="0">
                <a:solidFill>
                  <a:srgbClr val="555555"/>
                </a:solidFill>
                <a:effectLst/>
                <a:latin typeface="Spoqa Han Sans"/>
              </a:rPr>
              <a:t>encoder </a:t>
            </a:r>
            <a:r>
              <a:rPr lang="ko-KR" altLang="en-US" b="0" i="0">
                <a:solidFill>
                  <a:srgbClr val="555555"/>
                </a:solidFill>
                <a:effectLst/>
                <a:latin typeface="Spoqa Han Sans"/>
              </a:rPr>
              <a:t>구조는 </a:t>
            </a:r>
            <a:r>
              <a:rPr lang="en-US" altLang="ko-KR" b="0" i="0">
                <a:solidFill>
                  <a:srgbClr val="555555"/>
                </a:solidFill>
                <a:effectLst/>
                <a:latin typeface="Spoqa Han Sans"/>
              </a:rPr>
              <a:t>VGG16</a:t>
            </a:r>
            <a:r>
              <a:rPr lang="ko-KR" altLang="en-US" b="0" i="0">
                <a:solidFill>
                  <a:srgbClr val="555555"/>
                </a:solidFill>
                <a:effectLst/>
                <a:latin typeface="Spoqa Han Sans"/>
              </a:rPr>
              <a:t>에서 </a:t>
            </a:r>
            <a:r>
              <a:rPr lang="en-US" altLang="ko-KR" b="0" i="0">
                <a:solidFill>
                  <a:srgbClr val="555555"/>
                </a:solidFill>
                <a:effectLst/>
                <a:latin typeface="Spoqa Han Sans"/>
              </a:rPr>
              <a:t>f.c layer</a:t>
            </a:r>
            <a:r>
              <a:rPr lang="ko-KR" altLang="en-US" b="0" i="0">
                <a:solidFill>
                  <a:srgbClr val="555555"/>
                </a:solidFill>
                <a:effectLst/>
                <a:latin typeface="Spoqa Han Sans"/>
              </a:rPr>
              <a:t>를 제외한 것과 동일하다</a:t>
            </a:r>
            <a:r>
              <a:rPr lang="en-US" altLang="ko-KR" b="0" i="0">
                <a:solidFill>
                  <a:srgbClr val="555555"/>
                </a:solidFill>
                <a:effectLst/>
                <a:latin typeface="Spoqa Han Sans"/>
              </a:rPr>
              <a:t>. </a:t>
            </a:r>
          </a:p>
          <a:p>
            <a:r>
              <a:rPr lang="en-US" altLang="ko-KR" b="0" i="0">
                <a:solidFill>
                  <a:srgbClr val="555555"/>
                </a:solidFill>
                <a:effectLst/>
                <a:latin typeface="Spoqa Han Sans"/>
              </a:rPr>
              <a:t>decoder</a:t>
            </a:r>
            <a:r>
              <a:rPr lang="ko-KR" altLang="en-US" b="0" i="0">
                <a:solidFill>
                  <a:srgbClr val="555555"/>
                </a:solidFill>
                <a:effectLst/>
                <a:latin typeface="Spoqa Han Sans"/>
              </a:rPr>
              <a:t>의 경우 </a:t>
            </a:r>
            <a:r>
              <a:rPr lang="en-US" altLang="ko-KR" b="0" i="0">
                <a:solidFill>
                  <a:srgbClr val="555555"/>
                </a:solidFill>
                <a:effectLst/>
                <a:latin typeface="Spoqa Han Sans"/>
              </a:rPr>
              <a:t>encoder</a:t>
            </a:r>
            <a:r>
              <a:rPr lang="ko-KR" altLang="en-US" b="0" i="0">
                <a:solidFill>
                  <a:srgbClr val="555555"/>
                </a:solidFill>
                <a:effectLst/>
                <a:latin typeface="Spoqa Han Sans"/>
              </a:rPr>
              <a:t>의 </a:t>
            </a:r>
            <a:r>
              <a:rPr lang="en-US" altLang="ko-KR" b="0" i="0">
                <a:solidFill>
                  <a:srgbClr val="555555"/>
                </a:solidFill>
                <a:effectLst/>
                <a:latin typeface="Spoqa Han Sans"/>
              </a:rPr>
              <a:t>mirrored </a:t>
            </a:r>
            <a:r>
              <a:rPr lang="ko-KR" altLang="en-US" b="0" i="0">
                <a:solidFill>
                  <a:srgbClr val="555555"/>
                </a:solidFill>
                <a:effectLst/>
                <a:latin typeface="Spoqa Han Sans"/>
              </a:rPr>
              <a:t>구조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46A0D-D98F-4549-93E9-CD141B9F0A0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8450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46A0D-D98F-4549-93E9-CD141B9F0A0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010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>
                <a:solidFill>
                  <a:srgbClr val="555555"/>
                </a:solidFill>
                <a:effectLst/>
                <a:latin typeface="Spoqa Han Sans"/>
              </a:rPr>
              <a:t>f.c layer</a:t>
            </a:r>
            <a:r>
              <a:rPr lang="ko-KR" altLang="en-US" b="0" i="0">
                <a:solidFill>
                  <a:srgbClr val="555555"/>
                </a:solidFill>
                <a:effectLst/>
                <a:latin typeface="Spoqa Han Sans"/>
              </a:rPr>
              <a:t>를 제외한 이유는 </a:t>
            </a:r>
            <a:r>
              <a:rPr lang="en-US" altLang="ko-KR" b="0" i="0">
                <a:solidFill>
                  <a:srgbClr val="555555"/>
                </a:solidFill>
                <a:effectLst/>
                <a:latin typeface="Spoqa Han Sans"/>
              </a:rPr>
              <a:t>SegNet</a:t>
            </a:r>
            <a:r>
              <a:rPr lang="ko-KR" altLang="en-US" b="0" i="0">
                <a:solidFill>
                  <a:srgbClr val="555555"/>
                </a:solidFill>
                <a:effectLst/>
                <a:latin typeface="Spoqa Han Sans"/>
              </a:rPr>
              <a:t>이 메모리 사용량</a:t>
            </a:r>
            <a:r>
              <a:rPr lang="en-US" altLang="ko-KR" b="0" i="0">
                <a:solidFill>
                  <a:srgbClr val="555555"/>
                </a:solidFill>
                <a:effectLst/>
                <a:latin typeface="Spoqa Han Sans"/>
              </a:rPr>
              <a:t>, </a:t>
            </a:r>
            <a:r>
              <a:rPr lang="ko-KR" altLang="en-US" b="0" i="0">
                <a:solidFill>
                  <a:srgbClr val="555555"/>
                </a:solidFill>
                <a:effectLst/>
                <a:latin typeface="Spoqa Han Sans"/>
              </a:rPr>
              <a:t>계산량 등 </a:t>
            </a:r>
            <a:r>
              <a:rPr lang="en-US" altLang="ko-KR" b="0" i="0">
                <a:solidFill>
                  <a:srgbClr val="555555"/>
                </a:solidFill>
                <a:effectLst/>
                <a:latin typeface="Spoqa Han Sans"/>
              </a:rPr>
              <a:t>computation cost </a:t>
            </a:r>
            <a:r>
              <a:rPr lang="ko-KR" altLang="en-US" b="0" i="0">
                <a:solidFill>
                  <a:srgbClr val="555555"/>
                </a:solidFill>
                <a:effectLst/>
                <a:latin typeface="Spoqa Han Sans"/>
              </a:rPr>
              <a:t>측면에서 강점을 가지기 위해 </a:t>
            </a:r>
            <a:r>
              <a:rPr lang="en-US" altLang="ko-KR" b="0" i="0">
                <a:solidFill>
                  <a:srgbClr val="555555"/>
                </a:solidFill>
                <a:effectLst/>
                <a:latin typeface="Spoqa Han Sans"/>
              </a:rPr>
              <a:t>f.c layer</a:t>
            </a:r>
            <a:r>
              <a:rPr lang="ko-KR" altLang="en-US" b="0" i="0">
                <a:solidFill>
                  <a:srgbClr val="555555"/>
                </a:solidFill>
                <a:effectLst/>
                <a:latin typeface="Spoqa Han Sans"/>
              </a:rPr>
              <a:t>를 제외하였다</a:t>
            </a:r>
            <a:r>
              <a:rPr lang="en-US" altLang="ko-KR" b="0" i="0">
                <a:solidFill>
                  <a:srgbClr val="555555"/>
                </a:solidFill>
                <a:effectLst/>
                <a:latin typeface="Spoqa Han Sans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>
                <a:solidFill>
                  <a:srgbClr val="333333"/>
                </a:solidFill>
                <a:effectLst/>
                <a:latin typeface="Apple SD Gothic Neo"/>
              </a:rPr>
              <a:t>2x2 Max pooling</a:t>
            </a:r>
            <a:r>
              <a:rPr lang="ko-KR" altLang="en-US" b="0" i="0">
                <a:solidFill>
                  <a:srgbClr val="333333"/>
                </a:solidFill>
                <a:effectLst/>
                <a:latin typeface="Apple SD Gothic Neo"/>
              </a:rPr>
              <a:t>을 수행하는 동안에 </a:t>
            </a:r>
            <a:r>
              <a:rPr lang="ko-KR" altLang="en-US" b="1" i="0">
                <a:solidFill>
                  <a:srgbClr val="EE2323"/>
                </a:solidFill>
                <a:effectLst/>
                <a:latin typeface="Apple SD Gothic Neo"/>
              </a:rPr>
              <a:t>해당하는 </a:t>
            </a:r>
            <a:r>
              <a:rPr lang="en-US" altLang="ko-KR" b="1" i="0">
                <a:solidFill>
                  <a:srgbClr val="EE2323"/>
                </a:solidFill>
                <a:effectLst/>
                <a:latin typeface="Apple SD Gothic Neo"/>
              </a:rPr>
              <a:t>Max Pooling Indeices(</a:t>
            </a:r>
            <a:r>
              <a:rPr lang="ko-KR" altLang="en-US" b="1" i="0">
                <a:solidFill>
                  <a:srgbClr val="EE2323"/>
                </a:solidFill>
                <a:effectLst/>
                <a:latin typeface="Apple SD Gothic Neo"/>
              </a:rPr>
              <a:t>위치정보를 의미</a:t>
            </a:r>
            <a:r>
              <a:rPr lang="en-US" altLang="ko-KR" b="1" i="0">
                <a:solidFill>
                  <a:srgbClr val="EE2323"/>
                </a:solidFill>
                <a:effectLst/>
                <a:latin typeface="Apple SD Gothic Neo"/>
              </a:rPr>
              <a:t>)</a:t>
            </a:r>
            <a:r>
              <a:rPr lang="ko-KR" altLang="en-US" b="1" i="0">
                <a:solidFill>
                  <a:srgbClr val="EE2323"/>
                </a:solidFill>
                <a:effectLst/>
                <a:latin typeface="Apple SD Gothic Neo"/>
              </a:rPr>
              <a:t>를 저장</a:t>
            </a:r>
            <a:r>
              <a:rPr lang="ko-KR" altLang="en-US" b="0" i="0">
                <a:solidFill>
                  <a:srgbClr val="333333"/>
                </a:solidFill>
                <a:effectLst/>
                <a:latin typeface="Apple SD Gothic Neo"/>
              </a:rPr>
              <a:t>한다</a:t>
            </a:r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46A0D-D98F-4549-93E9-CD141B9F0A0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8881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0" i="0">
                <a:solidFill>
                  <a:srgbClr val="222222"/>
                </a:solidFill>
                <a:effectLst/>
                <a:latin typeface="-apple-system"/>
              </a:rPr>
              <a:t>vgg16</a:t>
            </a:r>
            <a:r>
              <a:rPr lang="ko-KR" altLang="en-US" b="0" i="0">
                <a:solidFill>
                  <a:srgbClr val="222222"/>
                </a:solidFill>
                <a:effectLst/>
                <a:latin typeface="-apple-system"/>
              </a:rPr>
              <a:t>을 거꾸로 진행하면서 </a:t>
            </a:r>
            <a:r>
              <a:rPr lang="en-US" altLang="ko-KR" b="0" i="0">
                <a:solidFill>
                  <a:srgbClr val="222222"/>
                </a:solidFill>
                <a:effectLst/>
                <a:latin typeface="-apple-system"/>
              </a:rPr>
              <a:t>pooling</a:t>
            </a:r>
            <a:r>
              <a:rPr lang="ko-KR" altLang="en-US" b="0" i="0">
                <a:solidFill>
                  <a:srgbClr val="222222"/>
                </a:solidFill>
                <a:effectLst/>
                <a:latin typeface="-apple-system"/>
              </a:rPr>
              <a:t>대신 </a:t>
            </a:r>
            <a:r>
              <a:rPr lang="en-US" altLang="ko-KR" b="0" i="0">
                <a:solidFill>
                  <a:srgbClr val="222222"/>
                </a:solidFill>
                <a:effectLst/>
                <a:latin typeface="-apple-system"/>
              </a:rPr>
              <a:t>upsampling</a:t>
            </a:r>
            <a:r>
              <a:rPr lang="ko-KR" altLang="en-US" b="0" i="0">
                <a:solidFill>
                  <a:srgbClr val="222222"/>
                </a:solidFill>
                <a:effectLst/>
                <a:latin typeface="-apple-system"/>
              </a:rPr>
              <a:t>을 사용하면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446A0D-D98F-4549-93E9-CD141B9F0A0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984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CB6DD4-2C80-450D-B11A-802961BB8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81FCFC-6D1E-41BA-B39A-8C9E77211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4EF65E-32B0-4F81-B0F8-1205C4060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49844-6E9A-4460-AADC-F0F3272BABD1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84387E-91DA-48D8-AEDC-E585870CD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33AAA1-B16A-42E5-8A6E-35D5FB315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6D08-FB81-4D15-A6A2-358603061E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57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A6815B-B888-48AC-AAF6-62353302D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C71C50-5666-48CD-B284-ED6659C970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8A7CF1-4736-4AAE-B2DD-27A38D7D8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49844-6E9A-4460-AADC-F0F3272BABD1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4EABB5-5AD6-478C-A1A3-0B8748F4D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84CEA4-DE9A-49F2-A9E5-F3E966DDB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6D08-FB81-4D15-A6A2-358603061E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439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509A157-FB66-414C-84FC-1AC4EDDA3C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BBC2ED-962E-4CEE-9807-F270E2D6A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A1BF19-5CD9-47DC-854E-B451CB122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49844-6E9A-4460-AADC-F0F3272BABD1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A928CF-F49D-42B4-B1C2-53F4F561D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C2CAC2-4411-4D59-890E-9E44F81D0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6D08-FB81-4D15-A6A2-358603061E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061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7B501B-CAE3-49EF-81EC-2AD80871A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718E5E-E2D4-4795-BF12-E4D16FD02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7520C5-2669-4B15-8355-6B23D2A4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49844-6E9A-4460-AADC-F0F3272BABD1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2E8405-0165-4FB0-8962-2C2623ABB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CFF00B-0E2A-4A53-B89B-8E7EFE293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6D08-FB81-4D15-A6A2-358603061E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681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6D6F95-0659-4D62-83C3-580B7AF5E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EEB7FB-E6AF-4DEB-A425-DF0DDE1DC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F2C187-23E1-486C-8CC7-7BF38FDEC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49844-6E9A-4460-AADC-F0F3272BABD1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16E63D-C366-4A89-BFE6-F7125AB21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428668-EA81-4343-BA07-E81BF28A9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6D08-FB81-4D15-A6A2-358603061E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46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CEA9C5-119D-4714-B223-E5965FB5F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489CD9-C760-450F-8959-1120438868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D9E604C-E6BC-4DDE-8C51-23877563F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6BCD00-F26A-4863-9BC7-B1ADA45A2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49844-6E9A-4460-AADC-F0F3272BABD1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A82F4AD-55A1-4904-AC33-6CED74C94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52A423-9D1A-4378-B029-C239F6B20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6D08-FB81-4D15-A6A2-358603061E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3550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EB144D-5210-48A2-A483-BEAB2F7EE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B2C0B1-DDA3-4EEE-9EE6-58787F347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63C551-89F5-4B91-B270-2DF95D019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9454EFF-1641-4B08-A0CB-514E184DCB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21D46E1-607D-4F66-B269-5014F05417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D57F16-0BCF-48D2-B9DA-FA351538C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49844-6E9A-4460-AADC-F0F3272BABD1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B5C9F92-53ED-4663-B37A-5D715D884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9512A08-B2B2-4053-83F1-755178610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6D08-FB81-4D15-A6A2-358603061E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320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F565F-1E56-43D3-8AE9-40409FF82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F0DE00-CA30-4C0E-946B-FC4BA5EB7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49844-6E9A-4460-AADC-F0F3272BABD1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CC5F8E-31EE-46CB-B7C7-0926431F7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487A85E-06CA-41FD-A747-E0B074F92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6D08-FB81-4D15-A6A2-358603061E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843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269DCF9-68B9-4D3A-A1C9-FC53F2372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49844-6E9A-4460-AADC-F0F3272BABD1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3460B5A-8641-4D6F-98A0-DC5A135DF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76BB4D-8052-4C5C-A903-F82A7D131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6D08-FB81-4D15-A6A2-358603061E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324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14B940-48CB-4A72-902F-008F3BBD1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86546A-74C7-4390-9512-1ED91B7CD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319A2F6-00C6-4308-B822-438770AC0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534473-1A15-446A-91AF-F5D0FB62E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49844-6E9A-4460-AADC-F0F3272BABD1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DCAE9B-D876-45E4-A4CF-D6395699E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6B1A14-5D51-43E6-A5D9-8E1117DBE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6D08-FB81-4D15-A6A2-358603061E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681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8A77FC-EEC2-4E4C-BC9E-FE4D5DA96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60AC1D-E7DD-4F51-BBE3-75BE744FCD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69A984-070C-4D3A-ACF1-0C741A134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64B38B-16A7-4BC8-994A-090D65607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49844-6E9A-4460-AADC-F0F3272BABD1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A60FFC0-0A23-4C00-BD58-1DEB49F0C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E4859D-EE37-412F-A6CE-52CE23D59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086D08-FB81-4D15-A6A2-358603061E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1612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D6EFB1F-2B36-4911-86E2-2C341610B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0E3F16-7BE3-4CF4-864F-37B71A935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42C1BB-BD8F-4EE2-931F-47F5ADDBC9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49844-6E9A-4460-AADC-F0F3272BABD1}" type="datetimeFigureOut">
              <a:rPr lang="ko-KR" altLang="en-US" smtClean="0"/>
              <a:t>2021-10-06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DEF8F0-BCB1-4CBD-B1BC-2BA20BB1B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34A7EA-0BF1-422B-AE28-79AB311467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86D08-FB81-4D15-A6A2-358603061E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885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91CB22-CC6E-4677-B43B-0F4CF62F5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61397"/>
            <a:ext cx="9144000" cy="935205"/>
          </a:xfrm>
        </p:spPr>
        <p:txBody>
          <a:bodyPr/>
          <a:lstStyle/>
          <a:p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SegNet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565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F18BC11-D6B6-40D4-AA12-6AD79FB6017C}"/>
              </a:ext>
            </a:extLst>
          </p:cNvPr>
          <p:cNvSpPr txBox="1">
            <a:spLocks/>
          </p:cNvSpPr>
          <p:nvPr/>
        </p:nvSpPr>
        <p:spPr>
          <a:xfrm>
            <a:off x="838200" y="1750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SegNet - Encoder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34A8D35-D898-42BE-9E85-D59628182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3124" y="1656135"/>
            <a:ext cx="12192000" cy="42785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78453B6-CBA4-4A38-AA20-E21D5673310E}"/>
              </a:ext>
            </a:extLst>
          </p:cNvPr>
          <p:cNvSpPr txBox="1"/>
          <p:nvPr/>
        </p:nvSpPr>
        <p:spPr>
          <a:xfrm>
            <a:off x="285316" y="1430228"/>
            <a:ext cx="5727560" cy="380496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772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2BFA0-110D-46C8-9E45-AF65F40EED5E}"/>
              </a:ext>
            </a:extLst>
          </p:cNvPr>
          <p:cNvSpPr txBox="1">
            <a:spLocks/>
          </p:cNvSpPr>
          <p:nvPr/>
        </p:nvSpPr>
        <p:spPr>
          <a:xfrm>
            <a:off x="838200" y="1750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SegNet - Encoder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4">
            <a:extLst>
              <a:ext uri="{FF2B5EF4-FFF2-40B4-BE49-F238E27FC236}">
                <a16:creationId xmlns:a16="http://schemas.microsoft.com/office/drawing/2014/main" id="{07F6D088-A2AD-4C36-8BD4-DA4B4241A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565"/>
            <a:ext cx="10515600" cy="4351338"/>
          </a:xfrm>
        </p:spPr>
        <p:txBody>
          <a:bodyPr/>
          <a:lstStyle/>
          <a:p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vgg13 : remove 3 fully connected layer → reduce the number of parameters(9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배 속도 향상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altLang="ko-KR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conv→BN →ReLU →</a:t>
            </a:r>
            <a:r>
              <a:rPr lang="en-US" altLang="ko-KR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max pooling(2*2,2)</a:t>
            </a:r>
          </a:p>
          <a:p>
            <a:pPr marL="0" indent="0">
              <a:buNone/>
            </a:pPr>
            <a:endParaRPr lang="en-US" altLang="ko-KR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ko-K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3964D27-888E-49E4-9A5B-9D6E4EA53103}"/>
              </a:ext>
            </a:extLst>
          </p:cNvPr>
          <p:cNvGrpSpPr/>
          <p:nvPr/>
        </p:nvGrpSpPr>
        <p:grpSpPr>
          <a:xfrm>
            <a:off x="3456821" y="2421653"/>
            <a:ext cx="5278357" cy="3287475"/>
            <a:chOff x="958711" y="2093450"/>
            <a:chExt cx="4982838" cy="3165568"/>
          </a:xfrm>
        </p:grpSpPr>
        <p:pic>
          <p:nvPicPr>
            <p:cNvPr id="4" name="Picture 2" descr="Fig. A1. The standard VGG-16 network architecture as proposed in [32].... |  Download Scientific Diagram">
              <a:extLst>
                <a:ext uri="{FF2B5EF4-FFF2-40B4-BE49-F238E27FC236}">
                  <a16:creationId xmlns:a16="http://schemas.microsoft.com/office/drawing/2014/main" id="{CA9DD461-994A-4681-B5AB-EDF3E79D6A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8711" y="2093450"/>
              <a:ext cx="4982838" cy="31655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DA87530-5764-4603-BF79-FB6E6B9CE8E9}"/>
                </a:ext>
              </a:extLst>
            </p:cNvPr>
            <p:cNvSpPr txBox="1"/>
            <p:nvPr/>
          </p:nvSpPr>
          <p:spPr>
            <a:xfrm>
              <a:off x="4417594" y="3333502"/>
              <a:ext cx="1289869" cy="605770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wrap="square" rtlCol="0">
              <a:spAutoFit/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84665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F18BC11-D6B6-40D4-AA12-6AD79FB6017C}"/>
              </a:ext>
            </a:extLst>
          </p:cNvPr>
          <p:cNvSpPr txBox="1">
            <a:spLocks/>
          </p:cNvSpPr>
          <p:nvPr/>
        </p:nvSpPr>
        <p:spPr>
          <a:xfrm>
            <a:off x="838200" y="1750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SegNet - Decoder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34A8D35-D898-42BE-9E85-D59628182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3124" y="1656135"/>
            <a:ext cx="12192000" cy="42785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78453B6-CBA4-4A38-AA20-E21D5673310E}"/>
              </a:ext>
            </a:extLst>
          </p:cNvPr>
          <p:cNvSpPr txBox="1"/>
          <p:nvPr/>
        </p:nvSpPr>
        <p:spPr>
          <a:xfrm>
            <a:off x="6012876" y="1398238"/>
            <a:ext cx="5727560" cy="3804965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701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453D0-146C-41B3-A6CA-B2B21B890ED7}"/>
              </a:ext>
            </a:extLst>
          </p:cNvPr>
          <p:cNvSpPr txBox="1">
            <a:spLocks/>
          </p:cNvSpPr>
          <p:nvPr/>
        </p:nvSpPr>
        <p:spPr>
          <a:xfrm>
            <a:off x="838200" y="1750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SegNet - Decoder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4">
            <a:extLst>
              <a:ext uri="{FF2B5EF4-FFF2-40B4-BE49-F238E27FC236}">
                <a16:creationId xmlns:a16="http://schemas.microsoft.com/office/drawing/2014/main" id="{81D0D13F-9071-4BF1-8F07-554200140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565"/>
            <a:ext cx="10515600" cy="4351338"/>
          </a:xfrm>
        </p:spPr>
        <p:txBody>
          <a:bodyPr/>
          <a:lstStyle/>
          <a:p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SegNet has an encoder network and a corresponding decoder network</a:t>
            </a:r>
          </a:p>
          <a:p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Decoder network upsamples its input feature map using the memorized max-pooling indices from the corresponding encoder feature map → Max-pooling Indices</a:t>
            </a:r>
          </a:p>
          <a:p>
            <a:endParaRPr lang="en-US" altLang="ko-KR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ko-K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6467ABF-61CD-467B-83A6-75D6F1C97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571" y="3526302"/>
            <a:ext cx="6348857" cy="2714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847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453D0-146C-41B3-A6CA-B2B21B890ED7}"/>
              </a:ext>
            </a:extLst>
          </p:cNvPr>
          <p:cNvSpPr txBox="1">
            <a:spLocks/>
          </p:cNvSpPr>
          <p:nvPr/>
        </p:nvSpPr>
        <p:spPr>
          <a:xfrm>
            <a:off x="838200" y="1750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Max-pooling indices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 descr="All indices of the max locations will be stored and passed to the decoder  during pooling？ · Issue #144 · alexgkendall/caffe-segnet · GitHub">
            <a:extLst>
              <a:ext uri="{FF2B5EF4-FFF2-40B4-BE49-F238E27FC236}">
                <a16:creationId xmlns:a16="http://schemas.microsoft.com/office/drawing/2014/main" id="{366BE439-51C8-4931-840E-D1D219BE5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44" y="1500565"/>
            <a:ext cx="9550935" cy="418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4420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453D0-146C-41B3-A6CA-B2B21B890ED7}"/>
              </a:ext>
            </a:extLst>
          </p:cNvPr>
          <p:cNvSpPr txBox="1">
            <a:spLocks/>
          </p:cNvSpPr>
          <p:nvPr/>
        </p:nvSpPr>
        <p:spPr>
          <a:xfrm>
            <a:off x="838200" y="1750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내용 개체 틀 4">
            <a:extLst>
              <a:ext uri="{FF2B5EF4-FFF2-40B4-BE49-F238E27FC236}">
                <a16:creationId xmlns:a16="http://schemas.microsoft.com/office/drawing/2014/main" id="{CE7BC132-6E19-42EC-86CC-B6B625244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565"/>
            <a:ext cx="10515600" cy="4351338"/>
          </a:xfrm>
        </p:spPr>
        <p:txBody>
          <a:bodyPr/>
          <a:lstStyle/>
          <a:p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The output of the soft-max classifier is a K channel image of probabilities where K is the number of classes</a:t>
            </a:r>
          </a:p>
          <a:p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pPr lvl="1"/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 (i) it improves boundary delineation</a:t>
            </a:r>
          </a:p>
          <a:p>
            <a:pPr lvl="1"/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(ii) it reduces the number of parameters enabling end-to-end training, </a:t>
            </a:r>
          </a:p>
          <a:p>
            <a:pPr lvl="1"/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(iii) this form of upsampling can be incorporated into any encoder-decoder architecture such as with only a little modification</a:t>
            </a:r>
          </a:p>
          <a:p>
            <a:endParaRPr lang="en-US" altLang="ko-KR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altLang="ko-K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128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453D0-146C-41B3-A6CA-B2B21B890ED7}"/>
              </a:ext>
            </a:extLst>
          </p:cNvPr>
          <p:cNvSpPr txBox="1">
            <a:spLocks/>
          </p:cNvSpPr>
          <p:nvPr/>
        </p:nvSpPr>
        <p:spPr>
          <a:xfrm>
            <a:off x="838200" y="1750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C3A7D5F-EFDC-490F-B154-F847000B6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642" y="2269716"/>
            <a:ext cx="9367482" cy="2885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79400A-0BDC-4AE3-8610-D34748BBB185}"/>
              </a:ext>
            </a:extLst>
          </p:cNvPr>
          <p:cNvSpPr txBox="1"/>
          <p:nvPr/>
        </p:nvSpPr>
        <p:spPr>
          <a:xfrm>
            <a:off x="3580563" y="4253802"/>
            <a:ext cx="5807947" cy="148268"/>
          </a:xfrm>
          <a:prstGeom prst="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endParaRPr lang="ko-KR" altLang="en-US"/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A42C9568-0531-438D-A434-C6C9AAABF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565"/>
            <a:ext cx="10515600" cy="4351338"/>
          </a:xfrm>
        </p:spPr>
        <p:txBody>
          <a:bodyPr/>
          <a:lstStyle/>
          <a:p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Segnet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best performance</a:t>
            </a:r>
          </a:p>
        </p:txBody>
      </p:sp>
    </p:spTree>
    <p:extLst>
      <p:ext uri="{BB962C8B-B14F-4D97-AF65-F5344CB8AC3E}">
        <p14:creationId xmlns:p14="http://schemas.microsoft.com/office/powerpoint/2010/main" val="1616330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453D0-146C-41B3-A6CA-B2B21B890ED7}"/>
              </a:ext>
            </a:extLst>
          </p:cNvPr>
          <p:cNvSpPr txBox="1">
            <a:spLocks/>
          </p:cNvSpPr>
          <p:nvPr/>
        </p:nvSpPr>
        <p:spPr>
          <a:xfrm>
            <a:off x="838200" y="1750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E684DF-C71C-4618-A05A-A82340325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파이토치</a:t>
            </a:r>
            <a:endParaRPr lang="en-US" altLang="ko-KR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https://github.com/vinceecws/SegNet_PyTorch/blob/master/SegNet.py</a:t>
            </a:r>
          </a:p>
          <a:p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텐서플로우</a:t>
            </a:r>
            <a:endParaRPr lang="en-US" altLang="ko-KR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https://github.com/toimcio/SegNet-tensorflow/blob/master/SegNet.py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4269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03812A8-1E53-4D85-A5F5-2471AE6B7A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8174968"/>
              </p:ext>
            </p:extLst>
          </p:nvPr>
        </p:nvGraphicFramePr>
        <p:xfrm>
          <a:off x="6001133" y="1100319"/>
          <a:ext cx="4326208" cy="5310328"/>
        </p:xfrm>
        <a:graphic>
          <a:graphicData uri="http://schemas.openxmlformats.org/drawingml/2006/table">
            <a:tbl>
              <a:tblPr/>
              <a:tblGrid>
                <a:gridCol w="784830">
                  <a:extLst>
                    <a:ext uri="{9D8B030D-6E8A-4147-A177-3AD203B41FA5}">
                      <a16:colId xmlns:a16="http://schemas.microsoft.com/office/drawing/2014/main" val="2028814336"/>
                    </a:ext>
                  </a:extLst>
                </a:gridCol>
                <a:gridCol w="3541378">
                  <a:extLst>
                    <a:ext uri="{9D8B030D-6E8A-4147-A177-3AD203B41FA5}">
                      <a16:colId xmlns:a16="http://schemas.microsoft.com/office/drawing/2014/main" val="1632045461"/>
                    </a:ext>
                  </a:extLst>
                </a:gridCol>
              </a:tblGrid>
              <a:tr h="490110"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effectLst/>
                          <a:latin typeface="ui-monospace"/>
                        </a:rPr>
                        <a:t>self.norm1 = tf.nn.lrn(self.inputs_pl, depth_radius=5, bias=1.0, alpha=0.0001, beta=0.75, name='norm1')</a:t>
                      </a: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4330" marR="4330" marT="2165" marB="2165"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40349330"/>
                  </a:ext>
                </a:extLst>
              </a:tr>
              <a:tr h="58194">
                <a:tc>
                  <a:txBody>
                    <a:bodyPr/>
                    <a:lstStyle/>
                    <a:p>
                      <a:pPr algn="r" fontAlgn="t"/>
                      <a:endParaRPr lang="ko-KR" altLang="en-US" sz="100">
                        <a:effectLst/>
                        <a:latin typeface="ui-monospace"/>
                      </a:endParaRP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effectLst/>
                          <a:latin typeface="ui-monospace"/>
                        </a:rPr>
                        <a:t># first box of convolution layer,each part we do convolution two times, so we have conv1_1, and conv1_2</a:t>
                      </a: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944797"/>
                  </a:ext>
                </a:extLst>
              </a:tr>
              <a:tr h="58194">
                <a:tc>
                  <a:txBody>
                    <a:bodyPr/>
                    <a:lstStyle/>
                    <a:p>
                      <a:pPr algn="r" fontAlgn="t"/>
                      <a:endParaRPr lang="ko-KR" altLang="en-US" sz="100">
                        <a:effectLst/>
                        <a:latin typeface="ui-monospace"/>
                      </a:endParaRP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effectLst/>
                          <a:latin typeface="ui-monospace"/>
                        </a:rPr>
                        <a:t>self.conv1_1 = conv_layer(self.norm1, "conv1_1", [3, 3, 3, 64], self.is_training_pl, self.use_vgg,</a:t>
                      </a: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4831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ko-KR" altLang="en-US" sz="100">
                        <a:effectLst/>
                        <a:latin typeface="ui-monospace"/>
                      </a:endParaRP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effectLst/>
                          <a:latin typeface="ui-monospace"/>
                        </a:rPr>
                        <a:t>self.vgg_param_dict)</a:t>
                      </a: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4884935"/>
                  </a:ext>
                </a:extLst>
              </a:tr>
              <a:tr h="58194">
                <a:tc>
                  <a:txBody>
                    <a:bodyPr/>
                    <a:lstStyle/>
                    <a:p>
                      <a:pPr algn="r" fontAlgn="t"/>
                      <a:endParaRPr lang="ko-KR" altLang="en-US" sz="100">
                        <a:effectLst/>
                        <a:latin typeface="ui-monospace"/>
                      </a:endParaRP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effectLst/>
                          <a:latin typeface="ui-monospace"/>
                        </a:rPr>
                        <a:t>self.conv1_2 = conv_layer(self.conv1_1, "conv1_2", [3, 3, 64, 64], self.is_training_pl, self.use_vgg,</a:t>
                      </a: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0854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ko-KR" altLang="en-US" sz="100">
                        <a:effectLst/>
                        <a:latin typeface="ui-monospace"/>
                      </a:endParaRP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effectLst/>
                          <a:latin typeface="ui-monospace"/>
                        </a:rPr>
                        <a:t>self.vgg_param_dict)</a:t>
                      </a: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2918403"/>
                  </a:ext>
                </a:extLst>
              </a:tr>
              <a:tr h="44611">
                <a:tc>
                  <a:txBody>
                    <a:bodyPr/>
                    <a:lstStyle/>
                    <a:p>
                      <a:pPr algn="r" fontAlgn="t"/>
                      <a:endParaRPr lang="ko-KR" altLang="en-US" sz="100">
                        <a:effectLst/>
                        <a:latin typeface="ui-monospace"/>
                      </a:endParaRP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effectLst/>
                          <a:latin typeface="ui-monospace"/>
                        </a:rPr>
                        <a:t>self.pool1, self.pool1_index, self.shape_1 = max_pool(self.conv1_2, 'pool1')</a:t>
                      </a: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89392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ko-KR" altLang="en-US" sz="100">
                        <a:effectLst/>
                        <a:latin typeface="ui-monospace"/>
                      </a:endParaRP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ko-KR" altLang="en-US" sz="100">
                        <a:effectLst/>
                        <a:latin typeface="ui-monospace"/>
                      </a:endParaRP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571093"/>
                  </a:ext>
                </a:extLst>
              </a:tr>
              <a:tr h="31027">
                <a:tc>
                  <a:txBody>
                    <a:bodyPr/>
                    <a:lstStyle/>
                    <a:p>
                      <a:pPr algn="r" fontAlgn="t"/>
                      <a:endParaRPr lang="ko-KR" altLang="en-US" sz="100">
                        <a:effectLst/>
                        <a:latin typeface="ui-monospace"/>
                      </a:endParaRP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effectLst/>
                          <a:latin typeface="ui-monospace"/>
                        </a:rPr>
                        <a:t># Second box of convolution layer(4)</a:t>
                      </a: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837872"/>
                  </a:ext>
                </a:extLst>
              </a:tr>
              <a:tr h="58194">
                <a:tc>
                  <a:txBody>
                    <a:bodyPr/>
                    <a:lstStyle/>
                    <a:p>
                      <a:pPr algn="r" fontAlgn="t"/>
                      <a:endParaRPr lang="ko-KR" altLang="en-US" sz="100">
                        <a:effectLst/>
                        <a:latin typeface="ui-monospace"/>
                      </a:endParaRP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effectLst/>
                          <a:latin typeface="ui-monospace"/>
                        </a:rPr>
                        <a:t>self.conv2_1 = conv_layer(self.pool1, "conv2_1", [3, 3, 64, 128], self.is_training_pl, self.use_vgg,</a:t>
                      </a: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4635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ko-KR" altLang="en-US" sz="100">
                        <a:effectLst/>
                        <a:latin typeface="ui-monospace"/>
                      </a:endParaRP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effectLst/>
                          <a:latin typeface="ui-monospace"/>
                        </a:rPr>
                        <a:t>self.vgg_param_dict)</a:t>
                      </a: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84417"/>
                  </a:ext>
                </a:extLst>
              </a:tr>
              <a:tr h="58194">
                <a:tc>
                  <a:txBody>
                    <a:bodyPr/>
                    <a:lstStyle/>
                    <a:p>
                      <a:pPr algn="r" fontAlgn="t"/>
                      <a:endParaRPr lang="ko-KR" altLang="en-US" sz="100">
                        <a:effectLst/>
                        <a:latin typeface="ui-monospace"/>
                      </a:endParaRP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effectLst/>
                          <a:latin typeface="ui-monospace"/>
                        </a:rPr>
                        <a:t>self.conv2_2 = conv_layer(self.conv2_1, "conv2_2", [3, 3, 128, 128], self.is_training_pl, self.use_vgg,</a:t>
                      </a: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0696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ko-KR" altLang="en-US" sz="100">
                        <a:effectLst/>
                        <a:latin typeface="ui-monospace"/>
                      </a:endParaRP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effectLst/>
                          <a:latin typeface="ui-monospace"/>
                        </a:rPr>
                        <a:t>self.vgg_param_dict)</a:t>
                      </a: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3659537"/>
                  </a:ext>
                </a:extLst>
              </a:tr>
              <a:tr h="44611">
                <a:tc>
                  <a:txBody>
                    <a:bodyPr/>
                    <a:lstStyle/>
                    <a:p>
                      <a:pPr algn="r" fontAlgn="t"/>
                      <a:endParaRPr lang="ko-KR" altLang="en-US" sz="100">
                        <a:effectLst/>
                        <a:latin typeface="ui-monospace"/>
                      </a:endParaRP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effectLst/>
                          <a:latin typeface="ui-monospace"/>
                        </a:rPr>
                        <a:t>self.pool2, self.pool2_index, self.shape_2 = max_pool(self.conv2_2, 'pool2')</a:t>
                      </a: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3515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ko-KR" altLang="en-US" sz="100">
                        <a:effectLst/>
                        <a:latin typeface="ui-monospace"/>
                      </a:endParaRP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ko-KR" altLang="en-US" sz="100">
                        <a:effectLst/>
                        <a:latin typeface="ui-monospace"/>
                      </a:endParaRP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184888"/>
                  </a:ext>
                </a:extLst>
              </a:tr>
              <a:tr h="31027">
                <a:tc>
                  <a:txBody>
                    <a:bodyPr/>
                    <a:lstStyle/>
                    <a:p>
                      <a:pPr algn="r" fontAlgn="t"/>
                      <a:endParaRPr lang="ko-KR" altLang="en-US" sz="100">
                        <a:effectLst/>
                        <a:latin typeface="ui-monospace"/>
                      </a:endParaRP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effectLst/>
                          <a:latin typeface="ui-monospace"/>
                        </a:rPr>
                        <a:t># Third box of convolution layer(7)</a:t>
                      </a: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121203"/>
                  </a:ext>
                </a:extLst>
              </a:tr>
              <a:tr h="58194">
                <a:tc>
                  <a:txBody>
                    <a:bodyPr/>
                    <a:lstStyle/>
                    <a:p>
                      <a:pPr algn="r" fontAlgn="t"/>
                      <a:endParaRPr lang="ko-KR" altLang="en-US" sz="100">
                        <a:effectLst/>
                        <a:latin typeface="ui-monospace"/>
                      </a:endParaRP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effectLst/>
                          <a:latin typeface="ui-monospace"/>
                        </a:rPr>
                        <a:t>self.conv3_1 = conv_layer(self.pool2, "conv3_1", [3, 3, 128, 256], self.is_training_pl, self.use_vgg,</a:t>
                      </a: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151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ko-KR" altLang="en-US" sz="100">
                        <a:effectLst/>
                        <a:latin typeface="ui-monospace"/>
                      </a:endParaRP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effectLst/>
                          <a:latin typeface="ui-monospace"/>
                        </a:rPr>
                        <a:t>self.vgg_param_dict)</a:t>
                      </a: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756839"/>
                  </a:ext>
                </a:extLst>
              </a:tr>
              <a:tr h="58194">
                <a:tc>
                  <a:txBody>
                    <a:bodyPr/>
                    <a:lstStyle/>
                    <a:p>
                      <a:pPr algn="r" fontAlgn="t"/>
                      <a:endParaRPr lang="ko-KR" altLang="en-US" sz="100">
                        <a:effectLst/>
                        <a:latin typeface="ui-monospace"/>
                      </a:endParaRP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effectLst/>
                          <a:latin typeface="ui-monospace"/>
                        </a:rPr>
                        <a:t>self.conv3_2 = conv_layer(self.conv3_1, "conv3_2", [3, 3, 256, 256], self.is_training_pl, self.use_vgg,</a:t>
                      </a: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57596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ko-KR" altLang="en-US" sz="100">
                        <a:effectLst/>
                        <a:latin typeface="ui-monospace"/>
                      </a:endParaRP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effectLst/>
                          <a:latin typeface="ui-monospace"/>
                        </a:rPr>
                        <a:t>self.vgg_param_dict)</a:t>
                      </a: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4515204"/>
                  </a:ext>
                </a:extLst>
              </a:tr>
              <a:tr h="58194">
                <a:tc>
                  <a:txBody>
                    <a:bodyPr/>
                    <a:lstStyle/>
                    <a:p>
                      <a:pPr algn="r" fontAlgn="t"/>
                      <a:endParaRPr lang="ko-KR" altLang="en-US" sz="100">
                        <a:effectLst/>
                        <a:latin typeface="ui-monospace"/>
                      </a:endParaRP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effectLst/>
                          <a:latin typeface="ui-monospace"/>
                        </a:rPr>
                        <a:t>self.conv3_3 = conv_layer(self.conv3_2, "conv3_3", [3, 3, 256, 256], self.is_training_pl, self.use_vgg,</a:t>
                      </a: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265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ko-KR" altLang="en-US" sz="100">
                        <a:effectLst/>
                        <a:latin typeface="ui-monospace"/>
                      </a:endParaRP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effectLst/>
                          <a:latin typeface="ui-monospace"/>
                        </a:rPr>
                        <a:t>self.vgg_param_dict)</a:t>
                      </a: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857935"/>
                  </a:ext>
                </a:extLst>
              </a:tr>
              <a:tr h="44611">
                <a:tc>
                  <a:txBody>
                    <a:bodyPr/>
                    <a:lstStyle/>
                    <a:p>
                      <a:pPr algn="r" fontAlgn="t"/>
                      <a:endParaRPr lang="ko-KR" altLang="en-US" sz="100">
                        <a:effectLst/>
                        <a:latin typeface="ui-monospace"/>
                      </a:endParaRP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effectLst/>
                          <a:latin typeface="ui-monospace"/>
                        </a:rPr>
                        <a:t>self.pool3, self.pool3_index, self.shape_3 = max_pool(self.conv3_3, 'pool3')</a:t>
                      </a: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0074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ko-KR" altLang="en-US" sz="100">
                        <a:effectLst/>
                        <a:latin typeface="ui-monospace"/>
                      </a:endParaRP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ko-KR" altLang="en-US" sz="100">
                        <a:effectLst/>
                        <a:latin typeface="ui-monospace"/>
                      </a:endParaRP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1793660"/>
                  </a:ext>
                </a:extLst>
              </a:tr>
              <a:tr h="31027">
                <a:tc>
                  <a:txBody>
                    <a:bodyPr/>
                    <a:lstStyle/>
                    <a:p>
                      <a:pPr algn="r" fontAlgn="t"/>
                      <a:endParaRPr lang="ko-KR" altLang="en-US" sz="100">
                        <a:effectLst/>
                        <a:latin typeface="ui-monospace"/>
                      </a:endParaRP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effectLst/>
                          <a:latin typeface="ui-monospace"/>
                        </a:rPr>
                        <a:t># Fourth box of convolution layer(10)</a:t>
                      </a: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7114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ko-KR" altLang="en-US" sz="100">
                        <a:effectLst/>
                        <a:latin typeface="ui-monospace"/>
                      </a:endParaRP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effectLst/>
                          <a:latin typeface="ui-monospace"/>
                        </a:rPr>
                        <a:t>if self.bayes:</a:t>
                      </a: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013865"/>
                  </a:ext>
                </a:extLst>
              </a:tr>
              <a:tr h="44611">
                <a:tc>
                  <a:txBody>
                    <a:bodyPr/>
                    <a:lstStyle/>
                    <a:p>
                      <a:pPr algn="r" fontAlgn="t"/>
                      <a:endParaRPr lang="ko-KR" altLang="en-US" sz="100">
                        <a:effectLst/>
                        <a:latin typeface="ui-monospace"/>
                      </a:endParaRP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effectLst/>
                          <a:latin typeface="ui-monospace"/>
                        </a:rPr>
                        <a:t>self.dropout1 = tf.layers.dropout(self.pool3, rate=(1 - self.keep_prob_pl),</a:t>
                      </a: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530894"/>
                  </a:ext>
                </a:extLst>
              </a:tr>
              <a:tr h="31027">
                <a:tc>
                  <a:txBody>
                    <a:bodyPr/>
                    <a:lstStyle/>
                    <a:p>
                      <a:pPr algn="r" fontAlgn="t"/>
                      <a:endParaRPr lang="ko-KR" altLang="en-US" sz="100">
                        <a:effectLst/>
                        <a:latin typeface="ui-monospace"/>
                      </a:endParaRP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effectLst/>
                          <a:latin typeface="ui-monospace"/>
                        </a:rPr>
                        <a:t>training=self.with_dropout_pl, name="dropout1")</a:t>
                      </a: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1626884"/>
                  </a:ext>
                </a:extLst>
              </a:tr>
              <a:tr h="58194">
                <a:tc>
                  <a:txBody>
                    <a:bodyPr/>
                    <a:lstStyle/>
                    <a:p>
                      <a:pPr algn="r" fontAlgn="t"/>
                      <a:endParaRPr lang="ko-KR" altLang="en-US" sz="100">
                        <a:effectLst/>
                        <a:latin typeface="ui-monospace"/>
                      </a:endParaRP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effectLst/>
                          <a:latin typeface="ui-monospace"/>
                        </a:rPr>
                        <a:t>self.conv4_1 = conv_layer(self.dropout1, "conv4_1", [3, 3, 256, 512], self.is_training_pl, self.use_vgg,</a:t>
                      </a: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6344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ko-KR" altLang="en-US" sz="100">
                        <a:effectLst/>
                        <a:latin typeface="ui-monospace"/>
                      </a:endParaRP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effectLst/>
                          <a:latin typeface="ui-monospace"/>
                        </a:rPr>
                        <a:t>self.vgg_param_dict)</a:t>
                      </a: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860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ko-KR" altLang="en-US" sz="100">
                        <a:effectLst/>
                        <a:latin typeface="ui-monospace"/>
                      </a:endParaRP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effectLst/>
                          <a:latin typeface="ui-monospace"/>
                        </a:rPr>
                        <a:t>else:</a:t>
                      </a: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4277651"/>
                  </a:ext>
                </a:extLst>
              </a:tr>
              <a:tr h="58194">
                <a:tc>
                  <a:txBody>
                    <a:bodyPr/>
                    <a:lstStyle/>
                    <a:p>
                      <a:pPr algn="r" fontAlgn="t"/>
                      <a:endParaRPr lang="ko-KR" altLang="en-US" sz="100">
                        <a:effectLst/>
                        <a:latin typeface="ui-monospace"/>
                      </a:endParaRP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effectLst/>
                          <a:latin typeface="ui-monospace"/>
                        </a:rPr>
                        <a:t>self.conv4_1 = conv_layer(self.pool3, "conv4_1", [3, 3, 256, 512], self.is_training_pl, self.use_vgg,</a:t>
                      </a: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8391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ko-KR" altLang="en-US" sz="100">
                        <a:effectLst/>
                        <a:latin typeface="ui-monospace"/>
                      </a:endParaRP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effectLst/>
                          <a:latin typeface="ui-monospace"/>
                        </a:rPr>
                        <a:t>self.vgg_param_dict)</a:t>
                      </a: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514357"/>
                  </a:ext>
                </a:extLst>
              </a:tr>
              <a:tr h="58194">
                <a:tc>
                  <a:txBody>
                    <a:bodyPr/>
                    <a:lstStyle/>
                    <a:p>
                      <a:pPr algn="r" fontAlgn="t"/>
                      <a:endParaRPr lang="ko-KR" altLang="en-US" sz="100">
                        <a:effectLst/>
                        <a:latin typeface="ui-monospace"/>
                      </a:endParaRP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effectLst/>
                          <a:latin typeface="ui-monospace"/>
                        </a:rPr>
                        <a:t>self.conv4_2 = conv_layer(self.conv4_1, "conv4_2", [3, 3, 512, 512], self.is_training_pl, self.use_vgg,</a:t>
                      </a: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775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ko-KR" altLang="en-US" sz="100">
                        <a:effectLst/>
                        <a:latin typeface="ui-monospace"/>
                      </a:endParaRP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effectLst/>
                          <a:latin typeface="ui-monospace"/>
                        </a:rPr>
                        <a:t>self.vgg_param_dict)</a:t>
                      </a: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182777"/>
                  </a:ext>
                </a:extLst>
              </a:tr>
              <a:tr h="58194">
                <a:tc>
                  <a:txBody>
                    <a:bodyPr/>
                    <a:lstStyle/>
                    <a:p>
                      <a:pPr algn="r" fontAlgn="t"/>
                      <a:endParaRPr lang="ko-KR" altLang="en-US" sz="100">
                        <a:effectLst/>
                        <a:latin typeface="ui-monospace"/>
                      </a:endParaRP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effectLst/>
                          <a:latin typeface="ui-monospace"/>
                        </a:rPr>
                        <a:t>self.conv4_3 = conv_layer(self.conv4_2, "conv4_3", [3, 3, 512, 512], self.is_training_pl, self.use_vgg,</a:t>
                      </a: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322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ko-KR" altLang="en-US" sz="100">
                        <a:effectLst/>
                        <a:latin typeface="ui-monospace"/>
                      </a:endParaRP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effectLst/>
                          <a:latin typeface="ui-monospace"/>
                        </a:rPr>
                        <a:t>self.vgg_param_dict)</a:t>
                      </a: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431942"/>
                  </a:ext>
                </a:extLst>
              </a:tr>
              <a:tr h="44611">
                <a:tc>
                  <a:txBody>
                    <a:bodyPr/>
                    <a:lstStyle/>
                    <a:p>
                      <a:pPr algn="r" fontAlgn="t"/>
                      <a:endParaRPr lang="ko-KR" altLang="en-US" sz="100">
                        <a:effectLst/>
                        <a:latin typeface="ui-monospace"/>
                      </a:endParaRP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effectLst/>
                          <a:latin typeface="ui-monospace"/>
                        </a:rPr>
                        <a:t>self.pool4, self.pool4_index, self.shape_4 = max_pool(self.conv4_3, 'pool4')</a:t>
                      </a: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9766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ko-KR" altLang="en-US" sz="100">
                        <a:effectLst/>
                        <a:latin typeface="ui-monospace"/>
                      </a:endParaRP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ko-KR" altLang="en-US" sz="100">
                        <a:effectLst/>
                        <a:latin typeface="ui-monospace"/>
                      </a:endParaRP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5195433"/>
                  </a:ext>
                </a:extLst>
              </a:tr>
              <a:tr h="31027">
                <a:tc>
                  <a:txBody>
                    <a:bodyPr/>
                    <a:lstStyle/>
                    <a:p>
                      <a:pPr algn="r" fontAlgn="t"/>
                      <a:endParaRPr lang="ko-KR" altLang="en-US" sz="100">
                        <a:effectLst/>
                        <a:latin typeface="ui-monospace"/>
                      </a:endParaRP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effectLst/>
                          <a:latin typeface="ui-monospace"/>
                        </a:rPr>
                        <a:t># Fifth box of convolution layers(13)</a:t>
                      </a: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6842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ko-KR" altLang="en-US" sz="100">
                        <a:effectLst/>
                        <a:latin typeface="ui-monospace"/>
                      </a:endParaRP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effectLst/>
                          <a:latin typeface="ui-monospace"/>
                        </a:rPr>
                        <a:t>if self.bayes:</a:t>
                      </a: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0585459"/>
                  </a:ext>
                </a:extLst>
              </a:tr>
              <a:tr h="44611">
                <a:tc>
                  <a:txBody>
                    <a:bodyPr/>
                    <a:lstStyle/>
                    <a:p>
                      <a:pPr algn="r" fontAlgn="t"/>
                      <a:endParaRPr lang="ko-KR" altLang="en-US" sz="100">
                        <a:effectLst/>
                        <a:latin typeface="ui-monospace"/>
                      </a:endParaRP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effectLst/>
                          <a:latin typeface="ui-monospace"/>
                        </a:rPr>
                        <a:t>self.dropout2 = tf.layers.dropout(self.pool4, rate=(1 - self.keep_prob_pl),</a:t>
                      </a: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93060"/>
                  </a:ext>
                </a:extLst>
              </a:tr>
              <a:tr h="31027">
                <a:tc>
                  <a:txBody>
                    <a:bodyPr/>
                    <a:lstStyle/>
                    <a:p>
                      <a:pPr algn="r" fontAlgn="t"/>
                      <a:endParaRPr lang="ko-KR" altLang="en-US" sz="100">
                        <a:effectLst/>
                        <a:latin typeface="ui-monospace"/>
                      </a:endParaRP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effectLst/>
                          <a:latin typeface="ui-monospace"/>
                        </a:rPr>
                        <a:t>training=self.with_dropout_pl, name="dropout2")</a:t>
                      </a: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070068"/>
                  </a:ext>
                </a:extLst>
              </a:tr>
              <a:tr h="58194">
                <a:tc>
                  <a:txBody>
                    <a:bodyPr/>
                    <a:lstStyle/>
                    <a:p>
                      <a:pPr algn="r" fontAlgn="t"/>
                      <a:endParaRPr lang="ko-KR" altLang="en-US" sz="100">
                        <a:effectLst/>
                        <a:latin typeface="ui-monospace"/>
                      </a:endParaRP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effectLst/>
                          <a:latin typeface="ui-monospace"/>
                        </a:rPr>
                        <a:t>self.conv5_1 = conv_layer(self.dropout2, "conv5_1", [3, 3, 512, 512], self.is_training_pl, self.use_vgg,</a:t>
                      </a: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0906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ko-KR" altLang="en-US" sz="100">
                        <a:effectLst/>
                        <a:latin typeface="ui-monospace"/>
                      </a:endParaRP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effectLst/>
                          <a:latin typeface="ui-monospace"/>
                        </a:rPr>
                        <a:t>self.vgg_param_dict)</a:t>
                      </a: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6083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ko-KR" altLang="en-US" sz="100">
                        <a:effectLst/>
                        <a:latin typeface="ui-monospace"/>
                      </a:endParaRP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effectLst/>
                          <a:latin typeface="ui-monospace"/>
                        </a:rPr>
                        <a:t>else:</a:t>
                      </a: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523697"/>
                  </a:ext>
                </a:extLst>
              </a:tr>
              <a:tr h="58194">
                <a:tc>
                  <a:txBody>
                    <a:bodyPr/>
                    <a:lstStyle/>
                    <a:p>
                      <a:pPr algn="r" fontAlgn="t"/>
                      <a:endParaRPr lang="ko-KR" altLang="en-US" sz="100">
                        <a:effectLst/>
                        <a:latin typeface="ui-monospace"/>
                      </a:endParaRP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effectLst/>
                          <a:latin typeface="ui-monospace"/>
                        </a:rPr>
                        <a:t>self.conv5_1 = conv_layer(self.pool4, "conv5_1", [3, 3, 512, 512], self.is_training_pl, self.use_vgg,</a:t>
                      </a: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4021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ko-KR" altLang="en-US" sz="100">
                        <a:effectLst/>
                        <a:latin typeface="ui-monospace"/>
                      </a:endParaRP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effectLst/>
                          <a:latin typeface="ui-monospace"/>
                        </a:rPr>
                        <a:t>self.vgg_param_dict)</a:t>
                      </a: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2470412"/>
                  </a:ext>
                </a:extLst>
              </a:tr>
              <a:tr h="58194">
                <a:tc>
                  <a:txBody>
                    <a:bodyPr/>
                    <a:lstStyle/>
                    <a:p>
                      <a:pPr algn="r" fontAlgn="t"/>
                      <a:endParaRPr lang="ko-KR" altLang="en-US" sz="100">
                        <a:effectLst/>
                        <a:latin typeface="ui-monospace"/>
                      </a:endParaRP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effectLst/>
                          <a:latin typeface="ui-monospace"/>
                        </a:rPr>
                        <a:t>self.conv5_2 = conv_layer(self.conv5_1, "conv5_2", [3, 3, 512, 512], self.is_training_pl, self.use_vgg,</a:t>
                      </a: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2267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ko-KR" altLang="en-US" sz="100">
                        <a:effectLst/>
                        <a:latin typeface="ui-monospace"/>
                      </a:endParaRP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effectLst/>
                          <a:latin typeface="ui-monospace"/>
                        </a:rPr>
                        <a:t>self.vgg_param_dict)</a:t>
                      </a: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766626"/>
                  </a:ext>
                </a:extLst>
              </a:tr>
              <a:tr h="58194">
                <a:tc>
                  <a:txBody>
                    <a:bodyPr/>
                    <a:lstStyle/>
                    <a:p>
                      <a:pPr algn="r" fontAlgn="t"/>
                      <a:endParaRPr lang="ko-KR" altLang="en-US" sz="100">
                        <a:effectLst/>
                        <a:latin typeface="ui-monospace"/>
                      </a:endParaRP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effectLst/>
                          <a:latin typeface="ui-monospace"/>
                        </a:rPr>
                        <a:t>self.conv5_3 = conv_layer(self.conv5_2, "conv5_3", [3, 3, 512, 512], self.is_training_pl, self.use_vgg,</a:t>
                      </a: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8043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ko-KR" altLang="en-US" sz="100">
                        <a:effectLst/>
                        <a:latin typeface="ui-monospace"/>
                      </a:endParaRP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effectLst/>
                          <a:latin typeface="ui-monospace"/>
                        </a:rPr>
                        <a:t>self.vgg_param_dict)</a:t>
                      </a: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2919388"/>
                  </a:ext>
                </a:extLst>
              </a:tr>
              <a:tr h="44611">
                <a:tc>
                  <a:txBody>
                    <a:bodyPr/>
                    <a:lstStyle/>
                    <a:p>
                      <a:pPr algn="r" fontAlgn="t"/>
                      <a:endParaRPr lang="ko-KR" altLang="en-US" sz="100">
                        <a:effectLst/>
                        <a:latin typeface="ui-monospace"/>
                      </a:endParaRP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effectLst/>
                          <a:latin typeface="ui-monospace"/>
                        </a:rPr>
                        <a:t>self.pool5, self.pool5_index, self.shape_5 = max_pool(self.conv5_3, 'pool5')</a:t>
                      </a: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36588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ko-KR" altLang="en-US" sz="100">
                        <a:effectLst/>
                        <a:latin typeface="ui-monospace"/>
                      </a:endParaRP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ko-KR" altLang="en-US" sz="100">
                        <a:effectLst/>
                        <a:latin typeface="ui-monospace"/>
                      </a:endParaRP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532006"/>
                  </a:ext>
                </a:extLst>
              </a:tr>
              <a:tr h="58194">
                <a:tc>
                  <a:txBody>
                    <a:bodyPr/>
                    <a:lstStyle/>
                    <a:p>
                      <a:pPr algn="r" fontAlgn="t"/>
                      <a:endParaRPr lang="ko-KR" altLang="en-US" sz="100">
                        <a:effectLst/>
                        <a:latin typeface="ui-monospace"/>
                      </a:endParaRP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effectLst/>
                          <a:latin typeface="ui-monospace"/>
                        </a:rPr>
                        <a:t># ---------------------So Now the encoder process has been Finished--------------------------------------#</a:t>
                      </a: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037820"/>
                  </a:ext>
                </a:extLst>
              </a:tr>
              <a:tr h="44611">
                <a:tc>
                  <a:txBody>
                    <a:bodyPr/>
                    <a:lstStyle/>
                    <a:p>
                      <a:pPr algn="r" fontAlgn="t"/>
                      <a:endParaRPr lang="ko-KR" altLang="en-US" sz="100">
                        <a:effectLst/>
                        <a:latin typeface="ui-monospace"/>
                      </a:endParaRP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effectLst/>
                          <a:latin typeface="ui-monospace"/>
                        </a:rPr>
                        <a:t># ------------------Then Let's start Decoder Process-----------------------------------------------------#</a:t>
                      </a: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6386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ko-KR" altLang="en-US" sz="100">
                        <a:effectLst/>
                        <a:latin typeface="ui-monospace"/>
                      </a:endParaRP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ko-KR" altLang="en-US" sz="100">
                        <a:effectLst/>
                        <a:latin typeface="ui-monospace"/>
                      </a:endParaRP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6398409"/>
                  </a:ext>
                </a:extLst>
              </a:tr>
              <a:tr h="31027">
                <a:tc>
                  <a:txBody>
                    <a:bodyPr/>
                    <a:lstStyle/>
                    <a:p>
                      <a:pPr algn="r" fontAlgn="t"/>
                      <a:endParaRPr lang="ko-KR" altLang="en-US" sz="100">
                        <a:effectLst/>
                        <a:latin typeface="ui-monospace"/>
                      </a:endParaRP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effectLst/>
                          <a:latin typeface="ui-monospace"/>
                        </a:rPr>
                        <a:t># First box of deconvolution layers(3)</a:t>
                      </a: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49769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ko-KR" altLang="en-US" sz="100">
                        <a:effectLst/>
                        <a:latin typeface="ui-monospace"/>
                      </a:endParaRP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effectLst/>
                          <a:latin typeface="ui-monospace"/>
                        </a:rPr>
                        <a:t>if self.bayes:</a:t>
                      </a: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1372921"/>
                  </a:ext>
                </a:extLst>
              </a:tr>
              <a:tr h="44611">
                <a:tc>
                  <a:txBody>
                    <a:bodyPr/>
                    <a:lstStyle/>
                    <a:p>
                      <a:pPr algn="r" fontAlgn="t"/>
                      <a:endParaRPr lang="ko-KR" altLang="en-US" sz="100">
                        <a:effectLst/>
                        <a:latin typeface="ui-monospace"/>
                      </a:endParaRP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effectLst/>
                          <a:latin typeface="ui-monospace"/>
                        </a:rPr>
                        <a:t>self.dropout3 = tf.layers.dropout(self.pool5, rate=(1 - self.keep_prob_pl),</a:t>
                      </a: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87175"/>
                  </a:ext>
                </a:extLst>
              </a:tr>
              <a:tr h="31027">
                <a:tc>
                  <a:txBody>
                    <a:bodyPr/>
                    <a:lstStyle/>
                    <a:p>
                      <a:pPr algn="r" fontAlgn="t"/>
                      <a:endParaRPr lang="ko-KR" altLang="en-US" sz="100">
                        <a:effectLst/>
                        <a:latin typeface="ui-monospace"/>
                      </a:endParaRP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effectLst/>
                          <a:latin typeface="ui-monospace"/>
                        </a:rPr>
                        <a:t>training=self.with_dropout_pl, name="dropout3")</a:t>
                      </a: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617603"/>
                  </a:ext>
                </a:extLst>
              </a:tr>
              <a:tr h="58194">
                <a:tc>
                  <a:txBody>
                    <a:bodyPr/>
                    <a:lstStyle/>
                    <a:p>
                      <a:pPr algn="r" fontAlgn="t"/>
                      <a:endParaRPr lang="ko-KR" altLang="en-US" sz="100">
                        <a:effectLst/>
                        <a:latin typeface="ui-monospace"/>
                      </a:endParaRP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effectLst/>
                          <a:latin typeface="ui-monospace"/>
                        </a:rPr>
                        <a:t>self.deconv5_1 = up_sampling(self.dropout3, self.pool5_index, self.shape_5, self.batch_size_pl,</a:t>
                      </a: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51465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ko-KR" altLang="en-US" sz="100">
                        <a:effectLst/>
                        <a:latin typeface="ui-monospace"/>
                      </a:endParaRP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effectLst/>
                          <a:latin typeface="ui-monospace"/>
                        </a:rPr>
                        <a:t>name="unpool_5")</a:t>
                      </a: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955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ko-KR" altLang="en-US" sz="100">
                        <a:effectLst/>
                        <a:latin typeface="ui-monospace"/>
                      </a:endParaRP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effectLst/>
                          <a:latin typeface="ui-monospace"/>
                        </a:rPr>
                        <a:t>else:</a:t>
                      </a: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4248812"/>
                  </a:ext>
                </a:extLst>
              </a:tr>
              <a:tr h="58194">
                <a:tc>
                  <a:txBody>
                    <a:bodyPr/>
                    <a:lstStyle/>
                    <a:p>
                      <a:pPr algn="r" fontAlgn="t"/>
                      <a:endParaRPr lang="ko-KR" altLang="en-US" sz="100">
                        <a:effectLst/>
                        <a:latin typeface="ui-monospace"/>
                      </a:endParaRP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effectLst/>
                          <a:latin typeface="ui-monospace"/>
                        </a:rPr>
                        <a:t>self.deconv5_1 = up_sampling(self.pool5, self.pool5_index, self.shape_5, self.batch_size_pl,</a:t>
                      </a: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306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ko-KR" altLang="en-US" sz="100">
                        <a:effectLst/>
                        <a:latin typeface="ui-monospace"/>
                      </a:endParaRP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effectLst/>
                          <a:latin typeface="ui-monospace"/>
                        </a:rPr>
                        <a:t>name="unpool_5")</a:t>
                      </a: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004671"/>
                  </a:ext>
                </a:extLst>
              </a:tr>
              <a:tr h="58194">
                <a:tc>
                  <a:txBody>
                    <a:bodyPr/>
                    <a:lstStyle/>
                    <a:p>
                      <a:pPr algn="r" fontAlgn="t"/>
                      <a:endParaRPr lang="ko-KR" altLang="en-US" sz="100">
                        <a:effectLst/>
                        <a:latin typeface="ui-monospace"/>
                      </a:endParaRP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effectLst/>
                          <a:latin typeface="ui-monospace"/>
                        </a:rPr>
                        <a:t>self.deconv5_2 = conv_layer(self.deconv5_1, "deconv5_2", [3, 3, 512, 512], self.is_training_pl)</a:t>
                      </a: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387576"/>
                  </a:ext>
                </a:extLst>
              </a:tr>
              <a:tr h="58194">
                <a:tc>
                  <a:txBody>
                    <a:bodyPr/>
                    <a:lstStyle/>
                    <a:p>
                      <a:pPr algn="r" fontAlgn="t"/>
                      <a:endParaRPr lang="ko-KR" altLang="en-US" sz="100">
                        <a:effectLst/>
                        <a:latin typeface="ui-monospace"/>
                      </a:endParaRP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effectLst/>
                          <a:latin typeface="ui-monospace"/>
                        </a:rPr>
                        <a:t>self.deconv5_3 = conv_layer(self.deconv5_2, "deconv5_3", [3, 3, 512, 512], self.is_training_pl)</a:t>
                      </a: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990044"/>
                  </a:ext>
                </a:extLst>
              </a:tr>
              <a:tr h="58194">
                <a:tc>
                  <a:txBody>
                    <a:bodyPr/>
                    <a:lstStyle/>
                    <a:p>
                      <a:pPr algn="r" fontAlgn="t"/>
                      <a:endParaRPr lang="ko-KR" altLang="en-US" sz="100">
                        <a:effectLst/>
                        <a:latin typeface="ui-monospace"/>
                      </a:endParaRP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effectLst/>
                          <a:latin typeface="ui-monospace"/>
                        </a:rPr>
                        <a:t>self.deconv5_4 = conv_layer(self.deconv5_3, "deconv5_4", [3, 3, 512, 512], self.is_training_pl)</a:t>
                      </a: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162008"/>
                  </a:ext>
                </a:extLst>
              </a:tr>
              <a:tr h="31027">
                <a:tc>
                  <a:txBody>
                    <a:bodyPr/>
                    <a:lstStyle/>
                    <a:p>
                      <a:pPr algn="r" fontAlgn="t"/>
                      <a:endParaRPr lang="ko-KR" altLang="en-US" sz="100">
                        <a:effectLst/>
                        <a:latin typeface="ui-monospace"/>
                      </a:endParaRP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effectLst/>
                          <a:latin typeface="ui-monospace"/>
                        </a:rPr>
                        <a:t># Second box of deconvolution layers(6)</a:t>
                      </a: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85778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ko-KR" altLang="en-US" sz="100">
                        <a:effectLst/>
                        <a:latin typeface="ui-monospace"/>
                      </a:endParaRP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effectLst/>
                          <a:latin typeface="ui-monospace"/>
                        </a:rPr>
                        <a:t>if self.bayes:</a:t>
                      </a: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824986"/>
                  </a:ext>
                </a:extLst>
              </a:tr>
              <a:tr h="44611">
                <a:tc>
                  <a:txBody>
                    <a:bodyPr/>
                    <a:lstStyle/>
                    <a:p>
                      <a:pPr algn="r" fontAlgn="t"/>
                      <a:endParaRPr lang="ko-KR" altLang="en-US" sz="100">
                        <a:effectLst/>
                        <a:latin typeface="ui-monospace"/>
                      </a:endParaRP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effectLst/>
                          <a:latin typeface="ui-monospace"/>
                        </a:rPr>
                        <a:t>self.dropout4 = tf.layers.dropout(self.deconv5_4, rate=(1 - self.keep_prob_pl),</a:t>
                      </a: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072921"/>
                  </a:ext>
                </a:extLst>
              </a:tr>
              <a:tr h="31027">
                <a:tc>
                  <a:txBody>
                    <a:bodyPr/>
                    <a:lstStyle/>
                    <a:p>
                      <a:pPr algn="r" fontAlgn="t"/>
                      <a:endParaRPr lang="ko-KR" altLang="en-US" sz="100">
                        <a:effectLst/>
                        <a:latin typeface="ui-monospace"/>
                      </a:endParaRP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effectLst/>
                          <a:latin typeface="ui-monospace"/>
                        </a:rPr>
                        <a:t>training=self.with_dropout_pl, name="dropout4")</a:t>
                      </a: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163823"/>
                  </a:ext>
                </a:extLst>
              </a:tr>
              <a:tr h="58194">
                <a:tc>
                  <a:txBody>
                    <a:bodyPr/>
                    <a:lstStyle/>
                    <a:p>
                      <a:pPr algn="r" fontAlgn="t"/>
                      <a:endParaRPr lang="ko-KR" altLang="en-US" sz="100">
                        <a:effectLst/>
                        <a:latin typeface="ui-monospace"/>
                      </a:endParaRP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effectLst/>
                          <a:latin typeface="ui-monospace"/>
                        </a:rPr>
                        <a:t>self.deconv4_1 = up_sampling(self.dropout4, self.pool4_index, self.shape_4, self.batch_size_pl,</a:t>
                      </a: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8936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ko-KR" altLang="en-US" sz="100">
                        <a:effectLst/>
                        <a:latin typeface="ui-monospace"/>
                      </a:endParaRP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effectLst/>
                          <a:latin typeface="ui-monospace"/>
                        </a:rPr>
                        <a:t>name="unpool_4")</a:t>
                      </a: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378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ko-KR" altLang="en-US" sz="100">
                        <a:effectLst/>
                        <a:latin typeface="ui-monospace"/>
                      </a:endParaRP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effectLst/>
                          <a:latin typeface="ui-monospace"/>
                        </a:rPr>
                        <a:t>else:</a:t>
                      </a: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8071778"/>
                  </a:ext>
                </a:extLst>
              </a:tr>
              <a:tr h="58194">
                <a:tc>
                  <a:txBody>
                    <a:bodyPr/>
                    <a:lstStyle/>
                    <a:p>
                      <a:pPr algn="r" fontAlgn="t"/>
                      <a:endParaRPr lang="ko-KR" altLang="en-US" sz="100">
                        <a:effectLst/>
                        <a:latin typeface="ui-monospace"/>
                      </a:endParaRP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effectLst/>
                          <a:latin typeface="ui-monospace"/>
                        </a:rPr>
                        <a:t>self.deconv4_1 = up_sampling(self.deconv5_4, self.pool4_index, self.shape_4, self.batch_size_pl,</a:t>
                      </a: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5697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ko-KR" altLang="en-US" sz="100">
                        <a:effectLst/>
                        <a:latin typeface="ui-monospace"/>
                      </a:endParaRP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effectLst/>
                          <a:latin typeface="ui-monospace"/>
                        </a:rPr>
                        <a:t>name="unpool_4")</a:t>
                      </a: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006465"/>
                  </a:ext>
                </a:extLst>
              </a:tr>
              <a:tr h="58194">
                <a:tc>
                  <a:txBody>
                    <a:bodyPr/>
                    <a:lstStyle/>
                    <a:p>
                      <a:pPr algn="r" fontAlgn="t"/>
                      <a:endParaRPr lang="ko-KR" altLang="en-US" sz="100">
                        <a:effectLst/>
                        <a:latin typeface="ui-monospace"/>
                      </a:endParaRP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effectLst/>
                          <a:latin typeface="ui-monospace"/>
                        </a:rPr>
                        <a:t>self.deconv4_2 = conv_layer(self.deconv4_1, "deconv4_2", [3, 3, 512, 512], self.is_training_pl)</a:t>
                      </a: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519055"/>
                  </a:ext>
                </a:extLst>
              </a:tr>
              <a:tr h="58194">
                <a:tc>
                  <a:txBody>
                    <a:bodyPr/>
                    <a:lstStyle/>
                    <a:p>
                      <a:pPr algn="r" fontAlgn="t"/>
                      <a:endParaRPr lang="ko-KR" altLang="en-US" sz="100">
                        <a:effectLst/>
                        <a:latin typeface="ui-monospace"/>
                      </a:endParaRP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effectLst/>
                          <a:latin typeface="ui-monospace"/>
                        </a:rPr>
                        <a:t>self.deconv4_3 = conv_layer(self.deconv4_2, "deconv4_3", [3, 3, 512, 512], self.is_training_pl)</a:t>
                      </a: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133362"/>
                  </a:ext>
                </a:extLst>
              </a:tr>
              <a:tr h="58194">
                <a:tc>
                  <a:txBody>
                    <a:bodyPr/>
                    <a:lstStyle/>
                    <a:p>
                      <a:pPr algn="r" fontAlgn="t"/>
                      <a:endParaRPr lang="ko-KR" altLang="en-US" sz="100">
                        <a:effectLst/>
                        <a:latin typeface="ui-monospace"/>
                      </a:endParaRP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effectLst/>
                          <a:latin typeface="ui-monospace"/>
                        </a:rPr>
                        <a:t>self.deconv4_4 = conv_layer(self.deconv4_3, "deconv4_4", [3, 3, 512, 256], self.is_training_pl)</a:t>
                      </a: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072682"/>
                  </a:ext>
                </a:extLst>
              </a:tr>
              <a:tr h="31027">
                <a:tc>
                  <a:txBody>
                    <a:bodyPr/>
                    <a:lstStyle/>
                    <a:p>
                      <a:pPr algn="r" fontAlgn="t"/>
                      <a:endParaRPr lang="ko-KR" altLang="en-US" sz="100">
                        <a:effectLst/>
                        <a:latin typeface="ui-monospace"/>
                      </a:endParaRP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effectLst/>
                          <a:latin typeface="ui-monospace"/>
                        </a:rPr>
                        <a:t># Third box of deconvolution layers(9)</a:t>
                      </a: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0335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ko-KR" altLang="en-US" sz="100">
                        <a:effectLst/>
                        <a:latin typeface="ui-monospace"/>
                      </a:endParaRP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effectLst/>
                          <a:latin typeface="ui-monospace"/>
                        </a:rPr>
                        <a:t>if self.bayes:</a:t>
                      </a: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4618307"/>
                  </a:ext>
                </a:extLst>
              </a:tr>
              <a:tr h="44611">
                <a:tc>
                  <a:txBody>
                    <a:bodyPr/>
                    <a:lstStyle/>
                    <a:p>
                      <a:pPr algn="r" fontAlgn="t"/>
                      <a:endParaRPr lang="ko-KR" altLang="en-US" sz="100">
                        <a:effectLst/>
                        <a:latin typeface="ui-monospace"/>
                      </a:endParaRP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effectLst/>
                          <a:latin typeface="ui-monospace"/>
                        </a:rPr>
                        <a:t>self.dropout5 = tf.layers.dropout(self.deconv4_4, rate=(1 - self.keep_prob_pl),</a:t>
                      </a: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496243"/>
                  </a:ext>
                </a:extLst>
              </a:tr>
              <a:tr h="31027">
                <a:tc>
                  <a:txBody>
                    <a:bodyPr/>
                    <a:lstStyle/>
                    <a:p>
                      <a:pPr algn="r" fontAlgn="t"/>
                      <a:endParaRPr lang="ko-KR" altLang="en-US" sz="100">
                        <a:effectLst/>
                        <a:latin typeface="ui-monospace"/>
                      </a:endParaRP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effectLst/>
                          <a:latin typeface="ui-monospace"/>
                        </a:rPr>
                        <a:t>training=self.with_dropout_pl, name="dropout5")</a:t>
                      </a: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4840247"/>
                  </a:ext>
                </a:extLst>
              </a:tr>
              <a:tr h="58194">
                <a:tc>
                  <a:txBody>
                    <a:bodyPr/>
                    <a:lstStyle/>
                    <a:p>
                      <a:pPr algn="r" fontAlgn="t"/>
                      <a:endParaRPr lang="ko-KR" altLang="en-US" sz="100">
                        <a:effectLst/>
                        <a:latin typeface="ui-monospace"/>
                      </a:endParaRP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effectLst/>
                          <a:latin typeface="ui-monospace"/>
                        </a:rPr>
                        <a:t>self.deconv3_1 = up_sampling(self.dropout5, self.pool3_index, self.shape_3, self.batch_size_pl,</a:t>
                      </a: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076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ko-KR" altLang="en-US" sz="100">
                        <a:effectLst/>
                        <a:latin typeface="ui-monospace"/>
                      </a:endParaRP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effectLst/>
                          <a:latin typeface="ui-monospace"/>
                        </a:rPr>
                        <a:t>name="unpool_3")</a:t>
                      </a: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8268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ko-KR" altLang="en-US" sz="100">
                        <a:effectLst/>
                        <a:latin typeface="ui-monospace"/>
                      </a:endParaRP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effectLst/>
                          <a:latin typeface="ui-monospace"/>
                        </a:rPr>
                        <a:t>else:</a:t>
                      </a: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857575"/>
                  </a:ext>
                </a:extLst>
              </a:tr>
              <a:tr h="58194">
                <a:tc>
                  <a:txBody>
                    <a:bodyPr/>
                    <a:lstStyle/>
                    <a:p>
                      <a:pPr algn="r" fontAlgn="t"/>
                      <a:endParaRPr lang="ko-KR" altLang="en-US" sz="100">
                        <a:effectLst/>
                        <a:latin typeface="ui-monospace"/>
                      </a:endParaRP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effectLst/>
                          <a:latin typeface="ui-monospace"/>
                        </a:rPr>
                        <a:t>self.deconv3_1 = up_sampling(self.deconv4_4, self.pool3_index, self.shape_3, self.batch_size_pl,</a:t>
                      </a: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3885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ko-KR" altLang="en-US" sz="100">
                        <a:effectLst/>
                        <a:latin typeface="ui-monospace"/>
                      </a:endParaRP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effectLst/>
                          <a:latin typeface="ui-monospace"/>
                        </a:rPr>
                        <a:t>name="unpool_3")</a:t>
                      </a: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98704"/>
                  </a:ext>
                </a:extLst>
              </a:tr>
              <a:tr h="58194">
                <a:tc>
                  <a:txBody>
                    <a:bodyPr/>
                    <a:lstStyle/>
                    <a:p>
                      <a:pPr algn="r" fontAlgn="t"/>
                      <a:endParaRPr lang="ko-KR" altLang="en-US" sz="100">
                        <a:effectLst/>
                        <a:latin typeface="ui-monospace"/>
                      </a:endParaRP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effectLst/>
                          <a:latin typeface="ui-monospace"/>
                        </a:rPr>
                        <a:t>self.deconv3_2 = conv_layer(self.deconv3_1, "deconv3_2", [3, 3, 256, 256], self.is_training_pl)</a:t>
                      </a: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3272520"/>
                  </a:ext>
                </a:extLst>
              </a:tr>
              <a:tr h="58194">
                <a:tc>
                  <a:txBody>
                    <a:bodyPr/>
                    <a:lstStyle/>
                    <a:p>
                      <a:pPr algn="r" fontAlgn="t"/>
                      <a:endParaRPr lang="ko-KR" altLang="en-US" sz="100">
                        <a:effectLst/>
                        <a:latin typeface="ui-monospace"/>
                      </a:endParaRP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effectLst/>
                          <a:latin typeface="ui-monospace"/>
                        </a:rPr>
                        <a:t>self.deconv3_3 = conv_layer(self.deconv3_2, "deconv3_3", [3, 3, 256, 256], self.is_training_pl)</a:t>
                      </a: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3910659"/>
                  </a:ext>
                </a:extLst>
              </a:tr>
              <a:tr h="58194">
                <a:tc>
                  <a:txBody>
                    <a:bodyPr/>
                    <a:lstStyle/>
                    <a:p>
                      <a:pPr algn="r" fontAlgn="t"/>
                      <a:endParaRPr lang="ko-KR" altLang="en-US" sz="100">
                        <a:effectLst/>
                        <a:latin typeface="ui-monospace"/>
                      </a:endParaRP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effectLst/>
                          <a:latin typeface="ui-monospace"/>
                        </a:rPr>
                        <a:t>self.deconv3_4 = conv_layer(self.deconv3_3, "deconv3_4", [3, 3, 256, 128], self.is_training_pl)</a:t>
                      </a: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579517"/>
                  </a:ext>
                </a:extLst>
              </a:tr>
              <a:tr h="31027">
                <a:tc>
                  <a:txBody>
                    <a:bodyPr/>
                    <a:lstStyle/>
                    <a:p>
                      <a:pPr algn="r" fontAlgn="t"/>
                      <a:endParaRPr lang="ko-KR" altLang="en-US" sz="100">
                        <a:effectLst/>
                        <a:latin typeface="ui-monospace"/>
                      </a:endParaRP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effectLst/>
                          <a:latin typeface="ui-monospace"/>
                        </a:rPr>
                        <a:t># Fourth box of deconvolution layers(11)</a:t>
                      </a: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9627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ko-KR" altLang="en-US" sz="100">
                        <a:effectLst/>
                        <a:latin typeface="ui-monospace"/>
                      </a:endParaRP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effectLst/>
                          <a:latin typeface="ui-monospace"/>
                        </a:rPr>
                        <a:t>if self.bayes:</a:t>
                      </a: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182989"/>
                  </a:ext>
                </a:extLst>
              </a:tr>
              <a:tr h="44611">
                <a:tc>
                  <a:txBody>
                    <a:bodyPr/>
                    <a:lstStyle/>
                    <a:p>
                      <a:pPr algn="r" fontAlgn="t"/>
                      <a:endParaRPr lang="ko-KR" altLang="en-US" sz="100">
                        <a:effectLst/>
                        <a:latin typeface="ui-monospace"/>
                      </a:endParaRP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effectLst/>
                          <a:latin typeface="ui-monospace"/>
                        </a:rPr>
                        <a:t>self.dropout6 = tf.layers.dropout(self.deconv3_4, rate=(1 - self.keep_prob_pl),</a:t>
                      </a: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232751"/>
                  </a:ext>
                </a:extLst>
              </a:tr>
              <a:tr h="31027">
                <a:tc>
                  <a:txBody>
                    <a:bodyPr/>
                    <a:lstStyle/>
                    <a:p>
                      <a:pPr algn="r" fontAlgn="t"/>
                      <a:endParaRPr lang="ko-KR" altLang="en-US" sz="100">
                        <a:effectLst/>
                        <a:latin typeface="ui-monospace"/>
                      </a:endParaRP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effectLst/>
                          <a:latin typeface="ui-monospace"/>
                        </a:rPr>
                        <a:t>training=self.with_dropout_pl, name="dropout6")</a:t>
                      </a: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645430"/>
                  </a:ext>
                </a:extLst>
              </a:tr>
              <a:tr h="58194">
                <a:tc>
                  <a:txBody>
                    <a:bodyPr/>
                    <a:lstStyle/>
                    <a:p>
                      <a:pPr algn="r" fontAlgn="t"/>
                      <a:endParaRPr lang="ko-KR" altLang="en-US" sz="100">
                        <a:effectLst/>
                        <a:latin typeface="ui-monospace"/>
                      </a:endParaRP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effectLst/>
                          <a:latin typeface="ui-monospace"/>
                        </a:rPr>
                        <a:t>self.deconv2_1 = up_sampling(self.dropout6, self.pool2_index, self.shape_2, self.batch_size_pl,</a:t>
                      </a: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874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ko-KR" altLang="en-US" sz="100">
                        <a:effectLst/>
                        <a:latin typeface="ui-monospace"/>
                      </a:endParaRP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effectLst/>
                          <a:latin typeface="ui-monospace"/>
                        </a:rPr>
                        <a:t>name="unpool_2")</a:t>
                      </a: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902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ko-KR" altLang="en-US" sz="100">
                        <a:effectLst/>
                        <a:latin typeface="ui-monospace"/>
                      </a:endParaRP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effectLst/>
                          <a:latin typeface="ui-monospace"/>
                        </a:rPr>
                        <a:t>else:</a:t>
                      </a: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459278"/>
                  </a:ext>
                </a:extLst>
              </a:tr>
              <a:tr h="58194">
                <a:tc>
                  <a:txBody>
                    <a:bodyPr/>
                    <a:lstStyle/>
                    <a:p>
                      <a:pPr algn="r" fontAlgn="t"/>
                      <a:endParaRPr lang="ko-KR" altLang="en-US" sz="100">
                        <a:effectLst/>
                        <a:latin typeface="ui-monospace"/>
                      </a:endParaRP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effectLst/>
                          <a:latin typeface="ui-monospace"/>
                        </a:rPr>
                        <a:t>self.deconv2_1 = up_sampling(self.deconv3_4, self.pool2_index, self.shape_2, self.batch_size_pl,</a:t>
                      </a: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3646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ko-KR" altLang="en-US" sz="100">
                        <a:effectLst/>
                        <a:latin typeface="ui-monospace"/>
                      </a:endParaRP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effectLst/>
                          <a:latin typeface="ui-monospace"/>
                        </a:rPr>
                        <a:t>name="unpool_2")</a:t>
                      </a: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8443592"/>
                  </a:ext>
                </a:extLst>
              </a:tr>
              <a:tr h="58194">
                <a:tc>
                  <a:txBody>
                    <a:bodyPr/>
                    <a:lstStyle/>
                    <a:p>
                      <a:pPr algn="r" fontAlgn="t"/>
                      <a:endParaRPr lang="ko-KR" altLang="en-US" sz="100">
                        <a:effectLst/>
                        <a:latin typeface="ui-monospace"/>
                      </a:endParaRP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effectLst/>
                          <a:latin typeface="ui-monospace"/>
                        </a:rPr>
                        <a:t>self.deconv2_2 = conv_layer(self.deconv2_1, "deconv2_2", [3, 3, 128, 128], self.is_training_pl)</a:t>
                      </a: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0690951"/>
                  </a:ext>
                </a:extLst>
              </a:tr>
              <a:tr h="58194">
                <a:tc>
                  <a:txBody>
                    <a:bodyPr/>
                    <a:lstStyle/>
                    <a:p>
                      <a:pPr algn="r" fontAlgn="t"/>
                      <a:endParaRPr lang="ko-KR" altLang="en-US" sz="100">
                        <a:effectLst/>
                        <a:latin typeface="ui-monospace"/>
                      </a:endParaRP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effectLst/>
                          <a:latin typeface="ui-monospace"/>
                        </a:rPr>
                        <a:t>self.deconv2_3 = conv_layer(self.deconv2_2, "deconv2_3", [3, 3, 128, 64], self.is_training_pl)</a:t>
                      </a: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578579"/>
                  </a:ext>
                </a:extLst>
              </a:tr>
              <a:tr h="31027">
                <a:tc>
                  <a:txBody>
                    <a:bodyPr/>
                    <a:lstStyle/>
                    <a:p>
                      <a:pPr algn="r" fontAlgn="t"/>
                      <a:endParaRPr lang="ko-KR" altLang="en-US" sz="100">
                        <a:effectLst/>
                        <a:latin typeface="ui-monospace"/>
                      </a:endParaRP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effectLst/>
                          <a:latin typeface="ui-monospace"/>
                        </a:rPr>
                        <a:t># Fifth box of deconvolution layers(13)</a:t>
                      </a: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3537691"/>
                  </a:ext>
                </a:extLst>
              </a:tr>
              <a:tr h="58194">
                <a:tc>
                  <a:txBody>
                    <a:bodyPr/>
                    <a:lstStyle/>
                    <a:p>
                      <a:pPr algn="r" fontAlgn="t"/>
                      <a:endParaRPr lang="ko-KR" altLang="en-US" sz="100">
                        <a:effectLst/>
                        <a:latin typeface="ui-monospace"/>
                      </a:endParaRP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effectLst/>
                          <a:latin typeface="ui-monospace"/>
                        </a:rPr>
                        <a:t>self.deconv1_1 = up_sampling(self.deconv2_3, self.pool1_index, self.shape_1, self.batch_size_pl,</a:t>
                      </a: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14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ko-KR" altLang="en-US" sz="100">
                        <a:effectLst/>
                        <a:latin typeface="ui-monospace"/>
                      </a:endParaRP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effectLst/>
                          <a:latin typeface="ui-monospace"/>
                        </a:rPr>
                        <a:t>name="unpool_1")</a:t>
                      </a: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4331938"/>
                  </a:ext>
                </a:extLst>
              </a:tr>
              <a:tr h="58194">
                <a:tc>
                  <a:txBody>
                    <a:bodyPr/>
                    <a:lstStyle/>
                    <a:p>
                      <a:pPr algn="r" fontAlgn="t"/>
                      <a:endParaRPr lang="ko-KR" altLang="en-US" sz="100">
                        <a:effectLst/>
                        <a:latin typeface="ui-monospace"/>
                      </a:endParaRP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effectLst/>
                          <a:latin typeface="ui-monospace"/>
                        </a:rPr>
                        <a:t>self.deconv1_2 = conv_layer(self.deconv1_1, "deconv1_2", [3, 3, 64, 64], self.is_training_pl)</a:t>
                      </a: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4479841"/>
                  </a:ext>
                </a:extLst>
              </a:tr>
              <a:tr h="58194">
                <a:tc>
                  <a:txBody>
                    <a:bodyPr/>
                    <a:lstStyle/>
                    <a:p>
                      <a:pPr algn="r" fontAlgn="t"/>
                      <a:endParaRPr lang="ko-KR" altLang="en-US" sz="100">
                        <a:effectLst/>
                        <a:latin typeface="ui-monospace"/>
                      </a:endParaRP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effectLst/>
                          <a:latin typeface="ui-monospace"/>
                        </a:rPr>
                        <a:t>self.deconv1_3 = conv_layer(self.deconv1_2, "deconv1_3", [3, 3, 64, 64], self.is_training_pl)</a:t>
                      </a: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5796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t"/>
                      <a:endParaRPr lang="ko-KR" altLang="en-US" sz="100">
                        <a:effectLst/>
                        <a:latin typeface="ui-monospace"/>
                      </a:endParaRP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ko-KR" altLang="en-US" sz="100">
                        <a:effectLst/>
                        <a:latin typeface="ui-monospace"/>
                      </a:endParaRP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820599"/>
                  </a:ext>
                </a:extLst>
              </a:tr>
              <a:tr h="31027">
                <a:tc>
                  <a:txBody>
                    <a:bodyPr/>
                    <a:lstStyle/>
                    <a:p>
                      <a:pPr algn="r" fontAlgn="t"/>
                      <a:endParaRPr lang="ko-KR" altLang="en-US" sz="100">
                        <a:effectLst/>
                        <a:latin typeface="ui-monospace"/>
                      </a:endParaRP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effectLst/>
                          <a:latin typeface="ui-monospace"/>
                        </a:rPr>
                        <a:t>with tf.variable_scope('conv_classifier') as scope:</a:t>
                      </a: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846329"/>
                  </a:ext>
                </a:extLst>
              </a:tr>
              <a:tr h="44611">
                <a:tc>
                  <a:txBody>
                    <a:bodyPr/>
                    <a:lstStyle/>
                    <a:p>
                      <a:pPr algn="r" fontAlgn="t"/>
                      <a:endParaRPr lang="ko-KR" altLang="en-US" sz="100">
                        <a:effectLst/>
                        <a:latin typeface="ui-monospace"/>
                      </a:endParaRP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effectLst/>
                          <a:latin typeface="ui-monospace"/>
                        </a:rPr>
                        <a:t>self.kernel = variable_with_weight_decay('weights', initializer=initialization(1, 64),</a:t>
                      </a: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221294"/>
                  </a:ext>
                </a:extLst>
              </a:tr>
              <a:tr h="31027">
                <a:tc>
                  <a:txBody>
                    <a:bodyPr/>
                    <a:lstStyle/>
                    <a:p>
                      <a:pPr algn="r" fontAlgn="t"/>
                      <a:endParaRPr lang="ko-KR" altLang="en-US" sz="100">
                        <a:effectLst/>
                        <a:latin typeface="ui-monospace"/>
                      </a:endParaRP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effectLst/>
                          <a:latin typeface="ui-monospace"/>
                        </a:rPr>
                        <a:t>shape=[1, 1, 64, self.num_classes], wd=False)</a:t>
                      </a: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297626"/>
                  </a:ext>
                </a:extLst>
              </a:tr>
              <a:tr h="44611">
                <a:tc>
                  <a:txBody>
                    <a:bodyPr/>
                    <a:lstStyle/>
                    <a:p>
                      <a:pPr algn="r" fontAlgn="t"/>
                      <a:endParaRPr lang="ko-KR" altLang="en-US" sz="100">
                        <a:effectLst/>
                        <a:latin typeface="ui-monospace"/>
                      </a:endParaRP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effectLst/>
                          <a:latin typeface="ui-monospace"/>
                        </a:rPr>
                        <a:t>self.conv = tf.nn.conv2d(self.deconv1_3, self.kernel, [1, 1, 1, 1], padding='SAME')</a:t>
                      </a: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879476"/>
                  </a:ext>
                </a:extLst>
              </a:tr>
              <a:tr h="44611">
                <a:tc>
                  <a:txBody>
                    <a:bodyPr/>
                    <a:lstStyle/>
                    <a:p>
                      <a:pPr algn="r" fontAlgn="t"/>
                      <a:endParaRPr lang="ko-KR" altLang="en-US" sz="100">
                        <a:effectLst/>
                        <a:latin typeface="ui-monospace"/>
                      </a:endParaRP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effectLst/>
                          <a:latin typeface="ui-monospace"/>
                        </a:rPr>
                        <a:t>self.biases = variable_with_weight_decay('biases', tf.constant_initializer(0.0),</a:t>
                      </a: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4747479"/>
                  </a:ext>
                </a:extLst>
              </a:tr>
              <a:tr h="31027">
                <a:tc>
                  <a:txBody>
                    <a:bodyPr/>
                    <a:lstStyle/>
                    <a:p>
                      <a:pPr algn="r" fontAlgn="t"/>
                      <a:endParaRPr lang="ko-KR" altLang="en-US" sz="100">
                        <a:effectLst/>
                        <a:latin typeface="ui-monospace"/>
                      </a:endParaRP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effectLst/>
                          <a:latin typeface="ui-monospace"/>
                        </a:rPr>
                        <a:t>shape=[self.num_classes], wd=False)</a:t>
                      </a: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446200"/>
                  </a:ext>
                </a:extLst>
              </a:tr>
              <a:tr h="44611">
                <a:tc>
                  <a:txBody>
                    <a:bodyPr/>
                    <a:lstStyle/>
                    <a:p>
                      <a:pPr algn="r" fontAlgn="t"/>
                      <a:endParaRPr lang="ko-KR" altLang="en-US" sz="100">
                        <a:effectLst/>
                        <a:latin typeface="ui-monospace"/>
                      </a:endParaRP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">
                          <a:effectLst/>
                          <a:latin typeface="ui-monospace"/>
                        </a:rPr>
                        <a:t>self.logits = tf.nn.bias_add(self.conv, self.biases, name=scope.name)</a:t>
                      </a:r>
                    </a:p>
                  </a:txBody>
                  <a:tcPr marL="4510" marR="4510" marT="2165" marB="216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1095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5411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C8F84FA-0C7E-4FE5-9F01-162A0E6F89F8}"/>
              </a:ext>
            </a:extLst>
          </p:cNvPr>
          <p:cNvSpPr txBox="1">
            <a:spLocks/>
          </p:cNvSpPr>
          <p:nvPr/>
        </p:nvSpPr>
        <p:spPr>
          <a:xfrm>
            <a:off x="1524000" y="2961397"/>
            <a:ext cx="9144000" cy="9352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677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14E22-E273-4D73-9CF7-4E5985F4E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002"/>
            <a:ext cx="10515600" cy="1325563"/>
          </a:xfrm>
        </p:spPr>
        <p:txBody>
          <a:bodyPr/>
          <a:lstStyle/>
          <a:p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234F7A8-7CEB-45D6-A0F2-F2ACCC7A6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183" y="1867684"/>
            <a:ext cx="1165860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329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14E22-E273-4D73-9CF7-4E5985F4E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002"/>
            <a:ext cx="10515600" cy="1325563"/>
          </a:xfrm>
        </p:spPr>
        <p:txBody>
          <a:bodyPr/>
          <a:lstStyle/>
          <a:p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D5AF7DA4-E970-40B8-BCCB-282FD70D2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565"/>
            <a:ext cx="10515600" cy="4351338"/>
          </a:xfrm>
        </p:spPr>
        <p:txBody>
          <a:bodyPr/>
          <a:lstStyle/>
          <a:p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Now there is an active interest for semantic pixel-wise labelling</a:t>
            </a:r>
          </a:p>
          <a:p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However, some of these recent approaches have tried to directly adopt deep architectures designed for category prediction to pixel-wise labelling</a:t>
            </a:r>
          </a:p>
          <a:p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The results, although very encouraging, appear coarse.</a:t>
            </a:r>
          </a:p>
          <a:p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This is primarily because max pooling and sub-sampling reduce feature map resolution.</a:t>
            </a:r>
          </a:p>
        </p:txBody>
      </p:sp>
    </p:spTree>
    <p:extLst>
      <p:ext uri="{BB962C8B-B14F-4D97-AF65-F5344CB8AC3E}">
        <p14:creationId xmlns:p14="http://schemas.microsoft.com/office/powerpoint/2010/main" val="2847153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14E22-E273-4D73-9CF7-4E5985F4E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002"/>
            <a:ext cx="10515600" cy="1325563"/>
          </a:xfrm>
        </p:spPr>
        <p:txBody>
          <a:bodyPr/>
          <a:lstStyle/>
          <a:p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190B1CD-7CCA-4666-8B51-4720393E7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565"/>
            <a:ext cx="10515600" cy="4351338"/>
          </a:xfrm>
        </p:spPr>
        <p:txBody>
          <a:bodyPr/>
          <a:lstStyle/>
          <a:p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Our motivation to design SegNet arises from this need to map low resolution features to input resolution for pixel-wise classification. This mapping must produce features which are useful for accurate boundary localization.</a:t>
            </a:r>
          </a:p>
          <a:p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Model appearance (road, building), shape (cars, pedestrians) and understand the spatial-relationship (context) between different classes such as road and side-walk.</a:t>
            </a:r>
          </a:p>
          <a:p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The engine must also have the ability to delineate objects based on their shape despite their small size</a:t>
            </a:r>
          </a:p>
          <a:p>
            <a:endParaRPr lang="en-US" altLang="ko-K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920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14E22-E273-4D73-9CF7-4E5985F4E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002"/>
            <a:ext cx="10515600" cy="1325563"/>
          </a:xfrm>
        </p:spPr>
        <p:txBody>
          <a:bodyPr/>
          <a:lstStyle/>
          <a:p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190B1CD-7CCA-4666-8B51-4720393E7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565"/>
            <a:ext cx="10515600" cy="4351338"/>
          </a:xfrm>
        </p:spPr>
        <p:txBody>
          <a:bodyPr/>
          <a:lstStyle/>
          <a:p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From a computational perspective, it is necessary for the network to be efficient in terms of both memory and computation time during inference. </a:t>
            </a:r>
          </a:p>
          <a:p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The ability to train end-to-end in order to jointly optimise all the weights in the network using an efficient weight update technique such as stochastic gradient descent (SGD) </a:t>
            </a:r>
          </a:p>
        </p:txBody>
      </p:sp>
    </p:spTree>
    <p:extLst>
      <p:ext uri="{BB962C8B-B14F-4D97-AF65-F5344CB8AC3E}">
        <p14:creationId xmlns:p14="http://schemas.microsoft.com/office/powerpoint/2010/main" val="2109226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214E22-E273-4D73-9CF7-4E5985F4E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002"/>
            <a:ext cx="10515600" cy="1325563"/>
          </a:xfrm>
        </p:spPr>
        <p:txBody>
          <a:bodyPr/>
          <a:lstStyle/>
          <a:p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190B1CD-7CCA-4666-8B51-4720393E7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565"/>
            <a:ext cx="10515600" cy="4351338"/>
          </a:xfrm>
        </p:spPr>
        <p:txBody>
          <a:bodyPr/>
          <a:lstStyle/>
          <a:p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The encoder network in SegNet is topologically identical to the convolutional layers in VGG16</a:t>
            </a:r>
          </a:p>
          <a:p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We remove the fully connected layers of VGG16 which makes the SegNet encoder network significantly smaller and easier to train than many other recent architectures</a:t>
            </a:r>
          </a:p>
          <a:p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SegNet is the decoder network which consists of a hierarchy of decoders one corresponding to each encoder.</a:t>
            </a:r>
          </a:p>
          <a:p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Appropriate decoders use the max-pooling indices received from the corresponding encoder to perform non-linear upsampling of their input feature maps</a:t>
            </a:r>
          </a:p>
        </p:txBody>
      </p:sp>
    </p:spTree>
    <p:extLst>
      <p:ext uri="{BB962C8B-B14F-4D97-AF65-F5344CB8AC3E}">
        <p14:creationId xmlns:p14="http://schemas.microsoft.com/office/powerpoint/2010/main" val="1449049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g. A1. The standard VGG-16 network architecture as proposed in [32].... |  Download Scientific Diagram">
            <a:extLst>
              <a:ext uri="{FF2B5EF4-FFF2-40B4-BE49-F238E27FC236}">
                <a16:creationId xmlns:a16="http://schemas.microsoft.com/office/drawing/2014/main" id="{A83D10EA-9EF4-4933-BE91-147DC82E4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618" y="1537061"/>
            <a:ext cx="7521516" cy="477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7F18BC11-D6B6-40D4-AA12-6AD79FB6017C}"/>
              </a:ext>
            </a:extLst>
          </p:cNvPr>
          <p:cNvSpPr txBox="1">
            <a:spLocks/>
          </p:cNvSpPr>
          <p:nvPr/>
        </p:nvSpPr>
        <p:spPr>
          <a:xfrm>
            <a:off x="838200" y="1750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vgg16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53D0A0F8-6007-443C-871D-CEE1AED81508}"/>
              </a:ext>
            </a:extLst>
          </p:cNvPr>
          <p:cNvSpPr/>
          <p:nvPr/>
        </p:nvSpPr>
        <p:spPr>
          <a:xfrm>
            <a:off x="5923378" y="1229259"/>
            <a:ext cx="5194998" cy="941184"/>
          </a:xfrm>
          <a:prstGeom prst="wedgeRectCallout">
            <a:avLst>
              <a:gd name="adj1" fmla="val -31858"/>
              <a:gd name="adj2" fmla="val 7531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conv :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3*3</a:t>
            </a:r>
          </a:p>
          <a:p>
            <a:pPr algn="ctr"/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activation = ‘ReLU’</a:t>
            </a:r>
          </a:p>
          <a:p>
            <a:pPr algn="ctr"/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maxpooling : 2*2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설명선: 선 12">
            <a:extLst>
              <a:ext uri="{FF2B5EF4-FFF2-40B4-BE49-F238E27FC236}">
                <a16:creationId xmlns:a16="http://schemas.microsoft.com/office/drawing/2014/main" id="{9E10397E-719F-4962-9334-E490C32C05F5}"/>
              </a:ext>
            </a:extLst>
          </p:cNvPr>
          <p:cNvSpPr/>
          <p:nvPr/>
        </p:nvSpPr>
        <p:spPr>
          <a:xfrm>
            <a:off x="10400869" y="3301755"/>
            <a:ext cx="1564195" cy="941184"/>
          </a:xfrm>
          <a:prstGeom prst="borderCallout1">
            <a:avLst>
              <a:gd name="adj1" fmla="val 51847"/>
              <a:gd name="adj2" fmla="val -12601"/>
              <a:gd name="adj3" fmla="val 51645"/>
              <a:gd name="adj4" fmla="val -66382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733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F18BC11-D6B6-40D4-AA12-6AD79FB6017C}"/>
              </a:ext>
            </a:extLst>
          </p:cNvPr>
          <p:cNvSpPr txBox="1">
            <a:spLocks/>
          </p:cNvSpPr>
          <p:nvPr/>
        </p:nvSpPr>
        <p:spPr>
          <a:xfrm>
            <a:off x="838200" y="1750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vgg16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B51857CF-1A67-4509-9DAF-CBA1D89A0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565"/>
            <a:ext cx="10515600" cy="4351338"/>
          </a:xfrm>
        </p:spPr>
        <p:txBody>
          <a:bodyPr/>
          <a:lstStyle/>
          <a:p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3*3 filter : 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학습의 속도가 빨라지며</a:t>
            </a:r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ko-K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층의 개수가 늘어나면서 특성에 비선형성을 더 증가시켜 특성이 점점 더 유용</a:t>
            </a:r>
            <a:endParaRPr lang="en-US" altLang="ko-K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4F9D549-A8F4-4BDC-887E-FD1349454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146" y="2406296"/>
            <a:ext cx="7427707" cy="3929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5651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F18BC11-D6B6-40D4-AA12-6AD79FB6017C}"/>
              </a:ext>
            </a:extLst>
          </p:cNvPr>
          <p:cNvSpPr txBox="1">
            <a:spLocks/>
          </p:cNvSpPr>
          <p:nvPr/>
        </p:nvSpPr>
        <p:spPr>
          <a:xfrm>
            <a:off x="838200" y="17500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SegNet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34A8D35-D898-42BE-9E85-D59628182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3124" y="1656135"/>
            <a:ext cx="12192000" cy="427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024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3044</Words>
  <Application>Microsoft Office PowerPoint</Application>
  <PresentationFormat>와이드스크린</PresentationFormat>
  <Paragraphs>227</Paragraphs>
  <Slides>19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Apple SD Gothic Neo</vt:lpstr>
      <vt:lpstr>-apple-system</vt:lpstr>
      <vt:lpstr>Spoqa Han Sans</vt:lpstr>
      <vt:lpstr>ui-monospace</vt:lpstr>
      <vt:lpstr>맑은 고딕</vt:lpstr>
      <vt:lpstr>Arial</vt:lpstr>
      <vt:lpstr>Times New Roman</vt:lpstr>
      <vt:lpstr>Office 테마</vt:lpstr>
      <vt:lpstr>SegNet</vt:lpstr>
      <vt:lpstr>Abstract</vt:lpstr>
      <vt:lpstr>Introduction</vt:lpstr>
      <vt:lpstr>Introduction</vt:lpstr>
      <vt:lpstr>Introduction</vt:lpstr>
      <vt:lpstr>Introduction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한승연</dc:creator>
  <cp:lastModifiedBy>한승연</cp:lastModifiedBy>
  <cp:revision>46</cp:revision>
  <dcterms:created xsi:type="dcterms:W3CDTF">2021-09-27T02:44:18Z</dcterms:created>
  <dcterms:modified xsi:type="dcterms:W3CDTF">2021-10-06T12:17:29Z</dcterms:modified>
</cp:coreProperties>
</file>