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30" r:id="rId3"/>
    <p:sldId id="331" r:id="rId4"/>
    <p:sldId id="349" r:id="rId5"/>
    <p:sldId id="332" r:id="rId6"/>
    <p:sldId id="333" r:id="rId7"/>
    <p:sldId id="334" r:id="rId8"/>
    <p:sldId id="335" r:id="rId9"/>
    <p:sldId id="348" r:id="rId10"/>
    <p:sldId id="337" r:id="rId11"/>
    <p:sldId id="338" r:id="rId12"/>
    <p:sldId id="339" r:id="rId13"/>
    <p:sldId id="340" r:id="rId14"/>
    <p:sldId id="341" r:id="rId15"/>
    <p:sldId id="342" r:id="rId16"/>
    <p:sldId id="343" r:id="rId17"/>
    <p:sldId id="344" r:id="rId18"/>
    <p:sldId id="315" r:id="rId19"/>
    <p:sldId id="262" r:id="rId20"/>
    <p:sldId id="324" r:id="rId21"/>
    <p:sldId id="272" r:id="rId22"/>
    <p:sldId id="264" r:id="rId23"/>
    <p:sldId id="274" r:id="rId24"/>
    <p:sldId id="273" r:id="rId25"/>
    <p:sldId id="293" r:id="rId26"/>
    <p:sldId id="329" r:id="rId27"/>
    <p:sldId id="294" r:id="rId28"/>
    <p:sldId id="295" r:id="rId29"/>
    <p:sldId id="296" r:id="rId30"/>
    <p:sldId id="297" r:id="rId31"/>
    <p:sldId id="298" r:id="rId32"/>
    <p:sldId id="299" r:id="rId33"/>
    <p:sldId id="300" r:id="rId34"/>
    <p:sldId id="301" r:id="rId35"/>
    <p:sldId id="302" r:id="rId36"/>
    <p:sldId id="316" r:id="rId37"/>
    <p:sldId id="261" r:id="rId38"/>
    <p:sldId id="267" r:id="rId39"/>
    <p:sldId id="311" r:id="rId40"/>
    <p:sldId id="312" r:id="rId41"/>
    <p:sldId id="313" r:id="rId42"/>
    <p:sldId id="314" r:id="rId43"/>
    <p:sldId id="317" r:id="rId44"/>
    <p:sldId id="263" r:id="rId45"/>
    <p:sldId id="318" r:id="rId46"/>
    <p:sldId id="321" r:id="rId47"/>
    <p:sldId id="322" r:id="rId48"/>
    <p:sldId id="306" r:id="rId49"/>
    <p:sldId id="307" r:id="rId50"/>
    <p:sldId id="309" r:id="rId51"/>
    <p:sldId id="310" r:id="rId52"/>
    <p:sldId id="320" r:id="rId53"/>
    <p:sldId id="345" r:id="rId54"/>
    <p:sldId id="347" r:id="rId55"/>
    <p:sldId id="346" r:id="rId56"/>
    <p:sldId id="325" r:id="rId57"/>
    <p:sldId id="328" r:id="rId58"/>
    <p:sldId id="326" r:id="rId59"/>
    <p:sldId id="26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24"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F9248D-33D5-4E41-AD87-C20035705F19}" type="datetimeFigureOut">
              <a:rPr lang="en-US" smtClean="0"/>
              <a:pPr/>
              <a:t>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40166D-7B3D-4948-B05B-C58E00A7DC56}" type="slidenum">
              <a:rPr lang="en-US" smtClean="0"/>
              <a:pPr/>
              <a:t>‹#›</a:t>
            </a:fld>
            <a:endParaRPr lang="en-US"/>
          </a:p>
        </p:txBody>
      </p:sp>
    </p:spTree>
    <p:extLst>
      <p:ext uri="{BB962C8B-B14F-4D97-AF65-F5344CB8AC3E}">
        <p14:creationId xmlns="" xmlns:p14="http://schemas.microsoft.com/office/powerpoint/2010/main" val="894587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36C5966-9333-4291-8C5F-E60F292A3BFF}" type="slidenum">
              <a:rPr lang="en-US"/>
              <a:pPr/>
              <a:t>58</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extLst>
      <p:ext uri="{BB962C8B-B14F-4D97-AF65-F5344CB8AC3E}">
        <p14:creationId xmlns="" xmlns:p14="http://schemas.microsoft.com/office/powerpoint/2010/main" val="399533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0DDEF8-E0CE-4C4E-82F6-C568EA0DF8BA}"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4C8E8-077D-4BA9-A11A-C6A16B13DF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DDEF8-E0CE-4C4E-82F6-C568EA0DF8BA}"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4C8E8-077D-4BA9-A11A-C6A16B13DF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DDEF8-E0CE-4C4E-82F6-C568EA0DF8BA}"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4C8E8-077D-4BA9-A11A-C6A16B13DF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DDEF8-E0CE-4C4E-82F6-C568EA0DF8BA}"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4C8E8-077D-4BA9-A11A-C6A16B13DF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DDEF8-E0CE-4C4E-82F6-C568EA0DF8BA}"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4C8E8-077D-4BA9-A11A-C6A16B13DF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0DDEF8-E0CE-4C4E-82F6-C568EA0DF8BA}" type="datetimeFigureOut">
              <a:rPr lang="en-US" smtClean="0"/>
              <a:pPr/>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4C8E8-077D-4BA9-A11A-C6A16B13DF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0DDEF8-E0CE-4C4E-82F6-C568EA0DF8BA}" type="datetimeFigureOut">
              <a:rPr lang="en-US" smtClean="0"/>
              <a:pPr/>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4C8E8-077D-4BA9-A11A-C6A16B13DF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0DDEF8-E0CE-4C4E-82F6-C568EA0DF8BA}" type="datetimeFigureOut">
              <a:rPr lang="en-US" smtClean="0"/>
              <a:pPr/>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4C8E8-077D-4BA9-A11A-C6A16B13DF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DDEF8-E0CE-4C4E-82F6-C568EA0DF8BA}" type="datetimeFigureOut">
              <a:rPr lang="en-US" smtClean="0"/>
              <a:pPr/>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4C8E8-077D-4BA9-A11A-C6A16B13DF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DDEF8-E0CE-4C4E-82F6-C568EA0DF8BA}" type="datetimeFigureOut">
              <a:rPr lang="en-US" smtClean="0"/>
              <a:pPr/>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4C8E8-077D-4BA9-A11A-C6A16B13DF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DDEF8-E0CE-4C4E-82F6-C568EA0DF8BA}" type="datetimeFigureOut">
              <a:rPr lang="en-US" smtClean="0"/>
              <a:pPr/>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4C8E8-077D-4BA9-A11A-C6A16B13DF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DDEF8-E0CE-4C4E-82F6-C568EA0DF8BA}" type="datetimeFigureOut">
              <a:rPr lang="en-US" smtClean="0"/>
              <a:pPr/>
              <a:t>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4C8E8-077D-4BA9-A11A-C6A16B13DF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2057399"/>
          </a:xfrm>
          <a:ln w="25400">
            <a:solidFill>
              <a:schemeClr val="accent1"/>
            </a:solidFill>
          </a:ln>
        </p:spPr>
        <p:txBody>
          <a:bodyPr>
            <a:normAutofit/>
          </a:bodyPr>
          <a:lstStyle/>
          <a:p>
            <a:r>
              <a:rPr lang="en-US" b="1" dirty="0" smtClean="0">
                <a:solidFill>
                  <a:schemeClr val="tx2">
                    <a:lumMod val="60000"/>
                    <a:lumOff val="40000"/>
                  </a:schemeClr>
                </a:solidFill>
                <a:latin typeface="Times New Roman" pitchFamily="18" charset="0"/>
                <a:cs typeface="Times New Roman" pitchFamily="18" charset="0"/>
              </a:rPr>
              <a:t>Lecture 1</a:t>
            </a:r>
            <a:r>
              <a:rPr lang="en-US" sz="5400" b="1" dirty="0" smtClean="0">
                <a:latin typeface="Times New Roman" pitchFamily="18" charset="0"/>
                <a:cs typeface="Times New Roman" pitchFamily="18" charset="0"/>
              </a:rPr>
              <a:t/>
            </a:r>
            <a:br>
              <a:rPr lang="en-US" sz="5400" b="1" dirty="0" smtClean="0">
                <a:latin typeface="Times New Roman" pitchFamily="18" charset="0"/>
                <a:cs typeface="Times New Roman" pitchFamily="18" charset="0"/>
              </a:rPr>
            </a:br>
            <a:r>
              <a:rPr lang="en-US" sz="6000" b="1" dirty="0" smtClean="0">
                <a:latin typeface="Times New Roman" pitchFamily="18" charset="0"/>
                <a:cs typeface="Times New Roman" pitchFamily="18" charset="0"/>
              </a:rPr>
              <a:t>Introduction</a:t>
            </a:r>
            <a:endParaRPr lang="en-US" sz="5400" b="1" dirty="0">
              <a:latin typeface="Times New Roman" pitchFamily="18" charset="0"/>
              <a:cs typeface="Times New Roman" pitchFamily="18" charset="0"/>
            </a:endParaRPr>
          </a:p>
        </p:txBody>
      </p:sp>
      <p:pic>
        <p:nvPicPr>
          <p:cNvPr id="43010" name="Picture 2" descr="Image result for C++"/>
          <p:cNvPicPr>
            <a:picLocks noChangeAspect="1" noChangeArrowheads="1"/>
          </p:cNvPicPr>
          <p:nvPr/>
        </p:nvPicPr>
        <p:blipFill>
          <a:blip r:embed="rId2" cstate="print"/>
          <a:srcRect/>
          <a:stretch>
            <a:fillRect/>
          </a:stretch>
        </p:blipFill>
        <p:spPr bwMode="auto">
          <a:xfrm>
            <a:off x="3352800" y="3505200"/>
            <a:ext cx="2590800" cy="291249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1071538" y="1928802"/>
            <a:ext cx="7500990"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5" name="Picture 3"/>
          <p:cNvPicPr>
            <a:picLocks noChangeAspect="1" noChangeArrowheads="1"/>
          </p:cNvPicPr>
          <p:nvPr/>
        </p:nvPicPr>
        <p:blipFill>
          <a:blip r:embed="rId2"/>
          <a:srcRect/>
          <a:stretch>
            <a:fillRect/>
          </a:stretch>
        </p:blipFill>
        <p:spPr bwMode="auto">
          <a:xfrm>
            <a:off x="928662" y="1457324"/>
            <a:ext cx="7429552" cy="49720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Class Diagrams</a:t>
            </a:r>
            <a:endParaRPr lang="en-IN" dirty="0">
              <a:solidFill>
                <a:srgbClr val="FF0000"/>
              </a:solidFill>
            </a:endParaRPr>
          </a:p>
        </p:txBody>
      </p:sp>
      <p:sp>
        <p:nvSpPr>
          <p:cNvPr id="3" name="Content Placeholder 2"/>
          <p:cNvSpPr>
            <a:spLocks noGrp="1"/>
          </p:cNvSpPr>
          <p:nvPr>
            <p:ph idx="1"/>
          </p:nvPr>
        </p:nvSpPr>
        <p:spPr/>
        <p:txBody>
          <a:bodyPr/>
          <a:lstStyle/>
          <a:p>
            <a:pPr algn="just"/>
            <a:r>
              <a:rPr lang="en-IN" dirty="0" smtClean="0"/>
              <a:t>The class diagram is the most important entity in object oriented design.</a:t>
            </a:r>
          </a:p>
          <a:p>
            <a:pPr algn="just"/>
            <a:r>
              <a:rPr lang="en-IN" dirty="0" smtClean="0"/>
              <a:t>It is very effective in showing what objects exists in the system and the static relationship between the classes.</a:t>
            </a:r>
          </a:p>
          <a:p>
            <a:pPr algn="just"/>
            <a:r>
              <a:rPr lang="en-IN" dirty="0" smtClean="0"/>
              <a:t>It shows the relationships, roles and the navigability between the various existing entities.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9" name="Picture 3"/>
          <p:cNvPicPr>
            <a:picLocks noChangeAspect="1" noChangeArrowheads="1"/>
          </p:cNvPicPr>
          <p:nvPr/>
        </p:nvPicPr>
        <p:blipFill>
          <a:blip r:embed="rId2"/>
          <a:srcRect/>
          <a:stretch>
            <a:fillRect/>
          </a:stretch>
        </p:blipFill>
        <p:spPr bwMode="auto">
          <a:xfrm>
            <a:off x="928662" y="500042"/>
            <a:ext cx="7715303"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srcRect/>
          <a:stretch>
            <a:fillRect/>
          </a:stretch>
        </p:blipFill>
        <p:spPr bwMode="auto">
          <a:xfrm>
            <a:off x="571472" y="0"/>
            <a:ext cx="8286808" cy="6215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a:srcRect/>
          <a:stretch>
            <a:fillRect/>
          </a:stretch>
        </p:blipFill>
        <p:spPr bwMode="auto">
          <a:xfrm>
            <a:off x="571472" y="214291"/>
            <a:ext cx="8286808" cy="628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ChangeAspect="1" noChangeArrowheads="1"/>
          </p:cNvPicPr>
          <p:nvPr/>
        </p:nvPicPr>
        <p:blipFill>
          <a:blip r:embed="rId2"/>
          <a:srcRect/>
          <a:stretch>
            <a:fillRect/>
          </a:stretch>
        </p:blipFill>
        <p:spPr bwMode="auto">
          <a:xfrm>
            <a:off x="1000100" y="1500174"/>
            <a:ext cx="7000923"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Basic Concepts of C++</a:t>
            </a:r>
          </a:p>
          <a:p>
            <a:r>
              <a:rPr lang="en-US" dirty="0" smtClean="0">
                <a:latin typeface="Times New Roman" pitchFamily="18" charset="0"/>
                <a:cs typeface="Times New Roman" pitchFamily="18" charset="0"/>
              </a:rPr>
              <a:t>Difference between C and C++</a:t>
            </a:r>
          </a:p>
          <a:p>
            <a:r>
              <a:rPr lang="en-US" dirty="0" smtClean="0">
                <a:latin typeface="Times New Roman" pitchFamily="18" charset="0"/>
                <a:cs typeface="Times New Roman" pitchFamily="18" charset="0"/>
              </a:rPr>
              <a:t>Applications of C++</a:t>
            </a:r>
          </a:p>
          <a:p>
            <a:r>
              <a:rPr lang="en-US" dirty="0" smtClean="0">
                <a:latin typeface="Times New Roman" pitchFamily="18" charset="0"/>
                <a:cs typeface="Times New Roman" pitchFamily="18" charset="0"/>
              </a:rPr>
              <a:t>How a program is Compiled?</a:t>
            </a:r>
          </a:p>
          <a:p>
            <a:r>
              <a:rPr lang="en-US" dirty="0" smtClean="0">
                <a:latin typeface="Times New Roman" pitchFamily="18" charset="0"/>
                <a:cs typeface="Times New Roman" pitchFamily="18" charset="0"/>
              </a:rPr>
              <a:t>Simple C++ Program</a:t>
            </a:r>
            <a:endParaRPr lang="en-US" dirty="0">
              <a:latin typeface="Times New Roman" pitchFamily="18" charset="0"/>
              <a:cs typeface="Times New Roman" pitchFamily="18" charset="0"/>
            </a:endParaRPr>
          </a:p>
        </p:txBody>
      </p:sp>
      <p:cxnSp>
        <p:nvCxnSpPr>
          <p:cNvPr id="4" name="Straight Connector 3"/>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62200"/>
            <a:ext cx="8229600" cy="1143000"/>
          </a:xfrm>
          <a:ln w="38100">
            <a:solidFill>
              <a:schemeClr val="accent1"/>
            </a:solidFill>
          </a:ln>
        </p:spPr>
        <p:txBody>
          <a:bodyPr/>
          <a:lstStyle/>
          <a:p>
            <a:r>
              <a:rPr lang="en-US" b="1" dirty="0" smtClean="0">
                <a:latin typeface="Times New Roman" pitchFamily="18" charset="0"/>
                <a:cs typeface="Times New Roman" pitchFamily="18" charset="0"/>
              </a:rPr>
              <a:t>Basic Concepts of C++</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Basic Concepts of C++</a:t>
            </a:r>
            <a:endParaRPr lang="en-US" b="1" dirty="0">
              <a:latin typeface="Times New Roman" pitchFamily="18" charset="0"/>
              <a:cs typeface="Times New Roman" pitchFamily="18" charset="0"/>
            </a:endParaRPr>
          </a:p>
        </p:txBody>
      </p:sp>
      <p:pic>
        <p:nvPicPr>
          <p:cNvPr id="2050" name="Picture 2" descr="Image result for layers of computer software"/>
          <p:cNvPicPr>
            <a:picLocks noChangeAspect="1" noChangeArrowheads="1"/>
          </p:cNvPicPr>
          <p:nvPr/>
        </p:nvPicPr>
        <p:blipFill>
          <a:blip r:embed="rId2"/>
          <a:srcRect/>
          <a:stretch>
            <a:fillRect/>
          </a:stretch>
        </p:blipFill>
        <p:spPr bwMode="auto">
          <a:xfrm>
            <a:off x="1524000" y="1676400"/>
            <a:ext cx="6172200" cy="4390088"/>
          </a:xfrm>
          <a:prstGeom prst="rect">
            <a:avLst/>
          </a:prstGeom>
          <a:noFill/>
        </p:spPr>
      </p:pic>
      <p:sp>
        <p:nvSpPr>
          <p:cNvPr id="5" name="TextBox 4"/>
          <p:cNvSpPr txBox="1"/>
          <p:nvPr/>
        </p:nvSpPr>
        <p:spPr>
          <a:xfrm>
            <a:off x="609600" y="6096000"/>
            <a:ext cx="81534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Layers of Computer Software</a:t>
            </a:r>
            <a:endParaRPr lang="en-US" sz="2400" b="1" dirty="0">
              <a:latin typeface="Times New Roman" pitchFamily="18" charset="0"/>
              <a:cs typeface="Times New Roman" pitchFamily="18" charset="0"/>
            </a:endParaRPr>
          </a:p>
        </p:txBody>
      </p:sp>
      <p:cxnSp>
        <p:nvCxnSpPr>
          <p:cNvPr id="7" name="Straight Connector 6"/>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FF0000"/>
                </a:solidFill>
              </a:rPr>
              <a:t>Thinking in Objects </a:t>
            </a:r>
            <a:endParaRPr lang="en-IN" dirty="0">
              <a:solidFill>
                <a:srgbClr val="FF0000"/>
              </a:solidFill>
            </a:endParaRPr>
          </a:p>
        </p:txBody>
      </p:sp>
      <p:sp>
        <p:nvSpPr>
          <p:cNvPr id="3" name="Content Placeholder 2"/>
          <p:cNvSpPr>
            <a:spLocks noGrp="1"/>
          </p:cNvSpPr>
          <p:nvPr>
            <p:ph idx="1"/>
          </p:nvPr>
        </p:nvSpPr>
        <p:spPr>
          <a:xfrm>
            <a:off x="457200" y="1214422"/>
            <a:ext cx="8229600" cy="4911741"/>
          </a:xfrm>
        </p:spPr>
        <p:txBody>
          <a:bodyPr>
            <a:normAutofit fontScale="92500"/>
          </a:bodyPr>
          <a:lstStyle/>
          <a:p>
            <a:pPr algn="just"/>
            <a:r>
              <a:rPr lang="en-IN" dirty="0" smtClean="0"/>
              <a:t>You can walk into a computer store and, with a little background and often some help, assemble an entire PC from various components: a motherboard, a CPU chip, a video card, a hard disk, a keyboard, and so on. </a:t>
            </a:r>
          </a:p>
          <a:p>
            <a:pPr algn="just"/>
            <a:r>
              <a:rPr lang="en-IN" dirty="0" smtClean="0"/>
              <a:t>Ideally, when you finish assembling all the various self-contained units, you have a system in which all the units work together to create a larger system with which you can solve the problems you bought the computer for in the first place.</a:t>
            </a:r>
          </a:p>
          <a:p>
            <a:pPr>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abstraction C++"/>
          <p:cNvPicPr>
            <a:picLocks noChangeAspect="1" noChangeArrowheads="1"/>
          </p:cNvPicPr>
          <p:nvPr/>
        </p:nvPicPr>
        <p:blipFill>
          <a:blip r:embed="rId2"/>
          <a:srcRect/>
          <a:stretch>
            <a:fillRect/>
          </a:stretch>
        </p:blipFill>
        <p:spPr bwMode="auto">
          <a:xfrm>
            <a:off x="457200" y="1447800"/>
            <a:ext cx="7772400" cy="5136851"/>
          </a:xfrm>
          <a:prstGeom prst="rect">
            <a:avLst/>
          </a:prstGeom>
          <a:noFill/>
        </p:spPr>
      </p:pic>
      <p:sp>
        <p:nvSpPr>
          <p:cNvPr id="8" name="Title 1"/>
          <p:cNvSpPr>
            <a:spLocks noGrp="1"/>
          </p:cNvSpPr>
          <p:nvPr>
            <p:ph type="title"/>
          </p:nvPr>
        </p:nvSpPr>
        <p:spPr>
          <a:xfrm>
            <a:off x="457200" y="274638"/>
            <a:ext cx="8229600" cy="1143000"/>
          </a:xfrm>
        </p:spPr>
        <p:txBody>
          <a:bodyPr>
            <a:normAutofit/>
          </a:bodyPr>
          <a:lstStyle/>
          <a:p>
            <a:r>
              <a:rPr lang="en-US" b="1" dirty="0" smtClean="0">
                <a:latin typeface="Times New Roman" pitchFamily="18" charset="0"/>
                <a:cs typeface="Times New Roman" pitchFamily="18" charset="0"/>
              </a:rPr>
              <a:t>Basic Concepts of C++</a:t>
            </a:r>
            <a:endParaRPr lang="en-US" b="1" dirty="0">
              <a:latin typeface="Times New Roman" pitchFamily="18" charset="0"/>
              <a:cs typeface="Times New Roman" pitchFamily="18" charset="0"/>
            </a:endParaRPr>
          </a:p>
        </p:txBody>
      </p:sp>
      <p:cxnSp>
        <p:nvCxnSpPr>
          <p:cNvPr id="9" name="Straight Connector 8"/>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610600" cy="5029200"/>
          </a:xfrm>
        </p:spPr>
        <p:txBody>
          <a:bodyPr>
            <a:normAutofit/>
          </a:bodyPr>
          <a:lstStyle/>
          <a:p>
            <a:pPr algn="just">
              <a:defRPr/>
            </a:pPr>
            <a:r>
              <a:rPr lang="en-US" sz="2000" b="1" dirty="0" smtClean="0">
                <a:latin typeface="Times New Roman" pitchFamily="18" charset="0"/>
                <a:cs typeface="Times New Roman" pitchFamily="18" charset="0"/>
              </a:rPr>
              <a:t>Object Oriented Programming</a:t>
            </a:r>
            <a:r>
              <a:rPr lang="en-US" sz="2000" dirty="0" smtClean="0">
                <a:latin typeface="Times New Roman" pitchFamily="18" charset="0"/>
                <a:cs typeface="Times New Roman" pitchFamily="18" charset="0"/>
              </a:rPr>
              <a:t> is method of programming where a system is considered as a collection of objects that interact together to accomplish certain tasks. Objects are entities that encapsulate data and procedures that operate on the data.</a:t>
            </a:r>
          </a:p>
          <a:p>
            <a:pPr algn="just" eaLnBrk="1" hangingPunct="1">
              <a:defRPr/>
            </a:pPr>
            <a:r>
              <a:rPr lang="en-US" sz="2000" dirty="0" smtClean="0">
                <a:latin typeface="Times New Roman" pitchFamily="18" charset="0"/>
                <a:cs typeface="Times New Roman" pitchFamily="18" charset="0"/>
              </a:rPr>
              <a:t>In </a:t>
            </a:r>
            <a:r>
              <a:rPr lang="en-US" sz="2000" b="1" dirty="0" smtClean="0">
                <a:latin typeface="Times New Roman" pitchFamily="18" charset="0"/>
                <a:cs typeface="Times New Roman" pitchFamily="18" charset="0"/>
              </a:rPr>
              <a:t>OOPS </a:t>
            </a:r>
            <a:r>
              <a:rPr lang="en-US" sz="2000" dirty="0" smtClean="0">
                <a:latin typeface="Times New Roman" pitchFamily="18" charset="0"/>
                <a:cs typeface="Times New Roman" pitchFamily="18" charset="0"/>
              </a:rPr>
              <a:t>first a concept known as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Object Oriented Analysis </a:t>
            </a:r>
            <a:r>
              <a:rPr lang="en-US" sz="2000" b="1" dirty="0" smtClean="0">
                <a:latin typeface="Times New Roman" pitchFamily="18" charset="0"/>
                <a:cs typeface="Times New Roman" pitchFamily="18" charset="0"/>
              </a:rPr>
              <a:t>(OOA)" </a:t>
            </a:r>
            <a:r>
              <a:rPr lang="en-US" sz="2000" dirty="0" smtClean="0">
                <a:latin typeface="Times New Roman" pitchFamily="18" charset="0"/>
                <a:cs typeface="Times New Roman" pitchFamily="18" charset="0"/>
              </a:rPr>
              <a:t>is used to specify the objects in term of real world requirements, their behavior and interactions required. The next concept would be the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Object Oriented Design </a:t>
            </a:r>
            <a:r>
              <a:rPr lang="en-US" sz="2000" b="1" dirty="0" smtClean="0">
                <a:latin typeface="Times New Roman" pitchFamily="18" charset="0"/>
                <a:cs typeface="Times New Roman" pitchFamily="18" charset="0"/>
              </a:rPr>
              <a:t>(OOD)" </a:t>
            </a:r>
            <a:r>
              <a:rPr lang="en-US" sz="2000" dirty="0" smtClean="0">
                <a:latin typeface="Times New Roman" pitchFamily="18" charset="0"/>
                <a:cs typeface="Times New Roman" pitchFamily="18" charset="0"/>
              </a:rPr>
              <a:t>that converts these real-time requirements as a hierarchy of objects in terms of software development requirement. Finally OOPS is used to implement the requirements using the C++ programming language.</a:t>
            </a:r>
          </a:p>
          <a:p>
            <a:pPr algn="just" eaLnBrk="1" hangingPunct="1">
              <a:defRPr/>
            </a:pPr>
            <a:endParaRPr lang="en-US" sz="2000" dirty="0" smtClean="0">
              <a:latin typeface="Times New Roman" pitchFamily="18" charset="0"/>
              <a:cs typeface="Times New Roman" pitchFamily="18" charset="0"/>
            </a:endParaRPr>
          </a:p>
          <a:p>
            <a:pPr algn="just" eaLnBrk="1" hangingPunct="1">
              <a:defRPr/>
            </a:pPr>
            <a:r>
              <a:rPr lang="en-US" sz="2000" dirty="0" smtClean="0">
                <a:latin typeface="Times New Roman" pitchFamily="18" charset="0"/>
                <a:cs typeface="Times New Roman" pitchFamily="18" charset="0"/>
              </a:rPr>
              <a:t>The main purpose of object oriented programming is to simplify the design, programming and most importantly debugging a program. So to modify a particular data, it is easy to identify which function to use. To add additional features it is easy to identify where to add functions and its related data.</a:t>
            </a:r>
          </a:p>
          <a:p>
            <a:pPr algn="just" eaLnBrk="1" hangingPunct="1">
              <a:defRPr/>
            </a:pPr>
            <a:endParaRPr lang="en-US" sz="2000" dirty="0" smtClean="0"/>
          </a:p>
        </p:txBody>
      </p:sp>
      <p:sp>
        <p:nvSpPr>
          <p:cNvPr id="4" name="Title 1"/>
          <p:cNvSpPr>
            <a:spLocks noGrp="1"/>
          </p:cNvSpPr>
          <p:nvPr>
            <p:ph type="title"/>
          </p:nvPr>
        </p:nvSpPr>
        <p:spPr>
          <a:xfrm>
            <a:off x="457200" y="274638"/>
            <a:ext cx="8229600" cy="1143000"/>
          </a:xfrm>
        </p:spPr>
        <p:txBody>
          <a:bodyPr>
            <a:normAutofit/>
          </a:bodyPr>
          <a:lstStyle/>
          <a:p>
            <a:r>
              <a:rPr lang="en-US" b="1" dirty="0" smtClean="0">
                <a:latin typeface="Times New Roman" pitchFamily="18" charset="0"/>
                <a:cs typeface="Times New Roman" pitchFamily="18" charset="0"/>
              </a:rPr>
              <a:t>Basic Concepts of C++</a:t>
            </a:r>
            <a:endParaRPr lang="en-US" b="1" dirty="0">
              <a:latin typeface="Times New Roman" pitchFamily="18" charset="0"/>
              <a:cs typeface="Times New Roman" pitchFamily="18" charset="0"/>
            </a:endParaRPr>
          </a:p>
        </p:txBody>
      </p:sp>
      <p:cxnSp>
        <p:nvCxnSpPr>
          <p:cNvPr id="5" name="Straight Connector 4"/>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Basic Concepts of C++</a:t>
            </a:r>
            <a:endParaRPr lang="en-US" b="1" dirty="0">
              <a:latin typeface="Times New Roman" pitchFamily="18" charset="0"/>
              <a:cs typeface="Times New Roman" pitchFamily="18" charset="0"/>
            </a:endParaRPr>
          </a:p>
        </p:txBody>
      </p:sp>
      <p:sp>
        <p:nvSpPr>
          <p:cNvPr id="5" name="TextBox 4"/>
          <p:cNvSpPr txBox="1"/>
          <p:nvPr/>
        </p:nvSpPr>
        <p:spPr>
          <a:xfrm>
            <a:off x="533400" y="1905000"/>
            <a:ext cx="8153400" cy="4524315"/>
          </a:xfrm>
          <a:prstGeom prst="rect">
            <a:avLst/>
          </a:prstGeom>
          <a:noFill/>
        </p:spPr>
        <p:txBody>
          <a:bodyPr wrap="square" rtlCol="0">
            <a:spAutoFit/>
          </a:bodyPr>
          <a:lstStyle/>
          <a:p>
            <a:pPr algn="just">
              <a:buFont typeface="Arial" pitchFamily="34" charset="0"/>
              <a:buChar char="•"/>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Object Oriented Programming Language</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Basic Concepts:</a:t>
            </a:r>
          </a:p>
          <a:p>
            <a:pPr lvl="1" algn="just">
              <a:buFont typeface="Arial" pitchFamily="34" charset="0"/>
              <a:buChar char="•"/>
            </a:pPr>
            <a:r>
              <a:rPr lang="en-US" sz="2400" dirty="0" smtClean="0">
                <a:latin typeface="Times New Roman" pitchFamily="18" charset="0"/>
                <a:cs typeface="Times New Roman" pitchFamily="18" charset="0"/>
              </a:rPr>
              <a:t>  Objects</a:t>
            </a:r>
          </a:p>
          <a:p>
            <a:pPr lvl="1" algn="just">
              <a:buFont typeface="Arial" pitchFamily="34" charset="0"/>
              <a:buChar char="•"/>
            </a:pPr>
            <a:r>
              <a:rPr lang="en-US" sz="2400" dirty="0" smtClean="0">
                <a:latin typeface="Times New Roman" pitchFamily="18" charset="0"/>
                <a:cs typeface="Times New Roman" pitchFamily="18" charset="0"/>
              </a:rPr>
              <a:t>  Classes</a:t>
            </a:r>
          </a:p>
          <a:p>
            <a:pPr lvl="1" algn="just">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Data Abstraction</a:t>
            </a:r>
          </a:p>
          <a:p>
            <a:pPr lvl="1" algn="just">
              <a:buFont typeface="Arial" pitchFamily="34" charset="0"/>
              <a:buChar char="•"/>
            </a:pPr>
            <a:r>
              <a:rPr lang="en-US" sz="2400" dirty="0" smtClean="0">
                <a:latin typeface="Times New Roman" pitchFamily="18" charset="0"/>
                <a:cs typeface="Times New Roman" pitchFamily="18" charset="0"/>
              </a:rPr>
              <a:t>  Encapsulation</a:t>
            </a:r>
          </a:p>
          <a:p>
            <a:pPr lvl="1" algn="just">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Inheritance</a:t>
            </a:r>
          </a:p>
          <a:p>
            <a:pPr lvl="1" algn="just">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Polymorphism</a:t>
            </a:r>
          </a:p>
          <a:p>
            <a:pPr lvl="1" algn="just">
              <a:buFont typeface="Arial" pitchFamily="34" charset="0"/>
              <a:buChar char="•"/>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Dynamic Binding</a:t>
            </a:r>
          </a:p>
          <a:p>
            <a:pPr lvl="1" algn="just">
              <a:buFont typeface="Arial" pitchFamily="34" charset="0"/>
              <a:buChar char="•"/>
            </a:pPr>
            <a:r>
              <a:rPr lang="en-US" sz="2400" dirty="0" smtClean="0">
                <a:latin typeface="Times New Roman" pitchFamily="18" charset="0"/>
                <a:cs typeface="Times New Roman" pitchFamily="18" charset="0"/>
              </a:rPr>
              <a:t>  Message Passing</a:t>
            </a:r>
          </a:p>
          <a:p>
            <a:pPr algn="just"/>
            <a:endParaRPr lang="en-US" sz="2400" dirty="0">
              <a:latin typeface="Times New Roman" pitchFamily="18" charset="0"/>
              <a:cs typeface="Times New Roman" pitchFamily="18" charset="0"/>
            </a:endParaRPr>
          </a:p>
        </p:txBody>
      </p:sp>
      <p:cxnSp>
        <p:nvCxnSpPr>
          <p:cNvPr id="7" name="Straight Connector 6"/>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534400" cy="5257800"/>
          </a:xfrm>
        </p:spPr>
        <p:txBody>
          <a:bodyPr>
            <a:noAutofit/>
          </a:bodyPr>
          <a:lstStyle/>
          <a:p>
            <a:pPr algn="just"/>
            <a:r>
              <a:rPr lang="en-US" sz="2400" dirty="0" smtClean="0">
                <a:latin typeface="Times New Roman" pitchFamily="18" charset="0"/>
                <a:cs typeface="Times New Roman" pitchFamily="18" charset="0"/>
              </a:rPr>
              <a:t>Basic runtime entity in an object – oriented system. </a:t>
            </a:r>
          </a:p>
          <a:p>
            <a:pPr algn="just"/>
            <a:r>
              <a:rPr lang="en-US" sz="2400" dirty="0" smtClean="0">
                <a:latin typeface="Times New Roman" pitchFamily="18" charset="0"/>
                <a:cs typeface="Times New Roman" pitchFamily="18" charset="0"/>
              </a:rPr>
              <a:t>Often termed as “</a:t>
            </a:r>
            <a:r>
              <a:rPr lang="en-US" sz="2400" i="1" dirty="0" smtClean="0">
                <a:latin typeface="Times New Roman" pitchFamily="18" charset="0"/>
                <a:cs typeface="Times New Roman" pitchFamily="18" charset="0"/>
              </a:rPr>
              <a:t>instance</a:t>
            </a:r>
            <a:r>
              <a:rPr lang="en-US" sz="2400" dirty="0" smtClean="0">
                <a:latin typeface="Times New Roman" pitchFamily="18" charset="0"/>
                <a:cs typeface="Times New Roman" pitchFamily="18" charset="0"/>
              </a:rPr>
              <a:t>” of a class.</a:t>
            </a:r>
          </a:p>
          <a:p>
            <a:pPr algn="just"/>
            <a:r>
              <a:rPr lang="en-US" sz="2400" dirty="0" smtClean="0">
                <a:latin typeface="Times New Roman" pitchFamily="18" charset="0"/>
                <a:cs typeface="Times New Roman" pitchFamily="18" charset="0"/>
              </a:rPr>
              <a:t>Example: </a:t>
            </a:r>
          </a:p>
          <a:p>
            <a:pPr lvl="1" algn="just"/>
            <a:r>
              <a:rPr lang="en-US" sz="2400" dirty="0" smtClean="0">
                <a:latin typeface="Times New Roman" pitchFamily="18" charset="0"/>
                <a:cs typeface="Times New Roman" pitchFamily="18" charset="0"/>
              </a:rPr>
              <a:t>a person, a place, a bank account  </a:t>
            </a:r>
            <a:r>
              <a:rPr lang="en-US" sz="2400" i="1" dirty="0" smtClean="0">
                <a:latin typeface="Times New Roman" pitchFamily="18" charset="0"/>
                <a:cs typeface="Times New Roman" pitchFamily="18" charset="0"/>
              </a:rPr>
              <a:t>etc.</a:t>
            </a:r>
          </a:p>
          <a:p>
            <a:pPr algn="just"/>
            <a:r>
              <a:rPr lang="en-US" sz="2400" dirty="0" smtClean="0">
                <a:latin typeface="Times New Roman" pitchFamily="18" charset="0"/>
                <a:cs typeface="Times New Roman" pitchFamily="18" charset="0"/>
              </a:rPr>
              <a:t>They can be of any type based on its declaration.</a:t>
            </a:r>
          </a:p>
          <a:p>
            <a:pPr algn="just"/>
            <a:r>
              <a:rPr lang="en-US" sz="2400" dirty="0" smtClean="0">
                <a:latin typeface="Times New Roman" pitchFamily="18" charset="0"/>
                <a:cs typeface="Times New Roman" pitchFamily="18" charset="0"/>
              </a:rPr>
              <a:t>When program is executed, objects interact by sending messages at runtime. </a:t>
            </a:r>
          </a:p>
          <a:p>
            <a:r>
              <a:rPr lang="en-US" sz="2400" dirty="0" smtClean="0">
                <a:latin typeface="Times New Roman" pitchFamily="18" charset="0"/>
                <a:cs typeface="Times New Roman" pitchFamily="18" charset="0"/>
              </a:rPr>
              <a:t>Example 2: </a:t>
            </a:r>
          </a:p>
          <a:p>
            <a:pPr lvl="1"/>
            <a:r>
              <a:rPr lang="en-US" sz="2400" dirty="0" smtClean="0">
                <a:latin typeface="Times New Roman" pitchFamily="18" charset="0"/>
                <a:cs typeface="Times New Roman" pitchFamily="18" charset="0"/>
              </a:rPr>
              <a:t>Two objects namely, “customer”, “account”. Customer object may send a message to the account object requesting for bank balance. </a:t>
            </a:r>
            <a:endParaRPr lang="en-US" sz="2400" b="1" dirty="0" smtClean="0">
              <a:solidFill>
                <a:schemeClr val="accent1">
                  <a:lumMod val="60000"/>
                  <a:lumOff val="40000"/>
                </a:schemeClr>
              </a:solidFill>
            </a:endParaRPr>
          </a:p>
        </p:txBody>
      </p:sp>
      <p:sp>
        <p:nvSpPr>
          <p:cNvPr id="7" name="Title 1"/>
          <p:cNvSpPr>
            <a:spLocks noGrp="1"/>
          </p:cNvSpPr>
          <p:nvPr>
            <p:ph type="title"/>
          </p:nvPr>
        </p:nvSpPr>
        <p:spPr>
          <a:xfrm>
            <a:off x="457200" y="274638"/>
            <a:ext cx="8229600" cy="1143000"/>
          </a:xfrm>
        </p:spPr>
        <p:txBody>
          <a:bodyPr>
            <a:normAutofit/>
          </a:bodyPr>
          <a:lstStyle/>
          <a:p>
            <a:r>
              <a:rPr lang="en-US" b="1" dirty="0" smtClean="0">
                <a:latin typeface="Times New Roman" pitchFamily="18" charset="0"/>
                <a:cs typeface="Times New Roman" pitchFamily="18" charset="0"/>
              </a:rPr>
              <a:t>Objects</a:t>
            </a:r>
            <a:endParaRPr lang="en-US" b="1" dirty="0">
              <a:latin typeface="Times New Roman" pitchFamily="18" charset="0"/>
              <a:cs typeface="Times New Roman" pitchFamily="18" charset="0"/>
            </a:endParaRPr>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686800" cy="3581400"/>
          </a:xfrm>
        </p:spPr>
        <p:txBody>
          <a:bodyPr>
            <a:normAutofit/>
          </a:bodyPr>
          <a:lstStyle/>
          <a:p>
            <a:pPr algn="just"/>
            <a:r>
              <a:rPr lang="en-US" sz="2400" dirty="0" smtClean="0">
                <a:latin typeface="Times New Roman" pitchFamily="18" charset="0"/>
                <a:cs typeface="Times New Roman" pitchFamily="18" charset="0"/>
              </a:rPr>
              <a:t>Class is a collection of objects of similar type. </a:t>
            </a:r>
          </a:p>
          <a:p>
            <a:pPr algn="just"/>
            <a:r>
              <a:rPr lang="en-US" sz="2400" dirty="0" smtClean="0">
                <a:latin typeface="Times New Roman" pitchFamily="18" charset="0"/>
                <a:cs typeface="Times New Roman" pitchFamily="18" charset="0"/>
              </a:rPr>
              <a:t>Class is a way to bind the data and its associated functions together. </a:t>
            </a:r>
          </a:p>
          <a:p>
            <a:pPr algn="just"/>
            <a:r>
              <a:rPr lang="en-US" sz="2400" dirty="0" smtClean="0">
                <a:latin typeface="Times New Roman" pitchFamily="18" charset="0"/>
                <a:cs typeface="Times New Roman" pitchFamily="18" charset="0"/>
              </a:rPr>
              <a:t>Objects are basically variable of the class or an object is an instance of a class.</a:t>
            </a:r>
          </a:p>
          <a:p>
            <a:pPr algn="just"/>
            <a:r>
              <a:rPr lang="en-US" sz="2400" dirty="0" smtClean="0">
                <a:latin typeface="Times New Roman" pitchFamily="18" charset="0"/>
                <a:cs typeface="Times New Roman" pitchFamily="18" charset="0"/>
              </a:rPr>
              <a:t>Examples:</a:t>
            </a:r>
          </a:p>
          <a:p>
            <a:pPr lvl="1" algn="just"/>
            <a:r>
              <a:rPr lang="en-US" sz="2400" dirty="0" smtClean="0">
                <a:latin typeface="Times New Roman" pitchFamily="18" charset="0"/>
                <a:cs typeface="Times New Roman" pitchFamily="18" charset="0"/>
              </a:rPr>
              <a:t>Shape is a class and Rectangle, Square, Triangle are its objects.</a:t>
            </a:r>
          </a:p>
          <a:p>
            <a:pPr lvl="1" algn="just"/>
            <a:r>
              <a:rPr lang="en-US" sz="2400" dirty="0" smtClean="0">
                <a:latin typeface="Times New Roman" pitchFamily="18" charset="0"/>
                <a:cs typeface="Times New Roman" pitchFamily="18" charset="0"/>
              </a:rPr>
              <a:t> </a:t>
            </a:r>
          </a:p>
          <a:p>
            <a:pPr lvl="1" algn="just"/>
            <a:endParaRPr lang="en-US" sz="2400" dirty="0" smtClean="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normAutofit/>
          </a:bodyPr>
          <a:lstStyle/>
          <a:p>
            <a:r>
              <a:rPr lang="en-US" b="1" dirty="0" smtClean="0">
                <a:latin typeface="Times New Roman" pitchFamily="18" charset="0"/>
                <a:cs typeface="Times New Roman" pitchFamily="18" charset="0"/>
              </a:rPr>
              <a:t>Classes</a:t>
            </a:r>
            <a:endParaRPr lang="en-US" b="1" dirty="0">
              <a:latin typeface="Times New Roman" pitchFamily="18" charset="0"/>
              <a:cs typeface="Times New Roman" pitchFamily="18" charset="0"/>
            </a:endParaRPr>
          </a:p>
        </p:txBody>
      </p:sp>
      <p:cxnSp>
        <p:nvCxnSpPr>
          <p:cNvPr id="5" name="Straight Connector 4"/>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724" name="Picture 4" descr="Related image"/>
          <p:cNvPicPr>
            <a:picLocks noChangeAspect="1" noChangeArrowheads="1"/>
          </p:cNvPicPr>
          <p:nvPr/>
        </p:nvPicPr>
        <p:blipFill>
          <a:blip r:embed="rId2"/>
          <a:srcRect/>
          <a:stretch>
            <a:fillRect/>
          </a:stretch>
        </p:blipFill>
        <p:spPr bwMode="auto">
          <a:xfrm>
            <a:off x="2133600" y="4343400"/>
            <a:ext cx="4343400" cy="2317149"/>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1" y="274638"/>
            <a:ext cx="8382000" cy="1143000"/>
          </a:xfrm>
        </p:spPr>
        <p:txBody>
          <a:bodyPr>
            <a:normAutofit/>
          </a:bodyPr>
          <a:lstStyle/>
          <a:p>
            <a:pPr eaLnBrk="1" hangingPunct="1"/>
            <a:r>
              <a:rPr lang="en-US" sz="4000" b="1" dirty="0" smtClean="0">
                <a:latin typeface="Georgia" pitchFamily="18" charset="0"/>
              </a:rPr>
              <a:t>Abstraction</a:t>
            </a:r>
            <a:endParaRPr lang="en-US" sz="3600" dirty="0" smtClean="0">
              <a:latin typeface="Georgia" pitchFamily="18" charset="0"/>
            </a:endParaRPr>
          </a:p>
        </p:txBody>
      </p:sp>
      <p:sp>
        <p:nvSpPr>
          <p:cNvPr id="3075" name="Content Placeholder 2"/>
          <p:cNvSpPr>
            <a:spLocks noGrp="1"/>
          </p:cNvSpPr>
          <p:nvPr>
            <p:ph idx="1"/>
          </p:nvPr>
        </p:nvSpPr>
        <p:spPr>
          <a:xfrm>
            <a:off x="152400" y="1447801"/>
            <a:ext cx="8762999" cy="5181600"/>
          </a:xfrm>
        </p:spPr>
        <p:txBody>
          <a:bodyPr>
            <a:noAutofit/>
          </a:bodyPr>
          <a:lstStyle/>
          <a:p>
            <a:pPr algn="just">
              <a:buFontTx/>
              <a:buChar char="•"/>
            </a:pPr>
            <a:r>
              <a:rPr lang="en-US" sz="2400" i="1" dirty="0" smtClean="0">
                <a:latin typeface="Times New Roman" pitchFamily="18" charset="0"/>
                <a:cs typeface="Times New Roman" pitchFamily="18" charset="0"/>
              </a:rPr>
              <a:t>Providing only essential information</a:t>
            </a:r>
            <a:r>
              <a:rPr lang="en-US" sz="2400" dirty="0" smtClean="0">
                <a:latin typeface="Times New Roman" pitchFamily="18" charset="0"/>
                <a:cs typeface="Times New Roman" pitchFamily="18" charset="0"/>
              </a:rPr>
              <a:t> to the outside world i.e. to represent the needed information in program without presenting the details.</a:t>
            </a:r>
          </a:p>
          <a:p>
            <a:pPr algn="just">
              <a:buFontTx/>
              <a:buChar char="•"/>
            </a:pPr>
            <a:r>
              <a:rPr lang="en-US" sz="2400" dirty="0" smtClean="0">
                <a:latin typeface="Times New Roman" pitchFamily="18" charset="0"/>
                <a:cs typeface="Times New Roman" pitchFamily="18" charset="0"/>
              </a:rPr>
              <a:t>Data abstraction is a programming/ design technique that relies on the </a:t>
            </a:r>
            <a:r>
              <a:rPr lang="en-US" sz="2400" b="1" dirty="0" smtClean="0">
                <a:latin typeface="Times New Roman" pitchFamily="18" charset="0"/>
                <a:cs typeface="Times New Roman" pitchFamily="18" charset="0"/>
              </a:rPr>
              <a:t>separation of interface and implementation</a:t>
            </a:r>
            <a:r>
              <a:rPr lang="en-US" sz="2400" dirty="0" smtClean="0">
                <a:latin typeface="Times New Roman" pitchFamily="18" charset="0"/>
                <a:cs typeface="Times New Roman" pitchFamily="18" charset="0"/>
              </a:rPr>
              <a:t>.</a:t>
            </a:r>
          </a:p>
          <a:p>
            <a:pPr algn="just">
              <a:buFontTx/>
              <a:buChar char="•"/>
            </a:pPr>
            <a:r>
              <a:rPr lang="en-US" sz="2400" dirty="0" smtClean="0">
                <a:latin typeface="Times New Roman" pitchFamily="18" charset="0"/>
                <a:cs typeface="Times New Roman" pitchFamily="18" charset="0"/>
              </a:rPr>
              <a:t>In C++, they provide sufficient public methods to the outside world to play with the functionality of the object and to manipulate object data, i.e., state without actually knowing how class has been implemented internally.</a:t>
            </a:r>
          </a:p>
          <a:p>
            <a:pPr algn="just">
              <a:buFontTx/>
              <a:buChar char="•"/>
            </a:pPr>
            <a:endParaRPr lang="en-US" sz="2400" dirty="0" smtClean="0">
              <a:latin typeface="Times New Roman" pitchFamily="18" charset="0"/>
              <a:cs typeface="Times New Roman" pitchFamily="18" charset="0"/>
            </a:endParaRPr>
          </a:p>
          <a:p>
            <a:pPr algn="just">
              <a:buFontTx/>
              <a:buChar char="•"/>
            </a:pPr>
            <a:r>
              <a:rPr lang="en-IN" sz="2400" dirty="0" err="1" smtClean="0">
                <a:latin typeface="Georgia" pitchFamily="18" charset="0"/>
              </a:rPr>
              <a:t>Eg</a:t>
            </a:r>
            <a:r>
              <a:rPr lang="en-IN" sz="2400" dirty="0" smtClean="0">
                <a:latin typeface="Georgia" pitchFamily="18" charset="0"/>
              </a:rPr>
              <a:t>: While using an object (that is an instance of a class) the built in data types and the members in the class are ignored. This is known as </a:t>
            </a:r>
            <a:r>
              <a:rPr lang="en-IN" sz="2400" b="1" dirty="0" smtClean="0">
                <a:latin typeface="Georgia" pitchFamily="18" charset="0"/>
              </a:rPr>
              <a:t>data abstraction</a:t>
            </a:r>
            <a:r>
              <a:rPr lang="en-IN" sz="2400" dirty="0" smtClean="0">
                <a:latin typeface="Georgia" pitchFamily="18" charset="0"/>
              </a:rPr>
              <a:t>.</a:t>
            </a:r>
            <a:r>
              <a:rPr lang="en-IN" sz="2400" dirty="0" smtClean="0">
                <a:solidFill>
                  <a:srgbClr val="000000"/>
                </a:solidFill>
                <a:latin typeface="Georgia" pitchFamily="18" charset="0"/>
              </a:rPr>
              <a:t> </a:t>
            </a:r>
            <a:endParaRPr lang="en-US" sz="2400" dirty="0" smtClean="0">
              <a:latin typeface="Times New Roman" pitchFamily="18" charset="0"/>
              <a:cs typeface="Times New Roman" pitchFamily="18" charset="0"/>
            </a:endParaRPr>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1001" y="274638"/>
            <a:ext cx="8305800" cy="1143000"/>
          </a:xfrm>
        </p:spPr>
        <p:txBody>
          <a:bodyPr>
            <a:normAutofit/>
          </a:bodyPr>
          <a:lstStyle/>
          <a:p>
            <a:pPr eaLnBrk="1" hangingPunct="1"/>
            <a:r>
              <a:rPr lang="en-US" sz="4000" b="1" dirty="0" smtClean="0">
                <a:latin typeface="Georgia" pitchFamily="18" charset="0"/>
              </a:rPr>
              <a:t>Abstraction</a:t>
            </a:r>
            <a:endParaRPr lang="en-US" sz="3600" dirty="0" smtClean="0">
              <a:latin typeface="Georgia" pitchFamily="18" charset="0"/>
            </a:endParaRPr>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352426" y="1828800"/>
            <a:ext cx="8362950" cy="34099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1" y="274638"/>
            <a:ext cx="8382000" cy="1143000"/>
          </a:xfrm>
        </p:spPr>
        <p:txBody>
          <a:bodyPr>
            <a:normAutofit/>
          </a:bodyPr>
          <a:lstStyle/>
          <a:p>
            <a:pPr eaLnBrk="1" hangingPunct="1"/>
            <a:r>
              <a:rPr lang="en-US" sz="4000" b="1" dirty="0" smtClean="0">
                <a:latin typeface="Georgia" pitchFamily="18" charset="0"/>
              </a:rPr>
              <a:t>Encapsulation</a:t>
            </a:r>
            <a:endParaRPr lang="en-US" sz="3600" dirty="0" smtClean="0">
              <a:latin typeface="Georgia" pitchFamily="18" charset="0"/>
            </a:endParaRPr>
          </a:p>
        </p:txBody>
      </p:sp>
      <p:sp>
        <p:nvSpPr>
          <p:cNvPr id="3075" name="Content Placeholder 2"/>
          <p:cNvSpPr>
            <a:spLocks noGrp="1"/>
          </p:cNvSpPr>
          <p:nvPr>
            <p:ph idx="1"/>
          </p:nvPr>
        </p:nvSpPr>
        <p:spPr>
          <a:xfrm>
            <a:off x="428625" y="1447800"/>
            <a:ext cx="8229600" cy="5029199"/>
          </a:xfrm>
        </p:spPr>
        <p:txBody>
          <a:bodyPr>
            <a:noAutofit/>
          </a:bodyPr>
          <a:lstStyle/>
          <a:p>
            <a:pPr algn="just"/>
            <a:r>
              <a:rPr lang="en-US" sz="2400" dirty="0" smtClean="0">
                <a:latin typeface="Times New Roman" pitchFamily="18" charset="0"/>
                <a:cs typeface="Times New Roman" pitchFamily="18" charset="0"/>
              </a:rPr>
              <a:t>All C++ programs are composed of the following two fundamental elements:</a:t>
            </a:r>
          </a:p>
          <a:p>
            <a:pPr lvl="1" algn="just"/>
            <a:r>
              <a:rPr lang="en-US" sz="2000" b="1" dirty="0" smtClean="0">
                <a:latin typeface="Times New Roman" pitchFamily="18" charset="0"/>
                <a:cs typeface="Times New Roman" pitchFamily="18" charset="0"/>
              </a:rPr>
              <a:t>Program statements (code):</a:t>
            </a:r>
            <a:r>
              <a:rPr lang="en-US" sz="2000" dirty="0" smtClean="0">
                <a:latin typeface="Times New Roman" pitchFamily="18" charset="0"/>
                <a:cs typeface="Times New Roman" pitchFamily="18" charset="0"/>
              </a:rPr>
              <a:t> This is the part of a program that performs actions and they are called functions.</a:t>
            </a:r>
          </a:p>
          <a:p>
            <a:pPr lvl="1" algn="just"/>
            <a:r>
              <a:rPr lang="en-US" sz="2000" b="1" dirty="0" smtClean="0">
                <a:latin typeface="Times New Roman" pitchFamily="18" charset="0"/>
                <a:cs typeface="Times New Roman" pitchFamily="18" charset="0"/>
              </a:rPr>
              <a:t>Program data:</a:t>
            </a:r>
            <a:r>
              <a:rPr lang="en-US" sz="2000" dirty="0" smtClean="0">
                <a:latin typeface="Times New Roman" pitchFamily="18" charset="0"/>
                <a:cs typeface="Times New Roman" pitchFamily="18" charset="0"/>
              </a:rPr>
              <a:t> The data is the information of the program which affected by the program functions.</a:t>
            </a:r>
          </a:p>
          <a:p>
            <a:pPr lvl="1" algn="just"/>
            <a:endParaRPr lang="en-US" sz="2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Encapsulation is an Object Oriented Programming concept that binds together the data and functions that manipulate the data, and that keeps both safe from outside interference and misuse.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Data encapsulation led to the important OOP concept of </a:t>
            </a:r>
            <a:r>
              <a:rPr lang="en-US" sz="2400" b="1" dirty="0" smtClean="0">
                <a:latin typeface="Times New Roman" pitchFamily="18" charset="0"/>
                <a:cs typeface="Times New Roman" pitchFamily="18" charset="0"/>
              </a:rPr>
              <a:t>data hiding</a:t>
            </a:r>
            <a:r>
              <a:rPr lang="en-US" sz="2400" dirty="0" smtClean="0">
                <a:latin typeface="Times New Roman" pitchFamily="18" charset="0"/>
                <a:cs typeface="Times New Roman" pitchFamily="18" charset="0"/>
              </a:rPr>
              <a:t>.</a:t>
            </a:r>
          </a:p>
          <a:p>
            <a:pPr algn="just" eaLnBrk="1" hangingPunct="1"/>
            <a:endParaRPr lang="en-US" sz="2400" dirty="0" smtClean="0">
              <a:latin typeface="Times New Roman" pitchFamily="18" charset="0"/>
              <a:cs typeface="Times New Roman" pitchFamily="18" charset="0"/>
            </a:endParaRPr>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1001" y="274638"/>
            <a:ext cx="8305800" cy="1143000"/>
          </a:xfrm>
        </p:spPr>
        <p:txBody>
          <a:bodyPr>
            <a:normAutofit/>
          </a:bodyPr>
          <a:lstStyle/>
          <a:p>
            <a:pPr eaLnBrk="1" hangingPunct="1"/>
            <a:r>
              <a:rPr lang="en-US" sz="4000" b="1" dirty="0" smtClean="0">
                <a:latin typeface="Georgia" pitchFamily="18" charset="0"/>
              </a:rPr>
              <a:t>Encapsulation</a:t>
            </a:r>
            <a:endParaRPr lang="en-US" sz="3600" dirty="0" smtClean="0">
              <a:latin typeface="Georgia" pitchFamily="18" charset="0"/>
            </a:endParaRPr>
          </a:p>
        </p:txBody>
      </p:sp>
      <p:sp>
        <p:nvSpPr>
          <p:cNvPr id="3075" name="Content Placeholder 2"/>
          <p:cNvSpPr>
            <a:spLocks noGrp="1"/>
          </p:cNvSpPr>
          <p:nvPr>
            <p:ph idx="1"/>
          </p:nvPr>
        </p:nvSpPr>
        <p:spPr>
          <a:xfrm>
            <a:off x="428625" y="1447801"/>
            <a:ext cx="8229600" cy="4649788"/>
          </a:xfrm>
        </p:spPr>
        <p:txBody>
          <a:bodyPr>
            <a:noAutofit/>
          </a:bodyPr>
          <a:lstStyle/>
          <a:p>
            <a:pPr algn="just"/>
            <a:r>
              <a:rPr lang="en-US" sz="2400" dirty="0" smtClean="0">
                <a:latin typeface="Times New Roman" pitchFamily="18" charset="0"/>
                <a:cs typeface="Times New Roman" pitchFamily="18" charset="0"/>
              </a:rPr>
              <a:t>C++ supports the properties of encapsulation and data hiding through the creation of user-defined types, called </a:t>
            </a:r>
            <a:r>
              <a:rPr lang="en-US" sz="2400" b="1" dirty="0" smtClean="0">
                <a:latin typeface="Times New Roman" pitchFamily="18" charset="0"/>
                <a:cs typeface="Times New Roman" pitchFamily="18" charset="0"/>
              </a:rPr>
              <a:t>classes. </a:t>
            </a:r>
          </a:p>
          <a:p>
            <a:pPr algn="just"/>
            <a:r>
              <a:rPr lang="en-US" sz="2400" dirty="0" err="1"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a class can contain </a:t>
            </a:r>
          </a:p>
          <a:p>
            <a:pPr lvl="1" algn="just"/>
            <a:r>
              <a:rPr lang="en-US" sz="2400" b="1" dirty="0" smtClean="0">
                <a:latin typeface="Times New Roman" pitchFamily="18" charset="0"/>
                <a:cs typeface="Times New Roman" pitchFamily="18" charset="0"/>
              </a:rPr>
              <a:t>private, protected, public</a:t>
            </a:r>
            <a:r>
              <a:rPr lang="en-US" sz="2400" dirty="0" smtClean="0">
                <a:latin typeface="Times New Roman" pitchFamily="18" charset="0"/>
                <a:cs typeface="Times New Roman" pitchFamily="18" charset="0"/>
              </a:rPr>
              <a:t> members.</a:t>
            </a:r>
          </a:p>
          <a:p>
            <a:pPr lvl="1" algn="just"/>
            <a:endParaRPr lang="en-US" sz="2400" dirty="0" smtClean="0">
              <a:latin typeface="Times New Roman" pitchFamily="18" charset="0"/>
              <a:cs typeface="Times New Roman" pitchFamily="18" charset="0"/>
            </a:endParaRPr>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1" y="274638"/>
            <a:ext cx="8382000" cy="1143000"/>
          </a:xfrm>
        </p:spPr>
        <p:txBody>
          <a:bodyPr>
            <a:normAutofit/>
          </a:bodyPr>
          <a:lstStyle/>
          <a:p>
            <a:pPr eaLnBrk="1" hangingPunct="1"/>
            <a:r>
              <a:rPr lang="en-US" sz="4000" b="1" dirty="0" smtClean="0">
                <a:latin typeface="Georgia" pitchFamily="18" charset="0"/>
              </a:rPr>
              <a:t>Inheritance</a:t>
            </a:r>
            <a:endParaRPr lang="en-US" sz="3600" dirty="0" smtClean="0">
              <a:latin typeface="Georgia" pitchFamily="18" charset="0"/>
            </a:endParaRPr>
          </a:p>
        </p:txBody>
      </p:sp>
      <p:sp>
        <p:nvSpPr>
          <p:cNvPr id="3075" name="Content Placeholder 2"/>
          <p:cNvSpPr>
            <a:spLocks noGrp="1"/>
          </p:cNvSpPr>
          <p:nvPr>
            <p:ph idx="1"/>
          </p:nvPr>
        </p:nvSpPr>
        <p:spPr>
          <a:xfrm>
            <a:off x="428625" y="1571625"/>
            <a:ext cx="8229600" cy="4525963"/>
          </a:xfrm>
        </p:spPr>
        <p:txBody>
          <a:bodyPr/>
          <a:lstStyle/>
          <a:p>
            <a:pPr>
              <a:buFontTx/>
              <a:buChar char="•"/>
            </a:pPr>
            <a:endParaRPr lang="en-US" dirty="0" smtClean="0">
              <a:latin typeface="Times New Roman" pitchFamily="18" charset="0"/>
              <a:cs typeface="Times New Roman" pitchFamily="18" charset="0"/>
            </a:endParaRPr>
          </a:p>
          <a:p>
            <a:pPr>
              <a:buFont typeface="Arial" charset="0"/>
              <a:buNone/>
            </a:pPr>
            <a:endParaRPr lang="en-US" dirty="0" smtClean="0">
              <a:latin typeface="Times New Roman" pitchFamily="18" charset="0"/>
              <a:cs typeface="Times New Roman" pitchFamily="18" charset="0"/>
            </a:endParaRPr>
          </a:p>
          <a:p>
            <a:pPr eaLnBrk="1" hangingPunct="1">
              <a:buFont typeface="Arial" charset="0"/>
              <a:buNone/>
            </a:pPr>
            <a:endParaRPr lang="en-US" dirty="0" smtClean="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p:txBody>
      </p:sp>
      <p:sp>
        <p:nvSpPr>
          <p:cNvPr id="8" name="TextBox 7"/>
          <p:cNvSpPr txBox="1"/>
          <p:nvPr/>
        </p:nvSpPr>
        <p:spPr>
          <a:xfrm>
            <a:off x="304800" y="1371600"/>
            <a:ext cx="8382000" cy="5410712"/>
          </a:xfrm>
          <a:prstGeom prst="rect">
            <a:avLst/>
          </a:prstGeom>
          <a:noFill/>
        </p:spPr>
        <p:txBody>
          <a:bodyPr wrap="square" rtlCol="0">
            <a:spAutoFit/>
          </a:bodyPr>
          <a:lstStyle/>
          <a:p>
            <a:pPr marL="342900" indent="-342900" algn="just">
              <a:spcBef>
                <a:spcPct val="20000"/>
              </a:spcBef>
              <a:buFont typeface="Arial" pitchFamily="34" charset="0"/>
              <a:buChar char="•"/>
            </a:pPr>
            <a:r>
              <a:rPr lang="en-US" sz="2400" dirty="0" smtClean="0">
                <a:latin typeface="Times New Roman" pitchFamily="18" charset="0"/>
                <a:cs typeface="Times New Roman" pitchFamily="18" charset="0"/>
              </a:rPr>
              <a:t> Inheritance works on the basis of </a:t>
            </a:r>
            <a:r>
              <a:rPr lang="en-US" sz="2400" b="1" dirty="0" smtClean="0">
                <a:latin typeface="Times New Roman" pitchFamily="18" charset="0"/>
                <a:cs typeface="Times New Roman" pitchFamily="18" charset="0"/>
              </a:rPr>
              <a:t>re-usability</a:t>
            </a:r>
            <a:r>
              <a:rPr lang="en-US" sz="2400" dirty="0" smtClean="0">
                <a:latin typeface="Times New Roman" pitchFamily="18" charset="0"/>
                <a:cs typeface="Times New Roman" pitchFamily="18" charset="0"/>
              </a:rPr>
              <a:t>.</a:t>
            </a:r>
          </a:p>
          <a:p>
            <a:pPr marL="342900" indent="-342900" algn="just">
              <a:spcBef>
                <a:spcPct val="20000"/>
              </a:spcBef>
              <a:buFont typeface="Arial" pitchFamily="34" charset="0"/>
              <a:buChar char="•"/>
            </a:pPr>
            <a:endParaRPr lang="en-US" sz="2400" dirty="0" smtClean="0">
              <a:latin typeface="Times New Roman" pitchFamily="18" charset="0"/>
              <a:cs typeface="Times New Roman" pitchFamily="18" charset="0"/>
            </a:endParaRPr>
          </a:p>
          <a:p>
            <a:pPr marL="342900" indent="-342900" algn="just">
              <a:spcBef>
                <a:spcPct val="20000"/>
              </a:spcBef>
              <a:buFont typeface="Arial" pitchFamily="34" charset="0"/>
              <a:buChar char="•"/>
            </a:pPr>
            <a:r>
              <a:rPr lang="en-US" sz="2400" dirty="0" smtClean="0">
                <a:latin typeface="Times New Roman" pitchFamily="18" charset="0"/>
                <a:cs typeface="Times New Roman" pitchFamily="18" charset="0"/>
              </a:rPr>
              <a:t>This provides us an opportunity to reuse the code functionality and fast implementation time.</a:t>
            </a:r>
          </a:p>
          <a:p>
            <a:pPr marL="342900" indent="-342900" algn="just">
              <a:spcBef>
                <a:spcPct val="20000"/>
              </a:spcBef>
              <a:buFont typeface="Arial" pitchFamily="34" charset="0"/>
              <a:buChar char="•"/>
            </a:pPr>
            <a:endParaRPr lang="en-US" sz="2400" dirty="0" smtClean="0">
              <a:latin typeface="Times New Roman" pitchFamily="18" charset="0"/>
              <a:cs typeface="Times New Roman" pitchFamily="18" charset="0"/>
            </a:endParaRPr>
          </a:p>
          <a:p>
            <a:pPr marL="342900" indent="-342900" algn="just">
              <a:spcBef>
                <a:spcPct val="20000"/>
              </a:spcBef>
              <a:buFont typeface="Arial" pitchFamily="34" charset="0"/>
              <a:buChar char="•"/>
            </a:pPr>
            <a:r>
              <a:rPr lang="en-US" sz="2400" dirty="0" smtClean="0">
                <a:latin typeface="Times New Roman" pitchFamily="18" charset="0"/>
                <a:cs typeface="Times New Roman" pitchFamily="18" charset="0"/>
              </a:rPr>
              <a:t>When creating a class, instead of writing completely new data members and member functions, the programmer can designate that the new class should inherit the members of an existing class. This existing class is called the base class, and the new class is referred to as the derived class.</a:t>
            </a:r>
          </a:p>
          <a:p>
            <a:pPr marL="342900" indent="-342900" algn="just">
              <a:spcBef>
                <a:spcPct val="20000"/>
              </a:spcBef>
              <a:buFont typeface="Arial" pitchFamily="34" charset="0"/>
              <a:buChar char="•"/>
            </a:pPr>
            <a:endParaRPr lang="en-US" sz="2400" dirty="0" smtClean="0">
              <a:latin typeface="Times New Roman" pitchFamily="18" charset="0"/>
              <a:cs typeface="Times New Roman" pitchFamily="18" charset="0"/>
            </a:endParaRPr>
          </a:p>
          <a:p>
            <a:pPr marL="342900" indent="-342900" algn="just">
              <a:spcBef>
                <a:spcPct val="20000"/>
              </a:spcBef>
              <a:buFont typeface="Arial" pitchFamily="34" charset="0"/>
              <a:buChar char="•"/>
            </a:pPr>
            <a:r>
              <a:rPr lang="en-US" sz="2400" dirty="0" smtClean="0">
                <a:latin typeface="Times New Roman" pitchFamily="18" charset="0"/>
                <a:cs typeface="Times New Roman" pitchFamily="18" charset="0"/>
              </a:rPr>
              <a:t>The idea of inheritance implements the </a:t>
            </a:r>
            <a:r>
              <a:rPr lang="en-US" sz="2400" b="1" dirty="0" smtClean="0">
                <a:latin typeface="Times New Roman" pitchFamily="18" charset="0"/>
                <a:cs typeface="Times New Roman" pitchFamily="18" charset="0"/>
              </a:rPr>
              <a:t>is a</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relationship</a:t>
            </a:r>
            <a:r>
              <a:rPr lang="en-US" sz="2400" dirty="0" smtClean="0">
                <a:latin typeface="Times New Roman" pitchFamily="18" charset="0"/>
                <a:cs typeface="Times New Roman" pitchFamily="18" charset="0"/>
              </a:rPr>
              <a:t>. </a:t>
            </a:r>
          </a:p>
          <a:p>
            <a:pPr marL="342900" indent="-342900" algn="just">
              <a:spcBef>
                <a:spcPct val="20000"/>
              </a:spcBef>
              <a:buFont typeface="Arial" pitchFamily="34" charset="0"/>
              <a:buChar char="•"/>
            </a:pPr>
            <a:endParaRPr lang="en-US" sz="2400" dirty="0" smtClean="0">
              <a:latin typeface="Times New Roman" pitchFamily="18" charset="0"/>
              <a:cs typeface="Times New Roman" pitchFamily="18" charset="0"/>
            </a:endParaRPr>
          </a:p>
        </p:txBody>
      </p:sp>
      <p:cxnSp>
        <p:nvCxnSpPr>
          <p:cNvPr id="9" name="Straight Connector 8"/>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57916"/>
          </a:xfrm>
        </p:spPr>
        <p:txBody>
          <a:bodyPr>
            <a:normAutofit/>
          </a:bodyPr>
          <a:lstStyle/>
          <a:p>
            <a:pPr algn="just"/>
            <a:r>
              <a:rPr lang="en-IN" dirty="0" smtClean="0"/>
              <a:t>Internally, each of those components may be vastly complicated and engineered by different companies with different methods of design. But you don't need to know how the component works, what every chip on the board does, or how, when you press the ‘A’ key, an ‘A’ gets sent to your computer. As the assembler of the overall system, each component you use is a self-contained unit, and all you are interested in is how the units interact with each other. </a:t>
            </a:r>
          </a:p>
          <a:p>
            <a:pPr>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1" y="274638"/>
            <a:ext cx="8382000" cy="1143000"/>
          </a:xfrm>
        </p:spPr>
        <p:txBody>
          <a:bodyPr>
            <a:normAutofit/>
          </a:bodyPr>
          <a:lstStyle/>
          <a:p>
            <a:pPr eaLnBrk="1" hangingPunct="1"/>
            <a:r>
              <a:rPr lang="en-US" sz="4000" b="1" dirty="0" smtClean="0">
                <a:latin typeface="Georgia" pitchFamily="18" charset="0"/>
              </a:rPr>
              <a:t>Inheritance</a:t>
            </a:r>
            <a:endParaRPr lang="en-US" sz="3600" dirty="0" smtClean="0">
              <a:latin typeface="Georgia" pitchFamily="18" charset="0"/>
            </a:endParaRPr>
          </a:p>
        </p:txBody>
      </p:sp>
      <p:sp>
        <p:nvSpPr>
          <p:cNvPr id="3075" name="Content Placeholder 2"/>
          <p:cNvSpPr>
            <a:spLocks noGrp="1"/>
          </p:cNvSpPr>
          <p:nvPr>
            <p:ph idx="1"/>
          </p:nvPr>
        </p:nvSpPr>
        <p:spPr>
          <a:xfrm>
            <a:off x="428625" y="1571625"/>
            <a:ext cx="8229600" cy="4525963"/>
          </a:xfrm>
        </p:spPr>
        <p:txBody>
          <a:bodyPr/>
          <a:lstStyle/>
          <a:p>
            <a:pPr>
              <a:buFontTx/>
              <a:buChar char="•"/>
            </a:pPr>
            <a:endParaRPr lang="en-US" dirty="0" smtClean="0">
              <a:latin typeface="Times New Roman" pitchFamily="18" charset="0"/>
              <a:cs typeface="Times New Roman" pitchFamily="18" charset="0"/>
            </a:endParaRPr>
          </a:p>
          <a:p>
            <a:pPr>
              <a:buFont typeface="Arial" charset="0"/>
              <a:buNone/>
            </a:pPr>
            <a:endParaRPr lang="en-US" dirty="0" smtClean="0">
              <a:latin typeface="Times New Roman" pitchFamily="18" charset="0"/>
              <a:cs typeface="Times New Roman" pitchFamily="18" charset="0"/>
            </a:endParaRPr>
          </a:p>
          <a:p>
            <a:pPr eaLnBrk="1" hangingPunct="1">
              <a:buFont typeface="Arial" charset="0"/>
              <a:buNone/>
            </a:pPr>
            <a:endParaRPr lang="en-US" dirty="0" smtClean="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p:txBody>
      </p:sp>
      <p:pic>
        <p:nvPicPr>
          <p:cNvPr id="8" name="Picture 2" descr="http://younginc.site11.com/source/5895/images/fig108_01_0.jpg"/>
          <p:cNvPicPr>
            <a:picLocks noChangeAspect="1" noChangeArrowheads="1"/>
          </p:cNvPicPr>
          <p:nvPr/>
        </p:nvPicPr>
        <p:blipFill>
          <a:blip r:embed="rId2"/>
          <a:srcRect/>
          <a:stretch>
            <a:fillRect/>
          </a:stretch>
        </p:blipFill>
        <p:spPr bwMode="auto">
          <a:xfrm>
            <a:off x="609600" y="1752600"/>
            <a:ext cx="8077200" cy="4799077"/>
          </a:xfrm>
          <a:prstGeom prst="rect">
            <a:avLst/>
          </a:prstGeom>
          <a:noFill/>
        </p:spPr>
      </p:pic>
      <p:cxnSp>
        <p:nvCxnSpPr>
          <p:cNvPr id="9" name="Straight Connector 8"/>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1" y="274638"/>
            <a:ext cx="8382000" cy="1143000"/>
          </a:xfrm>
        </p:spPr>
        <p:txBody>
          <a:bodyPr>
            <a:normAutofit/>
          </a:bodyPr>
          <a:lstStyle/>
          <a:p>
            <a:pPr eaLnBrk="1" hangingPunct="1"/>
            <a:r>
              <a:rPr lang="en-US" sz="4000" b="1" dirty="0" smtClean="0">
                <a:latin typeface="Georgia" pitchFamily="18" charset="0"/>
              </a:rPr>
              <a:t>Polymorphism</a:t>
            </a:r>
            <a:endParaRPr lang="en-US" sz="3600" dirty="0" smtClean="0">
              <a:latin typeface="Georgia" pitchFamily="18" charset="0"/>
            </a:endParaRPr>
          </a:p>
        </p:txBody>
      </p:sp>
      <p:sp>
        <p:nvSpPr>
          <p:cNvPr id="3075" name="Content Placeholder 2"/>
          <p:cNvSpPr>
            <a:spLocks noGrp="1"/>
          </p:cNvSpPr>
          <p:nvPr>
            <p:ph idx="1"/>
          </p:nvPr>
        </p:nvSpPr>
        <p:spPr>
          <a:xfrm>
            <a:off x="304800" y="1571625"/>
            <a:ext cx="8353425" cy="5057775"/>
          </a:xfrm>
        </p:spPr>
        <p:txBody>
          <a:bodyPr>
            <a:normAutofit/>
          </a:bodyPr>
          <a:lstStyle/>
          <a:p>
            <a:pPr algn="just"/>
            <a:r>
              <a:rPr lang="en-US" sz="2400" i="1" dirty="0" smtClean="0">
                <a:latin typeface="Times New Roman" pitchFamily="18" charset="0"/>
                <a:cs typeface="Times New Roman" pitchFamily="18" charset="0"/>
              </a:rPr>
              <a:t>Poly</a:t>
            </a:r>
            <a:r>
              <a:rPr lang="en-US" sz="2400" dirty="0" smtClean="0">
                <a:latin typeface="Times New Roman" pitchFamily="18" charset="0"/>
                <a:cs typeface="Times New Roman" pitchFamily="18" charset="0"/>
              </a:rPr>
              <a:t> means </a:t>
            </a:r>
            <a:r>
              <a:rPr lang="en-US" sz="2400" b="1" dirty="0" smtClean="0">
                <a:latin typeface="Times New Roman" pitchFamily="18" charset="0"/>
                <a:cs typeface="Times New Roman" pitchFamily="18" charset="0"/>
              </a:rPr>
              <a:t>many</a:t>
            </a:r>
            <a:r>
              <a:rPr lang="en-US" sz="2400" dirty="0" smtClean="0">
                <a:latin typeface="Times New Roman" pitchFamily="18" charset="0"/>
                <a:cs typeface="Times New Roman" pitchFamily="18" charset="0"/>
              </a:rPr>
              <a:t> and </a:t>
            </a:r>
            <a:r>
              <a:rPr lang="en-US" sz="2400" i="1" dirty="0" err="1" smtClean="0">
                <a:latin typeface="Times New Roman" pitchFamily="18" charset="0"/>
                <a:cs typeface="Times New Roman" pitchFamily="18" charset="0"/>
              </a:rPr>
              <a:t>morphism</a:t>
            </a:r>
            <a:r>
              <a:rPr lang="en-US" sz="2400" dirty="0" smtClean="0">
                <a:latin typeface="Times New Roman" pitchFamily="18" charset="0"/>
                <a:cs typeface="Times New Roman" pitchFamily="18" charset="0"/>
              </a:rPr>
              <a:t> means </a:t>
            </a:r>
            <a:r>
              <a:rPr lang="en-US" sz="2400" b="1" dirty="0" smtClean="0">
                <a:latin typeface="Times New Roman" pitchFamily="18" charset="0"/>
                <a:cs typeface="Times New Roman" pitchFamily="18" charset="0"/>
              </a:rPr>
              <a:t>changing or alterable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word </a:t>
            </a:r>
            <a:r>
              <a:rPr lang="en-US" sz="2400" b="1" dirty="0" smtClean="0">
                <a:latin typeface="Times New Roman" pitchFamily="18" charset="0"/>
                <a:cs typeface="Times New Roman" pitchFamily="18" charset="0"/>
              </a:rPr>
              <a:t>polymorphism</a:t>
            </a:r>
            <a:r>
              <a:rPr lang="en-US" sz="2400" dirty="0" smtClean="0">
                <a:latin typeface="Times New Roman" pitchFamily="18" charset="0"/>
                <a:cs typeface="Times New Roman" pitchFamily="18" charset="0"/>
              </a:rPr>
              <a:t> means having </a:t>
            </a:r>
            <a:r>
              <a:rPr lang="en-US" sz="2400" i="1" dirty="0" smtClean="0">
                <a:latin typeface="Times New Roman" pitchFamily="18" charset="0"/>
                <a:cs typeface="Times New Roman" pitchFamily="18" charset="0"/>
              </a:rPr>
              <a:t>many forms</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eaLnBrk="1" hangingPunct="1"/>
            <a:endParaRPr lang="en-US" sz="2400" dirty="0" smtClean="0">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2"/>
          <a:srcRect/>
          <a:stretch>
            <a:fillRect/>
          </a:stretch>
        </p:blipFill>
        <p:spPr bwMode="auto">
          <a:xfrm>
            <a:off x="1295400" y="2666999"/>
            <a:ext cx="6388677" cy="3886201"/>
          </a:xfrm>
          <a:prstGeom prst="rect">
            <a:avLst/>
          </a:prstGeom>
          <a:noFill/>
          <a:ln w="9525">
            <a:noFill/>
            <a:miter lim="800000"/>
            <a:headEnd/>
            <a:tailEnd/>
          </a:ln>
          <a:effectLst/>
        </p:spPr>
      </p:pic>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1" y="274638"/>
            <a:ext cx="8382000" cy="1143000"/>
          </a:xfrm>
        </p:spPr>
        <p:txBody>
          <a:bodyPr>
            <a:normAutofit/>
          </a:bodyPr>
          <a:lstStyle/>
          <a:p>
            <a:pPr eaLnBrk="1" hangingPunct="1"/>
            <a:r>
              <a:rPr lang="en-US" sz="4000" b="1" dirty="0" smtClean="0">
                <a:latin typeface="Georgia" pitchFamily="18" charset="0"/>
              </a:rPr>
              <a:t>Polymorphism</a:t>
            </a:r>
            <a:endParaRPr lang="en-US" sz="3600" dirty="0" smtClean="0">
              <a:latin typeface="Georgia" pitchFamily="18" charset="0"/>
            </a:endParaRPr>
          </a:p>
        </p:txBody>
      </p:sp>
      <p:sp>
        <p:nvSpPr>
          <p:cNvPr id="3075" name="Content Placeholder 2"/>
          <p:cNvSpPr>
            <a:spLocks noGrp="1"/>
          </p:cNvSpPr>
          <p:nvPr>
            <p:ph idx="1"/>
          </p:nvPr>
        </p:nvSpPr>
        <p:spPr>
          <a:xfrm>
            <a:off x="304800" y="1571625"/>
            <a:ext cx="8353425" cy="5057775"/>
          </a:xfrm>
        </p:spPr>
        <p:txBody>
          <a:bodyPr>
            <a:normAutofit/>
          </a:bodyPr>
          <a:lstStyle/>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 polymorphism means that a call to a member function will cause a different function to be executed depending on the type of object that invokes the function.</a:t>
            </a:r>
          </a:p>
          <a:p>
            <a:pPr algn="just" eaLnBrk="1" hangingPunct="1"/>
            <a:endParaRPr lang="en-US" sz="2400" dirty="0" smtClean="0">
              <a:latin typeface="Times New Roman" pitchFamily="18" charset="0"/>
              <a:cs typeface="Times New Roman" pitchFamily="18" charset="0"/>
            </a:endParaRPr>
          </a:p>
        </p:txBody>
      </p:sp>
      <p:pic>
        <p:nvPicPr>
          <p:cNvPr id="2050" name="Picture 2" descr="http://i.stack.imgur.com/6Ks3t.png"/>
          <p:cNvPicPr>
            <a:picLocks noChangeAspect="1" noChangeArrowheads="1"/>
          </p:cNvPicPr>
          <p:nvPr/>
        </p:nvPicPr>
        <p:blipFill>
          <a:blip r:embed="rId2"/>
          <a:srcRect/>
          <a:stretch>
            <a:fillRect/>
          </a:stretch>
        </p:blipFill>
        <p:spPr bwMode="auto">
          <a:xfrm>
            <a:off x="1295400" y="1752600"/>
            <a:ext cx="6153150" cy="2124075"/>
          </a:xfrm>
          <a:prstGeom prst="rect">
            <a:avLst/>
          </a:prstGeom>
          <a:noFill/>
        </p:spPr>
      </p:pic>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990600"/>
          </a:xfrm>
        </p:spPr>
        <p:txBody>
          <a:bodyPr>
            <a:normAutofit/>
          </a:bodyPr>
          <a:lstStyle/>
          <a:p>
            <a:r>
              <a:rPr lang="en-US" sz="4000" b="1" dirty="0" smtClean="0">
                <a:latin typeface="Georgia" pitchFamily="18" charset="0"/>
              </a:rPr>
              <a:t>Dynamic Binding</a:t>
            </a:r>
            <a:endParaRPr lang="en-US" sz="4000" b="1" dirty="0">
              <a:latin typeface="Georgia"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Binding refers to the linking of a procedure call to the code to be executed in response to the call.</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Dynamic binding (</a:t>
            </a:r>
            <a:r>
              <a:rPr lang="en-US" sz="2800" i="1" dirty="0" smtClean="0">
                <a:latin typeface="Times New Roman" pitchFamily="18" charset="0"/>
                <a:cs typeface="Times New Roman" pitchFamily="18" charset="0"/>
              </a:rPr>
              <a:t>late binding</a:t>
            </a:r>
            <a:r>
              <a:rPr lang="en-US" sz="2800" dirty="0" smtClean="0">
                <a:latin typeface="Times New Roman" pitchFamily="18" charset="0"/>
                <a:cs typeface="Times New Roman" pitchFamily="18" charset="0"/>
              </a:rPr>
              <a:t>) means that the code associated with a given procedure call is </a:t>
            </a:r>
            <a:r>
              <a:rPr lang="en-US" sz="2800" b="1" dirty="0" smtClean="0">
                <a:latin typeface="Times New Roman" pitchFamily="18" charset="0"/>
                <a:cs typeface="Times New Roman" pitchFamily="18" charset="0"/>
              </a:rPr>
              <a:t>not</a:t>
            </a:r>
            <a:r>
              <a:rPr lang="en-US" sz="2800" dirty="0" smtClean="0">
                <a:latin typeface="Times New Roman" pitchFamily="18" charset="0"/>
                <a:cs typeface="Times New Roman" pitchFamily="18" charset="0"/>
              </a:rPr>
              <a:t> known until the </a:t>
            </a:r>
            <a:r>
              <a:rPr lang="en-US" sz="2800" b="1" dirty="0" smtClean="0">
                <a:latin typeface="Times New Roman" pitchFamily="18" charset="0"/>
                <a:cs typeface="Times New Roman" pitchFamily="18" charset="0"/>
              </a:rPr>
              <a:t>time of the call at run-time</a:t>
            </a:r>
            <a:r>
              <a:rPr lang="en-US" sz="2800" dirty="0" smtClean="0">
                <a:latin typeface="Times New Roman" pitchFamily="18" charset="0"/>
                <a:cs typeface="Times New Roman" pitchFamily="18" charset="0"/>
              </a:rPr>
              <a:t>.</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Associated with </a:t>
            </a:r>
            <a:r>
              <a:rPr lang="en-US" sz="2800" i="1" dirty="0" smtClean="0">
                <a:latin typeface="Times New Roman" pitchFamily="18" charset="0"/>
                <a:cs typeface="Times New Roman" pitchFamily="18" charset="0"/>
              </a:rPr>
              <a:t>polymorphism</a:t>
            </a:r>
            <a:r>
              <a:rPr lang="en-US" sz="2800" dirty="0" smtClean="0">
                <a:latin typeface="Times New Roman" pitchFamily="18" charset="0"/>
                <a:cs typeface="Times New Roman" pitchFamily="18" charset="0"/>
              </a:rPr>
              <a:t> and </a:t>
            </a:r>
            <a:r>
              <a:rPr lang="en-US" sz="2800" i="1" dirty="0" smtClean="0">
                <a:latin typeface="Times New Roman" pitchFamily="18" charset="0"/>
                <a:cs typeface="Times New Roman" pitchFamily="18" charset="0"/>
              </a:rPr>
              <a:t>inheritance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cxnSp>
        <p:nvCxnSpPr>
          <p:cNvPr id="11" name="Straight Connector 10"/>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10600" cy="990600"/>
          </a:xfrm>
        </p:spPr>
        <p:txBody>
          <a:bodyPr>
            <a:normAutofit/>
          </a:bodyPr>
          <a:lstStyle/>
          <a:p>
            <a:r>
              <a:rPr lang="en-US" sz="4000" b="1" dirty="0" smtClean="0">
                <a:latin typeface="Georgia" pitchFamily="18" charset="0"/>
              </a:rPr>
              <a:t>Message Passing</a:t>
            </a:r>
            <a:endParaRPr lang="en-US" sz="4000" b="1" dirty="0">
              <a:latin typeface="Georgia"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OOPs consists of a set of objects that communicate with each other.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involves following steps:</a:t>
            </a:r>
          </a:p>
          <a:p>
            <a:pPr lvl="1" algn="just"/>
            <a:r>
              <a:rPr lang="en-US" sz="2000" i="1" dirty="0" smtClean="0">
                <a:latin typeface="Times New Roman" pitchFamily="18" charset="0"/>
                <a:cs typeface="Times New Roman" pitchFamily="18" charset="0"/>
              </a:rPr>
              <a:t>Creating classes </a:t>
            </a:r>
            <a:r>
              <a:rPr lang="en-US" sz="2000" dirty="0" smtClean="0">
                <a:latin typeface="Times New Roman" pitchFamily="18" charset="0"/>
                <a:cs typeface="Times New Roman" pitchFamily="18" charset="0"/>
              </a:rPr>
              <a:t>that define objects and their behavior</a:t>
            </a:r>
          </a:p>
          <a:p>
            <a:pPr lvl="1" algn="just"/>
            <a:r>
              <a:rPr lang="en-US" sz="2000" i="1" dirty="0" smtClean="0">
                <a:latin typeface="Times New Roman" pitchFamily="18" charset="0"/>
                <a:cs typeface="Times New Roman" pitchFamily="18" charset="0"/>
              </a:rPr>
              <a:t>Creating objects </a:t>
            </a:r>
            <a:r>
              <a:rPr lang="en-US" sz="2000" dirty="0" smtClean="0">
                <a:latin typeface="Times New Roman" pitchFamily="18" charset="0"/>
                <a:cs typeface="Times New Roman" pitchFamily="18" charset="0"/>
              </a:rPr>
              <a:t>from class definitions.</a:t>
            </a:r>
          </a:p>
          <a:p>
            <a:pPr lvl="1" algn="just"/>
            <a:r>
              <a:rPr lang="en-US" sz="2000" dirty="0" smtClean="0">
                <a:latin typeface="Times New Roman" pitchFamily="18" charset="0"/>
                <a:cs typeface="Times New Roman" pitchFamily="18" charset="0"/>
              </a:rPr>
              <a:t>Establishing </a:t>
            </a:r>
            <a:r>
              <a:rPr lang="en-US" sz="2000" i="1" dirty="0" smtClean="0">
                <a:latin typeface="Times New Roman" pitchFamily="18" charset="0"/>
                <a:cs typeface="Times New Roman" pitchFamily="18" charset="0"/>
              </a:rPr>
              <a:t>communication</a:t>
            </a:r>
            <a:r>
              <a:rPr lang="en-US" sz="2000" dirty="0" smtClean="0">
                <a:latin typeface="Times New Roman" pitchFamily="18" charset="0"/>
                <a:cs typeface="Times New Roman" pitchFamily="18" charset="0"/>
              </a:rPr>
              <a:t> among </a:t>
            </a:r>
            <a:r>
              <a:rPr lang="en-US" sz="2000" i="1" dirty="0" smtClean="0">
                <a:latin typeface="Times New Roman" pitchFamily="18" charset="0"/>
                <a:cs typeface="Times New Roman" pitchFamily="18" charset="0"/>
              </a:rPr>
              <a:t>objects</a:t>
            </a:r>
            <a:r>
              <a:rPr lang="en-US" sz="2000" dirty="0" smtClean="0">
                <a:latin typeface="Times New Roman" pitchFamily="18" charset="0"/>
                <a:cs typeface="Times New Roman" pitchFamily="18" charset="0"/>
              </a:rPr>
              <a:t> </a:t>
            </a:r>
          </a:p>
          <a:p>
            <a:pPr lvl="1"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message for an object is a </a:t>
            </a:r>
            <a:r>
              <a:rPr lang="en-US" sz="2400" b="1" dirty="0" smtClean="0">
                <a:latin typeface="Times New Roman" pitchFamily="18" charset="0"/>
                <a:cs typeface="Times New Roman" pitchFamily="18" charset="0"/>
              </a:rPr>
              <a:t>request for execution of a procedure</a:t>
            </a:r>
            <a:r>
              <a:rPr lang="en-US" sz="2400" dirty="0" smtClean="0">
                <a:latin typeface="Times New Roman" pitchFamily="18" charset="0"/>
                <a:cs typeface="Times New Roman" pitchFamily="18" charset="0"/>
              </a:rPr>
              <a:t>, and therefore will </a:t>
            </a:r>
            <a:r>
              <a:rPr lang="en-US" sz="2400" b="1" dirty="0" smtClean="0">
                <a:latin typeface="Times New Roman" pitchFamily="18" charset="0"/>
                <a:cs typeface="Times New Roman" pitchFamily="18" charset="0"/>
              </a:rPr>
              <a:t>invoke a function </a:t>
            </a:r>
            <a:r>
              <a:rPr lang="en-US" sz="2400" dirty="0" smtClean="0">
                <a:latin typeface="Times New Roman" pitchFamily="18" charset="0"/>
                <a:cs typeface="Times New Roman" pitchFamily="18" charset="0"/>
              </a:rPr>
              <a:t>(procedure) in the receiving object that generates the desired result.</a:t>
            </a:r>
            <a:endParaRPr lang="en-US" sz="2400" dirty="0">
              <a:latin typeface="Times New Roman" pitchFamily="18" charset="0"/>
              <a:cs typeface="Times New Roman" pitchFamily="18" charset="0"/>
            </a:endParaRPr>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990600"/>
          </a:xfrm>
        </p:spPr>
        <p:txBody>
          <a:bodyPr>
            <a:normAutofit/>
          </a:bodyPr>
          <a:lstStyle/>
          <a:p>
            <a:r>
              <a:rPr lang="en-US" sz="4000" b="1" dirty="0" smtClean="0">
                <a:latin typeface="Georgia" pitchFamily="18" charset="0"/>
              </a:rPr>
              <a:t>Message Passing</a:t>
            </a:r>
            <a:endParaRPr lang="en-US" sz="4000" b="1" dirty="0">
              <a:latin typeface="Georgia"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Message passing involves specifying the name of the object, the name of the function (message) and the information to be sent.</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219200" y="2895600"/>
            <a:ext cx="7280189" cy="3200400"/>
          </a:xfrm>
          <a:prstGeom prst="rect">
            <a:avLst/>
          </a:prstGeom>
          <a:noFill/>
          <a:ln w="9525">
            <a:noFill/>
            <a:miter lim="800000"/>
            <a:headEnd/>
            <a:tailEnd/>
          </a:ln>
          <a:effectLst/>
        </p:spPr>
      </p:pic>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62200"/>
            <a:ext cx="8229600" cy="1143000"/>
          </a:xfrm>
          <a:ln w="38100">
            <a:solidFill>
              <a:schemeClr val="accent1"/>
            </a:solidFill>
          </a:ln>
        </p:spPr>
        <p:txBody>
          <a:bodyPr/>
          <a:lstStyle/>
          <a:p>
            <a:r>
              <a:rPr lang="en-US" b="1" dirty="0" smtClean="0">
                <a:latin typeface="Times New Roman" pitchFamily="18" charset="0"/>
                <a:cs typeface="Times New Roman" pitchFamily="18" charset="0"/>
              </a:rPr>
              <a:t>Difference between C and C++</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Difference between C and C++</a:t>
            </a:r>
            <a:endParaRPr lang="en-US"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1" cy="4790440"/>
        </p:xfrm>
        <a:graphic>
          <a:graphicData uri="http://schemas.openxmlformats.org/drawingml/2006/table">
            <a:tbl>
              <a:tblPr firstRow="1" bandRow="1">
                <a:tableStyleId>{5C22544A-7EE6-4342-B048-85BDC9FD1C3A}</a:tableStyleId>
              </a:tblPr>
              <a:tblGrid>
                <a:gridCol w="762000"/>
                <a:gridCol w="3429000"/>
                <a:gridCol w="4038601"/>
              </a:tblGrid>
              <a:tr h="370840">
                <a:tc>
                  <a:txBody>
                    <a:bodyPr/>
                    <a:lstStyle/>
                    <a:p>
                      <a:pPr algn="ctr"/>
                      <a:r>
                        <a:rPr lang="en-US" dirty="0" smtClean="0">
                          <a:latin typeface="Times New Roman" pitchFamily="18" charset="0"/>
                          <a:cs typeface="Times New Roman" pitchFamily="18" charset="0"/>
                        </a:rPr>
                        <a:t>S. No.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Procedural</a:t>
                      </a:r>
                      <a:r>
                        <a:rPr lang="en-US" baseline="0" dirty="0" smtClean="0">
                          <a:latin typeface="Times New Roman" pitchFamily="18" charset="0"/>
                          <a:cs typeface="Times New Roman" pitchFamily="18" charset="0"/>
                        </a:rPr>
                        <a:t> Programming (C)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Object Oriented Programming (C++)</a:t>
                      </a:r>
                      <a:endParaRPr lang="en-US"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1</a:t>
                      </a:r>
                      <a:endParaRPr lang="en-US" sz="2000" b="1"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Emphasis</a:t>
                      </a:r>
                      <a:r>
                        <a:rPr lang="en-US" sz="2000" baseline="0" dirty="0" smtClean="0">
                          <a:latin typeface="Times New Roman" pitchFamily="18" charset="0"/>
                          <a:cs typeface="Times New Roman" pitchFamily="18" charset="0"/>
                        </a:rPr>
                        <a:t> is on doing things (algorithms).</a:t>
                      </a:r>
                      <a:endParaRPr lang="en-US"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Emphasis is on data rather than procedure.</a:t>
                      </a:r>
                      <a:endParaRPr lang="en-US"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2</a:t>
                      </a:r>
                      <a:endParaRPr lang="en-US" sz="2000" b="1"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Large programs</a:t>
                      </a:r>
                      <a:r>
                        <a:rPr lang="en-US" sz="2000" baseline="0" dirty="0" smtClean="0">
                          <a:latin typeface="Times New Roman" pitchFamily="18" charset="0"/>
                          <a:cs typeface="Times New Roman" pitchFamily="18" charset="0"/>
                        </a:rPr>
                        <a:t> are divided into smaller programs in the form of functions.</a:t>
                      </a:r>
                      <a:endParaRPr lang="en-US"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Programs are divided</a:t>
                      </a:r>
                      <a:r>
                        <a:rPr lang="en-US" sz="2000" baseline="0" dirty="0" smtClean="0">
                          <a:latin typeface="Times New Roman" pitchFamily="18" charset="0"/>
                          <a:cs typeface="Times New Roman" pitchFamily="18" charset="0"/>
                        </a:rPr>
                        <a:t> into objects.</a:t>
                      </a:r>
                    </a:p>
                    <a:p>
                      <a:pPr algn="just"/>
                      <a:r>
                        <a:rPr lang="en-US" sz="2000" baseline="0" dirty="0" smtClean="0">
                          <a:latin typeface="Times New Roman" pitchFamily="18" charset="0"/>
                          <a:cs typeface="Times New Roman" pitchFamily="18" charset="0"/>
                        </a:rPr>
                        <a:t>Functions that operate together are tied together in the data structure.</a:t>
                      </a:r>
                      <a:endParaRPr lang="en-US"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3</a:t>
                      </a:r>
                      <a:endParaRPr lang="en-US" sz="2000" b="1"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Most of the functions share global data.</a:t>
                      </a:r>
                      <a:endParaRPr lang="en-US"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Data is mostly</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hidden</a:t>
                      </a:r>
                      <a:r>
                        <a:rPr lang="en-US" sz="2000" baseline="0" dirty="0" smtClean="0">
                          <a:latin typeface="Times New Roman" pitchFamily="18" charset="0"/>
                          <a:cs typeface="Times New Roman" pitchFamily="18" charset="0"/>
                        </a:rPr>
                        <a:t> and cannot be accessed by external functions.</a:t>
                      </a:r>
                      <a:endParaRPr lang="en-US"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4</a:t>
                      </a:r>
                      <a:endParaRPr lang="en-US" sz="2000" b="1"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Data move</a:t>
                      </a:r>
                      <a:r>
                        <a:rPr lang="en-US" sz="2000" baseline="0" dirty="0" smtClean="0">
                          <a:latin typeface="Times New Roman" pitchFamily="18" charset="0"/>
                          <a:cs typeface="Times New Roman" pitchFamily="18" charset="0"/>
                        </a:rPr>
                        <a:t> openly around the system from function to function. </a:t>
                      </a:r>
                      <a:r>
                        <a:rPr lang="en-US" sz="2000" dirty="0" smtClean="0">
                          <a:latin typeface="Times New Roman" pitchFamily="18" charset="0"/>
                          <a:cs typeface="Times New Roman" pitchFamily="18" charset="0"/>
                        </a:rPr>
                        <a:t>Functions transform data from one form to another.</a:t>
                      </a:r>
                    </a:p>
                  </a:txBody>
                  <a:tcPr/>
                </a:tc>
                <a:tc>
                  <a:txBody>
                    <a:bodyPr/>
                    <a:lstStyle/>
                    <a:p>
                      <a:pPr algn="just"/>
                      <a:r>
                        <a:rPr lang="en-US" sz="2000" dirty="0" smtClean="0">
                          <a:latin typeface="Times New Roman" pitchFamily="18" charset="0"/>
                          <a:cs typeface="Times New Roman" pitchFamily="18" charset="0"/>
                        </a:rPr>
                        <a:t>Objects may communicate with each other through</a:t>
                      </a:r>
                      <a:r>
                        <a:rPr lang="en-US" sz="2000" baseline="0" dirty="0" smtClean="0">
                          <a:latin typeface="Times New Roman" pitchFamily="18" charset="0"/>
                          <a:cs typeface="Times New Roman" pitchFamily="18" charset="0"/>
                        </a:rPr>
                        <a:t> functions. New data and functions can be easily added wherever necessary.</a:t>
                      </a:r>
                      <a:endParaRPr lang="en-US"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5</a:t>
                      </a:r>
                      <a:endParaRPr lang="en-US" sz="2000" b="1"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Employs top-down approach in program design.</a:t>
                      </a:r>
                      <a:endParaRPr lang="en-US"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Follow bottom-up</a:t>
                      </a:r>
                      <a:r>
                        <a:rPr lang="en-US" sz="2000" baseline="0" dirty="0" smtClean="0">
                          <a:latin typeface="Times New Roman" pitchFamily="18" charset="0"/>
                          <a:cs typeface="Times New Roman" pitchFamily="18" charset="0"/>
                        </a:rPr>
                        <a:t> approach </a:t>
                      </a:r>
                      <a:r>
                        <a:rPr lang="en-US" sz="2000" dirty="0" smtClean="0">
                          <a:latin typeface="Times New Roman" pitchFamily="18" charset="0"/>
                          <a:cs typeface="Times New Roman" pitchFamily="18" charset="0"/>
                        </a:rPr>
                        <a:t> in program design.</a:t>
                      </a:r>
                      <a:endParaRPr lang="en-US" sz="2000" dirty="0">
                        <a:latin typeface="Times New Roman" pitchFamily="18" charset="0"/>
                        <a:cs typeface="Times New Roman" pitchFamily="18" charset="0"/>
                      </a:endParaRPr>
                    </a:p>
                  </a:txBody>
                  <a:tcPr/>
                </a:tc>
              </a:tr>
            </a:tbl>
          </a:graphicData>
        </a:graphic>
      </p:graphicFrame>
      <p:cxnSp>
        <p:nvCxnSpPr>
          <p:cNvPr id="6" name="Straight Connector 5"/>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2"/>
          <a:srcRect/>
          <a:stretch>
            <a:fillRect/>
          </a:stretch>
        </p:blipFill>
        <p:spPr bwMode="auto">
          <a:xfrm>
            <a:off x="228600" y="1905000"/>
            <a:ext cx="4280170" cy="41148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Difference between C and C++</a:t>
            </a:r>
            <a:endParaRPr lang="en-US" sz="4000" b="1" dirty="0">
              <a:latin typeface="Times New Roman" pitchFamily="18" charset="0"/>
              <a:cs typeface="Times New Roman" pitchFamily="18" charset="0"/>
            </a:endParaRPr>
          </a:p>
        </p:txBody>
      </p:sp>
      <p:pic>
        <p:nvPicPr>
          <p:cNvPr id="21508" name="Picture 4"/>
          <p:cNvPicPr>
            <a:picLocks noChangeAspect="1" noChangeArrowheads="1"/>
          </p:cNvPicPr>
          <p:nvPr/>
        </p:nvPicPr>
        <p:blipFill>
          <a:blip r:embed="rId3"/>
          <a:srcRect/>
          <a:stretch>
            <a:fillRect/>
          </a:stretch>
        </p:blipFill>
        <p:spPr bwMode="auto">
          <a:xfrm>
            <a:off x="4846326" y="1905000"/>
            <a:ext cx="3792849" cy="3657600"/>
          </a:xfrm>
          <a:prstGeom prst="rect">
            <a:avLst/>
          </a:prstGeom>
          <a:noFill/>
          <a:ln w="9525">
            <a:noFill/>
            <a:miter lim="800000"/>
            <a:headEnd/>
            <a:tailEnd/>
          </a:ln>
          <a:effectLst/>
        </p:spPr>
      </p:pic>
      <p:cxnSp>
        <p:nvCxnSpPr>
          <p:cNvPr id="10" name="Straight Connector 9"/>
          <p:cNvCxnSpPr/>
          <p:nvPr/>
        </p:nvCxnSpPr>
        <p:spPr>
          <a:xfrm rot="5400000">
            <a:off x="1790700" y="4076700"/>
            <a:ext cx="5562600" cy="1588"/>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5867400"/>
            <a:ext cx="39624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Functioning of Procedural Language</a:t>
            </a:r>
            <a:endParaRPr lang="en-US" b="1" dirty="0">
              <a:latin typeface="Times New Roman" pitchFamily="18" charset="0"/>
              <a:cs typeface="Times New Roman" pitchFamily="18" charset="0"/>
            </a:endParaRPr>
          </a:p>
        </p:txBody>
      </p:sp>
      <p:sp>
        <p:nvSpPr>
          <p:cNvPr id="8" name="TextBox 7"/>
          <p:cNvSpPr txBox="1"/>
          <p:nvPr/>
        </p:nvSpPr>
        <p:spPr>
          <a:xfrm>
            <a:off x="4800600" y="5867400"/>
            <a:ext cx="396240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Functioning of Object Oriented Programming Language</a:t>
            </a:r>
            <a:endParaRPr lang="en-US" b="1" dirty="0">
              <a:latin typeface="Times New Roman" pitchFamily="18" charset="0"/>
              <a:cs typeface="Times New Roman" pitchFamily="18" charset="0"/>
            </a:endParaRPr>
          </a:p>
        </p:txBody>
      </p:sp>
      <p:cxnSp>
        <p:nvCxnSpPr>
          <p:cNvPr id="9" name="Straight Connector 8"/>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A class is an extension of the idea of structure used in C.</a:t>
            </a:r>
          </a:p>
          <a:p>
            <a:pPr algn="just"/>
            <a:r>
              <a:rPr lang="en-US" sz="2800" dirty="0" smtClean="0">
                <a:latin typeface="Times New Roman" pitchFamily="18" charset="0"/>
                <a:cs typeface="Times New Roman" pitchFamily="18" charset="0"/>
              </a:rPr>
              <a:t>A new way of creating and implementing user-defined data type.</a:t>
            </a:r>
          </a:p>
        </p:txBody>
      </p:sp>
      <p:sp>
        <p:nvSpPr>
          <p:cNvPr id="8" name="Title 1"/>
          <p:cNvSpPr>
            <a:spLocks noGrp="1"/>
          </p:cNvSpPr>
          <p:nvPr>
            <p:ph type="title"/>
          </p:nvPr>
        </p:nvSpPr>
        <p:spPr>
          <a:xfrm>
            <a:off x="457200" y="274638"/>
            <a:ext cx="8229600" cy="1143000"/>
          </a:xfrm>
        </p:spPr>
        <p:txBody>
          <a:bodyPr>
            <a:normAutofit/>
          </a:bodyPr>
          <a:lstStyle/>
          <a:p>
            <a:r>
              <a:rPr lang="en-US" sz="4000" b="1" dirty="0" smtClean="0">
                <a:latin typeface="Times New Roman" pitchFamily="18" charset="0"/>
                <a:cs typeface="Times New Roman" pitchFamily="18" charset="0"/>
              </a:rPr>
              <a:t>Difference between C and C++</a:t>
            </a:r>
            <a:endParaRPr lang="en-US" sz="4000" b="1" dirty="0">
              <a:latin typeface="Times New Roman" pitchFamily="18" charset="0"/>
              <a:cs typeface="Times New Roman" pitchFamily="18" charset="0"/>
            </a:endParaRPr>
          </a:p>
        </p:txBody>
      </p:sp>
      <p:cxnSp>
        <p:nvCxnSpPr>
          <p:cNvPr id="10" name="Straight Connector 9"/>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IN" dirty="0" smtClean="0"/>
              <a:t>Will this video card fit into the slots on the motherboard, and will this monitor work with this video card? </a:t>
            </a:r>
          </a:p>
          <a:p>
            <a:pPr algn="just"/>
            <a:r>
              <a:rPr lang="en-IN" dirty="0" smtClean="0"/>
              <a:t>Will each particular component speak the right commands to the other components it interacts with so that each part of the computer is understood by every other part? </a:t>
            </a:r>
          </a:p>
          <a:p>
            <a:pPr algn="just"/>
            <a:r>
              <a:rPr lang="en-IN" dirty="0" smtClean="0"/>
              <a:t>Once you know what the interactions are between the components and can match the interactions, putting together the overall system is easy.</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4000" b="1" dirty="0" smtClean="0">
                <a:latin typeface="Times New Roman" pitchFamily="18" charset="0"/>
                <a:cs typeface="Times New Roman" pitchFamily="18" charset="0"/>
              </a:rPr>
              <a:t>C Structures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rmAutofit/>
          </a:bodyPr>
          <a:lstStyle/>
          <a:p>
            <a:pPr algn="just"/>
            <a:r>
              <a:rPr lang="en-US" sz="2400" dirty="0" smtClean="0">
                <a:latin typeface="Times New Roman" pitchFamily="18" charset="0"/>
                <a:cs typeface="Times New Roman" pitchFamily="18" charset="0"/>
              </a:rPr>
              <a:t>Provide a method for packing together data of different types.</a:t>
            </a:r>
          </a:p>
          <a:p>
            <a:pPr algn="just"/>
            <a:r>
              <a:rPr lang="en-US" sz="2400" dirty="0" smtClean="0">
                <a:latin typeface="Times New Roman" pitchFamily="18" charset="0"/>
                <a:cs typeface="Times New Roman" pitchFamily="18" charset="0"/>
              </a:rPr>
              <a:t>A convenient tool for handling a group of logically related data items. </a:t>
            </a:r>
          </a:p>
          <a:p>
            <a:pPr algn="just"/>
            <a:r>
              <a:rPr lang="en-US" sz="2400" dirty="0" err="1"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a:t>
            </a:r>
          </a:p>
          <a:p>
            <a:pPr lvl="2" algn="just">
              <a:buNone/>
            </a:pPr>
            <a:r>
              <a:rPr lang="en-US" b="1" dirty="0" err="1">
                <a:latin typeface="Times New Roman" pitchFamily="18" charset="0"/>
                <a:cs typeface="Times New Roman" pitchFamily="18" charset="0"/>
              </a:rPr>
              <a:t>s</a:t>
            </a:r>
            <a:r>
              <a:rPr lang="en-US" b="1" dirty="0" err="1" smtClean="0">
                <a:latin typeface="Times New Roman" pitchFamily="18" charset="0"/>
                <a:cs typeface="Times New Roman" pitchFamily="18" charset="0"/>
              </a:rPr>
              <a:t>truct</a:t>
            </a:r>
            <a:r>
              <a:rPr lang="en-US" dirty="0" smtClean="0">
                <a:latin typeface="Times New Roman" pitchFamily="18" charset="0"/>
                <a:cs typeface="Times New Roman" pitchFamily="18" charset="0"/>
              </a:rPr>
              <a:t> student</a:t>
            </a:r>
          </a:p>
          <a:p>
            <a:pPr lvl="2" algn="just">
              <a:buNone/>
            </a:pPr>
            <a:r>
              <a:rPr lang="en-US" dirty="0" smtClean="0">
                <a:latin typeface="Times New Roman" pitchFamily="18" charset="0"/>
                <a:cs typeface="Times New Roman" pitchFamily="18" charset="0"/>
              </a:rPr>
              <a:t>{</a:t>
            </a:r>
          </a:p>
          <a:p>
            <a:pPr lvl="2" algn="just">
              <a:buNone/>
            </a:pPr>
            <a:r>
              <a:rPr lang="en-US" dirty="0" smtClean="0">
                <a:latin typeface="Times New Roman" pitchFamily="18" charset="0"/>
                <a:cs typeface="Times New Roman" pitchFamily="18" charset="0"/>
              </a:rPr>
              <a:t>	char name[20];</a:t>
            </a:r>
          </a:p>
          <a:p>
            <a:pPr lvl="2"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roll_no</a:t>
            </a:r>
            <a:r>
              <a:rPr lang="en-US" dirty="0" smtClean="0">
                <a:latin typeface="Times New Roman" pitchFamily="18" charset="0"/>
                <a:cs typeface="Times New Roman" pitchFamily="18" charset="0"/>
              </a:rPr>
              <a:t>;</a:t>
            </a:r>
          </a:p>
          <a:p>
            <a:pPr lvl="2" algn="just">
              <a:buNone/>
            </a:pPr>
            <a:r>
              <a:rPr lang="en-US" dirty="0" smtClean="0">
                <a:latin typeface="Times New Roman" pitchFamily="18" charset="0"/>
                <a:cs typeface="Times New Roman" pitchFamily="18" charset="0"/>
              </a:rPr>
              <a:t>	float </a:t>
            </a:r>
            <a:r>
              <a:rPr lang="en-US" dirty="0" err="1" smtClean="0">
                <a:latin typeface="Times New Roman" pitchFamily="18" charset="0"/>
                <a:cs typeface="Times New Roman" pitchFamily="18" charset="0"/>
              </a:rPr>
              <a:t>total_marks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gn="just">
              <a:buNone/>
            </a:pPr>
            <a:r>
              <a:rPr lang="en-US" dirty="0" smtClean="0">
                <a:latin typeface="Times New Roman" pitchFamily="18" charset="0"/>
                <a:cs typeface="Times New Roman" pitchFamily="18" charset="0"/>
              </a:rPr>
              <a:t>} A;</a:t>
            </a:r>
          </a:p>
          <a:p>
            <a:pPr algn="just"/>
            <a:endParaRPr lang="en-US" sz="2400" dirty="0" smtClean="0"/>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r>
              <a:rPr lang="en-US" sz="4000" b="1" dirty="0" smtClean="0">
                <a:latin typeface="Times New Roman" pitchFamily="18" charset="0"/>
                <a:cs typeface="Times New Roman" pitchFamily="18" charset="0"/>
              </a:rPr>
              <a:t>Limitations</a:t>
            </a:r>
            <a:r>
              <a:rPr lang="en-US" sz="4000" dirty="0" smtClean="0">
                <a:latin typeface="Times New Roman" pitchFamily="18" charset="0"/>
                <a:cs typeface="Times New Roman" pitchFamily="18" charset="0"/>
              </a:rPr>
              <a:t>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610600" cy="5181600"/>
          </a:xfrm>
        </p:spPr>
        <p:txBody>
          <a:bodyPr>
            <a:noAutofit/>
          </a:bodyPr>
          <a:lstStyle/>
          <a:p>
            <a:pPr algn="just"/>
            <a:r>
              <a:rPr lang="en-US" sz="2400" b="1" dirty="0" smtClean="0">
                <a:latin typeface="Times New Roman" pitchFamily="18" charset="0"/>
                <a:cs typeface="Times New Roman" pitchFamily="18" charset="0"/>
              </a:rPr>
              <a:t>Cannot treat </a:t>
            </a:r>
            <a:r>
              <a:rPr lang="en-US" sz="2400" b="1" dirty="0" err="1" smtClean="0">
                <a:latin typeface="Times New Roman" pitchFamily="18" charset="0"/>
                <a:cs typeface="Times New Roman" pitchFamily="18" charset="0"/>
              </a:rPr>
              <a:t>struct</a:t>
            </a:r>
            <a:r>
              <a:rPr lang="en-US" sz="2400" b="1" dirty="0" smtClean="0">
                <a:latin typeface="Times New Roman" pitchFamily="18" charset="0"/>
                <a:cs typeface="Times New Roman" pitchFamily="18" charset="0"/>
              </a:rPr>
              <a:t> data-type like built in data type.</a:t>
            </a:r>
          </a:p>
          <a:p>
            <a:pPr algn="just">
              <a:buNone/>
            </a:pPr>
            <a:r>
              <a:rPr lang="en-US" sz="2400" dirty="0" smtClean="0">
                <a:latin typeface="Times New Roman" pitchFamily="18" charset="0"/>
                <a:cs typeface="Times New Roman" pitchFamily="18" charset="0"/>
              </a:rPr>
              <a:t>	Example:</a:t>
            </a:r>
          </a:p>
          <a:p>
            <a:pPr lvl="2" algn="just">
              <a:buNone/>
            </a:pPr>
            <a:r>
              <a:rPr lang="en-US" sz="2000" b="1" dirty="0" err="1">
                <a:latin typeface="Times New Roman" pitchFamily="18" charset="0"/>
                <a:cs typeface="Times New Roman" pitchFamily="18" charset="0"/>
              </a:rPr>
              <a:t>s</a:t>
            </a:r>
            <a:r>
              <a:rPr lang="en-US" sz="2000" b="1" dirty="0" err="1" smtClean="0">
                <a:latin typeface="Times New Roman" pitchFamily="18" charset="0"/>
                <a:cs typeface="Times New Roman" pitchFamily="18" charset="0"/>
              </a:rPr>
              <a:t>truct</a:t>
            </a:r>
            <a:r>
              <a:rPr lang="en-US" sz="2000" dirty="0" smtClean="0">
                <a:latin typeface="Times New Roman" pitchFamily="18" charset="0"/>
                <a:cs typeface="Times New Roman" pitchFamily="18" charset="0"/>
              </a:rPr>
              <a:t> Complex </a:t>
            </a:r>
          </a:p>
          <a:p>
            <a:pPr lvl="2" algn="just">
              <a:buNone/>
            </a:pPr>
            <a:r>
              <a:rPr lang="en-US" sz="2000" dirty="0" smtClean="0">
                <a:latin typeface="Times New Roman" pitchFamily="18" charset="0"/>
                <a:cs typeface="Times New Roman" pitchFamily="18" charset="0"/>
              </a:rPr>
              <a:t>{</a:t>
            </a:r>
          </a:p>
          <a:p>
            <a:pPr lvl="2" algn="just">
              <a:buNone/>
            </a:pPr>
            <a:r>
              <a:rPr lang="en-US" sz="2000" dirty="0" smtClean="0">
                <a:latin typeface="Times New Roman" pitchFamily="18" charset="0"/>
                <a:cs typeface="Times New Roman" pitchFamily="18" charset="0"/>
              </a:rPr>
              <a:t>	float x;</a:t>
            </a:r>
          </a:p>
          <a:p>
            <a:pPr lvl="2" algn="just">
              <a:buNone/>
            </a:pPr>
            <a:r>
              <a:rPr lang="en-US" sz="2000" dirty="0" smtClean="0">
                <a:latin typeface="Times New Roman" pitchFamily="18" charset="0"/>
                <a:cs typeface="Times New Roman" pitchFamily="18" charset="0"/>
              </a:rPr>
              <a:t>	float y;</a:t>
            </a:r>
          </a:p>
          <a:p>
            <a:pPr lvl="2" algn="just">
              <a:buNone/>
            </a:pPr>
            <a:r>
              <a:rPr lang="en-US" sz="2000" dirty="0" smtClean="0">
                <a:latin typeface="Times New Roman" pitchFamily="18" charset="0"/>
                <a:cs typeface="Times New Roman" pitchFamily="18" charset="0"/>
              </a:rPr>
              <a:t>} c1, c2,c3;</a:t>
            </a:r>
          </a:p>
          <a:p>
            <a:pPr marL="360363" lvl="2" indent="0" algn="just">
              <a:buNone/>
            </a:pPr>
            <a:r>
              <a:rPr lang="en-US" dirty="0" smtClean="0">
                <a:latin typeface="Times New Roman" pitchFamily="18" charset="0"/>
                <a:cs typeface="Times New Roman" pitchFamily="18" charset="0"/>
              </a:rPr>
              <a:t>Complex nos. c1, c2, c3 can be easily assigned values using dot operator, but we can’t directly add or subtract two complex nos. i.e. </a:t>
            </a:r>
          </a:p>
          <a:p>
            <a:pPr marL="360363" lvl="2" indent="0" algn="just">
              <a:buNone/>
            </a:pPr>
            <a:r>
              <a:rPr lang="en-US" b="1" dirty="0" smtClean="0">
                <a:latin typeface="Times New Roman" pitchFamily="18" charset="0"/>
                <a:cs typeface="Times New Roman" pitchFamily="18" charset="0"/>
              </a:rPr>
              <a:t>c3 = c1 + c2;   // illegal in C.</a:t>
            </a:r>
            <a:endParaRPr lang="en-US"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Do not permit </a:t>
            </a:r>
            <a:r>
              <a:rPr lang="en-US" sz="2400" b="1" i="1" dirty="0" smtClean="0">
                <a:latin typeface="Times New Roman" pitchFamily="18" charset="0"/>
                <a:cs typeface="Times New Roman" pitchFamily="18" charset="0"/>
              </a:rPr>
              <a:t>data hiding.</a:t>
            </a:r>
            <a:r>
              <a:rPr lang="en-US" sz="2400" b="1" dirty="0" smtClean="0">
                <a:latin typeface="Times New Roman" pitchFamily="18" charset="0"/>
                <a:cs typeface="Times New Roman" pitchFamily="18" charset="0"/>
              </a:rPr>
              <a:t> Structure members are public members.</a:t>
            </a:r>
          </a:p>
          <a:p>
            <a:pPr algn="just"/>
            <a:endParaRPr lang="en-US" sz="2700" i="1" dirty="0">
              <a:latin typeface="Times New Roman" pitchFamily="18" charset="0"/>
              <a:cs typeface="Times New Roman" pitchFamily="18" charset="0"/>
            </a:endParaRPr>
          </a:p>
        </p:txBody>
      </p:sp>
      <p:cxnSp>
        <p:nvCxnSpPr>
          <p:cNvPr id="7" name="Straight Connector 6"/>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4000" b="1" dirty="0" smtClean="0">
                <a:latin typeface="Times New Roman" pitchFamily="18" charset="0"/>
                <a:cs typeface="Times New Roman" pitchFamily="18" charset="0"/>
              </a:rPr>
              <a:t>C++ Classes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Attempts to bring user defined types as close as possible to the built-in data types.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Also provides facility to hide the data.</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Inheritance is also supported by C++</a:t>
            </a:r>
            <a:endParaRPr lang="en-US" sz="2800" dirty="0">
              <a:latin typeface="Times New Roman" pitchFamily="18" charset="0"/>
              <a:cs typeface="Times New Roman" pitchFamily="18" charset="0"/>
            </a:endParaRPr>
          </a:p>
        </p:txBody>
      </p:sp>
      <p:cxnSp>
        <p:nvCxnSpPr>
          <p:cNvPr id="7" name="Straight Connector 6"/>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62200"/>
            <a:ext cx="8229600" cy="1143000"/>
          </a:xfrm>
          <a:ln w="38100">
            <a:solidFill>
              <a:schemeClr val="accent1"/>
            </a:solidFill>
          </a:ln>
        </p:spPr>
        <p:txBody>
          <a:bodyPr/>
          <a:lstStyle/>
          <a:p>
            <a:r>
              <a:rPr lang="en-US" b="1" dirty="0" smtClean="0">
                <a:latin typeface="Times New Roman" pitchFamily="18" charset="0"/>
                <a:cs typeface="Times New Roman" pitchFamily="18" charset="0"/>
              </a:rPr>
              <a:t>Applications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Applications of OOPs Languages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Real-time systems</a:t>
            </a:r>
          </a:p>
          <a:p>
            <a:r>
              <a:rPr lang="en-US" sz="2800" dirty="0" smtClean="0">
                <a:latin typeface="Times New Roman" pitchFamily="18" charset="0"/>
                <a:cs typeface="Times New Roman" pitchFamily="18" charset="0"/>
              </a:rPr>
              <a:t>Simulation and Modeling</a:t>
            </a:r>
          </a:p>
          <a:p>
            <a:r>
              <a:rPr lang="en-US" sz="2800" dirty="0" smtClean="0">
                <a:latin typeface="Times New Roman" pitchFamily="18" charset="0"/>
                <a:cs typeface="Times New Roman" pitchFamily="18" charset="0"/>
              </a:rPr>
              <a:t>Object-oriented Databases</a:t>
            </a:r>
          </a:p>
          <a:p>
            <a:r>
              <a:rPr lang="en-US" sz="2800" dirty="0" smtClean="0">
                <a:latin typeface="Times New Roman" pitchFamily="18" charset="0"/>
                <a:cs typeface="Times New Roman" pitchFamily="18" charset="0"/>
              </a:rPr>
              <a:t>Hypertext and Hypermedia systems</a:t>
            </a:r>
          </a:p>
          <a:p>
            <a:r>
              <a:rPr lang="en-US" sz="2800" dirty="0" smtClean="0">
                <a:latin typeface="Times New Roman" pitchFamily="18" charset="0"/>
                <a:cs typeface="Times New Roman" pitchFamily="18" charset="0"/>
              </a:rPr>
              <a:t>AI and expert systems</a:t>
            </a:r>
          </a:p>
          <a:p>
            <a:r>
              <a:rPr lang="en-US" sz="2800" dirty="0" smtClean="0">
                <a:latin typeface="Times New Roman" pitchFamily="18" charset="0"/>
                <a:cs typeface="Times New Roman" pitchFamily="18" charset="0"/>
              </a:rPr>
              <a:t>Neural Networks and parallel programming</a:t>
            </a:r>
          </a:p>
          <a:p>
            <a:r>
              <a:rPr lang="en-US" sz="2800" dirty="0" smtClean="0">
                <a:latin typeface="Times New Roman" pitchFamily="18" charset="0"/>
                <a:cs typeface="Times New Roman" pitchFamily="18" charset="0"/>
              </a:rPr>
              <a:t>Decision Support and office automation systems</a:t>
            </a:r>
          </a:p>
          <a:p>
            <a:r>
              <a:rPr lang="en-US" sz="2800" dirty="0" smtClean="0">
                <a:latin typeface="Times New Roman" pitchFamily="18" charset="0"/>
                <a:cs typeface="Times New Roman" pitchFamily="18" charset="0"/>
              </a:rPr>
              <a:t>CIM/CAM/CAD systems</a:t>
            </a:r>
            <a:endParaRPr lang="en-US" sz="2800" dirty="0">
              <a:latin typeface="Times New Roman" pitchFamily="18" charset="0"/>
              <a:cs typeface="Times New Roman" pitchFamily="18" charset="0"/>
            </a:endParaRPr>
          </a:p>
        </p:txBody>
      </p:sp>
      <p:cxnSp>
        <p:nvCxnSpPr>
          <p:cNvPr id="5" name="Straight Connector 4"/>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62200"/>
            <a:ext cx="8229600" cy="1143000"/>
          </a:xfrm>
          <a:ln w="38100">
            <a:solidFill>
              <a:schemeClr val="accent1"/>
            </a:solidFill>
          </a:ln>
        </p:spPr>
        <p:txBody>
          <a:bodyPr/>
          <a:lstStyle/>
          <a:p>
            <a:r>
              <a:rPr lang="en-US" b="1" dirty="0" smtClean="0">
                <a:latin typeface="Times New Roman" pitchFamily="18" charset="0"/>
                <a:cs typeface="Times New Roman" pitchFamily="18" charset="0"/>
              </a:rPr>
              <a:t>How a Program is Executed?</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le 1"/>
          <p:cNvSpPr>
            <a:spLocks noGrp="1"/>
          </p:cNvSpPr>
          <p:nvPr>
            <p:ph type="title"/>
          </p:nvPr>
        </p:nvSpPr>
        <p:spPr>
          <a:xfrm>
            <a:off x="381001" y="274638"/>
            <a:ext cx="8305800" cy="1143000"/>
          </a:xfrm>
        </p:spPr>
        <p:txBody>
          <a:bodyPr>
            <a:normAutofit/>
          </a:bodyPr>
          <a:lstStyle/>
          <a:p>
            <a:pPr eaLnBrk="1" hangingPunct="1"/>
            <a:r>
              <a:rPr lang="en-US" sz="3600" b="1" dirty="0" smtClean="0">
                <a:latin typeface="Georgia" pitchFamily="18" charset="0"/>
              </a:rPr>
              <a:t>Flowchart</a:t>
            </a:r>
            <a:endParaRPr lang="en-US" sz="3600" dirty="0" smtClean="0">
              <a:latin typeface="Georgia" pitchFamily="18" charset="0"/>
            </a:endParaRPr>
          </a:p>
        </p:txBody>
      </p:sp>
      <p:pic>
        <p:nvPicPr>
          <p:cNvPr id="50178" name="Picture 2" descr="Image result for simple c++ program"/>
          <p:cNvPicPr>
            <a:picLocks noChangeAspect="1" noChangeArrowheads="1"/>
          </p:cNvPicPr>
          <p:nvPr/>
        </p:nvPicPr>
        <p:blipFill>
          <a:blip r:embed="rId2"/>
          <a:srcRect/>
          <a:stretch>
            <a:fillRect/>
          </a:stretch>
        </p:blipFill>
        <p:spPr bwMode="auto">
          <a:xfrm>
            <a:off x="381000" y="1428736"/>
            <a:ext cx="8305800" cy="5194463"/>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04800" y="1600200"/>
            <a:ext cx="8501062" cy="1924050"/>
          </a:xfrm>
        </p:spPr>
        <p:txBody>
          <a:bodyPr/>
          <a:lstStyle/>
          <a:p>
            <a:endParaRPr lang="en-US" sz="24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C++ program is written in an Editor.</a:t>
            </a:r>
          </a:p>
          <a:p>
            <a:pPr algn="ctr"/>
            <a:r>
              <a:rPr lang="en-US" sz="2400" dirty="0" smtClean="0">
                <a:latin typeface="Times New Roman" pitchFamily="18" charset="0"/>
                <a:cs typeface="Times New Roman" pitchFamily="18" charset="0"/>
              </a:rPr>
              <a:t>Saved as a file with extension  .</a:t>
            </a:r>
            <a:r>
              <a:rPr lang="en-US" sz="2400" dirty="0" err="1" smtClean="0">
                <a:latin typeface="Times New Roman" pitchFamily="18" charset="0"/>
                <a:cs typeface="Times New Roman" pitchFamily="18" charset="0"/>
              </a:rPr>
              <a:t>cpp</a:t>
            </a:r>
            <a:r>
              <a:rPr lang="en-US" sz="2400" dirty="0" smtClean="0">
                <a:latin typeface="Times New Roman" pitchFamily="18" charset="0"/>
                <a:cs typeface="Times New Roman" pitchFamily="18" charset="0"/>
              </a:rPr>
              <a:t>.</a:t>
            </a:r>
          </a:p>
        </p:txBody>
      </p:sp>
      <p:sp>
        <p:nvSpPr>
          <p:cNvPr id="4" name="Title 1"/>
          <p:cNvSpPr txBox="1">
            <a:spLocks/>
          </p:cNvSpPr>
          <p:nvPr/>
        </p:nvSpPr>
        <p:spPr bwMode="auto">
          <a:xfrm>
            <a:off x="304801" y="274638"/>
            <a:ext cx="8382000" cy="1143000"/>
          </a:xfrm>
          <a:prstGeom prst="rect">
            <a:avLst/>
          </a:prstGeom>
          <a:noFill/>
          <a:ln w="9525">
            <a:noFill/>
            <a:miter lim="800000"/>
            <a:headEnd/>
            <a:tailEnd/>
          </a:ln>
        </p:spPr>
        <p:txBody>
          <a:bodyPr anchor="ctr"/>
          <a:lstStyle/>
          <a:p>
            <a:pPr algn="ctr">
              <a:defRPr/>
            </a:pPr>
            <a:r>
              <a:rPr lang="en-US" sz="4000" b="1" dirty="0" smtClean="0">
                <a:latin typeface="Times New Roman" pitchFamily="18" charset="0"/>
                <a:ea typeface="FangSong" pitchFamily="49" charset="-122"/>
                <a:cs typeface="Times New Roman" pitchFamily="18" charset="0"/>
              </a:rPr>
              <a:t>1. Editor</a:t>
            </a:r>
            <a:endParaRPr lang="en-US" sz="4000" dirty="0">
              <a:latin typeface="Times New Roman" pitchFamily="18" charset="0"/>
              <a:ea typeface="FangSong" pitchFamily="49" charset="-122"/>
              <a:cs typeface="Times New Roman" pitchFamily="18" charset="0"/>
            </a:endParaRPr>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57188" y="1428750"/>
            <a:ext cx="8501062" cy="5143500"/>
          </a:xfrm>
        </p:spPr>
        <p:txBody>
          <a:bodyPr/>
          <a:lstStyle/>
          <a:p>
            <a:pPr algn="just"/>
            <a:r>
              <a:rPr lang="en-US" sz="2400" dirty="0" smtClean="0">
                <a:latin typeface="Times New Roman" pitchFamily="18" charset="0"/>
                <a:cs typeface="Times New Roman" pitchFamily="18" charset="0"/>
              </a:rPr>
              <a:t>Preprocessing performs (usually simple) operations on the source file(s) prior to compilation.</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Typical preprocessing operations include:</a:t>
            </a:r>
          </a:p>
          <a:p>
            <a:pPr algn="just">
              <a:buFontTx/>
              <a:buNone/>
            </a:pPr>
            <a:r>
              <a:rPr lang="en-US" sz="2400" dirty="0" smtClean="0">
                <a:latin typeface="Times New Roman" pitchFamily="18" charset="0"/>
                <a:cs typeface="Times New Roman" pitchFamily="18" charset="0"/>
              </a:rPr>
              <a:t>	(a) </a:t>
            </a:r>
            <a:r>
              <a:rPr lang="en-US" sz="2400" b="1" dirty="0" smtClean="0">
                <a:latin typeface="Times New Roman" pitchFamily="18" charset="0"/>
                <a:cs typeface="Times New Roman" pitchFamily="18" charset="0"/>
              </a:rPr>
              <a:t>Expanding macros </a:t>
            </a:r>
            <a:r>
              <a:rPr lang="en-US" sz="2400" dirty="0" smtClean="0">
                <a:latin typeface="Times New Roman" pitchFamily="18" charset="0"/>
                <a:cs typeface="Times New Roman" pitchFamily="18" charset="0"/>
              </a:rPr>
              <a:t>(shorthand notations for longer constructs). For example, in C,</a:t>
            </a:r>
          </a:p>
          <a:p>
            <a:pPr algn="just">
              <a:buFontTx/>
              <a:buNone/>
            </a:pPr>
            <a:r>
              <a:rPr lang="en-US" sz="2400" dirty="0" smtClean="0">
                <a:latin typeface="Times New Roman" pitchFamily="18" charset="0"/>
                <a:cs typeface="Times New Roman" pitchFamily="18" charset="0"/>
              </a:rPr>
              <a:t>	#define </a:t>
            </a:r>
            <a:r>
              <a:rPr lang="en-US" sz="2400" dirty="0" err="1" smtClean="0">
                <a:latin typeface="Times New Roman" pitchFamily="18" charset="0"/>
                <a:cs typeface="Times New Roman" pitchFamily="18" charset="0"/>
              </a:rPr>
              <a:t>abc</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x,y</a:t>
            </a:r>
            <a:r>
              <a:rPr lang="en-US" sz="2400" dirty="0" smtClean="0">
                <a:latin typeface="Times New Roman" pitchFamily="18" charset="0"/>
                <a:cs typeface="Times New Roman" pitchFamily="18" charset="0"/>
              </a:rPr>
              <a:t>) (3*</a:t>
            </a:r>
            <a:r>
              <a:rPr lang="en-US" sz="2400" dirty="0" err="1" smtClean="0">
                <a:latin typeface="Times New Roman" pitchFamily="18" charset="0"/>
                <a:cs typeface="Times New Roman" pitchFamily="18" charset="0"/>
              </a:rPr>
              <a:t>x+y</a:t>
            </a:r>
            <a:r>
              <a:rPr lang="en-US" sz="2400" dirty="0" smtClean="0">
                <a:latin typeface="Times New Roman" pitchFamily="18" charset="0"/>
                <a:cs typeface="Times New Roman" pitchFamily="18" charset="0"/>
              </a:rPr>
              <a:t>*(2+x))</a:t>
            </a:r>
          </a:p>
          <a:p>
            <a:pPr algn="just">
              <a:buFontTx/>
              <a:buNone/>
            </a:pPr>
            <a:r>
              <a:rPr lang="en-US" sz="2400" dirty="0" smtClean="0">
                <a:latin typeface="Times New Roman" pitchFamily="18" charset="0"/>
                <a:cs typeface="Times New Roman" pitchFamily="18" charset="0"/>
              </a:rPr>
              <a:t>	In program          n = </a:t>
            </a:r>
            <a:r>
              <a:rPr lang="en-US" sz="2400" dirty="0" err="1" smtClean="0">
                <a:latin typeface="Times New Roman" pitchFamily="18" charset="0"/>
                <a:cs typeface="Times New Roman" pitchFamily="18" charset="0"/>
              </a:rPr>
              <a:t>abc</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a,b</a:t>
            </a:r>
            <a:r>
              <a:rPr lang="en-US" sz="2400" dirty="0" smtClean="0">
                <a:latin typeface="Times New Roman" pitchFamily="18" charset="0"/>
                <a:cs typeface="Times New Roman" pitchFamily="18" charset="0"/>
              </a:rPr>
              <a:t>) becomes</a:t>
            </a:r>
          </a:p>
          <a:p>
            <a:pPr algn="just">
              <a:buFontTx/>
              <a:buNone/>
            </a:pPr>
            <a:r>
              <a:rPr lang="en-US" sz="2400" dirty="0" smtClean="0">
                <a:latin typeface="Times New Roman" pitchFamily="18" charset="0"/>
                <a:cs typeface="Times New Roman" pitchFamily="18" charset="0"/>
              </a:rPr>
              <a:t>    			 n = (3*</a:t>
            </a:r>
            <a:r>
              <a:rPr lang="en-US" sz="2400" dirty="0" err="1" smtClean="0">
                <a:latin typeface="Times New Roman" pitchFamily="18" charset="0"/>
                <a:cs typeface="Times New Roman" pitchFamily="18" charset="0"/>
              </a:rPr>
              <a:t>a+b</a:t>
            </a:r>
            <a:r>
              <a:rPr lang="en-US" sz="2400" dirty="0" smtClean="0">
                <a:latin typeface="Times New Roman" pitchFamily="18" charset="0"/>
                <a:cs typeface="Times New Roman" pitchFamily="18" charset="0"/>
              </a:rPr>
              <a:t>*(2+a))</a:t>
            </a:r>
          </a:p>
          <a:p>
            <a:pPr algn="just"/>
            <a:r>
              <a:rPr lang="en-US" sz="2400" dirty="0" smtClean="0">
                <a:latin typeface="Times New Roman" pitchFamily="18" charset="0"/>
                <a:cs typeface="Times New Roman" pitchFamily="18" charset="0"/>
              </a:rPr>
              <a:t>(b) </a:t>
            </a:r>
            <a:r>
              <a:rPr lang="en-US" sz="2400" b="1" dirty="0" smtClean="0">
                <a:latin typeface="Times New Roman" pitchFamily="18" charset="0"/>
                <a:cs typeface="Times New Roman" pitchFamily="18" charset="0"/>
              </a:rPr>
              <a:t>Inserting named </a:t>
            </a:r>
            <a:r>
              <a:rPr lang="en-US" sz="2400" b="1" dirty="0" err="1" smtClean="0">
                <a:latin typeface="Times New Roman" pitchFamily="18" charset="0"/>
                <a:cs typeface="Times New Roman" pitchFamily="18" charset="0"/>
              </a:rPr>
              <a:t>ﬁles</a:t>
            </a:r>
            <a:r>
              <a:rPr lang="en-US" sz="2400" dirty="0" smtClean="0">
                <a:latin typeface="Times New Roman" pitchFamily="18" charset="0"/>
                <a:cs typeface="Times New Roman" pitchFamily="18" charset="0"/>
              </a:rPr>
              <a:t>. For example, in C++,</a:t>
            </a:r>
          </a:p>
          <a:p>
            <a:pPr algn="just">
              <a:buFontTx/>
              <a:buNone/>
            </a:pPr>
            <a:r>
              <a:rPr lang="en-US" sz="2400" dirty="0" smtClean="0">
                <a:latin typeface="Times New Roman" pitchFamily="18" charset="0"/>
                <a:cs typeface="Times New Roman" pitchFamily="18" charset="0"/>
              </a:rPr>
              <a:t>		# include &lt;</a:t>
            </a:r>
            <a:r>
              <a:rPr lang="en-US" sz="2400" dirty="0" err="1" smtClean="0">
                <a:latin typeface="Times New Roman" pitchFamily="18" charset="0"/>
                <a:cs typeface="Times New Roman" pitchFamily="18" charset="0"/>
              </a:rPr>
              <a:t>iostream</a:t>
            </a:r>
            <a:r>
              <a:rPr lang="en-US" sz="2400" dirty="0" smtClean="0">
                <a:latin typeface="Times New Roman" pitchFamily="18" charset="0"/>
                <a:cs typeface="Times New Roman" pitchFamily="18" charset="0"/>
              </a:rPr>
              <a:t>&gt;</a:t>
            </a:r>
          </a:p>
          <a:p>
            <a:pPr algn="just">
              <a:buFontTx/>
              <a:buNone/>
            </a:pPr>
            <a:r>
              <a:rPr lang="en-US" sz="2400" dirty="0" smtClean="0">
                <a:latin typeface="Times New Roman" pitchFamily="18" charset="0"/>
                <a:cs typeface="Times New Roman" pitchFamily="18" charset="0"/>
              </a:rPr>
              <a:t>		is replaced by the contents of the </a:t>
            </a:r>
            <a:r>
              <a:rPr lang="en-US" sz="2400" dirty="0" err="1" smtClean="0">
                <a:latin typeface="Times New Roman" pitchFamily="18" charset="0"/>
                <a:cs typeface="Times New Roman" pitchFamily="18" charset="0"/>
              </a:rPr>
              <a:t>ﬁle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iostream.h</a:t>
            </a:r>
            <a:endParaRPr lang="en-US" sz="2400" dirty="0" smtClean="0">
              <a:latin typeface="Times New Roman" pitchFamily="18" charset="0"/>
              <a:cs typeface="Times New Roman" pitchFamily="18" charset="0"/>
            </a:endParaRPr>
          </a:p>
          <a:p>
            <a:endParaRPr lang="en-US" sz="2400" dirty="0" smtClean="0"/>
          </a:p>
        </p:txBody>
      </p:sp>
      <p:sp>
        <p:nvSpPr>
          <p:cNvPr id="4" name="Title 1"/>
          <p:cNvSpPr txBox="1">
            <a:spLocks/>
          </p:cNvSpPr>
          <p:nvPr/>
        </p:nvSpPr>
        <p:spPr bwMode="auto">
          <a:xfrm>
            <a:off x="304801" y="274638"/>
            <a:ext cx="8382000" cy="1143000"/>
          </a:xfrm>
          <a:prstGeom prst="rect">
            <a:avLst/>
          </a:prstGeom>
          <a:noFill/>
          <a:ln w="9525">
            <a:noFill/>
            <a:miter lim="800000"/>
            <a:headEnd/>
            <a:tailEnd/>
          </a:ln>
        </p:spPr>
        <p:txBody>
          <a:bodyPr anchor="ctr"/>
          <a:lstStyle/>
          <a:p>
            <a:pPr algn="ctr">
              <a:defRPr/>
            </a:pPr>
            <a:r>
              <a:rPr lang="en-US" sz="4000" b="1" dirty="0" smtClean="0">
                <a:latin typeface="Times New Roman" pitchFamily="18" charset="0"/>
                <a:ea typeface="FangSong" pitchFamily="49" charset="-122"/>
                <a:cs typeface="Times New Roman" pitchFamily="18" charset="0"/>
              </a:rPr>
              <a:t>2. Preprocessor</a:t>
            </a:r>
            <a:endParaRPr lang="en-US" sz="4000" dirty="0">
              <a:latin typeface="Times New Roman" pitchFamily="18" charset="0"/>
              <a:ea typeface="FangSong" pitchFamily="49" charset="-122"/>
              <a:cs typeface="Times New Roman" pitchFamily="18" charset="0"/>
            </a:endParaRPr>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1714500"/>
            <a:ext cx="8572500" cy="4071938"/>
          </a:xfrm>
        </p:spPr>
        <p:txBody>
          <a:bodyPr/>
          <a:lstStyle/>
          <a:p>
            <a:pPr marL="282575" indent="-282575" algn="just" eaLnBrk="1" hangingPunct="1">
              <a:defRPr/>
            </a:pPr>
            <a:r>
              <a:rPr lang="en-US" sz="2800" dirty="0" smtClean="0">
                <a:latin typeface="Times New Roman" pitchFamily="18" charset="0"/>
                <a:cs typeface="Times New Roman" pitchFamily="18" charset="0"/>
              </a:rPr>
              <a:t>Compiler is a program that can read a program in one language — the </a:t>
            </a:r>
            <a:r>
              <a:rPr lang="en-US" sz="2800" b="1" i="1" dirty="0" smtClean="0">
                <a:latin typeface="Times New Roman" pitchFamily="18" charset="0"/>
                <a:cs typeface="Times New Roman" pitchFamily="18" charset="0"/>
              </a:rPr>
              <a:t>source language </a:t>
            </a:r>
            <a:r>
              <a:rPr lang="en-US" sz="2800" dirty="0" smtClean="0">
                <a:latin typeface="Times New Roman" pitchFamily="18" charset="0"/>
                <a:cs typeface="Times New Roman" pitchFamily="18" charset="0"/>
              </a:rPr>
              <a:t>— and translate it into an equivalent program in another language — the </a:t>
            </a:r>
            <a:r>
              <a:rPr lang="en-US" sz="2800" b="1" i="1" dirty="0" smtClean="0">
                <a:latin typeface="Times New Roman" pitchFamily="18" charset="0"/>
                <a:cs typeface="Times New Roman" pitchFamily="18" charset="0"/>
              </a:rPr>
              <a:t>target language or machine language.</a:t>
            </a:r>
          </a:p>
          <a:p>
            <a:pPr marL="282575" indent="-282575" algn="just" eaLnBrk="1" hangingPunct="1">
              <a:defRPr/>
            </a:pPr>
            <a:endParaRPr lang="en-US" sz="2800" b="1" i="1" dirty="0" smtClean="0">
              <a:latin typeface="Times New Roman" pitchFamily="18" charset="0"/>
              <a:cs typeface="Times New Roman" pitchFamily="18" charset="0"/>
            </a:endParaRPr>
          </a:p>
          <a:p>
            <a:pPr marL="282575" indent="-282575" algn="just" eaLnBrk="1" hangingPunct="1">
              <a:defRPr/>
            </a:pPr>
            <a:r>
              <a:rPr lang="en-US" sz="2800" dirty="0" smtClean="0">
                <a:latin typeface="Times New Roman" pitchFamily="18" charset="0"/>
                <a:cs typeface="Times New Roman" pitchFamily="18" charset="0"/>
              </a:rPr>
              <a:t>An important role of the compiler is to report any errors in the source program that it detects during the translation process. </a:t>
            </a:r>
            <a:endParaRPr lang="en-US" sz="2800" i="1" dirty="0" smtClean="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p:txBody>
      </p:sp>
      <p:sp>
        <p:nvSpPr>
          <p:cNvPr id="4" name="Title 1"/>
          <p:cNvSpPr txBox="1">
            <a:spLocks/>
          </p:cNvSpPr>
          <p:nvPr/>
        </p:nvSpPr>
        <p:spPr bwMode="auto">
          <a:xfrm>
            <a:off x="304801" y="274638"/>
            <a:ext cx="8382000" cy="1143000"/>
          </a:xfrm>
          <a:prstGeom prst="rect">
            <a:avLst/>
          </a:prstGeom>
          <a:noFill/>
          <a:ln w="9525">
            <a:noFill/>
            <a:miter lim="800000"/>
            <a:headEnd/>
            <a:tailEnd/>
          </a:ln>
        </p:spPr>
        <p:txBody>
          <a:bodyPr anchor="ctr"/>
          <a:lstStyle/>
          <a:p>
            <a:pPr algn="ctr">
              <a:defRPr/>
            </a:pPr>
            <a:r>
              <a:rPr lang="en-US" sz="4000" b="1" dirty="0" smtClean="0">
                <a:latin typeface="Times New Roman" pitchFamily="18" charset="0"/>
                <a:ea typeface="+mj-ea"/>
                <a:cs typeface="Times New Roman" pitchFamily="18" charset="0"/>
              </a:rPr>
              <a:t>3. Compiler</a:t>
            </a:r>
            <a:endParaRPr lang="en-US" sz="4000" dirty="0">
              <a:latin typeface="Times New Roman" pitchFamily="18" charset="0"/>
              <a:ea typeface="+mj-ea"/>
              <a:cs typeface="Times New Roman" pitchFamily="18" charset="0"/>
            </a:endParaRPr>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What does this have to do with programming?</a:t>
            </a:r>
            <a:endParaRPr lang="en-IN" dirty="0">
              <a:solidFill>
                <a:srgbClr val="FF0000"/>
              </a:solidFill>
            </a:endParaRPr>
          </a:p>
        </p:txBody>
      </p:sp>
      <p:sp>
        <p:nvSpPr>
          <p:cNvPr id="3" name="Content Placeholder 2"/>
          <p:cNvSpPr>
            <a:spLocks noGrp="1"/>
          </p:cNvSpPr>
          <p:nvPr>
            <p:ph idx="1"/>
          </p:nvPr>
        </p:nvSpPr>
        <p:spPr/>
        <p:txBody>
          <a:bodyPr/>
          <a:lstStyle/>
          <a:p>
            <a:pPr>
              <a:buNone/>
            </a:pPr>
            <a:r>
              <a:rPr lang="en-IN" dirty="0" smtClean="0"/>
              <a:t>	Everything. </a:t>
            </a:r>
          </a:p>
          <a:p>
            <a:pPr algn="just">
              <a:buNone/>
            </a:pPr>
            <a:r>
              <a:rPr lang="en-IN" dirty="0" smtClean="0"/>
              <a:t>	Object-oriented programming works in exactly this same way. Using object-oriented programming, your overall program is made up of lots of different self-contained components (objects), each of which has a specific role in the program and all of which can talk to each other in predefined ways.</a:t>
            </a:r>
          </a:p>
          <a:p>
            <a:pPr>
              <a:buNone/>
            </a:pP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p:txBody>
          <a:bodyPr/>
          <a:lstStyle/>
          <a:p>
            <a:pPr algn="just"/>
            <a:r>
              <a:rPr lang="en-US" sz="2800" smtClean="0">
                <a:latin typeface="Times New Roman" pitchFamily="18" charset="0"/>
                <a:cs typeface="Times New Roman" pitchFamily="18" charset="0"/>
              </a:rPr>
              <a:t>A linker </a:t>
            </a:r>
            <a:r>
              <a:rPr lang="en-US" sz="2800" b="1" smtClean="0">
                <a:latin typeface="Times New Roman" pitchFamily="18" charset="0"/>
                <a:cs typeface="Times New Roman" pitchFamily="18" charset="0"/>
              </a:rPr>
              <a:t>combines object code </a:t>
            </a:r>
            <a:r>
              <a:rPr lang="en-US" sz="2800" smtClean="0">
                <a:latin typeface="Times New Roman" pitchFamily="18" charset="0"/>
                <a:cs typeface="Times New Roman" pitchFamily="18" charset="0"/>
              </a:rPr>
              <a:t>(machine code that has not yet been linked) produced from compiling and assembling many source programs, as well as standard library functions </a:t>
            </a:r>
            <a:r>
              <a:rPr lang="en-US" sz="2800" b="1" smtClean="0">
                <a:latin typeface="Times New Roman" pitchFamily="18" charset="0"/>
                <a:cs typeface="Times New Roman" pitchFamily="18" charset="0"/>
              </a:rPr>
              <a:t>and resources supplied by the operating system</a:t>
            </a:r>
            <a:r>
              <a:rPr lang="en-US" sz="2800" smtClean="0">
                <a:latin typeface="Times New Roman" pitchFamily="18" charset="0"/>
                <a:cs typeface="Times New Roman" pitchFamily="18" charset="0"/>
              </a:rPr>
              <a:t>. </a:t>
            </a:r>
          </a:p>
          <a:p>
            <a:pPr>
              <a:buFont typeface="Arial" charset="0"/>
              <a:buNone/>
            </a:pPr>
            <a:endParaRPr lang="en-US" smtClean="0"/>
          </a:p>
        </p:txBody>
      </p:sp>
      <p:sp>
        <p:nvSpPr>
          <p:cNvPr id="4" name="Title 1"/>
          <p:cNvSpPr txBox="1">
            <a:spLocks/>
          </p:cNvSpPr>
          <p:nvPr/>
        </p:nvSpPr>
        <p:spPr bwMode="auto">
          <a:xfrm>
            <a:off x="381001" y="274638"/>
            <a:ext cx="8305800" cy="1143000"/>
          </a:xfrm>
          <a:prstGeom prst="rect">
            <a:avLst/>
          </a:prstGeom>
          <a:noFill/>
          <a:ln w="9525">
            <a:noFill/>
            <a:miter lim="800000"/>
            <a:headEnd/>
            <a:tailEnd/>
          </a:ln>
        </p:spPr>
        <p:txBody>
          <a:bodyPr anchor="ctr"/>
          <a:lstStyle/>
          <a:p>
            <a:pPr algn="ctr">
              <a:defRPr/>
            </a:pPr>
            <a:r>
              <a:rPr lang="en-US" sz="4000" b="1" dirty="0" smtClean="0">
                <a:latin typeface="Times New Roman" pitchFamily="18" charset="0"/>
                <a:ea typeface="+mj-ea"/>
                <a:cs typeface="Times New Roman" pitchFamily="18" charset="0"/>
              </a:rPr>
              <a:t>4. Linker</a:t>
            </a:r>
            <a:endParaRPr lang="en-US" sz="4000" dirty="0">
              <a:latin typeface="Times New Roman" pitchFamily="18" charset="0"/>
              <a:ea typeface="+mj-ea"/>
              <a:cs typeface="Times New Roman" pitchFamily="18" charset="0"/>
            </a:endParaRPr>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1428750"/>
            <a:ext cx="8229600" cy="4697413"/>
          </a:xfrm>
        </p:spPr>
        <p:txBody>
          <a:bodyPr/>
          <a:lstStyle/>
          <a:p>
            <a:pPr algn="just"/>
            <a:r>
              <a:rPr lang="en-US" sz="2400" smtClean="0">
                <a:latin typeface="Times New Roman" pitchFamily="18" charset="0"/>
                <a:cs typeface="Times New Roman" pitchFamily="18" charset="0"/>
              </a:rPr>
              <a:t>Compilers, assemblers and linkers usually produce code whose memory references are made relative to an undetermined starting location that can be anywhere in memory.</a:t>
            </a:r>
          </a:p>
          <a:p>
            <a:pPr algn="just">
              <a:buFont typeface="Arial" charset="0"/>
              <a:buNone/>
            </a:pPr>
            <a:r>
              <a:rPr lang="en-US" sz="2400" smtClean="0">
                <a:latin typeface="Times New Roman" pitchFamily="18" charset="0"/>
                <a:cs typeface="Times New Roman" pitchFamily="18" charset="0"/>
              </a:rPr>
              <a:t>     (relocatable machine code)</a:t>
            </a:r>
          </a:p>
          <a:p>
            <a:pPr algn="just"/>
            <a:endParaRPr lang="en-US" sz="2400" smtClean="0">
              <a:latin typeface="Times New Roman" pitchFamily="18" charset="0"/>
              <a:cs typeface="Times New Roman" pitchFamily="18" charset="0"/>
            </a:endParaRPr>
          </a:p>
          <a:p>
            <a:pPr algn="just"/>
            <a:r>
              <a:rPr lang="en-US" sz="2400" smtClean="0">
                <a:latin typeface="Times New Roman" pitchFamily="18" charset="0"/>
                <a:cs typeface="Times New Roman" pitchFamily="18" charset="0"/>
              </a:rPr>
              <a:t>The loader then puts together all of the executable object files into memory for execution.</a:t>
            </a:r>
          </a:p>
          <a:p>
            <a:pPr algn="just"/>
            <a:endParaRPr lang="en-US" sz="2400" smtClean="0">
              <a:latin typeface="Times New Roman" pitchFamily="18" charset="0"/>
              <a:cs typeface="Times New Roman" pitchFamily="18" charset="0"/>
            </a:endParaRPr>
          </a:p>
          <a:p>
            <a:pPr algn="just"/>
            <a:r>
              <a:rPr lang="en-US" sz="2400" smtClean="0">
                <a:latin typeface="Times New Roman" pitchFamily="18" charset="0"/>
                <a:cs typeface="Times New Roman" pitchFamily="18" charset="0"/>
              </a:rPr>
              <a:t>A loader calculates appropriate absolute addresses for these memory locations and amends the code to use these addresses.</a:t>
            </a:r>
          </a:p>
          <a:p>
            <a:pPr algn="just"/>
            <a:endParaRPr lang="en-US" sz="2400" smtClean="0">
              <a:latin typeface="Times New Roman" pitchFamily="18" charset="0"/>
              <a:cs typeface="Times New Roman" pitchFamily="18" charset="0"/>
            </a:endParaRPr>
          </a:p>
        </p:txBody>
      </p:sp>
      <p:sp>
        <p:nvSpPr>
          <p:cNvPr id="4" name="Title 1"/>
          <p:cNvSpPr txBox="1">
            <a:spLocks/>
          </p:cNvSpPr>
          <p:nvPr/>
        </p:nvSpPr>
        <p:spPr bwMode="auto">
          <a:xfrm>
            <a:off x="381001" y="274638"/>
            <a:ext cx="8305800" cy="1143000"/>
          </a:xfrm>
          <a:prstGeom prst="rect">
            <a:avLst/>
          </a:prstGeom>
          <a:noFill/>
          <a:ln w="9525">
            <a:noFill/>
            <a:miter lim="800000"/>
            <a:headEnd/>
            <a:tailEnd/>
          </a:ln>
        </p:spPr>
        <p:txBody>
          <a:bodyPr anchor="ctr"/>
          <a:lstStyle/>
          <a:p>
            <a:pPr algn="ctr">
              <a:defRPr/>
            </a:pPr>
            <a:r>
              <a:rPr lang="en-US" sz="4000" b="1" dirty="0" smtClean="0">
                <a:latin typeface="Times New Roman" pitchFamily="18" charset="0"/>
                <a:ea typeface="+mj-ea"/>
                <a:cs typeface="Times New Roman" pitchFamily="18" charset="0"/>
              </a:rPr>
              <a:t>5. Loader</a:t>
            </a:r>
            <a:endParaRPr lang="en-US" sz="4000" dirty="0">
              <a:latin typeface="Times New Roman" pitchFamily="18" charset="0"/>
              <a:ea typeface="+mj-ea"/>
              <a:cs typeface="Times New Roman" pitchFamily="18" charset="0"/>
            </a:endParaRPr>
          </a:p>
        </p:txBody>
      </p:sp>
      <p:cxnSp>
        <p:nvCxnSpPr>
          <p:cNvPr id="8" name="Straight Connector 7"/>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bwMode="auto">
          <a:xfrm>
            <a:off x="381001" y="274638"/>
            <a:ext cx="8305800" cy="1143000"/>
          </a:xfrm>
          <a:prstGeom prst="rect">
            <a:avLst/>
          </a:prstGeom>
          <a:noFill/>
          <a:ln w="9525">
            <a:noFill/>
            <a:miter lim="800000"/>
            <a:headEnd/>
            <a:tailEnd/>
          </a:ln>
        </p:spPr>
        <p:txBody>
          <a:bodyPr anchor="ctr"/>
          <a:lstStyle/>
          <a:p>
            <a:pPr algn="ctr">
              <a:defRPr/>
            </a:pPr>
            <a:r>
              <a:rPr lang="en-US" sz="4000" b="1" dirty="0" smtClean="0">
                <a:latin typeface="Times New Roman" pitchFamily="18" charset="0"/>
                <a:ea typeface="+mj-ea"/>
                <a:cs typeface="Times New Roman" pitchFamily="18" charset="0"/>
              </a:rPr>
              <a:t>6. Execute</a:t>
            </a:r>
            <a:endParaRPr lang="en-US" sz="4000" dirty="0">
              <a:latin typeface="Times New Roman" pitchFamily="18" charset="0"/>
              <a:ea typeface="+mj-ea"/>
              <a:cs typeface="Times New Roman" pitchFamily="18" charset="0"/>
            </a:endParaRPr>
          </a:p>
        </p:txBody>
      </p:sp>
      <p:sp>
        <p:nvSpPr>
          <p:cNvPr id="7" name="Rectangle 6"/>
          <p:cNvSpPr/>
          <p:nvPr/>
        </p:nvSpPr>
        <p:spPr>
          <a:xfrm>
            <a:off x="990600" y="2133600"/>
            <a:ext cx="6858000" cy="461665"/>
          </a:xfrm>
          <a:prstGeom prst="rect">
            <a:avLst/>
          </a:prstGeom>
        </p:spPr>
        <p:txBody>
          <a:bodyPr wrap="square">
            <a:spAutoFit/>
          </a:bodyPr>
          <a:lstStyle/>
          <a:p>
            <a:pPr algn="ctr"/>
            <a:r>
              <a:rPr lang="en-US" sz="2400" dirty="0" smtClean="0">
                <a:latin typeface="Times New Roman" pitchFamily="18" charset="0"/>
                <a:cs typeface="Times New Roman" pitchFamily="18" charset="0"/>
              </a:rPr>
              <a:t>CPU executes the program one instruction at time.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A Bit more about execution</a:t>
            </a:r>
            <a:endParaRPr lang="en-IN" dirty="0"/>
          </a:p>
        </p:txBody>
      </p:sp>
      <p:sp>
        <p:nvSpPr>
          <p:cNvPr id="7" name="Content Placeholder 6"/>
          <p:cNvSpPr>
            <a:spLocks noGrp="1"/>
          </p:cNvSpPr>
          <p:nvPr>
            <p:ph sz="half" idx="1"/>
          </p:nvPr>
        </p:nvSpPr>
        <p:spPr/>
        <p:txBody>
          <a:bodyPr>
            <a:normAutofit/>
          </a:bodyPr>
          <a:lstStyle/>
          <a:p>
            <a:pPr>
              <a:buNone/>
            </a:pPr>
            <a:r>
              <a:rPr lang="en-IN" dirty="0" smtClean="0"/>
              <a:t>1. To stop the process after the </a:t>
            </a:r>
            <a:r>
              <a:rPr lang="en-IN" dirty="0" err="1" smtClean="0"/>
              <a:t>preprocessor</a:t>
            </a:r>
            <a:r>
              <a:rPr lang="en-IN" dirty="0" smtClean="0"/>
              <a:t> step, you can use the -E option:</a:t>
            </a:r>
          </a:p>
          <a:p>
            <a:pPr>
              <a:buNone/>
            </a:pPr>
            <a:r>
              <a:rPr lang="en-IN" dirty="0" smtClean="0"/>
              <a:t>		g++  -E prog1.cpp</a:t>
            </a:r>
          </a:p>
          <a:p>
            <a:pPr algn="just">
              <a:buNone/>
            </a:pPr>
            <a:r>
              <a:rPr lang="en-IN" dirty="0" smtClean="0"/>
              <a:t>The expanded source code file will be printed on standard output (the screen by default).</a:t>
            </a:r>
          </a:p>
          <a:p>
            <a:pPr>
              <a:buNone/>
            </a:pPr>
            <a:endParaRPr lang="en-IN" dirty="0" smtClean="0"/>
          </a:p>
        </p:txBody>
      </p:sp>
      <p:sp>
        <p:nvSpPr>
          <p:cNvPr id="8" name="Content Placeholder 7"/>
          <p:cNvSpPr>
            <a:spLocks noGrp="1"/>
          </p:cNvSpPr>
          <p:nvPr>
            <p:ph sz="half" idx="2"/>
          </p:nvPr>
        </p:nvSpPr>
        <p:spPr/>
        <p:txBody>
          <a:bodyPr>
            <a:normAutofit/>
          </a:bodyPr>
          <a:lstStyle/>
          <a:p>
            <a:endParaRPr lang="en-IN"/>
          </a:p>
        </p:txBody>
      </p:sp>
      <p:pic>
        <p:nvPicPr>
          <p:cNvPr id="9220" name="Picture 4" descr="C:\Users\Hewlett Packard\Desktop\compile.png"/>
          <p:cNvPicPr>
            <a:picLocks noChangeAspect="1" noChangeArrowheads="1"/>
          </p:cNvPicPr>
          <p:nvPr/>
        </p:nvPicPr>
        <p:blipFill>
          <a:blip r:embed="rId2"/>
          <a:srcRect/>
          <a:stretch>
            <a:fillRect/>
          </a:stretch>
        </p:blipFill>
        <p:spPr bwMode="auto">
          <a:xfrm>
            <a:off x="4643438" y="1500174"/>
            <a:ext cx="4286280" cy="464347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dirty="0"/>
          </a:p>
        </p:txBody>
      </p:sp>
      <p:sp>
        <p:nvSpPr>
          <p:cNvPr id="7" name="Content Placeholder 6"/>
          <p:cNvSpPr>
            <a:spLocks noGrp="1"/>
          </p:cNvSpPr>
          <p:nvPr>
            <p:ph sz="half" idx="1"/>
          </p:nvPr>
        </p:nvSpPr>
        <p:spPr/>
        <p:txBody>
          <a:bodyPr>
            <a:normAutofit fontScale="92500" lnSpcReduction="10000"/>
          </a:bodyPr>
          <a:lstStyle/>
          <a:p>
            <a:pPr>
              <a:buNone/>
            </a:pPr>
            <a:r>
              <a:rPr lang="en-IN" dirty="0" smtClean="0"/>
              <a:t>2. To stop the process after the compile step, you can use the -S option:</a:t>
            </a:r>
          </a:p>
          <a:p>
            <a:pPr>
              <a:buNone/>
            </a:pPr>
            <a:r>
              <a:rPr lang="en-IN" dirty="0" smtClean="0"/>
              <a:t>		</a:t>
            </a:r>
          </a:p>
          <a:p>
            <a:pPr>
              <a:buNone/>
            </a:pPr>
            <a:r>
              <a:rPr lang="en-IN" dirty="0" smtClean="0"/>
              <a:t>		g++ -S prog1.cpp </a:t>
            </a:r>
          </a:p>
          <a:p>
            <a:pPr>
              <a:buNone/>
            </a:pPr>
            <a:endParaRPr lang="en-IN" dirty="0" smtClean="0"/>
          </a:p>
          <a:p>
            <a:pPr algn="just">
              <a:buNone/>
            </a:pPr>
            <a:r>
              <a:rPr lang="en-IN" dirty="0" smtClean="0"/>
              <a:t>	By default, the assembler code for a source file named </a:t>
            </a:r>
            <a:r>
              <a:rPr lang="en-IN" i="1" dirty="0" smtClean="0"/>
              <a:t>filename.cpp</a:t>
            </a:r>
            <a:r>
              <a:rPr lang="en-IN" dirty="0" smtClean="0"/>
              <a:t> will be placed in a file named </a:t>
            </a:r>
            <a:r>
              <a:rPr lang="en-IN" i="1" dirty="0" err="1" smtClean="0"/>
              <a:t>filename.s</a:t>
            </a:r>
            <a:r>
              <a:rPr lang="en-IN" dirty="0" smtClean="0"/>
              <a:t>.</a:t>
            </a:r>
          </a:p>
          <a:p>
            <a:pPr>
              <a:buNone/>
            </a:pPr>
            <a:endParaRPr lang="en-IN" dirty="0" smtClean="0"/>
          </a:p>
          <a:p>
            <a:pPr algn="just">
              <a:buNone/>
            </a:pPr>
            <a:endParaRPr lang="en-IN" dirty="0"/>
          </a:p>
        </p:txBody>
      </p:sp>
      <p:sp>
        <p:nvSpPr>
          <p:cNvPr id="8" name="Content Placeholder 7"/>
          <p:cNvSpPr>
            <a:spLocks noGrp="1"/>
          </p:cNvSpPr>
          <p:nvPr>
            <p:ph sz="half" idx="2"/>
          </p:nvPr>
        </p:nvSpPr>
        <p:spPr/>
        <p:txBody>
          <a:bodyPr>
            <a:normAutofit fontScale="92500" lnSpcReduction="10000"/>
          </a:bodyPr>
          <a:lstStyle/>
          <a:p>
            <a:endParaRPr lang="en-IN"/>
          </a:p>
        </p:txBody>
      </p:sp>
      <p:pic>
        <p:nvPicPr>
          <p:cNvPr id="9220" name="Picture 4" descr="C:\Users\Hewlett Packard\Desktop\compile.png"/>
          <p:cNvPicPr>
            <a:picLocks noChangeAspect="1" noChangeArrowheads="1"/>
          </p:cNvPicPr>
          <p:nvPr/>
        </p:nvPicPr>
        <p:blipFill>
          <a:blip r:embed="rId2"/>
          <a:srcRect/>
          <a:stretch>
            <a:fillRect/>
          </a:stretch>
        </p:blipFill>
        <p:spPr bwMode="auto">
          <a:xfrm>
            <a:off x="4643438" y="1500174"/>
            <a:ext cx="4286280" cy="464347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dirty="0"/>
          </a:p>
        </p:txBody>
      </p:sp>
      <p:sp>
        <p:nvSpPr>
          <p:cNvPr id="7" name="Content Placeholder 6"/>
          <p:cNvSpPr>
            <a:spLocks noGrp="1"/>
          </p:cNvSpPr>
          <p:nvPr>
            <p:ph sz="half" idx="1"/>
          </p:nvPr>
        </p:nvSpPr>
        <p:spPr/>
        <p:txBody>
          <a:bodyPr>
            <a:normAutofit fontScale="92500" lnSpcReduction="10000"/>
          </a:bodyPr>
          <a:lstStyle/>
          <a:p>
            <a:pPr algn="just">
              <a:buNone/>
            </a:pPr>
            <a:r>
              <a:rPr lang="en-IN" dirty="0" smtClean="0"/>
              <a:t>3. To stop the process after the assembly step, you can use -c option:</a:t>
            </a:r>
          </a:p>
          <a:p>
            <a:pPr>
              <a:buNone/>
            </a:pPr>
            <a:r>
              <a:rPr lang="en-IN" dirty="0" smtClean="0"/>
              <a:t>		</a:t>
            </a:r>
          </a:p>
          <a:p>
            <a:pPr>
              <a:buNone/>
            </a:pPr>
            <a:r>
              <a:rPr lang="en-IN" dirty="0" smtClean="0"/>
              <a:t>		g++ -c prog1.cpp </a:t>
            </a:r>
          </a:p>
          <a:p>
            <a:pPr algn="just">
              <a:buNone/>
            </a:pPr>
            <a:endParaRPr lang="en-IN" dirty="0" smtClean="0"/>
          </a:p>
          <a:p>
            <a:pPr algn="just">
              <a:buNone/>
            </a:pPr>
            <a:r>
              <a:rPr lang="en-IN" dirty="0" smtClean="0"/>
              <a:t>By default, the assembler code for a source file named </a:t>
            </a:r>
            <a:r>
              <a:rPr lang="en-IN" i="1" dirty="0" smtClean="0"/>
              <a:t>filename.cpp </a:t>
            </a:r>
            <a:r>
              <a:rPr lang="en-IN" dirty="0" smtClean="0"/>
              <a:t>will be placed in a file named </a:t>
            </a:r>
            <a:r>
              <a:rPr lang="en-IN" i="1" dirty="0" err="1" smtClean="0"/>
              <a:t>filename.o</a:t>
            </a:r>
            <a:r>
              <a:rPr lang="en-IN" dirty="0" smtClean="0"/>
              <a:t>.</a:t>
            </a:r>
          </a:p>
          <a:p>
            <a:pPr>
              <a:buNone/>
            </a:pPr>
            <a:endParaRPr lang="en-IN" dirty="0"/>
          </a:p>
        </p:txBody>
      </p:sp>
      <p:sp>
        <p:nvSpPr>
          <p:cNvPr id="8" name="Content Placeholder 7"/>
          <p:cNvSpPr>
            <a:spLocks noGrp="1"/>
          </p:cNvSpPr>
          <p:nvPr>
            <p:ph sz="half" idx="2"/>
          </p:nvPr>
        </p:nvSpPr>
        <p:spPr/>
        <p:txBody>
          <a:bodyPr>
            <a:normAutofit fontScale="92500" lnSpcReduction="10000"/>
          </a:bodyPr>
          <a:lstStyle/>
          <a:p>
            <a:endParaRPr lang="en-IN"/>
          </a:p>
        </p:txBody>
      </p:sp>
      <p:pic>
        <p:nvPicPr>
          <p:cNvPr id="9220" name="Picture 4" descr="C:\Users\Hewlett Packard\Desktop\compile.png"/>
          <p:cNvPicPr>
            <a:picLocks noChangeAspect="1" noChangeArrowheads="1"/>
          </p:cNvPicPr>
          <p:nvPr/>
        </p:nvPicPr>
        <p:blipFill>
          <a:blip r:embed="rId2"/>
          <a:srcRect/>
          <a:stretch>
            <a:fillRect/>
          </a:stretch>
        </p:blipFill>
        <p:spPr bwMode="auto">
          <a:xfrm>
            <a:off x="4643438" y="1500174"/>
            <a:ext cx="4286280" cy="464347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62200"/>
            <a:ext cx="8229600" cy="1143000"/>
          </a:xfrm>
          <a:ln w="38100">
            <a:solidFill>
              <a:schemeClr val="accent1"/>
            </a:solidFill>
          </a:ln>
        </p:spPr>
        <p:txBody>
          <a:bodyPr/>
          <a:lstStyle/>
          <a:p>
            <a:r>
              <a:rPr lang="en-US" b="1" dirty="0" smtClean="0">
                <a:latin typeface="Times New Roman" pitchFamily="18" charset="0"/>
                <a:cs typeface="Times New Roman" pitchFamily="18" charset="0"/>
              </a:rPr>
              <a:t>A simple C++ Program</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bwMode="auto">
          <a:xfrm>
            <a:off x="381001" y="274638"/>
            <a:ext cx="8305800" cy="1143000"/>
          </a:xfrm>
          <a:prstGeom prst="rect">
            <a:avLst/>
          </a:prstGeom>
          <a:noFill/>
          <a:ln w="9525">
            <a:noFill/>
            <a:miter lim="800000"/>
            <a:headEnd/>
            <a:tailEnd/>
          </a:ln>
        </p:spPr>
        <p:txBody>
          <a:bodyPr anchor="ctr"/>
          <a:lstStyle/>
          <a:p>
            <a:pPr algn="ctr">
              <a:defRPr/>
            </a:pPr>
            <a:r>
              <a:rPr lang="en-US" sz="4000" b="1" dirty="0" smtClean="0">
                <a:latin typeface="Times New Roman" pitchFamily="18" charset="0"/>
                <a:ea typeface="+mj-ea"/>
                <a:cs typeface="Times New Roman" pitchFamily="18" charset="0"/>
              </a:rPr>
              <a:t>General Structure of C++ Program</a:t>
            </a:r>
            <a:endParaRPr lang="en-US" sz="4000" dirty="0">
              <a:latin typeface="Times New Roman" pitchFamily="18" charset="0"/>
              <a:ea typeface="+mj-ea"/>
              <a:cs typeface="Times New Roman" pitchFamily="18" charset="0"/>
            </a:endParaRPr>
          </a:p>
        </p:txBody>
      </p:sp>
      <p:sp>
        <p:nvSpPr>
          <p:cNvPr id="1026" name="AutoShape 2" descr="Image result for structure of c++ pro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com\Desktop\download.jpg"/>
          <p:cNvPicPr>
            <a:picLocks noChangeAspect="1" noChangeArrowheads="1"/>
          </p:cNvPicPr>
          <p:nvPr/>
        </p:nvPicPr>
        <p:blipFill>
          <a:blip r:embed="rId2"/>
          <a:srcRect/>
          <a:stretch>
            <a:fillRect/>
          </a:stretch>
        </p:blipFill>
        <p:spPr bwMode="auto">
          <a:xfrm>
            <a:off x="1981200" y="1752600"/>
            <a:ext cx="5105399" cy="4162234"/>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normAutofit/>
          </a:bodyPr>
          <a:lstStyle/>
          <a:p>
            <a:pPr eaLnBrk="1" hangingPunct="1"/>
            <a:r>
              <a:rPr lang="en-US" sz="4000" b="1" dirty="0" smtClean="0">
                <a:latin typeface="Times New Roman" pitchFamily="18" charset="0"/>
                <a:ea typeface="ＭＳ Ｐゴシック" pitchFamily="34" charset="-128"/>
                <a:cs typeface="Times New Roman" pitchFamily="18" charset="0"/>
              </a:rPr>
              <a:t>“Hello World” in C++</a:t>
            </a:r>
            <a:endParaRPr lang="en-US" sz="2000" b="1" dirty="0" smtClean="0">
              <a:latin typeface="Times New Roman" pitchFamily="18" charset="0"/>
              <a:ea typeface="ＭＳ Ｐゴシック" pitchFamily="34" charset="-128"/>
              <a:cs typeface="Times New Roman" pitchFamily="18" charset="0"/>
            </a:endParaRPr>
          </a:p>
        </p:txBody>
      </p:sp>
      <p:sp>
        <p:nvSpPr>
          <p:cNvPr id="32774" name="Rectangle 4"/>
          <p:cNvSpPr>
            <a:spLocks noChangeArrowheads="1"/>
          </p:cNvSpPr>
          <p:nvPr/>
        </p:nvSpPr>
        <p:spPr bwMode="auto">
          <a:xfrm>
            <a:off x="2438400" y="2603500"/>
            <a:ext cx="5715000" cy="3046988"/>
          </a:xfrm>
          <a:prstGeom prst="rect">
            <a:avLst/>
          </a:prstGeom>
          <a:solidFill>
            <a:schemeClr val="bg1"/>
          </a:solidFill>
          <a:ln w="9525">
            <a:solidFill>
              <a:schemeClr val="tx1"/>
            </a:solidFill>
            <a:miter lim="800000"/>
            <a:headEnd/>
            <a:tailEnd/>
          </a:ln>
        </p:spPr>
        <p:txBody>
          <a:bodyPr wrap="square">
            <a:spAutoFit/>
          </a:bodyPr>
          <a:lstStyle/>
          <a:p>
            <a:pPr defTabSz="290513"/>
            <a:r>
              <a:rPr lang="en-US" sz="2400" dirty="0" smtClean="0">
                <a:solidFill>
                  <a:srgbClr val="00027F"/>
                </a:solidFill>
                <a:latin typeface="Times New Roman" pitchFamily="18" charset="0"/>
                <a:cs typeface="Times New Roman" pitchFamily="18" charset="0"/>
              </a:rPr>
              <a:t>using namespace std;</a:t>
            </a:r>
            <a:endParaRPr lang="en-US" sz="2400" dirty="0" smtClean="0">
              <a:latin typeface="Times New Roman" pitchFamily="18" charset="0"/>
              <a:cs typeface="Times New Roman" pitchFamily="18" charset="0"/>
            </a:endParaRPr>
          </a:p>
          <a:p>
            <a:pPr defTabSz="290513"/>
            <a:r>
              <a:rPr lang="en-US" sz="2400" dirty="0" smtClean="0">
                <a:solidFill>
                  <a:srgbClr val="00027F"/>
                </a:solidFill>
                <a:latin typeface="Times New Roman" pitchFamily="18" charset="0"/>
                <a:cs typeface="Times New Roman" pitchFamily="18" charset="0"/>
              </a:rPr>
              <a:t>#include &lt;</a:t>
            </a:r>
            <a:r>
              <a:rPr lang="en-US" sz="2400" dirty="0" err="1" smtClean="0">
                <a:solidFill>
                  <a:srgbClr val="00027F"/>
                </a:solidFill>
                <a:latin typeface="Times New Roman" pitchFamily="18" charset="0"/>
                <a:cs typeface="Times New Roman" pitchFamily="18" charset="0"/>
              </a:rPr>
              <a:t>iostream</a:t>
            </a:r>
            <a:r>
              <a:rPr lang="en-US" sz="2400" dirty="0" smtClean="0">
                <a:solidFill>
                  <a:srgbClr val="00027F"/>
                </a:solidFill>
                <a:latin typeface="Times New Roman" pitchFamily="18" charset="0"/>
                <a:cs typeface="Times New Roman" pitchFamily="18" charset="0"/>
              </a:rPr>
              <a:t>&gt;</a:t>
            </a:r>
          </a:p>
          <a:p>
            <a:pPr defTabSz="290513"/>
            <a:r>
              <a:rPr lang="en-US" sz="2400" i="1" dirty="0" smtClean="0">
                <a:solidFill>
                  <a:schemeClr val="accent2"/>
                </a:solidFill>
                <a:latin typeface="Times New Roman" pitchFamily="18" charset="0"/>
                <a:cs typeface="Times New Roman" pitchFamily="18" charset="0"/>
              </a:rPr>
              <a:t>// My first C++ program!</a:t>
            </a:r>
          </a:p>
          <a:p>
            <a:pPr defTabSz="290513"/>
            <a:r>
              <a:rPr lang="en-US" sz="2400" dirty="0" err="1" smtClean="0">
                <a:solidFill>
                  <a:srgbClr val="00027F"/>
                </a:solidFill>
                <a:latin typeface="Times New Roman" pitchFamily="18" charset="0"/>
                <a:cs typeface="Times New Roman" pitchFamily="18" charset="0"/>
              </a:rPr>
              <a:t>int</a:t>
            </a:r>
            <a:r>
              <a:rPr lang="en-US" sz="2400" dirty="0" smtClean="0">
                <a:solidFill>
                  <a:srgbClr val="00027F"/>
                </a:solidFill>
                <a:latin typeface="Times New Roman" pitchFamily="18" charset="0"/>
                <a:cs typeface="Times New Roman" pitchFamily="18" charset="0"/>
              </a:rPr>
              <a:t> main(void)</a:t>
            </a:r>
          </a:p>
          <a:p>
            <a:pPr defTabSz="290513"/>
            <a:r>
              <a:rPr lang="en-US" sz="2400" dirty="0" smtClean="0">
                <a:solidFill>
                  <a:srgbClr val="00027F"/>
                </a:solidFill>
                <a:latin typeface="Times New Roman" pitchFamily="18" charset="0"/>
                <a:cs typeface="Times New Roman" pitchFamily="18" charset="0"/>
              </a:rPr>
              <a:t>{</a:t>
            </a:r>
          </a:p>
          <a:p>
            <a:pPr defTabSz="290513"/>
            <a:r>
              <a:rPr lang="en-US" sz="2400" dirty="0" smtClean="0">
                <a:solidFill>
                  <a:srgbClr val="00027F"/>
                </a:solidFill>
                <a:latin typeface="Times New Roman" pitchFamily="18" charset="0"/>
                <a:cs typeface="Times New Roman" pitchFamily="18" charset="0"/>
              </a:rPr>
              <a:t>	</a:t>
            </a:r>
            <a:r>
              <a:rPr lang="en-US" sz="2400" dirty="0" err="1" smtClean="0">
                <a:solidFill>
                  <a:srgbClr val="00027F"/>
                </a:solidFill>
                <a:latin typeface="Times New Roman" pitchFamily="18" charset="0"/>
                <a:cs typeface="Times New Roman" pitchFamily="18" charset="0"/>
              </a:rPr>
              <a:t>cout</a:t>
            </a:r>
            <a:r>
              <a:rPr lang="en-US" sz="2400" dirty="0" smtClean="0">
                <a:solidFill>
                  <a:srgbClr val="00027F"/>
                </a:solidFill>
                <a:latin typeface="Times New Roman" pitchFamily="18" charset="0"/>
                <a:cs typeface="Times New Roman" pitchFamily="18" charset="0"/>
              </a:rPr>
              <a:t> &lt;&lt; "hello world!" &lt;&lt; </a:t>
            </a:r>
            <a:r>
              <a:rPr lang="en-US" sz="2400" dirty="0" err="1" smtClean="0">
                <a:solidFill>
                  <a:srgbClr val="00027F"/>
                </a:solidFill>
                <a:latin typeface="Times New Roman" pitchFamily="18" charset="0"/>
                <a:cs typeface="Times New Roman" pitchFamily="18" charset="0"/>
              </a:rPr>
              <a:t>endl</a:t>
            </a:r>
            <a:r>
              <a:rPr lang="en-US" sz="2400" dirty="0" smtClean="0">
                <a:solidFill>
                  <a:srgbClr val="00027F"/>
                </a:solidFill>
                <a:latin typeface="Times New Roman" pitchFamily="18" charset="0"/>
                <a:cs typeface="Times New Roman" pitchFamily="18" charset="0"/>
              </a:rPr>
              <a:t>;</a:t>
            </a:r>
          </a:p>
          <a:p>
            <a:pPr defTabSz="290513"/>
            <a:r>
              <a:rPr lang="en-US" sz="2400" dirty="0" smtClean="0">
                <a:solidFill>
                  <a:srgbClr val="00027F"/>
                </a:solidFill>
                <a:latin typeface="Times New Roman" pitchFamily="18" charset="0"/>
                <a:cs typeface="Times New Roman" pitchFamily="18" charset="0"/>
              </a:rPr>
              <a:t>	return 0;</a:t>
            </a:r>
          </a:p>
          <a:p>
            <a:pPr defTabSz="290513"/>
            <a:r>
              <a:rPr lang="en-US" sz="2400" dirty="0" smtClean="0">
                <a:solidFill>
                  <a:srgbClr val="00027F"/>
                </a:solidFill>
                <a:latin typeface="Times New Roman" pitchFamily="18" charset="0"/>
                <a:cs typeface="Times New Roman" pitchFamily="18" charset="0"/>
              </a:rPr>
              <a:t>}</a:t>
            </a:r>
            <a:endParaRPr lang="en-US" sz="2400" dirty="0">
              <a:solidFill>
                <a:srgbClr val="00027F"/>
              </a:solidFill>
              <a:latin typeface="Times New Roman" pitchFamily="18" charset="0"/>
              <a:cs typeface="Times New Roman" pitchFamily="18" charset="0"/>
            </a:endParaRPr>
          </a:p>
        </p:txBody>
      </p:sp>
      <p:grpSp>
        <p:nvGrpSpPr>
          <p:cNvPr id="2" name="Group 34"/>
          <p:cNvGrpSpPr>
            <a:grpSpLocks/>
          </p:cNvGrpSpPr>
          <p:nvPr/>
        </p:nvGrpSpPr>
        <p:grpSpPr bwMode="auto">
          <a:xfrm>
            <a:off x="228600" y="1736725"/>
            <a:ext cx="3308350" cy="1006475"/>
            <a:chOff x="144" y="1094"/>
            <a:chExt cx="1940" cy="634"/>
          </a:xfrm>
        </p:grpSpPr>
        <p:sp>
          <p:nvSpPr>
            <p:cNvPr id="32789" name="Line 21"/>
            <p:cNvSpPr>
              <a:spLocks noChangeShapeType="1"/>
            </p:cNvSpPr>
            <p:nvPr/>
          </p:nvSpPr>
          <p:spPr bwMode="auto">
            <a:xfrm>
              <a:off x="1104" y="1296"/>
              <a:ext cx="336" cy="432"/>
            </a:xfrm>
            <a:prstGeom prst="line">
              <a:avLst/>
            </a:prstGeom>
            <a:noFill/>
            <a:ln w="12700">
              <a:solidFill>
                <a:srgbClr val="7F0101"/>
              </a:solidFill>
              <a:round/>
              <a:headEnd/>
              <a:tailEnd type="stealth" w="lg" len="med"/>
            </a:ln>
          </p:spPr>
          <p:txBody>
            <a:bodyPr wrap="none" anchor="ctr"/>
            <a:lstStyle/>
            <a:p>
              <a:endParaRPr lang="en-US"/>
            </a:p>
          </p:txBody>
        </p:sp>
        <p:sp>
          <p:nvSpPr>
            <p:cNvPr id="32790" name="Rectangle 33"/>
            <p:cNvSpPr>
              <a:spLocks noChangeArrowheads="1"/>
            </p:cNvSpPr>
            <p:nvPr/>
          </p:nvSpPr>
          <p:spPr bwMode="auto">
            <a:xfrm>
              <a:off x="144" y="1094"/>
              <a:ext cx="1940" cy="25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spcBef>
                  <a:spcPct val="50000"/>
                </a:spcBef>
              </a:pPr>
              <a:r>
                <a:rPr lang="en-US" sz="2000" dirty="0">
                  <a:solidFill>
                    <a:srgbClr val="00027F"/>
                  </a:solidFill>
                  <a:latin typeface="Times New Roman" pitchFamily="18" charset="0"/>
                  <a:cs typeface="Times New Roman" pitchFamily="18" charset="0"/>
                </a:rPr>
                <a:t>Use the standard namespace</a:t>
              </a:r>
            </a:p>
          </p:txBody>
        </p:sp>
      </p:grpSp>
      <p:grpSp>
        <p:nvGrpSpPr>
          <p:cNvPr id="3" name="Group 35"/>
          <p:cNvGrpSpPr>
            <a:grpSpLocks/>
          </p:cNvGrpSpPr>
          <p:nvPr/>
        </p:nvGrpSpPr>
        <p:grpSpPr bwMode="auto">
          <a:xfrm>
            <a:off x="6019800" y="1600200"/>
            <a:ext cx="2743200" cy="1524000"/>
            <a:chOff x="3648" y="1104"/>
            <a:chExt cx="1584" cy="864"/>
          </a:xfrm>
        </p:grpSpPr>
        <p:sp>
          <p:nvSpPr>
            <p:cNvPr id="32787" name="Line 7"/>
            <p:cNvSpPr>
              <a:spLocks noChangeShapeType="1"/>
            </p:cNvSpPr>
            <p:nvPr/>
          </p:nvSpPr>
          <p:spPr bwMode="auto">
            <a:xfrm flipH="1">
              <a:off x="3648" y="1488"/>
              <a:ext cx="816" cy="480"/>
            </a:xfrm>
            <a:prstGeom prst="line">
              <a:avLst/>
            </a:prstGeom>
            <a:noFill/>
            <a:ln w="12700">
              <a:solidFill>
                <a:srgbClr val="7F0101"/>
              </a:solidFill>
              <a:round/>
              <a:headEnd/>
              <a:tailEnd type="stealth" w="lg" len="med"/>
            </a:ln>
          </p:spPr>
          <p:txBody>
            <a:bodyPr wrap="none" anchor="ctr"/>
            <a:lstStyle/>
            <a:p>
              <a:endParaRPr lang="en-US"/>
            </a:p>
          </p:txBody>
        </p:sp>
        <p:sp>
          <p:nvSpPr>
            <p:cNvPr id="32788" name="Text Box 6"/>
            <p:cNvSpPr txBox="1">
              <a:spLocks noChangeArrowheads="1"/>
            </p:cNvSpPr>
            <p:nvPr/>
          </p:nvSpPr>
          <p:spPr bwMode="auto">
            <a:xfrm>
              <a:off x="3744" y="1104"/>
              <a:ext cx="1488" cy="44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just">
                <a:spcBef>
                  <a:spcPct val="50000"/>
                </a:spcBef>
              </a:pPr>
              <a:r>
                <a:rPr lang="en-US" sz="2000" dirty="0">
                  <a:solidFill>
                    <a:srgbClr val="00027F"/>
                  </a:solidFill>
                  <a:latin typeface="Times New Roman" pitchFamily="18" charset="0"/>
                  <a:cs typeface="Times New Roman" pitchFamily="18" charset="0"/>
                </a:rPr>
                <a:t>Include standard </a:t>
              </a:r>
              <a:r>
                <a:rPr lang="en-US" sz="2000" dirty="0" err="1">
                  <a:solidFill>
                    <a:srgbClr val="00027F"/>
                  </a:solidFill>
                  <a:latin typeface="Times New Roman" pitchFamily="18" charset="0"/>
                  <a:cs typeface="Times New Roman" pitchFamily="18" charset="0"/>
                </a:rPr>
                <a:t>iostream</a:t>
              </a:r>
              <a:r>
                <a:rPr lang="en-US" sz="2000" dirty="0">
                  <a:solidFill>
                    <a:srgbClr val="00027F"/>
                  </a:solidFill>
                  <a:latin typeface="Times New Roman" pitchFamily="18" charset="0"/>
                  <a:cs typeface="Times New Roman" pitchFamily="18" charset="0"/>
                </a:rPr>
                <a:t> classes</a:t>
              </a:r>
            </a:p>
          </p:txBody>
        </p:sp>
      </p:grpSp>
      <p:grpSp>
        <p:nvGrpSpPr>
          <p:cNvPr id="4" name="Group 36"/>
          <p:cNvGrpSpPr>
            <a:grpSpLocks/>
          </p:cNvGrpSpPr>
          <p:nvPr/>
        </p:nvGrpSpPr>
        <p:grpSpPr bwMode="auto">
          <a:xfrm>
            <a:off x="228600" y="2819400"/>
            <a:ext cx="2362200" cy="685800"/>
            <a:chOff x="144" y="1776"/>
            <a:chExt cx="1488" cy="432"/>
          </a:xfrm>
        </p:grpSpPr>
        <p:sp>
          <p:nvSpPr>
            <p:cNvPr id="32785" name="Line 11"/>
            <p:cNvSpPr>
              <a:spLocks noChangeShapeType="1"/>
            </p:cNvSpPr>
            <p:nvPr/>
          </p:nvSpPr>
          <p:spPr bwMode="auto">
            <a:xfrm>
              <a:off x="1296" y="2016"/>
              <a:ext cx="336" cy="192"/>
            </a:xfrm>
            <a:prstGeom prst="line">
              <a:avLst/>
            </a:prstGeom>
            <a:noFill/>
            <a:ln w="12700">
              <a:solidFill>
                <a:srgbClr val="7F0101"/>
              </a:solidFill>
              <a:round/>
              <a:headEnd/>
              <a:tailEnd type="stealth" w="lg" len="med"/>
            </a:ln>
          </p:spPr>
          <p:txBody>
            <a:bodyPr wrap="none" anchor="ctr"/>
            <a:lstStyle/>
            <a:p>
              <a:endParaRPr lang="en-US"/>
            </a:p>
          </p:txBody>
        </p:sp>
        <p:sp>
          <p:nvSpPr>
            <p:cNvPr id="32786" name="Rectangle 8"/>
            <p:cNvSpPr>
              <a:spLocks noChangeArrowheads="1"/>
            </p:cNvSpPr>
            <p:nvPr/>
          </p:nvSpPr>
          <p:spPr bwMode="auto">
            <a:xfrm>
              <a:off x="144" y="1776"/>
              <a:ext cx="1195" cy="25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spcBef>
                  <a:spcPct val="50000"/>
                </a:spcBef>
              </a:pPr>
              <a:r>
                <a:rPr lang="en-US" sz="2000" dirty="0">
                  <a:solidFill>
                    <a:srgbClr val="00027F"/>
                  </a:solidFill>
                  <a:latin typeface="Times New Roman" pitchFamily="18" charset="0"/>
                  <a:cs typeface="Times New Roman" pitchFamily="18" charset="0"/>
                </a:rPr>
                <a:t>A C++ comment</a:t>
              </a:r>
            </a:p>
          </p:txBody>
        </p:sp>
      </p:grpSp>
      <p:grpSp>
        <p:nvGrpSpPr>
          <p:cNvPr id="5" name="Group 37"/>
          <p:cNvGrpSpPr>
            <a:grpSpLocks/>
          </p:cNvGrpSpPr>
          <p:nvPr/>
        </p:nvGrpSpPr>
        <p:grpSpPr bwMode="auto">
          <a:xfrm>
            <a:off x="228600" y="4724401"/>
            <a:ext cx="2590800" cy="1066800"/>
            <a:chOff x="192" y="2976"/>
            <a:chExt cx="1584" cy="682"/>
          </a:xfrm>
        </p:grpSpPr>
        <p:sp>
          <p:nvSpPr>
            <p:cNvPr id="32783" name="Line 12"/>
            <p:cNvSpPr>
              <a:spLocks noChangeShapeType="1"/>
            </p:cNvSpPr>
            <p:nvPr/>
          </p:nvSpPr>
          <p:spPr bwMode="auto">
            <a:xfrm flipV="1">
              <a:off x="912" y="2976"/>
              <a:ext cx="864" cy="240"/>
            </a:xfrm>
            <a:prstGeom prst="line">
              <a:avLst/>
            </a:prstGeom>
            <a:noFill/>
            <a:ln w="12700">
              <a:solidFill>
                <a:srgbClr val="7F0101"/>
              </a:solidFill>
              <a:round/>
              <a:headEnd/>
              <a:tailEnd type="stealth" w="lg" len="med"/>
            </a:ln>
          </p:spPr>
          <p:txBody>
            <a:bodyPr wrap="none" anchor="ctr"/>
            <a:lstStyle/>
            <a:p>
              <a:endParaRPr lang="en-US"/>
            </a:p>
          </p:txBody>
        </p:sp>
        <p:sp>
          <p:nvSpPr>
            <p:cNvPr id="32784" name="Rectangle 9"/>
            <p:cNvSpPr>
              <a:spLocks noChangeArrowheads="1"/>
            </p:cNvSpPr>
            <p:nvPr/>
          </p:nvSpPr>
          <p:spPr bwMode="auto">
            <a:xfrm>
              <a:off x="192" y="3024"/>
              <a:ext cx="960" cy="63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en-US" sz="2000" dirty="0" err="1">
                  <a:solidFill>
                    <a:srgbClr val="00027F"/>
                  </a:solidFill>
                  <a:latin typeface="Times New Roman" pitchFamily="18" charset="0"/>
                  <a:cs typeface="Times New Roman" pitchFamily="18" charset="0"/>
                </a:rPr>
                <a:t>cout</a:t>
              </a:r>
              <a:r>
                <a:rPr lang="en-US" sz="2000" dirty="0">
                  <a:solidFill>
                    <a:srgbClr val="00027F"/>
                  </a:solidFill>
                  <a:latin typeface="Times New Roman" pitchFamily="18" charset="0"/>
                  <a:cs typeface="Times New Roman" pitchFamily="18" charset="0"/>
                </a:rPr>
                <a:t> is an instance of </a:t>
              </a:r>
              <a:r>
                <a:rPr lang="en-US" sz="2000" dirty="0" err="1" smtClean="0">
                  <a:solidFill>
                    <a:srgbClr val="00027F"/>
                  </a:solidFill>
                  <a:latin typeface="Times New Roman" pitchFamily="18" charset="0"/>
                  <a:cs typeface="Times New Roman" pitchFamily="18" charset="0"/>
                </a:rPr>
                <a:t>iostream</a:t>
              </a:r>
              <a:endParaRPr lang="en-US" sz="2000" dirty="0">
                <a:solidFill>
                  <a:srgbClr val="00027F"/>
                </a:solidFill>
                <a:latin typeface="Times New Roman" pitchFamily="18" charset="0"/>
                <a:cs typeface="Times New Roman" pitchFamily="18" charset="0"/>
              </a:endParaRPr>
            </a:p>
          </p:txBody>
        </p:sp>
      </p:grpSp>
      <p:grpSp>
        <p:nvGrpSpPr>
          <p:cNvPr id="6" name="Group 38"/>
          <p:cNvGrpSpPr>
            <a:grpSpLocks/>
          </p:cNvGrpSpPr>
          <p:nvPr/>
        </p:nvGrpSpPr>
        <p:grpSpPr bwMode="auto">
          <a:xfrm>
            <a:off x="4343400" y="4876800"/>
            <a:ext cx="3657600" cy="1603375"/>
            <a:chOff x="2736" y="3072"/>
            <a:chExt cx="2126" cy="1010"/>
          </a:xfrm>
        </p:grpSpPr>
        <p:sp>
          <p:nvSpPr>
            <p:cNvPr id="32780" name="Line 13"/>
            <p:cNvSpPr>
              <a:spLocks noChangeShapeType="1"/>
            </p:cNvSpPr>
            <p:nvPr/>
          </p:nvSpPr>
          <p:spPr bwMode="auto">
            <a:xfrm flipH="1" flipV="1">
              <a:off x="3024" y="3072"/>
              <a:ext cx="528" cy="576"/>
            </a:xfrm>
            <a:prstGeom prst="line">
              <a:avLst/>
            </a:prstGeom>
            <a:noFill/>
            <a:ln w="12700">
              <a:solidFill>
                <a:srgbClr val="7F0101"/>
              </a:solidFill>
              <a:round/>
              <a:headEnd/>
              <a:tailEnd type="stealth" w="lg" len="med"/>
            </a:ln>
          </p:spPr>
          <p:txBody>
            <a:bodyPr wrap="none" anchor="ctr"/>
            <a:lstStyle/>
            <a:p>
              <a:endParaRPr lang="en-US"/>
            </a:p>
          </p:txBody>
        </p:sp>
        <p:sp>
          <p:nvSpPr>
            <p:cNvPr id="32781" name="Line 14"/>
            <p:cNvSpPr>
              <a:spLocks noChangeShapeType="1"/>
            </p:cNvSpPr>
            <p:nvPr/>
          </p:nvSpPr>
          <p:spPr bwMode="auto">
            <a:xfrm flipV="1">
              <a:off x="3696" y="3072"/>
              <a:ext cx="288" cy="576"/>
            </a:xfrm>
            <a:prstGeom prst="line">
              <a:avLst/>
            </a:prstGeom>
            <a:noFill/>
            <a:ln w="12700">
              <a:solidFill>
                <a:srgbClr val="7F0101"/>
              </a:solidFill>
              <a:round/>
              <a:headEnd/>
              <a:tailEnd type="stealth" w="lg" len="med"/>
            </a:ln>
          </p:spPr>
          <p:txBody>
            <a:bodyPr wrap="none" anchor="ctr"/>
            <a:lstStyle/>
            <a:p>
              <a:endParaRPr lang="en-US"/>
            </a:p>
          </p:txBody>
        </p:sp>
        <p:sp>
          <p:nvSpPr>
            <p:cNvPr id="32782" name="Rectangle 10"/>
            <p:cNvSpPr>
              <a:spLocks noChangeArrowheads="1"/>
            </p:cNvSpPr>
            <p:nvPr/>
          </p:nvSpPr>
          <p:spPr bwMode="auto">
            <a:xfrm>
              <a:off x="2736" y="3636"/>
              <a:ext cx="2126" cy="4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sz="2000" dirty="0">
                  <a:solidFill>
                    <a:srgbClr val="00027F"/>
                  </a:solidFill>
                  <a:latin typeface="Times New Roman" pitchFamily="18" charset="0"/>
                  <a:cs typeface="Times New Roman" pitchFamily="18" charset="0"/>
                </a:rPr>
                <a:t>operator overloading</a:t>
              </a:r>
            </a:p>
            <a:p>
              <a:r>
                <a:rPr lang="en-US" sz="2000" dirty="0">
                  <a:solidFill>
                    <a:srgbClr val="00027F"/>
                  </a:solidFill>
                  <a:latin typeface="Times New Roman" pitchFamily="18" charset="0"/>
                  <a:cs typeface="Times New Roman" pitchFamily="18" charset="0"/>
                </a:rPr>
                <a:t>(two </a:t>
              </a:r>
              <a:r>
                <a:rPr lang="en-US" sz="2000" i="1" dirty="0">
                  <a:solidFill>
                    <a:srgbClr val="7F0101"/>
                  </a:solidFill>
                  <a:latin typeface="Times New Roman" pitchFamily="18" charset="0"/>
                  <a:cs typeface="Times New Roman" pitchFamily="18" charset="0"/>
                </a:rPr>
                <a:t>different</a:t>
              </a:r>
              <a:r>
                <a:rPr lang="en-US" sz="2000" dirty="0">
                  <a:solidFill>
                    <a:srgbClr val="00027F"/>
                  </a:solidFill>
                  <a:latin typeface="Times New Roman" pitchFamily="18" charset="0"/>
                  <a:cs typeface="Times New Roman" pitchFamily="18" charset="0"/>
                </a:rPr>
                <a:t> argument types!)</a:t>
              </a:r>
            </a:p>
          </p:txBody>
        </p:sp>
      </p:grpSp>
      <p:cxnSp>
        <p:nvCxnSpPr>
          <p:cNvPr id="23" name="Straight Connector 22"/>
          <p:cNvCxnSpPr/>
          <p:nvPr/>
        </p:nvCxnSpPr>
        <p:spPr>
          <a:xfrm>
            <a:off x="0" y="1295400"/>
            <a:ext cx="91440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14600"/>
            <a:ext cx="8229600" cy="1143000"/>
          </a:xfrm>
        </p:spPr>
        <p:txBody>
          <a:bodyPr/>
          <a:lstStyle/>
          <a:p>
            <a:r>
              <a:rPr lang="en-US"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FF0000"/>
                </a:solidFill>
              </a:rPr>
              <a:t>Problem Statement</a:t>
            </a:r>
            <a:endParaRPr lang="en-IN" dirty="0">
              <a:solidFill>
                <a:srgbClr val="FF0000"/>
              </a:solidFill>
            </a:endParaRPr>
          </a:p>
        </p:txBody>
      </p:sp>
      <p:sp>
        <p:nvSpPr>
          <p:cNvPr id="3" name="Content Placeholder 2"/>
          <p:cNvSpPr>
            <a:spLocks noGrp="1"/>
          </p:cNvSpPr>
          <p:nvPr>
            <p:ph idx="1"/>
          </p:nvPr>
        </p:nvSpPr>
        <p:spPr>
          <a:xfrm>
            <a:off x="457200" y="1285860"/>
            <a:ext cx="8229600" cy="4840303"/>
          </a:xfrm>
        </p:spPr>
        <p:txBody>
          <a:bodyPr>
            <a:normAutofit/>
          </a:bodyPr>
          <a:lstStyle/>
          <a:p>
            <a:pPr algn="just">
              <a:buNone/>
            </a:pPr>
            <a:r>
              <a:rPr lang="en-IN" dirty="0" smtClean="0"/>
              <a:t>    Dominos made orders on behalf of registered customer. An order consists of a number of items. The order is either pending or serviced.</a:t>
            </a:r>
          </a:p>
          <a:p>
            <a:pPr algn="just">
              <a:buNone/>
            </a:pPr>
            <a:r>
              <a:rPr lang="en-IN" dirty="0" smtClean="0"/>
              <a:t>    The following are the set of requirements regarding placed and serviced orders:</a:t>
            </a:r>
          </a:p>
          <a:p>
            <a:pPr marL="514350" indent="-514350" algn="just">
              <a:buAutoNum type="arabicPeriod"/>
            </a:pPr>
            <a:r>
              <a:rPr lang="en-IN" dirty="0" smtClean="0"/>
              <a:t>An order may be placed by registered customer.</a:t>
            </a:r>
          </a:p>
          <a:p>
            <a:pPr marL="514350" indent="-514350" algn="just">
              <a:buAutoNum type="arabicPeriod"/>
            </a:pPr>
            <a:r>
              <a:rPr lang="en-IN" dirty="0" smtClean="0"/>
              <a:t>A single customer may place a number of orders.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pPr algn="just">
              <a:buNone/>
            </a:pPr>
            <a:r>
              <a:rPr lang="en-IN" dirty="0" smtClean="0"/>
              <a:t>3. An order may be deleted or edited before being serviced.</a:t>
            </a:r>
          </a:p>
          <a:p>
            <a:pPr algn="just">
              <a:buNone/>
            </a:pPr>
            <a:r>
              <a:rPr lang="en-IN" dirty="0" smtClean="0"/>
              <a:t>4. An order must include at least one item (No null order).</a:t>
            </a:r>
          </a:p>
          <a:p>
            <a:pPr algn="just">
              <a:buNone/>
            </a:pPr>
            <a:r>
              <a:rPr lang="en-IN" dirty="0" smtClean="0"/>
              <a:t>5. The desired quantity of an placed item must not be null.</a:t>
            </a:r>
          </a:p>
          <a:p>
            <a:pPr algn="just">
              <a:buNone/>
            </a:pPr>
            <a:r>
              <a:rPr lang="en-IN" dirty="0" smtClean="0"/>
              <a:t>6. An order is serviced only after receiving payment from a customer.</a:t>
            </a:r>
          </a:p>
          <a:p>
            <a:pPr algn="just">
              <a:buNone/>
            </a:pPr>
            <a:r>
              <a:rPr lang="en-IN" dirty="0" smtClean="0"/>
              <a:t>7. The customer can pay by cash or by card.</a:t>
            </a:r>
          </a:p>
          <a:p>
            <a:pPr algn="just">
              <a:buNone/>
            </a:pPr>
            <a:r>
              <a:rPr lang="en-IN" dirty="0" smtClean="0"/>
              <a:t>8. An invoice is made at the time of servicing the order. </a:t>
            </a:r>
          </a:p>
          <a:p>
            <a:pPr algn="just">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OOAD</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The functionalities may be classified into 3 main subsystems:</a:t>
            </a:r>
          </a:p>
          <a:p>
            <a:pPr lvl="1"/>
            <a:r>
              <a:rPr lang="en-IN" dirty="0" smtClean="0"/>
              <a:t>Customer registration</a:t>
            </a:r>
          </a:p>
          <a:p>
            <a:pPr lvl="1"/>
            <a:r>
              <a:rPr lang="en-IN" dirty="0" smtClean="0"/>
              <a:t>Inventory management</a:t>
            </a:r>
          </a:p>
          <a:p>
            <a:pPr lvl="1"/>
            <a:r>
              <a:rPr lang="en-IN" dirty="0" smtClean="0"/>
              <a:t>Purchasing subsystem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Use Case diagrams</a:t>
            </a:r>
            <a:endParaRPr lang="en-IN" dirty="0">
              <a:solidFill>
                <a:srgbClr val="FF0000"/>
              </a:solidFill>
            </a:endParaRPr>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srcRect/>
          <a:stretch>
            <a:fillRect/>
          </a:stretch>
        </p:blipFill>
        <p:spPr bwMode="auto">
          <a:xfrm>
            <a:off x="1142976" y="1919288"/>
            <a:ext cx="7429552" cy="41529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2281</TotalTime>
  <Words>1970</Words>
  <Application>Microsoft Office PowerPoint</Application>
  <PresentationFormat>On-screen Show (4:3)</PresentationFormat>
  <Paragraphs>271</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Lecture 1 Introduction</vt:lpstr>
      <vt:lpstr>Thinking in Objects </vt:lpstr>
      <vt:lpstr>Slide 3</vt:lpstr>
      <vt:lpstr>Slide 4</vt:lpstr>
      <vt:lpstr>What does this have to do with programming?</vt:lpstr>
      <vt:lpstr>Problem Statement</vt:lpstr>
      <vt:lpstr>Slide 7</vt:lpstr>
      <vt:lpstr>OOAD</vt:lpstr>
      <vt:lpstr>Use Case diagrams</vt:lpstr>
      <vt:lpstr>Slide 10</vt:lpstr>
      <vt:lpstr>Slide 11</vt:lpstr>
      <vt:lpstr>Class Diagrams</vt:lpstr>
      <vt:lpstr>Slide 13</vt:lpstr>
      <vt:lpstr>Slide 14</vt:lpstr>
      <vt:lpstr>Slide 15</vt:lpstr>
      <vt:lpstr>Slide 16</vt:lpstr>
      <vt:lpstr>Contents</vt:lpstr>
      <vt:lpstr>Basic Concepts of C++</vt:lpstr>
      <vt:lpstr>Basic Concepts of C++</vt:lpstr>
      <vt:lpstr>Basic Concepts of C++</vt:lpstr>
      <vt:lpstr>Basic Concepts of C++</vt:lpstr>
      <vt:lpstr>Basic Concepts of C++</vt:lpstr>
      <vt:lpstr>Objects</vt:lpstr>
      <vt:lpstr>Classes</vt:lpstr>
      <vt:lpstr>Abstraction</vt:lpstr>
      <vt:lpstr>Abstraction</vt:lpstr>
      <vt:lpstr>Encapsulation</vt:lpstr>
      <vt:lpstr>Encapsulation</vt:lpstr>
      <vt:lpstr>Inheritance</vt:lpstr>
      <vt:lpstr>Inheritance</vt:lpstr>
      <vt:lpstr>Polymorphism</vt:lpstr>
      <vt:lpstr>Polymorphism</vt:lpstr>
      <vt:lpstr>Dynamic Binding</vt:lpstr>
      <vt:lpstr>Message Passing</vt:lpstr>
      <vt:lpstr>Message Passing</vt:lpstr>
      <vt:lpstr>Difference between C and C++</vt:lpstr>
      <vt:lpstr>Difference between C and C++</vt:lpstr>
      <vt:lpstr>Difference between C and C++</vt:lpstr>
      <vt:lpstr>Difference between C and C++</vt:lpstr>
      <vt:lpstr>C Structures</vt:lpstr>
      <vt:lpstr>Limitations </vt:lpstr>
      <vt:lpstr>C++ Classes</vt:lpstr>
      <vt:lpstr>Applications</vt:lpstr>
      <vt:lpstr>Applications of OOPs Languages</vt:lpstr>
      <vt:lpstr>How a Program is Executed?</vt:lpstr>
      <vt:lpstr>Flowchart</vt:lpstr>
      <vt:lpstr>Slide 47</vt:lpstr>
      <vt:lpstr>Slide 48</vt:lpstr>
      <vt:lpstr>Slide 49</vt:lpstr>
      <vt:lpstr>Slide 50</vt:lpstr>
      <vt:lpstr>Slide 51</vt:lpstr>
      <vt:lpstr>Slide 52</vt:lpstr>
      <vt:lpstr>A Bit more about execution</vt:lpstr>
      <vt:lpstr>Slide 54</vt:lpstr>
      <vt:lpstr>Slide 55</vt:lpstr>
      <vt:lpstr>A simple C++ Program</vt:lpstr>
      <vt:lpstr>Slide 57</vt:lpstr>
      <vt:lpstr>“Hello World” in C++</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dc:creator>
  <cp:lastModifiedBy>Hewlett Packard</cp:lastModifiedBy>
  <cp:revision>57</cp:revision>
  <dcterms:created xsi:type="dcterms:W3CDTF">2018-01-09T13:38:26Z</dcterms:created>
  <dcterms:modified xsi:type="dcterms:W3CDTF">2019-01-08T02:40:42Z</dcterms:modified>
</cp:coreProperties>
</file>