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58" r:id="rId10"/>
    <p:sldId id="260" r:id="rId11"/>
    <p:sldId id="288" r:id="rId12"/>
    <p:sldId id="289" r:id="rId13"/>
    <p:sldId id="290" r:id="rId14"/>
    <p:sldId id="291" r:id="rId15"/>
    <p:sldId id="261" r:id="rId16"/>
    <p:sldId id="264" r:id="rId17"/>
    <p:sldId id="285" r:id="rId18"/>
    <p:sldId id="286" r:id="rId19"/>
    <p:sldId id="287" r:id="rId20"/>
    <p:sldId id="265" r:id="rId21"/>
    <p:sldId id="263" r:id="rId22"/>
    <p:sldId id="266" r:id="rId23"/>
    <p:sldId id="29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3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ABEF2-F5AE-4179-904E-8EE3C23C578C}" type="datetimeFigureOut">
              <a:rPr lang="en-GB" smtClean="0"/>
              <a:pPr/>
              <a:t>26/01/2019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4E35B-2CEC-4717-BF1F-57203B89FF7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D32D58-D2A8-45AD-B9CD-D20D773FA0FC}" type="slidenum">
              <a:rPr lang="en-US"/>
              <a:pPr/>
              <a:t>3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CD6E61-49F2-4449-AE38-5D2B4E0A87BB}" type="slidenum">
              <a:rPr lang="en-US"/>
              <a:pPr/>
              <a:t>4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38AA5-AC69-4AA8-B046-CAF9F9D359AF}" type="slidenum">
              <a:rPr lang="en-US"/>
              <a:pPr/>
              <a:t>5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82F2CC-9A93-4890-8974-BF71631E8410}" type="slidenum">
              <a:rPr lang="en-US"/>
              <a:pPr/>
              <a:t>6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3A34D5-44B8-4E50-B186-8B9394FFE3F1}" type="slidenum">
              <a:rPr lang="en-US"/>
              <a:pPr/>
              <a:t>7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6E973-B24E-4CDD-AA15-EC6BD394450E}" type="slidenum">
              <a:rPr lang="en-US"/>
              <a:pPr/>
              <a:t>8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3612-84D2-4DF6-8A69-7A156F7F79DA}" type="datetime1">
              <a:rPr lang="en-US" smtClean="0"/>
              <a:pPr/>
              <a:t>1/26/2019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UTA009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47C-D076-4F9B-910F-B2BFADEA43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C390-4B99-463C-920F-90FEAEE253D5}" type="datetime1">
              <a:rPr lang="en-US" smtClean="0"/>
              <a:pPr/>
              <a:t>1/26/2019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UTA009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47C-D076-4F9B-910F-B2BFADEA43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4525-73D8-4812-8BC2-237D7AD7E99C}" type="datetime1">
              <a:rPr lang="en-US" smtClean="0"/>
              <a:pPr/>
              <a:t>1/26/2019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UTA009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47C-D076-4F9B-910F-B2BFADEA43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47EA-90B0-46EA-92D3-7BB77B73B1F0}" type="datetime1">
              <a:rPr lang="en-US" smtClean="0"/>
              <a:pPr/>
              <a:t>1/26/2019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UTA009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47C-D076-4F9B-910F-B2BFADEA43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333B-F653-4E67-A630-C5E4D1C5471F}" type="datetime1">
              <a:rPr lang="en-US" smtClean="0"/>
              <a:pPr/>
              <a:t>1/26/2019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UTA009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47C-D076-4F9B-910F-B2BFADEA43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BD30-D77E-47C4-994D-78E4D0C9EB63}" type="datetime1">
              <a:rPr lang="en-US" smtClean="0"/>
              <a:pPr/>
              <a:t>1/26/2019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UTA009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47C-D076-4F9B-910F-B2BFADEA43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0271-A81C-4948-B5FA-93D7E3CD60A3}" type="datetime1">
              <a:rPr lang="en-US" smtClean="0"/>
              <a:pPr/>
              <a:t>1/26/2019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UTA009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47C-D076-4F9B-910F-B2BFADEA43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2192-5DD1-43E2-9EF7-455FB97569A5}" type="datetime1">
              <a:rPr lang="en-US" smtClean="0"/>
              <a:pPr/>
              <a:t>1/26/2019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UTA009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47C-D076-4F9B-910F-B2BFADEA43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DE14-CE6D-434F-A24D-FD7D04E56608}" type="datetime1">
              <a:rPr lang="en-US" smtClean="0"/>
              <a:pPr/>
              <a:t>1/26/2019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UTA009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47C-D076-4F9B-910F-B2BFADEA43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E505-4470-446F-BBCD-0A3147689641}" type="datetime1">
              <a:rPr lang="en-US" smtClean="0"/>
              <a:pPr/>
              <a:t>1/26/2019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UTA009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47C-D076-4F9B-910F-B2BFADEA43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1E6EA-8239-44CD-B33C-2205E1F307FE}" type="datetime1">
              <a:rPr lang="en-US" smtClean="0"/>
              <a:pPr/>
              <a:t>1/26/2019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UTA009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47C-D076-4F9B-910F-B2BFADEA43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96752"/>
            <a:ext cx="9144000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06FC9-4FC0-4D82-8503-D9997764C455}" type="datetime1">
              <a:rPr lang="en-US" smtClean="0"/>
              <a:pPr/>
              <a:t>1/26/2019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UTA009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D847C-D076-4F9B-910F-B2BFADEA433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Week4_Lecture2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60363" indent="-360363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Dynamic Memory </a:t>
            </a:r>
            <a:r>
              <a:rPr lang="en-US" dirty="0" smtClean="0">
                <a:solidFill>
                  <a:schemeClr val="tx1"/>
                </a:solidFill>
              </a:rPr>
              <a:t>Allocation</a:t>
            </a:r>
          </a:p>
          <a:p>
            <a:pPr marL="360363" indent="-360363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Reference </a:t>
            </a:r>
            <a:r>
              <a:rPr lang="en-US" dirty="0">
                <a:solidFill>
                  <a:schemeClr val="tx1"/>
                </a:solidFill>
              </a:rPr>
              <a:t>Variables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47C-D076-4F9B-910F-B2BFADEA433E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0214-992A-445E-89AE-7C44AA901061}" type="datetime1">
              <a:rPr lang="en-US" smtClean="0"/>
              <a:pPr/>
              <a:t>1/26/2019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27784" y="3068960"/>
            <a:ext cx="5976664" cy="3168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points…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case of insufficient memory, new returns  null pointer.</a:t>
            </a:r>
          </a:p>
          <a:p>
            <a:r>
              <a:rPr lang="en-GB" dirty="0" smtClean="0"/>
              <a:t>So check for the pointer produced by new before using it.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0B02-8C50-4D19-B0B1-DAEF70881F6E}" type="datetime1">
              <a:rPr lang="en-US" smtClean="0"/>
              <a:pPr/>
              <a:t>1/26/2019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47C-D076-4F9B-910F-B2BFADEA433E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587739" y="2780928"/>
            <a:ext cx="616072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…..</a:t>
            </a:r>
          </a:p>
          <a:p>
            <a:r>
              <a:rPr lang="en-GB" sz="3200" dirty="0" smtClean="0"/>
              <a:t>…..</a:t>
            </a:r>
          </a:p>
          <a:p>
            <a:r>
              <a:rPr lang="en-GB" sz="3200" dirty="0" smtClean="0"/>
              <a:t>p = new </a:t>
            </a:r>
            <a:r>
              <a:rPr lang="en-GB" sz="3200" dirty="0" err="1" smtClean="0"/>
              <a:t>int</a:t>
            </a:r>
            <a:r>
              <a:rPr lang="en-GB" sz="3200" dirty="0" smtClean="0"/>
              <a:t>;</a:t>
            </a:r>
          </a:p>
          <a:p>
            <a:r>
              <a:rPr lang="en-GB" sz="3200" dirty="0" smtClean="0"/>
              <a:t>If(!p)</a:t>
            </a:r>
          </a:p>
          <a:p>
            <a:r>
              <a:rPr lang="en-GB" sz="3200" dirty="0"/>
              <a:t>	</a:t>
            </a:r>
            <a:r>
              <a:rPr lang="en-GB" sz="3200" dirty="0" smtClean="0"/>
              <a:t>count &lt;&lt; "Allocation failed\n";</a:t>
            </a:r>
          </a:p>
          <a:p>
            <a:r>
              <a:rPr lang="en-GB" sz="3200" dirty="0" smtClean="0"/>
              <a:t>…..</a:t>
            </a:r>
          </a:p>
          <a:p>
            <a:r>
              <a:rPr lang="en-GB" sz="3200" dirty="0" smtClean="0"/>
              <a:t>…..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Allocating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0405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Allocate arrays using </a:t>
            </a:r>
            <a:r>
              <a:rPr lang="en-IN" b="1" dirty="0" smtClean="0"/>
              <a:t>new </a:t>
            </a:r>
            <a:r>
              <a:rPr lang="en-IN" dirty="0" smtClean="0"/>
              <a:t>by using :</a:t>
            </a:r>
            <a:br>
              <a:rPr lang="en-IN" dirty="0" smtClean="0"/>
            </a:br>
            <a:r>
              <a:rPr lang="en-IN" i="1" dirty="0" err="1" smtClean="0"/>
              <a:t>p_var</a:t>
            </a:r>
            <a:r>
              <a:rPr lang="en-IN" i="1" dirty="0" smtClean="0"/>
              <a:t> </a:t>
            </a:r>
            <a:r>
              <a:rPr lang="en-IN" dirty="0" smtClean="0"/>
              <a:t>= new </a:t>
            </a:r>
            <a:r>
              <a:rPr lang="en-IN" i="1" dirty="0" err="1" smtClean="0"/>
              <a:t>array_type</a:t>
            </a:r>
            <a:r>
              <a:rPr lang="en-IN" i="1" dirty="0" smtClean="0"/>
              <a:t> [size];</a:t>
            </a:r>
          </a:p>
          <a:p>
            <a:pPr>
              <a:buNone/>
            </a:pPr>
            <a:r>
              <a:rPr lang="en-IN" dirty="0" smtClean="0"/>
              <a:t>Here, </a:t>
            </a:r>
            <a:r>
              <a:rPr lang="en-IN" i="1" dirty="0" smtClean="0"/>
              <a:t>size </a:t>
            </a:r>
            <a:r>
              <a:rPr lang="en-IN" dirty="0" smtClean="0"/>
              <a:t>specifies the number of elements in the array.</a:t>
            </a: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To free an array, use </a:t>
            </a:r>
            <a:r>
              <a:rPr lang="en-IN" b="1" dirty="0" smtClean="0"/>
              <a:t>delete:</a:t>
            </a:r>
            <a:br>
              <a:rPr lang="en-IN" b="1" dirty="0" smtClean="0"/>
            </a:br>
            <a:r>
              <a:rPr lang="en-IN" dirty="0" smtClean="0"/>
              <a:t>delete [ ] </a:t>
            </a:r>
            <a:r>
              <a:rPr lang="en-IN" i="1" dirty="0" err="1" smtClean="0"/>
              <a:t>p_var</a:t>
            </a:r>
            <a:r>
              <a:rPr lang="en-IN" dirty="0" smtClean="0"/>
              <a:t>;</a:t>
            </a:r>
            <a:br>
              <a:rPr lang="en-IN" dirty="0" smtClean="0"/>
            </a:br>
            <a:r>
              <a:rPr lang="en-IN" dirty="0" smtClean="0"/>
              <a:t>Here, the </a:t>
            </a:r>
            <a:r>
              <a:rPr lang="en-IN" b="1" dirty="0" smtClean="0"/>
              <a:t>[ ] </a:t>
            </a:r>
            <a:r>
              <a:rPr lang="en-IN" dirty="0" smtClean="0"/>
              <a:t>informs </a:t>
            </a:r>
            <a:r>
              <a:rPr lang="en-IN" b="1" dirty="0" smtClean="0"/>
              <a:t>delete </a:t>
            </a:r>
            <a:r>
              <a:rPr lang="en-IN" dirty="0" smtClean="0"/>
              <a:t>that an array is being released.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47EA-90B0-46EA-92D3-7BB77B73B1F0}" type="datetime1">
              <a:rPr lang="en-US" smtClean="0"/>
              <a:pPr/>
              <a:t>1/26/2019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47C-D076-4F9B-910F-B2BFADEA433E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136904" cy="525658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sz="3600" dirty="0" smtClean="0"/>
              <a:t>#include &lt;</a:t>
            </a:r>
            <a:r>
              <a:rPr lang="en-IN" sz="3600" dirty="0" err="1" smtClean="0"/>
              <a:t>iostream</a:t>
            </a:r>
            <a:r>
              <a:rPr lang="en-IN" sz="3600" dirty="0" smtClean="0"/>
              <a:t>&gt;</a:t>
            </a:r>
          </a:p>
          <a:p>
            <a:pPr>
              <a:buNone/>
            </a:pPr>
            <a:r>
              <a:rPr lang="en-IN" sz="3600" dirty="0" smtClean="0"/>
              <a:t>#include &lt;new&gt;</a:t>
            </a:r>
          </a:p>
          <a:p>
            <a:pPr>
              <a:buNone/>
            </a:pPr>
            <a:r>
              <a:rPr lang="en-IN" sz="3600" dirty="0" smtClean="0"/>
              <a:t>using namespace std;</a:t>
            </a:r>
          </a:p>
          <a:p>
            <a:pPr>
              <a:buNone/>
            </a:pPr>
            <a:r>
              <a:rPr lang="en-IN" sz="3600" dirty="0" err="1" smtClean="0"/>
              <a:t>int</a:t>
            </a:r>
            <a:r>
              <a:rPr lang="en-IN" sz="3600" dirty="0" smtClean="0"/>
              <a:t> main()</a:t>
            </a:r>
          </a:p>
          <a:p>
            <a:pPr>
              <a:buNone/>
            </a:pPr>
            <a:r>
              <a:rPr lang="en-IN" sz="3600" dirty="0" smtClean="0"/>
              <a:t>{</a:t>
            </a:r>
            <a:br>
              <a:rPr lang="en-IN" sz="3600" dirty="0" smtClean="0"/>
            </a:br>
            <a:r>
              <a:rPr lang="en-IN" sz="3600" dirty="0" err="1" smtClean="0"/>
              <a:t>int</a:t>
            </a:r>
            <a:r>
              <a:rPr lang="en-IN" sz="3600" dirty="0" smtClean="0"/>
              <a:t> *p, </a:t>
            </a:r>
            <a:r>
              <a:rPr lang="en-IN" sz="3600" dirty="0" err="1" smtClean="0"/>
              <a:t>i</a:t>
            </a:r>
            <a:r>
              <a:rPr lang="en-IN" sz="3600" dirty="0" smtClean="0"/>
              <a:t>;</a:t>
            </a:r>
          </a:p>
          <a:p>
            <a:pPr>
              <a:buNone/>
            </a:pPr>
            <a:r>
              <a:rPr lang="en-IN" sz="3600" dirty="0" smtClean="0"/>
              <a:t>     p= new </a:t>
            </a:r>
            <a:r>
              <a:rPr lang="en-IN" sz="3600" dirty="0" err="1" smtClean="0"/>
              <a:t>int</a:t>
            </a:r>
            <a:r>
              <a:rPr lang="en-IN" sz="3600" dirty="0" smtClean="0"/>
              <a:t>[10];</a:t>
            </a:r>
            <a:br>
              <a:rPr lang="en-IN" sz="3600" dirty="0" smtClean="0"/>
            </a:br>
            <a:r>
              <a:rPr lang="en-IN" sz="3600" dirty="0" smtClean="0"/>
              <a:t>for(</a:t>
            </a:r>
            <a:r>
              <a:rPr lang="en-IN" sz="3600" dirty="0" err="1" smtClean="0"/>
              <a:t>i</a:t>
            </a:r>
            <a:r>
              <a:rPr lang="en-IN" sz="3600" dirty="0" smtClean="0"/>
              <a:t>=0; </a:t>
            </a:r>
            <a:r>
              <a:rPr lang="en-IN" sz="3600" dirty="0" err="1" smtClean="0"/>
              <a:t>i</a:t>
            </a:r>
            <a:r>
              <a:rPr lang="en-IN" sz="3600" dirty="0" smtClean="0"/>
              <a:t>&lt;10; </a:t>
            </a:r>
            <a:r>
              <a:rPr lang="en-IN" sz="3600" dirty="0" err="1" smtClean="0"/>
              <a:t>i</a:t>
            </a:r>
            <a:r>
              <a:rPr lang="en-IN" sz="3600" dirty="0" smtClean="0"/>
              <a:t>++ )</a:t>
            </a:r>
            <a:br>
              <a:rPr lang="en-IN" sz="3600" dirty="0" smtClean="0"/>
            </a:br>
            <a:r>
              <a:rPr lang="en-IN" sz="3600" dirty="0" smtClean="0"/>
              <a:t>p[</a:t>
            </a:r>
            <a:r>
              <a:rPr lang="en-IN" sz="3600" dirty="0" err="1" smtClean="0"/>
              <a:t>i</a:t>
            </a:r>
            <a:r>
              <a:rPr lang="en-IN" sz="3600" dirty="0" smtClean="0"/>
              <a:t>] = </a:t>
            </a:r>
            <a:r>
              <a:rPr lang="en-IN" sz="3600" dirty="0" err="1" smtClean="0"/>
              <a:t>i</a:t>
            </a:r>
            <a:r>
              <a:rPr lang="en-IN" sz="3600" dirty="0" smtClean="0"/>
              <a:t>;</a:t>
            </a:r>
            <a:br>
              <a:rPr lang="en-IN" sz="3600" dirty="0" smtClean="0"/>
            </a:br>
            <a:r>
              <a:rPr lang="en-IN" sz="3600" dirty="0" smtClean="0"/>
              <a:t>for(</a:t>
            </a:r>
            <a:r>
              <a:rPr lang="en-IN" sz="3600" dirty="0" err="1" smtClean="0"/>
              <a:t>i</a:t>
            </a:r>
            <a:r>
              <a:rPr lang="en-IN" sz="3600" dirty="0" smtClean="0"/>
              <a:t>=0; </a:t>
            </a:r>
            <a:r>
              <a:rPr lang="en-IN" sz="3600" dirty="0" err="1" smtClean="0"/>
              <a:t>i</a:t>
            </a:r>
            <a:r>
              <a:rPr lang="en-IN" sz="3600" dirty="0" smtClean="0"/>
              <a:t>&lt;10; </a:t>
            </a:r>
            <a:r>
              <a:rPr lang="en-IN" sz="3600" dirty="0" err="1" smtClean="0"/>
              <a:t>i</a:t>
            </a:r>
            <a:r>
              <a:rPr lang="en-IN" sz="3600" dirty="0" smtClean="0"/>
              <a:t>++)</a:t>
            </a:r>
            <a:br>
              <a:rPr lang="en-IN" sz="3600" dirty="0" smtClean="0"/>
            </a:br>
            <a:r>
              <a:rPr lang="en-IN" sz="3600" dirty="0" err="1" smtClean="0"/>
              <a:t>cout</a:t>
            </a:r>
            <a:r>
              <a:rPr lang="en-IN" sz="3600" dirty="0" smtClean="0"/>
              <a:t> &lt;&lt; p[</a:t>
            </a:r>
            <a:r>
              <a:rPr lang="en-IN" sz="3600" dirty="0" err="1" smtClean="0"/>
              <a:t>i</a:t>
            </a:r>
            <a:r>
              <a:rPr lang="en-IN" sz="3600" dirty="0" smtClean="0"/>
              <a:t>] &lt;&lt; " ";</a:t>
            </a:r>
            <a:br>
              <a:rPr lang="en-IN" sz="3600" dirty="0" smtClean="0"/>
            </a:br>
            <a:r>
              <a:rPr lang="en-IN" sz="3600" dirty="0" smtClean="0"/>
              <a:t>delete [] p; // release the array</a:t>
            </a:r>
            <a:br>
              <a:rPr lang="en-IN" sz="3600" dirty="0" smtClean="0"/>
            </a:br>
            <a:r>
              <a:rPr lang="en-IN" sz="3600" dirty="0" smtClean="0"/>
              <a:t>return 0;</a:t>
            </a:r>
          </a:p>
          <a:p>
            <a:pPr>
              <a:buNone/>
            </a:pPr>
            <a:r>
              <a:rPr lang="en-IN" sz="3600" dirty="0" smtClean="0"/>
              <a:t>}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47EA-90B0-46EA-92D3-7BB77B73B1F0}" type="datetime1">
              <a:rPr lang="en-US" smtClean="0"/>
              <a:pPr/>
              <a:t>1/26/2019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47C-D076-4F9B-910F-B2BFADEA433E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Allocating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1"/>
            <a:ext cx="8496944" cy="4752527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Allocate objects dynamically by using </a:t>
            </a:r>
            <a:r>
              <a:rPr lang="en-IN" b="1" dirty="0" smtClean="0"/>
              <a:t>new</a:t>
            </a:r>
            <a:r>
              <a:rPr lang="en-IN" dirty="0" smtClean="0"/>
              <a:t>. </a:t>
            </a:r>
          </a:p>
          <a:p>
            <a:r>
              <a:rPr lang="en-IN" dirty="0" smtClean="0"/>
              <a:t>An object is created and a pointer is returned to it. </a:t>
            </a:r>
          </a:p>
          <a:p>
            <a:r>
              <a:rPr lang="en-IN" dirty="0" smtClean="0"/>
              <a:t>The dynamically created object acts just like any</a:t>
            </a:r>
            <a:br>
              <a:rPr lang="en-IN" dirty="0" smtClean="0"/>
            </a:br>
            <a:r>
              <a:rPr lang="en-IN" dirty="0" smtClean="0"/>
              <a:t>other object. When it is created, its constructor function (if it has one) is called. </a:t>
            </a:r>
          </a:p>
          <a:p>
            <a:r>
              <a:rPr lang="en-IN" dirty="0" smtClean="0"/>
              <a:t>When the object is freed, its destructor function is executed.</a:t>
            </a:r>
            <a:br>
              <a:rPr lang="en-IN" dirty="0" smtClean="0"/>
            </a:b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47EA-90B0-46EA-92D3-7BB77B73B1F0}" type="datetime1">
              <a:rPr lang="en-US" smtClean="0"/>
              <a:pPr/>
              <a:t>1/26/2019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47C-D076-4F9B-910F-B2BFADEA433E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79512" y="1268760"/>
            <a:ext cx="4316288" cy="518457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sz="3100" dirty="0" smtClean="0"/>
              <a:t>      #include &lt;</a:t>
            </a:r>
            <a:r>
              <a:rPr lang="en-IN" sz="3100" dirty="0" err="1" smtClean="0"/>
              <a:t>iostream</a:t>
            </a:r>
            <a:r>
              <a:rPr lang="en-IN" sz="3100" dirty="0" smtClean="0"/>
              <a:t>&gt;</a:t>
            </a:r>
            <a:br>
              <a:rPr lang="en-IN" sz="3100" dirty="0" smtClean="0"/>
            </a:br>
            <a:r>
              <a:rPr lang="en-IN" sz="3100" dirty="0" smtClean="0"/>
              <a:t>#include &lt;new&gt;</a:t>
            </a:r>
            <a:br>
              <a:rPr lang="en-IN" sz="3100" dirty="0" smtClean="0"/>
            </a:br>
            <a:r>
              <a:rPr lang="en-IN" sz="3100" dirty="0" smtClean="0"/>
              <a:t>#include &lt;</a:t>
            </a:r>
            <a:r>
              <a:rPr lang="en-IN" sz="3100" dirty="0" err="1" smtClean="0"/>
              <a:t>cstring</a:t>
            </a:r>
            <a:r>
              <a:rPr lang="en-IN" sz="3100" dirty="0" smtClean="0"/>
              <a:t>&gt;</a:t>
            </a:r>
            <a:br>
              <a:rPr lang="en-IN" sz="3100" dirty="0" smtClean="0"/>
            </a:br>
            <a:r>
              <a:rPr lang="en-IN" sz="3100" dirty="0" smtClean="0"/>
              <a:t>using namespace std;</a:t>
            </a:r>
            <a:br>
              <a:rPr lang="en-IN" sz="3100" dirty="0" smtClean="0"/>
            </a:br>
            <a:r>
              <a:rPr lang="en-IN" sz="3100" dirty="0" smtClean="0"/>
              <a:t>class balance {</a:t>
            </a:r>
            <a:br>
              <a:rPr lang="en-IN" sz="3100" dirty="0" smtClean="0"/>
            </a:br>
            <a:r>
              <a:rPr lang="en-IN" sz="3100" dirty="0" smtClean="0"/>
              <a:t>double </a:t>
            </a:r>
            <a:r>
              <a:rPr lang="en-IN" sz="3100" dirty="0" err="1" smtClean="0"/>
              <a:t>cur_bal</a:t>
            </a:r>
            <a:r>
              <a:rPr lang="en-IN" sz="3100" dirty="0" smtClean="0"/>
              <a:t>;</a:t>
            </a:r>
            <a:br>
              <a:rPr lang="en-IN" sz="3100" dirty="0" smtClean="0"/>
            </a:br>
            <a:r>
              <a:rPr lang="en-IN" sz="3100" dirty="0" smtClean="0"/>
              <a:t>char name[80];</a:t>
            </a:r>
            <a:br>
              <a:rPr lang="en-IN" sz="3100" dirty="0" smtClean="0"/>
            </a:br>
            <a:r>
              <a:rPr lang="en-IN" sz="3100" dirty="0" smtClean="0"/>
              <a:t>public:</a:t>
            </a:r>
            <a:br>
              <a:rPr lang="en-IN" sz="3100" dirty="0" smtClean="0"/>
            </a:br>
            <a:r>
              <a:rPr lang="en-IN" sz="3100" dirty="0" smtClean="0"/>
              <a:t>void set(double n, char *s) {</a:t>
            </a:r>
            <a:br>
              <a:rPr lang="en-IN" sz="3100" dirty="0" smtClean="0"/>
            </a:br>
            <a:r>
              <a:rPr lang="en-IN" sz="3100" dirty="0" err="1" smtClean="0"/>
              <a:t>cur_bal</a:t>
            </a:r>
            <a:r>
              <a:rPr lang="en-IN" sz="3100" dirty="0" smtClean="0"/>
              <a:t> = n;</a:t>
            </a:r>
            <a:br>
              <a:rPr lang="en-IN" sz="3100" dirty="0" smtClean="0"/>
            </a:br>
            <a:r>
              <a:rPr lang="en-IN" sz="3100" dirty="0" err="1" smtClean="0"/>
              <a:t>strcpy</a:t>
            </a:r>
            <a:r>
              <a:rPr lang="en-IN" sz="3100" dirty="0" smtClean="0"/>
              <a:t>(name, s);</a:t>
            </a:r>
            <a:br>
              <a:rPr lang="en-IN" sz="3100" dirty="0" smtClean="0"/>
            </a:br>
            <a:r>
              <a:rPr lang="en-IN" sz="3100" dirty="0" smtClean="0"/>
              <a:t>}</a:t>
            </a:r>
            <a:br>
              <a:rPr lang="en-IN" sz="3100" dirty="0" smtClean="0"/>
            </a:br>
            <a:r>
              <a:rPr lang="en-IN" sz="3100" dirty="0" smtClean="0"/>
              <a:t>void </a:t>
            </a:r>
            <a:r>
              <a:rPr lang="en-IN" sz="3100" dirty="0" err="1" smtClean="0"/>
              <a:t>get_bal</a:t>
            </a:r>
            <a:r>
              <a:rPr lang="en-IN" sz="3100" dirty="0" smtClean="0"/>
              <a:t>(double &amp;n, char *s) {</a:t>
            </a:r>
            <a:br>
              <a:rPr lang="en-IN" sz="3100" dirty="0" smtClean="0"/>
            </a:br>
            <a:r>
              <a:rPr lang="en-IN" sz="3100" dirty="0" smtClean="0"/>
              <a:t>n = </a:t>
            </a:r>
            <a:r>
              <a:rPr lang="en-IN" sz="3100" dirty="0" err="1" smtClean="0"/>
              <a:t>cur_bal</a:t>
            </a:r>
            <a:r>
              <a:rPr lang="en-IN" sz="3100" dirty="0" smtClean="0"/>
              <a:t>;</a:t>
            </a:r>
            <a:br>
              <a:rPr lang="en-IN" sz="3100" dirty="0" smtClean="0"/>
            </a:br>
            <a:r>
              <a:rPr lang="en-IN" sz="3100" dirty="0" err="1" smtClean="0"/>
              <a:t>strcpy</a:t>
            </a:r>
            <a:r>
              <a:rPr lang="en-IN" sz="3100" dirty="0" smtClean="0"/>
              <a:t>(s, name);</a:t>
            </a:r>
            <a:br>
              <a:rPr lang="en-IN" sz="3100" dirty="0" smtClean="0"/>
            </a:br>
            <a:r>
              <a:rPr lang="en-IN" sz="3100" dirty="0" smtClean="0"/>
              <a:t>}</a:t>
            </a:r>
            <a:br>
              <a:rPr lang="en-IN" sz="3100" dirty="0" smtClean="0"/>
            </a:br>
            <a:r>
              <a:rPr lang="en-IN" sz="3100" dirty="0" smtClean="0"/>
              <a:t>};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244280" cy="51845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200" dirty="0" err="1" smtClean="0"/>
              <a:t>int</a:t>
            </a:r>
            <a:r>
              <a:rPr lang="en-IN" sz="2200" dirty="0" smtClean="0"/>
              <a:t> main()</a:t>
            </a:r>
            <a:br>
              <a:rPr lang="en-IN" sz="2200" dirty="0" smtClean="0"/>
            </a:br>
            <a:r>
              <a:rPr lang="en-IN" sz="2200" dirty="0" smtClean="0"/>
              <a:t>{</a:t>
            </a:r>
            <a:br>
              <a:rPr lang="en-IN" sz="2200" dirty="0" smtClean="0"/>
            </a:br>
            <a:r>
              <a:rPr lang="en-IN" sz="2200" dirty="0" smtClean="0"/>
              <a:t>balance *p;</a:t>
            </a:r>
            <a:br>
              <a:rPr lang="en-IN" sz="2200" dirty="0" smtClean="0"/>
            </a:br>
            <a:r>
              <a:rPr lang="en-IN" sz="2200" dirty="0" smtClean="0"/>
              <a:t>char s[80];</a:t>
            </a:r>
            <a:br>
              <a:rPr lang="en-IN" sz="2200" dirty="0" smtClean="0"/>
            </a:br>
            <a:r>
              <a:rPr lang="en-IN" sz="2200" dirty="0" smtClean="0"/>
              <a:t>double n;</a:t>
            </a:r>
          </a:p>
          <a:p>
            <a:pPr>
              <a:buNone/>
            </a:pPr>
            <a:r>
              <a:rPr lang="en-IN" sz="2200" dirty="0" smtClean="0"/>
              <a:t>      p=new balance;</a:t>
            </a:r>
            <a:br>
              <a:rPr lang="en-IN" sz="2200" dirty="0" smtClean="0"/>
            </a:br>
            <a:r>
              <a:rPr lang="en-IN" sz="2200" dirty="0" smtClean="0"/>
              <a:t>p-&gt;set(12387.87, "Ralph Wilson");</a:t>
            </a:r>
            <a:br>
              <a:rPr lang="en-IN" sz="2200" dirty="0" smtClean="0"/>
            </a:br>
            <a:r>
              <a:rPr lang="en-IN" sz="2200" dirty="0" smtClean="0"/>
              <a:t>p-&gt;</a:t>
            </a:r>
            <a:r>
              <a:rPr lang="en-IN" sz="2200" dirty="0" err="1" smtClean="0"/>
              <a:t>get_bal</a:t>
            </a:r>
            <a:r>
              <a:rPr lang="en-IN" sz="2200" dirty="0" smtClean="0"/>
              <a:t>(n, s);</a:t>
            </a:r>
            <a:br>
              <a:rPr lang="en-IN" sz="2200" dirty="0" smtClean="0"/>
            </a:br>
            <a:r>
              <a:rPr lang="en-IN" sz="2200" dirty="0" err="1" smtClean="0"/>
              <a:t>cout</a:t>
            </a:r>
            <a:r>
              <a:rPr lang="en-IN" sz="2200" dirty="0" smtClean="0"/>
              <a:t> &lt;&lt; s &lt;&lt; "'s balance is: " &lt;&lt; n;</a:t>
            </a:r>
            <a:br>
              <a:rPr lang="en-IN" sz="2200" dirty="0" smtClean="0"/>
            </a:br>
            <a:r>
              <a:rPr lang="en-IN" sz="2200" dirty="0" err="1" smtClean="0"/>
              <a:t>cout</a:t>
            </a:r>
            <a:r>
              <a:rPr lang="en-IN" sz="2200" dirty="0" smtClean="0"/>
              <a:t> &lt;&lt; "\n";</a:t>
            </a:r>
            <a:br>
              <a:rPr lang="en-IN" sz="2200" dirty="0" smtClean="0"/>
            </a:br>
            <a:r>
              <a:rPr lang="en-IN" sz="2200" dirty="0" smtClean="0"/>
              <a:t>delete p; </a:t>
            </a:r>
            <a:br>
              <a:rPr lang="en-IN" sz="2200" dirty="0" smtClean="0"/>
            </a:br>
            <a:r>
              <a:rPr lang="en-IN" sz="2200" dirty="0" smtClean="0"/>
              <a:t> return 0;</a:t>
            </a:r>
            <a:br>
              <a:rPr lang="en-IN" sz="2200" dirty="0" smtClean="0"/>
            </a:br>
            <a:r>
              <a:rPr lang="en-IN" sz="2200" dirty="0" smtClean="0"/>
              <a:t>} </a:t>
            </a:r>
            <a:br>
              <a:rPr lang="en-IN" sz="2200" dirty="0" smtClean="0"/>
            </a:br>
            <a:endParaRPr lang="en-IN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47EA-90B0-46EA-92D3-7BB77B73B1F0}" type="datetime1">
              <a:rPr lang="en-US" smtClean="0"/>
              <a:pPr/>
              <a:t>1/26/2019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47C-D076-4F9B-910F-B2BFADEA433E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GB" dirty="0" smtClean="0"/>
              <a:t>Automatically computes size of the data object, no need to use </a:t>
            </a:r>
            <a:r>
              <a:rPr lang="en-GB" dirty="0" err="1" smtClean="0"/>
              <a:t>sizeof</a:t>
            </a:r>
            <a:r>
              <a:rPr lang="en-GB" dirty="0" smtClean="0"/>
              <a:t> operator.</a:t>
            </a:r>
          </a:p>
          <a:p>
            <a:pPr>
              <a:spcBef>
                <a:spcPts val="2400"/>
              </a:spcBef>
            </a:pPr>
            <a:r>
              <a:rPr lang="en-GB" dirty="0" smtClean="0"/>
              <a:t>Automatically returns correct pointer type, no need to use type cast.</a:t>
            </a:r>
          </a:p>
          <a:p>
            <a:pPr>
              <a:spcBef>
                <a:spcPts val="2400"/>
              </a:spcBef>
            </a:pPr>
            <a:r>
              <a:rPr lang="en-GB" dirty="0" smtClean="0"/>
              <a:t>Possible to initialize the object during the memory space creation.</a:t>
            </a:r>
          </a:p>
          <a:p>
            <a:pPr>
              <a:spcBef>
                <a:spcPts val="2400"/>
              </a:spcBef>
            </a:pPr>
            <a:r>
              <a:rPr lang="en-GB" dirty="0" smtClean="0"/>
              <a:t>New and delete can be overloaded.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D086-3593-489B-BEDA-1DF0F6BB36D7}" type="datetime1">
              <a:rPr lang="en-US" smtClean="0"/>
              <a:pPr/>
              <a:t>1/26/2019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47C-D076-4F9B-910F-B2BFADEA433E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Reference variable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provides an alias, an alternative name, for a previously defined variable.</a:t>
            </a:r>
          </a:p>
          <a:p>
            <a:r>
              <a:rPr lang="en-GB" dirty="0" smtClean="0"/>
              <a:t>Syntax:</a:t>
            </a:r>
          </a:p>
          <a:p>
            <a:pPr algn="ctr">
              <a:buNone/>
            </a:pPr>
            <a:r>
              <a:rPr lang="en-GB" dirty="0" smtClean="0"/>
              <a:t>data-type &amp;reference-name = variable-name</a:t>
            </a:r>
          </a:p>
          <a:p>
            <a:r>
              <a:rPr lang="en-GB" dirty="0" smtClean="0"/>
              <a:t>Must be initialized at the time of declaration.</a:t>
            </a:r>
          </a:p>
          <a:p>
            <a:r>
              <a:rPr lang="en-GB" dirty="0" smtClean="0"/>
              <a:t>Example: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60CD-9D2E-4CF5-82E5-61998397CF92}" type="datetime1">
              <a:rPr lang="en-US" smtClean="0"/>
              <a:pPr/>
              <a:t>1/26/2019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47C-D076-4F9B-910F-B2BFADEA433E}" type="slidenum">
              <a:rPr lang="en-GB" smtClean="0"/>
              <a:pPr/>
              <a:t>16</a:t>
            </a:fld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1259632" y="4653136"/>
            <a:ext cx="6624736" cy="1569660"/>
            <a:chOff x="1115616" y="4653136"/>
            <a:chExt cx="6624736" cy="1569660"/>
          </a:xfrm>
        </p:grpSpPr>
        <p:sp>
          <p:nvSpPr>
            <p:cNvPr id="13" name="TextBox 12"/>
            <p:cNvSpPr txBox="1"/>
            <p:nvPr/>
          </p:nvSpPr>
          <p:spPr>
            <a:xfrm>
              <a:off x="5170994" y="4653136"/>
              <a:ext cx="2569358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/>
                <a:t>int</a:t>
              </a:r>
              <a:r>
                <a:rPr lang="en-GB" sz="3200" dirty="0" smtClean="0"/>
                <a:t> n[10];</a:t>
              </a:r>
            </a:p>
            <a:p>
              <a:r>
                <a:rPr lang="en-GB" sz="3200" dirty="0" err="1"/>
                <a:t>i</a:t>
              </a:r>
              <a:r>
                <a:rPr lang="en-GB" sz="3200" dirty="0" err="1" smtClean="0"/>
                <a:t>nt</a:t>
              </a:r>
              <a:r>
                <a:rPr lang="en-GB" sz="3200" dirty="0" smtClean="0"/>
                <a:t> &amp;x = n[10];</a:t>
              </a:r>
            </a:p>
            <a:p>
              <a:r>
                <a:rPr lang="en-GB" sz="3200" dirty="0" smtClean="0"/>
                <a:t>char &amp;a = '\n';</a:t>
              </a:r>
              <a:endParaRPr lang="en-GB" sz="3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15616" y="4653136"/>
              <a:ext cx="2255169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/>
                <a:t>int</a:t>
              </a:r>
              <a:r>
                <a:rPr lang="en-GB" sz="3200" dirty="0" smtClean="0"/>
                <a:t> x;</a:t>
              </a:r>
            </a:p>
            <a:p>
              <a:r>
                <a:rPr lang="en-GB" sz="3200" dirty="0" err="1"/>
                <a:t>i</a:t>
              </a:r>
              <a:r>
                <a:rPr lang="en-GB" sz="3200" dirty="0" err="1" smtClean="0"/>
                <a:t>nt</a:t>
              </a:r>
              <a:r>
                <a:rPr lang="en-GB" sz="3200" dirty="0" smtClean="0"/>
                <a:t> *p = &amp;x;</a:t>
              </a:r>
            </a:p>
            <a:p>
              <a:r>
                <a:rPr lang="en-GB" sz="3200" dirty="0" err="1" smtClean="0"/>
                <a:t>int</a:t>
              </a:r>
              <a:r>
                <a:rPr lang="en-GB" sz="3200" dirty="0" smtClean="0"/>
                <a:t> &amp;m = *p;</a:t>
              </a:r>
              <a:endParaRPr lang="en-GB" sz="3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3693-6843-4A4F-8629-5669E9DB0761}" type="slidenum">
              <a:rPr lang="en-US"/>
              <a:pPr/>
              <a:t>17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Reference Variables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610600" cy="5562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Reference variable = </a:t>
            </a:r>
            <a:r>
              <a:rPr lang="en-US" sz="2800" b="1" i="1"/>
              <a:t>alias for another variable</a:t>
            </a: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- Contains the address of a variable (like a pointer)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- No need to perform any dereferencing (unlike a pointer)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- Must be initialized when it is declared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</a:t>
            </a:r>
            <a:endParaRPr lang="en-US" sz="180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i="1">
                <a:solidFill>
                  <a:schemeClr val="accent2"/>
                </a:solidFill>
                <a:latin typeface="Courier New" pitchFamily="49" charset="0"/>
              </a:rPr>
              <a:t>int x = 5;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i="1">
                <a:solidFill>
                  <a:schemeClr val="accent2"/>
                </a:solidFill>
                <a:latin typeface="Courier New" pitchFamily="49" charset="0"/>
              </a:rPr>
              <a:t>int &amp;z = x;</a:t>
            </a:r>
            <a:r>
              <a:rPr lang="en-US" sz="1800" b="1" i="1">
                <a:latin typeface="Courier New" pitchFamily="49" charset="0"/>
              </a:rPr>
              <a:t>		// </a:t>
            </a:r>
            <a:r>
              <a:rPr lang="en-US" sz="1800" b="1" i="1">
                <a:solidFill>
                  <a:srgbClr val="800000"/>
                </a:solidFill>
                <a:latin typeface="Courier New" pitchFamily="49" charset="0"/>
              </a:rPr>
              <a:t>z is another name for 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i="1">
                <a:solidFill>
                  <a:schemeClr val="accent2"/>
                </a:solidFill>
                <a:latin typeface="Courier New" pitchFamily="49" charset="0"/>
              </a:rPr>
              <a:t>int &amp;y ;</a:t>
            </a:r>
            <a:r>
              <a:rPr lang="en-US" sz="1800" b="1" i="1">
                <a:latin typeface="Courier New" pitchFamily="49" charset="0"/>
              </a:rPr>
              <a:t> 		//</a:t>
            </a:r>
            <a:r>
              <a:rPr lang="en-US" sz="1800" b="1" i="1">
                <a:solidFill>
                  <a:srgbClr val="800000"/>
                </a:solidFill>
                <a:latin typeface="Courier New" pitchFamily="49" charset="0"/>
              </a:rPr>
              <a:t>Error:</a:t>
            </a:r>
            <a:r>
              <a:rPr lang="en-US" sz="1800" b="1" i="1">
                <a:latin typeface="Courier New" pitchFamily="49" charset="0"/>
              </a:rPr>
              <a:t> reference must be initialized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i="1">
                <a:solidFill>
                  <a:schemeClr val="accent2"/>
                </a:solidFill>
                <a:latin typeface="Courier New" pitchFamily="49" charset="0"/>
              </a:rPr>
              <a:t>cout &lt;&lt; x &lt;&lt; endl;</a:t>
            </a:r>
            <a:r>
              <a:rPr lang="en-US" sz="1800" b="1" i="1">
                <a:latin typeface="Courier New" pitchFamily="49" charset="0"/>
              </a:rPr>
              <a:t>	-&gt; prints 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i="1">
                <a:solidFill>
                  <a:schemeClr val="accent2"/>
                </a:solidFill>
                <a:latin typeface="Courier New" pitchFamily="49" charset="0"/>
              </a:rPr>
              <a:t>cout &lt;&lt; z &lt;&lt; endl;</a:t>
            </a:r>
            <a:r>
              <a:rPr lang="en-US" sz="1800" b="1" i="1">
                <a:latin typeface="Courier New" pitchFamily="49" charset="0"/>
              </a:rPr>
              <a:t> 	-&gt; prints 5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1" i="1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i="1">
                <a:solidFill>
                  <a:schemeClr val="accent2"/>
                </a:solidFill>
                <a:latin typeface="Courier New" pitchFamily="49" charset="0"/>
              </a:rPr>
              <a:t>z = 9;	</a:t>
            </a:r>
            <a:r>
              <a:rPr lang="en-US" sz="1800" b="1" i="1">
                <a:latin typeface="Courier New" pitchFamily="49" charset="0"/>
              </a:rPr>
              <a:t>		// </a:t>
            </a:r>
            <a:r>
              <a:rPr lang="en-US" sz="1800" b="1" i="1">
                <a:solidFill>
                  <a:srgbClr val="800000"/>
                </a:solidFill>
                <a:latin typeface="Courier New" pitchFamily="49" charset="0"/>
              </a:rPr>
              <a:t>same as x = 9;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1" i="1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i="1">
                <a:solidFill>
                  <a:schemeClr val="accent2"/>
                </a:solidFill>
                <a:latin typeface="Courier New" pitchFamily="49" charset="0"/>
              </a:rPr>
              <a:t>cout &lt;&lt; x &lt;&lt; endl;</a:t>
            </a:r>
            <a:r>
              <a:rPr lang="en-US" sz="1800" b="1" i="1">
                <a:latin typeface="Courier New" pitchFamily="49" charset="0"/>
              </a:rPr>
              <a:t> 	-&gt; prints 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i="1">
                <a:solidFill>
                  <a:schemeClr val="accent2"/>
                </a:solidFill>
                <a:latin typeface="Courier New" pitchFamily="49" charset="0"/>
              </a:rPr>
              <a:t>cout &lt;&lt; z &lt;&lt; endl;</a:t>
            </a:r>
            <a:r>
              <a:rPr lang="en-US" sz="1800" b="1" i="1">
                <a:latin typeface="Courier New" pitchFamily="49" charset="0"/>
              </a:rPr>
              <a:t> 	-&gt; prints 9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76200" y="2819400"/>
            <a:ext cx="381000" cy="838200"/>
            <a:chOff x="0" y="1824"/>
            <a:chExt cx="240" cy="528"/>
          </a:xfrm>
        </p:grpSpPr>
        <p:sp>
          <p:nvSpPr>
            <p:cNvPr id="15368" name="AutoShape 8"/>
            <p:cNvSpPr>
              <a:spLocks noChangeArrowheads="1"/>
            </p:cNvSpPr>
            <p:nvPr/>
          </p:nvSpPr>
          <p:spPr bwMode="auto">
            <a:xfrm>
              <a:off x="48" y="2208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6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240" cy="3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76200" y="3124200"/>
            <a:ext cx="381000" cy="838200"/>
            <a:chOff x="0" y="1824"/>
            <a:chExt cx="240" cy="528"/>
          </a:xfrm>
        </p:grpSpPr>
        <p:sp>
          <p:nvSpPr>
            <p:cNvPr id="15375" name="AutoShape 15"/>
            <p:cNvSpPr>
              <a:spLocks noChangeArrowheads="1"/>
            </p:cNvSpPr>
            <p:nvPr/>
          </p:nvSpPr>
          <p:spPr bwMode="auto">
            <a:xfrm>
              <a:off x="48" y="2208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76" name="Rectangle 16"/>
            <p:cNvSpPr>
              <a:spLocks noChangeArrowheads="1"/>
            </p:cNvSpPr>
            <p:nvPr/>
          </p:nvSpPr>
          <p:spPr bwMode="auto">
            <a:xfrm>
              <a:off x="0" y="1824"/>
              <a:ext cx="240" cy="3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76200" y="4343400"/>
            <a:ext cx="381000" cy="838200"/>
            <a:chOff x="0" y="1824"/>
            <a:chExt cx="240" cy="528"/>
          </a:xfrm>
        </p:grpSpPr>
        <p:sp>
          <p:nvSpPr>
            <p:cNvPr id="15381" name="AutoShape 21"/>
            <p:cNvSpPr>
              <a:spLocks noChangeArrowheads="1"/>
            </p:cNvSpPr>
            <p:nvPr/>
          </p:nvSpPr>
          <p:spPr bwMode="auto">
            <a:xfrm>
              <a:off x="48" y="2208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82" name="Rectangle 22"/>
            <p:cNvSpPr>
              <a:spLocks noChangeArrowheads="1"/>
            </p:cNvSpPr>
            <p:nvPr/>
          </p:nvSpPr>
          <p:spPr bwMode="auto">
            <a:xfrm>
              <a:off x="0" y="1824"/>
              <a:ext cx="240" cy="3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0" y="3657600"/>
            <a:ext cx="533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6315-C91B-467B-B977-B3DE0BFDDAA4}" type="slidenum">
              <a:rPr lang="en-US"/>
              <a:pPr/>
              <a:t>18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Why Reference Variables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610600" cy="5562600"/>
          </a:xfrm>
        </p:spPr>
        <p:txBody>
          <a:bodyPr/>
          <a:lstStyle/>
          <a:p>
            <a:r>
              <a:rPr lang="en-US" sz="3600"/>
              <a:t>Are primarily used as function parameters</a:t>
            </a:r>
            <a:endParaRPr lang="en-US"/>
          </a:p>
          <a:p>
            <a:pPr>
              <a:buFontTx/>
              <a:buNone/>
            </a:pPr>
            <a:r>
              <a:rPr lang="en-US"/>
              <a:t>  </a:t>
            </a:r>
          </a:p>
          <a:p>
            <a:r>
              <a:rPr lang="en-US" sz="3600"/>
              <a:t>Advantages of using references</a:t>
            </a:r>
            <a:r>
              <a:rPr lang="en-US"/>
              <a:t>:</a:t>
            </a:r>
          </a:p>
          <a:p>
            <a:pPr lvl="1"/>
            <a:r>
              <a:rPr lang="en-US"/>
              <a:t>you don’t have to pass the address of a variable</a:t>
            </a:r>
          </a:p>
          <a:p>
            <a:pPr lvl="1"/>
            <a:r>
              <a:rPr lang="en-US"/>
              <a:t>you don’t have to dereference the variable inside the called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AACB-B7B7-4A62-9C7B-50968C2C87C8}" type="slidenum">
              <a:rPr lang="en-US"/>
              <a:pPr/>
              <a:t>19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Example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52400" y="1066800"/>
            <a:ext cx="4648200" cy="5715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  <a:buFont typeface="Courier New" pitchFamily="49" charset="0"/>
              <a:buNone/>
            </a:pPr>
            <a:r>
              <a:rPr lang="en-US" sz="2000" b="1" dirty="0">
                <a:latin typeface="Courier New" pitchFamily="49" charset="0"/>
              </a:rPr>
              <a:t>#include &lt;</a:t>
            </a:r>
            <a:r>
              <a:rPr lang="en-US" sz="2000" b="1" dirty="0" err="1" smtClean="0">
                <a:latin typeface="Courier New" pitchFamily="49" charset="0"/>
              </a:rPr>
              <a:t>iostream</a:t>
            </a:r>
            <a:r>
              <a:rPr lang="en-US" sz="2000" b="1" dirty="0" smtClean="0">
                <a:latin typeface="Courier New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Courier New" pitchFamily="49" charset="0"/>
              <a:buNone/>
            </a:pPr>
            <a:r>
              <a:rPr lang="en-US" sz="2000" b="1" smtClean="0">
                <a:latin typeface="Courier New" pitchFamily="49" charset="0"/>
              </a:rPr>
              <a:t>Using namespace std;</a:t>
            </a:r>
            <a:endParaRPr lang="en-US" sz="2000" b="1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Courier New" pitchFamily="49" charset="0"/>
              <a:buNone/>
            </a:pPr>
            <a:r>
              <a:rPr lang="en-US" sz="2000" b="1" dirty="0">
                <a:latin typeface="Courier New" pitchFamily="49" charset="0"/>
              </a:rPr>
              <a:t>// Function prototypes (required in C++)</a:t>
            </a:r>
          </a:p>
          <a:p>
            <a:pPr lvl="1">
              <a:lnSpc>
                <a:spcPct val="90000"/>
              </a:lnSpc>
              <a:buFont typeface="Courier New" pitchFamily="49" charset="0"/>
              <a:buNone/>
            </a:pPr>
            <a:endParaRPr lang="en-US" sz="2000" b="1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Courier New" pitchFamily="49" charset="0"/>
              <a:buNone/>
            </a:pPr>
            <a:r>
              <a:rPr lang="en-US" sz="2000" b="1" dirty="0">
                <a:latin typeface="Courier New" pitchFamily="49" charset="0"/>
              </a:rPr>
              <a:t>void </a:t>
            </a:r>
            <a:r>
              <a:rPr lang="en-US" sz="2000" b="1" dirty="0" err="1">
                <a:latin typeface="Courier New" pitchFamily="49" charset="0"/>
              </a:rPr>
              <a:t>p_swap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*,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*);</a:t>
            </a:r>
          </a:p>
          <a:p>
            <a:pPr lvl="1">
              <a:lnSpc>
                <a:spcPct val="90000"/>
              </a:lnSpc>
              <a:buFont typeface="Courier New" pitchFamily="49" charset="0"/>
              <a:buNone/>
            </a:pPr>
            <a:r>
              <a:rPr lang="en-US" sz="2000" b="1" dirty="0">
                <a:latin typeface="Courier New" pitchFamily="49" charset="0"/>
              </a:rPr>
              <a:t>void </a:t>
            </a:r>
            <a:r>
              <a:rPr lang="en-US" sz="2000" b="1" dirty="0" err="1">
                <a:latin typeface="Courier New" pitchFamily="49" charset="0"/>
              </a:rPr>
              <a:t>r_swap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&amp;,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&amp;);</a:t>
            </a:r>
          </a:p>
          <a:p>
            <a:pPr lvl="1">
              <a:lnSpc>
                <a:spcPct val="90000"/>
              </a:lnSpc>
              <a:buFont typeface="Courier New" pitchFamily="49" charset="0"/>
              <a:buNone/>
            </a:pPr>
            <a:endParaRPr lang="en-US" sz="2000" b="1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Courier New" pitchFamily="49" charset="0"/>
              <a:buNone/>
            </a:pP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main</a:t>
            </a:r>
            <a:r>
              <a:rPr lang="en-US" sz="2000" b="1" dirty="0">
                <a:latin typeface="Courier New" pitchFamily="49" charset="0"/>
              </a:rPr>
              <a:t> (void){</a:t>
            </a:r>
          </a:p>
          <a:p>
            <a:pPr lvl="1">
              <a:lnSpc>
                <a:spcPct val="90000"/>
              </a:lnSpc>
              <a:buFont typeface="Courier New" pitchFamily="49" charset="0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v = 5, x = 10;</a:t>
            </a:r>
          </a:p>
          <a:p>
            <a:pPr lvl="1">
              <a:lnSpc>
                <a:spcPct val="90000"/>
              </a:lnSpc>
              <a:buFont typeface="Courier New" pitchFamily="49" charset="0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</a:rPr>
              <a:t> &lt;&lt; v &lt;&lt; x &lt;&lt; </a:t>
            </a:r>
            <a:r>
              <a:rPr lang="en-US" sz="2000" b="1" dirty="0" err="1">
                <a:latin typeface="Courier New" pitchFamily="49" charset="0"/>
              </a:rPr>
              <a:t>endl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buFont typeface="Courier New" pitchFamily="49" charset="0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p_swap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(&amp;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v,&amp;x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);</a:t>
            </a:r>
          </a:p>
          <a:p>
            <a:pPr lvl="1">
              <a:lnSpc>
                <a:spcPct val="90000"/>
              </a:lnSpc>
              <a:buFont typeface="Courier New" pitchFamily="49" charset="0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</a:rPr>
              <a:t> &lt;&lt; v &lt;&lt; x &lt;&lt; </a:t>
            </a:r>
            <a:r>
              <a:rPr lang="en-US" sz="2000" b="1" dirty="0" err="1">
                <a:latin typeface="Courier New" pitchFamily="49" charset="0"/>
              </a:rPr>
              <a:t>endl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buFont typeface="Courier New" pitchFamily="49" charset="0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r_swap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v,x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);</a:t>
            </a:r>
          </a:p>
          <a:p>
            <a:pPr lvl="1">
              <a:lnSpc>
                <a:spcPct val="90000"/>
              </a:lnSpc>
              <a:buFont typeface="Courier New" pitchFamily="49" charset="0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</a:rPr>
              <a:t> &lt;&lt; v &lt;&lt; x &lt;&lt; </a:t>
            </a:r>
            <a:r>
              <a:rPr lang="en-US" sz="2000" b="1" dirty="0" err="1">
                <a:latin typeface="Courier New" pitchFamily="49" charset="0"/>
              </a:rPr>
              <a:t>endl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buFont typeface="Courier New" pitchFamily="49" charset="0"/>
              <a:buNone/>
            </a:pPr>
            <a:r>
              <a:rPr lang="en-US" sz="2000" b="1" dirty="0">
                <a:latin typeface="Courier New" pitchFamily="49" charset="0"/>
              </a:rPr>
              <a:t> return 0;</a:t>
            </a:r>
          </a:p>
          <a:p>
            <a:pPr lvl="1">
              <a:lnSpc>
                <a:spcPct val="90000"/>
              </a:lnSpc>
              <a:buFont typeface="Courier New" pitchFamily="49" charset="0"/>
              <a:buNone/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419600" y="3886200"/>
            <a:ext cx="4495800" cy="24384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742950" lvl="1" indent="-285750">
              <a:spcBef>
                <a:spcPct val="20000"/>
              </a:spcBef>
              <a:buFont typeface="Courier New" pitchFamily="49" charset="0"/>
              <a:buNone/>
            </a:pPr>
            <a:r>
              <a:rPr lang="en-US" sz="1800" b="1">
                <a:latin typeface="Courier New" pitchFamily="49" charset="0"/>
              </a:rPr>
              <a:t>void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r_swap</a:t>
            </a:r>
            <a:r>
              <a:rPr lang="en-US" sz="1800" b="1">
                <a:latin typeface="Courier New" pitchFamily="49" charset="0"/>
              </a:rPr>
              <a:t>(int &amp;a, int &amp;b)</a:t>
            </a:r>
          </a:p>
          <a:p>
            <a:pPr marL="742950" lvl="1" indent="-285750">
              <a:spcBef>
                <a:spcPct val="20000"/>
              </a:spcBef>
              <a:buFont typeface="Courier New" pitchFamily="49" charset="0"/>
              <a:buNone/>
            </a:pPr>
            <a:r>
              <a:rPr lang="en-US" sz="1800" b="1">
                <a:latin typeface="Courier New" pitchFamily="49" charset="0"/>
              </a:rPr>
              <a:t>{</a:t>
            </a:r>
          </a:p>
          <a:p>
            <a:pPr marL="742950" lvl="1" indent="-285750">
              <a:spcBef>
                <a:spcPct val="20000"/>
              </a:spcBef>
              <a:buFont typeface="Courier New" pitchFamily="49" charset="0"/>
              <a:buNone/>
            </a:pPr>
            <a:r>
              <a:rPr lang="en-US" sz="1800" b="1">
                <a:latin typeface="Courier New" pitchFamily="49" charset="0"/>
              </a:rPr>
              <a:t> int temp;</a:t>
            </a:r>
          </a:p>
          <a:p>
            <a:pPr marL="742950" lvl="1" indent="-285750">
              <a:spcBef>
                <a:spcPct val="20000"/>
              </a:spcBef>
              <a:buFont typeface="Courier New" pitchFamily="49" charset="0"/>
              <a:buNone/>
            </a:pPr>
            <a:r>
              <a:rPr lang="en-US" sz="1800" b="1">
                <a:latin typeface="Courier New" pitchFamily="49" charset="0"/>
              </a:rPr>
              <a:t> temp = a;		(2)</a:t>
            </a:r>
          </a:p>
          <a:p>
            <a:pPr marL="742950" lvl="1" indent="-285750">
              <a:spcBef>
                <a:spcPct val="20000"/>
              </a:spcBef>
              <a:buFont typeface="Courier New" pitchFamily="49" charset="0"/>
              <a:buNone/>
            </a:pPr>
            <a:r>
              <a:rPr lang="en-US" sz="1800" b="1">
                <a:latin typeface="Courier New" pitchFamily="49" charset="0"/>
              </a:rPr>
              <a:t> a = b;		(3)</a:t>
            </a:r>
          </a:p>
          <a:p>
            <a:pPr marL="742950" lvl="1" indent="-285750">
              <a:spcBef>
                <a:spcPct val="20000"/>
              </a:spcBef>
              <a:buFont typeface="Courier New" pitchFamily="49" charset="0"/>
              <a:buNone/>
            </a:pPr>
            <a:r>
              <a:rPr lang="en-US" sz="1800" b="1">
                <a:latin typeface="Courier New" pitchFamily="49" charset="0"/>
              </a:rPr>
              <a:t> b = temp;</a:t>
            </a:r>
          </a:p>
          <a:p>
            <a:pPr marL="742950" lvl="1" indent="-285750">
              <a:spcBef>
                <a:spcPct val="20000"/>
              </a:spcBef>
              <a:buFont typeface="Courier New" pitchFamily="49" charset="0"/>
              <a:buNone/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4419600" y="1219200"/>
            <a:ext cx="4495800" cy="26670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Courier New" pitchFamily="49" charset="0"/>
              <a:buNone/>
            </a:pPr>
            <a:r>
              <a:rPr lang="en-US" sz="1800" b="1">
                <a:latin typeface="Courier New" pitchFamily="49" charset="0"/>
              </a:rPr>
              <a:t>void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p_swap</a:t>
            </a:r>
            <a:r>
              <a:rPr lang="en-US" sz="1800" b="1">
                <a:latin typeface="Courier New" pitchFamily="49" charset="0"/>
              </a:rPr>
              <a:t>(int *a, int *b)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Courier New" pitchFamily="49" charset="0"/>
              <a:buNone/>
            </a:pPr>
            <a:r>
              <a:rPr lang="en-US" sz="1800" b="1">
                <a:latin typeface="Courier New" pitchFamily="49" charset="0"/>
              </a:rPr>
              <a:t>{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Courier New" pitchFamily="49" charset="0"/>
              <a:buNone/>
            </a:pPr>
            <a:r>
              <a:rPr lang="en-US" sz="28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int temp;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Courier New" pitchFamily="49" charset="0"/>
              <a:buNone/>
            </a:pPr>
            <a:r>
              <a:rPr lang="en-US" sz="1800" b="1">
                <a:latin typeface="Courier New" pitchFamily="49" charset="0"/>
              </a:rPr>
              <a:t>  temp = *a;	(2)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Courier New" pitchFamily="49" charset="0"/>
              <a:buNone/>
            </a:pPr>
            <a:r>
              <a:rPr lang="en-US" sz="1800" b="1">
                <a:latin typeface="Courier New" pitchFamily="49" charset="0"/>
              </a:rPr>
              <a:t>  *a = *b;		(3)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Courier New" pitchFamily="49" charset="0"/>
              <a:buNone/>
            </a:pPr>
            <a:r>
              <a:rPr lang="en-US" sz="1800" b="1">
                <a:latin typeface="Courier New" pitchFamily="49" charset="0"/>
              </a:rPr>
              <a:t>  *b = temp;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Courier New" pitchFamily="49" charset="0"/>
              <a:buNone/>
            </a:pPr>
            <a:r>
              <a:rPr lang="en-US" sz="1800" b="1">
                <a:latin typeface="Courier New" pitchFamily="49" charset="0"/>
              </a:rPr>
              <a:t>}</a:t>
            </a:r>
            <a:r>
              <a:rPr lang="en-US" sz="2800" b="1">
                <a:latin typeface="Courier New" pitchFamily="49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174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Dynamic Allocation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new </a:t>
            </a:r>
          </a:p>
          <a:p>
            <a:pPr lvl="1"/>
            <a:r>
              <a:rPr lang="en-US" sz="3200" dirty="0" smtClean="0"/>
              <a:t>Allocates memory and returns a pointer to the start of it. Let </a:t>
            </a:r>
            <a:r>
              <a:rPr lang="en-US" sz="3200" b="1" i="1" dirty="0" err="1" smtClean="0"/>
              <a:t>p_var</a:t>
            </a:r>
            <a:r>
              <a:rPr lang="en-US" sz="3200" dirty="0" smtClean="0"/>
              <a:t> is a pointer variable of any data type </a:t>
            </a:r>
            <a:r>
              <a:rPr lang="en-US" sz="3200" b="1" i="1" dirty="0" err="1" smtClean="0"/>
              <a:t>type</a:t>
            </a:r>
            <a:r>
              <a:rPr lang="en-US" sz="3200" b="1" i="1" dirty="0" smtClean="0"/>
              <a:t>, </a:t>
            </a:r>
            <a:r>
              <a:rPr lang="en-US" sz="3200" dirty="0" smtClean="0"/>
              <a:t>then</a:t>
            </a:r>
            <a:endParaRPr lang="en-US" sz="3200" b="1" i="1" dirty="0" smtClean="0"/>
          </a:p>
          <a:p>
            <a:pPr lvl="1" algn="ctr">
              <a:buNone/>
            </a:pPr>
            <a:r>
              <a:rPr lang="en-US" sz="3200" dirty="0" err="1" smtClean="0"/>
              <a:t>p_var</a:t>
            </a:r>
            <a:r>
              <a:rPr lang="en-US" sz="3200" dirty="0" smtClean="0"/>
              <a:t> = </a:t>
            </a:r>
            <a:r>
              <a:rPr lang="en-US" sz="3200" b="1" dirty="0" smtClean="0"/>
              <a:t>new</a:t>
            </a:r>
            <a:r>
              <a:rPr lang="en-US" sz="3200" dirty="0" smtClean="0"/>
              <a:t> type;</a:t>
            </a:r>
          </a:p>
          <a:p>
            <a:endParaRPr lang="en-US" sz="2400" b="1" dirty="0" smtClean="0"/>
          </a:p>
          <a:p>
            <a:r>
              <a:rPr lang="en-US" b="1" dirty="0" smtClean="0"/>
              <a:t>delete</a:t>
            </a:r>
          </a:p>
          <a:p>
            <a:pPr lvl="1"/>
            <a:r>
              <a:rPr lang="en-US" sz="3200" dirty="0" smtClean="0"/>
              <a:t>Frees memory previously allocated using </a:t>
            </a:r>
            <a:r>
              <a:rPr lang="en-US" sz="3200" b="1" dirty="0" smtClean="0"/>
              <a:t>new</a:t>
            </a:r>
            <a:r>
              <a:rPr lang="en-US" sz="3200" dirty="0" smtClean="0"/>
              <a:t>.</a:t>
            </a:r>
          </a:p>
          <a:p>
            <a:pPr lvl="1" algn="ctr">
              <a:buNone/>
            </a:pPr>
            <a:r>
              <a:rPr lang="en-US" sz="3200" b="1" dirty="0" smtClean="0"/>
              <a:t>delete</a:t>
            </a:r>
            <a:r>
              <a:rPr lang="en-US" sz="3200" dirty="0" smtClean="0"/>
              <a:t> </a:t>
            </a:r>
            <a:r>
              <a:rPr lang="en-US" sz="3200" dirty="0" err="1" smtClean="0"/>
              <a:t>p_var</a:t>
            </a:r>
            <a:r>
              <a:rPr lang="en-US" sz="3200" dirty="0" smtClean="0"/>
              <a:t>;</a:t>
            </a:r>
            <a:endParaRPr lang="en-IN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EAFB-31C0-4E6D-BB30-8CE0D5119487}" type="datetime1">
              <a:rPr lang="en-US" smtClean="0"/>
              <a:pPr/>
              <a:t>1/26/2019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21C4-A808-4C86-9039-83A43829D9F9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 smtClean="0"/>
              <a:t>Example 2</a:t>
            </a:r>
            <a:endParaRPr lang="en-IN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b="1" dirty="0" smtClean="0"/>
              <a:t>#include &lt;</a:t>
            </a:r>
            <a:r>
              <a:rPr lang="en-US" b="1" dirty="0" err="1" smtClean="0"/>
              <a:t>iostream</a:t>
            </a:r>
            <a:r>
              <a:rPr lang="en-US" b="1" dirty="0" smtClean="0"/>
              <a:t>&gt;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b="1" dirty="0" smtClean="0"/>
              <a:t>using namespace std;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b="1" dirty="0" err="1" smtClean="0"/>
              <a:t>int</a:t>
            </a:r>
            <a:r>
              <a:rPr lang="en-US" b="1" dirty="0" smtClean="0"/>
              <a:t> main()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b="1" dirty="0" smtClean="0"/>
              <a:t>{  </a:t>
            </a:r>
            <a:r>
              <a:rPr lang="en-US" b="1" dirty="0" err="1" smtClean="0"/>
              <a:t>int</a:t>
            </a:r>
            <a:r>
              <a:rPr lang="en-US" b="1" dirty="0" smtClean="0"/>
              <a:t> a = 10;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b="1" dirty="0" smtClean="0"/>
              <a:t>   </a:t>
            </a:r>
            <a:r>
              <a:rPr lang="en-US" b="1" dirty="0" err="1" smtClean="0"/>
              <a:t>int</a:t>
            </a:r>
            <a:r>
              <a:rPr lang="en-US" b="1" dirty="0" smtClean="0"/>
              <a:t> &amp;ref = a;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b="1" dirty="0" smtClean="0"/>
              <a:t>   </a:t>
            </a:r>
            <a:r>
              <a:rPr lang="en-US" b="1" dirty="0" err="1" smtClean="0"/>
              <a:t>cout</a:t>
            </a:r>
            <a:r>
              <a:rPr lang="en-US" b="1" dirty="0" smtClean="0"/>
              <a:t> &lt;&lt; a &lt;&lt; " " &lt;&lt; ref &lt;&lt; 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b="1" dirty="0" smtClean="0"/>
              <a:t>   ref += 5;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b="1" dirty="0" smtClean="0"/>
              <a:t>   </a:t>
            </a:r>
            <a:r>
              <a:rPr lang="en-US" b="1" dirty="0" err="1" smtClean="0"/>
              <a:t>cout</a:t>
            </a:r>
            <a:r>
              <a:rPr lang="en-US" b="1" dirty="0" smtClean="0"/>
              <a:t> &lt;&lt; a &lt;&lt; " " &lt;&lt; ref &lt;&lt; 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b="1" dirty="0" smtClean="0"/>
              <a:t>   return 0;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b="1" dirty="0" smtClean="0"/>
              <a:t>}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C84F-5018-4709-A97D-DDBD93D3CF49}" type="datetime1">
              <a:rPr lang="en-US" smtClean="0"/>
              <a:pPr/>
              <a:t>1/26/2019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21C4-A808-4C86-9039-83A43829D9F9}" type="slidenum">
              <a:rPr lang="en-IN" smtClean="0"/>
              <a:pPr/>
              <a:t>20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30238" indent="-630238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IN" sz="2600" b="1" dirty="0" smtClean="0"/>
              <a:t>#include&lt;</a:t>
            </a:r>
            <a:r>
              <a:rPr lang="en-IN" sz="2600" b="1" dirty="0" err="1" smtClean="0"/>
              <a:t>iostream</a:t>
            </a:r>
            <a:r>
              <a:rPr lang="en-IN" sz="2600" b="1" dirty="0" smtClean="0"/>
              <a:t>&gt; </a:t>
            </a:r>
          </a:p>
          <a:p>
            <a:pPr marL="630238" indent="-630238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IN" sz="2600" b="1" dirty="0" smtClean="0"/>
              <a:t>using namespace std;</a:t>
            </a:r>
          </a:p>
          <a:p>
            <a:pPr marL="630238" indent="-630238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IN" sz="2600" b="1" dirty="0" smtClean="0"/>
              <a:t>void add(</a:t>
            </a:r>
            <a:r>
              <a:rPr lang="en-IN" sz="2600" b="1" dirty="0" err="1" smtClean="0"/>
              <a:t>int</a:t>
            </a:r>
            <a:r>
              <a:rPr lang="en-IN" sz="2600" b="1" dirty="0" smtClean="0"/>
              <a:t> &amp;n); </a:t>
            </a:r>
          </a:p>
          <a:p>
            <a:pPr marL="630238" indent="-630238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IN" sz="2600" b="1" dirty="0" err="1" smtClean="0"/>
              <a:t>int</a:t>
            </a:r>
            <a:r>
              <a:rPr lang="en-IN" sz="2600" b="1" dirty="0" smtClean="0"/>
              <a:t> main() </a:t>
            </a:r>
          </a:p>
          <a:p>
            <a:pPr marL="630238" indent="-630238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IN" sz="2600" b="1" dirty="0" smtClean="0"/>
              <a:t>{  </a:t>
            </a:r>
            <a:r>
              <a:rPr lang="en-IN" sz="2600" b="1" dirty="0" err="1" smtClean="0"/>
              <a:t>int</a:t>
            </a:r>
            <a:r>
              <a:rPr lang="en-IN" sz="2600" b="1" dirty="0" smtClean="0"/>
              <a:t> number; </a:t>
            </a:r>
          </a:p>
          <a:p>
            <a:pPr marL="630238" indent="-630238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IN" sz="2600" b="1" dirty="0" smtClean="0"/>
              <a:t>   number = 34; </a:t>
            </a:r>
          </a:p>
          <a:p>
            <a:pPr marL="630238" indent="-630238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IN" sz="2600" b="1" dirty="0" smtClean="0"/>
              <a:t>   </a:t>
            </a:r>
            <a:r>
              <a:rPr lang="en-IN" sz="2600" b="1" dirty="0" err="1" smtClean="0"/>
              <a:t>cout</a:t>
            </a:r>
            <a:r>
              <a:rPr lang="en-IN" sz="2600" b="1" dirty="0" smtClean="0"/>
              <a:t> &lt;&lt; " The initial value of number : " &lt;&lt; number &lt;&lt; 		</a:t>
            </a:r>
            <a:r>
              <a:rPr lang="en-IN" sz="2600" b="1" dirty="0" err="1" smtClean="0"/>
              <a:t>endl</a:t>
            </a:r>
            <a:r>
              <a:rPr lang="en-IN" sz="2600" b="1" dirty="0" smtClean="0"/>
              <a:t>; </a:t>
            </a:r>
          </a:p>
          <a:p>
            <a:pPr marL="630238" indent="-630238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IN" sz="2600" b="1" dirty="0" smtClean="0"/>
              <a:t>   add(number);</a:t>
            </a:r>
          </a:p>
          <a:p>
            <a:pPr marL="630238" indent="-630238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IN" sz="2600" b="1" dirty="0" smtClean="0"/>
              <a:t>   </a:t>
            </a:r>
            <a:r>
              <a:rPr lang="en-IN" sz="2600" b="1" dirty="0" err="1" smtClean="0"/>
              <a:t>cout</a:t>
            </a:r>
            <a:r>
              <a:rPr lang="en-IN" sz="2600" b="1" dirty="0" smtClean="0"/>
              <a:t> &lt;&lt; " The final value of number : " &lt;&lt; number &lt;&lt; </a:t>
            </a:r>
            <a:r>
              <a:rPr lang="en-IN" sz="2600" b="1" dirty="0" err="1" smtClean="0"/>
              <a:t>endl</a:t>
            </a:r>
            <a:r>
              <a:rPr lang="en-IN" sz="2600" b="1" dirty="0" smtClean="0"/>
              <a:t>; </a:t>
            </a:r>
          </a:p>
          <a:p>
            <a:pPr marL="630238" indent="-630238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IN" sz="2600" b="1" dirty="0" smtClean="0"/>
              <a:t>   return(0); 	} </a:t>
            </a:r>
          </a:p>
          <a:p>
            <a:pPr marL="630238" indent="-630238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IN" sz="2600" b="1" dirty="0" smtClean="0"/>
              <a:t>void add(</a:t>
            </a:r>
            <a:r>
              <a:rPr lang="en-IN" sz="2600" b="1" dirty="0" err="1" smtClean="0"/>
              <a:t>int</a:t>
            </a:r>
            <a:r>
              <a:rPr lang="en-IN" sz="2600" b="1" dirty="0" smtClean="0"/>
              <a:t> &amp;n) </a:t>
            </a:r>
          </a:p>
          <a:p>
            <a:pPr marL="630238" indent="-630238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IN" sz="2600" b="1" dirty="0" smtClean="0"/>
              <a:t>{ 	n = n + 6;   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FBE3-C065-4327-9282-BF8123AFCFE9}" type="datetime1">
              <a:rPr lang="en-US" smtClean="0"/>
              <a:pPr/>
              <a:t>1/26/2019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21C4-A808-4C86-9039-83A43829D9F9}" type="slidenum">
              <a:rPr lang="en-IN" smtClean="0"/>
              <a:pPr/>
              <a:t>21</a:t>
            </a:fld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 smtClean="0"/>
              <a:t>Restrictions to 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GB" dirty="0" smtClean="0"/>
              <a:t>Reference to another reference is not possible.</a:t>
            </a:r>
          </a:p>
          <a:p>
            <a:pPr>
              <a:spcBef>
                <a:spcPts val="600"/>
              </a:spcBef>
            </a:pPr>
            <a:r>
              <a:rPr lang="en-GB" dirty="0" smtClean="0"/>
              <a:t>Address of a reference cannot be obtained.</a:t>
            </a:r>
          </a:p>
          <a:p>
            <a:pPr>
              <a:spcBef>
                <a:spcPts val="600"/>
              </a:spcBef>
            </a:pPr>
            <a:r>
              <a:rPr lang="en-GB" dirty="0" smtClean="0"/>
              <a:t>Arrays of references cannot be created.</a:t>
            </a:r>
          </a:p>
          <a:p>
            <a:pPr>
              <a:spcBef>
                <a:spcPts val="600"/>
              </a:spcBef>
            </a:pPr>
            <a:r>
              <a:rPr lang="en-GB" dirty="0" smtClean="0"/>
              <a:t>Pointer to a reference cannot be created. </a:t>
            </a:r>
          </a:p>
          <a:p>
            <a:pPr>
              <a:spcBef>
                <a:spcPts val="600"/>
              </a:spcBef>
            </a:pPr>
            <a:r>
              <a:rPr lang="en-GB" dirty="0" smtClean="0"/>
              <a:t>Reference for a bit-field is not possible.</a:t>
            </a:r>
          </a:p>
          <a:p>
            <a:pPr>
              <a:spcBef>
                <a:spcPts val="600"/>
              </a:spcBef>
            </a:pPr>
            <a:r>
              <a:rPr lang="en-GB" dirty="0" smtClean="0"/>
              <a:t>A reference variable must be initialized when it is declared unless it is a member of a class, a function parameter, or a return value.</a:t>
            </a:r>
          </a:p>
          <a:p>
            <a:pPr>
              <a:spcBef>
                <a:spcPts val="600"/>
              </a:spcBef>
            </a:pPr>
            <a:r>
              <a:rPr lang="en-GB" dirty="0" smtClean="0"/>
              <a:t>Null references are prohibited.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3D46-431F-40AD-91A1-FDFC0D08D304}" type="datetime1">
              <a:rPr lang="en-US" smtClean="0"/>
              <a:pPr/>
              <a:t>1/26/2019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21C4-A808-4C86-9039-83A43829D9F9}" type="slidenum">
              <a:rPr lang="en-IN" smtClean="0"/>
              <a:pPr/>
              <a:t>22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 algn="ctr">
              <a:buNone/>
            </a:pPr>
            <a:r>
              <a:rPr lang="en-IN" b="1" dirty="0" smtClean="0"/>
              <a:t>Thank You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47EA-90B0-46EA-92D3-7BB77B73B1F0}" type="datetime1">
              <a:rPr lang="en-US" smtClean="0"/>
              <a:pPr/>
              <a:t>1/26/2019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47C-D076-4F9B-910F-B2BFADEA433E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577850" y="2514600"/>
            <a:ext cx="7150100" cy="584200"/>
          </a:xfrm>
          <a:prstGeom prst="rect">
            <a:avLst/>
          </a:prstGeom>
          <a:solidFill>
            <a:srgbClr val="FFCC99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577850" y="1676400"/>
            <a:ext cx="3956050" cy="609600"/>
          </a:xfrm>
          <a:prstGeom prst="rect">
            <a:avLst/>
          </a:prstGeom>
          <a:solidFill>
            <a:srgbClr val="FFCC99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01000" cy="990600"/>
          </a:xfrm>
          <a:noFill/>
          <a:ln/>
        </p:spPr>
        <p:txBody>
          <a:bodyPr lIns="92075" tIns="46038" rIns="92075" bIns="46038" anchor="b"/>
          <a:lstStyle/>
          <a:p>
            <a:r>
              <a:rPr lang="en-US"/>
              <a:t>Operator </a:t>
            </a:r>
            <a:r>
              <a:rPr lang="en-US" b="1">
                <a:latin typeface="Courier New" pitchFamily="49" charset="0"/>
              </a:rPr>
              <a:t>new</a:t>
            </a:r>
            <a:r>
              <a:rPr lang="en-US"/>
              <a:t> Syntax</a:t>
            </a:r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8650" y="1524000"/>
            <a:ext cx="7753350" cy="4800600"/>
          </a:xfrm>
          <a:noFill/>
          <a:ln/>
        </p:spPr>
        <p:txBody>
          <a:bodyPr lIns="92075" tIns="46038" rIns="92075" bIns="46038"/>
          <a:lstStyle/>
          <a:p>
            <a:pPr>
              <a:buFontTx/>
              <a:buNone/>
            </a:pPr>
            <a:endParaRPr lang="en-US" sz="1200" b="1"/>
          </a:p>
          <a:p>
            <a:pPr>
              <a:buFontTx/>
              <a:buNone/>
            </a:pPr>
            <a:r>
              <a:rPr lang="en-US" sz="2400" b="1"/>
              <a:t>new   DataType</a:t>
            </a:r>
            <a:endParaRPr lang="en-US" sz="2800" b="1"/>
          </a:p>
          <a:p>
            <a:pPr>
              <a:buFontTx/>
              <a:buNone/>
            </a:pPr>
            <a:endParaRPr lang="en-US" sz="2000" b="1"/>
          </a:p>
          <a:p>
            <a:pPr>
              <a:buFontTx/>
              <a:buNone/>
            </a:pPr>
            <a:r>
              <a:rPr lang="en-US" sz="2400" b="1"/>
              <a:t>new   DataType  [IntExpression]</a:t>
            </a:r>
            <a:endParaRPr lang="en-US"/>
          </a:p>
          <a:p>
            <a:pPr>
              <a:buFontTx/>
              <a:buNone/>
            </a:pPr>
            <a:endParaRPr lang="en-US" sz="2000"/>
          </a:p>
          <a:p>
            <a:r>
              <a:rPr lang="en-US" sz="2400"/>
              <a:t>If memory is available, in an area called the heap (or free store) </a:t>
            </a:r>
            <a:r>
              <a:rPr lang="en-US" sz="2400">
                <a:solidFill>
                  <a:srgbClr val="0000CC"/>
                </a:solidFill>
              </a:rPr>
              <a:t>new allocates the requested object or array, and returns a pointer</a:t>
            </a:r>
            <a:r>
              <a:rPr lang="en-US" sz="2400">
                <a:solidFill>
                  <a:srgbClr val="993366"/>
                </a:solidFill>
              </a:rPr>
              <a:t> </a:t>
            </a:r>
            <a:r>
              <a:rPr lang="en-US" sz="2400"/>
              <a:t>to (address of ) the memory allocated.</a:t>
            </a:r>
          </a:p>
          <a:p>
            <a:pPr>
              <a:buFontTx/>
              <a:buNone/>
            </a:pPr>
            <a:endParaRPr lang="en-US" sz="800"/>
          </a:p>
          <a:p>
            <a:r>
              <a:rPr lang="en-US" sz="2400"/>
              <a:t>Otherwise, program terminates with error message.  </a:t>
            </a:r>
          </a:p>
          <a:p>
            <a:pPr>
              <a:buFontTx/>
              <a:buNone/>
            </a:pPr>
            <a:endParaRPr lang="en-US" sz="800"/>
          </a:p>
          <a:p>
            <a:r>
              <a:rPr lang="en-US" sz="2400"/>
              <a:t>The dynamically allocated object exists until the delete operator destroys it.</a:t>
            </a: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8458200" y="6248400"/>
            <a:ext cx="457200" cy="30480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5F3D941A-7B75-4F56-9991-779F23B0F720}" type="slidenum">
              <a:rPr lang="en-US" sz="1400" b="1">
                <a:latin typeface="Arial" pitchFamily="34" charset="0"/>
              </a:rPr>
              <a:pPr>
                <a:spcBef>
                  <a:spcPct val="50000"/>
                </a:spcBef>
              </a:pPr>
              <a:t>3</a:t>
            </a:fld>
            <a:endParaRPr lang="en-US" sz="1400" b="1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BEC4-76E8-4602-8027-FFC4A032ABB4}" type="slidenum">
              <a:rPr lang="en-US"/>
              <a:pPr/>
              <a:t>4</a:t>
            </a:fld>
            <a:endParaRPr lang="en-US"/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557213" y="1784350"/>
            <a:ext cx="3690937" cy="3776663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557213" y="3935413"/>
            <a:ext cx="3690937" cy="727075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42900"/>
            <a:ext cx="7848600" cy="1143000"/>
          </a:xfrm>
          <a:noFill/>
          <a:ln/>
        </p:spPr>
        <p:txBody>
          <a:bodyPr lIns="92075" tIns="46038" rIns="92075" bIns="46038" anchor="b"/>
          <a:lstStyle/>
          <a:p>
            <a:r>
              <a:rPr lang="en-US"/>
              <a:t>Operator </a:t>
            </a:r>
            <a:r>
              <a:rPr lang="en-US">
                <a:latin typeface="Comic Sans MS" pitchFamily="66" charset="0"/>
              </a:rPr>
              <a:t>new</a:t>
            </a:r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66750" y="1714500"/>
            <a:ext cx="7867650" cy="4248150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pPr>
              <a:buFontTx/>
              <a:buNone/>
            </a:pPr>
            <a:endParaRPr lang="en-US" sz="800" b="1">
              <a:latin typeface="Courier New" pitchFamily="49" charset="0"/>
            </a:endParaRPr>
          </a:p>
          <a:p>
            <a:pPr>
              <a:buFontTx/>
              <a:buNone/>
            </a:pPr>
            <a:endParaRPr lang="en-US" sz="8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b="1">
                <a:latin typeface="Courier New" pitchFamily="49" charset="0"/>
              </a:rPr>
              <a:t>char*  ptr;</a:t>
            </a:r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28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b="1">
                <a:latin typeface="Courier New" pitchFamily="49" charset="0"/>
              </a:rPr>
              <a:t>ptr = new char;</a:t>
            </a:r>
            <a:endParaRPr lang="en-US" sz="1800"/>
          </a:p>
          <a:p>
            <a:pPr>
              <a:buFontTx/>
              <a:buNone/>
            </a:pPr>
            <a:endParaRPr lang="en-US" sz="800"/>
          </a:p>
          <a:p>
            <a:pPr>
              <a:buFontTx/>
              <a:buNone/>
            </a:pPr>
            <a:r>
              <a:rPr lang="en-US" sz="2800" b="1">
                <a:latin typeface="Courier New" pitchFamily="49" charset="0"/>
              </a:rPr>
              <a:t>*ptr = ‘B’;  </a:t>
            </a:r>
          </a:p>
          <a:p>
            <a:pPr>
              <a:buFontTx/>
              <a:buNone/>
            </a:pPr>
            <a:endParaRPr lang="en-US" sz="1200"/>
          </a:p>
          <a:p>
            <a:pPr>
              <a:buFontTx/>
              <a:buNone/>
            </a:pPr>
            <a:r>
              <a:rPr lang="en-US" sz="2800" b="1">
                <a:latin typeface="Courier New" pitchFamily="49" charset="0"/>
              </a:rPr>
              <a:t>cout  &lt;&lt;  *ptr;</a:t>
            </a:r>
          </a:p>
          <a:p>
            <a:pPr>
              <a:buFontTx/>
              <a:buNone/>
            </a:pPr>
            <a:endParaRPr lang="en-US" sz="28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>
                <a:solidFill>
                  <a:schemeClr val="accent2"/>
                </a:solidFill>
                <a:latin typeface="Comic Sans MS" pitchFamily="66" charset="0"/>
              </a:rPr>
              <a:t>NOTE:</a:t>
            </a:r>
            <a:r>
              <a:rPr lang="en-US" sz="2400" b="1">
                <a:solidFill>
                  <a:srgbClr val="A50021"/>
                </a:solidFill>
              </a:rPr>
              <a:t>  </a:t>
            </a:r>
            <a:r>
              <a:rPr lang="en-US" sz="2400"/>
              <a:t>Dynamic data has no variable name</a:t>
            </a:r>
            <a:endParaRPr lang="en-US" sz="2800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4959350" y="2189163"/>
            <a:ext cx="1168400" cy="566737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6477000" y="4114800"/>
            <a:ext cx="977900" cy="566738"/>
          </a:xfrm>
          <a:prstGeom prst="rect">
            <a:avLst/>
          </a:prstGeom>
          <a:solidFill>
            <a:schemeClr val="hlink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 flipH="1" flipV="1">
            <a:off x="5715000" y="2819400"/>
            <a:ext cx="931863" cy="1255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4876800" y="1752600"/>
            <a:ext cx="342582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Arial" pitchFamily="34" charset="0"/>
              </a:rPr>
              <a:t>2000</a:t>
            </a:r>
            <a:endParaRPr lang="en-US" sz="2000" b="1">
              <a:latin typeface="Arial" pitchFamily="34" charset="0"/>
            </a:endParaRPr>
          </a:p>
          <a:p>
            <a:endParaRPr lang="en-US" sz="1400" b="1">
              <a:latin typeface="Arial" pitchFamily="34" charset="0"/>
            </a:endParaRPr>
          </a:p>
          <a:p>
            <a:r>
              <a:rPr lang="en-US" sz="2000" b="1">
                <a:latin typeface="Arial" pitchFamily="34" charset="0"/>
              </a:rPr>
              <a:t>  ???</a:t>
            </a:r>
          </a:p>
          <a:p>
            <a:endParaRPr lang="en-US" sz="2000" b="1">
              <a:latin typeface="Arial" pitchFamily="34" charset="0"/>
            </a:endParaRPr>
          </a:p>
          <a:p>
            <a:r>
              <a:rPr lang="en-US" b="1">
                <a:latin typeface="Arial" pitchFamily="34" charset="0"/>
              </a:rPr>
              <a:t>ptr</a:t>
            </a:r>
            <a:endParaRPr lang="en-US" sz="2000" b="1">
              <a:latin typeface="Arial" pitchFamily="34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52400" y="1600200"/>
            <a:ext cx="304800" cy="838200"/>
            <a:chOff x="2304" y="2736"/>
            <a:chExt cx="192" cy="528"/>
          </a:xfrm>
        </p:grpSpPr>
        <p:sp>
          <p:nvSpPr>
            <p:cNvPr id="75787" name="AutoShape 11"/>
            <p:cNvSpPr>
              <a:spLocks noChangeArrowheads="1"/>
            </p:cNvSpPr>
            <p:nvPr/>
          </p:nvSpPr>
          <p:spPr bwMode="auto">
            <a:xfrm>
              <a:off x="2304" y="312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788" name="Rectangle 12"/>
            <p:cNvSpPr>
              <a:spLocks noChangeArrowheads="1"/>
            </p:cNvSpPr>
            <p:nvPr/>
          </p:nvSpPr>
          <p:spPr bwMode="auto">
            <a:xfrm>
              <a:off x="2304" y="273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52400" y="2971800"/>
            <a:ext cx="304800" cy="838200"/>
            <a:chOff x="2304" y="2736"/>
            <a:chExt cx="192" cy="528"/>
          </a:xfrm>
        </p:grpSpPr>
        <p:sp>
          <p:nvSpPr>
            <p:cNvPr id="75790" name="AutoShape 14"/>
            <p:cNvSpPr>
              <a:spLocks noChangeArrowheads="1"/>
            </p:cNvSpPr>
            <p:nvPr/>
          </p:nvSpPr>
          <p:spPr bwMode="auto">
            <a:xfrm>
              <a:off x="2304" y="312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791" name="Rectangle 15"/>
            <p:cNvSpPr>
              <a:spLocks noChangeArrowheads="1"/>
            </p:cNvSpPr>
            <p:nvPr/>
          </p:nvSpPr>
          <p:spPr bwMode="auto">
            <a:xfrm>
              <a:off x="2304" y="273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5792" name="Rectangle 16"/>
          <p:cNvSpPr>
            <a:spLocks noChangeArrowheads="1"/>
          </p:cNvSpPr>
          <p:nvPr/>
        </p:nvSpPr>
        <p:spPr bwMode="auto">
          <a:xfrm>
            <a:off x="0" y="1981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5029200" y="2286000"/>
            <a:ext cx="74930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latin typeface="Arial" pitchFamily="34" charset="0"/>
              </a:rPr>
              <a:t>5000</a:t>
            </a:r>
          </a:p>
        </p:txBody>
      </p:sp>
      <p:sp>
        <p:nvSpPr>
          <p:cNvPr id="75794" name="Text Box 18"/>
          <p:cNvSpPr txBox="1">
            <a:spLocks noChangeArrowheads="1"/>
          </p:cNvSpPr>
          <p:nvPr/>
        </p:nvSpPr>
        <p:spPr bwMode="auto">
          <a:xfrm>
            <a:off x="6553200" y="3717925"/>
            <a:ext cx="749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latin typeface="Arial" pitchFamily="34" charset="0"/>
              </a:rPr>
              <a:t>5000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52400" y="3581400"/>
            <a:ext cx="304800" cy="838200"/>
            <a:chOff x="2304" y="2736"/>
            <a:chExt cx="192" cy="528"/>
          </a:xfrm>
        </p:grpSpPr>
        <p:sp>
          <p:nvSpPr>
            <p:cNvPr id="75796" name="AutoShape 20"/>
            <p:cNvSpPr>
              <a:spLocks noChangeArrowheads="1"/>
            </p:cNvSpPr>
            <p:nvPr/>
          </p:nvSpPr>
          <p:spPr bwMode="auto">
            <a:xfrm>
              <a:off x="2304" y="312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797" name="Rectangle 21"/>
            <p:cNvSpPr>
              <a:spLocks noChangeArrowheads="1"/>
            </p:cNvSpPr>
            <p:nvPr/>
          </p:nvSpPr>
          <p:spPr bwMode="auto">
            <a:xfrm>
              <a:off x="2304" y="273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5799" name="Text Box 23"/>
          <p:cNvSpPr txBox="1">
            <a:spLocks noChangeArrowheads="1"/>
          </p:cNvSpPr>
          <p:nvPr/>
        </p:nvSpPr>
        <p:spPr bwMode="auto">
          <a:xfrm>
            <a:off x="6629400" y="419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66"/>
                </a:solidFill>
              </a:rPr>
              <a:t>‘B’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3" grpId="0" animBg="1"/>
      <p:bldP spid="75784" grpId="0" animBg="1"/>
      <p:bldP spid="75792" grpId="0" animBg="1"/>
      <p:bldP spid="75793" grpId="0" animBg="1"/>
      <p:bldP spid="75794" grpId="0"/>
      <p:bldP spid="757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AD59-6C53-48B4-8E27-E83526AF6789}" type="slidenum">
              <a:rPr lang="en-US"/>
              <a:pPr/>
              <a:t>5</a:t>
            </a:fld>
            <a:endParaRPr lang="en-US"/>
          </a:p>
        </p:txBody>
      </p:sp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901700" y="5175250"/>
            <a:ext cx="7188200" cy="130175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90500"/>
            <a:ext cx="7848600" cy="1028700"/>
          </a:xfrm>
          <a:noFill/>
          <a:ln/>
        </p:spPr>
        <p:txBody>
          <a:bodyPr lIns="92075" tIns="46038" rIns="92075" bIns="46038" anchor="b"/>
          <a:lstStyle/>
          <a:p>
            <a:r>
              <a:rPr lang="en-US" sz="4000"/>
              <a:t>The  </a:t>
            </a:r>
            <a:r>
              <a:rPr lang="en-US" sz="4000" b="1">
                <a:latin typeface="Courier New" pitchFamily="49" charset="0"/>
              </a:rPr>
              <a:t>NULL</a:t>
            </a:r>
            <a:r>
              <a:rPr lang="en-US" sz="4000">
                <a:latin typeface="Courier New" pitchFamily="49" charset="0"/>
              </a:rPr>
              <a:t> </a:t>
            </a:r>
            <a:r>
              <a:rPr lang="en-US" sz="4000"/>
              <a:t>Pointer</a:t>
            </a:r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53400" cy="497205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800"/>
              <a:t>There is a pointer constant called the “null pointer” denoted by NULL</a:t>
            </a:r>
            <a:endParaRPr lang="en-US" sz="1400"/>
          </a:p>
          <a:p>
            <a:pPr>
              <a:lnSpc>
                <a:spcPct val="90000"/>
              </a:lnSpc>
            </a:pPr>
            <a:r>
              <a:rPr lang="en-US" sz="2800"/>
              <a:t>But NULL is not memory address 0.</a:t>
            </a:r>
            <a:endParaRPr lang="en-US"/>
          </a:p>
          <a:p>
            <a:pPr>
              <a:lnSpc>
                <a:spcPct val="90000"/>
              </a:lnSpc>
              <a:buFontTx/>
              <a:buNone/>
            </a:pPr>
            <a:endParaRPr lang="en-US" sz="1400"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accent2"/>
                </a:solidFill>
                <a:latin typeface="Comic Sans MS" pitchFamily="66" charset="0"/>
              </a:rPr>
              <a:t>NOTE:</a:t>
            </a:r>
            <a:r>
              <a:rPr lang="en-US" sz="2800"/>
              <a:t>  It is an error to dereference a pointer whose value is NULL.  Such an error may cause your program to crash, or behave erratically.   It is the programmer’s job to check for this.</a:t>
            </a:r>
            <a:endParaRPr lang="en-US"/>
          </a:p>
          <a:p>
            <a:pPr>
              <a:lnSpc>
                <a:spcPct val="90000"/>
              </a:lnSpc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>
                <a:latin typeface="Courier New" pitchFamily="49" charset="0"/>
              </a:rPr>
              <a:t>	  while (ptr != NULL)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>
                <a:latin typeface="Courier New" pitchFamily="49" charset="0"/>
              </a:rPr>
              <a:t>     	. . .</a:t>
            </a:r>
            <a:r>
              <a:rPr lang="en-US" sz="2800" b="1"/>
              <a:t> 	        </a:t>
            </a:r>
            <a:r>
              <a:rPr lang="en-US" sz="2800" b="1">
                <a:solidFill>
                  <a:srgbClr val="A50021"/>
                </a:solidFill>
              </a:rPr>
              <a:t>// ok to use *ptr here</a:t>
            </a:r>
            <a:endParaRPr lang="en-US" sz="2800" b="1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>
                <a:latin typeface="Courier New" pitchFamily="49" charset="0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01000" cy="990600"/>
          </a:xfrm>
          <a:noFill/>
          <a:ln/>
        </p:spPr>
        <p:txBody>
          <a:bodyPr lIns="92075" tIns="46038" rIns="92075" bIns="46038" anchor="b"/>
          <a:lstStyle/>
          <a:p>
            <a:r>
              <a:rPr lang="en-US"/>
              <a:t>Operator </a:t>
            </a:r>
            <a:r>
              <a:rPr lang="en-US" b="1">
                <a:latin typeface="Courier New" pitchFamily="49" charset="0"/>
              </a:rPr>
              <a:t>delete</a:t>
            </a:r>
            <a:r>
              <a:rPr lang="en-US"/>
              <a:t> Syntax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609600" y="2438400"/>
            <a:ext cx="4222750" cy="584200"/>
          </a:xfrm>
          <a:prstGeom prst="rect">
            <a:avLst/>
          </a:prstGeom>
          <a:solidFill>
            <a:srgbClr val="FFCC99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577850" y="1676400"/>
            <a:ext cx="3630613" cy="609600"/>
          </a:xfrm>
          <a:prstGeom prst="rect">
            <a:avLst/>
          </a:prstGeom>
          <a:solidFill>
            <a:srgbClr val="FFCC99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8650" y="1447800"/>
            <a:ext cx="7677150" cy="50292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buFontTx/>
              <a:buNone/>
            </a:pPr>
            <a:endParaRPr lang="en-US" sz="18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/>
              <a:t>   delete    Pointer </a:t>
            </a:r>
            <a:endParaRPr lang="en-US" sz="2800" b="1"/>
          </a:p>
          <a:p>
            <a:pPr>
              <a:lnSpc>
                <a:spcPct val="90000"/>
              </a:lnSpc>
              <a:buFontTx/>
              <a:buNone/>
            </a:pPr>
            <a:endParaRPr lang="en-US" sz="20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/>
              <a:t>   delete  [ ]    Pointer</a:t>
            </a:r>
            <a:endParaRPr lang="en-US" sz="2800" b="1"/>
          </a:p>
          <a:p>
            <a:pPr>
              <a:lnSpc>
                <a:spcPct val="90000"/>
              </a:lnSpc>
              <a:buFontTx/>
              <a:buNone/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400"/>
              <a:t>The </a:t>
            </a:r>
            <a:r>
              <a:rPr lang="en-US" sz="2400">
                <a:solidFill>
                  <a:srgbClr val="0000CC"/>
                </a:solidFill>
              </a:rPr>
              <a:t>object or array currently pointed to by Pointer is deallocated</a:t>
            </a:r>
            <a:r>
              <a:rPr lang="en-US" sz="2400"/>
              <a:t>, and the value of Pointer is undefined.  The memory is returned to the free store.</a:t>
            </a:r>
          </a:p>
          <a:p>
            <a:pPr>
              <a:lnSpc>
                <a:spcPct val="90000"/>
              </a:lnSpc>
            </a:pPr>
            <a:r>
              <a:rPr lang="en-US" sz="2800"/>
              <a:t>Good idea to set the pointer to the released memory to NULL</a:t>
            </a: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endParaRPr lang="en-US" sz="800"/>
          </a:p>
          <a:p>
            <a:pPr>
              <a:lnSpc>
                <a:spcPct val="90000"/>
              </a:lnSpc>
            </a:pPr>
            <a:r>
              <a:rPr lang="en-US" sz="2400"/>
              <a:t>Square brackets are used with delete to deallocate a dynamically allocated array. </a:t>
            </a:r>
            <a:endParaRPr lang="en-US" sz="3600" u="sng"/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8458200" y="6248400"/>
            <a:ext cx="457200" cy="30480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18E18785-9D10-43F3-B934-57334FBFBFB1}" type="slidenum">
              <a:rPr lang="en-US" sz="1400" b="1">
                <a:latin typeface="Arial" pitchFamily="34" charset="0"/>
              </a:rPr>
              <a:pPr>
                <a:spcBef>
                  <a:spcPct val="50000"/>
                </a:spcBef>
              </a:pPr>
              <a:t>6</a:t>
            </a:fld>
            <a:endParaRPr lang="en-US" sz="1400" b="1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78C1-4661-48EC-ADE1-7AFA5A408E4F}" type="slidenum">
              <a:rPr lang="en-US"/>
              <a:pPr/>
              <a:t>7</a:t>
            </a:fld>
            <a:endParaRPr lang="en-US"/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557213" y="1784350"/>
            <a:ext cx="3690937" cy="4538663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557213" y="5378450"/>
            <a:ext cx="3690937" cy="727075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1143000"/>
          </a:xfrm>
          <a:noFill/>
          <a:ln/>
        </p:spPr>
        <p:txBody>
          <a:bodyPr lIns="92075" tIns="46038" rIns="92075" bIns="46038" anchor="b"/>
          <a:lstStyle/>
          <a:p>
            <a:r>
              <a:rPr lang="en-US"/>
              <a:t>Operator </a:t>
            </a:r>
            <a:r>
              <a:rPr lang="en-US" b="1"/>
              <a:t>delete</a:t>
            </a: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66750" y="1714500"/>
            <a:ext cx="7867650" cy="4248150"/>
          </a:xfrm>
          <a:noFill/>
          <a:ln/>
        </p:spPr>
        <p:txBody>
          <a:bodyPr lIns="92075" tIns="46038" rIns="92075" bIns="46038">
            <a:normAutofit fontScale="85000" lnSpcReduction="20000"/>
          </a:bodyPr>
          <a:lstStyle/>
          <a:p>
            <a:pPr>
              <a:buFontTx/>
              <a:buNone/>
            </a:pPr>
            <a:endParaRPr lang="en-US" sz="800" b="1">
              <a:latin typeface="Courier New" pitchFamily="49" charset="0"/>
            </a:endParaRPr>
          </a:p>
          <a:p>
            <a:pPr>
              <a:buFontTx/>
              <a:buNone/>
            </a:pPr>
            <a:endParaRPr lang="en-US" sz="8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b="1">
                <a:latin typeface="Courier New" pitchFamily="49" charset="0"/>
              </a:rPr>
              <a:t>char*  ptr;</a:t>
            </a:r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28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b="1">
                <a:latin typeface="Courier New" pitchFamily="49" charset="0"/>
              </a:rPr>
              <a:t>ptr = new char;</a:t>
            </a:r>
            <a:endParaRPr lang="en-US" sz="1800"/>
          </a:p>
          <a:p>
            <a:pPr>
              <a:buFontTx/>
              <a:buNone/>
            </a:pPr>
            <a:endParaRPr lang="en-US" sz="800"/>
          </a:p>
          <a:p>
            <a:pPr>
              <a:buFontTx/>
              <a:buNone/>
            </a:pPr>
            <a:r>
              <a:rPr lang="en-US" sz="2800" b="1">
                <a:latin typeface="Courier New" pitchFamily="49" charset="0"/>
              </a:rPr>
              <a:t>*ptr = ‘B’;  </a:t>
            </a:r>
          </a:p>
          <a:p>
            <a:pPr>
              <a:buFontTx/>
              <a:buNone/>
            </a:pPr>
            <a:endParaRPr lang="en-US" sz="1200"/>
          </a:p>
          <a:p>
            <a:pPr>
              <a:buFontTx/>
              <a:buNone/>
            </a:pPr>
            <a:r>
              <a:rPr lang="en-US" sz="2800" b="1">
                <a:latin typeface="Courier New" pitchFamily="49" charset="0"/>
              </a:rPr>
              <a:t>cout  &lt;&lt;  *ptr;</a:t>
            </a:r>
          </a:p>
          <a:p>
            <a:pPr>
              <a:buFontTx/>
              <a:buNone/>
            </a:pPr>
            <a:endParaRPr lang="en-US" sz="1200"/>
          </a:p>
          <a:p>
            <a:pPr>
              <a:buFontTx/>
              <a:buNone/>
            </a:pPr>
            <a:r>
              <a:rPr lang="en-US" sz="2800" b="1">
                <a:latin typeface="Courier New" pitchFamily="49" charset="0"/>
              </a:rPr>
              <a:t>delete  ptr;</a:t>
            </a:r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r>
              <a:rPr lang="en-US" sz="2800" b="1">
                <a:latin typeface="Courier New" pitchFamily="49" charset="0"/>
              </a:rPr>
              <a:t> </a:t>
            </a:r>
            <a:r>
              <a:rPr lang="en-US" sz="2800"/>
              <a:t> </a:t>
            </a:r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4959350" y="2189163"/>
            <a:ext cx="1168400" cy="566737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6477000" y="4114800"/>
            <a:ext cx="977900" cy="566738"/>
          </a:xfrm>
          <a:prstGeom prst="rect">
            <a:avLst/>
          </a:prstGeom>
          <a:solidFill>
            <a:schemeClr val="hlink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7835" name="Line 11"/>
          <p:cNvSpPr>
            <a:spLocks noChangeShapeType="1"/>
          </p:cNvSpPr>
          <p:nvPr/>
        </p:nvSpPr>
        <p:spPr bwMode="auto">
          <a:xfrm flipH="1" flipV="1">
            <a:off x="5715000" y="2819400"/>
            <a:ext cx="931863" cy="1255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7836" name="Text Box 12"/>
          <p:cNvSpPr txBox="1">
            <a:spLocks noChangeArrowheads="1"/>
          </p:cNvSpPr>
          <p:nvPr/>
        </p:nvSpPr>
        <p:spPr bwMode="auto">
          <a:xfrm>
            <a:off x="5029200" y="2286000"/>
            <a:ext cx="74930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latin typeface="Arial" pitchFamily="34" charset="0"/>
              </a:rPr>
              <a:t>5000</a:t>
            </a:r>
          </a:p>
        </p:txBody>
      </p:sp>
      <p:sp>
        <p:nvSpPr>
          <p:cNvPr id="77837" name="Text Box 13"/>
          <p:cNvSpPr txBox="1">
            <a:spLocks noChangeArrowheads="1"/>
          </p:cNvSpPr>
          <p:nvPr/>
        </p:nvSpPr>
        <p:spPr bwMode="auto">
          <a:xfrm>
            <a:off x="6553200" y="3717925"/>
            <a:ext cx="749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latin typeface="Arial" pitchFamily="34" charset="0"/>
              </a:rPr>
              <a:t>5000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52400" y="3581400"/>
            <a:ext cx="304800" cy="838200"/>
            <a:chOff x="2304" y="2736"/>
            <a:chExt cx="192" cy="528"/>
          </a:xfrm>
        </p:grpSpPr>
        <p:sp>
          <p:nvSpPr>
            <p:cNvPr id="77839" name="AutoShape 15"/>
            <p:cNvSpPr>
              <a:spLocks noChangeArrowheads="1"/>
            </p:cNvSpPr>
            <p:nvPr/>
          </p:nvSpPr>
          <p:spPr bwMode="auto">
            <a:xfrm>
              <a:off x="2304" y="312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40" name="Rectangle 16"/>
            <p:cNvSpPr>
              <a:spLocks noChangeArrowheads="1"/>
            </p:cNvSpPr>
            <p:nvPr/>
          </p:nvSpPr>
          <p:spPr bwMode="auto">
            <a:xfrm>
              <a:off x="2304" y="273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7841" name="Text Box 17"/>
          <p:cNvSpPr txBox="1">
            <a:spLocks noChangeArrowheads="1"/>
          </p:cNvSpPr>
          <p:nvPr/>
        </p:nvSpPr>
        <p:spPr bwMode="auto">
          <a:xfrm>
            <a:off x="6629400" y="419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66"/>
                </a:solidFill>
              </a:rPr>
              <a:t>‘B’</a:t>
            </a:r>
          </a:p>
        </p:txBody>
      </p:sp>
      <p:sp>
        <p:nvSpPr>
          <p:cNvPr id="77842" name="Rectangle 18"/>
          <p:cNvSpPr>
            <a:spLocks noChangeArrowheads="1"/>
          </p:cNvSpPr>
          <p:nvPr/>
        </p:nvSpPr>
        <p:spPr bwMode="auto">
          <a:xfrm>
            <a:off x="4876800" y="1752600"/>
            <a:ext cx="342582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Arial" pitchFamily="34" charset="0"/>
              </a:rPr>
              <a:t>2000</a:t>
            </a:r>
            <a:endParaRPr lang="en-US" sz="2000" b="1">
              <a:latin typeface="Arial" pitchFamily="34" charset="0"/>
            </a:endParaRPr>
          </a:p>
          <a:p>
            <a:endParaRPr lang="en-US" sz="1400" b="1">
              <a:latin typeface="Arial" pitchFamily="34" charset="0"/>
            </a:endParaRPr>
          </a:p>
          <a:p>
            <a:r>
              <a:rPr lang="en-US" sz="2000" b="1">
                <a:latin typeface="Arial" pitchFamily="34" charset="0"/>
              </a:rPr>
              <a:t> </a:t>
            </a:r>
          </a:p>
          <a:p>
            <a:endParaRPr lang="en-US" sz="2000" b="1">
              <a:latin typeface="Arial" pitchFamily="34" charset="0"/>
            </a:endParaRPr>
          </a:p>
          <a:p>
            <a:r>
              <a:rPr lang="en-US" b="1">
                <a:latin typeface="Arial" pitchFamily="34" charset="0"/>
              </a:rPr>
              <a:t>ptr</a:t>
            </a:r>
            <a:endParaRPr lang="en-US" sz="2000" b="1">
              <a:latin typeface="Arial" pitchFamily="34" charset="0"/>
            </a:endParaRP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76200" y="4114800"/>
            <a:ext cx="457200" cy="1752600"/>
            <a:chOff x="48" y="2592"/>
            <a:chExt cx="288" cy="1104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96" y="3168"/>
              <a:ext cx="192" cy="528"/>
              <a:chOff x="2304" y="2736"/>
              <a:chExt cx="192" cy="528"/>
            </a:xfrm>
          </p:grpSpPr>
          <p:sp>
            <p:nvSpPr>
              <p:cNvPr id="77844" name="AutoShape 20"/>
              <p:cNvSpPr>
                <a:spLocks noChangeArrowheads="1"/>
              </p:cNvSpPr>
              <p:nvPr/>
            </p:nvSpPr>
            <p:spPr bwMode="auto">
              <a:xfrm>
                <a:off x="2304" y="3120"/>
                <a:ext cx="192" cy="144"/>
              </a:xfrm>
              <a:prstGeom prst="rightArrow">
                <a:avLst>
                  <a:gd name="adj1" fmla="val 50000"/>
                  <a:gd name="adj2" fmla="val 33333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845" name="Rectangle 21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192" cy="24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7846" name="Rectangle 22"/>
            <p:cNvSpPr>
              <a:spLocks noChangeArrowheads="1"/>
            </p:cNvSpPr>
            <p:nvPr/>
          </p:nvSpPr>
          <p:spPr bwMode="auto">
            <a:xfrm>
              <a:off x="48" y="2592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7848" name="Rectangle 24"/>
          <p:cNvSpPr>
            <a:spLocks noChangeArrowheads="1"/>
          </p:cNvSpPr>
          <p:nvPr/>
        </p:nvSpPr>
        <p:spPr bwMode="auto">
          <a:xfrm>
            <a:off x="5486400" y="2819400"/>
            <a:ext cx="2590800" cy="213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7849" name="Text Box 25"/>
          <p:cNvSpPr txBox="1">
            <a:spLocks noChangeArrowheads="1"/>
          </p:cNvSpPr>
          <p:nvPr/>
        </p:nvSpPr>
        <p:spPr bwMode="auto">
          <a:xfrm>
            <a:off x="5105400" y="2286000"/>
            <a:ext cx="65087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latin typeface="Arial" pitchFamily="34" charset="0"/>
              </a:rPr>
              <a:t>???</a:t>
            </a:r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4495800" y="4495800"/>
            <a:ext cx="4343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NOTE:</a:t>
            </a:r>
            <a:r>
              <a:rPr lang="en-US" b="1">
                <a:solidFill>
                  <a:srgbClr val="A50021"/>
                </a:solidFill>
                <a:latin typeface="Arial" pitchFamily="34" charset="0"/>
              </a:rPr>
              <a:t>  </a:t>
            </a:r>
          </a:p>
          <a:p>
            <a:r>
              <a:rPr lang="en-US" b="1">
                <a:solidFill>
                  <a:srgbClr val="A50021"/>
                </a:solidFill>
                <a:latin typeface="Arial" pitchFamily="34" charset="0"/>
              </a:rPr>
              <a:t>      delete </a:t>
            </a:r>
            <a:r>
              <a:rPr lang="en-US">
                <a:solidFill>
                  <a:srgbClr val="A50021"/>
                </a:solidFill>
                <a:latin typeface="Arial" pitchFamily="34" charset="0"/>
              </a:rPr>
              <a:t>deallocates the     </a:t>
            </a:r>
          </a:p>
          <a:p>
            <a:r>
              <a:rPr lang="en-US">
                <a:solidFill>
                  <a:srgbClr val="A50021"/>
                </a:solidFill>
                <a:latin typeface="Arial" pitchFamily="34" charset="0"/>
              </a:rPr>
              <a:t>      memory pointed to by ptr</a:t>
            </a:r>
            <a:r>
              <a:rPr lang="en-US" b="1">
                <a:solidFill>
                  <a:srgbClr val="A50021"/>
                </a:solidFill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48" grpId="0" animBg="1"/>
      <p:bldP spid="77849" grpId="0" animBg="1"/>
      <p:bldP spid="778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4684-47F6-479A-8812-9DD527258BB6}" type="slidenum">
              <a:rPr lang="en-US"/>
              <a:pPr/>
              <a:t>8</a:t>
            </a:fld>
            <a:endParaRPr lang="en-US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533400" y="1371600"/>
            <a:ext cx="2667000" cy="44196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noFill/>
          <a:ln/>
        </p:spPr>
        <p:txBody>
          <a:bodyPr lIns="92075" tIns="46038" rIns="92075" bIns="46038" anchor="b"/>
          <a:lstStyle/>
          <a:p>
            <a:r>
              <a:rPr lang="en-US"/>
              <a:t>Example 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609600" y="1600200"/>
            <a:ext cx="25908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000">
                <a:latin typeface="Arial" pitchFamily="34" charset="0"/>
              </a:rPr>
              <a:t>char  *ptr ;</a:t>
            </a:r>
            <a:endParaRPr lang="en-US" sz="2000" i="1">
              <a:solidFill>
                <a:srgbClr val="A50021"/>
              </a:solidFill>
              <a:latin typeface="Arial" pitchFamily="34" charset="0"/>
            </a:endParaRPr>
          </a:p>
          <a:p>
            <a:endParaRPr lang="en-US" sz="2000">
              <a:solidFill>
                <a:srgbClr val="A50021"/>
              </a:solidFill>
              <a:latin typeface="Arial" pitchFamily="34" charset="0"/>
            </a:endParaRPr>
          </a:p>
          <a:p>
            <a:r>
              <a:rPr lang="en-US" sz="2000">
                <a:latin typeface="Arial" pitchFamily="34" charset="0"/>
              </a:rPr>
              <a:t>ptr  =  new  char[ 5 ];    </a:t>
            </a:r>
          </a:p>
          <a:p>
            <a:endParaRPr lang="en-US" sz="2000">
              <a:solidFill>
                <a:srgbClr val="A50021"/>
              </a:solidFill>
              <a:latin typeface="Arial" pitchFamily="34" charset="0"/>
            </a:endParaRPr>
          </a:p>
          <a:p>
            <a:r>
              <a:rPr lang="en-US" sz="2000">
                <a:latin typeface="Arial" pitchFamily="34" charset="0"/>
              </a:rPr>
              <a:t>strcpy( ptr, “Bye” );</a:t>
            </a:r>
          </a:p>
          <a:p>
            <a:endParaRPr lang="en-US" sz="2000">
              <a:solidFill>
                <a:srgbClr val="A50021"/>
              </a:solidFill>
              <a:latin typeface="Arial" pitchFamily="34" charset="0"/>
            </a:endParaRPr>
          </a:p>
          <a:p>
            <a:r>
              <a:rPr lang="en-US" sz="2000">
                <a:latin typeface="Arial" pitchFamily="34" charset="0"/>
              </a:rPr>
              <a:t>ptr[ 0 ] = ‘u’;		</a:t>
            </a:r>
            <a:endParaRPr lang="en-US" sz="2000" i="1">
              <a:solidFill>
                <a:srgbClr val="A50021"/>
              </a:solidFill>
              <a:latin typeface="Arial" pitchFamily="34" charset="0"/>
            </a:endParaRPr>
          </a:p>
          <a:p>
            <a:endParaRPr lang="en-US" sz="2000">
              <a:solidFill>
                <a:srgbClr val="A50021"/>
              </a:solidFill>
              <a:latin typeface="Arial" pitchFamily="34" charset="0"/>
            </a:endParaRPr>
          </a:p>
          <a:p>
            <a:r>
              <a:rPr lang="en-US" sz="2000">
                <a:latin typeface="Arial" pitchFamily="34" charset="0"/>
              </a:rPr>
              <a:t>delete [] ptr; </a:t>
            </a:r>
          </a:p>
          <a:p>
            <a:endParaRPr lang="en-US" sz="2000">
              <a:latin typeface="Arial" pitchFamily="34" charset="0"/>
            </a:endParaRPr>
          </a:p>
          <a:p>
            <a:r>
              <a:rPr lang="en-US" sz="2000">
                <a:latin typeface="Arial" pitchFamily="34" charset="0"/>
              </a:rPr>
              <a:t>ptr = NULL;</a:t>
            </a:r>
            <a:endParaRPr lang="en-US" sz="2000" i="1">
              <a:latin typeface="Arial" pitchFamily="34" charset="0"/>
            </a:endParaRPr>
          </a:p>
        </p:txBody>
      </p:sp>
      <p:sp>
        <p:nvSpPr>
          <p:cNvPr id="90153" name="Rectangle 41"/>
          <p:cNvSpPr>
            <a:spLocks noChangeArrowheads="1"/>
          </p:cNvSpPr>
          <p:nvPr/>
        </p:nvSpPr>
        <p:spPr bwMode="auto">
          <a:xfrm>
            <a:off x="4419600" y="3908425"/>
            <a:ext cx="3657600" cy="730250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0154" name="Rectangle 42"/>
          <p:cNvSpPr>
            <a:spLocks noChangeArrowheads="1"/>
          </p:cNvSpPr>
          <p:nvPr/>
        </p:nvSpPr>
        <p:spPr bwMode="auto">
          <a:xfrm>
            <a:off x="4419600" y="3886200"/>
            <a:ext cx="2849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latin typeface="Arial" pitchFamily="34" charset="0"/>
              </a:rPr>
              <a:t>‘B’    ‘y’     ‘e’     ‘\0’</a:t>
            </a:r>
          </a:p>
        </p:txBody>
      </p:sp>
      <p:sp>
        <p:nvSpPr>
          <p:cNvPr id="90155" name="Line 43"/>
          <p:cNvSpPr>
            <a:spLocks noChangeShapeType="1"/>
          </p:cNvSpPr>
          <p:nvPr/>
        </p:nvSpPr>
        <p:spPr bwMode="auto">
          <a:xfrm>
            <a:off x="5118100" y="3906838"/>
            <a:ext cx="0" cy="719137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0156" name="Line 44"/>
          <p:cNvSpPr>
            <a:spLocks noChangeShapeType="1"/>
          </p:cNvSpPr>
          <p:nvPr/>
        </p:nvSpPr>
        <p:spPr bwMode="auto">
          <a:xfrm>
            <a:off x="5861050" y="3906838"/>
            <a:ext cx="0" cy="719137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0157" name="Line 45"/>
          <p:cNvSpPr>
            <a:spLocks noChangeShapeType="1"/>
          </p:cNvSpPr>
          <p:nvPr/>
        </p:nvSpPr>
        <p:spPr bwMode="auto">
          <a:xfrm>
            <a:off x="6604000" y="3906838"/>
            <a:ext cx="0" cy="719137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0158" name="Line 46"/>
          <p:cNvSpPr>
            <a:spLocks noChangeShapeType="1"/>
          </p:cNvSpPr>
          <p:nvPr/>
        </p:nvSpPr>
        <p:spPr bwMode="auto">
          <a:xfrm>
            <a:off x="7346950" y="3906838"/>
            <a:ext cx="0" cy="719137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0161" name="Line 49"/>
          <p:cNvSpPr>
            <a:spLocks noChangeShapeType="1"/>
          </p:cNvSpPr>
          <p:nvPr/>
        </p:nvSpPr>
        <p:spPr bwMode="auto">
          <a:xfrm>
            <a:off x="4092575" y="2947988"/>
            <a:ext cx="327025" cy="938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4495800" y="3962400"/>
            <a:ext cx="557213" cy="685800"/>
            <a:chOff x="4460" y="2880"/>
            <a:chExt cx="351" cy="432"/>
          </a:xfrm>
        </p:grpSpPr>
        <p:sp>
          <p:nvSpPr>
            <p:cNvPr id="90172" name="Text Box 60"/>
            <p:cNvSpPr txBox="1">
              <a:spLocks noChangeArrowheads="1"/>
            </p:cNvSpPr>
            <p:nvPr/>
          </p:nvSpPr>
          <p:spPr bwMode="auto">
            <a:xfrm>
              <a:off x="4460" y="3024"/>
              <a:ext cx="3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‘u’</a:t>
              </a:r>
            </a:p>
          </p:txBody>
        </p:sp>
        <p:sp>
          <p:nvSpPr>
            <p:cNvPr id="90173" name="Line 61"/>
            <p:cNvSpPr>
              <a:spLocks noChangeShapeType="1"/>
            </p:cNvSpPr>
            <p:nvPr/>
          </p:nvSpPr>
          <p:spPr bwMode="auto">
            <a:xfrm flipV="1">
              <a:off x="4464" y="2880"/>
              <a:ext cx="336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3124200" y="1758950"/>
            <a:ext cx="1778000" cy="1136650"/>
            <a:chOff x="2304" y="1200"/>
            <a:chExt cx="1120" cy="716"/>
          </a:xfrm>
        </p:grpSpPr>
        <p:sp>
          <p:nvSpPr>
            <p:cNvPr id="90151" name="Rectangle 39"/>
            <p:cNvSpPr>
              <a:spLocks noChangeArrowheads="1"/>
            </p:cNvSpPr>
            <p:nvPr/>
          </p:nvSpPr>
          <p:spPr bwMode="auto">
            <a:xfrm>
              <a:off x="2688" y="1440"/>
              <a:ext cx="736" cy="476"/>
            </a:xfrm>
            <a:prstGeom prst="rect">
              <a:avLst/>
            </a:prstGeom>
            <a:solidFill>
              <a:srgbClr val="CCFFFF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152" name="Rectangle 40"/>
            <p:cNvSpPr>
              <a:spLocks noChangeArrowheads="1"/>
            </p:cNvSpPr>
            <p:nvPr/>
          </p:nvSpPr>
          <p:spPr bwMode="auto">
            <a:xfrm>
              <a:off x="2304" y="1344"/>
              <a:ext cx="6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000" b="1">
                  <a:latin typeface="Arial" pitchFamily="34" charset="0"/>
                </a:rPr>
                <a:t> ptr</a:t>
              </a:r>
            </a:p>
          </p:txBody>
        </p:sp>
        <p:sp>
          <p:nvSpPr>
            <p:cNvPr id="90163" name="Text Box 51"/>
            <p:cNvSpPr txBox="1">
              <a:spLocks noChangeArrowheads="1"/>
            </p:cNvSpPr>
            <p:nvPr/>
          </p:nvSpPr>
          <p:spPr bwMode="auto">
            <a:xfrm>
              <a:off x="2640" y="1200"/>
              <a:ext cx="5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CC0000"/>
                  </a:solidFill>
                  <a:latin typeface="Courier New" pitchFamily="49" charset="0"/>
                </a:rPr>
                <a:t>3000</a:t>
              </a:r>
            </a:p>
          </p:txBody>
        </p:sp>
        <p:sp>
          <p:nvSpPr>
            <p:cNvPr id="90174" name="Text Box 62"/>
            <p:cNvSpPr txBox="1">
              <a:spLocks noChangeArrowheads="1"/>
            </p:cNvSpPr>
            <p:nvPr/>
          </p:nvSpPr>
          <p:spPr bwMode="auto">
            <a:xfrm>
              <a:off x="2812" y="1536"/>
              <a:ext cx="404" cy="250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CC0000"/>
                  </a:solidFill>
                  <a:latin typeface="Courier New" pitchFamily="49" charset="0"/>
                </a:rPr>
                <a:t>???</a:t>
              </a:r>
            </a:p>
          </p:txBody>
        </p:sp>
      </p:grp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152400" y="1066800"/>
            <a:ext cx="304800" cy="838200"/>
            <a:chOff x="2304" y="2736"/>
            <a:chExt cx="192" cy="528"/>
          </a:xfrm>
        </p:grpSpPr>
        <p:sp>
          <p:nvSpPr>
            <p:cNvPr id="90176" name="AutoShape 64"/>
            <p:cNvSpPr>
              <a:spLocks noChangeArrowheads="1"/>
            </p:cNvSpPr>
            <p:nvPr/>
          </p:nvSpPr>
          <p:spPr bwMode="auto">
            <a:xfrm>
              <a:off x="2304" y="312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177" name="Rectangle 65"/>
            <p:cNvSpPr>
              <a:spLocks noChangeArrowheads="1"/>
            </p:cNvSpPr>
            <p:nvPr/>
          </p:nvSpPr>
          <p:spPr bwMode="auto">
            <a:xfrm>
              <a:off x="2304" y="273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" name="Group 67"/>
          <p:cNvGrpSpPr>
            <a:grpSpLocks/>
          </p:cNvGrpSpPr>
          <p:nvPr/>
        </p:nvGrpSpPr>
        <p:grpSpPr bwMode="auto">
          <a:xfrm>
            <a:off x="152400" y="1676400"/>
            <a:ext cx="304800" cy="838200"/>
            <a:chOff x="2304" y="2736"/>
            <a:chExt cx="192" cy="528"/>
          </a:xfrm>
        </p:grpSpPr>
        <p:sp>
          <p:nvSpPr>
            <p:cNvPr id="90180" name="AutoShape 68"/>
            <p:cNvSpPr>
              <a:spLocks noChangeArrowheads="1"/>
            </p:cNvSpPr>
            <p:nvPr/>
          </p:nvSpPr>
          <p:spPr bwMode="auto">
            <a:xfrm>
              <a:off x="2304" y="312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181" name="Rectangle 69"/>
            <p:cNvSpPr>
              <a:spLocks noChangeArrowheads="1"/>
            </p:cNvSpPr>
            <p:nvPr/>
          </p:nvSpPr>
          <p:spPr bwMode="auto">
            <a:xfrm>
              <a:off x="2304" y="273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152400" y="2286000"/>
            <a:ext cx="304800" cy="838200"/>
            <a:chOff x="2304" y="2736"/>
            <a:chExt cx="192" cy="528"/>
          </a:xfrm>
        </p:grpSpPr>
        <p:sp>
          <p:nvSpPr>
            <p:cNvPr id="90183" name="AutoShape 71"/>
            <p:cNvSpPr>
              <a:spLocks noChangeArrowheads="1"/>
            </p:cNvSpPr>
            <p:nvPr/>
          </p:nvSpPr>
          <p:spPr bwMode="auto">
            <a:xfrm>
              <a:off x="2304" y="312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184" name="Rectangle 72"/>
            <p:cNvSpPr>
              <a:spLocks noChangeArrowheads="1"/>
            </p:cNvSpPr>
            <p:nvPr/>
          </p:nvSpPr>
          <p:spPr bwMode="auto">
            <a:xfrm>
              <a:off x="2304" y="273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152400" y="2895600"/>
            <a:ext cx="304800" cy="838200"/>
            <a:chOff x="2304" y="2736"/>
            <a:chExt cx="192" cy="528"/>
          </a:xfrm>
        </p:grpSpPr>
        <p:sp>
          <p:nvSpPr>
            <p:cNvPr id="90186" name="AutoShape 74"/>
            <p:cNvSpPr>
              <a:spLocks noChangeArrowheads="1"/>
            </p:cNvSpPr>
            <p:nvPr/>
          </p:nvSpPr>
          <p:spPr bwMode="auto">
            <a:xfrm>
              <a:off x="2304" y="312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187" name="Rectangle 75"/>
            <p:cNvSpPr>
              <a:spLocks noChangeArrowheads="1"/>
            </p:cNvSpPr>
            <p:nvPr/>
          </p:nvSpPr>
          <p:spPr bwMode="auto">
            <a:xfrm>
              <a:off x="2304" y="273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8" name="Group 76"/>
          <p:cNvGrpSpPr>
            <a:grpSpLocks/>
          </p:cNvGrpSpPr>
          <p:nvPr/>
        </p:nvGrpSpPr>
        <p:grpSpPr bwMode="auto">
          <a:xfrm>
            <a:off x="152400" y="3810000"/>
            <a:ext cx="304800" cy="838200"/>
            <a:chOff x="2304" y="2736"/>
            <a:chExt cx="192" cy="528"/>
          </a:xfrm>
        </p:grpSpPr>
        <p:sp>
          <p:nvSpPr>
            <p:cNvPr id="90189" name="AutoShape 77"/>
            <p:cNvSpPr>
              <a:spLocks noChangeArrowheads="1"/>
            </p:cNvSpPr>
            <p:nvPr/>
          </p:nvSpPr>
          <p:spPr bwMode="auto">
            <a:xfrm>
              <a:off x="2304" y="312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190" name="Rectangle 78"/>
            <p:cNvSpPr>
              <a:spLocks noChangeArrowheads="1"/>
            </p:cNvSpPr>
            <p:nvPr/>
          </p:nvSpPr>
          <p:spPr bwMode="auto">
            <a:xfrm>
              <a:off x="2304" y="273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0191" name="Rectangle 79"/>
          <p:cNvSpPr>
            <a:spLocks noChangeArrowheads="1"/>
          </p:cNvSpPr>
          <p:nvPr/>
        </p:nvSpPr>
        <p:spPr bwMode="auto">
          <a:xfrm>
            <a:off x="0" y="34290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0192" name="Text Box 80"/>
          <p:cNvSpPr txBox="1">
            <a:spLocks noChangeArrowheads="1"/>
          </p:cNvSpPr>
          <p:nvPr/>
        </p:nvSpPr>
        <p:spPr bwMode="auto">
          <a:xfrm>
            <a:off x="4356100" y="3505200"/>
            <a:ext cx="749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Arial" pitchFamily="34" charset="0"/>
              </a:rPr>
              <a:t>6000</a:t>
            </a:r>
          </a:p>
        </p:txBody>
      </p:sp>
      <p:sp>
        <p:nvSpPr>
          <p:cNvPr id="90193" name="Text Box 81"/>
          <p:cNvSpPr txBox="1">
            <a:spLocks noChangeArrowheads="1"/>
          </p:cNvSpPr>
          <p:nvPr/>
        </p:nvSpPr>
        <p:spPr bwMode="auto">
          <a:xfrm>
            <a:off x="3886200" y="2286000"/>
            <a:ext cx="74930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Arial" pitchFamily="34" charset="0"/>
              </a:rPr>
              <a:t>6000</a:t>
            </a:r>
          </a:p>
        </p:txBody>
      </p:sp>
      <p:sp>
        <p:nvSpPr>
          <p:cNvPr id="90194" name="Text Box 82"/>
          <p:cNvSpPr txBox="1">
            <a:spLocks noChangeArrowheads="1"/>
          </p:cNvSpPr>
          <p:nvPr/>
        </p:nvSpPr>
        <p:spPr bwMode="auto">
          <a:xfrm>
            <a:off x="3962400" y="2286000"/>
            <a:ext cx="608013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</a:rPr>
              <a:t>???</a:t>
            </a:r>
          </a:p>
        </p:txBody>
      </p:sp>
      <p:sp>
        <p:nvSpPr>
          <p:cNvPr id="90195" name="Rectangle 83"/>
          <p:cNvSpPr>
            <a:spLocks noChangeArrowheads="1"/>
          </p:cNvSpPr>
          <p:nvPr/>
        </p:nvSpPr>
        <p:spPr bwMode="auto">
          <a:xfrm>
            <a:off x="3429000" y="2971800"/>
            <a:ext cx="5029200" cy="228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9" name="Group 84"/>
          <p:cNvGrpSpPr>
            <a:grpSpLocks/>
          </p:cNvGrpSpPr>
          <p:nvPr/>
        </p:nvGrpSpPr>
        <p:grpSpPr bwMode="auto">
          <a:xfrm>
            <a:off x="152400" y="4419600"/>
            <a:ext cx="304800" cy="838200"/>
            <a:chOff x="2304" y="2736"/>
            <a:chExt cx="192" cy="528"/>
          </a:xfrm>
        </p:grpSpPr>
        <p:sp>
          <p:nvSpPr>
            <p:cNvPr id="90197" name="AutoShape 85"/>
            <p:cNvSpPr>
              <a:spLocks noChangeArrowheads="1"/>
            </p:cNvSpPr>
            <p:nvPr/>
          </p:nvSpPr>
          <p:spPr bwMode="auto">
            <a:xfrm>
              <a:off x="2304" y="312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198" name="Rectangle 86"/>
            <p:cNvSpPr>
              <a:spLocks noChangeArrowheads="1"/>
            </p:cNvSpPr>
            <p:nvPr/>
          </p:nvSpPr>
          <p:spPr bwMode="auto">
            <a:xfrm>
              <a:off x="2304" y="273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0199" name="Text Box 87"/>
          <p:cNvSpPr txBox="1">
            <a:spLocks noChangeArrowheads="1"/>
          </p:cNvSpPr>
          <p:nvPr/>
        </p:nvSpPr>
        <p:spPr bwMode="auto">
          <a:xfrm>
            <a:off x="3886200" y="2286000"/>
            <a:ext cx="86360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Arial" pitchFamily="34" charset="0"/>
              </a:rPr>
              <a:t>NULL</a:t>
            </a:r>
          </a:p>
        </p:txBody>
      </p:sp>
      <p:sp>
        <p:nvSpPr>
          <p:cNvPr id="90201" name="Text Box 89"/>
          <p:cNvSpPr txBox="1">
            <a:spLocks noChangeArrowheads="1"/>
          </p:cNvSpPr>
          <p:nvPr/>
        </p:nvSpPr>
        <p:spPr bwMode="auto">
          <a:xfrm>
            <a:off x="3429000" y="4495800"/>
            <a:ext cx="50276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A50021"/>
                </a:solidFill>
              </a:rPr>
              <a:t>// deallocates the array pointed to by ptr</a:t>
            </a:r>
          </a:p>
          <a:p>
            <a:r>
              <a:rPr lang="en-US">
                <a:solidFill>
                  <a:srgbClr val="A50021"/>
                </a:solidFill>
              </a:rPr>
              <a:t>// ptr itself is not deallocated</a:t>
            </a:r>
          </a:p>
          <a:p>
            <a:r>
              <a:rPr lang="en-US">
                <a:solidFill>
                  <a:srgbClr val="A50021"/>
                </a:solidFill>
              </a:rPr>
              <a:t>// the value of ptr becomes undefined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0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0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0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0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53" grpId="0" animBg="1"/>
      <p:bldP spid="90154" grpId="0"/>
      <p:bldP spid="90155" grpId="0" animBg="1"/>
      <p:bldP spid="90156" grpId="0" animBg="1"/>
      <p:bldP spid="90157" grpId="0" animBg="1"/>
      <p:bldP spid="90158" grpId="0" animBg="1"/>
      <p:bldP spid="90161" grpId="0" animBg="1"/>
      <p:bldP spid="90191" grpId="0" animBg="1"/>
      <p:bldP spid="90192" grpId="0"/>
      <p:bldP spid="90193" grpId="0" animBg="1"/>
      <p:bldP spid="90194" grpId="0" animBg="1"/>
      <p:bldP spid="90199" grpId="0" animBg="1"/>
      <p:bldP spid="902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b="1" dirty="0" smtClean="0"/>
              <a:t>#include&lt;</a:t>
            </a:r>
            <a:r>
              <a:rPr lang="en-US" b="1" dirty="0" err="1" smtClean="0"/>
              <a:t>iostream</a:t>
            </a:r>
            <a:r>
              <a:rPr lang="en-US" b="1" dirty="0" smtClean="0"/>
              <a:t>&gt;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b="1" dirty="0" smtClean="0"/>
              <a:t>using namespace std;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b="1" dirty="0" err="1" smtClean="0"/>
              <a:t>int</a:t>
            </a:r>
            <a:r>
              <a:rPr lang="en-US" b="1" dirty="0" smtClean="0"/>
              <a:t> main()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b="1" dirty="0" smtClean="0"/>
              <a:t>{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b="1" dirty="0" smtClean="0"/>
              <a:t>  </a:t>
            </a:r>
            <a:r>
              <a:rPr lang="en-US" b="1" dirty="0" err="1" smtClean="0"/>
              <a:t>int</a:t>
            </a:r>
            <a:r>
              <a:rPr lang="en-US" b="1" dirty="0" smtClean="0"/>
              <a:t> *p;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b="1" dirty="0" smtClean="0"/>
              <a:t>  p = new </a:t>
            </a:r>
            <a:r>
              <a:rPr lang="en-US" b="1" dirty="0" err="1" smtClean="0"/>
              <a:t>int</a:t>
            </a:r>
            <a:r>
              <a:rPr lang="en-US" b="1" dirty="0" smtClean="0"/>
              <a:t>(87);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b="1" dirty="0" smtClean="0"/>
              <a:t>  </a:t>
            </a:r>
            <a:r>
              <a:rPr lang="en-US" b="1" dirty="0" err="1" smtClean="0"/>
              <a:t>cout</a:t>
            </a:r>
            <a:r>
              <a:rPr lang="en-US" b="1" dirty="0" smtClean="0"/>
              <a:t> &lt;&lt; "Value is: " &lt;&lt; *p;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b="1" dirty="0" smtClean="0"/>
              <a:t>  delete p;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b="1" dirty="0" smtClean="0"/>
              <a:t>  return 0;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b="1" dirty="0" smtClean="0"/>
              <a:t>} 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6710-0D21-45A2-8623-BD9DC68BB193}" type="datetime1">
              <a:rPr lang="en-US" smtClean="0"/>
              <a:pPr/>
              <a:t>1/26/2019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21C4-A808-4C86-9039-83A43829D9F9}" type="slidenum">
              <a:rPr lang="en-IN" smtClean="0"/>
              <a:pPr/>
              <a:t>9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1059</Words>
  <Application>Microsoft Office PowerPoint</Application>
  <PresentationFormat>On-screen Show (4:3)</PresentationFormat>
  <Paragraphs>305</Paragraphs>
  <Slides>23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Week4_Lecture2</vt:lpstr>
      <vt:lpstr>Dynamic Allocation Operators</vt:lpstr>
      <vt:lpstr>Operator new Syntax</vt:lpstr>
      <vt:lpstr>Operator new</vt:lpstr>
      <vt:lpstr>The  NULL Pointer</vt:lpstr>
      <vt:lpstr>Operator delete Syntax</vt:lpstr>
      <vt:lpstr>Operator delete</vt:lpstr>
      <vt:lpstr>Example </vt:lpstr>
      <vt:lpstr>Example</vt:lpstr>
      <vt:lpstr>Some points…</vt:lpstr>
      <vt:lpstr>Allocating Arrays</vt:lpstr>
      <vt:lpstr>Example</vt:lpstr>
      <vt:lpstr>Allocating Objects</vt:lpstr>
      <vt:lpstr>Example</vt:lpstr>
      <vt:lpstr>Advantages</vt:lpstr>
      <vt:lpstr>Reference variable</vt:lpstr>
      <vt:lpstr>Reference Variables</vt:lpstr>
      <vt:lpstr>Why Reference Variables</vt:lpstr>
      <vt:lpstr>Example 1</vt:lpstr>
      <vt:lpstr>Example 2</vt:lpstr>
      <vt:lpstr>Example 3</vt:lpstr>
      <vt:lpstr>Restrictions to References</vt:lpstr>
      <vt:lpstr>Slide 23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creator>Shreelekha</dc:creator>
  <cp:lastModifiedBy>HEMANT</cp:lastModifiedBy>
  <cp:revision>14</cp:revision>
  <dcterms:created xsi:type="dcterms:W3CDTF">2018-01-17T16:26:13Z</dcterms:created>
  <dcterms:modified xsi:type="dcterms:W3CDTF">2019-01-26T13:26:33Z</dcterms:modified>
</cp:coreProperties>
</file>