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75" r:id="rId3"/>
    <p:sldId id="276" r:id="rId4"/>
    <p:sldId id="266" r:id="rId5"/>
    <p:sldId id="293" r:id="rId6"/>
    <p:sldId id="267" r:id="rId7"/>
    <p:sldId id="269" r:id="rId8"/>
    <p:sldId id="270" r:id="rId9"/>
    <p:sldId id="273" r:id="rId10"/>
    <p:sldId id="290" r:id="rId11"/>
    <p:sldId id="280" r:id="rId12"/>
    <p:sldId id="281" r:id="rId13"/>
    <p:sldId id="289" r:id="rId14"/>
    <p:sldId id="283" r:id="rId15"/>
    <p:sldId id="285" r:id="rId16"/>
    <p:sldId id="277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77" autoAdjust="0"/>
  </p:normalViewPr>
  <p:slideViewPr>
    <p:cSldViewPr>
      <p:cViewPr varScale="1">
        <p:scale>
          <a:sx n="59" d="100"/>
          <a:sy n="59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32994-E908-4197-9CE4-936358DC4052}" type="datetimeFigureOut">
              <a:rPr lang="en-IN" smtClean="0"/>
              <a:pPr/>
              <a:t>28/01/2019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F165C-9E56-4C35-BEEE-59123078B1A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C035-EBC0-4117-88E1-09D2E92D9B91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ED0A-2BF7-4220-A9E3-591F0708081C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098E-8609-461A-ADF6-F84C64E40CE9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209-7072-48E6-850F-C6CF1BBC41EE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9C43-080D-441B-AE76-DE13D0397530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0C4-CD77-4B5B-9E3A-7A6F535B9E7C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0651-C403-47AD-9757-AB8F2F651B73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UTA009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65B6-3462-4DB2-A85B-6C76FC0F097E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165D-8611-4990-940A-22A69699465A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UTA009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3939-3C24-46B7-8786-4F85F9ACCF8C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D1A6-79EF-43F8-B48C-1307A86D4657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BC8C-1342-4BD2-9F17-46D73DF6F803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UTA009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BAC0-B40B-4261-9B61-2AA70B52B39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Week4_Lecture3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60363" indent="-360363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Pointers to Objects</a:t>
            </a:r>
          </a:p>
          <a:p>
            <a:pPr marL="360363" indent="-360363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this Pointer</a:t>
            </a:r>
          </a:p>
          <a:p>
            <a:pPr marL="360363" indent="-360363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Pointers to class members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6FFE-ED24-4444-A9B0-3543D77D71BF}" type="datetime1">
              <a:rPr lang="en-US" smtClean="0"/>
              <a:pPr/>
              <a:t>1/28/2019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Since member pointers are not true pointers, the </a:t>
            </a:r>
            <a:r>
              <a:rPr lang="en-IN" b="1" dirty="0" smtClean="0"/>
              <a:t>. </a:t>
            </a:r>
            <a:r>
              <a:rPr lang="en-IN" dirty="0" smtClean="0"/>
              <a:t>and </a:t>
            </a:r>
            <a:r>
              <a:rPr lang="en-IN" b="1" dirty="0" smtClean="0"/>
              <a:t>-&gt; </a:t>
            </a:r>
            <a:r>
              <a:rPr lang="en-IN" dirty="0" smtClean="0"/>
              <a:t>cannot be applied to them. </a:t>
            </a:r>
          </a:p>
          <a:p>
            <a:r>
              <a:rPr lang="en-IN" dirty="0" smtClean="0"/>
              <a:t>To access a member of a class given a pointer to it, use the special pointer-to-member operators </a:t>
            </a:r>
            <a:r>
              <a:rPr lang="en-IN" b="1" dirty="0" smtClean="0"/>
              <a:t>.* </a:t>
            </a:r>
            <a:r>
              <a:rPr lang="en-IN" dirty="0" smtClean="0"/>
              <a:t>and </a:t>
            </a:r>
            <a:r>
              <a:rPr lang="en-IN" b="1" dirty="0" smtClean="0"/>
              <a:t>–&gt;*.</a:t>
            </a:r>
          </a:p>
          <a:p>
            <a:r>
              <a:rPr lang="en-IN" b="1" dirty="0" smtClean="0"/>
              <a:t> </a:t>
            </a:r>
            <a:r>
              <a:rPr lang="en-IN" dirty="0" smtClean="0"/>
              <a:t>Their job is to allow you to access a member of a class given a pointer to that member.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209-7072-48E6-850F-C6CF1BBC41EE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B590-5E97-4FA7-A61E-7A80843CDB9F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1"/>
            <a:ext cx="8077200" cy="16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8134350" cy="317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Declaring and Assigning Pointer to Data Members of a Class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Accessing Data Members Using Pointers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7D52-C746-4892-A6E5-30734421D480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42493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using namespace std;</a:t>
            </a:r>
          </a:p>
          <a:p>
            <a:pPr>
              <a:buNone/>
            </a:pPr>
            <a:r>
              <a:rPr lang="en-IN" dirty="0" smtClean="0"/>
              <a:t>class Test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public :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x;</a:t>
            </a:r>
          </a:p>
          <a:p>
            <a:pPr>
              <a:buNone/>
            </a:pPr>
            <a:r>
              <a:rPr lang="en-IN" dirty="0" smtClean="0"/>
              <a:t>   void </a:t>
            </a:r>
            <a:r>
              <a:rPr lang="en-IN" dirty="0" err="1" smtClean="0"/>
              <a:t>show_data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};</a:t>
            </a:r>
          </a:p>
          <a:p>
            <a:pPr>
              <a:buNone/>
            </a:pPr>
            <a:r>
              <a:rPr lang="en-IN" dirty="0" smtClean="0"/>
              <a:t>void Test :: </a:t>
            </a:r>
            <a:r>
              <a:rPr lang="en-IN" dirty="0" err="1" smtClean="0"/>
              <a:t>show_data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{ </a:t>
            </a:r>
          </a:p>
          <a:p>
            <a:pPr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&lt;&lt;“\n x=“&lt;&lt;x;</a:t>
            </a:r>
          </a:p>
          <a:p>
            <a:pPr>
              <a:buNone/>
            </a:pPr>
            <a:r>
              <a:rPr lang="en-IN" dirty="0" smtClean="0"/>
              <a:t> }</a:t>
            </a:r>
          </a:p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Test t;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Test :: *</a:t>
            </a:r>
            <a:r>
              <a:rPr lang="en-IN" dirty="0" err="1" smtClean="0"/>
              <a:t>ptr</a:t>
            </a:r>
            <a:r>
              <a:rPr lang="en-IN" dirty="0" smtClean="0"/>
              <a:t>=&amp;Test::x;</a:t>
            </a:r>
          </a:p>
          <a:p>
            <a:pPr>
              <a:buNone/>
            </a:pPr>
            <a:r>
              <a:rPr lang="en-IN" dirty="0" smtClean="0"/>
              <a:t>t.*</a:t>
            </a:r>
            <a:r>
              <a:rPr lang="en-IN" dirty="0" err="1" smtClean="0"/>
              <a:t>ptr</a:t>
            </a:r>
            <a:r>
              <a:rPr lang="en-IN" dirty="0" smtClean="0"/>
              <a:t>=20;</a:t>
            </a:r>
          </a:p>
          <a:p>
            <a:pPr>
              <a:buNone/>
            </a:pPr>
            <a:r>
              <a:rPr lang="en-IN" dirty="0" err="1" smtClean="0"/>
              <a:t>t.show_data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Test *</a:t>
            </a:r>
            <a:r>
              <a:rPr lang="en-IN" dirty="0" err="1" smtClean="0"/>
              <a:t>tp</a:t>
            </a:r>
            <a:r>
              <a:rPr lang="en-IN" dirty="0" smtClean="0"/>
              <a:t>= new Test;</a:t>
            </a:r>
          </a:p>
          <a:p>
            <a:pPr>
              <a:buNone/>
            </a:pPr>
            <a:r>
              <a:rPr lang="en-IN" dirty="0" err="1" smtClean="0"/>
              <a:t>tp</a:t>
            </a:r>
            <a:r>
              <a:rPr lang="en-IN" dirty="0" smtClean="0"/>
              <a:t>-&gt;*</a:t>
            </a:r>
            <a:r>
              <a:rPr lang="en-IN" dirty="0" err="1" smtClean="0"/>
              <a:t>ptr</a:t>
            </a:r>
            <a:r>
              <a:rPr lang="en-IN" dirty="0" smtClean="0"/>
              <a:t>=80;</a:t>
            </a:r>
          </a:p>
          <a:p>
            <a:pPr>
              <a:buNone/>
            </a:pPr>
            <a:r>
              <a:rPr lang="en-IN" dirty="0" err="1" smtClean="0"/>
              <a:t>tp</a:t>
            </a:r>
            <a:r>
              <a:rPr lang="en-IN" dirty="0" smtClean="0"/>
              <a:t>-&gt;</a:t>
            </a:r>
            <a:r>
              <a:rPr lang="en-IN" dirty="0" err="1" smtClean="0"/>
              <a:t>show_data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return 0;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209-7072-48E6-850F-C6CF1BBC41EE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516216" y="5301208"/>
            <a:ext cx="2160240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Output 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X=20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X=80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26" y="1669529"/>
            <a:ext cx="8701250" cy="363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E0E-F164-4259-8123-D0B7105EDF59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to member function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4300" dirty="0" smtClean="0"/>
              <a:t>#include &lt;</a:t>
            </a:r>
            <a:r>
              <a:rPr lang="en-IN" sz="4300" dirty="0" err="1" smtClean="0"/>
              <a:t>iostream</a:t>
            </a:r>
            <a:r>
              <a:rPr lang="en-IN" sz="4300" dirty="0" smtClean="0"/>
              <a:t>&gt; </a:t>
            </a:r>
          </a:p>
          <a:p>
            <a:pPr>
              <a:buNone/>
            </a:pPr>
            <a:r>
              <a:rPr lang="en-IN" sz="4300" dirty="0" smtClean="0"/>
              <a:t>using namespace std;</a:t>
            </a:r>
          </a:p>
          <a:p>
            <a:pPr>
              <a:buNone/>
            </a:pPr>
            <a:r>
              <a:rPr lang="en-IN" sz="4300" dirty="0" smtClean="0"/>
              <a:t> class X </a:t>
            </a:r>
          </a:p>
          <a:p>
            <a:pPr>
              <a:buNone/>
            </a:pPr>
            <a:r>
              <a:rPr lang="en-IN" sz="4300" dirty="0" smtClean="0"/>
              <a:t>{</a:t>
            </a:r>
          </a:p>
          <a:p>
            <a:pPr>
              <a:buNone/>
            </a:pPr>
            <a:r>
              <a:rPr lang="en-IN" sz="4300" dirty="0" smtClean="0"/>
              <a:t> public: </a:t>
            </a:r>
          </a:p>
          <a:p>
            <a:pPr>
              <a:buNone/>
            </a:pPr>
            <a:r>
              <a:rPr lang="en-IN" sz="4300" dirty="0" err="1" smtClean="0"/>
              <a:t>int</a:t>
            </a:r>
            <a:r>
              <a:rPr lang="en-IN" sz="4300" dirty="0" smtClean="0"/>
              <a:t> a;</a:t>
            </a:r>
          </a:p>
          <a:p>
            <a:pPr>
              <a:buNone/>
            </a:pPr>
            <a:r>
              <a:rPr lang="en-IN" sz="4300" dirty="0" smtClean="0"/>
              <a:t> void f(</a:t>
            </a:r>
            <a:r>
              <a:rPr lang="en-IN" sz="4300" dirty="0" err="1" smtClean="0"/>
              <a:t>int</a:t>
            </a:r>
            <a:r>
              <a:rPr lang="en-IN" sz="4300" dirty="0" smtClean="0"/>
              <a:t> b)</a:t>
            </a:r>
          </a:p>
          <a:p>
            <a:pPr>
              <a:buNone/>
            </a:pPr>
            <a:r>
              <a:rPr lang="en-IN" sz="4300" dirty="0" smtClean="0"/>
              <a:t> {</a:t>
            </a:r>
          </a:p>
          <a:p>
            <a:pPr>
              <a:buNone/>
            </a:pPr>
            <a:r>
              <a:rPr lang="en-IN" sz="4300" dirty="0" smtClean="0"/>
              <a:t> </a:t>
            </a:r>
            <a:r>
              <a:rPr lang="en-IN" sz="4300" dirty="0" err="1" smtClean="0"/>
              <a:t>cout</a:t>
            </a:r>
            <a:r>
              <a:rPr lang="en-IN" sz="4300" dirty="0" smtClean="0"/>
              <a:t> &lt;&lt; "The value of b is "&lt;&lt; b &lt;&lt; </a:t>
            </a:r>
            <a:r>
              <a:rPr lang="en-IN" sz="4300" dirty="0" err="1" smtClean="0"/>
              <a:t>endl</a:t>
            </a:r>
            <a:r>
              <a:rPr lang="en-IN" sz="4300" dirty="0" smtClean="0"/>
              <a:t>; </a:t>
            </a:r>
          </a:p>
          <a:p>
            <a:pPr>
              <a:buNone/>
            </a:pPr>
            <a:r>
              <a:rPr lang="en-IN" sz="4300" dirty="0" smtClean="0"/>
              <a:t>}</a:t>
            </a:r>
          </a:p>
          <a:p>
            <a:pPr>
              <a:buNone/>
            </a:pPr>
            <a:r>
              <a:rPr lang="en-IN" sz="4300" dirty="0" smtClean="0"/>
              <a:t> };</a:t>
            </a:r>
          </a:p>
          <a:p>
            <a:pPr>
              <a:buNone/>
            </a:pPr>
            <a:endParaRPr lang="en-IN" sz="4300" dirty="0" smtClean="0"/>
          </a:p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4824536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5000" dirty="0" err="1" smtClean="0"/>
              <a:t>int</a:t>
            </a:r>
            <a:r>
              <a:rPr lang="en-IN" sz="5000" dirty="0" smtClean="0"/>
              <a:t> main()</a:t>
            </a:r>
          </a:p>
          <a:p>
            <a:pPr>
              <a:buNone/>
            </a:pPr>
            <a:r>
              <a:rPr lang="en-IN" sz="5000" dirty="0" smtClean="0"/>
              <a:t> {</a:t>
            </a:r>
          </a:p>
          <a:p>
            <a:pPr>
              <a:buNone/>
            </a:pPr>
            <a:r>
              <a:rPr lang="en-IN" sz="5000" dirty="0" smtClean="0"/>
              <a:t> // declare pointer to data member </a:t>
            </a:r>
          </a:p>
          <a:p>
            <a:pPr>
              <a:buNone/>
            </a:pPr>
            <a:r>
              <a:rPr lang="en-IN" sz="5000" dirty="0" err="1" smtClean="0"/>
              <a:t>int</a:t>
            </a:r>
            <a:r>
              <a:rPr lang="en-IN" sz="5000" dirty="0" smtClean="0"/>
              <a:t> X::*</a:t>
            </a:r>
            <a:r>
              <a:rPr lang="en-IN" sz="5000" dirty="0" err="1" smtClean="0"/>
              <a:t>ptiptr</a:t>
            </a:r>
            <a:r>
              <a:rPr lang="en-IN" sz="5000" dirty="0" smtClean="0"/>
              <a:t> = &amp;X::a;</a:t>
            </a:r>
          </a:p>
          <a:p>
            <a:pPr>
              <a:buNone/>
            </a:pPr>
            <a:r>
              <a:rPr lang="en-IN" sz="5000" dirty="0" smtClean="0"/>
              <a:t> // declare a pointer to member function </a:t>
            </a:r>
          </a:p>
          <a:p>
            <a:pPr>
              <a:buNone/>
            </a:pPr>
            <a:r>
              <a:rPr lang="en-IN" sz="5000" dirty="0" smtClean="0"/>
              <a:t>void (X::* </a:t>
            </a:r>
            <a:r>
              <a:rPr lang="en-IN" sz="5000" dirty="0" err="1" smtClean="0"/>
              <a:t>ptfptr</a:t>
            </a:r>
            <a:r>
              <a:rPr lang="en-IN" sz="5000" dirty="0" smtClean="0"/>
              <a:t>) (</a:t>
            </a:r>
            <a:r>
              <a:rPr lang="en-IN" sz="5000" dirty="0" err="1" smtClean="0"/>
              <a:t>int</a:t>
            </a:r>
            <a:r>
              <a:rPr lang="en-IN" sz="5000" dirty="0" smtClean="0"/>
              <a:t>) = &amp;X::f;</a:t>
            </a:r>
          </a:p>
          <a:p>
            <a:pPr>
              <a:buNone/>
            </a:pPr>
            <a:r>
              <a:rPr lang="en-IN" sz="5000" dirty="0" smtClean="0"/>
              <a:t> // create an object of class type X</a:t>
            </a:r>
          </a:p>
          <a:p>
            <a:pPr>
              <a:buNone/>
            </a:pPr>
            <a:r>
              <a:rPr lang="en-IN" sz="5000" dirty="0" smtClean="0"/>
              <a:t> X </a:t>
            </a:r>
            <a:r>
              <a:rPr lang="en-IN" sz="5000" dirty="0" err="1" smtClean="0"/>
              <a:t>xobject</a:t>
            </a:r>
            <a:r>
              <a:rPr lang="en-IN" sz="5000" dirty="0" smtClean="0"/>
              <a:t>;</a:t>
            </a:r>
          </a:p>
          <a:p>
            <a:pPr>
              <a:buNone/>
            </a:pPr>
            <a:r>
              <a:rPr lang="en-IN" sz="5000" dirty="0" smtClean="0"/>
              <a:t> // initialize data member </a:t>
            </a:r>
          </a:p>
          <a:p>
            <a:pPr>
              <a:buNone/>
            </a:pPr>
            <a:r>
              <a:rPr lang="en-IN" sz="5000" dirty="0" err="1" smtClean="0"/>
              <a:t>xobject</a:t>
            </a:r>
            <a:r>
              <a:rPr lang="en-IN" sz="5000" dirty="0" smtClean="0"/>
              <a:t>.*</a:t>
            </a:r>
            <a:r>
              <a:rPr lang="en-IN" sz="5000" dirty="0" err="1" smtClean="0"/>
              <a:t>ptiptr</a:t>
            </a:r>
            <a:r>
              <a:rPr lang="en-IN" sz="5000" dirty="0" smtClean="0"/>
              <a:t> = 10;</a:t>
            </a:r>
          </a:p>
          <a:p>
            <a:pPr>
              <a:buNone/>
            </a:pPr>
            <a:r>
              <a:rPr lang="en-IN" sz="5000" dirty="0" smtClean="0"/>
              <a:t> </a:t>
            </a:r>
            <a:r>
              <a:rPr lang="en-IN" sz="5000" dirty="0" err="1" smtClean="0"/>
              <a:t>cout</a:t>
            </a:r>
            <a:r>
              <a:rPr lang="en-IN" sz="5000" dirty="0" smtClean="0"/>
              <a:t> &lt;&lt; "The value of a is " &lt;&lt; </a:t>
            </a:r>
            <a:r>
              <a:rPr lang="en-IN" sz="5000" dirty="0" err="1" smtClean="0"/>
              <a:t>xobject</a:t>
            </a:r>
            <a:r>
              <a:rPr lang="en-IN" sz="5000" dirty="0" smtClean="0"/>
              <a:t>.*</a:t>
            </a:r>
            <a:r>
              <a:rPr lang="en-IN" sz="5000" dirty="0" err="1" smtClean="0"/>
              <a:t>ptiptr</a:t>
            </a:r>
            <a:r>
              <a:rPr lang="en-IN" sz="5000" dirty="0" smtClean="0"/>
              <a:t> &lt;&lt; </a:t>
            </a:r>
            <a:r>
              <a:rPr lang="en-IN" sz="5000" dirty="0" err="1" smtClean="0"/>
              <a:t>endl</a:t>
            </a:r>
            <a:r>
              <a:rPr lang="en-IN" sz="5000" dirty="0" smtClean="0"/>
              <a:t>; </a:t>
            </a:r>
          </a:p>
          <a:p>
            <a:pPr>
              <a:buNone/>
            </a:pPr>
            <a:r>
              <a:rPr lang="en-IN" sz="5000" dirty="0" smtClean="0"/>
              <a:t>// call member function </a:t>
            </a:r>
          </a:p>
          <a:p>
            <a:pPr>
              <a:buNone/>
            </a:pPr>
            <a:r>
              <a:rPr lang="en-IN" sz="5000" dirty="0" smtClean="0"/>
              <a:t>(</a:t>
            </a:r>
            <a:r>
              <a:rPr lang="en-IN" sz="5000" dirty="0" err="1" smtClean="0"/>
              <a:t>xobject</a:t>
            </a:r>
            <a:r>
              <a:rPr lang="en-IN" sz="5000" dirty="0" smtClean="0"/>
              <a:t>.*</a:t>
            </a:r>
            <a:r>
              <a:rPr lang="en-IN" sz="5000" dirty="0" err="1" smtClean="0"/>
              <a:t>ptfptr</a:t>
            </a:r>
            <a:r>
              <a:rPr lang="en-IN" sz="5000" dirty="0" smtClean="0"/>
              <a:t>) (20);</a:t>
            </a:r>
          </a:p>
          <a:p>
            <a:pPr>
              <a:buNone/>
            </a:pPr>
            <a:r>
              <a:rPr lang="en-IN" sz="5000" dirty="0" smtClean="0"/>
              <a:t> }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4FEB-A956-4ADD-9A7E-14C3D51B4604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79912" y="5797713"/>
            <a:ext cx="5112568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Output 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The value of a is 10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 The value of b is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464496" cy="57606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	#include 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  <a:br>
              <a:rPr lang="en-IN" dirty="0" smtClean="0"/>
            </a:br>
            <a:r>
              <a:rPr lang="en-IN" dirty="0" smtClean="0"/>
              <a:t>using namespace std;</a:t>
            </a:r>
            <a:br>
              <a:rPr lang="en-IN" dirty="0" smtClean="0"/>
            </a:br>
            <a:r>
              <a:rPr lang="en-IN" dirty="0" smtClean="0"/>
              <a:t>class </a:t>
            </a:r>
            <a:r>
              <a:rPr lang="en-IN" dirty="0" err="1" smtClean="0"/>
              <a:t>cl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public:</a:t>
            </a:r>
            <a:br>
              <a:rPr lang="en-IN" dirty="0" smtClean="0"/>
            </a:br>
            <a:r>
              <a:rPr lang="en-IN" dirty="0" err="1" smtClean="0"/>
              <a:t>cl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) { </a:t>
            </a:r>
            <a:r>
              <a:rPr lang="en-IN" dirty="0" err="1" smtClean="0"/>
              <a:t>val</a:t>
            </a:r>
            <a:r>
              <a:rPr lang="en-IN" dirty="0" smtClean="0"/>
              <a:t>=</a:t>
            </a:r>
            <a:r>
              <a:rPr lang="en-IN" dirty="0" err="1" smtClean="0"/>
              <a:t>i</a:t>
            </a:r>
            <a:r>
              <a:rPr lang="en-IN" dirty="0" smtClean="0"/>
              <a:t>; }</a:t>
            </a:r>
            <a:br>
              <a:rPr lang="en-IN" dirty="0" smtClean="0"/>
            </a:b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val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double_val</a:t>
            </a:r>
            <a:r>
              <a:rPr lang="en-IN" dirty="0" smtClean="0"/>
              <a:t>() </a:t>
            </a:r>
          </a:p>
          <a:p>
            <a:pPr>
              <a:buNone/>
            </a:pPr>
            <a:r>
              <a:rPr lang="en-IN" dirty="0" smtClean="0"/>
              <a:t>     { return </a:t>
            </a:r>
            <a:r>
              <a:rPr lang="en-IN" dirty="0" err="1" smtClean="0"/>
              <a:t>val+val</a:t>
            </a:r>
            <a:r>
              <a:rPr lang="en-IN" dirty="0" smtClean="0"/>
              <a:t>; }</a:t>
            </a:r>
          </a:p>
          <a:p>
            <a:pPr>
              <a:buNone/>
            </a:pPr>
            <a:r>
              <a:rPr lang="en-IN" dirty="0" smtClean="0"/>
              <a:t>};</a:t>
            </a:r>
            <a:br>
              <a:rPr lang="en-IN" dirty="0" smtClean="0"/>
            </a:br>
            <a:r>
              <a:rPr lang="en-IN" dirty="0" err="1" smtClean="0"/>
              <a:t>int</a:t>
            </a:r>
            <a:r>
              <a:rPr lang="en-IN" dirty="0" smtClean="0"/>
              <a:t> main()</a:t>
            </a:r>
            <a:br>
              <a:rPr lang="en-IN" dirty="0" smtClean="0"/>
            </a:b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cl</a:t>
            </a:r>
            <a:r>
              <a:rPr lang="en-IN" dirty="0" smtClean="0"/>
              <a:t>::*data; // data member pointer</a:t>
            </a:r>
            <a:br>
              <a:rPr lang="en-IN" dirty="0" smtClean="0"/>
            </a:br>
            <a:r>
              <a:rPr lang="en-IN" dirty="0" err="1" smtClean="0"/>
              <a:t>int</a:t>
            </a:r>
            <a:r>
              <a:rPr lang="en-IN" dirty="0" smtClean="0"/>
              <a:t> (</a:t>
            </a:r>
            <a:r>
              <a:rPr lang="en-IN" dirty="0" err="1" smtClean="0"/>
              <a:t>cl</a:t>
            </a:r>
            <a:r>
              <a:rPr lang="en-IN" dirty="0" smtClean="0"/>
              <a:t>::*</a:t>
            </a:r>
            <a:r>
              <a:rPr lang="en-IN" dirty="0" err="1" smtClean="0"/>
              <a:t>func</a:t>
            </a:r>
            <a:r>
              <a:rPr lang="en-IN" dirty="0" smtClean="0"/>
              <a:t>)(); // function member pointer</a:t>
            </a:r>
            <a:br>
              <a:rPr lang="en-IN" dirty="0" smtClean="0"/>
            </a:br>
            <a:r>
              <a:rPr lang="en-IN" dirty="0" err="1" smtClean="0"/>
              <a:t>cl</a:t>
            </a:r>
            <a:r>
              <a:rPr lang="en-IN" dirty="0" smtClean="0"/>
              <a:t> ob1(1), ob2(2); // create objects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355976" y="980728"/>
            <a:ext cx="4608512" cy="568863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sz="3100" dirty="0" smtClean="0"/>
              <a:t>data = &amp;</a:t>
            </a:r>
            <a:r>
              <a:rPr lang="en-IN" sz="3100" dirty="0" err="1" smtClean="0"/>
              <a:t>cl</a:t>
            </a:r>
            <a:r>
              <a:rPr lang="en-IN" sz="3100" dirty="0" smtClean="0"/>
              <a:t>::</a:t>
            </a:r>
            <a:r>
              <a:rPr lang="en-IN" sz="3100" dirty="0" err="1" smtClean="0"/>
              <a:t>val</a:t>
            </a:r>
            <a:r>
              <a:rPr lang="en-IN" sz="3100" dirty="0" smtClean="0"/>
              <a:t>; // get offset of </a:t>
            </a:r>
            <a:r>
              <a:rPr lang="en-IN" sz="3100" dirty="0" err="1" smtClean="0"/>
              <a:t>val</a:t>
            </a:r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 err="1" smtClean="0"/>
              <a:t>func</a:t>
            </a:r>
            <a:r>
              <a:rPr lang="en-IN" sz="3100" dirty="0" smtClean="0"/>
              <a:t> = &amp;</a:t>
            </a:r>
            <a:r>
              <a:rPr lang="en-IN" sz="3100" dirty="0" err="1" smtClean="0"/>
              <a:t>cl</a:t>
            </a:r>
            <a:r>
              <a:rPr lang="en-IN" sz="3100" dirty="0" smtClean="0"/>
              <a:t>::</a:t>
            </a:r>
            <a:r>
              <a:rPr lang="en-IN" sz="3100" dirty="0" err="1" smtClean="0"/>
              <a:t>double_val</a:t>
            </a:r>
            <a:r>
              <a:rPr lang="en-IN" sz="3100" dirty="0" smtClean="0"/>
              <a:t>; // get offset of </a:t>
            </a:r>
            <a:r>
              <a:rPr lang="en-IN" sz="3100" dirty="0" err="1" smtClean="0"/>
              <a:t>double_val</a:t>
            </a:r>
            <a:r>
              <a:rPr lang="en-IN" sz="3100" dirty="0" smtClean="0"/>
              <a:t>()</a:t>
            </a:r>
            <a:br>
              <a:rPr lang="en-IN" sz="3100" dirty="0" smtClean="0"/>
            </a:br>
            <a:r>
              <a:rPr lang="en-IN" sz="3100" dirty="0" err="1" smtClean="0"/>
              <a:t>cout</a:t>
            </a:r>
            <a:r>
              <a:rPr lang="en-IN" sz="3100" dirty="0" smtClean="0"/>
              <a:t> &lt;&lt; "Here are values: ";</a:t>
            </a:r>
            <a:br>
              <a:rPr lang="en-IN" sz="3100" dirty="0" smtClean="0"/>
            </a:br>
            <a:r>
              <a:rPr lang="en-IN" sz="3100" dirty="0" err="1" smtClean="0"/>
              <a:t>cout</a:t>
            </a:r>
            <a:r>
              <a:rPr lang="en-IN" sz="3100" dirty="0" smtClean="0"/>
              <a:t> &lt;&lt; ob1.*data &lt;&lt; " " &lt;&lt; ob2.*data &lt;&lt; "\n";</a:t>
            </a:r>
            <a:br>
              <a:rPr lang="en-IN" sz="3100" dirty="0" smtClean="0"/>
            </a:br>
            <a:r>
              <a:rPr lang="en-IN" sz="3100" dirty="0" err="1" smtClean="0"/>
              <a:t>cout</a:t>
            </a:r>
            <a:r>
              <a:rPr lang="en-IN" sz="3100" dirty="0" smtClean="0"/>
              <a:t> &lt;&lt; "Here they are doubled: ";</a:t>
            </a:r>
            <a:br>
              <a:rPr lang="en-IN" sz="3100" dirty="0" smtClean="0"/>
            </a:br>
            <a:r>
              <a:rPr lang="en-IN" sz="3100" dirty="0" err="1" smtClean="0"/>
              <a:t>cout</a:t>
            </a:r>
            <a:r>
              <a:rPr lang="en-IN" sz="3100" dirty="0" smtClean="0"/>
              <a:t> &lt;&lt; (ob1.*</a:t>
            </a:r>
            <a:r>
              <a:rPr lang="en-IN" sz="3100" dirty="0" err="1" smtClean="0"/>
              <a:t>func</a:t>
            </a:r>
            <a:r>
              <a:rPr lang="en-IN" sz="3100" dirty="0" smtClean="0"/>
              <a:t>)() &lt;&lt; " ";</a:t>
            </a:r>
            <a:br>
              <a:rPr lang="en-IN" sz="3100" dirty="0" smtClean="0"/>
            </a:br>
            <a:r>
              <a:rPr lang="en-IN" sz="3100" dirty="0" err="1" smtClean="0"/>
              <a:t>cout</a:t>
            </a:r>
            <a:r>
              <a:rPr lang="en-IN" sz="3100" dirty="0" smtClean="0"/>
              <a:t> &lt;&lt; (ob2.*</a:t>
            </a:r>
            <a:r>
              <a:rPr lang="en-IN" sz="3100" dirty="0" err="1" smtClean="0"/>
              <a:t>func</a:t>
            </a:r>
            <a:r>
              <a:rPr lang="en-IN" sz="3100" dirty="0" smtClean="0"/>
              <a:t>)() &lt;&lt; "\n";</a:t>
            </a:r>
            <a:br>
              <a:rPr lang="en-IN" sz="3100" dirty="0" smtClean="0"/>
            </a:br>
            <a:r>
              <a:rPr lang="en-IN" sz="3100" dirty="0" smtClean="0"/>
              <a:t>return 0;</a:t>
            </a:r>
            <a:br>
              <a:rPr lang="en-IN" sz="3100" dirty="0" smtClean="0"/>
            </a:br>
            <a:r>
              <a:rPr lang="en-IN" sz="3100" dirty="0" smtClean="0"/>
              <a:t>} 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209-7072-48E6-850F-C6CF1BBC41EE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292080" y="5229200"/>
            <a:ext cx="3600400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Output 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Here are values: 1 2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Here they are doubled: 2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 lvl="2" algn="ctr">
              <a:buNone/>
            </a:pPr>
            <a:r>
              <a:rPr lang="en-IN" sz="4000" b="1" dirty="0" smtClean="0"/>
              <a:t>Thank You</a:t>
            </a:r>
            <a:endParaRPr lang="en-IN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0C4-CD77-4B5B-9E3A-7A6F535B9E7C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Pointers to Objects 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3711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When accessing members of a class given a pointer to an object, use the arrow</a:t>
            </a:r>
            <a:br>
              <a:rPr lang="en-IN" dirty="0" smtClean="0"/>
            </a:br>
            <a:r>
              <a:rPr lang="en-IN" dirty="0" smtClean="0"/>
              <a:t>(–&gt;) operator instead of the dot operator.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#include 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  <a:br>
              <a:rPr lang="en-IN" dirty="0" smtClean="0"/>
            </a:br>
            <a:r>
              <a:rPr lang="en-IN" dirty="0" smtClean="0"/>
              <a:t>using namespace std; </a:t>
            </a:r>
            <a:br>
              <a:rPr lang="en-IN" dirty="0" smtClean="0"/>
            </a:br>
            <a:r>
              <a:rPr lang="en-IN" dirty="0" smtClean="0"/>
              <a:t>class </a:t>
            </a:r>
            <a:r>
              <a:rPr lang="en-IN" dirty="0" err="1" smtClean="0"/>
              <a:t>cl</a:t>
            </a:r>
            <a:r>
              <a:rPr lang="en-IN" dirty="0" smtClean="0"/>
              <a:t> {</a:t>
            </a:r>
            <a:br>
              <a:rPr lang="en-IN" dirty="0" smtClean="0"/>
            </a:b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public:</a:t>
            </a:r>
            <a:br>
              <a:rPr lang="en-IN" dirty="0" smtClean="0"/>
            </a:br>
            <a:r>
              <a:rPr lang="en-IN" dirty="0" err="1" smtClean="0"/>
              <a:t>cl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j) { </a:t>
            </a:r>
            <a:r>
              <a:rPr lang="en-IN" dirty="0" err="1" smtClean="0"/>
              <a:t>i</a:t>
            </a:r>
            <a:r>
              <a:rPr lang="en-IN" dirty="0" smtClean="0"/>
              <a:t>=j; }</a:t>
            </a:r>
            <a:br>
              <a:rPr lang="en-IN" dirty="0" smtClean="0"/>
            </a:b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get_i</a:t>
            </a:r>
            <a:r>
              <a:rPr lang="en-IN" dirty="0" smtClean="0"/>
              <a:t>() { return </a:t>
            </a:r>
            <a:r>
              <a:rPr lang="en-IN" dirty="0" err="1" smtClean="0"/>
              <a:t>i</a:t>
            </a:r>
            <a:r>
              <a:rPr lang="en-IN" dirty="0" smtClean="0"/>
              <a:t>; }</a:t>
            </a:r>
            <a:br>
              <a:rPr lang="en-IN" dirty="0" smtClean="0"/>
            </a:br>
            <a:r>
              <a:rPr lang="en-IN" dirty="0" smtClean="0"/>
              <a:t>}; </a:t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371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main()</a:t>
            </a:r>
            <a:br>
              <a:rPr lang="en-IN" dirty="0" smtClean="0"/>
            </a:b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err="1" smtClean="0"/>
              <a:t>cl</a:t>
            </a:r>
            <a:r>
              <a:rPr lang="en-IN" dirty="0" smtClean="0"/>
              <a:t> ob(88), *p;</a:t>
            </a:r>
            <a:br>
              <a:rPr lang="en-IN" dirty="0" smtClean="0"/>
            </a:br>
            <a:r>
              <a:rPr lang="en-IN" dirty="0" smtClean="0"/>
              <a:t>p = &amp;ob; // get address of ob</a:t>
            </a:r>
            <a:br>
              <a:rPr lang="en-IN" dirty="0" smtClean="0"/>
            </a:br>
            <a:r>
              <a:rPr lang="en-IN" dirty="0" err="1" smtClean="0"/>
              <a:t>cout</a:t>
            </a:r>
            <a:r>
              <a:rPr lang="en-IN" dirty="0" smtClean="0"/>
              <a:t> &lt;&lt; p-&gt;</a:t>
            </a:r>
            <a:r>
              <a:rPr lang="en-IN" dirty="0" err="1" smtClean="0"/>
              <a:t>get_i</a:t>
            </a:r>
            <a:r>
              <a:rPr lang="en-IN" dirty="0" smtClean="0"/>
              <a:t>(); // use -&gt; to call </a:t>
            </a:r>
            <a:r>
              <a:rPr lang="en-IN" dirty="0" err="1" smtClean="0"/>
              <a:t>get_i</a:t>
            </a:r>
            <a:r>
              <a:rPr lang="en-IN" dirty="0" smtClean="0"/>
              <a:t>()</a:t>
            </a:r>
            <a:br>
              <a:rPr lang="en-IN" dirty="0" smtClean="0"/>
            </a:br>
            <a:r>
              <a:rPr lang="en-IN" dirty="0" smtClean="0"/>
              <a:t>return 0;</a:t>
            </a:r>
            <a:br>
              <a:rPr lang="en-IN" dirty="0" smtClean="0"/>
            </a:br>
            <a:r>
              <a:rPr lang="en-IN" dirty="0" smtClean="0"/>
              <a:t>} 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209-7072-48E6-850F-C6CF1BBC41EE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12160" y="5229200"/>
            <a:ext cx="2448272" cy="954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Output</a:t>
            </a:r>
          </a:p>
          <a:p>
            <a:r>
              <a:rPr lang="en-GB" sz="2800" dirty="0" smtClean="0">
                <a:solidFill>
                  <a:schemeClr val="bg1"/>
                </a:solidFill>
              </a:rPr>
              <a:t>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	#include 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  <a:br>
              <a:rPr lang="en-IN" dirty="0" smtClean="0"/>
            </a:br>
            <a:r>
              <a:rPr lang="en-IN" dirty="0" smtClean="0"/>
              <a:t>using namespace std;</a:t>
            </a:r>
            <a:br>
              <a:rPr lang="en-IN" dirty="0" smtClean="0"/>
            </a:br>
            <a:r>
              <a:rPr lang="en-IN" dirty="0" smtClean="0"/>
              <a:t>class </a:t>
            </a:r>
            <a:r>
              <a:rPr lang="en-IN" dirty="0" err="1" smtClean="0"/>
              <a:t>cl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{</a:t>
            </a:r>
            <a:br>
              <a:rPr lang="en-IN" dirty="0" smtClean="0"/>
            </a:b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public:</a:t>
            </a:r>
            <a:br>
              <a:rPr lang="en-IN" dirty="0" smtClean="0"/>
            </a:br>
            <a:r>
              <a:rPr lang="en-IN" dirty="0" err="1" smtClean="0"/>
              <a:t>cl</a:t>
            </a:r>
            <a:r>
              <a:rPr lang="en-IN" dirty="0" smtClean="0"/>
              <a:t>() </a:t>
            </a:r>
          </a:p>
          <a:p>
            <a:pPr>
              <a:buNone/>
            </a:pPr>
            <a:r>
              <a:rPr lang="en-IN" dirty="0" smtClean="0"/>
              <a:t>     { </a:t>
            </a:r>
          </a:p>
          <a:p>
            <a:pPr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</a:p>
          <a:p>
            <a:pPr>
              <a:buNone/>
            </a:pPr>
            <a:r>
              <a:rPr lang="en-IN" dirty="0" smtClean="0"/>
              <a:t>     }</a:t>
            </a:r>
            <a:br>
              <a:rPr lang="en-IN" dirty="0" smtClean="0"/>
            </a:br>
            <a:r>
              <a:rPr lang="en-IN" dirty="0" err="1" smtClean="0"/>
              <a:t>cl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j) </a:t>
            </a:r>
          </a:p>
          <a:p>
            <a:pPr>
              <a:buNone/>
            </a:pPr>
            <a:r>
              <a:rPr lang="en-IN" dirty="0" smtClean="0"/>
              <a:t>     { </a:t>
            </a:r>
            <a:r>
              <a:rPr lang="en-IN" dirty="0" err="1" smtClean="0"/>
              <a:t>i</a:t>
            </a:r>
            <a:r>
              <a:rPr lang="en-IN" dirty="0" smtClean="0"/>
              <a:t>=j; }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get_i</a:t>
            </a:r>
            <a:r>
              <a:rPr lang="en-IN" dirty="0" smtClean="0"/>
              <a:t>() {  return </a:t>
            </a:r>
            <a:r>
              <a:rPr lang="en-IN" dirty="0" err="1" smtClean="0"/>
              <a:t>i</a:t>
            </a:r>
            <a:r>
              <a:rPr lang="en-IN" dirty="0" smtClean="0"/>
              <a:t>; }</a:t>
            </a:r>
          </a:p>
          <a:p>
            <a:pPr>
              <a:buNone/>
            </a:pPr>
            <a:r>
              <a:rPr lang="en-IN" dirty="0" smtClean="0"/>
              <a:t>};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50405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>
              <a:buNone/>
            </a:pP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err="1" smtClean="0"/>
              <a:t>cl</a:t>
            </a:r>
            <a:r>
              <a:rPr lang="en-IN" dirty="0" smtClean="0"/>
              <a:t> ob[3] = {1, 2, 3};</a:t>
            </a:r>
            <a:br>
              <a:rPr lang="en-IN" dirty="0" smtClean="0"/>
            </a:br>
            <a:r>
              <a:rPr lang="en-IN" dirty="0" err="1" smtClean="0"/>
              <a:t>cl</a:t>
            </a:r>
            <a:r>
              <a:rPr lang="en-IN" dirty="0" smtClean="0"/>
              <a:t> *p;</a:t>
            </a:r>
            <a:br>
              <a:rPr lang="en-IN" dirty="0" smtClean="0"/>
            </a:b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p = ob; // get start of array</a:t>
            </a:r>
            <a:br>
              <a:rPr lang="en-IN" dirty="0" smtClean="0"/>
            </a:b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  <a:r>
              <a:rPr lang="en-IN" dirty="0" err="1" smtClean="0"/>
              <a:t>i</a:t>
            </a:r>
            <a:r>
              <a:rPr lang="en-IN" dirty="0" smtClean="0"/>
              <a:t>&lt;3; </a:t>
            </a:r>
            <a:r>
              <a:rPr lang="en-IN" dirty="0" err="1" smtClean="0"/>
              <a:t>i</a:t>
            </a:r>
            <a:r>
              <a:rPr lang="en-IN" dirty="0" smtClean="0"/>
              <a:t>++) </a:t>
            </a:r>
          </a:p>
          <a:p>
            <a:pPr>
              <a:buNone/>
            </a:pPr>
            <a:r>
              <a:rPr lang="en-IN" dirty="0" smtClean="0"/>
              <a:t>	{</a:t>
            </a:r>
            <a:br>
              <a:rPr lang="en-IN" dirty="0" smtClean="0"/>
            </a:br>
            <a:r>
              <a:rPr lang="en-IN" dirty="0" err="1" smtClean="0"/>
              <a:t>cout</a:t>
            </a:r>
            <a:r>
              <a:rPr lang="en-IN" dirty="0" smtClean="0"/>
              <a:t> &lt;&lt; p-&gt;</a:t>
            </a:r>
            <a:r>
              <a:rPr lang="en-IN" dirty="0" err="1" smtClean="0"/>
              <a:t>get_i</a:t>
            </a:r>
            <a:r>
              <a:rPr lang="en-IN" dirty="0" smtClean="0"/>
              <a:t>() &lt;&lt; "\n";</a:t>
            </a:r>
            <a:br>
              <a:rPr lang="en-IN" dirty="0" smtClean="0"/>
            </a:br>
            <a:r>
              <a:rPr lang="en-IN" dirty="0" smtClean="0"/>
              <a:t>p++; // point to next object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return 0;</a:t>
            </a:r>
          </a:p>
          <a:p>
            <a:pPr>
              <a:buNone/>
            </a:pPr>
            <a:r>
              <a:rPr lang="en-IN" dirty="0" smtClean="0"/>
              <a:t>} 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209-7072-48E6-850F-C6CF1BBC41EE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868144" y="4797152"/>
            <a:ext cx="2952328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Output</a:t>
            </a:r>
          </a:p>
          <a:p>
            <a:r>
              <a:rPr lang="en-GB" sz="2800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GB" sz="28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GB" sz="2800" dirty="0" smtClean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pointer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Member functions of every object have access to a special constant pointer named this.</a:t>
            </a:r>
          </a:p>
          <a:p>
            <a:r>
              <a:rPr lang="en-GB" dirty="0" smtClean="0"/>
              <a:t>It points to the object itself.</a:t>
            </a:r>
          </a:p>
          <a:p>
            <a:r>
              <a:rPr lang="en-GB" dirty="0" smtClean="0"/>
              <a:t>It is passed automatically as an implicit argument to the invoking member function.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8D98-B47A-462B-B192-83C1A1324C0F}" type="datetime1">
              <a:rPr lang="en-US" smtClean="0"/>
              <a:pPr/>
              <a:t>1/28/2019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619672" y="4442336"/>
            <a:ext cx="5781430" cy="1938992"/>
            <a:chOff x="1691680" y="4442336"/>
            <a:chExt cx="5781430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691680" y="4442336"/>
              <a:ext cx="2376264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class ABC</a:t>
              </a:r>
            </a:p>
            <a:p>
              <a:r>
                <a:rPr lang="en-GB" sz="2000" dirty="0" smtClean="0"/>
                <a:t>{    </a:t>
              </a:r>
              <a:r>
                <a:rPr lang="en-GB" sz="2000" dirty="0" err="1" smtClean="0"/>
                <a:t>int</a:t>
              </a:r>
              <a:r>
                <a:rPr lang="en-GB" sz="2000" dirty="0" smtClean="0"/>
                <a:t> a;</a:t>
              </a:r>
            </a:p>
            <a:p>
              <a:r>
                <a:rPr lang="en-GB" sz="2000" dirty="0" smtClean="0"/>
                <a:t>   public:</a:t>
              </a:r>
            </a:p>
            <a:p>
              <a:r>
                <a:rPr lang="en-GB" sz="2000" dirty="0" smtClean="0"/>
                <a:t>     void set()</a:t>
              </a:r>
            </a:p>
            <a:p>
              <a:r>
                <a:rPr lang="en-GB" sz="2000" dirty="0" smtClean="0"/>
                <a:t>      {    a = 10;    }</a:t>
              </a:r>
            </a:p>
            <a:p>
              <a:r>
                <a:rPr lang="en-GB" sz="2000" dirty="0" smtClean="0"/>
                <a:t>};</a:t>
              </a:r>
              <a:endParaRPr lang="en-GB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36224" y="4442336"/>
              <a:ext cx="2436886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class ABC</a:t>
              </a:r>
            </a:p>
            <a:p>
              <a:r>
                <a:rPr lang="en-GB" sz="2000" dirty="0" smtClean="0"/>
                <a:t>{    </a:t>
              </a:r>
              <a:r>
                <a:rPr lang="en-GB" sz="2000" dirty="0" err="1" smtClean="0"/>
                <a:t>int</a:t>
              </a:r>
              <a:r>
                <a:rPr lang="en-GB" sz="2000" dirty="0" smtClean="0"/>
                <a:t> a;</a:t>
              </a:r>
            </a:p>
            <a:p>
              <a:r>
                <a:rPr lang="en-GB" sz="2000" dirty="0" smtClean="0"/>
                <a:t>   public:</a:t>
              </a:r>
            </a:p>
            <a:p>
              <a:r>
                <a:rPr lang="en-GB" sz="2000" dirty="0" smtClean="0"/>
                <a:t>     void set()</a:t>
              </a:r>
            </a:p>
            <a:p>
              <a:r>
                <a:rPr lang="en-GB" sz="2000" dirty="0" smtClean="0"/>
                <a:t>      {    this-&gt;a = 10;    }</a:t>
              </a:r>
            </a:p>
            <a:p>
              <a:r>
                <a:rPr lang="en-GB" sz="2000" dirty="0" smtClean="0"/>
                <a:t>};</a:t>
              </a:r>
              <a:endParaRPr lang="en-GB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member functions do not have 'this' pointer </a:t>
            </a:r>
            <a:r>
              <a:rPr lang="en-IN" dirty="0" smtClean="0"/>
              <a:t>as they can be called without any object using the class name.</a:t>
            </a:r>
          </a:p>
          <a:p>
            <a:r>
              <a:rPr lang="en-US" dirty="0" smtClean="0"/>
              <a:t>Not passed to friend functions as they are not member functions of a class.</a:t>
            </a:r>
          </a:p>
          <a:p>
            <a:r>
              <a:rPr lang="en-US" dirty="0" smtClean="0"/>
              <a:t>Used when a binary operator is overloaded using a member function.</a:t>
            </a:r>
          </a:p>
          <a:p>
            <a:r>
              <a:rPr lang="en-US" dirty="0" smtClean="0"/>
              <a:t>Used to return the object it points to.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0A1E-A8A9-4263-930E-B3A69EEA970C}" type="datetime1">
              <a:rPr lang="en-US" smtClean="0"/>
              <a:pPr/>
              <a:t>1/28/2019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 smtClean="0"/>
              <a:t>#include &lt;</a:t>
            </a:r>
            <a:r>
              <a:rPr lang="en-GB" sz="2400" b="1" dirty="0" err="1" smtClean="0"/>
              <a:t>iostream</a:t>
            </a:r>
            <a:r>
              <a:rPr lang="en-GB" sz="2400" b="1" dirty="0" smtClean="0"/>
              <a:t>&gt;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 smtClean="0"/>
              <a:t>using namespace std;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 smtClean="0"/>
              <a:t>class ABC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 smtClean="0"/>
              <a:t>{    private:	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 smtClean="0"/>
              <a:t>     char </a:t>
            </a:r>
            <a:r>
              <a:rPr lang="en-GB" sz="2400" b="1" dirty="0" err="1" smtClean="0"/>
              <a:t>charray</a:t>
            </a:r>
            <a:r>
              <a:rPr lang="en-GB" sz="2400" b="1" dirty="0" smtClean="0"/>
              <a:t>[10];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 smtClean="0"/>
              <a:t>     public:	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 smtClean="0"/>
              <a:t>     void reveal()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 smtClean="0"/>
              <a:t> 	{ 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 smtClean="0"/>
              <a:t>        </a:t>
            </a:r>
            <a:r>
              <a:rPr lang="en-GB" sz="2400" b="1" dirty="0" err="1" smtClean="0"/>
              <a:t>cout</a:t>
            </a:r>
            <a:r>
              <a:rPr lang="en-GB" sz="2400" b="1" dirty="0" smtClean="0"/>
              <a:t> &lt;&lt; "\</a:t>
            </a:r>
            <a:r>
              <a:rPr lang="en-GB" sz="2400" b="1" dirty="0" err="1" smtClean="0"/>
              <a:t>nMy</a:t>
            </a:r>
            <a:r>
              <a:rPr lang="en-GB" sz="2400" b="1" dirty="0" smtClean="0"/>
              <a:t> object's address is " &lt;&lt; this; 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 smtClean="0"/>
              <a:t>}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 smtClean="0"/>
              <a:t>};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None/>
            </a:pPr>
            <a:r>
              <a:rPr lang="en-GB" b="1" dirty="0" err="1" smtClean="0"/>
              <a:t>int</a:t>
            </a:r>
            <a:r>
              <a:rPr lang="en-GB" b="1" dirty="0" smtClean="0"/>
              <a:t> main()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b="1" dirty="0" smtClean="0"/>
              <a:t>{	ABC w1, w2;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b="1" dirty="0" smtClean="0"/>
              <a:t> 	w1.reveal();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b="1" dirty="0" smtClean="0"/>
              <a:t> 	w2.reveal();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b="1" dirty="0" smtClean="0"/>
              <a:t> 	</a:t>
            </a:r>
            <a:r>
              <a:rPr lang="en-GB" b="1" dirty="0" err="1" smtClean="0"/>
              <a:t>cout</a:t>
            </a:r>
            <a:r>
              <a:rPr lang="en-GB" b="1" dirty="0" smtClean="0"/>
              <a:t> &lt;&lt; </a:t>
            </a:r>
            <a:r>
              <a:rPr lang="en-GB" b="1" dirty="0" err="1" smtClean="0"/>
              <a:t>endl</a:t>
            </a:r>
            <a:r>
              <a:rPr lang="en-GB" b="1" dirty="0" smtClean="0"/>
              <a:t>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b="1" dirty="0" smtClean="0"/>
              <a:t> 	return 0;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b="1" dirty="0" smtClean="0"/>
              <a:t>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C97-ED9A-465E-A205-4A9B0F4BD84F}" type="datetime1">
              <a:rPr lang="en-US" smtClean="0"/>
              <a:pPr/>
              <a:t>1/28/2019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39952" y="4581128"/>
            <a:ext cx="48245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Output</a:t>
            </a:r>
          </a:p>
          <a:p>
            <a:r>
              <a:rPr lang="en-IN" sz="2800" dirty="0" smtClean="0">
                <a:solidFill>
                  <a:schemeClr val="bg1"/>
                </a:solidFill>
              </a:rPr>
              <a:t>My object's address is 0x6ffe40</a:t>
            </a:r>
          </a:p>
          <a:p>
            <a:r>
              <a:rPr lang="en-IN" sz="2800" dirty="0" smtClean="0">
                <a:solidFill>
                  <a:schemeClr val="bg1"/>
                </a:solidFill>
              </a:rPr>
              <a:t>My object's address is 0x6ffe30</a:t>
            </a:r>
          </a:p>
          <a:p>
            <a:endParaRPr lang="en-GB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#include&lt;</a:t>
            </a:r>
            <a:r>
              <a:rPr lang="en-GB" sz="2200" b="1" dirty="0" err="1" smtClean="0"/>
              <a:t>iostream</a:t>
            </a:r>
            <a:r>
              <a:rPr lang="en-GB" sz="2200" b="1" dirty="0" smtClean="0"/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#include&lt;</a:t>
            </a:r>
            <a:r>
              <a:rPr lang="en-GB" sz="2200" b="1" dirty="0" err="1" smtClean="0"/>
              <a:t>cstring</a:t>
            </a:r>
            <a:r>
              <a:rPr lang="en-GB" sz="2200" b="1" dirty="0" smtClean="0"/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using namespace std;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class person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{	char name[20];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	</a:t>
            </a:r>
            <a:r>
              <a:rPr lang="en-GB" sz="2200" b="1" dirty="0" err="1" smtClean="0"/>
              <a:t>int</a:t>
            </a:r>
            <a:r>
              <a:rPr lang="en-GB" sz="2200" b="1" dirty="0" smtClean="0"/>
              <a:t> age;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    public: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	void </a:t>
            </a:r>
            <a:r>
              <a:rPr lang="en-GB" sz="2200" b="1" dirty="0" err="1" smtClean="0"/>
              <a:t>setData</a:t>
            </a:r>
            <a:r>
              <a:rPr lang="en-GB" sz="2200" b="1" dirty="0" smtClean="0"/>
              <a:t>(const char *s, </a:t>
            </a:r>
            <a:r>
              <a:rPr lang="en-GB" sz="2200" b="1" dirty="0" err="1" smtClean="0"/>
              <a:t>int</a:t>
            </a:r>
            <a:r>
              <a:rPr lang="en-GB" sz="2200" b="1" dirty="0" smtClean="0"/>
              <a:t> a)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	{	</a:t>
            </a:r>
            <a:r>
              <a:rPr lang="en-GB" sz="2200" b="1" dirty="0" err="1" smtClean="0"/>
              <a:t>strcpy</a:t>
            </a:r>
            <a:r>
              <a:rPr lang="en-GB" sz="2200" b="1" dirty="0" smtClean="0"/>
              <a:t>(name, s);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		age = a;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	person&amp; greater(person &amp;x)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	{	if(</a:t>
            </a:r>
            <a:r>
              <a:rPr lang="en-GB" sz="2200" b="1" dirty="0" err="1" smtClean="0"/>
              <a:t>x.age</a:t>
            </a:r>
            <a:r>
              <a:rPr lang="en-GB" sz="2200" b="1" dirty="0" smtClean="0"/>
              <a:t> &gt;= age)	return x;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		else	return *this;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	void display()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	{	</a:t>
            </a:r>
            <a:r>
              <a:rPr lang="en-GB" sz="2200" b="1" dirty="0" err="1" smtClean="0"/>
              <a:t>cout</a:t>
            </a:r>
            <a:r>
              <a:rPr lang="en-GB" sz="2200" b="1" dirty="0" smtClean="0"/>
              <a:t> &lt;&lt; name &lt;&lt; " with age " &lt;&lt; age;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3A6D-D6DD-41F3-A064-FDE808577BDD}" type="datetime1">
              <a:rPr lang="en-US" smtClean="0"/>
              <a:pPr/>
              <a:t>1/28/2019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Contd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 err="1" smtClean="0"/>
              <a:t>int</a:t>
            </a:r>
            <a:r>
              <a:rPr lang="en-GB" sz="2400" b="1" dirty="0" smtClean="0"/>
              <a:t> main()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 smtClean="0"/>
              <a:t>{	person p1,p2,p3;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 smtClean="0"/>
              <a:t>	p1.setData("</a:t>
            </a:r>
            <a:r>
              <a:rPr lang="en-GB" sz="2400" b="1" dirty="0" err="1" smtClean="0"/>
              <a:t>Abha</a:t>
            </a:r>
            <a:r>
              <a:rPr lang="en-GB" sz="2400" b="1" dirty="0" smtClean="0"/>
              <a:t>", 21);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 smtClean="0"/>
              <a:t>	p2.setData("</a:t>
            </a:r>
            <a:r>
              <a:rPr lang="en-GB" sz="2400" b="1" dirty="0" err="1" smtClean="0"/>
              <a:t>Akhil</a:t>
            </a:r>
            <a:r>
              <a:rPr lang="en-GB" sz="2400" b="1" dirty="0" smtClean="0"/>
              <a:t>", 29);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 smtClean="0"/>
              <a:t>	p3.setData("</a:t>
            </a:r>
            <a:r>
              <a:rPr lang="en-GB" sz="2400" b="1" dirty="0" err="1" smtClean="0"/>
              <a:t>Mitali</a:t>
            </a:r>
            <a:r>
              <a:rPr lang="en-GB" sz="2400" b="1" dirty="0" smtClean="0"/>
              <a:t>", 31);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 smtClean="0"/>
              <a:t>	person p = p1.greater(p2);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 smtClean="0"/>
              <a:t>	</a:t>
            </a:r>
            <a:r>
              <a:rPr lang="en-GB" sz="2400" b="1" dirty="0" err="1" smtClean="0"/>
              <a:t>cout</a:t>
            </a:r>
            <a:r>
              <a:rPr lang="en-GB" sz="2400" b="1" dirty="0" smtClean="0"/>
              <a:t> &lt;&lt; "Elder person is: ";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 smtClean="0"/>
              <a:t>	</a:t>
            </a:r>
            <a:r>
              <a:rPr lang="en-GB" sz="2400" b="1" dirty="0" err="1" smtClean="0"/>
              <a:t>p.display</a:t>
            </a:r>
            <a:r>
              <a:rPr lang="en-GB" sz="2400" b="1" dirty="0" smtClean="0"/>
              <a:t>();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 smtClean="0"/>
              <a:t>	p = p2.greater(p3);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 smtClean="0"/>
              <a:t>	</a:t>
            </a:r>
            <a:r>
              <a:rPr lang="en-GB" sz="2400" b="1" dirty="0" err="1" smtClean="0"/>
              <a:t>cout</a:t>
            </a:r>
            <a:r>
              <a:rPr lang="en-GB" sz="2400" b="1" dirty="0" smtClean="0"/>
              <a:t> &lt;&lt; </a:t>
            </a:r>
            <a:r>
              <a:rPr lang="en-GB" sz="2400" b="1" dirty="0" err="1" smtClean="0"/>
              <a:t>endl</a:t>
            </a:r>
            <a:r>
              <a:rPr lang="en-GB" sz="2400" b="1" dirty="0" smtClean="0"/>
              <a:t> &lt;&lt; "Elder person is: ";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 smtClean="0"/>
              <a:t>	</a:t>
            </a:r>
            <a:r>
              <a:rPr lang="en-GB" sz="2400" b="1" dirty="0" err="1" smtClean="0"/>
              <a:t>p.display</a:t>
            </a:r>
            <a:r>
              <a:rPr lang="en-GB" sz="2400" b="1" dirty="0" smtClean="0"/>
              <a:t>();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 smtClean="0"/>
              <a:t>	return 0;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0E92-F857-4B81-936E-12BCD0468CC1}" type="datetime1">
              <a:rPr lang="en-US" smtClean="0"/>
              <a:pPr/>
              <a:t>1/28/2019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779912" y="5427221"/>
            <a:ext cx="5112568" cy="954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Elder person is: </a:t>
            </a:r>
            <a:r>
              <a:rPr lang="en-GB" sz="2800" dirty="0" err="1" smtClean="0">
                <a:solidFill>
                  <a:schemeClr val="bg1"/>
                </a:solidFill>
              </a:rPr>
              <a:t>Akhil</a:t>
            </a:r>
            <a:r>
              <a:rPr lang="en-GB" sz="2800" dirty="0" smtClean="0">
                <a:solidFill>
                  <a:schemeClr val="bg1"/>
                </a:solidFill>
              </a:rPr>
              <a:t> with age 29</a:t>
            </a:r>
          </a:p>
          <a:p>
            <a:r>
              <a:rPr lang="en-GB" sz="2800" dirty="0" smtClean="0">
                <a:solidFill>
                  <a:schemeClr val="bg1"/>
                </a:solidFill>
              </a:rPr>
              <a:t>Elder person is: </a:t>
            </a:r>
            <a:r>
              <a:rPr lang="en-GB" sz="2800" dirty="0" err="1" smtClean="0">
                <a:solidFill>
                  <a:schemeClr val="bg1"/>
                </a:solidFill>
              </a:rPr>
              <a:t>Mitali</a:t>
            </a:r>
            <a:r>
              <a:rPr lang="en-GB" sz="2800" dirty="0" smtClean="0">
                <a:solidFill>
                  <a:schemeClr val="bg1"/>
                </a:solidFill>
              </a:rPr>
              <a:t> with age 31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2656" y="4922004"/>
            <a:ext cx="12538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Pointers to Class Members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0000" lnSpcReduction="20000"/>
          </a:bodyPr>
          <a:lstStyle/>
          <a:p>
            <a:r>
              <a:rPr lang="en-IN" sz="4400" dirty="0" smtClean="0"/>
              <a:t>A special type of pointer that "points" generically to a member of a class, not to a specific instance of that member in an object. </a:t>
            </a:r>
          </a:p>
          <a:p>
            <a:r>
              <a:rPr lang="en-IN" sz="4400" dirty="0" smtClean="0"/>
              <a:t>This sort of pointer is called a </a:t>
            </a:r>
            <a:r>
              <a:rPr lang="en-IN" sz="4400" i="1" dirty="0" smtClean="0"/>
              <a:t>pointer to a class member </a:t>
            </a:r>
            <a:r>
              <a:rPr lang="en-IN" sz="4400" dirty="0" smtClean="0"/>
              <a:t>or a </a:t>
            </a:r>
            <a:r>
              <a:rPr lang="en-IN" sz="4400" i="1" dirty="0" smtClean="0"/>
              <a:t>pointer-to-member</a:t>
            </a:r>
            <a:r>
              <a:rPr lang="en-IN" sz="4400" dirty="0" smtClean="0"/>
              <a:t>.</a:t>
            </a:r>
          </a:p>
          <a:p>
            <a:r>
              <a:rPr lang="en-IN" sz="4400" dirty="0" smtClean="0"/>
              <a:t> A pointer to a member is not the same as a normal C++ pointer. Instead, a pointer to a member provides only an offset into an object of the member's class at which that member can be found. 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209-7072-48E6-850F-C6CF1BBC41EE}" type="datetime1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712</Words>
  <Application>Microsoft Office PowerPoint</Application>
  <PresentationFormat>On-screen Show (4:3)</PresentationFormat>
  <Paragraphs>223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Week4_Lecture3</vt:lpstr>
      <vt:lpstr> Pointers to Objects  </vt:lpstr>
      <vt:lpstr>Example</vt:lpstr>
      <vt:lpstr>this pointer</vt:lpstr>
      <vt:lpstr>Contd…</vt:lpstr>
      <vt:lpstr>Example 1</vt:lpstr>
      <vt:lpstr>Example 2</vt:lpstr>
      <vt:lpstr>Contd…</vt:lpstr>
      <vt:lpstr>Pointers to Class Members  </vt:lpstr>
      <vt:lpstr>Contd…..</vt:lpstr>
      <vt:lpstr>Declaring and Assigning Pointer to Data Members of a Class</vt:lpstr>
      <vt:lpstr>Accessing Data Members Using Pointers</vt:lpstr>
      <vt:lpstr>Example</vt:lpstr>
      <vt:lpstr>Pointer to member function</vt:lpstr>
      <vt:lpstr>Example 1</vt:lpstr>
      <vt:lpstr>Example 2</vt:lpstr>
      <vt:lpstr>Slide 17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HEMANT</dc:creator>
  <cp:lastModifiedBy>HEMANT</cp:lastModifiedBy>
  <cp:revision>8</cp:revision>
  <dcterms:created xsi:type="dcterms:W3CDTF">2019-01-26T11:21:49Z</dcterms:created>
  <dcterms:modified xsi:type="dcterms:W3CDTF">2019-01-28T11:34:34Z</dcterms:modified>
</cp:coreProperties>
</file>