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2"/>
  </p:notesMasterIdLst>
  <p:sldIdLst>
    <p:sldId id="256" r:id="rId2"/>
    <p:sldId id="257" r:id="rId3"/>
    <p:sldId id="328" r:id="rId4"/>
    <p:sldId id="258" r:id="rId5"/>
    <p:sldId id="259" r:id="rId6"/>
    <p:sldId id="350" r:id="rId7"/>
    <p:sldId id="358" r:id="rId8"/>
    <p:sldId id="359" r:id="rId9"/>
    <p:sldId id="351" r:id="rId10"/>
    <p:sldId id="352" r:id="rId11"/>
    <p:sldId id="353" r:id="rId12"/>
    <p:sldId id="354" r:id="rId13"/>
    <p:sldId id="355" r:id="rId14"/>
    <p:sldId id="356" r:id="rId15"/>
    <p:sldId id="357" r:id="rId16"/>
    <p:sldId id="364" r:id="rId17"/>
    <p:sldId id="365" r:id="rId18"/>
    <p:sldId id="366" r:id="rId19"/>
    <p:sldId id="367" r:id="rId20"/>
    <p:sldId id="371" r:id="rId21"/>
    <p:sldId id="368" r:id="rId22"/>
    <p:sldId id="380" r:id="rId23"/>
    <p:sldId id="381" r:id="rId24"/>
    <p:sldId id="346" r:id="rId25"/>
    <p:sldId id="348" r:id="rId26"/>
    <p:sldId id="349" r:id="rId27"/>
    <p:sldId id="362" r:id="rId28"/>
    <p:sldId id="363" r:id="rId29"/>
    <p:sldId id="347" r:id="rId30"/>
    <p:sldId id="360" r:id="rId31"/>
    <p:sldId id="369" r:id="rId32"/>
    <p:sldId id="370" r:id="rId33"/>
    <p:sldId id="345" r:id="rId34"/>
    <p:sldId id="374" r:id="rId35"/>
    <p:sldId id="313" r:id="rId36"/>
    <p:sldId id="372" r:id="rId37"/>
    <p:sldId id="377" r:id="rId38"/>
    <p:sldId id="314" r:id="rId39"/>
    <p:sldId id="315" r:id="rId40"/>
    <p:sldId id="375" r:id="rId41"/>
    <p:sldId id="378" r:id="rId42"/>
    <p:sldId id="379" r:id="rId43"/>
    <p:sldId id="269" r:id="rId44"/>
    <p:sldId id="382" r:id="rId45"/>
    <p:sldId id="316" r:id="rId46"/>
    <p:sldId id="310" r:id="rId47"/>
    <p:sldId id="317" r:id="rId48"/>
    <p:sldId id="318" r:id="rId49"/>
    <p:sldId id="273" r:id="rId50"/>
    <p:sldId id="337" r:id="rId51"/>
    <p:sldId id="321" r:id="rId52"/>
    <p:sldId id="322" r:id="rId53"/>
    <p:sldId id="325" r:id="rId54"/>
    <p:sldId id="326" r:id="rId55"/>
    <p:sldId id="323" r:id="rId56"/>
    <p:sldId id="336" r:id="rId57"/>
    <p:sldId id="324" r:id="rId58"/>
    <p:sldId id="330" r:id="rId59"/>
    <p:sldId id="329" r:id="rId60"/>
    <p:sldId id="331" r:id="rId61"/>
    <p:sldId id="332" r:id="rId62"/>
    <p:sldId id="333" r:id="rId63"/>
    <p:sldId id="334" r:id="rId64"/>
    <p:sldId id="338" r:id="rId65"/>
    <p:sldId id="335" r:id="rId66"/>
    <p:sldId id="339" r:id="rId67"/>
    <p:sldId id="340" r:id="rId68"/>
    <p:sldId id="341" r:id="rId69"/>
    <p:sldId id="342" r:id="rId70"/>
    <p:sldId id="343" r:id="rId71"/>
  </p:sldIdLst>
  <p:sldSz cx="9144000" cy="6858000" type="screen4x3"/>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43" d="100"/>
          <a:sy n="43" d="100"/>
        </p:scale>
        <p:origin x="-1125" y="-15"/>
      </p:cViewPr>
      <p:guideLst>
        <p:guide orient="horz" pos="2160"/>
        <p:guide pos="2880"/>
      </p:guideLst>
    </p:cSldViewPr>
  </p:slideViewPr>
  <p:outlineViewPr>
    <p:cViewPr>
      <p:scale>
        <a:sx n="33" d="100"/>
        <a:sy n="33" d="100"/>
      </p:scale>
      <p:origin x="0" y="524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1D6EB5-3727-47E1-BAA9-7FBBE9DD9359}" type="datetimeFigureOut">
              <a:rPr lang="en-US" smtClean="0"/>
              <a:pPr/>
              <a:t>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892FEC-F5CE-436D-AECF-E18395C973E6}" type="slidenum">
              <a:rPr lang="en-US" smtClean="0"/>
              <a:pPr/>
              <a:t>‹#›</a:t>
            </a:fld>
            <a:endParaRPr lang="en-US"/>
          </a:p>
        </p:txBody>
      </p:sp>
    </p:spTree>
    <p:extLst>
      <p:ext uri="{BB962C8B-B14F-4D97-AF65-F5344CB8AC3E}">
        <p14:creationId xmlns="" xmlns:p14="http://schemas.microsoft.com/office/powerpoint/2010/main" val="370311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BC4149-4C25-4657-A12B-DF7CCEE0BBC2}" type="datetime1">
              <a:rPr lang="en-US" smtClean="0"/>
              <a:pPr/>
              <a:t>2/2/2019</a:t>
            </a:fld>
            <a:endParaRPr lang="en-US"/>
          </a:p>
        </p:txBody>
      </p:sp>
      <p:sp>
        <p:nvSpPr>
          <p:cNvPr id="5" name="Footer Placeholder 4"/>
          <p:cNvSpPr>
            <a:spLocks noGrp="1"/>
          </p:cNvSpPr>
          <p:nvPr>
            <p:ph type="ftr" sz="quarter" idx="11"/>
          </p:nvPr>
        </p:nvSpPr>
        <p:spPr/>
        <p:txBody>
          <a:bodyPr/>
          <a:lstStyle/>
          <a:p>
            <a:r>
              <a:rPr lang="en-IN" smtClean="0"/>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3F11F5-C4F3-4D66-81E1-C1DF62B2EDE9}" type="datetime1">
              <a:rPr lang="en-US" smtClean="0"/>
              <a:pPr/>
              <a:t>2/2/2019</a:t>
            </a:fld>
            <a:endParaRPr lang="en-US"/>
          </a:p>
        </p:txBody>
      </p:sp>
      <p:sp>
        <p:nvSpPr>
          <p:cNvPr id="5" name="Footer Placeholder 4"/>
          <p:cNvSpPr>
            <a:spLocks noGrp="1"/>
          </p:cNvSpPr>
          <p:nvPr>
            <p:ph type="ftr" sz="quarter" idx="11"/>
          </p:nvPr>
        </p:nvSpPr>
        <p:spPr/>
        <p:txBody>
          <a:bodyPr/>
          <a:lstStyle/>
          <a:p>
            <a:r>
              <a:rPr lang="en-IN" smtClean="0"/>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74F24CE-C434-420A-B93D-F2E82D4D4311}" type="datetime1">
              <a:rPr lang="en-US" smtClean="0"/>
              <a:pPr/>
              <a:t>2/2/2019</a:t>
            </a:fld>
            <a:endParaRPr lang="en-US"/>
          </a:p>
        </p:txBody>
      </p:sp>
      <p:sp>
        <p:nvSpPr>
          <p:cNvPr id="5" name="Footer Placeholder 4"/>
          <p:cNvSpPr>
            <a:spLocks noGrp="1"/>
          </p:cNvSpPr>
          <p:nvPr>
            <p:ph type="ftr" sz="quarter" idx="11"/>
          </p:nvPr>
        </p:nvSpPr>
        <p:spPr/>
        <p:txBody>
          <a:bodyPr/>
          <a:lstStyle/>
          <a:p>
            <a:r>
              <a:rPr lang="en-IN" smtClean="0"/>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F1732D-BA2B-4AD9-8FA1-7E4C2223731A}" type="datetime1">
              <a:rPr lang="en-US" smtClean="0"/>
              <a:pPr/>
              <a:t>2/2/2019</a:t>
            </a:fld>
            <a:endParaRPr lang="en-US"/>
          </a:p>
        </p:txBody>
      </p:sp>
      <p:sp>
        <p:nvSpPr>
          <p:cNvPr id="5" name="Footer Placeholder 4"/>
          <p:cNvSpPr>
            <a:spLocks noGrp="1"/>
          </p:cNvSpPr>
          <p:nvPr>
            <p:ph type="ftr" sz="quarter" idx="11"/>
          </p:nvPr>
        </p:nvSpPr>
        <p:spPr/>
        <p:txBody>
          <a:bodyPr/>
          <a:lstStyle/>
          <a:p>
            <a:r>
              <a:rPr lang="en-IN" smtClean="0"/>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5BFE92-20C3-4483-B4F7-0BB7BCAAF6FB}" type="datetime1">
              <a:rPr lang="en-US" smtClean="0"/>
              <a:pPr/>
              <a:t>2/2/2019</a:t>
            </a:fld>
            <a:endParaRPr lang="en-US"/>
          </a:p>
        </p:txBody>
      </p:sp>
      <p:sp>
        <p:nvSpPr>
          <p:cNvPr id="5" name="Footer Placeholder 4"/>
          <p:cNvSpPr>
            <a:spLocks noGrp="1"/>
          </p:cNvSpPr>
          <p:nvPr>
            <p:ph type="ftr" sz="quarter" idx="11"/>
          </p:nvPr>
        </p:nvSpPr>
        <p:spPr/>
        <p:txBody>
          <a:bodyPr/>
          <a:lstStyle/>
          <a:p>
            <a:r>
              <a:rPr lang="en-IN" smtClean="0"/>
              <a:t>UTA009 Inheritance, Virtual Base Class &amp; Abstract Class</a:t>
            </a:r>
            <a:endParaRPr lang="en-US"/>
          </a:p>
        </p:txBody>
      </p:sp>
      <p:sp>
        <p:nvSpPr>
          <p:cNvPr id="6" name="Slide Number Placeholder 5"/>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398C5A-DB90-40CF-AE54-5B3C6258D1A8}" type="datetime1">
              <a:rPr lang="en-US" smtClean="0"/>
              <a:pPr/>
              <a:t>2/2/2019</a:t>
            </a:fld>
            <a:endParaRPr lang="en-US"/>
          </a:p>
        </p:txBody>
      </p:sp>
      <p:sp>
        <p:nvSpPr>
          <p:cNvPr id="6" name="Footer Placeholder 5"/>
          <p:cNvSpPr>
            <a:spLocks noGrp="1"/>
          </p:cNvSpPr>
          <p:nvPr>
            <p:ph type="ftr" sz="quarter" idx="11"/>
          </p:nvPr>
        </p:nvSpPr>
        <p:spPr/>
        <p:txBody>
          <a:bodyPr/>
          <a:lstStyle/>
          <a:p>
            <a:r>
              <a:rPr lang="en-IN" smtClean="0"/>
              <a:t>UTA009 Inheritance, Virtual Base Class &amp; Abstract Class</a:t>
            </a:r>
            <a:endParaRPr lang="en-US"/>
          </a:p>
        </p:txBody>
      </p:sp>
      <p:sp>
        <p:nvSpPr>
          <p:cNvPr id="7" name="Slide Number Placeholder 6"/>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EB24EF-30A1-406C-A7F6-7F155E1F8B67}" type="datetime1">
              <a:rPr lang="en-US" smtClean="0"/>
              <a:pPr/>
              <a:t>2/2/2019</a:t>
            </a:fld>
            <a:endParaRPr lang="en-US"/>
          </a:p>
        </p:txBody>
      </p:sp>
      <p:sp>
        <p:nvSpPr>
          <p:cNvPr id="8" name="Footer Placeholder 7"/>
          <p:cNvSpPr>
            <a:spLocks noGrp="1"/>
          </p:cNvSpPr>
          <p:nvPr>
            <p:ph type="ftr" sz="quarter" idx="11"/>
          </p:nvPr>
        </p:nvSpPr>
        <p:spPr/>
        <p:txBody>
          <a:bodyPr/>
          <a:lstStyle/>
          <a:p>
            <a:r>
              <a:rPr lang="en-IN" smtClean="0"/>
              <a:t>UTA009 Inheritance, Virtual Base Class &amp; Abstract Class</a:t>
            </a:r>
            <a:endParaRPr lang="en-US"/>
          </a:p>
        </p:txBody>
      </p:sp>
      <p:sp>
        <p:nvSpPr>
          <p:cNvPr id="9" name="Slide Number Placeholder 8"/>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CFA72F-8289-4D40-879C-65364F6FED48}" type="datetime1">
              <a:rPr lang="en-US" smtClean="0"/>
              <a:pPr/>
              <a:t>2/2/2019</a:t>
            </a:fld>
            <a:endParaRPr lang="en-US"/>
          </a:p>
        </p:txBody>
      </p:sp>
      <p:sp>
        <p:nvSpPr>
          <p:cNvPr id="4" name="Footer Placeholder 3"/>
          <p:cNvSpPr>
            <a:spLocks noGrp="1"/>
          </p:cNvSpPr>
          <p:nvPr>
            <p:ph type="ftr" sz="quarter" idx="11"/>
          </p:nvPr>
        </p:nvSpPr>
        <p:spPr/>
        <p:txBody>
          <a:bodyPr/>
          <a:lstStyle/>
          <a:p>
            <a:r>
              <a:rPr lang="en-IN" smtClean="0"/>
              <a:t>UTA009 Inheritance, Virtual Base Class &amp; Abstract Class</a:t>
            </a:r>
            <a:endParaRPr lang="en-US"/>
          </a:p>
        </p:txBody>
      </p:sp>
      <p:sp>
        <p:nvSpPr>
          <p:cNvPr id="5" name="Slide Number Placeholder 4"/>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AF3E4-D00D-41DF-9195-CA2F24E00A04}" type="datetime1">
              <a:rPr lang="en-US" smtClean="0"/>
              <a:pPr/>
              <a:t>2/2/2019</a:t>
            </a:fld>
            <a:endParaRPr lang="en-US"/>
          </a:p>
        </p:txBody>
      </p:sp>
      <p:sp>
        <p:nvSpPr>
          <p:cNvPr id="3" name="Footer Placeholder 2"/>
          <p:cNvSpPr>
            <a:spLocks noGrp="1"/>
          </p:cNvSpPr>
          <p:nvPr>
            <p:ph type="ftr" sz="quarter" idx="11"/>
          </p:nvPr>
        </p:nvSpPr>
        <p:spPr/>
        <p:txBody>
          <a:bodyPr/>
          <a:lstStyle/>
          <a:p>
            <a:r>
              <a:rPr lang="en-IN" smtClean="0"/>
              <a:t>UTA009 Inheritance, Virtual Base Class &amp; Abstract Class</a:t>
            </a:r>
            <a:endParaRPr lang="en-US"/>
          </a:p>
        </p:txBody>
      </p:sp>
      <p:sp>
        <p:nvSpPr>
          <p:cNvPr id="4" name="Slide Number Placeholder 3"/>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D70E6-EB9F-444F-8A8C-73FA940CBD04}" type="datetime1">
              <a:rPr lang="en-US" smtClean="0"/>
              <a:pPr/>
              <a:t>2/2/2019</a:t>
            </a:fld>
            <a:endParaRPr lang="en-US"/>
          </a:p>
        </p:txBody>
      </p:sp>
      <p:sp>
        <p:nvSpPr>
          <p:cNvPr id="6" name="Footer Placeholder 5"/>
          <p:cNvSpPr>
            <a:spLocks noGrp="1"/>
          </p:cNvSpPr>
          <p:nvPr>
            <p:ph type="ftr" sz="quarter" idx="11"/>
          </p:nvPr>
        </p:nvSpPr>
        <p:spPr/>
        <p:txBody>
          <a:bodyPr/>
          <a:lstStyle/>
          <a:p>
            <a:r>
              <a:rPr lang="en-IN" smtClean="0"/>
              <a:t>UTA009 Inheritance, Virtual Base Class &amp; Abstract Class</a:t>
            </a:r>
            <a:endParaRPr lang="en-US"/>
          </a:p>
        </p:txBody>
      </p:sp>
      <p:sp>
        <p:nvSpPr>
          <p:cNvPr id="7" name="Slide Number Placeholder 6"/>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CF21F-8A54-40D8-BB4E-533DB981318E}" type="datetime1">
              <a:rPr lang="en-US" smtClean="0"/>
              <a:pPr/>
              <a:t>2/2/2019</a:t>
            </a:fld>
            <a:endParaRPr lang="en-US"/>
          </a:p>
        </p:txBody>
      </p:sp>
      <p:sp>
        <p:nvSpPr>
          <p:cNvPr id="6" name="Footer Placeholder 5"/>
          <p:cNvSpPr>
            <a:spLocks noGrp="1"/>
          </p:cNvSpPr>
          <p:nvPr>
            <p:ph type="ftr" sz="quarter" idx="11"/>
          </p:nvPr>
        </p:nvSpPr>
        <p:spPr/>
        <p:txBody>
          <a:bodyPr/>
          <a:lstStyle/>
          <a:p>
            <a:r>
              <a:rPr lang="en-IN" smtClean="0"/>
              <a:t>UTA009 Inheritance, Virtual Base Class &amp; Abstract Class</a:t>
            </a:r>
            <a:endParaRPr lang="en-US"/>
          </a:p>
        </p:txBody>
      </p:sp>
      <p:sp>
        <p:nvSpPr>
          <p:cNvPr id="7" name="Slide Number Placeholder 6"/>
          <p:cNvSpPr>
            <a:spLocks noGrp="1"/>
          </p:cNvSpPr>
          <p:nvPr>
            <p:ph type="sldNum" sz="quarter" idx="12"/>
          </p:nvPr>
        </p:nvSpPr>
        <p:spPr/>
        <p:txBody>
          <a:bodyPr/>
          <a:lstStyle/>
          <a:p>
            <a:fld id="{1FFC834F-BCAD-4C47-9DE1-3D1137B00E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B4DC8-E586-4D01-87AD-F8A9B463DA29}" type="datetime1">
              <a:rPr lang="en-US" smtClean="0"/>
              <a:pPr/>
              <a:t>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UTA009 Inheritance, Virtual Base Class &amp; Abstract Class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834F-BCAD-4C47-9DE1-3D1137B00E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FF0000"/>
                </a:solidFill>
              </a:rPr>
              <a:t>UTA018</a:t>
            </a:r>
            <a:br>
              <a:rPr lang="en-US" dirty="0" smtClean="0">
                <a:solidFill>
                  <a:srgbClr val="FF0000"/>
                </a:solidFill>
              </a:rPr>
            </a:br>
            <a:r>
              <a:rPr lang="en-US" dirty="0" smtClean="0">
                <a:solidFill>
                  <a:srgbClr val="FF0000"/>
                </a:solidFill>
              </a:rPr>
              <a:t>Inheritance</a:t>
            </a:r>
            <a:endParaRPr lang="en-US" dirty="0">
              <a:solidFill>
                <a:srgbClr val="FF0000"/>
              </a:solidFill>
            </a:endParaRPr>
          </a:p>
        </p:txBody>
      </p:sp>
      <p:sp>
        <p:nvSpPr>
          <p:cNvPr id="3" name="Subtitle 2"/>
          <p:cNvSpPr>
            <a:spLocks noGrp="1"/>
          </p:cNvSpPr>
          <p:nvPr>
            <p:ph type="subTitle" idx="1"/>
          </p:nvPr>
        </p:nvSpPr>
        <p:spPr/>
        <p:txBody>
          <a:bodyPr/>
          <a:lstStyle/>
          <a:p>
            <a:r>
              <a:rPr lang="en-US" b="1" dirty="0" smtClean="0"/>
              <a:t>Week5, Lecture 1-3</a:t>
            </a:r>
            <a:endParaRPr lang="en-US" b="1"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a:t>
            </a:fld>
            <a:endParaRPr lang="en-US"/>
          </a:p>
        </p:txBody>
      </p:sp>
    </p:spTree>
    <p:extLst>
      <p:ext uri="{BB962C8B-B14F-4D97-AF65-F5344CB8AC3E}">
        <p14:creationId xmlns="" xmlns:p14="http://schemas.microsoft.com/office/powerpoint/2010/main" val="4136389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lstStyle/>
          <a:p>
            <a:pPr>
              <a:buNone/>
            </a:pPr>
            <a:r>
              <a:rPr lang="en-US" sz="2000" b="1" dirty="0" smtClean="0"/>
              <a:t>1.class base {</a:t>
            </a:r>
          </a:p>
          <a:p>
            <a:pPr>
              <a:buNone/>
            </a:pPr>
            <a:r>
              <a:rPr lang="en-US" sz="2000" b="1" dirty="0" smtClean="0"/>
              <a:t>2.       public: </a:t>
            </a:r>
            <a:r>
              <a:rPr lang="en-US" sz="2000" b="1" dirty="0" err="1" smtClean="0"/>
              <a:t>int</a:t>
            </a:r>
            <a:r>
              <a:rPr lang="en-US" sz="2000" b="1" dirty="0" smtClean="0"/>
              <a:t> x; </a:t>
            </a:r>
          </a:p>
          <a:p>
            <a:pPr>
              <a:buNone/>
            </a:pPr>
            <a:r>
              <a:rPr lang="en-US" sz="2000" b="1" dirty="0" smtClean="0"/>
              <a:t>3.       protected: </a:t>
            </a:r>
            <a:r>
              <a:rPr lang="en-US" sz="2000" b="1" dirty="0" err="1" smtClean="0"/>
              <a:t>int</a:t>
            </a:r>
            <a:r>
              <a:rPr lang="en-US" sz="2000" b="1" dirty="0" smtClean="0"/>
              <a:t> y; </a:t>
            </a:r>
          </a:p>
          <a:p>
            <a:pPr>
              <a:buNone/>
            </a:pPr>
            <a:r>
              <a:rPr lang="en-US" sz="2000" b="1" dirty="0" smtClean="0"/>
              <a:t>4.       private: </a:t>
            </a:r>
            <a:r>
              <a:rPr lang="en-US" sz="2000" b="1" dirty="0" err="1" smtClean="0"/>
              <a:t>int</a:t>
            </a:r>
            <a:r>
              <a:rPr lang="en-US" sz="2000" b="1" dirty="0" smtClean="0"/>
              <a:t> z; };</a:t>
            </a:r>
          </a:p>
          <a:p>
            <a:pPr>
              <a:buNone/>
            </a:pPr>
            <a:r>
              <a:rPr lang="en-US" sz="2000" b="1" dirty="0" smtClean="0"/>
              <a:t>5.   class </a:t>
            </a:r>
            <a:r>
              <a:rPr lang="en-US" sz="2000" b="1" dirty="0" err="1" smtClean="0"/>
              <a:t>publicDerived</a:t>
            </a:r>
            <a:r>
              <a:rPr lang="en-US" sz="2000" b="1" dirty="0" smtClean="0"/>
              <a:t>: public base { </a:t>
            </a:r>
          </a:p>
          <a:p>
            <a:pPr>
              <a:buNone/>
            </a:pPr>
            <a:r>
              <a:rPr lang="en-US" sz="2000" b="1" dirty="0" smtClean="0"/>
              <a:t>6. 			// x is public </a:t>
            </a:r>
          </a:p>
          <a:p>
            <a:pPr>
              <a:buNone/>
            </a:pPr>
            <a:r>
              <a:rPr lang="en-US" sz="2000" b="1" dirty="0" smtClean="0"/>
              <a:t>7. 			// y is protected </a:t>
            </a:r>
          </a:p>
          <a:p>
            <a:pPr>
              <a:buNone/>
            </a:pPr>
            <a:r>
              <a:rPr lang="en-US" sz="2000" b="1" dirty="0" smtClean="0"/>
              <a:t>8. 			// z is not accessible from </a:t>
            </a:r>
            <a:r>
              <a:rPr lang="en-US" sz="2000" b="1" dirty="0" err="1" smtClean="0"/>
              <a:t>publicDerived</a:t>
            </a:r>
            <a:r>
              <a:rPr lang="en-US" sz="2000" b="1" dirty="0" smtClean="0"/>
              <a:t> }; </a:t>
            </a:r>
          </a:p>
          <a:p>
            <a:pPr marL="457200" indent="-457200">
              <a:buAutoNum type="arabicPeriod" startAt="9"/>
            </a:pPr>
            <a:r>
              <a:rPr lang="en-US" sz="2000" b="1" dirty="0" smtClean="0"/>
              <a:t>class </a:t>
            </a:r>
            <a:r>
              <a:rPr lang="en-US" sz="2000" b="1" dirty="0" err="1" smtClean="0"/>
              <a:t>protectedDerived</a:t>
            </a:r>
            <a:r>
              <a:rPr lang="en-US" sz="2000" b="1" dirty="0" smtClean="0"/>
              <a:t>: protected base { </a:t>
            </a:r>
          </a:p>
          <a:p>
            <a:pPr marL="457200" indent="-457200">
              <a:buAutoNum type="arabicPeriod" startAt="9"/>
            </a:pPr>
            <a:r>
              <a:rPr lang="en-US" sz="2000" b="1" dirty="0" smtClean="0"/>
              <a:t>                                        // x is protected </a:t>
            </a:r>
          </a:p>
          <a:p>
            <a:pPr marL="457200" indent="-457200">
              <a:buAutoNum type="arabicPeriod" startAt="9"/>
            </a:pPr>
            <a:r>
              <a:rPr lang="en-US" sz="2000" b="1" dirty="0" smtClean="0"/>
              <a:t>                                       // y is protected </a:t>
            </a:r>
          </a:p>
          <a:p>
            <a:pPr marL="457200" indent="-457200">
              <a:buAutoNum type="arabicPeriod" startAt="9"/>
            </a:pPr>
            <a:r>
              <a:rPr lang="en-US" sz="2000" b="1" dirty="0" smtClean="0"/>
              <a:t>                                      // z is not accessible from </a:t>
            </a:r>
            <a:r>
              <a:rPr lang="en-US" sz="2000" b="1" dirty="0" err="1" smtClean="0"/>
              <a:t>protectedDerived</a:t>
            </a:r>
            <a:r>
              <a:rPr lang="en-US" sz="2000" b="1" dirty="0" smtClean="0"/>
              <a:t> };</a:t>
            </a:r>
          </a:p>
          <a:p>
            <a:pPr marL="457200" indent="-457200">
              <a:buAutoNum type="arabicPeriod" startAt="9"/>
            </a:pPr>
            <a:r>
              <a:rPr lang="en-US" sz="2000" b="1" dirty="0" smtClean="0"/>
              <a:t> class </a:t>
            </a:r>
            <a:r>
              <a:rPr lang="en-US" sz="2000" b="1" dirty="0" err="1" smtClean="0"/>
              <a:t>privateDerived</a:t>
            </a:r>
            <a:r>
              <a:rPr lang="en-US" sz="2000" b="1" dirty="0" smtClean="0"/>
              <a:t>: private base { </a:t>
            </a:r>
          </a:p>
          <a:p>
            <a:pPr marL="457200" indent="-457200">
              <a:buAutoNum type="arabicPeriod" startAt="9"/>
            </a:pPr>
            <a:r>
              <a:rPr lang="en-US" sz="2000" b="1" dirty="0" smtClean="0"/>
              <a:t>                                                     // x is private  </a:t>
            </a:r>
          </a:p>
          <a:p>
            <a:pPr marL="457200" indent="-457200">
              <a:buAutoNum type="arabicPeriod" startAt="9"/>
            </a:pPr>
            <a:r>
              <a:rPr lang="en-US" sz="2000" b="1" dirty="0" smtClean="0"/>
              <a:t>                                                    // y is private</a:t>
            </a:r>
          </a:p>
          <a:p>
            <a:pPr marL="457200" indent="-457200">
              <a:buAutoNum type="arabicPeriod" startAt="9"/>
            </a:pPr>
            <a:r>
              <a:rPr lang="en-US" sz="2000" b="1" dirty="0" smtClean="0"/>
              <a:t>                                                  // z is not accessible from </a:t>
            </a:r>
            <a:r>
              <a:rPr lang="en-US" sz="2000" b="1" dirty="0" err="1" smtClean="0"/>
              <a:t>privateDerived</a:t>
            </a:r>
            <a:r>
              <a:rPr lang="en-US" sz="2000" b="1" dirty="0" smtClean="0"/>
              <a:t> }</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Observations</a:t>
            </a:r>
            <a:endParaRPr lang="en-US" dirty="0"/>
          </a:p>
        </p:txBody>
      </p:sp>
      <p:sp>
        <p:nvSpPr>
          <p:cNvPr id="3" name="Content Placeholder 2"/>
          <p:cNvSpPr>
            <a:spLocks noGrp="1"/>
          </p:cNvSpPr>
          <p:nvPr>
            <p:ph idx="1"/>
          </p:nvPr>
        </p:nvSpPr>
        <p:spPr>
          <a:xfrm>
            <a:off x="457200" y="1124744"/>
            <a:ext cx="8435280" cy="5472608"/>
          </a:xfrm>
        </p:spPr>
        <p:txBody>
          <a:bodyPr/>
          <a:lstStyle/>
          <a:p>
            <a:pPr algn="just"/>
            <a:r>
              <a:rPr lang="en-US" b="1" dirty="0" smtClean="0"/>
              <a:t>base class </a:t>
            </a:r>
            <a:r>
              <a:rPr lang="en-US" dirty="0" smtClean="0"/>
              <a:t>has three member variables: </a:t>
            </a:r>
            <a:r>
              <a:rPr lang="en-US" i="1" dirty="0" smtClean="0"/>
              <a:t>x, y and z</a:t>
            </a:r>
            <a:r>
              <a:rPr lang="en-US" dirty="0" smtClean="0"/>
              <a:t> which are public, protected and private member respectively. </a:t>
            </a:r>
          </a:p>
          <a:p>
            <a:pPr algn="just"/>
            <a:r>
              <a:rPr lang="en-US" b="1" dirty="0" err="1" smtClean="0"/>
              <a:t>publicDerived</a:t>
            </a:r>
            <a:r>
              <a:rPr lang="en-US" dirty="0" smtClean="0"/>
              <a:t> inherits variables </a:t>
            </a:r>
            <a:r>
              <a:rPr lang="en-US" i="1" dirty="0" smtClean="0"/>
              <a:t>x</a:t>
            </a:r>
            <a:r>
              <a:rPr lang="en-US" dirty="0" smtClean="0"/>
              <a:t> and </a:t>
            </a:r>
            <a:r>
              <a:rPr lang="en-US" i="1" dirty="0" smtClean="0"/>
              <a:t>y</a:t>
            </a:r>
            <a:r>
              <a:rPr lang="en-US" dirty="0" smtClean="0"/>
              <a:t> as public and protected. </a:t>
            </a:r>
            <a:r>
              <a:rPr lang="en-US" i="1" dirty="0" smtClean="0"/>
              <a:t>z</a:t>
            </a:r>
            <a:r>
              <a:rPr lang="en-US" dirty="0" smtClean="0"/>
              <a:t> is not inherited as it is a private member variable of base class. </a:t>
            </a:r>
          </a:p>
          <a:p>
            <a:pPr algn="just"/>
            <a:r>
              <a:rPr lang="en-US" b="1" dirty="0" err="1" smtClean="0"/>
              <a:t>protectedDerived</a:t>
            </a:r>
            <a:r>
              <a:rPr lang="en-US" dirty="0" smtClean="0"/>
              <a:t> inherits variables </a:t>
            </a:r>
            <a:r>
              <a:rPr lang="en-US" i="1" dirty="0" smtClean="0"/>
              <a:t>x</a:t>
            </a:r>
            <a:r>
              <a:rPr lang="en-US" dirty="0" smtClean="0"/>
              <a:t> and </a:t>
            </a:r>
            <a:r>
              <a:rPr lang="en-US" i="1" dirty="0" smtClean="0"/>
              <a:t>y</a:t>
            </a:r>
            <a:r>
              <a:rPr lang="en-US" dirty="0" smtClean="0"/>
              <a:t>. Both variables become protected. </a:t>
            </a:r>
            <a:r>
              <a:rPr lang="en-US" i="1" dirty="0" smtClean="0"/>
              <a:t>z</a:t>
            </a:r>
            <a:r>
              <a:rPr lang="en-US" dirty="0" smtClean="0"/>
              <a:t> is not inherited.</a:t>
            </a: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Observations (Cont…)</a:t>
            </a:r>
            <a:endParaRPr lang="en-US" dirty="0"/>
          </a:p>
        </p:txBody>
      </p:sp>
      <p:sp>
        <p:nvSpPr>
          <p:cNvPr id="3" name="Content Placeholder 2"/>
          <p:cNvSpPr>
            <a:spLocks noGrp="1"/>
          </p:cNvSpPr>
          <p:nvPr>
            <p:ph idx="1"/>
          </p:nvPr>
        </p:nvSpPr>
        <p:spPr>
          <a:xfrm>
            <a:off x="457200" y="1124744"/>
            <a:ext cx="8229600" cy="5001419"/>
          </a:xfrm>
        </p:spPr>
        <p:txBody>
          <a:bodyPr>
            <a:normAutofit fontScale="92500"/>
          </a:bodyPr>
          <a:lstStyle/>
          <a:p>
            <a:r>
              <a:rPr lang="en-US" dirty="0" smtClean="0"/>
              <a:t>If we derive a class </a:t>
            </a:r>
            <a:r>
              <a:rPr lang="en-US" b="1" dirty="0" err="1" smtClean="0"/>
              <a:t>derivedFromProtectedDerived</a:t>
            </a:r>
            <a:r>
              <a:rPr lang="en-US" dirty="0" smtClean="0"/>
              <a:t> from </a:t>
            </a:r>
            <a:r>
              <a:rPr lang="en-US" b="1" dirty="0" err="1" smtClean="0"/>
              <a:t>protectedDerived</a:t>
            </a:r>
            <a:r>
              <a:rPr lang="en-US" dirty="0" smtClean="0"/>
              <a:t>, variables x and y are also inherited to the derived class. </a:t>
            </a:r>
          </a:p>
          <a:p>
            <a:r>
              <a:rPr lang="en-US" b="1" dirty="0" err="1" smtClean="0"/>
              <a:t>privateDerived</a:t>
            </a:r>
            <a:r>
              <a:rPr lang="en-US" dirty="0" smtClean="0"/>
              <a:t> inherits variables </a:t>
            </a:r>
            <a:r>
              <a:rPr lang="en-US" i="1" dirty="0" smtClean="0"/>
              <a:t>x</a:t>
            </a:r>
            <a:r>
              <a:rPr lang="en-US" dirty="0" smtClean="0"/>
              <a:t> and </a:t>
            </a:r>
            <a:r>
              <a:rPr lang="en-US" i="1" dirty="0" smtClean="0"/>
              <a:t>y</a:t>
            </a:r>
            <a:r>
              <a:rPr lang="en-US" dirty="0" smtClean="0"/>
              <a:t>. Both variables become private. </a:t>
            </a:r>
            <a:r>
              <a:rPr lang="en-US" i="1" dirty="0" smtClean="0"/>
              <a:t>z</a:t>
            </a:r>
            <a:r>
              <a:rPr lang="en-US" dirty="0" smtClean="0"/>
              <a:t> is not inherited</a:t>
            </a:r>
          </a:p>
          <a:p>
            <a:r>
              <a:rPr lang="en-US" dirty="0" smtClean="0"/>
              <a:t>If we derive a class </a:t>
            </a:r>
            <a:r>
              <a:rPr lang="en-US" b="1" dirty="0" err="1" smtClean="0"/>
              <a:t>derivedFromPrivateDerived</a:t>
            </a:r>
            <a:r>
              <a:rPr lang="en-US" dirty="0" smtClean="0"/>
              <a:t> from </a:t>
            </a:r>
            <a:r>
              <a:rPr lang="en-US" b="1" dirty="0" err="1" smtClean="0"/>
              <a:t>privateDerived</a:t>
            </a:r>
            <a:r>
              <a:rPr lang="en-US" dirty="0" smtClean="0"/>
              <a:t>, variables x and y are not inherited because they are private variables of </a:t>
            </a:r>
            <a:r>
              <a:rPr lang="en-US" dirty="0" err="1" smtClean="0"/>
              <a:t>privateDerived</a:t>
            </a:r>
            <a:r>
              <a:rPr lang="en-US" dirty="0" smtClean="0"/>
              <a:t>.</a:t>
            </a: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b="1" dirty="0" smtClean="0"/>
              <a:t>Accessibility in Public Inheritance</a:t>
            </a:r>
            <a:endParaRPr lang="en-US" dirty="0"/>
          </a:p>
        </p:txBody>
      </p:sp>
      <p:pic>
        <p:nvPicPr>
          <p:cNvPr id="7" name="Content Placeholder 6" descr="Access_Public.PNG"/>
          <p:cNvPicPr>
            <a:picLocks noGrp="1" noChangeAspect="1"/>
          </p:cNvPicPr>
          <p:nvPr>
            <p:ph idx="1"/>
          </p:nvPr>
        </p:nvPicPr>
        <p:blipFill>
          <a:blip r:embed="rId2" cstate="print"/>
          <a:stretch>
            <a:fillRect/>
          </a:stretch>
        </p:blipFill>
        <p:spPr>
          <a:xfrm>
            <a:off x="683568" y="1916832"/>
            <a:ext cx="7920880" cy="3240360"/>
          </a:xfrm>
        </p:spPr>
      </p:pic>
      <p:sp>
        <p:nvSpPr>
          <p:cNvPr id="6" name="Slide Number Placeholder 5"/>
          <p:cNvSpPr>
            <a:spLocks noGrp="1"/>
          </p:cNvSpPr>
          <p:nvPr>
            <p:ph type="sldNum" sz="quarter" idx="12"/>
          </p:nvPr>
        </p:nvSpPr>
        <p:spPr/>
        <p:txBody>
          <a:bodyPr/>
          <a:lstStyle/>
          <a:p>
            <a:fld id="{1FFC834F-BCAD-4C47-9DE1-3D1137B00E0E}"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US" b="1" dirty="0" smtClean="0"/>
              <a:t>Accessibility in Protected Inheritance</a:t>
            </a: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14</a:t>
            </a:fld>
            <a:endParaRPr lang="en-US"/>
          </a:p>
        </p:txBody>
      </p:sp>
      <p:pic>
        <p:nvPicPr>
          <p:cNvPr id="8" name="Content Placeholder 7" descr="Access_protected.PNG"/>
          <p:cNvPicPr>
            <a:picLocks noGrp="1" noChangeAspect="1"/>
          </p:cNvPicPr>
          <p:nvPr>
            <p:ph idx="1"/>
          </p:nvPr>
        </p:nvPicPr>
        <p:blipFill>
          <a:blip r:embed="rId2" cstate="print"/>
          <a:stretch>
            <a:fillRect/>
          </a:stretch>
        </p:blipFill>
        <p:spPr>
          <a:xfrm>
            <a:off x="961521" y="1556792"/>
            <a:ext cx="7220958" cy="439248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b="1" dirty="0" smtClean="0"/>
              <a:t>Accessibility in Private Inheritance</a:t>
            </a: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15</a:t>
            </a:fld>
            <a:endParaRPr lang="en-US"/>
          </a:p>
        </p:txBody>
      </p:sp>
      <p:pic>
        <p:nvPicPr>
          <p:cNvPr id="7" name="Content Placeholder 6" descr="Access_private.PNG"/>
          <p:cNvPicPr>
            <a:picLocks noGrp="1" noChangeAspect="1"/>
          </p:cNvPicPr>
          <p:nvPr>
            <p:ph idx="1"/>
          </p:nvPr>
        </p:nvPicPr>
        <p:blipFill>
          <a:blip r:embed="rId2" cstate="print"/>
          <a:stretch>
            <a:fillRect/>
          </a:stretch>
        </p:blipFill>
        <p:spPr>
          <a:xfrm>
            <a:off x="827584" y="1484784"/>
            <a:ext cx="7776863" cy="4608511"/>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Inheritance vs. Access </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16</a:t>
            </a:fld>
            <a:endParaRPr lang="en-US"/>
          </a:p>
        </p:txBody>
      </p:sp>
      <p:grpSp>
        <p:nvGrpSpPr>
          <p:cNvPr id="3" name="Group 5"/>
          <p:cNvGrpSpPr>
            <a:grpSpLocks/>
          </p:cNvGrpSpPr>
          <p:nvPr/>
        </p:nvGrpSpPr>
        <p:grpSpPr bwMode="auto">
          <a:xfrm>
            <a:off x="570706" y="1293815"/>
            <a:ext cx="8002590" cy="4954585"/>
            <a:chOff x="47" y="576"/>
            <a:chExt cx="5041" cy="3121"/>
          </a:xfrm>
        </p:grpSpPr>
        <p:sp>
          <p:nvSpPr>
            <p:cNvPr id="7" name="Text Box 3"/>
            <p:cNvSpPr txBox="1">
              <a:spLocks noChangeArrowheads="1"/>
            </p:cNvSpPr>
            <p:nvPr/>
          </p:nvSpPr>
          <p:spPr bwMode="auto">
            <a:xfrm>
              <a:off x="288" y="1008"/>
              <a:ext cx="1200" cy="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112" charset="0"/>
                </a:rPr>
                <a:t>private: x</a:t>
              </a:r>
            </a:p>
            <a:p>
              <a:pPr eaLnBrk="1" hangingPunct="1"/>
              <a:r>
                <a:rPr lang="en-US" altLang="en-US" dirty="0">
                  <a:latin typeface="Courier New" pitchFamily="112" charset="0"/>
                </a:rPr>
                <a:t>protected: y</a:t>
              </a:r>
            </a:p>
            <a:p>
              <a:pPr eaLnBrk="1" hangingPunct="1"/>
              <a:r>
                <a:rPr lang="en-US" altLang="en-US" dirty="0">
                  <a:latin typeface="Courier New" pitchFamily="112" charset="0"/>
                </a:rPr>
                <a:t>public: z</a:t>
              </a:r>
            </a:p>
          </p:txBody>
        </p:sp>
        <p:sp>
          <p:nvSpPr>
            <p:cNvPr id="8" name="Text Box 4"/>
            <p:cNvSpPr txBox="1">
              <a:spLocks noChangeArrowheads="1"/>
            </p:cNvSpPr>
            <p:nvPr/>
          </p:nvSpPr>
          <p:spPr bwMode="auto">
            <a:xfrm>
              <a:off x="288" y="2064"/>
              <a:ext cx="1296" cy="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a:latin typeface="Courier New" pitchFamily="112" charset="0"/>
                </a:rPr>
                <a:t>private: x</a:t>
              </a:r>
            </a:p>
            <a:p>
              <a:pPr eaLnBrk="1" hangingPunct="1"/>
              <a:r>
                <a:rPr lang="en-US" altLang="en-US">
                  <a:latin typeface="Courier New" pitchFamily="112" charset="0"/>
                </a:rPr>
                <a:t>protected: y</a:t>
              </a:r>
            </a:p>
            <a:p>
              <a:pPr eaLnBrk="1" hangingPunct="1"/>
              <a:r>
                <a:rPr lang="en-US" altLang="en-US">
                  <a:latin typeface="Courier New" pitchFamily="112" charset="0"/>
                </a:rPr>
                <a:t>public: z</a:t>
              </a:r>
            </a:p>
          </p:txBody>
        </p:sp>
        <p:sp>
          <p:nvSpPr>
            <p:cNvPr id="9" name="Text Box 5"/>
            <p:cNvSpPr txBox="1">
              <a:spLocks noChangeArrowheads="1"/>
            </p:cNvSpPr>
            <p:nvPr/>
          </p:nvSpPr>
          <p:spPr bwMode="auto">
            <a:xfrm>
              <a:off x="336" y="3120"/>
              <a:ext cx="1248" cy="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a:latin typeface="Courier New" pitchFamily="112" charset="0"/>
                </a:rPr>
                <a:t>private: x</a:t>
              </a:r>
            </a:p>
            <a:p>
              <a:pPr eaLnBrk="1" hangingPunct="1"/>
              <a:r>
                <a:rPr lang="en-US" altLang="en-US">
                  <a:latin typeface="Courier New" pitchFamily="112" charset="0"/>
                </a:rPr>
                <a:t>protected: y</a:t>
              </a:r>
            </a:p>
            <a:p>
              <a:pPr eaLnBrk="1" hangingPunct="1"/>
              <a:r>
                <a:rPr lang="en-US" altLang="en-US">
                  <a:latin typeface="Courier New" pitchFamily="112" charset="0"/>
                </a:rPr>
                <a:t>public: z</a:t>
              </a:r>
            </a:p>
          </p:txBody>
        </p:sp>
        <p:sp>
          <p:nvSpPr>
            <p:cNvPr id="10" name="Text Box 6"/>
            <p:cNvSpPr txBox="1">
              <a:spLocks noChangeArrowheads="1"/>
            </p:cNvSpPr>
            <p:nvPr/>
          </p:nvSpPr>
          <p:spPr bwMode="auto">
            <a:xfrm>
              <a:off x="47" y="768"/>
              <a:ext cx="1537"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dirty="0">
                  <a:solidFill>
                    <a:srgbClr val="00B050"/>
                  </a:solidFill>
                </a:rPr>
                <a:t>Base class members</a:t>
              </a:r>
            </a:p>
          </p:txBody>
        </p:sp>
        <p:sp>
          <p:nvSpPr>
            <p:cNvPr id="11" name="Rectangle 10"/>
            <p:cNvSpPr>
              <a:spLocks noChangeArrowheads="1"/>
            </p:cNvSpPr>
            <p:nvPr/>
          </p:nvSpPr>
          <p:spPr bwMode="auto">
            <a:xfrm>
              <a:off x="288" y="1056"/>
              <a:ext cx="1152" cy="48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2" name="Rectangle 11"/>
            <p:cNvSpPr>
              <a:spLocks noChangeArrowheads="1"/>
            </p:cNvSpPr>
            <p:nvPr/>
          </p:nvSpPr>
          <p:spPr bwMode="auto">
            <a:xfrm>
              <a:off x="288" y="2112"/>
              <a:ext cx="1200" cy="48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3" name="Rectangle 12"/>
            <p:cNvSpPr>
              <a:spLocks noChangeArrowheads="1"/>
            </p:cNvSpPr>
            <p:nvPr/>
          </p:nvSpPr>
          <p:spPr bwMode="auto">
            <a:xfrm>
              <a:off x="336" y="3168"/>
              <a:ext cx="1152" cy="48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4" name="Text Box 10"/>
            <p:cNvSpPr txBox="1">
              <a:spLocks noChangeArrowheads="1"/>
            </p:cNvSpPr>
            <p:nvPr/>
          </p:nvSpPr>
          <p:spPr bwMode="auto">
            <a:xfrm>
              <a:off x="3600" y="1041"/>
              <a:ext cx="1209" cy="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a:latin typeface="Courier New" pitchFamily="112" charset="0"/>
                </a:rPr>
                <a:t>x</a:t>
              </a:r>
              <a:r>
                <a:rPr lang="en-US" altLang="en-US"/>
                <a:t> is inaccessible</a:t>
              </a:r>
            </a:p>
            <a:p>
              <a:pPr eaLnBrk="1" hangingPunct="1"/>
              <a:r>
                <a:rPr lang="en-US" altLang="en-US">
                  <a:latin typeface="Courier New" pitchFamily="112" charset="0"/>
                </a:rPr>
                <a:t>private: y</a:t>
              </a:r>
            </a:p>
            <a:p>
              <a:pPr eaLnBrk="1" hangingPunct="1"/>
              <a:r>
                <a:rPr lang="en-US" altLang="en-US">
                  <a:latin typeface="Courier New" pitchFamily="112" charset="0"/>
                </a:rPr>
                <a:t>private: z</a:t>
              </a:r>
            </a:p>
          </p:txBody>
        </p:sp>
        <p:sp>
          <p:nvSpPr>
            <p:cNvPr id="15" name="Text Box 11"/>
            <p:cNvSpPr txBox="1">
              <a:spLocks noChangeArrowheads="1"/>
            </p:cNvSpPr>
            <p:nvPr/>
          </p:nvSpPr>
          <p:spPr bwMode="auto">
            <a:xfrm>
              <a:off x="3639" y="2064"/>
              <a:ext cx="1170" cy="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a:latin typeface="Courier New" pitchFamily="112" charset="0"/>
                </a:rPr>
                <a:t>x</a:t>
              </a:r>
              <a:r>
                <a:rPr lang="en-US" altLang="en-US"/>
                <a:t> is inaccessible</a:t>
              </a:r>
            </a:p>
            <a:p>
              <a:pPr eaLnBrk="1" hangingPunct="1"/>
              <a:r>
                <a:rPr lang="en-US" altLang="en-US">
                  <a:latin typeface="Courier New" pitchFamily="112" charset="0"/>
                </a:rPr>
                <a:t>protected: y</a:t>
              </a:r>
            </a:p>
            <a:p>
              <a:pPr eaLnBrk="1" hangingPunct="1"/>
              <a:r>
                <a:rPr lang="en-US" altLang="en-US">
                  <a:latin typeface="Courier New" pitchFamily="112" charset="0"/>
                </a:rPr>
                <a:t>protected: z</a:t>
              </a:r>
              <a:endParaRPr lang="en-US" altLang="en-US" sz="2000"/>
            </a:p>
          </p:txBody>
        </p:sp>
        <p:sp>
          <p:nvSpPr>
            <p:cNvPr id="16" name="Text Box 12"/>
            <p:cNvSpPr txBox="1">
              <a:spLocks noChangeArrowheads="1"/>
            </p:cNvSpPr>
            <p:nvPr/>
          </p:nvSpPr>
          <p:spPr bwMode="auto">
            <a:xfrm>
              <a:off x="3648" y="3120"/>
              <a:ext cx="1200" cy="5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112" charset="0"/>
                </a:rPr>
                <a:t>x</a:t>
              </a:r>
              <a:r>
                <a:rPr lang="en-US" altLang="en-US" dirty="0"/>
                <a:t> is inaccessible</a:t>
              </a:r>
            </a:p>
            <a:p>
              <a:pPr eaLnBrk="1" hangingPunct="1"/>
              <a:r>
                <a:rPr lang="en-US" altLang="en-US" dirty="0">
                  <a:latin typeface="Courier New" pitchFamily="112" charset="0"/>
                </a:rPr>
                <a:t>protected: y</a:t>
              </a:r>
            </a:p>
            <a:p>
              <a:pPr eaLnBrk="1" hangingPunct="1"/>
              <a:r>
                <a:rPr lang="en-US" altLang="en-US" dirty="0">
                  <a:latin typeface="Courier New" pitchFamily="112" charset="0"/>
                </a:rPr>
                <a:t>public: z</a:t>
              </a:r>
              <a:endParaRPr lang="en-US" altLang="en-US" sz="2000" dirty="0"/>
            </a:p>
          </p:txBody>
        </p:sp>
        <p:sp>
          <p:nvSpPr>
            <p:cNvPr id="17" name="Rectangle 16"/>
            <p:cNvSpPr>
              <a:spLocks noChangeArrowheads="1"/>
            </p:cNvSpPr>
            <p:nvPr/>
          </p:nvSpPr>
          <p:spPr bwMode="auto">
            <a:xfrm>
              <a:off x="3600" y="1056"/>
              <a:ext cx="1152" cy="5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8" name="Rectangle 17"/>
            <p:cNvSpPr>
              <a:spLocks noChangeArrowheads="1"/>
            </p:cNvSpPr>
            <p:nvPr/>
          </p:nvSpPr>
          <p:spPr bwMode="auto">
            <a:xfrm>
              <a:off x="3648" y="2064"/>
              <a:ext cx="1152" cy="5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9" name="Rectangle 18"/>
            <p:cNvSpPr>
              <a:spLocks noChangeArrowheads="1"/>
            </p:cNvSpPr>
            <p:nvPr/>
          </p:nvSpPr>
          <p:spPr bwMode="auto">
            <a:xfrm>
              <a:off x="3648" y="3120"/>
              <a:ext cx="1200" cy="5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20" name="Text Box 16"/>
            <p:cNvSpPr txBox="1">
              <a:spLocks noChangeArrowheads="1"/>
            </p:cNvSpPr>
            <p:nvPr/>
          </p:nvSpPr>
          <p:spPr bwMode="auto">
            <a:xfrm>
              <a:off x="3198" y="576"/>
              <a:ext cx="1890" cy="4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lnSpc>
                  <a:spcPct val="80000"/>
                </a:lnSpc>
              </a:pPr>
              <a:r>
                <a:rPr lang="en-US" altLang="en-US" dirty="0">
                  <a:solidFill>
                    <a:srgbClr val="00B050"/>
                  </a:solidFill>
                </a:rPr>
                <a:t>How inherited base class members</a:t>
              </a:r>
            </a:p>
            <a:p>
              <a:pPr algn="ctr" eaLnBrk="1" hangingPunct="1">
                <a:lnSpc>
                  <a:spcPct val="80000"/>
                </a:lnSpc>
              </a:pPr>
              <a:r>
                <a:rPr lang="en-US" altLang="en-US" dirty="0">
                  <a:solidFill>
                    <a:srgbClr val="00B050"/>
                  </a:solidFill>
                </a:rPr>
                <a:t>appear in derived class</a:t>
              </a:r>
            </a:p>
          </p:txBody>
        </p:sp>
        <p:sp>
          <p:nvSpPr>
            <p:cNvPr id="21" name="Line 17"/>
            <p:cNvSpPr>
              <a:spLocks noChangeShapeType="1"/>
            </p:cNvSpPr>
            <p:nvPr/>
          </p:nvSpPr>
          <p:spPr bwMode="auto">
            <a:xfrm>
              <a:off x="1440" y="1296"/>
              <a:ext cx="216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2" name="Line 18"/>
            <p:cNvSpPr>
              <a:spLocks noChangeShapeType="1"/>
            </p:cNvSpPr>
            <p:nvPr/>
          </p:nvSpPr>
          <p:spPr bwMode="auto">
            <a:xfrm>
              <a:off x="1488" y="2352"/>
              <a:ext cx="216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3" name="Line 19"/>
            <p:cNvSpPr>
              <a:spLocks noChangeShapeType="1"/>
            </p:cNvSpPr>
            <p:nvPr/>
          </p:nvSpPr>
          <p:spPr bwMode="auto">
            <a:xfrm>
              <a:off x="1488" y="3408"/>
              <a:ext cx="216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4" name="Text Box 20"/>
            <p:cNvSpPr txBox="1">
              <a:spLocks noChangeArrowheads="1"/>
            </p:cNvSpPr>
            <p:nvPr/>
          </p:nvSpPr>
          <p:spPr bwMode="auto">
            <a:xfrm>
              <a:off x="2042" y="1008"/>
              <a:ext cx="812" cy="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lnSpc>
                  <a:spcPct val="80000"/>
                </a:lnSpc>
              </a:pPr>
              <a:r>
                <a:rPr lang="en-US" altLang="en-US" dirty="0">
                  <a:solidFill>
                    <a:srgbClr val="FF0000"/>
                  </a:solidFill>
                  <a:latin typeface="Courier New" pitchFamily="112" charset="0"/>
                </a:rPr>
                <a:t>private</a:t>
              </a:r>
            </a:p>
            <a:p>
              <a:pPr algn="ctr" eaLnBrk="1" hangingPunct="1">
                <a:lnSpc>
                  <a:spcPct val="80000"/>
                </a:lnSpc>
              </a:pPr>
              <a:r>
                <a:rPr lang="en-US" altLang="en-US" dirty="0"/>
                <a:t>base class</a:t>
              </a:r>
            </a:p>
          </p:txBody>
        </p:sp>
        <p:sp>
          <p:nvSpPr>
            <p:cNvPr id="25" name="Text Box 21"/>
            <p:cNvSpPr txBox="1">
              <a:spLocks noChangeArrowheads="1"/>
            </p:cNvSpPr>
            <p:nvPr/>
          </p:nvSpPr>
          <p:spPr bwMode="auto">
            <a:xfrm>
              <a:off x="2003" y="2064"/>
              <a:ext cx="890" cy="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lnSpc>
                  <a:spcPct val="80000"/>
                </a:lnSpc>
              </a:pPr>
              <a:r>
                <a:rPr lang="en-US" altLang="en-US" dirty="0">
                  <a:solidFill>
                    <a:srgbClr val="FF0000"/>
                  </a:solidFill>
                  <a:latin typeface="Courier New" pitchFamily="112" charset="0"/>
                </a:rPr>
                <a:t>protected</a:t>
              </a:r>
            </a:p>
            <a:p>
              <a:pPr algn="ctr" eaLnBrk="1" hangingPunct="1">
                <a:lnSpc>
                  <a:spcPct val="80000"/>
                </a:lnSpc>
              </a:pPr>
              <a:r>
                <a:rPr lang="en-US" altLang="en-US" dirty="0"/>
                <a:t>base class</a:t>
              </a:r>
            </a:p>
          </p:txBody>
        </p:sp>
        <p:sp>
          <p:nvSpPr>
            <p:cNvPr id="26" name="Text Box 22"/>
            <p:cNvSpPr txBox="1">
              <a:spLocks noChangeArrowheads="1"/>
            </p:cNvSpPr>
            <p:nvPr/>
          </p:nvSpPr>
          <p:spPr bwMode="auto">
            <a:xfrm>
              <a:off x="2090" y="3120"/>
              <a:ext cx="812" cy="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lnSpc>
                  <a:spcPct val="80000"/>
                </a:lnSpc>
              </a:pPr>
              <a:r>
                <a:rPr lang="en-US" altLang="en-US" dirty="0">
                  <a:solidFill>
                    <a:srgbClr val="FF0000"/>
                  </a:solidFill>
                  <a:latin typeface="Courier New" pitchFamily="112" charset="0"/>
                </a:rPr>
                <a:t>public</a:t>
              </a:r>
            </a:p>
            <a:p>
              <a:pPr algn="ctr" eaLnBrk="1" hangingPunct="1">
                <a:lnSpc>
                  <a:spcPct val="80000"/>
                </a:lnSpc>
              </a:pPr>
              <a:r>
                <a:rPr lang="en-US" altLang="en-US" dirty="0"/>
                <a:t>base class</a:t>
              </a:r>
            </a:p>
          </p:txBody>
        </p:sp>
      </p:grpSp>
    </p:spTree>
    <p:extLst>
      <p:ext uri="{BB962C8B-B14F-4D97-AF65-F5344CB8AC3E}">
        <p14:creationId xmlns="" xmlns:p14="http://schemas.microsoft.com/office/powerpoint/2010/main" val="918370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Inheritance vs. Access</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17</a:t>
            </a:fld>
            <a:endParaRPr lang="en-US"/>
          </a:p>
        </p:txBody>
      </p:sp>
      <p:grpSp>
        <p:nvGrpSpPr>
          <p:cNvPr id="3" name="Group 5"/>
          <p:cNvGrpSpPr>
            <a:grpSpLocks/>
          </p:cNvGrpSpPr>
          <p:nvPr/>
        </p:nvGrpSpPr>
        <p:grpSpPr bwMode="auto">
          <a:xfrm>
            <a:off x="334963" y="1670049"/>
            <a:ext cx="8474075" cy="4386264"/>
            <a:chOff x="230" y="960"/>
            <a:chExt cx="5338" cy="2763"/>
          </a:xfrm>
        </p:grpSpPr>
        <p:sp>
          <p:nvSpPr>
            <p:cNvPr id="7" name="Text Box 3"/>
            <p:cNvSpPr txBox="1">
              <a:spLocks noChangeArrowheads="1"/>
            </p:cNvSpPr>
            <p:nvPr/>
          </p:nvSpPr>
          <p:spPr bwMode="auto">
            <a:xfrm>
              <a:off x="230" y="1203"/>
              <a:ext cx="2114" cy="1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char letter;</a:t>
              </a:r>
            </a:p>
            <a:p>
              <a:pPr eaLnBrk="1" hangingPunct="1">
                <a:lnSpc>
                  <a:spcPct val="80000"/>
                </a:lnSpc>
              </a:pPr>
              <a:r>
                <a:rPr lang="en-US" altLang="en-US" b="1" dirty="0">
                  <a:latin typeface="Courier New" pitchFamily="112" charset="0"/>
                </a:rPr>
                <a:t>  float score;</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calcGrade</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char </a:t>
              </a:r>
              <a:r>
                <a:rPr lang="en-US" altLang="en-US" b="1" dirty="0" err="1">
                  <a:latin typeface="Courier New" pitchFamily="112" charset="0"/>
                </a:rPr>
                <a:t>getLetter</a:t>
              </a:r>
              <a:r>
                <a:rPr lang="en-US" altLang="en-US" b="1" dirty="0">
                  <a:latin typeface="Courier New" pitchFamily="112" charset="0"/>
                </a:rPr>
                <a:t>();</a:t>
              </a:r>
            </a:p>
          </p:txBody>
        </p:sp>
        <p:sp>
          <p:nvSpPr>
            <p:cNvPr id="8" name="Rectangle 7"/>
            <p:cNvSpPr>
              <a:spLocks noChangeArrowheads="1"/>
            </p:cNvSpPr>
            <p:nvPr/>
          </p:nvSpPr>
          <p:spPr bwMode="auto">
            <a:xfrm>
              <a:off x="240" y="1200"/>
              <a:ext cx="2016" cy="11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9" name="Text Box 6"/>
            <p:cNvSpPr txBox="1">
              <a:spLocks noChangeArrowheads="1"/>
            </p:cNvSpPr>
            <p:nvPr/>
          </p:nvSpPr>
          <p:spPr bwMode="auto">
            <a:xfrm>
              <a:off x="646" y="960"/>
              <a:ext cx="91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Grade</a:t>
              </a:r>
            </a:p>
          </p:txBody>
        </p:sp>
        <p:sp>
          <p:nvSpPr>
            <p:cNvPr id="10" name="Rectangle 9"/>
            <p:cNvSpPr>
              <a:spLocks noChangeArrowheads="1"/>
            </p:cNvSpPr>
            <p:nvPr/>
          </p:nvSpPr>
          <p:spPr bwMode="auto">
            <a:xfrm>
              <a:off x="240" y="960"/>
              <a:ext cx="201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1" name="Text Box 8"/>
            <p:cNvSpPr txBox="1">
              <a:spLocks noChangeArrowheads="1"/>
            </p:cNvSpPr>
            <p:nvPr/>
          </p:nvSpPr>
          <p:spPr bwMode="auto">
            <a:xfrm>
              <a:off x="3360" y="1200"/>
              <a:ext cx="1776" cy="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p:txBody>
        </p:sp>
        <p:sp>
          <p:nvSpPr>
            <p:cNvPr id="12" name="Rectangle 11"/>
            <p:cNvSpPr>
              <a:spLocks noChangeArrowheads="1"/>
            </p:cNvSpPr>
            <p:nvPr/>
          </p:nvSpPr>
          <p:spPr bwMode="auto">
            <a:xfrm>
              <a:off x="3360" y="1200"/>
              <a:ext cx="1776" cy="110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3" name="Text Box 10"/>
            <p:cNvSpPr txBox="1">
              <a:spLocks noChangeArrowheads="1"/>
            </p:cNvSpPr>
            <p:nvPr/>
          </p:nvSpPr>
          <p:spPr bwMode="auto">
            <a:xfrm>
              <a:off x="3312" y="960"/>
              <a:ext cx="187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Test : public Grade</a:t>
              </a:r>
            </a:p>
          </p:txBody>
        </p:sp>
        <p:sp>
          <p:nvSpPr>
            <p:cNvPr id="14" name="Rectangle 13"/>
            <p:cNvSpPr>
              <a:spLocks noChangeArrowheads="1"/>
            </p:cNvSpPr>
            <p:nvPr/>
          </p:nvSpPr>
          <p:spPr bwMode="auto">
            <a:xfrm>
              <a:off x="3360" y="960"/>
              <a:ext cx="177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5" name="Text Box 12"/>
            <p:cNvSpPr txBox="1">
              <a:spLocks noChangeArrowheads="1"/>
            </p:cNvSpPr>
            <p:nvPr/>
          </p:nvSpPr>
          <p:spPr bwMode="auto">
            <a:xfrm>
              <a:off x="576" y="2640"/>
              <a:ext cx="1968" cy="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solidFill>
                    <a:srgbClr val="FF0000"/>
                  </a:solidFill>
                </a:rPr>
                <a:t>When </a:t>
              </a:r>
              <a:r>
                <a:rPr lang="en-US" altLang="en-US" dirty="0">
                  <a:solidFill>
                    <a:srgbClr val="FF0000"/>
                  </a:solidFill>
                  <a:latin typeface="Courier New" pitchFamily="112" charset="0"/>
                </a:rPr>
                <a:t>Test</a:t>
              </a:r>
              <a:r>
                <a:rPr lang="en-US" altLang="en-US" dirty="0">
                  <a:solidFill>
                    <a:srgbClr val="FF0000"/>
                  </a:solidFill>
                </a:rPr>
                <a:t> class inherits</a:t>
              </a:r>
            </a:p>
            <a:p>
              <a:pPr eaLnBrk="1" hangingPunct="1"/>
              <a:r>
                <a:rPr lang="en-US" altLang="en-US" dirty="0">
                  <a:solidFill>
                    <a:srgbClr val="FF0000"/>
                  </a:solidFill>
                </a:rPr>
                <a:t>from </a:t>
              </a:r>
              <a:r>
                <a:rPr lang="en-US" altLang="en-US" dirty="0">
                  <a:solidFill>
                    <a:srgbClr val="FF0000"/>
                  </a:solidFill>
                  <a:latin typeface="Courier New" pitchFamily="112" charset="0"/>
                </a:rPr>
                <a:t>Grade</a:t>
              </a:r>
              <a:r>
                <a:rPr lang="en-US" altLang="en-US" dirty="0">
                  <a:solidFill>
                    <a:srgbClr val="FF0000"/>
                  </a:solidFill>
                </a:rPr>
                <a:t> class using </a:t>
              </a:r>
            </a:p>
            <a:p>
              <a:pPr eaLnBrk="1" hangingPunct="1"/>
              <a:r>
                <a:rPr lang="en-US" altLang="en-US" dirty="0">
                  <a:solidFill>
                    <a:srgbClr val="FF0000"/>
                  </a:solidFill>
                  <a:latin typeface="Courier New" pitchFamily="112" charset="0"/>
                </a:rPr>
                <a:t>public</a:t>
              </a:r>
              <a:r>
                <a:rPr lang="en-US" altLang="en-US" dirty="0">
                  <a:solidFill>
                    <a:srgbClr val="FF0000"/>
                  </a:solidFill>
                </a:rPr>
                <a:t> class access, it looks like this:</a:t>
              </a:r>
            </a:p>
          </p:txBody>
        </p:sp>
        <p:sp>
          <p:nvSpPr>
            <p:cNvPr id="16" name="Text Box 13"/>
            <p:cNvSpPr txBox="1">
              <a:spLocks noChangeArrowheads="1"/>
            </p:cNvSpPr>
            <p:nvPr/>
          </p:nvSpPr>
          <p:spPr bwMode="auto">
            <a:xfrm>
              <a:off x="3360" y="2400"/>
              <a:ext cx="2208" cy="1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smtClean="0">
                  <a:latin typeface="Courier New" pitchFamily="112" charset="0"/>
                </a:rPr>
                <a:t>char </a:t>
              </a:r>
              <a:r>
                <a:rPr lang="en-US" altLang="en-US" b="1" dirty="0" err="1">
                  <a:latin typeface="Courier New" pitchFamily="112" charset="0"/>
                </a:rPr>
                <a:t>getLetter</a:t>
              </a:r>
              <a:r>
                <a:rPr lang="en-US" altLang="en-US" b="1" dirty="0">
                  <a:latin typeface="Courier New" pitchFamily="112" charset="0"/>
                </a:rPr>
                <a:t>();</a:t>
              </a:r>
            </a:p>
          </p:txBody>
        </p:sp>
        <p:sp>
          <p:nvSpPr>
            <p:cNvPr id="17" name="Rectangle 16"/>
            <p:cNvSpPr>
              <a:spLocks noChangeArrowheads="1"/>
            </p:cNvSpPr>
            <p:nvPr/>
          </p:nvSpPr>
          <p:spPr bwMode="auto">
            <a:xfrm>
              <a:off x="3360" y="2400"/>
              <a:ext cx="2064" cy="129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8" name="Line 15"/>
            <p:cNvSpPr>
              <a:spLocks noChangeShapeType="1"/>
            </p:cNvSpPr>
            <p:nvPr/>
          </p:nvSpPr>
          <p:spPr bwMode="auto">
            <a:xfrm>
              <a:off x="1536" y="3264"/>
              <a:ext cx="1584"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Tree>
    <p:extLst>
      <p:ext uri="{BB962C8B-B14F-4D97-AF65-F5344CB8AC3E}">
        <p14:creationId xmlns="" xmlns:p14="http://schemas.microsoft.com/office/powerpoint/2010/main" val="1496076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Inheritance vs. Access</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18</a:t>
            </a:fld>
            <a:endParaRPr lang="en-US"/>
          </a:p>
        </p:txBody>
      </p:sp>
      <p:grpSp>
        <p:nvGrpSpPr>
          <p:cNvPr id="3" name="Group 5"/>
          <p:cNvGrpSpPr>
            <a:grpSpLocks/>
          </p:cNvGrpSpPr>
          <p:nvPr/>
        </p:nvGrpSpPr>
        <p:grpSpPr bwMode="auto">
          <a:xfrm>
            <a:off x="334963" y="1600199"/>
            <a:ext cx="8474075" cy="4608514"/>
            <a:chOff x="230" y="960"/>
            <a:chExt cx="5338" cy="2903"/>
          </a:xfrm>
        </p:grpSpPr>
        <p:sp>
          <p:nvSpPr>
            <p:cNvPr id="7" name="Text Box 3"/>
            <p:cNvSpPr txBox="1">
              <a:spLocks noChangeArrowheads="1"/>
            </p:cNvSpPr>
            <p:nvPr/>
          </p:nvSpPr>
          <p:spPr bwMode="auto">
            <a:xfrm>
              <a:off x="230" y="1203"/>
              <a:ext cx="2114" cy="1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char letter;</a:t>
              </a:r>
            </a:p>
            <a:p>
              <a:pPr eaLnBrk="1" hangingPunct="1">
                <a:lnSpc>
                  <a:spcPct val="80000"/>
                </a:lnSpc>
              </a:pPr>
              <a:r>
                <a:rPr lang="en-US" altLang="en-US" b="1" dirty="0">
                  <a:latin typeface="Courier New" pitchFamily="112" charset="0"/>
                </a:rPr>
                <a:t>  float score;</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calcGrade</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dirty="0">
                  <a:latin typeface="Courier New" pitchFamily="112" charset="0"/>
                </a:rPr>
                <a:t>  char </a:t>
              </a:r>
              <a:r>
                <a:rPr lang="en-US" altLang="en-US" dirty="0" err="1">
                  <a:latin typeface="Courier New" pitchFamily="112" charset="0"/>
                </a:rPr>
                <a:t>getLetter</a:t>
              </a:r>
              <a:r>
                <a:rPr lang="en-US" altLang="en-US" dirty="0">
                  <a:latin typeface="Courier New" pitchFamily="112" charset="0"/>
                </a:rPr>
                <a:t>();</a:t>
              </a:r>
            </a:p>
          </p:txBody>
        </p:sp>
        <p:sp>
          <p:nvSpPr>
            <p:cNvPr id="8" name="Rectangle 7"/>
            <p:cNvSpPr>
              <a:spLocks noChangeArrowheads="1"/>
            </p:cNvSpPr>
            <p:nvPr/>
          </p:nvSpPr>
          <p:spPr bwMode="auto">
            <a:xfrm>
              <a:off x="240" y="1200"/>
              <a:ext cx="2016" cy="11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9" name="Text Box 6"/>
            <p:cNvSpPr txBox="1">
              <a:spLocks noChangeArrowheads="1"/>
            </p:cNvSpPr>
            <p:nvPr/>
          </p:nvSpPr>
          <p:spPr bwMode="auto">
            <a:xfrm>
              <a:off x="646" y="960"/>
              <a:ext cx="91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Grade</a:t>
              </a:r>
            </a:p>
          </p:txBody>
        </p:sp>
        <p:sp>
          <p:nvSpPr>
            <p:cNvPr id="10" name="Rectangle 9"/>
            <p:cNvSpPr>
              <a:spLocks noChangeArrowheads="1"/>
            </p:cNvSpPr>
            <p:nvPr/>
          </p:nvSpPr>
          <p:spPr bwMode="auto">
            <a:xfrm>
              <a:off x="240" y="960"/>
              <a:ext cx="201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1" name="Text Box 8"/>
            <p:cNvSpPr txBox="1">
              <a:spLocks noChangeArrowheads="1"/>
            </p:cNvSpPr>
            <p:nvPr/>
          </p:nvSpPr>
          <p:spPr bwMode="auto">
            <a:xfrm>
              <a:off x="3360" y="1200"/>
              <a:ext cx="1776" cy="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p:txBody>
        </p:sp>
        <p:sp>
          <p:nvSpPr>
            <p:cNvPr id="12" name="Rectangle 11"/>
            <p:cNvSpPr>
              <a:spLocks noChangeArrowheads="1"/>
            </p:cNvSpPr>
            <p:nvPr/>
          </p:nvSpPr>
          <p:spPr bwMode="auto">
            <a:xfrm>
              <a:off x="3360" y="1200"/>
              <a:ext cx="1872" cy="110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3" name="Rectangle 12"/>
            <p:cNvSpPr>
              <a:spLocks noChangeArrowheads="1"/>
            </p:cNvSpPr>
            <p:nvPr/>
          </p:nvSpPr>
          <p:spPr bwMode="auto">
            <a:xfrm>
              <a:off x="3360" y="960"/>
              <a:ext cx="1872"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4" name="Text Box 11"/>
            <p:cNvSpPr txBox="1">
              <a:spLocks noChangeArrowheads="1"/>
            </p:cNvSpPr>
            <p:nvPr/>
          </p:nvSpPr>
          <p:spPr bwMode="auto">
            <a:xfrm>
              <a:off x="576" y="2640"/>
              <a:ext cx="1968" cy="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solidFill>
                    <a:srgbClr val="002060"/>
                  </a:solidFill>
                </a:rPr>
                <a:t>When </a:t>
              </a:r>
              <a:r>
                <a:rPr lang="en-US" altLang="en-US" dirty="0">
                  <a:solidFill>
                    <a:srgbClr val="002060"/>
                  </a:solidFill>
                  <a:latin typeface="Courier New" pitchFamily="112" charset="0"/>
                </a:rPr>
                <a:t>Test</a:t>
              </a:r>
              <a:r>
                <a:rPr lang="en-US" altLang="en-US" dirty="0">
                  <a:solidFill>
                    <a:srgbClr val="002060"/>
                  </a:solidFill>
                </a:rPr>
                <a:t> class inherits</a:t>
              </a:r>
            </a:p>
            <a:p>
              <a:pPr eaLnBrk="1" hangingPunct="1"/>
              <a:r>
                <a:rPr lang="en-US" altLang="en-US" dirty="0">
                  <a:solidFill>
                    <a:srgbClr val="002060"/>
                  </a:solidFill>
                </a:rPr>
                <a:t>from </a:t>
              </a:r>
              <a:r>
                <a:rPr lang="en-US" altLang="en-US" dirty="0">
                  <a:solidFill>
                    <a:srgbClr val="002060"/>
                  </a:solidFill>
                  <a:latin typeface="Courier New" pitchFamily="112" charset="0"/>
                </a:rPr>
                <a:t>Grade</a:t>
              </a:r>
              <a:r>
                <a:rPr lang="en-US" altLang="en-US" dirty="0">
                  <a:solidFill>
                    <a:srgbClr val="002060"/>
                  </a:solidFill>
                </a:rPr>
                <a:t> class using </a:t>
              </a:r>
            </a:p>
            <a:p>
              <a:pPr eaLnBrk="1" hangingPunct="1"/>
              <a:r>
                <a:rPr lang="en-US" altLang="en-US" dirty="0">
                  <a:solidFill>
                    <a:srgbClr val="002060"/>
                  </a:solidFill>
                  <a:latin typeface="Courier New" pitchFamily="112" charset="0"/>
                </a:rPr>
                <a:t>protected</a:t>
              </a:r>
              <a:r>
                <a:rPr lang="en-US" altLang="en-US" dirty="0">
                  <a:solidFill>
                    <a:srgbClr val="002060"/>
                  </a:solidFill>
                </a:rPr>
                <a:t> class access, it looks like this</a:t>
              </a:r>
              <a:r>
                <a:rPr lang="en-US" altLang="en-US" dirty="0">
                  <a:solidFill>
                    <a:srgbClr val="7030A0"/>
                  </a:solidFill>
                </a:rPr>
                <a:t>:</a:t>
              </a:r>
            </a:p>
          </p:txBody>
        </p:sp>
        <p:sp>
          <p:nvSpPr>
            <p:cNvPr id="15" name="Text Box 12"/>
            <p:cNvSpPr txBox="1">
              <a:spLocks noChangeArrowheads="1"/>
            </p:cNvSpPr>
            <p:nvPr/>
          </p:nvSpPr>
          <p:spPr bwMode="auto">
            <a:xfrm>
              <a:off x="3360" y="2400"/>
              <a:ext cx="2208" cy="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a:p>
              <a:pPr eaLnBrk="1" hangingPunct="1">
                <a:lnSpc>
                  <a:spcPct val="80000"/>
                </a:lnSpc>
              </a:pPr>
              <a:r>
                <a:rPr lang="en-US" altLang="en-US" b="1" dirty="0">
                  <a:solidFill>
                    <a:srgbClr val="FF3399"/>
                  </a:solidFill>
                </a:rPr>
                <a:t>protected members:</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getLetter</a:t>
              </a:r>
              <a:r>
                <a:rPr lang="en-US" altLang="en-US" b="1" dirty="0">
                  <a:latin typeface="Courier New" pitchFamily="112" charset="0"/>
                </a:rPr>
                <a:t>();</a:t>
              </a:r>
            </a:p>
          </p:txBody>
        </p:sp>
        <p:sp>
          <p:nvSpPr>
            <p:cNvPr id="16" name="Rectangle 15"/>
            <p:cNvSpPr>
              <a:spLocks noChangeArrowheads="1"/>
            </p:cNvSpPr>
            <p:nvPr/>
          </p:nvSpPr>
          <p:spPr bwMode="auto">
            <a:xfrm>
              <a:off x="3360" y="2400"/>
              <a:ext cx="2064" cy="14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7" name="Line 14"/>
            <p:cNvSpPr>
              <a:spLocks noChangeShapeType="1"/>
            </p:cNvSpPr>
            <p:nvPr/>
          </p:nvSpPr>
          <p:spPr bwMode="auto">
            <a:xfrm>
              <a:off x="1536" y="3264"/>
              <a:ext cx="1584"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8" name="Text Box 15"/>
            <p:cNvSpPr txBox="1">
              <a:spLocks noChangeArrowheads="1"/>
            </p:cNvSpPr>
            <p:nvPr/>
          </p:nvSpPr>
          <p:spPr bwMode="auto">
            <a:xfrm>
              <a:off x="3264" y="960"/>
              <a:ext cx="206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Test : protected Grade</a:t>
              </a:r>
            </a:p>
          </p:txBody>
        </p:sp>
      </p:grpSp>
    </p:spTree>
    <p:extLst>
      <p:ext uri="{BB962C8B-B14F-4D97-AF65-F5344CB8AC3E}">
        <p14:creationId xmlns="" xmlns:p14="http://schemas.microsoft.com/office/powerpoint/2010/main" val="3541345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Inheritance vs. Access</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19</a:t>
            </a:fld>
            <a:endParaRPr lang="en-US"/>
          </a:p>
        </p:txBody>
      </p:sp>
      <p:grpSp>
        <p:nvGrpSpPr>
          <p:cNvPr id="3" name="Group 5"/>
          <p:cNvGrpSpPr>
            <a:grpSpLocks/>
          </p:cNvGrpSpPr>
          <p:nvPr/>
        </p:nvGrpSpPr>
        <p:grpSpPr bwMode="auto">
          <a:xfrm>
            <a:off x="334963" y="1679574"/>
            <a:ext cx="8474075" cy="4608514"/>
            <a:chOff x="230" y="960"/>
            <a:chExt cx="5338" cy="2903"/>
          </a:xfrm>
        </p:grpSpPr>
        <p:sp>
          <p:nvSpPr>
            <p:cNvPr id="7" name="Text Box 12"/>
            <p:cNvSpPr txBox="1">
              <a:spLocks noChangeArrowheads="1"/>
            </p:cNvSpPr>
            <p:nvPr/>
          </p:nvSpPr>
          <p:spPr bwMode="auto">
            <a:xfrm>
              <a:off x="3360" y="2400"/>
              <a:ext cx="2208" cy="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getLetter</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a:p>
              <a:pPr eaLnBrk="1" hangingPunct="1">
                <a:lnSpc>
                  <a:spcPct val="80000"/>
                </a:lnSpc>
              </a:pPr>
              <a:r>
                <a:rPr lang="en-US" altLang="en-US" dirty="0">
                  <a:latin typeface="Courier New" pitchFamily="112" charset="0"/>
                </a:rPr>
                <a:t>  </a:t>
              </a:r>
            </a:p>
          </p:txBody>
        </p:sp>
        <p:grpSp>
          <p:nvGrpSpPr>
            <p:cNvPr id="6" name="Group 7"/>
            <p:cNvGrpSpPr>
              <a:grpSpLocks/>
            </p:cNvGrpSpPr>
            <p:nvPr/>
          </p:nvGrpSpPr>
          <p:grpSpPr bwMode="auto">
            <a:xfrm>
              <a:off x="230" y="960"/>
              <a:ext cx="5194" cy="2736"/>
              <a:chOff x="230" y="960"/>
              <a:chExt cx="5194" cy="2736"/>
            </a:xfrm>
          </p:grpSpPr>
          <p:sp>
            <p:nvSpPr>
              <p:cNvPr id="9" name="Text Box 3"/>
              <p:cNvSpPr txBox="1">
                <a:spLocks noChangeArrowheads="1"/>
              </p:cNvSpPr>
              <p:nvPr/>
            </p:nvSpPr>
            <p:spPr bwMode="auto">
              <a:xfrm>
                <a:off x="230" y="1203"/>
                <a:ext cx="2114" cy="11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char letter;</a:t>
                </a:r>
              </a:p>
              <a:p>
                <a:pPr eaLnBrk="1" hangingPunct="1">
                  <a:lnSpc>
                    <a:spcPct val="80000"/>
                  </a:lnSpc>
                </a:pPr>
                <a:r>
                  <a:rPr lang="en-US" altLang="en-US" b="1" dirty="0">
                    <a:latin typeface="Courier New" pitchFamily="112" charset="0"/>
                  </a:rPr>
                  <a:t>  float score;</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calcGrade</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void </a:t>
                </a:r>
                <a:r>
                  <a:rPr lang="en-US" altLang="en-US" b="1" dirty="0" err="1">
                    <a:latin typeface="Courier New" pitchFamily="112" charset="0"/>
                  </a:rPr>
                  <a:t>setScore</a:t>
                </a:r>
                <a:r>
                  <a:rPr lang="en-US" altLang="en-US" b="1" dirty="0">
                    <a:latin typeface="Courier New" pitchFamily="112" charset="0"/>
                  </a:rPr>
                  <a:t>(float);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getScore</a:t>
                </a:r>
                <a:r>
                  <a:rPr lang="en-US" altLang="en-US" b="1" dirty="0">
                    <a:latin typeface="Courier New" pitchFamily="112" charset="0"/>
                  </a:rPr>
                  <a:t>();</a:t>
                </a:r>
              </a:p>
              <a:p>
                <a:pPr eaLnBrk="1" hangingPunct="1">
                  <a:lnSpc>
                    <a:spcPct val="80000"/>
                  </a:lnSpc>
                </a:pPr>
                <a:r>
                  <a:rPr lang="en-US" altLang="en-US" b="1" dirty="0">
                    <a:latin typeface="Courier New" pitchFamily="112" charset="0"/>
                  </a:rPr>
                  <a:t>  char </a:t>
                </a:r>
                <a:r>
                  <a:rPr lang="en-US" altLang="en-US" b="1" dirty="0" err="1">
                    <a:latin typeface="Courier New" pitchFamily="112" charset="0"/>
                  </a:rPr>
                  <a:t>getLetter</a:t>
                </a:r>
                <a:r>
                  <a:rPr lang="en-US" altLang="en-US" b="1" dirty="0">
                    <a:latin typeface="Courier New" pitchFamily="112" charset="0"/>
                  </a:rPr>
                  <a:t>();</a:t>
                </a:r>
              </a:p>
            </p:txBody>
          </p:sp>
          <p:sp>
            <p:nvSpPr>
              <p:cNvPr id="10" name="Rectangle 9"/>
              <p:cNvSpPr>
                <a:spLocks noChangeArrowheads="1"/>
              </p:cNvSpPr>
              <p:nvPr/>
            </p:nvSpPr>
            <p:spPr bwMode="auto">
              <a:xfrm>
                <a:off x="240" y="1200"/>
                <a:ext cx="2016" cy="115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1" name="Text Box 6"/>
              <p:cNvSpPr txBox="1">
                <a:spLocks noChangeArrowheads="1"/>
              </p:cNvSpPr>
              <p:nvPr/>
            </p:nvSpPr>
            <p:spPr bwMode="auto">
              <a:xfrm>
                <a:off x="646" y="960"/>
                <a:ext cx="91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Grade</a:t>
                </a:r>
              </a:p>
            </p:txBody>
          </p:sp>
          <p:sp>
            <p:nvSpPr>
              <p:cNvPr id="12" name="Rectangle 11"/>
              <p:cNvSpPr>
                <a:spLocks noChangeArrowheads="1"/>
              </p:cNvSpPr>
              <p:nvPr/>
            </p:nvSpPr>
            <p:spPr bwMode="auto">
              <a:xfrm>
                <a:off x="240" y="960"/>
                <a:ext cx="201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3" name="Text Box 8"/>
              <p:cNvSpPr txBox="1">
                <a:spLocks noChangeArrowheads="1"/>
              </p:cNvSpPr>
              <p:nvPr/>
            </p:nvSpPr>
            <p:spPr bwMode="auto">
              <a:xfrm>
                <a:off x="3360" y="1200"/>
                <a:ext cx="1776" cy="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lnSpc>
                    <a:spcPct val="80000"/>
                  </a:lnSpc>
                </a:pPr>
                <a:r>
                  <a:rPr lang="en-US" altLang="en-US" b="1" dirty="0">
                    <a:solidFill>
                      <a:srgbClr val="FF3399"/>
                    </a:solidFill>
                  </a:rPr>
                  <a:t>private members:</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numQuestions</a:t>
                </a:r>
                <a:r>
                  <a:rPr lang="en-US" altLang="en-US" b="1" dirty="0">
                    <a:latin typeface="Courier New" pitchFamily="112" charset="0"/>
                  </a:rPr>
                  <a:t>;</a:t>
                </a:r>
              </a:p>
              <a:p>
                <a:pPr eaLnBrk="1" hangingPunct="1">
                  <a:lnSpc>
                    <a:spcPct val="80000"/>
                  </a:lnSpc>
                </a:pPr>
                <a:r>
                  <a:rPr lang="en-US" altLang="en-US" b="1" dirty="0">
                    <a:latin typeface="Courier New" pitchFamily="112" charset="0"/>
                  </a:rPr>
                  <a:t>  float </a:t>
                </a:r>
                <a:r>
                  <a:rPr lang="en-US" altLang="en-US" b="1" dirty="0" err="1">
                    <a:latin typeface="Courier New" pitchFamily="112" charset="0"/>
                  </a:rPr>
                  <a:t>pointsEach</a:t>
                </a:r>
                <a:r>
                  <a:rPr lang="en-US" altLang="en-US" b="1" dirty="0">
                    <a:latin typeface="Courier New" pitchFamily="112" charset="0"/>
                  </a:rPr>
                  <a:t>;</a:t>
                </a:r>
              </a:p>
              <a:p>
                <a:pPr eaLnBrk="1" hangingPunct="1">
                  <a:lnSpc>
                    <a:spcPct val="80000"/>
                  </a:lnSpc>
                </a:pP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numMissed</a:t>
                </a:r>
                <a:r>
                  <a:rPr lang="en-US" altLang="en-US" b="1" dirty="0">
                    <a:latin typeface="Courier New" pitchFamily="112" charset="0"/>
                  </a:rPr>
                  <a:t>;</a:t>
                </a:r>
              </a:p>
              <a:p>
                <a:pPr eaLnBrk="1" hangingPunct="1">
                  <a:lnSpc>
                    <a:spcPct val="80000"/>
                  </a:lnSpc>
                </a:pPr>
                <a:r>
                  <a:rPr lang="en-US" altLang="en-US" b="1" dirty="0">
                    <a:solidFill>
                      <a:srgbClr val="FF3399"/>
                    </a:solidFill>
                  </a:rPr>
                  <a:t>public members:</a:t>
                </a:r>
              </a:p>
              <a:p>
                <a:pPr eaLnBrk="1" hangingPunct="1">
                  <a:lnSpc>
                    <a:spcPct val="80000"/>
                  </a:lnSpc>
                </a:pPr>
                <a:r>
                  <a:rPr lang="en-US" altLang="en-US" b="1" dirty="0">
                    <a:latin typeface="Courier New" pitchFamily="112" charset="0"/>
                  </a:rPr>
                  <a:t>  Test(</a:t>
                </a:r>
                <a:r>
                  <a:rPr lang="en-US" altLang="en-US" b="1" dirty="0" err="1">
                    <a:latin typeface="Courier New" pitchFamily="112" charset="0"/>
                  </a:rPr>
                  <a:t>int</a:t>
                </a:r>
                <a:r>
                  <a:rPr lang="en-US" altLang="en-US" b="1" dirty="0">
                    <a:latin typeface="Courier New" pitchFamily="112" charset="0"/>
                  </a:rPr>
                  <a:t>, </a:t>
                </a:r>
                <a:r>
                  <a:rPr lang="en-US" altLang="en-US" b="1" dirty="0" err="1">
                    <a:latin typeface="Courier New" pitchFamily="112" charset="0"/>
                  </a:rPr>
                  <a:t>int</a:t>
                </a:r>
                <a:r>
                  <a:rPr lang="en-US" altLang="en-US" b="1" dirty="0">
                    <a:latin typeface="Courier New" pitchFamily="112" charset="0"/>
                  </a:rPr>
                  <a:t>);</a:t>
                </a:r>
              </a:p>
            </p:txBody>
          </p:sp>
          <p:sp>
            <p:nvSpPr>
              <p:cNvPr id="14" name="Rectangle 13"/>
              <p:cNvSpPr>
                <a:spLocks noChangeArrowheads="1"/>
              </p:cNvSpPr>
              <p:nvPr/>
            </p:nvSpPr>
            <p:spPr bwMode="auto">
              <a:xfrm>
                <a:off x="3360" y="1200"/>
                <a:ext cx="1776" cy="110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5" name="Rectangle 14"/>
              <p:cNvSpPr>
                <a:spLocks noChangeArrowheads="1"/>
              </p:cNvSpPr>
              <p:nvPr/>
            </p:nvSpPr>
            <p:spPr bwMode="auto">
              <a:xfrm>
                <a:off x="3360" y="960"/>
                <a:ext cx="1776" cy="2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6" name="Text Box 11"/>
              <p:cNvSpPr txBox="1">
                <a:spLocks noChangeArrowheads="1"/>
              </p:cNvSpPr>
              <p:nvPr/>
            </p:nvSpPr>
            <p:spPr bwMode="auto">
              <a:xfrm>
                <a:off x="576" y="2640"/>
                <a:ext cx="1968" cy="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altLang="en-US" dirty="0">
                    <a:solidFill>
                      <a:srgbClr val="FF0000"/>
                    </a:solidFill>
                  </a:rPr>
                  <a:t>When </a:t>
                </a:r>
                <a:r>
                  <a:rPr lang="en-US" altLang="en-US" dirty="0">
                    <a:solidFill>
                      <a:srgbClr val="FF0000"/>
                    </a:solidFill>
                    <a:latin typeface="Courier New" pitchFamily="112" charset="0"/>
                  </a:rPr>
                  <a:t>Test</a:t>
                </a:r>
                <a:r>
                  <a:rPr lang="en-US" altLang="en-US" dirty="0">
                    <a:solidFill>
                      <a:srgbClr val="FF0000"/>
                    </a:solidFill>
                  </a:rPr>
                  <a:t> class inherits</a:t>
                </a:r>
              </a:p>
              <a:p>
                <a:pPr eaLnBrk="1" hangingPunct="1"/>
                <a:r>
                  <a:rPr lang="en-US" altLang="en-US" dirty="0">
                    <a:solidFill>
                      <a:srgbClr val="FF0000"/>
                    </a:solidFill>
                  </a:rPr>
                  <a:t>from </a:t>
                </a:r>
                <a:r>
                  <a:rPr lang="en-US" altLang="en-US" dirty="0">
                    <a:solidFill>
                      <a:srgbClr val="FF0000"/>
                    </a:solidFill>
                    <a:latin typeface="Courier New" pitchFamily="112" charset="0"/>
                  </a:rPr>
                  <a:t>Grade</a:t>
                </a:r>
                <a:r>
                  <a:rPr lang="en-US" altLang="en-US" dirty="0">
                    <a:solidFill>
                      <a:srgbClr val="FF0000"/>
                    </a:solidFill>
                  </a:rPr>
                  <a:t> class using </a:t>
                </a:r>
              </a:p>
              <a:p>
                <a:pPr eaLnBrk="1" hangingPunct="1"/>
                <a:r>
                  <a:rPr lang="en-US" altLang="en-US" dirty="0">
                    <a:solidFill>
                      <a:srgbClr val="FF0000"/>
                    </a:solidFill>
                    <a:latin typeface="Courier New" pitchFamily="112" charset="0"/>
                  </a:rPr>
                  <a:t>private</a:t>
                </a:r>
                <a:r>
                  <a:rPr lang="en-US" altLang="en-US" dirty="0">
                    <a:solidFill>
                      <a:srgbClr val="FF0000"/>
                    </a:solidFill>
                  </a:rPr>
                  <a:t> class access, it looks like this</a:t>
                </a:r>
                <a:r>
                  <a:rPr lang="en-US" altLang="en-US" dirty="0">
                    <a:solidFill>
                      <a:srgbClr val="FF3399"/>
                    </a:solidFill>
                  </a:rPr>
                  <a:t>:</a:t>
                </a:r>
              </a:p>
            </p:txBody>
          </p:sp>
          <p:sp>
            <p:nvSpPr>
              <p:cNvPr id="17" name="Rectangle 16"/>
              <p:cNvSpPr>
                <a:spLocks noChangeArrowheads="1"/>
              </p:cNvSpPr>
              <p:nvPr/>
            </p:nvSpPr>
            <p:spPr bwMode="auto">
              <a:xfrm>
                <a:off x="3360" y="2400"/>
                <a:ext cx="2064" cy="129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endParaRPr lang="en-US" altLang="en-US"/>
              </a:p>
            </p:txBody>
          </p:sp>
          <p:sp>
            <p:nvSpPr>
              <p:cNvPr id="18" name="Line 14"/>
              <p:cNvSpPr>
                <a:spLocks noChangeShapeType="1"/>
              </p:cNvSpPr>
              <p:nvPr/>
            </p:nvSpPr>
            <p:spPr bwMode="auto">
              <a:xfrm>
                <a:off x="1536" y="3264"/>
                <a:ext cx="1584"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9" name="Text Box 15"/>
              <p:cNvSpPr txBox="1">
                <a:spLocks noChangeArrowheads="1"/>
              </p:cNvSpPr>
              <p:nvPr/>
            </p:nvSpPr>
            <p:spPr bwMode="auto">
              <a:xfrm>
                <a:off x="3216" y="960"/>
                <a:ext cx="206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altLang="en-US"/>
                  <a:t>class Test : private Grade</a:t>
                </a:r>
              </a:p>
            </p:txBody>
          </p:sp>
        </p:grpSp>
      </p:grpSp>
    </p:spTree>
    <p:extLst>
      <p:ext uri="{BB962C8B-B14F-4D97-AF65-F5344CB8AC3E}">
        <p14:creationId xmlns="" xmlns:p14="http://schemas.microsoft.com/office/powerpoint/2010/main" val="3444911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Autofit/>
          </a:bodyPr>
          <a:lstStyle/>
          <a:p>
            <a:r>
              <a:rPr lang="en-IN" sz="3000" b="1" dirty="0" smtClean="0"/>
              <a:t>Inherit Definition </a:t>
            </a:r>
            <a:r>
              <a:rPr lang="en-IN" sz="3000" dirty="0" smtClean="0"/>
              <a:t>- </a:t>
            </a:r>
          </a:p>
          <a:p>
            <a:pPr algn="just">
              <a:buNone/>
            </a:pPr>
            <a:r>
              <a:rPr lang="en-IN" sz="3000" dirty="0" smtClean="0"/>
              <a:t>	Derive quality and characteristics from parents or ancestors. Like you inherit features of your parents.</a:t>
            </a:r>
          </a:p>
          <a:p>
            <a:r>
              <a:rPr lang="en-IN" sz="3000" b="1" dirty="0" smtClean="0"/>
              <a:t>Example:</a:t>
            </a:r>
            <a:r>
              <a:rPr lang="en-IN" sz="3000" dirty="0" smtClean="0"/>
              <a:t> </a:t>
            </a:r>
          </a:p>
          <a:p>
            <a:pPr>
              <a:buNone/>
            </a:pPr>
            <a:r>
              <a:rPr lang="en-IN" sz="3000" dirty="0" smtClean="0">
                <a:solidFill>
                  <a:srgbClr val="FF0000"/>
                </a:solidFill>
              </a:rPr>
              <a:t>	"She had inherited the beauty of her mother"</a:t>
            </a:r>
          </a:p>
          <a:p>
            <a:r>
              <a:rPr lang="en-IN" sz="3000" dirty="0" smtClean="0"/>
              <a:t>Inheritance in Object Oriented Programming can be described as a process of creating new classes from existing classes.</a:t>
            </a:r>
          </a:p>
        </p:txBody>
      </p:sp>
      <p:sp>
        <p:nvSpPr>
          <p:cNvPr id="5" name="Slide Number Placeholder 4"/>
          <p:cNvSpPr>
            <a:spLocks noGrp="1"/>
          </p:cNvSpPr>
          <p:nvPr>
            <p:ph type="sldNum" sz="quarter" idx="12"/>
          </p:nvPr>
        </p:nvSpPr>
        <p:spPr/>
        <p:txBody>
          <a:bodyPr/>
          <a:lstStyle/>
          <a:p>
            <a:fld id="{1FFC834F-BCAD-4C47-9DE1-3D1137B00E0E}" type="slidenum">
              <a:rPr lang="en-US" smtClean="0"/>
              <a:pPr/>
              <a:t>2</a:t>
            </a:fld>
            <a:endParaRPr lang="en-US"/>
          </a:p>
        </p:txBody>
      </p:sp>
    </p:spTree>
    <p:extLst>
      <p:ext uri="{BB962C8B-B14F-4D97-AF65-F5344CB8AC3E}">
        <p14:creationId xmlns="" xmlns:p14="http://schemas.microsoft.com/office/powerpoint/2010/main" val="4213752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Does a Child Have?</a:t>
            </a:r>
            <a:endParaRPr lang="en-US" dirty="0"/>
          </a:p>
        </p:txBody>
      </p:sp>
      <p:sp>
        <p:nvSpPr>
          <p:cNvPr id="3" name="Content Placeholder 2"/>
          <p:cNvSpPr>
            <a:spLocks noGrp="1"/>
          </p:cNvSpPr>
          <p:nvPr>
            <p:ph idx="1"/>
          </p:nvPr>
        </p:nvSpPr>
        <p:spPr/>
        <p:txBody>
          <a:bodyPr/>
          <a:lstStyle/>
          <a:p>
            <a:pPr lvl="0" fontAlgn="base">
              <a:lnSpc>
                <a:spcPct val="90000"/>
              </a:lnSpc>
              <a:spcAft>
                <a:spcPct val="0"/>
              </a:spcAft>
              <a:buNone/>
            </a:pPr>
            <a:r>
              <a:rPr lang="en-US" altLang="en-US" kern="0" dirty="0">
                <a:solidFill>
                  <a:srgbClr val="000000"/>
                </a:solidFill>
                <a:latin typeface="+mj-lt"/>
                <a:cs typeface="Arial"/>
              </a:rPr>
              <a:t>An object of the derived class has:</a:t>
            </a:r>
          </a:p>
          <a:p>
            <a:pPr lvl="0" fontAlgn="base">
              <a:lnSpc>
                <a:spcPct val="90000"/>
              </a:lnSpc>
              <a:spcAft>
                <a:spcPct val="0"/>
              </a:spcAft>
              <a:buFontTx/>
              <a:buChar char="•"/>
            </a:pPr>
            <a:r>
              <a:rPr lang="en-US" altLang="en-US" kern="0" dirty="0">
                <a:solidFill>
                  <a:srgbClr val="FF0000"/>
                </a:solidFill>
                <a:latin typeface="+mj-lt"/>
                <a:cs typeface="Arial"/>
              </a:rPr>
              <a:t>all members defined in child class</a:t>
            </a:r>
          </a:p>
          <a:p>
            <a:pPr lvl="0" fontAlgn="base">
              <a:lnSpc>
                <a:spcPct val="90000"/>
              </a:lnSpc>
              <a:spcAft>
                <a:spcPct val="0"/>
              </a:spcAft>
              <a:buFontTx/>
              <a:buChar char="•"/>
            </a:pPr>
            <a:r>
              <a:rPr lang="en-US" altLang="en-US" kern="0" dirty="0">
                <a:solidFill>
                  <a:srgbClr val="FF0000"/>
                </a:solidFill>
                <a:latin typeface="+mj-lt"/>
                <a:cs typeface="Arial"/>
              </a:rPr>
              <a:t>all members declared in parent class</a:t>
            </a:r>
            <a:r>
              <a:rPr lang="en-US" altLang="en-US" kern="0" dirty="0">
                <a:solidFill>
                  <a:srgbClr val="000000"/>
                </a:solidFill>
                <a:latin typeface="+mj-lt"/>
                <a:cs typeface="Arial"/>
              </a:rPr>
              <a:t/>
            </a:r>
            <a:br>
              <a:rPr lang="en-US" altLang="en-US" kern="0" dirty="0">
                <a:solidFill>
                  <a:srgbClr val="000000"/>
                </a:solidFill>
                <a:latin typeface="+mj-lt"/>
                <a:cs typeface="Arial"/>
              </a:rPr>
            </a:br>
            <a:endParaRPr lang="en-US" altLang="en-US" kern="0" dirty="0">
              <a:solidFill>
                <a:srgbClr val="000000"/>
              </a:solidFill>
              <a:latin typeface="+mj-lt"/>
              <a:cs typeface="Arial"/>
            </a:endParaRPr>
          </a:p>
          <a:p>
            <a:pPr lvl="0" fontAlgn="base">
              <a:lnSpc>
                <a:spcPct val="90000"/>
              </a:lnSpc>
              <a:spcAft>
                <a:spcPct val="0"/>
              </a:spcAft>
              <a:buNone/>
            </a:pPr>
            <a:r>
              <a:rPr lang="en-US" altLang="en-US" kern="0" dirty="0">
                <a:solidFill>
                  <a:srgbClr val="000000"/>
                </a:solidFill>
                <a:latin typeface="+mj-lt"/>
                <a:cs typeface="Arial"/>
              </a:rPr>
              <a:t>An object of the derived class can use:</a:t>
            </a:r>
          </a:p>
          <a:p>
            <a:pPr lvl="0" fontAlgn="base">
              <a:lnSpc>
                <a:spcPct val="90000"/>
              </a:lnSpc>
              <a:spcAft>
                <a:spcPct val="0"/>
              </a:spcAft>
              <a:buFontTx/>
              <a:buChar char="•"/>
            </a:pPr>
            <a:r>
              <a:rPr lang="en-US" altLang="en-US" kern="0" dirty="0">
                <a:solidFill>
                  <a:srgbClr val="FF0000"/>
                </a:solidFill>
                <a:latin typeface="+mj-lt"/>
                <a:cs typeface="Arial"/>
              </a:rPr>
              <a:t>all public members defined in child class</a:t>
            </a:r>
          </a:p>
          <a:p>
            <a:pPr lvl="0" fontAlgn="base">
              <a:lnSpc>
                <a:spcPct val="90000"/>
              </a:lnSpc>
              <a:spcAft>
                <a:spcPct val="0"/>
              </a:spcAft>
              <a:buFontTx/>
              <a:buChar char="•"/>
            </a:pPr>
            <a:r>
              <a:rPr lang="en-US" altLang="en-US" kern="0" dirty="0">
                <a:solidFill>
                  <a:srgbClr val="FF0000"/>
                </a:solidFill>
                <a:latin typeface="+mj-lt"/>
                <a:cs typeface="Arial"/>
              </a:rPr>
              <a:t>all public members defined in parent class</a:t>
            </a:r>
          </a:p>
          <a:p>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20</a:t>
            </a:fld>
            <a:endParaRPr lang="en-US"/>
          </a:p>
        </p:txBody>
      </p:sp>
    </p:spTree>
    <p:extLst>
      <p:ext uri="{BB962C8B-B14F-4D97-AF65-F5344CB8AC3E}">
        <p14:creationId xmlns="" xmlns:p14="http://schemas.microsoft.com/office/powerpoint/2010/main" val="3830546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Inheritance</a:t>
            </a: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21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85786" y="1214422"/>
            <a:ext cx="7786742" cy="464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068960"/>
            <a:ext cx="8229600" cy="1143000"/>
          </a:xfrm>
        </p:spPr>
        <p:txBody>
          <a:bodyPr/>
          <a:lstStyle/>
          <a:p>
            <a:r>
              <a:rPr lang="en-IN" dirty="0" smtClean="0"/>
              <a:t>Thanks</a:t>
            </a: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Inheritance</a:t>
            </a: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23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85786" y="1214422"/>
            <a:ext cx="7786742" cy="464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 Inheritance</a:t>
            </a:r>
            <a:endParaRPr lang="en-US" dirty="0"/>
          </a:p>
        </p:txBody>
      </p:sp>
      <p:sp>
        <p:nvSpPr>
          <p:cNvPr id="3" name="Content Placeholder 2"/>
          <p:cNvSpPr>
            <a:spLocks noGrp="1"/>
          </p:cNvSpPr>
          <p:nvPr>
            <p:ph idx="1"/>
          </p:nvPr>
        </p:nvSpPr>
        <p:spPr>
          <a:xfrm>
            <a:off x="467544" y="1268760"/>
            <a:ext cx="8229600" cy="5256584"/>
          </a:xfrm>
        </p:spPr>
        <p:txBody>
          <a:bodyPr/>
          <a:lstStyle/>
          <a:p>
            <a:pPr algn="just"/>
            <a:r>
              <a:rPr lang="en-IN" b="1" dirty="0" smtClean="0"/>
              <a:t>Single Inheritance:</a:t>
            </a:r>
            <a:r>
              <a:rPr lang="en-IN" dirty="0" smtClean="0"/>
              <a:t> It is the inheritance hierarchy wherein one derived class inherits from one base class.</a:t>
            </a:r>
          </a:p>
        </p:txBody>
      </p:sp>
      <p:sp>
        <p:nvSpPr>
          <p:cNvPr id="5" name="Slide Number Placeholder 4"/>
          <p:cNvSpPr>
            <a:spLocks noGrp="1"/>
          </p:cNvSpPr>
          <p:nvPr>
            <p:ph type="sldNum" sz="quarter" idx="12"/>
          </p:nvPr>
        </p:nvSpPr>
        <p:spPr/>
        <p:txBody>
          <a:bodyPr/>
          <a:lstStyle/>
          <a:p>
            <a:fld id="{1FFC834F-BCAD-4C47-9DE1-3D1137B00E0E}" type="slidenum">
              <a:rPr lang="en-US" smtClean="0"/>
              <a:pPr/>
              <a:t>24</a:t>
            </a:fld>
            <a:endParaRPr lang="en-US"/>
          </a:p>
        </p:txBody>
      </p:sp>
      <p:pic>
        <p:nvPicPr>
          <p:cNvPr id="1026" name="Picture 2" descr="C:\Users\Admin\Desktop\Single_Inheritance.PNG"/>
          <p:cNvPicPr>
            <a:picLocks noChangeAspect="1" noChangeArrowheads="1"/>
          </p:cNvPicPr>
          <p:nvPr/>
        </p:nvPicPr>
        <p:blipFill>
          <a:blip r:embed="rId2" cstate="print"/>
          <a:srcRect/>
          <a:stretch>
            <a:fillRect/>
          </a:stretch>
        </p:blipFill>
        <p:spPr bwMode="auto">
          <a:xfrm>
            <a:off x="1763688" y="2924944"/>
            <a:ext cx="5897563" cy="2628900"/>
          </a:xfrm>
          <a:prstGeom prst="rect">
            <a:avLst/>
          </a:prstGeom>
          <a:noFill/>
        </p:spPr>
      </p:pic>
    </p:spTree>
    <p:extLst>
      <p:ext uri="{BB962C8B-B14F-4D97-AF65-F5344CB8AC3E}">
        <p14:creationId xmlns="" xmlns:p14="http://schemas.microsoft.com/office/powerpoint/2010/main" val="932882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Single Inheritance Syntax</a:t>
            </a:r>
            <a:endParaRPr lang="en-US" dirty="0"/>
          </a:p>
        </p:txBody>
      </p:sp>
      <p:pic>
        <p:nvPicPr>
          <p:cNvPr id="6" name="Content Placeholder 5" descr="Single_Syntax.PNG"/>
          <p:cNvPicPr>
            <a:picLocks noGrp="1" noChangeAspect="1"/>
          </p:cNvPicPr>
          <p:nvPr>
            <p:ph idx="1"/>
          </p:nvPr>
        </p:nvPicPr>
        <p:blipFill>
          <a:blip r:embed="rId2" cstate="print"/>
          <a:stretch>
            <a:fillRect/>
          </a:stretch>
        </p:blipFill>
        <p:spPr>
          <a:xfrm>
            <a:off x="1403648" y="2060848"/>
            <a:ext cx="6264696" cy="3312367"/>
          </a:xfrm>
        </p:spPr>
      </p:pic>
      <p:sp>
        <p:nvSpPr>
          <p:cNvPr id="5" name="Slide Number Placeholder 4"/>
          <p:cNvSpPr>
            <a:spLocks noGrp="1"/>
          </p:cNvSpPr>
          <p:nvPr>
            <p:ph type="sldNum" sz="quarter" idx="12"/>
          </p:nvPr>
        </p:nvSpPr>
        <p:spPr/>
        <p:txBody>
          <a:bodyPr/>
          <a:lstStyle/>
          <a:p>
            <a:fld id="{1FFC834F-BCAD-4C47-9DE1-3D1137B00E0E}" type="slidenum">
              <a:rPr lang="en-US" smtClean="0"/>
              <a:pPr/>
              <a:t>25</a:t>
            </a:fld>
            <a:endParaRPr lang="en-US"/>
          </a:p>
        </p:txBody>
      </p:sp>
    </p:spTree>
    <p:extLst>
      <p:ext uri="{BB962C8B-B14F-4D97-AF65-F5344CB8AC3E}">
        <p14:creationId xmlns="" xmlns:p14="http://schemas.microsoft.com/office/powerpoint/2010/main" val="932882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34082"/>
          </a:xfrm>
        </p:spPr>
        <p:txBody>
          <a:bodyPr>
            <a:normAutofit fontScale="90000"/>
          </a:bodyPr>
          <a:lstStyle/>
          <a:p>
            <a:r>
              <a:rPr lang="en-IN" dirty="0" smtClean="0"/>
              <a:t>Single Inheritance Example</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26</a:t>
            </a:fld>
            <a:endParaRPr lang="en-US"/>
          </a:p>
        </p:txBody>
      </p:sp>
      <p:sp>
        <p:nvSpPr>
          <p:cNvPr id="7" name="Content Placeholder 6"/>
          <p:cNvSpPr>
            <a:spLocks noGrp="1"/>
          </p:cNvSpPr>
          <p:nvPr>
            <p:ph idx="1"/>
          </p:nvPr>
        </p:nvSpPr>
        <p:spPr>
          <a:xfrm>
            <a:off x="539552" y="836712"/>
            <a:ext cx="8229600" cy="5544616"/>
          </a:xfrm>
        </p:spPr>
        <p:txBody>
          <a:bodyPr>
            <a:normAutofit fontScale="32500" lnSpcReduction="20000"/>
          </a:bodyPr>
          <a:lstStyle/>
          <a:p>
            <a:pPr marL="514350" indent="-514350">
              <a:buFont typeface="+mj-lt"/>
              <a:buAutoNum type="arabicPeriod"/>
            </a:pPr>
            <a:r>
              <a:rPr lang="en-US" sz="4900" b="1" dirty="0" smtClean="0"/>
              <a:t>#include &lt;</a:t>
            </a:r>
            <a:r>
              <a:rPr lang="en-US" sz="4900" b="1" dirty="0" err="1" smtClean="0"/>
              <a:t>iostream.h</a:t>
            </a:r>
            <a:r>
              <a:rPr lang="en-US" sz="4900" b="1" dirty="0" smtClean="0"/>
              <a:t>&gt;</a:t>
            </a:r>
          </a:p>
          <a:p>
            <a:pPr marL="514350" indent="-514350">
              <a:buFont typeface="+mj-lt"/>
              <a:buAutoNum type="arabicPeriod"/>
            </a:pPr>
            <a:r>
              <a:rPr lang="en-US" sz="4900" b="1" dirty="0" smtClean="0"/>
              <a:t>using namespace std;</a:t>
            </a:r>
          </a:p>
          <a:p>
            <a:pPr marL="514350" indent="-514350">
              <a:buFont typeface="+mj-lt"/>
              <a:buAutoNum type="arabicPeriod"/>
            </a:pPr>
            <a:r>
              <a:rPr lang="en-US" sz="4900" b="1" dirty="0" smtClean="0"/>
              <a:t>class Shape {                                                                           Output </a:t>
            </a:r>
          </a:p>
          <a:p>
            <a:pPr marL="514350" indent="-514350">
              <a:buFont typeface="+mj-lt"/>
              <a:buAutoNum type="arabicPeriod"/>
            </a:pPr>
            <a:r>
              <a:rPr lang="en-US" sz="4900" b="1" dirty="0" smtClean="0"/>
              <a:t>protected:</a:t>
            </a:r>
          </a:p>
          <a:p>
            <a:pPr marL="514350" indent="-514350">
              <a:buFont typeface="+mj-lt"/>
              <a:buAutoNum type="arabicPeriod"/>
            </a:pPr>
            <a:r>
              <a:rPr lang="en-US" sz="4900" b="1" dirty="0" smtClean="0"/>
              <a:t>                  </a:t>
            </a:r>
            <a:r>
              <a:rPr lang="en-US" sz="4900" b="1" dirty="0" err="1" smtClean="0"/>
              <a:t>int</a:t>
            </a:r>
            <a:r>
              <a:rPr lang="en-US" sz="4900" b="1" dirty="0" smtClean="0"/>
              <a:t> width;                                                               </a:t>
            </a:r>
          </a:p>
          <a:p>
            <a:pPr marL="514350" indent="-514350">
              <a:buFont typeface="+mj-lt"/>
              <a:buAutoNum type="arabicPeriod"/>
            </a:pPr>
            <a:r>
              <a:rPr lang="en-US" sz="4900" b="1" dirty="0" smtClean="0"/>
              <a:t>                  </a:t>
            </a:r>
            <a:r>
              <a:rPr lang="en-US" sz="4900" b="1" dirty="0" err="1" smtClean="0"/>
              <a:t>int</a:t>
            </a:r>
            <a:r>
              <a:rPr lang="en-US" sz="4900" b="1" dirty="0" smtClean="0"/>
              <a:t> height;</a:t>
            </a:r>
          </a:p>
          <a:p>
            <a:pPr marL="514350" indent="-514350">
              <a:buFont typeface="+mj-lt"/>
              <a:buAutoNum type="arabicPeriod"/>
            </a:pPr>
            <a:r>
              <a:rPr lang="en-US" sz="4900" b="1" dirty="0" smtClean="0"/>
              <a:t>public:</a:t>
            </a:r>
          </a:p>
          <a:p>
            <a:pPr marL="514350" indent="-514350">
              <a:buFont typeface="+mj-lt"/>
              <a:buAutoNum type="arabicPeriod"/>
            </a:pPr>
            <a:r>
              <a:rPr lang="en-US" sz="4900" b="1" dirty="0" smtClean="0"/>
              <a:t>      void </a:t>
            </a:r>
            <a:r>
              <a:rPr lang="en-US" sz="4900" b="1" dirty="0" err="1" smtClean="0"/>
              <a:t>setWidth</a:t>
            </a:r>
            <a:r>
              <a:rPr lang="en-US" sz="4900" b="1" dirty="0" smtClean="0"/>
              <a:t>(</a:t>
            </a:r>
            <a:r>
              <a:rPr lang="en-US" sz="4900" b="1" dirty="0" err="1" smtClean="0"/>
              <a:t>int</a:t>
            </a:r>
            <a:r>
              <a:rPr lang="en-US" sz="4900" b="1" dirty="0" smtClean="0"/>
              <a:t> w) {</a:t>
            </a:r>
          </a:p>
          <a:p>
            <a:pPr marL="514350" indent="-514350">
              <a:buFont typeface="+mj-lt"/>
              <a:buAutoNum type="arabicPeriod"/>
            </a:pPr>
            <a:r>
              <a:rPr lang="en-US" sz="4900" b="1" dirty="0" smtClean="0"/>
              <a:t>                    width = w;    }</a:t>
            </a:r>
          </a:p>
          <a:p>
            <a:pPr marL="514350" indent="-514350">
              <a:buFont typeface="+mj-lt"/>
              <a:buAutoNum type="arabicPeriod"/>
            </a:pPr>
            <a:r>
              <a:rPr lang="en-US" sz="4900" b="1" dirty="0" smtClean="0"/>
              <a:t>      void </a:t>
            </a:r>
            <a:r>
              <a:rPr lang="en-US" sz="4900" b="1" dirty="0" err="1" smtClean="0"/>
              <a:t>setHeight</a:t>
            </a:r>
            <a:r>
              <a:rPr lang="en-US" sz="4900" b="1" dirty="0" smtClean="0"/>
              <a:t>(</a:t>
            </a:r>
            <a:r>
              <a:rPr lang="en-US" sz="4900" b="1" dirty="0" err="1" smtClean="0"/>
              <a:t>int</a:t>
            </a:r>
            <a:r>
              <a:rPr lang="en-US" sz="4900" b="1" dirty="0" smtClean="0"/>
              <a:t> h) {</a:t>
            </a:r>
          </a:p>
          <a:p>
            <a:pPr marL="514350" indent="-514350">
              <a:buFont typeface="+mj-lt"/>
              <a:buAutoNum type="arabicPeriod"/>
            </a:pPr>
            <a:r>
              <a:rPr lang="en-US" sz="4900" b="1" dirty="0" smtClean="0"/>
              <a:t>                       height = h;  } } ; </a:t>
            </a:r>
          </a:p>
          <a:p>
            <a:pPr marL="514350" indent="-514350">
              <a:buFont typeface="+mj-lt"/>
              <a:buAutoNum type="arabicPeriod"/>
            </a:pPr>
            <a:r>
              <a:rPr lang="en-US" sz="4900" b="1" dirty="0" smtClean="0"/>
              <a:t>class Rectangle: public Shape {</a:t>
            </a:r>
          </a:p>
          <a:p>
            <a:pPr marL="514350" indent="-514350">
              <a:buFont typeface="+mj-lt"/>
              <a:buAutoNum type="arabicPeriod"/>
            </a:pPr>
            <a:r>
              <a:rPr lang="en-US" sz="4900" b="1" dirty="0" smtClean="0"/>
              <a:t>  public:</a:t>
            </a:r>
          </a:p>
          <a:p>
            <a:pPr marL="514350" indent="-514350">
              <a:buFont typeface="+mj-lt"/>
              <a:buAutoNum type="arabicPeriod"/>
            </a:pPr>
            <a:r>
              <a:rPr lang="en-US" sz="4900" b="1" dirty="0" smtClean="0"/>
              <a:t>              </a:t>
            </a:r>
            <a:r>
              <a:rPr lang="en-US" sz="4900" b="1" dirty="0" err="1" smtClean="0"/>
              <a:t>int</a:t>
            </a:r>
            <a:r>
              <a:rPr lang="en-US" sz="4900" b="1" dirty="0" smtClean="0"/>
              <a:t> </a:t>
            </a:r>
            <a:r>
              <a:rPr lang="en-US" sz="4900" b="1" dirty="0" err="1" smtClean="0"/>
              <a:t>getArea</a:t>
            </a:r>
            <a:r>
              <a:rPr lang="en-US" sz="4900" b="1" dirty="0" smtClean="0"/>
              <a:t>() { </a:t>
            </a:r>
          </a:p>
          <a:p>
            <a:pPr marL="514350" indent="-514350">
              <a:buFont typeface="+mj-lt"/>
              <a:buAutoNum type="arabicPeriod"/>
            </a:pPr>
            <a:r>
              <a:rPr lang="en-US" sz="4900" b="1" dirty="0" smtClean="0"/>
              <a:t>              return (width * height); } }</a:t>
            </a:r>
          </a:p>
          <a:p>
            <a:pPr marL="514350" indent="-514350">
              <a:buFont typeface="+mj-lt"/>
              <a:buAutoNum type="arabicPeriod"/>
            </a:pPr>
            <a:r>
              <a:rPr lang="en-US" sz="4900" b="1" dirty="0" smtClean="0"/>
              <a:t> </a:t>
            </a:r>
            <a:r>
              <a:rPr lang="en-US" sz="4900" b="1" dirty="0" err="1" smtClean="0"/>
              <a:t>int</a:t>
            </a:r>
            <a:r>
              <a:rPr lang="en-US" sz="4900" b="1" dirty="0" smtClean="0"/>
              <a:t> main {</a:t>
            </a:r>
          </a:p>
          <a:p>
            <a:pPr marL="514350" indent="-514350">
              <a:buFont typeface="+mj-lt"/>
              <a:buAutoNum type="arabicPeriod"/>
            </a:pPr>
            <a:r>
              <a:rPr lang="en-US" sz="4900" b="1" dirty="0" smtClean="0"/>
              <a:t>  Rectangle </a:t>
            </a:r>
            <a:r>
              <a:rPr lang="en-US" sz="4900" b="1" dirty="0" err="1" smtClean="0"/>
              <a:t>Rect</a:t>
            </a:r>
            <a:r>
              <a:rPr lang="en-US" sz="4900" b="1" dirty="0" smtClean="0"/>
              <a:t>;</a:t>
            </a:r>
          </a:p>
          <a:p>
            <a:pPr marL="514350" indent="-514350">
              <a:buFont typeface="+mj-lt"/>
              <a:buAutoNum type="arabicPeriod"/>
            </a:pPr>
            <a:r>
              <a:rPr lang="en-US" sz="4900" b="1" dirty="0" smtClean="0"/>
              <a:t>  </a:t>
            </a:r>
            <a:r>
              <a:rPr lang="en-US" sz="4900" b="1" dirty="0" err="1" smtClean="0"/>
              <a:t>Rect.setWidth</a:t>
            </a:r>
            <a:r>
              <a:rPr lang="en-US" sz="4900" b="1" dirty="0" smtClean="0"/>
              <a:t>(5);</a:t>
            </a:r>
          </a:p>
          <a:p>
            <a:pPr marL="514350" indent="-514350">
              <a:buFont typeface="+mj-lt"/>
              <a:buAutoNum type="arabicPeriod"/>
            </a:pPr>
            <a:r>
              <a:rPr lang="en-US" sz="4900" b="1" dirty="0" smtClean="0"/>
              <a:t>  </a:t>
            </a:r>
            <a:r>
              <a:rPr lang="en-US" sz="4900" b="1" dirty="0" err="1" smtClean="0"/>
              <a:t>Rect.setHeight</a:t>
            </a:r>
            <a:r>
              <a:rPr lang="en-US" sz="4900" b="1" dirty="0" smtClean="0"/>
              <a:t>(7);</a:t>
            </a:r>
          </a:p>
          <a:p>
            <a:pPr marL="514350" indent="-514350">
              <a:buFont typeface="+mj-lt"/>
              <a:buAutoNum type="arabicPeriod"/>
            </a:pPr>
            <a:r>
              <a:rPr lang="en-US" sz="4900" b="1" dirty="0" smtClean="0"/>
              <a:t>  </a:t>
            </a:r>
            <a:r>
              <a:rPr lang="en-US" sz="4900" b="1" dirty="0" err="1" smtClean="0"/>
              <a:t>cout</a:t>
            </a:r>
            <a:r>
              <a:rPr lang="en-US" sz="4900" b="1" dirty="0" smtClean="0"/>
              <a:t> &lt;&lt; "Total area: " &lt;&lt; </a:t>
            </a:r>
            <a:r>
              <a:rPr lang="en-US" sz="4900" b="1" dirty="0" err="1" smtClean="0"/>
              <a:t>Rect.getArea</a:t>
            </a:r>
            <a:r>
              <a:rPr lang="en-US" sz="4900" b="1" dirty="0" smtClean="0"/>
              <a:t>() &lt;&lt; </a:t>
            </a:r>
            <a:r>
              <a:rPr lang="en-US" sz="4900" b="1" dirty="0" err="1" smtClean="0"/>
              <a:t>endl</a:t>
            </a:r>
            <a:r>
              <a:rPr lang="en-US" sz="4900" b="1" dirty="0" smtClean="0"/>
              <a:t>;     //   Print the area of the object.</a:t>
            </a:r>
          </a:p>
          <a:p>
            <a:pPr marL="514350" indent="-514350">
              <a:buFont typeface="+mj-lt"/>
              <a:buAutoNum type="arabicPeriod"/>
            </a:pPr>
            <a:r>
              <a:rPr lang="en-US" sz="4900" b="1" dirty="0" smtClean="0"/>
              <a:t>  return 0;</a:t>
            </a:r>
          </a:p>
          <a:p>
            <a:pPr marL="514350" indent="-514350">
              <a:buFont typeface="+mj-lt"/>
              <a:buAutoNum type="arabicPeriod"/>
            </a:pPr>
            <a:r>
              <a:rPr lang="en-US" sz="4900" b="1" dirty="0" smtClean="0"/>
              <a:t>               }</a:t>
            </a:r>
            <a:endParaRPr lang="en-US" b="1" dirty="0" smtClean="0"/>
          </a:p>
        </p:txBody>
      </p:sp>
      <p:pic>
        <p:nvPicPr>
          <p:cNvPr id="9" name="Picture 8" descr="Out_S1.PNG"/>
          <p:cNvPicPr>
            <a:picLocks noChangeAspect="1"/>
          </p:cNvPicPr>
          <p:nvPr/>
        </p:nvPicPr>
        <p:blipFill>
          <a:blip r:embed="rId2" cstate="print"/>
          <a:stretch>
            <a:fillRect/>
          </a:stretch>
        </p:blipFill>
        <p:spPr>
          <a:xfrm>
            <a:off x="5580112" y="1628800"/>
            <a:ext cx="1537102" cy="648072"/>
          </a:xfrm>
          <a:prstGeom prst="rect">
            <a:avLst/>
          </a:prstGeom>
        </p:spPr>
      </p:pic>
    </p:spTree>
    <p:extLst>
      <p:ext uri="{BB962C8B-B14F-4D97-AF65-F5344CB8AC3E}">
        <p14:creationId xmlns="" xmlns:p14="http://schemas.microsoft.com/office/powerpoint/2010/main" val="932882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357166"/>
            <a:ext cx="4038600" cy="5768997"/>
          </a:xfrm>
          <a:ln>
            <a:solidFill>
              <a:srgbClr val="0070C0"/>
            </a:solidFill>
          </a:ln>
        </p:spPr>
        <p:txBody>
          <a:bodyPr>
            <a:normAutofit fontScale="77500" lnSpcReduction="20000"/>
          </a:bodyPr>
          <a:lstStyle/>
          <a:p>
            <a:pPr>
              <a:buNone/>
            </a:pPr>
            <a:r>
              <a:rPr lang="en-IN" b="1" dirty="0" smtClean="0"/>
              <a:t>#include &lt;</a:t>
            </a:r>
            <a:r>
              <a:rPr lang="en-IN" b="1" dirty="0" err="1" smtClean="0"/>
              <a:t>iostream.h</a:t>
            </a:r>
            <a:r>
              <a:rPr lang="en-IN" b="1" dirty="0" smtClean="0"/>
              <a:t>&gt;</a:t>
            </a:r>
          </a:p>
          <a:p>
            <a:pPr>
              <a:buNone/>
            </a:pPr>
            <a:r>
              <a:rPr lang="en-IN" b="1" dirty="0" smtClean="0"/>
              <a:t>using namespace std;</a:t>
            </a:r>
          </a:p>
          <a:p>
            <a:pPr>
              <a:buNone/>
            </a:pPr>
            <a:r>
              <a:rPr lang="en-IN" b="1" dirty="0" smtClean="0">
                <a:solidFill>
                  <a:srgbClr val="00B050"/>
                </a:solidFill>
              </a:rPr>
              <a:t>class base </a:t>
            </a:r>
            <a:r>
              <a:rPr lang="en-IN" b="1" dirty="0" smtClean="0"/>
              <a:t>{</a:t>
            </a:r>
          </a:p>
          <a:p>
            <a:pPr>
              <a:buNone/>
            </a:pPr>
            <a:r>
              <a:rPr lang="en-IN" b="1" dirty="0" err="1" smtClean="0"/>
              <a:t>int</a:t>
            </a:r>
            <a:r>
              <a:rPr lang="en-IN" b="1" dirty="0" smtClean="0"/>
              <a:t> i, j;</a:t>
            </a:r>
          </a:p>
          <a:p>
            <a:pPr>
              <a:buNone/>
            </a:pPr>
            <a:r>
              <a:rPr lang="en-IN" b="1" dirty="0" smtClean="0"/>
              <a:t>public:</a:t>
            </a:r>
          </a:p>
          <a:p>
            <a:pPr>
              <a:buNone/>
            </a:pPr>
            <a:r>
              <a:rPr lang="en-IN" b="1" dirty="0" smtClean="0"/>
              <a:t>void set(</a:t>
            </a:r>
            <a:r>
              <a:rPr lang="en-IN" b="1" dirty="0" err="1" smtClean="0"/>
              <a:t>int</a:t>
            </a:r>
            <a:r>
              <a:rPr lang="en-IN" b="1" dirty="0" smtClean="0"/>
              <a:t> a, </a:t>
            </a:r>
            <a:r>
              <a:rPr lang="en-IN" b="1" dirty="0" err="1" smtClean="0"/>
              <a:t>int</a:t>
            </a:r>
            <a:r>
              <a:rPr lang="en-IN" b="1" dirty="0" smtClean="0"/>
              <a:t> b)</a:t>
            </a:r>
          </a:p>
          <a:p>
            <a:pPr>
              <a:buNone/>
            </a:pPr>
            <a:r>
              <a:rPr lang="en-IN" b="1" dirty="0" smtClean="0"/>
              <a:t> { i=a; j=b; }</a:t>
            </a:r>
          </a:p>
          <a:p>
            <a:pPr>
              <a:buNone/>
            </a:pPr>
            <a:r>
              <a:rPr lang="en-IN" b="1" dirty="0" smtClean="0"/>
              <a:t>void show() </a:t>
            </a:r>
          </a:p>
          <a:p>
            <a:pPr>
              <a:buNone/>
            </a:pPr>
            <a:r>
              <a:rPr lang="en-IN" b="1" dirty="0" smtClean="0"/>
              <a:t>{ </a:t>
            </a:r>
            <a:r>
              <a:rPr lang="en-IN" b="1" dirty="0" err="1" smtClean="0"/>
              <a:t>cout</a:t>
            </a:r>
            <a:r>
              <a:rPr lang="en-IN" b="1" dirty="0" smtClean="0"/>
              <a:t> &lt;&lt; i &lt;&lt; " " &lt;&lt; j &lt;&lt; "\n"; }</a:t>
            </a:r>
          </a:p>
          <a:p>
            <a:pPr>
              <a:buNone/>
            </a:pPr>
            <a:r>
              <a:rPr lang="en-IN" b="1" dirty="0" smtClean="0"/>
              <a:t>};</a:t>
            </a:r>
          </a:p>
          <a:p>
            <a:pPr>
              <a:buNone/>
            </a:pPr>
            <a:r>
              <a:rPr lang="en-IN" b="1" dirty="0" smtClean="0">
                <a:solidFill>
                  <a:srgbClr val="00B050"/>
                </a:solidFill>
              </a:rPr>
              <a:t>class derived </a:t>
            </a:r>
            <a:r>
              <a:rPr lang="en-IN" b="1" dirty="0" smtClean="0"/>
              <a:t>: public base {</a:t>
            </a:r>
          </a:p>
          <a:p>
            <a:pPr>
              <a:buNone/>
            </a:pPr>
            <a:r>
              <a:rPr lang="en-IN" b="1" dirty="0" err="1" smtClean="0"/>
              <a:t>int</a:t>
            </a:r>
            <a:r>
              <a:rPr lang="en-IN" b="1" dirty="0" smtClean="0"/>
              <a:t> k;</a:t>
            </a:r>
          </a:p>
          <a:p>
            <a:pPr>
              <a:buNone/>
            </a:pPr>
            <a:r>
              <a:rPr lang="en-IN" b="1" dirty="0" smtClean="0"/>
              <a:t>public:</a:t>
            </a:r>
          </a:p>
          <a:p>
            <a:pPr>
              <a:buNone/>
            </a:pPr>
            <a:r>
              <a:rPr lang="en-IN" b="1" dirty="0" smtClean="0"/>
              <a:t>derived(</a:t>
            </a:r>
            <a:r>
              <a:rPr lang="en-IN" b="1" dirty="0" err="1" smtClean="0"/>
              <a:t>int</a:t>
            </a:r>
            <a:r>
              <a:rPr lang="en-IN" b="1" dirty="0" smtClean="0"/>
              <a:t> x) { k=x; }</a:t>
            </a:r>
          </a:p>
          <a:p>
            <a:pPr>
              <a:buNone/>
            </a:pPr>
            <a:r>
              <a:rPr lang="en-IN" b="1" dirty="0" smtClean="0"/>
              <a:t>void </a:t>
            </a:r>
            <a:r>
              <a:rPr lang="en-IN" b="1" dirty="0" err="1" smtClean="0"/>
              <a:t>showk</a:t>
            </a:r>
            <a:r>
              <a:rPr lang="en-IN" b="1" dirty="0" smtClean="0"/>
              <a:t>() { </a:t>
            </a:r>
            <a:r>
              <a:rPr lang="en-IN" b="1" dirty="0" err="1" smtClean="0"/>
              <a:t>cout</a:t>
            </a:r>
            <a:r>
              <a:rPr lang="en-IN" b="1" dirty="0" smtClean="0"/>
              <a:t> &lt;&lt; k &lt;&lt; "\n"; }</a:t>
            </a:r>
          </a:p>
          <a:p>
            <a:pPr>
              <a:buNone/>
            </a:pPr>
            <a:r>
              <a:rPr lang="en-IN" b="1" dirty="0" smtClean="0"/>
              <a:t>};</a:t>
            </a:r>
          </a:p>
          <a:p>
            <a:pPr>
              <a:buNone/>
            </a:pPr>
            <a:endParaRPr lang="en-IN" dirty="0" smtClean="0"/>
          </a:p>
          <a:p>
            <a:pPr>
              <a:buNone/>
            </a:pPr>
            <a:endParaRPr lang="en-IN" dirty="0"/>
          </a:p>
        </p:txBody>
      </p:sp>
      <p:sp>
        <p:nvSpPr>
          <p:cNvPr id="8" name="Content Placeholder 7"/>
          <p:cNvSpPr>
            <a:spLocks noGrp="1"/>
          </p:cNvSpPr>
          <p:nvPr>
            <p:ph sz="half" idx="2"/>
          </p:nvPr>
        </p:nvSpPr>
        <p:spPr>
          <a:xfrm>
            <a:off x="4648200" y="357166"/>
            <a:ext cx="4038600" cy="5768997"/>
          </a:xfrm>
          <a:noFill/>
          <a:ln>
            <a:solidFill>
              <a:srgbClr val="0070C0"/>
            </a:solidFill>
          </a:ln>
        </p:spPr>
        <p:txBody>
          <a:bodyPr>
            <a:normAutofit fontScale="77500" lnSpcReduction="20000"/>
          </a:bodyPr>
          <a:lstStyle/>
          <a:p>
            <a:pPr>
              <a:buNone/>
            </a:pPr>
            <a:r>
              <a:rPr lang="en-IN" b="1" dirty="0" err="1" smtClean="0"/>
              <a:t>int</a:t>
            </a:r>
            <a:r>
              <a:rPr lang="en-IN" b="1" dirty="0" smtClean="0"/>
              <a:t> main()</a:t>
            </a:r>
          </a:p>
          <a:p>
            <a:pPr>
              <a:buNone/>
            </a:pPr>
            <a:r>
              <a:rPr lang="en-IN" b="1" dirty="0" smtClean="0"/>
              <a:t>{</a:t>
            </a:r>
          </a:p>
          <a:p>
            <a:pPr>
              <a:buNone/>
            </a:pPr>
            <a:r>
              <a:rPr lang="en-IN" b="1" dirty="0" smtClean="0"/>
              <a:t>derived ob(3);</a:t>
            </a:r>
          </a:p>
          <a:p>
            <a:pPr>
              <a:buNone/>
            </a:pPr>
            <a:r>
              <a:rPr lang="en-IN" b="1" dirty="0" err="1" smtClean="0"/>
              <a:t>ob.set</a:t>
            </a:r>
            <a:r>
              <a:rPr lang="en-IN" b="1" dirty="0" smtClean="0"/>
              <a:t>(1, 2</a:t>
            </a:r>
            <a:r>
              <a:rPr lang="en-IN" b="1" dirty="0" smtClean="0">
                <a:solidFill>
                  <a:srgbClr val="FF0000"/>
                </a:solidFill>
              </a:rPr>
              <a:t>); // access member of base</a:t>
            </a:r>
          </a:p>
          <a:p>
            <a:pPr>
              <a:buNone/>
            </a:pPr>
            <a:r>
              <a:rPr lang="en-IN" b="1" dirty="0" err="1" smtClean="0"/>
              <a:t>ob.show</a:t>
            </a:r>
            <a:r>
              <a:rPr lang="en-IN" b="1" dirty="0" smtClean="0"/>
              <a:t>(); </a:t>
            </a:r>
            <a:r>
              <a:rPr lang="en-IN" b="1" dirty="0" smtClean="0">
                <a:solidFill>
                  <a:srgbClr val="FF0000"/>
                </a:solidFill>
              </a:rPr>
              <a:t>// access member of base</a:t>
            </a:r>
          </a:p>
          <a:p>
            <a:pPr>
              <a:buNone/>
            </a:pPr>
            <a:r>
              <a:rPr lang="en-IN" b="1" dirty="0" err="1" smtClean="0"/>
              <a:t>ob.showk</a:t>
            </a:r>
            <a:r>
              <a:rPr lang="en-IN" b="1" dirty="0" smtClean="0"/>
              <a:t>(); </a:t>
            </a:r>
            <a:r>
              <a:rPr lang="en-IN" b="1" dirty="0" smtClean="0">
                <a:solidFill>
                  <a:srgbClr val="FF0000"/>
                </a:solidFill>
              </a:rPr>
              <a:t>// uses member of derived class</a:t>
            </a:r>
          </a:p>
          <a:p>
            <a:pPr>
              <a:buNone/>
            </a:pPr>
            <a:r>
              <a:rPr lang="en-IN" b="1" dirty="0" smtClean="0"/>
              <a:t>return 0;</a:t>
            </a:r>
          </a:p>
          <a:p>
            <a:pPr>
              <a:buNone/>
            </a:pPr>
            <a:r>
              <a:rPr lang="en-IN" b="1" dirty="0" smtClean="0"/>
              <a:t>}</a:t>
            </a:r>
            <a:endParaRPr lang="en-IN" b="1"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14290"/>
            <a:ext cx="4038600" cy="5911873"/>
          </a:xfrm>
          <a:ln>
            <a:solidFill>
              <a:srgbClr val="0070C0"/>
            </a:solidFill>
          </a:ln>
        </p:spPr>
        <p:txBody>
          <a:bodyPr>
            <a:normAutofit fontScale="85000" lnSpcReduction="20000"/>
          </a:bodyPr>
          <a:lstStyle/>
          <a:p>
            <a:pPr>
              <a:buNone/>
            </a:pPr>
            <a:r>
              <a:rPr lang="en-IN" b="1" dirty="0" smtClean="0">
                <a:solidFill>
                  <a:srgbClr val="FF0000"/>
                </a:solidFill>
              </a:rPr>
              <a:t>// This program won't compile.</a:t>
            </a:r>
          </a:p>
          <a:p>
            <a:pPr>
              <a:buNone/>
            </a:pPr>
            <a:r>
              <a:rPr lang="en-IN" b="1" dirty="0" smtClean="0"/>
              <a:t>#include &lt;</a:t>
            </a:r>
            <a:r>
              <a:rPr lang="en-IN" b="1" dirty="0" err="1" smtClean="0"/>
              <a:t>iostream.h</a:t>
            </a:r>
            <a:r>
              <a:rPr lang="en-IN" b="1" dirty="0" smtClean="0"/>
              <a:t>&gt;</a:t>
            </a:r>
          </a:p>
          <a:p>
            <a:pPr>
              <a:buNone/>
            </a:pPr>
            <a:r>
              <a:rPr lang="en-IN" b="1" dirty="0" smtClean="0"/>
              <a:t>using namespace std;</a:t>
            </a:r>
          </a:p>
          <a:p>
            <a:pPr>
              <a:buNone/>
            </a:pPr>
            <a:r>
              <a:rPr lang="en-IN" b="1" dirty="0" smtClean="0">
                <a:solidFill>
                  <a:srgbClr val="00B050"/>
                </a:solidFill>
              </a:rPr>
              <a:t>class base </a:t>
            </a:r>
            <a:r>
              <a:rPr lang="en-IN" b="1" dirty="0" smtClean="0"/>
              <a:t>{</a:t>
            </a:r>
          </a:p>
          <a:p>
            <a:pPr>
              <a:buNone/>
            </a:pPr>
            <a:r>
              <a:rPr lang="en-IN" b="1" dirty="0" err="1" smtClean="0"/>
              <a:t>int</a:t>
            </a:r>
            <a:r>
              <a:rPr lang="en-IN" b="1" dirty="0" smtClean="0"/>
              <a:t> i, j;</a:t>
            </a:r>
          </a:p>
          <a:p>
            <a:pPr>
              <a:buNone/>
            </a:pPr>
            <a:r>
              <a:rPr lang="en-IN" b="1" dirty="0" smtClean="0"/>
              <a:t>public:</a:t>
            </a:r>
          </a:p>
          <a:p>
            <a:pPr>
              <a:buNone/>
            </a:pPr>
            <a:r>
              <a:rPr lang="en-IN" b="1" dirty="0" smtClean="0"/>
              <a:t>void set(</a:t>
            </a:r>
            <a:r>
              <a:rPr lang="en-IN" b="1" dirty="0" err="1" smtClean="0"/>
              <a:t>int</a:t>
            </a:r>
            <a:r>
              <a:rPr lang="en-IN" b="1" dirty="0" smtClean="0"/>
              <a:t> a, </a:t>
            </a:r>
            <a:r>
              <a:rPr lang="en-IN" b="1" dirty="0" err="1" smtClean="0"/>
              <a:t>int</a:t>
            </a:r>
            <a:r>
              <a:rPr lang="en-IN" b="1" dirty="0" smtClean="0"/>
              <a:t> b) { i=a; j=b; }</a:t>
            </a:r>
          </a:p>
          <a:p>
            <a:pPr>
              <a:buNone/>
            </a:pPr>
            <a:r>
              <a:rPr lang="en-IN" b="1" dirty="0" smtClean="0"/>
              <a:t>void show() { </a:t>
            </a:r>
            <a:r>
              <a:rPr lang="en-IN" b="1" dirty="0" err="1" smtClean="0"/>
              <a:t>cout</a:t>
            </a:r>
            <a:r>
              <a:rPr lang="en-IN" b="1" dirty="0" smtClean="0"/>
              <a:t> &lt;&lt; i &lt;&lt; " " &lt;&lt; j &lt;&lt; "\n";}</a:t>
            </a:r>
          </a:p>
          <a:p>
            <a:pPr>
              <a:buNone/>
            </a:pPr>
            <a:r>
              <a:rPr lang="en-IN" b="1" dirty="0" smtClean="0"/>
              <a:t>};</a:t>
            </a:r>
          </a:p>
          <a:p>
            <a:pPr>
              <a:buNone/>
            </a:pPr>
            <a:r>
              <a:rPr lang="en-IN" b="1" dirty="0" smtClean="0">
                <a:solidFill>
                  <a:srgbClr val="FF0000"/>
                </a:solidFill>
              </a:rPr>
              <a:t>// Public elements of base are private in derived.</a:t>
            </a:r>
          </a:p>
          <a:p>
            <a:pPr>
              <a:buNone/>
            </a:pPr>
            <a:r>
              <a:rPr lang="en-IN" b="1" dirty="0" smtClean="0">
                <a:solidFill>
                  <a:srgbClr val="00B050"/>
                </a:solidFill>
              </a:rPr>
              <a:t>class derived </a:t>
            </a:r>
            <a:r>
              <a:rPr lang="en-IN" b="1" dirty="0" smtClean="0"/>
              <a:t>: private base {</a:t>
            </a:r>
          </a:p>
          <a:p>
            <a:pPr>
              <a:buNone/>
            </a:pPr>
            <a:r>
              <a:rPr lang="en-IN" b="1" dirty="0" err="1" smtClean="0"/>
              <a:t>int</a:t>
            </a:r>
            <a:r>
              <a:rPr lang="en-IN" b="1" dirty="0" smtClean="0"/>
              <a:t> k;</a:t>
            </a:r>
            <a:endParaRPr lang="en-IN" b="1" dirty="0"/>
          </a:p>
        </p:txBody>
      </p:sp>
      <p:sp>
        <p:nvSpPr>
          <p:cNvPr id="4" name="Content Placeholder 3"/>
          <p:cNvSpPr>
            <a:spLocks noGrp="1"/>
          </p:cNvSpPr>
          <p:nvPr>
            <p:ph sz="half" idx="2"/>
          </p:nvPr>
        </p:nvSpPr>
        <p:spPr>
          <a:xfrm>
            <a:off x="4648200" y="214290"/>
            <a:ext cx="4038600" cy="5911873"/>
          </a:xfrm>
          <a:noFill/>
          <a:ln>
            <a:solidFill>
              <a:srgbClr val="0070C0"/>
            </a:solidFill>
          </a:ln>
        </p:spPr>
        <p:txBody>
          <a:bodyPr>
            <a:normAutofit fontScale="85000" lnSpcReduction="20000"/>
          </a:bodyPr>
          <a:lstStyle/>
          <a:p>
            <a:pPr>
              <a:buNone/>
            </a:pPr>
            <a:r>
              <a:rPr lang="en-IN" b="1" dirty="0" smtClean="0"/>
              <a:t>public:</a:t>
            </a:r>
          </a:p>
          <a:p>
            <a:pPr>
              <a:buNone/>
            </a:pPr>
            <a:r>
              <a:rPr lang="en-IN" b="1" dirty="0" smtClean="0"/>
              <a:t>derived(</a:t>
            </a:r>
            <a:r>
              <a:rPr lang="en-IN" b="1" dirty="0" err="1" smtClean="0"/>
              <a:t>int</a:t>
            </a:r>
            <a:r>
              <a:rPr lang="en-IN" b="1" dirty="0" smtClean="0"/>
              <a:t> x) { k=x; }</a:t>
            </a:r>
          </a:p>
          <a:p>
            <a:pPr>
              <a:buNone/>
            </a:pPr>
            <a:r>
              <a:rPr lang="en-IN" b="1" dirty="0" smtClean="0"/>
              <a:t>void </a:t>
            </a:r>
            <a:r>
              <a:rPr lang="en-IN" b="1" dirty="0" err="1" smtClean="0"/>
              <a:t>showk</a:t>
            </a:r>
            <a:r>
              <a:rPr lang="en-IN" b="1" dirty="0" smtClean="0"/>
              <a:t>() </a:t>
            </a:r>
          </a:p>
          <a:p>
            <a:pPr>
              <a:buNone/>
            </a:pPr>
            <a:r>
              <a:rPr lang="en-IN" b="1" dirty="0" smtClean="0"/>
              <a:t>{ </a:t>
            </a:r>
            <a:r>
              <a:rPr lang="en-IN" b="1" dirty="0" err="1" smtClean="0"/>
              <a:t>cout</a:t>
            </a:r>
            <a:r>
              <a:rPr lang="en-IN" b="1" dirty="0" smtClean="0"/>
              <a:t> &lt;&lt; k &lt;&lt; "\n"; }</a:t>
            </a:r>
          </a:p>
          <a:p>
            <a:pPr>
              <a:buNone/>
            </a:pPr>
            <a:r>
              <a:rPr lang="en-IN" b="1" dirty="0" smtClean="0"/>
              <a:t>};</a:t>
            </a:r>
          </a:p>
          <a:p>
            <a:pPr>
              <a:buNone/>
            </a:pPr>
            <a:r>
              <a:rPr lang="en-IN" b="1" dirty="0" err="1" smtClean="0"/>
              <a:t>int</a:t>
            </a:r>
            <a:r>
              <a:rPr lang="en-IN" b="1" dirty="0" smtClean="0"/>
              <a:t> main()</a:t>
            </a:r>
          </a:p>
          <a:p>
            <a:pPr>
              <a:buNone/>
            </a:pPr>
            <a:r>
              <a:rPr lang="en-IN" b="1" dirty="0" smtClean="0"/>
              <a:t>{</a:t>
            </a:r>
          </a:p>
          <a:p>
            <a:pPr>
              <a:buNone/>
            </a:pPr>
            <a:r>
              <a:rPr lang="en-IN" b="1" dirty="0" smtClean="0"/>
              <a:t>derived ob(3);</a:t>
            </a:r>
          </a:p>
          <a:p>
            <a:pPr>
              <a:buNone/>
            </a:pPr>
            <a:r>
              <a:rPr lang="en-IN" b="1" dirty="0" err="1" smtClean="0"/>
              <a:t>ob.set</a:t>
            </a:r>
            <a:r>
              <a:rPr lang="en-IN" b="1" dirty="0" smtClean="0"/>
              <a:t>(1, 2); </a:t>
            </a:r>
          </a:p>
          <a:p>
            <a:pPr>
              <a:buNone/>
            </a:pPr>
            <a:r>
              <a:rPr lang="en-IN" b="1" dirty="0" smtClean="0">
                <a:solidFill>
                  <a:srgbClr val="FF0000"/>
                </a:solidFill>
              </a:rPr>
              <a:t>// error, can't access set()</a:t>
            </a:r>
          </a:p>
          <a:p>
            <a:pPr>
              <a:buNone/>
            </a:pPr>
            <a:r>
              <a:rPr lang="en-IN" b="1" dirty="0" err="1" smtClean="0"/>
              <a:t>ob.show</a:t>
            </a:r>
            <a:r>
              <a:rPr lang="en-IN" b="1" dirty="0" smtClean="0"/>
              <a:t>(); </a:t>
            </a:r>
          </a:p>
          <a:p>
            <a:pPr>
              <a:buNone/>
            </a:pPr>
            <a:r>
              <a:rPr lang="en-IN" b="1" dirty="0" smtClean="0">
                <a:solidFill>
                  <a:srgbClr val="FF0000"/>
                </a:solidFill>
              </a:rPr>
              <a:t>// error, can't access show()</a:t>
            </a:r>
          </a:p>
          <a:p>
            <a:pPr>
              <a:buNone/>
            </a:pPr>
            <a:r>
              <a:rPr lang="en-IN" b="1" dirty="0" smtClean="0"/>
              <a:t>return 0;</a:t>
            </a:r>
          </a:p>
          <a:p>
            <a:pPr>
              <a:buNone/>
            </a:pPr>
            <a:r>
              <a:rPr lang="en-IN" b="1" dirty="0" smtClean="0"/>
              <a:t>}</a:t>
            </a:r>
            <a:endParaRPr lang="en-IN" b="1"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t>Multiple Inheritance</a:t>
            </a:r>
            <a:endParaRPr lang="en-US" dirty="0"/>
          </a:p>
        </p:txBody>
      </p:sp>
      <p:sp>
        <p:nvSpPr>
          <p:cNvPr id="3" name="Content Placeholder 2"/>
          <p:cNvSpPr>
            <a:spLocks noGrp="1"/>
          </p:cNvSpPr>
          <p:nvPr>
            <p:ph idx="1"/>
          </p:nvPr>
        </p:nvSpPr>
        <p:spPr>
          <a:xfrm>
            <a:off x="457200" y="1196752"/>
            <a:ext cx="8229600" cy="5256584"/>
          </a:xfrm>
        </p:spPr>
        <p:txBody>
          <a:bodyPr/>
          <a:lstStyle/>
          <a:p>
            <a:pPr algn="just"/>
            <a:r>
              <a:rPr lang="en-IN" b="1" dirty="0" smtClean="0"/>
              <a:t>Multiple Inheritance: </a:t>
            </a:r>
            <a:r>
              <a:rPr lang="en-IN" dirty="0" smtClean="0"/>
              <a:t>It is the inheritance hierarchy wherein one derived class inherits from multiple base class(</a:t>
            </a:r>
            <a:r>
              <a:rPr lang="en-IN" dirty="0" err="1" smtClean="0"/>
              <a:t>es</a:t>
            </a:r>
            <a:r>
              <a:rPr lang="en-IN" dirty="0" smtClean="0"/>
              <a:t>).</a:t>
            </a:r>
          </a:p>
          <a:p>
            <a:pPr algn="just">
              <a:buNone/>
            </a:pPr>
            <a:endParaRPr lang="en-IN" dirty="0" smtClean="0"/>
          </a:p>
        </p:txBody>
      </p:sp>
      <p:sp>
        <p:nvSpPr>
          <p:cNvPr id="5" name="Slide Number Placeholder 4"/>
          <p:cNvSpPr>
            <a:spLocks noGrp="1"/>
          </p:cNvSpPr>
          <p:nvPr>
            <p:ph type="sldNum" sz="quarter" idx="12"/>
          </p:nvPr>
        </p:nvSpPr>
        <p:spPr/>
        <p:txBody>
          <a:bodyPr/>
          <a:lstStyle/>
          <a:p>
            <a:fld id="{1FFC834F-BCAD-4C47-9DE1-3D1137B00E0E}" type="slidenum">
              <a:rPr lang="en-US" smtClean="0"/>
              <a:pPr/>
              <a:t>29</a:t>
            </a:fld>
            <a:endParaRPr lang="en-US"/>
          </a:p>
        </p:txBody>
      </p:sp>
      <p:pic>
        <p:nvPicPr>
          <p:cNvPr id="6" name="Picture 5" descr="Multiple.PNG"/>
          <p:cNvPicPr>
            <a:picLocks noChangeAspect="1"/>
          </p:cNvPicPr>
          <p:nvPr/>
        </p:nvPicPr>
        <p:blipFill>
          <a:blip r:embed="rId2" cstate="print"/>
          <a:stretch>
            <a:fillRect/>
          </a:stretch>
        </p:blipFill>
        <p:spPr>
          <a:xfrm>
            <a:off x="1475656" y="2924944"/>
            <a:ext cx="6382641" cy="2562583"/>
          </a:xfrm>
          <a:prstGeom prst="rect">
            <a:avLst/>
          </a:prstGeom>
        </p:spPr>
      </p:pic>
    </p:spTree>
    <p:extLst>
      <p:ext uri="{BB962C8B-B14F-4D97-AF65-F5344CB8AC3E}">
        <p14:creationId xmlns="" xmlns:p14="http://schemas.microsoft.com/office/powerpoint/2010/main" val="932882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(Cont…)</a:t>
            </a:r>
            <a:endParaRPr lang="en-IN" dirty="0"/>
          </a:p>
        </p:txBody>
      </p:sp>
      <p:sp>
        <p:nvSpPr>
          <p:cNvPr id="3" name="Content Placeholder 2"/>
          <p:cNvSpPr>
            <a:spLocks noGrp="1"/>
          </p:cNvSpPr>
          <p:nvPr>
            <p:ph idx="1"/>
          </p:nvPr>
        </p:nvSpPr>
        <p:spPr/>
        <p:txBody>
          <a:bodyPr>
            <a:normAutofit/>
          </a:bodyPr>
          <a:lstStyle/>
          <a:p>
            <a:pPr algn="just"/>
            <a:r>
              <a:rPr lang="en-IN" dirty="0" smtClean="0"/>
              <a:t>New classes inherit some of the properties and behaviour of the existing classes. </a:t>
            </a:r>
          </a:p>
          <a:p>
            <a:pPr algn="just"/>
            <a:r>
              <a:rPr lang="en-IN" dirty="0" smtClean="0"/>
              <a:t>The existing class that is </a:t>
            </a:r>
            <a:r>
              <a:rPr lang="en-IN" dirty="0" smtClean="0">
                <a:solidFill>
                  <a:srgbClr val="FF0000"/>
                </a:solidFill>
              </a:rPr>
              <a:t>"parent" </a:t>
            </a:r>
            <a:r>
              <a:rPr lang="en-IN" dirty="0" smtClean="0"/>
              <a:t>of a new class is called a </a:t>
            </a:r>
            <a:r>
              <a:rPr lang="en-IN" b="1" dirty="0" smtClean="0"/>
              <a:t>base class</a:t>
            </a:r>
            <a:r>
              <a:rPr lang="en-IN" dirty="0" smtClean="0"/>
              <a:t>. </a:t>
            </a:r>
          </a:p>
          <a:p>
            <a:pPr algn="just"/>
            <a:r>
              <a:rPr lang="en-IN" dirty="0" smtClean="0"/>
              <a:t>New class that inherits properties of the base class is called a </a:t>
            </a:r>
            <a:r>
              <a:rPr lang="en-IN" b="1" dirty="0" smtClean="0"/>
              <a:t>derived class(</a:t>
            </a:r>
            <a:r>
              <a:rPr lang="en-IN" b="1" dirty="0" smtClean="0">
                <a:solidFill>
                  <a:srgbClr val="FF0000"/>
                </a:solidFill>
              </a:rPr>
              <a:t>“child class”</a:t>
            </a:r>
            <a:r>
              <a:rPr lang="en-IN" b="1" dirty="0" smtClean="0"/>
              <a:t>)</a:t>
            </a:r>
            <a:r>
              <a:rPr lang="en-IN" dirty="0" smtClean="0"/>
              <a:t>.</a:t>
            </a:r>
          </a:p>
          <a:p>
            <a:pPr algn="just"/>
            <a:r>
              <a:rPr lang="en-IN" dirty="0" smtClean="0"/>
              <a:t>Inheritance is a technique of code reuse. </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US" dirty="0" smtClean="0"/>
              <a:t>Syntax </a:t>
            </a:r>
            <a:endParaRPr lang="en-US" dirty="0"/>
          </a:p>
        </p:txBody>
      </p:sp>
      <p:pic>
        <p:nvPicPr>
          <p:cNvPr id="7" name="Content Placeholder 6" descr="Multiple_Syntax.PNG"/>
          <p:cNvPicPr>
            <a:picLocks noGrp="1" noChangeAspect="1"/>
          </p:cNvPicPr>
          <p:nvPr>
            <p:ph idx="1"/>
          </p:nvPr>
        </p:nvPicPr>
        <p:blipFill>
          <a:blip r:embed="rId2" cstate="print"/>
          <a:stretch>
            <a:fillRect/>
          </a:stretch>
        </p:blipFill>
        <p:spPr>
          <a:xfrm>
            <a:off x="1043608" y="1484784"/>
            <a:ext cx="7200800" cy="4032448"/>
          </a:xfrm>
        </p:spPr>
      </p:pic>
      <p:sp>
        <p:nvSpPr>
          <p:cNvPr id="6" name="Slide Number Placeholder 5"/>
          <p:cNvSpPr>
            <a:spLocks noGrp="1"/>
          </p:cNvSpPr>
          <p:nvPr>
            <p:ph type="sldNum" sz="quarter" idx="12"/>
          </p:nvPr>
        </p:nvSpPr>
        <p:spPr/>
        <p:txBody>
          <a:bodyPr/>
          <a:lstStyle/>
          <a:p>
            <a:fld id="{1FFC834F-BCAD-4C47-9DE1-3D1137B00E0E}"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Inheriting Multiple Base Classes</a:t>
            </a:r>
            <a:endParaRPr lang="en-IN" dirty="0"/>
          </a:p>
        </p:txBody>
      </p:sp>
      <p:sp>
        <p:nvSpPr>
          <p:cNvPr id="6" name="Content Placeholder 5"/>
          <p:cNvSpPr>
            <a:spLocks noGrp="1"/>
          </p:cNvSpPr>
          <p:nvPr>
            <p:ph sz="half" idx="1"/>
          </p:nvPr>
        </p:nvSpPr>
        <p:spPr>
          <a:xfrm>
            <a:off x="457200" y="1214422"/>
            <a:ext cx="4038600" cy="4911741"/>
          </a:xfrm>
          <a:ln>
            <a:solidFill>
              <a:srgbClr val="0070C0"/>
            </a:solidFill>
          </a:ln>
        </p:spPr>
        <p:txBody>
          <a:bodyPr>
            <a:normAutofit fontScale="70000" lnSpcReduction="20000"/>
          </a:bodyPr>
          <a:lstStyle/>
          <a:p>
            <a:pPr>
              <a:buNone/>
            </a:pPr>
            <a:r>
              <a:rPr lang="en-IN" b="1" dirty="0" smtClean="0"/>
              <a:t>#include &lt;</a:t>
            </a:r>
            <a:r>
              <a:rPr lang="en-IN" b="1" dirty="0" err="1" smtClean="0"/>
              <a:t>iostream</a:t>
            </a:r>
            <a:r>
              <a:rPr lang="en-IN" b="1" dirty="0" smtClean="0"/>
              <a:t>&gt;</a:t>
            </a:r>
          </a:p>
          <a:p>
            <a:pPr>
              <a:buNone/>
            </a:pPr>
            <a:r>
              <a:rPr lang="en-IN" b="1" dirty="0" smtClean="0"/>
              <a:t>using namespace std;</a:t>
            </a:r>
          </a:p>
          <a:p>
            <a:pPr>
              <a:buNone/>
            </a:pPr>
            <a:r>
              <a:rPr lang="en-IN" b="1" dirty="0" smtClean="0">
                <a:solidFill>
                  <a:srgbClr val="00B050"/>
                </a:solidFill>
              </a:rPr>
              <a:t>class base1 </a:t>
            </a:r>
            <a:r>
              <a:rPr lang="en-IN" b="1" dirty="0" smtClean="0"/>
              <a:t>{</a:t>
            </a:r>
          </a:p>
          <a:p>
            <a:pPr>
              <a:buNone/>
            </a:pPr>
            <a:r>
              <a:rPr lang="en-IN" b="1" dirty="0" smtClean="0"/>
              <a:t>protected:</a:t>
            </a:r>
          </a:p>
          <a:p>
            <a:pPr>
              <a:buNone/>
            </a:pPr>
            <a:r>
              <a:rPr lang="en-IN" b="1" dirty="0" err="1" smtClean="0"/>
              <a:t>int</a:t>
            </a:r>
            <a:r>
              <a:rPr lang="en-IN" b="1" dirty="0" smtClean="0"/>
              <a:t> x;</a:t>
            </a:r>
          </a:p>
          <a:p>
            <a:pPr>
              <a:buNone/>
            </a:pPr>
            <a:r>
              <a:rPr lang="en-IN" b="1" dirty="0" smtClean="0"/>
              <a:t>public:</a:t>
            </a:r>
          </a:p>
          <a:p>
            <a:pPr>
              <a:buNone/>
            </a:pPr>
            <a:r>
              <a:rPr lang="en-IN" b="1" dirty="0" smtClean="0"/>
              <a:t>void </a:t>
            </a:r>
            <a:r>
              <a:rPr lang="en-IN" b="1" dirty="0" err="1" smtClean="0"/>
              <a:t>showx</a:t>
            </a:r>
            <a:r>
              <a:rPr lang="en-IN" b="1" dirty="0" smtClean="0"/>
              <a:t>() { </a:t>
            </a:r>
            <a:r>
              <a:rPr lang="en-IN" b="1" dirty="0" err="1" smtClean="0"/>
              <a:t>cout</a:t>
            </a:r>
            <a:r>
              <a:rPr lang="en-IN" b="1" dirty="0" smtClean="0"/>
              <a:t> &lt;&lt; x &lt;&lt; "\n"; }</a:t>
            </a:r>
          </a:p>
          <a:p>
            <a:pPr>
              <a:buNone/>
            </a:pPr>
            <a:r>
              <a:rPr lang="en-IN" b="1" dirty="0" smtClean="0"/>
              <a:t>};</a:t>
            </a:r>
          </a:p>
          <a:p>
            <a:pPr>
              <a:buNone/>
            </a:pPr>
            <a:r>
              <a:rPr lang="en-IN" b="1" dirty="0" smtClean="0">
                <a:solidFill>
                  <a:srgbClr val="00B050"/>
                </a:solidFill>
              </a:rPr>
              <a:t>class base2 </a:t>
            </a:r>
            <a:r>
              <a:rPr lang="en-IN" b="1" dirty="0" smtClean="0"/>
              <a:t>{</a:t>
            </a:r>
          </a:p>
          <a:p>
            <a:pPr>
              <a:buNone/>
            </a:pPr>
            <a:r>
              <a:rPr lang="en-IN" b="1" dirty="0" smtClean="0"/>
              <a:t>protected:</a:t>
            </a:r>
          </a:p>
          <a:p>
            <a:pPr>
              <a:buNone/>
            </a:pPr>
            <a:r>
              <a:rPr lang="en-IN" b="1" dirty="0" err="1" smtClean="0"/>
              <a:t>int</a:t>
            </a:r>
            <a:r>
              <a:rPr lang="en-IN" b="1" dirty="0" smtClean="0"/>
              <a:t> y;</a:t>
            </a:r>
          </a:p>
          <a:p>
            <a:pPr>
              <a:buNone/>
            </a:pPr>
            <a:r>
              <a:rPr lang="en-IN" b="1" dirty="0" smtClean="0"/>
              <a:t>Public:</a:t>
            </a:r>
          </a:p>
          <a:p>
            <a:pPr>
              <a:buNone/>
            </a:pPr>
            <a:r>
              <a:rPr lang="en-IN" b="1" dirty="0" smtClean="0"/>
              <a:t>void showy() {</a:t>
            </a:r>
            <a:r>
              <a:rPr lang="en-IN" b="1" dirty="0" err="1" smtClean="0"/>
              <a:t>cout</a:t>
            </a:r>
            <a:r>
              <a:rPr lang="en-IN" b="1" dirty="0" smtClean="0"/>
              <a:t> &lt;&lt; y &lt;&lt; "\n";}</a:t>
            </a:r>
          </a:p>
          <a:p>
            <a:pPr>
              <a:buNone/>
            </a:pPr>
            <a:r>
              <a:rPr lang="en-IN" b="1" dirty="0" smtClean="0"/>
              <a:t>};</a:t>
            </a:r>
          </a:p>
          <a:p>
            <a:pPr>
              <a:buNone/>
            </a:pPr>
            <a:endParaRPr lang="en-IN" dirty="0" smtClean="0"/>
          </a:p>
        </p:txBody>
      </p:sp>
      <p:sp>
        <p:nvSpPr>
          <p:cNvPr id="7" name="Content Placeholder 6"/>
          <p:cNvSpPr>
            <a:spLocks noGrp="1"/>
          </p:cNvSpPr>
          <p:nvPr>
            <p:ph sz="half" idx="2"/>
          </p:nvPr>
        </p:nvSpPr>
        <p:spPr>
          <a:xfrm>
            <a:off x="4648200" y="1214422"/>
            <a:ext cx="4038600" cy="4911741"/>
          </a:xfrm>
          <a:ln>
            <a:solidFill>
              <a:srgbClr val="0070C0"/>
            </a:solidFill>
          </a:ln>
        </p:spPr>
        <p:txBody>
          <a:bodyPr>
            <a:normAutofit fontScale="70000" lnSpcReduction="20000"/>
          </a:bodyPr>
          <a:lstStyle/>
          <a:p>
            <a:pPr>
              <a:buNone/>
            </a:pPr>
            <a:r>
              <a:rPr lang="en-IN" b="1" dirty="0" smtClean="0">
                <a:solidFill>
                  <a:srgbClr val="FF0000"/>
                </a:solidFill>
              </a:rPr>
              <a:t>// Inherit multiple base classes.</a:t>
            </a:r>
          </a:p>
          <a:p>
            <a:pPr>
              <a:buNone/>
            </a:pPr>
            <a:r>
              <a:rPr lang="en-IN" b="1" dirty="0" smtClean="0">
                <a:solidFill>
                  <a:srgbClr val="00B050"/>
                </a:solidFill>
              </a:rPr>
              <a:t>class derived</a:t>
            </a:r>
            <a:r>
              <a:rPr lang="en-IN" b="1" dirty="0" smtClean="0"/>
              <a:t>: public base1, public base2 {</a:t>
            </a:r>
          </a:p>
          <a:p>
            <a:pPr>
              <a:buNone/>
            </a:pPr>
            <a:r>
              <a:rPr lang="en-IN" b="1" dirty="0" smtClean="0"/>
              <a:t>public:</a:t>
            </a:r>
          </a:p>
          <a:p>
            <a:pPr>
              <a:buNone/>
            </a:pPr>
            <a:r>
              <a:rPr lang="en-IN" b="1" dirty="0" smtClean="0"/>
              <a:t>void set(</a:t>
            </a:r>
            <a:r>
              <a:rPr lang="en-IN" b="1" dirty="0" err="1" smtClean="0"/>
              <a:t>int</a:t>
            </a:r>
            <a:r>
              <a:rPr lang="en-IN" b="1" dirty="0" smtClean="0"/>
              <a:t> i, </a:t>
            </a:r>
            <a:r>
              <a:rPr lang="en-IN" b="1" dirty="0" err="1" smtClean="0"/>
              <a:t>int</a:t>
            </a:r>
            <a:r>
              <a:rPr lang="en-IN" b="1" dirty="0" smtClean="0"/>
              <a:t> j) { x=i; y=j; }</a:t>
            </a:r>
          </a:p>
          <a:p>
            <a:pPr>
              <a:buNone/>
            </a:pPr>
            <a:r>
              <a:rPr lang="en-IN" b="1" dirty="0" smtClean="0"/>
              <a:t>};</a:t>
            </a:r>
          </a:p>
          <a:p>
            <a:pPr>
              <a:buNone/>
            </a:pPr>
            <a:r>
              <a:rPr lang="en-IN" b="1" dirty="0" err="1" smtClean="0"/>
              <a:t>int</a:t>
            </a:r>
            <a:r>
              <a:rPr lang="en-IN" b="1" dirty="0" smtClean="0"/>
              <a:t> main()</a:t>
            </a:r>
          </a:p>
          <a:p>
            <a:pPr>
              <a:buNone/>
            </a:pPr>
            <a:r>
              <a:rPr lang="en-IN" b="1" dirty="0" smtClean="0"/>
              <a:t>{</a:t>
            </a:r>
          </a:p>
          <a:p>
            <a:pPr>
              <a:buNone/>
            </a:pPr>
            <a:r>
              <a:rPr lang="en-IN" b="1" dirty="0" smtClean="0"/>
              <a:t>derived ob;</a:t>
            </a:r>
          </a:p>
          <a:p>
            <a:pPr>
              <a:buNone/>
            </a:pPr>
            <a:r>
              <a:rPr lang="en-IN" b="1" dirty="0" err="1" smtClean="0"/>
              <a:t>ob.set</a:t>
            </a:r>
            <a:r>
              <a:rPr lang="en-IN" b="1" dirty="0" smtClean="0"/>
              <a:t>(10, 20); </a:t>
            </a:r>
          </a:p>
          <a:p>
            <a:pPr>
              <a:buNone/>
            </a:pPr>
            <a:r>
              <a:rPr lang="en-IN" b="1" dirty="0" smtClean="0">
                <a:solidFill>
                  <a:srgbClr val="FF0000"/>
                </a:solidFill>
              </a:rPr>
              <a:t>// provided by derived</a:t>
            </a:r>
          </a:p>
          <a:p>
            <a:pPr>
              <a:buNone/>
            </a:pPr>
            <a:r>
              <a:rPr lang="en-IN" b="1" dirty="0" err="1" smtClean="0"/>
              <a:t>ob.showx</a:t>
            </a:r>
            <a:r>
              <a:rPr lang="en-IN" b="1" dirty="0" smtClean="0"/>
              <a:t>(); </a:t>
            </a:r>
            <a:r>
              <a:rPr lang="en-IN" b="1" dirty="0" smtClean="0">
                <a:solidFill>
                  <a:srgbClr val="FF0000"/>
                </a:solidFill>
              </a:rPr>
              <a:t>// from base1</a:t>
            </a:r>
          </a:p>
          <a:p>
            <a:pPr>
              <a:buNone/>
            </a:pPr>
            <a:r>
              <a:rPr lang="en-IN" b="1" dirty="0" err="1" smtClean="0"/>
              <a:t>ob.showy</a:t>
            </a:r>
            <a:r>
              <a:rPr lang="en-IN" b="1" dirty="0" smtClean="0"/>
              <a:t>(); </a:t>
            </a:r>
            <a:r>
              <a:rPr lang="en-IN" b="1" dirty="0" smtClean="0">
                <a:solidFill>
                  <a:srgbClr val="FF0000"/>
                </a:solidFill>
              </a:rPr>
              <a:t>// from base2</a:t>
            </a:r>
          </a:p>
          <a:p>
            <a:pPr>
              <a:buNone/>
            </a:pPr>
            <a:r>
              <a:rPr lang="en-IN" b="1" dirty="0" smtClean="0"/>
              <a:t>return 0;</a:t>
            </a:r>
          </a:p>
          <a:p>
            <a:pPr>
              <a:buNone/>
            </a:pPr>
            <a:r>
              <a:rPr lang="en-IN" b="1" dirty="0" smtClean="0"/>
              <a:t>}</a:t>
            </a:r>
            <a:endParaRPr lang="en-IN" b="1"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214290"/>
            <a:ext cx="4038600" cy="6072230"/>
          </a:xfrm>
          <a:noFill/>
          <a:ln>
            <a:solidFill>
              <a:srgbClr val="0070C0"/>
            </a:solidFill>
          </a:ln>
        </p:spPr>
        <p:txBody>
          <a:bodyPr>
            <a:normAutofit fontScale="25000" lnSpcReduction="20000"/>
          </a:bodyPr>
          <a:lstStyle/>
          <a:p>
            <a:pPr>
              <a:buNone/>
            </a:pPr>
            <a:r>
              <a:rPr lang="en-IN" sz="8000" b="1" dirty="0" smtClean="0">
                <a:solidFill>
                  <a:srgbClr val="C00000"/>
                </a:solidFill>
              </a:rPr>
              <a:t>//EXAMPLE</a:t>
            </a:r>
          </a:p>
          <a:p>
            <a:pPr>
              <a:buNone/>
            </a:pPr>
            <a:r>
              <a:rPr lang="en-IN" sz="8000" b="1" dirty="0" smtClean="0"/>
              <a:t>#include &lt;</a:t>
            </a:r>
            <a:r>
              <a:rPr lang="en-IN" sz="8000" b="1" dirty="0" err="1" smtClean="0"/>
              <a:t>iostream.h</a:t>
            </a:r>
            <a:r>
              <a:rPr lang="en-IN" sz="8000" b="1" dirty="0" smtClean="0"/>
              <a:t>&gt;</a:t>
            </a:r>
          </a:p>
          <a:p>
            <a:pPr>
              <a:buNone/>
            </a:pPr>
            <a:r>
              <a:rPr lang="en-IN" sz="8000" b="1" dirty="0" smtClean="0"/>
              <a:t>using namespace std;</a:t>
            </a:r>
          </a:p>
          <a:p>
            <a:pPr>
              <a:buNone/>
            </a:pPr>
            <a:r>
              <a:rPr lang="en-IN" sz="8000" b="1" dirty="0" smtClean="0">
                <a:solidFill>
                  <a:srgbClr val="FF0000"/>
                </a:solidFill>
              </a:rPr>
              <a:t>// Base class Shape</a:t>
            </a:r>
            <a:endParaRPr lang="en-IN" sz="8000" b="1" dirty="0" smtClean="0"/>
          </a:p>
          <a:p>
            <a:pPr>
              <a:buNone/>
            </a:pPr>
            <a:r>
              <a:rPr lang="en-IN" sz="8000" b="1" dirty="0" smtClean="0">
                <a:solidFill>
                  <a:srgbClr val="00B050"/>
                </a:solidFill>
              </a:rPr>
              <a:t>class Shape </a:t>
            </a:r>
            <a:r>
              <a:rPr lang="en-IN" sz="8000" b="1" dirty="0" smtClean="0"/>
              <a:t>{</a:t>
            </a:r>
          </a:p>
          <a:p>
            <a:pPr>
              <a:buNone/>
            </a:pPr>
            <a:r>
              <a:rPr lang="en-IN" sz="8000" b="1" dirty="0" smtClean="0"/>
              <a:t>   public:</a:t>
            </a:r>
          </a:p>
          <a:p>
            <a:pPr>
              <a:buNone/>
            </a:pPr>
            <a:r>
              <a:rPr lang="en-IN" sz="8000" b="1" dirty="0" smtClean="0"/>
              <a:t> void </a:t>
            </a:r>
            <a:r>
              <a:rPr lang="en-IN" sz="8000" b="1" dirty="0" err="1" smtClean="0"/>
              <a:t>setWidth</a:t>
            </a:r>
            <a:r>
              <a:rPr lang="en-IN" sz="8000" b="1" dirty="0" smtClean="0"/>
              <a:t>(</a:t>
            </a:r>
            <a:r>
              <a:rPr lang="en-IN" sz="8000" b="1" dirty="0" err="1" smtClean="0"/>
              <a:t>int</a:t>
            </a:r>
            <a:r>
              <a:rPr lang="en-IN" sz="8000" b="1" dirty="0" smtClean="0"/>
              <a:t> w) {  </a:t>
            </a:r>
          </a:p>
          <a:p>
            <a:pPr>
              <a:buNone/>
            </a:pPr>
            <a:r>
              <a:rPr lang="en-IN" sz="8000" b="1" dirty="0" smtClean="0"/>
              <a:t>			width = w; }</a:t>
            </a:r>
          </a:p>
          <a:p>
            <a:pPr>
              <a:buNone/>
            </a:pPr>
            <a:r>
              <a:rPr lang="en-IN" sz="8000" b="1" dirty="0" smtClean="0"/>
              <a:t> void </a:t>
            </a:r>
            <a:r>
              <a:rPr lang="en-IN" sz="8000" b="1" dirty="0" err="1" smtClean="0"/>
              <a:t>setHeight</a:t>
            </a:r>
            <a:r>
              <a:rPr lang="en-IN" sz="8000" b="1" dirty="0" smtClean="0"/>
              <a:t>(</a:t>
            </a:r>
            <a:r>
              <a:rPr lang="en-IN" sz="8000" b="1" dirty="0" err="1" smtClean="0"/>
              <a:t>int</a:t>
            </a:r>
            <a:r>
              <a:rPr lang="en-IN" sz="8000" b="1" dirty="0" smtClean="0"/>
              <a:t> h) { 	</a:t>
            </a:r>
          </a:p>
          <a:p>
            <a:pPr>
              <a:buNone/>
            </a:pPr>
            <a:r>
              <a:rPr lang="en-IN" sz="8000" b="1" dirty="0" smtClean="0"/>
              <a:t>			height = h; }</a:t>
            </a:r>
          </a:p>
          <a:p>
            <a:pPr>
              <a:buNone/>
            </a:pPr>
            <a:r>
              <a:rPr lang="en-IN" sz="8000" b="1" dirty="0" smtClean="0"/>
              <a:t>   protected:</a:t>
            </a:r>
          </a:p>
          <a:p>
            <a:pPr>
              <a:buNone/>
            </a:pPr>
            <a:r>
              <a:rPr lang="en-IN" sz="8000" b="1" dirty="0" smtClean="0"/>
              <a:t>      </a:t>
            </a:r>
            <a:r>
              <a:rPr lang="en-IN" sz="8000" b="1" dirty="0" err="1" smtClean="0"/>
              <a:t>int</a:t>
            </a:r>
            <a:r>
              <a:rPr lang="en-IN" sz="8000" b="1" dirty="0" smtClean="0"/>
              <a:t> width;</a:t>
            </a:r>
          </a:p>
          <a:p>
            <a:pPr>
              <a:buNone/>
            </a:pPr>
            <a:r>
              <a:rPr lang="en-IN" sz="8000" b="1" dirty="0" smtClean="0"/>
              <a:t>      </a:t>
            </a:r>
            <a:r>
              <a:rPr lang="en-IN" sz="8000" b="1" dirty="0" err="1" smtClean="0"/>
              <a:t>int</a:t>
            </a:r>
            <a:r>
              <a:rPr lang="en-IN" sz="8000" b="1" dirty="0" smtClean="0"/>
              <a:t> height;</a:t>
            </a:r>
          </a:p>
          <a:p>
            <a:pPr>
              <a:buNone/>
            </a:pPr>
            <a:r>
              <a:rPr lang="en-IN" sz="8000" b="1" dirty="0" smtClean="0"/>
              <a:t>};</a:t>
            </a:r>
          </a:p>
          <a:p>
            <a:pPr>
              <a:buNone/>
            </a:pPr>
            <a:r>
              <a:rPr lang="en-IN" sz="8000" b="1" dirty="0" smtClean="0">
                <a:solidFill>
                  <a:srgbClr val="FF0000"/>
                </a:solidFill>
              </a:rPr>
              <a:t>// Base class </a:t>
            </a:r>
            <a:r>
              <a:rPr lang="en-IN" sz="8000" b="1" dirty="0" err="1" smtClean="0">
                <a:solidFill>
                  <a:srgbClr val="FF0000"/>
                </a:solidFill>
              </a:rPr>
              <a:t>PaintCost</a:t>
            </a:r>
            <a:endParaRPr lang="en-IN" sz="8000" b="1" dirty="0" smtClean="0">
              <a:solidFill>
                <a:srgbClr val="FF0000"/>
              </a:solidFill>
            </a:endParaRPr>
          </a:p>
          <a:p>
            <a:pPr>
              <a:buNone/>
            </a:pPr>
            <a:r>
              <a:rPr lang="en-IN" sz="8000" b="1" dirty="0" smtClean="0">
                <a:solidFill>
                  <a:srgbClr val="00B050"/>
                </a:solidFill>
              </a:rPr>
              <a:t>class </a:t>
            </a:r>
            <a:r>
              <a:rPr lang="en-IN" sz="8000" b="1" dirty="0" err="1" smtClean="0">
                <a:solidFill>
                  <a:srgbClr val="00B050"/>
                </a:solidFill>
              </a:rPr>
              <a:t>PaintCost</a:t>
            </a:r>
            <a:r>
              <a:rPr lang="en-IN" sz="8000" b="1" dirty="0" smtClean="0">
                <a:solidFill>
                  <a:srgbClr val="00B050"/>
                </a:solidFill>
              </a:rPr>
              <a:t> </a:t>
            </a:r>
            <a:r>
              <a:rPr lang="en-IN" sz="8000" b="1" dirty="0" smtClean="0"/>
              <a:t>{</a:t>
            </a:r>
          </a:p>
          <a:p>
            <a:pPr>
              <a:buNone/>
            </a:pPr>
            <a:r>
              <a:rPr lang="en-IN" sz="8000" b="1" dirty="0" smtClean="0"/>
              <a:t>   public:</a:t>
            </a:r>
          </a:p>
          <a:p>
            <a:pPr>
              <a:buNone/>
            </a:pPr>
            <a:r>
              <a:rPr lang="en-IN" sz="8000" b="1" dirty="0" smtClean="0"/>
              <a:t>   </a:t>
            </a:r>
            <a:r>
              <a:rPr lang="en-IN" sz="8000" b="1" dirty="0" err="1" smtClean="0"/>
              <a:t>int</a:t>
            </a:r>
            <a:r>
              <a:rPr lang="en-IN" sz="8000" b="1" dirty="0" smtClean="0"/>
              <a:t> </a:t>
            </a:r>
            <a:r>
              <a:rPr lang="en-IN" sz="8000" b="1" dirty="0" err="1" smtClean="0"/>
              <a:t>getCost</a:t>
            </a:r>
            <a:r>
              <a:rPr lang="en-IN" sz="8000" b="1" dirty="0" smtClean="0"/>
              <a:t>(</a:t>
            </a:r>
            <a:r>
              <a:rPr lang="en-IN" sz="8000" b="1" dirty="0" err="1" smtClean="0"/>
              <a:t>int</a:t>
            </a:r>
            <a:r>
              <a:rPr lang="en-IN" sz="8000" b="1" dirty="0" smtClean="0"/>
              <a:t> area) {</a:t>
            </a:r>
          </a:p>
          <a:p>
            <a:pPr>
              <a:buNone/>
            </a:pPr>
            <a:r>
              <a:rPr lang="en-IN" sz="8000" b="1" dirty="0" smtClean="0"/>
              <a:t>	 return area * 70;</a:t>
            </a:r>
          </a:p>
          <a:p>
            <a:pPr>
              <a:buNone/>
            </a:pPr>
            <a:r>
              <a:rPr lang="en-IN" sz="8000" b="1" dirty="0" smtClean="0"/>
              <a:t>      }};</a:t>
            </a:r>
          </a:p>
          <a:p>
            <a:pPr>
              <a:buNone/>
            </a:pPr>
            <a:r>
              <a:rPr lang="en-IN" sz="8000" b="1" dirty="0" smtClean="0"/>
              <a:t> </a:t>
            </a:r>
          </a:p>
          <a:p>
            <a:pPr>
              <a:buNone/>
            </a:pPr>
            <a:endParaRPr lang="en-IN" dirty="0" smtClean="0"/>
          </a:p>
          <a:p>
            <a:pPr>
              <a:buNone/>
            </a:pPr>
            <a:endParaRPr lang="en-IN" dirty="0"/>
          </a:p>
        </p:txBody>
      </p:sp>
      <p:sp>
        <p:nvSpPr>
          <p:cNvPr id="8" name="Content Placeholder 7"/>
          <p:cNvSpPr>
            <a:spLocks noGrp="1"/>
          </p:cNvSpPr>
          <p:nvPr>
            <p:ph sz="half" idx="2"/>
          </p:nvPr>
        </p:nvSpPr>
        <p:spPr>
          <a:xfrm>
            <a:off x="4648200" y="214290"/>
            <a:ext cx="4038600" cy="6072230"/>
          </a:xfrm>
          <a:ln>
            <a:solidFill>
              <a:srgbClr val="0070C0"/>
            </a:solidFill>
          </a:ln>
        </p:spPr>
        <p:txBody>
          <a:bodyPr>
            <a:noAutofit/>
          </a:bodyPr>
          <a:lstStyle/>
          <a:p>
            <a:pPr>
              <a:buNone/>
            </a:pPr>
            <a:r>
              <a:rPr lang="en-IN" sz="2000" b="1" dirty="0" smtClean="0">
                <a:solidFill>
                  <a:srgbClr val="FF0000"/>
                </a:solidFill>
              </a:rPr>
              <a:t>// Derived class</a:t>
            </a:r>
          </a:p>
          <a:p>
            <a:pPr>
              <a:buNone/>
            </a:pPr>
            <a:r>
              <a:rPr lang="en-IN" sz="2000" b="1" dirty="0" smtClean="0">
                <a:solidFill>
                  <a:srgbClr val="00B050"/>
                </a:solidFill>
              </a:rPr>
              <a:t>class Rectangle</a:t>
            </a:r>
            <a:r>
              <a:rPr lang="en-IN" sz="2000" b="1" dirty="0" smtClean="0"/>
              <a:t>: </a:t>
            </a:r>
            <a:r>
              <a:rPr lang="en-IN" sz="2000" b="1" dirty="0" smtClean="0">
                <a:solidFill>
                  <a:srgbClr val="00B050"/>
                </a:solidFill>
              </a:rPr>
              <a:t>public Shape, public </a:t>
            </a:r>
            <a:r>
              <a:rPr lang="en-IN" sz="2000" b="1" dirty="0" err="1" smtClean="0">
                <a:solidFill>
                  <a:srgbClr val="00B050"/>
                </a:solidFill>
              </a:rPr>
              <a:t>PaintCost</a:t>
            </a:r>
            <a:r>
              <a:rPr lang="en-IN" sz="2000" b="1" dirty="0" smtClean="0">
                <a:solidFill>
                  <a:srgbClr val="00B050"/>
                </a:solidFill>
              </a:rPr>
              <a:t> </a:t>
            </a:r>
            <a:r>
              <a:rPr lang="en-IN" sz="2000" b="1" dirty="0" smtClean="0"/>
              <a:t>{</a:t>
            </a:r>
          </a:p>
          <a:p>
            <a:pPr>
              <a:buNone/>
            </a:pPr>
            <a:r>
              <a:rPr lang="en-IN" sz="2000" b="1" dirty="0" smtClean="0"/>
              <a:t>   public:</a:t>
            </a:r>
          </a:p>
          <a:p>
            <a:pPr>
              <a:buNone/>
            </a:pPr>
            <a:r>
              <a:rPr lang="en-IN" sz="2000" b="1" dirty="0" smtClean="0"/>
              <a:t>      </a:t>
            </a:r>
            <a:r>
              <a:rPr lang="en-IN" sz="2000" b="1" dirty="0" err="1" smtClean="0"/>
              <a:t>int</a:t>
            </a:r>
            <a:r>
              <a:rPr lang="en-IN" sz="2000" b="1" dirty="0" smtClean="0"/>
              <a:t> </a:t>
            </a:r>
            <a:r>
              <a:rPr lang="en-IN" sz="2000" b="1" dirty="0" err="1" smtClean="0"/>
              <a:t>getArea</a:t>
            </a:r>
            <a:r>
              <a:rPr lang="en-IN" sz="2000" b="1" dirty="0" smtClean="0"/>
              <a:t>() {</a:t>
            </a:r>
          </a:p>
          <a:p>
            <a:pPr>
              <a:buNone/>
            </a:pPr>
            <a:r>
              <a:rPr lang="en-IN" sz="2000" b="1" dirty="0" smtClean="0"/>
              <a:t>         return (width * height); </a:t>
            </a:r>
          </a:p>
          <a:p>
            <a:pPr>
              <a:buNone/>
            </a:pPr>
            <a:r>
              <a:rPr lang="en-IN" sz="2000" b="1" dirty="0" smtClean="0"/>
              <a:t>      } };</a:t>
            </a:r>
          </a:p>
          <a:p>
            <a:pPr>
              <a:buNone/>
            </a:pPr>
            <a:r>
              <a:rPr lang="en-IN" sz="2000" b="1" dirty="0" smtClean="0"/>
              <a:t> </a:t>
            </a:r>
            <a:r>
              <a:rPr lang="en-IN" sz="2000" b="1" dirty="0" err="1" smtClean="0"/>
              <a:t>int</a:t>
            </a:r>
            <a:r>
              <a:rPr lang="en-IN" sz="2000" b="1" dirty="0" smtClean="0"/>
              <a:t> main(void) {</a:t>
            </a:r>
          </a:p>
          <a:p>
            <a:pPr>
              <a:buNone/>
            </a:pPr>
            <a:r>
              <a:rPr lang="en-IN" sz="2000" b="1" dirty="0" smtClean="0"/>
              <a:t>   Rectangle </a:t>
            </a:r>
            <a:r>
              <a:rPr lang="en-IN" sz="2000" b="1" dirty="0" err="1" smtClean="0"/>
              <a:t>Rect</a:t>
            </a:r>
            <a:r>
              <a:rPr lang="en-IN" sz="2000" b="1" dirty="0" smtClean="0"/>
              <a:t>;</a:t>
            </a:r>
          </a:p>
          <a:p>
            <a:pPr>
              <a:buNone/>
            </a:pPr>
            <a:r>
              <a:rPr lang="en-IN" sz="2000" b="1" dirty="0" smtClean="0"/>
              <a:t>   </a:t>
            </a:r>
            <a:r>
              <a:rPr lang="en-IN" sz="2000" b="1" dirty="0" err="1" smtClean="0"/>
              <a:t>int</a:t>
            </a:r>
            <a:r>
              <a:rPr lang="en-IN" sz="2000" b="1" dirty="0" smtClean="0"/>
              <a:t> area;</a:t>
            </a:r>
          </a:p>
          <a:p>
            <a:pPr>
              <a:buNone/>
            </a:pPr>
            <a:r>
              <a:rPr lang="en-IN" sz="2000" b="1" dirty="0" smtClean="0"/>
              <a:t>   </a:t>
            </a:r>
            <a:r>
              <a:rPr lang="en-IN" sz="2000" b="1" dirty="0" err="1" smtClean="0"/>
              <a:t>Rect.setWidth</a:t>
            </a:r>
            <a:r>
              <a:rPr lang="en-IN" sz="2000" b="1" dirty="0" smtClean="0"/>
              <a:t>(5);</a:t>
            </a:r>
          </a:p>
          <a:p>
            <a:pPr>
              <a:buNone/>
            </a:pPr>
            <a:r>
              <a:rPr lang="en-IN" sz="2000" b="1" dirty="0" smtClean="0"/>
              <a:t>   </a:t>
            </a:r>
            <a:r>
              <a:rPr lang="en-IN" sz="2000" b="1" dirty="0" err="1" smtClean="0"/>
              <a:t>Rect.setHeight</a:t>
            </a:r>
            <a:r>
              <a:rPr lang="en-IN" sz="2000" b="1" dirty="0" smtClean="0"/>
              <a:t>(7);</a:t>
            </a:r>
          </a:p>
          <a:p>
            <a:pPr>
              <a:buNone/>
            </a:pPr>
            <a:r>
              <a:rPr lang="en-IN" sz="2000" b="1" dirty="0" smtClean="0"/>
              <a:t>   area = </a:t>
            </a:r>
            <a:r>
              <a:rPr lang="en-IN" sz="2000" b="1" dirty="0" err="1" smtClean="0"/>
              <a:t>Rect.getArea</a:t>
            </a:r>
            <a:r>
              <a:rPr lang="en-IN" sz="2000" b="1" dirty="0" smtClean="0"/>
              <a:t>();</a:t>
            </a:r>
          </a:p>
          <a:p>
            <a:pPr>
              <a:buNone/>
            </a:pPr>
            <a:r>
              <a:rPr lang="en-IN" sz="2000" b="1" dirty="0" smtClean="0">
                <a:solidFill>
                  <a:srgbClr val="FF0000"/>
                </a:solidFill>
              </a:rPr>
              <a:t>// Print the total cost of painting</a:t>
            </a:r>
          </a:p>
          <a:p>
            <a:pPr>
              <a:buNone/>
            </a:pPr>
            <a:r>
              <a:rPr lang="en-IN" sz="2000" b="1" dirty="0" smtClean="0"/>
              <a:t>   </a:t>
            </a:r>
            <a:r>
              <a:rPr lang="en-IN" sz="2000" b="1" dirty="0" err="1" smtClean="0"/>
              <a:t>cout</a:t>
            </a:r>
            <a:r>
              <a:rPr lang="en-IN" sz="2000" b="1" dirty="0" smtClean="0"/>
              <a:t> &lt;&lt; "Total paint cost: $" &lt;&lt; </a:t>
            </a:r>
            <a:r>
              <a:rPr lang="en-IN" sz="2000" b="1" dirty="0" err="1" smtClean="0"/>
              <a:t>Rect.getCost</a:t>
            </a:r>
            <a:r>
              <a:rPr lang="en-IN" sz="2000" b="1" dirty="0" smtClean="0"/>
              <a:t>(area) &lt;&lt; </a:t>
            </a:r>
            <a:r>
              <a:rPr lang="en-IN" sz="2000" b="1" dirty="0" err="1" smtClean="0"/>
              <a:t>endl</a:t>
            </a:r>
            <a:r>
              <a:rPr lang="en-IN" sz="2000" b="1" dirty="0" smtClean="0"/>
              <a:t>;</a:t>
            </a:r>
          </a:p>
          <a:p>
            <a:pPr>
              <a:buNone/>
            </a:pPr>
            <a:r>
              <a:rPr lang="en-IN" sz="2000" b="1" dirty="0" smtClean="0"/>
              <a:t>    return 0; }</a:t>
            </a:r>
            <a:endParaRPr lang="en-IN" sz="2000" b="1"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smtClean="0"/>
              <a:t>Multilevel Inheritance</a:t>
            </a:r>
            <a:endParaRPr lang="en-US" b="1" dirty="0"/>
          </a:p>
        </p:txBody>
      </p:sp>
      <p:sp>
        <p:nvSpPr>
          <p:cNvPr id="3" name="Content Placeholder 2"/>
          <p:cNvSpPr>
            <a:spLocks noGrp="1"/>
          </p:cNvSpPr>
          <p:nvPr>
            <p:ph idx="1"/>
          </p:nvPr>
        </p:nvSpPr>
        <p:spPr>
          <a:xfrm>
            <a:off x="457200" y="980728"/>
            <a:ext cx="8229600" cy="5145435"/>
          </a:xfrm>
        </p:spPr>
        <p:txBody>
          <a:bodyPr>
            <a:normAutofit/>
          </a:bodyPr>
          <a:lstStyle/>
          <a:p>
            <a:pPr algn="just"/>
            <a:r>
              <a:rPr lang="en-IN" b="1" dirty="0" smtClean="0"/>
              <a:t>Multilevel Inheritance: </a:t>
            </a:r>
            <a:r>
              <a:rPr lang="en-IN" dirty="0" smtClean="0"/>
              <a:t>It is the inheritance hierarchy wherein subclass acts as a base class for other classes.</a:t>
            </a:r>
          </a:p>
          <a:p>
            <a:pPr algn="just">
              <a:buNone/>
            </a:pPr>
            <a:endParaRPr lang="en-IN" dirty="0" smtClean="0"/>
          </a:p>
          <a:p>
            <a:pPr algn="just">
              <a:buNone/>
            </a:pPr>
            <a:endParaRPr lang="en-IN" dirty="0" smtClean="0"/>
          </a:p>
          <a:p>
            <a:pPr>
              <a:buNone/>
            </a:pP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33</a:t>
            </a:fld>
            <a:endParaRPr lang="en-US"/>
          </a:p>
        </p:txBody>
      </p:sp>
      <p:pic>
        <p:nvPicPr>
          <p:cNvPr id="7" name="Picture 6" descr="Multilevel.PNG"/>
          <p:cNvPicPr>
            <a:picLocks noChangeAspect="1"/>
          </p:cNvPicPr>
          <p:nvPr/>
        </p:nvPicPr>
        <p:blipFill>
          <a:blip r:embed="rId2" cstate="print"/>
          <a:stretch>
            <a:fillRect/>
          </a:stretch>
        </p:blipFill>
        <p:spPr>
          <a:xfrm>
            <a:off x="1691680" y="2636912"/>
            <a:ext cx="5658640" cy="300864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smtClean="0"/>
              <a:t>Syntax</a:t>
            </a:r>
            <a:endParaRPr lang="en-US" b="1" dirty="0"/>
          </a:p>
        </p:txBody>
      </p:sp>
      <p:pic>
        <p:nvPicPr>
          <p:cNvPr id="7" name="Content Placeholder 6" descr="Multilevel_Syntax.PNG"/>
          <p:cNvPicPr>
            <a:picLocks noGrp="1" noChangeAspect="1"/>
          </p:cNvPicPr>
          <p:nvPr>
            <p:ph idx="1"/>
          </p:nvPr>
        </p:nvPicPr>
        <p:blipFill>
          <a:blip r:embed="rId2" cstate="print"/>
          <a:stretch>
            <a:fillRect/>
          </a:stretch>
        </p:blipFill>
        <p:spPr>
          <a:xfrm>
            <a:off x="1619672" y="1628800"/>
            <a:ext cx="6408711" cy="3729800"/>
          </a:xfrm>
        </p:spPr>
      </p:pic>
      <p:sp>
        <p:nvSpPr>
          <p:cNvPr id="6" name="Slide Number Placeholder 5"/>
          <p:cNvSpPr>
            <a:spLocks noGrp="1"/>
          </p:cNvSpPr>
          <p:nvPr>
            <p:ph type="sldNum" sz="quarter" idx="12"/>
          </p:nvPr>
        </p:nvSpPr>
        <p:spPr/>
        <p:txBody>
          <a:bodyPr/>
          <a:lstStyle/>
          <a:p>
            <a:fld id="{1FFC834F-BCAD-4C47-9DE1-3D1137B00E0E}"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Multi-level Inheritance</a:t>
            </a:r>
            <a:endParaRPr lang="en-IN" dirty="0"/>
          </a:p>
        </p:txBody>
      </p:sp>
      <p:sp>
        <p:nvSpPr>
          <p:cNvPr id="3" name="Content Placeholder 2"/>
          <p:cNvSpPr>
            <a:spLocks noGrp="1"/>
          </p:cNvSpPr>
          <p:nvPr>
            <p:ph sz="half" idx="1"/>
          </p:nvPr>
        </p:nvSpPr>
        <p:spPr>
          <a:xfrm>
            <a:off x="457200" y="928670"/>
            <a:ext cx="4038600" cy="5197493"/>
          </a:xfrm>
          <a:ln>
            <a:solidFill>
              <a:srgbClr val="0070C0"/>
            </a:solidFill>
          </a:ln>
        </p:spPr>
        <p:txBody>
          <a:bodyPr>
            <a:normAutofit fontScale="32500" lnSpcReduction="20000"/>
          </a:bodyPr>
          <a:lstStyle/>
          <a:p>
            <a:pPr>
              <a:buNone/>
            </a:pPr>
            <a:r>
              <a:rPr lang="en-IN" sz="6000" b="1" dirty="0" smtClean="0">
                <a:solidFill>
                  <a:srgbClr val="00B050"/>
                </a:solidFill>
              </a:rPr>
              <a:t>#include &lt;</a:t>
            </a:r>
            <a:r>
              <a:rPr lang="en-IN" sz="6000" b="1" dirty="0" err="1" smtClean="0">
                <a:solidFill>
                  <a:srgbClr val="00B050"/>
                </a:solidFill>
              </a:rPr>
              <a:t>iostream</a:t>
            </a:r>
            <a:r>
              <a:rPr lang="en-IN" sz="6000" b="1" dirty="0" smtClean="0">
                <a:solidFill>
                  <a:srgbClr val="00B050"/>
                </a:solidFill>
              </a:rPr>
              <a:t>&gt; </a:t>
            </a:r>
          </a:p>
          <a:p>
            <a:pPr>
              <a:buNone/>
            </a:pPr>
            <a:r>
              <a:rPr lang="en-IN" sz="6000" b="1" dirty="0" smtClean="0"/>
              <a:t>using namespace std; </a:t>
            </a:r>
          </a:p>
          <a:p>
            <a:pPr>
              <a:buNone/>
            </a:pPr>
            <a:r>
              <a:rPr lang="en-IN" sz="6000" b="1" dirty="0" smtClean="0">
                <a:solidFill>
                  <a:srgbClr val="FF0000"/>
                </a:solidFill>
              </a:rPr>
              <a:t>//Base class</a:t>
            </a:r>
          </a:p>
          <a:p>
            <a:pPr>
              <a:buNone/>
            </a:pPr>
            <a:r>
              <a:rPr lang="en-IN" sz="6000" b="1" dirty="0" smtClean="0"/>
              <a:t>class base { </a:t>
            </a:r>
          </a:p>
          <a:p>
            <a:pPr>
              <a:buNone/>
            </a:pPr>
            <a:r>
              <a:rPr lang="en-IN" sz="6000" b="1" dirty="0" smtClean="0"/>
              <a:t>public: </a:t>
            </a:r>
          </a:p>
          <a:p>
            <a:pPr>
              <a:buNone/>
            </a:pPr>
            <a:r>
              <a:rPr lang="en-IN" sz="6000" b="1" dirty="0" smtClean="0"/>
              <a:t>void display1() {</a:t>
            </a:r>
          </a:p>
          <a:p>
            <a:pPr>
              <a:buNone/>
            </a:pPr>
            <a:r>
              <a:rPr lang="en-IN" sz="6000" b="1" dirty="0" smtClean="0"/>
              <a:t> </a:t>
            </a:r>
            <a:r>
              <a:rPr lang="en-IN" sz="6000" b="1" dirty="0" err="1" smtClean="0"/>
              <a:t>cout</a:t>
            </a:r>
            <a:r>
              <a:rPr lang="en-IN" sz="6000" b="1" dirty="0" smtClean="0"/>
              <a:t> &lt;&lt; "\</a:t>
            </a:r>
            <a:r>
              <a:rPr lang="en-IN" sz="6000" b="1" dirty="0" err="1" smtClean="0"/>
              <a:t>nBase</a:t>
            </a:r>
            <a:r>
              <a:rPr lang="en-IN" sz="6000" b="1" dirty="0" smtClean="0"/>
              <a:t> class content."; }</a:t>
            </a:r>
          </a:p>
          <a:p>
            <a:pPr>
              <a:buNone/>
            </a:pPr>
            <a:r>
              <a:rPr lang="en-IN" sz="6000" b="1" dirty="0" smtClean="0"/>
              <a:t> }; </a:t>
            </a:r>
          </a:p>
          <a:p>
            <a:pPr>
              <a:buNone/>
            </a:pPr>
            <a:r>
              <a:rPr lang="en-IN" sz="6000" b="1" dirty="0" smtClean="0">
                <a:solidFill>
                  <a:srgbClr val="FF0000"/>
                </a:solidFill>
              </a:rPr>
              <a:t>//derived class</a:t>
            </a:r>
          </a:p>
          <a:p>
            <a:pPr>
              <a:buNone/>
            </a:pPr>
            <a:r>
              <a:rPr lang="en-IN" sz="6000" b="1" dirty="0" smtClean="0"/>
              <a:t>class derived </a:t>
            </a:r>
            <a:r>
              <a:rPr lang="en-IN" sz="6000" b="1" dirty="0" smtClean="0">
                <a:solidFill>
                  <a:srgbClr val="00B050"/>
                </a:solidFill>
              </a:rPr>
              <a:t>: public base </a:t>
            </a:r>
          </a:p>
          <a:p>
            <a:pPr>
              <a:buNone/>
            </a:pPr>
            <a:r>
              <a:rPr lang="en-IN" sz="6000" b="1" dirty="0" smtClean="0"/>
              <a:t>{ </a:t>
            </a:r>
          </a:p>
          <a:p>
            <a:pPr>
              <a:buNone/>
            </a:pPr>
            <a:r>
              <a:rPr lang="en-IN" sz="6000" b="1" dirty="0" smtClean="0"/>
              <a:t>public: </a:t>
            </a:r>
          </a:p>
          <a:p>
            <a:pPr>
              <a:buNone/>
            </a:pPr>
            <a:r>
              <a:rPr lang="en-IN" sz="6000" b="1" dirty="0" smtClean="0"/>
              <a:t>void display2() </a:t>
            </a:r>
          </a:p>
          <a:p>
            <a:pPr>
              <a:buNone/>
            </a:pPr>
            <a:r>
              <a:rPr lang="en-IN" sz="6000" b="1" dirty="0" smtClean="0"/>
              <a:t>{ </a:t>
            </a:r>
          </a:p>
          <a:p>
            <a:pPr>
              <a:buNone/>
            </a:pPr>
            <a:r>
              <a:rPr lang="en-IN" sz="6000" b="1" dirty="0" err="1" smtClean="0"/>
              <a:t>cout</a:t>
            </a:r>
            <a:r>
              <a:rPr lang="en-IN" sz="6000" b="1" dirty="0" smtClean="0"/>
              <a:t> &lt;&lt; "1st derived class content."; } };</a:t>
            </a:r>
          </a:p>
          <a:p>
            <a:pPr>
              <a:buNone/>
            </a:pPr>
            <a:endParaRPr lang="en-IN" b="1" dirty="0"/>
          </a:p>
        </p:txBody>
      </p:sp>
      <p:sp>
        <p:nvSpPr>
          <p:cNvPr id="4" name="Content Placeholder 3"/>
          <p:cNvSpPr>
            <a:spLocks noGrp="1"/>
          </p:cNvSpPr>
          <p:nvPr>
            <p:ph sz="half" idx="2"/>
          </p:nvPr>
        </p:nvSpPr>
        <p:spPr>
          <a:xfrm>
            <a:off x="4648200" y="928670"/>
            <a:ext cx="4038600" cy="5197493"/>
          </a:xfrm>
          <a:noFill/>
          <a:ln>
            <a:solidFill>
              <a:srgbClr val="0070C0"/>
            </a:solidFill>
          </a:ln>
        </p:spPr>
        <p:txBody>
          <a:bodyPr>
            <a:normAutofit fontScale="32500" lnSpcReduction="20000"/>
          </a:bodyPr>
          <a:lstStyle/>
          <a:p>
            <a:pPr>
              <a:buNone/>
            </a:pPr>
            <a:r>
              <a:rPr lang="en-IN" sz="6200" b="1" dirty="0" smtClean="0">
                <a:solidFill>
                  <a:srgbClr val="FF0000"/>
                </a:solidFill>
              </a:rPr>
              <a:t>//derived2 class </a:t>
            </a:r>
          </a:p>
          <a:p>
            <a:pPr>
              <a:buNone/>
            </a:pPr>
            <a:r>
              <a:rPr lang="en-IN" sz="6200" b="1" dirty="0" smtClean="0"/>
              <a:t>class derived2 : </a:t>
            </a:r>
            <a:r>
              <a:rPr lang="en-IN" sz="6200" b="1" dirty="0" smtClean="0">
                <a:solidFill>
                  <a:srgbClr val="00B050"/>
                </a:solidFill>
              </a:rPr>
              <a:t>public derived </a:t>
            </a:r>
          </a:p>
          <a:p>
            <a:pPr>
              <a:buNone/>
            </a:pPr>
            <a:r>
              <a:rPr lang="en-IN" sz="6200" b="1" smtClean="0"/>
              <a:t>{ public:</a:t>
            </a:r>
            <a:endParaRPr lang="en-IN" sz="6200" b="1" dirty="0" smtClean="0"/>
          </a:p>
          <a:p>
            <a:pPr>
              <a:buNone/>
            </a:pPr>
            <a:r>
              <a:rPr lang="en-IN" sz="6200" b="1" dirty="0" smtClean="0"/>
              <a:t> void display3(){</a:t>
            </a:r>
          </a:p>
          <a:p>
            <a:pPr>
              <a:buNone/>
            </a:pPr>
            <a:r>
              <a:rPr lang="en-IN" sz="6200" b="1" dirty="0" smtClean="0"/>
              <a:t> </a:t>
            </a:r>
            <a:r>
              <a:rPr lang="en-IN" sz="6200" b="1" dirty="0" err="1" smtClean="0"/>
              <a:t>cout</a:t>
            </a:r>
            <a:r>
              <a:rPr lang="en-IN" sz="6200" b="1" dirty="0" smtClean="0"/>
              <a:t> &lt;&lt; "\n2nd Derived class content.";</a:t>
            </a:r>
          </a:p>
          <a:p>
            <a:pPr>
              <a:buNone/>
            </a:pPr>
            <a:r>
              <a:rPr lang="en-IN" sz="6200" b="1" dirty="0" smtClean="0"/>
              <a:t> } };</a:t>
            </a:r>
          </a:p>
          <a:p>
            <a:pPr>
              <a:buNone/>
            </a:pPr>
            <a:r>
              <a:rPr lang="en-IN" sz="6200" b="1" dirty="0" smtClean="0"/>
              <a:t> </a:t>
            </a:r>
            <a:r>
              <a:rPr lang="en-IN" sz="6200" b="1" dirty="0" err="1" smtClean="0"/>
              <a:t>int</a:t>
            </a:r>
            <a:r>
              <a:rPr lang="en-IN" sz="6200" b="1" dirty="0" smtClean="0"/>
              <a:t> main()</a:t>
            </a:r>
          </a:p>
          <a:p>
            <a:pPr>
              <a:buNone/>
            </a:pPr>
            <a:r>
              <a:rPr lang="en-IN" sz="6200" b="1" dirty="0" smtClean="0"/>
              <a:t> { </a:t>
            </a:r>
          </a:p>
          <a:p>
            <a:pPr>
              <a:buNone/>
            </a:pPr>
            <a:r>
              <a:rPr lang="en-IN" sz="6200" b="1" dirty="0" smtClean="0"/>
              <a:t>derived2 D; </a:t>
            </a:r>
          </a:p>
          <a:p>
            <a:pPr>
              <a:buNone/>
            </a:pPr>
            <a:r>
              <a:rPr lang="en-IN" sz="6200" b="1" dirty="0" smtClean="0"/>
              <a:t>D.display3(); </a:t>
            </a:r>
          </a:p>
          <a:p>
            <a:pPr>
              <a:buNone/>
            </a:pPr>
            <a:r>
              <a:rPr lang="en-IN" sz="6200" b="1" dirty="0" smtClean="0"/>
              <a:t>D.display2(); </a:t>
            </a:r>
          </a:p>
          <a:p>
            <a:pPr>
              <a:buNone/>
            </a:pPr>
            <a:r>
              <a:rPr lang="en-IN" sz="6200" b="1" dirty="0" smtClean="0"/>
              <a:t>D.display1(); </a:t>
            </a:r>
          </a:p>
          <a:p>
            <a:pPr>
              <a:buNone/>
            </a:pPr>
            <a:r>
              <a:rPr lang="en-IN" sz="6200" b="1" dirty="0" smtClean="0"/>
              <a:t>return(0);</a:t>
            </a:r>
          </a:p>
          <a:p>
            <a:pPr>
              <a:buNone/>
            </a:pPr>
            <a:r>
              <a:rPr lang="en-IN" sz="6200" b="1" dirty="0" smtClean="0"/>
              <a:t>}</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96752"/>
          </a:xfrm>
        </p:spPr>
        <p:txBody>
          <a:bodyPr/>
          <a:lstStyle/>
          <a:p>
            <a:r>
              <a:rPr lang="en-IN" b="1" dirty="0" smtClean="0"/>
              <a:t>Hierarchical Inheritance</a:t>
            </a:r>
            <a:endParaRPr lang="en-US" dirty="0"/>
          </a:p>
        </p:txBody>
      </p:sp>
      <p:sp>
        <p:nvSpPr>
          <p:cNvPr id="3" name="Content Placeholder 2"/>
          <p:cNvSpPr>
            <a:spLocks noGrp="1"/>
          </p:cNvSpPr>
          <p:nvPr>
            <p:ph idx="1"/>
          </p:nvPr>
        </p:nvSpPr>
        <p:spPr>
          <a:xfrm>
            <a:off x="457200" y="1124744"/>
            <a:ext cx="8229600" cy="5328592"/>
          </a:xfrm>
        </p:spPr>
        <p:txBody>
          <a:bodyPr>
            <a:normAutofit/>
          </a:bodyPr>
          <a:lstStyle/>
          <a:p>
            <a:pPr algn="just"/>
            <a:r>
              <a:rPr lang="en-IN" b="1" dirty="0" smtClean="0"/>
              <a:t>Hierarchical Inheritance:</a:t>
            </a:r>
            <a:r>
              <a:rPr lang="en-IN" dirty="0" smtClean="0"/>
              <a:t> It is the inheritance hierarchy wherein multiple subclasses inherit from one base class.</a:t>
            </a:r>
          </a:p>
          <a:p>
            <a:pPr algn="just">
              <a:buNone/>
            </a:pPr>
            <a:endParaRPr lang="en-IN" dirty="0" smtClean="0"/>
          </a:p>
          <a:p>
            <a:pPr>
              <a:buNone/>
            </a:pP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36</a:t>
            </a:fld>
            <a:endParaRPr lang="en-US"/>
          </a:p>
        </p:txBody>
      </p:sp>
      <p:pic>
        <p:nvPicPr>
          <p:cNvPr id="7" name="Picture 6" descr="Hierarchical.PNG"/>
          <p:cNvPicPr>
            <a:picLocks noChangeAspect="1"/>
          </p:cNvPicPr>
          <p:nvPr/>
        </p:nvPicPr>
        <p:blipFill>
          <a:blip r:embed="rId2" cstate="print"/>
          <a:stretch>
            <a:fillRect/>
          </a:stretch>
        </p:blipFill>
        <p:spPr>
          <a:xfrm>
            <a:off x="899592" y="2708921"/>
            <a:ext cx="7468643" cy="345638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96752"/>
          </a:xfrm>
        </p:spPr>
        <p:txBody>
          <a:bodyPr/>
          <a:lstStyle/>
          <a:p>
            <a:r>
              <a:rPr lang="en-IN" b="1" dirty="0" smtClean="0"/>
              <a:t>Hierarchical Inheritance</a:t>
            </a:r>
            <a:endParaRPr lang="en-US" dirty="0"/>
          </a:p>
        </p:txBody>
      </p:sp>
      <p:pic>
        <p:nvPicPr>
          <p:cNvPr id="8" name="Content Placeholder 7" descr="Hierachical.PNG"/>
          <p:cNvPicPr>
            <a:picLocks noGrp="1" noChangeAspect="1"/>
          </p:cNvPicPr>
          <p:nvPr>
            <p:ph idx="1"/>
          </p:nvPr>
        </p:nvPicPr>
        <p:blipFill>
          <a:blip r:embed="rId2" cstate="print"/>
          <a:stretch>
            <a:fillRect/>
          </a:stretch>
        </p:blipFill>
        <p:spPr>
          <a:xfrm>
            <a:off x="1331640" y="1196753"/>
            <a:ext cx="6768752" cy="4569324"/>
          </a:xfrm>
        </p:spPr>
      </p:pic>
      <p:sp>
        <p:nvSpPr>
          <p:cNvPr id="6" name="Slide Number Placeholder 5"/>
          <p:cNvSpPr>
            <a:spLocks noGrp="1"/>
          </p:cNvSpPr>
          <p:nvPr>
            <p:ph type="sldNum" sz="quarter" idx="12"/>
          </p:nvPr>
        </p:nvSpPr>
        <p:spPr/>
        <p:txBody>
          <a:bodyPr/>
          <a:lstStyle/>
          <a:p>
            <a:fld id="{1FFC834F-BCAD-4C47-9DE1-3D1137B00E0E}"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smtClean="0"/>
              <a:t>Hierarchical Inheritance </a:t>
            </a:r>
            <a:endParaRPr lang="en-IN" dirty="0"/>
          </a:p>
        </p:txBody>
      </p:sp>
      <p:sp>
        <p:nvSpPr>
          <p:cNvPr id="3" name="Content Placeholder 2"/>
          <p:cNvSpPr>
            <a:spLocks noGrp="1"/>
          </p:cNvSpPr>
          <p:nvPr>
            <p:ph sz="half" idx="1"/>
          </p:nvPr>
        </p:nvSpPr>
        <p:spPr>
          <a:xfrm>
            <a:off x="457200" y="785794"/>
            <a:ext cx="4038600" cy="5340369"/>
          </a:xfrm>
          <a:ln>
            <a:solidFill>
              <a:srgbClr val="0070C0"/>
            </a:solidFill>
          </a:ln>
        </p:spPr>
        <p:txBody>
          <a:bodyPr>
            <a:normAutofit fontScale="92500" lnSpcReduction="20000"/>
          </a:bodyPr>
          <a:lstStyle/>
          <a:p>
            <a:pPr>
              <a:buNone/>
            </a:pPr>
            <a:r>
              <a:rPr lang="en-IN" dirty="0" smtClean="0"/>
              <a:t>#include &lt;</a:t>
            </a:r>
            <a:r>
              <a:rPr lang="en-IN" dirty="0" err="1" smtClean="0"/>
              <a:t>iostream</a:t>
            </a:r>
            <a:r>
              <a:rPr lang="en-IN" dirty="0" smtClean="0"/>
              <a:t>&gt; </a:t>
            </a:r>
          </a:p>
          <a:p>
            <a:pPr>
              <a:buNone/>
            </a:pPr>
            <a:r>
              <a:rPr lang="en-IN" dirty="0" smtClean="0"/>
              <a:t>#include &lt;</a:t>
            </a:r>
            <a:r>
              <a:rPr lang="en-IN" dirty="0" err="1" smtClean="0"/>
              <a:t>string.h</a:t>
            </a:r>
            <a:r>
              <a:rPr lang="en-IN" dirty="0" smtClean="0"/>
              <a:t>&gt; </a:t>
            </a:r>
          </a:p>
          <a:p>
            <a:pPr>
              <a:buNone/>
            </a:pPr>
            <a:r>
              <a:rPr lang="en-IN" dirty="0" smtClean="0"/>
              <a:t>using namespace std; </a:t>
            </a:r>
          </a:p>
          <a:p>
            <a:pPr>
              <a:buNone/>
            </a:pPr>
            <a:r>
              <a:rPr lang="en-IN" dirty="0" smtClean="0">
                <a:solidFill>
                  <a:srgbClr val="FF0000"/>
                </a:solidFill>
              </a:rPr>
              <a:t>//Base Class</a:t>
            </a:r>
          </a:p>
          <a:p>
            <a:pPr>
              <a:buNone/>
            </a:pPr>
            <a:r>
              <a:rPr lang="en-IN" dirty="0" smtClean="0"/>
              <a:t>class member { </a:t>
            </a:r>
          </a:p>
          <a:p>
            <a:pPr>
              <a:buNone/>
            </a:pPr>
            <a:r>
              <a:rPr lang="en-IN" dirty="0" smtClean="0"/>
              <a:t>char gender[10];</a:t>
            </a:r>
          </a:p>
          <a:p>
            <a:pPr>
              <a:buNone/>
            </a:pPr>
            <a:r>
              <a:rPr lang="en-IN" dirty="0" smtClean="0"/>
              <a:t> </a:t>
            </a:r>
            <a:r>
              <a:rPr lang="en-IN" dirty="0" err="1" smtClean="0"/>
              <a:t>int</a:t>
            </a:r>
            <a:r>
              <a:rPr lang="en-IN" dirty="0" smtClean="0"/>
              <a:t> age; </a:t>
            </a:r>
          </a:p>
          <a:p>
            <a:pPr>
              <a:buNone/>
            </a:pPr>
            <a:r>
              <a:rPr lang="en-IN" dirty="0" smtClean="0"/>
              <a:t>public:</a:t>
            </a:r>
          </a:p>
          <a:p>
            <a:pPr>
              <a:buNone/>
            </a:pPr>
            <a:r>
              <a:rPr lang="en-IN" dirty="0" smtClean="0"/>
              <a:t> void get() </a:t>
            </a:r>
          </a:p>
          <a:p>
            <a:pPr>
              <a:buNone/>
            </a:pPr>
            <a:r>
              <a:rPr lang="en-IN" dirty="0" smtClean="0"/>
              <a:t>{ </a:t>
            </a:r>
            <a:r>
              <a:rPr lang="en-IN" dirty="0" err="1" smtClean="0"/>
              <a:t>cout</a:t>
            </a:r>
            <a:r>
              <a:rPr lang="en-IN" dirty="0" smtClean="0"/>
              <a:t> &lt;&lt; "Age: "; </a:t>
            </a:r>
            <a:r>
              <a:rPr lang="en-IN" dirty="0" err="1" smtClean="0"/>
              <a:t>cin</a:t>
            </a:r>
            <a:r>
              <a:rPr lang="en-IN" dirty="0" smtClean="0"/>
              <a:t> &gt;&gt; age;</a:t>
            </a:r>
          </a:p>
          <a:p>
            <a:pPr>
              <a:buNone/>
            </a:pPr>
            <a:r>
              <a:rPr lang="en-IN" dirty="0" smtClean="0"/>
              <a:t> </a:t>
            </a:r>
            <a:r>
              <a:rPr lang="en-IN" dirty="0" err="1" smtClean="0"/>
              <a:t>cout</a:t>
            </a:r>
            <a:r>
              <a:rPr lang="en-IN" dirty="0" smtClean="0"/>
              <a:t> &lt;&lt; "Gender: "; </a:t>
            </a:r>
            <a:r>
              <a:rPr lang="en-IN" dirty="0" err="1" smtClean="0"/>
              <a:t>cin</a:t>
            </a:r>
            <a:r>
              <a:rPr lang="en-IN" dirty="0" smtClean="0"/>
              <a:t> &gt;&gt; gender; } </a:t>
            </a:r>
          </a:p>
          <a:p>
            <a:pPr>
              <a:buNone/>
            </a:pPr>
            <a:endParaRPr lang="en-IN" dirty="0" smtClean="0"/>
          </a:p>
        </p:txBody>
      </p:sp>
      <p:sp>
        <p:nvSpPr>
          <p:cNvPr id="4" name="Content Placeholder 3"/>
          <p:cNvSpPr>
            <a:spLocks noGrp="1"/>
          </p:cNvSpPr>
          <p:nvPr>
            <p:ph sz="half" idx="2"/>
          </p:nvPr>
        </p:nvSpPr>
        <p:spPr>
          <a:xfrm>
            <a:off x="4648200" y="785794"/>
            <a:ext cx="4038600" cy="5340369"/>
          </a:xfrm>
          <a:ln>
            <a:solidFill>
              <a:srgbClr val="0070C0"/>
            </a:solidFill>
          </a:ln>
        </p:spPr>
        <p:txBody>
          <a:bodyPr>
            <a:normAutofit fontScale="92500" lnSpcReduction="20000"/>
          </a:bodyPr>
          <a:lstStyle/>
          <a:p>
            <a:pPr>
              <a:buNone/>
            </a:pPr>
            <a:r>
              <a:rPr lang="en-IN" dirty="0" smtClean="0"/>
              <a:t>void </a:t>
            </a:r>
            <a:r>
              <a:rPr lang="en-IN" dirty="0" err="1" smtClean="0"/>
              <a:t>disp</a:t>
            </a:r>
            <a:r>
              <a:rPr lang="en-IN" dirty="0" smtClean="0"/>
              <a:t>() {</a:t>
            </a:r>
          </a:p>
          <a:p>
            <a:pPr>
              <a:buNone/>
            </a:pPr>
            <a:r>
              <a:rPr lang="en-IN" dirty="0" smtClean="0"/>
              <a:t> </a:t>
            </a:r>
            <a:r>
              <a:rPr lang="en-IN" dirty="0" err="1" smtClean="0"/>
              <a:t>cout</a:t>
            </a:r>
            <a:r>
              <a:rPr lang="en-IN" dirty="0" smtClean="0"/>
              <a:t> &lt;&lt; "Age: " &lt;&lt; age &lt;&lt; </a:t>
            </a:r>
            <a:r>
              <a:rPr lang="en-IN" dirty="0" err="1" smtClean="0"/>
              <a:t>endl</a:t>
            </a:r>
            <a:r>
              <a:rPr lang="en-IN" dirty="0" smtClean="0"/>
              <a:t>; </a:t>
            </a:r>
            <a:r>
              <a:rPr lang="en-IN" dirty="0" err="1" smtClean="0"/>
              <a:t>cout</a:t>
            </a:r>
            <a:r>
              <a:rPr lang="en-IN" dirty="0" smtClean="0"/>
              <a:t> &lt;&lt; "Gender: " &lt;&lt; gender &lt;&lt; </a:t>
            </a:r>
            <a:r>
              <a:rPr lang="en-IN" dirty="0" err="1" smtClean="0"/>
              <a:t>endl</a:t>
            </a:r>
            <a:r>
              <a:rPr lang="en-IN" dirty="0" smtClean="0"/>
              <a:t>; } </a:t>
            </a:r>
          </a:p>
          <a:p>
            <a:pPr>
              <a:buNone/>
            </a:pPr>
            <a:r>
              <a:rPr lang="en-IN" dirty="0" smtClean="0"/>
              <a:t>};</a:t>
            </a:r>
          </a:p>
          <a:p>
            <a:pPr>
              <a:buNone/>
            </a:pPr>
            <a:r>
              <a:rPr lang="en-IN" dirty="0" smtClean="0">
                <a:solidFill>
                  <a:srgbClr val="FF0000"/>
                </a:solidFill>
              </a:rPr>
              <a:t>//derived from member </a:t>
            </a:r>
          </a:p>
          <a:p>
            <a:pPr>
              <a:buNone/>
            </a:pPr>
            <a:r>
              <a:rPr lang="en-IN" dirty="0" smtClean="0"/>
              <a:t>class stud : </a:t>
            </a:r>
            <a:r>
              <a:rPr lang="en-IN" dirty="0" smtClean="0">
                <a:solidFill>
                  <a:srgbClr val="00B050"/>
                </a:solidFill>
              </a:rPr>
              <a:t>public member</a:t>
            </a:r>
          </a:p>
          <a:p>
            <a:pPr>
              <a:buNone/>
            </a:pPr>
            <a:r>
              <a:rPr lang="en-IN" dirty="0" smtClean="0"/>
              <a:t> { char level[20]; </a:t>
            </a:r>
          </a:p>
          <a:p>
            <a:pPr>
              <a:buNone/>
            </a:pPr>
            <a:r>
              <a:rPr lang="en-IN" dirty="0" smtClean="0"/>
              <a:t>public: </a:t>
            </a:r>
          </a:p>
          <a:p>
            <a:pPr>
              <a:buNone/>
            </a:pPr>
            <a:r>
              <a:rPr lang="en-IN" dirty="0" smtClean="0"/>
              <a:t>void </a:t>
            </a:r>
            <a:r>
              <a:rPr lang="en-IN" dirty="0" err="1" smtClean="0"/>
              <a:t>getdata</a:t>
            </a:r>
            <a:r>
              <a:rPr lang="en-IN" dirty="0" smtClean="0"/>
              <a:t>() { 	member::get(); </a:t>
            </a:r>
          </a:p>
          <a:p>
            <a:pPr>
              <a:buNone/>
            </a:pPr>
            <a:r>
              <a:rPr lang="en-IN" dirty="0" smtClean="0"/>
              <a:t>	</a:t>
            </a:r>
            <a:r>
              <a:rPr lang="en-IN" dirty="0" err="1" smtClean="0"/>
              <a:t>cout</a:t>
            </a:r>
            <a:r>
              <a:rPr lang="en-IN" dirty="0" smtClean="0"/>
              <a:t> &lt;&lt; "Class: ";</a:t>
            </a:r>
          </a:p>
          <a:p>
            <a:pPr>
              <a:buNone/>
            </a:pPr>
            <a:r>
              <a:rPr lang="en-IN" dirty="0" smtClean="0"/>
              <a:t> 	</a:t>
            </a:r>
            <a:r>
              <a:rPr lang="en-IN" dirty="0" err="1" smtClean="0"/>
              <a:t>cin</a:t>
            </a:r>
            <a:r>
              <a:rPr lang="en-IN" dirty="0" smtClean="0"/>
              <a:t> &gt;&gt; level;    } </a:t>
            </a:r>
          </a:p>
        </p:txBody>
      </p:sp>
      <p:sp>
        <p:nvSpPr>
          <p:cNvPr id="6" name="Slide Number Placeholder 5"/>
          <p:cNvSpPr>
            <a:spLocks noGrp="1"/>
          </p:cNvSpPr>
          <p:nvPr>
            <p:ph type="sldNum" sz="quarter" idx="12"/>
          </p:nvPr>
        </p:nvSpPr>
        <p:spPr/>
        <p:txBody>
          <a:bodyPr/>
          <a:lstStyle/>
          <a:p>
            <a:fld id="{1FFC834F-BCAD-4C47-9DE1-3D1137B00E0E}" type="slidenum">
              <a:rPr lang="en-US" smtClean="0"/>
              <a:pPr/>
              <a:t>38</a:t>
            </a:fld>
            <a:endParaRPr lang="en-US"/>
          </a:p>
        </p:txBody>
      </p:sp>
      <p:sp>
        <p:nvSpPr>
          <p:cNvPr id="7" name="Rectangle 6"/>
          <p:cNvSpPr/>
          <p:nvPr/>
        </p:nvSpPr>
        <p:spPr>
          <a:xfrm>
            <a:off x="7286644" y="5857892"/>
            <a:ext cx="128588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Continue...</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14290"/>
            <a:ext cx="3900486" cy="5911873"/>
          </a:xfrm>
          <a:ln>
            <a:solidFill>
              <a:srgbClr val="0070C0"/>
            </a:solidFill>
          </a:ln>
        </p:spPr>
        <p:txBody>
          <a:bodyPr>
            <a:normAutofit fontScale="92500" lnSpcReduction="20000"/>
          </a:bodyPr>
          <a:lstStyle/>
          <a:p>
            <a:pPr>
              <a:buNone/>
            </a:pPr>
            <a:r>
              <a:rPr lang="en-IN" dirty="0" smtClean="0"/>
              <a:t>void disp2()</a:t>
            </a:r>
          </a:p>
          <a:p>
            <a:pPr>
              <a:buNone/>
            </a:pPr>
            <a:r>
              <a:rPr lang="en-IN" dirty="0" smtClean="0"/>
              <a:t> { 	member::</a:t>
            </a:r>
            <a:r>
              <a:rPr lang="en-IN" dirty="0" err="1" smtClean="0"/>
              <a:t>disp</a:t>
            </a:r>
            <a:r>
              <a:rPr lang="en-IN" dirty="0" smtClean="0"/>
              <a:t>();</a:t>
            </a:r>
          </a:p>
          <a:p>
            <a:pPr>
              <a:buNone/>
            </a:pPr>
            <a:r>
              <a:rPr lang="en-IN" dirty="0" smtClean="0"/>
              <a:t> </a:t>
            </a:r>
            <a:r>
              <a:rPr lang="en-IN" dirty="0" err="1" smtClean="0"/>
              <a:t>cout</a:t>
            </a:r>
            <a:r>
              <a:rPr lang="en-IN" dirty="0" smtClean="0"/>
              <a:t> &lt;&lt; "Level: " &lt;&lt; level;</a:t>
            </a:r>
          </a:p>
          <a:p>
            <a:pPr>
              <a:buNone/>
            </a:pPr>
            <a:r>
              <a:rPr lang="en-IN" dirty="0" smtClean="0"/>
              <a:t> } }; </a:t>
            </a:r>
          </a:p>
          <a:p>
            <a:pPr>
              <a:buNone/>
            </a:pPr>
            <a:r>
              <a:rPr lang="en-IN" dirty="0" smtClean="0">
                <a:solidFill>
                  <a:srgbClr val="FF0000"/>
                </a:solidFill>
              </a:rPr>
              <a:t>//staff class derived from member</a:t>
            </a:r>
          </a:p>
          <a:p>
            <a:pPr>
              <a:buNone/>
            </a:pPr>
            <a:r>
              <a:rPr lang="en-IN" dirty="0" smtClean="0"/>
              <a:t>class staff : </a:t>
            </a:r>
            <a:r>
              <a:rPr lang="en-IN" dirty="0" smtClean="0">
                <a:solidFill>
                  <a:srgbClr val="00B050"/>
                </a:solidFill>
              </a:rPr>
              <a:t>public member </a:t>
            </a:r>
          </a:p>
          <a:p>
            <a:pPr>
              <a:buNone/>
            </a:pPr>
            <a:r>
              <a:rPr lang="en-IN" dirty="0" smtClean="0"/>
              <a:t>{ float salary; </a:t>
            </a:r>
          </a:p>
          <a:p>
            <a:pPr>
              <a:buNone/>
            </a:pPr>
            <a:r>
              <a:rPr lang="en-IN" dirty="0" smtClean="0"/>
              <a:t>public:</a:t>
            </a:r>
          </a:p>
          <a:p>
            <a:pPr>
              <a:buNone/>
            </a:pPr>
            <a:r>
              <a:rPr lang="en-IN" dirty="0" smtClean="0"/>
              <a:t> void </a:t>
            </a:r>
            <a:r>
              <a:rPr lang="en-IN" dirty="0" err="1" smtClean="0"/>
              <a:t>getdata</a:t>
            </a:r>
            <a:r>
              <a:rPr lang="en-IN" dirty="0" smtClean="0"/>
              <a:t>() { member::get(); </a:t>
            </a:r>
          </a:p>
          <a:p>
            <a:pPr>
              <a:buNone/>
            </a:pPr>
            <a:r>
              <a:rPr lang="en-IN" dirty="0" err="1" smtClean="0"/>
              <a:t>cout</a:t>
            </a:r>
            <a:r>
              <a:rPr lang="en-IN" dirty="0" smtClean="0"/>
              <a:t> &lt;&lt; "Salary: Rs.";</a:t>
            </a:r>
          </a:p>
          <a:p>
            <a:pPr>
              <a:buNone/>
            </a:pPr>
            <a:r>
              <a:rPr lang="en-IN" dirty="0" smtClean="0"/>
              <a:t> </a:t>
            </a:r>
            <a:r>
              <a:rPr lang="en-IN" dirty="0" err="1" smtClean="0"/>
              <a:t>cin</a:t>
            </a:r>
            <a:r>
              <a:rPr lang="en-IN" dirty="0" smtClean="0"/>
              <a:t> &gt;&gt; salary; } </a:t>
            </a:r>
          </a:p>
          <a:p>
            <a:pPr>
              <a:buNone/>
            </a:pPr>
            <a:endParaRPr lang="en-IN" dirty="0" smtClean="0"/>
          </a:p>
          <a:p>
            <a:pPr>
              <a:buNone/>
            </a:pPr>
            <a:endParaRPr lang="en-IN" dirty="0"/>
          </a:p>
        </p:txBody>
      </p:sp>
      <p:sp>
        <p:nvSpPr>
          <p:cNvPr id="4" name="Content Placeholder 3"/>
          <p:cNvSpPr>
            <a:spLocks noGrp="1"/>
          </p:cNvSpPr>
          <p:nvPr>
            <p:ph sz="half" idx="2"/>
          </p:nvPr>
        </p:nvSpPr>
        <p:spPr>
          <a:xfrm>
            <a:off x="4648200" y="214290"/>
            <a:ext cx="4038600" cy="5911873"/>
          </a:xfrm>
          <a:ln>
            <a:solidFill>
              <a:srgbClr val="0070C0"/>
            </a:solidFill>
          </a:ln>
        </p:spPr>
        <p:txBody>
          <a:bodyPr>
            <a:normAutofit fontScale="92500" lnSpcReduction="20000"/>
          </a:bodyPr>
          <a:lstStyle/>
          <a:p>
            <a:pPr>
              <a:buNone/>
            </a:pPr>
            <a:r>
              <a:rPr lang="en-IN" dirty="0" smtClean="0"/>
              <a:t>void disp3() { member::</a:t>
            </a:r>
            <a:r>
              <a:rPr lang="en-IN" dirty="0" err="1" smtClean="0"/>
              <a:t>disp</a:t>
            </a:r>
            <a:r>
              <a:rPr lang="en-IN" dirty="0" smtClean="0"/>
              <a:t>(); </a:t>
            </a:r>
          </a:p>
          <a:p>
            <a:pPr>
              <a:buNone/>
            </a:pPr>
            <a:r>
              <a:rPr lang="en-IN" dirty="0" err="1" smtClean="0"/>
              <a:t>cout</a:t>
            </a:r>
            <a:r>
              <a:rPr lang="en-IN" dirty="0" smtClean="0"/>
              <a:t> &lt;&lt; "Salary: Rs." &lt;&lt; salary &lt;&lt; </a:t>
            </a:r>
            <a:r>
              <a:rPr lang="en-IN" dirty="0" err="1" smtClean="0"/>
              <a:t>endl</a:t>
            </a:r>
            <a:r>
              <a:rPr lang="en-IN" dirty="0" smtClean="0"/>
              <a:t>;</a:t>
            </a:r>
          </a:p>
          <a:p>
            <a:pPr>
              <a:buNone/>
            </a:pPr>
            <a:r>
              <a:rPr lang="en-IN" dirty="0" smtClean="0"/>
              <a:t> } };</a:t>
            </a:r>
          </a:p>
          <a:p>
            <a:pPr>
              <a:buNone/>
            </a:pPr>
            <a:endParaRPr lang="en-IN" dirty="0" smtClean="0"/>
          </a:p>
          <a:p>
            <a:pPr>
              <a:buNone/>
            </a:pPr>
            <a:r>
              <a:rPr lang="en-IN" dirty="0" err="1" smtClean="0"/>
              <a:t>int</a:t>
            </a:r>
            <a:r>
              <a:rPr lang="en-IN" dirty="0" smtClean="0"/>
              <a:t> main() { </a:t>
            </a:r>
          </a:p>
          <a:p>
            <a:pPr>
              <a:buNone/>
            </a:pPr>
            <a:r>
              <a:rPr lang="en-IN" dirty="0" smtClean="0"/>
              <a:t>//member M; </a:t>
            </a:r>
          </a:p>
          <a:p>
            <a:pPr>
              <a:buNone/>
            </a:pPr>
            <a:r>
              <a:rPr lang="en-IN" dirty="0" smtClean="0"/>
              <a:t>staff S; </a:t>
            </a:r>
          </a:p>
          <a:p>
            <a:pPr>
              <a:buNone/>
            </a:pPr>
            <a:r>
              <a:rPr lang="en-IN" dirty="0" smtClean="0"/>
              <a:t>stud s; </a:t>
            </a:r>
          </a:p>
          <a:p>
            <a:pPr>
              <a:buNone/>
            </a:pPr>
            <a:r>
              <a:rPr lang="en-IN" dirty="0" err="1" smtClean="0"/>
              <a:t>s.getdata</a:t>
            </a:r>
            <a:r>
              <a:rPr lang="en-IN" dirty="0" smtClean="0"/>
              <a:t>(); </a:t>
            </a:r>
          </a:p>
          <a:p>
            <a:pPr>
              <a:buNone/>
            </a:pPr>
            <a:r>
              <a:rPr lang="en-IN" dirty="0" err="1" smtClean="0"/>
              <a:t>s.disp</a:t>
            </a:r>
            <a:r>
              <a:rPr lang="en-IN" dirty="0" smtClean="0"/>
              <a:t>(); </a:t>
            </a:r>
          </a:p>
          <a:p>
            <a:pPr>
              <a:buNone/>
            </a:pPr>
            <a:r>
              <a:rPr lang="en-IN" dirty="0" err="1" smtClean="0"/>
              <a:t>S.getdata</a:t>
            </a:r>
            <a:r>
              <a:rPr lang="en-IN" dirty="0" smtClean="0"/>
              <a:t>(); </a:t>
            </a:r>
          </a:p>
          <a:p>
            <a:pPr>
              <a:buNone/>
            </a:pPr>
            <a:r>
              <a:rPr lang="en-IN" dirty="0" err="1" smtClean="0"/>
              <a:t>S.disp</a:t>
            </a:r>
            <a:r>
              <a:rPr lang="en-IN" dirty="0" smtClean="0"/>
              <a:t>();</a:t>
            </a:r>
          </a:p>
          <a:p>
            <a:pPr>
              <a:buNone/>
            </a:pPr>
            <a:r>
              <a:rPr lang="en-IN" dirty="0" smtClean="0"/>
              <a:t>return(0); }</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Example: Insect Taxonomy</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a:t>
            </a:fld>
            <a:endParaRPr lang="en-US"/>
          </a:p>
        </p:txBody>
      </p:sp>
      <p:pic>
        <p:nvPicPr>
          <p:cNvPr id="6" name="Picture 5" descr="1501sowc copy"/>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2350" y="1542256"/>
            <a:ext cx="7268071" cy="42489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109244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IN" b="1" dirty="0" smtClean="0"/>
              <a:t>Hybrid Inheritance</a:t>
            </a:r>
            <a:endParaRPr lang="en-US" dirty="0"/>
          </a:p>
        </p:txBody>
      </p:sp>
      <p:sp>
        <p:nvSpPr>
          <p:cNvPr id="3" name="Content Placeholder 2"/>
          <p:cNvSpPr>
            <a:spLocks noGrp="1"/>
          </p:cNvSpPr>
          <p:nvPr>
            <p:ph idx="1"/>
          </p:nvPr>
        </p:nvSpPr>
        <p:spPr>
          <a:xfrm>
            <a:off x="457200" y="1340768"/>
            <a:ext cx="8229600" cy="4785395"/>
          </a:xfrm>
        </p:spPr>
        <p:txBody>
          <a:bodyPr>
            <a:normAutofit/>
          </a:bodyPr>
          <a:lstStyle/>
          <a:p>
            <a:pPr algn="just"/>
            <a:r>
              <a:rPr lang="en-IN" b="1" dirty="0" smtClean="0"/>
              <a:t>Hybrid Inheritance: </a:t>
            </a:r>
            <a:r>
              <a:rPr lang="en-IN" dirty="0" smtClean="0"/>
              <a:t>The inheritance hierarchy that reflects any legal combination of other four types of inheritance.</a:t>
            </a:r>
          </a:p>
          <a:p>
            <a:pPr>
              <a:buNone/>
            </a:pP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40</a:t>
            </a:fld>
            <a:endParaRPr lang="en-US"/>
          </a:p>
        </p:txBody>
      </p:sp>
      <p:pic>
        <p:nvPicPr>
          <p:cNvPr id="7" name="Picture 6" descr="Hybrid.PNG"/>
          <p:cNvPicPr>
            <a:picLocks noChangeAspect="1"/>
          </p:cNvPicPr>
          <p:nvPr/>
        </p:nvPicPr>
        <p:blipFill>
          <a:blip r:embed="rId2" cstate="print"/>
          <a:stretch>
            <a:fillRect/>
          </a:stretch>
        </p:blipFill>
        <p:spPr>
          <a:xfrm>
            <a:off x="1115616" y="2996952"/>
            <a:ext cx="6925642" cy="316835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36104"/>
          </a:xfrm>
        </p:spPr>
        <p:txBody>
          <a:bodyPr/>
          <a:lstStyle/>
          <a:p>
            <a:r>
              <a:rPr lang="en-IN" b="1" dirty="0" smtClean="0"/>
              <a:t>Syntax</a:t>
            </a:r>
            <a:endParaRPr lang="en-US" dirty="0"/>
          </a:p>
        </p:txBody>
      </p:sp>
      <p:pic>
        <p:nvPicPr>
          <p:cNvPr id="8" name="Content Placeholder 7" descr="Syntax_hybrid.PNG"/>
          <p:cNvPicPr>
            <a:picLocks noGrp="1" noChangeAspect="1"/>
          </p:cNvPicPr>
          <p:nvPr>
            <p:ph idx="1"/>
          </p:nvPr>
        </p:nvPicPr>
        <p:blipFill>
          <a:blip r:embed="rId2" cstate="print"/>
          <a:stretch>
            <a:fillRect/>
          </a:stretch>
        </p:blipFill>
        <p:spPr>
          <a:xfrm>
            <a:off x="1835696" y="1757087"/>
            <a:ext cx="5184576" cy="3953427"/>
          </a:xfrm>
        </p:spPr>
      </p:pic>
      <p:sp>
        <p:nvSpPr>
          <p:cNvPr id="6" name="Slide Number Placeholder 5"/>
          <p:cNvSpPr>
            <a:spLocks noGrp="1"/>
          </p:cNvSpPr>
          <p:nvPr>
            <p:ph type="sldNum" sz="quarter" idx="12"/>
          </p:nvPr>
        </p:nvSpPr>
        <p:spPr/>
        <p:txBody>
          <a:bodyPr/>
          <a:lstStyle/>
          <a:p>
            <a:fld id="{1FFC834F-BCAD-4C47-9DE1-3D1137B00E0E}"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8892480" cy="6408712"/>
          </a:xfrm>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a:t>
            </a: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42</a:t>
            </a:fld>
            <a:endParaRPr lang="en-US"/>
          </a:p>
        </p:txBody>
      </p:sp>
      <p:sp>
        <p:nvSpPr>
          <p:cNvPr id="7" name="Content Placeholder 2"/>
          <p:cNvSpPr txBox="1">
            <a:spLocks/>
          </p:cNvSpPr>
          <p:nvPr/>
        </p:nvSpPr>
        <p:spPr>
          <a:xfrm>
            <a:off x="251520" y="214290"/>
            <a:ext cx="4176464" cy="5911873"/>
          </a:xfrm>
          <a:prstGeom prst="rect">
            <a:avLst/>
          </a:prstGeom>
          <a:ln>
            <a:solidFill>
              <a:srgbClr val="0070C0"/>
            </a:solidFill>
          </a:ln>
        </p:spPr>
        <p:txBody>
          <a:bodyPr vert="horz" lIns="91440" tIns="45720" rIns="91440" bIns="45720" rtlCol="0">
            <a:noAutofit/>
          </a:bodyPr>
          <a:lstStyle/>
          <a:p>
            <a:pPr marL="342900" lvl="0" indent="-342900">
              <a:spcBef>
                <a:spcPct val="20000"/>
              </a:spcBef>
            </a:pPr>
            <a:r>
              <a:rPr lang="en-US" sz="2400" dirty="0" smtClean="0"/>
              <a:t>#include &lt;</a:t>
            </a:r>
            <a:r>
              <a:rPr lang="en-US" sz="2400" dirty="0" err="1" smtClean="0"/>
              <a:t>iostream</a:t>
            </a:r>
            <a:r>
              <a:rPr lang="en-US" sz="2400" dirty="0" smtClean="0"/>
              <a:t>&gt; </a:t>
            </a:r>
          </a:p>
          <a:p>
            <a:pPr marL="342900" lvl="0" indent="-342900">
              <a:spcBef>
                <a:spcPct val="20000"/>
              </a:spcBef>
            </a:pPr>
            <a:r>
              <a:rPr lang="en-US" sz="2400" dirty="0" smtClean="0"/>
              <a:t>using namespace std; </a:t>
            </a:r>
          </a:p>
          <a:p>
            <a:pPr marL="342900" lvl="0" indent="-342900">
              <a:spcBef>
                <a:spcPct val="20000"/>
              </a:spcBef>
            </a:pPr>
            <a:r>
              <a:rPr lang="en-US" sz="2400" dirty="0" smtClean="0"/>
              <a:t>class A {</a:t>
            </a:r>
          </a:p>
          <a:p>
            <a:pPr marL="342900" lvl="0" indent="-342900">
              <a:spcBef>
                <a:spcPct val="20000"/>
              </a:spcBef>
            </a:pPr>
            <a:r>
              <a:rPr lang="en-US" sz="2400" dirty="0" smtClean="0"/>
              <a:t>        public: </a:t>
            </a:r>
            <a:r>
              <a:rPr lang="en-US" sz="2400" dirty="0" err="1" smtClean="0"/>
              <a:t>int</a:t>
            </a:r>
            <a:r>
              <a:rPr lang="en-US" sz="2400" dirty="0" smtClean="0"/>
              <a:t> x; </a:t>
            </a:r>
          </a:p>
          <a:p>
            <a:pPr marL="342900" lvl="0" indent="-342900">
              <a:spcBef>
                <a:spcPct val="20000"/>
              </a:spcBef>
            </a:pPr>
            <a:r>
              <a:rPr lang="en-US" sz="2400" dirty="0" smtClean="0"/>
              <a:t>             }; </a:t>
            </a:r>
          </a:p>
          <a:p>
            <a:pPr marL="342900" lvl="0" indent="-342900">
              <a:spcBef>
                <a:spcPct val="20000"/>
              </a:spcBef>
            </a:pPr>
            <a:r>
              <a:rPr lang="en-US" sz="2400" dirty="0" smtClean="0"/>
              <a:t>class B : public A { </a:t>
            </a:r>
          </a:p>
          <a:p>
            <a:pPr marL="342900" lvl="0" indent="-342900">
              <a:spcBef>
                <a:spcPct val="20000"/>
              </a:spcBef>
            </a:pPr>
            <a:r>
              <a:rPr lang="en-US" sz="2400" dirty="0" smtClean="0"/>
              <a:t>        public: B() </a:t>
            </a:r>
            <a:r>
              <a:rPr lang="en-US" sz="2400" dirty="0" smtClean="0">
                <a:solidFill>
                  <a:srgbClr val="FF0000"/>
                </a:solidFill>
              </a:rPr>
              <a:t>//constructor to initialize x in base class A</a:t>
            </a:r>
          </a:p>
          <a:p>
            <a:pPr marL="342900" lvl="0" indent="-342900">
              <a:spcBef>
                <a:spcPct val="20000"/>
              </a:spcBef>
            </a:pPr>
            <a:r>
              <a:rPr lang="en-US" sz="2400" dirty="0" smtClean="0"/>
              <a:t>                             { x = 10; } </a:t>
            </a:r>
          </a:p>
          <a:p>
            <a:pPr marL="342900" lvl="0" indent="-342900">
              <a:spcBef>
                <a:spcPct val="20000"/>
              </a:spcBef>
            </a:pPr>
            <a:r>
              <a:rPr lang="en-US" sz="2400" dirty="0" smtClean="0"/>
              <a:t>                             }; </a:t>
            </a:r>
          </a:p>
          <a:p>
            <a:pPr marL="342900" lvl="0" indent="-342900">
              <a:spcBef>
                <a:spcPct val="20000"/>
              </a:spcBef>
            </a:pPr>
            <a:r>
              <a:rPr lang="en-US" sz="2400" dirty="0" smtClean="0"/>
              <a:t>class C { </a:t>
            </a:r>
          </a:p>
          <a:p>
            <a:pPr marL="342900" lvl="0" indent="-342900">
              <a:spcBef>
                <a:spcPct val="20000"/>
              </a:spcBef>
            </a:pPr>
            <a:r>
              <a:rPr lang="en-US" sz="2400" dirty="0" smtClean="0"/>
              <a:t>public: </a:t>
            </a:r>
            <a:r>
              <a:rPr lang="en-US" sz="2400" dirty="0" err="1" smtClean="0"/>
              <a:t>int</a:t>
            </a:r>
            <a:r>
              <a:rPr lang="en-US" sz="2400" dirty="0" smtClean="0"/>
              <a:t> y; C() //constructor to initialize y { y = 4; } </a:t>
            </a:r>
          </a:p>
          <a:p>
            <a:pPr marL="342900" lvl="0" indent="-342900">
              <a:spcBef>
                <a:spcPct val="20000"/>
              </a:spcBef>
            </a:pPr>
            <a:r>
              <a:rPr lang="en-US" sz="2400" dirty="0" smtClean="0"/>
              <a:t>            };</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4427984" y="260648"/>
            <a:ext cx="4248472" cy="5911873"/>
          </a:xfrm>
          <a:prstGeom prst="rect">
            <a:avLst/>
          </a:prstGeom>
          <a:ln>
            <a:solidFill>
              <a:srgbClr val="0070C0"/>
            </a:solidFill>
          </a:ln>
        </p:spPr>
        <p:txBody>
          <a:bodyPr vert="horz" lIns="91440" tIns="45720" rIns="91440" bIns="45720" rtlCol="0">
            <a:noAutofit/>
          </a:bodyPr>
          <a:lstStyle/>
          <a:p>
            <a:pPr marL="342900" lvl="0" indent="-342900">
              <a:spcBef>
                <a:spcPct val="20000"/>
              </a:spcBef>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p:nvSpPr>
        <p:spPr>
          <a:xfrm>
            <a:off x="4427984" y="253431"/>
            <a:ext cx="4176464" cy="5911873"/>
          </a:xfrm>
          <a:prstGeom prst="rect">
            <a:avLst/>
          </a:prstGeom>
          <a:ln>
            <a:solidFill>
              <a:srgbClr val="0070C0"/>
            </a:solidFill>
          </a:ln>
        </p:spPr>
        <p:txBody>
          <a:bodyPr vert="horz" lIns="91440" tIns="45720" rIns="91440" bIns="45720" rtlCol="0">
            <a:noAutofit/>
          </a:bodyPr>
          <a:lstStyle/>
          <a:p>
            <a:pPr marL="342900" lvl="0" indent="-342900">
              <a:spcBef>
                <a:spcPct val="20000"/>
              </a:spcBef>
            </a:pPr>
            <a:r>
              <a:rPr lang="en-US" sz="2400" dirty="0" smtClean="0"/>
              <a:t>class D : public B, public C </a:t>
            </a:r>
          </a:p>
          <a:p>
            <a:pPr marL="342900" lvl="0" indent="-342900">
              <a:spcBef>
                <a:spcPct val="20000"/>
              </a:spcBef>
            </a:pPr>
            <a:r>
              <a:rPr lang="en-US" sz="2400" dirty="0" smtClean="0"/>
              <a:t>  //</a:t>
            </a:r>
            <a:r>
              <a:rPr lang="en-US" sz="2400" dirty="0" smtClean="0">
                <a:solidFill>
                  <a:srgbClr val="FF0000"/>
                </a:solidFill>
              </a:rPr>
              <a:t>D is derived from class B and class C </a:t>
            </a:r>
          </a:p>
          <a:p>
            <a:pPr marL="342900" lvl="0" indent="-342900">
              <a:spcBef>
                <a:spcPct val="20000"/>
              </a:spcBef>
            </a:pPr>
            <a:r>
              <a:rPr lang="en-US" sz="2400" dirty="0" smtClean="0"/>
              <a:t>{ public:</a:t>
            </a:r>
          </a:p>
          <a:p>
            <a:pPr marL="342900" lvl="0" indent="-342900">
              <a:spcBef>
                <a:spcPct val="20000"/>
              </a:spcBef>
            </a:pPr>
            <a:r>
              <a:rPr lang="en-US" sz="2400" dirty="0" smtClean="0"/>
              <a:t>    void sum() </a:t>
            </a:r>
          </a:p>
          <a:p>
            <a:pPr marL="342900" lvl="0" indent="-342900">
              <a:spcBef>
                <a:spcPct val="20000"/>
              </a:spcBef>
            </a:pPr>
            <a:r>
              <a:rPr lang="en-US" sz="2400" dirty="0" smtClean="0"/>
              <a:t>    { </a:t>
            </a:r>
            <a:r>
              <a:rPr lang="en-US" sz="2400" dirty="0" err="1" smtClean="0"/>
              <a:t>cout</a:t>
            </a:r>
            <a:r>
              <a:rPr lang="en-US" sz="2400" dirty="0" smtClean="0"/>
              <a:t> &lt;&lt; "Sum= " &lt;&lt; x + y; }</a:t>
            </a:r>
          </a:p>
          <a:p>
            <a:pPr marL="342900" lvl="0" indent="-342900">
              <a:spcBef>
                <a:spcPct val="20000"/>
              </a:spcBef>
            </a:pPr>
            <a:r>
              <a:rPr lang="en-US" sz="2400" dirty="0" smtClean="0"/>
              <a:t> };</a:t>
            </a:r>
          </a:p>
          <a:p>
            <a:pPr marL="342900" lvl="0" indent="-342900">
              <a:spcBef>
                <a:spcPct val="20000"/>
              </a:spcBef>
            </a:pPr>
            <a:r>
              <a:rPr lang="en-US" sz="2400" dirty="0" smtClean="0"/>
              <a:t> </a:t>
            </a:r>
            <a:r>
              <a:rPr lang="en-US" sz="2400" dirty="0" err="1" smtClean="0"/>
              <a:t>int</a:t>
            </a:r>
            <a:r>
              <a:rPr lang="en-US" sz="2400" dirty="0" smtClean="0"/>
              <a:t> main() </a:t>
            </a:r>
          </a:p>
          <a:p>
            <a:pPr marL="342900" lvl="0" indent="-342900">
              <a:spcBef>
                <a:spcPct val="20000"/>
              </a:spcBef>
            </a:pPr>
            <a:r>
              <a:rPr lang="en-US" sz="2400" dirty="0" smtClean="0"/>
              <a:t>{ D obj1; //</a:t>
            </a:r>
            <a:r>
              <a:rPr lang="en-US" sz="2400" dirty="0" smtClean="0">
                <a:solidFill>
                  <a:srgbClr val="FF0000"/>
                </a:solidFill>
              </a:rPr>
              <a:t>object of derived class D</a:t>
            </a:r>
            <a:r>
              <a:rPr lang="en-US" sz="2400" dirty="0" smtClean="0"/>
              <a:t> </a:t>
            </a:r>
          </a:p>
          <a:p>
            <a:pPr marL="342900" lvl="0" indent="-342900">
              <a:spcBef>
                <a:spcPct val="20000"/>
              </a:spcBef>
            </a:pPr>
            <a:r>
              <a:rPr lang="en-US" sz="2400" dirty="0" smtClean="0"/>
              <a:t>obj1.sum();</a:t>
            </a:r>
          </a:p>
          <a:p>
            <a:pPr marL="342900" lvl="0" indent="-342900">
              <a:spcBef>
                <a:spcPct val="20000"/>
              </a:spcBef>
            </a:pPr>
            <a:r>
              <a:rPr lang="en-US" sz="2400" dirty="0" smtClean="0"/>
              <a:t> return 0;               </a:t>
            </a:r>
            <a:r>
              <a:rPr lang="en-US" sz="2400" b="1" dirty="0" smtClean="0"/>
              <a:t>Output</a:t>
            </a:r>
          </a:p>
          <a:p>
            <a:pPr marL="342900" lvl="0" indent="-342900">
              <a:spcBef>
                <a:spcPct val="20000"/>
              </a:spcBef>
            </a:pPr>
            <a:r>
              <a:rPr lang="en-US" sz="2400" dirty="0" smtClean="0"/>
              <a:t>}                              </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0" descr="Hybrid_out.PNG"/>
          <p:cNvPicPr>
            <a:picLocks noChangeAspect="1"/>
          </p:cNvPicPr>
          <p:nvPr/>
        </p:nvPicPr>
        <p:blipFill>
          <a:blip r:embed="rId2" cstate="print"/>
          <a:stretch>
            <a:fillRect/>
          </a:stretch>
        </p:blipFill>
        <p:spPr>
          <a:xfrm>
            <a:off x="6372200" y="5445224"/>
            <a:ext cx="1728192" cy="432049"/>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068960"/>
            <a:ext cx="8229600" cy="1143000"/>
          </a:xfrm>
        </p:spPr>
        <p:txBody>
          <a:bodyPr>
            <a:normAutofit/>
          </a:bodyPr>
          <a:lstStyle/>
          <a:p>
            <a:r>
              <a:rPr lang="en-US" altLang="en-US" dirty="0" smtClean="0"/>
              <a:t>Thanks</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43</a:t>
            </a:fld>
            <a:endParaRPr lang="en-US"/>
          </a:p>
        </p:txBody>
      </p:sp>
    </p:spTree>
    <p:extLst>
      <p:ext uri="{BB962C8B-B14F-4D97-AF65-F5344CB8AC3E}">
        <p14:creationId xmlns="" xmlns:p14="http://schemas.microsoft.com/office/powerpoint/2010/main" val="4271672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Constructors and Destructors in Base and Derived Classes</a:t>
            </a:r>
            <a:endParaRPr lang="en-US" dirty="0"/>
          </a:p>
        </p:txBody>
      </p:sp>
      <p:sp>
        <p:nvSpPr>
          <p:cNvPr id="3" name="Content Placeholder 2"/>
          <p:cNvSpPr>
            <a:spLocks noGrp="1"/>
          </p:cNvSpPr>
          <p:nvPr>
            <p:ph idx="1"/>
          </p:nvPr>
        </p:nvSpPr>
        <p:spPr/>
        <p:txBody>
          <a:bodyPr/>
          <a:lstStyle/>
          <a:p>
            <a:pPr algn="just">
              <a:lnSpc>
                <a:spcPct val="90000"/>
              </a:lnSpc>
            </a:pPr>
            <a:r>
              <a:rPr lang="en-US" altLang="en-US" dirty="0" smtClean="0"/>
              <a:t>Derived classes can have their own constructors and destructors.</a:t>
            </a:r>
          </a:p>
          <a:p>
            <a:pPr algn="just">
              <a:lnSpc>
                <a:spcPct val="90000"/>
              </a:lnSpc>
            </a:pPr>
            <a:r>
              <a:rPr lang="en-US" altLang="en-US" dirty="0" smtClean="0"/>
              <a:t>When an object of a derived class is created, the base class’s constructor is executed first, followed by the derived class’s constructor.</a:t>
            </a:r>
          </a:p>
          <a:p>
            <a:pPr algn="just">
              <a:lnSpc>
                <a:spcPct val="90000"/>
              </a:lnSpc>
            </a:pPr>
            <a:r>
              <a:rPr lang="en-US" altLang="en-US" dirty="0" smtClean="0"/>
              <a:t>When an object of a derived class is destroyed, its destructor is called first, then that of the base class. </a:t>
            </a:r>
          </a:p>
        </p:txBody>
      </p:sp>
      <p:sp>
        <p:nvSpPr>
          <p:cNvPr id="5" name="Slide Number Placeholder 4"/>
          <p:cNvSpPr>
            <a:spLocks noGrp="1"/>
          </p:cNvSpPr>
          <p:nvPr>
            <p:ph type="sldNum" sz="quarter" idx="12"/>
          </p:nvPr>
        </p:nvSpPr>
        <p:spPr/>
        <p:txBody>
          <a:bodyPr/>
          <a:lstStyle/>
          <a:p>
            <a:fld id="{1FFC834F-BCAD-4C47-9DE1-3D1137B00E0E}" type="slidenum">
              <a:rPr lang="en-US" smtClean="0"/>
              <a:pPr/>
              <a:t>44</a:t>
            </a:fld>
            <a:endParaRPr lang="en-US"/>
          </a:p>
        </p:txBody>
      </p:sp>
    </p:spTree>
    <p:extLst>
      <p:ext uri="{BB962C8B-B14F-4D97-AF65-F5344CB8AC3E}">
        <p14:creationId xmlns="" xmlns:p14="http://schemas.microsoft.com/office/powerpoint/2010/main" val="4271672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357166"/>
            <a:ext cx="4038600" cy="5768997"/>
          </a:xfrm>
          <a:ln>
            <a:solidFill>
              <a:srgbClr val="0070C0"/>
            </a:solidFill>
          </a:ln>
        </p:spPr>
        <p:txBody>
          <a:bodyPr>
            <a:normAutofit fontScale="70000" lnSpcReduction="20000"/>
          </a:bodyPr>
          <a:lstStyle/>
          <a:p>
            <a:pPr>
              <a:buNone/>
            </a:pPr>
            <a:r>
              <a:rPr lang="en-IN" b="1" dirty="0" smtClean="0">
                <a:solidFill>
                  <a:srgbClr val="C00000"/>
                </a:solidFill>
              </a:rPr>
              <a:t>//EXAMPLE</a:t>
            </a:r>
          </a:p>
          <a:p>
            <a:pPr>
              <a:buNone/>
            </a:pPr>
            <a:r>
              <a:rPr lang="en-IN" b="1" dirty="0" smtClean="0"/>
              <a:t>#include&lt;</a:t>
            </a:r>
            <a:r>
              <a:rPr lang="en-IN" b="1" dirty="0" err="1" smtClean="0"/>
              <a:t>iostream</a:t>
            </a:r>
            <a:r>
              <a:rPr lang="en-IN" b="1" dirty="0" smtClean="0"/>
              <a:t>&gt;</a:t>
            </a:r>
          </a:p>
          <a:p>
            <a:pPr>
              <a:buNone/>
            </a:pPr>
            <a:r>
              <a:rPr lang="en-IN" b="1" dirty="0" smtClean="0"/>
              <a:t>Using namespace std;</a:t>
            </a:r>
          </a:p>
          <a:p>
            <a:pPr>
              <a:buNone/>
            </a:pPr>
            <a:r>
              <a:rPr lang="en-IN" b="1" dirty="0" smtClean="0">
                <a:solidFill>
                  <a:srgbClr val="FF0000"/>
                </a:solidFill>
              </a:rPr>
              <a:t>//base class</a:t>
            </a:r>
          </a:p>
          <a:p>
            <a:pPr>
              <a:buNone/>
            </a:pPr>
            <a:r>
              <a:rPr lang="en-IN" b="1" dirty="0" smtClean="0"/>
              <a:t>class base {</a:t>
            </a:r>
          </a:p>
          <a:p>
            <a:pPr>
              <a:buNone/>
            </a:pPr>
            <a:r>
              <a:rPr lang="en-IN" b="1" dirty="0" smtClean="0"/>
              <a:t>public:</a:t>
            </a:r>
          </a:p>
          <a:p>
            <a:pPr>
              <a:buNone/>
            </a:pPr>
            <a:r>
              <a:rPr lang="en-IN" b="1" dirty="0" smtClean="0"/>
              <a:t>base() </a:t>
            </a:r>
          </a:p>
          <a:p>
            <a:pPr>
              <a:buNone/>
            </a:pPr>
            <a:r>
              <a:rPr lang="en-IN" b="1" dirty="0" smtClean="0"/>
              <a:t>{ </a:t>
            </a:r>
            <a:r>
              <a:rPr lang="en-IN" b="1" dirty="0" err="1" smtClean="0"/>
              <a:t>cout</a:t>
            </a:r>
            <a:r>
              <a:rPr lang="en-IN" b="1" dirty="0" smtClean="0"/>
              <a:t> &lt;&lt; "Constructing base\n"; }</a:t>
            </a:r>
          </a:p>
          <a:p>
            <a:pPr>
              <a:buNone/>
            </a:pPr>
            <a:r>
              <a:rPr lang="en-IN" b="1" dirty="0" smtClean="0"/>
              <a:t>~base()</a:t>
            </a:r>
          </a:p>
          <a:p>
            <a:pPr>
              <a:buNone/>
            </a:pPr>
            <a:r>
              <a:rPr lang="en-IN" b="1" dirty="0" smtClean="0"/>
              <a:t> { </a:t>
            </a:r>
            <a:r>
              <a:rPr lang="en-IN" b="1" dirty="0" err="1" smtClean="0"/>
              <a:t>cout</a:t>
            </a:r>
            <a:r>
              <a:rPr lang="en-IN" b="1" dirty="0" smtClean="0"/>
              <a:t> &lt;&lt; "Destructing base\n"; }</a:t>
            </a:r>
          </a:p>
          <a:p>
            <a:pPr>
              <a:buNone/>
            </a:pPr>
            <a:r>
              <a:rPr lang="en-IN" b="1" dirty="0" smtClean="0"/>
              <a:t>};</a:t>
            </a:r>
          </a:p>
          <a:p>
            <a:pPr>
              <a:buNone/>
            </a:pPr>
            <a:r>
              <a:rPr lang="en-IN" b="1" dirty="0" smtClean="0">
                <a:solidFill>
                  <a:srgbClr val="FF0000"/>
                </a:solidFill>
              </a:rPr>
              <a:t>//derived class</a:t>
            </a:r>
          </a:p>
          <a:p>
            <a:pPr>
              <a:buNone/>
            </a:pPr>
            <a:r>
              <a:rPr lang="en-IN" b="1" dirty="0" smtClean="0"/>
              <a:t>class derived: public base {</a:t>
            </a:r>
          </a:p>
          <a:p>
            <a:pPr>
              <a:buNone/>
            </a:pPr>
            <a:r>
              <a:rPr lang="en-IN" b="1" dirty="0" smtClean="0"/>
              <a:t>public:</a:t>
            </a:r>
          </a:p>
          <a:p>
            <a:pPr>
              <a:buNone/>
            </a:pPr>
            <a:r>
              <a:rPr lang="en-IN" b="1" dirty="0" smtClean="0"/>
              <a:t>derived() </a:t>
            </a:r>
          </a:p>
          <a:p>
            <a:pPr>
              <a:buNone/>
            </a:pPr>
            <a:r>
              <a:rPr lang="en-IN" b="1" dirty="0" smtClean="0"/>
              <a:t>{</a:t>
            </a:r>
          </a:p>
          <a:p>
            <a:pPr>
              <a:buNone/>
            </a:pPr>
            <a:r>
              <a:rPr lang="en-IN" b="1" dirty="0" smtClean="0"/>
              <a:t> </a:t>
            </a:r>
            <a:r>
              <a:rPr lang="en-IN" b="1" dirty="0" err="1" smtClean="0"/>
              <a:t>cout</a:t>
            </a:r>
            <a:r>
              <a:rPr lang="en-IN" b="1" dirty="0" smtClean="0"/>
              <a:t> &lt;&lt; "Constructing derived\n"; }</a:t>
            </a:r>
          </a:p>
          <a:p>
            <a:pPr>
              <a:buNone/>
            </a:pPr>
            <a:endParaRPr lang="en-IN" dirty="0" smtClean="0"/>
          </a:p>
          <a:p>
            <a:pPr>
              <a:buNone/>
            </a:pPr>
            <a:endParaRPr lang="en-IN" dirty="0" smtClean="0"/>
          </a:p>
          <a:p>
            <a:endParaRPr lang="en-IN" dirty="0"/>
          </a:p>
        </p:txBody>
      </p:sp>
      <p:sp>
        <p:nvSpPr>
          <p:cNvPr id="8" name="Content Placeholder 7"/>
          <p:cNvSpPr>
            <a:spLocks noGrp="1"/>
          </p:cNvSpPr>
          <p:nvPr>
            <p:ph sz="half" idx="2"/>
          </p:nvPr>
        </p:nvSpPr>
        <p:spPr>
          <a:xfrm>
            <a:off x="4648200" y="357166"/>
            <a:ext cx="4038600" cy="5768997"/>
          </a:xfrm>
          <a:ln>
            <a:solidFill>
              <a:srgbClr val="0070C0"/>
            </a:solidFill>
          </a:ln>
        </p:spPr>
        <p:txBody>
          <a:bodyPr>
            <a:normAutofit fontScale="70000" lnSpcReduction="20000"/>
          </a:bodyPr>
          <a:lstStyle/>
          <a:p>
            <a:pPr>
              <a:buNone/>
            </a:pPr>
            <a:r>
              <a:rPr lang="en-IN" b="1" dirty="0" smtClean="0"/>
              <a:t>~derived() </a:t>
            </a:r>
          </a:p>
          <a:p>
            <a:pPr>
              <a:buNone/>
            </a:pPr>
            <a:r>
              <a:rPr lang="en-IN" b="1" dirty="0" smtClean="0"/>
              <a:t>{ </a:t>
            </a:r>
            <a:r>
              <a:rPr lang="en-IN" b="1" dirty="0" err="1" smtClean="0"/>
              <a:t>cout</a:t>
            </a:r>
            <a:r>
              <a:rPr lang="en-IN" b="1" dirty="0" smtClean="0"/>
              <a:t> &lt;&lt; "Destructing derived\n"; }</a:t>
            </a:r>
          </a:p>
          <a:p>
            <a:pPr>
              <a:buNone/>
            </a:pPr>
            <a:r>
              <a:rPr lang="en-IN" b="1" dirty="0" smtClean="0"/>
              <a:t>};</a:t>
            </a:r>
          </a:p>
          <a:p>
            <a:pPr>
              <a:buNone/>
            </a:pPr>
            <a:r>
              <a:rPr lang="en-IN" b="1" dirty="0" err="1" smtClean="0"/>
              <a:t>int</a:t>
            </a:r>
            <a:r>
              <a:rPr lang="en-IN" b="1" dirty="0" smtClean="0"/>
              <a:t> main()</a:t>
            </a:r>
          </a:p>
          <a:p>
            <a:pPr>
              <a:buNone/>
            </a:pPr>
            <a:r>
              <a:rPr lang="en-IN" b="1" dirty="0" smtClean="0"/>
              <a:t>{</a:t>
            </a:r>
          </a:p>
          <a:p>
            <a:pPr>
              <a:buNone/>
            </a:pPr>
            <a:r>
              <a:rPr lang="en-IN" b="1" dirty="0" smtClean="0"/>
              <a:t>derived ob;</a:t>
            </a:r>
          </a:p>
          <a:p>
            <a:pPr>
              <a:buNone/>
            </a:pPr>
            <a:r>
              <a:rPr lang="en-IN" b="1" dirty="0" smtClean="0">
                <a:solidFill>
                  <a:srgbClr val="FF0000"/>
                </a:solidFill>
              </a:rPr>
              <a:t>// do nothing but construct and destruct ob</a:t>
            </a:r>
          </a:p>
          <a:p>
            <a:pPr>
              <a:buNone/>
            </a:pPr>
            <a:r>
              <a:rPr lang="en-IN" b="1" dirty="0" smtClean="0"/>
              <a:t>return 0;</a:t>
            </a:r>
          </a:p>
          <a:p>
            <a:pPr>
              <a:buNone/>
            </a:pPr>
            <a:r>
              <a:rPr lang="en-IN" b="1" dirty="0" smtClean="0"/>
              <a:t>}</a:t>
            </a:r>
            <a:endParaRPr lang="en-IN" b="1"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45</a:t>
            </a:fld>
            <a:endParaRPr lang="en-US"/>
          </a:p>
        </p:txBody>
      </p:sp>
      <p:sp>
        <p:nvSpPr>
          <p:cNvPr id="9" name="Rectangle 8"/>
          <p:cNvSpPr/>
          <p:nvPr/>
        </p:nvSpPr>
        <p:spPr>
          <a:xfrm>
            <a:off x="5500694" y="4214818"/>
            <a:ext cx="3071834" cy="1785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rgbClr val="FFFF00"/>
                </a:solidFill>
              </a:rPr>
              <a:t>Program Output</a:t>
            </a:r>
          </a:p>
          <a:p>
            <a:r>
              <a:rPr lang="en-IN" dirty="0" smtClean="0"/>
              <a:t>Constructing base</a:t>
            </a:r>
          </a:p>
          <a:p>
            <a:r>
              <a:rPr lang="en-IN" dirty="0" smtClean="0"/>
              <a:t>Constructing derived</a:t>
            </a:r>
          </a:p>
          <a:p>
            <a:r>
              <a:rPr lang="en-IN" dirty="0" smtClean="0"/>
              <a:t>Destructing derived</a:t>
            </a:r>
          </a:p>
          <a:p>
            <a:r>
              <a:rPr lang="en-IN" dirty="0" smtClean="0"/>
              <a:t>Destructing base</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Constructors and Destructors with Multiple Base Classes</a:t>
            </a:r>
            <a:br>
              <a:rPr lang="en-IN" dirty="0" smtClean="0"/>
            </a:br>
            <a:endParaRPr lang="en-IN" dirty="0"/>
          </a:p>
        </p:txBody>
      </p:sp>
      <p:sp>
        <p:nvSpPr>
          <p:cNvPr id="3" name="Content Placeholder 2"/>
          <p:cNvSpPr>
            <a:spLocks noGrp="1"/>
          </p:cNvSpPr>
          <p:nvPr>
            <p:ph idx="1"/>
          </p:nvPr>
        </p:nvSpPr>
        <p:spPr/>
        <p:txBody>
          <a:bodyPr/>
          <a:lstStyle/>
          <a:p>
            <a:pPr algn="just"/>
            <a:r>
              <a:rPr lang="en-IN" dirty="0" smtClean="0"/>
              <a:t>Constructors are called in order of derivation, left to right, as specified in </a:t>
            </a:r>
            <a:r>
              <a:rPr lang="en-IN" dirty="0" err="1" smtClean="0"/>
              <a:t>derived's</a:t>
            </a:r>
            <a:r>
              <a:rPr lang="en-IN" dirty="0" smtClean="0"/>
              <a:t> inheritance list. </a:t>
            </a:r>
          </a:p>
          <a:p>
            <a:pPr algn="just"/>
            <a:r>
              <a:rPr lang="en-IN" dirty="0" smtClean="0"/>
              <a:t>Destructors are called in reverse order, right to left.</a:t>
            </a: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214290"/>
            <a:ext cx="4038600" cy="6143668"/>
          </a:xfrm>
          <a:ln>
            <a:solidFill>
              <a:srgbClr val="0070C0"/>
            </a:solidFill>
          </a:ln>
        </p:spPr>
        <p:txBody>
          <a:bodyPr>
            <a:normAutofit fontScale="77500" lnSpcReduction="20000"/>
          </a:bodyPr>
          <a:lstStyle/>
          <a:p>
            <a:pPr>
              <a:buNone/>
            </a:pPr>
            <a:r>
              <a:rPr lang="en-IN" b="1" dirty="0" smtClean="0">
                <a:solidFill>
                  <a:srgbClr val="C00000"/>
                </a:solidFill>
              </a:rPr>
              <a:t>//MULTI-LEVEL</a:t>
            </a:r>
          </a:p>
          <a:p>
            <a:pPr>
              <a:buNone/>
            </a:pPr>
            <a:r>
              <a:rPr lang="en-IN" b="1" dirty="0" smtClean="0"/>
              <a:t>#include &lt;</a:t>
            </a:r>
            <a:r>
              <a:rPr lang="en-IN" b="1" dirty="0" err="1" smtClean="0"/>
              <a:t>iostream</a:t>
            </a:r>
            <a:r>
              <a:rPr lang="en-IN" b="1" dirty="0" smtClean="0"/>
              <a:t>&gt;</a:t>
            </a:r>
          </a:p>
          <a:p>
            <a:pPr>
              <a:buNone/>
            </a:pPr>
            <a:r>
              <a:rPr lang="en-IN" b="1" dirty="0" smtClean="0"/>
              <a:t>using namespace std;</a:t>
            </a:r>
          </a:p>
          <a:p>
            <a:pPr>
              <a:buNone/>
            </a:pPr>
            <a:r>
              <a:rPr lang="en-IN" b="1" dirty="0" smtClean="0">
                <a:solidFill>
                  <a:srgbClr val="0070C0"/>
                </a:solidFill>
              </a:rPr>
              <a:t>class base </a:t>
            </a:r>
            <a:r>
              <a:rPr lang="en-IN" b="1" dirty="0" smtClean="0"/>
              <a:t>{</a:t>
            </a:r>
          </a:p>
          <a:p>
            <a:pPr>
              <a:buNone/>
            </a:pPr>
            <a:r>
              <a:rPr lang="en-IN" b="1" dirty="0" smtClean="0"/>
              <a:t>public:</a:t>
            </a:r>
          </a:p>
          <a:p>
            <a:pPr>
              <a:buNone/>
            </a:pPr>
            <a:r>
              <a:rPr lang="en-IN" b="1" dirty="0" smtClean="0"/>
              <a:t>base() </a:t>
            </a:r>
          </a:p>
          <a:p>
            <a:pPr>
              <a:buNone/>
            </a:pPr>
            <a:r>
              <a:rPr lang="en-IN" b="1" dirty="0" smtClean="0"/>
              <a:t>{ </a:t>
            </a:r>
            <a:r>
              <a:rPr lang="en-IN" b="1" dirty="0" err="1" smtClean="0"/>
              <a:t>cout</a:t>
            </a:r>
            <a:r>
              <a:rPr lang="en-IN" b="1" dirty="0" smtClean="0"/>
              <a:t> &lt;&lt; "Constructing base\n"; }</a:t>
            </a:r>
          </a:p>
          <a:p>
            <a:pPr>
              <a:buNone/>
            </a:pPr>
            <a:r>
              <a:rPr lang="en-IN" b="1" dirty="0" smtClean="0"/>
              <a:t>~base() { </a:t>
            </a:r>
            <a:r>
              <a:rPr lang="en-IN" b="1" dirty="0" err="1" smtClean="0"/>
              <a:t>cout</a:t>
            </a:r>
            <a:r>
              <a:rPr lang="en-IN" b="1" dirty="0" smtClean="0"/>
              <a:t> &lt;&lt; "Destructing base\n"; }</a:t>
            </a:r>
          </a:p>
          <a:p>
            <a:pPr>
              <a:buNone/>
            </a:pPr>
            <a:r>
              <a:rPr lang="en-IN" b="1" dirty="0" smtClean="0"/>
              <a:t>};</a:t>
            </a:r>
          </a:p>
          <a:p>
            <a:pPr>
              <a:buNone/>
            </a:pPr>
            <a:r>
              <a:rPr lang="en-IN" b="1" dirty="0" smtClean="0">
                <a:solidFill>
                  <a:srgbClr val="0070C0"/>
                </a:solidFill>
              </a:rPr>
              <a:t>class derived1 </a:t>
            </a:r>
            <a:r>
              <a:rPr lang="en-IN" b="1" dirty="0" smtClean="0"/>
              <a:t>: public base {</a:t>
            </a:r>
          </a:p>
          <a:p>
            <a:pPr>
              <a:buNone/>
            </a:pPr>
            <a:r>
              <a:rPr lang="en-IN" b="1" dirty="0" smtClean="0"/>
              <a:t>public:</a:t>
            </a:r>
          </a:p>
          <a:p>
            <a:pPr>
              <a:buNone/>
            </a:pPr>
            <a:r>
              <a:rPr lang="en-IN" b="1" dirty="0" smtClean="0"/>
              <a:t>derived1() { </a:t>
            </a:r>
            <a:r>
              <a:rPr lang="en-IN" b="1" dirty="0" err="1" smtClean="0"/>
              <a:t>cout</a:t>
            </a:r>
            <a:r>
              <a:rPr lang="en-IN" b="1" dirty="0" smtClean="0"/>
              <a:t> &lt;&lt; "Constructing derived1\n"; }</a:t>
            </a:r>
          </a:p>
          <a:p>
            <a:pPr>
              <a:buNone/>
            </a:pPr>
            <a:r>
              <a:rPr lang="en-IN" b="1" dirty="0" smtClean="0"/>
              <a:t>~derived1() { </a:t>
            </a:r>
            <a:r>
              <a:rPr lang="en-IN" b="1" dirty="0" err="1" smtClean="0"/>
              <a:t>cout</a:t>
            </a:r>
            <a:r>
              <a:rPr lang="en-IN" b="1" dirty="0" smtClean="0"/>
              <a:t> &lt;&lt; "Destructing derived1\n"; }</a:t>
            </a:r>
          </a:p>
          <a:p>
            <a:pPr>
              <a:buNone/>
            </a:pPr>
            <a:r>
              <a:rPr lang="en-IN" b="1" dirty="0" smtClean="0"/>
              <a:t>};</a:t>
            </a:r>
          </a:p>
        </p:txBody>
      </p:sp>
      <p:sp>
        <p:nvSpPr>
          <p:cNvPr id="8" name="Content Placeholder 7"/>
          <p:cNvSpPr>
            <a:spLocks noGrp="1"/>
          </p:cNvSpPr>
          <p:nvPr>
            <p:ph sz="half" idx="2"/>
          </p:nvPr>
        </p:nvSpPr>
        <p:spPr>
          <a:xfrm>
            <a:off x="4648200" y="214290"/>
            <a:ext cx="4038600" cy="6143668"/>
          </a:xfrm>
          <a:noFill/>
          <a:ln>
            <a:solidFill>
              <a:srgbClr val="0070C0"/>
            </a:solidFill>
          </a:ln>
        </p:spPr>
        <p:txBody>
          <a:bodyPr>
            <a:normAutofit fontScale="77500" lnSpcReduction="20000"/>
          </a:bodyPr>
          <a:lstStyle/>
          <a:p>
            <a:pPr>
              <a:buNone/>
            </a:pPr>
            <a:r>
              <a:rPr lang="en-IN" b="1" dirty="0" smtClean="0">
                <a:solidFill>
                  <a:srgbClr val="0070C0"/>
                </a:solidFill>
              </a:rPr>
              <a:t>class derived2</a:t>
            </a:r>
            <a:r>
              <a:rPr lang="en-IN" b="1" dirty="0" smtClean="0"/>
              <a:t>: public derived1 {</a:t>
            </a:r>
          </a:p>
          <a:p>
            <a:pPr>
              <a:buNone/>
            </a:pPr>
            <a:r>
              <a:rPr lang="en-IN" b="1" dirty="0" smtClean="0"/>
              <a:t>public:</a:t>
            </a:r>
          </a:p>
          <a:p>
            <a:pPr>
              <a:buNone/>
            </a:pPr>
            <a:r>
              <a:rPr lang="en-IN" b="1" dirty="0" smtClean="0"/>
              <a:t>derived2() { </a:t>
            </a:r>
            <a:r>
              <a:rPr lang="en-IN" b="1" dirty="0" err="1" smtClean="0"/>
              <a:t>cout</a:t>
            </a:r>
            <a:r>
              <a:rPr lang="en-IN" b="1" dirty="0" smtClean="0"/>
              <a:t> &lt;&lt; "Constructing derived2\n"; }</a:t>
            </a:r>
          </a:p>
          <a:p>
            <a:pPr>
              <a:buNone/>
            </a:pPr>
            <a:r>
              <a:rPr lang="en-IN" b="1" dirty="0" smtClean="0"/>
              <a:t>~derived2() { </a:t>
            </a:r>
            <a:r>
              <a:rPr lang="en-IN" b="1" dirty="0" err="1" smtClean="0"/>
              <a:t>cout</a:t>
            </a:r>
            <a:r>
              <a:rPr lang="en-IN" b="1" dirty="0" smtClean="0"/>
              <a:t> &lt;&lt; "Destructing derived2\n"; }</a:t>
            </a:r>
          </a:p>
          <a:p>
            <a:pPr>
              <a:buNone/>
            </a:pPr>
            <a:r>
              <a:rPr lang="en-IN" b="1" dirty="0" smtClean="0"/>
              <a:t>};</a:t>
            </a:r>
          </a:p>
          <a:p>
            <a:pPr>
              <a:buNone/>
            </a:pPr>
            <a:r>
              <a:rPr lang="en-IN" b="1" dirty="0" err="1" smtClean="0"/>
              <a:t>int</a:t>
            </a:r>
            <a:r>
              <a:rPr lang="en-IN" b="1" dirty="0" smtClean="0"/>
              <a:t> main()</a:t>
            </a:r>
          </a:p>
          <a:p>
            <a:pPr>
              <a:buNone/>
            </a:pPr>
            <a:r>
              <a:rPr lang="en-IN" b="1" dirty="0" smtClean="0"/>
              <a:t>{</a:t>
            </a:r>
          </a:p>
          <a:p>
            <a:pPr>
              <a:buNone/>
            </a:pPr>
            <a:r>
              <a:rPr lang="en-IN" b="1" dirty="0" smtClean="0"/>
              <a:t>derived2 ob;</a:t>
            </a:r>
          </a:p>
          <a:p>
            <a:pPr>
              <a:buNone/>
            </a:pPr>
            <a:r>
              <a:rPr lang="en-IN" b="1" dirty="0" smtClean="0">
                <a:solidFill>
                  <a:srgbClr val="FF0000"/>
                </a:solidFill>
              </a:rPr>
              <a:t>// construct and destruct ob</a:t>
            </a:r>
          </a:p>
          <a:p>
            <a:pPr>
              <a:buNone/>
            </a:pPr>
            <a:r>
              <a:rPr lang="en-IN" b="1" dirty="0" smtClean="0"/>
              <a:t>return 0;</a:t>
            </a:r>
          </a:p>
          <a:p>
            <a:pPr>
              <a:buNone/>
            </a:pPr>
            <a:r>
              <a:rPr lang="en-IN" b="1" dirty="0" smtClean="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47</a:t>
            </a:fld>
            <a:endParaRPr lang="en-US"/>
          </a:p>
        </p:txBody>
      </p:sp>
      <p:sp>
        <p:nvSpPr>
          <p:cNvPr id="9" name="Rectangle 8"/>
          <p:cNvSpPr/>
          <p:nvPr/>
        </p:nvSpPr>
        <p:spPr>
          <a:xfrm>
            <a:off x="5500694" y="4357694"/>
            <a:ext cx="3214710"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rgbClr val="FFFF00"/>
                </a:solidFill>
              </a:rPr>
              <a:t>Program Output:</a:t>
            </a:r>
          </a:p>
          <a:p>
            <a:r>
              <a:rPr lang="en-IN" dirty="0" smtClean="0"/>
              <a:t>Constructing base</a:t>
            </a:r>
          </a:p>
          <a:p>
            <a:r>
              <a:rPr lang="en-IN" dirty="0" smtClean="0"/>
              <a:t>Constructing derived1</a:t>
            </a:r>
          </a:p>
          <a:p>
            <a:r>
              <a:rPr lang="en-IN" dirty="0" smtClean="0"/>
              <a:t>Constructing derived2</a:t>
            </a:r>
          </a:p>
          <a:p>
            <a:r>
              <a:rPr lang="en-IN" dirty="0" smtClean="0"/>
              <a:t>Destructing derived2</a:t>
            </a:r>
          </a:p>
          <a:p>
            <a:r>
              <a:rPr lang="en-IN" dirty="0" smtClean="0"/>
              <a:t>Destructing derived1</a:t>
            </a:r>
          </a:p>
          <a:p>
            <a:r>
              <a:rPr lang="en-IN" dirty="0" smtClean="0"/>
              <a:t>Destructing base</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14290"/>
            <a:ext cx="4038600" cy="5911873"/>
          </a:xfrm>
          <a:ln>
            <a:solidFill>
              <a:srgbClr val="0070C0"/>
            </a:solidFill>
          </a:ln>
        </p:spPr>
        <p:txBody>
          <a:bodyPr>
            <a:normAutofit fontScale="77500" lnSpcReduction="20000"/>
          </a:bodyPr>
          <a:lstStyle/>
          <a:p>
            <a:pPr>
              <a:buNone/>
            </a:pPr>
            <a:r>
              <a:rPr lang="en-IN" u="sng" dirty="0" smtClean="0">
                <a:solidFill>
                  <a:srgbClr val="C00000"/>
                </a:solidFill>
              </a:rPr>
              <a:t>//MULTIPLE BASE CASES</a:t>
            </a:r>
          </a:p>
          <a:p>
            <a:pPr>
              <a:buNone/>
            </a:pPr>
            <a:r>
              <a:rPr lang="en-IN" dirty="0" smtClean="0"/>
              <a:t>#include &lt;</a:t>
            </a:r>
            <a:r>
              <a:rPr lang="en-IN" dirty="0" err="1" smtClean="0"/>
              <a:t>iostream</a:t>
            </a:r>
            <a:r>
              <a:rPr lang="en-IN" dirty="0" smtClean="0"/>
              <a:t>&gt;</a:t>
            </a:r>
          </a:p>
          <a:p>
            <a:pPr>
              <a:buNone/>
            </a:pPr>
            <a:r>
              <a:rPr lang="en-IN" dirty="0" smtClean="0"/>
              <a:t>using namespace std;</a:t>
            </a:r>
          </a:p>
          <a:p>
            <a:pPr>
              <a:buNone/>
            </a:pPr>
            <a:r>
              <a:rPr lang="en-IN" dirty="0" smtClean="0">
                <a:solidFill>
                  <a:srgbClr val="0070C0"/>
                </a:solidFill>
              </a:rPr>
              <a:t>class base1 </a:t>
            </a:r>
            <a:r>
              <a:rPr lang="en-IN" dirty="0" smtClean="0"/>
              <a:t>{</a:t>
            </a:r>
          </a:p>
          <a:p>
            <a:pPr>
              <a:buNone/>
            </a:pPr>
            <a:r>
              <a:rPr lang="en-IN" dirty="0" smtClean="0"/>
              <a:t>public:</a:t>
            </a:r>
          </a:p>
          <a:p>
            <a:pPr>
              <a:buNone/>
            </a:pPr>
            <a:r>
              <a:rPr lang="en-IN" dirty="0" smtClean="0"/>
              <a:t>base1() { </a:t>
            </a:r>
            <a:r>
              <a:rPr lang="en-IN" dirty="0" err="1" smtClean="0"/>
              <a:t>cout</a:t>
            </a:r>
            <a:r>
              <a:rPr lang="en-IN" dirty="0" smtClean="0"/>
              <a:t> &lt;&lt; "Constructing base1\n"; }</a:t>
            </a:r>
          </a:p>
          <a:p>
            <a:pPr>
              <a:buNone/>
            </a:pPr>
            <a:r>
              <a:rPr lang="en-IN" dirty="0" smtClean="0"/>
              <a:t>~base1() { </a:t>
            </a:r>
            <a:r>
              <a:rPr lang="en-IN" dirty="0" err="1" smtClean="0"/>
              <a:t>cout</a:t>
            </a:r>
            <a:r>
              <a:rPr lang="en-IN" dirty="0" smtClean="0"/>
              <a:t> &lt;&lt; "Destructing base1\n"; }</a:t>
            </a:r>
          </a:p>
          <a:p>
            <a:pPr>
              <a:buNone/>
            </a:pPr>
            <a:r>
              <a:rPr lang="en-IN" dirty="0" smtClean="0"/>
              <a:t>};</a:t>
            </a:r>
          </a:p>
          <a:p>
            <a:pPr>
              <a:buNone/>
            </a:pPr>
            <a:r>
              <a:rPr lang="en-IN" dirty="0" smtClean="0">
                <a:solidFill>
                  <a:srgbClr val="0070C0"/>
                </a:solidFill>
              </a:rPr>
              <a:t>class base2 </a:t>
            </a:r>
            <a:r>
              <a:rPr lang="en-IN" dirty="0" smtClean="0"/>
              <a:t>{</a:t>
            </a:r>
          </a:p>
          <a:p>
            <a:pPr>
              <a:buNone/>
            </a:pPr>
            <a:r>
              <a:rPr lang="en-IN" dirty="0" smtClean="0"/>
              <a:t>public:</a:t>
            </a:r>
          </a:p>
          <a:p>
            <a:pPr>
              <a:buNone/>
            </a:pPr>
            <a:r>
              <a:rPr lang="en-IN" dirty="0" smtClean="0"/>
              <a:t>base2() { </a:t>
            </a:r>
            <a:r>
              <a:rPr lang="en-IN" dirty="0" err="1" smtClean="0"/>
              <a:t>cout</a:t>
            </a:r>
            <a:r>
              <a:rPr lang="en-IN" dirty="0" smtClean="0"/>
              <a:t> &lt;&lt; "Constructing base2\n"; }</a:t>
            </a:r>
          </a:p>
          <a:p>
            <a:pPr>
              <a:buNone/>
            </a:pPr>
            <a:r>
              <a:rPr lang="en-IN" dirty="0" smtClean="0"/>
              <a:t>~base2() { </a:t>
            </a:r>
            <a:r>
              <a:rPr lang="en-IN" dirty="0" err="1" smtClean="0"/>
              <a:t>cout</a:t>
            </a:r>
            <a:r>
              <a:rPr lang="en-IN" dirty="0" smtClean="0"/>
              <a:t> &lt;&lt; "Destructing base2\n"; }</a:t>
            </a:r>
          </a:p>
          <a:p>
            <a:pPr>
              <a:buNone/>
            </a:pPr>
            <a:r>
              <a:rPr lang="en-IN" dirty="0" smtClean="0"/>
              <a:t>};</a:t>
            </a:r>
          </a:p>
        </p:txBody>
      </p:sp>
      <p:sp>
        <p:nvSpPr>
          <p:cNvPr id="4" name="Content Placeholder 3"/>
          <p:cNvSpPr>
            <a:spLocks noGrp="1"/>
          </p:cNvSpPr>
          <p:nvPr>
            <p:ph sz="half" idx="2"/>
          </p:nvPr>
        </p:nvSpPr>
        <p:spPr>
          <a:xfrm>
            <a:off x="4648200" y="214290"/>
            <a:ext cx="4038600" cy="5911873"/>
          </a:xfrm>
          <a:ln>
            <a:solidFill>
              <a:srgbClr val="0070C0"/>
            </a:solidFill>
          </a:ln>
        </p:spPr>
        <p:txBody>
          <a:bodyPr>
            <a:normAutofit fontScale="77500" lnSpcReduction="20000"/>
          </a:bodyPr>
          <a:lstStyle/>
          <a:p>
            <a:pPr>
              <a:buNone/>
            </a:pPr>
            <a:r>
              <a:rPr lang="en-IN" dirty="0" smtClean="0">
                <a:solidFill>
                  <a:srgbClr val="0070C0"/>
                </a:solidFill>
              </a:rPr>
              <a:t>class derived</a:t>
            </a:r>
            <a:r>
              <a:rPr lang="en-IN" dirty="0" smtClean="0"/>
              <a:t>: public base1, public base2 {</a:t>
            </a:r>
          </a:p>
          <a:p>
            <a:pPr>
              <a:buNone/>
            </a:pPr>
            <a:r>
              <a:rPr lang="en-IN" dirty="0" smtClean="0"/>
              <a:t>public:</a:t>
            </a:r>
          </a:p>
          <a:p>
            <a:pPr>
              <a:buNone/>
            </a:pPr>
            <a:r>
              <a:rPr lang="en-IN" dirty="0" smtClean="0"/>
              <a:t>derived() { </a:t>
            </a:r>
            <a:r>
              <a:rPr lang="en-IN" dirty="0" err="1" smtClean="0"/>
              <a:t>cout</a:t>
            </a:r>
            <a:r>
              <a:rPr lang="en-IN" dirty="0" smtClean="0"/>
              <a:t> &lt;&lt; "Constructing derived\n"; }</a:t>
            </a:r>
          </a:p>
          <a:p>
            <a:pPr>
              <a:buNone/>
            </a:pPr>
            <a:r>
              <a:rPr lang="en-IN" dirty="0" smtClean="0"/>
              <a:t>~derived() { </a:t>
            </a:r>
            <a:r>
              <a:rPr lang="en-IN" dirty="0" err="1" smtClean="0"/>
              <a:t>cout</a:t>
            </a:r>
            <a:r>
              <a:rPr lang="en-IN" dirty="0" smtClean="0"/>
              <a:t> &lt;&lt; "Destructing derived\n"; }</a:t>
            </a:r>
          </a:p>
          <a:p>
            <a:pPr>
              <a:buNone/>
            </a:pPr>
            <a:r>
              <a:rPr lang="en-IN" dirty="0" smtClean="0"/>
              <a:t>};</a:t>
            </a:r>
          </a:p>
          <a:p>
            <a:pPr>
              <a:buNone/>
            </a:pPr>
            <a:r>
              <a:rPr lang="en-IN" dirty="0" err="1" smtClean="0"/>
              <a:t>int</a:t>
            </a:r>
            <a:r>
              <a:rPr lang="en-IN" dirty="0" smtClean="0"/>
              <a:t> main()</a:t>
            </a:r>
          </a:p>
          <a:p>
            <a:pPr>
              <a:buNone/>
            </a:pPr>
            <a:r>
              <a:rPr lang="en-IN" dirty="0" smtClean="0"/>
              <a:t>{</a:t>
            </a:r>
          </a:p>
          <a:p>
            <a:pPr>
              <a:buNone/>
            </a:pPr>
            <a:r>
              <a:rPr lang="en-IN" dirty="0" smtClean="0"/>
              <a:t>derived ob;</a:t>
            </a:r>
          </a:p>
          <a:p>
            <a:pPr>
              <a:buNone/>
            </a:pPr>
            <a:r>
              <a:rPr lang="en-IN" dirty="0" smtClean="0">
                <a:solidFill>
                  <a:srgbClr val="FF0000"/>
                </a:solidFill>
              </a:rPr>
              <a:t>// construct and destruct ob</a:t>
            </a:r>
          </a:p>
          <a:p>
            <a:pPr>
              <a:buNone/>
            </a:pPr>
            <a:r>
              <a:rPr lang="en-IN" dirty="0" smtClean="0"/>
              <a:t>return 0;</a:t>
            </a:r>
          </a:p>
          <a:p>
            <a:pPr>
              <a:buNone/>
            </a:pPr>
            <a:r>
              <a:rPr lang="en-IN" dirty="0" smtClean="0"/>
              <a:t>}</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48</a:t>
            </a:fld>
            <a:endParaRPr lang="en-US"/>
          </a:p>
        </p:txBody>
      </p:sp>
      <p:sp>
        <p:nvSpPr>
          <p:cNvPr id="7" name="Rectangle 6"/>
          <p:cNvSpPr/>
          <p:nvPr/>
        </p:nvSpPr>
        <p:spPr>
          <a:xfrm>
            <a:off x="5715008" y="4429132"/>
            <a:ext cx="3000396"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rgbClr val="FFFF00"/>
                </a:solidFill>
              </a:rPr>
              <a:t>Program Output:</a:t>
            </a:r>
          </a:p>
          <a:p>
            <a:r>
              <a:rPr lang="en-IN" dirty="0" smtClean="0"/>
              <a:t>Constructing base1</a:t>
            </a:r>
          </a:p>
          <a:p>
            <a:r>
              <a:rPr lang="en-IN" dirty="0" smtClean="0"/>
              <a:t>Constructing base2</a:t>
            </a:r>
          </a:p>
          <a:p>
            <a:r>
              <a:rPr lang="en-IN" dirty="0" smtClean="0"/>
              <a:t>Constructing derived</a:t>
            </a:r>
          </a:p>
          <a:p>
            <a:r>
              <a:rPr lang="en-IN" dirty="0" smtClean="0"/>
              <a:t>Destructing derived</a:t>
            </a:r>
          </a:p>
          <a:p>
            <a:r>
              <a:rPr lang="en-IN" dirty="0" smtClean="0"/>
              <a:t>Destructing base2</a:t>
            </a:r>
          </a:p>
          <a:p>
            <a:r>
              <a:rPr lang="en-IN" dirty="0" smtClean="0"/>
              <a:t>Destructing base1</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Passing Arguments to </a:t>
            </a:r>
            <a:br>
              <a:rPr lang="en-US" altLang="en-US" dirty="0" smtClean="0"/>
            </a:br>
            <a:r>
              <a:rPr lang="en-US" altLang="en-US" dirty="0" smtClean="0"/>
              <a:t>Base Class Constructor</a:t>
            </a:r>
            <a:endParaRPr lang="en-US" dirty="0"/>
          </a:p>
        </p:txBody>
      </p:sp>
      <p:sp>
        <p:nvSpPr>
          <p:cNvPr id="3" name="Content Placeholder 2"/>
          <p:cNvSpPr>
            <a:spLocks noGrp="1"/>
          </p:cNvSpPr>
          <p:nvPr>
            <p:ph idx="1"/>
          </p:nvPr>
        </p:nvSpPr>
        <p:spPr/>
        <p:txBody>
          <a:bodyPr/>
          <a:lstStyle/>
          <a:p>
            <a:pPr>
              <a:buNone/>
            </a:pPr>
            <a:r>
              <a:rPr lang="en-IN" i="1" dirty="0" smtClean="0">
                <a:solidFill>
                  <a:srgbClr val="FF0000"/>
                </a:solidFill>
              </a:rPr>
              <a:t>derived-constructor(</a:t>
            </a:r>
            <a:r>
              <a:rPr lang="en-IN" i="1" dirty="0" err="1" smtClean="0">
                <a:solidFill>
                  <a:srgbClr val="FF0000"/>
                </a:solidFill>
              </a:rPr>
              <a:t>arg</a:t>
            </a:r>
            <a:r>
              <a:rPr lang="en-IN" i="1" dirty="0" smtClean="0">
                <a:solidFill>
                  <a:srgbClr val="FF0000"/>
                </a:solidFill>
              </a:rPr>
              <a:t>-list) : base1(</a:t>
            </a:r>
            <a:r>
              <a:rPr lang="en-IN" i="1" dirty="0" err="1" smtClean="0">
                <a:solidFill>
                  <a:srgbClr val="FF0000"/>
                </a:solidFill>
              </a:rPr>
              <a:t>arg</a:t>
            </a:r>
            <a:r>
              <a:rPr lang="en-IN" i="1" dirty="0" smtClean="0">
                <a:solidFill>
                  <a:srgbClr val="FF0000"/>
                </a:solidFill>
              </a:rPr>
              <a:t>-list),</a:t>
            </a:r>
          </a:p>
          <a:p>
            <a:pPr>
              <a:buNone/>
            </a:pPr>
            <a:r>
              <a:rPr lang="en-IN" i="1" dirty="0" smtClean="0">
                <a:solidFill>
                  <a:srgbClr val="FF0000"/>
                </a:solidFill>
              </a:rPr>
              <a:t>base2(</a:t>
            </a:r>
            <a:r>
              <a:rPr lang="en-IN" i="1" dirty="0" err="1" smtClean="0">
                <a:solidFill>
                  <a:srgbClr val="FF0000"/>
                </a:solidFill>
              </a:rPr>
              <a:t>arg</a:t>
            </a:r>
            <a:r>
              <a:rPr lang="en-IN" i="1" dirty="0" smtClean="0">
                <a:solidFill>
                  <a:srgbClr val="FF0000"/>
                </a:solidFill>
              </a:rPr>
              <a:t>-list),</a:t>
            </a:r>
          </a:p>
          <a:p>
            <a:pPr>
              <a:buNone/>
            </a:pPr>
            <a:r>
              <a:rPr lang="en-IN" i="1" dirty="0" smtClean="0">
                <a:solidFill>
                  <a:srgbClr val="FF0000"/>
                </a:solidFill>
              </a:rPr>
              <a:t>// ...</a:t>
            </a:r>
          </a:p>
          <a:p>
            <a:pPr>
              <a:buNone/>
            </a:pPr>
            <a:r>
              <a:rPr lang="en-IN" i="1" dirty="0" err="1" smtClean="0">
                <a:solidFill>
                  <a:srgbClr val="FF0000"/>
                </a:solidFill>
              </a:rPr>
              <a:t>baseN</a:t>
            </a:r>
            <a:r>
              <a:rPr lang="en-IN" i="1" dirty="0" smtClean="0">
                <a:solidFill>
                  <a:srgbClr val="FF0000"/>
                </a:solidFill>
              </a:rPr>
              <a:t>(</a:t>
            </a:r>
            <a:r>
              <a:rPr lang="en-IN" i="1" dirty="0" err="1" smtClean="0">
                <a:solidFill>
                  <a:srgbClr val="FF0000"/>
                </a:solidFill>
              </a:rPr>
              <a:t>arg</a:t>
            </a:r>
            <a:r>
              <a:rPr lang="en-IN" i="1" dirty="0" smtClean="0">
                <a:solidFill>
                  <a:srgbClr val="FF0000"/>
                </a:solidFill>
              </a:rPr>
              <a:t>-list)</a:t>
            </a:r>
          </a:p>
          <a:p>
            <a:pPr>
              <a:buNone/>
            </a:pPr>
            <a:r>
              <a:rPr lang="en-IN" dirty="0" smtClean="0"/>
              <a:t>{</a:t>
            </a:r>
          </a:p>
          <a:p>
            <a:pPr>
              <a:buNone/>
            </a:pPr>
            <a:r>
              <a:rPr lang="en-IN" dirty="0" smtClean="0"/>
              <a:t>// </a:t>
            </a:r>
            <a:r>
              <a:rPr lang="en-IN" i="1" dirty="0" smtClean="0"/>
              <a:t>body of derived constructor</a:t>
            </a:r>
          </a:p>
          <a:p>
            <a:pPr>
              <a:buNone/>
            </a:pPr>
            <a:r>
              <a:rPr lang="en-IN" dirty="0" smtClean="0"/>
              <a:t>}</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49</a:t>
            </a:fld>
            <a:endParaRPr lang="en-US"/>
          </a:p>
        </p:txBody>
      </p:sp>
    </p:spTree>
    <p:extLst>
      <p:ext uri="{BB962C8B-B14F-4D97-AF65-F5344CB8AC3E}">
        <p14:creationId xmlns="" xmlns:p14="http://schemas.microsoft.com/office/powerpoint/2010/main" val="4197126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The "is a" Relationship</a:t>
            </a:r>
            <a:endParaRPr lang="en-US" dirty="0"/>
          </a:p>
        </p:txBody>
      </p:sp>
      <p:sp>
        <p:nvSpPr>
          <p:cNvPr id="3" name="Content Placeholder 2"/>
          <p:cNvSpPr>
            <a:spLocks noGrp="1"/>
          </p:cNvSpPr>
          <p:nvPr>
            <p:ph idx="1"/>
          </p:nvPr>
        </p:nvSpPr>
        <p:spPr/>
        <p:txBody>
          <a:bodyPr/>
          <a:lstStyle/>
          <a:p>
            <a:pPr lvl="0" fontAlgn="base">
              <a:spcAft>
                <a:spcPct val="0"/>
              </a:spcAft>
              <a:buFontTx/>
              <a:buChar char="•"/>
            </a:pPr>
            <a:r>
              <a:rPr lang="en-US" altLang="en-US" kern="0" dirty="0">
                <a:solidFill>
                  <a:srgbClr val="000000"/>
                </a:solidFill>
                <a:latin typeface="+mj-lt"/>
                <a:cs typeface="Arial"/>
              </a:rPr>
              <a:t>Inheritance establishes an "is a" relationship between classes.</a:t>
            </a:r>
          </a:p>
          <a:p>
            <a:pPr lvl="1" fontAlgn="base">
              <a:spcAft>
                <a:spcPct val="0"/>
              </a:spcAft>
              <a:buFontTx/>
              <a:buChar char="–"/>
            </a:pPr>
            <a:r>
              <a:rPr lang="en-US" altLang="en-US" kern="0" dirty="0">
                <a:solidFill>
                  <a:srgbClr val="000000"/>
                </a:solidFill>
                <a:latin typeface="+mj-lt"/>
                <a:cs typeface="Arial"/>
              </a:rPr>
              <a:t>A poodle is a dog</a:t>
            </a:r>
          </a:p>
          <a:p>
            <a:pPr lvl="1" fontAlgn="base">
              <a:spcAft>
                <a:spcPct val="0"/>
              </a:spcAft>
              <a:buFontTx/>
              <a:buChar char="–"/>
            </a:pPr>
            <a:r>
              <a:rPr lang="en-US" altLang="en-US" kern="0" dirty="0">
                <a:solidFill>
                  <a:srgbClr val="000000"/>
                </a:solidFill>
                <a:latin typeface="+mj-lt"/>
                <a:cs typeface="Arial"/>
              </a:rPr>
              <a:t>A car is a vehicle</a:t>
            </a:r>
          </a:p>
          <a:p>
            <a:pPr lvl="1" fontAlgn="base">
              <a:spcAft>
                <a:spcPct val="0"/>
              </a:spcAft>
              <a:buFontTx/>
              <a:buChar char="–"/>
            </a:pPr>
            <a:r>
              <a:rPr lang="en-US" altLang="en-US" kern="0" dirty="0">
                <a:solidFill>
                  <a:srgbClr val="000000"/>
                </a:solidFill>
                <a:latin typeface="+mj-lt"/>
                <a:cs typeface="Arial"/>
              </a:rPr>
              <a:t>A flower is a plant</a:t>
            </a:r>
          </a:p>
          <a:p>
            <a:pPr lvl="1" fontAlgn="base">
              <a:spcAft>
                <a:spcPct val="0"/>
              </a:spcAft>
              <a:buFontTx/>
              <a:buChar char="–"/>
            </a:pPr>
            <a:r>
              <a:rPr lang="en-US" altLang="en-US" kern="0" dirty="0">
                <a:solidFill>
                  <a:srgbClr val="000000"/>
                </a:solidFill>
                <a:latin typeface="+mj-lt"/>
                <a:cs typeface="Arial"/>
              </a:rPr>
              <a:t>A football player is an athlete</a:t>
            </a:r>
          </a:p>
          <a:p>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5</a:t>
            </a:fld>
            <a:endParaRPr lang="en-US"/>
          </a:p>
        </p:txBody>
      </p:sp>
    </p:spTree>
    <p:extLst>
      <p:ext uri="{BB962C8B-B14F-4D97-AF65-F5344CB8AC3E}">
        <p14:creationId xmlns="" xmlns:p14="http://schemas.microsoft.com/office/powerpoint/2010/main" val="9328827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Order of Constructor Call</a:t>
            </a:r>
            <a:br>
              <a:rPr lang="en-IN" b="1" dirty="0" smtClean="0"/>
            </a:br>
            <a:endParaRPr lang="en-IN" dirty="0"/>
          </a:p>
        </p:txBody>
      </p:sp>
      <p:sp>
        <p:nvSpPr>
          <p:cNvPr id="3" name="Content Placeholder 2"/>
          <p:cNvSpPr>
            <a:spLocks noGrp="1"/>
          </p:cNvSpPr>
          <p:nvPr>
            <p:ph idx="1"/>
          </p:nvPr>
        </p:nvSpPr>
        <p:spPr/>
        <p:txBody>
          <a:bodyPr/>
          <a:lstStyle/>
          <a:p>
            <a:pPr algn="just"/>
            <a:r>
              <a:rPr lang="en-IN" dirty="0" smtClean="0"/>
              <a:t>Base class constructors are always called in the derived class constructors. </a:t>
            </a:r>
            <a:endParaRPr lang="en-IN" dirty="0" smtClean="0"/>
          </a:p>
          <a:p>
            <a:pPr algn="just"/>
            <a:r>
              <a:rPr lang="en-IN" dirty="0" smtClean="0"/>
              <a:t>Whenever </a:t>
            </a:r>
            <a:r>
              <a:rPr lang="en-IN" dirty="0" smtClean="0"/>
              <a:t>you create derived class object, first the base class default constructor is executed and then the derived class's constructor finishes execution.</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285728"/>
            <a:ext cx="4038600" cy="5840435"/>
          </a:xfrm>
          <a:ln>
            <a:solidFill>
              <a:srgbClr val="0070C0"/>
            </a:solidFill>
          </a:ln>
        </p:spPr>
        <p:txBody>
          <a:bodyPr>
            <a:normAutofit fontScale="77500" lnSpcReduction="20000"/>
          </a:bodyPr>
          <a:lstStyle/>
          <a:p>
            <a:pPr>
              <a:buNone/>
            </a:pPr>
            <a:r>
              <a:rPr lang="en-IN" b="1" dirty="0" smtClean="0">
                <a:solidFill>
                  <a:srgbClr val="C00000"/>
                </a:solidFill>
              </a:rPr>
              <a:t>//EXAMPLE</a:t>
            </a:r>
          </a:p>
          <a:p>
            <a:pPr>
              <a:buNone/>
            </a:pPr>
            <a:r>
              <a:rPr lang="en-IN" b="1" dirty="0" smtClean="0"/>
              <a:t>#include &lt;</a:t>
            </a:r>
            <a:r>
              <a:rPr lang="en-IN" b="1" dirty="0" err="1" smtClean="0"/>
              <a:t>iostream</a:t>
            </a:r>
            <a:r>
              <a:rPr lang="en-IN" b="1" dirty="0" smtClean="0"/>
              <a:t>&gt;</a:t>
            </a:r>
          </a:p>
          <a:p>
            <a:pPr>
              <a:buNone/>
            </a:pPr>
            <a:r>
              <a:rPr lang="en-IN" b="1" dirty="0" smtClean="0"/>
              <a:t>using namespace std;</a:t>
            </a:r>
          </a:p>
          <a:p>
            <a:pPr>
              <a:buNone/>
            </a:pPr>
            <a:r>
              <a:rPr lang="en-IN" b="1" dirty="0" smtClean="0"/>
              <a:t>class base {</a:t>
            </a:r>
          </a:p>
          <a:p>
            <a:pPr>
              <a:buNone/>
            </a:pPr>
            <a:r>
              <a:rPr lang="en-IN" b="1" dirty="0" smtClean="0"/>
              <a:t>protected:</a:t>
            </a:r>
          </a:p>
          <a:p>
            <a:pPr>
              <a:buNone/>
            </a:pPr>
            <a:r>
              <a:rPr lang="en-IN" b="1" dirty="0" err="1" smtClean="0"/>
              <a:t>int</a:t>
            </a:r>
            <a:r>
              <a:rPr lang="en-IN" b="1" dirty="0" smtClean="0"/>
              <a:t> i;</a:t>
            </a:r>
          </a:p>
          <a:p>
            <a:pPr>
              <a:buNone/>
            </a:pPr>
            <a:r>
              <a:rPr lang="en-IN" b="1" dirty="0" smtClean="0"/>
              <a:t>public:</a:t>
            </a:r>
          </a:p>
          <a:p>
            <a:pPr>
              <a:buNone/>
            </a:pPr>
            <a:r>
              <a:rPr lang="en-IN" b="1" dirty="0" smtClean="0">
                <a:solidFill>
                  <a:srgbClr val="00B050"/>
                </a:solidFill>
              </a:rPr>
              <a:t>base(</a:t>
            </a:r>
            <a:r>
              <a:rPr lang="en-IN" b="1" dirty="0" err="1" smtClean="0">
                <a:solidFill>
                  <a:srgbClr val="00B050"/>
                </a:solidFill>
              </a:rPr>
              <a:t>int</a:t>
            </a:r>
            <a:r>
              <a:rPr lang="en-IN" b="1" dirty="0" smtClean="0">
                <a:solidFill>
                  <a:srgbClr val="00B050"/>
                </a:solidFill>
              </a:rPr>
              <a:t> x) </a:t>
            </a:r>
          </a:p>
          <a:p>
            <a:pPr>
              <a:buNone/>
            </a:pPr>
            <a:r>
              <a:rPr lang="en-IN" b="1" dirty="0" smtClean="0"/>
              <a:t>{ i=x; </a:t>
            </a:r>
            <a:r>
              <a:rPr lang="en-IN" b="1" dirty="0" err="1" smtClean="0"/>
              <a:t>cout</a:t>
            </a:r>
            <a:r>
              <a:rPr lang="en-IN" b="1" dirty="0" smtClean="0"/>
              <a:t> &lt;&lt; "Constructing base\n"; }</a:t>
            </a:r>
          </a:p>
          <a:p>
            <a:pPr>
              <a:buNone/>
            </a:pPr>
            <a:r>
              <a:rPr lang="en-IN" b="1" dirty="0" smtClean="0"/>
              <a:t>~base() { </a:t>
            </a:r>
            <a:r>
              <a:rPr lang="en-IN" b="1" dirty="0" err="1" smtClean="0"/>
              <a:t>cout</a:t>
            </a:r>
            <a:r>
              <a:rPr lang="en-IN" b="1" dirty="0" smtClean="0"/>
              <a:t> &lt;&lt; "Destructing base\n"; }</a:t>
            </a:r>
          </a:p>
          <a:p>
            <a:pPr>
              <a:buNone/>
            </a:pPr>
            <a:r>
              <a:rPr lang="en-IN" b="1" dirty="0" smtClean="0"/>
              <a:t>};</a:t>
            </a:r>
          </a:p>
          <a:p>
            <a:pPr>
              <a:buNone/>
            </a:pPr>
            <a:r>
              <a:rPr lang="en-IN" b="1" dirty="0" smtClean="0"/>
              <a:t>class derived: public base {</a:t>
            </a:r>
          </a:p>
          <a:p>
            <a:pPr>
              <a:buNone/>
            </a:pPr>
            <a:r>
              <a:rPr lang="en-IN" b="1" dirty="0" err="1" smtClean="0"/>
              <a:t>int</a:t>
            </a:r>
            <a:r>
              <a:rPr lang="en-IN" b="1" dirty="0" smtClean="0"/>
              <a:t> j;</a:t>
            </a:r>
          </a:p>
          <a:p>
            <a:pPr>
              <a:buNone/>
            </a:pPr>
            <a:r>
              <a:rPr lang="en-IN" b="1" dirty="0" smtClean="0"/>
              <a:t>public:</a:t>
            </a:r>
          </a:p>
          <a:p>
            <a:pPr>
              <a:buNone/>
            </a:pPr>
            <a:endParaRPr lang="en-IN" dirty="0" smtClean="0"/>
          </a:p>
        </p:txBody>
      </p:sp>
      <p:sp>
        <p:nvSpPr>
          <p:cNvPr id="8" name="Content Placeholder 7"/>
          <p:cNvSpPr>
            <a:spLocks noGrp="1"/>
          </p:cNvSpPr>
          <p:nvPr>
            <p:ph sz="half" idx="2"/>
          </p:nvPr>
        </p:nvSpPr>
        <p:spPr>
          <a:xfrm>
            <a:off x="4648200" y="285728"/>
            <a:ext cx="4038600" cy="5840435"/>
          </a:xfrm>
          <a:ln>
            <a:solidFill>
              <a:srgbClr val="0070C0"/>
            </a:solidFill>
          </a:ln>
        </p:spPr>
        <p:txBody>
          <a:bodyPr>
            <a:normAutofit fontScale="77500" lnSpcReduction="20000"/>
          </a:bodyPr>
          <a:lstStyle/>
          <a:p>
            <a:pPr>
              <a:buNone/>
            </a:pPr>
            <a:r>
              <a:rPr lang="en-IN" b="1" dirty="0" smtClean="0">
                <a:solidFill>
                  <a:srgbClr val="FF0000"/>
                </a:solidFill>
              </a:rPr>
              <a:t>// derived uses x; y is passed along to base.</a:t>
            </a:r>
          </a:p>
          <a:p>
            <a:pPr>
              <a:buNone/>
            </a:pPr>
            <a:r>
              <a:rPr lang="en-IN" b="1" dirty="0" smtClean="0">
                <a:solidFill>
                  <a:srgbClr val="00B050"/>
                </a:solidFill>
              </a:rPr>
              <a:t>derived(</a:t>
            </a:r>
            <a:r>
              <a:rPr lang="en-IN" b="1" dirty="0" err="1" smtClean="0">
                <a:solidFill>
                  <a:srgbClr val="00B050"/>
                </a:solidFill>
              </a:rPr>
              <a:t>int</a:t>
            </a:r>
            <a:r>
              <a:rPr lang="en-IN" b="1" dirty="0" smtClean="0">
                <a:solidFill>
                  <a:srgbClr val="00B050"/>
                </a:solidFill>
              </a:rPr>
              <a:t> x, </a:t>
            </a:r>
            <a:r>
              <a:rPr lang="en-IN" b="1" dirty="0" err="1" smtClean="0">
                <a:solidFill>
                  <a:srgbClr val="00B050"/>
                </a:solidFill>
              </a:rPr>
              <a:t>int</a:t>
            </a:r>
            <a:r>
              <a:rPr lang="en-IN" b="1" dirty="0" smtClean="0">
                <a:solidFill>
                  <a:srgbClr val="00B050"/>
                </a:solidFill>
              </a:rPr>
              <a:t> y): base(y)</a:t>
            </a:r>
          </a:p>
          <a:p>
            <a:pPr>
              <a:buNone/>
            </a:pPr>
            <a:r>
              <a:rPr lang="en-IN" b="1" dirty="0" smtClean="0"/>
              <a:t>{ j=x; </a:t>
            </a:r>
          </a:p>
          <a:p>
            <a:pPr>
              <a:buNone/>
            </a:pPr>
            <a:r>
              <a:rPr lang="en-IN" b="1" dirty="0" err="1" smtClean="0"/>
              <a:t>cout</a:t>
            </a:r>
            <a:r>
              <a:rPr lang="en-IN" b="1" dirty="0" smtClean="0"/>
              <a:t> &lt;&lt; "Constructing derived\n"; }</a:t>
            </a:r>
          </a:p>
          <a:p>
            <a:pPr>
              <a:buNone/>
            </a:pPr>
            <a:r>
              <a:rPr lang="en-IN" b="1" dirty="0" smtClean="0"/>
              <a:t>~derived() { </a:t>
            </a:r>
            <a:r>
              <a:rPr lang="en-IN" b="1" dirty="0" err="1" smtClean="0"/>
              <a:t>cout</a:t>
            </a:r>
            <a:r>
              <a:rPr lang="en-IN" b="1" dirty="0" smtClean="0"/>
              <a:t> &lt;&lt; "Destructing derived\n"; }</a:t>
            </a:r>
          </a:p>
          <a:p>
            <a:pPr>
              <a:buNone/>
            </a:pPr>
            <a:r>
              <a:rPr lang="en-IN" b="1" dirty="0" smtClean="0"/>
              <a:t>void show() { </a:t>
            </a:r>
            <a:r>
              <a:rPr lang="en-IN" b="1" dirty="0" err="1" smtClean="0"/>
              <a:t>cout</a:t>
            </a:r>
            <a:r>
              <a:rPr lang="en-IN" b="1" dirty="0" smtClean="0"/>
              <a:t> &lt;&lt; i &lt;&lt; " " &lt;&lt; j &lt;&lt; "\n"; }</a:t>
            </a:r>
          </a:p>
          <a:p>
            <a:pPr>
              <a:buNone/>
            </a:pPr>
            <a:r>
              <a:rPr lang="en-IN" b="1" dirty="0" smtClean="0"/>
              <a:t>};</a:t>
            </a:r>
          </a:p>
          <a:p>
            <a:pPr>
              <a:buNone/>
            </a:pPr>
            <a:r>
              <a:rPr lang="en-IN" b="1" dirty="0" err="1" smtClean="0"/>
              <a:t>int</a:t>
            </a:r>
            <a:r>
              <a:rPr lang="en-IN" b="1" dirty="0" smtClean="0"/>
              <a:t> main()</a:t>
            </a:r>
          </a:p>
          <a:p>
            <a:pPr>
              <a:buNone/>
            </a:pPr>
            <a:r>
              <a:rPr lang="en-IN" b="1" dirty="0" smtClean="0"/>
              <a:t>{</a:t>
            </a:r>
          </a:p>
          <a:p>
            <a:pPr>
              <a:buNone/>
            </a:pPr>
            <a:r>
              <a:rPr lang="en-IN" b="1" dirty="0" smtClean="0"/>
              <a:t>derived ob(3, 4);</a:t>
            </a:r>
          </a:p>
          <a:p>
            <a:pPr>
              <a:buNone/>
            </a:pPr>
            <a:r>
              <a:rPr lang="en-IN" b="1" dirty="0" err="1" smtClean="0"/>
              <a:t>ob.show</a:t>
            </a:r>
            <a:r>
              <a:rPr lang="en-IN" b="1" dirty="0" smtClean="0"/>
              <a:t>(); </a:t>
            </a:r>
            <a:r>
              <a:rPr lang="en-IN" b="1" dirty="0" smtClean="0">
                <a:solidFill>
                  <a:srgbClr val="FF0000"/>
                </a:solidFill>
              </a:rPr>
              <a:t>// displays 4 3</a:t>
            </a:r>
          </a:p>
          <a:p>
            <a:pPr>
              <a:buNone/>
            </a:pPr>
            <a:r>
              <a:rPr lang="en-IN" b="1" dirty="0" smtClean="0"/>
              <a:t>return 0;</a:t>
            </a:r>
          </a:p>
          <a:p>
            <a:pPr>
              <a:buNone/>
            </a:pPr>
            <a:r>
              <a:rPr lang="en-IN" b="1" dirty="0" smtClean="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14290"/>
            <a:ext cx="4038600" cy="5911873"/>
          </a:xfrm>
          <a:ln>
            <a:solidFill>
              <a:srgbClr val="0070C0"/>
            </a:solidFill>
          </a:ln>
        </p:spPr>
        <p:txBody>
          <a:bodyPr>
            <a:noAutofit/>
          </a:bodyPr>
          <a:lstStyle/>
          <a:p>
            <a:pPr>
              <a:buNone/>
            </a:pPr>
            <a:r>
              <a:rPr lang="en-IN" sz="2000" b="1" u="sng" dirty="0" smtClean="0">
                <a:solidFill>
                  <a:srgbClr val="C00000"/>
                </a:solidFill>
              </a:rPr>
              <a:t>//MULTIPLE BASE CASES</a:t>
            </a:r>
          </a:p>
          <a:p>
            <a:pPr>
              <a:buNone/>
            </a:pPr>
            <a:r>
              <a:rPr lang="en-IN" sz="2000" b="1" dirty="0" smtClean="0"/>
              <a:t>#include &lt;</a:t>
            </a:r>
            <a:r>
              <a:rPr lang="en-IN" sz="2000" b="1" dirty="0" err="1" smtClean="0"/>
              <a:t>iostream</a:t>
            </a:r>
            <a:r>
              <a:rPr lang="en-IN" sz="2000" b="1" dirty="0" smtClean="0"/>
              <a:t>&gt;</a:t>
            </a:r>
          </a:p>
          <a:p>
            <a:pPr>
              <a:buNone/>
            </a:pPr>
            <a:r>
              <a:rPr lang="en-IN" sz="2000" b="1" dirty="0" smtClean="0"/>
              <a:t>using namespace std;</a:t>
            </a:r>
          </a:p>
          <a:p>
            <a:pPr>
              <a:buNone/>
            </a:pPr>
            <a:r>
              <a:rPr lang="en-IN" sz="2000" b="1" dirty="0" smtClean="0">
                <a:solidFill>
                  <a:srgbClr val="FF0000"/>
                </a:solidFill>
              </a:rPr>
              <a:t>class base1 </a:t>
            </a:r>
            <a:r>
              <a:rPr lang="en-IN" sz="2000" b="1" dirty="0" smtClean="0"/>
              <a:t>{</a:t>
            </a:r>
          </a:p>
          <a:p>
            <a:pPr>
              <a:buNone/>
            </a:pPr>
            <a:r>
              <a:rPr lang="en-IN" sz="2000" b="1" dirty="0" smtClean="0"/>
              <a:t>protected: </a:t>
            </a:r>
            <a:r>
              <a:rPr lang="en-IN" sz="2000" b="1" dirty="0" err="1" smtClean="0"/>
              <a:t>int</a:t>
            </a:r>
            <a:r>
              <a:rPr lang="en-IN" sz="2000" b="1" dirty="0" smtClean="0"/>
              <a:t> i;</a:t>
            </a:r>
          </a:p>
          <a:p>
            <a:pPr>
              <a:buNone/>
            </a:pPr>
            <a:r>
              <a:rPr lang="en-IN" sz="2000" b="1" dirty="0" smtClean="0"/>
              <a:t>public:</a:t>
            </a:r>
          </a:p>
          <a:p>
            <a:pPr>
              <a:buNone/>
            </a:pPr>
            <a:r>
              <a:rPr lang="en-IN" sz="2000" b="1" dirty="0" smtClean="0"/>
              <a:t>base1(</a:t>
            </a:r>
            <a:r>
              <a:rPr lang="en-IN" sz="2000" b="1" dirty="0" err="1" smtClean="0"/>
              <a:t>int</a:t>
            </a:r>
            <a:r>
              <a:rPr lang="en-IN" sz="2000" b="1" dirty="0" smtClean="0"/>
              <a:t> x) { i=x; </a:t>
            </a:r>
            <a:r>
              <a:rPr lang="en-IN" sz="2000" b="1" dirty="0" err="1" smtClean="0"/>
              <a:t>cout</a:t>
            </a:r>
            <a:r>
              <a:rPr lang="en-IN" sz="2000" b="1" dirty="0" smtClean="0"/>
              <a:t> &lt;&lt; "Constructing base1\n"; }</a:t>
            </a:r>
          </a:p>
          <a:p>
            <a:pPr>
              <a:buNone/>
            </a:pPr>
            <a:r>
              <a:rPr lang="en-IN" sz="2000" b="1" dirty="0" smtClean="0"/>
              <a:t>~base1()  { </a:t>
            </a:r>
            <a:r>
              <a:rPr lang="en-IN" sz="2000" b="1" dirty="0" err="1" smtClean="0"/>
              <a:t>cout</a:t>
            </a:r>
            <a:r>
              <a:rPr lang="en-IN" sz="2000" b="1" dirty="0" smtClean="0"/>
              <a:t> &lt;&lt; "Destructing base1\n"; }};</a:t>
            </a:r>
          </a:p>
          <a:p>
            <a:pPr>
              <a:buNone/>
            </a:pPr>
            <a:r>
              <a:rPr lang="en-IN" sz="2000" b="1" dirty="0" smtClean="0">
                <a:solidFill>
                  <a:srgbClr val="FF0000"/>
                </a:solidFill>
              </a:rPr>
              <a:t>class base2 </a:t>
            </a:r>
            <a:r>
              <a:rPr lang="en-IN" sz="2000" b="1" dirty="0" smtClean="0"/>
              <a:t>{</a:t>
            </a:r>
          </a:p>
          <a:p>
            <a:pPr>
              <a:buNone/>
            </a:pPr>
            <a:r>
              <a:rPr lang="en-IN" sz="2000" b="1" dirty="0" smtClean="0"/>
              <a:t>protected: </a:t>
            </a:r>
            <a:r>
              <a:rPr lang="en-IN" sz="2000" b="1" dirty="0" err="1" smtClean="0"/>
              <a:t>int</a:t>
            </a:r>
            <a:r>
              <a:rPr lang="en-IN" sz="2000" b="1" dirty="0" smtClean="0"/>
              <a:t> k;</a:t>
            </a:r>
          </a:p>
          <a:p>
            <a:pPr>
              <a:buNone/>
            </a:pPr>
            <a:r>
              <a:rPr lang="en-IN" sz="2000" b="1" dirty="0" smtClean="0"/>
              <a:t>public:</a:t>
            </a:r>
          </a:p>
          <a:p>
            <a:pPr>
              <a:buNone/>
            </a:pPr>
            <a:r>
              <a:rPr lang="en-IN" sz="2000" b="1" dirty="0" smtClean="0"/>
              <a:t>base2(</a:t>
            </a:r>
            <a:r>
              <a:rPr lang="en-IN" sz="2000" b="1" dirty="0" err="1" smtClean="0"/>
              <a:t>int</a:t>
            </a:r>
            <a:r>
              <a:rPr lang="en-IN" sz="2000" b="1" dirty="0" smtClean="0"/>
              <a:t> x) { k=x; </a:t>
            </a:r>
            <a:r>
              <a:rPr lang="en-IN" sz="2000" b="1" dirty="0" err="1" smtClean="0"/>
              <a:t>cout</a:t>
            </a:r>
            <a:r>
              <a:rPr lang="en-IN" sz="2000" b="1" dirty="0" smtClean="0"/>
              <a:t> &lt;&lt; "Constructing base2\n"; }</a:t>
            </a:r>
          </a:p>
          <a:p>
            <a:pPr>
              <a:buNone/>
            </a:pPr>
            <a:r>
              <a:rPr lang="en-IN" sz="2000" b="1" dirty="0" smtClean="0"/>
              <a:t>~base2() { </a:t>
            </a:r>
            <a:r>
              <a:rPr lang="en-IN" sz="2000" b="1" dirty="0" err="1" smtClean="0"/>
              <a:t>cout</a:t>
            </a:r>
            <a:r>
              <a:rPr lang="en-IN" sz="2000" b="1" dirty="0" smtClean="0"/>
              <a:t> &lt;&lt; "Destructing base1\n"; } };</a:t>
            </a:r>
          </a:p>
          <a:p>
            <a:pPr>
              <a:buNone/>
            </a:pPr>
            <a:endParaRPr lang="en-IN" sz="2000" dirty="0" smtClean="0"/>
          </a:p>
        </p:txBody>
      </p:sp>
      <p:sp>
        <p:nvSpPr>
          <p:cNvPr id="4" name="Content Placeholder 3"/>
          <p:cNvSpPr>
            <a:spLocks noGrp="1"/>
          </p:cNvSpPr>
          <p:nvPr>
            <p:ph sz="half" idx="2"/>
          </p:nvPr>
        </p:nvSpPr>
        <p:spPr>
          <a:xfrm>
            <a:off x="4648200" y="214290"/>
            <a:ext cx="4038600" cy="5911873"/>
          </a:xfrm>
          <a:ln>
            <a:solidFill>
              <a:srgbClr val="0070C0"/>
            </a:solidFill>
          </a:ln>
        </p:spPr>
        <p:txBody>
          <a:bodyPr>
            <a:noAutofit/>
          </a:bodyPr>
          <a:lstStyle/>
          <a:p>
            <a:pPr>
              <a:buNone/>
            </a:pPr>
            <a:r>
              <a:rPr lang="en-IN" sz="2000" b="1" dirty="0" smtClean="0">
                <a:solidFill>
                  <a:srgbClr val="FF0000"/>
                </a:solidFill>
              </a:rPr>
              <a:t>class derived: public base1, public base2 </a:t>
            </a:r>
            <a:r>
              <a:rPr lang="en-IN" sz="2000" b="1" dirty="0" smtClean="0"/>
              <a:t>{</a:t>
            </a:r>
          </a:p>
          <a:p>
            <a:pPr>
              <a:buNone/>
            </a:pPr>
            <a:r>
              <a:rPr lang="en-IN" sz="2000" b="1" dirty="0" err="1" smtClean="0"/>
              <a:t>int</a:t>
            </a:r>
            <a:r>
              <a:rPr lang="en-IN" sz="2000" b="1" dirty="0" smtClean="0"/>
              <a:t> j;</a:t>
            </a:r>
          </a:p>
          <a:p>
            <a:pPr>
              <a:buNone/>
            </a:pPr>
            <a:r>
              <a:rPr lang="en-IN" sz="2000" b="1" dirty="0" smtClean="0"/>
              <a:t>public:</a:t>
            </a:r>
          </a:p>
          <a:p>
            <a:pPr>
              <a:buNone/>
            </a:pPr>
            <a:r>
              <a:rPr lang="en-IN" sz="2000" b="1" dirty="0" smtClean="0">
                <a:solidFill>
                  <a:srgbClr val="0070C0"/>
                </a:solidFill>
              </a:rPr>
              <a:t>derived(</a:t>
            </a:r>
            <a:r>
              <a:rPr lang="en-IN" sz="2000" b="1" dirty="0" err="1" smtClean="0">
                <a:solidFill>
                  <a:srgbClr val="0070C0"/>
                </a:solidFill>
              </a:rPr>
              <a:t>int</a:t>
            </a:r>
            <a:r>
              <a:rPr lang="en-IN" sz="2000" b="1" dirty="0" smtClean="0">
                <a:solidFill>
                  <a:srgbClr val="0070C0"/>
                </a:solidFill>
              </a:rPr>
              <a:t> x, </a:t>
            </a:r>
            <a:r>
              <a:rPr lang="en-IN" sz="2000" b="1" dirty="0" err="1" smtClean="0">
                <a:solidFill>
                  <a:srgbClr val="0070C0"/>
                </a:solidFill>
              </a:rPr>
              <a:t>int</a:t>
            </a:r>
            <a:r>
              <a:rPr lang="en-IN" sz="2000" b="1" dirty="0" smtClean="0">
                <a:solidFill>
                  <a:srgbClr val="0070C0"/>
                </a:solidFill>
              </a:rPr>
              <a:t> y, </a:t>
            </a:r>
            <a:r>
              <a:rPr lang="en-IN" sz="2000" b="1" dirty="0" err="1" smtClean="0">
                <a:solidFill>
                  <a:srgbClr val="0070C0"/>
                </a:solidFill>
              </a:rPr>
              <a:t>int</a:t>
            </a:r>
            <a:r>
              <a:rPr lang="en-IN" sz="2000" b="1" dirty="0" smtClean="0">
                <a:solidFill>
                  <a:srgbClr val="0070C0"/>
                </a:solidFill>
              </a:rPr>
              <a:t> z): base1(y), base2(z)</a:t>
            </a:r>
          </a:p>
          <a:p>
            <a:pPr>
              <a:buNone/>
            </a:pPr>
            <a:r>
              <a:rPr lang="en-IN" sz="2000" b="1" dirty="0" smtClean="0"/>
              <a:t>{ j=x; </a:t>
            </a:r>
            <a:r>
              <a:rPr lang="en-IN" sz="2000" b="1" dirty="0" err="1" smtClean="0"/>
              <a:t>cout</a:t>
            </a:r>
            <a:r>
              <a:rPr lang="en-IN" sz="2000" b="1" dirty="0" smtClean="0"/>
              <a:t> &lt;&lt; "Constructing derived\n"; }</a:t>
            </a:r>
          </a:p>
          <a:p>
            <a:pPr>
              <a:buNone/>
            </a:pPr>
            <a:r>
              <a:rPr lang="en-IN" sz="2000" b="1" dirty="0" smtClean="0"/>
              <a:t>~derived() { </a:t>
            </a:r>
            <a:r>
              <a:rPr lang="en-IN" sz="2000" b="1" dirty="0" err="1" smtClean="0"/>
              <a:t>cout</a:t>
            </a:r>
            <a:r>
              <a:rPr lang="en-IN" sz="2000" b="1" dirty="0" smtClean="0"/>
              <a:t> &lt;&lt; "Destructing derived\n"; }</a:t>
            </a:r>
          </a:p>
          <a:p>
            <a:pPr>
              <a:buNone/>
            </a:pPr>
            <a:r>
              <a:rPr lang="en-IN" sz="2000" b="1" dirty="0" smtClean="0"/>
              <a:t>void show() { </a:t>
            </a:r>
            <a:r>
              <a:rPr lang="en-IN" sz="2000" b="1" dirty="0" err="1" smtClean="0"/>
              <a:t>cout</a:t>
            </a:r>
            <a:r>
              <a:rPr lang="en-IN" sz="2000" b="1" dirty="0" smtClean="0"/>
              <a:t> &lt;&lt; i &lt;&lt; " " &lt;&lt; j &lt;&lt; " " &lt;&lt; k &lt;&lt; "\n"; }</a:t>
            </a:r>
          </a:p>
          <a:p>
            <a:pPr>
              <a:buNone/>
            </a:pPr>
            <a:r>
              <a:rPr lang="en-IN" sz="2000" b="1" dirty="0" smtClean="0"/>
              <a:t>};</a:t>
            </a:r>
          </a:p>
          <a:p>
            <a:pPr>
              <a:buNone/>
            </a:pPr>
            <a:r>
              <a:rPr lang="en-IN" sz="2000" b="1" dirty="0" err="1" smtClean="0"/>
              <a:t>int</a:t>
            </a:r>
            <a:r>
              <a:rPr lang="en-IN" sz="2000" b="1" dirty="0" smtClean="0"/>
              <a:t> main()</a:t>
            </a:r>
          </a:p>
          <a:p>
            <a:pPr>
              <a:buNone/>
            </a:pPr>
            <a:r>
              <a:rPr lang="en-IN" sz="2000" b="1" dirty="0" smtClean="0"/>
              <a:t>{ derived ob(3, 4, 5);</a:t>
            </a:r>
          </a:p>
          <a:p>
            <a:pPr>
              <a:buNone/>
            </a:pPr>
            <a:r>
              <a:rPr lang="en-IN" sz="2000" b="1" dirty="0" err="1" smtClean="0"/>
              <a:t>ob.show</a:t>
            </a:r>
            <a:r>
              <a:rPr lang="en-IN" sz="2000" b="1" dirty="0" smtClean="0"/>
              <a:t>(); </a:t>
            </a:r>
            <a:r>
              <a:rPr lang="en-IN" sz="2000" b="1" dirty="0" smtClean="0">
                <a:solidFill>
                  <a:srgbClr val="FF0000"/>
                </a:solidFill>
              </a:rPr>
              <a:t>// displays 4 3 5</a:t>
            </a:r>
          </a:p>
          <a:p>
            <a:pPr>
              <a:buNone/>
            </a:pPr>
            <a:r>
              <a:rPr lang="en-IN" sz="2000" b="1" dirty="0" smtClean="0"/>
              <a:t>return 0; }</a:t>
            </a:r>
            <a:endParaRPr lang="en-IN" sz="2000" b="1"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pPr algn="l"/>
            <a:r>
              <a:rPr lang="en-IN" sz="3600" dirty="0" smtClean="0"/>
              <a:t/>
            </a:r>
            <a:br>
              <a:rPr lang="en-IN" sz="3600" dirty="0" smtClean="0"/>
            </a:br>
            <a:r>
              <a:rPr lang="en-IN" sz="3600" dirty="0" smtClean="0"/>
              <a:t>Here’s what actually happens when base is instantiated:</a:t>
            </a:r>
            <a:r>
              <a:rPr lang="en-IN" dirty="0" smtClean="0"/>
              <a:t/>
            </a:r>
            <a:br>
              <a:rPr lang="en-IN" dirty="0" smtClean="0"/>
            </a:br>
            <a:endParaRPr lang="en-IN" dirty="0"/>
          </a:p>
        </p:txBody>
      </p:sp>
      <p:sp>
        <p:nvSpPr>
          <p:cNvPr id="9" name="Content Placeholder 8"/>
          <p:cNvSpPr>
            <a:spLocks noGrp="1"/>
          </p:cNvSpPr>
          <p:nvPr>
            <p:ph idx="1"/>
          </p:nvPr>
        </p:nvSpPr>
        <p:spPr/>
        <p:txBody>
          <a:bodyPr/>
          <a:lstStyle/>
          <a:p>
            <a:r>
              <a:rPr lang="en-IN" dirty="0" smtClean="0"/>
              <a:t>Memory for base is set aside</a:t>
            </a:r>
          </a:p>
          <a:p>
            <a:r>
              <a:rPr lang="en-IN" dirty="0" smtClean="0"/>
              <a:t>The appropriate Base constructor is called</a:t>
            </a:r>
          </a:p>
          <a:p>
            <a:r>
              <a:rPr lang="en-IN" dirty="0" smtClean="0"/>
              <a:t>The initialization list initializes variables</a:t>
            </a:r>
          </a:p>
          <a:p>
            <a:r>
              <a:rPr lang="en-IN" dirty="0" smtClean="0"/>
              <a:t>The body of the constructor executes</a:t>
            </a:r>
          </a:p>
          <a:p>
            <a:r>
              <a:rPr lang="en-IN" dirty="0" smtClean="0"/>
              <a:t>Control is returned to the caller</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200" dirty="0" smtClean="0"/>
              <a:t>Here’s what actually happens when derived is instantiated:</a:t>
            </a:r>
            <a:br>
              <a:rPr lang="en-IN" sz="3200" dirty="0" smtClean="0"/>
            </a:br>
            <a:endParaRPr lang="en-IN" sz="3200" dirty="0"/>
          </a:p>
        </p:txBody>
      </p:sp>
      <p:sp>
        <p:nvSpPr>
          <p:cNvPr id="3" name="Content Placeholder 2"/>
          <p:cNvSpPr>
            <a:spLocks noGrp="1"/>
          </p:cNvSpPr>
          <p:nvPr>
            <p:ph idx="1"/>
          </p:nvPr>
        </p:nvSpPr>
        <p:spPr/>
        <p:txBody>
          <a:bodyPr>
            <a:normAutofit fontScale="92500" lnSpcReduction="20000"/>
          </a:bodyPr>
          <a:lstStyle/>
          <a:p>
            <a:pPr algn="just"/>
            <a:r>
              <a:rPr lang="en-IN" dirty="0" smtClean="0"/>
              <a:t>Memory for derived is set aside (enough for both the Base and Derived portions)</a:t>
            </a:r>
          </a:p>
          <a:p>
            <a:pPr algn="just"/>
            <a:r>
              <a:rPr lang="en-IN" dirty="0" smtClean="0"/>
              <a:t>The appropriate Derived constructor is called</a:t>
            </a:r>
          </a:p>
          <a:p>
            <a:pPr algn="just"/>
            <a:r>
              <a:rPr lang="en-IN" b="1" dirty="0" smtClean="0">
                <a:solidFill>
                  <a:srgbClr val="FF0000"/>
                </a:solidFill>
              </a:rPr>
              <a:t>The Base object is constructed first using the appropriate Base constructor</a:t>
            </a:r>
            <a:r>
              <a:rPr lang="en-IN" dirty="0" smtClean="0">
                <a:solidFill>
                  <a:srgbClr val="FF0000"/>
                </a:solidFill>
              </a:rPr>
              <a:t>. </a:t>
            </a:r>
            <a:r>
              <a:rPr lang="en-IN" dirty="0" smtClean="0"/>
              <a:t>If no base constructor is specified, the default constructor will be used.</a:t>
            </a:r>
          </a:p>
          <a:p>
            <a:pPr algn="just"/>
            <a:r>
              <a:rPr lang="en-IN" dirty="0" smtClean="0"/>
              <a:t>The initialization list initializes variables</a:t>
            </a:r>
          </a:p>
          <a:p>
            <a:pPr algn="just"/>
            <a:r>
              <a:rPr lang="en-IN" dirty="0" smtClean="0"/>
              <a:t>The body of the constructor executes</a:t>
            </a:r>
          </a:p>
          <a:p>
            <a:pPr algn="just"/>
            <a:r>
              <a:rPr lang="en-IN" dirty="0" smtClean="0"/>
              <a:t>Control is returned to the caller</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67544" y="0"/>
            <a:ext cx="8229600" cy="1143000"/>
          </a:xfrm>
        </p:spPr>
        <p:txBody>
          <a:bodyPr/>
          <a:lstStyle/>
          <a:p>
            <a:r>
              <a:rPr lang="en-IN" dirty="0" smtClean="0">
                <a:solidFill>
                  <a:srgbClr val="FF0000"/>
                </a:solidFill>
              </a:rPr>
              <a:t>Points to note</a:t>
            </a:r>
            <a:endParaRPr lang="en-IN" dirty="0">
              <a:solidFill>
                <a:srgbClr val="FF0000"/>
              </a:solidFill>
            </a:endParaRPr>
          </a:p>
        </p:txBody>
      </p:sp>
      <p:sp>
        <p:nvSpPr>
          <p:cNvPr id="8" name="Content Placeholder 7"/>
          <p:cNvSpPr>
            <a:spLocks noGrp="1"/>
          </p:cNvSpPr>
          <p:nvPr>
            <p:ph idx="1"/>
          </p:nvPr>
        </p:nvSpPr>
        <p:spPr>
          <a:xfrm>
            <a:off x="395536" y="1340768"/>
            <a:ext cx="8229600" cy="4525963"/>
          </a:xfrm>
        </p:spPr>
        <p:txBody>
          <a:bodyPr>
            <a:normAutofit fontScale="92500" lnSpcReduction="20000"/>
          </a:bodyPr>
          <a:lstStyle/>
          <a:p>
            <a:pPr algn="just"/>
            <a:r>
              <a:rPr lang="en-IN" dirty="0" smtClean="0"/>
              <a:t>It is important to understand that arguments to a base-class constructor are passed via arguments to the derived class' constructor. </a:t>
            </a:r>
            <a:endParaRPr lang="en-IN" dirty="0" smtClean="0"/>
          </a:p>
          <a:p>
            <a:pPr algn="just">
              <a:buNone/>
            </a:pPr>
            <a:endParaRPr lang="en-IN" dirty="0" smtClean="0"/>
          </a:p>
          <a:p>
            <a:pPr algn="just"/>
            <a:r>
              <a:rPr lang="en-IN" dirty="0" smtClean="0"/>
              <a:t>Even </a:t>
            </a:r>
            <a:r>
              <a:rPr lang="en-IN" dirty="0" smtClean="0"/>
              <a:t>if a derived class‘ constructor does not use any arguments, it will still need to declare one if the base class requires it</a:t>
            </a:r>
            <a:r>
              <a:rPr lang="en-IN" dirty="0" smtClean="0"/>
              <a:t>.</a:t>
            </a:r>
          </a:p>
          <a:p>
            <a:pPr algn="just">
              <a:buNone/>
            </a:pPr>
            <a:endParaRPr lang="en-IN" dirty="0" smtClean="0"/>
          </a:p>
          <a:p>
            <a:pPr algn="just"/>
            <a:r>
              <a:rPr lang="en-IN" dirty="0" smtClean="0"/>
              <a:t> </a:t>
            </a:r>
            <a:r>
              <a:rPr lang="en-IN" dirty="0" smtClean="0"/>
              <a:t>In this situation, the arguments passed to the derived class are simply passed along to the base.</a:t>
            </a: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Why is Base class Constructor called inside Derived </a:t>
            </a:r>
            <a:r>
              <a:rPr lang="en-IN" b="1" dirty="0" smtClean="0"/>
              <a:t>class?</a:t>
            </a:r>
            <a:r>
              <a:rPr lang="en-IN" b="1" dirty="0" smtClean="0"/>
              <a:t/>
            </a:r>
            <a:br>
              <a:rPr lang="en-IN" b="1" dirty="0" smtClean="0"/>
            </a:br>
            <a:endParaRPr lang="en-IN" dirty="0"/>
          </a:p>
        </p:txBody>
      </p:sp>
      <p:sp>
        <p:nvSpPr>
          <p:cNvPr id="3" name="Content Placeholder 2"/>
          <p:cNvSpPr>
            <a:spLocks noGrp="1"/>
          </p:cNvSpPr>
          <p:nvPr>
            <p:ph idx="1"/>
          </p:nvPr>
        </p:nvSpPr>
        <p:spPr>
          <a:xfrm>
            <a:off x="457200" y="1600200"/>
            <a:ext cx="8435280" cy="4925144"/>
          </a:xfrm>
        </p:spPr>
        <p:txBody>
          <a:bodyPr>
            <a:normAutofit/>
          </a:bodyPr>
          <a:lstStyle/>
          <a:p>
            <a:pPr algn="just"/>
            <a:r>
              <a:rPr lang="en-IN" dirty="0" smtClean="0"/>
              <a:t>Constructors have a special job of initializing the object properly. </a:t>
            </a:r>
            <a:endParaRPr lang="en-IN" dirty="0" smtClean="0"/>
          </a:p>
          <a:p>
            <a:pPr algn="just"/>
            <a:r>
              <a:rPr lang="en-IN" dirty="0" smtClean="0"/>
              <a:t>A </a:t>
            </a:r>
            <a:r>
              <a:rPr lang="en-IN" dirty="0" smtClean="0"/>
              <a:t>Derived class constructor has access only to its own class members, but a Derived class object also have inherited property of Base class, and only base class constructor can properly initialize base class members. </a:t>
            </a:r>
            <a:endParaRPr lang="en-IN" dirty="0" smtClean="0"/>
          </a:p>
          <a:p>
            <a:pPr algn="just"/>
            <a:r>
              <a:rPr lang="en-IN" dirty="0" smtClean="0"/>
              <a:t>Hence </a:t>
            </a:r>
            <a:r>
              <a:rPr lang="en-IN" dirty="0" smtClean="0"/>
              <a:t>all the constructors are called, else object wouldn't be constructed properly.</a:t>
            </a: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57200" y="285728"/>
            <a:ext cx="4038600" cy="6000792"/>
          </a:xfrm>
          <a:ln>
            <a:solidFill>
              <a:srgbClr val="0070C0"/>
            </a:solidFill>
          </a:ln>
        </p:spPr>
        <p:txBody>
          <a:bodyPr>
            <a:noAutofit/>
          </a:bodyPr>
          <a:lstStyle/>
          <a:p>
            <a:pPr>
              <a:buNone/>
            </a:pPr>
            <a:r>
              <a:rPr lang="en-IN" sz="2400" b="1" dirty="0" smtClean="0">
                <a:solidFill>
                  <a:srgbClr val="FF0000"/>
                </a:solidFill>
              </a:rPr>
              <a:t>// This program contains an error and will not compile.</a:t>
            </a:r>
          </a:p>
          <a:p>
            <a:pPr>
              <a:buNone/>
            </a:pPr>
            <a:r>
              <a:rPr lang="en-IN" sz="2400" b="1" dirty="0" smtClean="0"/>
              <a:t>#include &lt;</a:t>
            </a:r>
            <a:r>
              <a:rPr lang="en-IN" sz="2400" b="1" dirty="0" err="1" smtClean="0"/>
              <a:t>iostream</a:t>
            </a:r>
            <a:r>
              <a:rPr lang="en-IN" sz="2400" b="1" dirty="0" smtClean="0"/>
              <a:t>&gt;</a:t>
            </a:r>
          </a:p>
          <a:p>
            <a:pPr>
              <a:buNone/>
            </a:pPr>
            <a:r>
              <a:rPr lang="en-IN" sz="2400" b="1" dirty="0" smtClean="0"/>
              <a:t>using namespace std;</a:t>
            </a:r>
          </a:p>
          <a:p>
            <a:pPr>
              <a:buNone/>
            </a:pPr>
            <a:r>
              <a:rPr lang="en-IN" sz="2400" b="1" dirty="0" smtClean="0">
                <a:solidFill>
                  <a:srgbClr val="00B050"/>
                </a:solidFill>
              </a:rPr>
              <a:t>class base </a:t>
            </a:r>
            <a:r>
              <a:rPr lang="en-IN" sz="2400" b="1" dirty="0" smtClean="0"/>
              <a:t>{</a:t>
            </a:r>
          </a:p>
          <a:p>
            <a:pPr>
              <a:buNone/>
            </a:pPr>
            <a:r>
              <a:rPr lang="en-IN" sz="2400" b="1" dirty="0" smtClean="0"/>
              <a:t>public: </a:t>
            </a:r>
            <a:r>
              <a:rPr lang="en-IN" sz="2400" b="1" dirty="0" err="1" smtClean="0"/>
              <a:t>int</a:t>
            </a:r>
            <a:r>
              <a:rPr lang="en-IN" sz="2400" b="1" dirty="0" smtClean="0"/>
              <a:t> i; };</a:t>
            </a:r>
          </a:p>
          <a:p>
            <a:pPr>
              <a:buNone/>
            </a:pPr>
            <a:r>
              <a:rPr lang="en-IN" sz="2400" b="1" dirty="0" smtClean="0">
                <a:solidFill>
                  <a:srgbClr val="00B050"/>
                </a:solidFill>
              </a:rPr>
              <a:t>class derived1 </a:t>
            </a:r>
            <a:r>
              <a:rPr lang="en-IN" sz="2400" b="1" dirty="0" smtClean="0"/>
              <a:t>: public base {</a:t>
            </a:r>
          </a:p>
          <a:p>
            <a:pPr>
              <a:buNone/>
            </a:pPr>
            <a:r>
              <a:rPr lang="en-IN" sz="2400" b="1" dirty="0" smtClean="0"/>
              <a:t>public: </a:t>
            </a:r>
            <a:r>
              <a:rPr lang="en-IN" sz="2400" b="1" dirty="0" err="1" smtClean="0"/>
              <a:t>int</a:t>
            </a:r>
            <a:r>
              <a:rPr lang="en-IN" sz="2400" b="1" dirty="0" smtClean="0"/>
              <a:t> j; };</a:t>
            </a:r>
          </a:p>
          <a:p>
            <a:pPr>
              <a:buNone/>
            </a:pPr>
            <a:r>
              <a:rPr lang="en-IN" sz="2400" b="1" dirty="0" smtClean="0">
                <a:solidFill>
                  <a:srgbClr val="00B050"/>
                </a:solidFill>
              </a:rPr>
              <a:t>class derived2 </a:t>
            </a:r>
            <a:r>
              <a:rPr lang="en-IN" sz="2400" b="1" dirty="0" smtClean="0"/>
              <a:t>: public base {</a:t>
            </a:r>
          </a:p>
          <a:p>
            <a:pPr>
              <a:buNone/>
            </a:pPr>
            <a:r>
              <a:rPr lang="en-IN" sz="2400" b="1" dirty="0" smtClean="0"/>
              <a:t>public: </a:t>
            </a:r>
            <a:r>
              <a:rPr lang="en-IN" sz="2400" b="1" dirty="0" err="1" smtClean="0"/>
              <a:t>int</a:t>
            </a:r>
            <a:r>
              <a:rPr lang="en-IN" sz="2400" b="1" dirty="0" smtClean="0"/>
              <a:t> k; };</a:t>
            </a:r>
          </a:p>
          <a:p>
            <a:pPr>
              <a:buNone/>
            </a:pPr>
            <a:r>
              <a:rPr lang="en-IN" sz="2400" b="1" dirty="0" smtClean="0">
                <a:solidFill>
                  <a:srgbClr val="00B050"/>
                </a:solidFill>
              </a:rPr>
              <a:t>class derived3 </a:t>
            </a:r>
            <a:r>
              <a:rPr lang="en-IN" sz="2400" b="1" dirty="0" smtClean="0"/>
              <a:t>: public derived1, public derived2 {</a:t>
            </a:r>
          </a:p>
          <a:p>
            <a:pPr>
              <a:buNone/>
            </a:pPr>
            <a:r>
              <a:rPr lang="en-IN" sz="2400" b="1" dirty="0" smtClean="0"/>
              <a:t>public: </a:t>
            </a:r>
            <a:r>
              <a:rPr lang="en-IN" sz="2400" b="1" dirty="0" err="1" smtClean="0"/>
              <a:t>int</a:t>
            </a:r>
            <a:r>
              <a:rPr lang="en-IN" sz="2400" b="1" dirty="0" smtClean="0"/>
              <a:t> sum; };</a:t>
            </a:r>
          </a:p>
          <a:p>
            <a:pPr>
              <a:buNone/>
            </a:pPr>
            <a:endParaRPr lang="en-IN" sz="2000" dirty="0" smtClean="0"/>
          </a:p>
          <a:p>
            <a:pPr>
              <a:buNone/>
            </a:pPr>
            <a:endParaRPr lang="en-IN" sz="2000" dirty="0" smtClean="0"/>
          </a:p>
        </p:txBody>
      </p:sp>
      <p:sp>
        <p:nvSpPr>
          <p:cNvPr id="8" name="Content Placeholder 7"/>
          <p:cNvSpPr>
            <a:spLocks noGrp="1"/>
          </p:cNvSpPr>
          <p:nvPr>
            <p:ph sz="half" idx="2"/>
          </p:nvPr>
        </p:nvSpPr>
        <p:spPr>
          <a:xfrm>
            <a:off x="4648200" y="285728"/>
            <a:ext cx="4038600" cy="6000792"/>
          </a:xfrm>
          <a:ln>
            <a:solidFill>
              <a:srgbClr val="0070C0"/>
            </a:solidFill>
          </a:ln>
        </p:spPr>
        <p:txBody>
          <a:bodyPr>
            <a:normAutofit fontScale="47500" lnSpcReduction="20000"/>
          </a:bodyPr>
          <a:lstStyle/>
          <a:p>
            <a:pPr>
              <a:buNone/>
            </a:pPr>
            <a:r>
              <a:rPr lang="en-IN" sz="5500" b="1" dirty="0" err="1" smtClean="0"/>
              <a:t>int</a:t>
            </a:r>
            <a:r>
              <a:rPr lang="en-IN" sz="5500" b="1" dirty="0" smtClean="0"/>
              <a:t> main() {</a:t>
            </a:r>
          </a:p>
          <a:p>
            <a:pPr>
              <a:buNone/>
            </a:pPr>
            <a:r>
              <a:rPr lang="en-IN" sz="5500" b="1" dirty="0" smtClean="0"/>
              <a:t>derived3 ob;</a:t>
            </a:r>
          </a:p>
          <a:p>
            <a:pPr>
              <a:buNone/>
            </a:pPr>
            <a:r>
              <a:rPr lang="en-IN" sz="5500" b="1" dirty="0" err="1" smtClean="0"/>
              <a:t>ob.i</a:t>
            </a:r>
            <a:r>
              <a:rPr lang="en-IN" sz="5500" b="1" dirty="0" smtClean="0"/>
              <a:t> = 10; </a:t>
            </a:r>
            <a:r>
              <a:rPr lang="en-IN" sz="5500" b="1" dirty="0" smtClean="0">
                <a:solidFill>
                  <a:srgbClr val="FF3399"/>
                </a:solidFill>
              </a:rPr>
              <a:t>// this is ambiguous, which i???</a:t>
            </a:r>
          </a:p>
          <a:p>
            <a:pPr>
              <a:buNone/>
            </a:pPr>
            <a:r>
              <a:rPr lang="en-IN" sz="5500" b="1" dirty="0" err="1" smtClean="0"/>
              <a:t>ob.j</a:t>
            </a:r>
            <a:r>
              <a:rPr lang="en-IN" sz="5500" b="1" dirty="0" smtClean="0"/>
              <a:t> = 20;</a:t>
            </a:r>
          </a:p>
          <a:p>
            <a:pPr>
              <a:buNone/>
            </a:pPr>
            <a:r>
              <a:rPr lang="en-IN" sz="5500" b="1" dirty="0" err="1" smtClean="0"/>
              <a:t>ob.k</a:t>
            </a:r>
            <a:r>
              <a:rPr lang="en-IN" sz="5500" b="1" dirty="0" smtClean="0"/>
              <a:t> = 30;</a:t>
            </a:r>
          </a:p>
          <a:p>
            <a:pPr>
              <a:buNone/>
            </a:pPr>
            <a:r>
              <a:rPr lang="en-IN" sz="5500" b="1" dirty="0" smtClean="0">
                <a:solidFill>
                  <a:srgbClr val="FF3399"/>
                </a:solidFill>
              </a:rPr>
              <a:t>// i ambiguous here, too</a:t>
            </a:r>
          </a:p>
          <a:p>
            <a:pPr>
              <a:buNone/>
            </a:pPr>
            <a:r>
              <a:rPr lang="en-IN" sz="5500" b="1" dirty="0" smtClean="0"/>
              <a:t>ob.sum = </a:t>
            </a:r>
            <a:r>
              <a:rPr lang="en-IN" sz="5500" b="1" dirty="0" err="1" smtClean="0"/>
              <a:t>ob.i</a:t>
            </a:r>
            <a:r>
              <a:rPr lang="en-IN" sz="5500" b="1" dirty="0" smtClean="0"/>
              <a:t> + </a:t>
            </a:r>
            <a:r>
              <a:rPr lang="en-IN" sz="5500" b="1" dirty="0" err="1" smtClean="0"/>
              <a:t>ob.j</a:t>
            </a:r>
            <a:r>
              <a:rPr lang="en-IN" sz="5500" b="1" dirty="0" smtClean="0"/>
              <a:t> + </a:t>
            </a:r>
            <a:r>
              <a:rPr lang="en-IN" sz="5500" b="1" dirty="0" err="1" smtClean="0"/>
              <a:t>ob.k</a:t>
            </a:r>
            <a:r>
              <a:rPr lang="en-IN" sz="5500" b="1" dirty="0" smtClean="0"/>
              <a:t>;</a:t>
            </a:r>
          </a:p>
          <a:p>
            <a:pPr>
              <a:buNone/>
            </a:pPr>
            <a:r>
              <a:rPr lang="en-IN" sz="5500" b="1" dirty="0" smtClean="0">
                <a:solidFill>
                  <a:srgbClr val="FF3399"/>
                </a:solidFill>
              </a:rPr>
              <a:t>// also ambiguous, which i?</a:t>
            </a:r>
          </a:p>
          <a:p>
            <a:pPr>
              <a:buNone/>
            </a:pPr>
            <a:r>
              <a:rPr lang="en-IN" sz="5500" b="1" dirty="0" err="1" smtClean="0"/>
              <a:t>cout</a:t>
            </a:r>
            <a:r>
              <a:rPr lang="en-IN" sz="5500" b="1" dirty="0" smtClean="0"/>
              <a:t> &lt;&lt; </a:t>
            </a:r>
            <a:r>
              <a:rPr lang="en-IN" sz="5500" b="1" dirty="0" err="1" smtClean="0"/>
              <a:t>ob.i</a:t>
            </a:r>
            <a:r>
              <a:rPr lang="en-IN" sz="5500" b="1" dirty="0" smtClean="0"/>
              <a:t> &lt;&lt; " ";</a:t>
            </a:r>
          </a:p>
          <a:p>
            <a:pPr>
              <a:buNone/>
            </a:pPr>
            <a:r>
              <a:rPr lang="en-IN" sz="5500" b="1" dirty="0" err="1" smtClean="0"/>
              <a:t>cout</a:t>
            </a:r>
            <a:r>
              <a:rPr lang="en-IN" sz="5500" b="1" dirty="0" smtClean="0"/>
              <a:t> &lt;&lt; </a:t>
            </a:r>
            <a:r>
              <a:rPr lang="en-IN" sz="5500" b="1" dirty="0" err="1" smtClean="0"/>
              <a:t>ob.j</a:t>
            </a:r>
            <a:r>
              <a:rPr lang="en-IN" sz="5500" b="1" dirty="0" smtClean="0"/>
              <a:t> &lt;&lt; " " &lt;&lt; </a:t>
            </a:r>
            <a:r>
              <a:rPr lang="en-IN" sz="5500" b="1" dirty="0" err="1" smtClean="0"/>
              <a:t>ob.k</a:t>
            </a:r>
            <a:r>
              <a:rPr lang="en-IN" sz="5500" b="1" dirty="0" smtClean="0"/>
              <a:t> ;</a:t>
            </a:r>
          </a:p>
          <a:p>
            <a:pPr>
              <a:buNone/>
            </a:pPr>
            <a:r>
              <a:rPr lang="en-IN" sz="5500" b="1" dirty="0" err="1" smtClean="0"/>
              <a:t>cout</a:t>
            </a:r>
            <a:r>
              <a:rPr lang="en-IN" sz="5500" b="1" dirty="0" smtClean="0"/>
              <a:t> &lt;&lt; ob.sum;</a:t>
            </a:r>
          </a:p>
          <a:p>
            <a:pPr>
              <a:buNone/>
            </a:pPr>
            <a:r>
              <a:rPr lang="en-IN" sz="5500" b="1" dirty="0" smtClean="0"/>
              <a:t>return 0;</a:t>
            </a:r>
          </a:p>
          <a:p>
            <a:pPr>
              <a:buNone/>
            </a:pPr>
            <a:r>
              <a:rPr lang="en-IN" sz="5500" b="1" dirty="0" smtClean="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Discussion</a:t>
            </a:r>
            <a:endParaRPr lang="en-IN" dirty="0"/>
          </a:p>
        </p:txBody>
      </p:sp>
      <p:sp>
        <p:nvSpPr>
          <p:cNvPr id="9" name="Content Placeholder 8"/>
          <p:cNvSpPr>
            <a:spLocks noGrp="1"/>
          </p:cNvSpPr>
          <p:nvPr>
            <p:ph idx="1"/>
          </p:nvPr>
        </p:nvSpPr>
        <p:spPr/>
        <p:txBody>
          <a:bodyPr>
            <a:normAutofit fontScale="92500" lnSpcReduction="10000"/>
          </a:bodyPr>
          <a:lstStyle/>
          <a:p>
            <a:pPr algn="just"/>
            <a:r>
              <a:rPr lang="en-IN" dirty="0" smtClean="0"/>
              <a:t>which </a:t>
            </a:r>
            <a:r>
              <a:rPr lang="en-IN" dirty="0" smtClean="0"/>
              <a:t>‘</a:t>
            </a:r>
            <a:r>
              <a:rPr lang="en-IN" smtClean="0"/>
              <a:t>i’ </a:t>
            </a:r>
            <a:r>
              <a:rPr lang="en-IN" dirty="0" smtClean="0"/>
              <a:t>is being referred to, the one in derived1 or the one in derived2? </a:t>
            </a:r>
          </a:p>
          <a:p>
            <a:pPr algn="just"/>
            <a:r>
              <a:rPr lang="en-IN" dirty="0" smtClean="0"/>
              <a:t>Because there are two copies of base present in object ob, there are two </a:t>
            </a:r>
            <a:r>
              <a:rPr lang="en-IN" dirty="0" err="1" smtClean="0"/>
              <a:t>ob.is</a:t>
            </a:r>
            <a:r>
              <a:rPr lang="en-IN" dirty="0" smtClean="0"/>
              <a:t>! As you can see, the statement is inherently ambiguous.</a:t>
            </a:r>
          </a:p>
          <a:p>
            <a:pPr algn="just"/>
            <a:r>
              <a:rPr lang="en-IN" dirty="0" smtClean="0"/>
              <a:t>There are two ways to remedy the preceding program. </a:t>
            </a:r>
          </a:p>
          <a:p>
            <a:pPr algn="just"/>
            <a:r>
              <a:rPr lang="en-IN" dirty="0" smtClean="0"/>
              <a:t>The first is to apply the </a:t>
            </a:r>
            <a:r>
              <a:rPr lang="en-IN" dirty="0" smtClean="0">
                <a:solidFill>
                  <a:srgbClr val="FF0000"/>
                </a:solidFill>
              </a:rPr>
              <a:t>scope resolution operator</a:t>
            </a:r>
            <a:r>
              <a:rPr lang="en-IN" dirty="0" smtClean="0"/>
              <a:t> to i and manually select one i. Example (on next slide).</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14290"/>
            <a:ext cx="4038600" cy="5911873"/>
          </a:xfrm>
          <a:ln>
            <a:solidFill>
              <a:schemeClr val="accent1"/>
            </a:solidFill>
          </a:ln>
        </p:spPr>
        <p:txBody>
          <a:bodyPr>
            <a:normAutofit fontScale="85000" lnSpcReduction="10000"/>
          </a:bodyPr>
          <a:lstStyle/>
          <a:p>
            <a:pPr>
              <a:buNone/>
            </a:pPr>
            <a:r>
              <a:rPr lang="en-IN" b="1" dirty="0" smtClean="0">
                <a:solidFill>
                  <a:srgbClr val="FF0000"/>
                </a:solidFill>
              </a:rPr>
              <a:t>// This program uses explicit scope resolution to select i.</a:t>
            </a:r>
          </a:p>
          <a:p>
            <a:pPr>
              <a:buNone/>
            </a:pPr>
            <a:r>
              <a:rPr lang="en-IN" b="1" dirty="0" smtClean="0"/>
              <a:t>#include &lt;</a:t>
            </a:r>
            <a:r>
              <a:rPr lang="en-IN" b="1" dirty="0" err="1" smtClean="0"/>
              <a:t>iostream</a:t>
            </a:r>
            <a:r>
              <a:rPr lang="en-IN" b="1" dirty="0" smtClean="0"/>
              <a:t>&gt;</a:t>
            </a:r>
          </a:p>
          <a:p>
            <a:pPr>
              <a:buNone/>
            </a:pPr>
            <a:r>
              <a:rPr lang="en-IN" b="1" dirty="0" smtClean="0"/>
              <a:t>using namespace std;</a:t>
            </a:r>
          </a:p>
          <a:p>
            <a:pPr>
              <a:buNone/>
            </a:pPr>
            <a:r>
              <a:rPr lang="en-IN" b="1" dirty="0" smtClean="0">
                <a:solidFill>
                  <a:srgbClr val="00B050"/>
                </a:solidFill>
              </a:rPr>
              <a:t>class base </a:t>
            </a:r>
            <a:r>
              <a:rPr lang="en-IN" b="1" dirty="0" smtClean="0"/>
              <a:t>{ public: </a:t>
            </a:r>
            <a:r>
              <a:rPr lang="en-IN" b="1" dirty="0" err="1" smtClean="0"/>
              <a:t>int</a:t>
            </a:r>
            <a:r>
              <a:rPr lang="en-IN" b="1" dirty="0" smtClean="0"/>
              <a:t> i; };</a:t>
            </a:r>
          </a:p>
          <a:p>
            <a:pPr>
              <a:buNone/>
            </a:pPr>
            <a:r>
              <a:rPr lang="en-IN" b="1" dirty="0" smtClean="0">
                <a:solidFill>
                  <a:srgbClr val="FF0000"/>
                </a:solidFill>
              </a:rPr>
              <a:t>// derived1 inherits base.</a:t>
            </a:r>
          </a:p>
          <a:p>
            <a:pPr>
              <a:buNone/>
            </a:pPr>
            <a:r>
              <a:rPr lang="en-IN" b="1" dirty="0" smtClean="0">
                <a:solidFill>
                  <a:srgbClr val="00B050"/>
                </a:solidFill>
              </a:rPr>
              <a:t>class derived1 </a:t>
            </a:r>
            <a:r>
              <a:rPr lang="en-IN" b="1" dirty="0" smtClean="0"/>
              <a:t>: public base {</a:t>
            </a:r>
          </a:p>
          <a:p>
            <a:pPr>
              <a:buNone/>
            </a:pPr>
            <a:r>
              <a:rPr lang="en-IN" b="1" dirty="0" smtClean="0"/>
              <a:t>public: </a:t>
            </a:r>
            <a:r>
              <a:rPr lang="en-IN" b="1" dirty="0" err="1" smtClean="0"/>
              <a:t>int</a:t>
            </a:r>
            <a:r>
              <a:rPr lang="en-IN" b="1" dirty="0" smtClean="0"/>
              <a:t> j; };</a:t>
            </a:r>
          </a:p>
          <a:p>
            <a:pPr>
              <a:buNone/>
            </a:pPr>
            <a:r>
              <a:rPr lang="en-IN" b="1" dirty="0" smtClean="0">
                <a:solidFill>
                  <a:srgbClr val="FF0000"/>
                </a:solidFill>
              </a:rPr>
              <a:t>// derived2 inherits base.</a:t>
            </a:r>
          </a:p>
          <a:p>
            <a:pPr>
              <a:buNone/>
            </a:pPr>
            <a:r>
              <a:rPr lang="en-IN" b="1" dirty="0" smtClean="0">
                <a:solidFill>
                  <a:srgbClr val="00B050"/>
                </a:solidFill>
              </a:rPr>
              <a:t>class derived2 </a:t>
            </a:r>
            <a:r>
              <a:rPr lang="en-IN" b="1" dirty="0" smtClean="0"/>
              <a:t>: public base {</a:t>
            </a:r>
          </a:p>
          <a:p>
            <a:pPr>
              <a:buNone/>
            </a:pPr>
            <a:r>
              <a:rPr lang="en-IN" b="1" dirty="0" smtClean="0"/>
              <a:t>public: </a:t>
            </a:r>
            <a:r>
              <a:rPr lang="en-IN" b="1" dirty="0" err="1" smtClean="0"/>
              <a:t>int</a:t>
            </a:r>
            <a:r>
              <a:rPr lang="en-IN" b="1" dirty="0" smtClean="0"/>
              <a:t> k; };</a:t>
            </a:r>
          </a:p>
          <a:p>
            <a:pPr>
              <a:buNone/>
            </a:pPr>
            <a:r>
              <a:rPr lang="en-IN" b="1" dirty="0" smtClean="0">
                <a:solidFill>
                  <a:srgbClr val="00B050"/>
                </a:solidFill>
              </a:rPr>
              <a:t>class derived3 </a:t>
            </a:r>
            <a:r>
              <a:rPr lang="en-IN" b="1" dirty="0" smtClean="0"/>
              <a:t>: public derived1, public derived2 {</a:t>
            </a:r>
          </a:p>
          <a:p>
            <a:pPr>
              <a:buNone/>
            </a:pPr>
            <a:r>
              <a:rPr lang="en-IN" b="1" dirty="0" smtClean="0"/>
              <a:t>public: </a:t>
            </a:r>
            <a:r>
              <a:rPr lang="en-IN" b="1" dirty="0" err="1" smtClean="0"/>
              <a:t>int</a:t>
            </a:r>
            <a:r>
              <a:rPr lang="en-IN" b="1" dirty="0" smtClean="0"/>
              <a:t> sum; };</a:t>
            </a:r>
          </a:p>
          <a:p>
            <a:pPr>
              <a:buNone/>
            </a:pPr>
            <a:endParaRPr lang="en-IN" dirty="0" smtClean="0"/>
          </a:p>
          <a:p>
            <a:pPr>
              <a:buNone/>
            </a:pPr>
            <a:endParaRPr lang="en-IN" dirty="0"/>
          </a:p>
        </p:txBody>
      </p:sp>
      <p:sp>
        <p:nvSpPr>
          <p:cNvPr id="4" name="Content Placeholder 3"/>
          <p:cNvSpPr>
            <a:spLocks noGrp="1"/>
          </p:cNvSpPr>
          <p:nvPr>
            <p:ph sz="half" idx="2"/>
          </p:nvPr>
        </p:nvSpPr>
        <p:spPr>
          <a:xfrm>
            <a:off x="4648200" y="214290"/>
            <a:ext cx="4038600" cy="5911873"/>
          </a:xfrm>
          <a:ln>
            <a:solidFill>
              <a:schemeClr val="accent1"/>
            </a:solidFill>
          </a:ln>
        </p:spPr>
        <p:txBody>
          <a:bodyPr>
            <a:noAutofit/>
          </a:bodyPr>
          <a:lstStyle/>
          <a:p>
            <a:pPr>
              <a:buNone/>
            </a:pPr>
            <a:r>
              <a:rPr lang="en-IN" sz="2200" b="1" dirty="0" err="1" smtClean="0"/>
              <a:t>int</a:t>
            </a:r>
            <a:r>
              <a:rPr lang="en-IN" sz="2200" b="1" dirty="0" smtClean="0"/>
              <a:t> main()</a:t>
            </a:r>
          </a:p>
          <a:p>
            <a:pPr>
              <a:buNone/>
            </a:pPr>
            <a:r>
              <a:rPr lang="en-IN" sz="2200" b="1" dirty="0" smtClean="0"/>
              <a:t>{</a:t>
            </a:r>
          </a:p>
          <a:p>
            <a:pPr>
              <a:buNone/>
            </a:pPr>
            <a:r>
              <a:rPr lang="en-IN" sz="2200" b="1" dirty="0" smtClean="0"/>
              <a:t>derived3 ob;</a:t>
            </a:r>
          </a:p>
          <a:p>
            <a:pPr>
              <a:buNone/>
            </a:pPr>
            <a:r>
              <a:rPr lang="en-IN" sz="2200" b="1" dirty="0" smtClean="0"/>
              <a:t>ob.derived1::i = 10;</a:t>
            </a:r>
            <a:r>
              <a:rPr lang="en-IN" sz="2200" b="1" dirty="0" smtClean="0">
                <a:solidFill>
                  <a:srgbClr val="FF0000"/>
                </a:solidFill>
              </a:rPr>
              <a:t> </a:t>
            </a:r>
            <a:r>
              <a:rPr lang="en-IN" sz="2200" b="1" dirty="0" smtClean="0">
                <a:solidFill>
                  <a:srgbClr val="FF3399"/>
                </a:solidFill>
              </a:rPr>
              <a:t>// scope resolved, use derived1's i</a:t>
            </a:r>
          </a:p>
          <a:p>
            <a:pPr>
              <a:buNone/>
            </a:pPr>
            <a:r>
              <a:rPr lang="en-IN" sz="2200" b="1" dirty="0" err="1" smtClean="0"/>
              <a:t>ob.j</a:t>
            </a:r>
            <a:r>
              <a:rPr lang="en-IN" sz="2200" b="1" dirty="0" smtClean="0"/>
              <a:t> = 20;</a:t>
            </a:r>
          </a:p>
          <a:p>
            <a:pPr>
              <a:buNone/>
            </a:pPr>
            <a:r>
              <a:rPr lang="en-IN" sz="2200" b="1" dirty="0" err="1" smtClean="0"/>
              <a:t>ob.k</a:t>
            </a:r>
            <a:r>
              <a:rPr lang="en-IN" sz="2200" b="1" dirty="0" smtClean="0"/>
              <a:t> = 30;</a:t>
            </a:r>
          </a:p>
          <a:p>
            <a:pPr>
              <a:buNone/>
            </a:pPr>
            <a:r>
              <a:rPr lang="en-IN" sz="2200" b="1" dirty="0" smtClean="0">
                <a:solidFill>
                  <a:srgbClr val="FF0000"/>
                </a:solidFill>
              </a:rPr>
              <a:t>// scope resolved</a:t>
            </a:r>
          </a:p>
          <a:p>
            <a:pPr>
              <a:buNone/>
            </a:pPr>
            <a:r>
              <a:rPr lang="en-IN" sz="2200" b="1" dirty="0" smtClean="0"/>
              <a:t>ob.sum = ob.derived1::i + </a:t>
            </a:r>
            <a:r>
              <a:rPr lang="en-IN" sz="2200" b="1" dirty="0" err="1" smtClean="0"/>
              <a:t>ob.j</a:t>
            </a:r>
            <a:r>
              <a:rPr lang="en-IN" sz="2200" b="1" dirty="0" smtClean="0"/>
              <a:t> + </a:t>
            </a:r>
            <a:r>
              <a:rPr lang="en-IN" sz="2200" b="1" dirty="0" err="1" smtClean="0"/>
              <a:t>ob.k</a:t>
            </a:r>
            <a:r>
              <a:rPr lang="en-IN" sz="2200" b="1" dirty="0" smtClean="0"/>
              <a:t>;</a:t>
            </a:r>
          </a:p>
          <a:p>
            <a:pPr>
              <a:buNone/>
            </a:pPr>
            <a:r>
              <a:rPr lang="en-IN" sz="2200" b="1" dirty="0" smtClean="0">
                <a:solidFill>
                  <a:srgbClr val="FF0000"/>
                </a:solidFill>
              </a:rPr>
              <a:t>// also resolved here</a:t>
            </a:r>
          </a:p>
          <a:p>
            <a:pPr>
              <a:buNone/>
            </a:pPr>
            <a:r>
              <a:rPr lang="en-IN" sz="2200" b="1" dirty="0" err="1" smtClean="0"/>
              <a:t>cout</a:t>
            </a:r>
            <a:r>
              <a:rPr lang="en-IN" sz="2200" b="1" dirty="0" smtClean="0"/>
              <a:t> &lt;&lt; ob.derived1::i &lt;&lt; " ";</a:t>
            </a:r>
          </a:p>
          <a:p>
            <a:pPr>
              <a:buNone/>
            </a:pPr>
            <a:r>
              <a:rPr lang="en-IN" sz="2200" b="1" dirty="0" err="1" smtClean="0"/>
              <a:t>cout</a:t>
            </a:r>
            <a:r>
              <a:rPr lang="en-IN" sz="2200" b="1" dirty="0" smtClean="0"/>
              <a:t> &lt;&lt; </a:t>
            </a:r>
            <a:r>
              <a:rPr lang="en-IN" sz="2200" b="1" dirty="0" err="1" smtClean="0"/>
              <a:t>ob.j</a:t>
            </a:r>
            <a:r>
              <a:rPr lang="en-IN" sz="2200" b="1" dirty="0" smtClean="0"/>
              <a:t> &lt;&lt; " " &lt;&lt; </a:t>
            </a:r>
            <a:r>
              <a:rPr lang="en-IN" sz="2200" b="1" dirty="0" err="1" smtClean="0"/>
              <a:t>ob.k</a:t>
            </a:r>
            <a:r>
              <a:rPr lang="en-IN" sz="2200" b="1" dirty="0" smtClean="0"/>
              <a:t> &lt;&lt; " ";</a:t>
            </a:r>
          </a:p>
          <a:p>
            <a:pPr>
              <a:buNone/>
            </a:pPr>
            <a:r>
              <a:rPr lang="en-IN" sz="2200" b="1" dirty="0" err="1" smtClean="0"/>
              <a:t>cout</a:t>
            </a:r>
            <a:r>
              <a:rPr lang="en-IN" sz="2200" b="1" dirty="0" smtClean="0"/>
              <a:t> &lt;&lt; ob.sum;</a:t>
            </a:r>
          </a:p>
          <a:p>
            <a:pPr>
              <a:buNone/>
            </a:pPr>
            <a:r>
              <a:rPr lang="en-IN" sz="2200" b="1" dirty="0" smtClean="0"/>
              <a:t>return 0; }</a:t>
            </a:r>
            <a:endParaRPr lang="en-IN" sz="2200" b="1"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lvl="0"/>
            <a:r>
              <a:rPr lang="en-US" dirty="0" smtClean="0"/>
              <a:t>Base Class access control</a:t>
            </a:r>
            <a:endParaRPr lang="en-US" dirty="0"/>
          </a:p>
        </p:txBody>
      </p:sp>
      <p:sp>
        <p:nvSpPr>
          <p:cNvPr id="3" name="Content Placeholder 2"/>
          <p:cNvSpPr>
            <a:spLocks noGrp="1"/>
          </p:cNvSpPr>
          <p:nvPr>
            <p:ph idx="1"/>
          </p:nvPr>
        </p:nvSpPr>
        <p:spPr>
          <a:xfrm>
            <a:off x="457200" y="1340768"/>
            <a:ext cx="8229600" cy="4785395"/>
          </a:xfrm>
        </p:spPr>
        <p:txBody>
          <a:bodyPr/>
          <a:lstStyle/>
          <a:p>
            <a:pPr algn="just"/>
            <a:r>
              <a:rPr lang="en-US" dirty="0" smtClean="0"/>
              <a:t>Derived class can be declared from a base class with different access control, i.e., public inheritance, protected inheritance or private inheritance.</a:t>
            </a:r>
          </a:p>
          <a:p>
            <a:pPr algn="just"/>
            <a:endParaRPr lang="en-US" dirty="0" smtClean="0"/>
          </a:p>
          <a:p>
            <a:pPr algn="just">
              <a:buNone/>
            </a:pPr>
            <a:endParaRPr lang="en-US" dirty="0" smtClean="0"/>
          </a:p>
          <a:p>
            <a:pPr algn="just"/>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a:t>
            </a:fld>
            <a:endParaRPr lang="en-US"/>
          </a:p>
        </p:txBody>
      </p:sp>
      <p:pic>
        <p:nvPicPr>
          <p:cNvPr id="10" name="Picture 9" descr="Access Control.PNG"/>
          <p:cNvPicPr>
            <a:picLocks noChangeAspect="1"/>
          </p:cNvPicPr>
          <p:nvPr/>
        </p:nvPicPr>
        <p:blipFill>
          <a:blip r:embed="rId2" cstate="print"/>
          <a:stretch>
            <a:fillRect/>
          </a:stretch>
        </p:blipFill>
        <p:spPr>
          <a:xfrm>
            <a:off x="1259632" y="3429000"/>
            <a:ext cx="6763694" cy="2492535"/>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Discussion</a:t>
            </a:r>
            <a:endParaRPr lang="en-IN" dirty="0"/>
          </a:p>
        </p:txBody>
      </p:sp>
      <p:sp>
        <p:nvSpPr>
          <p:cNvPr id="9" name="Content Placeholder 8"/>
          <p:cNvSpPr>
            <a:spLocks noGrp="1"/>
          </p:cNvSpPr>
          <p:nvPr>
            <p:ph idx="1"/>
          </p:nvPr>
        </p:nvSpPr>
        <p:spPr/>
        <p:txBody>
          <a:bodyPr>
            <a:normAutofit/>
          </a:bodyPr>
          <a:lstStyle/>
          <a:p>
            <a:pPr algn="just"/>
            <a:r>
              <a:rPr lang="en-IN" dirty="0" smtClean="0"/>
              <a:t>As you can see, because the :: was applied, the program has manually selected derived1's version of base. </a:t>
            </a:r>
          </a:p>
          <a:p>
            <a:pPr algn="just"/>
            <a:r>
              <a:rPr lang="en-IN" dirty="0" smtClean="0"/>
              <a:t>What if only one copy of base is actually required? Is there some way to prevent two copies from being included in derived3? This solution is achieved using virtual base classes.</a:t>
            </a:r>
          </a:p>
        </p:txBody>
      </p:sp>
      <p:sp>
        <p:nvSpPr>
          <p:cNvPr id="7" name="Slide Number Placeholder 6"/>
          <p:cNvSpPr>
            <a:spLocks noGrp="1"/>
          </p:cNvSpPr>
          <p:nvPr>
            <p:ph type="sldNum" sz="quarter" idx="12"/>
          </p:nvPr>
        </p:nvSpPr>
        <p:spPr/>
        <p:txBody>
          <a:bodyPr/>
          <a:lstStyle/>
          <a:p>
            <a:fld id="{1FFC834F-BCAD-4C47-9DE1-3D1137B00E0E}"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lnSpcReduction="10000"/>
          </a:bodyPr>
          <a:lstStyle/>
          <a:p>
            <a:pPr algn="just"/>
            <a:r>
              <a:rPr lang="en-IN" dirty="0" smtClean="0"/>
              <a:t>When two or more objects are derived from a common base class, you can prevent multiple copies of the base class from being present in an object derived from those objects by declaring the base class as virtual when it is inherited. </a:t>
            </a:r>
          </a:p>
          <a:p>
            <a:pPr algn="just"/>
            <a:r>
              <a:rPr lang="en-IN" dirty="0" smtClean="0"/>
              <a:t>You accomplish this by preceding the base class' name with the keyword virtual when it is inherited. </a:t>
            </a:r>
          </a:p>
          <a:p>
            <a:pPr algn="just"/>
            <a:r>
              <a:rPr lang="en-IN" dirty="0" smtClean="0"/>
              <a:t>For example, here is another version of the example program in which derived3 contains only one copy of base:</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61</a:t>
            </a:fld>
            <a:endParaRPr lang="en-US"/>
          </a:p>
        </p:txBody>
      </p:sp>
      <p:sp>
        <p:nvSpPr>
          <p:cNvPr id="7" name="Rectangle 6"/>
          <p:cNvSpPr/>
          <p:nvPr/>
        </p:nvSpPr>
        <p:spPr>
          <a:xfrm>
            <a:off x="6143636" y="5572140"/>
            <a:ext cx="250033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Example  Program Next  Slide</a:t>
            </a: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57200" y="285728"/>
            <a:ext cx="4038600" cy="5840435"/>
          </a:xfrm>
          <a:ln>
            <a:solidFill>
              <a:schemeClr val="accent1"/>
            </a:solidFill>
          </a:ln>
        </p:spPr>
        <p:txBody>
          <a:bodyPr>
            <a:normAutofit fontScale="70000" lnSpcReduction="20000"/>
          </a:bodyPr>
          <a:lstStyle/>
          <a:p>
            <a:pPr>
              <a:buNone/>
            </a:pPr>
            <a:r>
              <a:rPr lang="en-IN" dirty="0" smtClean="0">
                <a:solidFill>
                  <a:srgbClr val="FF0000"/>
                </a:solidFill>
              </a:rPr>
              <a:t>// This program uses virtual base classes.</a:t>
            </a:r>
          </a:p>
          <a:p>
            <a:pPr>
              <a:buNone/>
            </a:pPr>
            <a:r>
              <a:rPr lang="en-IN" b="1" dirty="0" smtClean="0"/>
              <a:t>#include &lt;</a:t>
            </a:r>
            <a:r>
              <a:rPr lang="en-IN" b="1" dirty="0" err="1" smtClean="0"/>
              <a:t>iostream</a:t>
            </a:r>
            <a:r>
              <a:rPr lang="en-IN" b="1" dirty="0" smtClean="0"/>
              <a:t>&gt;</a:t>
            </a:r>
          </a:p>
          <a:p>
            <a:pPr>
              <a:buNone/>
            </a:pPr>
            <a:r>
              <a:rPr lang="en-IN" b="1" dirty="0" smtClean="0"/>
              <a:t>using namespace std;</a:t>
            </a:r>
          </a:p>
          <a:p>
            <a:pPr>
              <a:buNone/>
            </a:pPr>
            <a:r>
              <a:rPr lang="en-IN" b="1" dirty="0" smtClean="0">
                <a:solidFill>
                  <a:srgbClr val="00B050"/>
                </a:solidFill>
              </a:rPr>
              <a:t>class base </a:t>
            </a:r>
            <a:r>
              <a:rPr lang="en-IN" b="1" dirty="0" smtClean="0"/>
              <a:t>{ public: </a:t>
            </a:r>
            <a:r>
              <a:rPr lang="en-IN" b="1" dirty="0" err="1" smtClean="0"/>
              <a:t>int</a:t>
            </a:r>
            <a:r>
              <a:rPr lang="en-IN" b="1" dirty="0" smtClean="0"/>
              <a:t> i; };</a:t>
            </a:r>
          </a:p>
          <a:p>
            <a:pPr>
              <a:buNone/>
            </a:pPr>
            <a:endParaRPr lang="en-IN" b="1" dirty="0" smtClean="0"/>
          </a:p>
          <a:p>
            <a:pPr>
              <a:buNone/>
            </a:pPr>
            <a:r>
              <a:rPr lang="en-IN" b="1" dirty="0" smtClean="0">
                <a:solidFill>
                  <a:srgbClr val="FF0000"/>
                </a:solidFill>
              </a:rPr>
              <a:t>// derived1 inherits base as virtual.</a:t>
            </a:r>
          </a:p>
          <a:p>
            <a:pPr>
              <a:buNone/>
            </a:pPr>
            <a:endParaRPr lang="en-IN" b="1" dirty="0" smtClean="0">
              <a:solidFill>
                <a:srgbClr val="00B050"/>
              </a:solidFill>
            </a:endParaRPr>
          </a:p>
          <a:p>
            <a:pPr>
              <a:buNone/>
            </a:pPr>
            <a:r>
              <a:rPr lang="en-IN" b="1" dirty="0" smtClean="0">
                <a:solidFill>
                  <a:srgbClr val="00B050"/>
                </a:solidFill>
              </a:rPr>
              <a:t>class derived1 </a:t>
            </a:r>
            <a:r>
              <a:rPr lang="en-IN" b="1" dirty="0" smtClean="0"/>
              <a:t>: virtual public base {</a:t>
            </a:r>
          </a:p>
          <a:p>
            <a:pPr>
              <a:buNone/>
            </a:pPr>
            <a:r>
              <a:rPr lang="en-IN" b="1" dirty="0" smtClean="0"/>
              <a:t>public: </a:t>
            </a:r>
            <a:r>
              <a:rPr lang="en-IN" b="1" dirty="0" err="1" smtClean="0"/>
              <a:t>int</a:t>
            </a:r>
            <a:r>
              <a:rPr lang="en-IN" b="1" dirty="0" smtClean="0"/>
              <a:t> j; };</a:t>
            </a:r>
          </a:p>
          <a:p>
            <a:pPr>
              <a:buNone/>
            </a:pPr>
            <a:endParaRPr lang="en-IN" b="1" dirty="0" smtClean="0">
              <a:solidFill>
                <a:srgbClr val="FF0000"/>
              </a:solidFill>
            </a:endParaRPr>
          </a:p>
          <a:p>
            <a:pPr>
              <a:buNone/>
            </a:pPr>
            <a:r>
              <a:rPr lang="en-IN" b="1" dirty="0" smtClean="0">
                <a:solidFill>
                  <a:srgbClr val="FF0000"/>
                </a:solidFill>
              </a:rPr>
              <a:t>// derived2 inherits base as virtual.</a:t>
            </a:r>
          </a:p>
          <a:p>
            <a:pPr>
              <a:buNone/>
            </a:pPr>
            <a:endParaRPr lang="en-IN" b="1" dirty="0" smtClean="0">
              <a:solidFill>
                <a:srgbClr val="00B050"/>
              </a:solidFill>
            </a:endParaRPr>
          </a:p>
          <a:p>
            <a:pPr>
              <a:buNone/>
            </a:pPr>
            <a:r>
              <a:rPr lang="en-IN" b="1" dirty="0" smtClean="0">
                <a:solidFill>
                  <a:srgbClr val="00B050"/>
                </a:solidFill>
              </a:rPr>
              <a:t>class derived2 </a:t>
            </a:r>
            <a:r>
              <a:rPr lang="en-IN" b="1" dirty="0" smtClean="0"/>
              <a:t>: virtual public base {</a:t>
            </a:r>
          </a:p>
          <a:p>
            <a:pPr>
              <a:buNone/>
            </a:pPr>
            <a:r>
              <a:rPr lang="en-IN" b="1" dirty="0" smtClean="0"/>
              <a:t>public: </a:t>
            </a:r>
            <a:r>
              <a:rPr lang="en-IN" b="1" dirty="0" err="1" smtClean="0"/>
              <a:t>int</a:t>
            </a:r>
            <a:r>
              <a:rPr lang="en-IN" b="1" dirty="0" smtClean="0"/>
              <a:t> k; };</a:t>
            </a:r>
          </a:p>
          <a:p>
            <a:pPr>
              <a:buNone/>
            </a:pPr>
            <a:endParaRPr lang="en-IN" b="1" dirty="0" smtClean="0"/>
          </a:p>
          <a:p>
            <a:pPr>
              <a:buNone/>
            </a:pPr>
            <a:r>
              <a:rPr lang="en-IN" b="1" dirty="0" smtClean="0">
                <a:solidFill>
                  <a:srgbClr val="00B050"/>
                </a:solidFill>
              </a:rPr>
              <a:t>class derived3 </a:t>
            </a:r>
            <a:r>
              <a:rPr lang="en-IN" b="1" dirty="0" smtClean="0"/>
              <a:t>: public derived1, public derived2 </a:t>
            </a:r>
          </a:p>
          <a:p>
            <a:pPr>
              <a:buNone/>
            </a:pPr>
            <a:r>
              <a:rPr lang="en-IN" b="1" dirty="0" smtClean="0"/>
              <a:t>{ public: </a:t>
            </a:r>
            <a:r>
              <a:rPr lang="en-IN" b="1" dirty="0" err="1" smtClean="0"/>
              <a:t>int</a:t>
            </a:r>
            <a:r>
              <a:rPr lang="en-IN" b="1" dirty="0" smtClean="0"/>
              <a:t> sum; };</a:t>
            </a:r>
          </a:p>
          <a:p>
            <a:pPr>
              <a:buNone/>
            </a:pPr>
            <a:endParaRPr lang="en-IN" dirty="0" smtClean="0"/>
          </a:p>
          <a:p>
            <a:pPr>
              <a:buNone/>
            </a:pPr>
            <a:endParaRPr lang="en-IN" dirty="0" smtClean="0"/>
          </a:p>
        </p:txBody>
      </p:sp>
      <p:sp>
        <p:nvSpPr>
          <p:cNvPr id="9" name="Content Placeholder 8"/>
          <p:cNvSpPr>
            <a:spLocks noGrp="1"/>
          </p:cNvSpPr>
          <p:nvPr>
            <p:ph sz="half" idx="2"/>
          </p:nvPr>
        </p:nvSpPr>
        <p:spPr>
          <a:xfrm>
            <a:off x="4648200" y="285728"/>
            <a:ext cx="4038600" cy="5840435"/>
          </a:xfrm>
          <a:ln>
            <a:solidFill>
              <a:schemeClr val="accent1"/>
            </a:solidFill>
          </a:ln>
        </p:spPr>
        <p:txBody>
          <a:bodyPr>
            <a:noAutofit/>
          </a:bodyPr>
          <a:lstStyle/>
          <a:p>
            <a:pPr algn="just">
              <a:buNone/>
            </a:pPr>
            <a:r>
              <a:rPr lang="en-IN" sz="2200" b="1" dirty="0" err="1" smtClean="0"/>
              <a:t>int</a:t>
            </a:r>
            <a:r>
              <a:rPr lang="en-IN" sz="2200" b="1" dirty="0" smtClean="0"/>
              <a:t> main()</a:t>
            </a:r>
          </a:p>
          <a:p>
            <a:pPr algn="just">
              <a:buNone/>
            </a:pPr>
            <a:r>
              <a:rPr lang="en-IN" sz="2200" b="1" dirty="0" smtClean="0"/>
              <a:t>{</a:t>
            </a:r>
          </a:p>
          <a:p>
            <a:pPr algn="just">
              <a:buNone/>
            </a:pPr>
            <a:r>
              <a:rPr lang="en-IN" sz="2200" b="1" dirty="0" smtClean="0"/>
              <a:t>derived3 ob;</a:t>
            </a:r>
          </a:p>
          <a:p>
            <a:pPr algn="just">
              <a:buNone/>
            </a:pPr>
            <a:r>
              <a:rPr lang="en-IN" sz="2200" b="1" dirty="0" err="1" smtClean="0"/>
              <a:t>ob.i</a:t>
            </a:r>
            <a:r>
              <a:rPr lang="en-IN" sz="2200" b="1" dirty="0" smtClean="0"/>
              <a:t> = 10; </a:t>
            </a:r>
            <a:r>
              <a:rPr lang="en-IN" sz="2200" b="1" dirty="0" smtClean="0">
                <a:solidFill>
                  <a:srgbClr val="FF0000"/>
                </a:solidFill>
              </a:rPr>
              <a:t>// now unambiguous</a:t>
            </a:r>
          </a:p>
          <a:p>
            <a:pPr algn="just">
              <a:buNone/>
            </a:pPr>
            <a:r>
              <a:rPr lang="en-IN" sz="2200" b="1" dirty="0" err="1" smtClean="0"/>
              <a:t>ob.j</a:t>
            </a:r>
            <a:r>
              <a:rPr lang="en-IN" sz="2200" b="1" dirty="0" smtClean="0"/>
              <a:t> = 20;</a:t>
            </a:r>
          </a:p>
          <a:p>
            <a:pPr algn="just">
              <a:buNone/>
            </a:pPr>
            <a:r>
              <a:rPr lang="en-IN" sz="2200" b="1" dirty="0" err="1" smtClean="0"/>
              <a:t>ob.k</a:t>
            </a:r>
            <a:r>
              <a:rPr lang="en-IN" sz="2200" b="1" dirty="0" smtClean="0"/>
              <a:t> = 30;</a:t>
            </a:r>
          </a:p>
          <a:p>
            <a:pPr algn="just">
              <a:buNone/>
            </a:pPr>
            <a:r>
              <a:rPr lang="en-IN" sz="2200" b="1" dirty="0" smtClean="0">
                <a:solidFill>
                  <a:srgbClr val="FF0000"/>
                </a:solidFill>
              </a:rPr>
              <a:t>// unambiguous</a:t>
            </a:r>
          </a:p>
          <a:p>
            <a:pPr algn="just">
              <a:buNone/>
            </a:pPr>
            <a:r>
              <a:rPr lang="en-IN" sz="2200" b="1" dirty="0" smtClean="0"/>
              <a:t>ob.sum = </a:t>
            </a:r>
            <a:r>
              <a:rPr lang="en-IN" sz="2200" b="1" dirty="0" err="1" smtClean="0"/>
              <a:t>ob.i</a:t>
            </a:r>
            <a:r>
              <a:rPr lang="en-IN" sz="2200" b="1" dirty="0" smtClean="0"/>
              <a:t> + </a:t>
            </a:r>
            <a:r>
              <a:rPr lang="en-IN" sz="2200" b="1" dirty="0" err="1" smtClean="0"/>
              <a:t>ob.j</a:t>
            </a:r>
            <a:r>
              <a:rPr lang="en-IN" sz="2200" b="1" dirty="0" smtClean="0"/>
              <a:t> + </a:t>
            </a:r>
            <a:r>
              <a:rPr lang="en-IN" sz="2200" b="1" dirty="0" err="1" smtClean="0"/>
              <a:t>ob.k</a:t>
            </a:r>
            <a:r>
              <a:rPr lang="en-IN" sz="2200" b="1" dirty="0" smtClean="0"/>
              <a:t>;</a:t>
            </a:r>
          </a:p>
          <a:p>
            <a:pPr algn="just">
              <a:buNone/>
            </a:pPr>
            <a:r>
              <a:rPr lang="en-IN" sz="2200" b="1" dirty="0" smtClean="0">
                <a:solidFill>
                  <a:srgbClr val="FF0000"/>
                </a:solidFill>
              </a:rPr>
              <a:t>// unambiguous</a:t>
            </a:r>
          </a:p>
          <a:p>
            <a:pPr algn="just">
              <a:buNone/>
            </a:pPr>
            <a:r>
              <a:rPr lang="en-IN" sz="2200" b="1" dirty="0" err="1" smtClean="0"/>
              <a:t>cout</a:t>
            </a:r>
            <a:r>
              <a:rPr lang="en-IN" sz="2200" b="1" dirty="0" smtClean="0"/>
              <a:t> &lt;&lt; </a:t>
            </a:r>
            <a:r>
              <a:rPr lang="en-IN" sz="2200" b="1" dirty="0" err="1" smtClean="0"/>
              <a:t>ob.i</a:t>
            </a:r>
            <a:r>
              <a:rPr lang="en-IN" sz="2200" b="1" dirty="0" smtClean="0"/>
              <a:t> &lt;&lt; " ";</a:t>
            </a:r>
          </a:p>
          <a:p>
            <a:pPr algn="just">
              <a:buNone/>
            </a:pPr>
            <a:r>
              <a:rPr lang="en-IN" sz="2200" b="1" dirty="0" err="1" smtClean="0"/>
              <a:t>cout</a:t>
            </a:r>
            <a:r>
              <a:rPr lang="en-IN" sz="2200" b="1" dirty="0" smtClean="0"/>
              <a:t> &lt;&lt; </a:t>
            </a:r>
            <a:r>
              <a:rPr lang="en-IN" sz="2200" b="1" dirty="0" err="1" smtClean="0"/>
              <a:t>ob.j</a:t>
            </a:r>
            <a:r>
              <a:rPr lang="en-IN" sz="2200" b="1" dirty="0" smtClean="0"/>
              <a:t> &lt;&lt; " " &lt;&lt; </a:t>
            </a:r>
            <a:r>
              <a:rPr lang="en-IN" sz="2200" b="1" dirty="0" err="1" smtClean="0"/>
              <a:t>ob.k</a:t>
            </a:r>
            <a:r>
              <a:rPr lang="en-IN" sz="2200" b="1" dirty="0" smtClean="0"/>
              <a:t> &lt;&lt; " ";</a:t>
            </a:r>
          </a:p>
          <a:p>
            <a:pPr algn="just">
              <a:buNone/>
            </a:pPr>
            <a:r>
              <a:rPr lang="en-IN" sz="2200" b="1" dirty="0" err="1" smtClean="0"/>
              <a:t>cout</a:t>
            </a:r>
            <a:r>
              <a:rPr lang="en-IN" sz="2200" b="1" dirty="0" smtClean="0"/>
              <a:t> &lt;&lt; ob.sum;</a:t>
            </a:r>
          </a:p>
          <a:p>
            <a:pPr algn="just">
              <a:buNone/>
            </a:pPr>
            <a:r>
              <a:rPr lang="en-IN" sz="2200" b="1" dirty="0" smtClean="0"/>
              <a:t>return 0;</a:t>
            </a:r>
          </a:p>
          <a:p>
            <a:pPr algn="just">
              <a:buNone/>
            </a:pPr>
            <a:r>
              <a:rPr lang="en-IN" sz="2200" b="1" dirty="0" smtClean="0"/>
              <a:t>}</a:t>
            </a:r>
            <a:endParaRPr lang="en-IN" sz="2200" b="1"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Discussion</a:t>
            </a:r>
            <a:endParaRPr lang="en-IN" dirty="0"/>
          </a:p>
        </p:txBody>
      </p:sp>
      <p:sp>
        <p:nvSpPr>
          <p:cNvPr id="9" name="Content Placeholder 8"/>
          <p:cNvSpPr>
            <a:spLocks noGrp="1"/>
          </p:cNvSpPr>
          <p:nvPr>
            <p:ph idx="1"/>
          </p:nvPr>
        </p:nvSpPr>
        <p:spPr/>
        <p:txBody>
          <a:bodyPr>
            <a:normAutofit fontScale="92500" lnSpcReduction="10000"/>
          </a:bodyPr>
          <a:lstStyle/>
          <a:p>
            <a:pPr algn="just">
              <a:lnSpc>
                <a:spcPct val="110000"/>
              </a:lnSpc>
            </a:pPr>
            <a:r>
              <a:rPr lang="en-IN" dirty="0" smtClean="0"/>
              <a:t>As you can see, the keyword virtual precedes the rest of the inherited </a:t>
            </a:r>
            <a:r>
              <a:rPr lang="en-IN" dirty="0" err="1" smtClean="0"/>
              <a:t>class‘specification</a:t>
            </a:r>
            <a:r>
              <a:rPr lang="en-IN" dirty="0" smtClean="0"/>
              <a:t>.</a:t>
            </a:r>
          </a:p>
          <a:p>
            <a:pPr algn="just">
              <a:lnSpc>
                <a:spcPct val="110000"/>
              </a:lnSpc>
            </a:pPr>
            <a:r>
              <a:rPr lang="en-IN" dirty="0" smtClean="0"/>
              <a:t>Now that both derived1 and derived2 have inherited base as virtual, any multiple inheritance involving them will cause only one copy of base to be present.</a:t>
            </a:r>
          </a:p>
          <a:p>
            <a:pPr algn="just">
              <a:lnSpc>
                <a:spcPct val="110000"/>
              </a:lnSpc>
            </a:pPr>
            <a:r>
              <a:rPr lang="en-IN" dirty="0" smtClean="0"/>
              <a:t>Therefore, in derived3, there is only one copy of base and </a:t>
            </a:r>
            <a:r>
              <a:rPr lang="en-IN" dirty="0" err="1" smtClean="0"/>
              <a:t>ob.i</a:t>
            </a:r>
            <a:r>
              <a:rPr lang="en-IN" dirty="0" smtClean="0"/>
              <a:t> = 10 is perfectly valid and unambiguous.</a:t>
            </a:r>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Inheritance and Static Functions</a:t>
            </a:r>
            <a:br>
              <a:rPr lang="en-IN" b="1" dirty="0" smtClean="0"/>
            </a:br>
            <a:endParaRPr lang="en-IN" dirty="0"/>
          </a:p>
        </p:txBody>
      </p:sp>
      <p:sp>
        <p:nvSpPr>
          <p:cNvPr id="3" name="Content Placeholder 2"/>
          <p:cNvSpPr>
            <a:spLocks noGrp="1"/>
          </p:cNvSpPr>
          <p:nvPr>
            <p:ph idx="1"/>
          </p:nvPr>
        </p:nvSpPr>
        <p:spPr/>
        <p:txBody>
          <a:bodyPr/>
          <a:lstStyle/>
          <a:p>
            <a:pPr algn="just"/>
            <a:r>
              <a:rPr lang="en-IN" dirty="0" smtClean="0"/>
              <a:t>They are inherited into the derived class.</a:t>
            </a:r>
          </a:p>
          <a:p>
            <a:pPr algn="just"/>
            <a:r>
              <a:rPr lang="en-IN" dirty="0" smtClean="0"/>
              <a:t>If you redefine a static member function in derived class, all the other overloaded functions in base class are hidden.</a:t>
            </a:r>
          </a:p>
          <a:p>
            <a:pPr algn="just"/>
            <a:r>
              <a:rPr lang="en-IN" dirty="0" smtClean="0"/>
              <a:t>Static Member functions can never be virtual.</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Class</a:t>
            </a:r>
            <a:endParaRPr lang="en-IN" dirty="0"/>
          </a:p>
        </p:txBody>
      </p:sp>
      <p:sp>
        <p:nvSpPr>
          <p:cNvPr id="3" name="Content Placeholder 2"/>
          <p:cNvSpPr>
            <a:spLocks noGrp="1"/>
          </p:cNvSpPr>
          <p:nvPr>
            <p:ph idx="1"/>
          </p:nvPr>
        </p:nvSpPr>
        <p:spPr/>
        <p:txBody>
          <a:bodyPr>
            <a:normAutofit fontScale="25000" lnSpcReduction="20000"/>
          </a:bodyPr>
          <a:lstStyle/>
          <a:p>
            <a:pPr algn="just">
              <a:lnSpc>
                <a:spcPct val="120000"/>
              </a:lnSpc>
            </a:pPr>
            <a:r>
              <a:rPr lang="en-IN" sz="11300" dirty="0" smtClean="0"/>
              <a:t>An abstract class is designed to act as base class. It is a design concept in program development and provides a base upon which other classes may be built.</a:t>
            </a:r>
          </a:p>
          <a:p>
            <a:pPr algn="just">
              <a:lnSpc>
                <a:spcPct val="120000"/>
              </a:lnSpc>
            </a:pPr>
            <a:r>
              <a:rPr lang="en-IN" sz="11300" dirty="0" smtClean="0"/>
              <a:t>Abstract Class is a class which contains </a:t>
            </a:r>
            <a:r>
              <a:rPr lang="en-IN" sz="11300" dirty="0" err="1" smtClean="0"/>
              <a:t>atleast</a:t>
            </a:r>
            <a:r>
              <a:rPr lang="en-IN" sz="11300" dirty="0" smtClean="0"/>
              <a:t> one Pure Virtual function in it. Abstract classes are used to provide an Interface for its sub classes. Classes inheriting an Abstract Class must provide definition to the pure virtual function, otherwise they will also become abstract class.</a:t>
            </a:r>
          </a:p>
          <a:p>
            <a:pPr>
              <a:lnSpc>
                <a:spcPct val="120000"/>
              </a:lnSpc>
              <a:buNone/>
            </a:pPr>
            <a:r>
              <a:rPr lang="en-IN" dirty="0" smtClean="0"/>
              <a:t/>
            </a:r>
            <a:br>
              <a:rPr lang="en-IN" dirty="0" smtClean="0"/>
            </a:b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Characteristics of Abstract Class</a:t>
            </a:r>
            <a:br>
              <a:rPr lang="en-IN" b="1" dirty="0" smtClean="0"/>
            </a:br>
            <a:endParaRPr lang="en-IN" dirty="0"/>
          </a:p>
        </p:txBody>
      </p:sp>
      <p:sp>
        <p:nvSpPr>
          <p:cNvPr id="3" name="Content Placeholder 2"/>
          <p:cNvSpPr>
            <a:spLocks noGrp="1"/>
          </p:cNvSpPr>
          <p:nvPr>
            <p:ph idx="1"/>
          </p:nvPr>
        </p:nvSpPr>
        <p:spPr/>
        <p:txBody>
          <a:bodyPr>
            <a:normAutofit/>
          </a:bodyPr>
          <a:lstStyle/>
          <a:p>
            <a:pPr algn="just"/>
            <a:r>
              <a:rPr lang="en-IN" dirty="0" smtClean="0"/>
              <a:t>Abstract class cannot be instantiated, but pointers and references of Abstract class type can be created.</a:t>
            </a:r>
          </a:p>
          <a:p>
            <a:pPr algn="just"/>
            <a:r>
              <a:rPr lang="en-IN" dirty="0" smtClean="0"/>
              <a:t>Abstract class can have normal functions and variables along with a pure virtual function.</a:t>
            </a:r>
          </a:p>
          <a:p>
            <a:pPr algn="just"/>
            <a:r>
              <a:rPr lang="en-IN" dirty="0" smtClean="0"/>
              <a:t>Classes inheriting an Abstract Class must implement all pure virtual functions, or else they will become Abstract too.</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Pure Virtual Functions</a:t>
            </a:r>
            <a:br>
              <a:rPr lang="en-IN" b="1" dirty="0" smtClean="0"/>
            </a:br>
            <a:endParaRPr lang="en-IN" dirty="0"/>
          </a:p>
        </p:txBody>
      </p:sp>
      <p:sp>
        <p:nvSpPr>
          <p:cNvPr id="3" name="Content Placeholder 2"/>
          <p:cNvSpPr>
            <a:spLocks noGrp="1"/>
          </p:cNvSpPr>
          <p:nvPr>
            <p:ph idx="1"/>
          </p:nvPr>
        </p:nvSpPr>
        <p:spPr/>
        <p:txBody>
          <a:bodyPr/>
          <a:lstStyle/>
          <a:p>
            <a:r>
              <a:rPr lang="en-IN" dirty="0" smtClean="0"/>
              <a:t>Pure virtual Functions are virtual functions with no definition. </a:t>
            </a:r>
          </a:p>
          <a:p>
            <a:r>
              <a:rPr lang="en-IN" dirty="0" smtClean="0"/>
              <a:t>They start with </a:t>
            </a:r>
            <a:r>
              <a:rPr lang="en-IN" b="1" dirty="0" smtClean="0"/>
              <a:t>virtual</a:t>
            </a:r>
            <a:r>
              <a:rPr lang="en-IN" dirty="0" smtClean="0"/>
              <a:t> keyword and ends with = 0. </a:t>
            </a:r>
          </a:p>
          <a:p>
            <a:r>
              <a:rPr lang="en-IN" dirty="0" smtClean="0"/>
              <a:t> Syntax for a pure virtual function,</a:t>
            </a:r>
          </a:p>
          <a:p>
            <a:pPr>
              <a:buNone/>
            </a:pPr>
            <a:r>
              <a:rPr lang="en-IN" b="1" dirty="0" smtClean="0"/>
              <a:t>			</a:t>
            </a:r>
            <a:r>
              <a:rPr lang="en-IN" dirty="0" smtClean="0"/>
              <a:t> virtual void fun() = 0;</a:t>
            </a:r>
            <a:endParaRPr lang="en-IN" b="1"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14290"/>
            <a:ext cx="4038600" cy="5911873"/>
          </a:xfrm>
          <a:ln>
            <a:solidFill>
              <a:schemeClr val="accent1"/>
            </a:solidFill>
          </a:ln>
        </p:spPr>
        <p:txBody>
          <a:bodyPr>
            <a:normAutofit fontScale="92500" lnSpcReduction="10000"/>
          </a:bodyPr>
          <a:lstStyle/>
          <a:p>
            <a:pPr>
              <a:buNone/>
            </a:pPr>
            <a:r>
              <a:rPr lang="en-IN" dirty="0" smtClean="0">
                <a:solidFill>
                  <a:srgbClr val="FF0000"/>
                </a:solidFill>
              </a:rPr>
              <a:t>//Abstract base class</a:t>
            </a:r>
          </a:p>
          <a:p>
            <a:pPr>
              <a:buNone/>
            </a:pPr>
            <a:r>
              <a:rPr lang="en-IN" dirty="0" smtClean="0"/>
              <a:t>class Base { </a:t>
            </a:r>
          </a:p>
          <a:p>
            <a:pPr>
              <a:buNone/>
            </a:pPr>
            <a:r>
              <a:rPr lang="en-IN" dirty="0" smtClean="0"/>
              <a:t> public: </a:t>
            </a:r>
          </a:p>
          <a:p>
            <a:pPr>
              <a:buNone/>
            </a:pPr>
            <a:r>
              <a:rPr lang="en-IN" b="1" dirty="0" smtClean="0">
                <a:solidFill>
                  <a:srgbClr val="FFC000"/>
                </a:solidFill>
              </a:rPr>
              <a:t>virtual void show() = 0; </a:t>
            </a:r>
            <a:r>
              <a:rPr lang="en-IN" dirty="0" smtClean="0"/>
              <a:t>}; </a:t>
            </a:r>
          </a:p>
          <a:p>
            <a:pPr>
              <a:buNone/>
            </a:pPr>
            <a:r>
              <a:rPr lang="en-IN" dirty="0" smtClean="0"/>
              <a:t>class </a:t>
            </a:r>
            <a:r>
              <a:rPr lang="en-IN" dirty="0" err="1" smtClean="0"/>
              <a:t>Derived:public</a:t>
            </a:r>
            <a:r>
              <a:rPr lang="en-IN" dirty="0" smtClean="0"/>
              <a:t> Base { </a:t>
            </a:r>
          </a:p>
          <a:p>
            <a:pPr>
              <a:buNone/>
            </a:pPr>
            <a:r>
              <a:rPr lang="en-IN" dirty="0" smtClean="0"/>
              <a:t>public: </a:t>
            </a:r>
          </a:p>
          <a:p>
            <a:pPr>
              <a:buNone/>
            </a:pPr>
            <a:r>
              <a:rPr lang="en-IN" dirty="0" smtClean="0"/>
              <a:t>void </a:t>
            </a:r>
            <a:r>
              <a:rPr lang="en-IN" b="1" dirty="0" smtClean="0"/>
              <a:t>show</a:t>
            </a:r>
            <a:r>
              <a:rPr lang="en-IN" dirty="0" smtClean="0"/>
              <a:t>()</a:t>
            </a:r>
          </a:p>
          <a:p>
            <a:pPr>
              <a:buNone/>
            </a:pPr>
            <a:r>
              <a:rPr lang="en-IN" dirty="0" smtClean="0"/>
              <a:t> { </a:t>
            </a:r>
          </a:p>
          <a:p>
            <a:pPr>
              <a:buNone/>
            </a:pPr>
            <a:r>
              <a:rPr lang="en-IN" dirty="0" err="1" smtClean="0"/>
              <a:t>cout</a:t>
            </a:r>
            <a:r>
              <a:rPr lang="en-IN" dirty="0" smtClean="0"/>
              <a:t> &lt;&lt; "Implementation of Virtual Function in Derived class"; </a:t>
            </a:r>
          </a:p>
          <a:p>
            <a:pPr>
              <a:buNone/>
            </a:pPr>
            <a:r>
              <a:rPr lang="en-IN" dirty="0" smtClean="0"/>
              <a:t> }</a:t>
            </a:r>
          </a:p>
          <a:p>
            <a:pPr>
              <a:buNone/>
            </a:pPr>
            <a:r>
              <a:rPr lang="en-IN" dirty="0" smtClean="0"/>
              <a:t>}; </a:t>
            </a:r>
          </a:p>
        </p:txBody>
      </p:sp>
      <p:sp>
        <p:nvSpPr>
          <p:cNvPr id="8" name="Content Placeholder 7"/>
          <p:cNvSpPr>
            <a:spLocks noGrp="1"/>
          </p:cNvSpPr>
          <p:nvPr>
            <p:ph sz="half" idx="2"/>
          </p:nvPr>
        </p:nvSpPr>
        <p:spPr>
          <a:xfrm>
            <a:off x="4648200" y="214290"/>
            <a:ext cx="4038600" cy="5911873"/>
          </a:xfrm>
          <a:ln>
            <a:solidFill>
              <a:schemeClr val="accent1"/>
            </a:solidFill>
          </a:ln>
        </p:spPr>
        <p:txBody>
          <a:bodyPr>
            <a:normAutofit fontScale="92500" lnSpcReduction="10000"/>
          </a:bodyPr>
          <a:lstStyle/>
          <a:p>
            <a:pPr>
              <a:buNone/>
            </a:pPr>
            <a:r>
              <a:rPr lang="en-IN" dirty="0" err="1" smtClean="0"/>
              <a:t>int</a:t>
            </a:r>
            <a:r>
              <a:rPr lang="en-IN" dirty="0" smtClean="0"/>
              <a:t> main() </a:t>
            </a:r>
          </a:p>
          <a:p>
            <a:pPr>
              <a:buNone/>
            </a:pPr>
            <a:r>
              <a:rPr lang="en-IN" dirty="0" smtClean="0"/>
              <a:t>{ </a:t>
            </a:r>
          </a:p>
          <a:p>
            <a:pPr>
              <a:buNone/>
            </a:pPr>
            <a:r>
              <a:rPr lang="en-IN" dirty="0" smtClean="0">
                <a:solidFill>
                  <a:srgbClr val="FF0000"/>
                </a:solidFill>
              </a:rPr>
              <a:t>//Base </a:t>
            </a:r>
            <a:r>
              <a:rPr lang="en-IN" dirty="0" err="1" smtClean="0">
                <a:solidFill>
                  <a:srgbClr val="FF0000"/>
                </a:solidFill>
              </a:rPr>
              <a:t>obj</a:t>
            </a:r>
            <a:r>
              <a:rPr lang="en-IN" dirty="0" smtClean="0">
                <a:solidFill>
                  <a:srgbClr val="FF0000"/>
                </a:solidFill>
              </a:rPr>
              <a:t>; (Compile Time Error)</a:t>
            </a:r>
          </a:p>
          <a:p>
            <a:pPr>
              <a:buNone/>
            </a:pPr>
            <a:r>
              <a:rPr lang="en-IN" dirty="0" smtClean="0"/>
              <a:t> Base *b;</a:t>
            </a:r>
          </a:p>
          <a:p>
            <a:pPr>
              <a:buNone/>
            </a:pPr>
            <a:r>
              <a:rPr lang="en-IN" dirty="0" smtClean="0"/>
              <a:t> Derived d; </a:t>
            </a:r>
          </a:p>
          <a:p>
            <a:pPr>
              <a:buNone/>
            </a:pPr>
            <a:r>
              <a:rPr lang="en-IN" dirty="0" smtClean="0"/>
              <a:t> b = &amp;d; </a:t>
            </a:r>
          </a:p>
          <a:p>
            <a:pPr>
              <a:buNone/>
            </a:pPr>
            <a:r>
              <a:rPr lang="en-IN" dirty="0" smtClean="0"/>
              <a:t> b-&gt;show();</a:t>
            </a:r>
          </a:p>
          <a:p>
            <a:pPr>
              <a:buNone/>
            </a:pPr>
            <a:r>
              <a:rPr lang="en-IN" dirty="0" smtClean="0"/>
              <a:t>  return 0; </a:t>
            </a:r>
          </a:p>
          <a:p>
            <a:pPr>
              <a:buNone/>
            </a:pPr>
            <a:r>
              <a:rPr lang="en-IN" dirty="0" smtClean="0"/>
              <a:t>}</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Note:</a:t>
            </a:r>
            <a:endParaRPr lang="en-IN" dirty="0"/>
          </a:p>
        </p:txBody>
      </p:sp>
      <p:sp>
        <p:nvSpPr>
          <p:cNvPr id="9" name="Content Placeholder 8"/>
          <p:cNvSpPr>
            <a:spLocks noGrp="1"/>
          </p:cNvSpPr>
          <p:nvPr>
            <p:ph idx="1"/>
          </p:nvPr>
        </p:nvSpPr>
        <p:spPr/>
        <p:txBody>
          <a:bodyPr>
            <a:normAutofit lnSpcReduction="10000"/>
          </a:bodyPr>
          <a:lstStyle/>
          <a:p>
            <a:pPr algn="just">
              <a:lnSpc>
                <a:spcPct val="110000"/>
              </a:lnSpc>
            </a:pPr>
            <a:r>
              <a:rPr lang="en-IN" dirty="0" smtClean="0"/>
              <a:t>Pure Virtual functions can be given a small definition in the Abstract class, which you want all the derived classes to have. Still you cannot create object of Abstract class.</a:t>
            </a:r>
          </a:p>
          <a:p>
            <a:pPr algn="just"/>
            <a:r>
              <a:rPr lang="en-IN" dirty="0" smtClean="0"/>
              <a:t>Also, the Pure Virtual function must be defined outside the class definition. If you will define it inside the class definition, complier will give an error. Inline pure virtual definition is Illegal.</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smtClean="0"/>
              <a:t>Protected Members and Class Access</a:t>
            </a:r>
            <a:endParaRPr lang="en-US" sz="4000" b="1" dirty="0"/>
          </a:p>
        </p:txBody>
      </p:sp>
      <p:sp>
        <p:nvSpPr>
          <p:cNvPr id="3" name="Content Placeholder 2"/>
          <p:cNvSpPr>
            <a:spLocks noGrp="1"/>
          </p:cNvSpPr>
          <p:nvPr>
            <p:ph idx="1"/>
          </p:nvPr>
        </p:nvSpPr>
        <p:spPr/>
        <p:txBody>
          <a:bodyPr>
            <a:normAutofit/>
          </a:bodyPr>
          <a:lstStyle/>
          <a:p>
            <a:pPr algn="just"/>
            <a:r>
              <a:rPr lang="en-US" altLang="en-US" sz="3600" dirty="0" smtClean="0">
                <a:latin typeface="+mj-lt"/>
              </a:rPr>
              <a:t>Protected member access specification: like private, but accessible by objects of derived class</a:t>
            </a:r>
          </a:p>
          <a:p>
            <a:pPr algn="just"/>
            <a:r>
              <a:rPr lang="en-US" altLang="en-US" sz="3600" dirty="0" smtClean="0">
                <a:latin typeface="+mj-lt"/>
              </a:rPr>
              <a:t>Class access specification: determines how </a:t>
            </a:r>
            <a:r>
              <a:rPr lang="en-US" altLang="en-US" sz="3600" b="1" dirty="0" smtClean="0">
                <a:latin typeface="+mj-lt"/>
              </a:rPr>
              <a:t>private, protected, and public </a:t>
            </a:r>
            <a:r>
              <a:rPr lang="en-US" altLang="en-US" sz="3600" dirty="0" smtClean="0">
                <a:latin typeface="+mj-lt"/>
              </a:rPr>
              <a:t>members of base class are inherited by the derived class</a:t>
            </a:r>
            <a:endParaRPr lang="en-US" altLang="en-US" sz="3600" u="sng" dirty="0" smtClean="0">
              <a:latin typeface="+mj-lt"/>
            </a:endParaRPr>
          </a:p>
          <a:p>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7</a:t>
            </a:fld>
            <a:endParaRPr lang="en-US"/>
          </a:p>
        </p:txBody>
      </p:sp>
    </p:spTree>
    <p:extLst>
      <p:ext uri="{BB962C8B-B14F-4D97-AF65-F5344CB8AC3E}">
        <p14:creationId xmlns="" xmlns:p14="http://schemas.microsoft.com/office/powerpoint/2010/main" val="32402999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8876"/>
            <a:ext cx="8229600" cy="1143000"/>
          </a:xfrm>
        </p:spPr>
        <p:txBody>
          <a:bodyPr/>
          <a:lstStyle/>
          <a:p>
            <a:r>
              <a:rPr lang="en-IN" dirty="0" smtClean="0"/>
              <a:t>Thanks</a:t>
            </a: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70</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Class Access Specifiers</a:t>
            </a:r>
            <a:endParaRPr lang="en-US" dirty="0"/>
          </a:p>
        </p:txBody>
      </p:sp>
      <p:sp>
        <p:nvSpPr>
          <p:cNvPr id="3" name="Content Placeholder 2"/>
          <p:cNvSpPr>
            <a:spLocks noGrp="1"/>
          </p:cNvSpPr>
          <p:nvPr>
            <p:ph idx="1"/>
          </p:nvPr>
        </p:nvSpPr>
        <p:spPr/>
        <p:txBody>
          <a:bodyPr>
            <a:normAutofit/>
          </a:bodyPr>
          <a:lstStyle/>
          <a:p>
            <a:pPr marL="609600" indent="-609600" algn="just">
              <a:buClr>
                <a:schemeClr val="tx1"/>
              </a:buClr>
              <a:buNone/>
            </a:pPr>
            <a:r>
              <a:rPr lang="en-US" altLang="en-US" b="1" dirty="0" smtClean="0">
                <a:latin typeface="+mj-lt"/>
              </a:rPr>
              <a:t>public</a:t>
            </a:r>
            <a:r>
              <a:rPr lang="en-US" altLang="en-US" dirty="0" smtClean="0">
                <a:latin typeface="+mj-lt"/>
              </a:rPr>
              <a:t> – object of derived class can be treated as object of base class (not vice-versa)</a:t>
            </a:r>
          </a:p>
          <a:p>
            <a:pPr marL="609600" indent="-609600" algn="just">
              <a:buClr>
                <a:schemeClr val="tx1"/>
              </a:buClr>
              <a:buNone/>
            </a:pPr>
            <a:r>
              <a:rPr lang="en-US" altLang="en-US" b="1" dirty="0" smtClean="0">
                <a:latin typeface="+mj-lt"/>
              </a:rPr>
              <a:t>protected</a:t>
            </a:r>
            <a:r>
              <a:rPr lang="en-US" altLang="en-US" dirty="0" smtClean="0">
                <a:latin typeface="+mj-lt"/>
              </a:rPr>
              <a:t> – more restrictive than public, but allows derived classes to know details of parents</a:t>
            </a:r>
          </a:p>
          <a:p>
            <a:pPr marL="609600" indent="-609600" algn="just">
              <a:buClr>
                <a:schemeClr val="tx1"/>
              </a:buClr>
              <a:buNone/>
            </a:pPr>
            <a:r>
              <a:rPr lang="en-US" altLang="en-US" b="1" dirty="0" smtClean="0">
                <a:latin typeface="+mj-lt"/>
              </a:rPr>
              <a:t>private</a:t>
            </a:r>
            <a:r>
              <a:rPr lang="en-US" altLang="en-US" dirty="0" smtClean="0">
                <a:latin typeface="+mj-lt"/>
              </a:rPr>
              <a:t> – prevents objects of derived class from being treated as objects of base class.</a:t>
            </a:r>
          </a:p>
          <a:p>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8</a:t>
            </a:fld>
            <a:endParaRPr lang="en-US"/>
          </a:p>
        </p:txBody>
      </p:sp>
    </p:spTree>
    <p:extLst>
      <p:ext uri="{BB962C8B-B14F-4D97-AF65-F5344CB8AC3E}">
        <p14:creationId xmlns="" xmlns:p14="http://schemas.microsoft.com/office/powerpoint/2010/main" val="2566785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Syntax</a:t>
            </a:r>
            <a:endParaRPr lang="en-US" dirty="0"/>
          </a:p>
        </p:txBody>
      </p:sp>
      <p:sp>
        <p:nvSpPr>
          <p:cNvPr id="3" name="Content Placeholder 2"/>
          <p:cNvSpPr>
            <a:spLocks noGrp="1"/>
          </p:cNvSpPr>
          <p:nvPr>
            <p:ph idx="1"/>
          </p:nvPr>
        </p:nvSpPr>
        <p:spPr>
          <a:xfrm>
            <a:off x="457200" y="1268760"/>
            <a:ext cx="8229600" cy="4857403"/>
          </a:xfrm>
        </p:spPr>
        <p:txBody>
          <a:bodyPr>
            <a:normAutofit/>
          </a:bodyPr>
          <a:lstStyle/>
          <a:p>
            <a:pPr>
              <a:buNone/>
            </a:pPr>
            <a:r>
              <a:rPr lang="en-US" dirty="0" smtClean="0"/>
              <a:t> </a:t>
            </a:r>
            <a:r>
              <a:rPr lang="en-US" sz="2400" b="1" dirty="0" smtClean="0"/>
              <a:t>1. #include &lt;</a:t>
            </a:r>
            <a:r>
              <a:rPr lang="en-US" sz="2400" b="1" dirty="0" err="1" smtClean="0"/>
              <a:t>iostream</a:t>
            </a:r>
            <a:r>
              <a:rPr lang="en-US" sz="2400" b="1" dirty="0" smtClean="0"/>
              <a:t>&gt; </a:t>
            </a:r>
          </a:p>
          <a:p>
            <a:pPr>
              <a:buNone/>
            </a:pPr>
            <a:r>
              <a:rPr lang="en-US" sz="2400" b="1" dirty="0" smtClean="0"/>
              <a:t> 2. using namespace std; </a:t>
            </a:r>
          </a:p>
          <a:p>
            <a:pPr>
              <a:buNone/>
            </a:pPr>
            <a:r>
              <a:rPr lang="en-US" sz="2400" b="1" dirty="0" smtClean="0"/>
              <a:t> 3. class base </a:t>
            </a:r>
          </a:p>
          <a:p>
            <a:pPr>
              <a:buNone/>
            </a:pPr>
            <a:r>
              <a:rPr lang="en-US" sz="2400" b="1" dirty="0" smtClean="0"/>
              <a:t> 4. { .... ... .... }; </a:t>
            </a:r>
          </a:p>
          <a:p>
            <a:pPr>
              <a:buNone/>
            </a:pPr>
            <a:r>
              <a:rPr lang="en-US" sz="2400" b="1" dirty="0" smtClean="0"/>
              <a:t> 5. class derived : </a:t>
            </a:r>
            <a:r>
              <a:rPr lang="en-US" sz="2400" b="1" dirty="0" err="1" smtClean="0"/>
              <a:t>access_specifier</a:t>
            </a:r>
            <a:r>
              <a:rPr lang="en-US" sz="2400" b="1" dirty="0" smtClean="0"/>
              <a:t> base </a:t>
            </a:r>
          </a:p>
          <a:p>
            <a:pPr>
              <a:buNone/>
            </a:pPr>
            <a:r>
              <a:rPr lang="en-US" sz="2400" b="1" dirty="0" smtClean="0"/>
              <a:t> 6. { .... ... .... };</a:t>
            </a:r>
          </a:p>
          <a:p>
            <a:pPr>
              <a:buNone/>
            </a:pPr>
            <a:endParaRPr lang="en-US" sz="2400" b="1" dirty="0" smtClean="0"/>
          </a:p>
          <a:p>
            <a:pPr algn="just"/>
            <a:r>
              <a:rPr lang="en-US" dirty="0" smtClean="0"/>
              <a:t>Either </a:t>
            </a:r>
            <a:r>
              <a:rPr lang="en-US" b="1" i="1" dirty="0" smtClean="0"/>
              <a:t>public</a:t>
            </a:r>
            <a:r>
              <a:rPr lang="en-US" b="1" dirty="0" smtClean="0"/>
              <a:t>, </a:t>
            </a:r>
            <a:r>
              <a:rPr lang="en-US" b="1" i="1" dirty="0" smtClean="0"/>
              <a:t>protected</a:t>
            </a:r>
            <a:r>
              <a:rPr lang="en-US" b="1" dirty="0" smtClean="0"/>
              <a:t> or </a:t>
            </a:r>
            <a:r>
              <a:rPr lang="en-US" b="1" i="1" dirty="0" smtClean="0"/>
              <a:t>private</a:t>
            </a:r>
            <a:r>
              <a:rPr lang="en-US" b="1" dirty="0" smtClean="0"/>
              <a:t> </a:t>
            </a:r>
            <a:r>
              <a:rPr lang="en-US" dirty="0" smtClean="0"/>
              <a:t>keyword is used in place of </a:t>
            </a:r>
            <a:r>
              <a:rPr lang="en-US" i="1" dirty="0" err="1" smtClean="0"/>
              <a:t>access_specifier</a:t>
            </a:r>
            <a:r>
              <a:rPr lang="en-US" dirty="0" smtClean="0"/>
              <a:t> term used in the syntax code code.</a:t>
            </a:r>
            <a:endParaRPr lang="en-US"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UTA018 Inheritance&amp;quot;&quot;/&gt;&lt;property id=&quot;20307&quot; value=&quot;256&quot;/&gt;&lt;/object&gt;&lt;object type=&quot;3&quot; unique_id=&quot;10004&quot;&gt;&lt;property id=&quot;20148&quot; value=&quot;5&quot;/&gt;&lt;property id=&quot;20300&quot; value=&quot;Slide 2 - &amp;quot;Inheritance&amp;quot;&quot;/&gt;&lt;property id=&quot;20307&quot; value=&quot;257&quot;/&gt;&lt;/object&gt;&lt;object type=&quot;3&quot; unique_id=&quot;10005&quot;&gt;&lt;property id=&quot;20148&quot; value=&quot;5&quot;/&gt;&lt;property id=&quot;20300&quot; value=&quot;Slide 3 - &amp;quot;Inheritance (Cont…)&amp;quot;&quot;/&gt;&lt;property id=&quot;20307&quot; value=&quot;328&quot;/&gt;&lt;/object&gt;&lt;object type=&quot;3&quot; unique_id=&quot;10006&quot;&gt;&lt;property id=&quot;20148&quot; value=&quot;5&quot;/&gt;&lt;property id=&quot;20300&quot; value=&quot;Slide 4 - &amp;quot;Example: Insect Taxonomy&amp;quot;&quot;/&gt;&lt;property id=&quot;20307&quot; value=&quot;258&quot;/&gt;&lt;/object&gt;&lt;object type=&quot;3&quot; unique_id=&quot;10007&quot;&gt;&lt;property id=&quot;20148&quot; value=&quot;5&quot;/&gt;&lt;property id=&quot;20300&quot; value=&quot;Slide 5 - &amp;quot;The &amp;quot;is a&amp;quot; Relationship&amp;quot;&quot;/&gt;&lt;property id=&quot;20307&quot; value=&quot;259&quot;/&gt;&lt;/object&gt;&lt;object type=&quot;3&quot; unique_id=&quot;10008&quot;&gt;&lt;property id=&quot;20148&quot; value=&quot;5&quot;/&gt;&lt;property id=&quot;20300&quot; value=&quot;Slide 6 - &amp;quot;Base Class access control&amp;quot;&quot;/&gt;&lt;property id=&quot;20307&quot; value=&quot;350&quot;/&gt;&lt;/object&gt;&lt;object type=&quot;3&quot; unique_id=&quot;10009&quot;&gt;&lt;property id=&quot;20148&quot; value=&quot;5&quot;/&gt;&lt;property id=&quot;20300&quot; value=&quot;Slide 7 - &amp;quot;Protected Members and Class Access&amp;quot;&quot;/&gt;&lt;property id=&quot;20307&quot; value=&quot;358&quot;/&gt;&lt;/object&gt;&lt;object type=&quot;3&quot; unique_id=&quot;10010&quot;&gt;&lt;property id=&quot;20148&quot; value=&quot;5&quot;/&gt;&lt;property id=&quot;20300&quot; value=&quot;Slide 8 - &amp;quot;Class Access Specifiers&amp;quot;&quot;/&gt;&lt;property id=&quot;20307&quot; value=&quot;359&quot;/&gt;&lt;/object&gt;&lt;object type=&quot;3&quot; unique_id=&quot;10011&quot;&gt;&lt;property id=&quot;20148&quot; value=&quot;5&quot;/&gt;&lt;property id=&quot;20300&quot; value=&quot;Slide 9 - &amp;quot;Syntax&amp;quot;&quot;/&gt;&lt;property id=&quot;20307&quot; value=&quot;351&quot;/&gt;&lt;/object&gt;&lt;object type=&quot;3&quot; unique_id=&quot;10012&quot;&gt;&lt;property id=&quot;20148&quot; value=&quot;5&quot;/&gt;&lt;property id=&quot;20300&quot; value=&quot;Slide 10&quot;/&gt;&lt;property id=&quot;20307&quot; value=&quot;352&quot;/&gt;&lt;/object&gt;&lt;object type=&quot;3&quot; unique_id=&quot;10013&quot;&gt;&lt;property id=&quot;20148&quot; value=&quot;5&quot;/&gt;&lt;property id=&quot;20300&quot; value=&quot;Slide 11 - &amp;quot;Observations&amp;quot;&quot;/&gt;&lt;property id=&quot;20307&quot; value=&quot;353&quot;/&gt;&lt;/object&gt;&lt;object type=&quot;3&quot; unique_id=&quot;10014&quot;&gt;&lt;property id=&quot;20148&quot; value=&quot;5&quot;/&gt;&lt;property id=&quot;20300&quot; value=&quot;Slide 12 - &amp;quot;Observations (Cont…)&amp;quot;&quot;/&gt;&lt;property id=&quot;20307&quot; value=&quot;354&quot;/&gt;&lt;/object&gt;&lt;object type=&quot;3&quot; unique_id=&quot;10015&quot;&gt;&lt;property id=&quot;20148&quot; value=&quot;5&quot;/&gt;&lt;property id=&quot;20300&quot; value=&quot;Slide 13 - &amp;quot;Accessibility in Public Inheritance&amp;quot;&quot;/&gt;&lt;property id=&quot;20307&quot; value=&quot;355&quot;/&gt;&lt;/object&gt;&lt;object type=&quot;3&quot; unique_id=&quot;10016&quot;&gt;&lt;property id=&quot;20148&quot; value=&quot;5&quot;/&gt;&lt;property id=&quot;20300&quot; value=&quot;Slide 14 - &amp;quot;Accessibility in Protected Inheritance&amp;quot;&quot;/&gt;&lt;property id=&quot;20307&quot; value=&quot;356&quot;/&gt;&lt;/object&gt;&lt;object type=&quot;3&quot; unique_id=&quot;10017&quot;&gt;&lt;property id=&quot;20148&quot; value=&quot;5&quot;/&gt;&lt;property id=&quot;20300&quot; value=&quot;Slide 15 - &amp;quot;Accessibility in Private Inheritance&amp;quot;&quot;/&gt;&lt;property id=&quot;20307&quot; value=&quot;357&quot;/&gt;&lt;/object&gt;&lt;object type=&quot;3&quot; unique_id=&quot;10018&quot;&gt;&lt;property id=&quot;20148&quot; value=&quot;5&quot;/&gt;&lt;property id=&quot;20300&quot; value=&quot;Slide 16 - &amp;quot;Inheritance vs. Access &amp;quot;&quot;/&gt;&lt;property id=&quot;20307&quot; value=&quot;364&quot;/&gt;&lt;/object&gt;&lt;object type=&quot;3&quot; unique_id=&quot;10019&quot;&gt;&lt;property id=&quot;20148&quot; value=&quot;5&quot;/&gt;&lt;property id=&quot;20300&quot; value=&quot;Slide 17 - &amp;quot;Inheritance vs. Access&amp;quot;&quot;/&gt;&lt;property id=&quot;20307&quot; value=&quot;365&quot;/&gt;&lt;/object&gt;&lt;object type=&quot;3&quot; unique_id=&quot;10020&quot;&gt;&lt;property id=&quot;20148&quot; value=&quot;5&quot;/&gt;&lt;property id=&quot;20300&quot; value=&quot;Slide 18 - &amp;quot;Inheritance vs. Access&amp;quot;&quot;/&gt;&lt;property id=&quot;20307&quot; value=&quot;366&quot;/&gt;&lt;/object&gt;&lt;object type=&quot;3&quot; unique_id=&quot;10021&quot;&gt;&lt;property id=&quot;20148&quot; value=&quot;5&quot;/&gt;&lt;property id=&quot;20300&quot; value=&quot;Slide 19 - &amp;quot;Inheritance vs. Access&amp;quot;&quot;/&gt;&lt;property id=&quot;20307&quot; value=&quot;367&quot;/&gt;&lt;/object&gt;&lt;object type=&quot;3&quot; unique_id=&quot;10022&quot;&gt;&lt;property id=&quot;20148&quot; value=&quot;5&quot;/&gt;&lt;property id=&quot;20300&quot; value=&quot;Slide 20 - &amp;quot;What Does a Child Have?&amp;quot;&quot;/&gt;&lt;property id=&quot;20307&quot; value=&quot;371&quot;/&gt;&lt;/object&gt;&lt;object type=&quot;3&quot; unique_id=&quot;10023&quot;&gt;&lt;property id=&quot;20148&quot; value=&quot;5&quot;/&gt;&lt;property id=&quot;20300&quot; value=&quot;Slide 21 - &amp;quot;Types of Inheritance&amp;quot;&quot;/&gt;&lt;property id=&quot;20307&quot; value=&quot;368&quot;/&gt;&lt;/object&gt;&lt;object type=&quot;3&quot; unique_id=&quot;10024&quot;&gt;&lt;property id=&quot;20148&quot; value=&quot;5&quot;/&gt;&lt;property id=&quot;20300&quot; value=&quot;Slide 24 - &amp;quot;Single Inheritance&amp;quot;&quot;/&gt;&lt;property id=&quot;20307&quot; value=&quot;346&quot;/&gt;&lt;/object&gt;&lt;object type=&quot;3&quot; unique_id=&quot;10025&quot;&gt;&lt;property id=&quot;20148&quot; value=&quot;5&quot;/&gt;&lt;property id=&quot;20300&quot; value=&quot;Slide 25 - &amp;quot;Single Inheritance Syntax&amp;quot;&quot;/&gt;&lt;property id=&quot;20307&quot; value=&quot;348&quot;/&gt;&lt;/object&gt;&lt;object type=&quot;3&quot; unique_id=&quot;10026&quot;&gt;&lt;property id=&quot;20148&quot; value=&quot;5&quot;/&gt;&lt;property id=&quot;20300&quot; value=&quot;Slide 26 - &amp;quot;Single Inheritance Example&amp;quot;&quot;/&gt;&lt;property id=&quot;20307&quot; value=&quot;349&quot;/&gt;&lt;/object&gt;&lt;object type=&quot;3&quot; unique_id=&quot;10027&quot;&gt;&lt;property id=&quot;20148&quot; value=&quot;5&quot;/&gt;&lt;property id=&quot;20300&quot; value=&quot;Slide 27&quot;/&gt;&lt;property id=&quot;20307&quot; value=&quot;362&quot;/&gt;&lt;/object&gt;&lt;object type=&quot;3&quot; unique_id=&quot;10028&quot;&gt;&lt;property id=&quot;20148&quot; value=&quot;5&quot;/&gt;&lt;property id=&quot;20300&quot; value=&quot;Slide 28&quot;/&gt;&lt;property id=&quot;20307&quot; value=&quot;363&quot;/&gt;&lt;/object&gt;&lt;object type=&quot;3&quot; unique_id=&quot;10029&quot;&gt;&lt;property id=&quot;20148&quot; value=&quot;5&quot;/&gt;&lt;property id=&quot;20300&quot; value=&quot;Slide 29 - &amp;quot;Multiple Inheritance&amp;quot;&quot;/&gt;&lt;property id=&quot;20307&quot; value=&quot;347&quot;/&gt;&lt;/object&gt;&lt;object type=&quot;3&quot; unique_id=&quot;10030&quot;&gt;&lt;property id=&quot;20148&quot; value=&quot;5&quot;/&gt;&lt;property id=&quot;20300&quot; value=&quot;Slide 30 - &amp;quot;Syntax &amp;quot;&quot;/&gt;&lt;property id=&quot;20307&quot; value=&quot;360&quot;/&gt;&lt;/object&gt;&lt;object type=&quot;3&quot; unique_id=&quot;10031&quot;&gt;&lt;property id=&quot;20148&quot; value=&quot;5&quot;/&gt;&lt;property id=&quot;20300&quot; value=&quot;Slide 31 - &amp;quot;Inheriting Multiple Base Classes&amp;quot;&quot;/&gt;&lt;property id=&quot;20307&quot; value=&quot;369&quot;/&gt;&lt;/object&gt;&lt;object type=&quot;3&quot; unique_id=&quot;10032&quot;&gt;&lt;property id=&quot;20148&quot; value=&quot;5&quot;/&gt;&lt;property id=&quot;20300&quot; value=&quot;Slide 32&quot;/&gt;&lt;property id=&quot;20307&quot; value=&quot;370&quot;/&gt;&lt;/object&gt;&lt;object type=&quot;3&quot; unique_id=&quot;10033&quot;&gt;&lt;property id=&quot;20148&quot; value=&quot;5&quot;/&gt;&lt;property id=&quot;20300&quot; value=&quot;Slide 33 - &amp;quot;Multilevel Inheritance&amp;quot;&quot;/&gt;&lt;property id=&quot;20307&quot; value=&quot;345&quot;/&gt;&lt;/object&gt;&lt;object type=&quot;3&quot; unique_id=&quot;10034&quot;&gt;&lt;property id=&quot;20148&quot; value=&quot;5&quot;/&gt;&lt;property id=&quot;20300&quot; value=&quot;Slide 34 - &amp;quot;Syntax&amp;quot;&quot;/&gt;&lt;property id=&quot;20307&quot; value=&quot;374&quot;/&gt;&lt;/object&gt;&lt;object type=&quot;3&quot; unique_id=&quot;10035&quot;&gt;&lt;property id=&quot;20148&quot; value=&quot;5&quot;/&gt;&lt;property id=&quot;20300&quot; value=&quot;Slide 35 - &amp;quot;Multi-level Inheritance&amp;quot;&quot;/&gt;&lt;property id=&quot;20307&quot; value=&quot;313&quot;/&gt;&lt;/object&gt;&lt;object type=&quot;3&quot; unique_id=&quot;10036&quot;&gt;&lt;property id=&quot;20148&quot; value=&quot;5&quot;/&gt;&lt;property id=&quot;20300&quot; value=&quot;Slide 36 - &amp;quot;Hierarchical Inheritance&amp;quot;&quot;/&gt;&lt;property id=&quot;20307&quot; value=&quot;372&quot;/&gt;&lt;/object&gt;&lt;object type=&quot;3&quot; unique_id=&quot;10037&quot;&gt;&lt;property id=&quot;20148&quot; value=&quot;5&quot;/&gt;&lt;property id=&quot;20300&quot; value=&quot;Slide 37 - &amp;quot;Hierarchical Inheritance&amp;quot;&quot;/&gt;&lt;property id=&quot;20307&quot; value=&quot;377&quot;/&gt;&lt;/object&gt;&lt;object type=&quot;3&quot; unique_id=&quot;10038&quot;&gt;&lt;property id=&quot;20148&quot; value=&quot;5&quot;/&gt;&lt;property id=&quot;20300&quot; value=&quot;Slide 38 - &amp;quot;Hierarchical Inheritance &amp;quot;&quot;/&gt;&lt;property id=&quot;20307&quot; value=&quot;314&quot;/&gt;&lt;/object&gt;&lt;object type=&quot;3&quot; unique_id=&quot;10039&quot;&gt;&lt;property id=&quot;20148&quot; value=&quot;5&quot;/&gt;&lt;property id=&quot;20300&quot; value=&quot;Slide 39&quot;/&gt;&lt;property id=&quot;20307&quot; value=&quot;315&quot;/&gt;&lt;/object&gt;&lt;object type=&quot;3&quot; unique_id=&quot;10040&quot;&gt;&lt;property id=&quot;20148&quot; value=&quot;5&quot;/&gt;&lt;property id=&quot;20300&quot; value=&quot;Slide 40 - &amp;quot;Hybrid Inheritance&amp;quot;&quot;/&gt;&lt;property id=&quot;20307&quot; value=&quot;375&quot;/&gt;&lt;/object&gt;&lt;object type=&quot;3&quot; unique_id=&quot;10041&quot;&gt;&lt;property id=&quot;20148&quot; value=&quot;5&quot;/&gt;&lt;property id=&quot;20300&quot; value=&quot;Slide 41 - &amp;quot;Syntax&amp;quot;&quot;/&gt;&lt;property id=&quot;20307&quot; value=&quot;378&quot;/&gt;&lt;/object&gt;&lt;object type=&quot;3&quot; unique_id=&quot;10042&quot;&gt;&lt;property id=&quot;20148&quot; value=&quot;5&quot;/&gt;&lt;property id=&quot;20300&quot; value=&quot;Slide 42&quot;/&gt;&lt;property id=&quot;20307&quot; value=&quot;379&quot;/&gt;&lt;/object&gt;&lt;object type=&quot;3&quot; unique_id=&quot;10043&quot;&gt;&lt;property id=&quot;20148&quot; value=&quot;5&quot;/&gt;&lt;property id=&quot;20300&quot; value=&quot;Slide 43 - &amp;quot;Thanks&amp;quot;&quot;/&gt;&lt;property id=&quot;20307&quot; value=&quot;269&quot;/&gt;&lt;/object&gt;&lt;object type=&quot;3&quot; unique_id=&quot;10044&quot;&gt;&lt;property id=&quot;20148&quot; value=&quot;5&quot;/&gt;&lt;property id=&quot;20300&quot; value=&quot;Slide 45&quot;/&gt;&lt;property id=&quot;20307&quot; value=&quot;316&quot;/&gt;&lt;/object&gt;&lt;object type=&quot;3&quot; unique_id=&quot;10045&quot;&gt;&lt;property id=&quot;20148&quot; value=&quot;5&quot;/&gt;&lt;property id=&quot;20300&quot; value=&quot;Slide 46 - &amp;quot;Constructors and Destructors with Multiple Base Classes &amp;quot;&quot;/&gt;&lt;property id=&quot;20307&quot; value=&quot;310&quot;/&gt;&lt;/object&gt;&lt;object type=&quot;3&quot; unique_id=&quot;10046&quot;&gt;&lt;property id=&quot;20148&quot; value=&quot;5&quot;/&gt;&lt;property id=&quot;20300&quot; value=&quot;Slide 47&quot;/&gt;&lt;property id=&quot;20307&quot; value=&quot;317&quot;/&gt;&lt;/object&gt;&lt;object type=&quot;3&quot; unique_id=&quot;10047&quot;&gt;&lt;property id=&quot;20148&quot; value=&quot;5&quot;/&gt;&lt;property id=&quot;20300&quot; value=&quot;Slide 48&quot;/&gt;&lt;property id=&quot;20307&quot; value=&quot;318&quot;/&gt;&lt;/object&gt;&lt;object type=&quot;3&quot; unique_id=&quot;10048&quot;&gt;&lt;property id=&quot;20148&quot; value=&quot;5&quot;/&gt;&lt;property id=&quot;20300&quot; value=&quot;Slide 49 - &amp;quot;Passing Arguments to  Base Class Constructor&amp;quot;&quot;/&gt;&lt;property id=&quot;20307&quot; value=&quot;273&quot;/&gt;&lt;/object&gt;&lt;object type=&quot;3&quot; unique_id=&quot;10049&quot;&gt;&lt;property id=&quot;20148&quot; value=&quot;5&quot;/&gt;&lt;property id=&quot;20300&quot; value=&quot;Slide 50 - &amp;quot; Order of Constructor Call &amp;quot;&quot;/&gt;&lt;property id=&quot;20307&quot; value=&quot;337&quot;/&gt;&lt;/object&gt;&lt;object type=&quot;3&quot; unique_id=&quot;10050&quot;&gt;&lt;property id=&quot;20148&quot; value=&quot;5&quot;/&gt;&lt;property id=&quot;20300&quot; value=&quot;Slide 51&quot;/&gt;&lt;property id=&quot;20307&quot; value=&quot;321&quot;/&gt;&lt;/object&gt;&lt;object type=&quot;3&quot; unique_id=&quot;10051&quot;&gt;&lt;property id=&quot;20148&quot; value=&quot;5&quot;/&gt;&lt;property id=&quot;20300&quot; value=&quot;Slide 52&quot;/&gt;&lt;property id=&quot;20307&quot; value=&quot;322&quot;/&gt;&lt;/object&gt;&lt;object type=&quot;3&quot; unique_id=&quot;10052&quot;&gt;&lt;property id=&quot;20148&quot; value=&quot;5&quot;/&gt;&lt;property id=&quot;20300&quot; value=&quot;Slide 53 - &amp;quot; Here’s what actually happens when base is instantiated: &amp;quot;&quot;/&gt;&lt;property id=&quot;20307&quot; value=&quot;325&quot;/&gt;&lt;/object&gt;&lt;object type=&quot;3&quot; unique_id=&quot;10053&quot;&gt;&lt;property id=&quot;20148&quot; value=&quot;5&quot;/&gt;&lt;property id=&quot;20300&quot; value=&quot;Slide 54 - &amp;quot;Here’s what actually happens when derived is instantiated: &amp;quot;&quot;/&gt;&lt;property id=&quot;20307&quot; value=&quot;326&quot;/&gt;&lt;/object&gt;&lt;object type=&quot;3&quot; unique_id=&quot;10054&quot;&gt;&lt;property id=&quot;20148&quot; value=&quot;5&quot;/&gt;&lt;property id=&quot;20300&quot; value=&quot;Slide 55 - &amp;quot;Points to note&amp;quot;&quot;/&gt;&lt;property id=&quot;20307&quot; value=&quot;323&quot;/&gt;&lt;/object&gt;&lt;object type=&quot;3&quot; unique_id=&quot;10055&quot;&gt;&lt;property id=&quot;20148&quot; value=&quot;5&quot;/&gt;&lt;property id=&quot;20300&quot; value=&quot;Slide 56 - &amp;quot; Why is Base class Constructor called inside Derived class? &amp;quot;&quot;/&gt;&lt;property id=&quot;20307&quot; value=&quot;336&quot;/&gt;&lt;/object&gt;&lt;object type=&quot;3&quot; unique_id=&quot;10056&quot;&gt;&lt;property id=&quot;20148&quot; value=&quot;5&quot;/&gt;&lt;property id=&quot;20300&quot; value=&quot;Slide 57&quot;/&gt;&lt;property id=&quot;20307&quot; value=&quot;324&quot;/&gt;&lt;/object&gt;&lt;object type=&quot;3&quot; unique_id=&quot;10057&quot;&gt;&lt;property id=&quot;20148&quot; value=&quot;5&quot;/&gt;&lt;property id=&quot;20300&quot; value=&quot;Slide 58 - &amp;quot;Discussion&amp;quot;&quot;/&gt;&lt;property id=&quot;20307&quot; value=&quot;330&quot;/&gt;&lt;/object&gt;&lt;object type=&quot;3&quot; unique_id=&quot;10058&quot;&gt;&lt;property id=&quot;20148&quot; value=&quot;5&quot;/&gt;&lt;property id=&quot;20300&quot; value=&quot;Slide 59&quot;/&gt;&lt;property id=&quot;20307&quot; value=&quot;329&quot;/&gt;&lt;/object&gt;&lt;object type=&quot;3&quot; unique_id=&quot;10059&quot;&gt;&lt;property id=&quot;20148&quot; value=&quot;5&quot;/&gt;&lt;property id=&quot;20300&quot; value=&quot;Slide 60 - &amp;quot;Discussion&amp;quot;&quot;/&gt;&lt;property id=&quot;20307&quot; value=&quot;331&quot;/&gt;&lt;/object&gt;&lt;object type=&quot;3&quot; unique_id=&quot;10060&quot;&gt;&lt;property id=&quot;20148&quot; value=&quot;5&quot;/&gt;&lt;property id=&quot;20300&quot; value=&quot;Slide 61&quot;/&gt;&lt;property id=&quot;20307&quot; value=&quot;332&quot;/&gt;&lt;/object&gt;&lt;object type=&quot;3&quot; unique_id=&quot;10061&quot;&gt;&lt;property id=&quot;20148&quot; value=&quot;5&quot;/&gt;&lt;property id=&quot;20300&quot; value=&quot;Slide 62&quot;/&gt;&lt;property id=&quot;20307&quot; value=&quot;333&quot;/&gt;&lt;/object&gt;&lt;object type=&quot;3&quot; unique_id=&quot;10062&quot;&gt;&lt;property id=&quot;20148&quot; value=&quot;5&quot;/&gt;&lt;property id=&quot;20300&quot; value=&quot;Slide 63 - &amp;quot;Discussion&amp;quot;&quot;/&gt;&lt;property id=&quot;20307&quot; value=&quot;334&quot;/&gt;&lt;/object&gt;&lt;object type=&quot;3&quot; unique_id=&quot;10063&quot;&gt;&lt;property id=&quot;20148&quot; value=&quot;5&quot;/&gt;&lt;property id=&quot;20300&quot; value=&quot;Slide 64 - &amp;quot;Inheritance and Static Functions &amp;quot;&quot;/&gt;&lt;property id=&quot;20307&quot; value=&quot;338&quot;/&gt;&lt;/object&gt;&lt;object type=&quot;3&quot; unique_id=&quot;10064&quot;&gt;&lt;property id=&quot;20148&quot; value=&quot;5&quot;/&gt;&lt;property id=&quot;20300&quot; value=&quot;Slide 65 - &amp;quot;Abstract Class&amp;quot;&quot;/&gt;&lt;property id=&quot;20307&quot; value=&quot;335&quot;/&gt;&lt;/object&gt;&lt;object type=&quot;3&quot; unique_id=&quot;10065&quot;&gt;&lt;property id=&quot;20148&quot; value=&quot;5&quot;/&gt;&lt;property id=&quot;20300&quot; value=&quot;Slide 66 - &amp;quot; Characteristics of Abstract Class &amp;quot;&quot;/&gt;&lt;property id=&quot;20307&quot; value=&quot;339&quot;/&gt;&lt;/object&gt;&lt;object type=&quot;3&quot; unique_id=&quot;10066&quot;&gt;&lt;property id=&quot;20148&quot; value=&quot;5&quot;/&gt;&lt;property id=&quot;20300&quot; value=&quot;Slide 67 - &amp;quot; Pure Virtual Functions &amp;quot;&quot;/&gt;&lt;property id=&quot;20307&quot; value=&quot;340&quot;/&gt;&lt;/object&gt;&lt;object type=&quot;3&quot; unique_id=&quot;10067&quot;&gt;&lt;property id=&quot;20148&quot; value=&quot;5&quot;/&gt;&lt;property id=&quot;20300&quot; value=&quot;Slide 68&quot;/&gt;&lt;property id=&quot;20307&quot; value=&quot;341&quot;/&gt;&lt;/object&gt;&lt;object type=&quot;3&quot; unique_id=&quot;10068&quot;&gt;&lt;property id=&quot;20148&quot; value=&quot;5&quot;/&gt;&lt;property id=&quot;20300&quot; value=&quot;Slide 69 - &amp;quot;Note:&amp;quot;&quot;/&gt;&lt;property id=&quot;20307&quot; value=&quot;342&quot;/&gt;&lt;/object&gt;&lt;object type=&quot;3&quot; unique_id=&quot;10069&quot;&gt;&lt;property id=&quot;20148&quot; value=&quot;5&quot;/&gt;&lt;property id=&quot;20300&quot; value=&quot;Slide 70 - &amp;quot;Thanks&amp;quot;&quot;/&gt;&lt;property id=&quot;20307&quot; value=&quot;343&quot;/&gt;&lt;/object&gt;&lt;object type=&quot;3&quot; unique_id=&quot;10967&quot;&gt;&lt;property id=&quot;20148&quot; value=&quot;5&quot;/&gt;&lt;property id=&quot;20300&quot; value=&quot;Slide 22 - &amp;quot;Thanks&amp;quot;&quot;/&gt;&lt;property id=&quot;20307&quot; value=&quot;380&quot;/&gt;&lt;/object&gt;&lt;object type=&quot;3&quot; unique_id=&quot;10968&quot;&gt;&lt;property id=&quot;20148&quot; value=&quot;5&quot;/&gt;&lt;property id=&quot;20300&quot; value=&quot;Slide 23 - &amp;quot;Types of Inheritance&amp;quot;&quot;/&gt;&lt;property id=&quot;20307&quot; value=&quot;381&quot;/&gt;&lt;/object&gt;&lt;object type=&quot;3&quot; unique_id=&quot;10969&quot;&gt;&lt;property id=&quot;20148&quot; value=&quot;5&quot;/&gt;&lt;property id=&quot;20300&quot; value=&quot;Slide 44 - &amp;quot;Constructors and Destructors in Base and Derived Classes&amp;quot;&quot;/&gt;&lt;property id=&quot;20307&quot; value=&quot;382&quot;/&gt;&lt;/object&gt;&lt;/object&gt;&lt;object type=&quot;8&quot; unique_id=&quot;10138&quot;&gt;&lt;/object&gt;&lt;/object&gt;&lt;/database&gt;"/>
  <p:tag name="SECTOMILLISECCONVERTED" val="1"/>
</p:tagLst>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2839</TotalTime>
  <Words>3997</Words>
  <Application>Microsoft Office PowerPoint</Application>
  <PresentationFormat>On-screen Show (4:3)</PresentationFormat>
  <Paragraphs>847</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UTA018 Inheritance</vt:lpstr>
      <vt:lpstr>Inheritance</vt:lpstr>
      <vt:lpstr>Inheritance (Cont…)</vt:lpstr>
      <vt:lpstr>Example: Insect Taxonomy</vt:lpstr>
      <vt:lpstr>The "is a" Relationship</vt:lpstr>
      <vt:lpstr>Base Class access control</vt:lpstr>
      <vt:lpstr>Protected Members and Class Access</vt:lpstr>
      <vt:lpstr>Class Access Specifiers</vt:lpstr>
      <vt:lpstr>Syntax</vt:lpstr>
      <vt:lpstr>Slide 10</vt:lpstr>
      <vt:lpstr>Observations</vt:lpstr>
      <vt:lpstr>Observations (Cont…)</vt:lpstr>
      <vt:lpstr>Accessibility in Public Inheritance</vt:lpstr>
      <vt:lpstr>Accessibility in Protected Inheritance</vt:lpstr>
      <vt:lpstr>Accessibility in Private Inheritance</vt:lpstr>
      <vt:lpstr>Inheritance vs. Access </vt:lpstr>
      <vt:lpstr>Inheritance vs. Access</vt:lpstr>
      <vt:lpstr>Inheritance vs. Access</vt:lpstr>
      <vt:lpstr>Inheritance vs. Access</vt:lpstr>
      <vt:lpstr>What Does a Child Have?</vt:lpstr>
      <vt:lpstr>Types of Inheritance</vt:lpstr>
      <vt:lpstr>Thanks</vt:lpstr>
      <vt:lpstr>Types of Inheritance</vt:lpstr>
      <vt:lpstr>Single Inheritance</vt:lpstr>
      <vt:lpstr>Single Inheritance Syntax</vt:lpstr>
      <vt:lpstr>Single Inheritance Example</vt:lpstr>
      <vt:lpstr>Slide 27</vt:lpstr>
      <vt:lpstr>Slide 28</vt:lpstr>
      <vt:lpstr>Multiple Inheritance</vt:lpstr>
      <vt:lpstr>Syntax </vt:lpstr>
      <vt:lpstr>Inheriting Multiple Base Classes</vt:lpstr>
      <vt:lpstr>Slide 32</vt:lpstr>
      <vt:lpstr>Multilevel Inheritance</vt:lpstr>
      <vt:lpstr>Syntax</vt:lpstr>
      <vt:lpstr>Multi-level Inheritance</vt:lpstr>
      <vt:lpstr>Hierarchical Inheritance</vt:lpstr>
      <vt:lpstr>Hierarchical Inheritance</vt:lpstr>
      <vt:lpstr>Hierarchical Inheritance </vt:lpstr>
      <vt:lpstr>Slide 39</vt:lpstr>
      <vt:lpstr>Hybrid Inheritance</vt:lpstr>
      <vt:lpstr>Syntax</vt:lpstr>
      <vt:lpstr>Slide 42</vt:lpstr>
      <vt:lpstr>Thanks</vt:lpstr>
      <vt:lpstr>Constructors and Destructors in Base and Derived Classes</vt:lpstr>
      <vt:lpstr>Slide 45</vt:lpstr>
      <vt:lpstr>Constructors and Destructors with Multiple Base Classes </vt:lpstr>
      <vt:lpstr>Slide 47</vt:lpstr>
      <vt:lpstr>Slide 48</vt:lpstr>
      <vt:lpstr>Passing Arguments to  Base Class Constructor</vt:lpstr>
      <vt:lpstr> Order of Constructor Call </vt:lpstr>
      <vt:lpstr>Slide 51</vt:lpstr>
      <vt:lpstr>Slide 52</vt:lpstr>
      <vt:lpstr> Here’s what actually happens when base is instantiated: </vt:lpstr>
      <vt:lpstr>Here’s what actually happens when derived is instantiated: </vt:lpstr>
      <vt:lpstr>Points to note</vt:lpstr>
      <vt:lpstr> Why is Base class Constructor called inside Derived class? </vt:lpstr>
      <vt:lpstr>Slide 57</vt:lpstr>
      <vt:lpstr>Discussion</vt:lpstr>
      <vt:lpstr>Slide 59</vt:lpstr>
      <vt:lpstr>Discussion</vt:lpstr>
      <vt:lpstr>Slide 61</vt:lpstr>
      <vt:lpstr>Slide 62</vt:lpstr>
      <vt:lpstr>Discussion</vt:lpstr>
      <vt:lpstr>Inheritance and Static Functions </vt:lpstr>
      <vt:lpstr>Abstract Class</vt:lpstr>
      <vt:lpstr> Characteristics of Abstract Class </vt:lpstr>
      <vt:lpstr> Pure Virtual Functions </vt:lpstr>
      <vt:lpstr>Slide 68</vt:lpstr>
      <vt:lpstr>Note:</vt:lpstr>
      <vt:lpstr>Thanks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jcole</dc:creator>
  <cp:lastModifiedBy>NAL-128</cp:lastModifiedBy>
  <cp:revision>68</cp:revision>
  <dcterms:created xsi:type="dcterms:W3CDTF">2014-04-16T19:04:37Z</dcterms:created>
  <dcterms:modified xsi:type="dcterms:W3CDTF">2019-02-02T14:29:53Z</dcterms:modified>
</cp:coreProperties>
</file>