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51" r:id="rId4"/>
    <p:sldId id="398" r:id="rId5"/>
    <p:sldId id="349" r:id="rId6"/>
    <p:sldId id="399" r:id="rId7"/>
    <p:sldId id="400" r:id="rId8"/>
    <p:sldId id="402" r:id="rId9"/>
    <p:sldId id="350" r:id="rId10"/>
    <p:sldId id="403" r:id="rId11"/>
    <p:sldId id="406" r:id="rId12"/>
    <p:sldId id="315" r:id="rId13"/>
    <p:sldId id="393" r:id="rId14"/>
    <p:sldId id="394" r:id="rId15"/>
    <p:sldId id="395" r:id="rId16"/>
    <p:sldId id="397" r:id="rId17"/>
    <p:sldId id="358" r:id="rId18"/>
    <p:sldId id="359" r:id="rId19"/>
    <p:sldId id="360" r:id="rId20"/>
    <p:sldId id="407" r:id="rId21"/>
    <p:sldId id="408" r:id="rId22"/>
    <p:sldId id="409" r:id="rId23"/>
    <p:sldId id="410" r:id="rId24"/>
    <p:sldId id="411" r:id="rId25"/>
    <p:sldId id="412" r:id="rId26"/>
    <p:sldId id="428" r:id="rId27"/>
    <p:sldId id="436" r:id="rId28"/>
    <p:sldId id="437" r:id="rId29"/>
    <p:sldId id="361" r:id="rId30"/>
    <p:sldId id="363" r:id="rId31"/>
    <p:sldId id="371" r:id="rId32"/>
    <p:sldId id="372" r:id="rId33"/>
    <p:sldId id="373" r:id="rId34"/>
    <p:sldId id="374" r:id="rId35"/>
    <p:sldId id="375" r:id="rId36"/>
    <p:sldId id="438" r:id="rId37"/>
    <p:sldId id="479" r:id="rId38"/>
    <p:sldId id="449" r:id="rId39"/>
    <p:sldId id="450" r:id="rId40"/>
    <p:sldId id="453" r:id="rId41"/>
    <p:sldId id="480" r:id="rId42"/>
    <p:sldId id="455" r:id="rId43"/>
    <p:sldId id="457" r:id="rId44"/>
    <p:sldId id="458" r:id="rId45"/>
    <p:sldId id="459" r:id="rId46"/>
    <p:sldId id="460" r:id="rId47"/>
    <p:sldId id="461" r:id="rId48"/>
    <p:sldId id="465" r:id="rId49"/>
    <p:sldId id="466" r:id="rId50"/>
    <p:sldId id="481" r:id="rId51"/>
    <p:sldId id="467" r:id="rId52"/>
    <p:sldId id="469" r:id="rId53"/>
    <p:sldId id="472" r:id="rId54"/>
    <p:sldId id="473" r:id="rId55"/>
    <p:sldId id="482" r:id="rId56"/>
    <p:sldId id="477" r:id="rId57"/>
    <p:sldId id="41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9248D-33D5-4E41-AD87-C20035705F19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0166D-7B3D-4948-B05B-C58E00A7D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796ED0-A95F-4C0B-83AA-0F1CF5662960}" type="slidenum">
              <a:rPr lang="en-CA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DEF8-E0CE-4C4E-82F6-C568EA0DF8BA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C8E8-077D-4BA9-A11A-C6A16B13D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057399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2-3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C++ Basic Constructs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0" name="Picture 2" descr="Image result for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505200"/>
            <a:ext cx="2590800" cy="291249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Prompting for Input: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cout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Always "prompt" user for input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&lt;&lt; "Enter number of dragons: ";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&gt;&gt;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numOfDragons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 no "\n"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Prompt "waits" on same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 for keyboard input as follows:</a:t>
            </a:r>
          </a:p>
          <a:p>
            <a:pPr lvl="2">
              <a:lnSpc>
                <a:spcPct val="90000"/>
              </a:lnSpc>
              <a:buFont typeface="Symbol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Enter number of dragons: ____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Underscore above denotes where keyboard entry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Namespaces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6538"/>
            <a:ext cx="8178800" cy="44370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Namespaces defined: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Collection of name definitions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now: interested in namespace "std"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all standard library definitions we need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namespace std;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Includes entire standard library of name definitions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include 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&gt;using std::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	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std::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specify just the objects we want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C++ Tokens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15400" cy="762000"/>
          </a:xfrm>
        </p:spPr>
        <p:txBody>
          <a:bodyPr>
            <a:normAutofit lnSpcReduction="10000"/>
          </a:bodyPr>
          <a:lstStyle/>
          <a:p>
            <a:pPr algn="just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Tokens are the minimal chunk of program that have meaning to the compiler – the smallest meaningful symbols in the language.</a:t>
            </a:r>
          </a:p>
          <a:p>
            <a:pPr algn="just" eaLnBrk="1" hangingPunct="1"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C++ Tokens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68775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C++ Keywords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970" name="Picture 2" descr="Image result for C++ keywor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776165" cy="5029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C++ Identifiers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names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identifier can consist of alphabets, digits and/or underscores.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must not start with a digit.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is case sensitive i.e., upper case and lower case letters are considered differently.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should not be a reserved word/ declared keyword.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C++ Identifiers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7732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C++ Variables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memory location to store data for a program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declare all data before use in program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10" name="AutoShape 2" descr="Image result for types of operato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12" name="AutoShape 4" descr="Image result for types of operato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14" name="AutoShape 6" descr="Image result for types of operato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Simple Data Types (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1 of 2)</a:t>
            </a:r>
          </a:p>
        </p:txBody>
      </p:sp>
      <p:pic>
        <p:nvPicPr>
          <p:cNvPr id="1187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818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Simple Data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Types: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2 of 2)</a:t>
            </a:r>
          </a:p>
        </p:txBody>
      </p:sp>
      <p:pic>
        <p:nvPicPr>
          <p:cNvPr id="59396" name="Picture 4" descr="C:\WINDOWS\Desktop\Oh_type\sacitch_C++_ppt\gif\savitchc01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862206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 Input and Output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Tokens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Casting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Structures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Literal Data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49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Literals</a:t>
            </a:r>
          </a:p>
          <a:p>
            <a:pPr lvl="1">
              <a:tabLst>
                <a:tab pos="3149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2">
              <a:tabLst>
                <a:tab pos="314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	// Literal constant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tabLst>
                <a:tab pos="314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5.75	// Literal constant double</a:t>
            </a:r>
          </a:p>
          <a:p>
            <a:pPr lvl="2">
              <a:tabLst>
                <a:tab pos="3149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‘Z’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 Literal constant char</a:t>
            </a:r>
          </a:p>
          <a:p>
            <a:pPr lvl="2">
              <a:tabLst>
                <a:tab pos="31496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"Hello World"	// Literal constant string</a:t>
            </a:r>
          </a:p>
          <a:p>
            <a:pPr>
              <a:spcBef>
                <a:spcPct val="50000"/>
              </a:spcBef>
              <a:tabLst>
                <a:tab pos="3149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Cannot change values during execution</a:t>
            </a:r>
          </a:p>
          <a:p>
            <a:pPr>
              <a:spcBef>
                <a:spcPct val="50000"/>
              </a:spcBef>
              <a:tabLst>
                <a:tab pos="31496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"literals" because you "literally typed"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them in your program!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Escape Sequences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"Extend" character set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Backslash, \  preceding a character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Instructs compiler: a special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escape character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is coming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Following character treated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"escape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sequence 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7696200" cy="545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Escape Sequences (1 of 2)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Escape Sequences (2 of 2)</a:t>
            </a:r>
          </a:p>
        </p:txBody>
      </p:sp>
      <p:pic>
        <p:nvPicPr>
          <p:cNvPr id="66564" name="Picture 4" descr="C:\WINDOWS\Desktop\Oh_type\sacitch_C++_ppt\gif\savitchc01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6705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Naming your constants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Literal constants are "OK", but provide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little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meaning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named constants instead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Meaningful name to represent data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NUMBER_OF_STUDENTS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24;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Called a "declared constant" or "named constant"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use it’s name wherever needed in program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C++ Constants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Usage of Named Constant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63747"/>
            <a:ext cx="8689100" cy="549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Types of Operators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Precedence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Arithmetic before logical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+ 1 &gt; 2 || x + 1 &lt; -3 means: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 + 1) &gt; 2  || (x + 1) &lt; -3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Short-circuit evaluation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 &gt;= 0) &amp;&amp; (y &gt; 1)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careful with increment operators!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 &gt; 1) &amp;&amp; (y++)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Integers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non-zero values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Zero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false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 Casting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Assigning Data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Initializing data in declaration statement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Assigning data during execution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(left-side) &amp;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(right-side)</a:t>
            </a:r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Lvalues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must be variables</a:t>
            </a:r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Rvalues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any expression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distance = rate * time;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"distance"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"rate * time"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Console Input and Output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Data Assignment Rules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Compatibility of Data Assignments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mismatches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 Rule: Cannot place value of one type into variable of another type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2.99;	// 2 is assigned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integer part "fits", so that’s all that goes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Called "implicit" or "automatic type conversion"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Literals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2, 5.75,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‘Z’,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"Hello World"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Considered "constants": can’t change in program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Arithmetic Precision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Precision of Calculations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VERY important consideration!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Expressions in C++ might not evaluate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you’d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"expect"!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"Highest-order operand" determines type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of arithmetic "precision" performed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Common pitfall!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Arithmetic Precision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17 / 5  evaluates to 3 in C++!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Both operands are integers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Integer division is performed!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17.0 / 5 equals 3.4 in C++!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Highest-order operand is "double type"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Double "precision" division is performed!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intVar1 =1, intVar2=2;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intVar1 / intVar2;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Performs integer division!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Result: 0!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Individual Arithmetic Precision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Calculations done "one-by-one"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/ 2 / 3.0 / 4  performs 3 separate divisions.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1 / 2    equals 0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 / 3.0 equals 0.0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0.0 / 4 equals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0.0 !!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not necessarily sufficient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 just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"one operand" in a large expression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keep in mind all individual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calculations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be performed during evaluation!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Type Casting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Casting for Variables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add ".0" to literals to force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precision arithmetic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but what about variables?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can’t use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myInt.0" 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Type Casting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Implicit—also called "Automatic"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Done FOR you, automatically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17 / 5.5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expression causes an "implicit type cast"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take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place, casting the 17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17.0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Explicit type conversion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Programmer specifies conversion with cast operator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(double)17 / 5.5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Same expression as above, using explicit cast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(double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myDouble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More typical use; cast operator on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Structures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Control Structures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2820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267200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Branching Mechanisms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if-else statements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Choice of two alternate statements based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on condition expression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if (hrs &gt; 40)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grossPay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rate*40 + 1.5*rate*(hrs-40);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else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grossPay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rate*hrs;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886200"/>
            <a:ext cx="6629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if-else Statement Syntax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Formal syntax: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(&lt;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boolean_expression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yes_statement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no_statement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7620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Console Input / Output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I/O objects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Defined in the C++ library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called 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Must have these lines (called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pre-processor directives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near start of file: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Tells C++ to use appropriate library so we can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the I/O objects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Common Pitfalls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Operator "=" vs. operator "=="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means "assignment" (=)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means "equality" (==)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VERY different in C++!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if (x = 12)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Note operator used!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Do_Something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else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Do_Something_Else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4114800"/>
            <a:ext cx="6629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Conditional Operator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called "ternary operator"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embedded conditional in expression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Essentially "shorthand if-else" operator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(n1 &gt; n2)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max = n1;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max = n2;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written: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 = (n1 &gt; n2) ?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n2;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"?" and ":" form this "ternary"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3429000"/>
            <a:ext cx="64770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5257800"/>
            <a:ext cx="6477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Nested Statements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if-else statements contain smaller statements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contain any statement at all, including another if-else stmt!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if (speed &gt; 55)</a:t>
            </a:r>
            <a:br>
              <a:rPr 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if (speed &gt; 80)</a:t>
            </a:r>
            <a:br>
              <a:rPr 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&lt;&lt; "You’re really speeding!";</a:t>
            </a:r>
            <a:br>
              <a:rPr 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else</a:t>
            </a:r>
            <a:br>
              <a:rPr 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&lt;&lt; "You’re speeding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.";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proper indenting!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3352800"/>
            <a:ext cx="7086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Multiway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if-else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2852" name="Picture 4" descr="C:\WINDOWS\Desktop\Oh_type\sacitch_C++_ppt\gif\savitchc02d_p6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494" y="1752600"/>
            <a:ext cx="910350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The switch Statement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new stmt for controlling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multiple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branches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Uses controlling expression which returns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type (true or false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switch Statement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4900" name="Picture 4" descr="C:\WINDOWS\Desktop\Oh_type\sacitch_C++_ppt\gif\savitchc02d_p6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8458200" cy="528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The switch Statement in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5924" name="Picture 4" descr="C:\WINDOWS\Desktop\Oh_type\sacitch_C++_ppt\gif\savitchc02d_p6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2917"/>
            <a:ext cx="8305800" cy="548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The switch: multiple case labels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55000" cy="44370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Execution "falls thru" until break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switch provides a "point of entry"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"A":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"a":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&lt;&lt; "Excellent: you got an "A"!\n";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break;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"B":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"b":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&lt;&lt; "Good: you got a "B"!\n";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break;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 multiple labels provide same "entry"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819400"/>
            <a:ext cx="7010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Loops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 Types of loops in C++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flexible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"restrictions"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do-while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Least flexible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Always executes loop body at least once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Natural "counting" loop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while Loops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2070" name="Picture 6" descr="savitchc02d_p69.gif   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00006" cy="50292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Console Output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539037" cy="399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" y="563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using Insertion Operator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172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Standard Output Stream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do-while Loop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4116" name="Picture 4" descr="C:\WINDOWS\Desktop\Oh_type\sacitch_C++_ppt\gif\savitchc02d_p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077200" cy="46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while Loop Example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count = 0;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//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Initialization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(count &lt; 3)		// Loop Condition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&lt;&lt; "Hi ";		// Loop Body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count++;			// Update expression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Loop body executes how many times?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391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do-while Loop Example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count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0;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//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Initialization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   		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&lt;&lt; "Hi ";	// Loop Body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count++;		// Update expression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while (count &lt; 3);	// Loop Condition</a:t>
            </a:r>
          </a:p>
          <a:p>
            <a:pPr lvl="1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 executes how many times?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do-while loops always execute body at least once!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600200"/>
            <a:ext cx="8077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for Loop Syntax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pPr>
              <a:buFont typeface="Symbol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Init_Action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Bool_Exp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Update_Action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Symbol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Body_Statement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buFont typeface="Symbol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Init_Action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Bool_Exp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Update_Action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Symbol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 typeface="Symbol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Body_Statements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352800"/>
            <a:ext cx="7772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for Loop Example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(count=0;count&lt;3;count++)   		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&lt;&lt; "Hi ";	// Loop Body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many times does loop body execute?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Initialization, loop condition and update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"built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into" the for-loop structure!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natural "counting"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24000"/>
            <a:ext cx="6629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Nested Loops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Recall: ANY valid C++ statements can be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inside body of loop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includes additional loop statements!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"nested loops"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Requires careful indenting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(outer=0; outer&lt;5; outer++)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for (inner=7; inner&gt;2; inner--)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&lt;&lt; outer &lt;&lt; inner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Notice no { } since each body is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886200"/>
            <a:ext cx="7010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The break and continue Statements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Flow of Control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Recall how loops provide "graceful" and clear flow of control in and out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RARE instances, can alter natural flow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break;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Forces loop to exit immediately.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continue;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Skips rest of loop body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statements violate natural flow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used when absolutely necessary!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Console Output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can be outputted?</a:t>
            </a:r>
          </a:p>
          <a:p>
            <a:pPr lvl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data can be outputted to display screen</a:t>
            </a:r>
          </a:p>
          <a:p>
            <a:pPr lvl="2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lvl="2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Constants</a:t>
            </a:r>
          </a:p>
          <a:p>
            <a:pPr lvl="2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Literals</a:t>
            </a:r>
          </a:p>
          <a:p>
            <a:pPr lvl="2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Expressions (which can include all of above)</a:t>
            </a:r>
          </a:p>
          <a:p>
            <a:pPr lvl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numberOfGames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&lt;&lt; " games played.";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values are outputted: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"value" of variable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numberOfGames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literal string " games played."</a:t>
            </a:r>
          </a:p>
          <a:p>
            <a:pPr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Cascading: multiple values in one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Separating Lines of Output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New lines in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Recall: "\n" is escape sequence for the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char "newline"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second method: object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endl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&lt;&lt; "Hello World\n";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Sends string "Hello World" to display, 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escape sequence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"\n", skipping to next line 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&lt;&lt; "Hello World" &lt;&lt;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Same result as above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Input Using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cin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input,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output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Differences: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"&gt;&gt;" (extraction operator) points opposite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Think of it as "pointing toward where the data goes"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name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used instead of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literals allowed for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input "to a variable"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&gt;&gt; num;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Waits on-screen for keyboard entry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entered at keyboard is "assigned" to num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Console Input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874" name="Picture 2" descr="extraction opera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205303" cy="33902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5638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 using Extraction Operator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172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Standard Input Stream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1054</Words>
  <Application>Microsoft Office PowerPoint</Application>
  <PresentationFormat>On-screen Show (4:3)</PresentationFormat>
  <Paragraphs>264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Lecture 2-3 C++ Basic Constructs</vt:lpstr>
      <vt:lpstr>Contents</vt:lpstr>
      <vt:lpstr>Console Input and Output</vt:lpstr>
      <vt:lpstr>Console Input / Output</vt:lpstr>
      <vt:lpstr>Console Output</vt:lpstr>
      <vt:lpstr>Console Output</vt:lpstr>
      <vt:lpstr>Separating Lines of Output</vt:lpstr>
      <vt:lpstr>Input Using cin</vt:lpstr>
      <vt:lpstr>Console Input</vt:lpstr>
      <vt:lpstr>Prompting for Input: cin and cout</vt:lpstr>
      <vt:lpstr>Namespaces</vt:lpstr>
      <vt:lpstr>C++ Tokens</vt:lpstr>
      <vt:lpstr>C++ Tokens</vt:lpstr>
      <vt:lpstr>C++ Keywords</vt:lpstr>
      <vt:lpstr>C++ Identifiers</vt:lpstr>
      <vt:lpstr>C++ Identifiers</vt:lpstr>
      <vt:lpstr>C++ Variables</vt:lpstr>
      <vt:lpstr>Simple Data Types (1 of 2)</vt:lpstr>
      <vt:lpstr>Simple Data Types:  (2 of 2)</vt:lpstr>
      <vt:lpstr>Literal Data</vt:lpstr>
      <vt:lpstr>Escape Sequences</vt:lpstr>
      <vt:lpstr>Some Escape Sequences (1 of 2)</vt:lpstr>
      <vt:lpstr>Some Escape Sequences (2 of 2)</vt:lpstr>
      <vt:lpstr>C++ Constants</vt:lpstr>
      <vt:lpstr>Usage of Named Constant</vt:lpstr>
      <vt:lpstr>Different Types of Operators</vt:lpstr>
      <vt:lpstr>Precedence Examples</vt:lpstr>
      <vt:lpstr>Type Casting</vt:lpstr>
      <vt:lpstr>Assigning Data</vt:lpstr>
      <vt:lpstr>Data Assignment Rules</vt:lpstr>
      <vt:lpstr>Arithmetic Precision</vt:lpstr>
      <vt:lpstr>Arithmetic Precision Examples</vt:lpstr>
      <vt:lpstr>Individual Arithmetic Precision </vt:lpstr>
      <vt:lpstr>Type Casting </vt:lpstr>
      <vt:lpstr>Type Casting </vt:lpstr>
      <vt:lpstr>Control Structures</vt:lpstr>
      <vt:lpstr>Control Structures</vt:lpstr>
      <vt:lpstr>Branching Mechanisms</vt:lpstr>
      <vt:lpstr>if-else Statement Syntax</vt:lpstr>
      <vt:lpstr>Common Pitfalls</vt:lpstr>
      <vt:lpstr>Conditional Operator</vt:lpstr>
      <vt:lpstr>Nested Statements</vt:lpstr>
      <vt:lpstr>Multiway if-else Example</vt:lpstr>
      <vt:lpstr>The switch Statement</vt:lpstr>
      <vt:lpstr>switch Statement Syntax</vt:lpstr>
      <vt:lpstr>The switch Statement in Action</vt:lpstr>
      <vt:lpstr>The switch: multiple case labels</vt:lpstr>
      <vt:lpstr>Loops</vt:lpstr>
      <vt:lpstr>while Loops Syntax</vt:lpstr>
      <vt:lpstr>do-while Loop Syntax</vt:lpstr>
      <vt:lpstr>while Loop Example</vt:lpstr>
      <vt:lpstr>do-while Loop Example</vt:lpstr>
      <vt:lpstr>for Loop Syntax</vt:lpstr>
      <vt:lpstr>for Loop Example</vt:lpstr>
      <vt:lpstr>Nested Loops</vt:lpstr>
      <vt:lpstr>The break and continue Statements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</dc:creator>
  <cp:lastModifiedBy>Hewlett Packard</cp:lastModifiedBy>
  <cp:revision>79</cp:revision>
  <dcterms:created xsi:type="dcterms:W3CDTF">2018-01-09T13:38:26Z</dcterms:created>
  <dcterms:modified xsi:type="dcterms:W3CDTF">2018-01-29T07:07:40Z</dcterms:modified>
</cp:coreProperties>
</file>