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4"/>
  </p:notesMasterIdLst>
  <p:sldIdLst>
    <p:sldId id="297" r:id="rId2"/>
    <p:sldId id="298" r:id="rId3"/>
    <p:sldId id="299" r:id="rId4"/>
    <p:sldId id="300" r:id="rId5"/>
    <p:sldId id="301" r:id="rId6"/>
    <p:sldId id="303" r:id="rId7"/>
    <p:sldId id="267" r:id="rId8"/>
    <p:sldId id="266" r:id="rId9"/>
    <p:sldId id="270" r:id="rId10"/>
    <p:sldId id="269" r:id="rId11"/>
    <p:sldId id="271" r:id="rId12"/>
    <p:sldId id="272" r:id="rId13"/>
    <p:sldId id="273" r:id="rId14"/>
    <p:sldId id="274" r:id="rId15"/>
    <p:sldId id="275" r:id="rId16"/>
    <p:sldId id="276" r:id="rId17"/>
    <p:sldId id="281" r:id="rId18"/>
    <p:sldId id="278" r:id="rId19"/>
    <p:sldId id="296" r:id="rId20"/>
    <p:sldId id="283" r:id="rId21"/>
    <p:sldId id="284" r:id="rId22"/>
    <p:sldId id="285" r:id="rId23"/>
    <p:sldId id="286" r:id="rId24"/>
    <p:sldId id="290" r:id="rId25"/>
    <p:sldId id="287" r:id="rId26"/>
    <p:sldId id="288" r:id="rId27"/>
    <p:sldId id="289" r:id="rId28"/>
    <p:sldId id="291" r:id="rId29"/>
    <p:sldId id="292" r:id="rId30"/>
    <p:sldId id="293" r:id="rId31"/>
    <p:sldId id="294" r:id="rId32"/>
    <p:sldId id="295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24" autoAdjust="0"/>
  </p:normalViewPr>
  <p:slideViewPr>
    <p:cSldViewPr>
      <p:cViewPr varScale="1">
        <p:scale>
          <a:sx n="69" d="100"/>
          <a:sy n="69" d="100"/>
        </p:scale>
        <p:origin x="-14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D0560-D1B9-48B2-8DDE-5A1FE39DA07E}" type="datetimeFigureOut">
              <a:rPr lang="en-US" smtClean="0"/>
              <a:t>3/24/2019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358DFB-92C1-410E-8736-6319E0E825C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3/24/2019</a:t>
            </a:r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 February2006</a:t>
            </a:r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D1FC415-7BDC-4E40-A65C-2283BD1B96E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3/24/2019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 February2006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C415-7BDC-4E40-A65C-2283BD1B96E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3/24/2019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 February2006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C415-7BDC-4E40-A65C-2283BD1B96E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3/24/2019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 February2006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C415-7BDC-4E40-A65C-2283BD1B96E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3/24/2019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IN" smtClean="0"/>
              <a:t>1 February2006</a:t>
            </a:r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D1FC415-7BDC-4E40-A65C-2283BD1B96E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3/24/2019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 February2006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C415-7BDC-4E40-A65C-2283BD1B96E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3/24/2019</a:t>
            </a: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 February2006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C415-7BDC-4E40-A65C-2283BD1B96E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3/24/2019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 February2006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C415-7BDC-4E40-A65C-2283BD1B96E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3/24/2019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 February2006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C415-7BDC-4E40-A65C-2283BD1B96E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3/24/2019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 February2006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C415-7BDC-4E40-A65C-2283BD1B96E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3/24/2019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IN" smtClean="0"/>
              <a:t>1 February2006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D1FC415-7BDC-4E40-A65C-2283BD1B96E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3/24/2019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IN" smtClean="0"/>
              <a:t>1 February2006</a:t>
            </a:r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D1FC415-7BDC-4E40-A65C-2283BD1B96E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Polymorphism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3/24/2019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r>
              <a:rPr lang="en-US">
                <a:solidFill>
                  <a:schemeClr val="bg2"/>
                </a:solidFill>
              </a:rPr>
              <a:t>- </a:t>
            </a:r>
            <a:fld id="{85C9673D-6743-472F-AB80-EB29425EDED3}" type="slidenum">
              <a:rPr lang="en-US">
                <a:solidFill>
                  <a:schemeClr val="bg2"/>
                </a:solidFill>
              </a:rPr>
              <a:pPr/>
              <a:t>1</a:t>
            </a:fld>
            <a:r>
              <a:rPr lang="en-US">
                <a:solidFill>
                  <a:schemeClr val="bg2"/>
                </a:solidFill>
              </a:rPr>
              <a:t> -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>
            <a:normAutofit fontScale="92500" lnSpcReduction="20000"/>
          </a:bodyPr>
          <a:lstStyle/>
          <a:p>
            <a:r>
              <a:rPr lang="en-US" b="1" i="1" dirty="0"/>
              <a:t>Polymorphism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Key issue…..</a:t>
            </a:r>
          </a:p>
          <a:p>
            <a:pPr lvl="2"/>
            <a:r>
              <a:rPr lang="en-US" sz="2400" dirty="0"/>
              <a:t>When to implement the action</a:t>
            </a:r>
          </a:p>
          <a:p>
            <a:pPr lvl="3"/>
            <a:r>
              <a:rPr lang="en-US" sz="2400" dirty="0"/>
              <a:t>Compile time</a:t>
            </a:r>
          </a:p>
          <a:p>
            <a:pPr lvl="4"/>
            <a:r>
              <a:rPr lang="en-US" sz="2400" i="1" dirty="0"/>
              <a:t>Early Binding</a:t>
            </a:r>
            <a:endParaRPr lang="en-US" sz="2400" dirty="0"/>
          </a:p>
          <a:p>
            <a:pPr lvl="4"/>
            <a:r>
              <a:rPr lang="en-US" sz="2400" dirty="0"/>
              <a:t>	Allows greater execution speed</a:t>
            </a:r>
          </a:p>
          <a:p>
            <a:pPr lvl="4"/>
            <a:r>
              <a:rPr lang="en-US" sz="2400" dirty="0"/>
              <a:t>	Achieved through optimized code</a:t>
            </a:r>
          </a:p>
          <a:p>
            <a:pPr lvl="3">
              <a:lnSpc>
                <a:spcPct val="190000"/>
              </a:lnSpc>
            </a:pPr>
            <a:r>
              <a:rPr lang="en-US" sz="2400" dirty="0"/>
              <a:t>Run time</a:t>
            </a:r>
          </a:p>
          <a:p>
            <a:pPr lvl="4"/>
            <a:r>
              <a:rPr lang="en-US" sz="2400" i="1" dirty="0"/>
              <a:t>Late Binding</a:t>
            </a:r>
            <a:endParaRPr lang="en-US" sz="2400" dirty="0"/>
          </a:p>
          <a:p>
            <a:pPr lvl="4"/>
            <a:r>
              <a:rPr lang="en-US" sz="2400" dirty="0"/>
              <a:t>	Allows for greater flexibility</a:t>
            </a:r>
          </a:p>
          <a:p>
            <a:pPr lvl="4"/>
            <a:r>
              <a:rPr lang="en-US" sz="2400" dirty="0"/>
              <a:t>	Opportunity for abstraction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3/24/2019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C415-7BDC-4E40-A65C-2283BD1B96EB}" type="slidenum">
              <a:rPr lang="en-IN" smtClean="0"/>
              <a:pPr/>
              <a:t>10</a:t>
            </a:fld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943352" cy="45720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None/>
            </a:pPr>
            <a:r>
              <a:rPr lang="en-US" sz="2800" dirty="0" smtClean="0"/>
              <a:t>class </a:t>
            </a:r>
            <a:r>
              <a:rPr lang="en-US" sz="2800" dirty="0" smtClean="0"/>
              <a:t>base {</a:t>
            </a:r>
          </a:p>
          <a:p>
            <a:pPr marL="514350" indent="-514350">
              <a:spcBef>
                <a:spcPts val="0"/>
              </a:spcBef>
              <a:buNone/>
              <a:tabLst>
                <a:tab pos="808038" algn="l"/>
              </a:tabLst>
            </a:pPr>
            <a:r>
              <a:rPr lang="en-US" sz="2800" dirty="0" smtClean="0"/>
              <a:t> 	public:</a:t>
            </a:r>
          </a:p>
          <a:p>
            <a:pPr marL="514350" indent="-514350">
              <a:spcBef>
                <a:spcPts val="0"/>
              </a:spcBef>
              <a:buNone/>
            </a:pPr>
            <a:r>
              <a:rPr lang="en-US" sz="2800" dirty="0" smtClean="0"/>
              <a:t>        void show()</a:t>
            </a:r>
          </a:p>
          <a:p>
            <a:pPr marL="514350" indent="-514350">
              <a:spcBef>
                <a:spcPts val="0"/>
              </a:spcBef>
              <a:buNone/>
            </a:pPr>
            <a:r>
              <a:rPr lang="en-US" sz="2800" dirty="0" smtClean="0"/>
              <a:t>        {    </a:t>
            </a:r>
            <a:r>
              <a:rPr lang="en-US" sz="2800" dirty="0" err="1" smtClean="0"/>
              <a:t>cout</a:t>
            </a:r>
            <a:r>
              <a:rPr lang="en-US" sz="2800" dirty="0" smtClean="0"/>
              <a:t> &lt;&lt; "base\n"; </a:t>
            </a:r>
            <a:r>
              <a:rPr lang="en-US" sz="2800" dirty="0" smtClean="0"/>
              <a:t>}};</a:t>
            </a:r>
            <a:endParaRPr lang="en-US" sz="2800" dirty="0" smtClean="0"/>
          </a:p>
          <a:p>
            <a:pPr marL="514350" indent="-514350">
              <a:spcBef>
                <a:spcPts val="0"/>
              </a:spcBef>
              <a:buNone/>
            </a:pPr>
            <a:r>
              <a:rPr lang="en-US" sz="2800" dirty="0" smtClean="0"/>
              <a:t>class derived : public base {</a:t>
            </a:r>
          </a:p>
          <a:p>
            <a:pPr marL="514350" indent="-514350">
              <a:spcBef>
                <a:spcPts val="0"/>
              </a:spcBef>
              <a:buNone/>
              <a:tabLst>
                <a:tab pos="808038" algn="l"/>
              </a:tabLst>
            </a:pPr>
            <a:r>
              <a:rPr lang="en-US" sz="2800" dirty="0" smtClean="0"/>
              <a:t> 	public:</a:t>
            </a:r>
          </a:p>
          <a:p>
            <a:pPr marL="514350" indent="-514350">
              <a:spcBef>
                <a:spcPts val="0"/>
              </a:spcBef>
              <a:buNone/>
            </a:pPr>
            <a:r>
              <a:rPr lang="en-US" sz="2800" dirty="0" smtClean="0"/>
              <a:t>        void show()</a:t>
            </a:r>
          </a:p>
          <a:p>
            <a:pPr marL="514350" indent="-514350">
              <a:spcBef>
                <a:spcPts val="0"/>
              </a:spcBef>
              <a:buNone/>
            </a:pPr>
            <a:r>
              <a:rPr lang="en-US" sz="2800" dirty="0" smtClean="0"/>
              <a:t>        {   </a:t>
            </a:r>
            <a:r>
              <a:rPr lang="en-US" sz="2800" dirty="0" err="1" smtClean="0"/>
              <a:t>cout</a:t>
            </a:r>
            <a:r>
              <a:rPr lang="en-US" sz="2800" dirty="0" smtClean="0"/>
              <a:t> </a:t>
            </a:r>
            <a:r>
              <a:rPr lang="en-US" sz="2800" dirty="0" smtClean="0"/>
              <a:t>&lt;"</a:t>
            </a:r>
            <a:r>
              <a:rPr lang="en-US" sz="2800" dirty="0" smtClean="0"/>
              <a:t>derived\n"; </a:t>
            </a:r>
            <a:r>
              <a:rPr lang="en-US" sz="2800" dirty="0" smtClean="0"/>
              <a:t>}};</a:t>
            </a:r>
            <a:endParaRPr lang="en-US" sz="28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00628" y="1571612"/>
            <a:ext cx="3962842" cy="43924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main()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    base b1;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b1.show();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base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derived d1;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d1.show();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derived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base *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pb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&amp;b1;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pb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-&gt;show();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base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pb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&amp;d1;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pb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-&gt;show();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base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46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Virtual Functions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3/24/2019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C415-7BDC-4E40-A65C-2283BD1B96EB}" type="slidenum">
              <a:rPr lang="en-IN" smtClean="0"/>
              <a:pPr/>
              <a:t>11</a:t>
            </a:fld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2400"/>
              </a:spcBef>
            </a:pPr>
            <a:r>
              <a:rPr lang="en-IN" dirty="0" smtClean="0"/>
              <a:t>A member function declared within a base class are redefined by a derived class. (</a:t>
            </a:r>
            <a:r>
              <a:rPr lang="en-IN" b="1" dirty="0" smtClean="0"/>
              <a:t>Overriding</a:t>
            </a:r>
            <a:r>
              <a:rPr lang="en-IN" dirty="0" smtClean="0"/>
              <a:t>)</a:t>
            </a:r>
          </a:p>
          <a:p>
            <a:pPr algn="just">
              <a:spcBef>
                <a:spcPts val="2400"/>
              </a:spcBef>
            </a:pPr>
            <a:r>
              <a:rPr lang="en-IN" dirty="0" smtClean="0"/>
              <a:t>Implement the "one interface, multiple methods" philosophy that underlies polymorphism.</a:t>
            </a:r>
          </a:p>
          <a:p>
            <a:pPr algn="just">
              <a:spcBef>
                <a:spcPts val="2400"/>
              </a:spcBef>
            </a:pPr>
            <a:r>
              <a:rPr lang="en-IN" dirty="0" smtClean="0"/>
              <a:t>The keyword virtual is used to designate a member function as virtual.</a:t>
            </a:r>
          </a:p>
          <a:p>
            <a:pPr algn="just">
              <a:spcBef>
                <a:spcPts val="2400"/>
              </a:spcBef>
            </a:pPr>
            <a:r>
              <a:rPr lang="en-IN" dirty="0" smtClean="0"/>
              <a:t>Support run-time polymorphism with the help of base class pointers.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Contd…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3/24/2019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C415-7BDC-4E40-A65C-2283BD1B96EB}" type="slidenum">
              <a:rPr lang="en-IN" smtClean="0"/>
              <a:pPr/>
              <a:t>12</a:t>
            </a:fld>
            <a:endParaRPr lang="en-IN"/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just">
              <a:spcBef>
                <a:spcPts val="600"/>
              </a:spcBef>
            </a:pPr>
            <a:r>
              <a:rPr lang="en-US" dirty="0" smtClean="0"/>
              <a:t>While redefining a virtual function in a derived class,</a:t>
            </a:r>
          </a:p>
          <a:p>
            <a:pPr lvl="1" algn="just">
              <a:spcBef>
                <a:spcPts val="600"/>
              </a:spcBef>
            </a:pPr>
            <a:r>
              <a:rPr lang="en-US" sz="3200" dirty="0" smtClean="0"/>
              <a:t>The function signature must match the original function present in the base class.</a:t>
            </a:r>
          </a:p>
          <a:p>
            <a:pPr lvl="1" algn="just">
              <a:spcBef>
                <a:spcPts val="600"/>
              </a:spcBef>
            </a:pPr>
            <a:r>
              <a:rPr lang="en-US" sz="3200" dirty="0" smtClean="0"/>
              <a:t>The keyword virtual is not needed (but can be specified).</a:t>
            </a:r>
          </a:p>
          <a:p>
            <a:pPr algn="just">
              <a:spcBef>
                <a:spcPts val="600"/>
              </a:spcBef>
            </a:pPr>
            <a:r>
              <a:rPr lang="en-US" dirty="0" smtClean="0"/>
              <a:t>The "virtual"-</a:t>
            </a:r>
            <a:r>
              <a:rPr lang="en-US" dirty="0" err="1" smtClean="0"/>
              <a:t>ity</a:t>
            </a:r>
            <a:r>
              <a:rPr lang="en-US" dirty="0" smtClean="0"/>
              <a:t> of the member function continues along the inheritance chain.</a:t>
            </a:r>
          </a:p>
          <a:p>
            <a:pPr algn="just">
              <a:spcBef>
                <a:spcPts val="600"/>
              </a:spcBef>
            </a:pPr>
            <a:r>
              <a:rPr lang="en-US" dirty="0" smtClean="0"/>
              <a:t>A class that contains a virtual function is referred to as a polymorphic 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1</a:t>
            </a:r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3/24/2019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C415-7BDC-4E40-A65C-2283BD1B96EB}" type="slidenum">
              <a:rPr lang="en-IN" smtClean="0"/>
              <a:pPr/>
              <a:t>13</a:t>
            </a:fld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0034" y="1428736"/>
            <a:ext cx="4086228" cy="45720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None/>
            </a:pPr>
            <a:r>
              <a:rPr lang="en-US" sz="2800" dirty="0" smtClean="0"/>
              <a:t>class </a:t>
            </a:r>
            <a:r>
              <a:rPr lang="en-US" sz="2800" dirty="0" smtClean="0"/>
              <a:t>base {</a:t>
            </a:r>
          </a:p>
          <a:p>
            <a:pPr marL="514350" indent="-514350">
              <a:spcBef>
                <a:spcPts val="0"/>
              </a:spcBef>
              <a:buNone/>
              <a:tabLst>
                <a:tab pos="808038" algn="l"/>
              </a:tabLst>
            </a:pPr>
            <a:r>
              <a:rPr lang="en-US" sz="2800" dirty="0" smtClean="0"/>
              <a:t> 	public:</a:t>
            </a:r>
          </a:p>
          <a:p>
            <a:pPr marL="514350" indent="-514350">
              <a:spcBef>
                <a:spcPts val="0"/>
              </a:spcBef>
              <a:buNone/>
            </a:pPr>
            <a:r>
              <a:rPr lang="en-US" sz="2800" dirty="0" smtClean="0"/>
              <a:t>        </a:t>
            </a:r>
            <a:r>
              <a:rPr lang="en-US" sz="2800" b="1" dirty="0" smtClean="0"/>
              <a:t>virtual</a:t>
            </a:r>
            <a:r>
              <a:rPr lang="en-US" sz="2800" dirty="0" smtClean="0"/>
              <a:t> void show()</a:t>
            </a:r>
          </a:p>
          <a:p>
            <a:pPr marL="514350" indent="-514350">
              <a:spcBef>
                <a:spcPts val="0"/>
              </a:spcBef>
              <a:buNone/>
            </a:pPr>
            <a:r>
              <a:rPr lang="en-US" sz="2800" dirty="0" smtClean="0"/>
              <a:t>        {    </a:t>
            </a:r>
            <a:r>
              <a:rPr lang="en-US" sz="2800" dirty="0" err="1" smtClean="0"/>
              <a:t>cout</a:t>
            </a:r>
            <a:r>
              <a:rPr lang="en-US" sz="2800" dirty="0" smtClean="0"/>
              <a:t> &lt;&lt; "base\n"; </a:t>
            </a:r>
            <a:r>
              <a:rPr lang="en-US" sz="2800" dirty="0" smtClean="0"/>
              <a:t>}};</a:t>
            </a:r>
            <a:endParaRPr lang="en-US" sz="2800" dirty="0" smtClean="0"/>
          </a:p>
          <a:p>
            <a:pPr marL="514350" indent="-514350">
              <a:spcBef>
                <a:spcPts val="0"/>
              </a:spcBef>
              <a:buNone/>
            </a:pPr>
            <a:r>
              <a:rPr lang="en-US" sz="2800" dirty="0" smtClean="0"/>
              <a:t>class derived : public base </a:t>
            </a:r>
            <a:r>
              <a:rPr lang="en-US" sz="2800" dirty="0" smtClean="0"/>
              <a:t>{ public</a:t>
            </a:r>
            <a:r>
              <a:rPr lang="en-US" sz="2800" dirty="0" smtClean="0"/>
              <a:t>:</a:t>
            </a:r>
          </a:p>
          <a:p>
            <a:pPr marL="514350" indent="-514350">
              <a:spcBef>
                <a:spcPts val="0"/>
              </a:spcBef>
              <a:buNone/>
            </a:pPr>
            <a:r>
              <a:rPr lang="en-US" sz="2800" dirty="0" smtClean="0"/>
              <a:t>  </a:t>
            </a:r>
            <a:r>
              <a:rPr lang="en-US" sz="2800" dirty="0" smtClean="0"/>
              <a:t>void </a:t>
            </a:r>
            <a:r>
              <a:rPr lang="en-US" sz="2800" dirty="0" smtClean="0"/>
              <a:t>show()</a:t>
            </a:r>
          </a:p>
          <a:p>
            <a:pPr marL="514350" indent="-514350">
              <a:spcBef>
                <a:spcPts val="0"/>
              </a:spcBef>
              <a:buNone/>
            </a:pPr>
            <a:r>
              <a:rPr lang="en-US" sz="2800" dirty="0" smtClean="0"/>
              <a:t>  </a:t>
            </a:r>
            <a:r>
              <a:rPr lang="en-US" sz="2800" dirty="0" smtClean="0"/>
              <a:t>{   </a:t>
            </a:r>
            <a:r>
              <a:rPr lang="en-US" sz="2800" dirty="0" err="1" smtClean="0"/>
              <a:t>cout</a:t>
            </a:r>
            <a:r>
              <a:rPr lang="en-US" sz="2800" dirty="0" smtClean="0"/>
              <a:t> </a:t>
            </a:r>
            <a:r>
              <a:rPr lang="en-US" sz="2800" dirty="0" smtClean="0"/>
              <a:t>&lt;&lt;"</a:t>
            </a:r>
            <a:r>
              <a:rPr lang="en-US" sz="2800" dirty="0" smtClean="0"/>
              <a:t>derived\n"; </a:t>
            </a:r>
            <a:r>
              <a:rPr lang="en-US" sz="2800" dirty="0" smtClean="0"/>
              <a:t>}};</a:t>
            </a:r>
            <a:endParaRPr lang="en-US" sz="28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24000" y="1340768"/>
            <a:ext cx="4105718" cy="43924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main()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   base b1;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b1.show();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base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derived d1;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d1.show();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derived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base *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pb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&amp;b1;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pb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-&gt;show();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base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pb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&amp;d1;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pb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-&gt;show();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derived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2</a:t>
            </a:r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3/24/2019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C415-7BDC-4E40-A65C-2283BD1B96EB}" type="slidenum">
              <a:rPr lang="en-IN" smtClean="0"/>
              <a:pPr/>
              <a:t>14</a:t>
            </a:fld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2000" y="1340768"/>
            <a:ext cx="5142942" cy="5256584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None/>
            </a:pPr>
            <a:r>
              <a:rPr lang="en-US" sz="2400" dirty="0" smtClean="0"/>
              <a:t>class </a:t>
            </a:r>
            <a:r>
              <a:rPr lang="en-US" sz="2400" dirty="0" smtClean="0"/>
              <a:t>base {</a:t>
            </a:r>
          </a:p>
          <a:p>
            <a:pPr marL="514350" indent="-514350">
              <a:spcBef>
                <a:spcPts val="0"/>
              </a:spcBef>
              <a:buNone/>
              <a:tabLst>
                <a:tab pos="808038" algn="l"/>
              </a:tabLst>
            </a:pPr>
            <a:r>
              <a:rPr lang="en-US" sz="2400" dirty="0" smtClean="0"/>
              <a:t> 	public:</a:t>
            </a:r>
          </a:p>
          <a:p>
            <a:pPr marL="514350" indent="-514350">
              <a:spcBef>
                <a:spcPts val="0"/>
              </a:spcBef>
              <a:buNone/>
            </a:pPr>
            <a:r>
              <a:rPr lang="en-US" sz="2400" dirty="0" smtClean="0"/>
              <a:t>        </a:t>
            </a:r>
            <a:r>
              <a:rPr lang="en-US" sz="2400" b="1" dirty="0" smtClean="0"/>
              <a:t>virtual</a:t>
            </a:r>
            <a:r>
              <a:rPr lang="en-US" sz="2400" dirty="0" smtClean="0"/>
              <a:t> void show()</a:t>
            </a:r>
          </a:p>
          <a:p>
            <a:pPr marL="514350" indent="-514350">
              <a:spcBef>
                <a:spcPts val="0"/>
              </a:spcBef>
              <a:buNone/>
            </a:pPr>
            <a:r>
              <a:rPr lang="en-US" sz="2400" dirty="0" smtClean="0"/>
              <a:t>        {    </a:t>
            </a:r>
            <a:r>
              <a:rPr lang="en-US" sz="2400" dirty="0" err="1" smtClean="0"/>
              <a:t>cout</a:t>
            </a:r>
            <a:r>
              <a:rPr lang="en-US" sz="2400" dirty="0" smtClean="0"/>
              <a:t> &lt;&lt; "base\n"; }   };</a:t>
            </a:r>
          </a:p>
          <a:p>
            <a:pPr marL="514350" indent="-514350">
              <a:spcBef>
                <a:spcPts val="0"/>
              </a:spcBef>
              <a:buNone/>
            </a:pPr>
            <a:r>
              <a:rPr lang="en-US" sz="2400" dirty="0" smtClean="0"/>
              <a:t>class d1 : public base {</a:t>
            </a:r>
          </a:p>
          <a:p>
            <a:pPr marL="514350" indent="-514350">
              <a:spcBef>
                <a:spcPts val="0"/>
              </a:spcBef>
              <a:buNone/>
              <a:tabLst>
                <a:tab pos="808038" algn="l"/>
              </a:tabLst>
            </a:pPr>
            <a:r>
              <a:rPr lang="en-US" sz="2400" dirty="0" smtClean="0"/>
              <a:t> 	public:</a:t>
            </a:r>
          </a:p>
          <a:p>
            <a:pPr marL="514350" indent="-514350">
              <a:spcBef>
                <a:spcPts val="0"/>
              </a:spcBef>
              <a:buNone/>
            </a:pPr>
            <a:r>
              <a:rPr lang="en-US" sz="2400" dirty="0" smtClean="0"/>
              <a:t>        void show()</a:t>
            </a:r>
          </a:p>
          <a:p>
            <a:pPr marL="514350" indent="-514350">
              <a:spcBef>
                <a:spcPts val="0"/>
              </a:spcBef>
              <a:buNone/>
            </a:pPr>
            <a:r>
              <a:rPr lang="en-US" sz="2400" dirty="0" smtClean="0"/>
              <a:t>        {   </a:t>
            </a:r>
            <a:r>
              <a:rPr lang="en-US" sz="2400" dirty="0" err="1" smtClean="0"/>
              <a:t>cout</a:t>
            </a:r>
            <a:r>
              <a:rPr lang="en-US" sz="2400" dirty="0" smtClean="0"/>
              <a:t> &lt;&lt; "derived – 1\n"; }   };</a:t>
            </a:r>
          </a:p>
          <a:p>
            <a:pPr marL="514350" indent="-514350">
              <a:spcBef>
                <a:spcPts val="0"/>
              </a:spcBef>
              <a:buNone/>
            </a:pPr>
            <a:r>
              <a:rPr lang="en-IN" sz="2400" dirty="0" smtClean="0"/>
              <a:t>class d2 : public base {</a:t>
            </a:r>
          </a:p>
          <a:p>
            <a:pPr marL="514350" indent="-514350">
              <a:spcBef>
                <a:spcPts val="0"/>
              </a:spcBef>
              <a:buNone/>
              <a:tabLst>
                <a:tab pos="811213" algn="l"/>
              </a:tabLst>
            </a:pPr>
            <a:r>
              <a:rPr lang="en-IN" sz="2400" dirty="0" smtClean="0"/>
              <a:t> 	public:</a:t>
            </a:r>
          </a:p>
          <a:p>
            <a:pPr marL="514350" indent="-514350">
              <a:spcBef>
                <a:spcPts val="0"/>
              </a:spcBef>
              <a:buNone/>
            </a:pPr>
            <a:r>
              <a:rPr lang="en-IN" sz="2400" dirty="0" smtClean="0"/>
              <a:t>        void show()</a:t>
            </a:r>
          </a:p>
          <a:p>
            <a:pPr marL="514350" indent="-514350">
              <a:spcBef>
                <a:spcPts val="0"/>
              </a:spcBef>
              <a:buNone/>
            </a:pPr>
            <a:r>
              <a:rPr lang="en-IN" sz="2400" dirty="0" smtClean="0"/>
              <a:t>       {    </a:t>
            </a:r>
            <a:r>
              <a:rPr lang="en-IN" sz="2400" dirty="0" err="1" smtClean="0"/>
              <a:t>cout</a:t>
            </a:r>
            <a:r>
              <a:rPr lang="en-IN" sz="2400" dirty="0" smtClean="0"/>
              <a:t> &lt;&lt; "derived – 2\n";   }   };</a:t>
            </a:r>
            <a:endParaRPr lang="en-US" sz="24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80112" y="1340768"/>
            <a:ext cx="3204000" cy="525658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514350" lvl="0" indent="-514350"/>
            <a:r>
              <a:rPr lang="en-US" sz="2800" dirty="0" err="1" smtClean="0"/>
              <a:t>int</a:t>
            </a:r>
            <a:r>
              <a:rPr lang="en-US" sz="2800" dirty="0" smtClean="0"/>
              <a:t> main()</a:t>
            </a:r>
          </a:p>
          <a:p>
            <a:pPr marL="514350" lvl="0" indent="-514350"/>
            <a:r>
              <a:rPr lang="en-US" sz="2800" dirty="0" smtClean="0"/>
              <a:t>{ base *</a:t>
            </a:r>
            <a:r>
              <a:rPr lang="en-US" sz="2800" dirty="0" err="1" smtClean="0"/>
              <a:t>pb</a:t>
            </a:r>
            <a:r>
              <a:rPr lang="en-US" sz="2800" dirty="0" smtClean="0"/>
              <a:t>;</a:t>
            </a:r>
          </a:p>
          <a:p>
            <a:pPr marL="514350" lvl="0" indent="-514350"/>
            <a:r>
              <a:rPr lang="en-US" sz="2800" dirty="0" smtClean="0"/>
              <a:t>   d1 od1;</a:t>
            </a:r>
          </a:p>
          <a:p>
            <a:pPr marL="514350" lvl="0" indent="-514350"/>
            <a:r>
              <a:rPr lang="en-US" sz="2800" dirty="0" smtClean="0"/>
              <a:t>   d2 od2;</a:t>
            </a:r>
          </a:p>
          <a:p>
            <a:pPr marL="514350" lvl="0" indent="-514350"/>
            <a:r>
              <a:rPr lang="en-US" sz="2800" dirty="0" smtClean="0"/>
              <a:t>   </a:t>
            </a:r>
            <a:r>
              <a:rPr lang="en-US" sz="2800" dirty="0" err="1" smtClean="0"/>
              <a:t>int</a:t>
            </a:r>
            <a:r>
              <a:rPr lang="en-US" sz="2800" dirty="0" smtClean="0"/>
              <a:t> n;</a:t>
            </a:r>
          </a:p>
          <a:p>
            <a:pPr marL="514350" lvl="0" indent="-514350"/>
            <a:r>
              <a:rPr lang="en-US" sz="2800" dirty="0" smtClean="0"/>
              <a:t>   </a:t>
            </a:r>
            <a:r>
              <a:rPr lang="en-US" sz="2800" dirty="0" err="1" smtClean="0"/>
              <a:t>cin</a:t>
            </a:r>
            <a:r>
              <a:rPr lang="en-US" sz="2800" dirty="0" smtClean="0"/>
              <a:t> &gt;&gt; n;</a:t>
            </a:r>
          </a:p>
          <a:p>
            <a:pPr marL="514350" lvl="0" indent="-514350"/>
            <a:r>
              <a:rPr lang="en-US" sz="2800" dirty="0" smtClean="0"/>
              <a:t>   if (n % 2)</a:t>
            </a:r>
          </a:p>
          <a:p>
            <a:pPr marL="514350" lvl="0" indent="-514350"/>
            <a:r>
              <a:rPr lang="en-US" sz="2800" dirty="0" smtClean="0"/>
              <a:t> 	      </a:t>
            </a:r>
            <a:r>
              <a:rPr lang="en-US" sz="2800" dirty="0" err="1" smtClean="0"/>
              <a:t>pb</a:t>
            </a:r>
            <a:r>
              <a:rPr lang="en-US" sz="2800" dirty="0" smtClean="0"/>
              <a:t> = &amp;od1;</a:t>
            </a:r>
          </a:p>
          <a:p>
            <a:pPr marL="514350" lvl="0" indent="-514350"/>
            <a:r>
              <a:rPr lang="en-US" sz="2800" dirty="0" smtClean="0"/>
              <a:t>   else</a:t>
            </a:r>
          </a:p>
          <a:p>
            <a:pPr marL="514350" lvl="0" indent="-514350"/>
            <a:r>
              <a:rPr lang="en-US" sz="2800" dirty="0" smtClean="0"/>
              <a:t> 	      </a:t>
            </a:r>
            <a:r>
              <a:rPr lang="en-US" sz="2800" dirty="0" err="1" smtClean="0"/>
              <a:t>pb</a:t>
            </a:r>
            <a:r>
              <a:rPr lang="en-US" sz="2800" dirty="0" smtClean="0"/>
              <a:t> = &amp;od2;</a:t>
            </a:r>
          </a:p>
          <a:p>
            <a:pPr marL="514350" lvl="0" indent="-514350"/>
            <a:r>
              <a:rPr lang="en-US" sz="2800" dirty="0" smtClean="0"/>
              <a:t>   </a:t>
            </a:r>
            <a:r>
              <a:rPr lang="en-US" sz="2800" dirty="0" err="1" smtClean="0"/>
              <a:t>pb</a:t>
            </a:r>
            <a:r>
              <a:rPr lang="en-US" sz="2800" dirty="0" smtClean="0"/>
              <a:t>-&gt;show();</a:t>
            </a:r>
          </a:p>
          <a:p>
            <a:pPr marL="514350" lvl="0" indent="-514350"/>
            <a:r>
              <a:rPr lang="en-US" sz="2800" dirty="0" smtClean="0"/>
              <a:t>   return 0;	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796908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Virtual Destructors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3/24/2019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C415-7BDC-4E40-A65C-2283BD1B96EB}" type="slidenum">
              <a:rPr lang="en-IN" smtClean="0"/>
              <a:pPr/>
              <a:t>15</a:t>
            </a:fld>
            <a:endParaRPr lang="en-IN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Constructors cannot be virtual, but destructors can be virtual.</a:t>
            </a:r>
          </a:p>
          <a:p>
            <a:endParaRPr lang="en-US" dirty="0" smtClean="0"/>
          </a:p>
          <a:p>
            <a:r>
              <a:rPr lang="en-US" dirty="0" smtClean="0"/>
              <a:t>It ensures that the derived class destructor is called when a base class pointer is used while deleting a dynamically created derived class object.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Example (Non-virtual Destructor)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3/24/2019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C415-7BDC-4E40-A65C-2283BD1B96EB}" type="slidenum">
              <a:rPr lang="en-IN" smtClean="0"/>
              <a:pPr/>
              <a:t>16</a:t>
            </a:fld>
            <a:endParaRPr lang="en-IN"/>
          </a:p>
        </p:txBody>
      </p:sp>
      <p:sp>
        <p:nvSpPr>
          <p:cNvPr id="24581" name="Rectangle 4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722313" indent="-722313">
              <a:spcBef>
                <a:spcPts val="0"/>
              </a:spcBef>
              <a:buNone/>
            </a:pPr>
            <a:r>
              <a:rPr lang="en-US" sz="2500" dirty="0" smtClean="0"/>
              <a:t>class </a:t>
            </a:r>
            <a:r>
              <a:rPr lang="en-US" sz="2500" dirty="0" smtClean="0"/>
              <a:t>base</a:t>
            </a:r>
          </a:p>
          <a:p>
            <a:pPr marL="722313" indent="-722313">
              <a:spcBef>
                <a:spcPts val="0"/>
              </a:spcBef>
              <a:buNone/>
            </a:pPr>
            <a:r>
              <a:rPr lang="en-US" sz="2500" dirty="0" smtClean="0"/>
              <a:t>{ 	public:</a:t>
            </a:r>
          </a:p>
          <a:p>
            <a:pPr marL="722313" indent="-722313">
              <a:spcBef>
                <a:spcPts val="0"/>
              </a:spcBef>
              <a:buNone/>
              <a:tabLst>
                <a:tab pos="1076325" algn="l"/>
              </a:tabLst>
            </a:pPr>
            <a:r>
              <a:rPr lang="en-US" sz="2500" dirty="0" smtClean="0"/>
              <a:t>   	~base()</a:t>
            </a:r>
          </a:p>
          <a:p>
            <a:pPr marL="722313" indent="-722313">
              <a:spcBef>
                <a:spcPts val="0"/>
              </a:spcBef>
              <a:buNone/>
              <a:tabLst>
                <a:tab pos="1076325" algn="l"/>
              </a:tabLst>
            </a:pPr>
            <a:r>
              <a:rPr lang="en-US" sz="2500" dirty="0" smtClean="0"/>
              <a:t> 	{    </a:t>
            </a:r>
            <a:r>
              <a:rPr lang="en-US" sz="2500" dirty="0" err="1" smtClean="0"/>
              <a:t>cout</a:t>
            </a:r>
            <a:r>
              <a:rPr lang="en-US" sz="2500" dirty="0" smtClean="0"/>
              <a:t> &lt;&lt;  "destructing base\n";   }	};</a:t>
            </a:r>
          </a:p>
          <a:p>
            <a:pPr marL="722313" indent="-722313">
              <a:spcBef>
                <a:spcPts val="0"/>
              </a:spcBef>
              <a:buNone/>
              <a:tabLst>
                <a:tab pos="1076325" algn="l"/>
              </a:tabLst>
            </a:pPr>
            <a:r>
              <a:rPr lang="en-US" sz="2500" dirty="0" smtClean="0"/>
              <a:t>class derived : public base</a:t>
            </a:r>
          </a:p>
          <a:p>
            <a:pPr marL="722313" indent="-722313">
              <a:spcBef>
                <a:spcPts val="0"/>
              </a:spcBef>
              <a:buNone/>
              <a:tabLst>
                <a:tab pos="900113" algn="l"/>
              </a:tabLst>
            </a:pPr>
            <a:r>
              <a:rPr lang="en-US" sz="2500" dirty="0" smtClean="0"/>
              <a:t>{	public:</a:t>
            </a:r>
          </a:p>
          <a:p>
            <a:pPr marL="722313" indent="-722313">
              <a:spcBef>
                <a:spcPts val="0"/>
              </a:spcBef>
              <a:buNone/>
              <a:tabLst>
                <a:tab pos="1076325" algn="l"/>
              </a:tabLst>
            </a:pPr>
            <a:r>
              <a:rPr lang="en-US" sz="2500" dirty="0" smtClean="0"/>
              <a:t> 	~derived()</a:t>
            </a:r>
          </a:p>
          <a:p>
            <a:pPr marL="722313" indent="-722313">
              <a:spcBef>
                <a:spcPts val="0"/>
              </a:spcBef>
              <a:buNone/>
              <a:tabLst>
                <a:tab pos="1076325" algn="l"/>
              </a:tabLst>
            </a:pPr>
            <a:r>
              <a:rPr lang="en-US" sz="2500" dirty="0" smtClean="0"/>
              <a:t> 	{    </a:t>
            </a:r>
            <a:r>
              <a:rPr lang="en-US" sz="2500" dirty="0" err="1" smtClean="0"/>
              <a:t>cout</a:t>
            </a:r>
            <a:r>
              <a:rPr lang="en-US" sz="2500" dirty="0" smtClean="0"/>
              <a:t> &lt;&lt; "destructing derived\n";   }	};</a:t>
            </a:r>
          </a:p>
          <a:p>
            <a:pPr marL="722313" indent="-722313">
              <a:spcBef>
                <a:spcPts val="0"/>
              </a:spcBef>
              <a:buNone/>
            </a:pPr>
            <a:r>
              <a:rPr lang="en-US" sz="2500" dirty="0" err="1" smtClean="0"/>
              <a:t>int</a:t>
            </a:r>
            <a:r>
              <a:rPr lang="en-US" sz="2500" dirty="0" smtClean="0"/>
              <a:t> main()</a:t>
            </a:r>
          </a:p>
          <a:p>
            <a:pPr marL="722313" indent="-722313">
              <a:spcBef>
                <a:spcPts val="0"/>
              </a:spcBef>
              <a:buNone/>
            </a:pPr>
            <a:r>
              <a:rPr lang="en-US" sz="2500" dirty="0" smtClean="0"/>
              <a:t>{  base *p = new derived;</a:t>
            </a:r>
          </a:p>
          <a:p>
            <a:pPr marL="722313" indent="-722313">
              <a:spcBef>
                <a:spcPts val="0"/>
              </a:spcBef>
              <a:buNone/>
            </a:pPr>
            <a:r>
              <a:rPr lang="en-US" sz="2500" dirty="0" smtClean="0"/>
              <a:t>   delete p;</a:t>
            </a:r>
          </a:p>
          <a:p>
            <a:pPr marL="722313" indent="-722313">
              <a:spcBef>
                <a:spcPts val="0"/>
              </a:spcBef>
              <a:buNone/>
            </a:pPr>
            <a:r>
              <a:rPr lang="en-US" sz="2500" dirty="0" smtClean="0"/>
              <a:t>   return 0;	}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580112" y="1935996"/>
            <a:ext cx="2592000" cy="5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sz="2800" dirty="0" smtClean="0"/>
              <a:t>destructing base</a:t>
            </a:r>
            <a:endParaRPr lang="en-IN" sz="28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5580112" y="1412776"/>
            <a:ext cx="12538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IN" sz="2800" b="1" dirty="0">
                <a:solidFill>
                  <a:prstClr val="black"/>
                </a:solidFill>
              </a:rPr>
              <a:t>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 (Virtual Destructor)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3/24/2019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C415-7BDC-4E40-A65C-2283BD1B96EB}" type="slidenum">
              <a:rPr lang="en-IN" smtClean="0"/>
              <a:pPr/>
              <a:t>17</a:t>
            </a:fld>
            <a:endParaRPr lang="en-IN"/>
          </a:p>
        </p:txBody>
      </p:sp>
      <p:sp>
        <p:nvSpPr>
          <p:cNvPr id="24581" name="Rectangle 4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722313" indent="-722313">
              <a:spcBef>
                <a:spcPts val="0"/>
              </a:spcBef>
              <a:buNone/>
            </a:pPr>
            <a:r>
              <a:rPr lang="en-US" sz="2500" dirty="0" smtClean="0"/>
              <a:t>class </a:t>
            </a:r>
            <a:r>
              <a:rPr lang="en-US" sz="2500" dirty="0" smtClean="0"/>
              <a:t>base</a:t>
            </a:r>
          </a:p>
          <a:p>
            <a:pPr marL="722313" indent="-722313">
              <a:spcBef>
                <a:spcPts val="0"/>
              </a:spcBef>
              <a:buNone/>
            </a:pPr>
            <a:r>
              <a:rPr lang="en-US" sz="2500" dirty="0" smtClean="0"/>
              <a:t>{ 	public:</a:t>
            </a:r>
          </a:p>
          <a:p>
            <a:pPr marL="722313" indent="-722313">
              <a:spcBef>
                <a:spcPts val="0"/>
              </a:spcBef>
              <a:buNone/>
              <a:tabLst>
                <a:tab pos="1076325" algn="l"/>
              </a:tabLst>
            </a:pPr>
            <a:r>
              <a:rPr lang="en-US" sz="2500" dirty="0" smtClean="0"/>
              <a:t>   	virtual ~base()</a:t>
            </a:r>
          </a:p>
          <a:p>
            <a:pPr marL="722313" indent="-722313">
              <a:spcBef>
                <a:spcPts val="0"/>
              </a:spcBef>
              <a:buNone/>
              <a:tabLst>
                <a:tab pos="1076325" algn="l"/>
              </a:tabLst>
            </a:pPr>
            <a:r>
              <a:rPr lang="en-US" sz="2500" dirty="0" smtClean="0"/>
              <a:t> 	{    </a:t>
            </a:r>
            <a:r>
              <a:rPr lang="en-US" sz="2500" dirty="0" err="1" smtClean="0"/>
              <a:t>cout</a:t>
            </a:r>
            <a:r>
              <a:rPr lang="en-US" sz="2500" dirty="0" smtClean="0"/>
              <a:t> &lt;&lt;  "destructing base\n";   }	};</a:t>
            </a:r>
          </a:p>
          <a:p>
            <a:pPr marL="722313" indent="-722313">
              <a:spcBef>
                <a:spcPts val="0"/>
              </a:spcBef>
              <a:buNone/>
              <a:tabLst>
                <a:tab pos="1076325" algn="l"/>
              </a:tabLst>
            </a:pPr>
            <a:r>
              <a:rPr lang="en-US" sz="2500" dirty="0" smtClean="0"/>
              <a:t>class derived : public base</a:t>
            </a:r>
          </a:p>
          <a:p>
            <a:pPr marL="722313" indent="-722313">
              <a:spcBef>
                <a:spcPts val="0"/>
              </a:spcBef>
              <a:buNone/>
              <a:tabLst>
                <a:tab pos="900113" algn="l"/>
              </a:tabLst>
            </a:pPr>
            <a:r>
              <a:rPr lang="en-US" sz="2500" dirty="0" smtClean="0"/>
              <a:t>{	public:</a:t>
            </a:r>
          </a:p>
          <a:p>
            <a:pPr marL="722313" indent="-722313">
              <a:spcBef>
                <a:spcPts val="0"/>
              </a:spcBef>
              <a:buNone/>
              <a:tabLst>
                <a:tab pos="1076325" algn="l"/>
              </a:tabLst>
            </a:pPr>
            <a:r>
              <a:rPr lang="en-US" sz="2500" dirty="0" smtClean="0"/>
              <a:t> 	~derived()</a:t>
            </a:r>
          </a:p>
          <a:p>
            <a:pPr marL="722313" indent="-722313">
              <a:spcBef>
                <a:spcPts val="0"/>
              </a:spcBef>
              <a:buNone/>
              <a:tabLst>
                <a:tab pos="1076325" algn="l"/>
              </a:tabLst>
            </a:pPr>
            <a:r>
              <a:rPr lang="en-US" sz="2500" dirty="0" smtClean="0"/>
              <a:t> 	{    </a:t>
            </a:r>
            <a:r>
              <a:rPr lang="en-US" sz="2500" dirty="0" err="1" smtClean="0"/>
              <a:t>cout</a:t>
            </a:r>
            <a:r>
              <a:rPr lang="en-US" sz="2500" dirty="0" smtClean="0"/>
              <a:t> &lt;&lt; "destructing derived\n";   }	};</a:t>
            </a:r>
          </a:p>
          <a:p>
            <a:pPr marL="722313" indent="-722313">
              <a:spcBef>
                <a:spcPts val="0"/>
              </a:spcBef>
              <a:buNone/>
            </a:pPr>
            <a:r>
              <a:rPr lang="en-US" sz="2500" dirty="0" err="1" smtClean="0"/>
              <a:t>int</a:t>
            </a:r>
            <a:r>
              <a:rPr lang="en-US" sz="2500" dirty="0" smtClean="0"/>
              <a:t> main()</a:t>
            </a:r>
          </a:p>
          <a:p>
            <a:pPr marL="722313" indent="-722313">
              <a:spcBef>
                <a:spcPts val="0"/>
              </a:spcBef>
              <a:buNone/>
            </a:pPr>
            <a:r>
              <a:rPr lang="en-US" sz="2500" dirty="0" smtClean="0"/>
              <a:t>{  base *p = new derived;</a:t>
            </a:r>
          </a:p>
          <a:p>
            <a:pPr marL="722313" indent="-722313">
              <a:spcBef>
                <a:spcPts val="0"/>
              </a:spcBef>
              <a:buNone/>
            </a:pPr>
            <a:r>
              <a:rPr lang="en-US" sz="2500" dirty="0" smtClean="0"/>
              <a:t>   delete p;</a:t>
            </a:r>
          </a:p>
          <a:p>
            <a:pPr marL="722313" indent="-722313">
              <a:spcBef>
                <a:spcPts val="0"/>
              </a:spcBef>
              <a:buNone/>
            </a:pPr>
            <a:r>
              <a:rPr lang="en-US" sz="2500" dirty="0" smtClean="0"/>
              <a:t>   return 0;	}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786446" y="5286388"/>
            <a:ext cx="2988000" cy="100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sz="2800" dirty="0" smtClean="0"/>
              <a:t>destructing derived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2800" dirty="0" smtClean="0"/>
              <a:t>destructing base</a:t>
            </a:r>
            <a:endParaRPr lang="en-IN" sz="28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6715140" y="4643446"/>
            <a:ext cx="12538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IN" sz="2800" b="1" dirty="0">
                <a:solidFill>
                  <a:prstClr val="black"/>
                </a:solidFill>
              </a:rPr>
              <a:t>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More About Virtual Functions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3/24/2019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C415-7BDC-4E40-A65C-2283BD1B96EB}" type="slidenum">
              <a:rPr lang="en-IN" smtClean="0"/>
              <a:pPr/>
              <a:t>18</a:t>
            </a:fld>
            <a:endParaRPr lang="en-IN"/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1900"/>
              </a:spcBef>
            </a:pPr>
            <a:r>
              <a:rPr lang="en-US" dirty="0" smtClean="0"/>
              <a:t>To omit the body of a virtual function in a base class, use pure virtual functions.</a:t>
            </a:r>
          </a:p>
          <a:p>
            <a:pPr lvl="1">
              <a:spcBef>
                <a:spcPts val="1900"/>
              </a:spcBef>
            </a:pPr>
            <a:r>
              <a:rPr lang="en-US" sz="3200" dirty="0" smtClean="0">
                <a:solidFill>
                  <a:srgbClr val="002060"/>
                </a:solidFill>
              </a:rPr>
              <a:t>virtual </a:t>
            </a:r>
            <a:r>
              <a:rPr lang="en-US" sz="3200" dirty="0" err="1" smtClean="0">
                <a:solidFill>
                  <a:srgbClr val="002060"/>
                </a:solidFill>
              </a:rPr>
              <a:t>returnType</a:t>
            </a:r>
            <a:r>
              <a:rPr lang="en-US" sz="3200" dirty="0" smtClean="0">
                <a:solidFill>
                  <a:srgbClr val="002060"/>
                </a:solidFill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</a:rPr>
              <a:t>functionName</a:t>
            </a:r>
            <a:r>
              <a:rPr lang="en-US" sz="3200" dirty="0" smtClean="0">
                <a:solidFill>
                  <a:srgbClr val="002060"/>
                </a:solidFill>
              </a:rPr>
              <a:t>(</a:t>
            </a:r>
            <a:r>
              <a:rPr lang="en-US" sz="3200" dirty="0" err="1" smtClean="0">
                <a:solidFill>
                  <a:srgbClr val="002060"/>
                </a:solidFill>
              </a:rPr>
              <a:t>paramList</a:t>
            </a:r>
            <a:r>
              <a:rPr lang="en-US" sz="3200" dirty="0" smtClean="0">
                <a:solidFill>
                  <a:srgbClr val="002060"/>
                </a:solidFill>
              </a:rPr>
              <a:t>) = 0;</a:t>
            </a:r>
          </a:p>
          <a:p>
            <a:pPr>
              <a:spcBef>
                <a:spcPts val="1900"/>
              </a:spcBef>
            </a:pPr>
            <a:r>
              <a:rPr lang="en-US" dirty="0" smtClean="0"/>
              <a:t>This makes a class an abstract class, i.e. cannot create any objects of such classes.</a:t>
            </a:r>
          </a:p>
          <a:p>
            <a:pPr>
              <a:spcBef>
                <a:spcPts val="1900"/>
              </a:spcBef>
            </a:pPr>
            <a:r>
              <a:rPr lang="en-US" dirty="0" smtClean="0"/>
              <a:t>Derived classes should override such functions , otherwise they become abstract too.</a:t>
            </a:r>
          </a:p>
          <a:p>
            <a:pPr>
              <a:spcBef>
                <a:spcPts val="1900"/>
              </a:spcBef>
            </a:pPr>
            <a:r>
              <a:rPr lang="en-US" dirty="0" smtClean="0"/>
              <a:t>Pointer to an abstract class can be still be created.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5403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Abstract Class </a:t>
            </a:r>
            <a:r>
              <a:rPr lang="en-US" dirty="0" smtClean="0">
                <a:solidFill>
                  <a:srgbClr val="FF0000"/>
                </a:solidFill>
              </a:rPr>
              <a:t>&amp; Pure </a:t>
            </a:r>
            <a:r>
              <a:rPr lang="en-US" dirty="0" smtClean="0">
                <a:solidFill>
                  <a:srgbClr val="FF0000"/>
                </a:solidFill>
              </a:rPr>
              <a:t>Virtual Function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3/24/2019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C415-7BDC-4E40-A65C-2283BD1B96EB}" type="slidenum">
              <a:rPr lang="en-IN" smtClean="0"/>
              <a:pPr/>
              <a:t>19</a:t>
            </a:fld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071546"/>
            <a:ext cx="7772400" cy="4948254"/>
          </a:xfrm>
        </p:spPr>
        <p:txBody>
          <a:bodyPr>
            <a:normAutofit fontScale="85000" lnSpcReduction="20000"/>
          </a:bodyPr>
          <a:lstStyle/>
          <a:p>
            <a:r>
              <a:rPr lang="en-IN" sz="3000" dirty="0" smtClean="0"/>
              <a:t>A </a:t>
            </a:r>
            <a:r>
              <a:rPr lang="en-IN" sz="3000" i="1" dirty="0" smtClean="0"/>
              <a:t>pure virtual function is a virtual function that has no definition within the base </a:t>
            </a:r>
            <a:r>
              <a:rPr lang="en-IN" sz="3000" dirty="0" smtClean="0"/>
              <a:t>class</a:t>
            </a:r>
            <a:r>
              <a:rPr lang="en-IN" sz="3000" dirty="0" smtClean="0"/>
              <a:t>.</a:t>
            </a:r>
          </a:p>
          <a:p>
            <a:r>
              <a:rPr lang="en-IN" sz="3000" dirty="0" smtClean="0"/>
              <a:t> </a:t>
            </a:r>
            <a:r>
              <a:rPr lang="en-IN" sz="3000" dirty="0" smtClean="0"/>
              <a:t>A class that contains at least one pure virtual function is said to be </a:t>
            </a:r>
            <a:r>
              <a:rPr lang="en-IN" sz="3000" i="1" dirty="0" smtClean="0"/>
              <a:t>abstract. Because </a:t>
            </a:r>
            <a:r>
              <a:rPr lang="en-IN" sz="3000" i="1" dirty="0" smtClean="0"/>
              <a:t>an </a:t>
            </a:r>
            <a:r>
              <a:rPr lang="en-IN" sz="3000" dirty="0" smtClean="0"/>
              <a:t>abstract </a:t>
            </a:r>
            <a:r>
              <a:rPr lang="en-IN" sz="3000" dirty="0" smtClean="0"/>
              <a:t>class contains one or more functions for which there is no definition (that </a:t>
            </a:r>
            <a:r>
              <a:rPr lang="en-IN" sz="3000" dirty="0" smtClean="0"/>
              <a:t>is, a </a:t>
            </a:r>
            <a:r>
              <a:rPr lang="en-IN" sz="3000" dirty="0" smtClean="0"/>
              <a:t>pure virtual function), no objects of an abstract class may be created. </a:t>
            </a:r>
            <a:endParaRPr lang="en-IN" sz="3000" dirty="0" smtClean="0"/>
          </a:p>
          <a:p>
            <a:r>
              <a:rPr lang="en-IN" sz="3000" dirty="0" smtClean="0"/>
              <a:t>Instead</a:t>
            </a:r>
            <a:r>
              <a:rPr lang="en-IN" sz="3000" dirty="0" smtClean="0"/>
              <a:t>, an </a:t>
            </a:r>
            <a:r>
              <a:rPr lang="en-IN" sz="3000" dirty="0" smtClean="0"/>
              <a:t>abstract class </a:t>
            </a:r>
            <a:r>
              <a:rPr lang="en-IN" sz="3000" dirty="0" smtClean="0"/>
              <a:t>constitutes an incomplete type that is used as a foundation for derived </a:t>
            </a:r>
            <a:r>
              <a:rPr lang="en-IN" sz="3000" dirty="0" smtClean="0"/>
              <a:t>classes. Although </a:t>
            </a:r>
            <a:r>
              <a:rPr lang="en-IN" sz="3000" dirty="0" smtClean="0"/>
              <a:t>you cannot create objects of an abstract class, you can create </a:t>
            </a:r>
            <a:r>
              <a:rPr lang="en-IN" sz="3000" dirty="0" smtClean="0"/>
              <a:t>pointers and </a:t>
            </a:r>
            <a:r>
              <a:rPr lang="en-IN" sz="3000" dirty="0" smtClean="0"/>
              <a:t>references to an abstract class</a:t>
            </a:r>
            <a:r>
              <a:rPr lang="en-IN" sz="3000" dirty="0" smtClean="0"/>
              <a:t>.</a:t>
            </a:r>
          </a:p>
          <a:p>
            <a:r>
              <a:rPr lang="en-IN" sz="3000" dirty="0" smtClean="0"/>
              <a:t>This </a:t>
            </a:r>
            <a:r>
              <a:rPr lang="en-IN" sz="3000" dirty="0" smtClean="0"/>
              <a:t>allows abstract classes to support </a:t>
            </a:r>
            <a:r>
              <a:rPr lang="en-IN" sz="3000" dirty="0" smtClean="0"/>
              <a:t>run-time polymorphism</a:t>
            </a:r>
            <a:r>
              <a:rPr lang="en-IN" sz="3000" dirty="0" smtClean="0"/>
              <a:t>, which relies upon base-class pointers and references to select </a:t>
            </a:r>
            <a:r>
              <a:rPr lang="en-IN" sz="3000" dirty="0" smtClean="0"/>
              <a:t>the proper </a:t>
            </a:r>
            <a:r>
              <a:rPr lang="en-IN" sz="3000" dirty="0" smtClean="0"/>
              <a:t>virtual function.</a:t>
            </a:r>
            <a:endParaRPr lang="en-US" sz="3000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Polymorphism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3/24/2019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r>
              <a:rPr lang="en-US">
                <a:solidFill>
                  <a:schemeClr val="bg2"/>
                </a:solidFill>
              </a:rPr>
              <a:t>- </a:t>
            </a:r>
            <a:fld id="{451CE961-E3A6-4E36-BDBB-D0F9E60980A1}" type="slidenum">
              <a:rPr lang="en-US">
                <a:solidFill>
                  <a:schemeClr val="bg2"/>
                </a:solidFill>
              </a:rPr>
              <a:pPr/>
              <a:t>2</a:t>
            </a:fld>
            <a:r>
              <a:rPr lang="en-US">
                <a:solidFill>
                  <a:schemeClr val="bg2"/>
                </a:solidFill>
              </a:rPr>
              <a:t> -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>
            <a:normAutofit fontScale="92500" lnSpcReduction="20000"/>
          </a:bodyPr>
          <a:lstStyle/>
          <a:p>
            <a:pPr>
              <a:spcBef>
                <a:spcPct val="96000"/>
              </a:spcBef>
              <a:spcAft>
                <a:spcPct val="24000"/>
              </a:spcAft>
            </a:pPr>
            <a:r>
              <a:rPr lang="en-US" b="1" i="1" dirty="0"/>
              <a:t>Polymorphism and C++</a:t>
            </a:r>
            <a:endParaRPr lang="en-US" b="1" dirty="0"/>
          </a:p>
          <a:p>
            <a:pPr lvl="1"/>
            <a:r>
              <a:rPr lang="en-US" i="1" dirty="0"/>
              <a:t>Early</a:t>
            </a:r>
            <a:endParaRPr lang="en-US" dirty="0"/>
          </a:p>
          <a:p>
            <a:pPr lvl="2"/>
            <a:r>
              <a:rPr lang="en-US" sz="2400" dirty="0"/>
              <a:t>Binding occurs at compile time</a:t>
            </a:r>
          </a:p>
          <a:p>
            <a:pPr lvl="3"/>
            <a:r>
              <a:rPr lang="en-US" sz="2400" dirty="0"/>
              <a:t>Early binding polymorphism</a:t>
            </a:r>
          </a:p>
          <a:p>
            <a:pPr lvl="4"/>
            <a:r>
              <a:rPr lang="en-US" sz="2400" dirty="0"/>
              <a:t>Process of overloading members</a:t>
            </a:r>
          </a:p>
          <a:p>
            <a:pPr lvl="1"/>
            <a:r>
              <a:rPr lang="en-US" i="1" dirty="0"/>
              <a:t>Late</a:t>
            </a:r>
            <a:endParaRPr lang="en-US" dirty="0"/>
          </a:p>
          <a:p>
            <a:pPr lvl="2"/>
            <a:r>
              <a:rPr lang="en-US" sz="2400" dirty="0"/>
              <a:t>Binding occurs at runtime</a:t>
            </a:r>
          </a:p>
          <a:p>
            <a:pPr lvl="3"/>
            <a:r>
              <a:rPr lang="en-US" sz="2400" dirty="0"/>
              <a:t>Late binding polymorphism</a:t>
            </a:r>
          </a:p>
          <a:p>
            <a:pPr lvl="4"/>
            <a:r>
              <a:rPr lang="en-US" sz="2400" dirty="0"/>
              <a:t>The code to implement the method is chosen at runtime</a:t>
            </a:r>
          </a:p>
          <a:p>
            <a:pPr lvl="4">
              <a:lnSpc>
                <a:spcPct val="180000"/>
              </a:lnSpc>
            </a:pPr>
            <a:r>
              <a:rPr lang="en-US" sz="2400" dirty="0"/>
              <a:t>Appropriate code chosen sending a message to</a:t>
            </a:r>
          </a:p>
          <a:p>
            <a:pPr lvl="4">
              <a:lnSpc>
                <a:spcPct val="40000"/>
              </a:lnSpc>
            </a:pPr>
            <a:r>
              <a:rPr lang="en-US" sz="2400" dirty="0"/>
              <a:t>the object …. Not to the pointer to the object</a:t>
            </a:r>
          </a:p>
          <a:p>
            <a:pPr lvl="4">
              <a:lnSpc>
                <a:spcPct val="180000"/>
              </a:lnSpc>
            </a:pPr>
            <a:r>
              <a:rPr lang="en-US" sz="2400" dirty="0"/>
              <a:t>Implemented through </a:t>
            </a:r>
            <a:r>
              <a:rPr lang="en-US" sz="2400" i="1" dirty="0"/>
              <a:t>virtual functions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3/24/2019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C415-7BDC-4E40-A65C-2283BD1B96EB}" type="slidenum">
              <a:rPr lang="en-IN" smtClean="0"/>
              <a:pPr/>
              <a:t>20</a:t>
            </a:fld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class A                 \\ Abstract Class</a:t>
            </a:r>
          </a:p>
          <a:p>
            <a:pPr>
              <a:buNone/>
            </a:pPr>
            <a:r>
              <a:rPr lang="en-US" dirty="0" smtClean="0"/>
              <a:t>{  virtual void </a:t>
            </a:r>
            <a:r>
              <a:rPr lang="en-US" dirty="0" err="1" smtClean="0"/>
              <a:t>disp</a:t>
            </a:r>
            <a:r>
              <a:rPr lang="en-US" dirty="0" smtClean="0"/>
              <a:t>() = 0;           \\Pure virtual function</a:t>
            </a:r>
          </a:p>
          <a:p>
            <a:pPr>
              <a:buNone/>
            </a:pPr>
            <a:r>
              <a:rPr lang="en-US" dirty="0" smtClean="0"/>
              <a:t> };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Not possible-    A </a:t>
            </a:r>
            <a:r>
              <a:rPr lang="en-US" dirty="0" err="1" smtClean="0"/>
              <a:t>obj</a:t>
            </a:r>
            <a:r>
              <a:rPr lang="en-US" dirty="0" smtClean="0"/>
              <a:t>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3/24/2019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C415-7BDC-4E40-A65C-2283BD1B96EB}" type="slidenum">
              <a:rPr lang="en-IN" smtClean="0"/>
              <a:pPr/>
              <a:t>21</a:t>
            </a:fld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2000" y="428604"/>
            <a:ext cx="9000000" cy="58807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Note: </a:t>
            </a:r>
            <a:r>
              <a:rPr lang="en-US" b="1" dirty="0" smtClean="0"/>
              <a:t>Derived </a:t>
            </a:r>
            <a:r>
              <a:rPr lang="en-US" b="1" dirty="0" smtClean="0"/>
              <a:t>class should contain definition of the pure virtual function, else it would also become an abstract </a:t>
            </a:r>
            <a:r>
              <a:rPr lang="en-US" b="1" dirty="0" smtClean="0"/>
              <a:t>class.</a:t>
            </a:r>
            <a:endParaRPr lang="en-US" b="1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class A</a:t>
            </a:r>
          </a:p>
          <a:p>
            <a:pPr>
              <a:buNone/>
            </a:pPr>
            <a:r>
              <a:rPr lang="en-US" dirty="0" smtClean="0"/>
              <a:t>{ virtual void </a:t>
            </a:r>
            <a:r>
              <a:rPr lang="en-US" dirty="0" err="1" smtClean="0"/>
              <a:t>disp</a:t>
            </a:r>
            <a:r>
              <a:rPr lang="en-US" dirty="0" smtClean="0"/>
              <a:t>()= 0;</a:t>
            </a:r>
          </a:p>
          <a:p>
            <a:pPr>
              <a:buNone/>
            </a:pPr>
            <a:r>
              <a:rPr lang="en-US" dirty="0" smtClean="0"/>
              <a:t>};</a:t>
            </a:r>
          </a:p>
          <a:p>
            <a:pPr>
              <a:buNone/>
            </a:pPr>
            <a:r>
              <a:rPr lang="en-US" dirty="0" smtClean="0"/>
              <a:t> class B: public class A</a:t>
            </a:r>
          </a:p>
          <a:p>
            <a:pPr>
              <a:buNone/>
            </a:pPr>
            <a:r>
              <a:rPr lang="en-US" dirty="0" smtClean="0"/>
              <a:t>{ virtual void </a:t>
            </a:r>
            <a:r>
              <a:rPr lang="en-US" dirty="0" err="1" smtClean="0"/>
              <a:t>disp</a:t>
            </a:r>
            <a:r>
              <a:rPr lang="en-US" dirty="0" smtClean="0"/>
              <a:t>() = 0;</a:t>
            </a:r>
          </a:p>
          <a:p>
            <a:pPr>
              <a:buNone/>
            </a:pPr>
            <a:r>
              <a:rPr lang="en-US" dirty="0" smtClean="0"/>
              <a:t>};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3/24/2019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C415-7BDC-4E40-A65C-2283BD1B96EB}" type="slidenum">
              <a:rPr lang="en-IN" smtClean="0"/>
              <a:pPr/>
              <a:t>22</a:t>
            </a:fld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381000"/>
            <a:ext cx="4038600" cy="574516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using namespace std;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class A</a:t>
            </a:r>
          </a:p>
          <a:p>
            <a:pPr>
              <a:buNone/>
            </a:pPr>
            <a:r>
              <a:rPr lang="en-US" dirty="0" smtClean="0"/>
              <a:t>{ public:</a:t>
            </a:r>
          </a:p>
          <a:p>
            <a:pPr>
              <a:buNone/>
            </a:pPr>
            <a:r>
              <a:rPr lang="en-US" dirty="0" smtClean="0"/>
              <a:t>  virtual void </a:t>
            </a:r>
            <a:r>
              <a:rPr lang="en-US" dirty="0" err="1" smtClean="0"/>
              <a:t>disp</a:t>
            </a:r>
            <a:r>
              <a:rPr lang="en-US" dirty="0" smtClean="0"/>
              <a:t>()= 0;</a:t>
            </a:r>
          </a:p>
          <a:p>
            <a:pPr>
              <a:buNone/>
            </a:pPr>
            <a:r>
              <a:rPr lang="en-US" dirty="0" smtClean="0"/>
              <a:t>};</a:t>
            </a:r>
          </a:p>
          <a:p>
            <a:pPr>
              <a:buNone/>
            </a:pPr>
            <a:r>
              <a:rPr lang="en-US" dirty="0" smtClean="0"/>
              <a:t> class B: public A</a:t>
            </a:r>
          </a:p>
          <a:p>
            <a:pPr>
              <a:buNone/>
            </a:pPr>
            <a:r>
              <a:rPr lang="en-US" dirty="0" smtClean="0"/>
              <a:t>{ public:</a:t>
            </a:r>
          </a:p>
          <a:p>
            <a:pPr>
              <a:buNone/>
            </a:pPr>
            <a:r>
              <a:rPr lang="en-US" dirty="0" smtClean="0"/>
              <a:t>  virtual void </a:t>
            </a:r>
            <a:r>
              <a:rPr lang="en-US" dirty="0" err="1" smtClean="0"/>
              <a:t>disp</a:t>
            </a:r>
            <a:r>
              <a:rPr lang="en-US" dirty="0" smtClean="0"/>
              <a:t>() = 0;</a:t>
            </a:r>
          </a:p>
          <a:p>
            <a:pPr>
              <a:buNone/>
            </a:pPr>
            <a:r>
              <a:rPr lang="en-US" dirty="0" smtClean="0"/>
              <a:t>};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4648200" y="381000"/>
            <a:ext cx="4038600" cy="574516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class C: public B</a:t>
            </a:r>
          </a:p>
          <a:p>
            <a:pPr>
              <a:buNone/>
            </a:pPr>
            <a:r>
              <a:rPr lang="en-US" dirty="0" smtClean="0"/>
              <a:t>{ public:</a:t>
            </a:r>
          </a:p>
          <a:p>
            <a:pPr>
              <a:buNone/>
            </a:pPr>
            <a:r>
              <a:rPr lang="en-US" dirty="0" smtClean="0"/>
              <a:t>  void </a:t>
            </a:r>
            <a:r>
              <a:rPr lang="en-US" dirty="0" err="1" smtClean="0"/>
              <a:t>disp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{</a:t>
            </a:r>
            <a:r>
              <a:rPr lang="en-US" dirty="0" err="1" smtClean="0"/>
              <a:t>cout</a:t>
            </a:r>
            <a:r>
              <a:rPr lang="en-US" dirty="0" smtClean="0"/>
              <a:t>&lt;&lt;"Welcome";}</a:t>
            </a:r>
          </a:p>
          <a:p>
            <a:pPr>
              <a:buNone/>
            </a:pPr>
            <a:r>
              <a:rPr lang="en-US" dirty="0" smtClean="0"/>
              <a:t>};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>
              <a:buNone/>
            </a:pPr>
            <a:r>
              <a:rPr lang="en-US" dirty="0" smtClean="0"/>
              <a:t>{   C </a:t>
            </a:r>
            <a:r>
              <a:rPr lang="en-US" dirty="0" err="1" smtClean="0"/>
              <a:t>obj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obj.disp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return 0;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6908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Pointer to Abstract Class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3/24/2019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C415-7BDC-4E40-A65C-2283BD1B96EB}" type="slidenum">
              <a:rPr lang="en-IN" smtClean="0"/>
              <a:pPr/>
              <a:t>23</a:t>
            </a:fld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4038600" cy="4911741"/>
          </a:xfr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using namespace std;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class A</a:t>
            </a:r>
          </a:p>
          <a:p>
            <a:pPr>
              <a:buNone/>
            </a:pPr>
            <a:r>
              <a:rPr lang="en-US" dirty="0" smtClean="0"/>
              <a:t>{ public:</a:t>
            </a:r>
          </a:p>
          <a:p>
            <a:pPr>
              <a:buNone/>
            </a:pPr>
            <a:r>
              <a:rPr lang="en-US" dirty="0" smtClean="0"/>
              <a:t>  virtual void </a:t>
            </a:r>
            <a:r>
              <a:rPr lang="en-US" dirty="0" err="1" smtClean="0"/>
              <a:t>disp</a:t>
            </a:r>
            <a:r>
              <a:rPr lang="en-US" dirty="0" smtClean="0"/>
              <a:t>()= 0;</a:t>
            </a:r>
          </a:p>
          <a:p>
            <a:pPr>
              <a:buNone/>
            </a:pPr>
            <a:r>
              <a:rPr lang="en-US" dirty="0" smtClean="0"/>
              <a:t>};</a:t>
            </a:r>
          </a:p>
          <a:p>
            <a:pPr>
              <a:buNone/>
            </a:pPr>
            <a:r>
              <a:rPr lang="en-US" dirty="0" smtClean="0"/>
              <a:t>class C: public A</a:t>
            </a:r>
          </a:p>
          <a:p>
            <a:pPr>
              <a:buNone/>
            </a:pPr>
            <a:r>
              <a:rPr lang="en-US" dirty="0" smtClean="0"/>
              <a:t>{ public:</a:t>
            </a:r>
          </a:p>
          <a:p>
            <a:pPr>
              <a:buNone/>
            </a:pPr>
            <a:r>
              <a:rPr lang="en-US" dirty="0" smtClean="0"/>
              <a:t>  void </a:t>
            </a:r>
            <a:r>
              <a:rPr lang="en-US" dirty="0" err="1" smtClean="0"/>
              <a:t>disp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{</a:t>
            </a:r>
            <a:r>
              <a:rPr lang="en-US" dirty="0" err="1" smtClean="0"/>
              <a:t>cout</a:t>
            </a:r>
            <a:r>
              <a:rPr lang="en-US" dirty="0" smtClean="0"/>
              <a:t>&lt;&lt;"Welcome";}</a:t>
            </a:r>
          </a:p>
          <a:p>
            <a:pPr>
              <a:buNone/>
            </a:pPr>
            <a:r>
              <a:rPr lang="en-US" dirty="0" smtClean="0"/>
              <a:t>};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4422"/>
            <a:ext cx="4038600" cy="4840303"/>
          </a:xfr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>
              <a:buNone/>
            </a:pPr>
            <a:r>
              <a:rPr lang="en-US" dirty="0" smtClean="0"/>
              <a:t>{   A *p;</a:t>
            </a:r>
          </a:p>
          <a:p>
            <a:pPr>
              <a:buNone/>
            </a:pPr>
            <a:r>
              <a:rPr lang="en-US" dirty="0" smtClean="0"/>
              <a:t>    C </a:t>
            </a:r>
            <a:r>
              <a:rPr lang="en-US" dirty="0" err="1" smtClean="0"/>
              <a:t>obj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p= &amp;</a:t>
            </a:r>
            <a:r>
              <a:rPr lang="en-US" dirty="0" err="1" smtClean="0"/>
              <a:t>obj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p-&gt;</a:t>
            </a:r>
            <a:r>
              <a:rPr lang="en-US" dirty="0" err="1" smtClean="0"/>
              <a:t>disp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return 0;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OUTPUT</a:t>
            </a:r>
          </a:p>
          <a:p>
            <a:pPr>
              <a:buNone/>
            </a:pPr>
            <a:r>
              <a:rPr lang="en-US" dirty="0" smtClean="0"/>
              <a:t>Welcome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39784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The virtual attribute is inherited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3/24/2019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C415-7BDC-4E40-A65C-2283BD1B96EB}" type="slidenum">
              <a:rPr lang="en-IN" smtClean="0"/>
              <a:pPr/>
              <a:t>24</a:t>
            </a:fld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IN" dirty="0" smtClean="0"/>
              <a:t>When a virtual function is inherited, its virtual nature is also inherited. </a:t>
            </a:r>
            <a:endParaRPr lang="en-IN" dirty="0" smtClean="0"/>
          </a:p>
          <a:p>
            <a:pPr algn="just"/>
            <a:r>
              <a:rPr lang="en-IN" dirty="0" smtClean="0"/>
              <a:t>This </a:t>
            </a:r>
            <a:r>
              <a:rPr lang="en-IN" dirty="0" smtClean="0"/>
              <a:t>means </a:t>
            </a:r>
            <a:r>
              <a:rPr lang="en-IN" dirty="0" smtClean="0"/>
              <a:t>that when </a:t>
            </a:r>
            <a:r>
              <a:rPr lang="en-IN" dirty="0" smtClean="0"/>
              <a:t>a derived class that has inherited a virtual function is itself used as a base </a:t>
            </a:r>
            <a:r>
              <a:rPr lang="en-IN" dirty="0" smtClean="0"/>
              <a:t>class for </a:t>
            </a:r>
            <a:r>
              <a:rPr lang="en-IN" dirty="0" smtClean="0"/>
              <a:t>another derived class, the virtual function can still be overridden. </a:t>
            </a:r>
            <a:endParaRPr lang="en-IN" dirty="0" smtClean="0"/>
          </a:p>
          <a:p>
            <a:pPr algn="just"/>
            <a:r>
              <a:rPr lang="en-IN" dirty="0" smtClean="0"/>
              <a:t>Put </a:t>
            </a:r>
            <a:r>
              <a:rPr lang="en-IN" dirty="0" smtClean="0"/>
              <a:t>differently, </a:t>
            </a:r>
            <a:r>
              <a:rPr lang="en-IN" dirty="0" smtClean="0"/>
              <a:t>no matter </a:t>
            </a:r>
            <a:r>
              <a:rPr lang="en-IN" dirty="0" smtClean="0"/>
              <a:t>how many times a virtual function is inherited, it remains virtual. For </a:t>
            </a:r>
            <a:r>
              <a:rPr lang="en-IN" dirty="0" smtClean="0"/>
              <a:t>example, consider </a:t>
            </a:r>
            <a:r>
              <a:rPr lang="en-IN" dirty="0" smtClean="0"/>
              <a:t>this program:</a:t>
            </a:r>
            <a:endParaRPr lang="en-I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3/24/2019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C415-7BDC-4E40-A65C-2283BD1B96EB}" type="slidenum">
              <a:rPr lang="en-IN" smtClean="0"/>
              <a:pPr/>
              <a:t>25</a:t>
            </a:fld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1428736"/>
            <a:ext cx="4040188" cy="469742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latinLnBrk="1">
              <a:buNone/>
            </a:pPr>
            <a:r>
              <a:rPr lang="en-IN" dirty="0" smtClean="0"/>
              <a:t>#include &lt;</a:t>
            </a:r>
            <a:r>
              <a:rPr lang="en-IN" dirty="0" err="1" smtClean="0"/>
              <a:t>iostream</a:t>
            </a:r>
            <a:r>
              <a:rPr lang="en-IN" dirty="0" smtClean="0"/>
              <a:t>&gt;</a:t>
            </a:r>
          </a:p>
          <a:p>
            <a:pPr latinLnBrk="1">
              <a:buNone/>
            </a:pPr>
            <a:r>
              <a:rPr lang="en-IN" dirty="0" smtClean="0"/>
              <a:t>using namespace std</a:t>
            </a:r>
            <a:r>
              <a:rPr lang="en-IN" dirty="0" smtClean="0"/>
              <a:t>;</a:t>
            </a:r>
            <a:endParaRPr lang="en-IN" dirty="0" smtClean="0"/>
          </a:p>
          <a:p>
            <a:pPr latinLnBrk="1">
              <a:buNone/>
            </a:pPr>
            <a:r>
              <a:rPr lang="en-IN" b="1" dirty="0" smtClean="0"/>
              <a:t>class</a:t>
            </a:r>
            <a:r>
              <a:rPr lang="en-IN" dirty="0" smtClean="0"/>
              <a:t> base {</a:t>
            </a:r>
          </a:p>
          <a:p>
            <a:pPr latinLnBrk="1">
              <a:buNone/>
            </a:pPr>
            <a:r>
              <a:rPr lang="en-IN" b="1" dirty="0" smtClean="0"/>
              <a:t>public</a:t>
            </a:r>
            <a:r>
              <a:rPr lang="en-IN" dirty="0" smtClean="0"/>
              <a:t>:</a:t>
            </a:r>
          </a:p>
          <a:p>
            <a:pPr latinLnBrk="1">
              <a:buNone/>
            </a:pPr>
            <a:r>
              <a:rPr lang="en-IN" dirty="0" smtClean="0"/>
              <a:t>  virtual </a:t>
            </a:r>
            <a:r>
              <a:rPr lang="en-IN" b="1" dirty="0" smtClean="0"/>
              <a:t>void</a:t>
            </a:r>
            <a:r>
              <a:rPr lang="en-IN" dirty="0" smtClean="0"/>
              <a:t> </a:t>
            </a:r>
            <a:r>
              <a:rPr lang="en-IN" dirty="0" err="1" smtClean="0"/>
              <a:t>vfunc</a:t>
            </a:r>
            <a:r>
              <a:rPr lang="en-IN" dirty="0" smtClean="0"/>
              <a:t>() {</a:t>
            </a:r>
          </a:p>
          <a:p>
            <a:pPr latinLnBrk="1">
              <a:buNone/>
            </a:pPr>
            <a:r>
              <a:rPr lang="en-IN" dirty="0" smtClean="0"/>
              <a:t> </a:t>
            </a:r>
            <a:r>
              <a:rPr lang="en-IN" dirty="0" err="1" smtClean="0"/>
              <a:t>cout</a:t>
            </a:r>
            <a:r>
              <a:rPr lang="en-IN" dirty="0" smtClean="0"/>
              <a:t> </a:t>
            </a:r>
            <a:r>
              <a:rPr lang="en-IN" dirty="0" smtClean="0"/>
              <a:t>&lt;&lt; "This is base's </a:t>
            </a:r>
            <a:r>
              <a:rPr lang="en-IN" dirty="0" err="1" smtClean="0"/>
              <a:t>vfunc</a:t>
            </a:r>
            <a:r>
              <a:rPr lang="en-IN" dirty="0" smtClean="0"/>
              <a:t>().\n";</a:t>
            </a:r>
          </a:p>
          <a:p>
            <a:pPr latinLnBrk="1">
              <a:buNone/>
            </a:pPr>
            <a:r>
              <a:rPr lang="en-IN" dirty="0" smtClean="0"/>
              <a:t>  </a:t>
            </a:r>
            <a:r>
              <a:rPr lang="en-IN" dirty="0" smtClean="0"/>
              <a:t>} };</a:t>
            </a:r>
            <a:endParaRPr lang="en-IN" dirty="0" smtClean="0"/>
          </a:p>
          <a:p>
            <a:pPr latinLnBrk="1">
              <a:buNone/>
            </a:pPr>
            <a:r>
              <a:rPr lang="en-IN" b="1" dirty="0" smtClean="0"/>
              <a:t>class</a:t>
            </a:r>
            <a:r>
              <a:rPr lang="en-IN" dirty="0" smtClean="0"/>
              <a:t> derived1 : </a:t>
            </a:r>
            <a:r>
              <a:rPr lang="en-IN" b="1" dirty="0" smtClean="0"/>
              <a:t>public</a:t>
            </a:r>
            <a:r>
              <a:rPr lang="en-IN" dirty="0" smtClean="0"/>
              <a:t> base {</a:t>
            </a:r>
          </a:p>
          <a:p>
            <a:pPr latinLnBrk="1">
              <a:buNone/>
            </a:pPr>
            <a:r>
              <a:rPr lang="en-IN" b="1" dirty="0" smtClean="0"/>
              <a:t>public</a:t>
            </a:r>
            <a:r>
              <a:rPr lang="en-IN" dirty="0" smtClean="0"/>
              <a:t>: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4"/>
          </p:nvPr>
        </p:nvSpPr>
        <p:spPr>
          <a:xfrm>
            <a:off x="4645025" y="1428736"/>
            <a:ext cx="4041775" cy="5214974"/>
          </a:xfr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latinLnBrk="1">
              <a:buNone/>
            </a:pPr>
            <a:r>
              <a:rPr lang="en-IN" b="1" dirty="0" smtClean="0"/>
              <a:t>void</a:t>
            </a:r>
            <a:r>
              <a:rPr lang="en-IN" dirty="0" smtClean="0"/>
              <a:t> </a:t>
            </a:r>
            <a:r>
              <a:rPr lang="en-IN" dirty="0" err="1" smtClean="0"/>
              <a:t>vfunc</a:t>
            </a:r>
            <a:r>
              <a:rPr lang="en-IN" dirty="0" smtClean="0"/>
              <a:t>() {</a:t>
            </a:r>
          </a:p>
          <a:p>
            <a:pPr latinLnBrk="1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cout</a:t>
            </a:r>
            <a:r>
              <a:rPr lang="en-IN" dirty="0" smtClean="0"/>
              <a:t> &lt;&lt; "This is derived1's </a:t>
            </a:r>
            <a:r>
              <a:rPr lang="en-IN" dirty="0" err="1" smtClean="0"/>
              <a:t>vfunc</a:t>
            </a:r>
            <a:r>
              <a:rPr lang="en-IN" dirty="0" smtClean="0"/>
              <a:t>().\n";</a:t>
            </a:r>
          </a:p>
          <a:p>
            <a:pPr latinLnBrk="1">
              <a:buNone/>
            </a:pPr>
            <a:r>
              <a:rPr lang="en-IN" dirty="0" smtClean="0"/>
              <a:t>  </a:t>
            </a:r>
            <a:r>
              <a:rPr lang="en-IN" dirty="0" smtClean="0"/>
              <a:t>}};</a:t>
            </a:r>
          </a:p>
          <a:p>
            <a:pPr latinLnBrk="1">
              <a:buNone/>
            </a:pPr>
            <a:r>
              <a:rPr lang="en-IN" dirty="0" smtClean="0">
                <a:solidFill>
                  <a:srgbClr val="FF0000"/>
                </a:solidFill>
              </a:rPr>
              <a:t>/* derived2 inherits virtual function </a:t>
            </a:r>
            <a:r>
              <a:rPr lang="en-IN" dirty="0" err="1" smtClean="0">
                <a:solidFill>
                  <a:srgbClr val="FF0000"/>
                </a:solidFill>
              </a:rPr>
              <a:t>vfunc</a:t>
            </a:r>
            <a:r>
              <a:rPr lang="en-IN" dirty="0" smtClean="0">
                <a:solidFill>
                  <a:srgbClr val="FF0000"/>
                </a:solidFill>
              </a:rPr>
              <a:t>() from </a:t>
            </a:r>
            <a:r>
              <a:rPr lang="en-IN" dirty="0" smtClean="0">
                <a:solidFill>
                  <a:srgbClr val="FF0000"/>
                </a:solidFill>
              </a:rPr>
              <a:t>derived1. */</a:t>
            </a:r>
          </a:p>
          <a:p>
            <a:pPr latinLnBrk="1">
              <a:buNone/>
            </a:pPr>
            <a:r>
              <a:rPr lang="en-IN" b="1" dirty="0" smtClean="0"/>
              <a:t>class</a:t>
            </a:r>
            <a:r>
              <a:rPr lang="en-IN" dirty="0" smtClean="0"/>
              <a:t> derived2 : </a:t>
            </a:r>
            <a:r>
              <a:rPr lang="en-IN" b="1" dirty="0" smtClean="0"/>
              <a:t>public</a:t>
            </a:r>
            <a:r>
              <a:rPr lang="en-IN" dirty="0" smtClean="0"/>
              <a:t> derived1 {</a:t>
            </a:r>
          </a:p>
          <a:p>
            <a:pPr latinLnBrk="1">
              <a:buNone/>
            </a:pPr>
            <a:r>
              <a:rPr lang="en-IN" b="1" dirty="0" smtClean="0"/>
              <a:t>public</a:t>
            </a:r>
            <a:r>
              <a:rPr lang="en-IN" dirty="0" smtClean="0"/>
              <a:t>:</a:t>
            </a:r>
          </a:p>
          <a:p>
            <a:pPr latinLnBrk="1">
              <a:buNone/>
            </a:pPr>
            <a:r>
              <a:rPr lang="en-IN" dirty="0" smtClean="0"/>
              <a:t>  </a:t>
            </a:r>
            <a:r>
              <a:rPr lang="en-IN" dirty="0" smtClean="0">
                <a:solidFill>
                  <a:srgbClr val="FF0000"/>
                </a:solidFill>
              </a:rPr>
              <a:t>// </a:t>
            </a:r>
            <a:r>
              <a:rPr lang="en-IN" dirty="0" err="1" smtClean="0">
                <a:solidFill>
                  <a:srgbClr val="FF0000"/>
                </a:solidFill>
              </a:rPr>
              <a:t>vfunc</a:t>
            </a:r>
            <a:r>
              <a:rPr lang="en-IN" dirty="0" smtClean="0">
                <a:solidFill>
                  <a:srgbClr val="FF0000"/>
                </a:solidFill>
              </a:rPr>
              <a:t>() is still virtual</a:t>
            </a:r>
          </a:p>
          <a:p>
            <a:pPr latinLnBrk="1">
              <a:buNone/>
            </a:pPr>
            <a:r>
              <a:rPr lang="en-IN" dirty="0" smtClean="0"/>
              <a:t>  </a:t>
            </a:r>
            <a:r>
              <a:rPr lang="en-IN" b="1" dirty="0" smtClean="0"/>
              <a:t>void</a:t>
            </a:r>
            <a:r>
              <a:rPr lang="en-IN" dirty="0" smtClean="0"/>
              <a:t> </a:t>
            </a:r>
            <a:r>
              <a:rPr lang="en-IN" dirty="0" err="1" smtClean="0"/>
              <a:t>vfunc</a:t>
            </a:r>
            <a:r>
              <a:rPr lang="en-IN" dirty="0" smtClean="0"/>
              <a:t>() {</a:t>
            </a:r>
          </a:p>
          <a:p>
            <a:pPr latinLnBrk="1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cout</a:t>
            </a:r>
            <a:r>
              <a:rPr lang="en-IN" dirty="0" smtClean="0"/>
              <a:t> &lt;&lt; "This is derived2's </a:t>
            </a:r>
            <a:r>
              <a:rPr lang="en-IN" dirty="0" err="1" smtClean="0"/>
              <a:t>vfunc</a:t>
            </a:r>
            <a:r>
              <a:rPr lang="en-IN" dirty="0" smtClean="0"/>
              <a:t>().\n";</a:t>
            </a:r>
          </a:p>
          <a:p>
            <a:pPr latinLnBrk="1">
              <a:buNone/>
            </a:pPr>
            <a:r>
              <a:rPr lang="en-IN" dirty="0" smtClean="0"/>
              <a:t>  </a:t>
            </a:r>
            <a:r>
              <a:rPr lang="en-IN" dirty="0" smtClean="0"/>
              <a:t>}};</a:t>
            </a:r>
            <a:endParaRPr lang="en-IN" dirty="0" smtClean="0"/>
          </a:p>
          <a:p>
            <a:pPr latinLnBrk="1"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3/24/2019</a:t>
            </a:r>
            <a:endParaRPr lang="en-IN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C415-7BDC-4E40-A65C-2283BD1B96EB}" type="slidenum">
              <a:rPr lang="en-IN" smtClean="0"/>
              <a:pPr/>
              <a:t>26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latinLnBrk="1">
              <a:buNone/>
            </a:pPr>
            <a:r>
              <a:rPr lang="en-IN" b="1" dirty="0" err="1" smtClean="0"/>
              <a:t>int</a:t>
            </a:r>
            <a:r>
              <a:rPr lang="en-IN" dirty="0" smtClean="0"/>
              <a:t> main()</a:t>
            </a:r>
          </a:p>
          <a:p>
            <a:pPr latinLnBrk="1">
              <a:buNone/>
            </a:pPr>
            <a:r>
              <a:rPr lang="en-IN" dirty="0" smtClean="0"/>
              <a:t>{</a:t>
            </a:r>
          </a:p>
          <a:p>
            <a:pPr latinLnBrk="1">
              <a:buNone/>
            </a:pPr>
            <a:r>
              <a:rPr lang="en-IN" dirty="0" smtClean="0"/>
              <a:t>  base *p, b;</a:t>
            </a:r>
          </a:p>
          <a:p>
            <a:pPr latinLnBrk="1">
              <a:buNone/>
            </a:pPr>
            <a:r>
              <a:rPr lang="en-IN" dirty="0" smtClean="0"/>
              <a:t>  derived1 d1;</a:t>
            </a:r>
          </a:p>
          <a:p>
            <a:pPr latinLnBrk="1">
              <a:buNone/>
            </a:pPr>
            <a:r>
              <a:rPr lang="en-IN" dirty="0" smtClean="0"/>
              <a:t>  derived2 d2</a:t>
            </a:r>
            <a:r>
              <a:rPr lang="en-IN" dirty="0" smtClean="0"/>
              <a:t>;</a:t>
            </a:r>
            <a:endParaRPr lang="en-IN" dirty="0" smtClean="0"/>
          </a:p>
          <a:p>
            <a:pPr latinLnBrk="1">
              <a:buNone/>
            </a:pPr>
            <a:r>
              <a:rPr lang="en-IN" dirty="0" smtClean="0"/>
              <a:t>  </a:t>
            </a:r>
            <a:r>
              <a:rPr lang="en-IN" dirty="0" smtClean="0">
                <a:solidFill>
                  <a:srgbClr val="FF0000"/>
                </a:solidFill>
              </a:rPr>
              <a:t>// point to base</a:t>
            </a:r>
          </a:p>
          <a:p>
            <a:pPr latinLnBrk="1">
              <a:buNone/>
            </a:pPr>
            <a:r>
              <a:rPr lang="en-IN" dirty="0" smtClean="0"/>
              <a:t>  p = &amp;b;</a:t>
            </a:r>
          </a:p>
          <a:p>
            <a:pPr latinLnBrk="1">
              <a:buNone/>
            </a:pPr>
            <a:r>
              <a:rPr lang="en-IN" dirty="0" smtClean="0"/>
              <a:t>  p-&gt;</a:t>
            </a:r>
            <a:r>
              <a:rPr lang="en-IN" dirty="0" err="1" smtClean="0"/>
              <a:t>vfunc</a:t>
            </a:r>
            <a:r>
              <a:rPr lang="en-IN" dirty="0" smtClean="0"/>
              <a:t>(); </a:t>
            </a:r>
            <a:r>
              <a:rPr lang="en-IN" dirty="0" smtClean="0">
                <a:solidFill>
                  <a:srgbClr val="FF0000"/>
                </a:solidFill>
              </a:rPr>
              <a:t>// access base's </a:t>
            </a:r>
            <a:r>
              <a:rPr lang="en-IN" dirty="0" err="1" smtClean="0">
                <a:solidFill>
                  <a:srgbClr val="FF0000"/>
                </a:solidFill>
              </a:rPr>
              <a:t>vfunc</a:t>
            </a:r>
            <a:r>
              <a:rPr lang="en-IN" dirty="0" smtClean="0">
                <a:solidFill>
                  <a:srgbClr val="FF0000"/>
                </a:solidFill>
              </a:rPr>
              <a:t>()</a:t>
            </a:r>
          </a:p>
          <a:p>
            <a:pPr latinLnBrk="1">
              <a:buNone/>
            </a:pPr>
            <a:r>
              <a:rPr lang="en-IN" dirty="0" smtClean="0"/>
              <a:t>   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"/>
          </p:nvPr>
        </p:nvSpPr>
        <p:spPr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latinLnBrk="1">
              <a:buNone/>
            </a:pPr>
            <a:r>
              <a:rPr lang="en-IN" dirty="0" smtClean="0"/>
              <a:t> </a:t>
            </a:r>
            <a:r>
              <a:rPr lang="en-IN" dirty="0" smtClean="0">
                <a:solidFill>
                  <a:srgbClr val="FF0000"/>
                </a:solidFill>
              </a:rPr>
              <a:t>// point to derived1</a:t>
            </a:r>
          </a:p>
          <a:p>
            <a:pPr latinLnBrk="1">
              <a:buNone/>
            </a:pPr>
            <a:r>
              <a:rPr lang="en-IN" dirty="0" smtClean="0"/>
              <a:t>  p = &amp;d1;</a:t>
            </a:r>
          </a:p>
          <a:p>
            <a:pPr latinLnBrk="1">
              <a:buNone/>
            </a:pPr>
            <a:r>
              <a:rPr lang="en-IN" dirty="0" smtClean="0"/>
              <a:t>  p-&gt;</a:t>
            </a:r>
            <a:r>
              <a:rPr lang="en-IN" dirty="0" err="1" smtClean="0"/>
              <a:t>vfunc</a:t>
            </a:r>
            <a:r>
              <a:rPr lang="en-IN" dirty="0" smtClean="0"/>
              <a:t>(); </a:t>
            </a:r>
            <a:r>
              <a:rPr lang="en-IN" dirty="0" smtClean="0">
                <a:solidFill>
                  <a:srgbClr val="FF0000"/>
                </a:solidFill>
              </a:rPr>
              <a:t>// access derived1's </a:t>
            </a:r>
            <a:r>
              <a:rPr lang="en-IN" dirty="0" err="1" smtClean="0">
                <a:solidFill>
                  <a:srgbClr val="FF0000"/>
                </a:solidFill>
              </a:rPr>
              <a:t>vfunc</a:t>
            </a:r>
            <a:r>
              <a:rPr lang="en-IN" dirty="0" smtClean="0">
                <a:solidFill>
                  <a:srgbClr val="FF0000"/>
                </a:solidFill>
              </a:rPr>
              <a:t>()</a:t>
            </a:r>
          </a:p>
          <a:p>
            <a:pPr latinLnBrk="1">
              <a:buNone/>
            </a:pPr>
            <a:r>
              <a:rPr lang="en-IN" dirty="0" smtClean="0">
                <a:solidFill>
                  <a:srgbClr val="FF0000"/>
                </a:solidFill>
              </a:rPr>
              <a:t>   </a:t>
            </a:r>
            <a:r>
              <a:rPr lang="en-IN" dirty="0" smtClean="0">
                <a:solidFill>
                  <a:srgbClr val="FF0000"/>
                </a:solidFill>
              </a:rPr>
              <a:t>// </a:t>
            </a:r>
            <a:r>
              <a:rPr lang="en-IN" dirty="0" smtClean="0">
                <a:solidFill>
                  <a:srgbClr val="FF0000"/>
                </a:solidFill>
              </a:rPr>
              <a:t>point to derived2</a:t>
            </a:r>
          </a:p>
          <a:p>
            <a:pPr latinLnBrk="1">
              <a:buNone/>
            </a:pPr>
            <a:r>
              <a:rPr lang="en-IN" dirty="0" smtClean="0"/>
              <a:t>  p = &amp;d2;</a:t>
            </a:r>
          </a:p>
          <a:p>
            <a:pPr latinLnBrk="1">
              <a:buNone/>
            </a:pPr>
            <a:r>
              <a:rPr lang="en-IN" dirty="0" smtClean="0"/>
              <a:t>  p-&gt;</a:t>
            </a:r>
            <a:r>
              <a:rPr lang="en-IN" dirty="0" err="1" smtClean="0"/>
              <a:t>vfunc</a:t>
            </a:r>
            <a:r>
              <a:rPr lang="en-IN" dirty="0" smtClean="0"/>
              <a:t>(); </a:t>
            </a:r>
            <a:r>
              <a:rPr lang="en-IN" dirty="0" smtClean="0">
                <a:solidFill>
                  <a:srgbClr val="FF0000"/>
                </a:solidFill>
              </a:rPr>
              <a:t>// access derived2's </a:t>
            </a:r>
            <a:r>
              <a:rPr lang="en-IN" dirty="0" err="1" smtClean="0">
                <a:solidFill>
                  <a:srgbClr val="FF0000"/>
                </a:solidFill>
              </a:rPr>
              <a:t>vfunc</a:t>
            </a:r>
            <a:r>
              <a:rPr lang="en-IN" dirty="0" smtClean="0">
                <a:solidFill>
                  <a:srgbClr val="FF0000"/>
                </a:solidFill>
              </a:rPr>
              <a:t>()</a:t>
            </a:r>
            <a:endParaRPr lang="en-IN" dirty="0" smtClean="0">
              <a:solidFill>
                <a:srgbClr val="FF0000"/>
              </a:solidFill>
            </a:endParaRPr>
          </a:p>
          <a:p>
            <a:pPr latinLnBrk="1">
              <a:buNone/>
            </a:pPr>
            <a:r>
              <a:rPr lang="en-IN" dirty="0" smtClean="0"/>
              <a:t>  </a:t>
            </a:r>
            <a:r>
              <a:rPr lang="en-IN" b="1" dirty="0" smtClean="0"/>
              <a:t>return</a:t>
            </a:r>
            <a:r>
              <a:rPr lang="en-IN" dirty="0" smtClean="0"/>
              <a:t> 0;</a:t>
            </a:r>
          </a:p>
          <a:p>
            <a:pPr latinLnBrk="1">
              <a:buNone/>
            </a:pPr>
            <a:r>
              <a:rPr lang="en-IN" dirty="0" smtClean="0"/>
              <a:t>}</a:t>
            </a:r>
            <a:endParaRPr lang="en-I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39784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When functions are hierarchical 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3/24/2019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C415-7BDC-4E40-A65C-2283BD1B96EB}" type="slidenum">
              <a:rPr lang="en-IN" smtClean="0"/>
              <a:pPr/>
              <a:t>27</a:t>
            </a:fld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When </a:t>
            </a:r>
            <a:r>
              <a:rPr lang="en-IN" dirty="0" smtClean="0"/>
              <a:t>a function is declared as </a:t>
            </a:r>
            <a:r>
              <a:rPr lang="en-IN" b="1" dirty="0" smtClean="0"/>
              <a:t>virtual by a base class, it may </a:t>
            </a:r>
            <a:r>
              <a:rPr lang="en-IN" b="1" dirty="0" smtClean="0"/>
              <a:t>be </a:t>
            </a:r>
            <a:r>
              <a:rPr lang="en-IN" dirty="0" smtClean="0"/>
              <a:t>overridden </a:t>
            </a:r>
            <a:r>
              <a:rPr lang="en-IN" dirty="0" smtClean="0"/>
              <a:t>by a derived class. However, the function does not have to be </a:t>
            </a:r>
            <a:r>
              <a:rPr lang="en-IN" dirty="0" smtClean="0"/>
              <a:t>overridden. </a:t>
            </a:r>
          </a:p>
          <a:p>
            <a:pPr algn="just"/>
            <a:r>
              <a:rPr lang="en-IN" dirty="0" smtClean="0"/>
              <a:t>When </a:t>
            </a:r>
            <a:r>
              <a:rPr lang="en-IN" dirty="0" smtClean="0"/>
              <a:t>a derived class fails to override a virtual function, then when an object of </a:t>
            </a:r>
            <a:r>
              <a:rPr lang="en-IN" dirty="0" smtClean="0"/>
              <a:t>that derived </a:t>
            </a:r>
            <a:r>
              <a:rPr lang="en-IN" dirty="0" smtClean="0"/>
              <a:t>class accesses that function, the function defined by the base class is used. </a:t>
            </a:r>
            <a:endParaRPr lang="en-IN" dirty="0" smtClean="0"/>
          </a:p>
          <a:p>
            <a:pPr algn="just"/>
            <a:r>
              <a:rPr lang="en-IN" dirty="0" smtClean="0"/>
              <a:t>For example</a:t>
            </a:r>
            <a:r>
              <a:rPr lang="en-IN" dirty="0" smtClean="0"/>
              <a:t>, consider this program in which </a:t>
            </a:r>
            <a:r>
              <a:rPr lang="en-IN" b="1" dirty="0" smtClean="0"/>
              <a:t>derived2 does not override </a:t>
            </a:r>
            <a:r>
              <a:rPr lang="en-IN" b="1" dirty="0" err="1" smtClean="0"/>
              <a:t>vfunc</a:t>
            </a:r>
            <a:r>
              <a:rPr lang="en-IN" b="1" dirty="0" smtClean="0"/>
              <a:t>( ):</a:t>
            </a:r>
            <a:endParaRPr lang="en-I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Program-1</a:t>
            </a:r>
            <a:endParaRPr lang="en-IN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3/24/2019</a:t>
            </a:r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C415-7BDC-4E40-A65C-2283BD1B96EB}" type="slidenum">
              <a:rPr lang="en-IN" smtClean="0"/>
              <a:pPr/>
              <a:t>28</a:t>
            </a:fld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#include &lt;</a:t>
            </a:r>
            <a:r>
              <a:rPr lang="en-IN" dirty="0" err="1" smtClean="0"/>
              <a:t>iostream</a:t>
            </a:r>
            <a:r>
              <a:rPr lang="en-IN" dirty="0" smtClean="0"/>
              <a:t>&gt;</a:t>
            </a:r>
          </a:p>
          <a:p>
            <a:pPr>
              <a:buNone/>
            </a:pPr>
            <a:r>
              <a:rPr lang="en-IN" dirty="0" smtClean="0"/>
              <a:t>using namespace std;</a:t>
            </a:r>
          </a:p>
          <a:p>
            <a:pPr>
              <a:buNone/>
            </a:pPr>
            <a:r>
              <a:rPr lang="en-IN" dirty="0" smtClean="0"/>
              <a:t>class base {</a:t>
            </a:r>
          </a:p>
          <a:p>
            <a:pPr>
              <a:buNone/>
            </a:pPr>
            <a:r>
              <a:rPr lang="en-IN" dirty="0" smtClean="0"/>
              <a:t>public:</a:t>
            </a:r>
          </a:p>
          <a:p>
            <a:pPr>
              <a:buNone/>
            </a:pPr>
            <a:r>
              <a:rPr lang="en-IN" dirty="0" smtClean="0"/>
              <a:t>virtual void </a:t>
            </a:r>
            <a:r>
              <a:rPr lang="en-IN" dirty="0" err="1" smtClean="0"/>
              <a:t>vfunc</a:t>
            </a:r>
            <a:r>
              <a:rPr lang="en-IN" dirty="0" smtClean="0"/>
              <a:t>() {</a:t>
            </a:r>
          </a:p>
          <a:p>
            <a:pPr>
              <a:buNone/>
            </a:pPr>
            <a:r>
              <a:rPr lang="en-IN" dirty="0" err="1" smtClean="0"/>
              <a:t>cout</a:t>
            </a:r>
            <a:r>
              <a:rPr lang="en-IN" dirty="0" smtClean="0"/>
              <a:t> &lt;&lt; "This is base's </a:t>
            </a:r>
            <a:r>
              <a:rPr lang="en-IN" dirty="0" err="1" smtClean="0"/>
              <a:t>vfunc</a:t>
            </a:r>
            <a:r>
              <a:rPr lang="en-IN" dirty="0" smtClean="0"/>
              <a:t>().\n";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r>
              <a:rPr lang="en-IN" dirty="0" smtClean="0"/>
              <a:t>};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class derived1 : public base {</a:t>
            </a:r>
          </a:p>
          <a:p>
            <a:pPr>
              <a:buNone/>
            </a:pPr>
            <a:r>
              <a:rPr lang="en-IN" dirty="0" smtClean="0"/>
              <a:t>public:</a:t>
            </a:r>
          </a:p>
          <a:p>
            <a:pPr>
              <a:buNone/>
            </a:pPr>
            <a:r>
              <a:rPr lang="en-IN" dirty="0" smtClean="0"/>
              <a:t>void </a:t>
            </a:r>
            <a:r>
              <a:rPr lang="en-IN" dirty="0" err="1" smtClean="0"/>
              <a:t>vfunc</a:t>
            </a:r>
            <a:r>
              <a:rPr lang="en-IN" dirty="0" smtClean="0"/>
              <a:t>() {</a:t>
            </a:r>
          </a:p>
          <a:p>
            <a:pPr>
              <a:buNone/>
            </a:pPr>
            <a:r>
              <a:rPr lang="en-IN" dirty="0" err="1" smtClean="0"/>
              <a:t>cout</a:t>
            </a:r>
            <a:r>
              <a:rPr lang="en-IN" dirty="0" smtClean="0"/>
              <a:t> &lt;&lt; "This is derived1's </a:t>
            </a:r>
            <a:r>
              <a:rPr lang="en-IN" dirty="0" err="1" smtClean="0"/>
              <a:t>vfunc</a:t>
            </a:r>
            <a:r>
              <a:rPr lang="en-IN" dirty="0" smtClean="0"/>
              <a:t>().\n";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r>
              <a:rPr lang="en-IN" dirty="0" smtClean="0"/>
              <a:t>};</a:t>
            </a:r>
          </a:p>
          <a:p>
            <a:pPr>
              <a:buNone/>
            </a:pPr>
            <a:r>
              <a:rPr lang="en-IN" dirty="0" smtClean="0"/>
              <a:t>class derived2 : public base {</a:t>
            </a:r>
            <a:endParaRPr lang="en-I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3/24/2019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C415-7BDC-4E40-A65C-2283BD1B96EB}" type="slidenum">
              <a:rPr lang="en-IN" smtClean="0"/>
              <a:pPr/>
              <a:t>29</a:t>
            </a:fld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ln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dirty="0" smtClean="0"/>
              <a:t>public:</a:t>
            </a:r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// </a:t>
            </a:r>
            <a:r>
              <a:rPr lang="en-IN" dirty="0" err="1" smtClean="0">
                <a:solidFill>
                  <a:srgbClr val="FF0000"/>
                </a:solidFill>
              </a:rPr>
              <a:t>vfunc</a:t>
            </a:r>
            <a:r>
              <a:rPr lang="en-IN" dirty="0" smtClean="0">
                <a:solidFill>
                  <a:srgbClr val="FF0000"/>
                </a:solidFill>
              </a:rPr>
              <a:t>() not overridden by derived2, base's is used</a:t>
            </a:r>
          </a:p>
          <a:p>
            <a:pPr>
              <a:buNone/>
            </a:pPr>
            <a:r>
              <a:rPr lang="en-IN" dirty="0" smtClean="0"/>
              <a:t>};</a:t>
            </a:r>
          </a:p>
          <a:p>
            <a:pPr>
              <a:buNone/>
            </a:pPr>
            <a:r>
              <a:rPr lang="en-IN" dirty="0" err="1" smtClean="0"/>
              <a:t>int</a:t>
            </a:r>
            <a:r>
              <a:rPr lang="en-IN" dirty="0" smtClean="0"/>
              <a:t> main()</a:t>
            </a:r>
          </a:p>
          <a:p>
            <a:pPr>
              <a:buNone/>
            </a:pPr>
            <a:r>
              <a:rPr lang="en-IN" dirty="0" smtClean="0"/>
              <a:t>{</a:t>
            </a:r>
          </a:p>
          <a:p>
            <a:pPr>
              <a:buNone/>
            </a:pPr>
            <a:r>
              <a:rPr lang="en-IN" dirty="0" smtClean="0"/>
              <a:t>base *p, b;</a:t>
            </a:r>
          </a:p>
          <a:p>
            <a:pPr>
              <a:buNone/>
            </a:pPr>
            <a:r>
              <a:rPr lang="en-IN" dirty="0" smtClean="0"/>
              <a:t>derived1 d1;</a:t>
            </a:r>
          </a:p>
          <a:p>
            <a:pPr>
              <a:buNone/>
            </a:pPr>
            <a:r>
              <a:rPr lang="en-IN" dirty="0" smtClean="0"/>
              <a:t>derived2 d2</a:t>
            </a:r>
            <a:r>
              <a:rPr lang="en-IN" dirty="0" smtClean="0"/>
              <a:t>;</a:t>
            </a:r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// point to base</a:t>
            </a:r>
          </a:p>
          <a:p>
            <a:pPr>
              <a:buNone/>
            </a:pPr>
            <a:r>
              <a:rPr lang="en-IN" dirty="0" smtClean="0"/>
              <a:t>p = &amp;b;</a:t>
            </a:r>
          </a:p>
          <a:p>
            <a:pPr>
              <a:buNone/>
            </a:pPr>
            <a:r>
              <a:rPr lang="en-IN" dirty="0" smtClean="0"/>
              <a:t>p-&gt;</a:t>
            </a:r>
            <a:r>
              <a:rPr lang="en-IN" dirty="0" err="1" smtClean="0"/>
              <a:t>vfunc</a:t>
            </a:r>
            <a:r>
              <a:rPr lang="en-IN" dirty="0" smtClean="0"/>
              <a:t>(); </a:t>
            </a:r>
            <a:r>
              <a:rPr lang="en-IN" dirty="0" smtClean="0">
                <a:solidFill>
                  <a:srgbClr val="FF0000"/>
                </a:solidFill>
              </a:rPr>
              <a:t>// access base's </a:t>
            </a:r>
            <a:r>
              <a:rPr lang="en-IN" dirty="0" err="1" smtClean="0">
                <a:solidFill>
                  <a:srgbClr val="FF0000"/>
                </a:solidFill>
              </a:rPr>
              <a:t>vfunc</a:t>
            </a:r>
            <a:r>
              <a:rPr lang="en-IN" dirty="0" smtClean="0">
                <a:solidFill>
                  <a:srgbClr val="FF0000"/>
                </a:solidFill>
              </a:rPr>
              <a:t>()</a:t>
            </a:r>
          </a:p>
          <a:p>
            <a:pPr>
              <a:buNone/>
            </a:pPr>
            <a:endParaRPr lang="en-IN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ln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dirty="0" smtClean="0"/>
              <a:t>// </a:t>
            </a:r>
            <a:r>
              <a:rPr lang="en-IN" dirty="0" smtClean="0"/>
              <a:t>point to derived1</a:t>
            </a:r>
          </a:p>
          <a:p>
            <a:pPr>
              <a:buNone/>
            </a:pPr>
            <a:r>
              <a:rPr lang="en-IN" dirty="0" smtClean="0"/>
              <a:t>p = &amp;d1;</a:t>
            </a:r>
          </a:p>
          <a:p>
            <a:pPr>
              <a:buNone/>
            </a:pPr>
            <a:r>
              <a:rPr lang="en-IN" dirty="0" smtClean="0"/>
              <a:t>p-&gt;</a:t>
            </a:r>
            <a:r>
              <a:rPr lang="en-IN" dirty="0" err="1" smtClean="0"/>
              <a:t>vfunc</a:t>
            </a:r>
            <a:r>
              <a:rPr lang="en-IN" dirty="0" smtClean="0"/>
              <a:t>(); </a:t>
            </a:r>
            <a:r>
              <a:rPr lang="en-IN" dirty="0" smtClean="0">
                <a:solidFill>
                  <a:srgbClr val="FF0000"/>
                </a:solidFill>
              </a:rPr>
              <a:t>// access derived1's </a:t>
            </a:r>
            <a:r>
              <a:rPr lang="en-IN" dirty="0" err="1" smtClean="0">
                <a:solidFill>
                  <a:srgbClr val="FF0000"/>
                </a:solidFill>
              </a:rPr>
              <a:t>vfunc</a:t>
            </a:r>
            <a:r>
              <a:rPr lang="en-IN" dirty="0" smtClean="0">
                <a:solidFill>
                  <a:srgbClr val="FF0000"/>
                </a:solidFill>
              </a:rPr>
              <a:t>()</a:t>
            </a:r>
          </a:p>
          <a:p>
            <a:pPr>
              <a:buNone/>
            </a:pPr>
            <a:r>
              <a:rPr lang="en-IN" dirty="0" smtClean="0"/>
              <a:t>// point to derived2</a:t>
            </a:r>
          </a:p>
          <a:p>
            <a:pPr>
              <a:buNone/>
            </a:pPr>
            <a:r>
              <a:rPr lang="en-IN" dirty="0" smtClean="0"/>
              <a:t>p = &amp;d2;</a:t>
            </a:r>
          </a:p>
          <a:p>
            <a:pPr>
              <a:buNone/>
            </a:pPr>
            <a:r>
              <a:rPr lang="en-IN" dirty="0" smtClean="0"/>
              <a:t>p-&gt;</a:t>
            </a:r>
            <a:r>
              <a:rPr lang="en-IN" dirty="0" err="1" smtClean="0"/>
              <a:t>vfunc</a:t>
            </a:r>
            <a:r>
              <a:rPr lang="en-IN" dirty="0" smtClean="0"/>
              <a:t>(); </a:t>
            </a:r>
            <a:r>
              <a:rPr lang="en-IN" dirty="0" smtClean="0">
                <a:solidFill>
                  <a:srgbClr val="FF0000"/>
                </a:solidFill>
              </a:rPr>
              <a:t>// use base's </a:t>
            </a:r>
            <a:r>
              <a:rPr lang="en-IN" dirty="0" err="1" smtClean="0">
                <a:solidFill>
                  <a:srgbClr val="FF0000"/>
                </a:solidFill>
              </a:rPr>
              <a:t>vfunc</a:t>
            </a:r>
            <a:r>
              <a:rPr lang="en-IN" dirty="0" smtClean="0">
                <a:solidFill>
                  <a:srgbClr val="FF0000"/>
                </a:solidFill>
              </a:rPr>
              <a:t>()</a:t>
            </a:r>
          </a:p>
          <a:p>
            <a:pPr>
              <a:buNone/>
            </a:pPr>
            <a:r>
              <a:rPr lang="en-IN" dirty="0" smtClean="0"/>
              <a:t>return 0;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429256" y="4500570"/>
            <a:ext cx="30718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002060"/>
                </a:solidFill>
              </a:rPr>
              <a:t>The program produces this output:</a:t>
            </a:r>
          </a:p>
          <a:p>
            <a:r>
              <a:rPr lang="en-IN" dirty="0" smtClean="0">
                <a:solidFill>
                  <a:srgbClr val="002060"/>
                </a:solidFill>
              </a:rPr>
              <a:t>This is base's </a:t>
            </a:r>
            <a:r>
              <a:rPr lang="en-IN" dirty="0" err="1" smtClean="0">
                <a:solidFill>
                  <a:srgbClr val="002060"/>
                </a:solidFill>
              </a:rPr>
              <a:t>vfunc</a:t>
            </a:r>
            <a:r>
              <a:rPr lang="en-IN" dirty="0" smtClean="0">
                <a:solidFill>
                  <a:srgbClr val="002060"/>
                </a:solidFill>
              </a:rPr>
              <a:t>().</a:t>
            </a:r>
          </a:p>
          <a:p>
            <a:r>
              <a:rPr lang="en-IN" dirty="0" smtClean="0">
                <a:solidFill>
                  <a:srgbClr val="002060"/>
                </a:solidFill>
              </a:rPr>
              <a:t>This is derived1's </a:t>
            </a:r>
            <a:r>
              <a:rPr lang="en-IN" dirty="0" err="1" smtClean="0">
                <a:solidFill>
                  <a:srgbClr val="002060"/>
                </a:solidFill>
              </a:rPr>
              <a:t>vfunc</a:t>
            </a:r>
            <a:r>
              <a:rPr lang="en-IN" dirty="0" smtClean="0">
                <a:solidFill>
                  <a:srgbClr val="002060"/>
                </a:solidFill>
              </a:rPr>
              <a:t>().</a:t>
            </a:r>
          </a:p>
          <a:p>
            <a:r>
              <a:rPr lang="en-IN" dirty="0" smtClean="0">
                <a:solidFill>
                  <a:srgbClr val="002060"/>
                </a:solidFill>
              </a:rPr>
              <a:t>This is base's </a:t>
            </a:r>
            <a:r>
              <a:rPr lang="en-IN" dirty="0" err="1" smtClean="0">
                <a:solidFill>
                  <a:srgbClr val="002060"/>
                </a:solidFill>
              </a:rPr>
              <a:t>vfunc</a:t>
            </a:r>
            <a:r>
              <a:rPr lang="en-IN" dirty="0" smtClean="0">
                <a:solidFill>
                  <a:srgbClr val="002060"/>
                </a:solidFill>
              </a:rPr>
              <a:t>().</a:t>
            </a:r>
            <a:endParaRPr lang="en-IN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Polymorphism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3/24/2019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r>
              <a:rPr lang="en-US">
                <a:solidFill>
                  <a:schemeClr val="bg2"/>
                </a:solidFill>
              </a:rPr>
              <a:t>- </a:t>
            </a:r>
            <a:fld id="{26F3B562-12E0-4BDE-BECF-0CD3B763296F}" type="slidenum">
              <a:rPr lang="en-US">
                <a:solidFill>
                  <a:schemeClr val="bg2"/>
                </a:solidFill>
              </a:rPr>
              <a:pPr/>
              <a:t>3</a:t>
            </a:fld>
            <a:r>
              <a:rPr lang="en-US">
                <a:solidFill>
                  <a:schemeClr val="bg2"/>
                </a:solidFill>
              </a:rPr>
              <a:t> -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/>
          <a:lstStyle/>
          <a:p>
            <a:r>
              <a:rPr lang="en-US" b="1" i="1" dirty="0"/>
              <a:t>Virtual Functions</a:t>
            </a:r>
          </a:p>
          <a:p>
            <a:endParaRPr lang="en-US" sz="2400" dirty="0"/>
          </a:p>
          <a:p>
            <a:pPr lvl="1"/>
            <a:r>
              <a:rPr lang="en-US" dirty="0"/>
              <a:t>A virtual function must be declared in a parent class</a:t>
            </a:r>
          </a:p>
          <a:p>
            <a:pPr lvl="1"/>
            <a:endParaRPr lang="en-US" sz="1800" dirty="0"/>
          </a:p>
          <a:p>
            <a:pPr lvl="2"/>
            <a:r>
              <a:rPr lang="en-US" sz="2400" b="1" i="1" u="sng" dirty="0">
                <a:solidFill>
                  <a:srgbClr val="FF0000"/>
                </a:solidFill>
              </a:rPr>
              <a:t>syntax</a:t>
            </a:r>
            <a:endParaRPr lang="en-US" sz="2400" dirty="0">
              <a:solidFill>
                <a:srgbClr val="FF0000"/>
              </a:solidFill>
            </a:endParaRPr>
          </a:p>
          <a:p>
            <a:pPr lvl="3"/>
            <a:r>
              <a:rPr lang="en-US" sz="2400" i="1" dirty="0">
                <a:solidFill>
                  <a:srgbClr val="FF0000"/>
                </a:solidFill>
              </a:rPr>
              <a:t>virtual function</a:t>
            </a:r>
            <a:endParaRPr lang="en-US" sz="2400" dirty="0">
              <a:solidFill>
                <a:srgbClr val="FF0000"/>
              </a:solidFill>
            </a:endParaRPr>
          </a:p>
          <a:p>
            <a:pPr marL="2057400" lvl="4" indent="-508000"/>
            <a:r>
              <a:rPr lang="en-US" sz="2400" dirty="0">
                <a:solidFill>
                  <a:srgbClr val="FF0000"/>
                </a:solidFill>
              </a:rPr>
              <a:t>virtual </a:t>
            </a:r>
            <a:r>
              <a:rPr lang="en-US" sz="2400" dirty="0" err="1">
                <a:solidFill>
                  <a:srgbClr val="FF0000"/>
                </a:solidFill>
              </a:rPr>
              <a:t>returnType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functionName</a:t>
            </a:r>
            <a:r>
              <a:rPr lang="en-US" sz="2400" dirty="0">
                <a:solidFill>
                  <a:srgbClr val="FF0000"/>
                </a:solidFill>
              </a:rPr>
              <a:t> ( </a:t>
            </a:r>
            <a:r>
              <a:rPr lang="en-US" sz="2400" dirty="0" err="1">
                <a:solidFill>
                  <a:srgbClr val="FF0000"/>
                </a:solidFill>
              </a:rPr>
              <a:t>args</a:t>
            </a:r>
            <a:r>
              <a:rPr lang="en-US" sz="2400" baseline="-25000" dirty="0" err="1">
                <a:solidFill>
                  <a:srgbClr val="FF0000"/>
                </a:solidFill>
              </a:rPr>
              <a:t>i</a:t>
            </a:r>
            <a:r>
              <a:rPr lang="en-US" sz="2400" baseline="-250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) { function body ;}	</a:t>
            </a:r>
          </a:p>
          <a:p>
            <a:pPr marL="2057400" lvl="4" indent="-508000"/>
            <a:endParaRPr lang="en-US" sz="2400" dirty="0">
              <a:solidFill>
                <a:srgbClr val="FF0000"/>
              </a:solidFill>
            </a:endParaRPr>
          </a:p>
          <a:p>
            <a:pPr lvl="3"/>
            <a:r>
              <a:rPr lang="en-US" sz="2400" i="1" dirty="0">
                <a:solidFill>
                  <a:srgbClr val="FF0000"/>
                </a:solidFill>
              </a:rPr>
              <a:t>pure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i="1" dirty="0">
                <a:solidFill>
                  <a:srgbClr val="FF0000"/>
                </a:solidFill>
              </a:rPr>
              <a:t>virtual function</a:t>
            </a:r>
            <a:endParaRPr lang="en-US" sz="2400" dirty="0">
              <a:solidFill>
                <a:srgbClr val="FF0000"/>
              </a:solidFill>
            </a:endParaRPr>
          </a:p>
          <a:p>
            <a:pPr marL="2057400" lvl="4" indent="-508000"/>
            <a:r>
              <a:rPr lang="en-US" sz="2400" dirty="0">
                <a:solidFill>
                  <a:srgbClr val="FF0000"/>
                </a:solidFill>
              </a:rPr>
              <a:t>virtual </a:t>
            </a:r>
            <a:r>
              <a:rPr lang="en-US" sz="2400" dirty="0" err="1">
                <a:solidFill>
                  <a:srgbClr val="FF0000"/>
                </a:solidFill>
              </a:rPr>
              <a:t>returnType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functionName</a:t>
            </a:r>
            <a:r>
              <a:rPr lang="en-US" sz="2400" dirty="0">
                <a:solidFill>
                  <a:srgbClr val="FF0000"/>
                </a:solidFill>
              </a:rPr>
              <a:t> ( </a:t>
            </a:r>
            <a:r>
              <a:rPr lang="en-US" sz="2400" dirty="0" err="1">
                <a:solidFill>
                  <a:srgbClr val="FF0000"/>
                </a:solidFill>
              </a:rPr>
              <a:t>args</a:t>
            </a:r>
            <a:r>
              <a:rPr lang="en-US" sz="2400" baseline="-25000" dirty="0" err="1">
                <a:solidFill>
                  <a:srgbClr val="FF0000"/>
                </a:solidFill>
              </a:rPr>
              <a:t>i</a:t>
            </a:r>
            <a:r>
              <a:rPr lang="en-US" sz="2400" baseline="-250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) = 0;</a:t>
            </a:r>
          </a:p>
          <a:p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Program-2</a:t>
            </a:r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3/24/2019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C415-7BDC-4E40-A65C-2283BD1B96EB}" type="slidenum">
              <a:rPr lang="en-IN" smtClean="0"/>
              <a:pPr/>
              <a:t>30</a:t>
            </a:fld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IN" sz="1800" dirty="0" smtClean="0"/>
              <a:t>class </a:t>
            </a:r>
            <a:r>
              <a:rPr lang="en-IN" sz="1800" dirty="0" smtClean="0"/>
              <a:t>base {</a:t>
            </a:r>
          </a:p>
          <a:p>
            <a:pPr>
              <a:buNone/>
            </a:pPr>
            <a:r>
              <a:rPr lang="en-IN" sz="1800" dirty="0" smtClean="0"/>
              <a:t>public:</a:t>
            </a:r>
          </a:p>
          <a:p>
            <a:pPr>
              <a:buNone/>
            </a:pPr>
            <a:r>
              <a:rPr lang="en-IN" sz="1800" dirty="0" smtClean="0"/>
              <a:t>virtual void </a:t>
            </a:r>
            <a:r>
              <a:rPr lang="en-IN" sz="1800" dirty="0" err="1" smtClean="0"/>
              <a:t>vfunc</a:t>
            </a:r>
            <a:r>
              <a:rPr lang="en-IN" sz="1800" dirty="0" smtClean="0"/>
              <a:t>() {</a:t>
            </a:r>
          </a:p>
          <a:p>
            <a:pPr>
              <a:buNone/>
            </a:pPr>
            <a:r>
              <a:rPr lang="en-IN" sz="1800" dirty="0" err="1" smtClean="0"/>
              <a:t>cout</a:t>
            </a:r>
            <a:r>
              <a:rPr lang="en-IN" sz="1800" dirty="0" smtClean="0"/>
              <a:t> &lt;&lt; "This is base's </a:t>
            </a:r>
            <a:r>
              <a:rPr lang="en-IN" sz="1800" dirty="0" err="1" smtClean="0"/>
              <a:t>vfunc</a:t>
            </a:r>
            <a:r>
              <a:rPr lang="en-IN" sz="1800" dirty="0" smtClean="0"/>
              <a:t>().\n";</a:t>
            </a:r>
          </a:p>
          <a:p>
            <a:pPr>
              <a:buNone/>
            </a:pPr>
            <a:r>
              <a:rPr lang="en-IN" sz="1800" dirty="0" smtClean="0"/>
              <a:t>}</a:t>
            </a:r>
          </a:p>
          <a:p>
            <a:pPr>
              <a:buNone/>
            </a:pPr>
            <a:r>
              <a:rPr lang="en-IN" sz="1800" dirty="0" smtClean="0"/>
              <a:t>};</a:t>
            </a:r>
          </a:p>
          <a:p>
            <a:pPr>
              <a:buNone/>
            </a:pPr>
            <a:r>
              <a:rPr lang="en-IN" sz="1800" dirty="0" smtClean="0"/>
              <a:t>class derived1 : public base {</a:t>
            </a:r>
          </a:p>
          <a:p>
            <a:pPr>
              <a:buNone/>
            </a:pPr>
            <a:r>
              <a:rPr lang="en-IN" sz="1800" dirty="0" smtClean="0"/>
              <a:t>public:</a:t>
            </a:r>
          </a:p>
          <a:p>
            <a:pPr>
              <a:buNone/>
            </a:pPr>
            <a:r>
              <a:rPr lang="en-IN" sz="1800" dirty="0" smtClean="0"/>
              <a:t>void </a:t>
            </a:r>
            <a:r>
              <a:rPr lang="en-IN" sz="1800" dirty="0" err="1" smtClean="0"/>
              <a:t>vfunc</a:t>
            </a:r>
            <a:r>
              <a:rPr lang="en-IN" sz="1800" dirty="0" smtClean="0"/>
              <a:t>() {</a:t>
            </a:r>
          </a:p>
          <a:p>
            <a:pPr>
              <a:buNone/>
            </a:pPr>
            <a:r>
              <a:rPr lang="en-IN" sz="1800" dirty="0" err="1" smtClean="0"/>
              <a:t>cout</a:t>
            </a:r>
            <a:r>
              <a:rPr lang="en-IN" sz="1800" dirty="0" smtClean="0"/>
              <a:t> &lt;&lt; "This is derived1's </a:t>
            </a:r>
            <a:r>
              <a:rPr lang="en-IN" sz="1800" dirty="0" err="1" smtClean="0"/>
              <a:t>vfunc</a:t>
            </a:r>
            <a:r>
              <a:rPr lang="en-IN" sz="1800" dirty="0" smtClean="0"/>
              <a:t>().\n";</a:t>
            </a:r>
          </a:p>
          <a:p>
            <a:pPr>
              <a:buNone/>
            </a:pPr>
            <a:r>
              <a:rPr lang="en-IN" sz="1800" dirty="0" smtClean="0"/>
              <a:t>}</a:t>
            </a:r>
          </a:p>
          <a:p>
            <a:pPr>
              <a:buNone/>
            </a:pPr>
            <a:r>
              <a:rPr lang="en-IN" sz="1800" dirty="0" smtClean="0"/>
              <a:t>};</a:t>
            </a:r>
            <a:endParaRPr lang="en-IN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dirty="0" smtClean="0"/>
              <a:t>class derived2 : public derived1 {</a:t>
            </a:r>
          </a:p>
          <a:p>
            <a:pPr>
              <a:buNone/>
            </a:pPr>
            <a:r>
              <a:rPr lang="en-IN" dirty="0" smtClean="0"/>
              <a:t>public:</a:t>
            </a:r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/* </a:t>
            </a:r>
            <a:r>
              <a:rPr lang="en-IN" dirty="0" err="1" smtClean="0">
                <a:solidFill>
                  <a:srgbClr val="FF0000"/>
                </a:solidFill>
              </a:rPr>
              <a:t>vfunc</a:t>
            </a:r>
            <a:r>
              <a:rPr lang="en-IN" dirty="0" smtClean="0">
                <a:solidFill>
                  <a:srgbClr val="FF0000"/>
                </a:solidFill>
              </a:rPr>
              <a:t>() not overridden by derived2.</a:t>
            </a:r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In this case, since derived2 is derived from</a:t>
            </a:r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derived1, derived1's </a:t>
            </a:r>
            <a:r>
              <a:rPr lang="en-IN" dirty="0" err="1" smtClean="0">
                <a:solidFill>
                  <a:srgbClr val="FF0000"/>
                </a:solidFill>
              </a:rPr>
              <a:t>vfunc</a:t>
            </a:r>
            <a:r>
              <a:rPr lang="en-IN" dirty="0" smtClean="0">
                <a:solidFill>
                  <a:srgbClr val="FF0000"/>
                </a:solidFill>
              </a:rPr>
              <a:t>() is used.</a:t>
            </a:r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*/</a:t>
            </a:r>
          </a:p>
          <a:p>
            <a:pPr>
              <a:buNone/>
            </a:pPr>
            <a:r>
              <a:rPr lang="en-IN" dirty="0" smtClean="0"/>
              <a:t>};</a:t>
            </a:r>
            <a:endParaRPr lang="en-IN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3/24/2019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C415-7BDC-4E40-A65C-2283BD1B96EB}" type="slidenum">
              <a:rPr lang="en-IN" smtClean="0"/>
              <a:pPr/>
              <a:t>31</a:t>
            </a:fld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ln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dirty="0" err="1" smtClean="0"/>
              <a:t>int</a:t>
            </a:r>
            <a:r>
              <a:rPr lang="en-IN" dirty="0" smtClean="0"/>
              <a:t> main()</a:t>
            </a:r>
          </a:p>
          <a:p>
            <a:pPr>
              <a:buNone/>
            </a:pPr>
            <a:r>
              <a:rPr lang="en-IN" dirty="0" smtClean="0"/>
              <a:t>{</a:t>
            </a:r>
          </a:p>
          <a:p>
            <a:pPr>
              <a:buNone/>
            </a:pPr>
            <a:r>
              <a:rPr lang="en-IN" dirty="0" smtClean="0"/>
              <a:t>base *p, b;</a:t>
            </a:r>
          </a:p>
          <a:p>
            <a:pPr>
              <a:buNone/>
            </a:pPr>
            <a:r>
              <a:rPr lang="en-IN" dirty="0" smtClean="0"/>
              <a:t>derived1 d1;</a:t>
            </a:r>
          </a:p>
          <a:p>
            <a:pPr>
              <a:buNone/>
            </a:pPr>
            <a:r>
              <a:rPr lang="en-IN" dirty="0" smtClean="0"/>
              <a:t>derived2 d2;</a:t>
            </a:r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// point to base</a:t>
            </a:r>
          </a:p>
          <a:p>
            <a:pPr>
              <a:buNone/>
            </a:pPr>
            <a:r>
              <a:rPr lang="en-IN" dirty="0" smtClean="0"/>
              <a:t>p = &amp;b;</a:t>
            </a:r>
          </a:p>
          <a:p>
            <a:pPr>
              <a:buNone/>
            </a:pPr>
            <a:r>
              <a:rPr lang="en-IN" dirty="0" smtClean="0"/>
              <a:t>p-&gt;</a:t>
            </a:r>
            <a:r>
              <a:rPr lang="en-IN" dirty="0" err="1" smtClean="0"/>
              <a:t>vfunc</a:t>
            </a:r>
            <a:r>
              <a:rPr lang="en-IN" dirty="0" smtClean="0"/>
              <a:t>(); </a:t>
            </a:r>
            <a:r>
              <a:rPr lang="en-IN" dirty="0" smtClean="0">
                <a:solidFill>
                  <a:srgbClr val="FF0000"/>
                </a:solidFill>
              </a:rPr>
              <a:t>// access base's </a:t>
            </a:r>
            <a:r>
              <a:rPr lang="en-IN" dirty="0" err="1" smtClean="0">
                <a:solidFill>
                  <a:srgbClr val="FF0000"/>
                </a:solidFill>
              </a:rPr>
              <a:t>vfunc</a:t>
            </a:r>
            <a:r>
              <a:rPr lang="en-IN" dirty="0" smtClean="0">
                <a:solidFill>
                  <a:srgbClr val="FF0000"/>
                </a:solidFill>
              </a:rPr>
              <a:t>()</a:t>
            </a:r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// point to derived1</a:t>
            </a:r>
          </a:p>
          <a:p>
            <a:pPr>
              <a:buNone/>
            </a:pPr>
            <a:r>
              <a:rPr lang="en-IN" dirty="0" smtClean="0"/>
              <a:t>p = &amp;d1;</a:t>
            </a:r>
          </a:p>
          <a:p>
            <a:pPr>
              <a:buNone/>
            </a:pPr>
            <a:r>
              <a:rPr lang="en-IN" dirty="0" smtClean="0"/>
              <a:t>p-&gt;</a:t>
            </a:r>
            <a:r>
              <a:rPr lang="en-IN" dirty="0" err="1" smtClean="0"/>
              <a:t>vfunc</a:t>
            </a:r>
            <a:r>
              <a:rPr lang="en-IN" dirty="0" smtClean="0"/>
              <a:t>(); </a:t>
            </a:r>
            <a:r>
              <a:rPr lang="en-IN" dirty="0" smtClean="0">
                <a:solidFill>
                  <a:srgbClr val="FF0000"/>
                </a:solidFill>
              </a:rPr>
              <a:t>// access derived1's </a:t>
            </a:r>
            <a:r>
              <a:rPr lang="en-IN" dirty="0" err="1" smtClean="0">
                <a:solidFill>
                  <a:srgbClr val="FF0000"/>
                </a:solidFill>
              </a:rPr>
              <a:t>vfunc</a:t>
            </a:r>
            <a:r>
              <a:rPr lang="en-IN" dirty="0" smtClean="0">
                <a:solidFill>
                  <a:srgbClr val="FF0000"/>
                </a:solidFill>
              </a:rPr>
              <a:t>()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ln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// point to derived2</a:t>
            </a:r>
          </a:p>
          <a:p>
            <a:pPr>
              <a:buNone/>
            </a:pPr>
            <a:r>
              <a:rPr lang="en-IN" dirty="0" smtClean="0"/>
              <a:t>p = &amp;d2;</a:t>
            </a:r>
          </a:p>
          <a:p>
            <a:pPr>
              <a:buNone/>
            </a:pPr>
            <a:r>
              <a:rPr lang="en-IN" dirty="0" smtClean="0"/>
              <a:t>p-&gt;</a:t>
            </a:r>
            <a:r>
              <a:rPr lang="en-IN" dirty="0" err="1" smtClean="0"/>
              <a:t>vfunc</a:t>
            </a:r>
            <a:r>
              <a:rPr lang="en-IN" dirty="0" smtClean="0"/>
              <a:t>(); </a:t>
            </a:r>
            <a:r>
              <a:rPr lang="en-IN" dirty="0" smtClean="0">
                <a:solidFill>
                  <a:srgbClr val="FF0000"/>
                </a:solidFill>
              </a:rPr>
              <a:t>// use derived1's </a:t>
            </a:r>
            <a:r>
              <a:rPr lang="en-IN" dirty="0" err="1" smtClean="0">
                <a:solidFill>
                  <a:srgbClr val="FF0000"/>
                </a:solidFill>
              </a:rPr>
              <a:t>vfunc</a:t>
            </a:r>
            <a:r>
              <a:rPr lang="en-IN" dirty="0" smtClean="0">
                <a:solidFill>
                  <a:srgbClr val="FF0000"/>
                </a:solidFill>
              </a:rPr>
              <a:t>()</a:t>
            </a:r>
          </a:p>
          <a:p>
            <a:pPr>
              <a:buNone/>
            </a:pPr>
            <a:r>
              <a:rPr lang="en-IN" dirty="0" smtClean="0"/>
              <a:t>return 0;</a:t>
            </a:r>
          </a:p>
          <a:p>
            <a:pPr>
              <a:buNone/>
            </a:pPr>
            <a:r>
              <a:rPr lang="en-IN" dirty="0" smtClean="0"/>
              <a:t>}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286380" y="3714752"/>
            <a:ext cx="3214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002060"/>
                </a:solidFill>
              </a:rPr>
              <a:t>The program displays the following:</a:t>
            </a:r>
          </a:p>
          <a:p>
            <a:r>
              <a:rPr lang="en-IN" dirty="0" smtClean="0">
                <a:solidFill>
                  <a:srgbClr val="002060"/>
                </a:solidFill>
              </a:rPr>
              <a:t>This is base's </a:t>
            </a:r>
            <a:r>
              <a:rPr lang="en-IN" dirty="0" err="1" smtClean="0">
                <a:solidFill>
                  <a:srgbClr val="002060"/>
                </a:solidFill>
              </a:rPr>
              <a:t>vfunc</a:t>
            </a:r>
            <a:r>
              <a:rPr lang="en-IN" dirty="0" smtClean="0">
                <a:solidFill>
                  <a:srgbClr val="002060"/>
                </a:solidFill>
              </a:rPr>
              <a:t>().</a:t>
            </a:r>
          </a:p>
          <a:p>
            <a:r>
              <a:rPr lang="en-IN" dirty="0" smtClean="0">
                <a:solidFill>
                  <a:srgbClr val="002060"/>
                </a:solidFill>
              </a:rPr>
              <a:t>This is derived1's </a:t>
            </a:r>
            <a:r>
              <a:rPr lang="en-IN" dirty="0" err="1" smtClean="0">
                <a:solidFill>
                  <a:srgbClr val="002060"/>
                </a:solidFill>
              </a:rPr>
              <a:t>vfunc</a:t>
            </a:r>
            <a:r>
              <a:rPr lang="en-IN" dirty="0" smtClean="0">
                <a:solidFill>
                  <a:srgbClr val="002060"/>
                </a:solidFill>
              </a:rPr>
              <a:t>().</a:t>
            </a:r>
          </a:p>
          <a:p>
            <a:r>
              <a:rPr lang="en-IN" dirty="0" smtClean="0">
                <a:solidFill>
                  <a:srgbClr val="002060"/>
                </a:solidFill>
              </a:rPr>
              <a:t>This is derived1's </a:t>
            </a:r>
            <a:r>
              <a:rPr lang="en-IN" dirty="0" err="1" smtClean="0">
                <a:solidFill>
                  <a:srgbClr val="002060"/>
                </a:solidFill>
              </a:rPr>
              <a:t>vfunc</a:t>
            </a:r>
            <a:r>
              <a:rPr lang="en-IN" dirty="0" smtClean="0">
                <a:solidFill>
                  <a:srgbClr val="002060"/>
                </a:solidFill>
              </a:rPr>
              <a:t>().</a:t>
            </a:r>
            <a:endParaRPr lang="en-IN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Applying Polymorphism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3/24/2019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C415-7BDC-4E40-A65C-2283BD1B96EB}" type="slidenum">
              <a:rPr lang="en-IN" smtClean="0"/>
              <a:pPr/>
              <a:t>32</a:t>
            </a:fld>
            <a:endParaRPr lang="en-IN"/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Early binding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Normal functions, overloaded functions.</a:t>
            </a:r>
          </a:p>
          <a:p>
            <a:pPr lvl="1">
              <a:spcBef>
                <a:spcPts val="0"/>
              </a:spcBef>
            </a:pPr>
            <a:r>
              <a:rPr lang="en-US" dirty="0" err="1" smtClean="0"/>
              <a:t>Nonvirtual</a:t>
            </a:r>
            <a:r>
              <a:rPr lang="en-US" dirty="0" smtClean="0"/>
              <a:t> member and friend functions.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Resolved at compile time.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Very efficient.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But lacks flexibility.</a:t>
            </a:r>
            <a:endParaRPr lang="en-US" sz="3200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Late binding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Virtual functions accessed via a base class pointer.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Resolved at run-time.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Quite flexible during run-time.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But has run-time overhead; slows down </a:t>
            </a:r>
            <a:r>
              <a:rPr lang="en-US" smtClean="0"/>
              <a:t>program execution.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Polymorphism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3/24/2019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r>
              <a:rPr lang="en-US">
                <a:solidFill>
                  <a:schemeClr val="bg2"/>
                </a:solidFill>
              </a:rPr>
              <a:t>- </a:t>
            </a:r>
            <a:fld id="{03D85FD0-CB20-4273-B79B-5FB4588CB52F}" type="slidenum">
              <a:rPr lang="en-US">
                <a:solidFill>
                  <a:schemeClr val="bg2"/>
                </a:solidFill>
              </a:rPr>
              <a:pPr/>
              <a:t>4</a:t>
            </a:fld>
            <a:r>
              <a:rPr lang="en-US">
                <a:solidFill>
                  <a:schemeClr val="bg2"/>
                </a:solidFill>
              </a:rPr>
              <a:t> -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>
            <a:normAutofit fontScale="92500" lnSpcReduction="20000"/>
          </a:bodyPr>
          <a:lstStyle/>
          <a:p>
            <a:pPr>
              <a:spcBef>
                <a:spcPct val="96000"/>
              </a:spcBef>
              <a:spcAft>
                <a:spcPct val="24000"/>
              </a:spcAft>
            </a:pPr>
            <a:r>
              <a:rPr lang="en-US" b="1" i="1" dirty="0"/>
              <a:t>Virtual Functions </a:t>
            </a:r>
            <a:r>
              <a:rPr lang="en-US" sz="2400" b="1" dirty="0"/>
              <a:t>	</a:t>
            </a:r>
            <a:r>
              <a:rPr lang="en-US" b="1" dirty="0"/>
              <a:t>			</a:t>
            </a:r>
            <a:endParaRPr lang="en-US" dirty="0"/>
          </a:p>
          <a:p>
            <a:pPr lvl="1"/>
            <a:r>
              <a:rPr lang="en-US" i="1" u="sng" dirty="0"/>
              <a:t>Declaration</a:t>
            </a:r>
            <a:endParaRPr lang="en-US" dirty="0"/>
          </a:p>
          <a:p>
            <a:pPr lvl="2"/>
            <a:r>
              <a:rPr lang="en-US" sz="2400" dirty="0"/>
              <a:t>A function name is preceded by the keyword </a:t>
            </a:r>
            <a:r>
              <a:rPr lang="en-US" sz="2400" i="1" dirty="0"/>
              <a:t>virtual</a:t>
            </a:r>
            <a:endParaRPr lang="en-US" sz="2400" dirty="0"/>
          </a:p>
          <a:p>
            <a:pPr lvl="3">
              <a:buFont typeface="Monotype Sorts" pitchFamily="2" charset="2"/>
              <a:buChar char="q"/>
            </a:pPr>
            <a:r>
              <a:rPr lang="en-US" sz="2400" dirty="0"/>
              <a:t>Function name can only be used once in the parent class</a:t>
            </a:r>
          </a:p>
          <a:p>
            <a:pPr lvl="3">
              <a:buFont typeface="Monotype Sorts" pitchFamily="2" charset="2"/>
              <a:buChar char="q"/>
            </a:pPr>
            <a:r>
              <a:rPr lang="en-US" sz="2400" dirty="0"/>
              <a:t>Cannot overload virtual functions</a:t>
            </a:r>
          </a:p>
          <a:p>
            <a:pPr lvl="3">
              <a:buFont typeface="Monotype Sorts" pitchFamily="2" charset="2"/>
              <a:buChar char="q"/>
            </a:pPr>
            <a:r>
              <a:rPr lang="en-US" sz="2400" dirty="0"/>
              <a:t>Only class member functions can be declared virtual</a:t>
            </a:r>
          </a:p>
          <a:p>
            <a:pPr lvl="3"/>
            <a:endParaRPr lang="en-US" sz="2400" dirty="0"/>
          </a:p>
          <a:p>
            <a:pPr lvl="2"/>
            <a:r>
              <a:rPr lang="en-US" sz="2400" dirty="0"/>
              <a:t>A function is virtual…..</a:t>
            </a:r>
          </a:p>
          <a:p>
            <a:pPr lvl="3">
              <a:buFont typeface="Symbol" pitchFamily="18" charset="2"/>
              <a:buChar char="·"/>
            </a:pPr>
            <a:r>
              <a:rPr lang="en-US" sz="2400" dirty="0"/>
              <a:t>If it is declared virtual</a:t>
            </a:r>
          </a:p>
          <a:p>
            <a:pPr lvl="3">
              <a:lnSpc>
                <a:spcPct val="170000"/>
              </a:lnSpc>
              <a:buFont typeface="Symbol" pitchFamily="18" charset="2"/>
              <a:buChar char="·"/>
            </a:pPr>
            <a:r>
              <a:rPr lang="en-US" sz="2400" dirty="0"/>
              <a:t>There is a base class function with the same signature </a:t>
            </a:r>
          </a:p>
          <a:p>
            <a:pPr lvl="3">
              <a:lnSpc>
                <a:spcPct val="50000"/>
              </a:lnSpc>
            </a:pPr>
            <a:r>
              <a:rPr lang="en-US" sz="2400" dirty="0"/>
              <a:t>	declared virtual</a:t>
            </a:r>
          </a:p>
          <a:p>
            <a:pPr lvl="3"/>
            <a:endParaRPr lang="en-US" sz="2400" dirty="0"/>
          </a:p>
          <a:p>
            <a:pPr lvl="2">
              <a:lnSpc>
                <a:spcPct val="50000"/>
              </a:lnSpc>
            </a:pPr>
            <a:r>
              <a:rPr lang="en-US" sz="2400" dirty="0"/>
              <a:t>Any or all class member functions (except constructors) </a:t>
            </a:r>
            <a:endParaRPr lang="en-US" sz="2400" dirty="0" smtClean="0"/>
          </a:p>
          <a:p>
            <a:pPr lvl="2">
              <a:lnSpc>
                <a:spcPct val="50000"/>
              </a:lnSpc>
            </a:pPr>
            <a:endParaRPr lang="en-US" sz="2400" dirty="0" smtClean="0"/>
          </a:p>
          <a:p>
            <a:pPr lvl="2">
              <a:lnSpc>
                <a:spcPct val="50000"/>
              </a:lnSpc>
              <a:buNone/>
            </a:pPr>
            <a:r>
              <a:rPr lang="en-US" sz="2400" dirty="0" smtClean="0"/>
              <a:t>can </a:t>
            </a:r>
            <a:r>
              <a:rPr lang="en-US" sz="2400" dirty="0"/>
              <a:t>be declared virtual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Polymorphism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3/24/2019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r>
              <a:rPr lang="en-US">
                <a:solidFill>
                  <a:schemeClr val="bg2"/>
                </a:solidFill>
              </a:rPr>
              <a:t>- </a:t>
            </a:r>
            <a:fld id="{56C811C6-AE9D-43E9-A0E0-9367ABBA324C}" type="slidenum">
              <a:rPr lang="en-US">
                <a:solidFill>
                  <a:schemeClr val="bg2"/>
                </a:solidFill>
              </a:rPr>
              <a:pPr/>
              <a:t>5</a:t>
            </a:fld>
            <a:r>
              <a:rPr lang="en-US">
                <a:solidFill>
                  <a:schemeClr val="bg2"/>
                </a:solidFill>
              </a:rPr>
              <a:t> -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>
            <a:normAutofit lnSpcReduction="10000"/>
          </a:bodyPr>
          <a:lstStyle/>
          <a:p>
            <a:r>
              <a:rPr lang="en-US" b="1" i="1" dirty="0"/>
              <a:t>Virtual Functions</a:t>
            </a:r>
          </a:p>
          <a:p>
            <a:pPr lvl="1"/>
            <a:r>
              <a:rPr lang="en-US" sz="2000" i="1" u="sng" dirty="0"/>
              <a:t>Implementation</a:t>
            </a:r>
          </a:p>
          <a:p>
            <a:pPr lvl="1"/>
            <a:endParaRPr lang="en-US" sz="2200" dirty="0"/>
          </a:p>
          <a:p>
            <a:pPr lvl="2">
              <a:buFont typeface="Symbol" pitchFamily="18" charset="2"/>
              <a:buChar char="·"/>
            </a:pPr>
            <a:r>
              <a:rPr lang="en-US" sz="2200" dirty="0"/>
              <a:t>The body of the virtual function must be supplied in the parent </a:t>
            </a:r>
          </a:p>
          <a:p>
            <a:pPr lvl="2"/>
            <a:r>
              <a:rPr lang="en-US" sz="2200" dirty="0"/>
              <a:t>	class unless declared to be a pure virtual function</a:t>
            </a:r>
          </a:p>
          <a:p>
            <a:pPr lvl="1"/>
            <a:endParaRPr lang="en-US" sz="2200" dirty="0"/>
          </a:p>
          <a:p>
            <a:pPr lvl="2">
              <a:buFont typeface="Symbol" pitchFamily="18" charset="2"/>
              <a:buChar char="·"/>
            </a:pPr>
            <a:r>
              <a:rPr lang="en-US" sz="2200" dirty="0"/>
              <a:t>A derived class can override the definition by providing its own</a:t>
            </a:r>
          </a:p>
          <a:p>
            <a:pPr lvl="2"/>
            <a:r>
              <a:rPr lang="en-US" sz="2200" dirty="0"/>
              <a:t>	implementation</a:t>
            </a:r>
          </a:p>
          <a:p>
            <a:pPr lvl="4"/>
            <a:r>
              <a:rPr lang="en-US" sz="2200" dirty="0"/>
              <a:t>If the re-declaration does not match exactly…...</a:t>
            </a:r>
          </a:p>
          <a:p>
            <a:pPr lvl="4"/>
            <a:r>
              <a:rPr lang="en-US" sz="2200" dirty="0"/>
              <a:t>	The function not considered virtual for that class</a:t>
            </a:r>
          </a:p>
          <a:p>
            <a:pPr lvl="4"/>
            <a:endParaRPr lang="en-US" sz="2200" dirty="0"/>
          </a:p>
          <a:p>
            <a:pPr lvl="2">
              <a:buFont typeface="Symbol" pitchFamily="18" charset="2"/>
              <a:buChar char="·"/>
            </a:pPr>
            <a:r>
              <a:rPr lang="en-US" sz="2200" dirty="0"/>
              <a:t>A virtual function still permitted in a subsequently derived class</a:t>
            </a:r>
            <a:r>
              <a:rPr lang="en-US" dirty="0"/>
              <a:t>	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Polymorphism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3/24/2019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r>
              <a:rPr lang="en-US">
                <a:solidFill>
                  <a:schemeClr val="bg2"/>
                </a:solidFill>
              </a:rPr>
              <a:t>- </a:t>
            </a:r>
            <a:fld id="{4AA4B5EC-44F4-4CF5-A02E-C7B194D8B03B}" type="slidenum">
              <a:rPr lang="en-US">
                <a:solidFill>
                  <a:schemeClr val="bg2"/>
                </a:solidFill>
              </a:rPr>
              <a:pPr/>
              <a:t>6</a:t>
            </a:fld>
            <a:r>
              <a:rPr lang="en-US">
                <a:solidFill>
                  <a:schemeClr val="bg2"/>
                </a:solidFill>
              </a:rPr>
              <a:t> -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/>
          <a:lstStyle/>
          <a:p>
            <a:r>
              <a:rPr lang="en-US" b="1" i="1"/>
              <a:t>Virtual Functions</a:t>
            </a:r>
          </a:p>
          <a:p>
            <a:endParaRPr lang="en-US" sz="2400" b="1"/>
          </a:p>
          <a:p>
            <a:pPr lvl="1"/>
            <a:r>
              <a:rPr lang="en-US" sz="2000"/>
              <a:t>When function in a class is declared virtual</a:t>
            </a:r>
          </a:p>
          <a:p>
            <a:pPr lvl="1"/>
            <a:endParaRPr lang="en-US" sz="2000"/>
          </a:p>
          <a:p>
            <a:pPr lvl="2"/>
            <a:r>
              <a:rPr lang="en-US" sz="2000"/>
              <a:t>Keyword </a:t>
            </a:r>
            <a:r>
              <a:rPr lang="en-US" sz="2000" i="1"/>
              <a:t>virtual  </a:t>
            </a:r>
            <a:r>
              <a:rPr lang="en-US" sz="2000"/>
              <a:t>tells compiler </a:t>
            </a:r>
          </a:p>
          <a:p>
            <a:pPr lvl="3">
              <a:buClr>
                <a:schemeClr val="tx1"/>
              </a:buClr>
              <a:buSzPct val="65000"/>
              <a:buFont typeface="Symbol" pitchFamily="18" charset="2"/>
              <a:buChar char="·"/>
            </a:pPr>
            <a:r>
              <a:rPr lang="en-US" sz="1800"/>
              <a:t>Don’t perform early binding</a:t>
            </a:r>
          </a:p>
          <a:p>
            <a:pPr lvl="3">
              <a:buClr>
                <a:schemeClr val="tx1"/>
              </a:buClr>
              <a:buSzPct val="65000"/>
              <a:buFont typeface="Symbol" pitchFamily="18" charset="2"/>
              <a:buChar char="·"/>
            </a:pPr>
            <a:r>
              <a:rPr lang="en-US" sz="1800"/>
              <a:t>Install mechanisms to perform late binding</a:t>
            </a:r>
          </a:p>
          <a:p>
            <a:pPr lvl="3"/>
            <a:endParaRPr lang="en-US" sz="1800"/>
          </a:p>
          <a:p>
            <a:pPr lvl="2"/>
            <a:r>
              <a:rPr lang="en-US" sz="2000"/>
              <a:t>Compiler responds by creating </a:t>
            </a:r>
          </a:p>
          <a:p>
            <a:pPr lvl="3">
              <a:buClr>
                <a:schemeClr val="tx1"/>
              </a:buClr>
              <a:buSzPct val="65000"/>
              <a:buFont typeface="Symbol" pitchFamily="18" charset="2"/>
              <a:buChar char="·"/>
            </a:pPr>
            <a:r>
              <a:rPr lang="en-US" sz="1800"/>
              <a:t>Table of function pointers</a:t>
            </a:r>
          </a:p>
          <a:p>
            <a:pPr lvl="3">
              <a:buClr>
                <a:schemeClr val="tx1"/>
              </a:buClr>
              <a:buSzPct val="65000"/>
              <a:buFont typeface="Symbol" pitchFamily="18" charset="2"/>
              <a:buChar char="·"/>
            </a:pPr>
            <a:r>
              <a:rPr lang="en-US" sz="1800"/>
              <a:t>Installing a data member to the class to point to the table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3/24/2019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C415-7BDC-4E40-A65C-2283BD1B96EB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Run-time Polymorphism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939784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Pointers to Derived Classes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3/24/2019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C415-7BDC-4E40-A65C-2283BD1B96EB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2000" y="1340768"/>
            <a:ext cx="9000000" cy="3528392"/>
          </a:xfrm>
        </p:spPr>
        <p:txBody>
          <a:bodyPr>
            <a:normAutofit/>
          </a:bodyPr>
          <a:lstStyle/>
          <a:p>
            <a:r>
              <a:rPr lang="en-US" dirty="0" smtClean="0"/>
              <a:t>Base class pointers can point to derived class objects.</a:t>
            </a:r>
          </a:p>
          <a:p>
            <a:r>
              <a:rPr lang="en-US" dirty="0" smtClean="0"/>
              <a:t>Example: Let there be two classes,</a:t>
            </a:r>
          </a:p>
          <a:p>
            <a:pPr marL="2152650" lvl="1" indent="-354013"/>
            <a:r>
              <a:rPr lang="en-US" sz="3200" dirty="0" smtClean="0"/>
              <a:t>class base { … };</a:t>
            </a:r>
          </a:p>
          <a:p>
            <a:pPr marL="2152650" lvl="1" indent="-354013"/>
            <a:r>
              <a:rPr lang="en-US" sz="3200" dirty="0" smtClean="0"/>
              <a:t>class derived : public base { … };</a:t>
            </a:r>
          </a:p>
          <a:p>
            <a:r>
              <a:rPr lang="en-US" dirty="0" smtClean="0"/>
              <a:t>Then,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47664" y="3857628"/>
            <a:ext cx="3240360" cy="1766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4013" lvl="1" indent="-354013">
              <a:spcBef>
                <a:spcPct val="20000"/>
              </a:spcBef>
            </a:pPr>
            <a:r>
              <a:rPr lang="en-US" sz="3200" dirty="0" smtClean="0">
                <a:solidFill>
                  <a:prstClr val="black"/>
                </a:solidFill>
              </a:rPr>
              <a:t>base *p1;</a:t>
            </a:r>
          </a:p>
          <a:p>
            <a:pPr marL="354013" lvl="1" indent="-354013">
              <a:spcBef>
                <a:spcPct val="20000"/>
              </a:spcBef>
            </a:pPr>
            <a:r>
              <a:rPr lang="en-US" sz="3200" dirty="0" smtClean="0">
                <a:solidFill>
                  <a:prstClr val="black"/>
                </a:solidFill>
              </a:rPr>
              <a:t>derived </a:t>
            </a:r>
            <a:r>
              <a:rPr lang="en-US" sz="3200" dirty="0" err="1" smtClean="0">
                <a:solidFill>
                  <a:prstClr val="black"/>
                </a:solidFill>
              </a:rPr>
              <a:t>d_obj</a:t>
            </a:r>
            <a:r>
              <a:rPr lang="en-US" sz="3200" dirty="0" smtClean="0">
                <a:solidFill>
                  <a:prstClr val="black"/>
                </a:solidFill>
              </a:rPr>
              <a:t>;</a:t>
            </a:r>
          </a:p>
          <a:p>
            <a:pPr marL="354013" lvl="1" indent="-354013">
              <a:spcBef>
                <a:spcPct val="20000"/>
              </a:spcBef>
            </a:pPr>
            <a:r>
              <a:rPr lang="en-US" sz="3200" dirty="0" smtClean="0">
                <a:solidFill>
                  <a:prstClr val="black"/>
                </a:solidFill>
              </a:rPr>
              <a:t>p1 = &amp;</a:t>
            </a:r>
            <a:r>
              <a:rPr lang="en-US" sz="3200" dirty="0" err="1" smtClean="0">
                <a:solidFill>
                  <a:prstClr val="black"/>
                </a:solidFill>
              </a:rPr>
              <a:t>d_obj</a:t>
            </a:r>
            <a:r>
              <a:rPr lang="en-US" sz="3200" dirty="0" smtClean="0">
                <a:solidFill>
                  <a:prstClr val="black"/>
                </a:solidFill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3/24/2019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C415-7BDC-4E40-A65C-2283BD1B96EB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900"/>
              </a:spcBef>
            </a:pPr>
            <a:r>
              <a:rPr lang="en-US" dirty="0" smtClean="0"/>
              <a:t>A base class pointer pointing to a derived class object</a:t>
            </a:r>
          </a:p>
          <a:p>
            <a:pPr lvl="1" algn="just">
              <a:spcBef>
                <a:spcPts val="900"/>
              </a:spcBef>
            </a:pPr>
            <a:r>
              <a:rPr lang="en-US" sz="3200" dirty="0" smtClean="0"/>
              <a:t>Has knowledge only of the base class.</a:t>
            </a:r>
          </a:p>
          <a:p>
            <a:pPr lvl="1" algn="just">
              <a:spcBef>
                <a:spcPts val="900"/>
              </a:spcBef>
            </a:pPr>
            <a:r>
              <a:rPr lang="en-US" sz="3200" dirty="0" smtClean="0"/>
              <a:t>Knows nothing about the members added by the derived class.</a:t>
            </a:r>
          </a:p>
          <a:p>
            <a:pPr algn="just">
              <a:spcBef>
                <a:spcPts val="900"/>
              </a:spcBef>
            </a:pPr>
            <a:r>
              <a:rPr lang="en-US" dirty="0" smtClean="0"/>
              <a:t>Thus,</a:t>
            </a:r>
          </a:p>
          <a:p>
            <a:pPr lvl="1" algn="just">
              <a:spcBef>
                <a:spcPts val="900"/>
              </a:spcBef>
            </a:pPr>
            <a:r>
              <a:rPr lang="en-US" sz="3200" dirty="0" smtClean="0"/>
              <a:t>Members of the derived object that were inherited from the base class can only be accessed.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1142</TotalTime>
  <Words>1871</Words>
  <Application>Microsoft Office PowerPoint</Application>
  <PresentationFormat>On-screen Show (4:3)</PresentationFormat>
  <Paragraphs>474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Equity</vt:lpstr>
      <vt:lpstr>Polymorphism</vt:lpstr>
      <vt:lpstr>Polymorphism</vt:lpstr>
      <vt:lpstr>Polymorphism</vt:lpstr>
      <vt:lpstr>Polymorphism</vt:lpstr>
      <vt:lpstr>Polymorphism</vt:lpstr>
      <vt:lpstr>Polymorphism</vt:lpstr>
      <vt:lpstr>Run-time Polymorphism</vt:lpstr>
      <vt:lpstr>Pointers to Derived Classes</vt:lpstr>
      <vt:lpstr>Contd…</vt:lpstr>
      <vt:lpstr>Example</vt:lpstr>
      <vt:lpstr>Virtual Functions</vt:lpstr>
      <vt:lpstr>Contd…</vt:lpstr>
      <vt:lpstr>Example – 1</vt:lpstr>
      <vt:lpstr>Example – 2</vt:lpstr>
      <vt:lpstr>Virtual Destructors</vt:lpstr>
      <vt:lpstr>Example (Non-virtual Destructor)</vt:lpstr>
      <vt:lpstr>Example (Virtual Destructor)</vt:lpstr>
      <vt:lpstr>More About Virtual Functions</vt:lpstr>
      <vt:lpstr>Abstract Class &amp; Pure Virtual Function</vt:lpstr>
      <vt:lpstr>example</vt:lpstr>
      <vt:lpstr>Slide 21</vt:lpstr>
      <vt:lpstr>Slide 22</vt:lpstr>
      <vt:lpstr>Pointer to Abstract Class</vt:lpstr>
      <vt:lpstr>The virtual attribute is inherited</vt:lpstr>
      <vt:lpstr>Slide 25</vt:lpstr>
      <vt:lpstr>Slide 26</vt:lpstr>
      <vt:lpstr>When functions are hierarchical </vt:lpstr>
      <vt:lpstr>Program-1</vt:lpstr>
      <vt:lpstr>Slide 29</vt:lpstr>
      <vt:lpstr>Program-2</vt:lpstr>
      <vt:lpstr>Slide 31</vt:lpstr>
      <vt:lpstr>Applying Polymorphism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Polymorphism</dc:title>
  <dc:creator>hp</dc:creator>
  <cp:lastModifiedBy>Hewlett Packard</cp:lastModifiedBy>
  <cp:revision>75</cp:revision>
  <dcterms:created xsi:type="dcterms:W3CDTF">2016-10-04T09:33:42Z</dcterms:created>
  <dcterms:modified xsi:type="dcterms:W3CDTF">2019-03-24T12:56:13Z</dcterms:modified>
</cp:coreProperties>
</file>