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90" r:id="rId26"/>
    <p:sldId id="280" r:id="rId27"/>
    <p:sldId id="291" r:id="rId28"/>
    <p:sldId id="292" r:id="rId29"/>
    <p:sldId id="293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6" r:id="rId40"/>
    <p:sldId id="295" r:id="rId41"/>
    <p:sldId id="294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7824" y="2481148"/>
            <a:ext cx="484835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1196340"/>
            <a:ext cx="4390644" cy="329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3631" y="1191767"/>
            <a:ext cx="4399915" cy="3299460"/>
          </a:xfrm>
          <a:custGeom>
            <a:avLst/>
            <a:gdLst/>
            <a:ahLst/>
            <a:cxnLst/>
            <a:rect l="l" t="t" r="r" b="b"/>
            <a:pathLst>
              <a:path w="4399915" h="3299460">
                <a:moveTo>
                  <a:pt x="0" y="3299460"/>
                </a:moveTo>
                <a:lnTo>
                  <a:pt x="4399788" y="3299460"/>
                </a:lnTo>
                <a:lnTo>
                  <a:pt x="4399788" y="0"/>
                </a:lnTo>
                <a:lnTo>
                  <a:pt x="0" y="0"/>
                </a:lnTo>
                <a:lnTo>
                  <a:pt x="0" y="32994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5032" y="303352"/>
            <a:ext cx="177393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821942"/>
            <a:ext cx="6644640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71600" y="2590800"/>
            <a:ext cx="7010400" cy="20140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sz="6500" spc="-520" dirty="0"/>
              <a:t>C++ </a:t>
            </a:r>
            <a:r>
              <a:rPr sz="6500" spc="-114" dirty="0"/>
              <a:t>files </a:t>
            </a:r>
            <a:r>
              <a:rPr sz="6500" spc="-204" dirty="0"/>
              <a:t>and</a:t>
            </a:r>
            <a:r>
              <a:rPr sz="6500" spc="-819" dirty="0"/>
              <a:t> </a:t>
            </a:r>
            <a:r>
              <a:rPr sz="6500" spc="-210" dirty="0"/>
              <a:t>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8004" y="303352"/>
            <a:ext cx="2966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Closing </a:t>
            </a:r>
            <a:r>
              <a:rPr spc="-340" dirty="0"/>
              <a:t>a</a:t>
            </a:r>
            <a:r>
              <a:rPr spc="-260" dirty="0"/>
              <a:t> </a:t>
            </a:r>
            <a:r>
              <a:rPr spc="-2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72" y="1134821"/>
            <a:ext cx="8444230" cy="110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10" dirty="0">
                <a:latin typeface="Arial"/>
                <a:cs typeface="Arial"/>
              </a:rPr>
              <a:t>should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40" dirty="0">
                <a:latin typeface="Arial"/>
                <a:cs typeface="Arial"/>
              </a:rPr>
              <a:t>closed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program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5" dirty="0">
                <a:latin typeface="Arial"/>
                <a:cs typeface="Arial"/>
              </a:rPr>
              <a:t>finished </a:t>
            </a:r>
            <a:r>
              <a:rPr sz="2800" spc="-150" dirty="0">
                <a:latin typeface="Arial"/>
                <a:cs typeface="Arial"/>
              </a:rPr>
              <a:t>using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 marL="446405">
              <a:lnSpc>
                <a:spcPct val="100000"/>
              </a:lnSpc>
              <a:spcBef>
                <a:spcPts val="247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demonstrates the close</a:t>
            </a:r>
            <a:r>
              <a:rPr sz="2200" spc="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708" y="2540254"/>
            <a:ext cx="5332730" cy="268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dataFile;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615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dataFile.open("testfile.txt",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ios::out);</a:t>
            </a:r>
            <a:endParaRPr sz="2200" dirty="0">
              <a:latin typeface="Arial"/>
              <a:cs typeface="Arial"/>
            </a:endParaRPr>
          </a:p>
          <a:p>
            <a:pPr marL="12700" marR="2922270">
              <a:lnSpc>
                <a:spcPts val="2600"/>
              </a:lnSpc>
              <a:spcBef>
                <a:spcPts val="11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(!dataFile)  8.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6778" y="4861940"/>
            <a:ext cx="1066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9361" y="4861940"/>
            <a:ext cx="477774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  <a:tabLst>
                <a:tab pos="572135" algn="l"/>
              </a:tabLst>
            </a:pPr>
            <a:r>
              <a:rPr sz="2200" spc="-5" dirty="0">
                <a:latin typeface="Arial"/>
                <a:cs typeface="Arial"/>
              </a:rPr>
              <a:t>{	cout 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open error!" &lt;&lt;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708" y="5462117"/>
            <a:ext cx="6141085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indent="-914400">
              <a:lnSpc>
                <a:spcPts val="2630"/>
              </a:lnSpc>
              <a:spcBef>
                <a:spcPts val="95"/>
              </a:spcBef>
              <a:buAutoNum type="arabicPeriod" startAt="9"/>
              <a:tabLst>
                <a:tab pos="927100" algn="l"/>
                <a:tab pos="927735" algn="l"/>
              </a:tabLst>
            </a:pPr>
            <a:r>
              <a:rPr sz="2200" dirty="0">
                <a:latin typeface="Arial"/>
                <a:cs typeface="Arial"/>
              </a:rPr>
              <a:t>cout </a:t>
            </a:r>
            <a:r>
              <a:rPr sz="2200" spc="-5" dirty="0">
                <a:latin typeface="Arial"/>
                <a:cs typeface="Arial"/>
              </a:rPr>
              <a:t>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was created</a:t>
            </a:r>
            <a:r>
              <a:rPr sz="2200" spc="-10" dirty="0">
                <a:latin typeface="Arial"/>
                <a:cs typeface="Arial"/>
              </a:rPr>
              <a:t> successfully.\n";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610"/>
              </a:lnSpc>
              <a:buAutoNum type="arabicPeriod" startAt="9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"Now closing 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927100" indent="-914400">
              <a:lnSpc>
                <a:spcPts val="2610"/>
              </a:lnSpc>
              <a:buAutoNum type="arabicPeriod" startAt="9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dataFile.close();</a:t>
            </a:r>
            <a:endParaRPr sz="2200" dirty="0">
              <a:latin typeface="Arial"/>
              <a:cs typeface="Arial"/>
            </a:endParaRPr>
          </a:p>
          <a:p>
            <a:pPr marL="702945" indent="-690245">
              <a:lnSpc>
                <a:spcPts val="2630"/>
              </a:lnSpc>
              <a:buAutoNum type="arabicPeriod" startAt="9"/>
              <a:tabLst>
                <a:tab pos="702945" algn="l"/>
                <a:tab pos="703580" algn="l"/>
              </a:tabLst>
            </a:pPr>
            <a:r>
              <a:rPr sz="2200" spc="-5" dirty="0">
                <a:latin typeface="Arial"/>
                <a:cs typeface="Arial"/>
              </a:rPr>
              <a:t>return 0;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4691" y="2596895"/>
            <a:ext cx="3888104" cy="107950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41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 was created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 sz="22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Now closing the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3836" y="303352"/>
            <a:ext cx="5650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File </a:t>
            </a:r>
            <a:r>
              <a:rPr spc="-130" dirty="0"/>
              <a:t>Default </a:t>
            </a:r>
            <a:r>
              <a:rPr spc="-260" dirty="0"/>
              <a:t>Open</a:t>
            </a:r>
            <a:r>
              <a:rPr spc="-425" dirty="0"/>
              <a:t> </a:t>
            </a:r>
            <a:r>
              <a:rPr spc="-180" dirty="0"/>
              <a:t>Modes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5997" y="1572238"/>
          <a:ext cx="7452359" cy="342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marL="73025">
                        <a:lnSpc>
                          <a:spcPts val="2215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Default Open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Mode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045">
                <a:tc>
                  <a:txBody>
                    <a:bodyPr/>
                    <a:lstStyle/>
                    <a:p>
                      <a:pPr marL="73025">
                        <a:lnSpc>
                          <a:spcPts val="23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ofstream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 marR="63500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output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only.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(Information may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file,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file.)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8585" marR="64769">
                        <a:lnSpc>
                          <a:spcPts val="2390"/>
                        </a:lnSpc>
                        <a:spcBef>
                          <a:spcPts val="10"/>
                        </a:spcBef>
                        <a:tabLst>
                          <a:tab pos="564515" algn="l"/>
                          <a:tab pos="1249045" algn="l"/>
                          <a:tab pos="1730375" algn="l"/>
                          <a:tab pos="2454275" algn="l"/>
                          <a:tab pos="2712085" algn="l"/>
                          <a:tab pos="3027680" algn="l"/>
                          <a:tab pos="4074795" algn="l"/>
                          <a:tab pos="4346575" algn="l"/>
                          <a:tab pos="4827905" algn="l"/>
                          <a:tab pos="528383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does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ot	exist,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	cre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	t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fi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alr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ady  exists, its contents are deleted (the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truncated).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ifstream</a:t>
                      </a: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8585" marR="63500" algn="just">
                        <a:lnSpc>
                          <a:spcPct val="999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only.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(Information may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  read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not written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it.)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  contents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will be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read from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its beginning.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 the file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does not exist, the open function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fails.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397" y="303352"/>
            <a:ext cx="3549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File </a:t>
            </a:r>
            <a:r>
              <a:rPr spc="-105" dirty="0"/>
              <a:t>Mode</a:t>
            </a:r>
            <a:r>
              <a:rPr spc="-305" dirty="0"/>
              <a:t> </a:t>
            </a:r>
            <a:r>
              <a:rPr spc="-370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50" y="974344"/>
          <a:ext cx="8999220" cy="544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File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Mode</a:t>
                      </a:r>
                      <a:r>
                        <a:rPr sz="1800" b="1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Flag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5"/>
                        </a:lnSpc>
                      </a:pPr>
                      <a:r>
                        <a:rPr sz="1800" b="1" spc="-45" dirty="0">
                          <a:latin typeface="Trebuchet MS"/>
                          <a:cs typeface="Trebuchet MS"/>
                        </a:rPr>
                        <a:t>Meaning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ios::app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Append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contents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preserved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all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default,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causes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ios::ate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goes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directly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it.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anywhere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830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ios::binary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mode,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pure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format.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(The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is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text.)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ios::in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ios::nocreate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exist,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(The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created.)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5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ios::noreplace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(The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55"/>
                        </a:lnSpc>
                        <a:spcBef>
                          <a:spcPts val="1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existing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opened.)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5"/>
                        </a:lnSpc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ios::out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default,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file’s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contents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deleted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ios::trunc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contents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be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deleted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(truncated).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default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ios::out.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536" y="303352"/>
            <a:ext cx="2839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Write </a:t>
            </a:r>
            <a:r>
              <a:rPr spc="-135" dirty="0"/>
              <a:t>on</a:t>
            </a:r>
            <a:r>
              <a:rPr spc="-450" dirty="0"/>
              <a:t> </a:t>
            </a:r>
            <a:r>
              <a:rPr spc="-2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7927"/>
            <a:ext cx="8682990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65" dirty="0">
                <a:latin typeface="Arial"/>
                <a:cs typeface="Arial"/>
              </a:rPr>
              <a:t>insertion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90" dirty="0">
                <a:latin typeface="Arial"/>
                <a:cs typeface="Arial"/>
              </a:rPr>
              <a:t>(&lt;&lt;) may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90" dirty="0">
                <a:latin typeface="Arial"/>
                <a:cs typeface="Arial"/>
              </a:rPr>
              <a:t>used </a:t>
            </a:r>
            <a:r>
              <a:rPr sz="3200" spc="25" dirty="0">
                <a:latin typeface="Arial"/>
                <a:cs typeface="Arial"/>
              </a:rPr>
              <a:t>to 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20"/>
              </a:spcBef>
            </a:pPr>
            <a:r>
              <a:rPr sz="2400" spc="-55" dirty="0">
                <a:latin typeface="Arial"/>
                <a:cs typeface="Arial"/>
              </a:rPr>
              <a:t>outputFile </a:t>
            </a:r>
            <a:r>
              <a:rPr sz="2400" spc="-210" dirty="0">
                <a:latin typeface="Arial"/>
                <a:cs typeface="Arial"/>
              </a:rPr>
              <a:t>&lt;&lt; </a:t>
            </a:r>
            <a:r>
              <a:rPr sz="2400" spc="65" dirty="0">
                <a:latin typeface="Arial"/>
                <a:cs typeface="Arial"/>
              </a:rPr>
              <a:t>“I </a:t>
            </a:r>
            <a:r>
              <a:rPr sz="2400" spc="-90" dirty="0">
                <a:latin typeface="Arial"/>
                <a:cs typeface="Arial"/>
              </a:rPr>
              <a:t>love </a:t>
            </a:r>
            <a:r>
              <a:rPr sz="2400" spc="-290" dirty="0">
                <a:latin typeface="Arial"/>
                <a:cs typeface="Arial"/>
              </a:rPr>
              <a:t>C++ </a:t>
            </a:r>
            <a:r>
              <a:rPr sz="2400" spc="-90" dirty="0">
                <a:latin typeface="Arial"/>
                <a:cs typeface="Arial"/>
              </a:rPr>
              <a:t>programming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!”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99048"/>
            <a:ext cx="7828915" cy="133794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3430904">
              <a:lnSpc>
                <a:spcPct val="100000"/>
              </a:lnSpc>
              <a:spcBef>
                <a:spcPts val="1714"/>
              </a:spcBef>
            </a:pPr>
            <a:r>
              <a:rPr spc="-290" dirty="0"/>
              <a:t>Example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200" spc="-5" dirty="0">
                <a:solidFill>
                  <a:srgbClr val="4F81BC"/>
                </a:solidFill>
              </a:rPr>
              <a:t>This program uses the &lt;&lt; operator to write information to a</a:t>
            </a:r>
            <a:r>
              <a:rPr sz="2200" spc="220" dirty="0">
                <a:solidFill>
                  <a:srgbClr val="4F81BC"/>
                </a:solidFill>
              </a:rPr>
              <a:t> </a:t>
            </a:r>
            <a:r>
              <a:rPr sz="2200" spc="-5" dirty="0">
                <a:solidFill>
                  <a:srgbClr val="4F81BC"/>
                </a:solidFill>
              </a:rPr>
              <a:t>file.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1094943" y="3759453"/>
            <a:ext cx="51320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609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dataFile.open("demofile.txt", ios::out);  if </a:t>
            </a:r>
            <a:r>
              <a:rPr sz="2200" dirty="0">
                <a:latin typeface="Arial"/>
                <a:cs typeface="Arial"/>
              </a:rPr>
              <a:t>(!dataFile)</a:t>
            </a: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200" spc="-5" dirty="0">
                <a:latin typeface="Arial"/>
                <a:cs typeface="Arial"/>
              </a:rPr>
              <a:t>{	cout &lt;&lt; "File open error!" &lt;&lt;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282" y="4430014"/>
            <a:ext cx="1066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 smtClean="0">
                <a:latin typeface="Arial"/>
                <a:cs typeface="Arial"/>
              </a:rPr>
              <a:t>return</a:t>
            </a:r>
            <a:r>
              <a:rPr sz="2200" spc="-50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1336" y="4430014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238" y="1747266"/>
            <a:ext cx="757364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 smtClean="0">
                <a:latin typeface="Arial"/>
                <a:cs typeface="Arial"/>
              </a:rPr>
              <a:t>#include</a:t>
            </a:r>
            <a:r>
              <a:rPr sz="2200" spc="-10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&lt;iostream&gt;</a:t>
            </a:r>
            <a:endParaRPr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dirty="0" smtClean="0">
                <a:latin typeface="Arial"/>
                <a:cs typeface="Arial"/>
              </a:rPr>
              <a:t>#include</a:t>
            </a:r>
            <a:r>
              <a:rPr sz="2200" spc="-10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&lt;fstream&gt;</a:t>
            </a:r>
            <a:endParaRPr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 smtClean="0">
                <a:latin typeface="Arial"/>
                <a:cs typeface="Arial"/>
              </a:rPr>
              <a:t>using </a:t>
            </a:r>
            <a:r>
              <a:rPr sz="2200" dirty="0" smtClean="0">
                <a:latin typeface="Arial"/>
                <a:cs typeface="Arial"/>
              </a:rPr>
              <a:t>namespace</a:t>
            </a:r>
            <a:r>
              <a:rPr sz="2200" spc="20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std;</a:t>
            </a:r>
          </a:p>
          <a:p>
            <a:pPr marL="127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 smtClean="0">
                <a:latin typeface="Arial"/>
                <a:cs typeface="Arial"/>
              </a:rPr>
              <a:t>int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main()</a:t>
            </a:r>
            <a:endParaRPr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 smtClean="0">
                <a:latin typeface="Arial"/>
                <a:cs typeface="Arial"/>
              </a:rPr>
              <a:t>{	fstream</a:t>
            </a:r>
            <a:r>
              <a:rPr sz="2200" spc="15" dirty="0" smtClean="0">
                <a:latin typeface="Arial"/>
                <a:cs typeface="Arial"/>
              </a:rPr>
              <a:t> </a:t>
            </a:r>
            <a:r>
              <a:rPr sz="2200" dirty="0" err="1" smtClean="0">
                <a:latin typeface="Arial"/>
                <a:cs typeface="Arial"/>
              </a:rPr>
              <a:t>dataFile</a:t>
            </a:r>
            <a:r>
              <a:rPr sz="2200" dirty="0" smtClean="0">
                <a:latin typeface="Arial"/>
                <a:cs typeface="Arial"/>
              </a:rPr>
              <a:t>;</a:t>
            </a:r>
          </a:p>
          <a:p>
            <a:pPr marL="12700" marR="50380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lang="en-IN" sz="2200" spc="-5" dirty="0" smtClean="0">
                <a:latin typeface="Arial"/>
                <a:cs typeface="Arial"/>
              </a:rPr>
              <a:t>   </a:t>
            </a:r>
            <a:r>
              <a:rPr sz="2200" spc="-5" dirty="0" smtClean="0">
                <a:latin typeface="Arial"/>
                <a:cs typeface="Arial"/>
              </a:rPr>
              <a:t>char</a:t>
            </a:r>
            <a:r>
              <a:rPr sz="2200" spc="-5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line[81];  </a:t>
            </a:r>
            <a:endParaRPr lang="en-IN" sz="2200" spc="-5" dirty="0" smtClean="0">
              <a:latin typeface="Arial"/>
              <a:cs typeface="Arial"/>
            </a:endParaRPr>
          </a:p>
          <a:p>
            <a:pPr marL="12700" marR="5038090">
              <a:lnSpc>
                <a:spcPct val="100000"/>
              </a:lnSpc>
              <a:spcBef>
                <a:spcPts val="5"/>
              </a:spcBef>
              <a:tabLst>
                <a:tab pos="927100" algn="l"/>
                <a:tab pos="927735" algn="l"/>
              </a:tabLst>
            </a:pPr>
            <a:r>
              <a:rPr sz="2200" spc="-5" dirty="0" smtClean="0">
                <a:latin typeface="Arial"/>
                <a:cs typeface="Arial"/>
              </a:rPr>
              <a:t>7.</a:t>
            </a:r>
            <a:endParaRPr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latin typeface="Arial"/>
                <a:cs typeface="Arial"/>
              </a:rPr>
              <a:t>8.</a:t>
            </a:r>
            <a:endParaRPr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latin typeface="Arial"/>
                <a:cs typeface="Arial"/>
              </a:rPr>
              <a:t>9.</a:t>
            </a:r>
            <a:endParaRPr sz="2200" dirty="0" smtClean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 smtClean="0">
                <a:latin typeface="Arial"/>
                <a:cs typeface="Arial"/>
              </a:rPr>
              <a:t>cout &lt;&lt; "File opened</a:t>
            </a:r>
            <a:r>
              <a:rPr sz="2200" spc="30" dirty="0" smtClean="0">
                <a:latin typeface="Arial"/>
                <a:cs typeface="Arial"/>
              </a:rPr>
              <a:t> </a:t>
            </a:r>
            <a:r>
              <a:rPr sz="2200" spc="-10" dirty="0" smtClean="0">
                <a:latin typeface="Arial"/>
                <a:cs typeface="Arial"/>
              </a:rPr>
              <a:t>successfully.\n";</a:t>
            </a:r>
            <a:endParaRPr sz="2200" dirty="0" smtClean="0">
              <a:latin typeface="Arial"/>
              <a:cs typeface="Arial"/>
            </a:endParaRPr>
          </a:p>
          <a:p>
            <a:pPr marL="1841500" indent="-1828800">
              <a:lnSpc>
                <a:spcPct val="100000"/>
              </a:lnSpc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 smtClean="0">
                <a:latin typeface="Arial"/>
                <a:cs typeface="Arial"/>
              </a:rPr>
              <a:t>cout &lt;&lt; "Now writing information to the</a:t>
            </a:r>
            <a:r>
              <a:rPr sz="2200" spc="85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file.\n";</a:t>
            </a:r>
          </a:p>
          <a:p>
            <a:pPr marL="1841500" indent="-1828800">
              <a:lnSpc>
                <a:spcPct val="100000"/>
              </a:lnSpc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 err="1" smtClean="0">
                <a:latin typeface="Arial"/>
                <a:cs typeface="Arial"/>
              </a:rPr>
              <a:t>dataFile</a:t>
            </a:r>
            <a:r>
              <a:rPr sz="2200" spc="-5" dirty="0" smtClean="0">
                <a:latin typeface="Arial"/>
                <a:cs typeface="Arial"/>
              </a:rPr>
              <a:t> &lt;&lt;</a:t>
            </a:r>
            <a:r>
              <a:rPr sz="2200" spc="25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"Jones\n";</a:t>
            </a:r>
          </a:p>
          <a:p>
            <a:pPr marL="1841500" indent="-1828800">
              <a:lnSpc>
                <a:spcPct val="100000"/>
              </a:lnSpc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 err="1" smtClean="0">
                <a:latin typeface="Arial"/>
                <a:cs typeface="Arial"/>
              </a:rPr>
              <a:t>dataFile</a:t>
            </a:r>
            <a:r>
              <a:rPr sz="2200" spc="-5" dirty="0" smtClean="0">
                <a:latin typeface="Arial"/>
                <a:cs typeface="Arial"/>
              </a:rPr>
              <a:t> &lt;&lt;</a:t>
            </a:r>
            <a:r>
              <a:rPr sz="2200" spc="1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"Smith\n";</a:t>
            </a:r>
            <a:endParaRPr sz="2200" dirty="0" smtClean="0">
              <a:latin typeface="Arial"/>
              <a:cs typeface="Arial"/>
            </a:endParaRPr>
          </a:p>
          <a:p>
            <a:pPr marL="1841500" indent="-1828800">
              <a:lnSpc>
                <a:spcPct val="100000"/>
              </a:lnSpc>
              <a:spcBef>
                <a:spcPts val="5"/>
              </a:spcBef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dirty="0" err="1" smtClean="0">
                <a:latin typeface="Arial"/>
                <a:cs typeface="Arial"/>
              </a:rPr>
              <a:t>dataFile.close</a:t>
            </a:r>
            <a:r>
              <a:rPr sz="2200" dirty="0" smtClean="0">
                <a:latin typeface="Arial"/>
                <a:cs typeface="Arial"/>
              </a:rPr>
              <a:t>();</a:t>
            </a:r>
          </a:p>
          <a:p>
            <a:pPr marL="1841500" indent="-1828800">
              <a:lnSpc>
                <a:spcPct val="100000"/>
              </a:lnSpc>
              <a:buAutoNum type="arabicPeriod" startAt="10"/>
              <a:tabLst>
                <a:tab pos="1841500" algn="l"/>
                <a:tab pos="1842135" algn="l"/>
                <a:tab pos="4740910" algn="l"/>
                <a:tab pos="6414135" algn="l"/>
              </a:tabLst>
            </a:pPr>
            <a:r>
              <a:rPr sz="2200" spc="-5" dirty="0" smtClean="0">
                <a:latin typeface="Arial"/>
                <a:cs typeface="Arial"/>
              </a:rPr>
              <a:t>cout</a:t>
            </a:r>
            <a:r>
              <a:rPr sz="2200" spc="30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&lt;&lt;</a:t>
            </a:r>
            <a:r>
              <a:rPr sz="2200" spc="40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"Done.\n";	return</a:t>
            </a:r>
            <a:r>
              <a:rPr sz="2200" spc="20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0;	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3964" y="2060448"/>
            <a:ext cx="4572000" cy="147574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415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7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opened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successfully.</a:t>
            </a:r>
            <a:endParaRPr sz="22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Now writing information to the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63142"/>
            <a:ext cx="87731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writes information to a file, closes the file, then reopens it  and appends more</a:t>
            </a:r>
            <a:r>
              <a:rPr sz="2200" spc="3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information.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1934845"/>
            <a:ext cx="2706370" cy="29895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&lt;iostream&gt;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dirty="0">
                <a:latin typeface="Arial"/>
                <a:cs typeface="Arial"/>
              </a:rPr>
              <a:t> &lt;fstream&gt;</a:t>
            </a: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using namespace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std;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int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main()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Arial"/>
                <a:cs typeface="Arial"/>
              </a:rPr>
              <a:t>5.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6.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7.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8.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Arial"/>
                <a:cs typeface="Arial"/>
              </a:rPr>
              <a:t>9.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177" y="3251771"/>
            <a:ext cx="427736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2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{	</a:t>
            </a:r>
            <a:r>
              <a:rPr sz="1800" spc="-5" dirty="0">
                <a:latin typeface="Arial"/>
                <a:cs typeface="Arial"/>
              </a:rPr>
              <a:t>fstream dataFile;  dataFile.open("demofile.txt", ios::out);  dataFile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"Jones\n";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dataFile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"Smith\n";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dataFile.close();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672" y="4898897"/>
            <a:ext cx="4340860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dataFile.open("demofile.txt",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ios::app);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4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dataFile </a:t>
            </a:r>
            <a:r>
              <a:rPr sz="1800" dirty="0">
                <a:latin typeface="Arial"/>
                <a:cs typeface="Arial"/>
              </a:rPr>
              <a:t>&lt;&lt; </a:t>
            </a:r>
            <a:r>
              <a:rPr sz="1800" spc="-5" dirty="0">
                <a:latin typeface="Arial"/>
                <a:cs typeface="Arial"/>
              </a:rPr>
              <a:t>"Willis\n";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dataFile </a:t>
            </a:r>
            <a:r>
              <a:rPr sz="1800" dirty="0">
                <a:latin typeface="Arial"/>
                <a:cs typeface="Arial"/>
              </a:rPr>
              <a:t>&lt;&lt; </a:t>
            </a:r>
            <a:r>
              <a:rPr sz="1800" spc="-5" dirty="0">
                <a:latin typeface="Arial"/>
                <a:cs typeface="Arial"/>
              </a:rPr>
              <a:t>"Davis\n";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dataFile.close();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4"/>
              </a:spcBef>
              <a:buAutoNum type="arabicPeriod" startAt="10"/>
              <a:tabLst>
                <a:tab pos="469900" algn="l"/>
                <a:tab pos="470534" algn="l"/>
                <a:tab pos="1841500" algn="l"/>
              </a:tabLst>
            </a:pP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0;	</a:t>
            </a: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560" y="303352"/>
            <a:ext cx="321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0" dirty="0"/>
              <a:t>Read </a:t>
            </a:r>
            <a:r>
              <a:rPr spc="-45" dirty="0"/>
              <a:t>from</a:t>
            </a:r>
            <a:r>
              <a:rPr spc="-110" dirty="0"/>
              <a:t> </a:t>
            </a:r>
            <a:r>
              <a:rPr spc="-2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7927"/>
            <a:ext cx="84404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80" dirty="0">
                <a:latin typeface="Arial"/>
                <a:cs typeface="Arial"/>
              </a:rPr>
              <a:t>extraction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90" dirty="0">
                <a:latin typeface="Arial"/>
                <a:cs typeface="Arial"/>
              </a:rPr>
              <a:t>(&gt;&gt;) may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used 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1117" y="336549"/>
            <a:ext cx="1771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5" dirty="0"/>
              <a:t>Example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355591" y="1470660"/>
            <a:ext cx="4212590" cy="214122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03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ts val="1945"/>
              </a:lnSpc>
              <a:spcBef>
                <a:spcPts val="129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File opened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 sz="1800">
              <a:latin typeface="Arial"/>
              <a:cs typeface="Arial"/>
            </a:endParaRPr>
          </a:p>
          <a:p>
            <a:pPr marL="92710" marR="316230">
              <a:lnSpc>
                <a:spcPct val="80000"/>
              </a:lnSpc>
              <a:spcBef>
                <a:spcPts val="2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Now reading information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file.  Jones</a:t>
            </a:r>
            <a:endParaRPr sz="1800">
              <a:latin typeface="Arial"/>
              <a:cs typeface="Arial"/>
            </a:endParaRPr>
          </a:p>
          <a:p>
            <a:pPr marL="92710" marR="3527425" algn="just">
              <a:lnSpc>
                <a:spcPct val="8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Smith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Willis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vis</a:t>
            </a:r>
            <a:endParaRPr sz="1800">
              <a:latin typeface="Arial"/>
              <a:cs typeface="Arial"/>
            </a:endParaRPr>
          </a:p>
          <a:p>
            <a:pPr marL="9271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674" y="1147317"/>
            <a:ext cx="8124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uses the &gt;&gt; operator to read information from a</a:t>
            </a:r>
            <a:r>
              <a:rPr sz="2200" spc="22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379" y="3291662"/>
            <a:ext cx="18884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char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name[81];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379" y="3598545"/>
            <a:ext cx="4495800" cy="6667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65"/>
              </a:spcBef>
            </a:pPr>
            <a:r>
              <a:rPr sz="2200" spc="-5" dirty="0">
                <a:latin typeface="Arial"/>
                <a:cs typeface="Arial"/>
              </a:rPr>
              <a:t>dataFile.open("demofile.txt", ios::in);  if (!dataFile)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7602" y="4211192"/>
            <a:ext cx="6321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3420" algn="l"/>
                <a:tab pos="5266690" algn="l"/>
              </a:tabLst>
            </a:pPr>
            <a:r>
              <a:rPr sz="2200" spc="-5" dirty="0">
                <a:latin typeface="Arial"/>
                <a:cs typeface="Arial"/>
              </a:rPr>
              <a:t>{	cout &lt;&lt; "File open error!"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	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0772" y="4211192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829" y="5436819"/>
            <a:ext cx="6889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3670300" algn="l"/>
                <a:tab pos="6783070" algn="l"/>
              </a:tabLst>
            </a:pPr>
            <a:r>
              <a:rPr sz="2200" spc="-5" dirty="0">
                <a:latin typeface="Arial"/>
                <a:cs typeface="Arial"/>
              </a:rPr>
              <a:t>{	dataF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&gt;&gt;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name;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;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674" y="1759966"/>
            <a:ext cx="7111365" cy="495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2525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0"/>
              </a:lnSpc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dataFile;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</a:pPr>
            <a:r>
              <a:rPr sz="2200" spc="-5" dirty="0">
                <a:latin typeface="Arial"/>
                <a:cs typeface="Arial"/>
              </a:rPr>
              <a:t>6.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</a:pPr>
            <a:r>
              <a:rPr sz="2200" spc="-5" dirty="0">
                <a:latin typeface="Arial"/>
                <a:cs typeface="Arial"/>
              </a:rPr>
              <a:t>7.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8.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9.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  <a:buAutoNum type="arabicPeriod" startAt="10"/>
              <a:tabLst>
                <a:tab pos="927100" algn="l"/>
                <a:tab pos="927735" algn="l"/>
              </a:tabLst>
            </a:pPr>
            <a:r>
              <a:rPr sz="2200" dirty="0">
                <a:latin typeface="Arial"/>
                <a:cs typeface="Arial"/>
              </a:rPr>
              <a:t>cout </a:t>
            </a:r>
            <a:r>
              <a:rPr sz="2200" spc="-5" dirty="0">
                <a:latin typeface="Arial"/>
                <a:cs typeface="Arial"/>
              </a:rPr>
              <a:t>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opened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successfully.\n";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"Now reading information from the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12700" marR="1575435">
              <a:lnSpc>
                <a:spcPts val="2410"/>
              </a:lnSpc>
              <a:spcBef>
                <a:spcPts val="155"/>
              </a:spcBef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for (int count = </a:t>
            </a:r>
            <a:r>
              <a:rPr sz="2200" dirty="0">
                <a:latin typeface="Arial"/>
                <a:cs typeface="Arial"/>
              </a:rPr>
              <a:t>0; </a:t>
            </a:r>
            <a:r>
              <a:rPr sz="2200" spc="-5" dirty="0">
                <a:latin typeface="Arial"/>
                <a:cs typeface="Arial"/>
              </a:rPr>
              <a:t>count &lt; 4; count++)  13.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260"/>
              </a:lnSpc>
              <a:buAutoNum type="arabicPeriod" startAt="14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dataFile.close();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415"/>
              </a:lnSpc>
              <a:buAutoNum type="arabicPeriod" startAt="14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"Done.\n";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525"/>
              </a:lnSpc>
              <a:buAutoNum type="arabicPeriod" startAt="14"/>
              <a:tabLst>
                <a:tab pos="927100" algn="l"/>
                <a:tab pos="927735" algn="l"/>
                <a:tab pos="2755900" algn="l"/>
              </a:tabLst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	}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672" y="303352"/>
            <a:ext cx="5991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Detecting </a:t>
            </a:r>
            <a:r>
              <a:rPr spc="-45" dirty="0"/>
              <a:t>the </a:t>
            </a:r>
            <a:r>
              <a:rPr spc="-355" dirty="0"/>
              <a:t>End </a:t>
            </a:r>
            <a:r>
              <a:rPr spc="-5" dirty="0"/>
              <a:t>of </a:t>
            </a:r>
            <a:r>
              <a:rPr spc="-340" dirty="0"/>
              <a:t>a</a:t>
            </a:r>
            <a:r>
              <a:rPr spc="-645" dirty="0"/>
              <a:t> </a:t>
            </a:r>
            <a:r>
              <a:rPr spc="-22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31163"/>
            <a:ext cx="8846185" cy="5304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9525" indent="-342900" algn="just">
              <a:lnSpc>
                <a:spcPts val="3970"/>
              </a:lnSpc>
              <a:spcBef>
                <a:spcPts val="130"/>
              </a:spcBef>
              <a:buChar char="•"/>
              <a:tabLst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dirty="0">
                <a:latin typeface="Courier New"/>
                <a:cs typeface="Courier New"/>
              </a:rPr>
              <a:t>eof() </a:t>
            </a:r>
            <a:r>
              <a:rPr sz="3200" spc="-105" dirty="0">
                <a:latin typeface="Arial"/>
                <a:cs typeface="Arial"/>
              </a:rPr>
              <a:t>member </a:t>
            </a:r>
            <a:r>
              <a:rPr sz="3200" spc="-50" dirty="0">
                <a:latin typeface="Arial"/>
                <a:cs typeface="Arial"/>
              </a:rPr>
              <a:t>function </a:t>
            </a:r>
            <a:r>
              <a:rPr sz="3200" spc="-70" dirty="0">
                <a:latin typeface="Arial"/>
                <a:cs typeface="Arial"/>
              </a:rPr>
              <a:t>reports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30" dirty="0">
                <a:latin typeface="Arial"/>
                <a:cs typeface="Arial"/>
              </a:rPr>
              <a:t>end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145" dirty="0">
                <a:latin typeface="Arial"/>
                <a:cs typeface="Arial"/>
              </a:rPr>
              <a:t>been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encountered.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10" dirty="0">
                <a:latin typeface="Courier New"/>
                <a:cs typeface="Courier New"/>
              </a:rPr>
              <a:t> (inFile.eof())</a:t>
            </a:r>
            <a:endParaRPr sz="24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ourier New"/>
                <a:cs typeface="Courier New"/>
              </a:rPr>
              <a:t>inFile.close();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3200" spc="-95" dirty="0">
                <a:latin typeface="Arial"/>
                <a:cs typeface="Arial"/>
              </a:rPr>
              <a:t>In </a:t>
            </a:r>
            <a:r>
              <a:rPr sz="3200" spc="-310" dirty="0">
                <a:latin typeface="Arial"/>
                <a:cs typeface="Arial"/>
              </a:rPr>
              <a:t>C++, </a:t>
            </a:r>
            <a:r>
              <a:rPr sz="3200" spc="-60" dirty="0">
                <a:latin typeface="Arial"/>
                <a:cs typeface="Arial"/>
              </a:rPr>
              <a:t>“end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40" dirty="0">
                <a:latin typeface="Arial"/>
                <a:cs typeface="Arial"/>
              </a:rPr>
              <a:t>file” </a:t>
            </a:r>
            <a:r>
              <a:rPr sz="3200" spc="-85" dirty="0">
                <a:latin typeface="Arial"/>
                <a:cs typeface="Arial"/>
              </a:rPr>
              <a:t>doesn’t </a:t>
            </a:r>
            <a:r>
              <a:rPr sz="3200" spc="-160" dirty="0">
                <a:latin typeface="Arial"/>
                <a:cs typeface="Arial"/>
              </a:rPr>
              <a:t>mean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70" dirty="0">
                <a:latin typeface="Arial"/>
                <a:cs typeface="Arial"/>
              </a:rPr>
              <a:t>is  </a:t>
            </a:r>
            <a:r>
              <a:rPr sz="3200" spc="-45" dirty="0">
                <a:latin typeface="Arial"/>
                <a:cs typeface="Arial"/>
              </a:rPr>
              <a:t>at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last </a:t>
            </a:r>
            <a:r>
              <a:rPr sz="3200" spc="-145" dirty="0">
                <a:latin typeface="Arial"/>
                <a:cs typeface="Arial"/>
              </a:rPr>
              <a:t>piece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file, </a:t>
            </a:r>
            <a:r>
              <a:rPr sz="3200" spc="-5" dirty="0">
                <a:latin typeface="Arial"/>
                <a:cs typeface="Arial"/>
              </a:rPr>
              <a:t>but  </a:t>
            </a:r>
            <a:r>
              <a:rPr sz="3200" spc="-135" dirty="0">
                <a:latin typeface="Arial"/>
                <a:cs typeface="Arial"/>
              </a:rPr>
              <a:t>beyond </a:t>
            </a:r>
            <a:r>
              <a:rPr sz="3200" spc="40" dirty="0">
                <a:latin typeface="Arial"/>
                <a:cs typeface="Arial"/>
              </a:rPr>
              <a:t>it. </a:t>
            </a:r>
            <a:r>
              <a:rPr sz="3200" spc="-225" dirty="0">
                <a:latin typeface="Arial"/>
                <a:cs typeface="Arial"/>
              </a:rPr>
              <a:t>The </a:t>
            </a:r>
            <a:r>
              <a:rPr sz="3200" dirty="0">
                <a:latin typeface="Courier New"/>
                <a:cs typeface="Courier New"/>
              </a:rPr>
              <a:t>eof() </a:t>
            </a:r>
            <a:r>
              <a:rPr sz="3200" spc="-45" dirty="0">
                <a:latin typeface="Arial"/>
                <a:cs typeface="Arial"/>
              </a:rPr>
              <a:t>function </a:t>
            </a:r>
            <a:r>
              <a:rPr sz="3200" spc="-75" dirty="0">
                <a:latin typeface="Arial"/>
                <a:cs typeface="Arial"/>
              </a:rPr>
              <a:t>returns </a:t>
            </a:r>
            <a:r>
              <a:rPr sz="3200" spc="-15" dirty="0">
                <a:latin typeface="Arial"/>
                <a:cs typeface="Arial"/>
              </a:rPr>
              <a:t>true </a:t>
            </a:r>
            <a:r>
              <a:rPr sz="3200" spc="-100" dirty="0">
                <a:latin typeface="Arial"/>
                <a:cs typeface="Arial"/>
              </a:rPr>
              <a:t>when  </a:t>
            </a:r>
            <a:r>
              <a:rPr sz="3200" spc="-60" dirty="0">
                <a:latin typeface="Arial"/>
                <a:cs typeface="Arial"/>
              </a:rPr>
              <a:t>there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00" dirty="0">
                <a:latin typeface="Arial"/>
                <a:cs typeface="Arial"/>
              </a:rPr>
              <a:t>no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509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read.</a:t>
            </a:r>
            <a:endParaRPr sz="3200">
              <a:latin typeface="Arial"/>
              <a:cs typeface="Arial"/>
            </a:endParaRPr>
          </a:p>
          <a:p>
            <a:pPr marR="393700" algn="r">
              <a:lnSpc>
                <a:spcPct val="100000"/>
              </a:lnSpc>
              <a:spcBef>
                <a:spcPts val="2345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1069340"/>
            <a:ext cx="8538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sz="2200" spc="-15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200" spc="-9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200" spc="-175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2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200" spc="-90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200" spc="-65" dirty="0">
                <a:solidFill>
                  <a:srgbClr val="4F81BC"/>
                </a:solidFill>
                <a:latin typeface="Arial"/>
                <a:cs typeface="Arial"/>
              </a:rPr>
              <a:t>object's </a:t>
            </a:r>
            <a:r>
              <a:rPr sz="2200" spc="-55" dirty="0">
                <a:solidFill>
                  <a:srgbClr val="4F81BC"/>
                </a:solidFill>
                <a:latin typeface="Arial"/>
                <a:cs typeface="Arial"/>
              </a:rPr>
              <a:t>eof() </a:t>
            </a:r>
            <a:r>
              <a:rPr sz="2200" spc="-80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200" spc="-35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200" spc="10" dirty="0">
                <a:solidFill>
                  <a:srgbClr val="4F81BC"/>
                </a:solidFill>
                <a:latin typeface="Arial"/>
                <a:cs typeface="Arial"/>
              </a:rPr>
              <a:t>to</a:t>
            </a:r>
            <a:r>
              <a:rPr sz="2200" spc="-2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4F81BC"/>
                </a:solidFill>
                <a:latin typeface="Arial"/>
                <a:cs typeface="Arial"/>
              </a:rPr>
              <a:t>detect 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200" spc="-95" dirty="0">
                <a:solidFill>
                  <a:srgbClr val="4F81BC"/>
                </a:solidFill>
                <a:latin typeface="Arial"/>
                <a:cs typeface="Arial"/>
              </a:rPr>
              <a:t>end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of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2200" spc="-3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377" y="3936619"/>
            <a:ext cx="467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440" algn="l"/>
                <a:tab pos="3670300" algn="l"/>
              </a:tabLst>
            </a:pPr>
            <a:r>
              <a:rPr sz="1800" spc="-40" dirty="0">
                <a:latin typeface="Arial"/>
                <a:cs typeface="Arial"/>
              </a:rPr>
              <a:t>{	</a:t>
            </a:r>
            <a:r>
              <a:rPr sz="1800" spc="-45" dirty="0">
                <a:latin typeface="Arial"/>
                <a:cs typeface="Arial"/>
              </a:rPr>
              <a:t>cout </a:t>
            </a:r>
            <a:r>
              <a:rPr sz="1800" spc="-160" dirty="0">
                <a:latin typeface="Arial"/>
                <a:cs typeface="Arial"/>
              </a:rPr>
              <a:t>&lt;&lt; </a:t>
            </a:r>
            <a:r>
              <a:rPr sz="1800" spc="-60" dirty="0">
                <a:latin typeface="Arial"/>
                <a:cs typeface="Arial"/>
              </a:rPr>
              <a:t>"File </a:t>
            </a:r>
            <a:r>
              <a:rPr sz="1800" spc="-70" dirty="0">
                <a:latin typeface="Arial"/>
                <a:cs typeface="Arial"/>
              </a:rPr>
              <a:t>open </a:t>
            </a:r>
            <a:r>
              <a:rPr sz="1800" spc="5" dirty="0">
                <a:latin typeface="Arial"/>
                <a:cs typeface="Arial"/>
              </a:rPr>
              <a:t>error!"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&lt;&lt;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endl;	</a:t>
            </a:r>
            <a:r>
              <a:rPr sz="1800" spc="-20" dirty="0">
                <a:latin typeface="Arial"/>
                <a:cs typeface="Arial"/>
              </a:rPr>
              <a:t>return </a:t>
            </a:r>
            <a:r>
              <a:rPr sz="1800" spc="-55" dirty="0">
                <a:latin typeface="Arial"/>
                <a:cs typeface="Arial"/>
              </a:rPr>
              <a:t>0;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377" y="4210634"/>
            <a:ext cx="4383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cout </a:t>
            </a:r>
            <a:r>
              <a:rPr sz="1800" spc="-160" dirty="0">
                <a:latin typeface="Arial"/>
                <a:cs typeface="Arial"/>
              </a:rPr>
              <a:t>&lt;&lt; </a:t>
            </a:r>
            <a:r>
              <a:rPr sz="1800" spc="-60" dirty="0">
                <a:latin typeface="Arial"/>
                <a:cs typeface="Arial"/>
              </a:rPr>
              <a:t>"File </a:t>
            </a:r>
            <a:r>
              <a:rPr sz="1800" spc="-75" dirty="0">
                <a:latin typeface="Arial"/>
                <a:cs typeface="Arial"/>
              </a:rPr>
              <a:t>opened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successfully.\n";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latin typeface="Arial"/>
                <a:cs typeface="Arial"/>
              </a:rPr>
              <a:t>cout </a:t>
            </a:r>
            <a:r>
              <a:rPr sz="1800" spc="-160" dirty="0">
                <a:latin typeface="Arial"/>
                <a:cs typeface="Arial"/>
              </a:rPr>
              <a:t>&lt;&lt; </a:t>
            </a:r>
            <a:r>
              <a:rPr sz="1800" spc="-100" dirty="0">
                <a:latin typeface="Arial"/>
                <a:cs typeface="Arial"/>
              </a:rPr>
              <a:t>"Reading </a:t>
            </a:r>
            <a:r>
              <a:rPr sz="1800" spc="-30" dirty="0">
                <a:latin typeface="Arial"/>
                <a:cs typeface="Arial"/>
              </a:rPr>
              <a:t>information </a:t>
            </a:r>
            <a:r>
              <a:rPr sz="1800" spc="-20" dirty="0">
                <a:latin typeface="Arial"/>
                <a:cs typeface="Arial"/>
              </a:rPr>
              <a:t>from the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file.\n";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77" y="4759832"/>
            <a:ext cx="472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5625" algn="l"/>
              </a:tabLst>
            </a:pPr>
            <a:r>
              <a:rPr sz="1800" spc="-80" dirty="0">
                <a:latin typeface="Arial"/>
                <a:cs typeface="Arial"/>
              </a:rPr>
              <a:t>dataFile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&gt;&gt;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name;	</a:t>
            </a:r>
            <a:r>
              <a:rPr sz="1800" spc="190" dirty="0">
                <a:latin typeface="Arial"/>
                <a:cs typeface="Arial"/>
              </a:rPr>
              <a:t>//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Read </a:t>
            </a:r>
            <a:r>
              <a:rPr sz="1800" spc="-20" dirty="0">
                <a:latin typeface="Arial"/>
                <a:cs typeface="Arial"/>
              </a:rPr>
              <a:t>first </a:t>
            </a:r>
            <a:r>
              <a:rPr sz="1800" spc="-95" dirty="0">
                <a:latin typeface="Arial"/>
                <a:cs typeface="Arial"/>
              </a:rPr>
              <a:t>name </a:t>
            </a:r>
            <a:r>
              <a:rPr sz="1800" spc="-20" dirty="0">
                <a:latin typeface="Arial"/>
                <a:cs typeface="Arial"/>
              </a:rPr>
              <a:t>from the </a:t>
            </a:r>
            <a:r>
              <a:rPr sz="1800" spc="-1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377" y="5034153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while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(!dataFile.eof())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238" y="5582513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5377" y="5308472"/>
            <a:ext cx="2378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  <a:tabLst>
                <a:tab pos="292100" algn="l"/>
              </a:tabLst>
            </a:pPr>
            <a:r>
              <a:rPr sz="1800" spc="-40" dirty="0">
                <a:latin typeface="Arial"/>
                <a:cs typeface="Arial"/>
              </a:rPr>
              <a:t>{		</a:t>
            </a:r>
            <a:r>
              <a:rPr sz="1800" spc="-45" dirty="0">
                <a:latin typeface="Arial"/>
                <a:cs typeface="Arial"/>
              </a:rPr>
              <a:t>cout </a:t>
            </a:r>
            <a:r>
              <a:rPr sz="1800" spc="-160" dirty="0">
                <a:latin typeface="Arial"/>
                <a:cs typeface="Arial"/>
              </a:rPr>
              <a:t>&lt;&lt; </a:t>
            </a:r>
            <a:r>
              <a:rPr sz="1800" spc="-95" dirty="0">
                <a:latin typeface="Arial"/>
                <a:cs typeface="Arial"/>
              </a:rPr>
              <a:t>name </a:t>
            </a:r>
            <a:r>
              <a:rPr sz="1800" spc="-155" dirty="0">
                <a:latin typeface="Arial"/>
                <a:cs typeface="Arial"/>
              </a:rPr>
              <a:t>&lt;&lt; </a:t>
            </a:r>
            <a:r>
              <a:rPr sz="1800" spc="-50" dirty="0">
                <a:latin typeface="Arial"/>
                <a:cs typeface="Arial"/>
              </a:rPr>
              <a:t>endl;  </a:t>
            </a:r>
            <a:r>
              <a:rPr sz="1800" spc="-80" dirty="0">
                <a:latin typeface="Arial"/>
                <a:cs typeface="Arial"/>
              </a:rPr>
              <a:t>dataFile </a:t>
            </a:r>
            <a:r>
              <a:rPr sz="1800" spc="-155" dirty="0">
                <a:latin typeface="Arial"/>
                <a:cs typeface="Arial"/>
              </a:rPr>
              <a:t>&gt;&gt; </a:t>
            </a:r>
            <a:r>
              <a:rPr sz="1800" spc="-80" dirty="0">
                <a:latin typeface="Arial"/>
                <a:cs typeface="Arial"/>
              </a:rPr>
              <a:t>name;  dataFile.close();</a:t>
            </a:r>
            <a:endParaRPr sz="1800" dirty="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cout </a:t>
            </a:r>
            <a:r>
              <a:rPr sz="1800" spc="-160" dirty="0">
                <a:latin typeface="Arial"/>
                <a:cs typeface="Arial"/>
              </a:rPr>
              <a:t>&lt;&lt;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"\nDone.\n";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672" y="1741119"/>
            <a:ext cx="438785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70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&lt;iostream&gt;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70" dirty="0">
                <a:latin typeface="Arial"/>
                <a:cs typeface="Arial"/>
              </a:rPr>
              <a:t>#include </a:t>
            </a:r>
            <a:r>
              <a:rPr sz="1800" spc="-80" dirty="0">
                <a:latin typeface="Arial"/>
                <a:cs typeface="Arial"/>
              </a:rPr>
              <a:t>&lt;fstream&gt;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1800" spc="-95" dirty="0">
                <a:latin typeface="Arial"/>
                <a:cs typeface="Arial"/>
              </a:rPr>
              <a:t>using </a:t>
            </a:r>
            <a:r>
              <a:rPr sz="1800" spc="-114" dirty="0">
                <a:latin typeface="Arial"/>
                <a:cs typeface="Arial"/>
              </a:rPr>
              <a:t>namespace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std;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1800" spc="15" dirty="0">
                <a:latin typeface="Arial"/>
                <a:cs typeface="Arial"/>
              </a:rPr>
              <a:t>int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main()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1800" spc="-40" dirty="0">
                <a:latin typeface="Arial"/>
                <a:cs typeface="Arial"/>
              </a:rPr>
              <a:t>{	</a:t>
            </a:r>
            <a:r>
              <a:rPr sz="1800" spc="-60" dirty="0">
                <a:latin typeface="Arial"/>
                <a:cs typeface="Arial"/>
              </a:rPr>
              <a:t>fstream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dataFile;</a:t>
            </a:r>
            <a:endParaRPr sz="1800" dirty="0">
              <a:latin typeface="Arial"/>
              <a:cs typeface="Arial"/>
            </a:endParaRPr>
          </a:p>
          <a:p>
            <a:pPr marL="895350" indent="-882650">
              <a:lnSpc>
                <a:spcPct val="100000"/>
              </a:lnSpc>
              <a:buAutoNum type="arabicPeriod"/>
              <a:tabLst>
                <a:tab pos="894715" algn="l"/>
                <a:tab pos="895985" algn="l"/>
              </a:tabLst>
            </a:pPr>
            <a:r>
              <a:rPr sz="1800" spc="-85" dirty="0">
                <a:latin typeface="Arial"/>
                <a:cs typeface="Arial"/>
              </a:rPr>
              <a:t>char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name[81];</a:t>
            </a:r>
            <a:endParaRPr sz="18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1800" spc="-45" dirty="0">
                <a:latin typeface="Arial"/>
                <a:cs typeface="Arial"/>
              </a:rPr>
              <a:t>dataFile.open("demofile.txt",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ios::in);</a:t>
            </a:r>
            <a:endParaRPr sz="1800" dirty="0">
              <a:latin typeface="Arial"/>
              <a:cs typeface="Arial"/>
            </a:endParaRPr>
          </a:p>
          <a:p>
            <a:pPr marL="12700" marR="23304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1800" spc="25" dirty="0">
                <a:latin typeface="Arial"/>
                <a:cs typeface="Arial"/>
              </a:rPr>
              <a:t>if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(!dataFile)  </a:t>
            </a:r>
            <a:r>
              <a:rPr sz="1800" spc="-75" dirty="0">
                <a:latin typeface="Arial"/>
                <a:cs typeface="Arial"/>
              </a:rPr>
              <a:t>9.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10.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latin typeface="Arial"/>
                <a:cs typeface="Arial"/>
              </a:rPr>
              <a:t>11.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12.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13.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14.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15.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16.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17.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18.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7342" y="6406083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2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turn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0;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1328" y="1674876"/>
            <a:ext cx="3564890" cy="216154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04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File opened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Reading information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from the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file.</a:t>
            </a:r>
            <a:endParaRPr sz="1800">
              <a:latin typeface="Arial"/>
              <a:cs typeface="Arial"/>
            </a:endParaRPr>
          </a:p>
          <a:p>
            <a:pPr marL="92710" marR="2854960">
              <a:lnSpc>
                <a:spcPct val="1078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Smith  Willis  Davis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392" y="303352"/>
            <a:ext cx="2854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7927"/>
            <a:ext cx="8502650" cy="4068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80" dirty="0" smtClean="0">
                <a:latin typeface="Arial"/>
                <a:cs typeface="Arial"/>
              </a:rPr>
              <a:t>So</a:t>
            </a:r>
            <a:r>
              <a:rPr lang="en-IN" sz="3200" spc="-380" dirty="0" smtClean="0">
                <a:latin typeface="Arial"/>
                <a:cs typeface="Arial"/>
              </a:rPr>
              <a:t> </a:t>
            </a:r>
            <a:r>
              <a:rPr sz="3200" spc="-380" dirty="0" smtClean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far, </a:t>
            </a:r>
            <a:r>
              <a:rPr sz="3200" spc="-120" dirty="0">
                <a:latin typeface="Arial"/>
                <a:cs typeface="Arial"/>
              </a:rPr>
              <a:t>we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50" dirty="0">
                <a:latin typeface="Arial"/>
                <a:cs typeface="Arial"/>
              </a:rPr>
              <a:t>been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b="1" spc="-165" dirty="0">
                <a:latin typeface="Trebuchet MS"/>
                <a:cs typeface="Trebuchet MS"/>
              </a:rPr>
              <a:t>iostream </a:t>
            </a:r>
            <a:r>
              <a:rPr sz="3200" spc="-130" dirty="0">
                <a:latin typeface="Arial"/>
                <a:cs typeface="Arial"/>
              </a:rPr>
              <a:t>standard  </a:t>
            </a:r>
            <a:r>
              <a:rPr sz="3200" spc="-95" dirty="0">
                <a:latin typeface="Arial"/>
                <a:cs typeface="Arial"/>
              </a:rPr>
              <a:t>library,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25" dirty="0">
                <a:latin typeface="Arial"/>
                <a:cs typeface="Arial"/>
              </a:rPr>
              <a:t>provides </a:t>
            </a:r>
            <a:r>
              <a:rPr sz="3200" b="1" spc="-215" dirty="0">
                <a:latin typeface="Trebuchet MS"/>
                <a:cs typeface="Trebuchet MS"/>
              </a:rPr>
              <a:t>cin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b="1" spc="-185" dirty="0">
                <a:latin typeface="Trebuchet MS"/>
                <a:cs typeface="Trebuchet MS"/>
              </a:rPr>
              <a:t>cout </a:t>
            </a:r>
            <a:r>
              <a:rPr sz="3200" spc="-110" dirty="0">
                <a:latin typeface="Arial"/>
                <a:cs typeface="Arial"/>
              </a:rPr>
              <a:t>methods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125" dirty="0">
                <a:latin typeface="Arial"/>
                <a:cs typeface="Arial"/>
              </a:rPr>
              <a:t>reading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30" dirty="0">
                <a:latin typeface="Arial"/>
                <a:cs typeface="Arial"/>
              </a:rPr>
              <a:t>standard </a:t>
            </a:r>
            <a:r>
              <a:rPr sz="3200" spc="-20" dirty="0">
                <a:latin typeface="Arial"/>
                <a:cs typeface="Arial"/>
              </a:rPr>
              <a:t>input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0" dirty="0">
                <a:latin typeface="Arial"/>
                <a:cs typeface="Arial"/>
              </a:rPr>
              <a:t>writing </a:t>
            </a:r>
            <a:r>
              <a:rPr sz="3200" spc="20" dirty="0">
                <a:latin typeface="Arial"/>
                <a:cs typeface="Arial"/>
              </a:rPr>
              <a:t>to  </a:t>
            </a:r>
            <a:r>
              <a:rPr sz="3200" spc="-130" dirty="0">
                <a:latin typeface="Arial"/>
                <a:cs typeface="Arial"/>
              </a:rPr>
              <a:t>standard </a:t>
            </a:r>
            <a:r>
              <a:rPr sz="3200" spc="-10" dirty="0">
                <a:latin typeface="Arial"/>
                <a:cs typeface="Arial"/>
              </a:rPr>
              <a:t>output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respectively</a:t>
            </a:r>
            <a:r>
              <a:rPr sz="3200" spc="-130" dirty="0" smtClean="0">
                <a:latin typeface="Arial"/>
                <a:cs typeface="Arial"/>
              </a:rPr>
              <a:t>.</a:t>
            </a:r>
            <a:endParaRPr lang="en-IN" sz="3200" spc="-130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32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lang="en-IN" sz="3200" spc="-390" dirty="0" smtClean="0">
                <a:latin typeface="Arial"/>
                <a:cs typeface="Arial"/>
              </a:rPr>
              <a:t> </a:t>
            </a:r>
            <a:r>
              <a:rPr sz="3200" spc="-60" dirty="0" smtClean="0">
                <a:latin typeface="Arial"/>
                <a:cs typeface="Arial"/>
              </a:rPr>
              <a:t>perform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75" dirty="0">
                <a:latin typeface="Arial"/>
                <a:cs typeface="Arial"/>
              </a:rPr>
              <a:t>processing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10" dirty="0">
                <a:latin typeface="Arial"/>
                <a:cs typeface="Arial"/>
              </a:rPr>
              <a:t>C++, </a:t>
            </a:r>
            <a:r>
              <a:rPr lang="en-IN" sz="3200" spc="-310" dirty="0" smtClean="0">
                <a:latin typeface="Arial"/>
                <a:cs typeface="Arial"/>
              </a:rPr>
              <a:t> </a:t>
            </a:r>
            <a:r>
              <a:rPr sz="3200" spc="-135" dirty="0" smtClean="0">
                <a:latin typeface="Arial"/>
                <a:cs typeface="Arial"/>
              </a:rPr>
              <a:t>header</a:t>
            </a:r>
            <a:r>
              <a:rPr sz="3200" spc="-645" dirty="0" smtClean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files</a:t>
            </a:r>
            <a:endParaRPr sz="3200" dirty="0">
              <a:latin typeface="Arial"/>
              <a:cs typeface="Arial"/>
            </a:endParaRPr>
          </a:p>
          <a:p>
            <a:pPr marL="355600" marR="454659" algn="just">
              <a:lnSpc>
                <a:spcPct val="100000"/>
              </a:lnSpc>
            </a:pPr>
            <a:r>
              <a:rPr sz="3200" spc="-140" dirty="0">
                <a:latin typeface="Arial"/>
                <a:cs typeface="Arial"/>
              </a:rPr>
              <a:t>&lt;iostream&gt;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40" dirty="0">
                <a:latin typeface="Arial"/>
                <a:cs typeface="Arial"/>
              </a:rPr>
              <a:t>&lt;fstream&gt;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05" dirty="0">
                <a:latin typeface="Arial"/>
                <a:cs typeface="Arial"/>
              </a:rPr>
              <a:t>included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385" dirty="0">
                <a:latin typeface="Arial"/>
                <a:cs typeface="Arial"/>
              </a:rPr>
              <a:t>C++ </a:t>
            </a:r>
            <a:r>
              <a:rPr sz="3200" spc="-165" dirty="0">
                <a:latin typeface="Arial"/>
                <a:cs typeface="Arial"/>
              </a:rPr>
              <a:t>source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file.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141221"/>
            <a:ext cx="8521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4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100" spc="-165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1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100" spc="-60" dirty="0">
                <a:solidFill>
                  <a:srgbClr val="4F81BC"/>
                </a:solidFill>
                <a:latin typeface="Arial"/>
                <a:cs typeface="Arial"/>
              </a:rPr>
              <a:t>object's eof() </a:t>
            </a:r>
            <a:r>
              <a:rPr sz="2100" spc="-75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100" spc="-35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100" spc="15" dirty="0">
                <a:solidFill>
                  <a:srgbClr val="4F81BC"/>
                </a:solidFill>
                <a:latin typeface="Arial"/>
                <a:cs typeface="Arial"/>
              </a:rPr>
              <a:t>to </a:t>
            </a:r>
            <a:r>
              <a:rPr sz="2100" spc="-50" dirty="0">
                <a:solidFill>
                  <a:srgbClr val="4F81BC"/>
                </a:solidFill>
                <a:latin typeface="Arial"/>
                <a:cs typeface="Arial"/>
              </a:rPr>
              <a:t>detect</a:t>
            </a:r>
            <a:r>
              <a:rPr sz="2100" spc="-4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lang="en-IN" sz="2100" spc="-415" dirty="0" smtClean="0">
                <a:solidFill>
                  <a:srgbClr val="4F81BC"/>
                </a:solidFill>
                <a:latin typeface="Arial"/>
                <a:cs typeface="Arial"/>
              </a:rPr>
              <a:t>  </a:t>
            </a:r>
            <a:r>
              <a:rPr sz="2100" spc="-25" dirty="0" smtClean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end </a:t>
            </a:r>
            <a:r>
              <a:rPr sz="2100" spc="-5" dirty="0">
                <a:solidFill>
                  <a:srgbClr val="4F81BC"/>
                </a:solidFill>
                <a:latin typeface="Arial"/>
                <a:cs typeface="Arial"/>
              </a:rPr>
              <a:t>of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2100" spc="-2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2101722"/>
            <a:ext cx="50971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276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100" spc="-80" dirty="0">
                <a:latin typeface="Arial"/>
                <a:cs typeface="Arial"/>
              </a:rPr>
              <a:t>#include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&lt;iostream&gt;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100" spc="-80" dirty="0">
                <a:latin typeface="Arial"/>
                <a:cs typeface="Arial"/>
              </a:rPr>
              <a:t>#include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&lt;fstream&gt;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100" spc="-110" dirty="0">
                <a:latin typeface="Arial"/>
                <a:cs typeface="Arial"/>
              </a:rPr>
              <a:t>using </a:t>
            </a:r>
            <a:r>
              <a:rPr sz="2100" spc="-135" dirty="0">
                <a:latin typeface="Arial"/>
                <a:cs typeface="Arial"/>
              </a:rPr>
              <a:t>namespace </a:t>
            </a:r>
            <a:r>
              <a:rPr sz="2100" spc="-65" dirty="0">
                <a:latin typeface="Arial"/>
                <a:cs typeface="Arial"/>
              </a:rPr>
              <a:t>std;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100" spc="15" dirty="0">
                <a:latin typeface="Arial"/>
                <a:cs typeface="Arial"/>
              </a:rPr>
              <a:t>int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main()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70" dirty="0">
                <a:latin typeface="Arial"/>
                <a:cs typeface="Arial"/>
              </a:rPr>
              <a:t>fstream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nameFile;</a:t>
            </a:r>
            <a:endParaRPr sz="2100" dirty="0">
              <a:latin typeface="Arial"/>
              <a:cs typeface="Arial"/>
            </a:endParaRPr>
          </a:p>
          <a:p>
            <a:pPr marL="927100" marR="508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100" spc="-90" dirty="0">
                <a:latin typeface="Arial"/>
                <a:cs typeface="Arial"/>
              </a:rPr>
              <a:t>char </a:t>
            </a:r>
            <a:r>
              <a:rPr sz="2100" spc="-20" dirty="0">
                <a:latin typeface="Arial"/>
                <a:cs typeface="Arial"/>
              </a:rPr>
              <a:t>input[81];  </a:t>
            </a:r>
            <a:r>
              <a:rPr sz="2100" spc="-55" dirty="0">
                <a:latin typeface="Arial"/>
                <a:cs typeface="Arial"/>
              </a:rPr>
              <a:t>nameFile.open("demofile.txt", ios::in);  </a:t>
            </a:r>
            <a:r>
              <a:rPr sz="2100" spc="35" dirty="0">
                <a:latin typeface="Arial"/>
                <a:cs typeface="Arial"/>
              </a:rPr>
              <a:t>if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(!nameFile)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194" y="4662678"/>
            <a:ext cx="4057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50" dirty="0">
                <a:latin typeface="Arial"/>
                <a:cs typeface="Arial"/>
              </a:rPr>
              <a:t>cout </a:t>
            </a:r>
            <a:r>
              <a:rPr sz="2100" spc="-185" dirty="0">
                <a:latin typeface="Arial"/>
                <a:cs typeface="Arial"/>
              </a:rPr>
              <a:t>&lt;&lt; </a:t>
            </a:r>
            <a:r>
              <a:rPr sz="2100" spc="-65" dirty="0">
                <a:latin typeface="Arial"/>
                <a:cs typeface="Arial"/>
              </a:rPr>
              <a:t>"File </a:t>
            </a:r>
            <a:r>
              <a:rPr sz="2100" spc="-85" dirty="0">
                <a:latin typeface="Arial"/>
                <a:cs typeface="Arial"/>
              </a:rPr>
              <a:t>open </a:t>
            </a:r>
            <a:r>
              <a:rPr sz="2100" spc="5" dirty="0">
                <a:latin typeface="Arial"/>
                <a:cs typeface="Arial"/>
              </a:rPr>
              <a:t>error!" </a:t>
            </a:r>
            <a:r>
              <a:rPr sz="2100" spc="-185" dirty="0">
                <a:latin typeface="Arial"/>
                <a:cs typeface="Arial"/>
              </a:rPr>
              <a:t>&lt;&lt;</a:t>
            </a:r>
            <a:r>
              <a:rPr sz="2100" spc="-275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endl;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0379" y="4662678"/>
            <a:ext cx="1301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4595" algn="l"/>
              </a:tabLst>
            </a:pPr>
            <a:r>
              <a:rPr sz="2100" spc="5" dirty="0">
                <a:latin typeface="Arial"/>
                <a:cs typeface="Arial"/>
              </a:rPr>
              <a:t>r</a:t>
            </a:r>
            <a:r>
              <a:rPr sz="2100" spc="-140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turn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0</a:t>
            </a:r>
            <a:r>
              <a:rPr sz="2100" spc="-25" dirty="0">
                <a:latin typeface="Arial"/>
                <a:cs typeface="Arial"/>
              </a:rPr>
              <a:t>;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77" y="4982717"/>
            <a:ext cx="24942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10" dirty="0">
                <a:latin typeface="Arial"/>
                <a:cs typeface="Arial"/>
              </a:rPr>
              <a:t>nameFile </a:t>
            </a:r>
            <a:r>
              <a:rPr sz="2100" spc="-185" dirty="0">
                <a:latin typeface="Arial"/>
                <a:cs typeface="Arial"/>
              </a:rPr>
              <a:t>&gt;&gt; </a:t>
            </a:r>
            <a:r>
              <a:rPr sz="2100" spc="-15" dirty="0">
                <a:latin typeface="Arial"/>
                <a:cs typeface="Arial"/>
              </a:rPr>
              <a:t>input;  </a:t>
            </a:r>
            <a:r>
              <a:rPr sz="2100" spc="-35" dirty="0">
                <a:latin typeface="Arial"/>
                <a:cs typeface="Arial"/>
              </a:rPr>
              <a:t>while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(!nameFile.eof())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5102" y="5623052"/>
            <a:ext cx="23755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7745" algn="l"/>
              </a:tabLst>
            </a:pPr>
            <a:r>
              <a:rPr sz="2100" spc="-110" dirty="0">
                <a:latin typeface="Arial"/>
                <a:cs typeface="Arial"/>
              </a:rPr>
              <a:t>nameFil</a:t>
            </a:r>
            <a:r>
              <a:rPr sz="2100" spc="-114" dirty="0">
                <a:latin typeface="Arial"/>
                <a:cs typeface="Arial"/>
              </a:rPr>
              <a:t>e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190" dirty="0">
                <a:latin typeface="Arial"/>
                <a:cs typeface="Arial"/>
              </a:rPr>
              <a:t>&gt;</a:t>
            </a:r>
            <a:r>
              <a:rPr sz="2100" spc="-185" dirty="0">
                <a:latin typeface="Arial"/>
                <a:cs typeface="Arial"/>
              </a:rPr>
              <a:t>&gt;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in</a:t>
            </a:r>
            <a:r>
              <a:rPr sz="2100" spc="-45" dirty="0">
                <a:latin typeface="Arial"/>
                <a:cs typeface="Arial"/>
              </a:rPr>
              <a:t>p</a:t>
            </a:r>
            <a:r>
              <a:rPr sz="2100" spc="30" dirty="0">
                <a:latin typeface="Arial"/>
                <a:cs typeface="Arial"/>
              </a:rPr>
              <a:t>u</a:t>
            </a:r>
            <a:r>
              <a:rPr sz="2100" spc="20" dirty="0">
                <a:latin typeface="Arial"/>
                <a:cs typeface="Arial"/>
              </a:rPr>
              <a:t>t</a:t>
            </a:r>
            <a:r>
              <a:rPr sz="2100" spc="-25" dirty="0">
                <a:latin typeface="Arial"/>
                <a:cs typeface="Arial"/>
              </a:rPr>
              <a:t>;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377" y="5623052"/>
            <a:ext cx="29629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665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50" dirty="0">
                <a:latin typeface="Arial"/>
                <a:cs typeface="Arial"/>
              </a:rPr>
              <a:t>cout </a:t>
            </a:r>
            <a:r>
              <a:rPr sz="2100" spc="-185" dirty="0">
                <a:latin typeface="Arial"/>
                <a:cs typeface="Arial"/>
              </a:rPr>
              <a:t>&lt;&lt; </a:t>
            </a:r>
            <a:r>
              <a:rPr sz="2100" spc="-15" dirty="0">
                <a:latin typeface="Arial"/>
                <a:cs typeface="Arial"/>
              </a:rPr>
              <a:t>input </a:t>
            </a:r>
            <a:r>
              <a:rPr sz="2100" spc="-185" dirty="0">
                <a:latin typeface="Arial"/>
                <a:cs typeface="Arial"/>
              </a:rPr>
              <a:t>&lt;&lt;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endl;  </a:t>
            </a:r>
            <a:r>
              <a:rPr sz="2100" spc="-100" dirty="0">
                <a:latin typeface="Arial"/>
                <a:cs typeface="Arial"/>
              </a:rPr>
              <a:t>nameFile.close();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20" dirty="0">
                <a:latin typeface="Arial"/>
                <a:cs typeface="Arial"/>
              </a:rPr>
              <a:t>return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0;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72" y="4342638"/>
            <a:ext cx="6248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0" dirty="0">
                <a:latin typeface="Arial"/>
                <a:cs typeface="Arial"/>
              </a:rPr>
              <a:t>7.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80" dirty="0">
                <a:latin typeface="Arial"/>
                <a:cs typeface="Arial"/>
              </a:rPr>
              <a:t>8.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80" dirty="0">
                <a:latin typeface="Arial"/>
                <a:cs typeface="Arial"/>
              </a:rPr>
              <a:t>9.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90" dirty="0">
                <a:latin typeface="Arial"/>
                <a:cs typeface="Arial"/>
              </a:rPr>
              <a:t>10.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90" dirty="0">
                <a:latin typeface="Arial"/>
                <a:cs typeface="Arial"/>
              </a:rPr>
              <a:t>11.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90" dirty="0">
                <a:latin typeface="Arial"/>
                <a:cs typeface="Arial"/>
              </a:rPr>
              <a:t>12.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90" dirty="0">
                <a:latin typeface="Arial"/>
                <a:cs typeface="Arial"/>
              </a:rPr>
              <a:t>13.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27685" algn="l"/>
              </a:tabLst>
            </a:pPr>
            <a:r>
              <a:rPr sz="2100" spc="-90" dirty="0">
                <a:latin typeface="Arial"/>
                <a:cs typeface="Arial"/>
              </a:rPr>
              <a:t>14.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3031" y="2432304"/>
            <a:ext cx="1036319" cy="135636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15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Jones</a:t>
            </a:r>
            <a:endParaRPr sz="2100">
              <a:latin typeface="Arial"/>
              <a:cs typeface="Arial"/>
            </a:endParaRPr>
          </a:p>
          <a:p>
            <a:pPr marL="92075" marR="253365" algn="just">
              <a:lnSpc>
                <a:spcPct val="103800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 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Willis  Davis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1507" y="1917192"/>
            <a:ext cx="1038225" cy="414655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29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69" y="33909"/>
            <a:ext cx="72942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9185" marR="5080" indent="-235712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Member </a:t>
            </a:r>
            <a:r>
              <a:rPr sz="4000" spc="-180" dirty="0"/>
              <a:t>Functions </a:t>
            </a:r>
            <a:r>
              <a:rPr sz="4000" spc="-15" dirty="0"/>
              <a:t>for </a:t>
            </a:r>
            <a:r>
              <a:rPr sz="4000" spc="-275" dirty="0"/>
              <a:t>Reading</a:t>
            </a:r>
            <a:r>
              <a:rPr sz="4000" spc="-570" dirty="0"/>
              <a:t> </a:t>
            </a:r>
            <a:r>
              <a:rPr sz="4000" spc="-190" dirty="0"/>
              <a:t>and  </a:t>
            </a:r>
            <a:r>
              <a:rPr sz="4000" spc="-70" dirty="0"/>
              <a:t>Writing</a:t>
            </a:r>
            <a:r>
              <a:rPr sz="4000" spc="-204" dirty="0"/>
              <a:t> </a:t>
            </a:r>
            <a:r>
              <a:rPr sz="4000" spc="-250" dirty="0"/>
              <a:t>Files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0672" y="1347927"/>
            <a:ext cx="80460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File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10" dirty="0">
                <a:latin typeface="Arial"/>
                <a:cs typeface="Arial"/>
              </a:rPr>
              <a:t>member </a:t>
            </a:r>
            <a:r>
              <a:rPr sz="3200" spc="-80" dirty="0">
                <a:latin typeface="Arial"/>
                <a:cs typeface="Arial"/>
              </a:rPr>
              <a:t>functions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165" dirty="0">
                <a:latin typeface="Arial"/>
                <a:cs typeface="Arial"/>
              </a:rPr>
              <a:t>specialized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25" dirty="0">
                <a:latin typeface="Arial"/>
                <a:cs typeface="Arial"/>
              </a:rPr>
              <a:t>reading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writing.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393" y="303352"/>
            <a:ext cx="67538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The </a:t>
            </a:r>
            <a:r>
              <a:rPr spc="-110" dirty="0"/>
              <a:t>getline </a:t>
            </a:r>
            <a:r>
              <a:rPr spc="-105" dirty="0"/>
              <a:t>Member</a:t>
            </a:r>
            <a:r>
              <a:rPr spc="-345" dirty="0"/>
              <a:t> </a:t>
            </a:r>
            <a:r>
              <a:rPr spc="-16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136733"/>
            <a:ext cx="8844915" cy="48469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14" dirty="0">
                <a:latin typeface="Arial"/>
                <a:cs typeface="Arial"/>
              </a:rPr>
              <a:t>dataFile.getline(str, </a:t>
            </a:r>
            <a:r>
              <a:rPr sz="3200" spc="-140" dirty="0">
                <a:latin typeface="Arial"/>
                <a:cs typeface="Arial"/>
              </a:rPr>
              <a:t>81,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‘\n’);</a:t>
            </a:r>
            <a:endParaRPr sz="3200">
              <a:latin typeface="Arial"/>
              <a:cs typeface="Arial"/>
            </a:endParaRPr>
          </a:p>
          <a:p>
            <a:pPr marL="1266825" marR="5715" indent="-622300" algn="just">
              <a:lnSpc>
                <a:spcPct val="100000"/>
              </a:lnSpc>
              <a:spcBef>
                <a:spcPts val="1245"/>
              </a:spcBef>
            </a:pPr>
            <a:r>
              <a:rPr sz="2400" spc="-40" dirty="0">
                <a:latin typeface="Arial"/>
                <a:cs typeface="Arial"/>
              </a:rPr>
              <a:t>str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character </a:t>
            </a:r>
            <a:r>
              <a:rPr sz="2400" spc="-125" dirty="0">
                <a:latin typeface="Arial"/>
                <a:cs typeface="Arial"/>
              </a:rPr>
              <a:t>array,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pointer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section 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memory.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information </a:t>
            </a:r>
            <a:r>
              <a:rPr sz="2400" spc="-100" dirty="0">
                <a:latin typeface="Arial"/>
                <a:cs typeface="Arial"/>
              </a:rPr>
              <a:t>read </a:t>
            </a:r>
            <a:r>
              <a:rPr sz="2400" spc="-30" dirty="0">
                <a:latin typeface="Arial"/>
                <a:cs typeface="Arial"/>
              </a:rPr>
              <a:t>from the </a:t>
            </a:r>
            <a:r>
              <a:rPr sz="2400" spc="-15" dirty="0">
                <a:latin typeface="Arial"/>
                <a:cs typeface="Arial"/>
              </a:rPr>
              <a:t>file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stored  </a:t>
            </a:r>
            <a:r>
              <a:rPr sz="2400" spc="-85" dirty="0">
                <a:latin typeface="Arial"/>
                <a:cs typeface="Arial"/>
              </a:rPr>
              <a:t>here.</a:t>
            </a:r>
            <a:endParaRPr sz="2400">
              <a:latin typeface="Arial"/>
              <a:cs typeface="Arial"/>
            </a:endParaRPr>
          </a:p>
          <a:p>
            <a:pPr marL="1266825" marR="6985" indent="-622300" algn="just">
              <a:lnSpc>
                <a:spcPct val="100000"/>
              </a:lnSpc>
              <a:spcBef>
                <a:spcPts val="1200"/>
              </a:spcBef>
            </a:pPr>
            <a:r>
              <a:rPr sz="2400" spc="-125" dirty="0">
                <a:latin typeface="Arial"/>
                <a:cs typeface="Arial"/>
              </a:rPr>
              <a:t>81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80" dirty="0">
                <a:latin typeface="Arial"/>
                <a:cs typeface="Arial"/>
              </a:rPr>
              <a:t>greater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5" dirty="0">
                <a:latin typeface="Arial"/>
                <a:cs typeface="Arial"/>
              </a:rPr>
              <a:t>of 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characters </a:t>
            </a: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5" dirty="0">
                <a:latin typeface="Arial"/>
                <a:cs typeface="Arial"/>
              </a:rPr>
              <a:t>read. </a:t>
            </a: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114" dirty="0">
                <a:latin typeface="Arial"/>
                <a:cs typeface="Arial"/>
              </a:rPr>
              <a:t>example,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80  </a:t>
            </a:r>
            <a:r>
              <a:rPr sz="2400" spc="-110" dirty="0">
                <a:latin typeface="Arial"/>
                <a:cs typeface="Arial"/>
              </a:rPr>
              <a:t>characters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read.</a:t>
            </a:r>
            <a:endParaRPr sz="2400">
              <a:latin typeface="Arial"/>
              <a:cs typeface="Arial"/>
            </a:endParaRPr>
          </a:p>
          <a:p>
            <a:pPr marL="1266825" marR="5080" indent="-622300" algn="just">
              <a:lnSpc>
                <a:spcPct val="100000"/>
              </a:lnSpc>
              <a:spcBef>
                <a:spcPts val="1205"/>
              </a:spcBef>
            </a:pPr>
            <a:r>
              <a:rPr sz="2400" spc="75" dirty="0">
                <a:latin typeface="Arial"/>
                <a:cs typeface="Arial"/>
              </a:rPr>
              <a:t>‘\n’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delimiter </a:t>
            </a:r>
            <a:r>
              <a:rPr sz="2400" spc="-95" dirty="0">
                <a:latin typeface="Arial"/>
                <a:cs typeface="Arial"/>
              </a:rPr>
              <a:t>character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your </a:t>
            </a:r>
            <a:r>
              <a:rPr sz="2400" spc="-105" dirty="0">
                <a:latin typeface="Arial"/>
                <a:cs typeface="Arial"/>
              </a:rPr>
              <a:t>choice.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30" dirty="0">
                <a:latin typeface="Arial"/>
                <a:cs typeface="Arial"/>
              </a:rPr>
              <a:t>delimiter 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encountered,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75" dirty="0">
                <a:latin typeface="Arial"/>
                <a:cs typeface="Arial"/>
              </a:rPr>
              <a:t>cause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stop </a:t>
            </a:r>
            <a:r>
              <a:rPr sz="2400" spc="-100" dirty="0">
                <a:latin typeface="Arial"/>
                <a:cs typeface="Arial"/>
              </a:rPr>
              <a:t>reading  </a:t>
            </a:r>
            <a:r>
              <a:rPr sz="2400" spc="-75" dirty="0">
                <a:latin typeface="Arial"/>
                <a:cs typeface="Arial"/>
              </a:rPr>
              <a:t>before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00" dirty="0">
                <a:latin typeface="Arial"/>
                <a:cs typeface="Arial"/>
              </a:rPr>
              <a:t>read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characters. </a:t>
            </a:r>
            <a:r>
              <a:rPr sz="2400" spc="-145" dirty="0">
                <a:latin typeface="Arial"/>
                <a:cs typeface="Arial"/>
              </a:rPr>
              <a:t>(This  </a:t>
            </a:r>
            <a:r>
              <a:rPr sz="2400" spc="-85" dirty="0">
                <a:latin typeface="Arial"/>
                <a:cs typeface="Arial"/>
              </a:rPr>
              <a:t>argument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optional.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30" dirty="0">
                <a:latin typeface="Arial"/>
                <a:cs typeface="Arial"/>
              </a:rPr>
              <a:t>it’s </a:t>
            </a:r>
            <a:r>
              <a:rPr sz="2400" spc="10" dirty="0">
                <a:latin typeface="Arial"/>
                <a:cs typeface="Arial"/>
              </a:rPr>
              <a:t>left </a:t>
            </a:r>
            <a:r>
              <a:rPr sz="2400" spc="-100" dirty="0">
                <a:latin typeface="Arial"/>
                <a:cs typeface="Arial"/>
              </a:rPr>
              <a:t>our, </a:t>
            </a:r>
            <a:r>
              <a:rPr sz="2400" spc="75" dirty="0">
                <a:latin typeface="Arial"/>
                <a:cs typeface="Arial"/>
              </a:rPr>
              <a:t>‘\n’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default.)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7376"/>
            <a:ext cx="8618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000" spc="-160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000" spc="-55" dirty="0">
                <a:solidFill>
                  <a:srgbClr val="4F81BC"/>
                </a:solidFill>
                <a:latin typeface="Arial"/>
                <a:cs typeface="Arial"/>
              </a:rPr>
              <a:t>object's getline </a:t>
            </a:r>
            <a:r>
              <a:rPr sz="2000" spc="-70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000" spc="15" dirty="0">
                <a:solidFill>
                  <a:srgbClr val="4F81BC"/>
                </a:solidFill>
                <a:latin typeface="Arial"/>
                <a:cs typeface="Arial"/>
              </a:rPr>
              <a:t>to</a:t>
            </a:r>
            <a:r>
              <a:rPr sz="2000" spc="-409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read </a:t>
            </a:r>
            <a:r>
              <a:rPr sz="2000" spc="-155" dirty="0">
                <a:solidFill>
                  <a:srgbClr val="4F81BC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F81BC"/>
                </a:solidFill>
                <a:latin typeface="Arial"/>
                <a:cs typeface="Arial"/>
              </a:rPr>
              <a:t>line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information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from the</a:t>
            </a:r>
            <a:r>
              <a:rPr sz="2000" spc="-29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2272030"/>
            <a:ext cx="49060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2768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&lt;iostream&gt;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&lt;fstream&gt;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30" dirty="0">
                <a:latin typeface="Arial"/>
                <a:cs typeface="Arial"/>
              </a:rPr>
              <a:t>namespace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std;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15" dirty="0">
                <a:latin typeface="Arial"/>
                <a:cs typeface="Arial"/>
              </a:rPr>
              <a:t>int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65" dirty="0">
                <a:latin typeface="Arial"/>
                <a:cs typeface="Arial"/>
              </a:rPr>
              <a:t>fstream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nameFile;</a:t>
            </a:r>
            <a:endParaRPr sz="2000" dirty="0">
              <a:latin typeface="Arial"/>
              <a:cs typeface="Arial"/>
            </a:endParaRPr>
          </a:p>
          <a:p>
            <a:pPr marL="927100" marR="508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85" dirty="0">
                <a:latin typeface="Arial"/>
                <a:cs typeface="Arial"/>
              </a:rPr>
              <a:t>char </a:t>
            </a:r>
            <a:r>
              <a:rPr sz="2000" spc="-15" dirty="0">
                <a:latin typeface="Arial"/>
                <a:cs typeface="Arial"/>
              </a:rPr>
              <a:t>input[81];  </a:t>
            </a:r>
            <a:r>
              <a:rPr sz="2000" spc="-50" dirty="0">
                <a:latin typeface="Arial"/>
                <a:cs typeface="Arial"/>
              </a:rPr>
              <a:t>nameFile.open("demofile.txt",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ios::in);  </a:t>
            </a:r>
            <a:r>
              <a:rPr sz="2000" spc="35" dirty="0">
                <a:latin typeface="Arial"/>
                <a:cs typeface="Arial"/>
              </a:rPr>
              <a:t>if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(!nameFile)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377" y="4711065"/>
            <a:ext cx="5304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  <a:tab pos="4076065" algn="l"/>
                <a:tab pos="5211445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16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</a:t>
            </a:r>
            <a:r>
              <a:rPr sz="2000" spc="-170" dirty="0">
                <a:latin typeface="Arial"/>
                <a:cs typeface="Arial"/>
              </a:rPr>
              <a:t>&lt;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"Fi</a:t>
            </a:r>
            <a:r>
              <a:rPr sz="2000" spc="-40" dirty="0">
                <a:latin typeface="Arial"/>
                <a:cs typeface="Arial"/>
              </a:rPr>
              <a:t>l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ope</a:t>
            </a:r>
            <a:r>
              <a:rPr sz="2000" spc="-75" dirty="0">
                <a:latin typeface="Arial"/>
                <a:cs typeface="Arial"/>
              </a:rPr>
              <a:t>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er</a:t>
            </a:r>
            <a:r>
              <a:rPr sz="2000" spc="-6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or</a:t>
            </a:r>
            <a:r>
              <a:rPr sz="2000" spc="5" dirty="0">
                <a:latin typeface="Arial"/>
                <a:cs typeface="Arial"/>
              </a:rPr>
              <a:t>!</a:t>
            </a:r>
            <a:r>
              <a:rPr sz="2000" spc="90" dirty="0">
                <a:latin typeface="Arial"/>
                <a:cs typeface="Arial"/>
              </a:rPr>
              <a:t>"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</a:t>
            </a:r>
            <a:r>
              <a:rPr sz="2000" spc="-170" dirty="0">
                <a:latin typeface="Arial"/>
                <a:cs typeface="Arial"/>
              </a:rPr>
              <a:t>&lt;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377" y="5015865"/>
            <a:ext cx="5360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nameFile.getline(input, </a:t>
            </a:r>
            <a:r>
              <a:rPr sz="2000" spc="-70" dirty="0">
                <a:latin typeface="Arial"/>
                <a:cs typeface="Arial"/>
              </a:rPr>
              <a:t>81); </a:t>
            </a:r>
            <a:r>
              <a:rPr sz="2000" spc="220" dirty="0">
                <a:latin typeface="Arial"/>
                <a:cs typeface="Arial"/>
              </a:rPr>
              <a:t>//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80" dirty="0">
                <a:latin typeface="Arial"/>
                <a:cs typeface="Arial"/>
              </a:rPr>
              <a:t>\n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delimiter  </a:t>
            </a:r>
            <a:r>
              <a:rPr sz="2000" spc="-35" dirty="0">
                <a:latin typeface="Arial"/>
                <a:cs typeface="Arial"/>
              </a:rPr>
              <a:t>while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(!nameFile.eof())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77" y="5625185"/>
            <a:ext cx="59594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131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0" dirty="0">
                <a:latin typeface="Arial"/>
                <a:cs typeface="Arial"/>
              </a:rPr>
              <a:t>input </a:t>
            </a:r>
            <a:r>
              <a:rPr sz="2000" spc="-175" dirty="0">
                <a:latin typeface="Arial"/>
                <a:cs typeface="Arial"/>
              </a:rPr>
              <a:t>&lt;&lt;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tabLst>
                <a:tab pos="5866130" algn="l"/>
              </a:tabLst>
            </a:pPr>
            <a:r>
              <a:rPr sz="2000" spc="-110" dirty="0">
                <a:latin typeface="Arial"/>
                <a:cs typeface="Arial"/>
              </a:rPr>
              <a:t>nameFi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spc="-11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.</a:t>
            </a:r>
            <a:r>
              <a:rPr sz="2000" spc="-180" dirty="0">
                <a:latin typeface="Arial"/>
                <a:cs typeface="Arial"/>
              </a:rPr>
              <a:t>g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0" dirty="0">
                <a:latin typeface="Arial"/>
                <a:cs typeface="Arial"/>
              </a:rPr>
              <a:t>tl</a:t>
            </a:r>
            <a:r>
              <a:rPr sz="2000" spc="35" dirty="0">
                <a:latin typeface="Arial"/>
                <a:cs typeface="Arial"/>
              </a:rPr>
              <a:t>i</a:t>
            </a:r>
            <a:r>
              <a:rPr sz="2000" spc="-95" dirty="0">
                <a:latin typeface="Arial"/>
                <a:cs typeface="Arial"/>
              </a:rPr>
              <a:t>ne</a:t>
            </a:r>
            <a:r>
              <a:rPr sz="2000" spc="-55" dirty="0">
                <a:latin typeface="Arial"/>
                <a:cs typeface="Arial"/>
              </a:rPr>
              <a:t>(</a:t>
            </a:r>
            <a:r>
              <a:rPr sz="2000" spc="-40" dirty="0">
                <a:latin typeface="Arial"/>
                <a:cs typeface="Arial"/>
              </a:rPr>
              <a:t>inp</a:t>
            </a:r>
            <a:r>
              <a:rPr sz="2000" spc="-45" dirty="0">
                <a:latin typeface="Arial"/>
                <a:cs typeface="Arial"/>
              </a:rPr>
              <a:t>u</a:t>
            </a:r>
            <a:r>
              <a:rPr sz="2000" spc="30" dirty="0">
                <a:latin typeface="Arial"/>
                <a:cs typeface="Arial"/>
              </a:rPr>
              <a:t>t,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8</a:t>
            </a:r>
            <a:r>
              <a:rPr sz="2000" spc="-95" dirty="0">
                <a:latin typeface="Arial"/>
                <a:cs typeface="Arial"/>
              </a:rPr>
              <a:t>1</a:t>
            </a:r>
            <a:r>
              <a:rPr sz="2000" spc="-5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;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use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20" dirty="0">
                <a:latin typeface="Arial"/>
                <a:cs typeface="Arial"/>
              </a:rPr>
              <a:t>\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er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672" y="4406265"/>
            <a:ext cx="34798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7.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8.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9.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0" dirty="0">
                <a:latin typeface="Arial"/>
                <a:cs typeface="Arial"/>
              </a:rPr>
              <a:t>1</a:t>
            </a:r>
            <a:r>
              <a:rPr sz="2000" spc="-110" dirty="0">
                <a:latin typeface="Arial"/>
                <a:cs typeface="Arial"/>
              </a:rPr>
              <a:t>1</a:t>
            </a:r>
            <a:r>
              <a:rPr sz="2000" spc="-5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12.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14.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377" y="6235395"/>
            <a:ext cx="1934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000" spc="-95" dirty="0">
                <a:latin typeface="Arial"/>
                <a:cs typeface="Arial"/>
              </a:rPr>
              <a:t>nameFile.close(); 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3031" y="2432304"/>
            <a:ext cx="1036319" cy="135636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15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Jones</a:t>
            </a:r>
            <a:endParaRPr sz="2100">
              <a:latin typeface="Arial"/>
              <a:cs typeface="Arial"/>
            </a:endParaRPr>
          </a:p>
          <a:p>
            <a:pPr marL="92075" marR="253365" algn="just">
              <a:lnSpc>
                <a:spcPct val="103800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 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Willis  Davis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1507" y="1917192"/>
            <a:ext cx="1038225" cy="414655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29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6214" y="280492"/>
            <a:ext cx="620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The </a:t>
            </a:r>
            <a:r>
              <a:rPr dirty="0">
                <a:latin typeface="Courier New"/>
                <a:cs typeface="Courier New"/>
              </a:rPr>
              <a:t>get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05" dirty="0"/>
              <a:t>Member </a:t>
            </a:r>
            <a:r>
              <a:rPr spc="-16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72" y="1277873"/>
            <a:ext cx="792988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1900" spc="-8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1900" spc="-170" dirty="0" smtClean="0">
                <a:solidFill>
                  <a:srgbClr val="4F81BC"/>
                </a:solidFill>
                <a:latin typeface="Arial"/>
                <a:cs typeface="Arial"/>
              </a:rPr>
              <a:t>asks</a:t>
            </a:r>
            <a:r>
              <a:rPr lang="en-IN" sz="1900" spc="-170" dirty="0" smtClean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170" dirty="0" smtClean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1900" spc="-95" dirty="0">
                <a:solidFill>
                  <a:srgbClr val="4F81BC"/>
                </a:solidFill>
                <a:latin typeface="Arial"/>
                <a:cs typeface="Arial"/>
              </a:rPr>
              <a:t>user </a:t>
            </a:r>
            <a:r>
              <a:rPr sz="1900" spc="-10" dirty="0">
                <a:solidFill>
                  <a:srgbClr val="4F81BC"/>
                </a:solidFill>
                <a:latin typeface="Arial"/>
                <a:cs typeface="Arial"/>
              </a:rPr>
              <a:t>for </a:t>
            </a:r>
            <a:r>
              <a:rPr sz="1900" spc="-150" dirty="0">
                <a:solidFill>
                  <a:srgbClr val="4F81BC"/>
                </a:solidFill>
                <a:latin typeface="Arial"/>
                <a:cs typeface="Arial"/>
              </a:rPr>
              <a:t>a </a:t>
            </a:r>
            <a:r>
              <a:rPr sz="19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name. </a:t>
            </a:r>
            <a:r>
              <a:rPr sz="1900" spc="-14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19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1900" spc="-100" dirty="0">
                <a:solidFill>
                  <a:srgbClr val="4F81BC"/>
                </a:solidFill>
                <a:latin typeface="Arial"/>
                <a:cs typeface="Arial"/>
              </a:rPr>
              <a:t>is </a:t>
            </a:r>
            <a:r>
              <a:rPr sz="1900" spc="-85" dirty="0">
                <a:solidFill>
                  <a:srgbClr val="4F81BC"/>
                </a:solidFill>
                <a:latin typeface="Arial"/>
                <a:cs typeface="Arial"/>
              </a:rPr>
              <a:t>opened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and </a:t>
            </a:r>
            <a:r>
              <a:rPr sz="1900" spc="-30" dirty="0">
                <a:solidFill>
                  <a:srgbClr val="4F81BC"/>
                </a:solidFill>
                <a:latin typeface="Arial"/>
                <a:cs typeface="Arial"/>
              </a:rPr>
              <a:t>its </a:t>
            </a:r>
            <a:r>
              <a:rPr sz="1900" spc="-65" dirty="0">
                <a:solidFill>
                  <a:srgbClr val="4F81BC"/>
                </a:solidFill>
                <a:latin typeface="Arial"/>
                <a:cs typeface="Arial"/>
              </a:rPr>
              <a:t>contents</a:t>
            </a:r>
            <a:r>
              <a:rPr sz="1900" spc="-3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are  displayed </a:t>
            </a:r>
            <a:r>
              <a:rPr sz="1900" spc="-65" dirty="0">
                <a:solidFill>
                  <a:srgbClr val="4F81BC"/>
                </a:solidFill>
                <a:latin typeface="Arial"/>
                <a:cs typeface="Arial"/>
              </a:rPr>
              <a:t>on </a:t>
            </a:r>
            <a:r>
              <a:rPr sz="19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1900" spc="-14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F81BC"/>
                </a:solidFill>
                <a:latin typeface="Arial"/>
                <a:cs typeface="Arial"/>
              </a:rPr>
              <a:t>screen.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5292" y="5043042"/>
            <a:ext cx="11772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8390" algn="l"/>
              </a:tabLst>
            </a:pPr>
            <a:r>
              <a:rPr sz="1900" spc="-5" dirty="0">
                <a:latin typeface="Arial"/>
                <a:cs typeface="Arial"/>
              </a:rPr>
              <a:t>r</a:t>
            </a:r>
            <a:r>
              <a:rPr sz="1900" spc="-125" dirty="0">
                <a:latin typeface="Arial"/>
                <a:cs typeface="Arial"/>
              </a:rPr>
              <a:t>e</a:t>
            </a:r>
            <a:r>
              <a:rPr sz="1900" dirty="0">
                <a:latin typeface="Arial"/>
                <a:cs typeface="Arial"/>
              </a:rPr>
              <a:t>turn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0;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377" y="5622137"/>
            <a:ext cx="16656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5" dirty="0">
                <a:latin typeface="Arial"/>
                <a:cs typeface="Arial"/>
              </a:rPr>
              <a:t>while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30" dirty="0">
                <a:latin typeface="Arial"/>
                <a:cs typeface="Arial"/>
              </a:rPr>
              <a:t>(!file.eof())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0304" y="5912002"/>
            <a:ext cx="40074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4130" algn="l"/>
                <a:tab pos="3918585" algn="l"/>
              </a:tabLst>
            </a:pPr>
            <a:r>
              <a:rPr sz="1900" spc="40" dirty="0">
                <a:latin typeface="Arial"/>
                <a:cs typeface="Arial"/>
              </a:rPr>
              <a:t>f</a:t>
            </a:r>
            <a:r>
              <a:rPr sz="1900" spc="10" dirty="0">
                <a:latin typeface="Arial"/>
                <a:cs typeface="Arial"/>
              </a:rPr>
              <a:t>i</a:t>
            </a:r>
            <a:r>
              <a:rPr sz="1900" dirty="0">
                <a:latin typeface="Arial"/>
                <a:cs typeface="Arial"/>
              </a:rPr>
              <a:t>l</a:t>
            </a:r>
            <a:r>
              <a:rPr sz="1900" spc="-110" dirty="0">
                <a:latin typeface="Arial"/>
                <a:cs typeface="Arial"/>
              </a:rPr>
              <a:t>e</a:t>
            </a:r>
            <a:r>
              <a:rPr sz="1900" spc="-30" dirty="0">
                <a:latin typeface="Arial"/>
                <a:cs typeface="Arial"/>
              </a:rPr>
              <a:t>.</a:t>
            </a:r>
            <a:r>
              <a:rPr sz="1900" spc="-185" dirty="0">
                <a:latin typeface="Arial"/>
                <a:cs typeface="Arial"/>
              </a:rPr>
              <a:t>g</a:t>
            </a:r>
            <a:r>
              <a:rPr sz="1900" spc="-125" dirty="0">
                <a:latin typeface="Arial"/>
                <a:cs typeface="Arial"/>
              </a:rPr>
              <a:t>e</a:t>
            </a:r>
            <a:r>
              <a:rPr sz="1900" spc="-45" dirty="0">
                <a:latin typeface="Arial"/>
                <a:cs typeface="Arial"/>
              </a:rPr>
              <a:t>t(ch)</a:t>
            </a:r>
            <a:r>
              <a:rPr sz="1900" spc="-25" dirty="0">
                <a:latin typeface="Arial"/>
                <a:cs typeface="Arial"/>
              </a:rPr>
              <a:t>;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195" dirty="0">
                <a:latin typeface="Arial"/>
                <a:cs typeface="Arial"/>
              </a:rPr>
              <a:t>/</a:t>
            </a:r>
            <a:r>
              <a:rPr sz="1900" spc="200" dirty="0">
                <a:latin typeface="Arial"/>
                <a:cs typeface="Arial"/>
              </a:rPr>
              <a:t>/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Get </a:t>
            </a:r>
            <a:r>
              <a:rPr sz="1900" spc="-60" dirty="0">
                <a:latin typeface="Arial"/>
                <a:cs typeface="Arial"/>
              </a:rPr>
              <a:t>anothe</a:t>
            </a:r>
            <a:r>
              <a:rPr sz="1900" spc="25" dirty="0">
                <a:latin typeface="Arial"/>
                <a:cs typeface="Arial"/>
              </a:rPr>
              <a:t>r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120" dirty="0">
                <a:latin typeface="Arial"/>
                <a:cs typeface="Arial"/>
              </a:rPr>
              <a:t>cha</a:t>
            </a:r>
            <a:r>
              <a:rPr sz="1900" spc="-15" dirty="0">
                <a:latin typeface="Arial"/>
                <a:cs typeface="Arial"/>
              </a:rPr>
              <a:t>r</a:t>
            </a:r>
            <a:r>
              <a:rPr sz="1900" spc="-150" dirty="0">
                <a:latin typeface="Arial"/>
                <a:cs typeface="Arial"/>
              </a:rPr>
              <a:t>ac</a:t>
            </a:r>
            <a:r>
              <a:rPr sz="1900" spc="80" dirty="0">
                <a:latin typeface="Arial"/>
                <a:cs typeface="Arial"/>
              </a:rPr>
              <a:t>t</a:t>
            </a:r>
            <a:r>
              <a:rPr sz="1900" spc="-45" dirty="0">
                <a:latin typeface="Arial"/>
                <a:cs typeface="Arial"/>
              </a:rPr>
              <a:t>er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672" y="2146807"/>
            <a:ext cx="587946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900" spc="-75" dirty="0">
                <a:latin typeface="Arial"/>
                <a:cs typeface="Arial"/>
              </a:rPr>
              <a:t>#include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&lt;iostream&gt;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1900" spc="-75" dirty="0">
                <a:latin typeface="Arial"/>
                <a:cs typeface="Arial"/>
              </a:rPr>
              <a:t>#include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&lt;fstream&gt;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1900" spc="-105" dirty="0">
                <a:latin typeface="Arial"/>
                <a:cs typeface="Arial"/>
              </a:rPr>
              <a:t>using </a:t>
            </a:r>
            <a:r>
              <a:rPr sz="1900" spc="-125" dirty="0">
                <a:latin typeface="Arial"/>
                <a:cs typeface="Arial"/>
              </a:rPr>
              <a:t>namespace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std;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1900" spc="10" dirty="0">
                <a:latin typeface="Arial"/>
                <a:cs typeface="Arial"/>
              </a:rPr>
              <a:t>int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main()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65" dirty="0">
                <a:latin typeface="Arial"/>
                <a:cs typeface="Arial"/>
              </a:rPr>
              <a:t>fstream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1900" spc="-85" dirty="0">
                <a:latin typeface="Arial"/>
                <a:cs typeface="Arial"/>
              </a:rPr>
              <a:t>char </a:t>
            </a:r>
            <a:r>
              <a:rPr sz="1900" spc="-90" dirty="0">
                <a:latin typeface="Arial"/>
                <a:cs typeface="Arial"/>
              </a:rPr>
              <a:t>ch,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fileName[51];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-60" dirty="0">
                <a:latin typeface="Arial"/>
                <a:cs typeface="Arial"/>
              </a:rPr>
              <a:t>"Enter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15" dirty="0">
                <a:latin typeface="Arial"/>
                <a:cs typeface="Arial"/>
              </a:rPr>
              <a:t>file </a:t>
            </a:r>
            <a:r>
              <a:rPr sz="1900" spc="-90" dirty="0">
                <a:latin typeface="Arial"/>
                <a:cs typeface="Arial"/>
              </a:rPr>
              <a:t>name: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30" dirty="0">
                <a:latin typeface="Arial"/>
                <a:cs typeface="Arial"/>
              </a:rPr>
              <a:t>";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1900" spc="-70" dirty="0">
                <a:latin typeface="Arial"/>
                <a:cs typeface="Arial"/>
              </a:rPr>
              <a:t>cin </a:t>
            </a:r>
            <a:r>
              <a:rPr sz="1900" spc="-170" dirty="0">
                <a:latin typeface="Arial"/>
                <a:cs typeface="Arial"/>
              </a:rPr>
              <a:t>&gt;&gt;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fileName;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1900" spc="-55" dirty="0">
                <a:latin typeface="Arial"/>
                <a:cs typeface="Arial"/>
              </a:rPr>
              <a:t>file.open(fileName,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ios::in);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1900" spc="30" dirty="0">
                <a:latin typeface="Arial"/>
                <a:cs typeface="Arial"/>
              </a:rPr>
              <a:t>if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(!file)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  <a:tab pos="1219200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-70" dirty="0">
                <a:latin typeface="Arial"/>
                <a:cs typeface="Arial"/>
              </a:rPr>
              <a:t>fileName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160" dirty="0">
                <a:latin typeface="Arial"/>
                <a:cs typeface="Arial"/>
              </a:rPr>
              <a:t>“ </a:t>
            </a:r>
            <a:r>
              <a:rPr sz="1900" spc="-70" dirty="0">
                <a:latin typeface="Arial"/>
                <a:cs typeface="Arial"/>
              </a:rPr>
              <a:t>could </a:t>
            </a:r>
            <a:r>
              <a:rPr sz="1900" spc="-10" dirty="0">
                <a:latin typeface="Arial"/>
                <a:cs typeface="Arial"/>
              </a:rPr>
              <a:t>not</a:t>
            </a:r>
            <a:r>
              <a:rPr sz="1900" spc="-365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be </a:t>
            </a:r>
            <a:r>
              <a:rPr sz="1900" spc="-30" dirty="0">
                <a:latin typeface="Arial"/>
                <a:cs typeface="Arial"/>
              </a:rPr>
              <a:t>opened.\n";</a:t>
            </a:r>
            <a:endParaRPr sz="1900" dirty="0">
              <a:latin typeface="Arial"/>
              <a:cs typeface="Arial"/>
            </a:endParaRPr>
          </a:p>
          <a:p>
            <a:pPr marL="12700" marR="1921510">
              <a:lnSpc>
                <a:spcPct val="100000"/>
              </a:lnSpc>
              <a:buAutoNum type="arabicPeriod"/>
              <a:tabLst>
                <a:tab pos="927100" algn="l"/>
                <a:tab pos="927735" algn="l"/>
                <a:tab pos="2209165" algn="l"/>
              </a:tabLst>
            </a:pPr>
            <a:r>
              <a:rPr sz="1900" spc="-50" dirty="0">
                <a:latin typeface="Arial"/>
                <a:cs typeface="Arial"/>
              </a:rPr>
              <a:t>file.get(ch);	</a:t>
            </a:r>
            <a:r>
              <a:rPr sz="1900" spc="200" dirty="0">
                <a:latin typeface="Arial"/>
                <a:cs typeface="Arial"/>
              </a:rPr>
              <a:t>//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Get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75" dirty="0">
                <a:latin typeface="Arial"/>
                <a:cs typeface="Arial"/>
              </a:rPr>
              <a:t>character  </a:t>
            </a:r>
            <a:r>
              <a:rPr sz="1900" spc="-90" dirty="0">
                <a:latin typeface="Arial"/>
                <a:cs typeface="Arial"/>
              </a:rPr>
              <a:t>13.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spc="-90" dirty="0">
                <a:latin typeface="Arial"/>
                <a:cs typeface="Arial"/>
              </a:rPr>
              <a:t>14.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spc="-90" dirty="0">
                <a:latin typeface="Arial"/>
                <a:cs typeface="Arial"/>
              </a:rPr>
              <a:t>15.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spc="-90" dirty="0">
                <a:latin typeface="Arial"/>
                <a:cs typeface="Arial"/>
              </a:rPr>
              <a:t>16.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377" y="5912002"/>
            <a:ext cx="139382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04165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</a:t>
            </a:r>
            <a:r>
              <a:rPr sz="1900" spc="-24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ch;  </a:t>
            </a:r>
            <a:r>
              <a:rPr sz="1900" spc="-60" dirty="0">
                <a:latin typeface="Arial"/>
                <a:cs typeface="Arial"/>
              </a:rPr>
              <a:t>file.close();  </a:t>
            </a:r>
            <a:r>
              <a:rPr sz="1900" spc="-20" dirty="0">
                <a:latin typeface="Arial"/>
                <a:cs typeface="Arial"/>
              </a:rPr>
              <a:t>return </a:t>
            </a:r>
            <a:r>
              <a:rPr sz="1900" spc="-60" dirty="0">
                <a:latin typeface="Arial"/>
                <a:cs typeface="Arial"/>
              </a:rPr>
              <a:t>0;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6214" y="280492"/>
            <a:ext cx="66143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pc="-310" dirty="0" smtClean="0"/>
              <a:t>More</a:t>
            </a:r>
            <a:r>
              <a:rPr spc="-310" dirty="0" smtClean="0"/>
              <a:t> </a:t>
            </a:r>
            <a:r>
              <a:rPr dirty="0" smtClean="0">
                <a:latin typeface="Courier New"/>
                <a:cs typeface="Courier New"/>
              </a:rPr>
              <a:t>get</a:t>
            </a:r>
            <a:r>
              <a:rPr lang="en-IN" dirty="0" smtClean="0">
                <a:latin typeface="Courier New"/>
                <a:cs typeface="Courier New"/>
              </a:rPr>
              <a:t>()</a:t>
            </a:r>
            <a:r>
              <a:rPr spc="-1789" dirty="0" smtClean="0">
                <a:latin typeface="Courier New"/>
                <a:cs typeface="Courier New"/>
              </a:rPr>
              <a:t> </a:t>
            </a:r>
            <a:r>
              <a:rPr spc="-160" dirty="0" smtClean="0"/>
              <a:t>Function</a:t>
            </a:r>
            <a:r>
              <a:rPr lang="en-IN" spc="-160" dirty="0" smtClean="0"/>
              <a:t>s</a:t>
            </a:r>
            <a:endParaRPr spc="-160" dirty="0"/>
          </a:p>
        </p:txBody>
      </p:sp>
      <p:sp>
        <p:nvSpPr>
          <p:cNvPr id="4" name="object 4"/>
          <p:cNvSpPr txBox="1"/>
          <p:nvPr/>
        </p:nvSpPr>
        <p:spPr>
          <a:xfrm>
            <a:off x="150672" y="990904"/>
            <a:ext cx="8688528" cy="536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latin typeface="Arial" pitchFamily="34" charset="0"/>
                <a:cs typeface="Arial" pitchFamily="34" charset="0"/>
              </a:rPr>
              <a:t>In addition to the form shown earlier, get function is  overloaded in several different ways. The prototype for the three most commonly used overloaded forms are shown here:</a:t>
            </a:r>
          </a:p>
          <a:p>
            <a:pPr marR="5080" algn="just">
              <a:lnSpc>
                <a:spcPct val="100000"/>
              </a:lnSpc>
              <a:spcBef>
                <a:spcPts val="95"/>
              </a:spcBef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dirty="0">
                <a:latin typeface="Arial" pitchFamily="34" charset="0"/>
                <a:cs typeface="Arial" pitchFamily="34" charset="0"/>
              </a:rPr>
              <a:t> &amp;get(char *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dirty="0">
                <a:latin typeface="Arial" pitchFamily="34" charset="0"/>
                <a:cs typeface="Arial" pitchFamily="34" charset="0"/>
              </a:rPr>
              <a:t> &amp;get(char *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, char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get( );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first form reads characters into the array pointed to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until either 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-1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characters have been read, a newline is found, or the end of the file has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been encountered.</a:t>
            </a:r>
          </a:p>
          <a:p>
            <a:pPr algn="just"/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second form reads characters into the array pointed to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until either </a:t>
            </a:r>
            <a:r>
              <a:rPr lang="en-IN" i="1" dirty="0" smtClean="0">
                <a:latin typeface="Arial" pitchFamily="34" charset="0"/>
                <a:cs typeface="Arial" pitchFamily="34" charset="0"/>
              </a:rPr>
              <a:t>num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-1 characters </a:t>
            </a:r>
            <a:r>
              <a:rPr lang="en-IN" dirty="0">
                <a:latin typeface="Arial" pitchFamily="34" charset="0"/>
                <a:cs typeface="Arial" pitchFamily="34" charset="0"/>
              </a:rPr>
              <a:t>have been read, the character specified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has been found, or the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end of </a:t>
            </a:r>
            <a:r>
              <a:rPr lang="en-IN" dirty="0">
                <a:latin typeface="Arial" pitchFamily="34" charset="0"/>
                <a:cs typeface="Arial" pitchFamily="34" charset="0"/>
              </a:rPr>
              <a:t>the file has been encountered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third overloaded form of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get( ) </a:t>
            </a:r>
            <a:r>
              <a:rPr lang="en-IN" dirty="0">
                <a:latin typeface="Arial" pitchFamily="34" charset="0"/>
                <a:cs typeface="Arial" pitchFamily="34" charset="0"/>
              </a:rPr>
              <a:t>returns the next character from the stream. It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returns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EOF </a:t>
            </a:r>
            <a:r>
              <a:rPr lang="en-IN" dirty="0">
                <a:latin typeface="Arial" pitchFamily="34" charset="0"/>
                <a:cs typeface="Arial" pitchFamily="34" charset="0"/>
              </a:rPr>
              <a:t>if the end of the file is encountered.</a:t>
            </a:r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9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6214" y="280492"/>
            <a:ext cx="620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The </a:t>
            </a:r>
            <a:r>
              <a:rPr dirty="0">
                <a:latin typeface="Courier New"/>
                <a:cs typeface="Courier New"/>
              </a:rPr>
              <a:t>put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05" dirty="0"/>
              <a:t>Member </a:t>
            </a:r>
            <a:r>
              <a:rPr spc="-16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060" y="1211961"/>
            <a:ext cx="5601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demonstrates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put </a:t>
            </a:r>
            <a:r>
              <a:rPr sz="2000" spc="-70" dirty="0">
                <a:solidFill>
                  <a:srgbClr val="4F81BC"/>
                </a:solidFill>
                <a:latin typeface="Arial"/>
                <a:cs typeface="Arial"/>
              </a:rPr>
              <a:t>member</a:t>
            </a:r>
            <a:r>
              <a:rPr sz="2000" spc="-30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/>
              <a:t>#include</a:t>
            </a:r>
            <a:r>
              <a:rPr spc="-110" dirty="0"/>
              <a:t> </a:t>
            </a:r>
            <a:r>
              <a:rPr spc="-90" dirty="0"/>
              <a:t>&lt;iostream&gt;</a:t>
            </a:r>
          </a:p>
          <a:p>
            <a:pPr marL="527685" marR="3893820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pc="-70" dirty="0"/>
              <a:t>#include </a:t>
            </a:r>
            <a:r>
              <a:rPr spc="-90" dirty="0"/>
              <a:t>&lt;fstream&gt;  </a:t>
            </a:r>
            <a:r>
              <a:rPr spc="-105" dirty="0"/>
              <a:t>using </a:t>
            </a:r>
            <a:r>
              <a:rPr spc="-125" dirty="0"/>
              <a:t>namespace</a:t>
            </a:r>
            <a:r>
              <a:rPr spc="-170" dirty="0"/>
              <a:t> </a:t>
            </a:r>
            <a:r>
              <a:rPr spc="-60" dirty="0"/>
              <a:t>std;</a:t>
            </a: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pc="10" dirty="0"/>
              <a:t>int</a:t>
            </a:r>
            <a:r>
              <a:rPr spc="-110" dirty="0"/>
              <a:t> </a:t>
            </a:r>
            <a:r>
              <a:rPr spc="-70" dirty="0"/>
              <a:t>main()</a:t>
            </a: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pc="-40" dirty="0"/>
              <a:t>{	</a:t>
            </a:r>
            <a:r>
              <a:rPr spc="-65" dirty="0"/>
              <a:t>fstream </a:t>
            </a:r>
            <a:r>
              <a:rPr spc="-60" dirty="0"/>
              <a:t>dataFile("sentence.txt",</a:t>
            </a:r>
            <a:r>
              <a:rPr spc="-95" dirty="0"/>
              <a:t> </a:t>
            </a:r>
            <a:r>
              <a:rPr spc="-40" dirty="0"/>
              <a:t>ios::out);</a:t>
            </a: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pc="-85" dirty="0"/>
              <a:t>char</a:t>
            </a:r>
            <a:r>
              <a:rPr spc="-120" dirty="0"/>
              <a:t> </a:t>
            </a:r>
            <a:r>
              <a:rPr spc="-80" dirty="0"/>
              <a:t>ch;</a:t>
            </a:r>
          </a:p>
          <a:p>
            <a:pPr marL="927100">
              <a:lnSpc>
                <a:spcPct val="100000"/>
              </a:lnSpc>
            </a:pPr>
            <a:r>
              <a:rPr spc="-45" dirty="0"/>
              <a:t>cout </a:t>
            </a:r>
            <a:r>
              <a:rPr spc="-175" dirty="0"/>
              <a:t>&lt;&lt; </a:t>
            </a:r>
            <a:r>
              <a:rPr spc="-105" dirty="0"/>
              <a:t>"Type </a:t>
            </a:r>
            <a:r>
              <a:rPr spc="-155" dirty="0"/>
              <a:t>a </a:t>
            </a:r>
            <a:r>
              <a:rPr spc="-100" dirty="0"/>
              <a:t>sentence </a:t>
            </a:r>
            <a:r>
              <a:rPr spc="-95" dirty="0"/>
              <a:t>and </a:t>
            </a:r>
            <a:r>
              <a:rPr spc="-90" dirty="0"/>
              <a:t>be </a:t>
            </a:r>
            <a:r>
              <a:rPr spc="-100" dirty="0"/>
              <a:t>sure </a:t>
            </a:r>
            <a:r>
              <a:rPr spc="15" dirty="0"/>
              <a:t>to </a:t>
            </a:r>
            <a:r>
              <a:rPr spc="-80" dirty="0"/>
              <a:t>end </a:t>
            </a:r>
            <a:r>
              <a:rPr spc="60" dirty="0"/>
              <a:t>it </a:t>
            </a:r>
            <a:r>
              <a:rPr spc="10" dirty="0"/>
              <a:t>with</a:t>
            </a:r>
            <a:r>
              <a:rPr spc="-365" dirty="0"/>
              <a:t> </a:t>
            </a:r>
            <a:r>
              <a:rPr spc="-155" dirty="0"/>
              <a:t>a </a:t>
            </a:r>
            <a:r>
              <a:rPr spc="35" dirty="0"/>
              <a:t>";</a:t>
            </a:r>
          </a:p>
          <a:p>
            <a:pPr marL="927100">
              <a:lnSpc>
                <a:spcPct val="100000"/>
              </a:lnSpc>
            </a:pPr>
            <a:r>
              <a:rPr spc="-45" dirty="0"/>
              <a:t>cout </a:t>
            </a:r>
            <a:r>
              <a:rPr spc="-175" dirty="0"/>
              <a:t>&lt;&lt;</a:t>
            </a:r>
            <a:r>
              <a:rPr spc="-195" dirty="0"/>
              <a:t> </a:t>
            </a:r>
            <a:r>
              <a:rPr dirty="0"/>
              <a:t>"period.\n";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5377" y="4260850"/>
            <a:ext cx="925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Arial"/>
                <a:cs typeface="Arial"/>
              </a:rPr>
              <a:t>while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(1)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77" y="4565650"/>
            <a:ext cx="201168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  <a:tabLst>
                <a:tab pos="321945" algn="l"/>
              </a:tabLst>
            </a:pPr>
            <a:r>
              <a:rPr sz="2000" spc="-40" dirty="0">
                <a:latin typeface="Arial"/>
                <a:cs typeface="Arial"/>
              </a:rPr>
              <a:t>{		</a:t>
            </a:r>
            <a:r>
              <a:rPr sz="2000" spc="-65" dirty="0">
                <a:latin typeface="Arial"/>
                <a:cs typeface="Arial"/>
              </a:rPr>
              <a:t>cin.get(ch);  </a:t>
            </a:r>
            <a:r>
              <a:rPr sz="2000" spc="-114" dirty="0">
                <a:latin typeface="Arial"/>
                <a:cs typeface="Arial"/>
              </a:rPr>
              <a:t>d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100" dirty="0">
                <a:latin typeface="Arial"/>
                <a:cs typeface="Arial"/>
              </a:rPr>
              <a:t>aFil</a:t>
            </a:r>
            <a:r>
              <a:rPr sz="2000" spc="-15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.p</a:t>
            </a:r>
            <a:r>
              <a:rPr sz="2000" spc="-70" dirty="0">
                <a:latin typeface="Arial"/>
                <a:cs typeface="Arial"/>
              </a:rPr>
              <a:t>u</a:t>
            </a:r>
            <a:r>
              <a:rPr sz="2000" spc="12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(</a:t>
            </a:r>
            <a:r>
              <a:rPr sz="2000" spc="-110" dirty="0">
                <a:latin typeface="Arial"/>
                <a:cs typeface="Arial"/>
              </a:rPr>
              <a:t>ch</a:t>
            </a:r>
            <a:r>
              <a:rPr sz="2000" spc="-40" dirty="0">
                <a:latin typeface="Arial"/>
                <a:cs typeface="Arial"/>
              </a:rPr>
              <a:t>);  </a:t>
            </a:r>
            <a:r>
              <a:rPr sz="2000" spc="35" dirty="0">
                <a:latin typeface="Arial"/>
                <a:cs typeface="Arial"/>
              </a:rPr>
              <a:t>if </a:t>
            </a:r>
            <a:r>
              <a:rPr sz="2000" spc="-95" dirty="0">
                <a:latin typeface="Arial"/>
                <a:cs typeface="Arial"/>
              </a:rPr>
              <a:t>(ch </a:t>
            </a:r>
            <a:r>
              <a:rPr sz="2000" spc="-175" dirty="0">
                <a:latin typeface="Arial"/>
                <a:cs typeface="Arial"/>
              </a:rPr>
              <a:t>==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'.')</a:t>
            </a:r>
            <a:endParaRPr sz="2000">
              <a:latin typeface="Arial"/>
              <a:cs typeface="Arial"/>
            </a:endParaRPr>
          </a:p>
          <a:p>
            <a:pPr marL="525780">
              <a:lnSpc>
                <a:spcPct val="100000"/>
              </a:lnSpc>
              <a:spcBef>
                <a:spcPts val="5"/>
              </a:spcBef>
            </a:pPr>
            <a:r>
              <a:rPr sz="2000" spc="-75" dirty="0">
                <a:latin typeface="Arial"/>
                <a:cs typeface="Arial"/>
              </a:rPr>
              <a:t>break;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377" y="5785205"/>
            <a:ext cx="165671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dataFile.close();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672" y="3955491"/>
            <a:ext cx="34798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Arial"/>
                <a:cs typeface="Arial"/>
              </a:rPr>
              <a:t>6.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7.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8.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9.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85" dirty="0">
                <a:latin typeface="Arial"/>
                <a:cs typeface="Arial"/>
              </a:rPr>
              <a:t>11.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12.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14.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5377" y="6394805"/>
            <a:ext cx="1583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9855" y="4314444"/>
            <a:ext cx="5113020" cy="199517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75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Type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sentence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be sure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ts val="1945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it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with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period.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am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on my</a:t>
            </a:r>
            <a:r>
              <a:rPr sz="18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way.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365"/>
              </a:lnSpc>
              <a:spcBef>
                <a:spcPts val="1380"/>
              </a:spcBef>
            </a:pPr>
            <a:r>
              <a:rPr sz="2100" b="1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Resulting </a:t>
            </a:r>
            <a:r>
              <a:rPr sz="21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Contents </a:t>
            </a:r>
            <a:r>
              <a:rPr sz="2100" b="1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100" b="1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100" b="1" i="1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endParaRPr sz="2100">
              <a:latin typeface="Times New Roman"/>
              <a:cs typeface="Times New Roman"/>
            </a:endParaRPr>
          </a:p>
          <a:p>
            <a:pPr marL="92075">
              <a:lnSpc>
                <a:spcPts val="2365"/>
              </a:lnSpc>
            </a:pPr>
            <a:r>
              <a:rPr sz="2000" b="1" i="1" spc="-25" dirty="0">
                <a:solidFill>
                  <a:srgbClr val="FFFFFF"/>
                </a:solidFill>
                <a:latin typeface="Arial"/>
                <a:cs typeface="Arial"/>
              </a:rPr>
              <a:t>SENTENCE.TXT</a:t>
            </a:r>
            <a:r>
              <a:rPr sz="21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am on my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way.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5031" y="3810000"/>
            <a:ext cx="1038225" cy="416559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5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303352"/>
            <a:ext cx="4780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220" dirty="0" smtClean="0"/>
              <a:t>The ignore() Function</a:t>
            </a:r>
            <a:endParaRPr spc="-114" dirty="0"/>
          </a:p>
        </p:txBody>
      </p:sp>
      <p:sp>
        <p:nvSpPr>
          <p:cNvPr id="7" name="object 7"/>
          <p:cNvSpPr txBox="1"/>
          <p:nvPr/>
        </p:nvSpPr>
        <p:spPr>
          <a:xfrm>
            <a:off x="298716" y="1073935"/>
            <a:ext cx="8616683" cy="49032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795"/>
              </a:spcBef>
              <a:tabLst>
                <a:tab pos="355600" algn="l"/>
                <a:tab pos="356235" algn="l"/>
              </a:tabLst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The ignore() member function can be used to read and discard characters from the input stream. Prototype of this is as follows:</a:t>
            </a:r>
          </a:p>
          <a:p>
            <a:pPr indent="-342900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Bef>
                <a:spcPts val="795"/>
              </a:spcBef>
              <a:tabLst>
                <a:tab pos="355600" algn="l"/>
                <a:tab pos="356235" algn="l"/>
              </a:tabLst>
            </a:pPr>
            <a:r>
              <a:rPr lang="en-IN" sz="2400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&amp;ignore(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=1, 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_type 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=EOF);</a:t>
            </a:r>
          </a:p>
          <a:p>
            <a:pPr marL="12700" algn="just">
              <a:lnSpc>
                <a:spcPct val="100000"/>
              </a:lnSpc>
              <a:spcBef>
                <a:spcPts val="795"/>
              </a:spcBef>
              <a:tabLst>
                <a:tab pos="355600" algn="l"/>
                <a:tab pos="356235" algn="l"/>
              </a:tabLst>
            </a:pPr>
            <a:endParaRPr lang="en-IN" sz="2800" spc="-204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It reads and discards characters until either </a:t>
            </a:r>
            <a:r>
              <a:rPr lang="en-IN" sz="2400" i="1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characters have been ignored (1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by default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) or the character specified by </a:t>
            </a:r>
            <a:r>
              <a:rPr lang="en-IN" sz="2400" i="1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is encountered (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EOF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by default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If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the delimiting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character is encountered, it is not removed from the input stream.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Here,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int_type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is defined as some form of integer.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3352"/>
            <a:ext cx="6324600" cy="677108"/>
          </a:xfrm>
        </p:spPr>
        <p:txBody>
          <a:bodyPr/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6705600" cy="5555367"/>
          </a:xfrm>
        </p:spPr>
        <p:txBody>
          <a:bodyPr/>
          <a:lstStyle/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1. #include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&lt;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2. #include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&lt;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fstream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3.   using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4.   </a:t>
            </a:r>
            <a:r>
              <a:rPr lang="en-IN" sz="19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5.   {</a:t>
            </a:r>
            <a:endParaRPr lang="en-IN" sz="1900" dirty="0">
              <a:latin typeface="Arial" pitchFamily="34" charset="0"/>
              <a:cs typeface="Arial" pitchFamily="34" charset="0"/>
            </a:endParaRP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6.   </a:t>
            </a:r>
            <a:r>
              <a:rPr lang="en-IN" sz="1900" dirty="0" err="1" smtClean="0">
                <a:latin typeface="Arial" pitchFamily="34" charset="0"/>
                <a:cs typeface="Arial" pitchFamily="34" charset="0"/>
              </a:rPr>
              <a:t>ifstream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in("test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7.   if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(!in) {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8.   </a:t>
            </a:r>
            <a:r>
              <a:rPr lang="en-IN" sz="19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&lt;&lt; "Cannot open file.\n";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9.   return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1;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10. }</a:t>
            </a:r>
            <a:endParaRPr lang="en-IN" sz="1900" dirty="0">
              <a:latin typeface="Arial" pitchFamily="34" charset="0"/>
              <a:cs typeface="Arial" pitchFamily="34" charset="0"/>
            </a:endParaRP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11.  </a:t>
            </a:r>
            <a:r>
              <a:rPr lang="en-IN" sz="1900" dirty="0" err="1" smtClean="0">
                <a:latin typeface="Arial" pitchFamily="34" charset="0"/>
                <a:cs typeface="Arial" pitchFamily="34" charset="0"/>
              </a:rPr>
              <a:t>in.ignore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(10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, ' ');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12.  char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c;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13.  while(in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14.   </a:t>
            </a:r>
            <a:r>
              <a:rPr lang="en-IN" sz="1900" dirty="0" err="1" smtClean="0">
                <a:latin typeface="Arial" pitchFamily="34" charset="0"/>
                <a:cs typeface="Arial" pitchFamily="34" charset="0"/>
              </a:rPr>
              <a:t>in.get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(c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15.  if(in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&lt;&lt; c;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16.  }</a:t>
            </a:r>
            <a:endParaRPr lang="en-IN" sz="1900" dirty="0">
              <a:latin typeface="Arial" pitchFamily="34" charset="0"/>
              <a:cs typeface="Arial" pitchFamily="34" charset="0"/>
            </a:endParaRP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17.  </a:t>
            </a:r>
            <a:r>
              <a:rPr lang="en-IN" sz="1900" dirty="0" err="1" smtClean="0">
                <a:latin typeface="Arial" pitchFamily="34" charset="0"/>
                <a:cs typeface="Arial" pitchFamily="34" charset="0"/>
              </a:rPr>
              <a:t>in.close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18.  return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0;</a:t>
            </a:r>
          </a:p>
          <a:p>
            <a:r>
              <a:rPr lang="en-IN" sz="1900" dirty="0" smtClean="0">
                <a:latin typeface="Arial" pitchFamily="34" charset="0"/>
                <a:cs typeface="Arial" pitchFamily="34" charset="0"/>
              </a:rPr>
              <a:t>19.  }</a:t>
            </a:r>
            <a:endParaRPr lang="en-IN" sz="1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lush()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229600" cy="5078313"/>
          </a:xfrm>
        </p:spPr>
        <p:txBody>
          <a:bodyPr/>
          <a:lstStyle/>
          <a:p>
            <a:pPr algn="just"/>
            <a:r>
              <a:rPr lang="en-IN" sz="2200" dirty="0"/>
              <a:t>When output is performed, data is not necessarily immediately written to the </a:t>
            </a:r>
            <a:r>
              <a:rPr lang="en-IN" sz="2200" dirty="0" smtClean="0"/>
              <a:t>physical device </a:t>
            </a:r>
            <a:r>
              <a:rPr lang="en-IN" sz="2200" dirty="0"/>
              <a:t>linked to the stream. </a:t>
            </a:r>
            <a:endParaRPr lang="en-IN" sz="2200" dirty="0" smtClean="0"/>
          </a:p>
          <a:p>
            <a:pPr algn="just"/>
            <a:endParaRPr lang="en-IN" sz="2200" dirty="0"/>
          </a:p>
          <a:p>
            <a:pPr algn="just"/>
            <a:r>
              <a:rPr lang="en-IN" sz="2200" dirty="0" smtClean="0"/>
              <a:t>Instead</a:t>
            </a:r>
            <a:r>
              <a:rPr lang="en-IN" sz="2200" dirty="0"/>
              <a:t>, information is stored in an internal buffer until </a:t>
            </a:r>
            <a:r>
              <a:rPr lang="en-IN" sz="2200" dirty="0" smtClean="0"/>
              <a:t>the buffer </a:t>
            </a:r>
            <a:r>
              <a:rPr lang="en-IN" sz="2200" dirty="0"/>
              <a:t>is full. </a:t>
            </a:r>
            <a:endParaRPr lang="en-IN" sz="2200" dirty="0" smtClean="0"/>
          </a:p>
          <a:p>
            <a:pPr algn="just"/>
            <a:endParaRPr lang="en-IN" sz="2200" dirty="0"/>
          </a:p>
          <a:p>
            <a:pPr algn="just"/>
            <a:r>
              <a:rPr lang="en-IN" sz="2200" dirty="0" smtClean="0"/>
              <a:t>Only </a:t>
            </a:r>
            <a:r>
              <a:rPr lang="en-IN" sz="2200" dirty="0"/>
              <a:t>then are the contents of that buffer written to disk. </a:t>
            </a:r>
            <a:r>
              <a:rPr lang="en-IN" sz="2200" dirty="0" smtClean="0"/>
              <a:t>However we </a:t>
            </a:r>
            <a:r>
              <a:rPr lang="en-IN" sz="2200" dirty="0"/>
              <a:t>can force the information to be physically written to disk before the buffer is full </a:t>
            </a:r>
            <a:r>
              <a:rPr lang="en-IN" sz="2200" dirty="0" smtClean="0"/>
              <a:t>by calling </a:t>
            </a:r>
            <a:r>
              <a:rPr lang="en-IN" sz="2200" b="1" dirty="0"/>
              <a:t>flush( )</a:t>
            </a:r>
            <a:r>
              <a:rPr lang="en-IN" sz="2200" dirty="0"/>
              <a:t>. Its prototype </a:t>
            </a:r>
            <a:r>
              <a:rPr lang="en-IN" sz="2200" dirty="0" smtClean="0"/>
              <a:t>is: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b="1" dirty="0" err="1"/>
              <a:t>ostream</a:t>
            </a:r>
            <a:r>
              <a:rPr lang="en-IN" sz="2200" b="1" dirty="0"/>
              <a:t> &amp;flush( </a:t>
            </a:r>
            <a:r>
              <a:rPr lang="en-IN" sz="2200" b="1" dirty="0" smtClean="0"/>
              <a:t>);</a:t>
            </a:r>
          </a:p>
          <a:p>
            <a:pPr algn="just"/>
            <a:endParaRPr lang="en-IN" sz="2200" b="1" dirty="0"/>
          </a:p>
          <a:p>
            <a:pPr algn="just"/>
            <a:r>
              <a:rPr lang="en-IN" sz="2200" dirty="0"/>
              <a:t>Calls to </a:t>
            </a:r>
            <a:r>
              <a:rPr lang="en-IN" sz="2200" b="1" dirty="0"/>
              <a:t>flush( ) </a:t>
            </a:r>
            <a:r>
              <a:rPr lang="en-IN" sz="2200" dirty="0"/>
              <a:t>might be warranted when a program is going to be used in </a:t>
            </a:r>
            <a:r>
              <a:rPr lang="en-IN" sz="2200" dirty="0" smtClean="0"/>
              <a:t>adverse environments </a:t>
            </a:r>
            <a:r>
              <a:rPr lang="en-IN" sz="2200" dirty="0"/>
              <a:t>(for example, in situations where power outages occur frequently).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6083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3078" y="303352"/>
            <a:ext cx="103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7927"/>
            <a:ext cx="884618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0" dirty="0">
                <a:latin typeface="Arial"/>
                <a:cs typeface="Arial"/>
              </a:rPr>
              <a:t>collection </a:t>
            </a:r>
            <a:r>
              <a:rPr sz="3200" spc="-95" dirty="0">
                <a:latin typeface="Arial"/>
                <a:cs typeface="Arial"/>
              </a:rPr>
              <a:t>on </a:t>
            </a:r>
            <a:r>
              <a:rPr sz="3200" spc="-50" dirty="0">
                <a:latin typeface="Arial"/>
                <a:cs typeface="Arial"/>
              </a:rPr>
              <a:t>information, </a:t>
            </a:r>
            <a:r>
              <a:rPr sz="3200" spc="-130" dirty="0">
                <a:latin typeface="Arial"/>
                <a:cs typeface="Arial"/>
              </a:rPr>
              <a:t>usually </a:t>
            </a:r>
            <a:r>
              <a:rPr sz="3200" spc="-105" dirty="0">
                <a:latin typeface="Arial"/>
                <a:cs typeface="Arial"/>
              </a:rPr>
              <a:t>stored  </a:t>
            </a:r>
            <a:r>
              <a:rPr sz="3200" spc="-95" dirty="0">
                <a:latin typeface="Arial"/>
                <a:cs typeface="Arial"/>
              </a:rPr>
              <a:t>on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computer’s </a:t>
            </a:r>
            <a:r>
              <a:rPr sz="3200" spc="-135" dirty="0">
                <a:latin typeface="Arial"/>
                <a:cs typeface="Arial"/>
              </a:rPr>
              <a:t>disk. </a:t>
            </a:r>
            <a:r>
              <a:rPr sz="3200" spc="-55" dirty="0">
                <a:latin typeface="Arial"/>
                <a:cs typeface="Arial"/>
              </a:rPr>
              <a:t>Information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225" dirty="0">
                <a:latin typeface="Arial"/>
                <a:cs typeface="Arial"/>
              </a:rPr>
              <a:t>saved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85" dirty="0">
                <a:latin typeface="Arial"/>
                <a:cs typeface="Arial"/>
              </a:rPr>
              <a:t>files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50" dirty="0">
                <a:latin typeface="Arial"/>
                <a:cs typeface="Arial"/>
              </a:rPr>
              <a:t>then later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reused.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3200" spc="-85" dirty="0">
                <a:latin typeface="Arial"/>
                <a:cs typeface="Arial"/>
              </a:rPr>
              <a:t>All files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200" dirty="0">
                <a:latin typeface="Arial"/>
                <a:cs typeface="Arial"/>
              </a:rPr>
              <a:t>assigned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65" dirty="0">
                <a:latin typeface="Arial"/>
                <a:cs typeface="Arial"/>
              </a:rPr>
              <a:t>name</a:t>
            </a:r>
            <a:r>
              <a:rPr sz="3200" spc="5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60" dirty="0">
                <a:latin typeface="Arial"/>
                <a:cs typeface="Arial"/>
              </a:rPr>
              <a:t>is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45" dirty="0">
                <a:latin typeface="Arial"/>
                <a:cs typeface="Arial"/>
              </a:rPr>
              <a:t>identification </a:t>
            </a:r>
            <a:r>
              <a:rPr sz="3200" spc="-155" dirty="0">
                <a:latin typeface="Arial"/>
                <a:cs typeface="Arial"/>
              </a:rPr>
              <a:t>purposes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95" dirty="0">
                <a:latin typeface="Arial"/>
                <a:cs typeface="Arial"/>
              </a:rPr>
              <a:t>operating </a:t>
            </a:r>
            <a:r>
              <a:rPr sz="3200" spc="-190" dirty="0">
                <a:latin typeface="Arial"/>
                <a:cs typeface="Arial"/>
              </a:rPr>
              <a:t>system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user.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71986" y="3933352"/>
          <a:ext cx="5384165" cy="273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b="1" spc="-30" dirty="0">
                          <a:latin typeface="Courier New"/>
                          <a:cs typeface="Courier New"/>
                        </a:rPr>
                        <a:t>File Name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05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Extension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b="1" spc="-30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105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Contents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MYPROG.BAS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BASIC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program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MENU.BAT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DOS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Batch</a:t>
                      </a:r>
                      <a:r>
                        <a:rPr sz="1050" spc="60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INSTALL.DOC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Documentation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CRUNCH.EXE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Executable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BOB.HTML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HTML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(Hypertext Markup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Language)</a:t>
                      </a:r>
                      <a:r>
                        <a:rPr sz="1050" spc="4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3DMODEL.JAVA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Java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program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or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applet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INVENT.OBJ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Object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PROG1.PRJ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Borland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C++ Project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ANSI.SYS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System Device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Driver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README.TXT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Text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33" y="303352"/>
            <a:ext cx="8404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Unformatted </a:t>
            </a:r>
            <a:r>
              <a:rPr spc="-50" dirty="0"/>
              <a:t>I/O </a:t>
            </a:r>
            <a:r>
              <a:rPr spc="25" dirty="0"/>
              <a:t>with </a:t>
            </a:r>
            <a:r>
              <a:rPr spc="-180" dirty="0"/>
              <a:t>read </a:t>
            </a:r>
            <a:r>
              <a:rPr spc="-204" dirty="0"/>
              <a:t>and</a:t>
            </a:r>
            <a:r>
              <a:rPr spc="-880" dirty="0"/>
              <a:t> </a:t>
            </a:r>
            <a:r>
              <a:rPr spc="5" dirty="0"/>
              <a:t>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47038"/>
            <a:ext cx="8566785" cy="47510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105" dirty="0">
                <a:latin typeface="Arial"/>
                <a:cs typeface="Arial"/>
              </a:rPr>
              <a:t>member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functions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70" dirty="0">
                <a:latin typeface="Arial"/>
                <a:cs typeface="Arial"/>
              </a:rPr>
              <a:t>Unformatted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I/O</a:t>
            </a:r>
            <a:endParaRPr sz="2800" dirty="0">
              <a:latin typeface="Arial"/>
              <a:cs typeface="Arial"/>
            </a:endParaRPr>
          </a:p>
          <a:p>
            <a:pPr marL="756285" marR="2667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Input/output </a:t>
            </a:r>
            <a:r>
              <a:rPr sz="2800" spc="-95" dirty="0">
                <a:latin typeface="Arial"/>
                <a:cs typeface="Arial"/>
              </a:rPr>
              <a:t>raw </a:t>
            </a:r>
            <a:r>
              <a:rPr sz="2800" spc="-120" dirty="0">
                <a:latin typeface="Arial"/>
                <a:cs typeface="Arial"/>
              </a:rPr>
              <a:t>bytes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character </a:t>
            </a:r>
            <a:r>
              <a:rPr sz="2800" spc="-120" dirty="0">
                <a:latin typeface="Arial"/>
                <a:cs typeface="Arial"/>
              </a:rPr>
              <a:t>array </a:t>
            </a:r>
            <a:r>
              <a:rPr sz="2800" spc="-35" dirty="0">
                <a:latin typeface="Arial"/>
                <a:cs typeface="Arial"/>
              </a:rPr>
              <a:t>in  </a:t>
            </a:r>
            <a:r>
              <a:rPr sz="2800" spc="-95" dirty="0">
                <a:latin typeface="Arial"/>
                <a:cs typeface="Arial"/>
              </a:rPr>
              <a:t>memory</a:t>
            </a:r>
            <a:endParaRPr sz="2800" dirty="0">
              <a:latin typeface="Arial"/>
              <a:cs typeface="Arial"/>
            </a:endParaRPr>
          </a:p>
          <a:p>
            <a:pPr marL="756285" marR="31750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15" dirty="0">
                <a:latin typeface="Arial"/>
                <a:cs typeface="Arial"/>
              </a:rPr>
              <a:t>Since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60" dirty="0">
                <a:latin typeface="Arial"/>
                <a:cs typeface="Arial"/>
              </a:rPr>
              <a:t>unformatted,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functions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not  </a:t>
            </a:r>
            <a:r>
              <a:rPr sz="2800" spc="-55" dirty="0">
                <a:latin typeface="Arial"/>
                <a:cs typeface="Arial"/>
              </a:rPr>
              <a:t>terminate </a:t>
            </a:r>
            <a:r>
              <a:rPr sz="2800" spc="-40" dirty="0">
                <a:latin typeface="Arial"/>
                <a:cs typeface="Arial"/>
              </a:rPr>
              <a:t>at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latin typeface="Arial"/>
                <a:cs typeface="Arial"/>
              </a:rPr>
              <a:t>newline </a:t>
            </a:r>
            <a:r>
              <a:rPr sz="2800" spc="-110" dirty="0">
                <a:latin typeface="Arial"/>
                <a:cs typeface="Arial"/>
              </a:rPr>
              <a:t>character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6335" algn="l"/>
              </a:tabLst>
            </a:pPr>
            <a:r>
              <a:rPr sz="2400" spc="-100" dirty="0">
                <a:latin typeface="Arial"/>
                <a:cs typeface="Arial"/>
              </a:rPr>
              <a:t>Instead, </a:t>
            </a:r>
            <a:r>
              <a:rPr sz="2400" spc="-75" dirty="0">
                <a:latin typeface="Arial"/>
                <a:cs typeface="Arial"/>
              </a:rPr>
              <a:t>like </a:t>
            </a:r>
            <a:r>
              <a:rPr sz="2400" spc="-65" dirty="0">
                <a:latin typeface="Arial"/>
                <a:cs typeface="Arial"/>
              </a:rPr>
              <a:t>getline, </a:t>
            </a:r>
            <a:r>
              <a:rPr sz="2400" spc="-50" dirty="0">
                <a:latin typeface="Arial"/>
                <a:cs typeface="Arial"/>
              </a:rPr>
              <a:t>they </a:t>
            </a:r>
            <a:r>
              <a:rPr sz="2400" spc="-65" dirty="0">
                <a:latin typeface="Arial"/>
                <a:cs typeface="Arial"/>
              </a:rPr>
              <a:t>continue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process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designated</a:t>
            </a:r>
            <a:endParaRPr sz="24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characters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4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fewer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than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designated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number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characters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are  </a:t>
            </a:r>
            <a:r>
              <a:rPr sz="2800" spc="-110" dirty="0">
                <a:latin typeface="Arial"/>
                <a:cs typeface="Arial"/>
              </a:rPr>
              <a:t>read, </a:t>
            </a:r>
            <a:r>
              <a:rPr sz="2800" spc="-50" dirty="0">
                <a:latin typeface="Arial"/>
                <a:cs typeface="Arial"/>
              </a:rPr>
              <a:t>then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failbit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set.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671" y="33909"/>
            <a:ext cx="6533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9315" marR="5080" indent="-2126615">
              <a:lnSpc>
                <a:spcPct val="100000"/>
              </a:lnSpc>
              <a:spcBef>
                <a:spcPts val="95"/>
              </a:spcBef>
            </a:pPr>
            <a:r>
              <a:rPr sz="4000" spc="-204" dirty="0"/>
              <a:t>File </a:t>
            </a:r>
            <a:r>
              <a:rPr sz="4000" spc="-114" dirty="0"/>
              <a:t>pointers </a:t>
            </a:r>
            <a:r>
              <a:rPr sz="4000" spc="40" dirty="0"/>
              <a:t>to </a:t>
            </a:r>
            <a:r>
              <a:rPr sz="4000" spc="-25" dirty="0"/>
              <a:t>read/write</a:t>
            </a:r>
            <a:r>
              <a:rPr sz="4000" spc="-585" dirty="0"/>
              <a:t> </a:t>
            </a:r>
            <a:r>
              <a:rPr sz="4000" spc="-40" dirty="0"/>
              <a:t>from  </a:t>
            </a:r>
            <a:r>
              <a:rPr sz="4000" spc="-114" dirty="0"/>
              <a:t>binary</a:t>
            </a:r>
            <a:r>
              <a:rPr sz="4000" spc="-215" dirty="0"/>
              <a:t> </a:t>
            </a:r>
            <a:r>
              <a:rPr sz="4000" spc="-110" dirty="0"/>
              <a:t>files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0672" y="1746423"/>
            <a:ext cx="7324725" cy="22256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100" dirty="0">
                <a:latin typeface="Arial"/>
                <a:cs typeface="Arial"/>
              </a:rPr>
              <a:t>n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bytes: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write </a:t>
            </a:r>
            <a:r>
              <a:rPr sz="2800" spc="-114" dirty="0">
                <a:latin typeface="Arial"/>
                <a:cs typeface="Arial"/>
              </a:rPr>
              <a:t>(const </a:t>
            </a:r>
            <a:r>
              <a:rPr sz="2800" spc="-35" dirty="0">
                <a:latin typeface="Arial"/>
                <a:cs typeface="Arial"/>
              </a:rPr>
              <a:t>char* </a:t>
            </a:r>
            <a:r>
              <a:rPr sz="2800" spc="-85" dirty="0">
                <a:latin typeface="Arial"/>
                <a:cs typeface="Arial"/>
              </a:rPr>
              <a:t>buffer, </a:t>
            </a:r>
            <a:r>
              <a:rPr sz="2800" spc="15" dirty="0">
                <a:latin typeface="Arial"/>
                <a:cs typeface="Arial"/>
              </a:rPr>
              <a:t>int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n);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100" dirty="0">
                <a:latin typeface="Arial"/>
                <a:cs typeface="Arial"/>
              </a:rPr>
              <a:t>n </a:t>
            </a:r>
            <a:r>
              <a:rPr sz="3200" spc="-130" dirty="0">
                <a:latin typeface="Arial"/>
                <a:cs typeface="Arial"/>
              </a:rPr>
              <a:t>bytes </a:t>
            </a:r>
            <a:r>
              <a:rPr sz="3200" spc="-15" dirty="0">
                <a:latin typeface="Arial"/>
                <a:cs typeface="Arial"/>
              </a:rPr>
              <a:t>(to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pre-allocated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buffer):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20" dirty="0">
                <a:latin typeface="Arial"/>
                <a:cs typeface="Arial"/>
              </a:rPr>
              <a:t>read </a:t>
            </a:r>
            <a:r>
              <a:rPr sz="2800" spc="-45" dirty="0">
                <a:latin typeface="Arial"/>
                <a:cs typeface="Arial"/>
              </a:rPr>
              <a:t>(char* </a:t>
            </a:r>
            <a:r>
              <a:rPr sz="2800" spc="-85" dirty="0">
                <a:latin typeface="Arial"/>
                <a:cs typeface="Arial"/>
              </a:rPr>
              <a:t>buffer, </a:t>
            </a:r>
            <a:r>
              <a:rPr sz="2800" spc="20" dirty="0">
                <a:latin typeface="Arial"/>
                <a:cs typeface="Arial"/>
              </a:rPr>
              <a:t>int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num)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6371590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100" dirty="0">
                <a:latin typeface="Arial"/>
                <a:cs typeface="Arial"/>
              </a:rPr>
              <a:t>#include&lt;iostream&gt;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90" dirty="0">
                <a:latin typeface="Arial"/>
                <a:cs typeface="Arial"/>
              </a:rPr>
              <a:t>#include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&lt;fstream&gt;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130" dirty="0">
                <a:latin typeface="Arial"/>
                <a:cs typeface="Arial"/>
              </a:rPr>
              <a:t>using </a:t>
            </a:r>
            <a:r>
              <a:rPr sz="2500" spc="-160" dirty="0">
                <a:latin typeface="Arial"/>
                <a:cs typeface="Arial"/>
              </a:rPr>
              <a:t>namespace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std;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15" dirty="0">
                <a:latin typeface="Arial"/>
                <a:cs typeface="Arial"/>
              </a:rPr>
              <a:t>int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main()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913130" algn="l"/>
              </a:tabLst>
            </a:pPr>
            <a:r>
              <a:rPr sz="2500" spc="-100" dirty="0">
                <a:latin typeface="Arial"/>
                <a:cs typeface="Arial"/>
              </a:rPr>
              <a:t>5.	</a:t>
            </a:r>
            <a:r>
              <a:rPr sz="2500" spc="-50" dirty="0">
                <a:latin typeface="Arial"/>
                <a:cs typeface="Arial"/>
              </a:rPr>
              <a:t>{	</a:t>
            </a:r>
            <a:r>
              <a:rPr sz="2500" spc="15" dirty="0">
                <a:latin typeface="Arial"/>
                <a:cs typeface="Arial"/>
              </a:rPr>
              <a:t>int </a:t>
            </a:r>
            <a:r>
              <a:rPr sz="2500" spc="-20" dirty="0">
                <a:latin typeface="Arial"/>
                <a:cs typeface="Arial"/>
              </a:rPr>
              <a:t>a[] </a:t>
            </a:r>
            <a:r>
              <a:rPr sz="2500" spc="-220" dirty="0">
                <a:latin typeface="Arial"/>
                <a:cs typeface="Arial"/>
              </a:rPr>
              <a:t>=</a:t>
            </a:r>
            <a:r>
              <a:rPr sz="2500" spc="-39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{10,23,3,7,9,11,25};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80" dirty="0">
                <a:latin typeface="Arial"/>
                <a:cs typeface="Arial"/>
              </a:rPr>
              <a:t>fstream</a:t>
            </a:r>
            <a:r>
              <a:rPr sz="2500" spc="-11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fs;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lnSpc>
                <a:spcPct val="100000"/>
              </a:lnSpc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45" dirty="0">
                <a:latin typeface="Arial"/>
                <a:cs typeface="Arial"/>
              </a:rPr>
              <a:t>fs.open("myfile.txt", </a:t>
            </a:r>
            <a:r>
              <a:rPr sz="2500" spc="-75" dirty="0">
                <a:latin typeface="Arial"/>
                <a:cs typeface="Arial"/>
              </a:rPr>
              <a:t>ios::binary </a:t>
            </a:r>
            <a:r>
              <a:rPr sz="2500" spc="495" dirty="0">
                <a:latin typeface="Arial"/>
                <a:cs typeface="Arial"/>
              </a:rPr>
              <a:t>|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ios::out);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lnSpc>
                <a:spcPct val="100000"/>
              </a:lnSpc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50" dirty="0">
                <a:latin typeface="Arial"/>
                <a:cs typeface="Arial"/>
              </a:rPr>
              <a:t>fs.write((char*) </a:t>
            </a:r>
            <a:r>
              <a:rPr sz="2500" spc="-80" dirty="0">
                <a:latin typeface="Arial"/>
                <a:cs typeface="Arial"/>
              </a:rPr>
              <a:t>&amp;a,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sizeof(a));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lnSpc>
                <a:spcPct val="100000"/>
              </a:lnSpc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110" dirty="0">
                <a:latin typeface="Arial"/>
                <a:cs typeface="Arial"/>
              </a:rPr>
              <a:t>fs.close();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84555" algn="l"/>
              </a:tabLst>
            </a:pPr>
            <a:r>
              <a:rPr sz="2500" spc="-114" dirty="0">
                <a:latin typeface="Arial"/>
                <a:cs typeface="Arial"/>
              </a:rPr>
              <a:t>10.	</a:t>
            </a:r>
            <a:r>
              <a:rPr sz="2500" spc="-10" dirty="0">
                <a:latin typeface="Arial"/>
                <a:cs typeface="Arial"/>
              </a:rPr>
              <a:t>for(int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&lt; </a:t>
            </a:r>
            <a:r>
              <a:rPr sz="2500" spc="-80" dirty="0">
                <a:latin typeface="Arial"/>
                <a:cs typeface="Arial"/>
              </a:rPr>
              <a:t>7; </a:t>
            </a:r>
            <a:r>
              <a:rPr sz="2500" spc="-120" dirty="0">
                <a:latin typeface="Arial"/>
                <a:cs typeface="Arial"/>
              </a:rPr>
              <a:t>i++) </a:t>
            </a:r>
            <a:r>
              <a:rPr sz="2500" spc="-10" dirty="0">
                <a:latin typeface="Arial"/>
                <a:cs typeface="Arial"/>
              </a:rPr>
              <a:t>a[i]</a:t>
            </a:r>
            <a:r>
              <a:rPr sz="2500" spc="-405" dirty="0">
                <a:latin typeface="Arial"/>
                <a:cs typeface="Arial"/>
              </a:rPr>
              <a:t>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lnSpc>
                <a:spcPct val="100000"/>
              </a:lnSpc>
              <a:buAutoNum type="arabicPeriod" startAt="11"/>
              <a:tabLst>
                <a:tab pos="884555" algn="l"/>
                <a:tab pos="885190" algn="l"/>
              </a:tabLst>
            </a:pPr>
            <a:r>
              <a:rPr sz="2500" spc="-45" dirty="0">
                <a:latin typeface="Arial"/>
                <a:cs typeface="Arial"/>
              </a:rPr>
              <a:t>fs.open("myfile.txt", </a:t>
            </a:r>
            <a:r>
              <a:rPr sz="2500" spc="-65" dirty="0">
                <a:latin typeface="Arial"/>
                <a:cs typeface="Arial"/>
              </a:rPr>
              <a:t>ios::in </a:t>
            </a:r>
            <a:r>
              <a:rPr sz="2500" spc="495" dirty="0">
                <a:latin typeface="Arial"/>
                <a:cs typeface="Arial"/>
              </a:rPr>
              <a:t>|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ios::binary);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lnSpc>
                <a:spcPct val="100000"/>
              </a:lnSpc>
              <a:buAutoNum type="arabicPeriod" startAt="11"/>
              <a:tabLst>
                <a:tab pos="884555" algn="l"/>
                <a:tab pos="885190" algn="l"/>
              </a:tabLst>
            </a:pPr>
            <a:r>
              <a:rPr sz="2500" spc="-80" dirty="0">
                <a:latin typeface="Arial"/>
                <a:cs typeface="Arial"/>
              </a:rPr>
              <a:t>fs.read((char*) &amp;a,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sizeof(a));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84555" algn="l"/>
              </a:tabLst>
            </a:pPr>
            <a:r>
              <a:rPr sz="2500" spc="-114" dirty="0">
                <a:latin typeface="Arial"/>
                <a:cs typeface="Arial"/>
              </a:rPr>
              <a:t>13.	</a:t>
            </a:r>
            <a:r>
              <a:rPr sz="2500" spc="-10" dirty="0">
                <a:latin typeface="Arial"/>
                <a:cs typeface="Arial"/>
              </a:rPr>
              <a:t>for(int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&lt; </a:t>
            </a:r>
            <a:r>
              <a:rPr sz="2500" spc="-80" dirty="0">
                <a:latin typeface="Arial"/>
                <a:cs typeface="Arial"/>
              </a:rPr>
              <a:t>7; </a:t>
            </a:r>
            <a:r>
              <a:rPr sz="2500" spc="-120" dirty="0">
                <a:latin typeface="Arial"/>
                <a:cs typeface="Arial"/>
              </a:rPr>
              <a:t>i++) </a:t>
            </a:r>
            <a:r>
              <a:rPr sz="2500" spc="-65" dirty="0">
                <a:latin typeface="Arial"/>
                <a:cs typeface="Arial"/>
              </a:rPr>
              <a:t>cout </a:t>
            </a:r>
            <a:r>
              <a:rPr sz="2500" spc="-220" dirty="0">
                <a:latin typeface="Arial"/>
                <a:cs typeface="Arial"/>
              </a:rPr>
              <a:t>&lt;&lt; </a:t>
            </a:r>
            <a:r>
              <a:rPr sz="2500" spc="-10" dirty="0">
                <a:latin typeface="Arial"/>
                <a:cs typeface="Arial"/>
              </a:rPr>
              <a:t>a[i] </a:t>
            </a:r>
            <a:r>
              <a:rPr sz="2500" spc="-220" dirty="0">
                <a:latin typeface="Arial"/>
                <a:cs typeface="Arial"/>
              </a:rPr>
              <a:t>&lt;&lt; </a:t>
            </a:r>
            <a:r>
              <a:rPr sz="2500" spc="110" dirty="0">
                <a:latin typeface="Arial"/>
                <a:cs typeface="Arial"/>
              </a:rPr>
              <a:t>"</a:t>
            </a:r>
            <a:r>
              <a:rPr sz="2500" spc="-459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";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84555" algn="l"/>
                <a:tab pos="2755900" algn="l"/>
              </a:tabLst>
            </a:pPr>
            <a:r>
              <a:rPr sz="2500" spc="-114" dirty="0">
                <a:latin typeface="Arial"/>
                <a:cs typeface="Arial"/>
              </a:rPr>
              <a:t>14.	</a:t>
            </a:r>
            <a:r>
              <a:rPr sz="2500" spc="-110" dirty="0">
                <a:latin typeface="Arial"/>
                <a:cs typeface="Arial"/>
              </a:rPr>
              <a:t>fs.close();	</a:t>
            </a:r>
            <a:r>
              <a:rPr sz="2500" spc="-55" dirty="0">
                <a:latin typeface="Arial"/>
                <a:cs typeface="Arial"/>
              </a:rPr>
              <a:t>}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9325" y="303352"/>
            <a:ext cx="4707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Random </a:t>
            </a:r>
            <a:r>
              <a:rPr spc="-385" dirty="0"/>
              <a:t>Access</a:t>
            </a:r>
            <a:r>
              <a:rPr spc="-220" dirty="0"/>
              <a:t> </a:t>
            </a:r>
            <a:r>
              <a:rPr spc="-265" dirty="0"/>
              <a:t>Files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72" y="1347927"/>
            <a:ext cx="86404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0" dirty="0">
                <a:latin typeface="Arial"/>
                <a:cs typeface="Arial"/>
              </a:rPr>
              <a:t>Random </a:t>
            </a:r>
            <a:r>
              <a:rPr sz="3200" spc="-280" dirty="0">
                <a:latin typeface="Arial"/>
                <a:cs typeface="Arial"/>
              </a:rPr>
              <a:t>Access </a:t>
            </a:r>
            <a:r>
              <a:rPr sz="3200" spc="-200" dirty="0">
                <a:latin typeface="Arial"/>
                <a:cs typeface="Arial"/>
              </a:rPr>
              <a:t>means </a:t>
            </a:r>
            <a:r>
              <a:rPr sz="3200" spc="-100" dirty="0">
                <a:latin typeface="Arial"/>
                <a:cs typeface="Arial"/>
              </a:rPr>
              <a:t>non-sequentially </a:t>
            </a:r>
            <a:r>
              <a:rPr sz="3200" spc="-220" dirty="0">
                <a:latin typeface="Arial"/>
                <a:cs typeface="Arial"/>
              </a:rPr>
              <a:t>accessing 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8300" y="2924555"/>
            <a:ext cx="5867400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502" y="303352"/>
            <a:ext cx="2632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Mode</a:t>
            </a:r>
            <a:r>
              <a:rPr spc="-300" dirty="0"/>
              <a:t> </a:t>
            </a:r>
            <a:r>
              <a:rPr spc="-370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9536" y="1788582"/>
          <a:ext cx="8424545" cy="283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355">
                <a:tc>
                  <a:txBody>
                    <a:bodyPr/>
                    <a:lstStyle/>
                    <a:p>
                      <a:pPr marL="73025">
                        <a:lnSpc>
                          <a:spcPts val="262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Mode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Flag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73025">
                        <a:lnSpc>
                          <a:spcPts val="28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ios::beg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8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calculated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 beginning of the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ios::end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calculated from the end of the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73025">
                        <a:lnSpc>
                          <a:spcPts val="2820"/>
                        </a:lnSpc>
                        <a:spcBef>
                          <a:spcPts val="1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ios::cur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82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calculated from the current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position.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200" dirty="0"/>
              <a:t>t</a:t>
            </a:r>
            <a:r>
              <a:rPr spc="-140" dirty="0"/>
              <a:t>d</a:t>
            </a:r>
            <a:r>
              <a:rPr spc="-1360" dirty="0"/>
              <a:t>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650" y="1046352"/>
          <a:ext cx="8999855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b="1" spc="-140" dirty="0">
                          <a:latin typeface="Trebuchet MS"/>
                          <a:cs typeface="Trebuchet MS"/>
                        </a:rPr>
                        <a:t>Statement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40"/>
                        </a:lnSpc>
                      </a:pPr>
                      <a:r>
                        <a:rPr sz="2400" b="1" spc="-100" dirty="0">
                          <a:latin typeface="Trebuchet MS"/>
                          <a:cs typeface="Trebuchet MS"/>
                        </a:rPr>
                        <a:t>How </a:t>
                      </a:r>
                      <a:r>
                        <a:rPr sz="2400" b="1" spc="-12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2400" b="1" spc="-140" dirty="0">
                          <a:latin typeface="Trebuchet MS"/>
                          <a:cs typeface="Trebuchet MS"/>
                        </a:rPr>
                        <a:t>Affects </a:t>
                      </a:r>
                      <a:r>
                        <a:rPr sz="2400" b="1" spc="-15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2400" b="1" spc="-110" dirty="0">
                          <a:latin typeface="Trebuchet MS"/>
                          <a:cs typeface="Trebuchet MS"/>
                        </a:rPr>
                        <a:t>Read/Write</a:t>
                      </a:r>
                      <a:r>
                        <a:rPr sz="2400" b="1" spc="-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14" dirty="0">
                          <a:latin typeface="Trebuchet MS"/>
                          <a:cs typeface="Trebuchet MS"/>
                        </a:rPr>
                        <a:t>Position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35" dirty="0">
                          <a:latin typeface="Arial"/>
                          <a:cs typeface="Arial"/>
                        </a:rPr>
                        <a:t>File.seekp(32L,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ios::beg);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2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33rd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32)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beginning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05" dirty="0">
                          <a:latin typeface="Arial"/>
                          <a:cs typeface="Arial"/>
                        </a:rPr>
                        <a:t>file.seekp(-10L,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11th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10)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file.seekp(120L,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ios::cur);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121st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120)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2400" spc="-4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file.seekg(2L,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ios::beg);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4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3rd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beginning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file.seekg(-100L,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101st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100)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file.seekg(40L,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ios::cur);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5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41st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40)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 the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2400" spc="-4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50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4629785" algn="l"/>
                        </a:tabLst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file.	</a:t>
                      </a:r>
                      <a:r>
                        <a:rPr sz="1800" spc="-89" baseline="30092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 baseline="3009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303352"/>
            <a:ext cx="4780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File </a:t>
            </a:r>
            <a:r>
              <a:rPr spc="-90" dirty="0"/>
              <a:t>position</a:t>
            </a:r>
            <a:r>
              <a:rPr spc="-310" dirty="0"/>
              <a:t> </a:t>
            </a:r>
            <a:r>
              <a:rPr spc="-114" dirty="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1279"/>
            <a:ext cx="884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90" dirty="0">
                <a:latin typeface="Arial"/>
                <a:cs typeface="Arial"/>
              </a:rPr>
              <a:t>Both </a:t>
            </a:r>
            <a:r>
              <a:rPr sz="2800" b="1" spc="-155" dirty="0">
                <a:latin typeface="Trebuchet MS"/>
                <a:cs typeface="Trebuchet MS"/>
              </a:rPr>
              <a:t>istream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b="1" spc="-150" dirty="0">
                <a:latin typeface="Trebuchet MS"/>
                <a:cs typeface="Trebuchet MS"/>
              </a:rPr>
              <a:t>ostream </a:t>
            </a:r>
            <a:r>
              <a:rPr sz="2800" spc="-85" dirty="0">
                <a:latin typeface="Arial"/>
                <a:cs typeface="Arial"/>
              </a:rPr>
              <a:t>provide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70" dirty="0">
                <a:latin typeface="Arial"/>
                <a:cs typeface="Arial"/>
              </a:rPr>
              <a:t>functions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0228" y="1778254"/>
            <a:ext cx="8769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>
                <a:latin typeface="Arial"/>
                <a:cs typeface="Arial"/>
              </a:rPr>
              <a:t>These</a:t>
            </a:r>
            <a:endParaRPr sz="28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</a:pPr>
            <a:r>
              <a:rPr sz="2800" spc="-1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7093" y="1778254"/>
            <a:ext cx="1256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95"/>
              </a:spcBef>
            </a:pPr>
            <a:r>
              <a:rPr sz="2800" spc="-130" dirty="0">
                <a:latin typeface="Arial"/>
                <a:cs typeface="Arial"/>
              </a:rPr>
              <a:t>memb</a:t>
            </a:r>
            <a:r>
              <a:rPr sz="2800" spc="-114" dirty="0">
                <a:latin typeface="Arial"/>
                <a:cs typeface="Arial"/>
              </a:rPr>
              <a:t>e</a:t>
            </a:r>
            <a:r>
              <a:rPr sz="2800" spc="35" dirty="0">
                <a:latin typeface="Arial"/>
                <a:cs typeface="Arial"/>
              </a:rPr>
              <a:t>r  </a:t>
            </a:r>
            <a:r>
              <a:rPr sz="2800" spc="-90" dirty="0">
                <a:latin typeface="Arial"/>
                <a:cs typeface="Arial"/>
              </a:rPr>
              <a:t>i</a:t>
            </a:r>
            <a:r>
              <a:rPr sz="2800" spc="-235" dirty="0">
                <a:latin typeface="Arial"/>
                <a:cs typeface="Arial"/>
              </a:rPr>
              <a:t>s</a:t>
            </a:r>
            <a:r>
              <a:rPr sz="2800" spc="90" dirty="0">
                <a:latin typeface="Arial"/>
                <a:cs typeface="Arial"/>
              </a:rPr>
              <a:t>t</a:t>
            </a:r>
            <a:r>
              <a:rPr sz="2800" spc="65" dirty="0">
                <a:latin typeface="Arial"/>
                <a:cs typeface="Arial"/>
              </a:rPr>
              <a:t>r</a:t>
            </a:r>
            <a:r>
              <a:rPr sz="2800" spc="-165" dirty="0">
                <a:latin typeface="Arial"/>
                <a:cs typeface="Arial"/>
              </a:rPr>
              <a:t>eam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877" y="1778254"/>
            <a:ext cx="60985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11020" algn="l"/>
                <a:tab pos="2147570" algn="l"/>
                <a:tab pos="2728595" algn="l"/>
                <a:tab pos="2863850" algn="l"/>
                <a:tab pos="4019550" algn="l"/>
                <a:tab pos="4824095" algn="l"/>
                <a:tab pos="5377815" algn="l"/>
              </a:tabLst>
            </a:pPr>
            <a:r>
              <a:rPr sz="2800" spc="-75" dirty="0">
                <a:latin typeface="Arial"/>
                <a:cs typeface="Arial"/>
              </a:rPr>
              <a:t>repositioning	</a:t>
            </a:r>
            <a:r>
              <a:rPr sz="2800" spc="-35" dirty="0">
                <a:latin typeface="Arial"/>
                <a:cs typeface="Arial"/>
              </a:rPr>
              <a:t>the		</a:t>
            </a:r>
            <a:r>
              <a:rPr sz="2800" spc="-50" dirty="0">
                <a:latin typeface="Arial"/>
                <a:cs typeface="Arial"/>
              </a:rPr>
              <a:t>file-position	</a:t>
            </a:r>
            <a:r>
              <a:rPr sz="2800" spc="-80" dirty="0">
                <a:latin typeface="Arial"/>
                <a:cs typeface="Arial"/>
              </a:rPr>
              <a:t>pointer.  </a:t>
            </a:r>
            <a:r>
              <a:rPr sz="2800" spc="-85" dirty="0">
                <a:latin typeface="Arial"/>
                <a:cs typeface="Arial"/>
              </a:rPr>
              <a:t>fun</a:t>
            </a:r>
            <a:r>
              <a:rPr sz="2800" spc="-80" dirty="0">
                <a:latin typeface="Arial"/>
                <a:cs typeface="Arial"/>
              </a:rPr>
              <a:t>c</a:t>
            </a:r>
            <a:r>
              <a:rPr sz="2800" spc="-60" dirty="0">
                <a:latin typeface="Arial"/>
                <a:cs typeface="Arial"/>
              </a:rPr>
              <a:t>tions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ar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spc="-170" dirty="0">
                <a:latin typeface="Trebuchet MS"/>
                <a:cs typeface="Trebuchet MS"/>
              </a:rPr>
              <a:t>see</a:t>
            </a:r>
            <a:r>
              <a:rPr sz="2800" b="1" spc="-175" dirty="0">
                <a:latin typeface="Trebuchet MS"/>
                <a:cs typeface="Trebuchet MS"/>
              </a:rPr>
              <a:t>k</a:t>
            </a:r>
            <a:r>
              <a:rPr sz="2800" b="1" spc="-80" dirty="0">
                <a:latin typeface="Trebuchet MS"/>
                <a:cs typeface="Trebuchet MS"/>
              </a:rPr>
              <a:t>g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spc="15" dirty="0">
                <a:latin typeface="Arial"/>
                <a:cs typeface="Arial"/>
              </a:rPr>
              <a:t>(</a:t>
            </a:r>
            <a:r>
              <a:rPr sz="2800" spc="25" dirty="0">
                <a:latin typeface="Arial"/>
                <a:cs typeface="Arial"/>
              </a:rPr>
              <a:t>"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spc="-155" dirty="0">
                <a:latin typeface="Arial"/>
                <a:cs typeface="Arial"/>
              </a:rPr>
              <a:t>eek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65" dirty="0">
                <a:latin typeface="Arial"/>
                <a:cs typeface="Arial"/>
              </a:rPr>
              <a:t>g</a:t>
            </a:r>
            <a:r>
              <a:rPr sz="2800" spc="-180" dirty="0">
                <a:latin typeface="Arial"/>
                <a:cs typeface="Arial"/>
              </a:rPr>
              <a:t>e</a:t>
            </a:r>
            <a:r>
              <a:rPr sz="2800" spc="140" dirty="0">
                <a:latin typeface="Arial"/>
                <a:cs typeface="Arial"/>
              </a:rPr>
              <a:t>t</a:t>
            </a:r>
            <a:r>
              <a:rPr sz="2800" spc="15" dirty="0">
                <a:latin typeface="Arial"/>
                <a:cs typeface="Arial"/>
              </a:rPr>
              <a:t>")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b="1" spc="-165" dirty="0">
                <a:latin typeface="Trebuchet MS"/>
                <a:cs typeface="Trebuchet MS"/>
              </a:rPr>
              <a:t>seekp </a:t>
            </a:r>
            <a:r>
              <a:rPr sz="2800" spc="-125" dirty="0">
                <a:latin typeface="Arial"/>
                <a:cs typeface="Arial"/>
              </a:rPr>
              <a:t>("seek </a:t>
            </a:r>
            <a:r>
              <a:rPr sz="2800" dirty="0">
                <a:latin typeface="Arial"/>
                <a:cs typeface="Arial"/>
              </a:rPr>
              <a:t>put")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ostream.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72" y="3640315"/>
            <a:ext cx="8818245" cy="25933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200" dirty="0">
                <a:latin typeface="Arial"/>
                <a:cs typeface="Arial"/>
              </a:rPr>
              <a:t>seek </a:t>
            </a:r>
            <a:r>
              <a:rPr sz="2800" spc="-55" dirty="0">
                <a:latin typeface="Arial"/>
                <a:cs typeface="Arial"/>
              </a:rPr>
              <a:t>direction </a:t>
            </a:r>
            <a:r>
              <a:rPr sz="2800" spc="-185" dirty="0">
                <a:latin typeface="Arial"/>
                <a:cs typeface="Arial"/>
              </a:rPr>
              <a:t>can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35" dirty="0">
                <a:latin typeface="Trebuchet MS"/>
                <a:cs typeface="Trebuchet MS"/>
              </a:rPr>
              <a:t>ios::beg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Arial"/>
                <a:cs typeface="Arial"/>
              </a:rPr>
              <a:t>(the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default)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beginning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 marL="756285" marR="723900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55" dirty="0">
                <a:latin typeface="Trebuchet MS"/>
                <a:cs typeface="Trebuchet MS"/>
              </a:rPr>
              <a:t>ios::cur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current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position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40" dirty="0">
                <a:latin typeface="Trebuchet MS"/>
                <a:cs typeface="Trebuchet MS"/>
              </a:rPr>
              <a:t>ios::end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stream.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922" y="303352"/>
            <a:ext cx="2773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-250" dirty="0"/>
              <a:t>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78128"/>
            <a:ext cx="808228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to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the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nth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byte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95" dirty="0">
                <a:latin typeface="Arial"/>
                <a:cs typeface="Arial"/>
              </a:rPr>
              <a:t>(assumes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ios::beg)</a:t>
            </a:r>
            <a:endParaRPr sz="27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145" dirty="0">
                <a:latin typeface="Trebuchet MS"/>
                <a:cs typeface="Trebuchet MS"/>
              </a:rPr>
              <a:t>n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buChar char="•"/>
              <a:tabLst>
                <a:tab pos="433070" algn="l"/>
                <a:tab pos="43370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85" dirty="0">
                <a:latin typeface="Arial"/>
                <a:cs typeface="Arial"/>
              </a:rPr>
              <a:t>n </a:t>
            </a:r>
            <a:r>
              <a:rPr sz="2700" spc="-110" dirty="0">
                <a:latin typeface="Arial"/>
                <a:cs typeface="Arial"/>
              </a:rPr>
              <a:t>bytes </a:t>
            </a:r>
            <a:r>
              <a:rPr sz="2700" spc="-55" dirty="0">
                <a:latin typeface="Arial"/>
                <a:cs typeface="Arial"/>
              </a:rPr>
              <a:t>forward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42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20" dirty="0">
                <a:latin typeface="Trebuchet MS"/>
                <a:cs typeface="Trebuchet MS"/>
              </a:rPr>
              <a:t>n, </a:t>
            </a:r>
            <a:r>
              <a:rPr sz="2700" b="1" spc="-175" dirty="0">
                <a:latin typeface="Trebuchet MS"/>
                <a:cs typeface="Trebuchet MS"/>
              </a:rPr>
              <a:t>ios::cur</a:t>
            </a:r>
            <a:r>
              <a:rPr sz="2700" b="1" spc="-18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85" dirty="0">
                <a:latin typeface="Arial"/>
                <a:cs typeface="Arial"/>
              </a:rPr>
              <a:t>n </a:t>
            </a:r>
            <a:r>
              <a:rPr sz="2700" spc="-110" dirty="0">
                <a:latin typeface="Arial"/>
                <a:cs typeface="Arial"/>
              </a:rPr>
              <a:t>bytes </a:t>
            </a:r>
            <a:r>
              <a:rPr sz="2700" spc="-160" dirty="0">
                <a:latin typeface="Arial"/>
                <a:cs typeface="Arial"/>
              </a:rPr>
              <a:t>back </a:t>
            </a:r>
            <a:r>
              <a:rPr sz="2700" spc="-30" dirty="0">
                <a:latin typeface="Arial"/>
                <a:cs typeface="Arial"/>
              </a:rPr>
              <a:t>from </a:t>
            </a:r>
            <a:r>
              <a:rPr sz="2700" spc="-110" dirty="0">
                <a:latin typeface="Arial"/>
                <a:cs typeface="Arial"/>
              </a:rPr>
              <a:t>end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48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20" dirty="0">
                <a:latin typeface="Trebuchet MS"/>
                <a:cs typeface="Trebuchet MS"/>
              </a:rPr>
              <a:t>n, </a:t>
            </a:r>
            <a:r>
              <a:rPr sz="2700" b="1" spc="-160" dirty="0">
                <a:latin typeface="Trebuchet MS"/>
                <a:cs typeface="Trebuchet MS"/>
              </a:rPr>
              <a:t>ios::end</a:t>
            </a:r>
            <a:r>
              <a:rPr sz="2700" b="1" spc="-18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40" dirty="0">
                <a:latin typeface="Arial"/>
                <a:cs typeface="Arial"/>
              </a:rPr>
              <a:t>at </a:t>
            </a:r>
            <a:r>
              <a:rPr sz="2700" spc="-110" dirty="0">
                <a:latin typeface="Arial"/>
                <a:cs typeface="Arial"/>
              </a:rPr>
              <a:t>end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40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54" dirty="0">
                <a:latin typeface="Trebuchet MS"/>
                <a:cs typeface="Trebuchet MS"/>
              </a:rPr>
              <a:t>0, </a:t>
            </a:r>
            <a:r>
              <a:rPr sz="2700" b="1" spc="-160" dirty="0">
                <a:latin typeface="Trebuchet MS"/>
                <a:cs typeface="Trebuchet MS"/>
              </a:rPr>
              <a:t>ios::end</a:t>
            </a:r>
            <a:r>
              <a:rPr sz="2700" b="1" spc="-15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188" y="177241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678" y="997457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demonstrates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145" dirty="0">
                <a:solidFill>
                  <a:srgbClr val="4F81BC"/>
                </a:solidFill>
                <a:latin typeface="Arial"/>
                <a:cs typeface="Arial"/>
              </a:rPr>
              <a:t>seekg</a:t>
            </a:r>
            <a:r>
              <a:rPr sz="2000" spc="-2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985" y="1607057"/>
            <a:ext cx="587121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&lt;iostream&gt;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-75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&lt;fstream&gt;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25" dirty="0">
                <a:latin typeface="Arial"/>
                <a:cs typeface="Arial"/>
              </a:rPr>
              <a:t>namespace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std;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15" dirty="0">
                <a:latin typeface="Arial"/>
                <a:cs typeface="Arial"/>
              </a:rPr>
              <a:t>int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65" dirty="0">
                <a:latin typeface="Arial"/>
                <a:cs typeface="Arial"/>
              </a:rPr>
              <a:t>fstream </a:t>
            </a:r>
            <a:r>
              <a:rPr sz="2000" spc="-20" dirty="0">
                <a:latin typeface="Arial"/>
                <a:cs typeface="Arial"/>
              </a:rPr>
              <a:t>file("demofile.txt",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ios::in);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85" dirty="0">
                <a:latin typeface="Arial"/>
                <a:cs typeface="Arial"/>
              </a:rPr>
              <a:t>char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ch;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file.seekg(5L, </a:t>
            </a:r>
            <a:r>
              <a:rPr sz="2000" spc="-75" dirty="0">
                <a:latin typeface="Arial"/>
                <a:cs typeface="Arial"/>
              </a:rPr>
              <a:t>ios::beg);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5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75" dirty="0">
                <a:latin typeface="Arial"/>
                <a:cs typeface="Arial"/>
              </a:rPr>
              <a:t>beginning: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10" dirty="0">
                <a:latin typeface="Arial"/>
                <a:cs typeface="Arial"/>
              </a:rPr>
              <a:t>ch </a:t>
            </a:r>
            <a:r>
              <a:rPr sz="2000" spc="-175" dirty="0">
                <a:latin typeface="Arial"/>
                <a:cs typeface="Arial"/>
              </a:rPr>
              <a:t>&lt;&lt;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file.seekg(-10L, </a:t>
            </a:r>
            <a:r>
              <a:rPr sz="2000" spc="-65" dirty="0">
                <a:latin typeface="Arial"/>
                <a:cs typeface="Arial"/>
              </a:rPr>
              <a:t>ios::end);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10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65" dirty="0">
                <a:latin typeface="Arial"/>
                <a:cs typeface="Arial"/>
              </a:rPr>
              <a:t>end: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10" dirty="0">
                <a:latin typeface="Arial"/>
                <a:cs typeface="Arial"/>
              </a:rPr>
              <a:t>ch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file.seekg(3L, </a:t>
            </a:r>
            <a:r>
              <a:rPr sz="2000" spc="-60" dirty="0">
                <a:latin typeface="Arial"/>
                <a:cs typeface="Arial"/>
              </a:rPr>
              <a:t>ios::cur);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3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35" dirty="0">
                <a:latin typeface="Arial"/>
                <a:cs typeface="Arial"/>
              </a:rPr>
              <a:t>current: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05" dirty="0">
                <a:latin typeface="Arial"/>
                <a:cs typeface="Arial"/>
              </a:rPr>
              <a:t>ch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60" dirty="0">
                <a:latin typeface="Arial"/>
                <a:cs typeface="Arial"/>
              </a:rPr>
              <a:t>file.close();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000" spc="-20" dirty="0">
                <a:latin typeface="Arial"/>
                <a:cs typeface="Arial"/>
              </a:rPr>
              <a:t>return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0;}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77241"/>
            <a:ext cx="77699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US" dirty="0" smtClean="0"/>
              <a:t>Command </a:t>
            </a:r>
            <a:r>
              <a:rPr lang="en-US" altLang="en-US" dirty="0"/>
              <a:t>Line Arguments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271678" y="997457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959" y="1430056"/>
            <a:ext cx="8212227" cy="48558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sz="2800" dirty="0"/>
              <a:t>In </a:t>
            </a:r>
            <a:r>
              <a:rPr lang="en-US" sz="2800" dirty="0" smtClean="0"/>
              <a:t>C/C</a:t>
            </a:r>
            <a:r>
              <a:rPr lang="en-US" sz="2800" dirty="0"/>
              <a:t>++ it is possible to accept arguments from the command line.</a:t>
            </a:r>
          </a:p>
          <a:p>
            <a:pPr marL="12701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dirty="0" smtClean="0"/>
          </a:p>
          <a:p>
            <a:pPr marL="355601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sz="2800" dirty="0"/>
              <a:t>We will be passing arguments to the main function, which we have always left empty.</a:t>
            </a:r>
          </a:p>
          <a:p>
            <a:pPr marL="12701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dirty="0" smtClean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altLang="en-US" sz="2800" dirty="0"/>
              <a:t>Command line arguments are passed as character arrays, where each  parameter is separated by space.</a:t>
            </a:r>
          </a:p>
          <a:p>
            <a:pPr marL="12701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altLang="en-US" sz="2000" dirty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altLang="en-US" sz="2800" dirty="0"/>
              <a:t>Comes into the program as two arguments</a:t>
            </a:r>
          </a:p>
          <a:p>
            <a:pPr marL="12701" lvl="1">
              <a:spcBef>
                <a:spcPts val="105"/>
              </a:spcBef>
              <a:tabLst>
                <a:tab pos="527685" algn="l"/>
                <a:tab pos="528320" algn="l"/>
              </a:tabLst>
            </a:pPr>
            <a:r>
              <a:rPr lang="en-US" altLang="en-US" sz="2800" dirty="0" smtClean="0"/>
              <a:t>        argc </a:t>
            </a:r>
            <a:r>
              <a:rPr lang="en-US" altLang="en-US" sz="2800" dirty="0"/>
              <a:t>– Number of </a:t>
            </a:r>
            <a:r>
              <a:rPr lang="en-US" altLang="en-US" sz="2800" dirty="0" smtClean="0"/>
              <a:t>parameters</a:t>
            </a:r>
          </a:p>
          <a:p>
            <a:pPr marL="12701" lvl="1">
              <a:spcBef>
                <a:spcPts val="105"/>
              </a:spcBef>
              <a:tabLst>
                <a:tab pos="527685" algn="l"/>
                <a:tab pos="528320" algn="l"/>
              </a:tabLst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argv </a:t>
            </a:r>
            <a:r>
              <a:rPr lang="en-US" altLang="en-US" sz="2800" dirty="0"/>
              <a:t>– Parameter </a:t>
            </a:r>
            <a:r>
              <a:rPr lang="en-US" altLang="en-US" sz="2800" dirty="0" smtClean="0"/>
              <a:t>list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1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6" y="303352"/>
            <a:ext cx="504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Process </a:t>
            </a:r>
            <a:r>
              <a:rPr spc="-5" dirty="0"/>
              <a:t>of </a:t>
            </a:r>
            <a:r>
              <a:rPr spc="-270" dirty="0"/>
              <a:t>Using </a:t>
            </a:r>
            <a:r>
              <a:rPr spc="-340" dirty="0"/>
              <a:t>a</a:t>
            </a:r>
            <a:r>
              <a:rPr spc="-315" dirty="0"/>
              <a:t> </a:t>
            </a:r>
            <a:r>
              <a:rPr spc="-2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72" y="1347927"/>
            <a:ext cx="8681720" cy="461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342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95" dirty="0">
                <a:latin typeface="Arial"/>
                <a:cs typeface="Arial"/>
              </a:rPr>
              <a:t>Using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simple </a:t>
            </a:r>
            <a:r>
              <a:rPr sz="3200" spc="-90" dirty="0">
                <a:latin typeface="Arial"/>
                <a:cs typeface="Arial"/>
              </a:rPr>
              <a:t>three-step  </a:t>
            </a:r>
            <a:r>
              <a:rPr sz="3200" spc="-195" dirty="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800"/>
              </a:spcBef>
              <a:buChar char="–"/>
              <a:tabLst>
                <a:tab pos="756920" algn="l"/>
                <a:tab pos="504634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opened.	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yet  </a:t>
            </a:r>
            <a:r>
              <a:rPr sz="3200" spc="-120" dirty="0">
                <a:latin typeface="Arial"/>
                <a:cs typeface="Arial"/>
              </a:rPr>
              <a:t>exits, </a:t>
            </a:r>
            <a:r>
              <a:rPr sz="3200" spc="-125" dirty="0">
                <a:latin typeface="Arial"/>
                <a:cs typeface="Arial"/>
              </a:rPr>
              <a:t>opening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200" dirty="0">
                <a:latin typeface="Arial"/>
                <a:cs typeface="Arial"/>
              </a:rPr>
              <a:t>means </a:t>
            </a:r>
            <a:r>
              <a:rPr sz="3200" spc="-110" dirty="0">
                <a:latin typeface="Arial"/>
                <a:cs typeface="Arial"/>
              </a:rPr>
              <a:t>creating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  <a:p>
            <a:pPr marL="756285" marR="195580" lvl="1" indent="-286385">
              <a:lnSpc>
                <a:spcPct val="100000"/>
              </a:lnSpc>
              <a:spcBef>
                <a:spcPts val="1805"/>
              </a:spcBef>
              <a:buChar char="–"/>
              <a:tabLst>
                <a:tab pos="756920" algn="l"/>
              </a:tabLst>
            </a:pPr>
            <a:r>
              <a:rPr sz="3200" spc="-60" dirty="0">
                <a:latin typeface="Arial"/>
                <a:cs typeface="Arial"/>
              </a:rPr>
              <a:t>Information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50" dirty="0">
                <a:latin typeface="Arial"/>
                <a:cs typeface="Arial"/>
              </a:rPr>
              <a:t>then </a:t>
            </a:r>
            <a:r>
              <a:rPr sz="3200" spc="-225" dirty="0">
                <a:latin typeface="Arial"/>
                <a:cs typeface="Arial"/>
              </a:rPr>
              <a:t>saved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file,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35" dirty="0">
                <a:latin typeface="Arial"/>
                <a:cs typeface="Arial"/>
              </a:rPr>
              <a:t>from  the file, </a:t>
            </a:r>
            <a:r>
              <a:rPr sz="3200" spc="-25" dirty="0">
                <a:latin typeface="Arial"/>
                <a:cs typeface="Arial"/>
              </a:rPr>
              <a:t>or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both.</a:t>
            </a:r>
            <a:endParaRPr sz="3200">
              <a:latin typeface="Arial"/>
              <a:cs typeface="Arial"/>
            </a:endParaRPr>
          </a:p>
          <a:p>
            <a:pPr marL="756285" marR="69215" lvl="1" indent="-286385">
              <a:lnSpc>
                <a:spcPct val="100000"/>
              </a:lnSpc>
              <a:spcBef>
                <a:spcPts val="1800"/>
              </a:spcBef>
              <a:buChar char="–"/>
              <a:tabLst>
                <a:tab pos="756920" algn="l"/>
              </a:tabLst>
            </a:pPr>
            <a:r>
              <a:rPr sz="3200" spc="-140" dirty="0">
                <a:latin typeface="Arial"/>
                <a:cs typeface="Arial"/>
              </a:rPr>
              <a:t>When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70" dirty="0">
                <a:latin typeface="Arial"/>
                <a:cs typeface="Arial"/>
              </a:rPr>
              <a:t>is </a:t>
            </a:r>
            <a:r>
              <a:rPr sz="3200" spc="-95" dirty="0">
                <a:latin typeface="Arial"/>
                <a:cs typeface="Arial"/>
              </a:rPr>
              <a:t>finished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file,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closed.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77241"/>
            <a:ext cx="77699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en-US" dirty="0" smtClean="0"/>
              <a:t>An example program 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271678" y="997457"/>
            <a:ext cx="8491322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#include &lt;</a:t>
            </a:r>
            <a:r>
              <a:rPr lang="en-IN" sz="2000" dirty="0" err="1">
                <a:latin typeface="Arial"/>
                <a:cs typeface="Arial"/>
              </a:rPr>
              <a:t>iostream</a:t>
            </a:r>
            <a:r>
              <a:rPr lang="en-IN" sz="2000" dirty="0">
                <a:latin typeface="Arial"/>
                <a:cs typeface="Arial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using namespace </a:t>
            </a:r>
            <a:r>
              <a:rPr lang="en-IN" sz="2000" dirty="0" err="1">
                <a:latin typeface="Arial"/>
                <a:cs typeface="Arial"/>
              </a:rPr>
              <a:t>std</a:t>
            </a:r>
            <a:r>
              <a:rPr lang="en-IN" sz="2000" dirty="0" smtClean="0">
                <a:latin typeface="Arial"/>
                <a:cs typeface="Arial"/>
              </a:rPr>
              <a:t>;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 err="1">
                <a:latin typeface="Arial"/>
                <a:cs typeface="Arial"/>
              </a:rPr>
              <a:t>int</a:t>
            </a:r>
            <a:r>
              <a:rPr lang="en-IN" sz="2000" dirty="0">
                <a:latin typeface="Arial"/>
                <a:cs typeface="Arial"/>
              </a:rPr>
              <a:t> main(</a:t>
            </a:r>
            <a:r>
              <a:rPr lang="en-IN" sz="2000" dirty="0" err="1">
                <a:latin typeface="Arial"/>
                <a:cs typeface="Arial"/>
              </a:rPr>
              <a:t>int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n-IN" sz="2000" dirty="0" err="1">
                <a:latin typeface="Arial"/>
                <a:cs typeface="Arial"/>
              </a:rPr>
              <a:t>argc</a:t>
            </a:r>
            <a:r>
              <a:rPr lang="en-IN" sz="2000" dirty="0">
                <a:latin typeface="Arial"/>
                <a:cs typeface="Arial"/>
              </a:rPr>
              <a:t>, char *</a:t>
            </a:r>
            <a:r>
              <a:rPr lang="en-IN" sz="2000" dirty="0" err="1">
                <a:latin typeface="Arial"/>
                <a:cs typeface="Arial"/>
              </a:rPr>
              <a:t>argv</a:t>
            </a:r>
            <a:r>
              <a:rPr lang="en-IN" sz="2000" dirty="0">
                <a:latin typeface="Arial"/>
                <a:cs typeface="Arial"/>
              </a:rPr>
              <a:t>[])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for (</a:t>
            </a:r>
            <a:r>
              <a:rPr lang="en-IN" sz="2000" dirty="0" err="1">
                <a:latin typeface="Arial"/>
                <a:cs typeface="Arial"/>
              </a:rPr>
              <a:t>int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=0; 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&lt;</a:t>
            </a:r>
            <a:r>
              <a:rPr lang="en-IN" sz="2000" dirty="0" err="1">
                <a:latin typeface="Arial"/>
                <a:cs typeface="Arial"/>
              </a:rPr>
              <a:t>argc</a:t>
            </a:r>
            <a:r>
              <a:rPr lang="en-IN" sz="2000" dirty="0">
                <a:latin typeface="Arial"/>
                <a:cs typeface="Arial"/>
              </a:rPr>
              <a:t>; 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++)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  </a:t>
            </a:r>
            <a:r>
              <a:rPr lang="en-IN" sz="2000" dirty="0" err="1">
                <a:latin typeface="Arial"/>
                <a:cs typeface="Arial"/>
              </a:rPr>
              <a:t>cout</a:t>
            </a:r>
            <a:r>
              <a:rPr lang="en-IN" sz="2000" dirty="0">
                <a:latin typeface="Arial"/>
                <a:cs typeface="Arial"/>
              </a:rPr>
              <a:t> &lt;&lt; "This is Argument number #"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       </a:t>
            </a:r>
            <a:r>
              <a:rPr lang="en-IN" sz="2000" dirty="0" smtClean="0">
                <a:latin typeface="Arial"/>
                <a:cs typeface="Arial"/>
              </a:rPr>
              <a:t>   &lt;&lt; </a:t>
            </a:r>
            <a:r>
              <a:rPr lang="en-IN" sz="2000" dirty="0" err="1">
                <a:latin typeface="Arial"/>
                <a:cs typeface="Arial"/>
              </a:rPr>
              <a:t>i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       </a:t>
            </a:r>
            <a:r>
              <a:rPr lang="en-IN" sz="2000" dirty="0" smtClean="0">
                <a:latin typeface="Arial"/>
                <a:cs typeface="Arial"/>
              </a:rPr>
              <a:t>   &lt;&lt; </a:t>
            </a:r>
            <a:r>
              <a:rPr lang="en-IN" sz="2000" dirty="0">
                <a:latin typeface="Arial"/>
                <a:cs typeface="Arial"/>
              </a:rPr>
              <a:t>"-&gt;"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	 </a:t>
            </a:r>
            <a:r>
              <a:rPr lang="en-IN" sz="2000" dirty="0" smtClean="0">
                <a:latin typeface="Arial"/>
                <a:cs typeface="Arial"/>
              </a:rPr>
              <a:t>&lt;&lt; </a:t>
            </a:r>
            <a:r>
              <a:rPr lang="en-IN" sz="2000" dirty="0" err="1">
                <a:latin typeface="Arial"/>
                <a:cs typeface="Arial"/>
              </a:rPr>
              <a:t>argv</a:t>
            </a:r>
            <a:r>
              <a:rPr lang="en-IN" sz="2000" dirty="0">
                <a:latin typeface="Arial"/>
                <a:cs typeface="Arial"/>
              </a:rPr>
              <a:t>[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 smtClean="0">
                <a:latin typeface="Arial"/>
                <a:cs typeface="Arial"/>
              </a:rPr>
              <a:t>] &lt;&lt; </a:t>
            </a:r>
            <a:r>
              <a:rPr lang="en-IN" sz="2000" dirty="0" err="1">
                <a:latin typeface="Arial"/>
                <a:cs typeface="Arial"/>
              </a:rPr>
              <a:t>endl</a:t>
            </a:r>
            <a:r>
              <a:rPr lang="en-IN" sz="2000" dirty="0">
                <a:latin typeface="Arial"/>
                <a:cs typeface="Arial"/>
              </a:rPr>
              <a:t>;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return 0;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984" y="1607056"/>
            <a:ext cx="8212227" cy="93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1"/>
            <a:endParaRPr lang="en-US" altLang="en-US" dirty="0"/>
          </a:p>
          <a:p>
            <a:pPr marL="12701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altLang="en-US" sz="2000" dirty="0" smtClean="0"/>
          </a:p>
          <a:p>
            <a:pPr marL="355601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59579"/>
            <a:ext cx="6019800" cy="18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en-US" dirty="0" smtClean="0"/>
              <a:t>Command </a:t>
            </a:r>
            <a:r>
              <a:rPr lang="en-US" altLang="en-US" dirty="0"/>
              <a:t>Line </a:t>
            </a:r>
            <a:r>
              <a:rPr lang="en-US" altLang="en-US" dirty="0" smtClean="0"/>
              <a:t>Arguments</a:t>
            </a:r>
            <a:br>
              <a:rPr lang="en-US" altLang="en-US" dirty="0" smtClean="0"/>
            </a:br>
            <a:r>
              <a:rPr lang="en-US" sz="3200" dirty="0"/>
              <a:t>Conventional rules</a:t>
            </a:r>
            <a:r>
              <a:rPr lang="en-US" sz="3200" dirty="0" smtClean="0"/>
              <a:t>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271678" y="997457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678" y="2148509"/>
            <a:ext cx="8624216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First </a:t>
            </a:r>
            <a:r>
              <a:rPr lang="en-US" sz="2800" dirty="0"/>
              <a:t>argument (</a:t>
            </a:r>
            <a:r>
              <a:rPr lang="en-US" sz="2800" dirty="0" err="1"/>
              <a:t>argv</a:t>
            </a:r>
            <a:r>
              <a:rPr lang="en-US" sz="2800" dirty="0"/>
              <a:t>[0]) will always be the name of the calling program.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argc will always be at least </a:t>
            </a:r>
            <a:r>
              <a:rPr lang="en-US" sz="2800" dirty="0" smtClean="0"/>
              <a:t>1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first argument is always </a:t>
            </a:r>
            <a:r>
              <a:rPr lang="en-US" sz="2800" dirty="0" err="1"/>
              <a:t>argv</a:t>
            </a:r>
            <a:r>
              <a:rPr lang="en-US" sz="2800" dirty="0"/>
              <a:t>[0</a:t>
            </a:r>
            <a:r>
              <a:rPr lang="en-US" sz="2800" dirty="0" smtClean="0"/>
              <a:t>]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last argument is always </a:t>
            </a:r>
            <a:r>
              <a:rPr lang="en-US" sz="2800" dirty="0" err="1"/>
              <a:t>argv</a:t>
            </a:r>
            <a:r>
              <a:rPr lang="en-US" sz="2800" dirty="0"/>
              <a:t>[argc-1</a:t>
            </a:r>
            <a:r>
              <a:rPr lang="en-US" sz="2800" dirty="0" smtClean="0"/>
              <a:t>]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argv</a:t>
            </a:r>
            <a:r>
              <a:rPr lang="en-US" sz="2800" dirty="0"/>
              <a:t>[</a:t>
            </a:r>
            <a:r>
              <a:rPr lang="en-US" sz="2800" dirty="0" err="1"/>
              <a:t>argc</a:t>
            </a:r>
            <a:r>
              <a:rPr lang="en-US" sz="2800" dirty="0"/>
              <a:t>] will always be a null </a:t>
            </a:r>
            <a:r>
              <a:rPr lang="en-US" sz="2800" dirty="0" smtClean="0"/>
              <a:t>pointer</a:t>
            </a:r>
            <a:endParaRPr lang="en-US"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1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 smtClean="0"/>
              <a:t>Command </a:t>
            </a:r>
            <a:r>
              <a:rPr lang="en-US" altLang="en-US" dirty="0"/>
              <a:t>Line </a:t>
            </a:r>
            <a:r>
              <a:rPr lang="en-US" altLang="en-US" dirty="0" smtClean="0"/>
              <a:t>Arguments</a:t>
            </a:r>
            <a:br>
              <a:rPr lang="en-US" altLang="en-US" dirty="0" smtClean="0"/>
            </a:br>
            <a:r>
              <a:rPr lang="en-US" sz="3200" dirty="0" smtClean="0"/>
              <a:t>Conventional </a:t>
            </a:r>
            <a:r>
              <a:rPr lang="en-US" sz="3200" dirty="0"/>
              <a:t>rules</a:t>
            </a:r>
            <a:r>
              <a:rPr lang="en-US" sz="3200" dirty="0" smtClean="0"/>
              <a:t>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271678" y="997457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678" y="2286000"/>
            <a:ext cx="8624216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Arguments </a:t>
            </a:r>
            <a:r>
              <a:rPr lang="en-US" sz="2800" dirty="0"/>
              <a:t>are always passed as character strings. 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Numbers must be converted from characters to integers, floats, doubles, etc</a:t>
            </a:r>
            <a:r>
              <a:rPr lang="en-US" sz="2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names argc and argv are traditional but arbitrary.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You may name these two parameters to main( ) anything you like.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7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 smtClean="0"/>
              <a:t>Command </a:t>
            </a:r>
            <a:r>
              <a:rPr lang="en-US" altLang="en-US" dirty="0"/>
              <a:t>Line </a:t>
            </a:r>
            <a:r>
              <a:rPr lang="en-US" altLang="en-US" dirty="0" smtClean="0"/>
              <a:t>Arguments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200" dirty="0" smtClean="0"/>
              <a:t>use: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271678" y="997457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132" y="2362200"/>
            <a:ext cx="8624216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program that wants its parameters to be set when it is executed would use command line arguments</a:t>
            </a:r>
            <a:r>
              <a:rPr lang="en-US" sz="2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One common use is to write a function that takes the name of a file and outputs the entire text of it onto the </a:t>
            </a:r>
            <a:r>
              <a:rPr lang="en-US" sz="2800" dirty="0" smtClean="0"/>
              <a:t>screen (program on next slide).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9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 smtClean="0"/>
              <a:t>Command </a:t>
            </a:r>
            <a:r>
              <a:rPr lang="en-US" altLang="en-US" dirty="0"/>
              <a:t>Line </a:t>
            </a:r>
            <a:r>
              <a:rPr lang="en-US" altLang="en-US" dirty="0" smtClean="0"/>
              <a:t>Arguments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200" dirty="0" smtClean="0"/>
              <a:t>use: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271678" y="997457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447800"/>
            <a:ext cx="8624216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defRPr/>
            </a:pPr>
            <a:r>
              <a:rPr lang="en-US" dirty="0"/>
              <a:t>#include &lt;fstream&gt;</a:t>
            </a:r>
          </a:p>
          <a:p>
            <a:pPr>
              <a:defRPr/>
            </a:pPr>
            <a:r>
              <a:rPr lang="en-US" dirty="0"/>
              <a:t>#include &lt;iostream&gt;</a:t>
            </a:r>
          </a:p>
          <a:p>
            <a:pPr>
              <a:defRPr/>
            </a:pPr>
            <a:r>
              <a:rPr lang="en-US" dirty="0"/>
              <a:t>using namespace std</a:t>
            </a:r>
            <a:r>
              <a:rPr lang="en-US" dirty="0" smtClean="0"/>
              <a:t>;</a:t>
            </a:r>
            <a:endParaRPr lang="en-US" dirty="0"/>
          </a:p>
          <a:p>
            <a:pPr>
              <a:defRPr/>
            </a:pPr>
            <a:r>
              <a:rPr lang="en-US" dirty="0"/>
              <a:t>int main ( int argc, char *argv[] 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/>
              <a:t>( argc != 2 )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argc should be 2 for correct execution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smtClean="0"/>
              <a:t>    cout</a:t>
            </a:r>
            <a:r>
              <a:rPr lang="en-US" dirty="0"/>
              <a:t>&lt;&lt;"You have to run it like: "&lt;&lt; </a:t>
            </a:r>
            <a:r>
              <a:rPr lang="en-US" dirty="0" err="1"/>
              <a:t>argv</a:t>
            </a:r>
            <a:r>
              <a:rPr lang="en-US" dirty="0"/>
              <a:t>[0] &lt;&lt;" &lt;filename&gt;\n";</a:t>
            </a:r>
          </a:p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 else </a:t>
            </a: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smtClean="0"/>
              <a:t>    ifstream </a:t>
            </a:r>
            <a:r>
              <a:rPr lang="en-US" dirty="0"/>
              <a:t>the_file ( argv[1] );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We assume argv[1] is a filename to open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smtClean="0"/>
              <a:t>    if </a:t>
            </a:r>
            <a:r>
              <a:rPr lang="en-US" dirty="0"/>
              <a:t>( !the_file.is_open() </a:t>
            </a:r>
            <a:r>
              <a:rPr lang="en-US" dirty="0" smtClean="0"/>
              <a:t>) 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check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see if file opening succeeded</a:t>
            </a:r>
          </a:p>
          <a:p>
            <a:pPr>
              <a:defRPr/>
            </a:pPr>
            <a:r>
              <a:rPr lang="en-US" dirty="0"/>
              <a:t>      </a:t>
            </a:r>
            <a:r>
              <a:rPr lang="en-US" dirty="0" smtClean="0"/>
              <a:t>       cout</a:t>
            </a:r>
            <a:r>
              <a:rPr lang="en-US" dirty="0"/>
              <a:t>&lt;&lt;"Could not open file\n";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smtClean="0"/>
              <a:t>    else </a:t>
            </a: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  </a:t>
            </a:r>
            <a:r>
              <a:rPr lang="en-US" dirty="0" smtClean="0"/>
              <a:t>             char </a:t>
            </a:r>
            <a:r>
              <a:rPr lang="en-US" dirty="0"/>
              <a:t>x;</a:t>
            </a:r>
          </a:p>
          <a:p>
            <a:pPr>
              <a:defRPr/>
            </a:pPr>
            <a:r>
              <a:rPr lang="en-US" dirty="0"/>
              <a:t>      </a:t>
            </a:r>
            <a:r>
              <a:rPr lang="en-US" dirty="0" smtClean="0"/>
              <a:t>             while </a:t>
            </a:r>
            <a:r>
              <a:rPr lang="en-US" dirty="0"/>
              <a:t>( the_file.get ( x ) )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//the_file.get ( x ) returns false if the end of the file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 smtClean="0"/>
              <a:t>           cout</a:t>
            </a:r>
            <a:r>
              <a:rPr lang="en-US" dirty="0"/>
              <a:t>&lt;&lt; x</a:t>
            </a:r>
            <a:r>
              <a:rPr lang="en-US" dirty="0" smtClean="0"/>
              <a:t>;                          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reached or an error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occurs.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dirty="0"/>
              <a:t>    </a:t>
            </a:r>
            <a:r>
              <a:rPr lang="en-US" dirty="0" smtClean="0"/>
              <a:t>            }</a:t>
            </a:r>
            <a:endParaRPr lang="en-US" dirty="0"/>
          </a:p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        }</a:t>
            </a:r>
            <a:endParaRPr lang="en-US" dirty="0"/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9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002" y="2967335"/>
            <a:ext cx="45759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2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200" dirty="0"/>
              <a:t>t</a:t>
            </a:r>
            <a:r>
              <a:rPr spc="-140" dirty="0"/>
              <a:t>d</a:t>
            </a:r>
            <a:r>
              <a:rPr spc="-1360" dirty="0"/>
              <a:t>…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0" y="3241548"/>
            <a:ext cx="4392167" cy="306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428" y="3236976"/>
            <a:ext cx="4401820" cy="3077210"/>
          </a:xfrm>
          <a:custGeom>
            <a:avLst/>
            <a:gdLst/>
            <a:ahLst/>
            <a:cxnLst/>
            <a:rect l="l" t="t" r="r" b="b"/>
            <a:pathLst>
              <a:path w="4401820" h="3077210">
                <a:moveTo>
                  <a:pt x="0" y="3076956"/>
                </a:moveTo>
                <a:lnTo>
                  <a:pt x="4401312" y="3076956"/>
                </a:lnTo>
                <a:lnTo>
                  <a:pt x="4401312" y="0"/>
                </a:lnTo>
                <a:lnTo>
                  <a:pt x="0" y="0"/>
                </a:lnTo>
                <a:lnTo>
                  <a:pt x="0" y="30769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2892" y="303352"/>
            <a:ext cx="39992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File</a:t>
            </a:r>
            <a:r>
              <a:rPr spc="-285" dirty="0"/>
              <a:t> </a:t>
            </a:r>
            <a:r>
              <a:rPr spc="-15" dirty="0"/>
              <a:t>Input/Output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72" y="1347927"/>
            <a:ext cx="8361680" cy="466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1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Arial"/>
                <a:cs typeface="Arial"/>
              </a:rPr>
              <a:t>Before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35" dirty="0">
                <a:latin typeface="Arial"/>
                <a:cs typeface="Arial"/>
              </a:rPr>
              <a:t>I/O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80" dirty="0">
                <a:latin typeface="Arial"/>
                <a:cs typeface="Arial"/>
              </a:rPr>
              <a:t>performed,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380" dirty="0">
                <a:latin typeface="Arial"/>
                <a:cs typeface="Arial"/>
              </a:rPr>
              <a:t>C++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program 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set </a:t>
            </a:r>
            <a:r>
              <a:rPr sz="3200" spc="-105" dirty="0">
                <a:latin typeface="Arial"/>
                <a:cs typeface="Arial"/>
              </a:rPr>
              <a:t>up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properly.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File </a:t>
            </a:r>
            <a:r>
              <a:rPr sz="3200" spc="-270" dirty="0">
                <a:latin typeface="Arial"/>
                <a:cs typeface="Arial"/>
              </a:rPr>
              <a:t>access </a:t>
            </a:r>
            <a:r>
              <a:rPr sz="3200" spc="-110" dirty="0">
                <a:latin typeface="Arial"/>
                <a:cs typeface="Arial"/>
              </a:rPr>
              <a:t>requires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inclusion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fstream.h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4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Arial"/>
                <a:cs typeface="Arial"/>
              </a:rPr>
              <a:t>Before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5" dirty="0">
                <a:latin typeface="Arial"/>
                <a:cs typeface="Arial"/>
              </a:rPr>
              <a:t>written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35" dirty="0">
                <a:latin typeface="Arial"/>
                <a:cs typeface="Arial"/>
              </a:rPr>
              <a:t>file,  the </a:t>
            </a:r>
            <a:r>
              <a:rPr sz="3200" spc="-15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52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opened.</a:t>
            </a:r>
            <a:endParaRPr sz="3200" dirty="0">
              <a:latin typeface="Arial"/>
              <a:cs typeface="Arial"/>
            </a:endParaRPr>
          </a:p>
          <a:p>
            <a:pPr marL="927100" marR="2185670">
              <a:lnSpc>
                <a:spcPts val="6240"/>
              </a:lnSpc>
              <a:spcBef>
                <a:spcPts val="610"/>
              </a:spcBef>
            </a:pPr>
            <a:r>
              <a:rPr sz="3200" spc="-85" dirty="0">
                <a:latin typeface="Arial"/>
                <a:cs typeface="Arial"/>
              </a:rPr>
              <a:t>ifstream </a:t>
            </a:r>
            <a:r>
              <a:rPr sz="3200" spc="-80" dirty="0">
                <a:latin typeface="Arial"/>
                <a:cs typeface="Arial"/>
              </a:rPr>
              <a:t>inputFile;  </a:t>
            </a:r>
            <a:r>
              <a:rPr sz="3200" spc="-85" dirty="0">
                <a:latin typeface="Arial"/>
                <a:cs typeface="Arial"/>
              </a:rPr>
              <a:t>inputFile.open(“customer.dat”);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635" y="6477914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00" y="55458"/>
            <a:ext cx="6412865" cy="167132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3281045">
              <a:lnSpc>
                <a:spcPct val="100000"/>
              </a:lnSpc>
              <a:spcBef>
                <a:spcPts val="2055"/>
              </a:spcBef>
            </a:pPr>
            <a:r>
              <a:rPr spc="-290" dirty="0"/>
              <a:t>Example</a:t>
            </a:r>
          </a:p>
          <a:p>
            <a:pPr marL="12700" marR="5080">
              <a:lnSpc>
                <a:spcPct val="101000"/>
              </a:lnSpc>
              <a:spcBef>
                <a:spcPts val="869"/>
              </a:spcBef>
            </a:pPr>
            <a:r>
              <a:rPr sz="2000" dirty="0">
                <a:solidFill>
                  <a:srgbClr val="4F81BC"/>
                </a:solidFill>
              </a:rPr>
              <a:t>This program demonstrates the declaration of an</a:t>
            </a:r>
            <a:r>
              <a:rPr sz="2000" spc="-204" dirty="0">
                <a:solidFill>
                  <a:srgbClr val="4F81BC"/>
                </a:solidFill>
              </a:rPr>
              <a:t> </a:t>
            </a:r>
            <a:r>
              <a:rPr sz="2000" dirty="0">
                <a:solidFill>
                  <a:srgbClr val="4F81BC"/>
                </a:solidFill>
              </a:rPr>
              <a:t>fstream  object and the opening of a</a:t>
            </a:r>
            <a:r>
              <a:rPr sz="2000" spc="-114" dirty="0">
                <a:solidFill>
                  <a:srgbClr val="4F81BC"/>
                </a:solidFill>
              </a:rPr>
              <a:t> </a:t>
            </a:r>
            <a:r>
              <a:rPr sz="2000" spc="-5" dirty="0">
                <a:solidFill>
                  <a:srgbClr val="4F81BC"/>
                </a:solidFill>
              </a:rPr>
              <a:t>file.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330200" y="2020570"/>
            <a:ext cx="6040755" cy="3804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#include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&lt;iostream&gt;</a:t>
            </a: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#include</a:t>
            </a:r>
            <a:r>
              <a:rPr sz="1700" spc="-5" dirty="0">
                <a:latin typeface="Arial"/>
                <a:cs typeface="Arial"/>
              </a:rPr>
              <a:t> &lt;fstream&gt;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using namespace </a:t>
            </a:r>
            <a:r>
              <a:rPr sz="1700" spc="-5" dirty="0">
                <a:latin typeface="Arial"/>
                <a:cs typeface="Arial"/>
              </a:rPr>
              <a:t>std;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int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main()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5.	{</a:t>
            </a: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spc="-5" dirty="0">
                <a:latin typeface="Arial"/>
                <a:cs typeface="Arial"/>
              </a:rPr>
              <a:t>fstream </a:t>
            </a:r>
            <a:r>
              <a:rPr sz="1700" dirty="0">
                <a:latin typeface="Arial"/>
                <a:cs typeface="Arial"/>
              </a:rPr>
              <a:t>dataFile; </a:t>
            </a:r>
            <a:r>
              <a:rPr sz="1700" spc="-5" dirty="0">
                <a:latin typeface="Arial"/>
                <a:cs typeface="Arial"/>
              </a:rPr>
              <a:t>// </a:t>
            </a:r>
            <a:r>
              <a:rPr sz="1700" dirty="0">
                <a:latin typeface="Arial"/>
                <a:cs typeface="Arial"/>
              </a:rPr>
              <a:t>Declare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dirty="0">
                <a:latin typeface="Arial"/>
                <a:cs typeface="Arial"/>
              </a:rPr>
              <a:t>stream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object</a:t>
            </a:r>
          </a:p>
          <a:p>
            <a:pPr marL="927100" indent="-914400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char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fileName[81];</a:t>
            </a:r>
          </a:p>
          <a:p>
            <a:pPr marL="927100" indent="-914400">
              <a:lnSpc>
                <a:spcPct val="100000"/>
              </a:lnSpc>
              <a:spcBef>
                <a:spcPts val="8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"Enter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name of a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spc="-10" dirty="0">
                <a:latin typeface="Arial"/>
                <a:cs typeface="Arial"/>
              </a:rPr>
              <a:t>you </a:t>
            </a:r>
            <a:r>
              <a:rPr sz="1700" spc="-5" dirty="0">
                <a:latin typeface="Arial"/>
                <a:cs typeface="Arial"/>
              </a:rPr>
              <a:t>wish to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open\n";</a:t>
            </a:r>
          </a:p>
          <a:p>
            <a:pPr marL="927100" indent="-914400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</a:t>
            </a:r>
            <a:r>
              <a:rPr sz="1700" spc="-5" dirty="0">
                <a:latin typeface="Arial"/>
                <a:cs typeface="Arial"/>
              </a:rPr>
              <a:t>"or create: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";</a:t>
            </a:r>
            <a:endParaRPr sz="17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cin.getline(fileName,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81);</a:t>
            </a:r>
          </a:p>
          <a:p>
            <a:pPr marL="927100" indent="-914400">
              <a:lnSpc>
                <a:spcPct val="100000"/>
              </a:lnSpc>
              <a:spcBef>
                <a:spcPts val="8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dataFile.open(fileName,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ios::out);</a:t>
            </a:r>
            <a:endParaRPr sz="17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"The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dirty="0">
                <a:latin typeface="Arial"/>
                <a:cs typeface="Arial"/>
              </a:rPr>
              <a:t>" &lt;&lt; fileName &lt;&lt; " </a:t>
            </a:r>
            <a:r>
              <a:rPr sz="1700" spc="-5" dirty="0">
                <a:latin typeface="Arial"/>
                <a:cs typeface="Arial"/>
              </a:rPr>
              <a:t>was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opened.\n";</a:t>
            </a:r>
          </a:p>
          <a:p>
            <a:pPr marL="590550" indent="-577850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589915" algn="l"/>
                <a:tab pos="591185" algn="l"/>
              </a:tabLst>
            </a:pPr>
            <a:r>
              <a:rPr sz="1700" dirty="0">
                <a:latin typeface="Arial"/>
                <a:cs typeface="Arial"/>
              </a:rPr>
              <a:t>return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0;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14.	</a:t>
            </a:r>
            <a:r>
              <a:rPr sz="1700" dirty="0">
                <a:latin typeface="Arial"/>
                <a:cs typeface="Arial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3636264" y="5373623"/>
            <a:ext cx="5256530" cy="1224280"/>
          </a:xfrm>
          <a:custGeom>
            <a:avLst/>
            <a:gdLst/>
            <a:ahLst/>
            <a:cxnLst/>
            <a:rect l="l" t="t" r="r" b="b"/>
            <a:pathLst>
              <a:path w="5256530" h="1224279">
                <a:moveTo>
                  <a:pt x="0" y="1223772"/>
                </a:moveTo>
                <a:lnTo>
                  <a:pt x="5256276" y="1223772"/>
                </a:lnTo>
                <a:lnTo>
                  <a:pt x="525627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6264" y="5373623"/>
            <a:ext cx="5256530" cy="1224280"/>
          </a:xfrm>
          <a:custGeom>
            <a:avLst/>
            <a:gdLst/>
            <a:ahLst/>
            <a:cxnLst/>
            <a:rect l="l" t="t" r="r" b="b"/>
            <a:pathLst>
              <a:path w="5256530" h="1224279">
                <a:moveTo>
                  <a:pt x="0" y="1223772"/>
                </a:moveTo>
                <a:lnTo>
                  <a:pt x="5256276" y="1223772"/>
                </a:lnTo>
                <a:lnTo>
                  <a:pt x="525627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15258" y="5297804"/>
            <a:ext cx="440372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  <a:spcBef>
                <a:spcPts val="1370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Enter the name of a file you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wish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9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or create:</a:t>
            </a:r>
            <a:r>
              <a:rPr sz="1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mystuff.dat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The file mystuff.dat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9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opened.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4858" y="303352"/>
            <a:ext cx="65697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Opening </a:t>
            </a:r>
            <a:r>
              <a:rPr spc="-340" dirty="0"/>
              <a:t>a </a:t>
            </a:r>
            <a:r>
              <a:rPr spc="-220" dirty="0"/>
              <a:t>File </a:t>
            </a:r>
            <a:r>
              <a:rPr spc="-65" dirty="0"/>
              <a:t>at</a:t>
            </a:r>
            <a:r>
              <a:rPr spc="-200" dirty="0"/>
              <a:t> </a:t>
            </a:r>
            <a:r>
              <a:rPr spc="-160" dirty="0"/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7635" y="6477914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225" y="1080584"/>
            <a:ext cx="7913370" cy="16319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3200" spc="-100" dirty="0">
                <a:latin typeface="Arial"/>
                <a:cs typeface="Arial"/>
              </a:rPr>
              <a:t>fstream </a:t>
            </a:r>
            <a:r>
              <a:rPr sz="3200" spc="-110" dirty="0">
                <a:latin typeface="Arial"/>
                <a:cs typeface="Arial"/>
              </a:rPr>
              <a:t>dataFile(“names.dat”, </a:t>
            </a:r>
            <a:r>
              <a:rPr sz="3200" spc="-85" dirty="0">
                <a:latin typeface="Arial"/>
                <a:cs typeface="Arial"/>
              </a:rPr>
              <a:t>ios::in </a:t>
            </a:r>
            <a:r>
              <a:rPr sz="3200" spc="645" dirty="0">
                <a:latin typeface="Arial"/>
                <a:cs typeface="Arial"/>
              </a:rPr>
              <a:t>|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ios::out);</a:t>
            </a:r>
            <a:endParaRPr sz="3200" dirty="0">
              <a:latin typeface="Arial"/>
              <a:cs typeface="Arial"/>
            </a:endParaRPr>
          </a:p>
          <a:p>
            <a:pPr marL="254000">
              <a:lnSpc>
                <a:spcPts val="2630"/>
              </a:lnSpc>
              <a:spcBef>
                <a:spcPts val="1440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demonstrates the opening of a file at</a:t>
            </a:r>
            <a:r>
              <a:rPr sz="2200" spc="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endParaRPr sz="2200" dirty="0">
              <a:latin typeface="Arial"/>
              <a:cs typeface="Arial"/>
            </a:endParaRPr>
          </a:p>
          <a:p>
            <a:pPr marL="254000">
              <a:lnSpc>
                <a:spcPts val="2630"/>
              </a:lnSpc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time the </a:t>
            </a:r>
            <a:r>
              <a:rPr sz="2200" dirty="0">
                <a:solidFill>
                  <a:srgbClr val="4F81BC"/>
                </a:solidFill>
                <a:latin typeface="Arial"/>
                <a:cs typeface="Arial"/>
              </a:rPr>
              <a:t>file stream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object is</a:t>
            </a:r>
            <a:r>
              <a:rPr sz="2200" spc="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declared.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932" y="3015233"/>
            <a:ext cx="6738620" cy="3015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using </a:t>
            </a:r>
            <a:r>
              <a:rPr sz="2200" spc="-5" dirty="0">
                <a:latin typeface="Arial"/>
                <a:cs typeface="Arial"/>
              </a:rPr>
              <a:t>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12700" marR="5097145">
              <a:lnSpc>
                <a:spcPts val="2620"/>
              </a:lnSpc>
              <a:spcBef>
                <a:spcPts val="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  5.	{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buAutoNum type="arabicPeriod" startAt="6"/>
              <a:tabLst>
                <a:tab pos="926465" algn="l"/>
                <a:tab pos="927100" algn="l"/>
              </a:tabLst>
            </a:pPr>
            <a:r>
              <a:rPr sz="2200" dirty="0">
                <a:latin typeface="Arial"/>
                <a:cs typeface="Arial"/>
              </a:rPr>
              <a:t>fstream dataFile("names.dat", ios::in </a:t>
            </a:r>
            <a:r>
              <a:rPr sz="2200" spc="-5" dirty="0">
                <a:latin typeface="Arial"/>
                <a:cs typeface="Arial"/>
              </a:rPr>
              <a:t>|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ios::out);</a:t>
            </a:r>
          </a:p>
          <a:p>
            <a:pPr marL="12700">
              <a:lnSpc>
                <a:spcPts val="2610"/>
              </a:lnSpc>
              <a:buAutoNum type="arabicPeriod" startAt="6"/>
              <a:tabLst>
                <a:tab pos="926465" algn="l"/>
                <a:tab pos="927100" algn="l"/>
              </a:tabLst>
            </a:pPr>
            <a:r>
              <a:rPr sz="2200" dirty="0">
                <a:latin typeface="Arial"/>
                <a:cs typeface="Arial"/>
              </a:rPr>
              <a:t>cout &lt;&lt; "The file names.dat </a:t>
            </a:r>
            <a:r>
              <a:rPr sz="2200" spc="-5" dirty="0">
                <a:latin typeface="Arial"/>
                <a:cs typeface="Arial"/>
              </a:rPr>
              <a:t>was opened.\n";</a:t>
            </a:r>
            <a:endParaRPr sz="2200" dirty="0">
              <a:latin typeface="Arial"/>
              <a:cs typeface="Arial"/>
            </a:endParaRPr>
          </a:p>
          <a:p>
            <a:pPr marL="12700" marR="4760595">
              <a:lnSpc>
                <a:spcPts val="2620"/>
              </a:lnSpc>
              <a:spcBef>
                <a:spcPts val="95"/>
              </a:spcBef>
              <a:buAutoNum type="arabicPeriod" startAt="6"/>
              <a:tabLst>
                <a:tab pos="469265" algn="l"/>
                <a:tab pos="926465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  9.	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6264" y="5733288"/>
            <a:ext cx="5148580" cy="864235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file names.dat was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opened.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303352"/>
            <a:ext cx="5229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Testing </a:t>
            </a:r>
            <a:r>
              <a:rPr spc="-15" dirty="0"/>
              <a:t>for </a:t>
            </a:r>
            <a:r>
              <a:rPr spc="-260" dirty="0"/>
              <a:t>Open</a:t>
            </a:r>
            <a:r>
              <a:rPr spc="-490" dirty="0"/>
              <a:t> </a:t>
            </a:r>
            <a:r>
              <a:rPr spc="-225" dirty="0"/>
              <a:t>Errors</a:t>
            </a:r>
          </a:p>
        </p:txBody>
      </p:sp>
      <p:sp>
        <p:nvSpPr>
          <p:cNvPr id="4" name="object 4"/>
          <p:cNvSpPr/>
          <p:nvPr/>
        </p:nvSpPr>
        <p:spPr>
          <a:xfrm>
            <a:off x="1205483" y="4110228"/>
            <a:ext cx="6733540" cy="1766570"/>
          </a:xfrm>
          <a:custGeom>
            <a:avLst/>
            <a:gdLst/>
            <a:ahLst/>
            <a:cxnLst/>
            <a:rect l="l" t="t" r="r" b="b"/>
            <a:pathLst>
              <a:path w="6733540" h="1766570">
                <a:moveTo>
                  <a:pt x="0" y="1766316"/>
                </a:moveTo>
                <a:lnTo>
                  <a:pt x="6733032" y="1766316"/>
                </a:lnTo>
                <a:lnTo>
                  <a:pt x="6733032" y="0"/>
                </a:lnTo>
                <a:lnTo>
                  <a:pt x="0" y="0"/>
                </a:lnTo>
                <a:lnTo>
                  <a:pt x="0" y="1766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9502" y="5289600"/>
            <a:ext cx="14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5483" y="1734311"/>
            <a:ext cx="6733540" cy="1766570"/>
          </a:xfrm>
          <a:custGeom>
            <a:avLst/>
            <a:gdLst/>
            <a:ahLst/>
            <a:cxnLst/>
            <a:rect l="l" t="t" r="r" b="b"/>
            <a:pathLst>
              <a:path w="6733540" h="1766570">
                <a:moveTo>
                  <a:pt x="0" y="1766316"/>
                </a:moveTo>
                <a:lnTo>
                  <a:pt x="6733032" y="1766316"/>
                </a:lnTo>
                <a:lnTo>
                  <a:pt x="6733032" y="0"/>
                </a:lnTo>
                <a:lnTo>
                  <a:pt x="0" y="0"/>
                </a:lnTo>
                <a:lnTo>
                  <a:pt x="0" y="1766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7813" y="1645509"/>
            <a:ext cx="5535295" cy="4157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1125">
              <a:lnSpc>
                <a:spcPct val="120000"/>
              </a:lnSpc>
              <a:spcBef>
                <a:spcPts val="95"/>
              </a:spcBef>
            </a:pPr>
            <a:r>
              <a:rPr sz="3200" spc="-100" dirty="0">
                <a:latin typeface="Arial"/>
                <a:cs typeface="Arial"/>
              </a:rPr>
              <a:t>dataFile.open(“cust.dat”,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ios::in); 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(!dataFile)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  <a:tabLst>
                <a:tab pos="405130" algn="l"/>
              </a:tabLst>
            </a:pPr>
            <a:r>
              <a:rPr sz="3200" spc="-65" dirty="0">
                <a:latin typeface="Arial"/>
                <a:cs typeface="Arial"/>
              </a:rPr>
              <a:t>{	</a:t>
            </a:r>
            <a:r>
              <a:rPr sz="3200" spc="-75" dirty="0">
                <a:latin typeface="Arial"/>
                <a:cs typeface="Arial"/>
              </a:rPr>
              <a:t>cout </a:t>
            </a:r>
            <a:r>
              <a:rPr sz="3200" spc="-280" dirty="0">
                <a:latin typeface="Arial"/>
                <a:cs typeface="Arial"/>
              </a:rPr>
              <a:t>&lt;&lt; </a:t>
            </a:r>
            <a:r>
              <a:rPr sz="3200" spc="-55" dirty="0">
                <a:latin typeface="Arial"/>
                <a:cs typeface="Arial"/>
              </a:rPr>
              <a:t>“Error </a:t>
            </a:r>
            <a:r>
              <a:rPr sz="3200" spc="-125" dirty="0">
                <a:latin typeface="Arial"/>
                <a:cs typeface="Arial"/>
              </a:rPr>
              <a:t>opening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file.\n”;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250" dirty="0">
              <a:latin typeface="Times New Roman"/>
              <a:cs typeface="Times New Roman"/>
            </a:endParaRPr>
          </a:p>
          <a:p>
            <a:pPr marR="111125">
              <a:lnSpc>
                <a:spcPct val="120000"/>
              </a:lnSpc>
            </a:pPr>
            <a:r>
              <a:rPr sz="3200" spc="-100" dirty="0">
                <a:latin typeface="Arial"/>
                <a:cs typeface="Arial"/>
              </a:rPr>
              <a:t>dataFile.open(“cust.dat”,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ios::in); 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(dataFile.fail())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  <a:tabLst>
                <a:tab pos="405130" algn="l"/>
              </a:tabLst>
            </a:pPr>
            <a:r>
              <a:rPr sz="3200" spc="-65" dirty="0">
                <a:latin typeface="Arial"/>
                <a:cs typeface="Arial"/>
              </a:rPr>
              <a:t>{	</a:t>
            </a:r>
            <a:r>
              <a:rPr sz="3200" spc="-75" dirty="0">
                <a:latin typeface="Arial"/>
                <a:cs typeface="Arial"/>
              </a:rPr>
              <a:t>cout </a:t>
            </a:r>
            <a:r>
              <a:rPr sz="3200" spc="-280" dirty="0">
                <a:latin typeface="Arial"/>
                <a:cs typeface="Arial"/>
              </a:rPr>
              <a:t>&lt;&lt; </a:t>
            </a:r>
            <a:r>
              <a:rPr sz="3200" spc="-55" dirty="0">
                <a:latin typeface="Arial"/>
                <a:cs typeface="Arial"/>
              </a:rPr>
              <a:t>“Error </a:t>
            </a:r>
            <a:r>
              <a:rPr sz="3200" spc="-125" dirty="0">
                <a:latin typeface="Arial"/>
                <a:cs typeface="Arial"/>
              </a:rPr>
              <a:t>opening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file.\n”;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9502" y="2912745"/>
            <a:ext cx="140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3106</Words>
  <Application>Microsoft Office PowerPoint</Application>
  <PresentationFormat>On-screen Show (4:3)</PresentationFormat>
  <Paragraphs>615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Noto Sans Mono CJK JP Regular</vt:lpstr>
      <vt:lpstr>Times New Roman</vt:lpstr>
      <vt:lpstr>Trebuchet MS</vt:lpstr>
      <vt:lpstr>Wingdings</vt:lpstr>
      <vt:lpstr>Office Theme</vt:lpstr>
      <vt:lpstr>C++ files and streams</vt:lpstr>
      <vt:lpstr>Introduction</vt:lpstr>
      <vt:lpstr>Files</vt:lpstr>
      <vt:lpstr>Process of Using a File</vt:lpstr>
      <vt:lpstr>Contd…</vt:lpstr>
      <vt:lpstr>File Input/Output</vt:lpstr>
      <vt:lpstr>Example This program demonstrates the declaration of an fstream  object and the opening of a file.</vt:lpstr>
      <vt:lpstr>Opening a File at Declaration</vt:lpstr>
      <vt:lpstr>Testing for Open Errors</vt:lpstr>
      <vt:lpstr>Closing a File</vt:lpstr>
      <vt:lpstr>File Default Open Modes</vt:lpstr>
      <vt:lpstr>File Mode Flags</vt:lpstr>
      <vt:lpstr>Write on file</vt:lpstr>
      <vt:lpstr>Example This program uses the &lt;&lt; operator to write information to a file.</vt:lpstr>
      <vt:lpstr>Example</vt:lpstr>
      <vt:lpstr>Read from file</vt:lpstr>
      <vt:lpstr>Example</vt:lpstr>
      <vt:lpstr>Detecting the End of a File</vt:lpstr>
      <vt:lpstr>Example</vt:lpstr>
      <vt:lpstr>Example</vt:lpstr>
      <vt:lpstr>Member Functions for Reading and  Writing Files</vt:lpstr>
      <vt:lpstr>The getline Member Function</vt:lpstr>
      <vt:lpstr>Example</vt:lpstr>
      <vt:lpstr>The get Member Function</vt:lpstr>
      <vt:lpstr>More get() Functions</vt:lpstr>
      <vt:lpstr>The put Member Function</vt:lpstr>
      <vt:lpstr>The ignore() Function</vt:lpstr>
      <vt:lpstr>Example</vt:lpstr>
      <vt:lpstr>flush()</vt:lpstr>
      <vt:lpstr>Unformatted I/O with read and write</vt:lpstr>
      <vt:lpstr>File pointers to read/write from  binary files</vt:lpstr>
      <vt:lpstr>Example</vt:lpstr>
      <vt:lpstr>Random Access Files</vt:lpstr>
      <vt:lpstr>Mode Flags</vt:lpstr>
      <vt:lpstr>Contd…</vt:lpstr>
      <vt:lpstr>File position pointers</vt:lpstr>
      <vt:lpstr>Continued…</vt:lpstr>
      <vt:lpstr>Example</vt:lpstr>
      <vt:lpstr>Command Line Arguments</vt:lpstr>
      <vt:lpstr>An example program </vt:lpstr>
      <vt:lpstr>Command Line Arguments Conventional rules:</vt:lpstr>
      <vt:lpstr>Command Line Arguments Conventional rules:</vt:lpstr>
      <vt:lpstr>Command Line Arguments use:</vt:lpstr>
      <vt:lpstr>Command Line Arguments use:</vt:lpstr>
      <vt:lpstr>PowerPoint Presentation</vt:lpstr>
    </vt:vector>
  </TitlesOfParts>
  <Company>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subject>UTA018</dc:subject>
  <dc:creator>hp</dc:creator>
  <cp:lastModifiedBy>Suraj Sudhanshu</cp:lastModifiedBy>
  <cp:revision>02</cp:revision>
  <dcterms:created xsi:type="dcterms:W3CDTF">2019-03-26T04:01:44Z</dcterms:created>
  <dcterms:modified xsi:type="dcterms:W3CDTF">2019-03-28T17:04:34Z</dcterms:modified>
  <cp:category>Lecture Slide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2019-03-26T00:00:00Z</vt:filetime>
  </property>
</Properties>
</file>