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64" r:id="rId3"/>
    <p:sldId id="263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7" r:id="rId19"/>
    <p:sldId id="28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6" r:id="rId33"/>
    <p:sldId id="294" r:id="rId34"/>
    <p:sldId id="295" r:id="rId35"/>
    <p:sldId id="284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0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70F5E-D67C-453A-91B4-CD28FD0EA001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79746-C892-4754-AE1E-3995638A7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8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7200" b="1" dirty="0" smtClean="0"/>
              <a:t>Week 3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Image result for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05200"/>
            <a:ext cx="25908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8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dirty="0" smtClean="0"/>
              <a:t>Defined elsewhere in the program like a normal C++ function.</a:t>
            </a:r>
          </a:p>
          <a:p>
            <a:pPr algn="just">
              <a:spcBef>
                <a:spcPts val="600"/>
              </a:spcBef>
            </a:pPr>
            <a:r>
              <a:rPr lang="en-US" dirty="0" smtClean="0"/>
              <a:t>Can be a simple function or a member function of some other class</a:t>
            </a:r>
            <a:r>
              <a:rPr lang="en-US" dirty="0" smtClean="0"/>
              <a:t>.</a:t>
            </a:r>
            <a:endParaRPr lang="en-US" dirty="0" smtClean="0"/>
          </a:p>
          <a:p>
            <a:pPr algn="just">
              <a:spcBef>
                <a:spcPts val="600"/>
              </a:spcBef>
            </a:pPr>
            <a:r>
              <a:rPr lang="en-US" dirty="0" smtClean="0"/>
              <a:t>Usually</a:t>
            </a:r>
            <a:r>
              <a:rPr lang="en-US" dirty="0" smtClean="0"/>
              <a:t>, it has the objects as arguments.</a:t>
            </a:r>
          </a:p>
          <a:p>
            <a:pPr algn="just">
              <a:spcBef>
                <a:spcPts val="600"/>
              </a:spcBef>
            </a:pPr>
            <a:r>
              <a:rPr lang="en-US" dirty="0" smtClean="0"/>
              <a:t>Best suited in operator overloading.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8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2941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#include &lt;</a:t>
            </a:r>
            <a:r>
              <a:rPr lang="en-GB" b="1" dirty="0" err="1" smtClean="0"/>
              <a:t>iostream</a:t>
            </a:r>
            <a:r>
              <a:rPr lang="en-GB" b="1" dirty="0" smtClean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using namespace std;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class </a:t>
            </a:r>
            <a:r>
              <a:rPr lang="en-GB" b="1" dirty="0" err="1" smtClean="0"/>
              <a:t>myclass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{	</a:t>
            </a:r>
            <a:r>
              <a:rPr lang="en-GB" b="1" dirty="0" err="1" smtClean="0"/>
              <a:t>int</a:t>
            </a:r>
            <a:r>
              <a:rPr lang="en-GB" b="1" dirty="0" smtClean="0"/>
              <a:t> a, b;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    public: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	friend </a:t>
            </a:r>
            <a:r>
              <a:rPr lang="en-GB" b="1" dirty="0" err="1" smtClean="0"/>
              <a:t>int</a:t>
            </a:r>
            <a:r>
              <a:rPr lang="en-GB" b="1" dirty="0" smtClean="0"/>
              <a:t> sum(</a:t>
            </a:r>
            <a:r>
              <a:rPr lang="en-GB" b="1" dirty="0" err="1" smtClean="0"/>
              <a:t>myclass</a:t>
            </a:r>
            <a:r>
              <a:rPr lang="en-GB" b="1" dirty="0" smtClean="0"/>
              <a:t> x);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	void </a:t>
            </a:r>
            <a:r>
              <a:rPr lang="en-GB" b="1" dirty="0" err="1" smtClean="0"/>
              <a:t>set_ab</a:t>
            </a:r>
            <a:r>
              <a:rPr lang="en-GB" b="1" dirty="0" smtClean="0"/>
              <a:t>(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 err="1" smtClean="0"/>
              <a:t>i</a:t>
            </a:r>
            <a:r>
              <a:rPr lang="en-GB" b="1" dirty="0" smtClean="0"/>
              <a:t>, </a:t>
            </a:r>
            <a:r>
              <a:rPr lang="en-GB" b="1" dirty="0" err="1" smtClean="0"/>
              <a:t>int</a:t>
            </a:r>
            <a:r>
              <a:rPr lang="en-GB" b="1" dirty="0" smtClean="0"/>
              <a:t> j);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};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void </a:t>
            </a:r>
            <a:r>
              <a:rPr lang="en-GB" b="1" dirty="0" err="1" smtClean="0"/>
              <a:t>myclass</a:t>
            </a:r>
            <a:r>
              <a:rPr lang="en-GB" b="1" dirty="0" smtClean="0"/>
              <a:t>::</a:t>
            </a:r>
            <a:r>
              <a:rPr lang="en-GB" b="1" dirty="0" err="1" smtClean="0"/>
              <a:t>set_ab</a:t>
            </a:r>
            <a:r>
              <a:rPr lang="en-GB" b="1" dirty="0" smtClean="0"/>
              <a:t>(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 err="1" smtClean="0"/>
              <a:t>i</a:t>
            </a:r>
            <a:r>
              <a:rPr lang="en-GB" b="1" dirty="0" smtClean="0"/>
              <a:t>, </a:t>
            </a:r>
            <a:r>
              <a:rPr lang="en-GB" b="1" dirty="0" err="1" smtClean="0"/>
              <a:t>int</a:t>
            </a:r>
            <a:r>
              <a:rPr lang="en-GB" b="1" dirty="0" smtClean="0"/>
              <a:t> j)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{	a = </a:t>
            </a:r>
            <a:r>
              <a:rPr lang="en-GB" b="1" dirty="0" err="1" smtClean="0"/>
              <a:t>i</a:t>
            </a:r>
            <a:r>
              <a:rPr lang="en-GB" b="1" dirty="0" smtClean="0"/>
              <a:t>;	b = j;	}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err="1" smtClean="0"/>
              <a:t>int</a:t>
            </a:r>
            <a:r>
              <a:rPr lang="en-GB" b="1" dirty="0" smtClean="0"/>
              <a:t> sum(</a:t>
            </a:r>
            <a:r>
              <a:rPr lang="en-GB" b="1" dirty="0" err="1" smtClean="0"/>
              <a:t>myclass</a:t>
            </a:r>
            <a:r>
              <a:rPr lang="en-GB" b="1" dirty="0" smtClean="0"/>
              <a:t> x)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{	return </a:t>
            </a:r>
            <a:r>
              <a:rPr lang="en-GB" b="1" dirty="0" err="1" smtClean="0"/>
              <a:t>x.a</a:t>
            </a:r>
            <a:r>
              <a:rPr lang="en-GB" b="1" dirty="0" smtClean="0"/>
              <a:t> + </a:t>
            </a:r>
            <a:r>
              <a:rPr lang="en-GB" b="1" dirty="0" err="1" smtClean="0"/>
              <a:t>x.b</a:t>
            </a:r>
            <a:r>
              <a:rPr lang="en-GB" b="1" dirty="0" smtClean="0"/>
              <a:t>;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508456" y="1196752"/>
            <a:ext cx="3168000" cy="2323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80000"/>
              </a:lnSpc>
              <a:spcBef>
                <a:spcPct val="20000"/>
              </a:spcBef>
              <a:buFont typeface="+mj-lt"/>
              <a:buAutoNum type="arabicPeriod" startAt="13"/>
            </a:pPr>
            <a:r>
              <a:rPr lang="en-GB" sz="2500" b="1" dirty="0" err="1" smtClean="0"/>
              <a:t>int</a:t>
            </a:r>
            <a:r>
              <a:rPr lang="en-GB" sz="2500" b="1" dirty="0" smtClean="0"/>
              <a:t> main()</a:t>
            </a:r>
          </a:p>
          <a:p>
            <a:pPr marL="514350" indent="-514350">
              <a:lnSpc>
                <a:spcPct val="80000"/>
              </a:lnSpc>
              <a:spcBef>
                <a:spcPct val="20000"/>
              </a:spcBef>
              <a:buFont typeface="+mj-lt"/>
              <a:buAutoNum type="arabicPeriod" startAt="13"/>
            </a:pPr>
            <a:r>
              <a:rPr lang="en-GB" sz="2500" b="1" dirty="0" smtClean="0"/>
              <a:t>{	</a:t>
            </a:r>
            <a:r>
              <a:rPr lang="en-GB" sz="2500" b="1" dirty="0" err="1" smtClean="0"/>
              <a:t>myclass</a:t>
            </a:r>
            <a:r>
              <a:rPr lang="en-GB" sz="2500" b="1" dirty="0" smtClean="0"/>
              <a:t> n;</a:t>
            </a:r>
          </a:p>
          <a:p>
            <a:pPr marL="514350" indent="-514350">
              <a:lnSpc>
                <a:spcPct val="80000"/>
              </a:lnSpc>
              <a:spcBef>
                <a:spcPct val="20000"/>
              </a:spcBef>
              <a:buFont typeface="+mj-lt"/>
              <a:buAutoNum type="arabicPeriod" startAt="13"/>
            </a:pPr>
            <a:r>
              <a:rPr lang="en-GB" sz="2500" b="1" dirty="0" smtClean="0"/>
              <a:t>	</a:t>
            </a:r>
            <a:r>
              <a:rPr lang="en-GB" sz="2500" b="1" dirty="0" err="1" smtClean="0"/>
              <a:t>n.set_ab</a:t>
            </a:r>
            <a:r>
              <a:rPr lang="en-GB" sz="2500" b="1" dirty="0" smtClean="0"/>
              <a:t>(3, 4);</a:t>
            </a:r>
          </a:p>
          <a:p>
            <a:pPr marL="514350" indent="-514350">
              <a:lnSpc>
                <a:spcPct val="80000"/>
              </a:lnSpc>
              <a:spcBef>
                <a:spcPct val="20000"/>
              </a:spcBef>
              <a:buFont typeface="+mj-lt"/>
              <a:buAutoNum type="arabicPeriod" startAt="13"/>
            </a:pPr>
            <a:r>
              <a:rPr lang="en-GB" sz="2500" b="1" dirty="0" smtClean="0"/>
              <a:t>	</a:t>
            </a:r>
            <a:r>
              <a:rPr lang="en-GB" sz="2500" b="1" dirty="0" err="1" smtClean="0"/>
              <a:t>cout</a:t>
            </a:r>
            <a:r>
              <a:rPr lang="en-GB" sz="2500" b="1" dirty="0" smtClean="0"/>
              <a:t> &lt;&lt; sum(n);</a:t>
            </a:r>
          </a:p>
          <a:p>
            <a:pPr marL="514350" indent="-514350">
              <a:lnSpc>
                <a:spcPct val="80000"/>
              </a:lnSpc>
              <a:spcBef>
                <a:spcPct val="20000"/>
              </a:spcBef>
              <a:buFont typeface="+mj-lt"/>
              <a:buAutoNum type="arabicPeriod" startAt="13"/>
            </a:pPr>
            <a:r>
              <a:rPr lang="en-GB" sz="2500" b="1" dirty="0" smtClean="0"/>
              <a:t>	return 0;</a:t>
            </a:r>
          </a:p>
          <a:p>
            <a:pPr marL="514350" indent="-514350">
              <a:lnSpc>
                <a:spcPct val="80000"/>
              </a:lnSpc>
              <a:spcBef>
                <a:spcPct val="20000"/>
              </a:spcBef>
              <a:buFont typeface="+mj-lt"/>
              <a:buAutoNum type="arabicPeriod" startAt="13"/>
            </a:pPr>
            <a:r>
              <a:rPr lang="en-GB" sz="2500" b="1" dirty="0" smtClean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2160" y="4849996"/>
            <a:ext cx="15840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2800" dirty="0" smtClean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89248" y="4279478"/>
            <a:ext cx="12298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4644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Friend of more than one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29411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#include &lt;</a:t>
            </a:r>
            <a:r>
              <a:rPr lang="en-US" sz="2100" b="1" dirty="0" err="1" smtClean="0"/>
              <a:t>iostream</a:t>
            </a:r>
            <a:r>
              <a:rPr lang="en-US" sz="2100" b="1" dirty="0" smtClean="0"/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using namespace std;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const 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IDLE = 0;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const 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INUSE = 1;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class C2; // forward declaration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class C1 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	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status;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    public: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	void </a:t>
            </a:r>
            <a:r>
              <a:rPr lang="en-US" sz="2100" b="1" dirty="0" err="1" smtClean="0"/>
              <a:t>set_status</a:t>
            </a:r>
            <a:r>
              <a:rPr lang="en-US" sz="2100" b="1" dirty="0" smtClean="0"/>
              <a:t>(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state);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	friend 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idle(C1 a, C2 b);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};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class C2 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	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status;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    public: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	void </a:t>
            </a:r>
            <a:r>
              <a:rPr lang="en-US" sz="2100" b="1" dirty="0" err="1" smtClean="0"/>
              <a:t>set_status</a:t>
            </a:r>
            <a:r>
              <a:rPr lang="en-US" sz="2100" b="1" dirty="0" smtClean="0"/>
              <a:t>(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state);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	friend 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idle(C1 a, C2 b);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Thapar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860032" y="1196752"/>
            <a:ext cx="3960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void C1::</a:t>
            </a:r>
            <a:r>
              <a:rPr lang="en-US" sz="2100" b="1" dirty="0" err="1" smtClean="0"/>
              <a:t>set_status</a:t>
            </a:r>
            <a:r>
              <a:rPr lang="en-US" sz="2100" b="1" dirty="0" smtClean="0"/>
              <a:t>(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state)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{	status = state;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void C2::</a:t>
            </a:r>
            <a:r>
              <a:rPr lang="en-US" sz="2100" b="1" dirty="0" err="1" smtClean="0"/>
              <a:t>set_status</a:t>
            </a:r>
            <a:r>
              <a:rPr lang="en-US" sz="2100" b="1" dirty="0" smtClean="0"/>
              <a:t>(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state)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{	status = state;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err="1" smtClean="0"/>
              <a:t>int</a:t>
            </a:r>
            <a:r>
              <a:rPr lang="en-US" sz="2100" b="1" dirty="0" smtClean="0"/>
              <a:t> idle(C1 a, C2 b)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{	if(</a:t>
            </a:r>
            <a:r>
              <a:rPr lang="en-US" sz="2100" b="1" dirty="0" err="1" smtClean="0"/>
              <a:t>a.status</a:t>
            </a:r>
            <a:r>
              <a:rPr lang="en-US" sz="2100" b="1" dirty="0" smtClean="0"/>
              <a:t> || </a:t>
            </a:r>
            <a:r>
              <a:rPr lang="en-US" sz="2100" b="1" dirty="0" err="1" smtClean="0"/>
              <a:t>b.status</a:t>
            </a:r>
            <a:r>
              <a:rPr lang="en-US" sz="2100" b="1" dirty="0" smtClean="0"/>
              <a:t>)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 		return 0;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	else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 		return 1;	}</a:t>
            </a:r>
          </a:p>
        </p:txBody>
      </p:sp>
    </p:spTree>
    <p:extLst>
      <p:ext uri="{BB962C8B-B14F-4D97-AF65-F5344CB8AC3E}">
        <p14:creationId xmlns:p14="http://schemas.microsoft.com/office/powerpoint/2010/main" val="19469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Contd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err="1" smtClean="0"/>
              <a:t>int</a:t>
            </a:r>
            <a:r>
              <a:rPr lang="en-US" sz="2200" b="1" dirty="0" smtClean="0"/>
              <a:t> main()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{	C1 x;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	C2 y;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x.set_status</a:t>
            </a:r>
            <a:r>
              <a:rPr lang="en-US" sz="2200" b="1" dirty="0" smtClean="0"/>
              <a:t>(IDLE);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y.set_status</a:t>
            </a:r>
            <a:r>
              <a:rPr lang="en-US" sz="2200" b="1" dirty="0" smtClean="0"/>
              <a:t>(IDLE);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	if(idle(x, y))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 		</a:t>
            </a:r>
            <a:r>
              <a:rPr lang="en-US" sz="2200" b="1" dirty="0" err="1" smtClean="0"/>
              <a:t>cout</a:t>
            </a:r>
            <a:r>
              <a:rPr lang="en-US" sz="2200" b="1" dirty="0" smtClean="0"/>
              <a:t> &lt;&lt; "Screen can be used.\n";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	else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 		</a:t>
            </a:r>
            <a:r>
              <a:rPr lang="en-US" sz="2200" b="1" dirty="0" err="1" smtClean="0"/>
              <a:t>cout</a:t>
            </a:r>
            <a:r>
              <a:rPr lang="en-US" sz="2200" b="1" dirty="0" smtClean="0"/>
              <a:t> &lt;&lt; "In use.\n";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x.set_status</a:t>
            </a:r>
            <a:r>
              <a:rPr lang="en-US" sz="2200" b="1" dirty="0" smtClean="0"/>
              <a:t>(INUSE);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	if(idle(x, y))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 		</a:t>
            </a:r>
            <a:r>
              <a:rPr lang="en-US" sz="2200" b="1" dirty="0" err="1" smtClean="0"/>
              <a:t>cout</a:t>
            </a:r>
            <a:r>
              <a:rPr lang="en-US" sz="2200" b="1" dirty="0" smtClean="0"/>
              <a:t> &lt;&lt; "Screen can be used.\n";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	else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 		</a:t>
            </a:r>
            <a:r>
              <a:rPr lang="en-US" sz="2200" b="1" dirty="0" err="1" smtClean="0"/>
              <a:t>cout</a:t>
            </a:r>
            <a:r>
              <a:rPr lang="en-US" sz="2200" b="1" dirty="0" smtClean="0"/>
              <a:t> &lt;&lt; "In use.\n";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	return 0;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7"/>
            </a:pPr>
            <a:r>
              <a:rPr lang="en-US" sz="2200" b="1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0126-4DCA-46A1-B358-A6CC677DCBC1}" type="datetime1">
              <a:rPr lang="en-US" smtClean="0"/>
              <a:pPr/>
              <a:t>1/17/2019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688464" y="1897668"/>
            <a:ext cx="30600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 smtClean="0"/>
              <a:t>Screen can be used.</a:t>
            </a:r>
          </a:p>
          <a:p>
            <a:r>
              <a:rPr lang="en-GB" sz="2800" dirty="0" smtClean="0"/>
              <a:t>In use</a:t>
            </a:r>
            <a:r>
              <a:rPr lang="en-GB" sz="2800" dirty="0" smtClean="0">
                <a:solidFill>
                  <a:schemeClr val="bg1"/>
                </a:solidFill>
              </a:rPr>
              <a:t>.</a:t>
            </a:r>
            <a:endParaRPr lang="en-IN" sz="28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8464" y="1327150"/>
            <a:ext cx="12298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750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Class member as a friend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29411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#include &lt;</a:t>
            </a:r>
            <a:r>
              <a:rPr lang="en-US" sz="2100" b="1" dirty="0" err="1" smtClean="0"/>
              <a:t>iostream</a:t>
            </a:r>
            <a:r>
              <a:rPr lang="en-US" sz="2100" b="1" dirty="0" smtClean="0"/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using namespace std;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const 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IDLE = 0;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const 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INUSE = 1;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class C2; // forward declaration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class C1 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	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status;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    public: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	void </a:t>
            </a:r>
            <a:r>
              <a:rPr lang="en-US" sz="2100" b="1" dirty="0" err="1" smtClean="0"/>
              <a:t>set_status</a:t>
            </a:r>
            <a:r>
              <a:rPr lang="en-US" sz="2100" b="1" dirty="0" smtClean="0"/>
              <a:t>(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state);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	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idle(C2 b);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};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class C2 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	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status;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    public: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	void </a:t>
            </a:r>
            <a:r>
              <a:rPr lang="en-US" sz="2100" b="1" dirty="0" err="1" smtClean="0"/>
              <a:t>set_status</a:t>
            </a:r>
            <a:r>
              <a:rPr lang="en-US" sz="2100" b="1" dirty="0" smtClean="0"/>
              <a:t>(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state);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	friend 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C1::idle(C2 b);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 smtClean="0"/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Thapar University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UTA007 - Computer Programming 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860032" y="1196752"/>
            <a:ext cx="3960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void C1::</a:t>
            </a:r>
            <a:r>
              <a:rPr lang="en-US" sz="2100" b="1" dirty="0" err="1" smtClean="0"/>
              <a:t>set_status</a:t>
            </a:r>
            <a:r>
              <a:rPr lang="en-US" sz="2100" b="1" dirty="0" smtClean="0"/>
              <a:t>(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state)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{	status = state;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void C2::</a:t>
            </a:r>
            <a:r>
              <a:rPr lang="en-US" sz="2100" b="1" dirty="0" err="1" smtClean="0"/>
              <a:t>set_status</a:t>
            </a:r>
            <a:r>
              <a:rPr lang="en-US" sz="2100" b="1" dirty="0" smtClean="0"/>
              <a:t>(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state)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{	status = state;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err="1" smtClean="0"/>
              <a:t>int</a:t>
            </a:r>
            <a:r>
              <a:rPr lang="en-US" sz="2100" b="1" dirty="0" smtClean="0"/>
              <a:t> C1::idle(C2 b)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{	if(status || </a:t>
            </a:r>
            <a:r>
              <a:rPr lang="en-US" sz="2100" b="1" dirty="0" err="1" smtClean="0"/>
              <a:t>b.status</a:t>
            </a:r>
            <a:r>
              <a:rPr lang="en-US" sz="2100" b="1" dirty="0" smtClean="0"/>
              <a:t>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 		return 0;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	else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8"/>
            </a:pPr>
            <a:r>
              <a:rPr lang="en-US" sz="2100" b="1" dirty="0" smtClean="0"/>
              <a:t> 		return 1;	}</a:t>
            </a:r>
          </a:p>
        </p:txBody>
      </p:sp>
    </p:spTree>
    <p:extLst>
      <p:ext uri="{BB962C8B-B14F-4D97-AF65-F5344CB8AC3E}">
        <p14:creationId xmlns:p14="http://schemas.microsoft.com/office/powerpoint/2010/main" val="5882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Contd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err="1" smtClean="0"/>
              <a:t>int</a:t>
            </a:r>
            <a:r>
              <a:rPr lang="en-GB" sz="2000" b="1" dirty="0" smtClean="0"/>
              <a:t> main()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{	C1 x;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	C2 y;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	</a:t>
            </a:r>
            <a:r>
              <a:rPr lang="en-GB" sz="2000" b="1" dirty="0" err="1" smtClean="0"/>
              <a:t>x.set_status</a:t>
            </a:r>
            <a:r>
              <a:rPr lang="en-GB" sz="2000" b="1" dirty="0" smtClean="0"/>
              <a:t>(IDLE);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	</a:t>
            </a:r>
            <a:r>
              <a:rPr lang="en-GB" sz="2000" b="1" dirty="0" err="1" smtClean="0"/>
              <a:t>y.set_status</a:t>
            </a:r>
            <a:r>
              <a:rPr lang="en-GB" sz="2000" b="1" dirty="0" smtClean="0"/>
              <a:t>(IDLE);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	if(</a:t>
            </a:r>
            <a:r>
              <a:rPr lang="en-GB" sz="2000" b="1" dirty="0" err="1" smtClean="0"/>
              <a:t>x.idle</a:t>
            </a:r>
            <a:r>
              <a:rPr lang="en-GB" sz="2000" b="1" dirty="0" smtClean="0"/>
              <a:t>(y))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 		</a:t>
            </a:r>
            <a:r>
              <a:rPr lang="en-GB" sz="2000" b="1" dirty="0" err="1" smtClean="0"/>
              <a:t>cout</a:t>
            </a:r>
            <a:r>
              <a:rPr lang="en-GB" sz="2000" b="1" dirty="0" smtClean="0"/>
              <a:t> &lt;&lt; "Screen can be used.\n";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	else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 		</a:t>
            </a:r>
            <a:r>
              <a:rPr lang="en-GB" sz="2000" b="1" dirty="0" err="1" smtClean="0"/>
              <a:t>cout</a:t>
            </a:r>
            <a:r>
              <a:rPr lang="en-GB" sz="2000" b="1" dirty="0" smtClean="0"/>
              <a:t> &lt;&lt; "In use.\n";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	</a:t>
            </a:r>
            <a:r>
              <a:rPr lang="en-GB" sz="2000" b="1" dirty="0" err="1" smtClean="0"/>
              <a:t>x.set_status</a:t>
            </a:r>
            <a:r>
              <a:rPr lang="en-GB" sz="2000" b="1" dirty="0" smtClean="0"/>
              <a:t>(INUSE);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	if(</a:t>
            </a:r>
            <a:r>
              <a:rPr lang="en-GB" sz="2000" b="1" dirty="0" err="1" smtClean="0"/>
              <a:t>x.idle</a:t>
            </a:r>
            <a:r>
              <a:rPr lang="en-GB" sz="2000" b="1" dirty="0" smtClean="0"/>
              <a:t>(y))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 		</a:t>
            </a:r>
            <a:r>
              <a:rPr lang="en-GB" sz="2000" b="1" dirty="0" err="1" smtClean="0"/>
              <a:t>cout</a:t>
            </a:r>
            <a:r>
              <a:rPr lang="en-GB" sz="2000" b="1" dirty="0" smtClean="0"/>
              <a:t> &lt;&lt; "Screen can be used.\n";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	else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 		</a:t>
            </a:r>
            <a:r>
              <a:rPr lang="en-GB" sz="2000" b="1" dirty="0" err="1" smtClean="0"/>
              <a:t>cout</a:t>
            </a:r>
            <a:r>
              <a:rPr lang="en-GB" sz="2000" b="1" dirty="0" smtClean="0"/>
              <a:t> &lt;&lt; "In use.\n";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	return 0;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7"/>
            </a:pPr>
            <a:r>
              <a:rPr lang="en-GB" sz="2000" b="1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0126-4DCA-46A1-B358-A6CC677DCBC1}" type="datetime1">
              <a:rPr lang="en-US" smtClean="0"/>
              <a:pPr/>
              <a:t>1/17/2019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UTA009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688464" y="1897668"/>
            <a:ext cx="30600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 smtClean="0"/>
              <a:t>Screen can be used.</a:t>
            </a:r>
          </a:p>
          <a:p>
            <a:r>
              <a:rPr lang="en-GB" sz="2800" dirty="0" smtClean="0"/>
              <a:t>In use.</a:t>
            </a:r>
            <a:endParaRPr lang="en-I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88464" y="1327150"/>
            <a:ext cx="12298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53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300" dirty="0" smtClean="0"/>
              <a:t>Friend Class</a:t>
            </a:r>
            <a:endParaRPr lang="en-IN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ts val="700"/>
              </a:spcBef>
            </a:pPr>
            <a:r>
              <a:rPr lang="en-IN" sz="2800" dirty="0" smtClean="0"/>
              <a:t>A class can also be made a friend of another class.</a:t>
            </a:r>
          </a:p>
          <a:p>
            <a:pPr algn="just">
              <a:spcBef>
                <a:spcPts val="700"/>
              </a:spcBef>
            </a:pPr>
            <a:r>
              <a:rPr lang="en-IN" sz="2800" dirty="0" smtClean="0"/>
              <a:t>Example:</a:t>
            </a:r>
          </a:p>
          <a:p>
            <a:pPr algn="just">
              <a:spcBef>
                <a:spcPts val="700"/>
              </a:spcBef>
            </a:pPr>
            <a:endParaRPr lang="en-US" sz="2800" dirty="0" smtClean="0"/>
          </a:p>
          <a:p>
            <a:pPr algn="just">
              <a:spcBef>
                <a:spcPts val="700"/>
              </a:spcBef>
            </a:pPr>
            <a:endParaRPr lang="en-US" sz="2800" dirty="0" smtClean="0"/>
          </a:p>
          <a:p>
            <a:pPr algn="just">
              <a:spcBef>
                <a:spcPts val="700"/>
              </a:spcBef>
            </a:pPr>
            <a:endParaRPr lang="en-IN" sz="2800" dirty="0" smtClean="0"/>
          </a:p>
          <a:p>
            <a:pPr algn="just">
              <a:spcBef>
                <a:spcPts val="2400"/>
              </a:spcBef>
            </a:pPr>
            <a:r>
              <a:rPr lang="en-IN" sz="2800" dirty="0" smtClean="0"/>
              <a:t>All the member functions of a friend </a:t>
            </a:r>
            <a:r>
              <a:rPr lang="en-IN" sz="2800" b="1" dirty="0" smtClean="0"/>
              <a:t>class A</a:t>
            </a:r>
            <a:r>
              <a:rPr lang="en-IN" sz="2800" dirty="0" smtClean="0"/>
              <a:t> become friend of </a:t>
            </a:r>
            <a:r>
              <a:rPr lang="en-IN" sz="2800" b="1" dirty="0" smtClean="0"/>
              <a:t>class B</a:t>
            </a:r>
            <a:r>
              <a:rPr lang="en-IN" sz="2800" dirty="0" smtClean="0"/>
              <a:t>.</a:t>
            </a:r>
          </a:p>
          <a:p>
            <a:pPr algn="just">
              <a:spcBef>
                <a:spcPts val="700"/>
              </a:spcBef>
            </a:pPr>
            <a:r>
              <a:rPr lang="en-IN" sz="2800" dirty="0" smtClean="0"/>
              <a:t>Any member function of </a:t>
            </a:r>
            <a:r>
              <a:rPr lang="en-IN" sz="2800" b="1" dirty="0" smtClean="0"/>
              <a:t>class A</a:t>
            </a:r>
            <a:r>
              <a:rPr lang="en-IN" sz="2800" dirty="0" smtClean="0"/>
              <a:t> can access the private data of </a:t>
            </a:r>
            <a:r>
              <a:rPr lang="en-IN" sz="2800" b="1" dirty="0" smtClean="0"/>
              <a:t>class B</a:t>
            </a:r>
            <a:r>
              <a:rPr lang="en-IN" sz="2800" dirty="0" smtClean="0"/>
              <a:t>.</a:t>
            </a:r>
          </a:p>
          <a:p>
            <a:pPr algn="just">
              <a:spcBef>
                <a:spcPts val="700"/>
              </a:spcBef>
            </a:pPr>
            <a:r>
              <a:rPr lang="en-IN" sz="2800" dirty="0" smtClean="0"/>
              <a:t>But, member functions of </a:t>
            </a:r>
            <a:r>
              <a:rPr lang="en-IN" sz="2800" b="1" dirty="0" smtClean="0"/>
              <a:t>class B</a:t>
            </a:r>
            <a:r>
              <a:rPr lang="en-IN" sz="2800" dirty="0" smtClean="0"/>
              <a:t> cannot access the private data of </a:t>
            </a:r>
            <a:r>
              <a:rPr lang="en-IN" sz="2800" b="1" dirty="0" smtClean="0"/>
              <a:t>class A</a:t>
            </a:r>
            <a:r>
              <a:rPr lang="en-IN" sz="2800" dirty="0" smtClean="0"/>
              <a:t>.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Thapar University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UTA007 - Computer Programming 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355976" y="1813292"/>
            <a:ext cx="280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/>
            <a:r>
              <a:rPr lang="en-IN" sz="2800" b="1" dirty="0" smtClean="0"/>
              <a:t>class B</a:t>
            </a:r>
          </a:p>
          <a:p>
            <a:pPr marL="342900" lvl="0" indent="-342900"/>
            <a:r>
              <a:rPr lang="en-IN" sz="2800" b="1" dirty="0" smtClean="0"/>
              <a:t>{ .....</a:t>
            </a:r>
          </a:p>
          <a:p>
            <a:pPr marL="342900" lvl="0" indent="-342900"/>
            <a:r>
              <a:rPr lang="en-IN" sz="2800" b="1" dirty="0" smtClean="0"/>
              <a:t>  friend class A;</a:t>
            </a:r>
          </a:p>
          <a:p>
            <a:pPr marL="342900" lvl="0" indent="-342900"/>
            <a:r>
              <a:rPr lang="en-IN" sz="2800" b="1" dirty="0" smtClean="0"/>
              <a:t>  .....  };</a:t>
            </a:r>
            <a:endParaRPr lang="en-IN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2411760" y="1813292"/>
            <a:ext cx="2286000" cy="15573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IN" sz="2800" b="1" dirty="0" smtClean="0"/>
              <a:t>class A</a:t>
            </a:r>
          </a:p>
          <a:p>
            <a:pPr marL="342900" indent="-342900">
              <a:spcBef>
                <a:spcPct val="20000"/>
              </a:spcBef>
            </a:pPr>
            <a:r>
              <a:rPr lang="en-IN" sz="2800" b="1" dirty="0" smtClean="0"/>
              <a:t>{   ......</a:t>
            </a:r>
          </a:p>
          <a:p>
            <a:pPr marL="342900" indent="-342900">
              <a:spcBef>
                <a:spcPct val="20000"/>
              </a:spcBef>
            </a:pPr>
            <a:r>
              <a:rPr lang="en-IN" sz="2800" b="1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869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29411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/>
              <a:t>#include &lt;</a:t>
            </a:r>
            <a:r>
              <a:rPr lang="en-US" sz="2400" b="1" dirty="0" err="1" smtClean="0"/>
              <a:t>iostream</a:t>
            </a:r>
            <a:r>
              <a:rPr lang="en-US" sz="2400" b="1" dirty="0" smtClean="0"/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/>
              <a:t>using namespace std;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TwoValues</a:t>
            </a:r>
            <a:r>
              <a:rPr lang="en-US" sz="2400" b="1" dirty="0" smtClean="0"/>
              <a:t> 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a, b;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/>
              <a:t>    public: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TwoValues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j) { a =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; b = j; 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/>
              <a:t>	friend class Min;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/>
              <a:t>};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/>
              <a:t>class Min 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/>
              <a:t>    public: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min(</a:t>
            </a:r>
            <a:r>
              <a:rPr lang="en-US" sz="2400" b="1" dirty="0" err="1" smtClean="0"/>
              <a:t>TwoValues</a:t>
            </a:r>
            <a:r>
              <a:rPr lang="en-US" sz="2400" b="1" dirty="0" smtClean="0"/>
              <a:t> x);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/>
              <a:t>};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Min::min(</a:t>
            </a:r>
            <a:r>
              <a:rPr lang="en-US" sz="2400" b="1" dirty="0" err="1" smtClean="0"/>
              <a:t>TwoValues</a:t>
            </a:r>
            <a:r>
              <a:rPr lang="en-US" sz="2400" b="1" dirty="0" smtClean="0"/>
              <a:t> x)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/>
              <a:t>{	return </a:t>
            </a:r>
            <a:r>
              <a:rPr lang="en-US" sz="2400" b="1" dirty="0" err="1" smtClean="0"/>
              <a:t>x.a</a:t>
            </a:r>
            <a:r>
              <a:rPr lang="en-US" sz="2400" b="1" dirty="0" smtClean="0"/>
              <a:t> &lt; </a:t>
            </a:r>
            <a:r>
              <a:rPr lang="en-US" sz="2400" b="1" dirty="0" err="1" smtClean="0"/>
              <a:t>x.b</a:t>
            </a:r>
            <a:r>
              <a:rPr lang="en-US" sz="2400" b="1" dirty="0" smtClean="0"/>
              <a:t> ? </a:t>
            </a:r>
            <a:r>
              <a:rPr lang="en-US" sz="2400" b="1" dirty="0" err="1" smtClean="0"/>
              <a:t>x.a</a:t>
            </a:r>
            <a:r>
              <a:rPr lang="en-US" sz="2400" b="1" dirty="0" smtClean="0"/>
              <a:t> : </a:t>
            </a:r>
            <a:r>
              <a:rPr lang="en-US" sz="2400" b="1" dirty="0" err="1" smtClean="0"/>
              <a:t>x.b</a:t>
            </a:r>
            <a:r>
              <a:rPr lang="en-US" sz="2400" b="1" dirty="0" smtClean="0"/>
              <a:t>;	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Thapar University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UTA007 - Computer Programming 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732240" y="1772816"/>
            <a:ext cx="111601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 smtClean="0"/>
              <a:t>Output</a:t>
            </a:r>
          </a:p>
          <a:p>
            <a:r>
              <a:rPr lang="en-US" sz="2500" dirty="0" smtClean="0"/>
              <a:t>10</a:t>
            </a:r>
            <a:endParaRPr lang="en-IN" sz="2500" dirty="0"/>
          </a:p>
        </p:txBody>
      </p:sp>
      <p:sp>
        <p:nvSpPr>
          <p:cNvPr id="15" name="Rectangle 14"/>
          <p:cNvSpPr/>
          <p:nvPr/>
        </p:nvSpPr>
        <p:spPr>
          <a:xfrm>
            <a:off x="5004048" y="3573016"/>
            <a:ext cx="392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 startAt="15"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main()</a:t>
            </a:r>
          </a:p>
          <a:p>
            <a:pPr marL="514350" lvl="0" indent="-514350">
              <a:buFont typeface="+mj-lt"/>
              <a:buAutoNum type="arabicPeriod" startAt="15"/>
            </a:pPr>
            <a:r>
              <a:rPr lang="en-US" sz="2400" b="1" dirty="0" smtClean="0"/>
              <a:t>{	</a:t>
            </a:r>
            <a:r>
              <a:rPr lang="en-US" sz="2400" b="1" dirty="0" err="1" smtClean="0"/>
              <a:t>TwoValues</a:t>
            </a:r>
            <a:r>
              <a:rPr lang="en-US" sz="2400" b="1" dirty="0" smtClean="0"/>
              <a:t> ob(10, 20);</a:t>
            </a:r>
          </a:p>
          <a:p>
            <a:pPr marL="514350" lvl="0" indent="-514350">
              <a:buFont typeface="+mj-lt"/>
              <a:buAutoNum type="arabicPeriod" startAt="15"/>
            </a:pPr>
            <a:r>
              <a:rPr lang="en-US" sz="2400" b="1" dirty="0" smtClean="0"/>
              <a:t>	Min m;</a:t>
            </a:r>
          </a:p>
          <a:p>
            <a:pPr marL="514350" lvl="0" indent="-514350">
              <a:buFont typeface="+mj-lt"/>
              <a:buAutoNum type="arabicPeriod" startAt="15"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 &lt;&lt; m.min(ob);</a:t>
            </a:r>
          </a:p>
          <a:p>
            <a:pPr marL="514350" lvl="0" indent="-514350">
              <a:buFont typeface="+mj-lt"/>
              <a:buAutoNum type="arabicPeriod" startAt="15"/>
            </a:pPr>
            <a:r>
              <a:rPr lang="en-US" sz="2400" b="1" dirty="0" smtClean="0"/>
              <a:t>	return 0;</a:t>
            </a:r>
          </a:p>
          <a:p>
            <a:pPr marL="514350" lvl="0" indent="-514350">
              <a:buFont typeface="+mj-lt"/>
              <a:buAutoNum type="arabicPeriod" startAt="15"/>
            </a:pPr>
            <a:r>
              <a:rPr lang="en-US" sz="24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44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Inline</a:t>
            </a:r>
            <a:r>
              <a:rPr lang="en-IN" dirty="0" smtClean="0"/>
              <a:t>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C++, you can create short functions that are not actually called; rather, their </a:t>
            </a:r>
            <a:r>
              <a:rPr lang="en-US" dirty="0" smtClean="0"/>
              <a:t>code is </a:t>
            </a:r>
            <a:r>
              <a:rPr lang="en-US" dirty="0"/>
              <a:t>expanded in line at the point of each invocation</a:t>
            </a:r>
            <a:r>
              <a:rPr lang="en-US" dirty="0" smtClean="0"/>
              <a:t>.</a:t>
            </a:r>
          </a:p>
          <a:p>
            <a:r>
              <a:rPr lang="en-US" dirty="0"/>
              <a:t>This process is similar to using </a:t>
            </a:r>
            <a:r>
              <a:rPr lang="en-US" dirty="0" smtClean="0"/>
              <a:t>a function-like </a:t>
            </a:r>
            <a:r>
              <a:rPr lang="en-US" dirty="0"/>
              <a:t>macro.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cause a function to be expanded in line rather than </a:t>
            </a:r>
            <a:r>
              <a:rPr lang="en-US" dirty="0" smtClean="0"/>
              <a:t>called, precede </a:t>
            </a:r>
            <a:r>
              <a:rPr lang="en-US" dirty="0"/>
              <a:t>its definition with the inline keyword.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0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Code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inline </a:t>
            </a:r>
            <a:r>
              <a:rPr lang="en-IN" dirty="0" err="1"/>
              <a:t>int</a:t>
            </a:r>
            <a:r>
              <a:rPr lang="en-IN" dirty="0"/>
              <a:t> max(</a:t>
            </a:r>
            <a:r>
              <a:rPr lang="en-IN" dirty="0" err="1"/>
              <a:t>int</a:t>
            </a:r>
            <a:r>
              <a:rPr lang="en-IN" dirty="0"/>
              <a:t> a, </a:t>
            </a:r>
            <a:r>
              <a:rPr lang="en-IN" dirty="0" err="1"/>
              <a:t>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return a&gt;b ? a : b;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 &lt;&lt; max(10, 20);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 &lt;&lt; " " &lt;&lt; max(99, 88);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Compiler Interpretation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(10&gt;20 ? 10 : 20);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 " &lt;&lt; (99&gt;88 ? 99 : 88);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42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Type </a:t>
            </a:r>
            <a:r>
              <a:rPr lang="en-IN" dirty="0" smtClean="0"/>
              <a:t>Casting</a:t>
            </a:r>
            <a:endParaRPr lang="en-IN" dirty="0" smtClean="0"/>
          </a:p>
          <a:p>
            <a:r>
              <a:rPr lang="en-IN" dirty="0" smtClean="0"/>
              <a:t>Nested Member </a:t>
            </a:r>
            <a:r>
              <a:rPr lang="en-IN" dirty="0" smtClean="0"/>
              <a:t>Functions</a:t>
            </a:r>
          </a:p>
          <a:p>
            <a:r>
              <a:rPr lang="en-IN" dirty="0" smtClean="0"/>
              <a:t>Friend Functions</a:t>
            </a:r>
          </a:p>
          <a:p>
            <a:r>
              <a:rPr lang="en-IN" dirty="0" smtClean="0"/>
              <a:t>Inline Functions</a:t>
            </a:r>
          </a:p>
          <a:p>
            <a:r>
              <a:rPr lang="en-IN" dirty="0" smtClean="0"/>
              <a:t>Constructors and Destructors</a:t>
            </a:r>
          </a:p>
          <a:p>
            <a:r>
              <a:rPr lang="en-IN" dirty="0" smtClean="0"/>
              <a:t>Static Class Members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5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Characteristics of Inline Functions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nline </a:t>
            </a:r>
            <a:r>
              <a:rPr lang="en-US" dirty="0"/>
              <a:t>functions </a:t>
            </a:r>
            <a:r>
              <a:rPr lang="en-US" dirty="0" smtClean="0"/>
              <a:t>allow you </a:t>
            </a:r>
            <a:r>
              <a:rPr lang="en-US" dirty="0"/>
              <a:t>to create very efficient </a:t>
            </a:r>
            <a:r>
              <a:rPr lang="en-US" dirty="0" smtClean="0"/>
              <a:t>code.</a:t>
            </a:r>
          </a:p>
          <a:p>
            <a:r>
              <a:rPr lang="en-US" dirty="0"/>
              <a:t>Like the register </a:t>
            </a:r>
            <a:r>
              <a:rPr lang="en-US" dirty="0" err="1"/>
              <a:t>specifier</a:t>
            </a:r>
            <a:r>
              <a:rPr lang="en-US" dirty="0"/>
              <a:t>, inline is actually just a request, not a command, to </a:t>
            </a:r>
            <a:r>
              <a:rPr lang="en-US" dirty="0" smtClean="0"/>
              <a:t>the compiler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the function definition is too long or complex, the </a:t>
            </a:r>
            <a:r>
              <a:rPr lang="en-US" dirty="0"/>
              <a:t>compiler can choose to ignore </a:t>
            </a:r>
            <a:r>
              <a:rPr lang="en-US" dirty="0" smtClean="0"/>
              <a:t>it. For example, inline functions may not work for functions having static variables or recursive functions.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9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Inline member functions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a, b;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init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i, </a:t>
            </a:r>
            <a:r>
              <a:rPr lang="en-IN" dirty="0" err="1"/>
              <a:t>int</a:t>
            </a:r>
            <a:r>
              <a:rPr lang="en-IN" dirty="0"/>
              <a:t> j);</a:t>
            </a:r>
          </a:p>
          <a:p>
            <a:pPr marL="0" indent="0">
              <a:buNone/>
            </a:pPr>
            <a:r>
              <a:rPr lang="en-IN" dirty="0"/>
              <a:t>void show();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// Create an inline function.</a:t>
            </a:r>
          </a:p>
          <a:p>
            <a:pPr marL="0" indent="0">
              <a:buNone/>
            </a:pPr>
            <a:r>
              <a:rPr lang="en-IN" dirty="0"/>
              <a:t>inline void </a:t>
            </a:r>
            <a:r>
              <a:rPr lang="en-IN" dirty="0" err="1"/>
              <a:t>myclass</a:t>
            </a:r>
            <a:r>
              <a:rPr lang="en-IN" dirty="0"/>
              <a:t>::</a:t>
            </a:r>
            <a:r>
              <a:rPr lang="en-IN" dirty="0" err="1"/>
              <a:t>init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i, </a:t>
            </a:r>
            <a:r>
              <a:rPr lang="en-IN" dirty="0" err="1"/>
              <a:t>int</a:t>
            </a:r>
            <a:r>
              <a:rPr lang="en-IN" dirty="0"/>
              <a:t> j)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a = i;</a:t>
            </a:r>
          </a:p>
          <a:p>
            <a:pPr marL="0" indent="0">
              <a:buNone/>
            </a:pPr>
            <a:r>
              <a:rPr lang="en-IN" dirty="0"/>
              <a:t>b = j;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// Create another inline function.</a:t>
            </a:r>
          </a:p>
          <a:p>
            <a:pPr marL="0" indent="0">
              <a:buNone/>
            </a:pPr>
            <a:r>
              <a:rPr lang="en-IN" dirty="0"/>
              <a:t>inline void </a:t>
            </a:r>
            <a:r>
              <a:rPr lang="en-IN" dirty="0" err="1"/>
              <a:t>myclass</a:t>
            </a:r>
            <a:r>
              <a:rPr lang="en-IN" dirty="0"/>
              <a:t>::show()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 &lt;&lt; a &lt;&lt; " " &lt;&lt; b &lt;&lt; "\n";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myclass</a:t>
            </a:r>
            <a:r>
              <a:rPr lang="en-IN" dirty="0"/>
              <a:t> x;</a:t>
            </a:r>
          </a:p>
          <a:p>
            <a:pPr marL="0" indent="0">
              <a:buNone/>
            </a:pPr>
            <a:r>
              <a:rPr lang="en-IN" dirty="0" err="1"/>
              <a:t>x.init</a:t>
            </a:r>
            <a:r>
              <a:rPr lang="en-IN" dirty="0"/>
              <a:t>(10, 20);</a:t>
            </a:r>
          </a:p>
          <a:p>
            <a:pPr marL="0" indent="0">
              <a:buNone/>
            </a:pPr>
            <a:r>
              <a:rPr lang="en-IN" dirty="0" err="1"/>
              <a:t>x.show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5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Defining Inline Functions within a class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500" dirty="0"/>
              <a:t>When a function is defined inside a class declaration, it is automatically made into an inline function (if possible</a:t>
            </a:r>
            <a:r>
              <a:rPr lang="en-US" sz="4500" dirty="0" smtClean="0"/>
              <a:t>).</a:t>
            </a:r>
          </a:p>
          <a:p>
            <a:r>
              <a:rPr lang="en-US" sz="4500" dirty="0" smtClean="0"/>
              <a:t> </a:t>
            </a:r>
            <a:r>
              <a:rPr lang="en-US" sz="4500" dirty="0"/>
              <a:t>It is not necessary (but not an error) to precede its declaration with the inline keyword</a:t>
            </a:r>
            <a:r>
              <a:rPr lang="en-US" sz="45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300" dirty="0" smtClean="0"/>
              <a:t>#include &lt;</a:t>
            </a:r>
            <a:r>
              <a:rPr lang="en-IN" sz="3300" dirty="0" err="1" smtClean="0"/>
              <a:t>iostream</a:t>
            </a:r>
            <a:r>
              <a:rPr lang="en-IN" sz="3300" dirty="0" smtClean="0"/>
              <a:t>&gt;</a:t>
            </a:r>
          </a:p>
          <a:p>
            <a:pPr marL="0" indent="0">
              <a:buNone/>
            </a:pPr>
            <a:r>
              <a:rPr lang="en-IN" sz="3300" dirty="0" smtClean="0"/>
              <a:t>using namespace </a:t>
            </a:r>
            <a:r>
              <a:rPr lang="en-IN" sz="3300" dirty="0" err="1" smtClean="0"/>
              <a:t>std</a:t>
            </a:r>
            <a:r>
              <a:rPr lang="en-IN" sz="3300" dirty="0" smtClean="0"/>
              <a:t>;</a:t>
            </a:r>
          </a:p>
          <a:p>
            <a:pPr marL="0" indent="0">
              <a:buNone/>
            </a:pPr>
            <a:r>
              <a:rPr lang="en-IN" sz="3300" dirty="0" smtClean="0"/>
              <a:t>class </a:t>
            </a:r>
            <a:r>
              <a:rPr lang="en-IN" sz="3300" dirty="0" err="1"/>
              <a:t>myclass</a:t>
            </a:r>
            <a:r>
              <a:rPr lang="en-IN" sz="3300" dirty="0"/>
              <a:t> {</a:t>
            </a:r>
          </a:p>
          <a:p>
            <a:pPr marL="0" indent="0">
              <a:buNone/>
            </a:pPr>
            <a:r>
              <a:rPr lang="en-IN" sz="3300" dirty="0" err="1"/>
              <a:t>int</a:t>
            </a:r>
            <a:r>
              <a:rPr lang="en-IN" sz="3300" dirty="0"/>
              <a:t> a, b;</a:t>
            </a:r>
          </a:p>
          <a:p>
            <a:pPr marL="0" indent="0">
              <a:buNone/>
            </a:pPr>
            <a:r>
              <a:rPr lang="en-IN" sz="3300" dirty="0"/>
              <a:t>public:</a:t>
            </a:r>
          </a:p>
          <a:p>
            <a:pPr marL="0" indent="0">
              <a:buNone/>
            </a:pPr>
            <a:r>
              <a:rPr lang="en-IN" sz="3300" dirty="0"/>
              <a:t>// automatic inline</a:t>
            </a:r>
          </a:p>
          <a:p>
            <a:pPr marL="0" indent="0">
              <a:buNone/>
            </a:pPr>
            <a:r>
              <a:rPr lang="en-IN" sz="3300" dirty="0"/>
              <a:t>void </a:t>
            </a:r>
            <a:r>
              <a:rPr lang="en-IN" sz="3300" dirty="0" err="1"/>
              <a:t>init</a:t>
            </a:r>
            <a:r>
              <a:rPr lang="en-IN" sz="3300" dirty="0"/>
              <a:t>(</a:t>
            </a:r>
            <a:r>
              <a:rPr lang="en-IN" sz="3300" dirty="0" err="1"/>
              <a:t>int</a:t>
            </a:r>
            <a:r>
              <a:rPr lang="en-IN" sz="3300" dirty="0"/>
              <a:t> i, </a:t>
            </a:r>
            <a:r>
              <a:rPr lang="en-IN" sz="3300" dirty="0" err="1"/>
              <a:t>int</a:t>
            </a:r>
            <a:r>
              <a:rPr lang="en-IN" sz="3300" dirty="0"/>
              <a:t> j) { a=i; b=j; }</a:t>
            </a:r>
          </a:p>
          <a:p>
            <a:pPr marL="0" indent="0">
              <a:buNone/>
            </a:pPr>
            <a:r>
              <a:rPr lang="en-IN" sz="3300" dirty="0"/>
              <a:t>void show() { </a:t>
            </a:r>
            <a:r>
              <a:rPr lang="en-IN" sz="3300" dirty="0" err="1"/>
              <a:t>cout</a:t>
            </a:r>
            <a:r>
              <a:rPr lang="en-IN" sz="3300" dirty="0"/>
              <a:t> &lt;&lt; a &lt;&lt; " " &lt;&lt; b &lt;&lt; "\n"; }</a:t>
            </a:r>
          </a:p>
          <a:p>
            <a:pPr marL="0" indent="0">
              <a:buNone/>
            </a:pPr>
            <a:r>
              <a:rPr lang="en-IN" sz="3300" dirty="0"/>
              <a:t>};</a:t>
            </a:r>
          </a:p>
          <a:p>
            <a:pPr marL="0" indent="0">
              <a:buNone/>
            </a:pPr>
            <a:r>
              <a:rPr lang="en-IN" sz="3300" dirty="0" err="1"/>
              <a:t>int</a:t>
            </a:r>
            <a:r>
              <a:rPr lang="en-IN" sz="3300" dirty="0"/>
              <a:t> main()</a:t>
            </a:r>
          </a:p>
          <a:p>
            <a:pPr marL="0" indent="0">
              <a:buNone/>
            </a:pPr>
            <a:r>
              <a:rPr lang="en-IN" sz="3300" dirty="0"/>
              <a:t>{</a:t>
            </a:r>
          </a:p>
          <a:p>
            <a:pPr marL="0" indent="0">
              <a:buNone/>
            </a:pPr>
            <a:r>
              <a:rPr lang="en-IN" sz="3300" dirty="0" err="1"/>
              <a:t>myclass</a:t>
            </a:r>
            <a:r>
              <a:rPr lang="en-IN" sz="3300" dirty="0"/>
              <a:t> x;</a:t>
            </a:r>
          </a:p>
          <a:p>
            <a:pPr marL="0" indent="0">
              <a:buNone/>
            </a:pPr>
            <a:r>
              <a:rPr lang="en-IN" sz="3300" dirty="0" err="1"/>
              <a:t>x.init</a:t>
            </a:r>
            <a:r>
              <a:rPr lang="en-IN" sz="3300" dirty="0"/>
              <a:t>(10, 20);</a:t>
            </a:r>
          </a:p>
          <a:p>
            <a:pPr marL="0" indent="0">
              <a:buNone/>
            </a:pPr>
            <a:r>
              <a:rPr lang="en-IN" sz="3300" dirty="0" err="1"/>
              <a:t>x.show</a:t>
            </a:r>
            <a:r>
              <a:rPr lang="en-IN" sz="3300" dirty="0"/>
              <a:t>();</a:t>
            </a:r>
          </a:p>
          <a:p>
            <a:pPr marL="0" indent="0">
              <a:buNone/>
            </a:pPr>
            <a:r>
              <a:rPr lang="en-IN" sz="3300" dirty="0"/>
              <a:t>return 0;</a:t>
            </a:r>
          </a:p>
          <a:p>
            <a:pPr marL="0" indent="0">
              <a:buNone/>
            </a:pPr>
            <a:r>
              <a:rPr lang="en-IN" sz="33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8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Constructor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constructor is a special member function of a class whose task is to initialize the objects of its class.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the same name as of that class.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invoked on the creation of the object of the associated class.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 be defined either inside the class or outside the class.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67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Characteristics of Constructor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95799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must be declared in the public section of the class.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does not have any return type (not even void) and therefore cannot return any value.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automatically called when the object is created.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 also be called explicitly.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 take parameters.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Constructors can have default arguments.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 can be overloaded.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0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Characteristics of Constructor (Cont..)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cannot be inherited (although a derived class constructor can call a base class constructor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Constructors cannot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virtual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cannot refer to their addresses.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Constructors make implicit call to the operators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when memory allocation is required.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Note: When a constructor is declared in a class, initialization of class objects become mandatory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Declaration of Constructor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Declaration of constructor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//class with a constructor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private: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// variable and function declarations;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//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variable and function declarations;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//constructor (having same name as the class)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6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Example of Constructor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988"/>
            <a:ext cx="8229600" cy="5561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50" b="1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1650" b="1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165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50" b="1" dirty="0" smtClean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1650" b="1" dirty="0" err="1" smtClean="0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165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5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 example</a:t>
            </a:r>
          </a:p>
          <a:p>
            <a:pPr marL="0" indent="0">
              <a:buNone/>
            </a:pP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50" b="1" dirty="0" smtClean="0">
                <a:latin typeface="Times New Roman" pitchFamily="18" charset="0"/>
                <a:cs typeface="Times New Roman" pitchFamily="18" charset="0"/>
              </a:rPr>
              <a:t>private: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5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 a;</a:t>
            </a:r>
          </a:p>
          <a:p>
            <a:pPr marL="0" indent="0">
              <a:buNone/>
            </a:pP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50" b="1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5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example();    </a:t>
            </a:r>
            <a:r>
              <a:rPr lang="en-US" sz="165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b="1" dirty="0" smtClean="0">
                <a:latin typeface="Times New Roman" pitchFamily="18" charset="0"/>
                <a:cs typeface="Times New Roman" pitchFamily="18" charset="0"/>
              </a:rPr>
              <a:t>//constructor declared</a:t>
            </a:r>
          </a:p>
          <a:p>
            <a:pPr marL="0" indent="0">
              <a:buNone/>
            </a:pP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void display( );</a:t>
            </a:r>
          </a:p>
          <a:p>
            <a:pPr marL="0" indent="0">
              <a:buNone/>
            </a:pP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165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5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example::</a:t>
            </a:r>
            <a:r>
              <a:rPr lang="en-US" sz="165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  <a:r>
              <a:rPr lang="en-US" sz="165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  </a:t>
            </a: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//constructor </a:t>
            </a:r>
            <a:r>
              <a:rPr lang="en-US" sz="1650" b="1" dirty="0" smtClean="0">
                <a:latin typeface="Times New Roman" pitchFamily="18" charset="0"/>
                <a:cs typeface="Times New Roman" pitchFamily="18" charset="0"/>
              </a:rPr>
              <a:t>defined</a:t>
            </a:r>
            <a:endParaRPr lang="en-US" sz="165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a=5;</a:t>
            </a:r>
          </a:p>
          <a:p>
            <a:pPr marL="0" indent="0">
              <a:buNone/>
            </a:pP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        }</a:t>
            </a: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5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 example::display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65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&lt;&lt;a;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019800" y="1676400"/>
            <a:ext cx="25908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572000" y="1371600"/>
            <a:ext cx="4139852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7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IN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 e1;                      </a:t>
            </a:r>
            <a:r>
              <a:rPr lang="en-IN" sz="17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//implicit call</a:t>
            </a:r>
          </a:p>
          <a:p>
            <a:r>
              <a:rPr lang="en-IN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 e2=example();  </a:t>
            </a:r>
            <a:r>
              <a:rPr lang="en-IN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//explicit call</a:t>
            </a:r>
          </a:p>
          <a:p>
            <a:r>
              <a:rPr lang="en-IN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e1.display();</a:t>
            </a:r>
          </a:p>
          <a:p>
            <a:r>
              <a:rPr lang="en-IN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e2.display();</a:t>
            </a:r>
          </a:p>
          <a:p>
            <a:r>
              <a:rPr lang="en-IN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IN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r>
              <a:rPr lang="en-IN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5000" y="2133600"/>
            <a:ext cx="3048002" cy="134967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00" y="4038600"/>
            <a:ext cx="4139852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a class contains a constructor, it is guaranteed that an object of that class (when created) will be initialized automatically.</a:t>
            </a:r>
          </a:p>
          <a:p>
            <a:pPr algn="just"/>
            <a:endParaRPr lang="en-I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Not only creates the object </a:t>
            </a:r>
            <a:r>
              <a:rPr lang="en-I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e1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type </a:t>
            </a:r>
            <a:r>
              <a:rPr lang="en-I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but also initializes its data member </a:t>
            </a:r>
            <a:r>
              <a:rPr lang="en-I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5.</a:t>
            </a: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3" name="Left Bracket 42"/>
          <p:cNvSpPr/>
          <p:nvPr/>
        </p:nvSpPr>
        <p:spPr>
          <a:xfrm>
            <a:off x="3962400" y="2133600"/>
            <a:ext cx="838199" cy="3124200"/>
          </a:xfrm>
          <a:prstGeom prst="leftBracke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94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Types of Constructor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Default Constructor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Parameterized Constructor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Copy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Constructor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(will be covered later)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2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Default Constructor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constructor that accepts no parameters is called default constructor.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default constructor for class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example::example( )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75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Casting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Two types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Implicit—also called "Automatic"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you, automatically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17 / 5.5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expression causes an "implicit type cast"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take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place, casting the 17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17.0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Explicit type conversion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Programmer specifies conversion with cast operator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(double)17 / 5.5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Same expression as above, using explicit cast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(double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myDouble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More typical use; cast operator on variable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7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Parameterized Constructors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Sometimes,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may be necessary to initialize the various data elements of different objects with different values when they are created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achieved  by passing arguments to the constructor function when the objects are created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constructors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can take arguments are called parameterized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constructors.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8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Example of Parameterized Constructor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988"/>
            <a:ext cx="8483252" cy="53324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5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example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private: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a;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5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example(</a:t>
            </a:r>
            <a:r>
              <a:rPr lang="en-US" sz="165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5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);     </a:t>
            </a: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//Parameterized Constructor</a:t>
            </a:r>
          </a:p>
          <a:p>
            <a:pPr marL="0" indent="0">
              <a:buNone/>
            </a:pP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void display( );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::example(</a:t>
            </a:r>
            <a:r>
              <a:rPr lang="en-US" sz="165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x)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a=x;</a:t>
            </a:r>
          </a:p>
          <a:p>
            <a:pPr marL="0" indent="0">
              <a:buNone/>
            </a:pP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        }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5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example::display()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     {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&lt;&lt;a;</a:t>
            </a:r>
          </a:p>
          <a:p>
            <a:pPr marL="0" indent="0">
              <a:buNone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65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019800" y="1676400"/>
            <a:ext cx="25908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029200" y="1524000"/>
            <a:ext cx="3987452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700"/>
              </a:spcBef>
              <a:buClr>
                <a:srgbClr val="FFFF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a </a:t>
            </a:r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 </a:t>
            </a:r>
            <a:r>
              <a:rPr lang="en-US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parameterized, we must pass the initial values as arguments to the constructor function when an object is declared</a:t>
            </a:r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700"/>
              </a:spcBef>
              <a:buClr>
                <a:srgbClr val="FFFF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00"/>
              </a:spcBef>
              <a:buClr>
                <a:srgbClr val="FFFF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ways Calling:</a:t>
            </a:r>
          </a:p>
          <a:p>
            <a:pPr marL="742950" lvl="1" indent="-285750">
              <a:spcBef>
                <a:spcPts val="600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Explicit</a:t>
            </a:r>
          </a:p>
          <a:p>
            <a:pPr marL="1200150" lvl="2" indent="-285750">
              <a:spcBef>
                <a:spcPts val="500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 e1 = example(5);</a:t>
            </a:r>
          </a:p>
          <a:p>
            <a:pPr marL="742950" lvl="1" indent="-285750">
              <a:spcBef>
                <a:spcPts val="600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Implicit</a:t>
            </a:r>
            <a:endParaRPr lang="en-US" sz="1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spcBef>
                <a:spcPts val="500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 e1(5);</a:t>
            </a:r>
            <a:endParaRPr lang="en-US" sz="17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spcBef>
                <a:spcPts val="500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//Shorthand method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metho</a:t>
            </a:r>
            <a:r>
              <a:rPr lang="en-US" dirty="0" smtClean="0"/>
              <a:t>d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0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a, b;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 err="1"/>
              <a:t>myclass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i, </a:t>
            </a:r>
            <a:r>
              <a:rPr lang="en-IN" dirty="0" err="1"/>
              <a:t>int</a:t>
            </a:r>
            <a:r>
              <a:rPr lang="en-IN" dirty="0"/>
              <a:t> j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a=i</a:t>
            </a:r>
            <a:r>
              <a:rPr lang="en-IN" dirty="0"/>
              <a:t>; b=j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void show() {</a:t>
            </a:r>
            <a:r>
              <a:rPr lang="en-IN" dirty="0" err="1"/>
              <a:t>cout</a:t>
            </a:r>
            <a:r>
              <a:rPr lang="en-IN" dirty="0"/>
              <a:t> &lt;&lt; a &lt;&lt; " " &lt;&lt; b;}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myclass</a:t>
            </a:r>
            <a:r>
              <a:rPr lang="en-IN" dirty="0"/>
              <a:t> </a:t>
            </a:r>
            <a:r>
              <a:rPr lang="en-IN" dirty="0" err="1"/>
              <a:t>ob</a:t>
            </a:r>
            <a:r>
              <a:rPr lang="en-IN" dirty="0"/>
              <a:t>(3, 5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sz="2400" dirty="0" smtClean="0">
                <a:solidFill>
                  <a:srgbClr val="FF0000"/>
                </a:solidFill>
              </a:rPr>
              <a:t>You can also pass arguments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as </a:t>
            </a:r>
            <a:r>
              <a:rPr lang="en-IN" sz="2400" dirty="0" err="1">
                <a:solidFill>
                  <a:srgbClr val="FF0000"/>
                </a:solidFill>
              </a:rPr>
              <a:t>myclass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ob</a:t>
            </a:r>
            <a:r>
              <a:rPr lang="en-IN" sz="2400" dirty="0" smtClean="0">
                <a:solidFill>
                  <a:srgbClr val="FF0000"/>
                </a:solidFill>
              </a:rPr>
              <a:t>=</a:t>
            </a:r>
            <a:r>
              <a:rPr lang="en-IN" sz="2400" dirty="0" err="1" smtClean="0">
                <a:solidFill>
                  <a:srgbClr val="FF0000"/>
                </a:solidFill>
              </a:rPr>
              <a:t>myclass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ob</a:t>
            </a:r>
            <a:r>
              <a:rPr lang="en-IN" sz="2400" dirty="0">
                <a:solidFill>
                  <a:srgbClr val="FF0000"/>
                </a:solidFill>
              </a:rPr>
              <a:t>(3, </a:t>
            </a:r>
            <a:r>
              <a:rPr lang="en-IN" sz="2400" dirty="0" smtClean="0">
                <a:solidFill>
                  <a:srgbClr val="FF0000"/>
                </a:solidFill>
              </a:rPr>
              <a:t>5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ob.show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Constructors with Default Arguments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possible to define constructors with default arguments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example (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b=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default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argument b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zero.</a:t>
            </a:r>
          </a:p>
          <a:p>
            <a:pPr marL="0" lvl="1" indent="0" algn="just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example e1(5); </a:t>
            </a:r>
          </a:p>
          <a:p>
            <a:pPr marL="0" lvl="1" indent="0" algn="just"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assigns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 variable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and 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1" indent="0" algn="just"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e1(5, 3); </a:t>
            </a:r>
          </a:p>
          <a:p>
            <a:pPr marL="0" lvl="1" indent="0" algn="just"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assigns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value 5 to the variable a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b.</a:t>
            </a:r>
          </a:p>
          <a:p>
            <a:pPr marL="0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Constructors with Default Arguments (Cont..)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xample::example()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//Default Constructor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xample::example(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a=0);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//Default Argument Constructor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default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argument constructor can be called with either one argument or no arguments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called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no arguments, it becomes a default constructor.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Constructors with One Parameter: A Special Case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class X 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a;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/>
              <a:t>X(</a:t>
            </a:r>
            <a:r>
              <a:rPr lang="en-IN" dirty="0" err="1"/>
              <a:t>int</a:t>
            </a:r>
            <a:r>
              <a:rPr lang="en-IN" dirty="0"/>
              <a:t> j) { a = j; 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geta</a:t>
            </a:r>
            <a:r>
              <a:rPr lang="en-IN" dirty="0"/>
              <a:t>() { return a; 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X </a:t>
            </a:r>
            <a:r>
              <a:rPr lang="en-IN" dirty="0" err="1"/>
              <a:t>ob</a:t>
            </a:r>
            <a:r>
              <a:rPr lang="en-IN" dirty="0"/>
              <a:t> = 99; // </a:t>
            </a:r>
            <a:r>
              <a:rPr lang="en-IN" sz="3800" b="1" dirty="0"/>
              <a:t>passes 99 to j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ob.geta</a:t>
            </a:r>
            <a:r>
              <a:rPr lang="en-IN" dirty="0"/>
              <a:t>(); // outputs 99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0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Dynamic Constructor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constructor can also be used to allocate memory while creating objects.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This enables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to allocate the right amount of memory for each object when the objects are not of the same size.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Allocation of memory to objects at time of their construction is known as dynamic construction of objects.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memory is allocated with the help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operator.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60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Example 1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3886200" cy="5943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namespace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test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public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test();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test(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display();</a:t>
            </a:r>
          </a:p>
          <a:p>
            <a:pPr marL="0" indent="0"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test::test()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*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=100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test::test(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t)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*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=t;</a:t>
            </a:r>
          </a:p>
          <a:p>
            <a:pPr marL="0" indent="0"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14800" y="763588"/>
            <a:ext cx="0" cy="624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14800" y="877888"/>
            <a:ext cx="4876800" cy="392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test::display()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&lt;&lt;"The value of object's pointer is:"&lt;&lt;*</a:t>
            </a:r>
            <a:r>
              <a:rPr lang="en-IN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IN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test </a:t>
            </a:r>
            <a:r>
              <a:rPr lang="en-IN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test obj1(40);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obj.display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obj1.display();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4876800"/>
            <a:ext cx="4495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 of object's pointer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is:100</a:t>
            </a:r>
          </a:p>
          <a:p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value of object's pointer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is:40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2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Example 2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3886200" cy="6400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50" b="1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1550" b="1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155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550" b="1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1550" b="1" dirty="0">
                <a:latin typeface="Times New Roman" pitchFamily="18" charset="0"/>
                <a:cs typeface="Times New Roman" pitchFamily="18" charset="0"/>
              </a:rPr>
              <a:t>namespace </a:t>
            </a:r>
            <a:r>
              <a:rPr lang="en-US" sz="1550" b="1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155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55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char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*name;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length;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example();</a:t>
            </a:r>
          </a:p>
          <a:p>
            <a:pPr marL="0" indent="0"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example(char *);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void display();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};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xample::example()</a:t>
            </a:r>
          </a:p>
          <a:p>
            <a:pPr marL="0" indent="0"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length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 0;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 new char[length+1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example::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example(char *e)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length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(e);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name = new char[ length+1];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name,e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57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14800" y="457200"/>
            <a:ext cx="0" cy="655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14800" y="457200"/>
            <a:ext cx="4876800" cy="312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example::display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&lt;&lt;name&lt;&lt;</a:t>
            </a:r>
            <a:r>
              <a:rPr lang="en-IN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  *a= “Welcome to";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 e1(a), e2(“C++"), e3(“World");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e1.display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e2.display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e3.display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  </a:t>
            </a:r>
            <a:endParaRPr lang="en-I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return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3886200"/>
            <a:ext cx="4495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Welcome to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5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Destructors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495800" cy="5181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 destructor is a special member function of class which is used to destroy the objects that have been created by a constructor.</a:t>
            </a:r>
          </a:p>
          <a:p>
            <a:pPr marL="0" indent="0" algn="just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destructor is called automatically by the compiler when the object goes out of scope.</a:t>
            </a:r>
          </a:p>
          <a:p>
            <a:pPr marL="0" indent="0" algn="just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Like a constructor, the destructor is a member function whose name is the same as class name but is preceded by a tilde ~ sign.</a:t>
            </a:r>
          </a:p>
          <a:p>
            <a:pPr algn="just">
              <a:buFont typeface="Wingdings" pitchFamily="2" charset="2"/>
              <a:buChar char="§"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486400" y="2781300"/>
            <a:ext cx="3505200" cy="1866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public: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~A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 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//Destructor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};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7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Program illustrating Typecasting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a=2,b=5,c,d;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err="1"/>
              <a:t>e,f</a:t>
            </a:r>
            <a:r>
              <a:rPr lang="en-US" dirty="0"/>
              <a:t>=5.0,g,h; c=0</a:t>
            </a:r>
          </a:p>
          <a:p>
            <a:pPr marL="0" indent="0">
              <a:buNone/>
            </a:pPr>
            <a:r>
              <a:rPr lang="en-US" dirty="0" smtClean="0"/>
              <a:t>	c=a/f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	f=a/5.5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       e=a/b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h</a:t>
            </a:r>
            <a:r>
              <a:rPr lang="en-US" dirty="0"/>
              <a:t>= (float)a/(float)b; </a:t>
            </a:r>
            <a:r>
              <a:rPr lang="en-US" dirty="0" smtClean="0"/>
              <a:t>// C notation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g=float(a</a:t>
            </a:r>
            <a:r>
              <a:rPr lang="en-US" dirty="0"/>
              <a:t>)/float(b</a:t>
            </a:r>
            <a:r>
              <a:rPr lang="en-US" dirty="0" smtClean="0"/>
              <a:t>); //C++ notation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/>
              <a:t>&lt;&lt;"c="&lt;&lt;c&lt;&lt;</a:t>
            </a:r>
            <a:r>
              <a:rPr lang="en-US" dirty="0" err="1"/>
              <a:t>endl</a:t>
            </a:r>
            <a:r>
              <a:rPr lang="en-US" dirty="0"/>
              <a:t>&lt;&lt;"f="&lt;&lt;f&lt;&lt;</a:t>
            </a:r>
            <a:r>
              <a:rPr lang="en-US" dirty="0" err="1" smtClean="0"/>
              <a:t>endl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/>
              <a:t>e="&lt;&lt;e&lt;&lt;</a:t>
            </a:r>
            <a:r>
              <a:rPr lang="en-US" dirty="0" err="1"/>
              <a:t>endl</a:t>
            </a:r>
            <a:r>
              <a:rPr lang="en-US" dirty="0"/>
              <a:t>&lt;&lt;"g="&lt;&lt;g&lt;&lt;</a:t>
            </a:r>
            <a:r>
              <a:rPr lang="en-US" dirty="0" err="1"/>
              <a:t>endl</a:t>
            </a:r>
            <a:r>
              <a:rPr lang="en-US" dirty="0"/>
              <a:t>&lt;&lt;"h="&lt;&lt;h;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257800" y="2209800"/>
            <a:ext cx="3276600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c=0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f=0.363636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e=0</a:t>
            </a:r>
          </a:p>
          <a:p>
            <a:r>
              <a:rPr lang="en-US" dirty="0">
                <a:solidFill>
                  <a:schemeClr val="tx1"/>
                </a:solidFill>
              </a:rPr>
              <a:t>g=0.4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h=0.4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7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Destructors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(Cont..)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Destructor never takes any argument.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Destructors does not return any value.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Destructor cannot be overloaded.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Whenever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used to allocate memory in the constructors,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should be used to free that memory.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Note: Objects are destroyed in reverse order of their creation.</a:t>
            </a:r>
            <a:endParaRPr lang="en-US" sz="18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5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include&lt;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namespace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ABC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a;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ABC(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//Constructor</a:t>
            </a:r>
            <a:endParaRPr lang="en-US" sz="1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display();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~ABC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   </a:t>
            </a: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//Destructor</a:t>
            </a:r>
            <a:endParaRPr lang="en-US" sz="1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};  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ABC::ABC(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 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a=x;</a:t>
            </a:r>
          </a:p>
          <a:p>
            <a:pPr marL="0" indent="0"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ABC::display()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&lt;&lt;"a="&lt;&lt;a;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19600" y="763588"/>
            <a:ext cx="0" cy="609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49036" y="914400"/>
            <a:ext cx="44196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ABC::~ABC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      </a:t>
            </a:r>
            <a:r>
              <a:rPr lang="en-IN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//Definition of Destructor</a:t>
            </a:r>
            <a:endParaRPr lang="en-IN" sz="1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&lt;&lt;"\</a:t>
            </a:r>
            <a:r>
              <a:rPr lang="en-IN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nObject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destroyed";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ABC obj1(10);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obj1.display();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4495800"/>
            <a:ext cx="3886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a=10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Object is destroyed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400800" y="3810794"/>
            <a:ext cx="990600" cy="125650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39000" y="2819400"/>
            <a:ext cx="1752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chemeClr val="tx1"/>
                </a:solidFill>
              </a:rPr>
              <a:t>Destructor is automatically called by the compiler once the object goes out of scope. </a:t>
            </a:r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6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Constructors and Destructors Are Executed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dirty="0"/>
              <a:t>objects have their constructors execute before main( ) begins execution. </a:t>
            </a:r>
          </a:p>
          <a:p>
            <a:r>
              <a:rPr lang="en-US" dirty="0"/>
              <a:t>Global constructors are executed in order of their declaration, within the same file. </a:t>
            </a:r>
          </a:p>
          <a:p>
            <a:r>
              <a:rPr lang="en-US" dirty="0"/>
              <a:t>You cannot know the order of execution of global constructors spread among several files. </a:t>
            </a:r>
          </a:p>
          <a:p>
            <a:r>
              <a:rPr lang="en-US" dirty="0"/>
              <a:t>Global destructors execute in reverse order after main( ) has terminated.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9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who;</a:t>
            </a:r>
          </a:p>
          <a:p>
            <a:pPr marL="0" indent="0">
              <a:buNone/>
            </a:pPr>
            <a:r>
              <a:rPr lang="en-IN" dirty="0" err="1"/>
              <a:t>myclass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id);</a:t>
            </a:r>
          </a:p>
          <a:p>
            <a:pPr marL="0" indent="0">
              <a:buNone/>
            </a:pPr>
            <a:r>
              <a:rPr lang="en-IN" dirty="0"/>
              <a:t>~</a:t>
            </a:r>
            <a:r>
              <a:rPr lang="en-IN" dirty="0" err="1"/>
              <a:t>myclass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b="1" dirty="0"/>
              <a:t>glob_ob1(1), glob_ob2(2);</a:t>
            </a:r>
          </a:p>
          <a:p>
            <a:pPr marL="0" indent="0">
              <a:buNone/>
            </a:pPr>
            <a:r>
              <a:rPr lang="en-IN" dirty="0" err="1"/>
              <a:t>myclass</a:t>
            </a:r>
            <a:r>
              <a:rPr lang="en-IN" dirty="0"/>
              <a:t>::</a:t>
            </a:r>
            <a:r>
              <a:rPr lang="en-IN" dirty="0" err="1"/>
              <a:t>myclass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id)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 &lt;&lt; "Initializing " &lt;&lt; id &lt;&lt; "\n";</a:t>
            </a:r>
          </a:p>
          <a:p>
            <a:pPr marL="0" indent="0">
              <a:buNone/>
            </a:pPr>
            <a:r>
              <a:rPr lang="en-IN" dirty="0"/>
              <a:t>who = id;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/>
              <a:t>myclass</a:t>
            </a:r>
            <a:r>
              <a:rPr lang="en-IN" dirty="0"/>
              <a:t>::~</a:t>
            </a:r>
            <a:r>
              <a:rPr lang="en-IN" dirty="0" err="1"/>
              <a:t>myclass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 &lt;&lt; "Destructing " &lt;&lt; who &lt;&lt; "\n";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b="1" dirty="0" err="1"/>
              <a:t>myclass</a:t>
            </a:r>
            <a:r>
              <a:rPr lang="en-IN" b="1" dirty="0"/>
              <a:t> local_ob1(3);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 &lt;&lt; "This will not be first line displayed.\n";</a:t>
            </a:r>
          </a:p>
          <a:p>
            <a:pPr marL="0" indent="0">
              <a:buNone/>
            </a:pPr>
            <a:r>
              <a:rPr lang="en-IN" b="1" dirty="0" err="1"/>
              <a:t>myclass</a:t>
            </a:r>
            <a:r>
              <a:rPr lang="en-IN" b="1" dirty="0"/>
              <a:t> local_ob2(4);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410200" y="3581400"/>
            <a:ext cx="3699164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Initializing </a:t>
            </a:r>
            <a:r>
              <a:rPr lang="en-US" dirty="0">
                <a:solidFill>
                  <a:schemeClr val="tx1"/>
                </a:solidFill>
              </a:rPr>
              <a:t>1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Initializing 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Initializing 3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will not be first line displayed. Initializing 4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Destructing </a:t>
            </a:r>
            <a:r>
              <a:rPr lang="en-US" dirty="0">
                <a:solidFill>
                  <a:schemeClr val="tx1"/>
                </a:solidFill>
              </a:rPr>
              <a:t>4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Destructing </a:t>
            </a:r>
            <a:r>
              <a:rPr lang="en-US" dirty="0">
                <a:solidFill>
                  <a:schemeClr val="tx1"/>
                </a:solidFill>
              </a:rPr>
              <a:t>3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Destructing </a:t>
            </a:r>
            <a:r>
              <a:rPr lang="en-US" dirty="0">
                <a:solidFill>
                  <a:schemeClr val="tx1"/>
                </a:solidFill>
              </a:rPr>
              <a:t>2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Destructing </a:t>
            </a:r>
            <a:r>
              <a:rPr lang="en-US" dirty="0">
                <a:solidFill>
                  <a:schemeClr val="tx1"/>
                </a:solidFill>
              </a:rPr>
              <a:t>1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Class Members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Static Data Members</a:t>
            </a:r>
          </a:p>
          <a:p>
            <a:r>
              <a:rPr lang="en-IN" dirty="0" smtClean="0"/>
              <a:t>Static Member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953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Static Data 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algn="just">
              <a:spcBef>
                <a:spcPts val="2300"/>
              </a:spcBef>
            </a:pPr>
            <a:r>
              <a:rPr lang="en-US" dirty="0" smtClean="0"/>
              <a:t>Single copy exists; shared by all the objects.</a:t>
            </a:r>
          </a:p>
          <a:p>
            <a:pPr algn="just">
              <a:spcBef>
                <a:spcPts val="2300"/>
              </a:spcBef>
            </a:pPr>
            <a:r>
              <a:rPr lang="en-US" dirty="0" smtClean="0"/>
              <a:t>Also known as class variables.</a:t>
            </a:r>
          </a:p>
          <a:p>
            <a:pPr algn="just">
              <a:spcBef>
                <a:spcPts val="2300"/>
              </a:spcBef>
            </a:pPr>
            <a:r>
              <a:rPr lang="en-US" dirty="0" smtClean="0"/>
              <a:t>Exists and initialized to zero before any object is created.</a:t>
            </a:r>
          </a:p>
          <a:p>
            <a:pPr algn="just">
              <a:spcBef>
                <a:spcPts val="2300"/>
              </a:spcBef>
            </a:pPr>
            <a:r>
              <a:rPr lang="en-US" dirty="0" smtClean="0"/>
              <a:t>Within a class, they are declared not defined</a:t>
            </a:r>
            <a:r>
              <a:rPr lang="en-US" dirty="0" smtClean="0"/>
              <a:t>.</a:t>
            </a:r>
          </a:p>
          <a:p>
            <a:pPr algn="just">
              <a:spcBef>
                <a:spcPts val="2300"/>
              </a:spcBef>
            </a:pPr>
            <a:r>
              <a:rPr lang="en-US" dirty="0"/>
              <a:t>Public static data member can be accessed directly by using scope resolution operator</a:t>
            </a:r>
            <a:r>
              <a:rPr lang="en-US" dirty="0" smtClean="0"/>
              <a:t>.</a:t>
            </a:r>
            <a:endParaRPr lang="en-US" dirty="0" smtClean="0"/>
          </a:p>
          <a:p>
            <a:pPr algn="just">
              <a:spcBef>
                <a:spcPts val="2300"/>
              </a:spcBef>
            </a:pPr>
            <a:r>
              <a:rPr lang="en-US" dirty="0" smtClean="0"/>
              <a:t>Requires </a:t>
            </a:r>
            <a:r>
              <a:rPr lang="en-US" dirty="0" smtClean="0"/>
              <a:t>a global definition outside the class</a:t>
            </a:r>
            <a:r>
              <a:rPr lang="en-US" dirty="0" smtClean="0"/>
              <a:t>.</a:t>
            </a:r>
            <a:endParaRPr lang="en-US" dirty="0" smtClean="0"/>
          </a:p>
          <a:p>
            <a:pPr lvl="1" algn="just">
              <a:spcBef>
                <a:spcPts val="2300"/>
              </a:spcBef>
            </a:pPr>
            <a:r>
              <a:rPr lang="en-US" sz="3200" dirty="0" smtClean="0"/>
              <a:t>Re-declaration using scope resolution operator</a:t>
            </a:r>
            <a:r>
              <a:rPr lang="en-US" sz="3200" dirty="0" smtClean="0"/>
              <a:t>.</a:t>
            </a:r>
          </a:p>
          <a:p>
            <a:pPr marL="457200" lvl="1" indent="0" algn="just">
              <a:spcBef>
                <a:spcPts val="2300"/>
              </a:spcBef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1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" y="116632"/>
            <a:ext cx="9000000" cy="1143000"/>
          </a:xfrm>
        </p:spPr>
        <p:txBody>
          <a:bodyPr/>
          <a:lstStyle/>
          <a:p>
            <a:r>
              <a:rPr lang="en-US" dirty="0" smtClean="0"/>
              <a:t>Example 1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46</a:t>
            </a:fld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000" y="1340768"/>
            <a:ext cx="900000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buClr>
                <a:srgbClr val="C00000"/>
              </a:buClr>
              <a:defRPr/>
            </a:pPr>
            <a:r>
              <a:rPr lang="en-US" sz="2400" b="1" dirty="0"/>
              <a:t>#include &lt;</a:t>
            </a:r>
            <a:r>
              <a:rPr lang="en-US" sz="2400" b="1" dirty="0" err="1"/>
              <a:t>iostream</a:t>
            </a:r>
            <a:r>
              <a:rPr lang="en-US" sz="2400" b="1" dirty="0"/>
              <a:t>&gt;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/>
              <a:t>using namespace </a:t>
            </a:r>
            <a:r>
              <a:rPr lang="en-US" sz="2400" b="1" dirty="0" err="1"/>
              <a:t>std</a:t>
            </a:r>
            <a:r>
              <a:rPr lang="en-US" sz="2400" b="1" dirty="0"/>
              <a:t>;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/>
              <a:t>class shared {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/>
              <a:t>static </a:t>
            </a:r>
            <a:r>
              <a:rPr lang="en-US" sz="2400" b="1" dirty="0" err="1"/>
              <a:t>int</a:t>
            </a:r>
            <a:r>
              <a:rPr lang="en-US" sz="2400" b="1" dirty="0"/>
              <a:t> a;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 err="1"/>
              <a:t>int</a:t>
            </a:r>
            <a:r>
              <a:rPr lang="en-US" sz="2400" b="1" dirty="0"/>
              <a:t> b;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/>
              <a:t>public: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/>
              <a:t>void set(</a:t>
            </a:r>
            <a:r>
              <a:rPr lang="en-US" sz="2400" b="1" dirty="0" err="1"/>
              <a:t>int</a:t>
            </a:r>
            <a:r>
              <a:rPr lang="en-US" sz="2400" b="1" dirty="0"/>
              <a:t> i, </a:t>
            </a:r>
            <a:r>
              <a:rPr lang="en-US" sz="2400" b="1" dirty="0" err="1"/>
              <a:t>int</a:t>
            </a:r>
            <a:r>
              <a:rPr lang="en-US" sz="2400" b="1" dirty="0"/>
              <a:t> j) {a=i; b=j;}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/>
              <a:t>void show();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/>
              <a:t>} ;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 err="1"/>
              <a:t>int</a:t>
            </a:r>
            <a:r>
              <a:rPr lang="en-US" sz="2400" b="1" dirty="0"/>
              <a:t> shared::a; // define </a:t>
            </a:r>
            <a:r>
              <a:rPr lang="en-US" sz="2400" b="1" dirty="0" smtClean="0"/>
              <a:t>a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/>
              <a:t>void shared::show()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/>
              <a:t>{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 err="1"/>
              <a:t>cout</a:t>
            </a:r>
            <a:r>
              <a:rPr lang="en-US" sz="2400" b="1" dirty="0"/>
              <a:t> &lt;&lt; "This is static a: " &lt;&lt; a;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 err="1"/>
              <a:t>cout</a:t>
            </a:r>
            <a:r>
              <a:rPr lang="en-US" sz="2400" b="1" dirty="0"/>
              <a:t> &lt;&lt; "\</a:t>
            </a:r>
            <a:r>
              <a:rPr lang="en-US" sz="2400" b="1" dirty="0" err="1"/>
              <a:t>nThis</a:t>
            </a:r>
            <a:r>
              <a:rPr lang="en-US" sz="2400" b="1" dirty="0"/>
              <a:t> is non-static b: " &lt;&lt; b;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 err="1"/>
              <a:t>cout</a:t>
            </a:r>
            <a:r>
              <a:rPr lang="en-US" sz="2400" b="1" dirty="0"/>
              <a:t> &lt;&lt; "\n</a:t>
            </a:r>
            <a:r>
              <a:rPr lang="en-US" sz="2400" b="1" dirty="0" smtClean="0"/>
              <a:t>"; }</a:t>
            </a:r>
            <a:endParaRPr lang="en-US" sz="2400" b="1" dirty="0"/>
          </a:p>
          <a:p>
            <a:pPr lvl="0">
              <a:buClr>
                <a:srgbClr val="C00000"/>
              </a:buClr>
              <a:defRPr/>
            </a:pPr>
            <a:endParaRPr lang="en-US" sz="2400" b="1" dirty="0"/>
          </a:p>
          <a:p>
            <a:pPr lvl="0">
              <a:buClr>
                <a:srgbClr val="C00000"/>
              </a:buClr>
              <a:defRPr/>
            </a:pPr>
            <a:endParaRPr lang="en-US" sz="2400" b="1" dirty="0"/>
          </a:p>
          <a:p>
            <a:pPr marL="514350" lvl="0" indent="-514350">
              <a:buClr>
                <a:srgbClr val="C00000"/>
              </a:buClr>
              <a:buFont typeface="+mj-lt"/>
              <a:buAutoNum type="arabicPeriod"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6488" y="1340768"/>
            <a:ext cx="5148000" cy="2592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851920" y="1379671"/>
            <a:ext cx="10334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shared</a:t>
            </a:r>
            <a:endParaRPr lang="en-IN" sz="2400" dirty="0"/>
          </a:p>
        </p:txBody>
      </p:sp>
      <p:sp>
        <p:nvSpPr>
          <p:cNvPr id="18" name="Rectangle 17"/>
          <p:cNvSpPr/>
          <p:nvPr/>
        </p:nvSpPr>
        <p:spPr>
          <a:xfrm>
            <a:off x="6994266" y="3141615"/>
            <a:ext cx="317742" cy="528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…</a:t>
            </a:r>
            <a:endParaRPr lang="en-IN" sz="2400" b="1" dirty="0">
              <a:solidFill>
                <a:schemeClr val="tx1"/>
              </a:solidFill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3943599" y="2745113"/>
            <a:ext cx="1461778" cy="1084403"/>
            <a:chOff x="1043608" y="3573016"/>
            <a:chExt cx="1656184" cy="1181618"/>
          </a:xfrm>
        </p:grpSpPr>
        <p:sp>
          <p:nvSpPr>
            <p:cNvPr id="21" name="Rounded Rectangle 20"/>
            <p:cNvSpPr/>
            <p:nvPr/>
          </p:nvSpPr>
          <p:spPr>
            <a:xfrm>
              <a:off x="1043608" y="3602634"/>
              <a:ext cx="1656184" cy="115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69700" y="4070906"/>
              <a:ext cx="1404000" cy="510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IN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4384" y="3573016"/>
              <a:ext cx="1234632" cy="461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Object 1</a:t>
              </a:r>
              <a:endParaRPr lang="en-IN" sz="2400" dirty="0"/>
            </a:p>
          </p:txBody>
        </p:sp>
      </p:grpSp>
      <p:grpSp>
        <p:nvGrpSpPr>
          <p:cNvPr id="7" name="Group 27"/>
          <p:cNvGrpSpPr/>
          <p:nvPr/>
        </p:nvGrpSpPr>
        <p:grpSpPr>
          <a:xfrm>
            <a:off x="5487908" y="2745113"/>
            <a:ext cx="1461778" cy="1084403"/>
            <a:chOff x="3275856" y="3573016"/>
            <a:chExt cx="1656184" cy="1181618"/>
          </a:xfrm>
        </p:grpSpPr>
        <p:sp>
          <p:nvSpPr>
            <p:cNvPr id="29" name="Rounded Rectangle 28"/>
            <p:cNvSpPr/>
            <p:nvPr/>
          </p:nvSpPr>
          <p:spPr>
            <a:xfrm>
              <a:off x="3275856" y="3602634"/>
              <a:ext cx="1656184" cy="115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20"/>
            <p:cNvSpPr/>
            <p:nvPr/>
          </p:nvSpPr>
          <p:spPr>
            <a:xfrm>
              <a:off x="3401948" y="4070906"/>
              <a:ext cx="1404000" cy="510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IN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86632" y="3573016"/>
              <a:ext cx="1234632" cy="461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Object 2</a:t>
              </a:r>
              <a:endParaRPr lang="en-IN" sz="2400" dirty="0"/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7375599" y="2745113"/>
            <a:ext cx="1461778" cy="1084403"/>
            <a:chOff x="6523885" y="3573016"/>
            <a:chExt cx="1656184" cy="1181618"/>
          </a:xfrm>
        </p:grpSpPr>
        <p:sp>
          <p:nvSpPr>
            <p:cNvPr id="37" name="Rounded Rectangle 36"/>
            <p:cNvSpPr/>
            <p:nvPr/>
          </p:nvSpPr>
          <p:spPr>
            <a:xfrm>
              <a:off x="6523885" y="3602634"/>
              <a:ext cx="1656184" cy="115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49977" y="4070906"/>
              <a:ext cx="1404000" cy="510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IN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34661" y="3573016"/>
              <a:ext cx="1277914" cy="461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Object O</a:t>
              </a:r>
              <a:endParaRPr lang="en-IN" sz="2400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212147" y="1445755"/>
            <a:ext cx="3456000" cy="99125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203839" y="1418618"/>
            <a:ext cx="34726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Common to all the objects</a:t>
            </a:r>
            <a:endParaRPr lang="en-IN" sz="2400" dirty="0"/>
          </a:p>
        </p:txBody>
      </p:sp>
      <p:sp>
        <p:nvSpPr>
          <p:cNvPr id="16" name="Rectangle 15"/>
          <p:cNvSpPr/>
          <p:nvPr/>
        </p:nvSpPr>
        <p:spPr>
          <a:xfrm>
            <a:off x="5283963" y="1908341"/>
            <a:ext cx="635485" cy="39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IN" sz="2400" dirty="0"/>
          </a:p>
        </p:txBody>
      </p:sp>
      <p:sp>
        <p:nvSpPr>
          <p:cNvPr id="47" name="Rectangle 46"/>
          <p:cNvSpPr/>
          <p:nvPr/>
        </p:nvSpPr>
        <p:spPr>
          <a:xfrm>
            <a:off x="6232970" y="1941382"/>
            <a:ext cx="756000" cy="39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set()</a:t>
            </a:r>
            <a:endParaRPr lang="en-IN" sz="2400" dirty="0"/>
          </a:p>
        </p:txBody>
      </p:sp>
      <p:sp>
        <p:nvSpPr>
          <p:cNvPr id="48" name="Rectangle 47"/>
          <p:cNvSpPr/>
          <p:nvPr/>
        </p:nvSpPr>
        <p:spPr>
          <a:xfrm>
            <a:off x="7153137" y="1908341"/>
            <a:ext cx="1443194" cy="39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show()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148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338936" cy="4525963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algn="ctr">
              <a:buClr>
                <a:srgbClr val="C00000"/>
              </a:buClr>
              <a:buNone/>
              <a:defRPr/>
            </a:pPr>
            <a:r>
              <a:rPr lang="en-IN" b="1" dirty="0" smtClean="0"/>
              <a:t>Output</a:t>
            </a:r>
          </a:p>
          <a:p>
            <a:pPr marL="0" lvl="0" indent="0" algn="ctr">
              <a:buClr>
                <a:srgbClr val="C00000"/>
              </a:buClr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This is static a: 1</a:t>
            </a:r>
          </a:p>
          <a:p>
            <a:pPr marL="0" lvl="0" indent="0" algn="ctr">
              <a:buClr>
                <a:srgbClr val="C00000"/>
              </a:buClr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This is non-static b: 1</a:t>
            </a:r>
          </a:p>
          <a:p>
            <a:pPr marL="0" lvl="0" indent="0" algn="ctr">
              <a:buClr>
                <a:srgbClr val="C00000"/>
              </a:buClr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This is static a: 2</a:t>
            </a:r>
          </a:p>
          <a:p>
            <a:pPr marL="0" lvl="0" indent="0" algn="ctr">
              <a:buClr>
                <a:srgbClr val="C00000"/>
              </a:buClr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This is non-static b: 2</a:t>
            </a:r>
          </a:p>
          <a:p>
            <a:pPr marL="0" lvl="0" indent="0" algn="ctr">
              <a:buClr>
                <a:srgbClr val="C00000"/>
              </a:buClr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This is static a: 2</a:t>
            </a:r>
          </a:p>
          <a:p>
            <a:pPr marL="0" lvl="0" indent="0" algn="ctr">
              <a:buClr>
                <a:srgbClr val="C00000"/>
              </a:buClr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This is non-static b: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Thapar</a:t>
            </a:r>
            <a:r>
              <a:rPr lang="en-US" dirty="0" smtClean="0"/>
              <a:t>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47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2000" y="1515556"/>
            <a:ext cx="83164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C00000"/>
              </a:buClr>
              <a:defRPr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main()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/>
              <a:t>{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/>
              <a:t>shared x, y;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 err="1"/>
              <a:t>x.set</a:t>
            </a:r>
            <a:r>
              <a:rPr lang="en-US" sz="2400" b="1" dirty="0"/>
              <a:t>(1, 1); // set a to 1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 err="1"/>
              <a:t>x.show</a:t>
            </a:r>
            <a:r>
              <a:rPr lang="en-US" sz="2400" b="1" dirty="0"/>
              <a:t>();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 err="1"/>
              <a:t>y.set</a:t>
            </a:r>
            <a:r>
              <a:rPr lang="en-US" sz="2400" b="1" dirty="0"/>
              <a:t>(2, 2); // change a to 2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 err="1"/>
              <a:t>y.show</a:t>
            </a:r>
            <a:r>
              <a:rPr lang="en-US" sz="2400" b="1" dirty="0" smtClean="0"/>
              <a:t>();</a:t>
            </a:r>
            <a:endParaRPr lang="en-US" sz="2400" b="1" dirty="0"/>
          </a:p>
          <a:p>
            <a:pPr lvl="0">
              <a:buClr>
                <a:srgbClr val="C00000"/>
              </a:buClr>
              <a:defRPr/>
            </a:pPr>
            <a:r>
              <a:rPr lang="en-US" sz="2400" b="1" dirty="0" err="1"/>
              <a:t>x.show</a:t>
            </a:r>
            <a:r>
              <a:rPr lang="en-US" sz="2400" b="1" dirty="0"/>
              <a:t>(); </a:t>
            </a:r>
          </a:p>
          <a:p>
            <a:pPr lvl="0">
              <a:buClr>
                <a:srgbClr val="C00000"/>
              </a:buClr>
              <a:defRPr/>
            </a:pPr>
            <a:r>
              <a:rPr lang="en-US" sz="2400" b="1" dirty="0"/>
              <a:t>return 0;}</a:t>
            </a:r>
          </a:p>
          <a:p>
            <a:pPr lvl="0">
              <a:buClr>
                <a:srgbClr val="C00000"/>
              </a:buClr>
              <a:defRPr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85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class shared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} 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shared::a; // define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/>
              <a:t>initialize a before creating any objects</a:t>
            </a:r>
          </a:p>
          <a:p>
            <a:pPr marL="0" indent="0">
              <a:buNone/>
            </a:pPr>
            <a:r>
              <a:rPr lang="en-US" dirty="0"/>
              <a:t>shared::a = 99</a:t>
            </a:r>
            <a:r>
              <a:rPr lang="en-US" dirty="0" smtClean="0"/>
              <a:t>;//</a:t>
            </a:r>
            <a:r>
              <a:rPr lang="en-US" b="1" dirty="0" smtClean="0"/>
              <a:t>public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"This is initial value of a: " &lt;&lt; shared::a;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"\n";</a:t>
            </a:r>
          </a:p>
          <a:p>
            <a:pPr marL="0" indent="0">
              <a:buNone/>
            </a:pPr>
            <a:r>
              <a:rPr lang="en-US" dirty="0"/>
              <a:t>shared x;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"This is </a:t>
            </a:r>
            <a:r>
              <a:rPr lang="en-US" dirty="0" err="1"/>
              <a:t>x.a</a:t>
            </a:r>
            <a:r>
              <a:rPr lang="en-US" dirty="0"/>
              <a:t>: " &lt;&lt; </a:t>
            </a:r>
            <a:r>
              <a:rPr lang="en-US" dirty="0" err="1"/>
              <a:t>x.a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56EC-DBA4-43B6-A52F-87C5207EC31B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7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spcBef>
                <a:spcPts val="3600"/>
              </a:spcBef>
            </a:pPr>
            <a:r>
              <a:rPr lang="en-US" dirty="0" smtClean="0"/>
              <a:t>Provide access control of shared resource used by all the objects of a class, e.g. writing a file.</a:t>
            </a:r>
          </a:p>
          <a:p>
            <a:pPr algn="just">
              <a:spcBef>
                <a:spcPts val="3600"/>
              </a:spcBef>
            </a:pPr>
            <a:r>
              <a:rPr lang="en-US" dirty="0" smtClean="0"/>
              <a:t>To keep track of the number of objects of a particular class type.</a:t>
            </a:r>
          </a:p>
          <a:p>
            <a:pPr algn="just">
              <a:spcBef>
                <a:spcPts val="3600"/>
              </a:spcBef>
            </a:pPr>
            <a:r>
              <a:rPr lang="en-US" dirty="0" smtClean="0"/>
              <a:t>Note:</a:t>
            </a:r>
          </a:p>
          <a:p>
            <a:pPr algn="ctr">
              <a:spcBef>
                <a:spcPts val="3600"/>
              </a:spcBef>
              <a:buNone/>
            </a:pPr>
            <a:r>
              <a:rPr lang="en-US" dirty="0" smtClean="0"/>
              <a:t>Virtually eliminates any need for global variables.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Thapar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24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Nesting </a:t>
            </a:r>
            <a:r>
              <a:rPr lang="en-IN" smtClean="0"/>
              <a:t>of </a:t>
            </a:r>
            <a:r>
              <a:rPr lang="en-IN"/>
              <a:t>M</a:t>
            </a:r>
            <a:r>
              <a:rPr lang="en-IN" smtClean="0"/>
              <a:t>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 member function calling another member functions  is known as nesting of member functions.</a:t>
            </a:r>
          </a:p>
          <a:p>
            <a:r>
              <a:rPr lang="en-US" dirty="0"/>
              <a:t>A member function of a class can be called only by an object of that class using a dot operator.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there is an exception to this. A member function can be called by using its name inside another member function of the same class. </a:t>
            </a:r>
            <a:endParaRPr lang="en-US" dirty="0" smtClean="0"/>
          </a:p>
          <a:p>
            <a:r>
              <a:rPr lang="en-US" dirty="0" smtClean="0"/>
              <a:t>Private member functions can also be accessed by using nesting of member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4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Static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spcBef>
                <a:spcPts val="950"/>
              </a:spcBef>
            </a:pPr>
            <a:r>
              <a:rPr lang="en-US" dirty="0" smtClean="0"/>
              <a:t>Can access only other static members of the class.</a:t>
            </a:r>
          </a:p>
          <a:p>
            <a:pPr algn="just">
              <a:spcBef>
                <a:spcPts val="950"/>
              </a:spcBef>
            </a:pPr>
            <a:r>
              <a:rPr lang="en-US" dirty="0" smtClean="0"/>
              <a:t>Do not have a </a:t>
            </a:r>
            <a:r>
              <a:rPr lang="en-US" b="1" dirty="0" smtClean="0"/>
              <a:t>this</a:t>
            </a:r>
            <a:r>
              <a:rPr lang="en-US" dirty="0" smtClean="0"/>
              <a:t> pointer.</a:t>
            </a:r>
          </a:p>
          <a:p>
            <a:pPr algn="just">
              <a:spcBef>
                <a:spcPts val="950"/>
              </a:spcBef>
            </a:pPr>
            <a:r>
              <a:rPr lang="en-US" dirty="0" smtClean="0"/>
              <a:t>They cannot be declared as </a:t>
            </a:r>
            <a:r>
              <a:rPr lang="en-US" b="1" dirty="0" smtClean="0"/>
              <a:t>const</a:t>
            </a:r>
            <a:r>
              <a:rPr lang="en-US" dirty="0" smtClean="0"/>
              <a:t> or </a:t>
            </a:r>
            <a:r>
              <a:rPr lang="en-US" b="1" dirty="0" smtClean="0"/>
              <a:t>volatile</a:t>
            </a:r>
            <a:r>
              <a:rPr lang="en-US" dirty="0" smtClean="0"/>
              <a:t>.</a:t>
            </a:r>
          </a:p>
          <a:p>
            <a:pPr algn="just">
              <a:spcBef>
                <a:spcPts val="950"/>
              </a:spcBef>
            </a:pPr>
            <a:r>
              <a:rPr lang="en-US" dirty="0" smtClean="0"/>
              <a:t>They may not be </a:t>
            </a:r>
            <a:r>
              <a:rPr lang="en-US" b="1" dirty="0" smtClean="0"/>
              <a:t>virtual</a:t>
            </a:r>
            <a:r>
              <a:rPr lang="en-US" dirty="0" smtClean="0"/>
              <a:t>.</a:t>
            </a:r>
          </a:p>
          <a:p>
            <a:pPr algn="just">
              <a:spcBef>
                <a:spcPts val="950"/>
              </a:spcBef>
            </a:pPr>
            <a:r>
              <a:rPr lang="en-US" dirty="0" smtClean="0"/>
              <a:t>There cannot be </a:t>
            </a:r>
            <a:r>
              <a:rPr lang="en-US" b="1" dirty="0" smtClean="0"/>
              <a:t>static</a:t>
            </a:r>
            <a:r>
              <a:rPr lang="en-US" dirty="0" smtClean="0"/>
              <a:t> and </a:t>
            </a:r>
            <a:r>
              <a:rPr lang="en-US" b="1" dirty="0" smtClean="0"/>
              <a:t>non-static</a:t>
            </a:r>
            <a:r>
              <a:rPr lang="en-US" dirty="0" smtClean="0"/>
              <a:t> version of the same function.</a:t>
            </a:r>
          </a:p>
          <a:p>
            <a:pPr algn="just">
              <a:spcBef>
                <a:spcPts val="950"/>
              </a:spcBef>
            </a:pPr>
            <a:r>
              <a:rPr lang="en-US" dirty="0" smtClean="0"/>
              <a:t>Can be called using</a:t>
            </a:r>
          </a:p>
          <a:p>
            <a:pPr lvl="1" algn="just">
              <a:spcBef>
                <a:spcPts val="950"/>
              </a:spcBef>
            </a:pPr>
            <a:r>
              <a:rPr lang="en-US" dirty="0" smtClean="0"/>
              <a:t>An object.</a:t>
            </a:r>
            <a:endParaRPr lang="en-IN" dirty="0" smtClean="0"/>
          </a:p>
          <a:p>
            <a:pPr lvl="1" algn="just">
              <a:spcBef>
                <a:spcPts val="950"/>
              </a:spcBef>
            </a:pPr>
            <a:r>
              <a:rPr lang="en-US" dirty="0" smtClean="0"/>
              <a:t>Class name and scope resolution operator.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Thapar University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UTA009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7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b="1" dirty="0" smtClean="0"/>
              <a:t>Objective: Write a program to provide access 			</a:t>
            </a:r>
            <a:r>
              <a:rPr lang="en-US" b="1" dirty="0" smtClean="0"/>
              <a:t>control </a:t>
            </a:r>
            <a:r>
              <a:rPr lang="en-US" b="1" dirty="0" smtClean="0"/>
              <a:t>to some shared resource.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Example: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	Create several objects, each of which wants to print a file on a specific printer. Clearly, only one object can be allowed to print a file at a time. In this case, declare a </a:t>
            </a:r>
            <a:r>
              <a:rPr lang="en-US" b="1" dirty="0" smtClean="0"/>
              <a:t>static</a:t>
            </a:r>
            <a:r>
              <a:rPr lang="en-US" dirty="0" smtClean="0"/>
              <a:t> variable that indicates when the printer is in use and when it is free. Each object  then interrogates this variable to get the printer.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6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" y="116632"/>
            <a:ext cx="9000000" cy="1143000"/>
          </a:xfrm>
        </p:spPr>
        <p:txBody>
          <a:bodyPr/>
          <a:lstStyle/>
          <a:p>
            <a:pPr algn="l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Thapar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52</a:t>
            </a:fld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000" y="1340768"/>
            <a:ext cx="9000000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iostream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using namespace std;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 shared</a:t>
            </a:r>
          </a:p>
          <a:p>
            <a:pPr marL="514350" lvl="0" indent="-514350">
              <a:buClr>
                <a:srgbClr val="C00000"/>
              </a:buClr>
              <a:buFont typeface="+mj-lt"/>
              <a:buAutoNum type="arabicPeriod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   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b="1" dirty="0" smtClean="0"/>
              <a:t>static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resource;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public: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static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getResource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{  if(resource)   return 0;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else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{        resource = 1;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return 1;      }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lang="en-US" sz="2400" b="1" dirty="0" smtClean="0"/>
              <a:t>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}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void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freeResource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{      resource = 0;    }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4000" y="1340768"/>
            <a:ext cx="4968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 startAt="15"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shared :: resource;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15"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main()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15"/>
            </a:pPr>
            <a:r>
              <a:rPr lang="en-US" sz="2400" b="1" dirty="0" smtClean="0"/>
              <a:t>{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15"/>
            </a:pPr>
            <a:r>
              <a:rPr lang="en-US" sz="2400" b="1" dirty="0" smtClean="0"/>
              <a:t>   shared o1, o2;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15"/>
            </a:pPr>
            <a:r>
              <a:rPr lang="en-US" sz="2400" b="1" dirty="0" smtClean="0"/>
              <a:t>   if(o1.getResource())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15"/>
            </a:pPr>
            <a:r>
              <a:rPr lang="en-US" sz="2400" b="1" dirty="0" smtClean="0"/>
              <a:t>      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 &lt;&lt; "\no1 has resource.";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15"/>
            </a:pPr>
            <a:r>
              <a:rPr lang="en-US" sz="2400" b="1" dirty="0" smtClean="0"/>
              <a:t>   if(!shared :: </a:t>
            </a:r>
            <a:r>
              <a:rPr lang="en-US" sz="2400" b="1" dirty="0" err="1" smtClean="0"/>
              <a:t>getResource</a:t>
            </a:r>
            <a:r>
              <a:rPr lang="en-US" sz="2400" b="1" dirty="0" smtClean="0"/>
              <a:t>())		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 &lt;&lt; "\no2 access denied.";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15"/>
            </a:pPr>
            <a:r>
              <a:rPr lang="en-US" sz="2400" b="1" dirty="0" smtClean="0"/>
              <a:t>   o1.freeResource();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15"/>
            </a:pPr>
            <a:r>
              <a:rPr lang="en-US" sz="2400" b="1" dirty="0" smtClean="0"/>
              <a:t>   if(shared :: </a:t>
            </a:r>
            <a:r>
              <a:rPr lang="en-US" sz="2400" b="1" dirty="0" err="1" smtClean="0"/>
              <a:t>getResource</a:t>
            </a:r>
            <a:r>
              <a:rPr lang="en-US" sz="2400" b="1" dirty="0" smtClean="0"/>
              <a:t>())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15"/>
            </a:pPr>
            <a:r>
              <a:rPr lang="en-US" sz="2400" b="1" dirty="0" smtClean="0"/>
              <a:t>      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 &lt;&lt; "\no2 has resource.";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15"/>
            </a:pPr>
            <a:r>
              <a:rPr lang="en-US" sz="2400" b="1" dirty="0" smtClean="0"/>
              <a:t>   return 0;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15"/>
            </a:pPr>
            <a:r>
              <a:rPr lang="en-US" sz="2400" b="1" dirty="0" smtClean="0"/>
              <a:t>}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426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Very limited application.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Pre-initialize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data members of a class before any object is actually created.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7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static_type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static </a:t>
            </a:r>
            <a:r>
              <a:rPr lang="en-IN" dirty="0" err="1"/>
              <a:t>int</a:t>
            </a:r>
            <a:r>
              <a:rPr lang="en-IN" dirty="0"/>
              <a:t> i;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/>
              <a:t>static void </a:t>
            </a:r>
            <a:r>
              <a:rPr lang="en-IN" dirty="0" err="1"/>
              <a:t>init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x) {i = x;}</a:t>
            </a:r>
          </a:p>
          <a:p>
            <a:pPr marL="0" indent="0">
              <a:buNone/>
            </a:pPr>
            <a:r>
              <a:rPr lang="en-IN" dirty="0"/>
              <a:t>void show() {</a:t>
            </a:r>
            <a:r>
              <a:rPr lang="en-IN" dirty="0" err="1"/>
              <a:t>cout</a:t>
            </a:r>
            <a:r>
              <a:rPr lang="en-IN" dirty="0"/>
              <a:t> &lt;&lt; i;}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static_type</a:t>
            </a:r>
            <a:r>
              <a:rPr lang="en-IN" dirty="0"/>
              <a:t>::i; // define </a:t>
            </a:r>
            <a:r>
              <a:rPr lang="en-IN" dirty="0" smtClean="0"/>
              <a:t>i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b="1" dirty="0"/>
              <a:t>// </a:t>
            </a:r>
            <a:r>
              <a:rPr lang="en-IN" b="1" dirty="0" err="1"/>
              <a:t>init</a:t>
            </a:r>
            <a:r>
              <a:rPr lang="en-IN" b="1" dirty="0"/>
              <a:t> static data before object creation</a:t>
            </a:r>
          </a:p>
          <a:p>
            <a:pPr marL="0" indent="0">
              <a:buNone/>
            </a:pPr>
            <a:r>
              <a:rPr lang="en-IN" dirty="0" err="1"/>
              <a:t>static_type</a:t>
            </a:r>
            <a:r>
              <a:rPr lang="en-IN" dirty="0"/>
              <a:t>::</a:t>
            </a:r>
            <a:r>
              <a:rPr lang="en-IN" dirty="0" err="1"/>
              <a:t>init</a:t>
            </a:r>
            <a:r>
              <a:rPr lang="en-IN" dirty="0"/>
              <a:t>(100);</a:t>
            </a:r>
          </a:p>
          <a:p>
            <a:pPr marL="0" indent="0">
              <a:buNone/>
            </a:pPr>
            <a:r>
              <a:rPr lang="en-IN" dirty="0" err="1"/>
              <a:t>static_type</a:t>
            </a:r>
            <a:r>
              <a:rPr lang="en-IN" dirty="0"/>
              <a:t> x;</a:t>
            </a:r>
          </a:p>
          <a:p>
            <a:pPr marL="0" indent="0">
              <a:buNone/>
            </a:pPr>
            <a:r>
              <a:rPr lang="en-IN" dirty="0" err="1"/>
              <a:t>x.show</a:t>
            </a:r>
            <a:r>
              <a:rPr lang="en-IN" dirty="0"/>
              <a:t>(); // displays 100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56EC-DBA4-43B6-A52F-87C5207EC31B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71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b="1" dirty="0" smtClean="0"/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endParaRPr lang="en-IN" b="1" dirty="0" smtClean="0"/>
          </a:p>
          <a:p>
            <a:pPr marL="0" indent="0" algn="ctr">
              <a:buNone/>
            </a:pPr>
            <a:r>
              <a:rPr lang="en-IN" sz="5400" b="1" dirty="0" smtClean="0"/>
              <a:t>Thank You!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21325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Nesting of Member Functions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799"/>
            <a:ext cx="7391400" cy="518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6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(10 minutes)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program in C++ to create a class Data having member functions </a:t>
            </a:r>
            <a:r>
              <a:rPr lang="en-IN" dirty="0" err="1" smtClean="0"/>
              <a:t>get_data</a:t>
            </a:r>
            <a:r>
              <a:rPr lang="en-IN" dirty="0" smtClean="0"/>
              <a:t>() to input the numbers in an array, largest() to find the largest number in the array and display () to print the largest number. </a:t>
            </a:r>
            <a:r>
              <a:rPr lang="en-IN" dirty="0"/>
              <a:t>M</a:t>
            </a:r>
            <a:r>
              <a:rPr lang="en-IN" dirty="0" smtClean="0"/>
              <a:t>ember </a:t>
            </a:r>
            <a:r>
              <a:rPr lang="en-IN" dirty="0"/>
              <a:t>function largest () </a:t>
            </a:r>
            <a:r>
              <a:rPr lang="en-IN" dirty="0" smtClean="0"/>
              <a:t>and all the data variables should be  private.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82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class </a:t>
            </a:r>
            <a:r>
              <a:rPr lang="en-IN" sz="1800" b="1" dirty="0"/>
              <a:t>Data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num</a:t>
            </a:r>
            <a:r>
              <a:rPr lang="en-IN" sz="1800" dirty="0"/>
              <a:t>[20];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n;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largest(void); </a:t>
            </a:r>
          </a:p>
          <a:p>
            <a:pPr marL="0" indent="0">
              <a:buNone/>
            </a:pPr>
            <a:r>
              <a:rPr lang="en-IN" sz="1800" dirty="0"/>
              <a:t>public:</a:t>
            </a:r>
          </a:p>
          <a:p>
            <a:pPr marL="0" indent="0">
              <a:buNone/>
            </a:pPr>
            <a:r>
              <a:rPr lang="en-IN" sz="1800" dirty="0"/>
              <a:t>void </a:t>
            </a:r>
            <a:r>
              <a:rPr lang="en-IN" sz="1800" dirty="0" err="1"/>
              <a:t>get_data</a:t>
            </a:r>
            <a:r>
              <a:rPr lang="en-IN" sz="1800" dirty="0"/>
              <a:t>(void);               </a:t>
            </a:r>
          </a:p>
          <a:p>
            <a:pPr marL="0" indent="0">
              <a:buNone/>
            </a:pPr>
            <a:r>
              <a:rPr lang="en-IN" sz="1800" dirty="0"/>
              <a:t>void display(void);                 </a:t>
            </a:r>
          </a:p>
          <a:p>
            <a:pPr marL="0" indent="0">
              <a:buNone/>
            </a:pPr>
            <a:r>
              <a:rPr lang="en-IN" sz="1800" dirty="0"/>
              <a:t>};</a:t>
            </a:r>
          </a:p>
          <a:p>
            <a:pPr marL="0" indent="0">
              <a:buNone/>
            </a:pPr>
            <a:r>
              <a:rPr lang="en-IN" sz="1800" b="1" dirty="0"/>
              <a:t>void Data::</a:t>
            </a:r>
            <a:r>
              <a:rPr lang="en-IN" sz="1800" b="1" dirty="0" err="1"/>
              <a:t>get_data</a:t>
            </a:r>
            <a:r>
              <a:rPr lang="en-IN" sz="1800" b="1" dirty="0"/>
              <a:t>(void)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 err="1"/>
              <a:t>cout</a:t>
            </a:r>
            <a:r>
              <a:rPr lang="en-IN" sz="1800" dirty="0"/>
              <a:t>&lt;&lt;"Enter the total numbers(n):"&lt;&lt;</a:t>
            </a:r>
            <a:r>
              <a:rPr lang="en-IN" sz="1800" dirty="0" err="1"/>
              <a:t>endl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 err="1"/>
              <a:t>cin</a:t>
            </a:r>
            <a:r>
              <a:rPr lang="en-IN" sz="1800" dirty="0"/>
              <a:t>&gt;&gt;n;</a:t>
            </a:r>
          </a:p>
          <a:p>
            <a:pPr marL="0" indent="0">
              <a:buNone/>
            </a:pPr>
            <a:r>
              <a:rPr lang="en-IN" sz="1800" dirty="0" err="1"/>
              <a:t>cout</a:t>
            </a:r>
            <a:r>
              <a:rPr lang="en-IN" sz="1800" dirty="0"/>
              <a:t>&lt;&lt;"Enter the number:"&lt;&lt;</a:t>
            </a:r>
            <a:r>
              <a:rPr lang="en-IN" sz="1800" dirty="0" err="1"/>
              <a:t>endl</a:t>
            </a:r>
            <a:r>
              <a:rPr lang="en-IN" sz="1800" dirty="0" smtClean="0"/>
              <a:t>;</a:t>
            </a:r>
          </a:p>
          <a:p>
            <a:pPr marL="0" indent="0">
              <a:buNone/>
            </a:pPr>
            <a:r>
              <a:rPr lang="en-IN" sz="1800" dirty="0"/>
              <a:t>for(</a:t>
            </a:r>
            <a:r>
              <a:rPr lang="en-IN" sz="1800" dirty="0" err="1"/>
              <a:t>int</a:t>
            </a:r>
            <a:r>
              <a:rPr lang="en-IN" sz="1800" dirty="0"/>
              <a:t> i=0;i&lt;</a:t>
            </a:r>
            <a:r>
              <a:rPr lang="en-IN" sz="1800" dirty="0" err="1"/>
              <a:t>n;i</a:t>
            </a:r>
            <a:r>
              <a:rPr lang="en-IN" sz="1800" dirty="0"/>
              <a:t>++)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 err="1"/>
              <a:t>cout</a:t>
            </a:r>
            <a:r>
              <a:rPr lang="en-IN" sz="1800" dirty="0"/>
              <a:t>&lt;&lt;"Enter the number"&lt;&lt;i+1</a:t>
            </a:r>
            <a:r>
              <a:rPr lang="en-IN" sz="1800" dirty="0" smtClean="0"/>
              <a:t>&lt;&lt;";"; </a:t>
            </a:r>
            <a:r>
              <a:rPr lang="en-IN" sz="1800" dirty="0" err="1"/>
              <a:t>cin</a:t>
            </a:r>
            <a:r>
              <a:rPr lang="en-IN" sz="1800" dirty="0"/>
              <a:t>&gt;&gt;</a:t>
            </a:r>
            <a:r>
              <a:rPr lang="en-IN" sz="1800" dirty="0" err="1"/>
              <a:t>num</a:t>
            </a:r>
            <a:r>
              <a:rPr lang="en-IN" sz="1800" dirty="0"/>
              <a:t>[i];</a:t>
            </a:r>
          </a:p>
          <a:p>
            <a:pPr marL="0" indent="0">
              <a:buNone/>
            </a:pPr>
            <a:r>
              <a:rPr lang="en-IN" sz="1800" dirty="0"/>
              <a:t>} }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28600"/>
            <a:ext cx="40386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err="1" smtClean="0"/>
              <a:t>int</a:t>
            </a:r>
            <a:r>
              <a:rPr lang="en-IN" sz="1800" b="1" dirty="0" smtClean="0"/>
              <a:t> </a:t>
            </a:r>
            <a:r>
              <a:rPr lang="en-IN" sz="1800" b="1" dirty="0"/>
              <a:t>Data::largest(void)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max;</a:t>
            </a:r>
          </a:p>
          <a:p>
            <a:pPr marL="0" indent="0">
              <a:buNone/>
            </a:pPr>
            <a:r>
              <a:rPr lang="en-IN" sz="1800" dirty="0"/>
              <a:t>max=</a:t>
            </a:r>
            <a:r>
              <a:rPr lang="en-IN" sz="1800" dirty="0" err="1"/>
              <a:t>num</a:t>
            </a:r>
            <a:r>
              <a:rPr lang="en-IN" sz="1800" dirty="0"/>
              <a:t>[0];</a:t>
            </a:r>
          </a:p>
          <a:p>
            <a:pPr marL="0" indent="0">
              <a:buNone/>
            </a:pPr>
            <a:r>
              <a:rPr lang="en-IN" sz="1800" dirty="0"/>
              <a:t>for(</a:t>
            </a:r>
            <a:r>
              <a:rPr lang="en-IN" sz="1800" dirty="0" err="1"/>
              <a:t>int</a:t>
            </a:r>
            <a:r>
              <a:rPr lang="en-IN" sz="1800" dirty="0"/>
              <a:t> i=1;i&lt;</a:t>
            </a:r>
            <a:r>
              <a:rPr lang="en-IN" sz="1800" dirty="0" err="1"/>
              <a:t>n;i</a:t>
            </a:r>
            <a:r>
              <a:rPr lang="en-IN" sz="1800" dirty="0"/>
              <a:t>++)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if(max&lt;</a:t>
            </a:r>
            <a:r>
              <a:rPr lang="en-IN" sz="1800" dirty="0" err="1"/>
              <a:t>num</a:t>
            </a:r>
            <a:r>
              <a:rPr lang="en-IN" sz="1800" dirty="0"/>
              <a:t>[i])</a:t>
            </a:r>
          </a:p>
          <a:p>
            <a:pPr marL="0" indent="0">
              <a:buNone/>
            </a:pPr>
            <a:r>
              <a:rPr lang="en-IN" sz="1800" dirty="0"/>
              <a:t>max=</a:t>
            </a:r>
            <a:r>
              <a:rPr lang="en-IN" sz="1800" dirty="0" err="1"/>
              <a:t>num</a:t>
            </a:r>
            <a:r>
              <a:rPr lang="en-IN" sz="1800" dirty="0"/>
              <a:t>[i</a:t>
            </a:r>
            <a:r>
              <a:rPr lang="en-IN" sz="1800" dirty="0" smtClean="0"/>
              <a:t>]; }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return max</a:t>
            </a:r>
            <a:r>
              <a:rPr lang="en-IN" sz="1800" dirty="0" smtClean="0"/>
              <a:t>;}</a:t>
            </a: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void Data::display(void)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 err="1"/>
              <a:t>cout</a:t>
            </a:r>
            <a:r>
              <a:rPr lang="en-IN" sz="1800" dirty="0"/>
              <a:t>&lt;&lt;"The largest number:"&lt;&lt;largest()&lt;&lt;</a:t>
            </a:r>
            <a:r>
              <a:rPr lang="en-IN" sz="1800" dirty="0" err="1"/>
              <a:t>endl</a:t>
            </a:r>
            <a:r>
              <a:rPr lang="en-IN" sz="1800" dirty="0" smtClean="0"/>
              <a:t>;}//</a:t>
            </a:r>
            <a:r>
              <a:rPr lang="en-IN" sz="1800" b="1" dirty="0" smtClean="0"/>
              <a:t>nesting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int</a:t>
            </a:r>
            <a:r>
              <a:rPr lang="en-IN" sz="1800" b="1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Data </a:t>
            </a:r>
            <a:r>
              <a:rPr lang="en-IN" sz="1800" dirty="0" err="1"/>
              <a:t>num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 err="1"/>
              <a:t>num.get_data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 err="1"/>
              <a:t>num.display</a:t>
            </a:r>
            <a:r>
              <a:rPr lang="en-IN" sz="1800" dirty="0" smtClean="0"/>
              <a:t>(); 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500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Friend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800" dirty="0" smtClean="0"/>
              <a:t>A function that can access the private and protected members of a class to which it is a friend.</a:t>
            </a:r>
          </a:p>
          <a:p>
            <a:pPr algn="just">
              <a:spcBef>
                <a:spcPts val="600"/>
              </a:spcBef>
            </a:pPr>
            <a:r>
              <a:rPr lang="en-US" sz="2800" dirty="0" smtClean="0"/>
              <a:t>It is not in the scope of a class to which it is a friend.</a:t>
            </a:r>
          </a:p>
          <a:p>
            <a:pPr algn="just">
              <a:spcBef>
                <a:spcPts val="600"/>
              </a:spcBef>
            </a:pPr>
            <a:r>
              <a:rPr lang="en-US" sz="2800" dirty="0" smtClean="0"/>
              <a:t>It cannot be called using the object of a class to which it is a friend.</a:t>
            </a:r>
          </a:p>
          <a:p>
            <a:pPr lvl="1" algn="just">
              <a:spcBef>
                <a:spcPts val="600"/>
              </a:spcBef>
            </a:pPr>
            <a:r>
              <a:rPr lang="en-US" dirty="0" smtClean="0"/>
              <a:t>Invoked like a normal function.</a:t>
            </a:r>
          </a:p>
          <a:p>
            <a:pPr algn="just">
              <a:spcBef>
                <a:spcPts val="600"/>
              </a:spcBef>
            </a:pPr>
            <a:r>
              <a:rPr lang="en-US" sz="2800" dirty="0" smtClean="0"/>
              <a:t>Has to be declared either in the public or the private section within a class (to which it is a friend) preceded with a keyword </a:t>
            </a:r>
            <a:r>
              <a:rPr lang="en-US" sz="2800" b="1" i="1" dirty="0" smtClean="0"/>
              <a:t>friend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9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3438</Words>
  <Application>Microsoft Office PowerPoint</Application>
  <PresentationFormat>On-screen Show (4:3)</PresentationFormat>
  <Paragraphs>860</Paragraphs>
  <Slides>55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Week 3 </vt:lpstr>
      <vt:lpstr>Contents</vt:lpstr>
      <vt:lpstr>Type Casting </vt:lpstr>
      <vt:lpstr>Program illustrating Typecasting</vt:lpstr>
      <vt:lpstr>Nesting of Member Functions</vt:lpstr>
      <vt:lpstr>Nesting of Member Functions</vt:lpstr>
      <vt:lpstr>Exercise (10 minutes)</vt:lpstr>
      <vt:lpstr>PowerPoint Presentation</vt:lpstr>
      <vt:lpstr>Friend Function</vt:lpstr>
      <vt:lpstr>Contd…</vt:lpstr>
      <vt:lpstr>Example</vt:lpstr>
      <vt:lpstr>Friend of more than one class</vt:lpstr>
      <vt:lpstr>Contd…</vt:lpstr>
      <vt:lpstr>Class member as a friend function</vt:lpstr>
      <vt:lpstr>Contd…</vt:lpstr>
      <vt:lpstr>Friend Class</vt:lpstr>
      <vt:lpstr>Example</vt:lpstr>
      <vt:lpstr>Inline Functions</vt:lpstr>
      <vt:lpstr>Example</vt:lpstr>
      <vt:lpstr>Characteristics of Inline Functions</vt:lpstr>
      <vt:lpstr>Inline member functions</vt:lpstr>
      <vt:lpstr>Defining Inline Functions within a class </vt:lpstr>
      <vt:lpstr>Constructor</vt:lpstr>
      <vt:lpstr>Characteristics of Constructor</vt:lpstr>
      <vt:lpstr>Characteristics of Constructor (Cont..)</vt:lpstr>
      <vt:lpstr>Declaration of Constructor</vt:lpstr>
      <vt:lpstr>Example of Constructor</vt:lpstr>
      <vt:lpstr>Types of Constructor</vt:lpstr>
      <vt:lpstr>Default Constructor</vt:lpstr>
      <vt:lpstr>Parameterized Constructors</vt:lpstr>
      <vt:lpstr>Example of Parameterized Constructor</vt:lpstr>
      <vt:lpstr>Example 2</vt:lpstr>
      <vt:lpstr>Constructors with Default Arguments</vt:lpstr>
      <vt:lpstr>Constructors with Default Arguments (Cont..)</vt:lpstr>
      <vt:lpstr>Constructors with One Parameter: A Special Case</vt:lpstr>
      <vt:lpstr>Dynamic Constructor</vt:lpstr>
      <vt:lpstr>Example 1</vt:lpstr>
      <vt:lpstr>Example 2</vt:lpstr>
      <vt:lpstr>Destructors</vt:lpstr>
      <vt:lpstr>Destructors (Cont..)</vt:lpstr>
      <vt:lpstr>Example</vt:lpstr>
      <vt:lpstr>When Constructors and Destructors Are Executed</vt:lpstr>
      <vt:lpstr>Example</vt:lpstr>
      <vt:lpstr>Static Class Members</vt:lpstr>
      <vt:lpstr>Static Data Member</vt:lpstr>
      <vt:lpstr>Example 1 </vt:lpstr>
      <vt:lpstr>Example 1</vt:lpstr>
      <vt:lpstr>Example 2</vt:lpstr>
      <vt:lpstr>Uses</vt:lpstr>
      <vt:lpstr>Static Member Functions</vt:lpstr>
      <vt:lpstr>Example</vt:lpstr>
      <vt:lpstr>Contd…</vt:lpstr>
      <vt:lpstr>Uses</vt:lpstr>
      <vt:lpstr>Example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</dc:title>
  <dc:creator>LENOVO</dc:creator>
  <cp:lastModifiedBy>Windows User</cp:lastModifiedBy>
  <cp:revision>30</cp:revision>
  <dcterms:created xsi:type="dcterms:W3CDTF">2006-08-16T00:00:00Z</dcterms:created>
  <dcterms:modified xsi:type="dcterms:W3CDTF">2019-01-17T10:21:55Z</dcterms:modified>
</cp:coreProperties>
</file>