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4" r:id="rId4"/>
    <p:sldId id="258" r:id="rId5"/>
    <p:sldId id="268" r:id="rId6"/>
    <p:sldId id="259" r:id="rId7"/>
    <p:sldId id="272" r:id="rId8"/>
    <p:sldId id="260" r:id="rId9"/>
    <p:sldId id="261" r:id="rId10"/>
    <p:sldId id="269" r:id="rId11"/>
    <p:sldId id="271" r:id="rId12"/>
    <p:sldId id="270" r:id="rId13"/>
    <p:sldId id="262" r:id="rId14"/>
    <p:sldId id="264" r:id="rId15"/>
    <p:sldId id="273" r:id="rId16"/>
    <p:sldId id="285" r:id="rId17"/>
    <p:sldId id="265" r:id="rId18"/>
    <p:sldId id="275" r:id="rId19"/>
    <p:sldId id="276" r:id="rId20"/>
    <p:sldId id="277" r:id="rId21"/>
    <p:sldId id="278" r:id="rId22"/>
    <p:sldId id="279" r:id="rId23"/>
    <p:sldId id="280" r:id="rId24"/>
    <p:sldId id="266" r:id="rId25"/>
    <p:sldId id="281" r:id="rId26"/>
    <p:sldId id="284"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3250"/>
  </p:normalViewPr>
  <p:slideViewPr>
    <p:cSldViewPr snapToGrid="0" snapToObjects="1">
      <p:cViewPr varScale="1">
        <p:scale>
          <a:sx n="50" d="100"/>
          <a:sy n="50" d="100"/>
        </p:scale>
        <p:origin x="787"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4B6E9-ED7A-3149-8228-C725855919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9F1AE4-76E3-AA4E-9BD5-EAA58A01B4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F26EF4-F17D-954B-ACCC-DCE016D4E6FE}"/>
              </a:ext>
            </a:extLst>
          </p:cNvPr>
          <p:cNvSpPr>
            <a:spLocks noGrp="1"/>
          </p:cNvSpPr>
          <p:nvPr>
            <p:ph type="dt" sz="half" idx="10"/>
          </p:nvPr>
        </p:nvSpPr>
        <p:spPr/>
        <p:txBody>
          <a:bodyPr/>
          <a:lstStyle/>
          <a:p>
            <a:fld id="{CA1545F7-B3C3-C144-B9F7-CD9DDA956DDA}" type="datetimeFigureOut">
              <a:rPr lang="en-US" smtClean="0"/>
              <a:t>4/20/2020</a:t>
            </a:fld>
            <a:endParaRPr lang="en-US"/>
          </a:p>
        </p:txBody>
      </p:sp>
      <p:sp>
        <p:nvSpPr>
          <p:cNvPr id="5" name="Footer Placeholder 4">
            <a:extLst>
              <a:ext uri="{FF2B5EF4-FFF2-40B4-BE49-F238E27FC236}">
                <a16:creationId xmlns:a16="http://schemas.microsoft.com/office/drawing/2014/main" id="{D5BB60F3-BD6C-2C46-88C0-AF73D0C10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7C78-BAFF-0A46-953B-75B901B39363}"/>
              </a:ext>
            </a:extLst>
          </p:cNvPr>
          <p:cNvSpPr>
            <a:spLocks noGrp="1"/>
          </p:cNvSpPr>
          <p:nvPr>
            <p:ph type="sldNum" sz="quarter" idx="12"/>
          </p:nvPr>
        </p:nvSpPr>
        <p:spPr/>
        <p:txBody>
          <a:bodyPr/>
          <a:lstStyle/>
          <a:p>
            <a:fld id="{927A982E-9BD2-D544-A68E-E25E7316F81B}" type="slidenum">
              <a:rPr lang="en-US" smtClean="0"/>
              <a:t>‹#›</a:t>
            </a:fld>
            <a:endParaRPr lang="en-US"/>
          </a:p>
        </p:txBody>
      </p:sp>
    </p:spTree>
    <p:extLst>
      <p:ext uri="{BB962C8B-B14F-4D97-AF65-F5344CB8AC3E}">
        <p14:creationId xmlns:p14="http://schemas.microsoft.com/office/powerpoint/2010/main" val="1656256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F4ED6-234E-9049-8F59-A0AD634036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B212A7-715A-5045-A14E-FC5D3B5E1C6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49D32-084E-834D-9E04-5DE71367353E}"/>
              </a:ext>
            </a:extLst>
          </p:cNvPr>
          <p:cNvSpPr>
            <a:spLocks noGrp="1"/>
          </p:cNvSpPr>
          <p:nvPr>
            <p:ph type="dt" sz="half" idx="10"/>
          </p:nvPr>
        </p:nvSpPr>
        <p:spPr/>
        <p:txBody>
          <a:bodyPr/>
          <a:lstStyle/>
          <a:p>
            <a:fld id="{CA1545F7-B3C3-C144-B9F7-CD9DDA956DDA}" type="datetimeFigureOut">
              <a:rPr lang="en-US" smtClean="0"/>
              <a:t>4/20/2020</a:t>
            </a:fld>
            <a:endParaRPr lang="en-US"/>
          </a:p>
        </p:txBody>
      </p:sp>
      <p:sp>
        <p:nvSpPr>
          <p:cNvPr id="5" name="Footer Placeholder 4">
            <a:extLst>
              <a:ext uri="{FF2B5EF4-FFF2-40B4-BE49-F238E27FC236}">
                <a16:creationId xmlns:a16="http://schemas.microsoft.com/office/drawing/2014/main" id="{FC8599F7-94A9-854F-91BB-A6DA8D5E5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12401-EFCF-7241-A797-422DCC5FA975}"/>
              </a:ext>
            </a:extLst>
          </p:cNvPr>
          <p:cNvSpPr>
            <a:spLocks noGrp="1"/>
          </p:cNvSpPr>
          <p:nvPr>
            <p:ph type="sldNum" sz="quarter" idx="12"/>
          </p:nvPr>
        </p:nvSpPr>
        <p:spPr/>
        <p:txBody>
          <a:bodyPr/>
          <a:lstStyle/>
          <a:p>
            <a:fld id="{927A982E-9BD2-D544-A68E-E25E7316F81B}" type="slidenum">
              <a:rPr lang="en-US" smtClean="0"/>
              <a:t>‹#›</a:t>
            </a:fld>
            <a:endParaRPr lang="en-US"/>
          </a:p>
        </p:txBody>
      </p:sp>
    </p:spTree>
    <p:extLst>
      <p:ext uri="{BB962C8B-B14F-4D97-AF65-F5344CB8AC3E}">
        <p14:creationId xmlns:p14="http://schemas.microsoft.com/office/powerpoint/2010/main" val="156818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330007-48E8-EB4B-9224-02D13C6D9A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7B74D1-D446-9246-860B-7CC16630E3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A7F06D-1FDD-784B-8DB8-0F429DC2EE34}"/>
              </a:ext>
            </a:extLst>
          </p:cNvPr>
          <p:cNvSpPr>
            <a:spLocks noGrp="1"/>
          </p:cNvSpPr>
          <p:nvPr>
            <p:ph type="dt" sz="half" idx="10"/>
          </p:nvPr>
        </p:nvSpPr>
        <p:spPr/>
        <p:txBody>
          <a:bodyPr/>
          <a:lstStyle/>
          <a:p>
            <a:fld id="{CA1545F7-B3C3-C144-B9F7-CD9DDA956DDA}" type="datetimeFigureOut">
              <a:rPr lang="en-US" smtClean="0"/>
              <a:t>4/20/2020</a:t>
            </a:fld>
            <a:endParaRPr lang="en-US"/>
          </a:p>
        </p:txBody>
      </p:sp>
      <p:sp>
        <p:nvSpPr>
          <p:cNvPr id="5" name="Footer Placeholder 4">
            <a:extLst>
              <a:ext uri="{FF2B5EF4-FFF2-40B4-BE49-F238E27FC236}">
                <a16:creationId xmlns:a16="http://schemas.microsoft.com/office/drawing/2014/main" id="{5AB76D44-CFDF-5E40-AD35-BCBB6AF0E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A0A03-62F5-A045-9C2D-C6E357F294C2}"/>
              </a:ext>
            </a:extLst>
          </p:cNvPr>
          <p:cNvSpPr>
            <a:spLocks noGrp="1"/>
          </p:cNvSpPr>
          <p:nvPr>
            <p:ph type="sldNum" sz="quarter" idx="12"/>
          </p:nvPr>
        </p:nvSpPr>
        <p:spPr/>
        <p:txBody>
          <a:bodyPr/>
          <a:lstStyle/>
          <a:p>
            <a:fld id="{927A982E-9BD2-D544-A68E-E25E7316F81B}" type="slidenum">
              <a:rPr lang="en-US" smtClean="0"/>
              <a:t>‹#›</a:t>
            </a:fld>
            <a:endParaRPr lang="en-US"/>
          </a:p>
        </p:txBody>
      </p:sp>
    </p:spTree>
    <p:extLst>
      <p:ext uri="{BB962C8B-B14F-4D97-AF65-F5344CB8AC3E}">
        <p14:creationId xmlns:p14="http://schemas.microsoft.com/office/powerpoint/2010/main" val="25579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07C4-A9D1-2149-A762-E7BFB43CF3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1F93C6-F5F5-F547-B4C7-525C7036F1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E502F-6224-B848-A3D2-B94979B8797F}"/>
              </a:ext>
            </a:extLst>
          </p:cNvPr>
          <p:cNvSpPr>
            <a:spLocks noGrp="1"/>
          </p:cNvSpPr>
          <p:nvPr>
            <p:ph type="dt" sz="half" idx="10"/>
          </p:nvPr>
        </p:nvSpPr>
        <p:spPr/>
        <p:txBody>
          <a:bodyPr/>
          <a:lstStyle/>
          <a:p>
            <a:fld id="{CA1545F7-B3C3-C144-B9F7-CD9DDA956DDA}" type="datetimeFigureOut">
              <a:rPr lang="en-US" smtClean="0"/>
              <a:t>4/20/2020</a:t>
            </a:fld>
            <a:endParaRPr lang="en-US"/>
          </a:p>
        </p:txBody>
      </p:sp>
      <p:sp>
        <p:nvSpPr>
          <p:cNvPr id="5" name="Footer Placeholder 4">
            <a:extLst>
              <a:ext uri="{FF2B5EF4-FFF2-40B4-BE49-F238E27FC236}">
                <a16:creationId xmlns:a16="http://schemas.microsoft.com/office/drawing/2014/main" id="{5FC538A6-DC0B-BF4C-A893-3AA62E45C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F9ECF-176B-874E-BDB9-9033BFE30E90}"/>
              </a:ext>
            </a:extLst>
          </p:cNvPr>
          <p:cNvSpPr>
            <a:spLocks noGrp="1"/>
          </p:cNvSpPr>
          <p:nvPr>
            <p:ph type="sldNum" sz="quarter" idx="12"/>
          </p:nvPr>
        </p:nvSpPr>
        <p:spPr/>
        <p:txBody>
          <a:bodyPr/>
          <a:lstStyle/>
          <a:p>
            <a:fld id="{927A982E-9BD2-D544-A68E-E25E7316F81B}" type="slidenum">
              <a:rPr lang="en-US" smtClean="0"/>
              <a:t>‹#›</a:t>
            </a:fld>
            <a:endParaRPr lang="en-US"/>
          </a:p>
        </p:txBody>
      </p:sp>
    </p:spTree>
    <p:extLst>
      <p:ext uri="{BB962C8B-B14F-4D97-AF65-F5344CB8AC3E}">
        <p14:creationId xmlns:p14="http://schemas.microsoft.com/office/powerpoint/2010/main" val="18194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E5A45-D73F-5146-A82E-EE3C0AFF8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79DA3B-9D8A-3E43-8F3A-A978DD6AEA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D57FBA-300C-E74D-9EEB-D2ED9124DDB6}"/>
              </a:ext>
            </a:extLst>
          </p:cNvPr>
          <p:cNvSpPr>
            <a:spLocks noGrp="1"/>
          </p:cNvSpPr>
          <p:nvPr>
            <p:ph type="dt" sz="half" idx="10"/>
          </p:nvPr>
        </p:nvSpPr>
        <p:spPr/>
        <p:txBody>
          <a:bodyPr/>
          <a:lstStyle/>
          <a:p>
            <a:fld id="{CA1545F7-B3C3-C144-B9F7-CD9DDA956DDA}" type="datetimeFigureOut">
              <a:rPr lang="en-US" smtClean="0"/>
              <a:t>4/20/2020</a:t>
            </a:fld>
            <a:endParaRPr lang="en-US"/>
          </a:p>
        </p:txBody>
      </p:sp>
      <p:sp>
        <p:nvSpPr>
          <p:cNvPr id="5" name="Footer Placeholder 4">
            <a:extLst>
              <a:ext uri="{FF2B5EF4-FFF2-40B4-BE49-F238E27FC236}">
                <a16:creationId xmlns:a16="http://schemas.microsoft.com/office/drawing/2014/main" id="{6D18B375-F069-584E-A6E9-1D017851E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6966B-C055-4345-9230-7FDC6335FD15}"/>
              </a:ext>
            </a:extLst>
          </p:cNvPr>
          <p:cNvSpPr>
            <a:spLocks noGrp="1"/>
          </p:cNvSpPr>
          <p:nvPr>
            <p:ph type="sldNum" sz="quarter" idx="12"/>
          </p:nvPr>
        </p:nvSpPr>
        <p:spPr/>
        <p:txBody>
          <a:bodyPr/>
          <a:lstStyle/>
          <a:p>
            <a:fld id="{927A982E-9BD2-D544-A68E-E25E7316F81B}" type="slidenum">
              <a:rPr lang="en-US" smtClean="0"/>
              <a:t>‹#›</a:t>
            </a:fld>
            <a:endParaRPr lang="en-US"/>
          </a:p>
        </p:txBody>
      </p:sp>
    </p:spTree>
    <p:extLst>
      <p:ext uri="{BB962C8B-B14F-4D97-AF65-F5344CB8AC3E}">
        <p14:creationId xmlns:p14="http://schemas.microsoft.com/office/powerpoint/2010/main" val="4270223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16C0D-E19D-C54D-AFE3-25BEDFB7B5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CADDBD-72AE-A749-A4A1-C9EDAE34D8C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B42CFE-D144-3F45-97D7-A018805F4A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4DF469-E81E-BF41-9F87-652951646526}"/>
              </a:ext>
            </a:extLst>
          </p:cNvPr>
          <p:cNvSpPr>
            <a:spLocks noGrp="1"/>
          </p:cNvSpPr>
          <p:nvPr>
            <p:ph type="dt" sz="half" idx="10"/>
          </p:nvPr>
        </p:nvSpPr>
        <p:spPr/>
        <p:txBody>
          <a:bodyPr/>
          <a:lstStyle/>
          <a:p>
            <a:fld id="{CA1545F7-B3C3-C144-B9F7-CD9DDA956DDA}" type="datetimeFigureOut">
              <a:rPr lang="en-US" smtClean="0"/>
              <a:t>4/20/2020</a:t>
            </a:fld>
            <a:endParaRPr lang="en-US"/>
          </a:p>
        </p:txBody>
      </p:sp>
      <p:sp>
        <p:nvSpPr>
          <p:cNvPr id="6" name="Footer Placeholder 5">
            <a:extLst>
              <a:ext uri="{FF2B5EF4-FFF2-40B4-BE49-F238E27FC236}">
                <a16:creationId xmlns:a16="http://schemas.microsoft.com/office/drawing/2014/main" id="{3ACD4057-D67C-C242-8D7C-E03C69C2C8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EE746A-FE85-A841-A117-33F601734EB4}"/>
              </a:ext>
            </a:extLst>
          </p:cNvPr>
          <p:cNvSpPr>
            <a:spLocks noGrp="1"/>
          </p:cNvSpPr>
          <p:nvPr>
            <p:ph type="sldNum" sz="quarter" idx="12"/>
          </p:nvPr>
        </p:nvSpPr>
        <p:spPr/>
        <p:txBody>
          <a:bodyPr/>
          <a:lstStyle/>
          <a:p>
            <a:fld id="{927A982E-9BD2-D544-A68E-E25E7316F81B}" type="slidenum">
              <a:rPr lang="en-US" smtClean="0"/>
              <a:t>‹#›</a:t>
            </a:fld>
            <a:endParaRPr lang="en-US"/>
          </a:p>
        </p:txBody>
      </p:sp>
    </p:spTree>
    <p:extLst>
      <p:ext uri="{BB962C8B-B14F-4D97-AF65-F5344CB8AC3E}">
        <p14:creationId xmlns:p14="http://schemas.microsoft.com/office/powerpoint/2010/main" val="6664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E1A9A-6BC0-BA40-A5F8-37BED95749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A6F169-25D1-F541-93B1-6ABCB536FE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71E4D4-EC24-B14C-A83D-969C1684F41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717E5B-3052-5441-ABFA-A39EF3CE22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1A6463-1353-8C40-A605-5D1BC4976BC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D0996A-D2C7-DC42-BFF6-DACE5A2B4800}"/>
              </a:ext>
            </a:extLst>
          </p:cNvPr>
          <p:cNvSpPr>
            <a:spLocks noGrp="1"/>
          </p:cNvSpPr>
          <p:nvPr>
            <p:ph type="dt" sz="half" idx="10"/>
          </p:nvPr>
        </p:nvSpPr>
        <p:spPr/>
        <p:txBody>
          <a:bodyPr/>
          <a:lstStyle/>
          <a:p>
            <a:fld id="{CA1545F7-B3C3-C144-B9F7-CD9DDA956DDA}" type="datetimeFigureOut">
              <a:rPr lang="en-US" smtClean="0"/>
              <a:t>4/20/2020</a:t>
            </a:fld>
            <a:endParaRPr lang="en-US"/>
          </a:p>
        </p:txBody>
      </p:sp>
      <p:sp>
        <p:nvSpPr>
          <p:cNvPr id="8" name="Footer Placeholder 7">
            <a:extLst>
              <a:ext uri="{FF2B5EF4-FFF2-40B4-BE49-F238E27FC236}">
                <a16:creationId xmlns:a16="http://schemas.microsoft.com/office/drawing/2014/main" id="{53A39710-CD7A-E440-A79F-C6DD4B6AEB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645479-7595-7041-959F-0551D2414358}"/>
              </a:ext>
            </a:extLst>
          </p:cNvPr>
          <p:cNvSpPr>
            <a:spLocks noGrp="1"/>
          </p:cNvSpPr>
          <p:nvPr>
            <p:ph type="sldNum" sz="quarter" idx="12"/>
          </p:nvPr>
        </p:nvSpPr>
        <p:spPr/>
        <p:txBody>
          <a:bodyPr/>
          <a:lstStyle/>
          <a:p>
            <a:fld id="{927A982E-9BD2-D544-A68E-E25E7316F81B}" type="slidenum">
              <a:rPr lang="en-US" smtClean="0"/>
              <a:t>‹#›</a:t>
            </a:fld>
            <a:endParaRPr lang="en-US"/>
          </a:p>
        </p:txBody>
      </p:sp>
    </p:spTree>
    <p:extLst>
      <p:ext uri="{BB962C8B-B14F-4D97-AF65-F5344CB8AC3E}">
        <p14:creationId xmlns:p14="http://schemas.microsoft.com/office/powerpoint/2010/main" val="560068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DCF0-3770-8B46-996E-08E99AE662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3A6BFD-15AD-8249-B28D-04568A8AD2D4}"/>
              </a:ext>
            </a:extLst>
          </p:cNvPr>
          <p:cNvSpPr>
            <a:spLocks noGrp="1"/>
          </p:cNvSpPr>
          <p:nvPr>
            <p:ph type="dt" sz="half" idx="10"/>
          </p:nvPr>
        </p:nvSpPr>
        <p:spPr/>
        <p:txBody>
          <a:bodyPr/>
          <a:lstStyle/>
          <a:p>
            <a:fld id="{CA1545F7-B3C3-C144-B9F7-CD9DDA956DDA}" type="datetimeFigureOut">
              <a:rPr lang="en-US" smtClean="0"/>
              <a:t>4/20/2020</a:t>
            </a:fld>
            <a:endParaRPr lang="en-US"/>
          </a:p>
        </p:txBody>
      </p:sp>
      <p:sp>
        <p:nvSpPr>
          <p:cNvPr id="4" name="Footer Placeholder 3">
            <a:extLst>
              <a:ext uri="{FF2B5EF4-FFF2-40B4-BE49-F238E27FC236}">
                <a16:creationId xmlns:a16="http://schemas.microsoft.com/office/drawing/2014/main" id="{DDD6569D-C709-4C40-BB42-CDC36E8E71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2F2F65-BBF4-6C44-AEF7-3036245FD07A}"/>
              </a:ext>
            </a:extLst>
          </p:cNvPr>
          <p:cNvSpPr>
            <a:spLocks noGrp="1"/>
          </p:cNvSpPr>
          <p:nvPr>
            <p:ph type="sldNum" sz="quarter" idx="12"/>
          </p:nvPr>
        </p:nvSpPr>
        <p:spPr/>
        <p:txBody>
          <a:bodyPr/>
          <a:lstStyle/>
          <a:p>
            <a:fld id="{927A982E-9BD2-D544-A68E-E25E7316F81B}" type="slidenum">
              <a:rPr lang="en-US" smtClean="0"/>
              <a:t>‹#›</a:t>
            </a:fld>
            <a:endParaRPr lang="en-US"/>
          </a:p>
        </p:txBody>
      </p:sp>
    </p:spTree>
    <p:extLst>
      <p:ext uri="{BB962C8B-B14F-4D97-AF65-F5344CB8AC3E}">
        <p14:creationId xmlns:p14="http://schemas.microsoft.com/office/powerpoint/2010/main" val="2874868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357EB-C81E-DB4F-936E-61EA825E7EDF}"/>
              </a:ext>
            </a:extLst>
          </p:cNvPr>
          <p:cNvSpPr>
            <a:spLocks noGrp="1"/>
          </p:cNvSpPr>
          <p:nvPr>
            <p:ph type="dt" sz="half" idx="10"/>
          </p:nvPr>
        </p:nvSpPr>
        <p:spPr/>
        <p:txBody>
          <a:bodyPr/>
          <a:lstStyle/>
          <a:p>
            <a:fld id="{CA1545F7-B3C3-C144-B9F7-CD9DDA956DDA}" type="datetimeFigureOut">
              <a:rPr lang="en-US" smtClean="0"/>
              <a:t>4/20/2020</a:t>
            </a:fld>
            <a:endParaRPr lang="en-US"/>
          </a:p>
        </p:txBody>
      </p:sp>
      <p:sp>
        <p:nvSpPr>
          <p:cNvPr id="3" name="Footer Placeholder 2">
            <a:extLst>
              <a:ext uri="{FF2B5EF4-FFF2-40B4-BE49-F238E27FC236}">
                <a16:creationId xmlns:a16="http://schemas.microsoft.com/office/drawing/2014/main" id="{564E16D0-B4F8-0A4E-8569-24A5F943E1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1CAF53-B30D-7442-BE46-7F57AC2E16C7}"/>
              </a:ext>
            </a:extLst>
          </p:cNvPr>
          <p:cNvSpPr>
            <a:spLocks noGrp="1"/>
          </p:cNvSpPr>
          <p:nvPr>
            <p:ph type="sldNum" sz="quarter" idx="12"/>
          </p:nvPr>
        </p:nvSpPr>
        <p:spPr/>
        <p:txBody>
          <a:bodyPr/>
          <a:lstStyle/>
          <a:p>
            <a:fld id="{927A982E-9BD2-D544-A68E-E25E7316F81B}" type="slidenum">
              <a:rPr lang="en-US" smtClean="0"/>
              <a:t>‹#›</a:t>
            </a:fld>
            <a:endParaRPr lang="en-US"/>
          </a:p>
        </p:txBody>
      </p:sp>
    </p:spTree>
    <p:extLst>
      <p:ext uri="{BB962C8B-B14F-4D97-AF65-F5344CB8AC3E}">
        <p14:creationId xmlns:p14="http://schemas.microsoft.com/office/powerpoint/2010/main" val="216655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BAE-FC18-C64B-9E29-410B853E7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DEF15E-AC85-EE48-B8AD-3F1991DE5B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9E1B27-54BC-1F46-8C19-FD371F6CE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538D6C-CC05-5545-9EC9-CB1F67131D49}"/>
              </a:ext>
            </a:extLst>
          </p:cNvPr>
          <p:cNvSpPr>
            <a:spLocks noGrp="1"/>
          </p:cNvSpPr>
          <p:nvPr>
            <p:ph type="dt" sz="half" idx="10"/>
          </p:nvPr>
        </p:nvSpPr>
        <p:spPr/>
        <p:txBody>
          <a:bodyPr/>
          <a:lstStyle/>
          <a:p>
            <a:fld id="{CA1545F7-B3C3-C144-B9F7-CD9DDA956DDA}" type="datetimeFigureOut">
              <a:rPr lang="en-US" smtClean="0"/>
              <a:t>4/20/2020</a:t>
            </a:fld>
            <a:endParaRPr lang="en-US"/>
          </a:p>
        </p:txBody>
      </p:sp>
      <p:sp>
        <p:nvSpPr>
          <p:cNvPr id="6" name="Footer Placeholder 5">
            <a:extLst>
              <a:ext uri="{FF2B5EF4-FFF2-40B4-BE49-F238E27FC236}">
                <a16:creationId xmlns:a16="http://schemas.microsoft.com/office/drawing/2014/main" id="{95509342-852A-0C40-B45E-D504F52210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44B02-9C26-2644-98E8-4957F68E7502}"/>
              </a:ext>
            </a:extLst>
          </p:cNvPr>
          <p:cNvSpPr>
            <a:spLocks noGrp="1"/>
          </p:cNvSpPr>
          <p:nvPr>
            <p:ph type="sldNum" sz="quarter" idx="12"/>
          </p:nvPr>
        </p:nvSpPr>
        <p:spPr/>
        <p:txBody>
          <a:bodyPr/>
          <a:lstStyle/>
          <a:p>
            <a:fld id="{927A982E-9BD2-D544-A68E-E25E7316F81B}" type="slidenum">
              <a:rPr lang="en-US" smtClean="0"/>
              <a:t>‹#›</a:t>
            </a:fld>
            <a:endParaRPr lang="en-US"/>
          </a:p>
        </p:txBody>
      </p:sp>
    </p:spTree>
    <p:extLst>
      <p:ext uri="{BB962C8B-B14F-4D97-AF65-F5344CB8AC3E}">
        <p14:creationId xmlns:p14="http://schemas.microsoft.com/office/powerpoint/2010/main" val="22730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57DD-D8DC-9643-A796-040A1316F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00AEB2-D3DB-0041-9618-11A5CC5E90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A1EEA7-AF64-5C44-A3E1-B9C16D1A7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6492FE-BB2F-264D-A156-F0D039036CC5}"/>
              </a:ext>
            </a:extLst>
          </p:cNvPr>
          <p:cNvSpPr>
            <a:spLocks noGrp="1"/>
          </p:cNvSpPr>
          <p:nvPr>
            <p:ph type="dt" sz="half" idx="10"/>
          </p:nvPr>
        </p:nvSpPr>
        <p:spPr/>
        <p:txBody>
          <a:bodyPr/>
          <a:lstStyle/>
          <a:p>
            <a:fld id="{CA1545F7-B3C3-C144-B9F7-CD9DDA956DDA}" type="datetimeFigureOut">
              <a:rPr lang="en-US" smtClean="0"/>
              <a:t>4/20/2020</a:t>
            </a:fld>
            <a:endParaRPr lang="en-US"/>
          </a:p>
        </p:txBody>
      </p:sp>
      <p:sp>
        <p:nvSpPr>
          <p:cNvPr id="6" name="Footer Placeholder 5">
            <a:extLst>
              <a:ext uri="{FF2B5EF4-FFF2-40B4-BE49-F238E27FC236}">
                <a16:creationId xmlns:a16="http://schemas.microsoft.com/office/drawing/2014/main" id="{10710509-EA40-9349-9A05-B30AD8075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538E0-E6CE-9543-8C8F-EF55FCE9F196}"/>
              </a:ext>
            </a:extLst>
          </p:cNvPr>
          <p:cNvSpPr>
            <a:spLocks noGrp="1"/>
          </p:cNvSpPr>
          <p:nvPr>
            <p:ph type="sldNum" sz="quarter" idx="12"/>
          </p:nvPr>
        </p:nvSpPr>
        <p:spPr/>
        <p:txBody>
          <a:bodyPr/>
          <a:lstStyle/>
          <a:p>
            <a:fld id="{927A982E-9BD2-D544-A68E-E25E7316F81B}" type="slidenum">
              <a:rPr lang="en-US" smtClean="0"/>
              <a:t>‹#›</a:t>
            </a:fld>
            <a:endParaRPr lang="en-US"/>
          </a:p>
        </p:txBody>
      </p:sp>
    </p:spTree>
    <p:extLst>
      <p:ext uri="{BB962C8B-B14F-4D97-AF65-F5344CB8AC3E}">
        <p14:creationId xmlns:p14="http://schemas.microsoft.com/office/powerpoint/2010/main" val="1138158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E7A6D1-308F-B949-AF56-7F85D5F94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1AEE41-C37C-4343-B197-E0F9F8340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5AB8B-56DF-2445-AE8E-CD4D609925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545F7-B3C3-C144-B9F7-CD9DDA956DDA}" type="datetimeFigureOut">
              <a:rPr lang="en-US" smtClean="0"/>
              <a:t>4/20/2020</a:t>
            </a:fld>
            <a:endParaRPr lang="en-US"/>
          </a:p>
        </p:txBody>
      </p:sp>
      <p:sp>
        <p:nvSpPr>
          <p:cNvPr id="5" name="Footer Placeholder 4">
            <a:extLst>
              <a:ext uri="{FF2B5EF4-FFF2-40B4-BE49-F238E27FC236}">
                <a16:creationId xmlns:a16="http://schemas.microsoft.com/office/drawing/2014/main" id="{F6625079-117B-614F-B57C-D378BEC13B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82C023-9B77-C244-9DC8-CCA00682A8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A982E-9BD2-D544-A68E-E25E7316F81B}" type="slidenum">
              <a:rPr lang="en-US" smtClean="0"/>
              <a:t>‹#›</a:t>
            </a:fld>
            <a:endParaRPr lang="en-US"/>
          </a:p>
        </p:txBody>
      </p:sp>
    </p:spTree>
    <p:extLst>
      <p:ext uri="{BB962C8B-B14F-4D97-AF65-F5344CB8AC3E}">
        <p14:creationId xmlns:p14="http://schemas.microsoft.com/office/powerpoint/2010/main" val="1430716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873-CE3D-CA46-8451-23077FCDEFCC}"/>
              </a:ext>
            </a:extLst>
          </p:cNvPr>
          <p:cNvSpPr>
            <a:spLocks noGrp="1"/>
          </p:cNvSpPr>
          <p:nvPr>
            <p:ph type="ctrTitle"/>
          </p:nvPr>
        </p:nvSpPr>
        <p:spPr>
          <a:xfrm>
            <a:off x="1524000" y="1552555"/>
            <a:ext cx="9144000" cy="1536784"/>
          </a:xfrm>
        </p:spPr>
        <p:txBody>
          <a:bodyPr>
            <a:noAutofit/>
          </a:bodyPr>
          <a:lstStyle/>
          <a:p>
            <a:r>
              <a:rPr lang="en-US" sz="4400" dirty="0"/>
              <a:t>C++ slides - 5</a:t>
            </a:r>
          </a:p>
        </p:txBody>
      </p:sp>
      <p:sp>
        <p:nvSpPr>
          <p:cNvPr id="3" name="Subtitle 2">
            <a:extLst>
              <a:ext uri="{FF2B5EF4-FFF2-40B4-BE49-F238E27FC236}">
                <a16:creationId xmlns:a16="http://schemas.microsoft.com/office/drawing/2014/main" id="{F88EFCFC-3F26-BE42-A89E-1672F707818D}"/>
              </a:ext>
            </a:extLst>
          </p:cNvPr>
          <p:cNvSpPr>
            <a:spLocks noGrp="1"/>
          </p:cNvSpPr>
          <p:nvPr>
            <p:ph type="subTitle" idx="1"/>
          </p:nvPr>
        </p:nvSpPr>
        <p:spPr>
          <a:xfrm>
            <a:off x="1524000" y="3602038"/>
            <a:ext cx="9144000" cy="2103818"/>
          </a:xfrm>
        </p:spPr>
        <p:txBody>
          <a:bodyPr>
            <a:normAutofit fontScale="92500"/>
          </a:bodyPr>
          <a:lstStyle/>
          <a:p>
            <a:r>
              <a:rPr lang="en-IN" sz="2800" b="1" dirty="0"/>
              <a:t>Operator Overloading and Type Conversion</a:t>
            </a:r>
            <a:r>
              <a:rPr lang="en-IN" sz="2800" dirty="0"/>
              <a:t>: Syntax of operator overloading, Overloading Unary operator and Binary operator, Overloading arithmetic operator, relational operator, Overloading Unary operator and Binary operator using friend function, Data conversion, Overloading some special operators like (), []</a:t>
            </a:r>
            <a:endParaRPr lang="en-US" sz="2800" dirty="0"/>
          </a:p>
        </p:txBody>
      </p:sp>
    </p:spTree>
    <p:extLst>
      <p:ext uri="{BB962C8B-B14F-4D97-AF65-F5344CB8AC3E}">
        <p14:creationId xmlns:p14="http://schemas.microsoft.com/office/powerpoint/2010/main" val="2914356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70592-E58E-CB45-B1FC-5BB568EBCDF8}"/>
              </a:ext>
            </a:extLst>
          </p:cNvPr>
          <p:cNvSpPr>
            <a:spLocks noGrp="1"/>
          </p:cNvSpPr>
          <p:nvPr>
            <p:ph idx="1"/>
          </p:nvPr>
        </p:nvSpPr>
        <p:spPr>
          <a:xfrm>
            <a:off x="838200" y="731520"/>
            <a:ext cx="10515600" cy="5907024"/>
          </a:xfrm>
        </p:spPr>
        <p:txBody>
          <a:bodyPr>
            <a:normAutofit fontScale="92500" lnSpcReduction="20000"/>
          </a:bodyPr>
          <a:lstStyle/>
          <a:p>
            <a:pPr marL="0" indent="0" fontAlgn="base">
              <a:buNone/>
            </a:pPr>
            <a:r>
              <a:rPr lang="en-IN" dirty="0"/>
              <a:t>class Complex { </a:t>
            </a:r>
          </a:p>
          <a:p>
            <a:pPr marL="0" indent="0" fontAlgn="base">
              <a:buNone/>
            </a:pPr>
            <a:r>
              <a:rPr lang="en-IN" dirty="0"/>
              <a:t>    </a:t>
            </a:r>
            <a:r>
              <a:rPr lang="en-IN" dirty="0" err="1"/>
              <a:t>int</a:t>
            </a:r>
            <a:r>
              <a:rPr lang="en-IN" dirty="0"/>
              <a:t> real, </a:t>
            </a:r>
            <a:r>
              <a:rPr lang="en-IN" dirty="0" err="1"/>
              <a:t>imag</a:t>
            </a:r>
            <a:r>
              <a:rPr lang="en-IN" dirty="0"/>
              <a:t>; </a:t>
            </a:r>
          </a:p>
          <a:p>
            <a:pPr marL="0" indent="0" fontAlgn="base">
              <a:buNone/>
            </a:pPr>
            <a:r>
              <a:rPr lang="en-IN" dirty="0"/>
              <a:t>public: </a:t>
            </a:r>
          </a:p>
          <a:p>
            <a:pPr marL="0" indent="0" fontAlgn="base">
              <a:buNone/>
            </a:pPr>
            <a:r>
              <a:rPr lang="en-IN" dirty="0"/>
              <a:t>   </a:t>
            </a:r>
            <a:r>
              <a:rPr lang="en-IN" dirty="0">
                <a:solidFill>
                  <a:srgbClr val="002060"/>
                </a:solidFill>
              </a:rPr>
              <a:t> </a:t>
            </a:r>
            <a:r>
              <a:rPr lang="en-IN" dirty="0">
                <a:solidFill>
                  <a:srgbClr val="0070C0"/>
                </a:solidFill>
              </a:rPr>
              <a:t>Complex(</a:t>
            </a:r>
            <a:r>
              <a:rPr lang="en-IN" dirty="0" err="1">
                <a:solidFill>
                  <a:srgbClr val="0070C0"/>
                </a:solidFill>
              </a:rPr>
              <a:t>int</a:t>
            </a:r>
            <a:r>
              <a:rPr lang="en-IN" dirty="0">
                <a:solidFill>
                  <a:srgbClr val="0070C0"/>
                </a:solidFill>
              </a:rPr>
              <a:t> r = 0, </a:t>
            </a:r>
            <a:r>
              <a:rPr lang="en-IN" dirty="0" err="1">
                <a:solidFill>
                  <a:srgbClr val="0070C0"/>
                </a:solidFill>
              </a:rPr>
              <a:t>int</a:t>
            </a:r>
            <a:r>
              <a:rPr lang="en-IN" dirty="0">
                <a:solidFill>
                  <a:srgbClr val="0070C0"/>
                </a:solidFill>
              </a:rPr>
              <a:t> </a:t>
            </a:r>
            <a:r>
              <a:rPr lang="en-IN" dirty="0" err="1">
                <a:solidFill>
                  <a:srgbClr val="0070C0"/>
                </a:solidFill>
              </a:rPr>
              <a:t>i</a:t>
            </a:r>
            <a:r>
              <a:rPr lang="en-IN" dirty="0">
                <a:solidFill>
                  <a:srgbClr val="0070C0"/>
                </a:solidFill>
              </a:rPr>
              <a:t> =0)  {real = r;   </a:t>
            </a:r>
            <a:r>
              <a:rPr lang="en-IN" dirty="0" err="1">
                <a:solidFill>
                  <a:srgbClr val="0070C0"/>
                </a:solidFill>
              </a:rPr>
              <a:t>imag</a:t>
            </a:r>
            <a:r>
              <a:rPr lang="en-IN" dirty="0">
                <a:solidFill>
                  <a:srgbClr val="0070C0"/>
                </a:solidFill>
              </a:rPr>
              <a:t> = </a:t>
            </a:r>
            <a:r>
              <a:rPr lang="en-IN" dirty="0" err="1">
                <a:solidFill>
                  <a:srgbClr val="0070C0"/>
                </a:solidFill>
              </a:rPr>
              <a:t>i</a:t>
            </a:r>
            <a:r>
              <a:rPr lang="en-IN" dirty="0">
                <a:solidFill>
                  <a:srgbClr val="0070C0"/>
                </a:solidFill>
              </a:rPr>
              <a:t>;} </a:t>
            </a:r>
          </a:p>
          <a:p>
            <a:pPr marL="0" indent="0" fontAlgn="base">
              <a:buNone/>
            </a:pPr>
            <a:r>
              <a:rPr lang="en-IN" dirty="0"/>
              <a:t>  </a:t>
            </a:r>
            <a:r>
              <a:rPr lang="en-IN" dirty="0">
                <a:solidFill>
                  <a:srgbClr val="C00000"/>
                </a:solidFill>
              </a:rPr>
              <a:t>  Complex operator + (Complex </a:t>
            </a:r>
            <a:r>
              <a:rPr lang="en-IN" dirty="0" err="1" smtClean="0">
                <a:solidFill>
                  <a:srgbClr val="C00000"/>
                </a:solidFill>
              </a:rPr>
              <a:t>const</a:t>
            </a:r>
            <a:r>
              <a:rPr lang="en-IN" dirty="0" smtClean="0">
                <a:solidFill>
                  <a:srgbClr val="C00000"/>
                </a:solidFill>
              </a:rPr>
              <a:t> &amp;</a:t>
            </a:r>
            <a:r>
              <a:rPr lang="en-IN" dirty="0" err="1" smtClean="0">
                <a:solidFill>
                  <a:srgbClr val="C00000"/>
                </a:solidFill>
              </a:rPr>
              <a:t>obj</a:t>
            </a:r>
            <a:r>
              <a:rPr lang="en-IN" dirty="0">
                <a:solidFill>
                  <a:srgbClr val="C00000"/>
                </a:solidFill>
              </a:rPr>
              <a:t>) { </a:t>
            </a:r>
          </a:p>
          <a:p>
            <a:pPr marL="0" indent="0" fontAlgn="base">
              <a:buNone/>
            </a:pPr>
            <a:r>
              <a:rPr lang="en-IN" dirty="0">
                <a:solidFill>
                  <a:srgbClr val="C00000"/>
                </a:solidFill>
              </a:rPr>
              <a:t>         Complex c;  </a:t>
            </a:r>
            <a:r>
              <a:rPr lang="en-IN" dirty="0" err="1">
                <a:solidFill>
                  <a:srgbClr val="C00000"/>
                </a:solidFill>
              </a:rPr>
              <a:t>c.real</a:t>
            </a:r>
            <a:r>
              <a:rPr lang="en-IN" dirty="0">
                <a:solidFill>
                  <a:srgbClr val="C00000"/>
                </a:solidFill>
              </a:rPr>
              <a:t> = real + </a:t>
            </a:r>
            <a:r>
              <a:rPr lang="en-IN" dirty="0" err="1">
                <a:solidFill>
                  <a:srgbClr val="C00000"/>
                </a:solidFill>
              </a:rPr>
              <a:t>obj.real</a:t>
            </a:r>
            <a:r>
              <a:rPr lang="en-IN" dirty="0">
                <a:solidFill>
                  <a:srgbClr val="C00000"/>
                </a:solidFill>
              </a:rPr>
              <a:t>;  </a:t>
            </a:r>
            <a:r>
              <a:rPr lang="en-IN" dirty="0" err="1">
                <a:solidFill>
                  <a:srgbClr val="C00000"/>
                </a:solidFill>
              </a:rPr>
              <a:t>c.imag</a:t>
            </a:r>
            <a:r>
              <a:rPr lang="en-IN" dirty="0">
                <a:solidFill>
                  <a:srgbClr val="C00000"/>
                </a:solidFill>
              </a:rPr>
              <a:t> = </a:t>
            </a:r>
            <a:r>
              <a:rPr lang="en-IN" dirty="0" err="1">
                <a:solidFill>
                  <a:srgbClr val="C00000"/>
                </a:solidFill>
              </a:rPr>
              <a:t>imag</a:t>
            </a:r>
            <a:r>
              <a:rPr lang="en-IN" dirty="0">
                <a:solidFill>
                  <a:srgbClr val="C00000"/>
                </a:solidFill>
              </a:rPr>
              <a:t> + </a:t>
            </a:r>
            <a:r>
              <a:rPr lang="en-IN" dirty="0" err="1">
                <a:solidFill>
                  <a:srgbClr val="C00000"/>
                </a:solidFill>
              </a:rPr>
              <a:t>obj.imag</a:t>
            </a:r>
            <a:r>
              <a:rPr lang="en-IN" dirty="0">
                <a:solidFill>
                  <a:srgbClr val="C00000"/>
                </a:solidFill>
              </a:rPr>
              <a:t>; </a:t>
            </a:r>
          </a:p>
          <a:p>
            <a:pPr marL="0" indent="0" fontAlgn="base">
              <a:buNone/>
            </a:pPr>
            <a:r>
              <a:rPr lang="en-IN" dirty="0">
                <a:solidFill>
                  <a:srgbClr val="C00000"/>
                </a:solidFill>
              </a:rPr>
              <a:t>         return c; </a:t>
            </a:r>
          </a:p>
          <a:p>
            <a:pPr marL="0" indent="0" fontAlgn="base">
              <a:buNone/>
            </a:pPr>
            <a:r>
              <a:rPr lang="en-IN" dirty="0"/>
              <a:t>    } </a:t>
            </a:r>
          </a:p>
          <a:p>
            <a:pPr marL="0" indent="0" fontAlgn="base">
              <a:buNone/>
            </a:pPr>
            <a:r>
              <a:rPr lang="en-IN" dirty="0">
                <a:solidFill>
                  <a:srgbClr val="0070C0"/>
                </a:solidFill>
              </a:rPr>
              <a:t>    void print() { </a:t>
            </a:r>
            <a:r>
              <a:rPr lang="en-IN" dirty="0" err="1">
                <a:solidFill>
                  <a:srgbClr val="0070C0"/>
                </a:solidFill>
              </a:rPr>
              <a:t>cout</a:t>
            </a:r>
            <a:r>
              <a:rPr lang="en-IN" dirty="0">
                <a:solidFill>
                  <a:srgbClr val="0070C0"/>
                </a:solidFill>
              </a:rPr>
              <a:t> &lt;&lt; real &lt;&lt; " + </a:t>
            </a:r>
            <a:r>
              <a:rPr lang="en-IN" dirty="0" err="1">
                <a:solidFill>
                  <a:srgbClr val="0070C0"/>
                </a:solidFill>
              </a:rPr>
              <a:t>i</a:t>
            </a:r>
            <a:r>
              <a:rPr lang="en-IN" dirty="0">
                <a:solidFill>
                  <a:srgbClr val="0070C0"/>
                </a:solidFill>
              </a:rPr>
              <a:t>" &lt;&lt; </a:t>
            </a:r>
            <a:r>
              <a:rPr lang="en-IN" dirty="0" err="1">
                <a:solidFill>
                  <a:srgbClr val="0070C0"/>
                </a:solidFill>
              </a:rPr>
              <a:t>imag</a:t>
            </a:r>
            <a:r>
              <a:rPr lang="en-IN" dirty="0">
                <a:solidFill>
                  <a:srgbClr val="0070C0"/>
                </a:solidFill>
              </a:rPr>
              <a:t> &lt;&lt; </a:t>
            </a:r>
            <a:r>
              <a:rPr lang="en-IN" dirty="0" err="1">
                <a:solidFill>
                  <a:srgbClr val="0070C0"/>
                </a:solidFill>
              </a:rPr>
              <a:t>endl</a:t>
            </a:r>
            <a:r>
              <a:rPr lang="en-IN" dirty="0">
                <a:solidFill>
                  <a:srgbClr val="0070C0"/>
                </a:solidFill>
              </a:rPr>
              <a:t>; } </a:t>
            </a:r>
          </a:p>
          <a:p>
            <a:pPr marL="0" indent="0" fontAlgn="base">
              <a:buNone/>
            </a:pPr>
            <a:r>
              <a:rPr lang="en-IN" dirty="0"/>
              <a:t>}; </a:t>
            </a:r>
          </a:p>
          <a:p>
            <a:pPr marL="0" indent="0" fontAlgn="base">
              <a:buNone/>
            </a:pPr>
            <a:r>
              <a:rPr lang="en-IN" dirty="0" err="1"/>
              <a:t>int</a:t>
            </a:r>
            <a:r>
              <a:rPr lang="en-IN" dirty="0"/>
              <a:t> main() { </a:t>
            </a:r>
          </a:p>
          <a:p>
            <a:pPr marL="0" indent="0" fontAlgn="base">
              <a:buNone/>
            </a:pPr>
            <a:r>
              <a:rPr lang="en-IN" dirty="0"/>
              <a:t>    Complex c1(10, 5), c2(2, 4); </a:t>
            </a:r>
          </a:p>
          <a:p>
            <a:pPr marL="0" indent="0" fontAlgn="base">
              <a:buNone/>
            </a:pPr>
            <a:r>
              <a:rPr lang="en-IN" dirty="0"/>
              <a:t>    Complex </a:t>
            </a:r>
            <a:r>
              <a:rPr lang="en-IN" dirty="0">
                <a:solidFill>
                  <a:srgbClr val="C00000"/>
                </a:solidFill>
              </a:rPr>
              <a:t>c3 = c1 + c2;  </a:t>
            </a:r>
            <a:r>
              <a:rPr lang="en-IN" dirty="0"/>
              <a:t>c3.print(); </a:t>
            </a:r>
          </a:p>
          <a:p>
            <a:pPr marL="0" indent="0" fontAlgn="base">
              <a:buNone/>
            </a:pPr>
            <a:r>
              <a:rPr lang="en-IN" dirty="0"/>
              <a:t>} </a:t>
            </a:r>
          </a:p>
        </p:txBody>
      </p:sp>
    </p:spTree>
    <p:extLst>
      <p:ext uri="{BB962C8B-B14F-4D97-AF65-F5344CB8AC3E}">
        <p14:creationId xmlns:p14="http://schemas.microsoft.com/office/powerpoint/2010/main" val="422782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37C03-FD0E-9542-8FB1-9AB81034C5A0}"/>
              </a:ext>
            </a:extLst>
          </p:cNvPr>
          <p:cNvSpPr>
            <a:spLocks noGrp="1"/>
          </p:cNvSpPr>
          <p:nvPr>
            <p:ph type="title"/>
          </p:nvPr>
        </p:nvSpPr>
        <p:spPr/>
        <p:txBody>
          <a:bodyPr/>
          <a:lstStyle/>
          <a:p>
            <a:r>
              <a:rPr lang="en-US" dirty="0"/>
              <a:t>Write a function to overload Time object</a:t>
            </a:r>
          </a:p>
        </p:txBody>
      </p:sp>
      <p:sp>
        <p:nvSpPr>
          <p:cNvPr id="3" name="Content Placeholder 2">
            <a:extLst>
              <a:ext uri="{FF2B5EF4-FFF2-40B4-BE49-F238E27FC236}">
                <a16:creationId xmlns:a16="http://schemas.microsoft.com/office/drawing/2014/main" id="{2951CC13-AF3A-1948-8AA2-A8AE2106475B}"/>
              </a:ext>
            </a:extLst>
          </p:cNvPr>
          <p:cNvSpPr>
            <a:spLocks noGrp="1"/>
          </p:cNvSpPr>
          <p:nvPr>
            <p:ph idx="1"/>
          </p:nvPr>
        </p:nvSpPr>
        <p:spPr/>
        <p:txBody>
          <a:bodyPr>
            <a:normAutofit/>
          </a:bodyPr>
          <a:lstStyle/>
          <a:p>
            <a:pPr marL="0" indent="0">
              <a:buNone/>
            </a:pPr>
            <a:r>
              <a:rPr lang="en-IN" dirty="0"/>
              <a:t>Create </a:t>
            </a:r>
            <a:r>
              <a:rPr lang="en-IN" dirty="0" smtClean="0"/>
              <a:t>a class Time with </a:t>
            </a:r>
            <a:r>
              <a:rPr lang="en-IN" dirty="0"/>
              <a:t>three private variables </a:t>
            </a:r>
            <a:r>
              <a:rPr lang="en-IN" dirty="0" err="1">
                <a:solidFill>
                  <a:srgbClr val="C00000"/>
                </a:solidFill>
              </a:rPr>
              <a:t>int</a:t>
            </a:r>
            <a:r>
              <a:rPr lang="en-IN" dirty="0">
                <a:solidFill>
                  <a:srgbClr val="C00000"/>
                </a:solidFill>
              </a:rPr>
              <a:t> </a:t>
            </a:r>
            <a:r>
              <a:rPr lang="en-IN" dirty="0" err="1">
                <a:solidFill>
                  <a:srgbClr val="C00000"/>
                </a:solidFill>
              </a:rPr>
              <a:t>h,m,s</a:t>
            </a:r>
            <a:r>
              <a:rPr lang="en-IN" dirty="0">
                <a:solidFill>
                  <a:srgbClr val="C00000"/>
                </a:solidFill>
              </a:rPr>
              <a:t>;</a:t>
            </a:r>
          </a:p>
          <a:p>
            <a:pPr marL="0" indent="0">
              <a:buNone/>
            </a:pPr>
            <a:r>
              <a:rPr lang="en-IN" dirty="0">
                <a:solidFill>
                  <a:srgbClr val="C00000"/>
                </a:solidFill>
              </a:rPr>
              <a:t>Create a function </a:t>
            </a:r>
            <a:r>
              <a:rPr lang="en-IN" dirty="0" smtClean="0">
                <a:solidFill>
                  <a:srgbClr val="C00000"/>
                </a:solidFill>
              </a:rPr>
              <a:t>to </a:t>
            </a:r>
            <a:r>
              <a:rPr lang="en-IN" dirty="0">
                <a:solidFill>
                  <a:srgbClr val="C00000"/>
                </a:solidFill>
              </a:rPr>
              <a:t>overload + operator to add two time variables. </a:t>
            </a:r>
          </a:p>
          <a:p>
            <a:pPr marL="0" indent="0">
              <a:buNone/>
            </a:pPr>
            <a:endParaRPr lang="en-IN" dirty="0"/>
          </a:p>
          <a:p>
            <a:pPr marL="0" indent="0">
              <a:buNone/>
            </a:pPr>
            <a:r>
              <a:rPr lang="en-IN" dirty="0" err="1"/>
              <a:t>int</a:t>
            </a:r>
            <a:r>
              <a:rPr lang="en-IN" dirty="0"/>
              <a:t> main(){</a:t>
            </a:r>
          </a:p>
          <a:p>
            <a:pPr marL="0" indent="0">
              <a:buNone/>
            </a:pPr>
            <a:r>
              <a:rPr lang="en-IN" dirty="0"/>
              <a:t>    Time t1(5,15,34),t2(9,53,58),t3;</a:t>
            </a:r>
          </a:p>
          <a:p>
            <a:pPr marL="0" indent="0">
              <a:buNone/>
            </a:pPr>
            <a:r>
              <a:rPr lang="en-IN" dirty="0"/>
              <a:t>    t3 = t1 + t2;  t3.show();  </a:t>
            </a:r>
          </a:p>
          <a:p>
            <a:pPr marL="0" indent="0">
              <a:buNone/>
            </a:pPr>
            <a:r>
              <a:rPr lang="en-IN" dirty="0"/>
              <a:t>}</a:t>
            </a:r>
          </a:p>
          <a:p>
            <a:pPr marL="0" indent="0">
              <a:buNone/>
            </a:pPr>
            <a:endParaRPr lang="en-US" dirty="0"/>
          </a:p>
        </p:txBody>
      </p:sp>
    </p:spTree>
    <p:extLst>
      <p:ext uri="{BB962C8B-B14F-4D97-AF65-F5344CB8AC3E}">
        <p14:creationId xmlns:p14="http://schemas.microsoft.com/office/powerpoint/2010/main" val="1418546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2CEC-BA27-D444-9077-6A9169CFEFE5}"/>
              </a:ext>
            </a:extLst>
          </p:cNvPr>
          <p:cNvSpPr>
            <a:spLocks noGrp="1"/>
          </p:cNvSpPr>
          <p:nvPr>
            <p:ph type="title"/>
          </p:nvPr>
        </p:nvSpPr>
        <p:spPr/>
        <p:txBody>
          <a:bodyPr/>
          <a:lstStyle/>
          <a:p>
            <a:r>
              <a:rPr lang="en-US" dirty="0">
                <a:solidFill>
                  <a:srgbClr val="C00000"/>
                </a:solidFill>
              </a:rPr>
              <a:t>Hint:</a:t>
            </a:r>
          </a:p>
        </p:txBody>
      </p:sp>
      <p:sp>
        <p:nvSpPr>
          <p:cNvPr id="3" name="Content Placeholder 2">
            <a:extLst>
              <a:ext uri="{FF2B5EF4-FFF2-40B4-BE49-F238E27FC236}">
                <a16:creationId xmlns:a16="http://schemas.microsoft.com/office/drawing/2014/main" id="{7CA5CA31-D664-CF43-B35C-89BD9A6BB626}"/>
              </a:ext>
            </a:extLst>
          </p:cNvPr>
          <p:cNvSpPr>
            <a:spLocks noGrp="1"/>
          </p:cNvSpPr>
          <p:nvPr>
            <p:ph idx="1"/>
          </p:nvPr>
        </p:nvSpPr>
        <p:spPr/>
        <p:txBody>
          <a:bodyPr>
            <a:normAutofit lnSpcReduction="10000"/>
          </a:bodyPr>
          <a:lstStyle/>
          <a:p>
            <a:pPr marL="0" indent="0">
              <a:buNone/>
            </a:pPr>
            <a:r>
              <a:rPr lang="en-IN" dirty="0"/>
              <a:t>Time Time::operator+(Time t1) { </a:t>
            </a:r>
          </a:p>
          <a:p>
            <a:pPr marL="0" indent="0">
              <a:buNone/>
            </a:pPr>
            <a:r>
              <a:rPr lang="en-IN" dirty="0"/>
              <a:t>Time t; </a:t>
            </a:r>
          </a:p>
          <a:p>
            <a:pPr marL="0" indent="0">
              <a:buNone/>
            </a:pPr>
            <a:r>
              <a:rPr lang="en-IN" dirty="0" err="1"/>
              <a:t>int</a:t>
            </a:r>
            <a:r>
              <a:rPr lang="en-IN" dirty="0"/>
              <a:t> </a:t>
            </a:r>
            <a:r>
              <a:rPr lang="en-IN" dirty="0" err="1"/>
              <a:t>a,b</a:t>
            </a:r>
            <a:r>
              <a:rPr lang="en-IN" dirty="0"/>
              <a:t>; </a:t>
            </a:r>
          </a:p>
          <a:p>
            <a:pPr marL="0" indent="0">
              <a:buNone/>
            </a:pPr>
            <a:r>
              <a:rPr lang="en-IN" dirty="0"/>
              <a:t>a = s+t1.s; </a:t>
            </a:r>
          </a:p>
          <a:p>
            <a:pPr marL="0" indent="0">
              <a:buNone/>
            </a:pPr>
            <a:r>
              <a:rPr lang="en-IN" dirty="0" err="1"/>
              <a:t>t.s</a:t>
            </a:r>
            <a:r>
              <a:rPr lang="en-IN" dirty="0"/>
              <a:t> = a%60;     b =  (a/60)+m+t1.m; </a:t>
            </a:r>
          </a:p>
          <a:p>
            <a:pPr marL="0" indent="0">
              <a:buNone/>
            </a:pPr>
            <a:r>
              <a:rPr lang="en-IN" dirty="0" err="1"/>
              <a:t>t.m</a:t>
            </a:r>
            <a:r>
              <a:rPr lang="en-IN" dirty="0"/>
              <a:t> = b%60;  </a:t>
            </a:r>
            <a:r>
              <a:rPr lang="en-IN" dirty="0" err="1"/>
              <a:t>t.h</a:t>
            </a:r>
            <a:r>
              <a:rPr lang="en-IN" dirty="0"/>
              <a:t> = (b/60)+h+t1.h; </a:t>
            </a:r>
          </a:p>
          <a:p>
            <a:pPr marL="0" indent="0">
              <a:buNone/>
            </a:pPr>
            <a:r>
              <a:rPr lang="en-IN" dirty="0" err="1"/>
              <a:t>t.h</a:t>
            </a:r>
            <a:r>
              <a:rPr lang="en-IN" dirty="0"/>
              <a:t> = t.h%12; </a:t>
            </a:r>
          </a:p>
          <a:p>
            <a:pPr marL="0" indent="0">
              <a:buNone/>
            </a:pPr>
            <a:r>
              <a:rPr lang="en-IN" dirty="0"/>
              <a:t>return t; </a:t>
            </a:r>
          </a:p>
          <a:p>
            <a:pPr marL="0" indent="0">
              <a:buNone/>
            </a:pPr>
            <a:r>
              <a:rPr lang="en-IN" dirty="0"/>
              <a:t>}</a:t>
            </a:r>
            <a:endParaRPr lang="en-US" dirty="0"/>
          </a:p>
        </p:txBody>
      </p:sp>
    </p:spTree>
    <p:extLst>
      <p:ext uri="{BB962C8B-B14F-4D97-AF65-F5344CB8AC3E}">
        <p14:creationId xmlns:p14="http://schemas.microsoft.com/office/powerpoint/2010/main" val="974113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A85B-43F6-7347-A7AC-F7901DC81EE6}"/>
              </a:ext>
            </a:extLst>
          </p:cNvPr>
          <p:cNvSpPr>
            <a:spLocks noGrp="1"/>
          </p:cNvSpPr>
          <p:nvPr>
            <p:ph type="title"/>
          </p:nvPr>
        </p:nvSpPr>
        <p:spPr/>
        <p:txBody>
          <a:bodyPr/>
          <a:lstStyle/>
          <a:p>
            <a:r>
              <a:rPr lang="en-IN" dirty="0"/>
              <a:t>Overloading </a:t>
            </a:r>
            <a:r>
              <a:rPr lang="en-IN" i="1" dirty="0"/>
              <a:t>relational</a:t>
            </a:r>
            <a:r>
              <a:rPr lang="en-IN" dirty="0"/>
              <a:t> operator</a:t>
            </a:r>
            <a:endParaRPr lang="en-US" dirty="0"/>
          </a:p>
        </p:txBody>
      </p:sp>
      <p:sp>
        <p:nvSpPr>
          <p:cNvPr id="3" name="Content Placeholder 2">
            <a:extLst>
              <a:ext uri="{FF2B5EF4-FFF2-40B4-BE49-F238E27FC236}">
                <a16:creationId xmlns:a16="http://schemas.microsoft.com/office/drawing/2014/main" id="{EC6095A8-854B-5140-8F3A-149C10176600}"/>
              </a:ext>
            </a:extLst>
          </p:cNvPr>
          <p:cNvSpPr>
            <a:spLocks noGrp="1"/>
          </p:cNvSpPr>
          <p:nvPr>
            <p:ph idx="1"/>
          </p:nvPr>
        </p:nvSpPr>
        <p:spPr/>
        <p:txBody>
          <a:bodyPr/>
          <a:lstStyle/>
          <a:p>
            <a:pPr marL="0" indent="0" fontAlgn="base">
              <a:buNone/>
            </a:pPr>
            <a:r>
              <a:rPr lang="en-IN" dirty="0">
                <a:solidFill>
                  <a:srgbClr val="C00000"/>
                </a:solidFill>
              </a:rPr>
              <a:t>Example of overloading &lt; operator in the Distance class </a:t>
            </a:r>
          </a:p>
          <a:p>
            <a:pPr marL="0" indent="0" fontAlgn="base">
              <a:buNone/>
            </a:pPr>
            <a:endParaRPr lang="en-IN" dirty="0"/>
          </a:p>
          <a:p>
            <a:pPr marL="0" indent="0" fontAlgn="base">
              <a:buNone/>
            </a:pPr>
            <a:r>
              <a:rPr lang="en-IN" dirty="0"/>
              <a:t>bool operator &lt; (</a:t>
            </a:r>
            <a:r>
              <a:rPr lang="en-IN" dirty="0" err="1"/>
              <a:t>const</a:t>
            </a:r>
            <a:r>
              <a:rPr lang="en-IN" dirty="0"/>
              <a:t> Distance&amp; d) {</a:t>
            </a:r>
          </a:p>
          <a:p>
            <a:pPr marL="0" indent="0" fontAlgn="base">
              <a:buNone/>
            </a:pPr>
            <a:r>
              <a:rPr lang="en-IN" dirty="0"/>
              <a:t>         if(feet &lt; </a:t>
            </a:r>
            <a:r>
              <a:rPr lang="en-IN" dirty="0" err="1"/>
              <a:t>d.feet</a:t>
            </a:r>
            <a:r>
              <a:rPr lang="en-IN" dirty="0"/>
              <a:t>) {</a:t>
            </a:r>
          </a:p>
          <a:p>
            <a:pPr marL="0" indent="0" fontAlgn="base">
              <a:buNone/>
            </a:pPr>
            <a:r>
              <a:rPr lang="en-IN" dirty="0"/>
              <a:t>            return true;</a:t>
            </a:r>
          </a:p>
          <a:p>
            <a:pPr marL="0" indent="0" fontAlgn="base">
              <a:buNone/>
            </a:pPr>
            <a:r>
              <a:rPr lang="en-IN" dirty="0"/>
              <a:t>         }</a:t>
            </a:r>
          </a:p>
          <a:p>
            <a:pPr marL="0" indent="0">
              <a:buNone/>
            </a:pPr>
            <a:endParaRPr lang="en-US" dirty="0"/>
          </a:p>
        </p:txBody>
      </p:sp>
    </p:spTree>
    <p:extLst>
      <p:ext uri="{BB962C8B-B14F-4D97-AF65-F5344CB8AC3E}">
        <p14:creationId xmlns:p14="http://schemas.microsoft.com/office/powerpoint/2010/main" val="3691306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B5DF-E7AB-FB44-81CB-5056E21034F3}"/>
              </a:ext>
            </a:extLst>
          </p:cNvPr>
          <p:cNvSpPr>
            <a:spLocks noGrp="1"/>
          </p:cNvSpPr>
          <p:nvPr>
            <p:ph type="title"/>
          </p:nvPr>
        </p:nvSpPr>
        <p:spPr/>
        <p:txBody>
          <a:bodyPr/>
          <a:lstStyle/>
          <a:p>
            <a:r>
              <a:rPr lang="en-US" dirty="0"/>
              <a:t>Overloading using friend function</a:t>
            </a:r>
          </a:p>
        </p:txBody>
      </p:sp>
      <p:sp>
        <p:nvSpPr>
          <p:cNvPr id="3" name="Content Placeholder 2">
            <a:extLst>
              <a:ext uri="{FF2B5EF4-FFF2-40B4-BE49-F238E27FC236}">
                <a16:creationId xmlns:a16="http://schemas.microsoft.com/office/drawing/2014/main" id="{CDBD1358-FFD9-0C45-B9ED-07756179740E}"/>
              </a:ext>
            </a:extLst>
          </p:cNvPr>
          <p:cNvSpPr>
            <a:spLocks noGrp="1"/>
          </p:cNvSpPr>
          <p:nvPr>
            <p:ph idx="1"/>
          </p:nvPr>
        </p:nvSpPr>
        <p:spPr/>
        <p:txBody>
          <a:bodyPr>
            <a:normAutofit/>
          </a:bodyPr>
          <a:lstStyle/>
          <a:p>
            <a:r>
              <a:rPr lang="en-IN" sz="3200" dirty="0"/>
              <a:t>Friend functions allow to define operator overloading using non-member functions</a:t>
            </a:r>
            <a:endParaRPr lang="en-US" sz="3200" dirty="0"/>
          </a:p>
        </p:txBody>
      </p:sp>
    </p:spTree>
    <p:extLst>
      <p:ext uri="{BB962C8B-B14F-4D97-AF65-F5344CB8AC3E}">
        <p14:creationId xmlns:p14="http://schemas.microsoft.com/office/powerpoint/2010/main" val="2183612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59776F-5AFE-D04F-A6AA-7E3FBB5B30CF}"/>
              </a:ext>
            </a:extLst>
          </p:cNvPr>
          <p:cNvSpPr>
            <a:spLocks noGrp="1"/>
          </p:cNvSpPr>
          <p:nvPr>
            <p:ph idx="1"/>
          </p:nvPr>
        </p:nvSpPr>
        <p:spPr>
          <a:xfrm>
            <a:off x="838200" y="274320"/>
            <a:ext cx="10515600" cy="5902643"/>
          </a:xfrm>
        </p:spPr>
        <p:txBody>
          <a:bodyPr>
            <a:normAutofit lnSpcReduction="10000"/>
          </a:bodyPr>
          <a:lstStyle/>
          <a:p>
            <a:pPr marL="0" indent="0">
              <a:buNone/>
            </a:pPr>
            <a:r>
              <a:rPr lang="en-US" dirty="0"/>
              <a:t>class Test{</a:t>
            </a:r>
          </a:p>
          <a:p>
            <a:pPr marL="0" indent="0">
              <a:buNone/>
            </a:pPr>
            <a:r>
              <a:rPr lang="en-US" dirty="0">
                <a:solidFill>
                  <a:srgbClr val="0070C0"/>
                </a:solidFill>
              </a:rPr>
              <a:t>//…</a:t>
            </a:r>
          </a:p>
          <a:p>
            <a:pPr marL="0" indent="0">
              <a:buNone/>
            </a:pPr>
            <a:r>
              <a:rPr lang="en-US" dirty="0"/>
              <a:t>public:</a:t>
            </a:r>
          </a:p>
          <a:p>
            <a:pPr marL="0" indent="0">
              <a:buNone/>
            </a:pPr>
            <a:r>
              <a:rPr lang="en-US" dirty="0">
                <a:solidFill>
                  <a:srgbClr val="C00000"/>
                </a:solidFill>
              </a:rPr>
              <a:t> </a:t>
            </a:r>
            <a:r>
              <a:rPr lang="en-US" i="1" dirty="0">
                <a:solidFill>
                  <a:srgbClr val="C00000"/>
                </a:solidFill>
              </a:rPr>
              <a:t>friend</a:t>
            </a:r>
            <a:r>
              <a:rPr lang="en-US" dirty="0">
                <a:solidFill>
                  <a:srgbClr val="C00000"/>
                </a:solidFill>
              </a:rPr>
              <a:t> void operator - (Test &amp;x); </a:t>
            </a:r>
          </a:p>
          <a:p>
            <a:pPr marL="0" indent="0">
              <a:buNone/>
            </a:pPr>
            <a:r>
              <a:rPr lang="en-US" dirty="0"/>
              <a:t>};</a:t>
            </a:r>
          </a:p>
          <a:p>
            <a:pPr marL="0" indent="0">
              <a:buNone/>
            </a:pPr>
            <a:r>
              <a:rPr lang="en-US" dirty="0">
                <a:solidFill>
                  <a:srgbClr val="C00000"/>
                </a:solidFill>
              </a:rPr>
              <a:t>void operator-(Test &amp;x){</a:t>
            </a:r>
          </a:p>
          <a:p>
            <a:pPr marL="0" indent="0">
              <a:buNone/>
            </a:pPr>
            <a:r>
              <a:rPr lang="en-US" dirty="0">
                <a:solidFill>
                  <a:srgbClr val="0070C0"/>
                </a:solidFill>
              </a:rPr>
              <a:t>//…</a:t>
            </a:r>
          </a:p>
          <a:p>
            <a:pPr marL="0" indent="0">
              <a:buNone/>
            </a:pPr>
            <a:r>
              <a:rPr lang="en-US" dirty="0">
                <a:solidFill>
                  <a:srgbClr val="C00000"/>
                </a:solidFill>
              </a:rPr>
              <a:t>}</a:t>
            </a:r>
          </a:p>
          <a:p>
            <a:pPr marL="0" indent="0">
              <a:buNone/>
            </a:pPr>
            <a:r>
              <a:rPr lang="en-US" dirty="0" err="1"/>
              <a:t>int</a:t>
            </a:r>
            <a:r>
              <a:rPr lang="en-US" dirty="0"/>
              <a:t> main(){</a:t>
            </a:r>
          </a:p>
          <a:p>
            <a:pPr marL="0" indent="0">
              <a:buNone/>
            </a:pPr>
            <a:r>
              <a:rPr lang="en-US" dirty="0"/>
              <a:t>Test x1;</a:t>
            </a:r>
          </a:p>
          <a:p>
            <a:pPr marL="0" indent="0">
              <a:buNone/>
            </a:pPr>
            <a:r>
              <a:rPr lang="en-US" dirty="0"/>
              <a:t>-x1;</a:t>
            </a:r>
          </a:p>
          <a:p>
            <a:pPr marL="0" indent="0">
              <a:buNone/>
            </a:pPr>
            <a:r>
              <a:rPr lang="en-US" dirty="0"/>
              <a:t>}</a:t>
            </a:r>
          </a:p>
        </p:txBody>
      </p:sp>
    </p:spTree>
    <p:extLst>
      <p:ext uri="{BB962C8B-B14F-4D97-AF65-F5344CB8AC3E}">
        <p14:creationId xmlns:p14="http://schemas.microsoft.com/office/powerpoint/2010/main" val="1372658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4320"/>
            <a:ext cx="10515600" cy="5902643"/>
          </a:xfrm>
        </p:spPr>
        <p:txBody>
          <a:bodyPr>
            <a:normAutofit fontScale="92500" lnSpcReduction="20000"/>
          </a:bodyPr>
          <a:lstStyle/>
          <a:p>
            <a:pPr marL="0" indent="0">
              <a:buNone/>
            </a:pPr>
            <a:r>
              <a:rPr lang="en-IN" dirty="0"/>
              <a:t>#include&lt;</a:t>
            </a:r>
            <a:r>
              <a:rPr lang="en-IN" dirty="0" err="1"/>
              <a:t>iostream</a:t>
            </a:r>
            <a:r>
              <a:rPr lang="en-IN" dirty="0"/>
              <a:t>&gt;</a:t>
            </a:r>
          </a:p>
          <a:p>
            <a:pPr marL="0" indent="0">
              <a:buNone/>
            </a:pPr>
            <a:r>
              <a:rPr lang="en-IN" dirty="0"/>
              <a:t>using namespace </a:t>
            </a:r>
            <a:r>
              <a:rPr lang="en-IN" dirty="0" err="1"/>
              <a:t>std</a:t>
            </a:r>
            <a:r>
              <a:rPr lang="en-IN" dirty="0"/>
              <a:t>;</a:t>
            </a:r>
          </a:p>
          <a:p>
            <a:pPr marL="0" indent="0">
              <a:buNone/>
            </a:pPr>
            <a:r>
              <a:rPr lang="en-IN" dirty="0"/>
              <a:t>class Test{</a:t>
            </a:r>
          </a:p>
          <a:p>
            <a:pPr marL="0" indent="0">
              <a:buNone/>
            </a:pPr>
            <a:r>
              <a:rPr lang="en-IN" dirty="0" err="1"/>
              <a:t>int</a:t>
            </a:r>
            <a:r>
              <a:rPr lang="en-IN" dirty="0"/>
              <a:t> </a:t>
            </a:r>
            <a:r>
              <a:rPr lang="en-IN" dirty="0" err="1"/>
              <a:t>i</a:t>
            </a:r>
            <a:r>
              <a:rPr lang="en-IN" dirty="0"/>
              <a:t>;</a:t>
            </a:r>
          </a:p>
          <a:p>
            <a:pPr marL="0" indent="0">
              <a:buNone/>
            </a:pPr>
            <a:r>
              <a:rPr lang="en-IN" dirty="0"/>
              <a:t>public:</a:t>
            </a:r>
          </a:p>
          <a:p>
            <a:pPr marL="0" indent="0">
              <a:buNone/>
            </a:pPr>
            <a:r>
              <a:rPr lang="en-IN" dirty="0"/>
              <a:t>Test(</a:t>
            </a:r>
            <a:r>
              <a:rPr lang="en-IN" dirty="0" err="1"/>
              <a:t>int</a:t>
            </a:r>
            <a:r>
              <a:rPr lang="en-IN" dirty="0"/>
              <a:t> a){</a:t>
            </a:r>
            <a:r>
              <a:rPr lang="en-IN" dirty="0" err="1"/>
              <a:t>i</a:t>
            </a:r>
            <a:r>
              <a:rPr lang="en-IN" dirty="0"/>
              <a:t>=a;}</a:t>
            </a:r>
          </a:p>
          <a:p>
            <a:pPr marL="0" indent="0">
              <a:buNone/>
            </a:pPr>
            <a:r>
              <a:rPr lang="en-IN" dirty="0"/>
              <a:t>void show(){ </a:t>
            </a:r>
            <a:r>
              <a:rPr lang="en-IN" dirty="0" err="1"/>
              <a:t>cout</a:t>
            </a:r>
            <a:r>
              <a:rPr lang="en-IN" dirty="0"/>
              <a:t>&lt;&lt;</a:t>
            </a:r>
            <a:r>
              <a:rPr lang="en-IN" dirty="0" err="1"/>
              <a:t>i</a:t>
            </a:r>
            <a:r>
              <a:rPr lang="en-IN" dirty="0"/>
              <a:t>&lt;&lt;</a:t>
            </a:r>
            <a:r>
              <a:rPr lang="en-IN" dirty="0" err="1"/>
              <a:t>endl</a:t>
            </a:r>
            <a:r>
              <a:rPr lang="en-IN" dirty="0"/>
              <a:t>;}</a:t>
            </a:r>
          </a:p>
          <a:p>
            <a:pPr marL="0" indent="0">
              <a:buNone/>
            </a:pPr>
            <a:r>
              <a:rPr lang="en-IN" dirty="0">
                <a:solidFill>
                  <a:srgbClr val="C00000"/>
                </a:solidFill>
              </a:rPr>
              <a:t>friend void operator - (Test &amp;x); </a:t>
            </a:r>
          </a:p>
          <a:p>
            <a:pPr marL="0" indent="0">
              <a:buNone/>
            </a:pPr>
            <a:r>
              <a:rPr lang="en-IN" dirty="0"/>
              <a:t>};</a:t>
            </a:r>
          </a:p>
          <a:p>
            <a:pPr marL="0" indent="0">
              <a:buNone/>
            </a:pPr>
            <a:r>
              <a:rPr lang="en-IN" dirty="0">
                <a:solidFill>
                  <a:srgbClr val="C00000"/>
                </a:solidFill>
              </a:rPr>
              <a:t>void operator-(Test &amp;x){ </a:t>
            </a:r>
            <a:r>
              <a:rPr lang="en-IN" dirty="0" err="1">
                <a:solidFill>
                  <a:srgbClr val="C00000"/>
                </a:solidFill>
              </a:rPr>
              <a:t>x.i</a:t>
            </a:r>
            <a:r>
              <a:rPr lang="en-IN" dirty="0">
                <a:solidFill>
                  <a:srgbClr val="C00000"/>
                </a:solidFill>
              </a:rPr>
              <a:t> = -</a:t>
            </a:r>
            <a:r>
              <a:rPr lang="en-IN" dirty="0" err="1">
                <a:solidFill>
                  <a:srgbClr val="C00000"/>
                </a:solidFill>
              </a:rPr>
              <a:t>x.i</a:t>
            </a:r>
            <a:r>
              <a:rPr lang="en-IN" dirty="0">
                <a:solidFill>
                  <a:srgbClr val="C00000"/>
                </a:solidFill>
              </a:rPr>
              <a:t>;}</a:t>
            </a:r>
          </a:p>
          <a:p>
            <a:pPr marL="0" indent="0">
              <a:buNone/>
            </a:pPr>
            <a:r>
              <a:rPr lang="en-IN" dirty="0" err="1"/>
              <a:t>int</a:t>
            </a:r>
            <a:r>
              <a:rPr lang="en-IN" dirty="0"/>
              <a:t> main(){</a:t>
            </a:r>
          </a:p>
          <a:p>
            <a:pPr marL="0" indent="0">
              <a:buNone/>
            </a:pPr>
            <a:r>
              <a:rPr lang="en-IN" dirty="0"/>
              <a:t>Test </a:t>
            </a:r>
            <a:r>
              <a:rPr lang="en-IN" dirty="0" err="1"/>
              <a:t>x1</a:t>
            </a:r>
            <a:r>
              <a:rPr lang="en-IN" dirty="0"/>
              <a:t>(11);</a:t>
            </a:r>
          </a:p>
          <a:p>
            <a:pPr marL="0" indent="0">
              <a:buNone/>
            </a:pPr>
            <a:r>
              <a:rPr lang="en-IN" dirty="0"/>
              <a:t>-</a:t>
            </a:r>
            <a:r>
              <a:rPr lang="en-IN" dirty="0" err="1"/>
              <a:t>x1</a:t>
            </a:r>
            <a:r>
              <a:rPr lang="en-IN" dirty="0"/>
              <a:t>; </a:t>
            </a:r>
            <a:r>
              <a:rPr lang="en-IN" dirty="0" err="1"/>
              <a:t>x1.show</a:t>
            </a:r>
            <a:r>
              <a:rPr lang="en-IN" dirty="0"/>
              <a:t>();</a:t>
            </a:r>
          </a:p>
          <a:p>
            <a:pPr marL="0" indent="0">
              <a:buNone/>
            </a:pPr>
            <a:r>
              <a:rPr lang="en-IN" dirty="0" smtClean="0"/>
              <a:t>} </a:t>
            </a:r>
            <a:endParaRPr lang="en-IN" dirty="0"/>
          </a:p>
        </p:txBody>
      </p:sp>
    </p:spTree>
    <p:extLst>
      <p:ext uri="{BB962C8B-B14F-4D97-AF65-F5344CB8AC3E}">
        <p14:creationId xmlns:p14="http://schemas.microsoft.com/office/powerpoint/2010/main" val="1221767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C6BF-5494-194A-8C9C-0B37A1513E96}"/>
              </a:ext>
            </a:extLst>
          </p:cNvPr>
          <p:cNvSpPr>
            <a:spLocks noGrp="1"/>
          </p:cNvSpPr>
          <p:nvPr>
            <p:ph type="title"/>
          </p:nvPr>
        </p:nvSpPr>
        <p:spPr/>
        <p:txBody>
          <a:bodyPr/>
          <a:lstStyle/>
          <a:p>
            <a:r>
              <a:rPr lang="en-IN" dirty="0"/>
              <a:t>Data conversion</a:t>
            </a:r>
            <a:endParaRPr lang="en-US" dirty="0"/>
          </a:p>
        </p:txBody>
      </p:sp>
      <p:sp>
        <p:nvSpPr>
          <p:cNvPr id="3" name="Content Placeholder 2">
            <a:extLst>
              <a:ext uri="{FF2B5EF4-FFF2-40B4-BE49-F238E27FC236}">
                <a16:creationId xmlns:a16="http://schemas.microsoft.com/office/drawing/2014/main" id="{DCCC4E96-1E66-7141-80F2-2F0AEC9AC3C5}"/>
              </a:ext>
            </a:extLst>
          </p:cNvPr>
          <p:cNvSpPr>
            <a:spLocks noGrp="1"/>
          </p:cNvSpPr>
          <p:nvPr>
            <p:ph idx="1"/>
          </p:nvPr>
        </p:nvSpPr>
        <p:spPr/>
        <p:txBody>
          <a:bodyPr>
            <a:normAutofit/>
          </a:bodyPr>
          <a:lstStyle/>
          <a:p>
            <a:r>
              <a:rPr lang="en-IN" sz="3200" dirty="0"/>
              <a:t>Between basic types and user-defined </a:t>
            </a:r>
            <a:r>
              <a:rPr lang="en-IN" sz="3200" dirty="0" smtClean="0"/>
              <a:t>types (</a:t>
            </a:r>
            <a:r>
              <a:rPr lang="en-IN" sz="3200" dirty="0" err="1" smtClean="0"/>
              <a:t>UDT</a:t>
            </a:r>
            <a:r>
              <a:rPr lang="en-IN" sz="3200" dirty="0" smtClean="0"/>
              <a:t>)</a:t>
            </a:r>
            <a:endParaRPr lang="en-IN" sz="3200" dirty="0"/>
          </a:p>
          <a:p>
            <a:r>
              <a:rPr lang="en-IN" sz="3200" dirty="0"/>
              <a:t>Conversions between various user-defined types.</a:t>
            </a:r>
            <a:endParaRPr lang="en-US" sz="3200" dirty="0"/>
          </a:p>
        </p:txBody>
      </p:sp>
    </p:spTree>
    <p:extLst>
      <p:ext uri="{BB962C8B-B14F-4D97-AF65-F5344CB8AC3E}">
        <p14:creationId xmlns:p14="http://schemas.microsoft.com/office/powerpoint/2010/main" val="2817141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C320-28D6-2B47-BA75-FEC8389AC5D6}"/>
              </a:ext>
            </a:extLst>
          </p:cNvPr>
          <p:cNvSpPr>
            <a:spLocks noGrp="1"/>
          </p:cNvSpPr>
          <p:nvPr>
            <p:ph type="title"/>
          </p:nvPr>
        </p:nvSpPr>
        <p:spPr/>
        <p:txBody>
          <a:bodyPr/>
          <a:lstStyle/>
          <a:p>
            <a:r>
              <a:rPr lang="en-US" dirty="0"/>
              <a:t>Basic to UDT</a:t>
            </a:r>
          </a:p>
        </p:txBody>
      </p:sp>
      <p:sp>
        <p:nvSpPr>
          <p:cNvPr id="3" name="Content Placeholder 2">
            <a:extLst>
              <a:ext uri="{FF2B5EF4-FFF2-40B4-BE49-F238E27FC236}">
                <a16:creationId xmlns:a16="http://schemas.microsoft.com/office/drawing/2014/main" id="{A38D766B-CA65-CD4E-93D2-6C64EA0E9EB2}"/>
              </a:ext>
            </a:extLst>
          </p:cNvPr>
          <p:cNvSpPr>
            <a:spLocks noGrp="1"/>
          </p:cNvSpPr>
          <p:nvPr>
            <p:ph idx="1"/>
          </p:nvPr>
        </p:nvSpPr>
        <p:spPr/>
        <p:txBody>
          <a:bodyPr/>
          <a:lstStyle/>
          <a:p>
            <a:r>
              <a:rPr lang="en-IN" dirty="0"/>
              <a:t>Done by using the </a:t>
            </a:r>
            <a:r>
              <a:rPr lang="en-IN" i="1" dirty="0"/>
              <a:t>constructor</a:t>
            </a:r>
            <a:r>
              <a:rPr lang="en-IN" dirty="0"/>
              <a:t> with one argument of basic type as follows.</a:t>
            </a:r>
          </a:p>
          <a:p>
            <a:endParaRPr lang="en-IN" dirty="0"/>
          </a:p>
          <a:p>
            <a:pPr marL="0" indent="0">
              <a:buNone/>
            </a:pPr>
            <a:r>
              <a:rPr lang="en-IN" dirty="0"/>
              <a:t>class Test { </a:t>
            </a:r>
          </a:p>
          <a:p>
            <a:pPr marL="0" indent="0">
              <a:buNone/>
            </a:pPr>
            <a:r>
              <a:rPr lang="en-IN" dirty="0"/>
              <a:t>private: //…. </a:t>
            </a:r>
          </a:p>
          <a:p>
            <a:pPr marL="0" indent="0">
              <a:buNone/>
            </a:pPr>
            <a:r>
              <a:rPr lang="en-IN" dirty="0"/>
              <a:t>public: </a:t>
            </a:r>
          </a:p>
          <a:p>
            <a:pPr marL="0" indent="0">
              <a:buNone/>
            </a:pPr>
            <a:r>
              <a:rPr lang="en-IN" dirty="0">
                <a:solidFill>
                  <a:srgbClr val="C00000"/>
                </a:solidFill>
              </a:rPr>
              <a:t>Test ( </a:t>
            </a:r>
            <a:r>
              <a:rPr lang="en-IN" dirty="0" err="1">
                <a:solidFill>
                  <a:srgbClr val="C00000"/>
                </a:solidFill>
              </a:rPr>
              <a:t>data_type</a:t>
            </a:r>
            <a:r>
              <a:rPr lang="en-IN" dirty="0">
                <a:solidFill>
                  <a:srgbClr val="C00000"/>
                </a:solidFill>
              </a:rPr>
              <a:t>) { // conversion code } </a:t>
            </a:r>
          </a:p>
          <a:p>
            <a:pPr marL="0" indent="0">
              <a:buNone/>
            </a:pPr>
            <a:r>
              <a:rPr lang="en-IN" dirty="0"/>
              <a:t>};</a:t>
            </a:r>
            <a:endParaRPr lang="en-US" dirty="0"/>
          </a:p>
        </p:txBody>
      </p:sp>
    </p:spTree>
    <p:extLst>
      <p:ext uri="{BB962C8B-B14F-4D97-AF65-F5344CB8AC3E}">
        <p14:creationId xmlns:p14="http://schemas.microsoft.com/office/powerpoint/2010/main" val="2445485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0A98AE-7B8B-CB4F-A297-4E032FB9D2BC}"/>
              </a:ext>
            </a:extLst>
          </p:cNvPr>
          <p:cNvSpPr/>
          <p:nvPr/>
        </p:nvSpPr>
        <p:spPr>
          <a:xfrm>
            <a:off x="981456" y="367296"/>
            <a:ext cx="7284720" cy="6124754"/>
          </a:xfrm>
          <a:prstGeom prst="rect">
            <a:avLst/>
          </a:prstGeom>
        </p:spPr>
        <p:txBody>
          <a:bodyPr wrap="square">
            <a:spAutoFit/>
          </a:bodyPr>
          <a:lstStyle/>
          <a:p>
            <a:r>
              <a:rPr lang="en-US" sz="2800" dirty="0"/>
              <a:t>class </a:t>
            </a:r>
            <a:r>
              <a:rPr lang="en-US" sz="2800" dirty="0" err="1"/>
              <a:t>Cel</a:t>
            </a:r>
            <a:r>
              <a:rPr lang="en-US" sz="2800" dirty="0"/>
              <a:t>{</a:t>
            </a:r>
          </a:p>
          <a:p>
            <a:r>
              <a:rPr lang="en-US" sz="2800" dirty="0"/>
              <a:t>float c;</a:t>
            </a:r>
          </a:p>
          <a:p>
            <a:r>
              <a:rPr lang="en-US" sz="2800" dirty="0"/>
              <a:t>public:</a:t>
            </a:r>
          </a:p>
          <a:p>
            <a:r>
              <a:rPr lang="en-US" sz="2800" dirty="0" err="1"/>
              <a:t>Cel</a:t>
            </a:r>
            <a:r>
              <a:rPr lang="en-US" sz="2800" dirty="0"/>
              <a:t>(){c=0;} </a:t>
            </a:r>
          </a:p>
          <a:p>
            <a:r>
              <a:rPr lang="en-US" sz="2800" dirty="0" err="1" smtClean="0">
                <a:solidFill>
                  <a:schemeClr val="accent2">
                    <a:lumMod val="75000"/>
                  </a:schemeClr>
                </a:solidFill>
              </a:rPr>
              <a:t>Cel</a:t>
            </a:r>
            <a:r>
              <a:rPr lang="en-US" sz="2800" dirty="0" smtClean="0">
                <a:solidFill>
                  <a:schemeClr val="accent2">
                    <a:lumMod val="75000"/>
                  </a:schemeClr>
                </a:solidFill>
              </a:rPr>
              <a:t>(float </a:t>
            </a:r>
            <a:r>
              <a:rPr lang="en-US" sz="2800" dirty="0">
                <a:solidFill>
                  <a:schemeClr val="accent2">
                    <a:lumMod val="75000"/>
                  </a:schemeClr>
                </a:solidFill>
              </a:rPr>
              <a:t>f){c=(f-32)* 5/9;}</a:t>
            </a:r>
          </a:p>
          <a:p>
            <a:r>
              <a:rPr lang="en-US" sz="2800" dirty="0"/>
              <a:t>void show</a:t>
            </a:r>
            <a:r>
              <a:rPr lang="en-US" sz="2800" dirty="0" smtClean="0"/>
              <a:t>(){</a:t>
            </a:r>
            <a:r>
              <a:rPr lang="en-US" sz="2800" dirty="0" err="1" smtClean="0"/>
              <a:t>cout</a:t>
            </a:r>
            <a:r>
              <a:rPr lang="en-US" sz="2800" dirty="0" smtClean="0"/>
              <a:t>&lt;&lt;"Celsius</a:t>
            </a:r>
            <a:r>
              <a:rPr lang="en-US" sz="2800" dirty="0"/>
              <a:t>: "&lt;&lt;c;}</a:t>
            </a:r>
          </a:p>
          <a:p>
            <a:r>
              <a:rPr lang="en-US" sz="2800" dirty="0"/>
              <a:t>};</a:t>
            </a:r>
          </a:p>
          <a:p>
            <a:r>
              <a:rPr lang="en-US" sz="2800" dirty="0" err="1"/>
              <a:t>int</a:t>
            </a:r>
            <a:r>
              <a:rPr lang="en-US" sz="2800" dirty="0"/>
              <a:t> main(){</a:t>
            </a:r>
          </a:p>
          <a:p>
            <a:r>
              <a:rPr lang="en-US" sz="2800" dirty="0"/>
              <a:t>    </a:t>
            </a:r>
            <a:r>
              <a:rPr lang="en-US" sz="2800" dirty="0" err="1"/>
              <a:t>Cel</a:t>
            </a:r>
            <a:r>
              <a:rPr lang="en-US" sz="2800" dirty="0"/>
              <a:t> </a:t>
            </a:r>
            <a:r>
              <a:rPr lang="en-US" sz="2800" dirty="0" err="1" smtClean="0"/>
              <a:t>cvalue</a:t>
            </a:r>
            <a:r>
              <a:rPr lang="en-US" sz="2800" dirty="0" smtClean="0"/>
              <a:t>(50</a:t>
            </a:r>
            <a:r>
              <a:rPr lang="en-US" sz="2800" dirty="0"/>
              <a:t>);            </a:t>
            </a:r>
          </a:p>
          <a:p>
            <a:r>
              <a:rPr lang="en-US" sz="2800" dirty="0"/>
              <a:t>    float f;                </a:t>
            </a:r>
          </a:p>
          <a:p>
            <a:r>
              <a:rPr lang="en-US" sz="2800" dirty="0"/>
              <a:t>    </a:t>
            </a:r>
            <a:r>
              <a:rPr lang="en-US" sz="2800" dirty="0" err="1"/>
              <a:t>cout</a:t>
            </a:r>
            <a:r>
              <a:rPr lang="en-US" sz="2800" dirty="0"/>
              <a:t>&lt;&lt;“Fahrenheit : ";  </a:t>
            </a:r>
            <a:r>
              <a:rPr lang="en-US" sz="2800" dirty="0" err="1"/>
              <a:t>cin</a:t>
            </a:r>
            <a:r>
              <a:rPr lang="en-US" sz="2800" dirty="0"/>
              <a:t>&gt;&gt;f;</a:t>
            </a:r>
          </a:p>
          <a:p>
            <a:r>
              <a:rPr lang="en-US" sz="2800" dirty="0"/>
              <a:t>    </a:t>
            </a:r>
            <a:r>
              <a:rPr lang="en-US" sz="2800" dirty="0" err="1" smtClean="0">
                <a:solidFill>
                  <a:srgbClr val="C00000"/>
                </a:solidFill>
              </a:rPr>
              <a:t>cvalue</a:t>
            </a:r>
            <a:r>
              <a:rPr lang="en-US" sz="2800" dirty="0" smtClean="0">
                <a:solidFill>
                  <a:srgbClr val="C00000"/>
                </a:solidFill>
              </a:rPr>
              <a:t>=f</a:t>
            </a:r>
            <a:r>
              <a:rPr lang="en-US" sz="2800" dirty="0">
                <a:solidFill>
                  <a:srgbClr val="C00000"/>
                </a:solidFill>
              </a:rPr>
              <a:t>;                    //conversion</a:t>
            </a:r>
          </a:p>
          <a:p>
            <a:r>
              <a:rPr lang="en-US" sz="2800" dirty="0"/>
              <a:t>    </a:t>
            </a:r>
            <a:r>
              <a:rPr lang="en-US" sz="2800" dirty="0" err="1" smtClean="0"/>
              <a:t>cvalue.show</a:t>
            </a:r>
            <a:r>
              <a:rPr lang="en-US" sz="2800" dirty="0"/>
              <a:t>();</a:t>
            </a:r>
          </a:p>
          <a:p>
            <a:r>
              <a:rPr lang="en-US" sz="2800" dirty="0"/>
              <a:t>}</a:t>
            </a:r>
          </a:p>
        </p:txBody>
      </p:sp>
    </p:spTree>
    <p:extLst>
      <p:ext uri="{BB962C8B-B14F-4D97-AF65-F5344CB8AC3E}">
        <p14:creationId xmlns:p14="http://schemas.microsoft.com/office/powerpoint/2010/main" val="78813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9ACBB-51C5-CE48-A629-FDA0FDA5129D}"/>
              </a:ext>
            </a:extLst>
          </p:cNvPr>
          <p:cNvSpPr>
            <a:spLocks noGrp="1"/>
          </p:cNvSpPr>
          <p:nvPr>
            <p:ph type="title"/>
          </p:nvPr>
        </p:nvSpPr>
        <p:spPr/>
        <p:txBody>
          <a:bodyPr/>
          <a:lstStyle/>
          <a:p>
            <a:r>
              <a:rPr lang="en-US" dirty="0"/>
              <a:t>Operator Overloading - definition</a:t>
            </a:r>
          </a:p>
        </p:txBody>
      </p:sp>
      <p:sp>
        <p:nvSpPr>
          <p:cNvPr id="3" name="Content Placeholder 2">
            <a:extLst>
              <a:ext uri="{FF2B5EF4-FFF2-40B4-BE49-F238E27FC236}">
                <a16:creationId xmlns:a16="http://schemas.microsoft.com/office/drawing/2014/main" id="{8A768C4E-65F9-514D-9380-7BF64887960B}"/>
              </a:ext>
            </a:extLst>
          </p:cNvPr>
          <p:cNvSpPr>
            <a:spLocks noGrp="1"/>
          </p:cNvSpPr>
          <p:nvPr>
            <p:ph idx="1"/>
          </p:nvPr>
        </p:nvSpPr>
        <p:spPr/>
        <p:txBody>
          <a:bodyPr>
            <a:normAutofit/>
          </a:bodyPr>
          <a:lstStyle/>
          <a:p>
            <a:r>
              <a:rPr lang="en-IN" sz="3200" dirty="0"/>
              <a:t>These are the </a:t>
            </a:r>
            <a:r>
              <a:rPr lang="en-IN" sz="3200" i="1" dirty="0">
                <a:solidFill>
                  <a:srgbClr val="0070C0"/>
                </a:solidFill>
              </a:rPr>
              <a:t>member</a:t>
            </a:r>
            <a:r>
              <a:rPr lang="en-IN" sz="3200" dirty="0">
                <a:solidFill>
                  <a:srgbClr val="0070C0"/>
                </a:solidFill>
              </a:rPr>
              <a:t> </a:t>
            </a:r>
            <a:r>
              <a:rPr lang="en-IN" sz="3200" i="1" dirty="0">
                <a:solidFill>
                  <a:srgbClr val="0070C0"/>
                </a:solidFill>
              </a:rPr>
              <a:t>functions</a:t>
            </a:r>
            <a:r>
              <a:rPr lang="en-IN" sz="3200" dirty="0"/>
              <a:t> to redefine the built-in operators with user-defined types.</a:t>
            </a:r>
          </a:p>
          <a:p>
            <a:r>
              <a:rPr lang="en-IN" sz="3200" dirty="0"/>
              <a:t>For example ‘+’ for string concatenation or adding dates of the format </a:t>
            </a:r>
            <a:r>
              <a:rPr lang="en-IN" sz="3200" dirty="0" err="1"/>
              <a:t>dd</a:t>
            </a:r>
            <a:r>
              <a:rPr lang="en-IN" sz="3200" dirty="0"/>
              <a:t>-mm-</a:t>
            </a:r>
            <a:r>
              <a:rPr lang="en-IN" sz="3200" dirty="0" err="1"/>
              <a:t>yyyy</a:t>
            </a:r>
            <a:r>
              <a:rPr lang="en-IN" sz="3200" dirty="0"/>
              <a:t>.</a:t>
            </a:r>
            <a:endParaRPr lang="en-US" sz="3200" dirty="0"/>
          </a:p>
        </p:txBody>
      </p:sp>
    </p:spTree>
    <p:extLst>
      <p:ext uri="{BB962C8B-B14F-4D97-AF65-F5344CB8AC3E}">
        <p14:creationId xmlns:p14="http://schemas.microsoft.com/office/powerpoint/2010/main" val="319426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FA7A6-6B49-4B40-A738-B7E7D0755751}"/>
              </a:ext>
            </a:extLst>
          </p:cNvPr>
          <p:cNvSpPr>
            <a:spLocks noGrp="1"/>
          </p:cNvSpPr>
          <p:nvPr>
            <p:ph type="title"/>
          </p:nvPr>
        </p:nvSpPr>
        <p:spPr/>
        <p:txBody>
          <a:bodyPr/>
          <a:lstStyle/>
          <a:p>
            <a:r>
              <a:rPr lang="en-US" dirty="0"/>
              <a:t>UDT to basic type</a:t>
            </a:r>
          </a:p>
        </p:txBody>
      </p:sp>
      <p:sp>
        <p:nvSpPr>
          <p:cNvPr id="3" name="Content Placeholder 2">
            <a:extLst>
              <a:ext uri="{FF2B5EF4-FFF2-40B4-BE49-F238E27FC236}">
                <a16:creationId xmlns:a16="http://schemas.microsoft.com/office/drawing/2014/main" id="{B75A0F91-4472-6540-BE33-3B280B5A3391}"/>
              </a:ext>
            </a:extLst>
          </p:cNvPr>
          <p:cNvSpPr>
            <a:spLocks noGrp="1"/>
          </p:cNvSpPr>
          <p:nvPr>
            <p:ph idx="1"/>
          </p:nvPr>
        </p:nvSpPr>
        <p:spPr/>
        <p:txBody>
          <a:bodyPr>
            <a:normAutofit/>
          </a:bodyPr>
          <a:lstStyle/>
          <a:p>
            <a:r>
              <a:rPr lang="en-IN" sz="3200" dirty="0"/>
              <a:t>Done by overloading the cast operator of basic type as a member function.</a:t>
            </a:r>
          </a:p>
          <a:p>
            <a:endParaRPr lang="en-IN" sz="3200" dirty="0"/>
          </a:p>
          <a:p>
            <a:pPr marL="0" indent="0">
              <a:buNone/>
            </a:pPr>
            <a:r>
              <a:rPr lang="en-IN" dirty="0"/>
              <a:t>class Test{</a:t>
            </a:r>
          </a:p>
          <a:p>
            <a:pPr marL="0" indent="0">
              <a:buNone/>
            </a:pPr>
            <a:r>
              <a:rPr lang="en-IN" dirty="0"/>
              <a:t> public: </a:t>
            </a:r>
          </a:p>
          <a:p>
            <a:pPr marL="0" indent="0">
              <a:buNone/>
            </a:pPr>
            <a:r>
              <a:rPr lang="en-IN" dirty="0"/>
              <a:t>operator </a:t>
            </a:r>
            <a:r>
              <a:rPr lang="en-IN" dirty="0" err="1"/>
              <a:t>data_type</a:t>
            </a:r>
            <a:r>
              <a:rPr lang="en-IN" dirty="0"/>
              <a:t>() { </a:t>
            </a:r>
            <a:r>
              <a:rPr lang="en-IN" dirty="0">
                <a:solidFill>
                  <a:schemeClr val="accent1"/>
                </a:solidFill>
              </a:rPr>
              <a:t>//Conversion code </a:t>
            </a:r>
            <a:r>
              <a:rPr lang="en-IN" dirty="0"/>
              <a:t>} </a:t>
            </a:r>
          </a:p>
          <a:p>
            <a:pPr marL="0" indent="0">
              <a:buNone/>
            </a:pPr>
            <a:r>
              <a:rPr lang="en-IN" dirty="0"/>
              <a:t>};</a:t>
            </a:r>
            <a:r>
              <a:rPr lang="en-IN" sz="3200" dirty="0"/>
              <a:t> </a:t>
            </a:r>
            <a:endParaRPr lang="en-US" sz="3200" dirty="0"/>
          </a:p>
        </p:txBody>
      </p:sp>
    </p:spTree>
    <p:extLst>
      <p:ext uri="{BB962C8B-B14F-4D97-AF65-F5344CB8AC3E}">
        <p14:creationId xmlns:p14="http://schemas.microsoft.com/office/powerpoint/2010/main" val="1996062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48CE6E-C480-6F48-92F8-88E5A97ACF54}"/>
              </a:ext>
            </a:extLst>
          </p:cNvPr>
          <p:cNvSpPr/>
          <p:nvPr/>
        </p:nvSpPr>
        <p:spPr>
          <a:xfrm>
            <a:off x="1365504" y="384048"/>
            <a:ext cx="9022080" cy="5632311"/>
          </a:xfrm>
          <a:prstGeom prst="rect">
            <a:avLst/>
          </a:prstGeom>
        </p:spPr>
        <p:txBody>
          <a:bodyPr wrap="square">
            <a:spAutoFit/>
          </a:bodyPr>
          <a:lstStyle/>
          <a:p>
            <a:r>
              <a:rPr lang="en-US" sz="2400" dirty="0"/>
              <a:t>class Celsius{</a:t>
            </a:r>
          </a:p>
          <a:p>
            <a:r>
              <a:rPr lang="en-US" sz="2400" dirty="0"/>
              <a:t>float temper;</a:t>
            </a:r>
          </a:p>
          <a:p>
            <a:r>
              <a:rPr lang="en-US" sz="2400" dirty="0"/>
              <a:t>public:</a:t>
            </a:r>
          </a:p>
          <a:p>
            <a:r>
              <a:rPr lang="en-US" sz="2400" dirty="0"/>
              <a:t>//…</a:t>
            </a:r>
          </a:p>
          <a:p>
            <a:r>
              <a:rPr lang="en-US" sz="2400" dirty="0">
                <a:solidFill>
                  <a:srgbClr val="C00000"/>
                </a:solidFill>
              </a:rPr>
              <a:t>operator float(){</a:t>
            </a:r>
          </a:p>
          <a:p>
            <a:r>
              <a:rPr lang="en-US" sz="2400" dirty="0">
                <a:solidFill>
                  <a:srgbClr val="C00000"/>
                </a:solidFill>
              </a:rPr>
              <a:t>        float </a:t>
            </a:r>
            <a:r>
              <a:rPr lang="en-US" sz="2400" dirty="0" err="1" smtClean="0">
                <a:solidFill>
                  <a:srgbClr val="C00000"/>
                </a:solidFill>
              </a:rPr>
              <a:t>fer</a:t>
            </a:r>
            <a:r>
              <a:rPr lang="en-US" sz="2400" dirty="0" smtClean="0">
                <a:solidFill>
                  <a:srgbClr val="C00000"/>
                </a:solidFill>
              </a:rPr>
              <a:t> = temper </a:t>
            </a:r>
            <a:r>
              <a:rPr lang="en-US" sz="2400" dirty="0">
                <a:solidFill>
                  <a:srgbClr val="C00000"/>
                </a:solidFill>
              </a:rPr>
              <a:t>*9/5 + 32;</a:t>
            </a:r>
          </a:p>
          <a:p>
            <a:r>
              <a:rPr lang="en-US" sz="2400" dirty="0">
                <a:solidFill>
                  <a:srgbClr val="C00000"/>
                </a:solidFill>
              </a:rPr>
              <a:t>        return </a:t>
            </a:r>
            <a:r>
              <a:rPr lang="en-US" sz="2400" dirty="0" err="1">
                <a:solidFill>
                  <a:srgbClr val="C00000"/>
                </a:solidFill>
              </a:rPr>
              <a:t>fer</a:t>
            </a:r>
            <a:r>
              <a:rPr lang="en-US" sz="2400" dirty="0">
                <a:solidFill>
                  <a:srgbClr val="C00000"/>
                </a:solidFill>
              </a:rPr>
              <a:t>;</a:t>
            </a:r>
          </a:p>
          <a:p>
            <a:r>
              <a:rPr lang="en-US" sz="2400" dirty="0">
                <a:solidFill>
                  <a:srgbClr val="C00000"/>
                </a:solidFill>
              </a:rPr>
              <a:t>    }</a:t>
            </a:r>
          </a:p>
          <a:p>
            <a:r>
              <a:rPr lang="en-US" sz="2400" dirty="0"/>
              <a:t>//…</a:t>
            </a:r>
          </a:p>
          <a:p>
            <a:r>
              <a:rPr lang="en-US" sz="2400" dirty="0"/>
              <a:t>};</a:t>
            </a:r>
          </a:p>
          <a:p>
            <a:r>
              <a:rPr lang="en-US" sz="2400" dirty="0" err="1"/>
              <a:t>int</a:t>
            </a:r>
            <a:r>
              <a:rPr lang="en-US" sz="2400" dirty="0"/>
              <a:t> main(){</a:t>
            </a:r>
          </a:p>
          <a:p>
            <a:r>
              <a:rPr lang="en-US" sz="2400" dirty="0"/>
              <a:t>Celsius </a:t>
            </a:r>
            <a:r>
              <a:rPr lang="en-US" sz="2400" dirty="0" err="1"/>
              <a:t>cel</a:t>
            </a:r>
            <a:r>
              <a:rPr lang="en-US" sz="2400" dirty="0"/>
              <a:t>;         </a:t>
            </a:r>
            <a:r>
              <a:rPr lang="en-US" sz="2400" dirty="0">
                <a:solidFill>
                  <a:srgbClr val="0070C0"/>
                </a:solidFill>
              </a:rPr>
              <a:t>// finish code by setter &amp; getter</a:t>
            </a:r>
          </a:p>
          <a:p>
            <a:r>
              <a:rPr lang="en-US" sz="2400" dirty="0">
                <a:solidFill>
                  <a:srgbClr val="C00000"/>
                </a:solidFill>
              </a:rPr>
              <a:t>float </a:t>
            </a:r>
            <a:r>
              <a:rPr lang="en-US" sz="2400" dirty="0" err="1">
                <a:solidFill>
                  <a:srgbClr val="C00000"/>
                </a:solidFill>
              </a:rPr>
              <a:t>fer</a:t>
            </a:r>
            <a:r>
              <a:rPr lang="en-US" sz="2400" dirty="0">
                <a:solidFill>
                  <a:srgbClr val="C00000"/>
                </a:solidFill>
              </a:rPr>
              <a:t>=</a:t>
            </a:r>
            <a:r>
              <a:rPr lang="en-US" sz="2400" dirty="0" err="1">
                <a:solidFill>
                  <a:srgbClr val="C00000"/>
                </a:solidFill>
              </a:rPr>
              <a:t>cel</a:t>
            </a:r>
            <a:r>
              <a:rPr lang="en-US" sz="2400" dirty="0">
                <a:solidFill>
                  <a:srgbClr val="C00000"/>
                </a:solidFill>
              </a:rPr>
              <a:t>;              </a:t>
            </a:r>
            <a:r>
              <a:rPr lang="en-US" sz="2400" dirty="0">
                <a:solidFill>
                  <a:srgbClr val="0070C0"/>
                </a:solidFill>
              </a:rPr>
              <a:t>  // UDT to </a:t>
            </a:r>
            <a:r>
              <a:rPr lang="en-US" sz="2400" dirty="0" smtClean="0">
                <a:solidFill>
                  <a:srgbClr val="0070C0"/>
                </a:solidFill>
              </a:rPr>
              <a:t>basic type</a:t>
            </a:r>
            <a:endParaRPr lang="en-US" sz="2400" dirty="0">
              <a:solidFill>
                <a:srgbClr val="0070C0"/>
              </a:solidFill>
            </a:endParaRPr>
          </a:p>
          <a:p>
            <a:r>
              <a:rPr lang="en-US" sz="2400" dirty="0"/>
              <a:t>    </a:t>
            </a:r>
            <a:r>
              <a:rPr lang="en-US" sz="2400" dirty="0" err="1"/>
              <a:t>cout</a:t>
            </a:r>
            <a:r>
              <a:rPr lang="en-US" sz="2400" dirty="0"/>
              <a:t>&lt;&lt;</a:t>
            </a:r>
            <a:r>
              <a:rPr lang="en-US" sz="2400" dirty="0" err="1"/>
              <a:t>fer</a:t>
            </a:r>
            <a:r>
              <a:rPr lang="en-US" sz="2400" dirty="0"/>
              <a:t>;</a:t>
            </a:r>
          </a:p>
          <a:p>
            <a:r>
              <a:rPr lang="en-US" sz="2400" dirty="0"/>
              <a:t>}</a:t>
            </a:r>
          </a:p>
        </p:txBody>
      </p:sp>
    </p:spTree>
    <p:extLst>
      <p:ext uri="{BB962C8B-B14F-4D97-AF65-F5344CB8AC3E}">
        <p14:creationId xmlns:p14="http://schemas.microsoft.com/office/powerpoint/2010/main" val="340954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860C-31E4-DE48-8B3A-80549E1C5258}"/>
              </a:ext>
            </a:extLst>
          </p:cNvPr>
          <p:cNvSpPr>
            <a:spLocks noGrp="1"/>
          </p:cNvSpPr>
          <p:nvPr>
            <p:ph type="title"/>
          </p:nvPr>
        </p:nvSpPr>
        <p:spPr/>
        <p:txBody>
          <a:bodyPr/>
          <a:lstStyle/>
          <a:p>
            <a:r>
              <a:rPr lang="en-US" dirty="0"/>
              <a:t>One UDT to another UDT</a:t>
            </a:r>
          </a:p>
        </p:txBody>
      </p:sp>
      <p:sp>
        <p:nvSpPr>
          <p:cNvPr id="4" name="Content Placeholder 3">
            <a:extLst>
              <a:ext uri="{FF2B5EF4-FFF2-40B4-BE49-F238E27FC236}">
                <a16:creationId xmlns:a16="http://schemas.microsoft.com/office/drawing/2014/main" id="{22AB389F-F29D-3C48-B07A-80BEB256C2F2}"/>
              </a:ext>
            </a:extLst>
          </p:cNvPr>
          <p:cNvSpPr>
            <a:spLocks noGrp="1"/>
          </p:cNvSpPr>
          <p:nvPr>
            <p:ph idx="1"/>
          </p:nvPr>
        </p:nvSpPr>
        <p:spPr/>
        <p:txBody>
          <a:bodyPr>
            <a:normAutofit/>
          </a:bodyPr>
          <a:lstStyle/>
          <a:p>
            <a:r>
              <a:rPr lang="en-IN" sz="3200" dirty="0"/>
              <a:t>This conversion is exactly like conversion of UDT to basic type i.e. overloading the cast operator is used. For example</a:t>
            </a:r>
          </a:p>
          <a:p>
            <a:endParaRPr lang="en-IN" sz="3200" dirty="0"/>
          </a:p>
          <a:p>
            <a:pPr marL="0" indent="0">
              <a:buNone/>
            </a:pPr>
            <a:r>
              <a:rPr lang="en-IN" sz="3200" dirty="0" err="1"/>
              <a:t>ClassA</a:t>
            </a:r>
            <a:r>
              <a:rPr lang="en-IN" sz="3200" dirty="0"/>
              <a:t> </a:t>
            </a:r>
            <a:r>
              <a:rPr lang="en-IN" sz="3200" dirty="0" err="1"/>
              <a:t>objA</a:t>
            </a:r>
            <a:r>
              <a:rPr lang="en-IN" sz="3200" dirty="0"/>
              <a:t>; </a:t>
            </a:r>
          </a:p>
          <a:p>
            <a:pPr marL="0" indent="0">
              <a:buNone/>
            </a:pPr>
            <a:r>
              <a:rPr lang="en-IN" sz="3200" b="1" dirty="0" err="1">
                <a:solidFill>
                  <a:srgbClr val="0070C0"/>
                </a:solidFill>
              </a:rPr>
              <a:t>ClassB</a:t>
            </a:r>
            <a:r>
              <a:rPr lang="en-IN" sz="3200" b="1" dirty="0">
                <a:solidFill>
                  <a:srgbClr val="0070C0"/>
                </a:solidFill>
              </a:rPr>
              <a:t> </a:t>
            </a:r>
            <a:r>
              <a:rPr lang="en-IN" sz="3200" b="1" dirty="0" err="1">
                <a:solidFill>
                  <a:srgbClr val="0070C0"/>
                </a:solidFill>
              </a:rPr>
              <a:t>objB</a:t>
            </a:r>
            <a:r>
              <a:rPr lang="en-IN" sz="3200" b="1" dirty="0">
                <a:solidFill>
                  <a:srgbClr val="0070C0"/>
                </a:solidFill>
              </a:rPr>
              <a:t> = </a:t>
            </a:r>
            <a:r>
              <a:rPr lang="en-IN" sz="3200" dirty="0" err="1"/>
              <a:t>objA</a:t>
            </a:r>
            <a:r>
              <a:rPr lang="en-IN" sz="3200" dirty="0"/>
              <a:t>; </a:t>
            </a:r>
          </a:p>
          <a:p>
            <a:pPr marL="0" indent="0">
              <a:buNone/>
            </a:pPr>
            <a:endParaRPr lang="en-IN" sz="3200" dirty="0"/>
          </a:p>
          <a:p>
            <a:pPr marL="0" indent="0">
              <a:buNone/>
            </a:pPr>
            <a:r>
              <a:rPr lang="en-IN" sz="3200" dirty="0"/>
              <a:t>So define the operator in the destination class </a:t>
            </a:r>
            <a:r>
              <a:rPr lang="en-IN" sz="3200" dirty="0" err="1"/>
              <a:t>ie</a:t>
            </a:r>
            <a:r>
              <a:rPr lang="en-IN" sz="3200" dirty="0"/>
              <a:t>. </a:t>
            </a:r>
            <a:r>
              <a:rPr lang="en-IN" sz="3200" dirty="0" err="1"/>
              <a:t>ClassB</a:t>
            </a:r>
            <a:r>
              <a:rPr lang="en-IN" sz="3200" dirty="0"/>
              <a:t>.</a:t>
            </a:r>
            <a:endParaRPr lang="en-US" sz="3200" dirty="0"/>
          </a:p>
        </p:txBody>
      </p:sp>
    </p:spTree>
    <p:extLst>
      <p:ext uri="{BB962C8B-B14F-4D97-AF65-F5344CB8AC3E}">
        <p14:creationId xmlns:p14="http://schemas.microsoft.com/office/powerpoint/2010/main" val="4006405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B72C283-1033-9444-9DDD-567901AD4E2E}"/>
              </a:ext>
            </a:extLst>
          </p:cNvPr>
          <p:cNvSpPr/>
          <p:nvPr/>
        </p:nvSpPr>
        <p:spPr>
          <a:xfrm>
            <a:off x="396240" y="347472"/>
            <a:ext cx="7577328" cy="6370975"/>
          </a:xfrm>
          <a:prstGeom prst="rect">
            <a:avLst/>
          </a:prstGeom>
        </p:spPr>
        <p:txBody>
          <a:bodyPr wrap="square">
            <a:spAutoFit/>
          </a:bodyPr>
          <a:lstStyle/>
          <a:p>
            <a:r>
              <a:rPr lang="en-US" sz="2400" dirty="0" smtClean="0">
                <a:solidFill>
                  <a:srgbClr val="7030A0"/>
                </a:solidFill>
              </a:rPr>
              <a:t>#</a:t>
            </a:r>
            <a:r>
              <a:rPr lang="en-US" sz="2400" dirty="0">
                <a:solidFill>
                  <a:srgbClr val="7030A0"/>
                </a:solidFill>
              </a:rPr>
              <a:t>include&lt;</a:t>
            </a:r>
            <a:r>
              <a:rPr lang="en-US" sz="2400" dirty="0" err="1">
                <a:solidFill>
                  <a:srgbClr val="7030A0"/>
                </a:solidFill>
              </a:rPr>
              <a:t>math.h</a:t>
            </a:r>
            <a:r>
              <a:rPr lang="en-US" sz="2400" dirty="0">
                <a:solidFill>
                  <a:srgbClr val="7030A0"/>
                </a:solidFill>
              </a:rPr>
              <a:t>&gt;</a:t>
            </a:r>
          </a:p>
          <a:p>
            <a:r>
              <a:rPr lang="en-US" sz="2400" dirty="0">
                <a:solidFill>
                  <a:srgbClr val="7030A0"/>
                </a:solidFill>
              </a:rPr>
              <a:t>class Cartesian{</a:t>
            </a:r>
          </a:p>
          <a:p>
            <a:r>
              <a:rPr lang="en-US" sz="2400" dirty="0">
                <a:solidFill>
                  <a:srgbClr val="7030A0"/>
                </a:solidFill>
              </a:rPr>
              <a:t>float </a:t>
            </a:r>
            <a:r>
              <a:rPr lang="en-US" sz="2400" dirty="0" err="1">
                <a:solidFill>
                  <a:srgbClr val="7030A0"/>
                </a:solidFill>
              </a:rPr>
              <a:t>xco</a:t>
            </a:r>
            <a:r>
              <a:rPr lang="en-US" sz="2400" dirty="0">
                <a:solidFill>
                  <a:srgbClr val="7030A0"/>
                </a:solidFill>
              </a:rPr>
              <a:t>, </a:t>
            </a:r>
            <a:r>
              <a:rPr lang="en-US" sz="2400" dirty="0" err="1">
                <a:solidFill>
                  <a:srgbClr val="7030A0"/>
                </a:solidFill>
              </a:rPr>
              <a:t>yco</a:t>
            </a:r>
            <a:r>
              <a:rPr lang="en-US" sz="2400" dirty="0">
                <a:solidFill>
                  <a:srgbClr val="7030A0"/>
                </a:solidFill>
              </a:rPr>
              <a:t>;</a:t>
            </a:r>
          </a:p>
          <a:p>
            <a:r>
              <a:rPr lang="en-US" sz="2400" dirty="0">
                <a:solidFill>
                  <a:srgbClr val="7030A0"/>
                </a:solidFill>
              </a:rPr>
              <a:t>public:</a:t>
            </a:r>
          </a:p>
          <a:p>
            <a:r>
              <a:rPr lang="en-US" sz="2400" dirty="0">
                <a:solidFill>
                  <a:srgbClr val="7030A0"/>
                </a:solidFill>
              </a:rPr>
              <a:t>Cartesian(float x=0, float y=0){ </a:t>
            </a:r>
            <a:r>
              <a:rPr lang="en-US" sz="2400" dirty="0" err="1">
                <a:solidFill>
                  <a:srgbClr val="7030A0"/>
                </a:solidFill>
              </a:rPr>
              <a:t>xco</a:t>
            </a:r>
            <a:r>
              <a:rPr lang="en-US" sz="2400" dirty="0">
                <a:solidFill>
                  <a:srgbClr val="7030A0"/>
                </a:solidFill>
              </a:rPr>
              <a:t>=x; </a:t>
            </a:r>
            <a:r>
              <a:rPr lang="en-US" sz="2400" dirty="0" err="1">
                <a:solidFill>
                  <a:srgbClr val="7030A0"/>
                </a:solidFill>
              </a:rPr>
              <a:t>yco</a:t>
            </a:r>
            <a:r>
              <a:rPr lang="en-US" sz="2400" dirty="0">
                <a:solidFill>
                  <a:srgbClr val="7030A0"/>
                </a:solidFill>
              </a:rPr>
              <a:t>=y;}</a:t>
            </a:r>
          </a:p>
          <a:p>
            <a:r>
              <a:rPr lang="en-US" sz="2400" dirty="0">
                <a:solidFill>
                  <a:srgbClr val="7030A0"/>
                </a:solidFill>
              </a:rPr>
              <a:t>void display(){ </a:t>
            </a:r>
            <a:r>
              <a:rPr lang="en-US" sz="2400" dirty="0" err="1">
                <a:solidFill>
                  <a:srgbClr val="7030A0"/>
                </a:solidFill>
              </a:rPr>
              <a:t>cout</a:t>
            </a:r>
            <a:r>
              <a:rPr lang="en-US" sz="2400" dirty="0">
                <a:solidFill>
                  <a:srgbClr val="7030A0"/>
                </a:solidFill>
              </a:rPr>
              <a:t>&lt;&lt;</a:t>
            </a:r>
            <a:r>
              <a:rPr lang="en-US" sz="2400" dirty="0" err="1">
                <a:solidFill>
                  <a:srgbClr val="7030A0"/>
                </a:solidFill>
              </a:rPr>
              <a:t>xco</a:t>
            </a:r>
            <a:r>
              <a:rPr lang="en-US" sz="2400" dirty="0">
                <a:solidFill>
                  <a:srgbClr val="7030A0"/>
                </a:solidFill>
              </a:rPr>
              <a:t>&lt;&lt;</a:t>
            </a:r>
            <a:r>
              <a:rPr lang="en-US" sz="2400" dirty="0" err="1">
                <a:solidFill>
                  <a:srgbClr val="7030A0"/>
                </a:solidFill>
              </a:rPr>
              <a:t>yco</a:t>
            </a:r>
            <a:r>
              <a:rPr lang="en-US" sz="2400" dirty="0">
                <a:solidFill>
                  <a:srgbClr val="7030A0"/>
                </a:solidFill>
              </a:rPr>
              <a:t>;}</a:t>
            </a:r>
          </a:p>
          <a:p>
            <a:r>
              <a:rPr lang="en-US" sz="2400" dirty="0">
                <a:solidFill>
                  <a:srgbClr val="7030A0"/>
                </a:solidFill>
              </a:rPr>
              <a:t>};</a:t>
            </a:r>
          </a:p>
          <a:p>
            <a:r>
              <a:rPr lang="en-US" sz="2400" dirty="0"/>
              <a:t>class Polar{</a:t>
            </a:r>
          </a:p>
          <a:p>
            <a:r>
              <a:rPr lang="en-US" sz="2400" dirty="0"/>
              <a:t>float </a:t>
            </a:r>
            <a:r>
              <a:rPr lang="en-US" sz="2400" dirty="0" err="1"/>
              <a:t>r,a</a:t>
            </a:r>
            <a:r>
              <a:rPr lang="en-US" sz="2400" dirty="0"/>
              <a:t> ;</a:t>
            </a:r>
          </a:p>
          <a:p>
            <a:r>
              <a:rPr lang="en-US" sz="2400" dirty="0"/>
              <a:t>public:</a:t>
            </a:r>
          </a:p>
          <a:p>
            <a:r>
              <a:rPr lang="en-US" sz="2400" dirty="0" smtClean="0"/>
              <a:t>Polar(float </a:t>
            </a:r>
            <a:r>
              <a:rPr lang="en-US" sz="2400" dirty="0" err="1" smtClean="0"/>
              <a:t>r1</a:t>
            </a:r>
            <a:r>
              <a:rPr lang="en-US" sz="2400" dirty="0" smtClean="0"/>
              <a:t>=0, float </a:t>
            </a:r>
            <a:r>
              <a:rPr lang="en-US" sz="2400" dirty="0" err="1" smtClean="0"/>
              <a:t>a1</a:t>
            </a:r>
            <a:r>
              <a:rPr lang="en-US" sz="2400" dirty="0" smtClean="0"/>
              <a:t>=0){r =</a:t>
            </a:r>
            <a:r>
              <a:rPr lang="en-US" sz="2400" dirty="0" err="1" smtClean="0"/>
              <a:t>r1</a:t>
            </a:r>
            <a:r>
              <a:rPr lang="en-US" sz="2400" dirty="0" smtClean="0"/>
              <a:t>; a=</a:t>
            </a:r>
            <a:r>
              <a:rPr lang="en-US" sz="2400" dirty="0" err="1" smtClean="0"/>
              <a:t>a1</a:t>
            </a:r>
            <a:r>
              <a:rPr lang="en-US" sz="2400" dirty="0" smtClean="0"/>
              <a:t>;}</a:t>
            </a:r>
          </a:p>
          <a:p>
            <a:r>
              <a:rPr lang="en-US" sz="2400" dirty="0" smtClean="0">
                <a:solidFill>
                  <a:srgbClr val="C00000"/>
                </a:solidFill>
              </a:rPr>
              <a:t>operator Cartesian(){</a:t>
            </a:r>
          </a:p>
          <a:p>
            <a:r>
              <a:rPr lang="en-US" sz="2400" dirty="0" smtClean="0">
                <a:solidFill>
                  <a:srgbClr val="C00000"/>
                </a:solidFill>
              </a:rPr>
              <a:t>float x=r * cos(a); float y=r * sin(a);</a:t>
            </a:r>
          </a:p>
          <a:p>
            <a:r>
              <a:rPr lang="en-US" sz="2400" dirty="0" smtClean="0">
                <a:solidFill>
                  <a:srgbClr val="C00000"/>
                </a:solidFill>
              </a:rPr>
              <a:t>return Cartesian(</a:t>
            </a:r>
            <a:r>
              <a:rPr lang="en-US" sz="2400" dirty="0" err="1" smtClean="0">
                <a:solidFill>
                  <a:srgbClr val="C00000"/>
                </a:solidFill>
              </a:rPr>
              <a:t>x,y</a:t>
            </a:r>
            <a:r>
              <a:rPr lang="en-US" sz="2400" dirty="0" smtClean="0">
                <a:solidFill>
                  <a:srgbClr val="C00000"/>
                </a:solidFill>
              </a:rPr>
              <a:t>);</a:t>
            </a:r>
          </a:p>
          <a:p>
            <a:r>
              <a:rPr lang="en-US" sz="2400" dirty="0" smtClean="0">
                <a:solidFill>
                  <a:srgbClr val="C00000"/>
                </a:solidFill>
              </a:rPr>
              <a:t>    }</a:t>
            </a:r>
          </a:p>
          <a:p>
            <a:r>
              <a:rPr lang="en-US" sz="2400" dirty="0" smtClean="0"/>
              <a:t>void </a:t>
            </a:r>
            <a:r>
              <a:rPr lang="en-US" sz="2400" dirty="0"/>
              <a:t>display(){ </a:t>
            </a:r>
            <a:r>
              <a:rPr lang="en-US" sz="2400" dirty="0" err="1"/>
              <a:t>cout</a:t>
            </a:r>
            <a:r>
              <a:rPr lang="en-US" sz="2400" dirty="0"/>
              <a:t>&lt;&lt;r&lt;&lt;a;}</a:t>
            </a:r>
          </a:p>
          <a:p>
            <a:r>
              <a:rPr lang="en-US" sz="2400" dirty="0"/>
              <a:t>};</a:t>
            </a:r>
          </a:p>
        </p:txBody>
      </p:sp>
      <p:sp>
        <p:nvSpPr>
          <p:cNvPr id="4" name="Rectangle 3">
            <a:extLst>
              <a:ext uri="{FF2B5EF4-FFF2-40B4-BE49-F238E27FC236}">
                <a16:creationId xmlns:a16="http://schemas.microsoft.com/office/drawing/2014/main" id="{C4734F09-9ED1-A74C-BD11-B2BE2C052DE8}"/>
              </a:ext>
            </a:extLst>
          </p:cNvPr>
          <p:cNvSpPr/>
          <p:nvPr/>
        </p:nvSpPr>
        <p:spPr>
          <a:xfrm>
            <a:off x="7193280" y="1300256"/>
            <a:ext cx="4395216" cy="2554545"/>
          </a:xfrm>
          <a:prstGeom prst="rect">
            <a:avLst/>
          </a:prstGeom>
        </p:spPr>
        <p:txBody>
          <a:bodyPr wrap="square">
            <a:spAutoFit/>
          </a:bodyPr>
          <a:lstStyle/>
          <a:p>
            <a:r>
              <a:rPr lang="en-US" sz="3200" dirty="0" err="1"/>
              <a:t>int</a:t>
            </a:r>
            <a:r>
              <a:rPr lang="en-US" sz="3200" dirty="0"/>
              <a:t> main(){</a:t>
            </a:r>
          </a:p>
          <a:p>
            <a:r>
              <a:rPr lang="en-US" sz="3200" dirty="0"/>
              <a:t>    Polar pol(10.0, 0.78); </a:t>
            </a:r>
          </a:p>
          <a:p>
            <a:r>
              <a:rPr lang="en-US" sz="3200" dirty="0">
                <a:solidFill>
                  <a:srgbClr val="C00000"/>
                </a:solidFill>
              </a:rPr>
              <a:t>    Cartesian cart=pol; </a:t>
            </a:r>
          </a:p>
          <a:p>
            <a:r>
              <a:rPr lang="en-US" sz="3200" dirty="0"/>
              <a:t>    </a:t>
            </a:r>
            <a:r>
              <a:rPr lang="en-US" sz="3200" dirty="0" err="1"/>
              <a:t>cart.display</a:t>
            </a:r>
            <a:r>
              <a:rPr lang="en-US" sz="3200" dirty="0"/>
              <a:t>();</a:t>
            </a:r>
          </a:p>
          <a:p>
            <a:r>
              <a:rPr lang="en-US" sz="3200" dirty="0"/>
              <a:t>}</a:t>
            </a:r>
          </a:p>
        </p:txBody>
      </p:sp>
    </p:spTree>
    <p:extLst>
      <p:ext uri="{BB962C8B-B14F-4D97-AF65-F5344CB8AC3E}">
        <p14:creationId xmlns:p14="http://schemas.microsoft.com/office/powerpoint/2010/main" val="3750615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34CE-AABF-E347-8308-1EA5D7E66095}"/>
              </a:ext>
            </a:extLst>
          </p:cNvPr>
          <p:cNvSpPr>
            <a:spLocks noGrp="1"/>
          </p:cNvSpPr>
          <p:nvPr>
            <p:ph type="title"/>
          </p:nvPr>
        </p:nvSpPr>
        <p:spPr/>
        <p:txBody>
          <a:bodyPr/>
          <a:lstStyle/>
          <a:p>
            <a:r>
              <a:rPr lang="en-IN" dirty="0"/>
              <a:t>Overloading []</a:t>
            </a:r>
            <a:endParaRPr lang="en-US" dirty="0"/>
          </a:p>
        </p:txBody>
      </p:sp>
      <p:sp>
        <p:nvSpPr>
          <p:cNvPr id="3" name="Content Placeholder 2">
            <a:extLst>
              <a:ext uri="{FF2B5EF4-FFF2-40B4-BE49-F238E27FC236}">
                <a16:creationId xmlns:a16="http://schemas.microsoft.com/office/drawing/2014/main" id="{ACBCAC0D-EB4A-D644-BF32-2174F7F397D7}"/>
              </a:ext>
            </a:extLst>
          </p:cNvPr>
          <p:cNvSpPr>
            <a:spLocks noGrp="1"/>
          </p:cNvSpPr>
          <p:nvPr>
            <p:ph idx="1"/>
          </p:nvPr>
        </p:nvSpPr>
        <p:spPr/>
        <p:txBody>
          <a:bodyPr/>
          <a:lstStyle/>
          <a:p>
            <a:pPr marL="0" indent="0" fontAlgn="base">
              <a:buNone/>
            </a:pPr>
            <a:r>
              <a:rPr lang="en-IN" dirty="0"/>
              <a:t>Following are some useful facts about overloading of []</a:t>
            </a:r>
          </a:p>
          <a:p>
            <a:pPr marL="0" indent="0" fontAlgn="base">
              <a:buNone/>
            </a:pPr>
            <a:endParaRPr lang="en-IN" dirty="0"/>
          </a:p>
          <a:p>
            <a:pPr fontAlgn="base"/>
            <a:r>
              <a:rPr lang="en-IN" dirty="0">
                <a:solidFill>
                  <a:srgbClr val="0070C0"/>
                </a:solidFill>
              </a:rPr>
              <a:t>It is useful for index out of bound check.</a:t>
            </a:r>
          </a:p>
          <a:p>
            <a:pPr fontAlgn="base"/>
            <a:endParaRPr lang="en-IN" dirty="0">
              <a:solidFill>
                <a:srgbClr val="0070C0"/>
              </a:solidFill>
            </a:endParaRPr>
          </a:p>
          <a:p>
            <a:pPr fontAlgn="base"/>
            <a:r>
              <a:rPr lang="en-IN" dirty="0">
                <a:solidFill>
                  <a:srgbClr val="0070C0"/>
                </a:solidFill>
              </a:rPr>
              <a:t>We must return reference in function because an expression like “</a:t>
            </a:r>
            <a:r>
              <a:rPr lang="en-IN" dirty="0" err="1">
                <a:solidFill>
                  <a:srgbClr val="0070C0"/>
                </a:solidFill>
              </a:rPr>
              <a:t>arr</a:t>
            </a:r>
            <a:r>
              <a:rPr lang="en-IN" dirty="0">
                <a:solidFill>
                  <a:srgbClr val="0070C0"/>
                </a:solidFill>
              </a:rPr>
              <a:t>[</a:t>
            </a:r>
            <a:r>
              <a:rPr lang="en-IN" dirty="0" err="1">
                <a:solidFill>
                  <a:srgbClr val="0070C0"/>
                </a:solidFill>
              </a:rPr>
              <a:t>i</a:t>
            </a:r>
            <a:r>
              <a:rPr lang="en-IN" dirty="0">
                <a:solidFill>
                  <a:srgbClr val="0070C0"/>
                </a:solidFill>
              </a:rPr>
              <a:t>]” can be used an </a:t>
            </a:r>
            <a:r>
              <a:rPr lang="en-IN" dirty="0" err="1">
                <a:solidFill>
                  <a:srgbClr val="0070C0"/>
                </a:solidFill>
              </a:rPr>
              <a:t>lvalue</a:t>
            </a:r>
            <a:r>
              <a:rPr lang="en-IN" dirty="0">
                <a:solidFill>
                  <a:srgbClr val="0070C0"/>
                </a:solidFill>
              </a:rPr>
              <a:t>. L-value means locator value which is an address in the memory.</a:t>
            </a:r>
          </a:p>
          <a:p>
            <a:endParaRPr lang="en-US" dirty="0"/>
          </a:p>
        </p:txBody>
      </p:sp>
    </p:spTree>
    <p:extLst>
      <p:ext uri="{BB962C8B-B14F-4D97-AF65-F5344CB8AC3E}">
        <p14:creationId xmlns:p14="http://schemas.microsoft.com/office/powerpoint/2010/main" val="1417072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4573B7-4747-3245-95CB-FDF9E47BB233}"/>
              </a:ext>
            </a:extLst>
          </p:cNvPr>
          <p:cNvSpPr/>
          <p:nvPr/>
        </p:nvSpPr>
        <p:spPr>
          <a:xfrm>
            <a:off x="524256" y="310896"/>
            <a:ext cx="9570720" cy="6124754"/>
          </a:xfrm>
          <a:prstGeom prst="rect">
            <a:avLst/>
          </a:prstGeom>
        </p:spPr>
        <p:txBody>
          <a:bodyPr wrap="square">
            <a:spAutoFit/>
          </a:bodyPr>
          <a:lstStyle/>
          <a:p>
            <a:r>
              <a:rPr lang="en-US" sz="2800" dirty="0"/>
              <a:t>class Array { </a:t>
            </a:r>
          </a:p>
          <a:p>
            <a:r>
              <a:rPr lang="en-US" sz="2800" dirty="0"/>
              <a:t>    </a:t>
            </a:r>
            <a:r>
              <a:rPr lang="en-US" sz="2800" dirty="0" err="1"/>
              <a:t>int</a:t>
            </a:r>
            <a:r>
              <a:rPr lang="en-US" sz="2800" dirty="0"/>
              <a:t> </a:t>
            </a:r>
            <a:r>
              <a:rPr lang="en-US" sz="2800" dirty="0" err="1" smtClean="0"/>
              <a:t>ptr</a:t>
            </a:r>
            <a:r>
              <a:rPr lang="en-US" sz="2800" dirty="0" smtClean="0"/>
              <a:t>[]</a:t>
            </a:r>
            <a:r>
              <a:rPr lang="en-US" sz="2800" dirty="0" smtClean="0"/>
              <a:t>, </a:t>
            </a:r>
            <a:r>
              <a:rPr lang="en-US" sz="2800" dirty="0"/>
              <a:t>size;</a:t>
            </a:r>
          </a:p>
          <a:p>
            <a:r>
              <a:rPr lang="en-US" sz="2800" dirty="0"/>
              <a:t>public: </a:t>
            </a:r>
          </a:p>
          <a:p>
            <a:r>
              <a:rPr lang="en-US" sz="2800" dirty="0"/>
              <a:t>   Array(</a:t>
            </a:r>
            <a:r>
              <a:rPr lang="en-US" sz="2800" dirty="0" err="1"/>
              <a:t>int</a:t>
            </a:r>
            <a:r>
              <a:rPr lang="en-US" sz="2800" dirty="0"/>
              <a:t>* </a:t>
            </a:r>
            <a:r>
              <a:rPr lang="en-US" sz="2800" dirty="0" err="1"/>
              <a:t>p,int</a:t>
            </a:r>
            <a:r>
              <a:rPr lang="en-US" sz="2800" dirty="0"/>
              <a:t> s) { </a:t>
            </a:r>
            <a:r>
              <a:rPr lang="en-US" sz="2800" dirty="0" err="1"/>
              <a:t>ptr</a:t>
            </a:r>
            <a:r>
              <a:rPr lang="en-US" sz="2800" dirty="0"/>
              <a:t>[0]=p[0]; </a:t>
            </a:r>
            <a:r>
              <a:rPr lang="en-US" sz="2800" dirty="0" err="1"/>
              <a:t>ptr</a:t>
            </a:r>
            <a:r>
              <a:rPr lang="en-US" sz="2800" dirty="0"/>
              <a:t>[1]=p[1];  size=s;}</a:t>
            </a:r>
          </a:p>
          <a:p>
            <a:r>
              <a:rPr lang="en-US" sz="2800" dirty="0"/>
              <a:t>  </a:t>
            </a:r>
            <a:r>
              <a:rPr lang="en-US" sz="2800" dirty="0" err="1"/>
              <a:t>int</a:t>
            </a:r>
            <a:r>
              <a:rPr lang="en-US" sz="2800" dirty="0"/>
              <a:t>&amp;</a:t>
            </a:r>
            <a:r>
              <a:rPr lang="en-US" sz="2800" dirty="0">
                <a:solidFill>
                  <a:srgbClr val="C00000"/>
                </a:solidFill>
              </a:rPr>
              <a:t> operator[]</a:t>
            </a:r>
            <a:r>
              <a:rPr lang="en-US" sz="2800" dirty="0"/>
              <a:t>(</a:t>
            </a:r>
            <a:r>
              <a:rPr lang="en-US" sz="2800" dirty="0" err="1"/>
              <a:t>int</a:t>
            </a:r>
            <a:r>
              <a:rPr lang="en-US" sz="2800" dirty="0"/>
              <a:t> </a:t>
            </a:r>
            <a:r>
              <a:rPr lang="en-US" sz="2800" dirty="0" err="1"/>
              <a:t>i</a:t>
            </a:r>
            <a:r>
              <a:rPr lang="en-US" sz="2800" dirty="0"/>
              <a:t>)</a:t>
            </a:r>
            <a:r>
              <a:rPr lang="en-US" sz="2800" dirty="0">
                <a:solidFill>
                  <a:srgbClr val="C00000"/>
                </a:solidFill>
              </a:rPr>
              <a:t> { </a:t>
            </a:r>
          </a:p>
          <a:p>
            <a:r>
              <a:rPr lang="en-US" sz="2800" dirty="0">
                <a:solidFill>
                  <a:srgbClr val="C00000"/>
                </a:solidFill>
              </a:rPr>
              <a:t>    </a:t>
            </a:r>
            <a:r>
              <a:rPr lang="en-US" sz="2800" dirty="0">
                <a:solidFill>
                  <a:srgbClr val="7030A0"/>
                </a:solidFill>
              </a:rPr>
              <a:t>if (</a:t>
            </a:r>
            <a:r>
              <a:rPr lang="en-US" sz="2800" dirty="0" err="1">
                <a:solidFill>
                  <a:srgbClr val="7030A0"/>
                </a:solidFill>
              </a:rPr>
              <a:t>i</a:t>
            </a:r>
            <a:r>
              <a:rPr lang="en-US" sz="2800" dirty="0">
                <a:solidFill>
                  <a:srgbClr val="7030A0"/>
                </a:solidFill>
              </a:rPr>
              <a:t> &gt;= size) { </a:t>
            </a:r>
          </a:p>
          <a:p>
            <a:r>
              <a:rPr lang="en-US" sz="2800" dirty="0">
                <a:solidFill>
                  <a:srgbClr val="7030A0"/>
                </a:solidFill>
              </a:rPr>
              <a:t>        </a:t>
            </a:r>
            <a:r>
              <a:rPr lang="en-US" sz="2800" dirty="0" err="1">
                <a:solidFill>
                  <a:srgbClr val="7030A0"/>
                </a:solidFill>
              </a:rPr>
              <a:t>cout</a:t>
            </a:r>
            <a:r>
              <a:rPr lang="en-US" sz="2800" dirty="0">
                <a:solidFill>
                  <a:srgbClr val="7030A0"/>
                </a:solidFill>
              </a:rPr>
              <a:t> &lt;&lt; "Array index out of bound, exiting"; exit(0); </a:t>
            </a:r>
          </a:p>
          <a:p>
            <a:r>
              <a:rPr lang="en-US" sz="2800" dirty="0">
                <a:solidFill>
                  <a:srgbClr val="7030A0"/>
                </a:solidFill>
              </a:rPr>
              <a:t>    } </a:t>
            </a:r>
          </a:p>
          <a:p>
            <a:r>
              <a:rPr lang="en-US" sz="2800" dirty="0"/>
              <a:t>    </a:t>
            </a:r>
            <a:r>
              <a:rPr lang="en-US" sz="2800" dirty="0">
                <a:solidFill>
                  <a:srgbClr val="C00000"/>
                </a:solidFill>
              </a:rPr>
              <a:t>return </a:t>
            </a:r>
            <a:r>
              <a:rPr lang="en-US" sz="2800" dirty="0" err="1">
                <a:solidFill>
                  <a:srgbClr val="C00000"/>
                </a:solidFill>
              </a:rPr>
              <a:t>ptr</a:t>
            </a:r>
            <a:r>
              <a:rPr lang="en-US" sz="2800" dirty="0">
                <a:solidFill>
                  <a:srgbClr val="C00000"/>
                </a:solidFill>
              </a:rPr>
              <a:t>[</a:t>
            </a:r>
            <a:r>
              <a:rPr lang="en-US" sz="2800" dirty="0" err="1">
                <a:solidFill>
                  <a:srgbClr val="C00000"/>
                </a:solidFill>
              </a:rPr>
              <a:t>i</a:t>
            </a:r>
            <a:r>
              <a:rPr lang="en-US" sz="2800" dirty="0">
                <a:solidFill>
                  <a:srgbClr val="C00000"/>
                </a:solidFill>
              </a:rPr>
              <a:t>]; </a:t>
            </a:r>
          </a:p>
          <a:p>
            <a:r>
              <a:rPr lang="en-US" sz="2800" dirty="0">
                <a:solidFill>
                  <a:srgbClr val="C00000"/>
                </a:solidFill>
              </a:rPr>
              <a:t>} </a:t>
            </a:r>
          </a:p>
          <a:p>
            <a:r>
              <a:rPr lang="en-US" sz="2800" dirty="0"/>
              <a:t>}; </a:t>
            </a:r>
          </a:p>
          <a:p>
            <a:r>
              <a:rPr lang="en-US" sz="2800" dirty="0" err="1"/>
              <a:t>int</a:t>
            </a:r>
            <a:r>
              <a:rPr lang="en-US" sz="2800" dirty="0"/>
              <a:t> main() { </a:t>
            </a:r>
          </a:p>
          <a:p>
            <a:r>
              <a:rPr lang="en-US" sz="2800" dirty="0" err="1"/>
              <a:t>int</a:t>
            </a:r>
            <a:r>
              <a:rPr lang="en-US" sz="2800" dirty="0"/>
              <a:t> a[] = { 1, 2 };  </a:t>
            </a:r>
          </a:p>
          <a:p>
            <a:r>
              <a:rPr lang="en-US" sz="2800" dirty="0"/>
              <a:t>Array arr1(a,2);   arr1[8] = 6; } </a:t>
            </a:r>
          </a:p>
        </p:txBody>
      </p:sp>
    </p:spTree>
    <p:extLst>
      <p:ext uri="{BB962C8B-B14F-4D97-AF65-F5344CB8AC3E}">
        <p14:creationId xmlns:p14="http://schemas.microsoft.com/office/powerpoint/2010/main" val="811042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24CE3-1830-FC44-A4A1-F06A9D3973B6}"/>
              </a:ext>
            </a:extLst>
          </p:cNvPr>
          <p:cNvSpPr>
            <a:spLocks noGrp="1"/>
          </p:cNvSpPr>
          <p:nvPr>
            <p:ph type="title"/>
          </p:nvPr>
        </p:nvSpPr>
        <p:spPr/>
        <p:txBody>
          <a:bodyPr/>
          <a:lstStyle/>
          <a:p>
            <a:r>
              <a:rPr lang="en-US" dirty="0"/>
              <a:t>Overloading ()</a:t>
            </a:r>
          </a:p>
        </p:txBody>
      </p:sp>
      <p:sp>
        <p:nvSpPr>
          <p:cNvPr id="3" name="Content Placeholder 2">
            <a:extLst>
              <a:ext uri="{FF2B5EF4-FFF2-40B4-BE49-F238E27FC236}">
                <a16:creationId xmlns:a16="http://schemas.microsoft.com/office/drawing/2014/main" id="{200259CE-CCBC-7E4B-AA78-F2F9ACFCE4BF}"/>
              </a:ext>
            </a:extLst>
          </p:cNvPr>
          <p:cNvSpPr>
            <a:spLocks noGrp="1"/>
          </p:cNvSpPr>
          <p:nvPr>
            <p:ph idx="1"/>
          </p:nvPr>
        </p:nvSpPr>
        <p:spPr/>
        <p:txBody>
          <a:bodyPr>
            <a:normAutofit/>
          </a:bodyPr>
          <a:lstStyle/>
          <a:p>
            <a:r>
              <a:rPr lang="en-IN" sz="3200" dirty="0"/>
              <a:t>Operator () can be overloaded for objects of class type.</a:t>
            </a:r>
          </a:p>
          <a:p>
            <a:pPr marL="0" indent="0">
              <a:buNone/>
            </a:pPr>
            <a:endParaRPr lang="en-IN" sz="3200" dirty="0"/>
          </a:p>
          <a:p>
            <a:r>
              <a:rPr lang="en-IN" sz="3200" dirty="0"/>
              <a:t> Overloading ( ) does not create function call but a function that can be </a:t>
            </a:r>
            <a:r>
              <a:rPr lang="en-IN" sz="3200" dirty="0">
                <a:solidFill>
                  <a:srgbClr val="C00000"/>
                </a:solidFill>
              </a:rPr>
              <a:t>accept arbitrary number of parameters</a:t>
            </a:r>
            <a:r>
              <a:rPr lang="en-IN" sz="3200" dirty="0"/>
              <a:t>.</a:t>
            </a:r>
          </a:p>
          <a:p>
            <a:pPr marL="0" indent="0">
              <a:buNone/>
            </a:pPr>
            <a:endParaRPr lang="en-US" sz="3200" dirty="0"/>
          </a:p>
        </p:txBody>
      </p:sp>
    </p:spTree>
    <p:extLst>
      <p:ext uri="{BB962C8B-B14F-4D97-AF65-F5344CB8AC3E}">
        <p14:creationId xmlns:p14="http://schemas.microsoft.com/office/powerpoint/2010/main" val="3525672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F78E66-B445-A041-8CD3-EE2B2CC5D852}"/>
              </a:ext>
            </a:extLst>
          </p:cNvPr>
          <p:cNvSpPr/>
          <p:nvPr/>
        </p:nvSpPr>
        <p:spPr>
          <a:xfrm>
            <a:off x="768096" y="381000"/>
            <a:ext cx="8997696" cy="5632311"/>
          </a:xfrm>
          <a:prstGeom prst="rect">
            <a:avLst/>
          </a:prstGeom>
        </p:spPr>
        <p:txBody>
          <a:bodyPr wrap="square">
            <a:spAutoFit/>
          </a:bodyPr>
          <a:lstStyle/>
          <a:p>
            <a:r>
              <a:rPr lang="en-US" sz="3000" dirty="0"/>
              <a:t>class Distance {</a:t>
            </a:r>
          </a:p>
          <a:p>
            <a:r>
              <a:rPr lang="en-US" sz="3000" dirty="0"/>
              <a:t>  </a:t>
            </a:r>
            <a:r>
              <a:rPr lang="en-US" sz="3000" dirty="0" err="1"/>
              <a:t>int</a:t>
            </a:r>
            <a:r>
              <a:rPr lang="en-US" sz="3000" dirty="0"/>
              <a:t> </a:t>
            </a:r>
            <a:r>
              <a:rPr lang="en-US" sz="3000" dirty="0" err="1"/>
              <a:t>feet,inches</a:t>
            </a:r>
            <a:r>
              <a:rPr lang="en-US" sz="3000" dirty="0"/>
              <a:t>;      </a:t>
            </a:r>
          </a:p>
          <a:p>
            <a:r>
              <a:rPr lang="en-US" sz="3000" dirty="0"/>
              <a:t> public:</a:t>
            </a:r>
          </a:p>
          <a:p>
            <a:r>
              <a:rPr lang="en-US" sz="3000" dirty="0"/>
              <a:t>Distance(</a:t>
            </a:r>
            <a:r>
              <a:rPr lang="en-US" sz="3000" dirty="0" err="1"/>
              <a:t>int</a:t>
            </a:r>
            <a:r>
              <a:rPr lang="en-US" sz="3000" dirty="0"/>
              <a:t> f=0, </a:t>
            </a:r>
            <a:r>
              <a:rPr lang="en-US" sz="3000" dirty="0" err="1"/>
              <a:t>int</a:t>
            </a:r>
            <a:r>
              <a:rPr lang="en-US" sz="3000" dirty="0"/>
              <a:t> </a:t>
            </a:r>
            <a:r>
              <a:rPr lang="en-US" sz="3000" dirty="0" err="1"/>
              <a:t>i</a:t>
            </a:r>
            <a:r>
              <a:rPr lang="en-US" sz="3000" dirty="0"/>
              <a:t>=0) { feet = f; inches = </a:t>
            </a:r>
            <a:r>
              <a:rPr lang="en-US" sz="3000" dirty="0" err="1"/>
              <a:t>i</a:t>
            </a:r>
            <a:r>
              <a:rPr lang="en-US" sz="3000" dirty="0"/>
              <a:t>; }</a:t>
            </a:r>
          </a:p>
          <a:p>
            <a:r>
              <a:rPr lang="en-US" sz="3000" dirty="0" smtClean="0"/>
              <a:t>Distance</a:t>
            </a:r>
            <a:r>
              <a:rPr lang="en-US" sz="3000" dirty="0" smtClean="0">
                <a:solidFill>
                  <a:srgbClr val="C00000"/>
                </a:solidFill>
              </a:rPr>
              <a:t> operator()</a:t>
            </a:r>
            <a:r>
              <a:rPr lang="en-US" sz="3000" dirty="0" smtClean="0"/>
              <a:t>(</a:t>
            </a:r>
            <a:r>
              <a:rPr lang="en-US" sz="3000" dirty="0" err="1" smtClean="0"/>
              <a:t>int</a:t>
            </a:r>
            <a:r>
              <a:rPr lang="en-US" sz="3000" dirty="0" smtClean="0"/>
              <a:t> a, </a:t>
            </a:r>
            <a:r>
              <a:rPr lang="en-US" sz="3000" dirty="0" err="1" smtClean="0"/>
              <a:t>int</a:t>
            </a:r>
            <a:r>
              <a:rPr lang="en-US" sz="3000" dirty="0" smtClean="0"/>
              <a:t> b)</a:t>
            </a:r>
            <a:r>
              <a:rPr lang="en-US" sz="3000" dirty="0" smtClean="0">
                <a:solidFill>
                  <a:srgbClr val="C00000"/>
                </a:solidFill>
              </a:rPr>
              <a:t> </a:t>
            </a:r>
            <a:r>
              <a:rPr lang="en-US" sz="3000" dirty="0" smtClean="0"/>
              <a:t>{</a:t>
            </a:r>
            <a:r>
              <a:rPr lang="en-US" sz="3000" dirty="0" smtClean="0">
                <a:solidFill>
                  <a:srgbClr val="C00000"/>
                </a:solidFill>
              </a:rPr>
              <a:t> </a:t>
            </a:r>
            <a:r>
              <a:rPr lang="en-US" sz="3000" dirty="0" smtClean="0">
                <a:solidFill>
                  <a:srgbClr val="0070C0"/>
                </a:solidFill>
              </a:rPr>
              <a:t>//some </a:t>
            </a:r>
            <a:r>
              <a:rPr lang="en-US" sz="3000" dirty="0" err="1" smtClean="0">
                <a:solidFill>
                  <a:srgbClr val="0070C0"/>
                </a:solidFill>
              </a:rPr>
              <a:t>params</a:t>
            </a:r>
            <a:endParaRPr lang="en-US" sz="3000" dirty="0" smtClean="0">
              <a:solidFill>
                <a:srgbClr val="0070C0"/>
              </a:solidFill>
            </a:endParaRPr>
          </a:p>
          <a:p>
            <a:r>
              <a:rPr lang="en-US" sz="3000" dirty="0" smtClean="0">
                <a:solidFill>
                  <a:srgbClr val="C00000"/>
                </a:solidFill>
              </a:rPr>
              <a:t>return Distance(15,9);  </a:t>
            </a:r>
            <a:r>
              <a:rPr lang="en-US" sz="3000" dirty="0" smtClean="0">
                <a:solidFill>
                  <a:srgbClr val="0070C0"/>
                </a:solidFill>
              </a:rPr>
              <a:t>//some value</a:t>
            </a:r>
          </a:p>
          <a:p>
            <a:r>
              <a:rPr lang="en-US" sz="3000" dirty="0" smtClean="0"/>
              <a:t>}</a:t>
            </a:r>
            <a:endParaRPr lang="en-US" sz="3000" dirty="0"/>
          </a:p>
          <a:p>
            <a:r>
              <a:rPr lang="en-US" sz="3000" dirty="0"/>
              <a:t>void show() {</a:t>
            </a:r>
            <a:r>
              <a:rPr lang="en-US" sz="3000" dirty="0" err="1"/>
              <a:t>cout</a:t>
            </a:r>
            <a:r>
              <a:rPr lang="en-US" sz="3000" dirty="0"/>
              <a:t> &lt;&lt; feet &lt;&lt; " " &lt;&lt; inches &lt;&lt; </a:t>
            </a:r>
            <a:r>
              <a:rPr lang="en-US" sz="3000" dirty="0" err="1"/>
              <a:t>endl</a:t>
            </a:r>
            <a:r>
              <a:rPr lang="en-US" sz="3000" dirty="0"/>
              <a:t>;}   };</a:t>
            </a:r>
          </a:p>
          <a:p>
            <a:r>
              <a:rPr lang="en-US" sz="3000" dirty="0" err="1">
                <a:solidFill>
                  <a:srgbClr val="7030A0"/>
                </a:solidFill>
              </a:rPr>
              <a:t>int</a:t>
            </a:r>
            <a:r>
              <a:rPr lang="en-US" sz="3000" dirty="0">
                <a:solidFill>
                  <a:srgbClr val="7030A0"/>
                </a:solidFill>
              </a:rPr>
              <a:t> main() {</a:t>
            </a:r>
          </a:p>
          <a:p>
            <a:r>
              <a:rPr lang="en-US" sz="3000" dirty="0">
                <a:solidFill>
                  <a:srgbClr val="7030A0"/>
                </a:solidFill>
              </a:rPr>
              <a:t>   Distance D1, </a:t>
            </a:r>
            <a:r>
              <a:rPr lang="en-US" sz="3000" dirty="0" err="1" smtClean="0">
                <a:solidFill>
                  <a:srgbClr val="7030A0"/>
                </a:solidFill>
              </a:rPr>
              <a:t>D2</a:t>
            </a:r>
            <a:r>
              <a:rPr lang="en-US" sz="3000" dirty="0" smtClean="0">
                <a:solidFill>
                  <a:srgbClr val="7030A0"/>
                </a:solidFill>
              </a:rPr>
              <a:t>=</a:t>
            </a:r>
            <a:r>
              <a:rPr lang="en-US" sz="3000" dirty="0" err="1" smtClean="0">
                <a:solidFill>
                  <a:srgbClr val="7030A0"/>
                </a:solidFill>
              </a:rPr>
              <a:t>D1</a:t>
            </a:r>
            <a:r>
              <a:rPr lang="en-US" sz="3000" dirty="0" smtClean="0">
                <a:solidFill>
                  <a:srgbClr val="7030A0"/>
                </a:solidFill>
              </a:rPr>
              <a:t>(1,2);</a:t>
            </a:r>
            <a:endParaRPr lang="en-US" sz="3000" dirty="0">
              <a:solidFill>
                <a:srgbClr val="7030A0"/>
              </a:solidFill>
            </a:endParaRPr>
          </a:p>
          <a:p>
            <a:r>
              <a:rPr lang="en-US" sz="3000" dirty="0">
                <a:solidFill>
                  <a:srgbClr val="7030A0"/>
                </a:solidFill>
              </a:rPr>
              <a:t>   D1.show(); D2.show();</a:t>
            </a:r>
          </a:p>
          <a:p>
            <a:r>
              <a:rPr lang="en-US" sz="3000" dirty="0">
                <a:solidFill>
                  <a:srgbClr val="7030A0"/>
                </a:solidFill>
              </a:rPr>
              <a:t>}</a:t>
            </a:r>
          </a:p>
        </p:txBody>
      </p:sp>
    </p:spTree>
    <p:extLst>
      <p:ext uri="{BB962C8B-B14F-4D97-AF65-F5344CB8AC3E}">
        <p14:creationId xmlns:p14="http://schemas.microsoft.com/office/powerpoint/2010/main" val="658682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984B-D9AD-3C49-9792-EE92572130B0}"/>
              </a:ext>
            </a:extLst>
          </p:cNvPr>
          <p:cNvSpPr>
            <a:spLocks noGrp="1"/>
          </p:cNvSpPr>
          <p:nvPr>
            <p:ph type="title"/>
          </p:nvPr>
        </p:nvSpPr>
        <p:spPr/>
        <p:txBody>
          <a:bodyPr/>
          <a:lstStyle/>
          <a:p>
            <a:r>
              <a:rPr lang="en-US" dirty="0"/>
              <a:t>Ways to load an operator</a:t>
            </a:r>
          </a:p>
        </p:txBody>
      </p:sp>
      <p:sp>
        <p:nvSpPr>
          <p:cNvPr id="3" name="Content Placeholder 2">
            <a:extLst>
              <a:ext uri="{FF2B5EF4-FFF2-40B4-BE49-F238E27FC236}">
                <a16:creationId xmlns:a16="http://schemas.microsoft.com/office/drawing/2014/main" id="{145B4D91-2131-4643-BB70-C80BEE5F01BC}"/>
              </a:ext>
            </a:extLst>
          </p:cNvPr>
          <p:cNvSpPr>
            <a:spLocks noGrp="1"/>
          </p:cNvSpPr>
          <p:nvPr>
            <p:ph idx="1"/>
          </p:nvPr>
        </p:nvSpPr>
        <p:spPr/>
        <p:txBody>
          <a:bodyPr>
            <a:normAutofit/>
          </a:bodyPr>
          <a:lstStyle/>
          <a:p>
            <a:pPr marL="0" indent="0">
              <a:buNone/>
            </a:pPr>
            <a:r>
              <a:rPr lang="en-IN" sz="3200" dirty="0"/>
              <a:t>Operator overloading can be achieved in two ways - </a:t>
            </a:r>
          </a:p>
          <a:p>
            <a:pPr marL="0" indent="0">
              <a:buNone/>
            </a:pPr>
            <a:endParaRPr lang="en-IN" sz="3200" dirty="0"/>
          </a:p>
          <a:p>
            <a:pPr marL="0" indent="0">
              <a:buNone/>
            </a:pPr>
            <a:r>
              <a:rPr lang="en-IN" sz="3200" dirty="0">
                <a:solidFill>
                  <a:srgbClr val="7030A0"/>
                </a:solidFill>
              </a:rPr>
              <a:t>Member function </a:t>
            </a:r>
            <a:r>
              <a:rPr lang="en-IN" sz="3200" dirty="0">
                <a:solidFill>
                  <a:srgbClr val="C00000"/>
                </a:solidFill>
              </a:rPr>
              <a:t>OR </a:t>
            </a:r>
            <a:r>
              <a:rPr lang="en-IN" sz="3200" dirty="0">
                <a:solidFill>
                  <a:srgbClr val="00B0F0"/>
                </a:solidFill>
              </a:rPr>
              <a:t>non-member </a:t>
            </a:r>
            <a:r>
              <a:rPr lang="en-IN" sz="3200" u="sng" dirty="0">
                <a:solidFill>
                  <a:srgbClr val="00B0F0"/>
                </a:solidFill>
              </a:rPr>
              <a:t>friend</a:t>
            </a:r>
            <a:r>
              <a:rPr lang="en-IN" sz="3200" dirty="0"/>
              <a:t> function.</a:t>
            </a:r>
          </a:p>
          <a:p>
            <a:endParaRPr lang="en-US" sz="3200" dirty="0"/>
          </a:p>
        </p:txBody>
      </p:sp>
    </p:spTree>
    <p:extLst>
      <p:ext uri="{BB962C8B-B14F-4D97-AF65-F5344CB8AC3E}">
        <p14:creationId xmlns:p14="http://schemas.microsoft.com/office/powerpoint/2010/main" val="1192385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983F-285D-1A4E-9F71-DF552BCBBF11}"/>
              </a:ext>
            </a:extLst>
          </p:cNvPr>
          <p:cNvSpPr>
            <a:spLocks noGrp="1"/>
          </p:cNvSpPr>
          <p:nvPr>
            <p:ph type="title"/>
          </p:nvPr>
        </p:nvSpPr>
        <p:spPr/>
        <p:txBody>
          <a:bodyPr/>
          <a:lstStyle/>
          <a:p>
            <a:r>
              <a:rPr lang="en-IN" dirty="0"/>
              <a:t>Operator overloading – syntax</a:t>
            </a:r>
            <a:endParaRPr lang="en-US" dirty="0"/>
          </a:p>
        </p:txBody>
      </p:sp>
      <p:sp>
        <p:nvSpPr>
          <p:cNvPr id="3" name="Content Placeholder 2">
            <a:extLst>
              <a:ext uri="{FF2B5EF4-FFF2-40B4-BE49-F238E27FC236}">
                <a16:creationId xmlns:a16="http://schemas.microsoft.com/office/drawing/2014/main" id="{D97C3DF0-E825-6F4F-97B7-D963EE26B1A4}"/>
              </a:ext>
            </a:extLst>
          </p:cNvPr>
          <p:cNvSpPr>
            <a:spLocks noGrp="1"/>
          </p:cNvSpPr>
          <p:nvPr>
            <p:ph idx="1"/>
          </p:nvPr>
        </p:nvSpPr>
        <p:spPr/>
        <p:txBody>
          <a:bodyPr>
            <a:normAutofit lnSpcReduction="10000"/>
          </a:bodyPr>
          <a:lstStyle/>
          <a:p>
            <a:pPr marL="0" indent="0">
              <a:buNone/>
            </a:pPr>
            <a:r>
              <a:rPr lang="en-IN" sz="3200" dirty="0"/>
              <a:t>No return just increment e.g. </a:t>
            </a:r>
            <a:r>
              <a:rPr lang="en-IN" sz="3200" dirty="0" smtClean="0">
                <a:solidFill>
                  <a:srgbClr val="C00000"/>
                </a:solidFill>
              </a:rPr>
              <a:t>++</a:t>
            </a:r>
            <a:r>
              <a:rPr lang="en-IN" sz="3200" dirty="0" err="1" smtClean="0">
                <a:solidFill>
                  <a:srgbClr val="C00000"/>
                </a:solidFill>
              </a:rPr>
              <a:t>obj</a:t>
            </a:r>
            <a:r>
              <a:rPr lang="en-IN" sz="3200" dirty="0" smtClean="0">
                <a:solidFill>
                  <a:srgbClr val="C00000"/>
                </a:solidFill>
              </a:rPr>
              <a:t>;</a:t>
            </a:r>
            <a:endParaRPr lang="en-IN" sz="3200" dirty="0">
              <a:solidFill>
                <a:srgbClr val="C00000"/>
              </a:solidFill>
            </a:endParaRPr>
          </a:p>
          <a:p>
            <a:pPr marL="0" indent="0">
              <a:buNone/>
            </a:pPr>
            <a:r>
              <a:rPr lang="en-IN" sz="3200" i="1" dirty="0">
                <a:solidFill>
                  <a:srgbClr val="0070C0"/>
                </a:solidFill>
              </a:rPr>
              <a:t>void</a:t>
            </a:r>
            <a:r>
              <a:rPr lang="en-IN" sz="3200" dirty="0">
                <a:solidFill>
                  <a:srgbClr val="0070C0"/>
                </a:solidFill>
              </a:rPr>
              <a:t> </a:t>
            </a:r>
            <a:r>
              <a:rPr lang="en-IN" sz="3200" dirty="0">
                <a:solidFill>
                  <a:srgbClr val="C00000"/>
                </a:solidFill>
              </a:rPr>
              <a:t>operator ++</a:t>
            </a:r>
            <a:r>
              <a:rPr lang="en-IN" sz="3200" dirty="0">
                <a:solidFill>
                  <a:srgbClr val="0070C0"/>
                </a:solidFill>
              </a:rPr>
              <a:t>() { </a:t>
            </a:r>
          </a:p>
          <a:p>
            <a:pPr marL="0" indent="0">
              <a:buNone/>
            </a:pPr>
            <a:r>
              <a:rPr lang="en-IN" sz="3200" dirty="0">
                <a:solidFill>
                  <a:srgbClr val="0070C0"/>
                </a:solidFill>
              </a:rPr>
              <a:t>//…</a:t>
            </a:r>
          </a:p>
          <a:p>
            <a:pPr marL="0" indent="0">
              <a:buNone/>
            </a:pPr>
            <a:r>
              <a:rPr lang="en-IN" sz="3200" dirty="0">
                <a:solidFill>
                  <a:srgbClr val="0070C0"/>
                </a:solidFill>
              </a:rPr>
              <a:t>}</a:t>
            </a:r>
          </a:p>
          <a:p>
            <a:pPr marL="0" indent="0">
              <a:buNone/>
            </a:pPr>
            <a:r>
              <a:rPr lang="en-IN" sz="3200" dirty="0"/>
              <a:t>Return object after increment e.g. </a:t>
            </a:r>
            <a:r>
              <a:rPr lang="en-IN" sz="3200" dirty="0">
                <a:solidFill>
                  <a:srgbClr val="C00000"/>
                </a:solidFill>
              </a:rPr>
              <a:t>obj2 = </a:t>
            </a:r>
            <a:r>
              <a:rPr lang="en-IN" sz="3200" dirty="0" smtClean="0">
                <a:solidFill>
                  <a:srgbClr val="C00000"/>
                </a:solidFill>
              </a:rPr>
              <a:t>++</a:t>
            </a:r>
            <a:r>
              <a:rPr lang="en-IN" sz="3200" dirty="0" err="1" smtClean="0">
                <a:solidFill>
                  <a:srgbClr val="C00000"/>
                </a:solidFill>
              </a:rPr>
              <a:t>obj1</a:t>
            </a:r>
            <a:r>
              <a:rPr lang="en-IN" sz="3200" dirty="0" smtClean="0">
                <a:solidFill>
                  <a:srgbClr val="C00000"/>
                </a:solidFill>
              </a:rPr>
              <a:t>;</a:t>
            </a:r>
            <a:endParaRPr lang="en-IN" sz="3200" dirty="0">
              <a:solidFill>
                <a:srgbClr val="C00000"/>
              </a:solidFill>
            </a:endParaRPr>
          </a:p>
          <a:p>
            <a:pPr marL="0" indent="0">
              <a:buNone/>
            </a:pPr>
            <a:r>
              <a:rPr lang="en-IN" sz="3200" i="1" dirty="0" err="1">
                <a:solidFill>
                  <a:srgbClr val="0070C0"/>
                </a:solidFill>
              </a:rPr>
              <a:t>MyClass</a:t>
            </a:r>
            <a:r>
              <a:rPr lang="en-IN" sz="3200" dirty="0">
                <a:solidFill>
                  <a:srgbClr val="0070C0"/>
                </a:solidFill>
              </a:rPr>
              <a:t> </a:t>
            </a:r>
            <a:r>
              <a:rPr lang="en-IN" sz="3200" dirty="0">
                <a:solidFill>
                  <a:srgbClr val="C00000"/>
                </a:solidFill>
              </a:rPr>
              <a:t>operator ++</a:t>
            </a:r>
            <a:r>
              <a:rPr lang="en-IN" sz="3200" dirty="0">
                <a:solidFill>
                  <a:srgbClr val="0070C0"/>
                </a:solidFill>
              </a:rPr>
              <a:t>() { </a:t>
            </a:r>
          </a:p>
          <a:p>
            <a:pPr marL="0" indent="0">
              <a:buNone/>
            </a:pPr>
            <a:r>
              <a:rPr lang="en-IN" sz="3200" dirty="0">
                <a:solidFill>
                  <a:srgbClr val="0070C0"/>
                </a:solidFill>
              </a:rPr>
              <a:t>//…</a:t>
            </a:r>
          </a:p>
          <a:p>
            <a:pPr marL="0" indent="0">
              <a:buNone/>
            </a:pPr>
            <a:r>
              <a:rPr lang="en-IN" sz="3200" dirty="0">
                <a:solidFill>
                  <a:srgbClr val="0070C0"/>
                </a:solidFill>
              </a:rPr>
              <a:t>}</a:t>
            </a:r>
          </a:p>
          <a:p>
            <a:pPr marL="0" indent="0">
              <a:buNone/>
            </a:pPr>
            <a:endParaRPr lang="en-IN" sz="3200" dirty="0">
              <a:solidFill>
                <a:srgbClr val="0070C0"/>
              </a:solidFill>
            </a:endParaRPr>
          </a:p>
          <a:p>
            <a:pPr marL="0" indent="0">
              <a:buNone/>
            </a:pPr>
            <a:endParaRPr lang="en-IN" sz="3200" dirty="0"/>
          </a:p>
          <a:p>
            <a:pPr marL="0" indent="0">
              <a:buNone/>
            </a:pPr>
            <a:endParaRPr lang="en-US" sz="3200" dirty="0"/>
          </a:p>
        </p:txBody>
      </p:sp>
    </p:spTree>
    <p:extLst>
      <p:ext uri="{BB962C8B-B14F-4D97-AF65-F5344CB8AC3E}">
        <p14:creationId xmlns:p14="http://schemas.microsoft.com/office/powerpoint/2010/main" val="4150807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983F-285D-1A4E-9F71-DF552BCBBF11}"/>
              </a:ext>
            </a:extLst>
          </p:cNvPr>
          <p:cNvSpPr>
            <a:spLocks noGrp="1"/>
          </p:cNvSpPr>
          <p:nvPr>
            <p:ph type="title"/>
          </p:nvPr>
        </p:nvSpPr>
        <p:spPr/>
        <p:txBody>
          <a:bodyPr/>
          <a:lstStyle/>
          <a:p>
            <a:r>
              <a:rPr lang="en-IN" dirty="0"/>
              <a:t>Operator overloading – syntax</a:t>
            </a:r>
            <a:endParaRPr lang="en-US" dirty="0"/>
          </a:p>
        </p:txBody>
      </p:sp>
      <p:sp>
        <p:nvSpPr>
          <p:cNvPr id="3" name="Content Placeholder 2">
            <a:extLst>
              <a:ext uri="{FF2B5EF4-FFF2-40B4-BE49-F238E27FC236}">
                <a16:creationId xmlns:a16="http://schemas.microsoft.com/office/drawing/2014/main" id="{D97C3DF0-E825-6F4F-97B7-D963EE26B1A4}"/>
              </a:ext>
            </a:extLst>
          </p:cNvPr>
          <p:cNvSpPr>
            <a:spLocks noGrp="1"/>
          </p:cNvSpPr>
          <p:nvPr>
            <p:ph idx="1"/>
          </p:nvPr>
        </p:nvSpPr>
        <p:spPr/>
        <p:txBody>
          <a:bodyPr>
            <a:normAutofit/>
          </a:bodyPr>
          <a:lstStyle/>
          <a:p>
            <a:pPr marL="0" indent="0">
              <a:buNone/>
            </a:pPr>
            <a:r>
              <a:rPr lang="en-IN" sz="3200" dirty="0"/>
              <a:t>For </a:t>
            </a:r>
            <a:r>
              <a:rPr lang="en-IN" sz="3200" dirty="0">
                <a:solidFill>
                  <a:schemeClr val="accent2">
                    <a:lumMod val="75000"/>
                  </a:schemeClr>
                </a:solidFill>
              </a:rPr>
              <a:t>d3</a:t>
            </a:r>
            <a:r>
              <a:rPr lang="en-IN" sz="3200" dirty="0"/>
              <a:t> </a:t>
            </a:r>
            <a:r>
              <a:rPr lang="en-IN" sz="3200" dirty="0">
                <a:solidFill>
                  <a:schemeClr val="accent2">
                    <a:lumMod val="75000"/>
                  </a:schemeClr>
                </a:solidFill>
              </a:rPr>
              <a:t>=</a:t>
            </a:r>
            <a:r>
              <a:rPr lang="en-IN" sz="3200" dirty="0">
                <a:solidFill>
                  <a:srgbClr val="C00000"/>
                </a:solidFill>
              </a:rPr>
              <a:t> </a:t>
            </a:r>
            <a:r>
              <a:rPr lang="en-IN" sz="3200" dirty="0">
                <a:solidFill>
                  <a:srgbClr val="0070C0"/>
                </a:solidFill>
              </a:rPr>
              <a:t>d1+</a:t>
            </a:r>
            <a:r>
              <a:rPr lang="en-IN" sz="3200" dirty="0">
                <a:solidFill>
                  <a:srgbClr val="C00000"/>
                </a:solidFill>
              </a:rPr>
              <a:t>d2;</a:t>
            </a:r>
            <a:r>
              <a:rPr lang="en-IN" sz="3200" dirty="0">
                <a:solidFill>
                  <a:srgbClr val="0070C0"/>
                </a:solidFill>
              </a:rPr>
              <a:t> </a:t>
            </a:r>
            <a:r>
              <a:rPr lang="en-IN" sz="3200" dirty="0"/>
              <a:t>type operations in main</a:t>
            </a:r>
          </a:p>
          <a:p>
            <a:pPr marL="0" indent="0">
              <a:buNone/>
            </a:pPr>
            <a:endParaRPr lang="en-IN" sz="3200" dirty="0"/>
          </a:p>
          <a:p>
            <a:pPr marL="0" indent="0">
              <a:buNone/>
            </a:pPr>
            <a:r>
              <a:rPr lang="en-IN" sz="3200" dirty="0">
                <a:solidFill>
                  <a:schemeClr val="accent2">
                    <a:lumMod val="75000"/>
                  </a:schemeClr>
                </a:solidFill>
              </a:rPr>
              <a:t>Distance</a:t>
            </a:r>
            <a:r>
              <a:rPr lang="en-IN" sz="3200" dirty="0">
                <a:solidFill>
                  <a:srgbClr val="0070C0"/>
                </a:solidFill>
              </a:rPr>
              <a:t> operator+(</a:t>
            </a:r>
            <a:r>
              <a:rPr lang="en-IN" sz="3200" dirty="0" smtClean="0">
                <a:solidFill>
                  <a:srgbClr val="C00000"/>
                </a:solidFill>
              </a:rPr>
              <a:t>Distance&amp; </a:t>
            </a:r>
            <a:r>
              <a:rPr lang="en-IN" sz="3200" dirty="0">
                <a:solidFill>
                  <a:srgbClr val="C00000"/>
                </a:solidFill>
              </a:rPr>
              <a:t>d</a:t>
            </a:r>
            <a:r>
              <a:rPr lang="en-IN" sz="3200" dirty="0">
                <a:solidFill>
                  <a:srgbClr val="0070C0"/>
                </a:solidFill>
              </a:rPr>
              <a:t>) { </a:t>
            </a:r>
          </a:p>
          <a:p>
            <a:pPr marL="0" indent="0">
              <a:buNone/>
            </a:pPr>
            <a:r>
              <a:rPr lang="en-IN" sz="3200" dirty="0">
                <a:solidFill>
                  <a:schemeClr val="accent6">
                    <a:lumMod val="75000"/>
                  </a:schemeClr>
                </a:solidFill>
              </a:rPr>
              <a:t>Distance d3; </a:t>
            </a:r>
          </a:p>
          <a:p>
            <a:pPr marL="0" indent="0">
              <a:buNone/>
            </a:pPr>
            <a:r>
              <a:rPr lang="en-IN" sz="3200" dirty="0">
                <a:solidFill>
                  <a:schemeClr val="accent6">
                    <a:lumMod val="75000"/>
                  </a:schemeClr>
                </a:solidFill>
              </a:rPr>
              <a:t>//.. set d3 </a:t>
            </a:r>
          </a:p>
          <a:p>
            <a:pPr marL="0" indent="0">
              <a:buNone/>
            </a:pPr>
            <a:r>
              <a:rPr lang="en-IN" sz="3200" b="1" dirty="0">
                <a:solidFill>
                  <a:schemeClr val="accent6">
                    <a:lumMod val="75000"/>
                  </a:schemeClr>
                </a:solidFill>
              </a:rPr>
              <a:t>return</a:t>
            </a:r>
            <a:r>
              <a:rPr lang="en-IN" sz="3200" dirty="0">
                <a:solidFill>
                  <a:schemeClr val="accent6">
                    <a:lumMod val="75000"/>
                  </a:schemeClr>
                </a:solidFill>
              </a:rPr>
              <a:t> d3; </a:t>
            </a:r>
          </a:p>
          <a:p>
            <a:pPr marL="0" indent="0">
              <a:buNone/>
            </a:pPr>
            <a:r>
              <a:rPr lang="en-IN" sz="3200" dirty="0">
                <a:solidFill>
                  <a:srgbClr val="C00000"/>
                </a:solidFill>
              </a:rPr>
              <a:t>}</a:t>
            </a:r>
          </a:p>
          <a:p>
            <a:pPr marL="0" indent="0">
              <a:buNone/>
            </a:pPr>
            <a:endParaRPr lang="en-US" sz="3200" dirty="0"/>
          </a:p>
        </p:txBody>
      </p:sp>
    </p:spTree>
    <p:extLst>
      <p:ext uri="{BB962C8B-B14F-4D97-AF65-F5344CB8AC3E}">
        <p14:creationId xmlns:p14="http://schemas.microsoft.com/office/powerpoint/2010/main" val="1102239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50479-D818-8047-B6F3-81B0625F906D}"/>
              </a:ext>
            </a:extLst>
          </p:cNvPr>
          <p:cNvSpPr>
            <a:spLocks noGrp="1"/>
          </p:cNvSpPr>
          <p:nvPr>
            <p:ph type="title"/>
          </p:nvPr>
        </p:nvSpPr>
        <p:spPr/>
        <p:txBody>
          <a:bodyPr/>
          <a:lstStyle/>
          <a:p>
            <a:r>
              <a:rPr lang="en-IN" dirty="0"/>
              <a:t>Unary operator</a:t>
            </a:r>
            <a:endParaRPr lang="en-US" dirty="0"/>
          </a:p>
        </p:txBody>
      </p:sp>
      <p:sp>
        <p:nvSpPr>
          <p:cNvPr id="3" name="Content Placeholder 2">
            <a:extLst>
              <a:ext uri="{FF2B5EF4-FFF2-40B4-BE49-F238E27FC236}">
                <a16:creationId xmlns:a16="http://schemas.microsoft.com/office/drawing/2014/main" id="{64668A8E-AFE4-E141-94C2-271E48517447}"/>
              </a:ext>
            </a:extLst>
          </p:cNvPr>
          <p:cNvSpPr>
            <a:spLocks noGrp="1"/>
          </p:cNvSpPr>
          <p:nvPr>
            <p:ph idx="1"/>
          </p:nvPr>
        </p:nvSpPr>
        <p:spPr/>
        <p:txBody>
          <a:bodyPr>
            <a:normAutofit/>
          </a:bodyPr>
          <a:lstStyle/>
          <a:p>
            <a:pPr marL="0" indent="0" fontAlgn="base">
              <a:buNone/>
            </a:pPr>
            <a:r>
              <a:rPr lang="en-IN" sz="3200" dirty="0"/>
              <a:t>Operators</a:t>
            </a:r>
            <a:r>
              <a:rPr lang="en-IN" sz="3200" b="1" dirty="0"/>
              <a:t> </a:t>
            </a:r>
            <a:r>
              <a:rPr lang="en-IN" sz="3200" dirty="0"/>
              <a:t>that act upon a single operand to produce a new value. For example:</a:t>
            </a:r>
          </a:p>
          <a:p>
            <a:pPr marL="0" indent="0" fontAlgn="base">
              <a:buNone/>
            </a:pPr>
            <a:r>
              <a:rPr lang="en-IN" b="1" dirty="0"/>
              <a:t> </a:t>
            </a:r>
            <a:endParaRPr lang="en-IN" dirty="0"/>
          </a:p>
          <a:p>
            <a:pPr fontAlgn="base"/>
            <a:r>
              <a:rPr lang="en-IN" sz="3200" dirty="0"/>
              <a:t>unary minus(-)</a:t>
            </a:r>
          </a:p>
          <a:p>
            <a:pPr fontAlgn="base"/>
            <a:r>
              <a:rPr lang="en-IN" sz="3200" dirty="0"/>
              <a:t>increment(++)</a:t>
            </a:r>
          </a:p>
        </p:txBody>
      </p:sp>
    </p:spTree>
    <p:extLst>
      <p:ext uri="{BB962C8B-B14F-4D97-AF65-F5344CB8AC3E}">
        <p14:creationId xmlns:p14="http://schemas.microsoft.com/office/powerpoint/2010/main" val="1316519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DB00-B3FE-7B4A-80DE-30CD05AF0FEC}"/>
              </a:ext>
            </a:extLst>
          </p:cNvPr>
          <p:cNvSpPr>
            <a:spLocks noGrp="1"/>
          </p:cNvSpPr>
          <p:nvPr>
            <p:ph type="title"/>
          </p:nvPr>
        </p:nvSpPr>
        <p:spPr/>
        <p:txBody>
          <a:bodyPr/>
          <a:lstStyle/>
          <a:p>
            <a:r>
              <a:rPr lang="en-US" dirty="0"/>
              <a:t>Overloading unary ‘-’ operator</a:t>
            </a:r>
          </a:p>
        </p:txBody>
      </p:sp>
      <p:sp>
        <p:nvSpPr>
          <p:cNvPr id="3" name="Content Placeholder 2">
            <a:extLst>
              <a:ext uri="{FF2B5EF4-FFF2-40B4-BE49-F238E27FC236}">
                <a16:creationId xmlns:a16="http://schemas.microsoft.com/office/drawing/2014/main" id="{3B8D826F-BFBF-8E47-BAC7-B20F600176C2}"/>
              </a:ext>
            </a:extLst>
          </p:cNvPr>
          <p:cNvSpPr>
            <a:spLocks noGrp="1"/>
          </p:cNvSpPr>
          <p:nvPr>
            <p:ph idx="1"/>
          </p:nvPr>
        </p:nvSpPr>
        <p:spPr/>
        <p:txBody>
          <a:bodyPr/>
          <a:lstStyle/>
          <a:p>
            <a:pPr marL="0" indent="0" fontAlgn="base">
              <a:buNone/>
            </a:pPr>
            <a:r>
              <a:rPr lang="en-IN" dirty="0"/>
              <a:t> </a:t>
            </a:r>
          </a:p>
          <a:p>
            <a:pPr marL="0" indent="0" fontAlgn="base">
              <a:buNone/>
            </a:pPr>
            <a:r>
              <a:rPr lang="en-IN" dirty="0"/>
              <a:t>Distance operator- () {</a:t>
            </a:r>
          </a:p>
          <a:p>
            <a:pPr marL="0" indent="0" fontAlgn="base">
              <a:buNone/>
            </a:pPr>
            <a:r>
              <a:rPr lang="en-IN" dirty="0"/>
              <a:t>         feet = -feet;</a:t>
            </a:r>
          </a:p>
          <a:p>
            <a:pPr marL="0" indent="0" fontAlgn="base">
              <a:buNone/>
            </a:pPr>
            <a:r>
              <a:rPr lang="en-IN" dirty="0"/>
              <a:t>         inches = -inches;</a:t>
            </a:r>
          </a:p>
          <a:p>
            <a:pPr marL="0" indent="0" fontAlgn="base">
              <a:buNone/>
            </a:pPr>
            <a:r>
              <a:rPr lang="en-IN" dirty="0"/>
              <a:t>         return Distance(feet, inches);  </a:t>
            </a:r>
            <a:r>
              <a:rPr lang="en-IN" dirty="0">
                <a:solidFill>
                  <a:srgbClr val="0070C0"/>
                </a:solidFill>
              </a:rPr>
              <a:t>// or return *this;</a:t>
            </a:r>
          </a:p>
          <a:p>
            <a:pPr marL="0" indent="0" fontAlgn="base">
              <a:buNone/>
            </a:pPr>
            <a:r>
              <a:rPr lang="en-IN" dirty="0"/>
              <a:t>      }</a:t>
            </a:r>
          </a:p>
          <a:p>
            <a:pPr marL="0" indent="0">
              <a:buNone/>
            </a:pPr>
            <a:endParaRPr lang="en-US" dirty="0"/>
          </a:p>
        </p:txBody>
      </p:sp>
    </p:spTree>
    <p:extLst>
      <p:ext uri="{BB962C8B-B14F-4D97-AF65-F5344CB8AC3E}">
        <p14:creationId xmlns:p14="http://schemas.microsoft.com/office/powerpoint/2010/main" val="221471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7B7C8-AA13-0040-B25B-C32FAC275BBB}"/>
              </a:ext>
            </a:extLst>
          </p:cNvPr>
          <p:cNvSpPr>
            <a:spLocks noGrp="1"/>
          </p:cNvSpPr>
          <p:nvPr>
            <p:ph type="title"/>
          </p:nvPr>
        </p:nvSpPr>
        <p:spPr/>
        <p:txBody>
          <a:bodyPr/>
          <a:lstStyle/>
          <a:p>
            <a:r>
              <a:rPr lang="en-IN" dirty="0"/>
              <a:t>Binary operator</a:t>
            </a:r>
            <a:endParaRPr lang="en-US" dirty="0"/>
          </a:p>
        </p:txBody>
      </p:sp>
      <p:sp>
        <p:nvSpPr>
          <p:cNvPr id="3" name="Content Placeholder 2">
            <a:extLst>
              <a:ext uri="{FF2B5EF4-FFF2-40B4-BE49-F238E27FC236}">
                <a16:creationId xmlns:a16="http://schemas.microsoft.com/office/drawing/2014/main" id="{590A2DD9-148A-A24F-BFD6-6A36793803E9}"/>
              </a:ext>
            </a:extLst>
          </p:cNvPr>
          <p:cNvSpPr>
            <a:spLocks noGrp="1"/>
          </p:cNvSpPr>
          <p:nvPr>
            <p:ph idx="1"/>
          </p:nvPr>
        </p:nvSpPr>
        <p:spPr/>
        <p:txBody>
          <a:bodyPr>
            <a:normAutofit/>
          </a:bodyPr>
          <a:lstStyle/>
          <a:p>
            <a:r>
              <a:rPr lang="en-IN" sz="3200" dirty="0"/>
              <a:t>Operators that works with two operands are binary operators. For example:</a:t>
            </a:r>
          </a:p>
          <a:p>
            <a:pPr marL="0" indent="0">
              <a:buNone/>
            </a:pPr>
            <a:endParaRPr lang="en-IN" sz="3200" dirty="0"/>
          </a:p>
          <a:p>
            <a:pPr marL="514350" indent="-514350">
              <a:buFont typeface="+mj-lt"/>
              <a:buAutoNum type="alphaLcParenR"/>
            </a:pPr>
            <a:r>
              <a:rPr lang="en-US" sz="3200" dirty="0" err="1"/>
              <a:t>Arithmatic</a:t>
            </a:r>
            <a:r>
              <a:rPr lang="en-US" sz="3200" dirty="0"/>
              <a:t> </a:t>
            </a:r>
            <a:r>
              <a:rPr lang="en-IN" sz="3200" dirty="0"/>
              <a:t>(+ , – , * , /)</a:t>
            </a:r>
            <a:endParaRPr lang="en-US" sz="3200" dirty="0"/>
          </a:p>
          <a:p>
            <a:pPr marL="514350" indent="-514350">
              <a:buFont typeface="+mj-lt"/>
              <a:buAutoNum type="alphaLcParenR"/>
            </a:pPr>
            <a:r>
              <a:rPr lang="en-US" sz="3200" dirty="0"/>
              <a:t>R</a:t>
            </a:r>
            <a:r>
              <a:rPr lang="en-US" sz="3200" dirty="0" smtClean="0"/>
              <a:t>elational </a:t>
            </a:r>
            <a:r>
              <a:rPr lang="en-US" sz="3200" dirty="0"/>
              <a:t>(== or &lt;= </a:t>
            </a:r>
            <a:r>
              <a:rPr lang="en-US" sz="3200" dirty="0" err="1"/>
              <a:t>etc</a:t>
            </a:r>
            <a:r>
              <a:rPr lang="en-US" sz="3200" dirty="0"/>
              <a:t>)</a:t>
            </a:r>
          </a:p>
          <a:p>
            <a:pPr marL="514350" indent="-514350">
              <a:buFont typeface="+mj-lt"/>
              <a:buAutoNum type="alphaLcParenR"/>
            </a:pPr>
            <a:r>
              <a:rPr lang="en-US" sz="3200" dirty="0"/>
              <a:t>L</a:t>
            </a:r>
            <a:r>
              <a:rPr lang="en-US" sz="3200" dirty="0" smtClean="0"/>
              <a:t>ogical </a:t>
            </a:r>
            <a:r>
              <a:rPr lang="en-US" sz="3200" dirty="0"/>
              <a:t>(&amp;&amp; or || etc.)</a:t>
            </a:r>
          </a:p>
          <a:p>
            <a:pPr marL="514350" indent="-514350">
              <a:buFont typeface="+mj-lt"/>
              <a:buAutoNum type="alphaLcParenR"/>
            </a:pPr>
            <a:r>
              <a:rPr lang="en-US" sz="3200" dirty="0"/>
              <a:t>B</a:t>
            </a:r>
            <a:r>
              <a:rPr lang="en-US" sz="3200" dirty="0" smtClean="0"/>
              <a:t>itwise </a:t>
            </a:r>
            <a:r>
              <a:rPr lang="en-US" sz="3200" dirty="0"/>
              <a:t>(&amp;, | etc.)</a:t>
            </a:r>
          </a:p>
          <a:p>
            <a:pPr marL="514350" indent="-514350">
              <a:buFont typeface="+mj-lt"/>
              <a:buAutoNum type="alphaLcParenR"/>
            </a:pPr>
            <a:endParaRPr lang="en-US" sz="3200" dirty="0"/>
          </a:p>
        </p:txBody>
      </p:sp>
    </p:spTree>
    <p:extLst>
      <p:ext uri="{BB962C8B-B14F-4D97-AF65-F5344CB8AC3E}">
        <p14:creationId xmlns:p14="http://schemas.microsoft.com/office/powerpoint/2010/main" val="293601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076A-D710-764F-9920-70E4699B1C34}"/>
              </a:ext>
            </a:extLst>
          </p:cNvPr>
          <p:cNvSpPr>
            <a:spLocks noGrp="1"/>
          </p:cNvSpPr>
          <p:nvPr>
            <p:ph type="title"/>
          </p:nvPr>
        </p:nvSpPr>
        <p:spPr/>
        <p:txBody>
          <a:bodyPr/>
          <a:lstStyle/>
          <a:p>
            <a:r>
              <a:rPr lang="en-IN" dirty="0"/>
              <a:t>Overloading binary ‘+’ operator</a:t>
            </a:r>
            <a:endParaRPr lang="en-US" dirty="0"/>
          </a:p>
        </p:txBody>
      </p:sp>
      <p:sp>
        <p:nvSpPr>
          <p:cNvPr id="3" name="Content Placeholder 2">
            <a:extLst>
              <a:ext uri="{FF2B5EF4-FFF2-40B4-BE49-F238E27FC236}">
                <a16:creationId xmlns:a16="http://schemas.microsoft.com/office/drawing/2014/main" id="{6155AAE8-A28A-C248-81C0-B63ED99085AE}"/>
              </a:ext>
            </a:extLst>
          </p:cNvPr>
          <p:cNvSpPr>
            <a:spLocks noGrp="1"/>
          </p:cNvSpPr>
          <p:nvPr>
            <p:ph idx="1"/>
          </p:nvPr>
        </p:nvSpPr>
        <p:spPr/>
        <p:txBody>
          <a:bodyPr/>
          <a:lstStyle/>
          <a:p>
            <a:pPr marL="0" indent="0">
              <a:buNone/>
            </a:pPr>
            <a:endParaRPr lang="en-US" dirty="0"/>
          </a:p>
          <a:p>
            <a:pPr marL="0" indent="0">
              <a:buNone/>
            </a:pPr>
            <a:r>
              <a:rPr lang="en-US" dirty="0"/>
              <a:t>Complex operator + (Complex </a:t>
            </a:r>
            <a:r>
              <a:rPr lang="en-US" dirty="0" err="1"/>
              <a:t>const</a:t>
            </a:r>
            <a:r>
              <a:rPr lang="en-US" dirty="0"/>
              <a:t> </a:t>
            </a:r>
            <a:r>
              <a:rPr lang="en-US" dirty="0" smtClean="0"/>
              <a:t>&amp;</a:t>
            </a:r>
            <a:r>
              <a:rPr lang="en-US" dirty="0" err="1" smtClean="0"/>
              <a:t>obj</a:t>
            </a:r>
            <a:r>
              <a:rPr lang="en-US" dirty="0"/>
              <a:t>) { </a:t>
            </a:r>
          </a:p>
          <a:p>
            <a:pPr marL="0" indent="0">
              <a:buNone/>
            </a:pPr>
            <a:r>
              <a:rPr lang="en-US" dirty="0"/>
              <a:t>         Complex c; </a:t>
            </a:r>
          </a:p>
          <a:p>
            <a:pPr marL="0" indent="0">
              <a:buNone/>
            </a:pPr>
            <a:r>
              <a:rPr lang="en-US" dirty="0"/>
              <a:t>         </a:t>
            </a:r>
            <a:r>
              <a:rPr lang="en-US" dirty="0" err="1"/>
              <a:t>c.real</a:t>
            </a:r>
            <a:r>
              <a:rPr lang="en-US" dirty="0"/>
              <a:t> = real + </a:t>
            </a:r>
            <a:r>
              <a:rPr lang="en-US" dirty="0" err="1"/>
              <a:t>obj.real</a:t>
            </a:r>
            <a:r>
              <a:rPr lang="en-US" dirty="0"/>
              <a:t>; </a:t>
            </a:r>
          </a:p>
          <a:p>
            <a:pPr marL="0" indent="0">
              <a:buNone/>
            </a:pPr>
            <a:r>
              <a:rPr lang="en-US" dirty="0"/>
              <a:t>         </a:t>
            </a:r>
            <a:r>
              <a:rPr lang="en-US" dirty="0" err="1"/>
              <a:t>c.imag</a:t>
            </a:r>
            <a:r>
              <a:rPr lang="en-US" dirty="0"/>
              <a:t> = </a:t>
            </a:r>
            <a:r>
              <a:rPr lang="en-US" dirty="0" err="1"/>
              <a:t>imag</a:t>
            </a:r>
            <a:r>
              <a:rPr lang="en-US" dirty="0"/>
              <a:t> + </a:t>
            </a:r>
            <a:r>
              <a:rPr lang="en-US" dirty="0" err="1"/>
              <a:t>obj.imag</a:t>
            </a:r>
            <a:r>
              <a:rPr lang="en-US" dirty="0"/>
              <a:t>; </a:t>
            </a:r>
          </a:p>
          <a:p>
            <a:pPr marL="0" indent="0">
              <a:buNone/>
            </a:pPr>
            <a:r>
              <a:rPr lang="en-US" dirty="0"/>
              <a:t>         return c; </a:t>
            </a:r>
          </a:p>
          <a:p>
            <a:pPr marL="0" indent="0">
              <a:buNone/>
            </a:pPr>
            <a:r>
              <a:rPr lang="en-US" dirty="0"/>
              <a:t>    }</a:t>
            </a:r>
          </a:p>
        </p:txBody>
      </p:sp>
    </p:spTree>
    <p:extLst>
      <p:ext uri="{BB962C8B-B14F-4D97-AF65-F5344CB8AC3E}">
        <p14:creationId xmlns:p14="http://schemas.microsoft.com/office/powerpoint/2010/main" val="1627591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1060</Words>
  <Application>Microsoft Office PowerPoint</Application>
  <PresentationFormat>Widescreen</PresentationFormat>
  <Paragraphs>233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C++ slides - 5</vt:lpstr>
      <vt:lpstr>Operator Overloading - definition</vt:lpstr>
      <vt:lpstr>Ways to load an operator</vt:lpstr>
      <vt:lpstr>Operator overloading – syntax</vt:lpstr>
      <vt:lpstr>Operator overloading – syntax</vt:lpstr>
      <vt:lpstr>Unary operator</vt:lpstr>
      <vt:lpstr>Overloading unary ‘-’ operator</vt:lpstr>
      <vt:lpstr>Binary operator</vt:lpstr>
      <vt:lpstr>Overloading binary ‘+’ operator</vt:lpstr>
      <vt:lpstr>PowerPoint Presentation</vt:lpstr>
      <vt:lpstr>Write a function to overload Time object</vt:lpstr>
      <vt:lpstr>Hint:</vt:lpstr>
      <vt:lpstr>Overloading relational operator</vt:lpstr>
      <vt:lpstr>Overloading using friend function</vt:lpstr>
      <vt:lpstr>PowerPoint Presentation</vt:lpstr>
      <vt:lpstr>PowerPoint Presentation</vt:lpstr>
      <vt:lpstr>Data conversion</vt:lpstr>
      <vt:lpstr>Basic to UDT</vt:lpstr>
      <vt:lpstr>PowerPoint Presentation</vt:lpstr>
      <vt:lpstr>UDT to basic type</vt:lpstr>
      <vt:lpstr>PowerPoint Presentation</vt:lpstr>
      <vt:lpstr>One UDT to another UDT</vt:lpstr>
      <vt:lpstr>PowerPoint Presentation</vt:lpstr>
      <vt:lpstr>Overloading []</vt:lpstr>
      <vt:lpstr>PowerPoint Presentation</vt:lpstr>
      <vt:lpstr>Overloading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husanbir husanbir</dc:creator>
  <cp:lastModifiedBy>pannu</cp:lastModifiedBy>
  <cp:revision>97</cp:revision>
  <dcterms:created xsi:type="dcterms:W3CDTF">2020-03-23T07:43:10Z</dcterms:created>
  <dcterms:modified xsi:type="dcterms:W3CDTF">2020-04-20T17:15:07Z</dcterms:modified>
</cp:coreProperties>
</file>