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84" r:id="rId5"/>
    <p:sldId id="262" r:id="rId6"/>
    <p:sldId id="280" r:id="rId7"/>
    <p:sldId id="260" r:id="rId8"/>
    <p:sldId id="263" r:id="rId9"/>
    <p:sldId id="281" r:id="rId10"/>
    <p:sldId id="265" r:id="rId11"/>
    <p:sldId id="267" r:id="rId12"/>
    <p:sldId id="269" r:id="rId13"/>
    <p:sldId id="286" r:id="rId14"/>
    <p:sldId id="272" r:id="rId15"/>
    <p:sldId id="287" r:id="rId16"/>
    <p:sldId id="289" r:id="rId17"/>
    <p:sldId id="275" r:id="rId18"/>
    <p:sldId id="274" r:id="rId19"/>
    <p:sldId id="283" r:id="rId20"/>
    <p:sldId id="282" r:id="rId21"/>
    <p:sldId id="285" r:id="rId22"/>
    <p:sldId id="270" r:id="rId23"/>
    <p:sldId id="271" r:id="rId24"/>
    <p:sldId id="276" r:id="rId25"/>
    <p:sldId id="279" r:id="rId26"/>
    <p:sldId id="27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14" autoAdjust="0"/>
    <p:restoredTop sz="93250"/>
  </p:normalViewPr>
  <p:slideViewPr>
    <p:cSldViewPr snapToGrid="0" snapToObjects="1">
      <p:cViewPr varScale="1">
        <p:scale>
          <a:sx n="66" d="100"/>
          <a:sy n="66" d="100"/>
        </p:scale>
        <p:origin x="11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E2B33-651C-F542-A2C2-3F5BD7490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0C15D7-AB7B-8F4B-81FF-537EAA97CF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CB085-6412-714B-93DB-588E3C6F4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5CC2-60E3-094C-808D-5838DFD354EC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89397-7F13-8B46-945D-2E269E1B7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A5F21-E43C-9C4B-B6D9-021D35E0B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8B844-BD78-8442-ADDC-CD74F139C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62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8C970-C950-924B-B2A4-F42686E50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DAD639-5053-EC4E-9BDF-43A3AEABF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C4151-CF5C-F948-83C1-F459D6617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5CC2-60E3-094C-808D-5838DFD354EC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C04EA-90B0-B84F-82BF-4BF7F7C8E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14E3A-043B-A440-835F-EAD9D7646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8B844-BD78-8442-ADDC-CD74F139C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259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695B1D-0911-5443-87FD-791125C0C1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CAE461-94F0-2446-BD62-12DBF9D6CC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946F5-4A07-044E-8B54-0EE959FB3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5CC2-60E3-094C-808D-5838DFD354EC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A1E1F-E21D-C542-866B-1B2359993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CB1F7-0B7B-DA44-9D6D-3EB4684B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8B844-BD78-8442-ADDC-CD74F139C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143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948D3-580D-BC41-9CDD-BCF7C0C9A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C0B3A-D54A-B642-B9B2-18EDDCC30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692B1-6FBF-F74B-8B16-46BBD67EF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5CC2-60E3-094C-808D-5838DFD354EC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23E2C-F926-204B-AF30-65CA0D345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B8793-DAAD-8A44-9F79-AEC91B0D2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8B844-BD78-8442-ADDC-CD74F139C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69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51143-6553-444C-B7B1-8C5AC3398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8B584-3C86-B84E-94C0-A1FDE4266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38EB5-CD36-CB48-AD60-CEC9A8810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5CC2-60E3-094C-808D-5838DFD354EC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8B88E-9067-B641-AC40-354FD1CEC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F0001-70B9-F145-9181-A2F522A36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8B844-BD78-8442-ADDC-CD74F139C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05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C904D-74E9-264F-9220-BBC8C7E46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BF57A-FAB2-AC4C-9188-74036E8BBF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7C45AE-B342-8543-9ACE-B73D151B0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8C1A5-5AFA-444E-9DF5-723C5B290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5CC2-60E3-094C-808D-5838DFD354EC}" type="datetimeFigureOut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CFF919-7439-FF4B-A958-C558AE5F3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A9510C-5994-B740-B81E-201275CD1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8B844-BD78-8442-ADDC-CD74F139C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27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66214-249D-434D-A18C-045013DF3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9697A-8813-AD43-9C16-E9D1DFF64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C6632D-0EE7-B44C-BDA0-B3C586559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528F6D-D46B-6E40-BFAF-0A16E58B0E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9AF180-AE28-8240-93A2-40D616A1F1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67ACB6-3DA7-0549-A562-0C6180A6D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5CC2-60E3-094C-808D-5838DFD354EC}" type="datetimeFigureOut">
              <a:rPr lang="en-US" smtClean="0"/>
              <a:t>4/21/20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FEEE5B-8BF2-F64A-89ED-4081FF303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5D50EE-B2BC-A24E-8EAF-CF53DA060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8B844-BD78-8442-ADDC-CD74F139C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74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7F8B5-1B4E-484F-BD77-5B7FFB58D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81B55C-5CA5-7848-B168-B2D70240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5CC2-60E3-094C-808D-5838DFD354EC}" type="datetimeFigureOut">
              <a:rPr lang="en-US" smtClean="0"/>
              <a:t>4/21/20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7D535E-FE98-ED4A-BACD-384B370BE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68DC18-53A0-3D43-9A01-5B058E881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8B844-BD78-8442-ADDC-CD74F139C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8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765C1D-F83A-1640-8D08-81964D510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5CC2-60E3-094C-808D-5838DFD354EC}" type="datetimeFigureOut">
              <a:rPr lang="en-US" smtClean="0"/>
              <a:t>4/21/20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AD4117-8A74-FF4C-8141-D70A5C88D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E41532-AAA3-B349-BB00-8391FBA99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8B844-BD78-8442-ADDC-CD74F139C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134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565DE-3CD0-1149-930E-2C6FE9666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D8913-B144-8E4D-A02E-9E3FD7A84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17D24-9707-AA46-9055-70FCDE85E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8DE53-9D5D-FE4F-B7D4-F743811C6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5CC2-60E3-094C-808D-5838DFD354EC}" type="datetimeFigureOut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7F081-872C-E644-876D-61A01CD39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7ED0E-8743-9D4E-9104-A2D24BD66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8B844-BD78-8442-ADDC-CD74F139C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9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2F8F9-16B7-8740-98E3-558002186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CF15C0-3D17-A24A-9844-4A2A5F383B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E12C1C-AD01-7A47-95AA-1768F2DF1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5EB1D-1DB1-184E-904F-1CEB53910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5CC2-60E3-094C-808D-5838DFD354EC}" type="datetimeFigureOut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EC6EE-1E01-6D42-976A-0BD6D3EE1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95C07-F7A5-7849-9DEB-CC69D8D3E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8B844-BD78-8442-ADDC-CD74F139C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4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EDEE46-3AB2-534C-B970-3B2E33954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F42B6-5659-DF46-8049-3124FF7F9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6D423-D196-E748-9CAF-4705222C47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A5CC2-60E3-094C-808D-5838DFD354EC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FBF30-F7AA-F145-BDFF-076FF942E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B8B58-A44F-D444-B642-EB7966712A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8B844-BD78-8442-ADDC-CD74F139C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61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C92EB-C1B0-994A-BE07-A3A2C3574E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C++ Slides - 6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41920C-4A83-EA40-B2CF-5F830153D9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/>
              <a:t>File handling</a:t>
            </a:r>
            <a:r>
              <a:rPr lang="en-IN" dirty="0"/>
              <a:t>: Formatted I/O, Hierarchy of file stream classes, Opening and closing a file, Working with multiple files, file modes, file pointers, Text vs Binary Files.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709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71F2E-4E9E-2443-B241-E3C8C698B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8638"/>
            <a:ext cx="10515600" cy="5648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70C0"/>
                </a:solidFill>
              </a:rPr>
              <a:t>// Writing text into file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#include &lt;</a:t>
            </a:r>
            <a:r>
              <a:rPr lang="en-US" sz="3200" dirty="0" err="1"/>
              <a:t>iostream</a:t>
            </a:r>
            <a:r>
              <a:rPr lang="en-US" sz="3200" dirty="0"/>
              <a:t>&gt; 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C00000"/>
                </a:solidFill>
              </a:rPr>
              <a:t>#include &lt;</a:t>
            </a:r>
            <a:r>
              <a:rPr lang="en-US" sz="3200" dirty="0" err="1">
                <a:solidFill>
                  <a:srgbClr val="C00000"/>
                </a:solidFill>
              </a:rPr>
              <a:t>fstream</a:t>
            </a:r>
            <a:r>
              <a:rPr lang="en-US" sz="3200" dirty="0">
                <a:solidFill>
                  <a:srgbClr val="C00000"/>
                </a:solidFill>
              </a:rPr>
              <a:t>&gt; </a:t>
            </a:r>
          </a:p>
          <a:p>
            <a:pPr marL="0" indent="0">
              <a:buNone/>
            </a:pPr>
            <a:r>
              <a:rPr lang="en-US" sz="3200" dirty="0"/>
              <a:t>using namespace </a:t>
            </a:r>
            <a:r>
              <a:rPr lang="en-US" sz="3200" dirty="0" err="1"/>
              <a:t>std</a:t>
            </a:r>
            <a:r>
              <a:rPr lang="en-US" sz="3200" dirty="0"/>
              <a:t>; </a:t>
            </a:r>
          </a:p>
          <a:p>
            <a:pPr marL="0" indent="0">
              <a:buNone/>
            </a:pPr>
            <a:r>
              <a:rPr lang="en-US" sz="3200" dirty="0" err="1"/>
              <a:t>int</a:t>
            </a:r>
            <a:r>
              <a:rPr lang="en-US" sz="3200" dirty="0"/>
              <a:t> main () { </a:t>
            </a:r>
          </a:p>
          <a:p>
            <a:pPr marL="0" indent="0">
              <a:buNone/>
            </a:pPr>
            <a:r>
              <a:rPr lang="en-US" sz="3200" dirty="0" err="1">
                <a:solidFill>
                  <a:srgbClr val="C00000"/>
                </a:solidFill>
              </a:rPr>
              <a:t>ofstream</a:t>
            </a:r>
            <a:r>
              <a:rPr lang="en-US" sz="3200" dirty="0">
                <a:solidFill>
                  <a:srgbClr val="C00000"/>
                </a:solidFill>
              </a:rPr>
              <a:t> file("Simplefile.txt"); </a:t>
            </a:r>
          </a:p>
          <a:p>
            <a:pPr marL="0" indent="0">
              <a:buNone/>
            </a:pPr>
            <a:r>
              <a:rPr lang="en-US" sz="3200" dirty="0"/>
              <a:t>file &lt;&lt; "Writing to a file in C++...."; </a:t>
            </a:r>
          </a:p>
          <a:p>
            <a:pPr marL="0" indent="0">
              <a:buNone/>
            </a:pPr>
            <a:r>
              <a:rPr lang="en-US" sz="3200" dirty="0" err="1">
                <a:solidFill>
                  <a:srgbClr val="C00000"/>
                </a:solidFill>
              </a:rPr>
              <a:t>file.close</a:t>
            </a:r>
            <a:r>
              <a:rPr lang="en-US" sz="3200" dirty="0">
                <a:solidFill>
                  <a:srgbClr val="C00000"/>
                </a:solidFill>
              </a:rPr>
              <a:t>(); </a:t>
            </a:r>
          </a:p>
          <a:p>
            <a:pPr marL="0" indent="0">
              <a:buNone/>
            </a:pPr>
            <a:r>
              <a:rPr lang="en-US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9007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3731E7-5020-CA46-A71C-3A36819DB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multiple files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908649-6901-1649-ADA6-35C20AF6A0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10313" y="1690688"/>
            <a:ext cx="5181600" cy="3867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#include “MyFile.cpp” </a:t>
            </a:r>
          </a:p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iostream</a:t>
            </a:r>
            <a:r>
              <a:rPr lang="en-IN" dirty="0"/>
              <a:t>&gt; </a:t>
            </a:r>
          </a:p>
          <a:p>
            <a:pPr marL="0" indent="0">
              <a:buNone/>
            </a:pPr>
            <a:r>
              <a:rPr lang="en-IN" dirty="0"/>
              <a:t>using namespace </a:t>
            </a:r>
            <a:r>
              <a:rPr lang="en-IN" dirty="0" err="1"/>
              <a:t>std</a:t>
            </a:r>
            <a:r>
              <a:rPr lang="en-IN" dirty="0"/>
              <a:t>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 { </a:t>
            </a:r>
          </a:p>
          <a:p>
            <a:pPr marL="0" indent="0">
              <a:buNone/>
            </a:pPr>
            <a:r>
              <a:rPr lang="en-IN" dirty="0" err="1"/>
              <a:t>cout</a:t>
            </a:r>
            <a:r>
              <a:rPr lang="en-IN" dirty="0"/>
              <a:t>&lt;&lt;</a:t>
            </a:r>
            <a:r>
              <a:rPr lang="en-IN" dirty="0" err="1"/>
              <a:t>MyValue</a:t>
            </a:r>
            <a:r>
              <a:rPr lang="en-IN" dirty="0"/>
              <a:t>(); </a:t>
            </a:r>
          </a:p>
          <a:p>
            <a:pPr marL="0" indent="0">
              <a:buNone/>
            </a:pPr>
            <a:r>
              <a:rPr lang="en-IN" dirty="0"/>
              <a:t>}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13D202-888E-A245-83F3-FE1686BC8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701800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// MyFile.cpp</a:t>
            </a:r>
            <a:endParaRPr lang="en-IN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MyValue</a:t>
            </a:r>
            <a:r>
              <a:rPr lang="en-IN" dirty="0"/>
              <a:t>() { </a:t>
            </a:r>
          </a:p>
          <a:p>
            <a:pPr marL="0" indent="0">
              <a:buNone/>
            </a:pPr>
            <a:r>
              <a:rPr lang="en-IN" dirty="0"/>
              <a:t>return -9999; </a:t>
            </a:r>
          </a:p>
          <a:p>
            <a:pPr marL="0" indent="0">
              <a:buNone/>
            </a:pPr>
            <a:r>
              <a:rPr lang="en-IN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509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77DA1-AED8-944F-902C-C46ABBC46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 modes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5D66F-AC31-9645-A6CC-F97212AA4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3200" b="1" dirty="0" err="1"/>
              <a:t>ios</a:t>
            </a:r>
            <a:r>
              <a:rPr lang="en-IN" sz="3200" b="1" dirty="0"/>
              <a:t>::app – </a:t>
            </a:r>
            <a:r>
              <a:rPr lang="en-IN" sz="3200" dirty="0"/>
              <a:t>Always write in the end of a file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200" b="1" dirty="0" err="1"/>
              <a:t>ios</a:t>
            </a:r>
            <a:r>
              <a:rPr lang="en-IN" sz="3200" b="1" dirty="0"/>
              <a:t>::ate – </a:t>
            </a:r>
            <a:r>
              <a:rPr lang="en-IN" sz="3200" dirty="0"/>
              <a:t>Take the control at the end just once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200" b="1" dirty="0" err="1"/>
              <a:t>ios</a:t>
            </a:r>
            <a:r>
              <a:rPr lang="en-IN" sz="3200" b="1" dirty="0"/>
              <a:t>::in - </a:t>
            </a:r>
            <a:r>
              <a:rPr lang="en-IN" sz="3200" dirty="0"/>
              <a:t>Open a file for reading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200" b="1" dirty="0" err="1"/>
              <a:t>ios</a:t>
            </a:r>
            <a:r>
              <a:rPr lang="en-IN" sz="3200" b="1" dirty="0"/>
              <a:t>::out - </a:t>
            </a:r>
            <a:r>
              <a:rPr lang="en-IN" sz="3200" dirty="0"/>
              <a:t>Open a file for writing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200" b="1" dirty="0" err="1"/>
              <a:t>ios</a:t>
            </a:r>
            <a:r>
              <a:rPr lang="en-IN" sz="3200" b="1" dirty="0"/>
              <a:t>::</a:t>
            </a:r>
            <a:r>
              <a:rPr lang="en-IN" sz="3200" b="1" dirty="0" err="1"/>
              <a:t>trunc</a:t>
            </a:r>
            <a:r>
              <a:rPr lang="en-IN" sz="3200" b="1" dirty="0"/>
              <a:t> – </a:t>
            </a:r>
            <a:r>
              <a:rPr lang="en-IN" sz="3200" dirty="0"/>
              <a:t>remove the old contents</a:t>
            </a:r>
          </a:p>
          <a:p>
            <a:endParaRPr lang="en-IN" sz="3200" dirty="0"/>
          </a:p>
          <a:p>
            <a:endParaRPr lang="en-IN" sz="3200" dirty="0"/>
          </a:p>
          <a:p>
            <a:endParaRPr lang="en-IN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19007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71F2E-4E9E-2443-B241-E3C8C698B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8638"/>
            <a:ext cx="10515600" cy="5648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70C0"/>
                </a:solidFill>
              </a:rPr>
              <a:t>// Writing text into file using </a:t>
            </a:r>
            <a:r>
              <a:rPr lang="en-US" sz="3200" dirty="0" err="1">
                <a:solidFill>
                  <a:srgbClr val="0070C0"/>
                </a:solidFill>
              </a:rPr>
              <a:t>ios</a:t>
            </a:r>
            <a:r>
              <a:rPr lang="en-US" sz="3200" dirty="0">
                <a:solidFill>
                  <a:srgbClr val="0070C0"/>
                </a:solidFill>
              </a:rPr>
              <a:t>::out flag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#include &lt;</a:t>
            </a:r>
            <a:r>
              <a:rPr lang="en-US" sz="3200" dirty="0" err="1"/>
              <a:t>iostream</a:t>
            </a:r>
            <a:r>
              <a:rPr lang="en-US" sz="3200" dirty="0"/>
              <a:t>&gt; 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C00000"/>
                </a:solidFill>
              </a:rPr>
              <a:t>#include &lt;</a:t>
            </a:r>
            <a:r>
              <a:rPr lang="en-US" sz="3200" dirty="0" err="1">
                <a:solidFill>
                  <a:srgbClr val="C00000"/>
                </a:solidFill>
              </a:rPr>
              <a:t>fstream</a:t>
            </a:r>
            <a:r>
              <a:rPr lang="en-US" sz="3200" dirty="0">
                <a:solidFill>
                  <a:srgbClr val="C00000"/>
                </a:solidFill>
              </a:rPr>
              <a:t>&gt; </a:t>
            </a:r>
          </a:p>
          <a:p>
            <a:pPr marL="0" indent="0">
              <a:buNone/>
            </a:pPr>
            <a:r>
              <a:rPr lang="en-US" sz="3200" dirty="0"/>
              <a:t>using namespace </a:t>
            </a:r>
            <a:r>
              <a:rPr lang="en-US" sz="3200" dirty="0" err="1"/>
              <a:t>std</a:t>
            </a:r>
            <a:r>
              <a:rPr lang="en-US" sz="3200" dirty="0"/>
              <a:t>; </a:t>
            </a:r>
          </a:p>
          <a:p>
            <a:pPr marL="0" indent="0">
              <a:buNone/>
            </a:pPr>
            <a:r>
              <a:rPr lang="en-US" sz="3200" dirty="0" err="1"/>
              <a:t>int</a:t>
            </a:r>
            <a:r>
              <a:rPr lang="en-US" sz="3200" dirty="0"/>
              <a:t> main () { </a:t>
            </a:r>
          </a:p>
          <a:p>
            <a:pPr marL="0" indent="0">
              <a:buNone/>
            </a:pPr>
            <a:r>
              <a:rPr lang="en-US" sz="3200" dirty="0" err="1">
                <a:solidFill>
                  <a:srgbClr val="C00000"/>
                </a:solidFill>
              </a:rPr>
              <a:t>fstream</a:t>
            </a:r>
            <a:r>
              <a:rPr lang="en-US" sz="3200" dirty="0">
                <a:solidFill>
                  <a:srgbClr val="C00000"/>
                </a:solidFill>
              </a:rPr>
              <a:t> file("Simplefile.txt“,</a:t>
            </a:r>
            <a:r>
              <a:rPr lang="en-US" sz="3200" dirty="0" err="1">
                <a:solidFill>
                  <a:srgbClr val="0070C0"/>
                </a:solidFill>
              </a:rPr>
              <a:t>ios</a:t>
            </a:r>
            <a:r>
              <a:rPr lang="en-US" sz="3200" dirty="0">
                <a:solidFill>
                  <a:srgbClr val="0070C0"/>
                </a:solidFill>
              </a:rPr>
              <a:t>::out</a:t>
            </a:r>
            <a:r>
              <a:rPr lang="en-US" sz="3200" dirty="0">
                <a:solidFill>
                  <a:srgbClr val="C00000"/>
                </a:solidFill>
              </a:rPr>
              <a:t>); </a:t>
            </a:r>
          </a:p>
          <a:p>
            <a:pPr marL="0" indent="0">
              <a:buNone/>
            </a:pPr>
            <a:r>
              <a:rPr lang="en-US" sz="3200" dirty="0"/>
              <a:t>file &lt;&lt; "Writing to a file in C++...."; </a:t>
            </a:r>
          </a:p>
          <a:p>
            <a:pPr marL="0" indent="0">
              <a:buNone/>
            </a:pPr>
            <a:r>
              <a:rPr lang="en-US" sz="3200" dirty="0" err="1">
                <a:solidFill>
                  <a:srgbClr val="C00000"/>
                </a:solidFill>
              </a:rPr>
              <a:t>file.close</a:t>
            </a:r>
            <a:r>
              <a:rPr lang="en-US" sz="3200" dirty="0">
                <a:solidFill>
                  <a:srgbClr val="C00000"/>
                </a:solidFill>
              </a:rPr>
              <a:t>(); </a:t>
            </a:r>
          </a:p>
          <a:p>
            <a:pPr marL="0" indent="0">
              <a:buNone/>
            </a:pPr>
            <a:r>
              <a:rPr lang="en-US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4179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26D01-2CAF-2948-A33F-B58C52486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774"/>
            <a:ext cx="10515600" cy="620685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</a:rPr>
              <a:t>// Reading + writing in a file</a:t>
            </a:r>
          </a:p>
          <a:p>
            <a:pPr marL="0" indent="0">
              <a:buNone/>
            </a:pPr>
            <a:r>
              <a:rPr lang="en-IN" dirty="0"/>
              <a:t>#include&lt;iostream&gt;</a:t>
            </a:r>
          </a:p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fstream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using namespace </a:t>
            </a:r>
            <a:r>
              <a:rPr lang="en-IN" dirty="0" err="1"/>
              <a:t>std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main(){</a:t>
            </a:r>
          </a:p>
          <a:p>
            <a:pPr marL="0" indent="0">
              <a:buNone/>
            </a:pPr>
            <a:r>
              <a:rPr lang="en-IN" dirty="0"/>
              <a:t>string </a:t>
            </a:r>
            <a:r>
              <a:rPr lang="en-IN" dirty="0" err="1"/>
              <a:t>sen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C00000"/>
                </a:solidFill>
              </a:rPr>
              <a:t>ofstream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 err="1">
                <a:solidFill>
                  <a:srgbClr val="C00000"/>
                </a:solidFill>
              </a:rPr>
              <a:t>fout</a:t>
            </a:r>
            <a:r>
              <a:rPr lang="en-IN" dirty="0">
                <a:solidFill>
                  <a:srgbClr val="C00000"/>
                </a:solidFill>
              </a:rPr>
              <a:t>(“</a:t>
            </a:r>
            <a:r>
              <a:rPr lang="en-IN" dirty="0" err="1">
                <a:solidFill>
                  <a:srgbClr val="C00000"/>
                </a:solidFill>
              </a:rPr>
              <a:t>MySecrets.txt</a:t>
            </a:r>
            <a:r>
              <a:rPr lang="en-IN" dirty="0">
                <a:solidFill>
                  <a:srgbClr val="C00000"/>
                </a:solidFill>
              </a:rPr>
              <a:t>”);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C00000"/>
                </a:solidFill>
              </a:rPr>
              <a:t>fout</a:t>
            </a:r>
            <a:r>
              <a:rPr lang="en-IN" dirty="0">
                <a:solidFill>
                  <a:srgbClr val="C00000"/>
                </a:solidFill>
              </a:rPr>
              <a:t>&lt;&lt;“hello 123”;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C00000"/>
                </a:solidFill>
              </a:rPr>
              <a:t>fout.close</a:t>
            </a:r>
            <a:r>
              <a:rPr lang="en-IN" dirty="0">
                <a:solidFill>
                  <a:srgbClr val="C00000"/>
                </a:solidFill>
              </a:rPr>
              <a:t>();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7030A0"/>
                </a:solidFill>
              </a:rPr>
              <a:t>ifstream</a:t>
            </a:r>
            <a:r>
              <a:rPr lang="en-IN" dirty="0">
                <a:solidFill>
                  <a:srgbClr val="7030A0"/>
                </a:solidFill>
              </a:rPr>
              <a:t> fin(“MySecrets.txt”);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7030A0"/>
                </a:solidFill>
              </a:rPr>
              <a:t>getline</a:t>
            </a:r>
            <a:r>
              <a:rPr lang="en-IN" dirty="0">
                <a:solidFill>
                  <a:srgbClr val="7030A0"/>
                </a:solidFill>
              </a:rPr>
              <a:t>(fin, </a:t>
            </a:r>
            <a:r>
              <a:rPr lang="en-IN" dirty="0" err="1">
                <a:solidFill>
                  <a:srgbClr val="7030A0"/>
                </a:solidFill>
              </a:rPr>
              <a:t>sen</a:t>
            </a:r>
            <a:r>
              <a:rPr lang="en-IN" dirty="0">
                <a:solidFill>
                  <a:srgbClr val="7030A0"/>
                </a:solidFill>
              </a:rPr>
              <a:t>); </a:t>
            </a:r>
            <a:r>
              <a:rPr lang="en-IN" dirty="0" err="1">
                <a:solidFill>
                  <a:srgbClr val="7030A0"/>
                </a:solidFill>
              </a:rPr>
              <a:t>cout</a:t>
            </a:r>
            <a:r>
              <a:rPr lang="en-IN" dirty="0">
                <a:solidFill>
                  <a:srgbClr val="7030A0"/>
                </a:solidFill>
              </a:rPr>
              <a:t>&lt;&lt;</a:t>
            </a:r>
            <a:r>
              <a:rPr lang="en-IN" dirty="0" err="1">
                <a:solidFill>
                  <a:srgbClr val="7030A0"/>
                </a:solidFill>
              </a:rPr>
              <a:t>sen</a:t>
            </a:r>
            <a:r>
              <a:rPr lang="en-IN" dirty="0">
                <a:solidFill>
                  <a:srgbClr val="7030A0"/>
                </a:solidFill>
              </a:rPr>
              <a:t>;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7030A0"/>
                </a:solidFill>
              </a:rPr>
              <a:t>fin.close</a:t>
            </a:r>
            <a:r>
              <a:rPr lang="en-IN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89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Q:Try to read and write a file using </a:t>
            </a:r>
            <a:r>
              <a:rPr lang="en-US" dirty="0" err="1">
                <a:solidFill>
                  <a:schemeClr val="accent1"/>
                </a:solidFill>
              </a:rPr>
              <a:t>ios</a:t>
            </a:r>
            <a:r>
              <a:rPr lang="en-US" dirty="0">
                <a:solidFill>
                  <a:schemeClr val="accent1"/>
                </a:solidFill>
              </a:rPr>
              <a:t>::in and </a:t>
            </a:r>
            <a:r>
              <a:rPr lang="en-US" dirty="0" err="1">
                <a:solidFill>
                  <a:schemeClr val="accent1"/>
                </a:solidFill>
              </a:rPr>
              <a:t>ios</a:t>
            </a:r>
            <a:r>
              <a:rPr lang="en-US" dirty="0">
                <a:solidFill>
                  <a:schemeClr val="accent1"/>
                </a:solidFill>
              </a:rPr>
              <a:t>::out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Hint: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err="1">
                <a:solidFill>
                  <a:schemeClr val="accent1"/>
                </a:solidFill>
              </a:rPr>
              <a:t>fstream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 err="1">
                <a:solidFill>
                  <a:schemeClr val="accent1"/>
                </a:solidFill>
              </a:rPr>
              <a:t>fileIO</a:t>
            </a:r>
            <a:r>
              <a:rPr lang="en-US" sz="3200" dirty="0">
                <a:solidFill>
                  <a:schemeClr val="accent1"/>
                </a:solidFill>
              </a:rPr>
              <a:t>(“MySecrets.txt”,</a:t>
            </a:r>
            <a:r>
              <a:rPr lang="en-US" sz="3200" dirty="0" err="1">
                <a:solidFill>
                  <a:schemeClr val="accent1"/>
                </a:solidFill>
              </a:rPr>
              <a:t>ios</a:t>
            </a:r>
            <a:r>
              <a:rPr lang="en-US" sz="3200" dirty="0">
                <a:solidFill>
                  <a:schemeClr val="accent1"/>
                </a:solidFill>
              </a:rPr>
              <a:t>::</a:t>
            </a:r>
            <a:r>
              <a:rPr lang="en-US" sz="3200" dirty="0" err="1">
                <a:solidFill>
                  <a:schemeClr val="accent1"/>
                </a:solidFill>
              </a:rPr>
              <a:t>in,ios</a:t>
            </a:r>
            <a:r>
              <a:rPr lang="en-US" sz="3200" dirty="0">
                <a:solidFill>
                  <a:schemeClr val="accent1"/>
                </a:solidFill>
              </a:rPr>
              <a:t>::out);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You may need file pointers such as </a:t>
            </a:r>
            <a:r>
              <a:rPr lang="en-US" sz="3200" i="1" dirty="0">
                <a:solidFill>
                  <a:schemeClr val="accent1"/>
                </a:solidFill>
              </a:rPr>
              <a:t>seek()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/>
              <a:t>and </a:t>
            </a:r>
            <a:r>
              <a:rPr lang="en-US" sz="3200" i="1" dirty="0">
                <a:solidFill>
                  <a:schemeClr val="accent1"/>
                </a:solidFill>
              </a:rPr>
              <a:t>tell()</a:t>
            </a:r>
            <a:r>
              <a:rPr lang="en-US" sz="3200" dirty="0"/>
              <a:t> functions which are covered next.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094132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5BEFD40-5005-2147-922E-E2F84710B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98" y="758757"/>
            <a:ext cx="11607569" cy="566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854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1886E-66B4-4745-8B82-9381520FA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pointers – bookmarks in the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7EB05-B41E-BB40-8EAD-C8E21950E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rgbClr val="C00000"/>
                </a:solidFill>
              </a:rPr>
              <a:t>Get</a:t>
            </a:r>
            <a:r>
              <a:rPr lang="en-IN" sz="3200" dirty="0"/>
              <a:t> Pointer tells the current </a:t>
            </a:r>
            <a:r>
              <a:rPr lang="en-IN" sz="3200" i="1" dirty="0">
                <a:solidFill>
                  <a:srgbClr val="C00000"/>
                </a:solidFill>
              </a:rPr>
              <a:t>location</a:t>
            </a:r>
            <a:r>
              <a:rPr lang="en-IN" sz="3200" dirty="0"/>
              <a:t> during file </a:t>
            </a:r>
            <a:r>
              <a:rPr lang="en-IN" sz="3200" i="1" dirty="0">
                <a:solidFill>
                  <a:srgbClr val="C00000"/>
                </a:solidFill>
              </a:rPr>
              <a:t>reading</a:t>
            </a:r>
            <a:r>
              <a:rPr lang="en-IN" sz="3200" dirty="0"/>
              <a:t> </a:t>
            </a:r>
          </a:p>
          <a:p>
            <a:r>
              <a:rPr lang="en-IN" sz="3200" dirty="0">
                <a:solidFill>
                  <a:srgbClr val="C00000"/>
                </a:solidFill>
              </a:rPr>
              <a:t>Put</a:t>
            </a:r>
            <a:r>
              <a:rPr lang="en-IN" sz="3200" dirty="0"/>
              <a:t> Pointer tells the current </a:t>
            </a:r>
            <a:r>
              <a:rPr lang="en-IN" sz="3200" i="1" dirty="0">
                <a:solidFill>
                  <a:srgbClr val="C00000"/>
                </a:solidFill>
              </a:rPr>
              <a:t>position</a:t>
            </a:r>
            <a:r>
              <a:rPr lang="en-IN" sz="3200" dirty="0"/>
              <a:t> during file </a:t>
            </a:r>
            <a:r>
              <a:rPr lang="en-IN" sz="3200" i="1" dirty="0">
                <a:solidFill>
                  <a:srgbClr val="C00000"/>
                </a:solidFill>
              </a:rPr>
              <a:t>writing</a:t>
            </a:r>
          </a:p>
          <a:p>
            <a:r>
              <a:rPr lang="en-IN" sz="3200" dirty="0"/>
              <a:t>A file pointer is </a:t>
            </a:r>
            <a:r>
              <a:rPr lang="en-IN" sz="3200" dirty="0">
                <a:solidFill>
                  <a:srgbClr val="C00000"/>
                </a:solidFill>
              </a:rPr>
              <a:t>not like a C++ pointer </a:t>
            </a:r>
            <a:r>
              <a:rPr lang="en-IN" sz="3200" dirty="0"/>
              <a:t>but works like a book-mark in a book </a:t>
            </a:r>
          </a:p>
          <a:p>
            <a:r>
              <a:rPr lang="en-IN" sz="3200" dirty="0"/>
              <a:t> These pointers </a:t>
            </a:r>
            <a:r>
              <a:rPr lang="en-IN" sz="3200" dirty="0">
                <a:solidFill>
                  <a:srgbClr val="C00000"/>
                </a:solidFill>
              </a:rPr>
              <a:t>help</a:t>
            </a:r>
            <a:r>
              <a:rPr lang="en-IN" sz="3200" dirty="0"/>
              <a:t> attain </a:t>
            </a:r>
            <a:r>
              <a:rPr lang="en-IN" sz="3200" dirty="0">
                <a:solidFill>
                  <a:srgbClr val="C00000"/>
                </a:solidFill>
              </a:rPr>
              <a:t>random access </a:t>
            </a:r>
            <a:r>
              <a:rPr lang="en-IN" sz="3200" dirty="0"/>
              <a:t>in file for faster access in comparison to a sequential access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41265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0305A-7C86-5146-8EBE-DA3953884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 pointers – seek and tell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ADFA-9743-6148-9B12-8B6C1DF46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3200" dirty="0"/>
          </a:p>
          <a:p>
            <a:r>
              <a:rPr lang="en-IN" sz="3200" dirty="0">
                <a:solidFill>
                  <a:srgbClr val="C00000"/>
                </a:solidFill>
              </a:rPr>
              <a:t>Tell function - </a:t>
            </a:r>
            <a:r>
              <a:rPr lang="en-IN" sz="3200" dirty="0">
                <a:solidFill>
                  <a:srgbClr val="0070C0"/>
                </a:solidFill>
              </a:rPr>
              <a:t> just </a:t>
            </a:r>
            <a:r>
              <a:rPr lang="en-IN" sz="3200" i="1" dirty="0">
                <a:solidFill>
                  <a:srgbClr val="0070C0"/>
                </a:solidFill>
              </a:rPr>
              <a:t>examine</a:t>
            </a:r>
            <a:r>
              <a:rPr lang="en-IN" sz="3200" dirty="0">
                <a:solidFill>
                  <a:srgbClr val="0070C0"/>
                </a:solidFill>
              </a:rPr>
              <a:t> the file location</a:t>
            </a:r>
          </a:p>
          <a:p>
            <a:endParaRPr lang="en-IN" sz="3200" dirty="0">
              <a:solidFill>
                <a:srgbClr val="C00000"/>
              </a:solidFill>
            </a:endParaRPr>
          </a:p>
          <a:p>
            <a:r>
              <a:rPr lang="en-IN" sz="3200" dirty="0">
                <a:solidFill>
                  <a:srgbClr val="C00000"/>
                </a:solidFill>
              </a:rPr>
              <a:t>Seek function –</a:t>
            </a:r>
            <a:r>
              <a:rPr lang="en-IN" sz="3200" dirty="0"/>
              <a:t> </a:t>
            </a:r>
            <a:r>
              <a:rPr lang="en-IN" sz="3200" dirty="0">
                <a:solidFill>
                  <a:srgbClr val="0070C0"/>
                </a:solidFill>
              </a:rPr>
              <a:t>actually </a:t>
            </a:r>
            <a:r>
              <a:rPr lang="en-IN" sz="3200" i="1" dirty="0">
                <a:solidFill>
                  <a:srgbClr val="0070C0"/>
                </a:solidFill>
              </a:rPr>
              <a:t>set</a:t>
            </a:r>
            <a:r>
              <a:rPr lang="en-IN" sz="3200" dirty="0">
                <a:solidFill>
                  <a:srgbClr val="0070C0"/>
                </a:solidFill>
              </a:rPr>
              <a:t> the bookmark in a file</a:t>
            </a:r>
            <a:endParaRPr lang="en-US" sz="3200" dirty="0">
              <a:solidFill>
                <a:srgbClr val="0070C0"/>
              </a:solidFill>
            </a:endParaRPr>
          </a:p>
          <a:p>
            <a:endParaRPr lang="en-US" sz="3200" dirty="0"/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79780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0305A-7C86-5146-8EBE-DA3953884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 and P in – </a:t>
            </a:r>
            <a:r>
              <a:rPr lang="en-IN" dirty="0" err="1"/>
              <a:t>seekg</a:t>
            </a:r>
            <a:r>
              <a:rPr lang="en-IN" dirty="0"/>
              <a:t>(), </a:t>
            </a:r>
            <a:r>
              <a:rPr lang="en-IN" dirty="0" err="1"/>
              <a:t>tellg</a:t>
            </a:r>
            <a:r>
              <a:rPr lang="en-IN" dirty="0"/>
              <a:t>(), </a:t>
            </a:r>
            <a:r>
              <a:rPr lang="en-IN" dirty="0" err="1"/>
              <a:t>seekp</a:t>
            </a:r>
            <a:r>
              <a:rPr lang="en-IN" dirty="0"/>
              <a:t>(), </a:t>
            </a:r>
            <a:r>
              <a:rPr lang="en-IN" dirty="0" err="1"/>
              <a:t>tellp</a:t>
            </a:r>
            <a:r>
              <a:rPr lang="en-IN" dirty="0"/>
              <a:t>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ADFA-9743-6148-9B12-8B6C1DF46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3200" dirty="0"/>
          </a:p>
          <a:p>
            <a:r>
              <a:rPr lang="en-IN" sz="3200" dirty="0">
                <a:solidFill>
                  <a:srgbClr val="C00000"/>
                </a:solidFill>
              </a:rPr>
              <a:t>G – (as Get) is for file read operation</a:t>
            </a:r>
          </a:p>
          <a:p>
            <a:pPr marL="0" indent="0">
              <a:buNone/>
            </a:pPr>
            <a:endParaRPr lang="en-US" sz="3200" dirty="0">
              <a:solidFill>
                <a:srgbClr val="C00000"/>
              </a:solidFill>
            </a:endParaRPr>
          </a:p>
          <a:p>
            <a:r>
              <a:rPr lang="en-US" sz="3200" dirty="0">
                <a:solidFill>
                  <a:srgbClr val="0070C0"/>
                </a:solidFill>
              </a:rPr>
              <a:t>P – (as Put) is for file write operation</a:t>
            </a:r>
          </a:p>
        </p:txBody>
      </p:sp>
    </p:spTree>
    <p:extLst>
      <p:ext uri="{BB962C8B-B14F-4D97-AF65-F5344CB8AC3E}">
        <p14:creationId xmlns:p14="http://schemas.microsoft.com/office/powerpoint/2010/main" val="1583430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18D89-7732-3447-BFFD-B71AD5796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687FF-F51C-D848-A122-0E40F1560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Set precision</a:t>
            </a:r>
          </a:p>
          <a:p>
            <a:r>
              <a:rPr lang="en-IN" dirty="0"/>
              <a:t>Text justification</a:t>
            </a:r>
          </a:p>
          <a:p>
            <a:r>
              <a:rPr lang="en-US" dirty="0"/>
              <a:t>Display +/- sign</a:t>
            </a:r>
          </a:p>
          <a:p>
            <a:r>
              <a:rPr lang="en-US" dirty="0"/>
              <a:t>…</a:t>
            </a:r>
            <a:endParaRPr lang="en-IN" dirty="0"/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096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0305A-7C86-5146-8EBE-DA3953884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 pointers – </a:t>
            </a:r>
            <a:r>
              <a:rPr lang="en-IN" dirty="0" err="1"/>
              <a:t>seekg</a:t>
            </a:r>
            <a:r>
              <a:rPr lang="en-IN" dirty="0"/>
              <a:t>(), </a:t>
            </a:r>
            <a:r>
              <a:rPr lang="en-IN" dirty="0" err="1"/>
              <a:t>tellg</a:t>
            </a:r>
            <a:r>
              <a:rPr lang="en-IN" dirty="0"/>
              <a:t>(), </a:t>
            </a:r>
            <a:r>
              <a:rPr lang="en-IN" dirty="0" err="1"/>
              <a:t>seekp</a:t>
            </a:r>
            <a:r>
              <a:rPr lang="en-IN" dirty="0"/>
              <a:t>(), </a:t>
            </a:r>
            <a:r>
              <a:rPr lang="en-IN" dirty="0" err="1"/>
              <a:t>tellp</a:t>
            </a:r>
            <a:r>
              <a:rPr lang="en-IN" dirty="0"/>
              <a:t>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ADFA-9743-6148-9B12-8B6C1DF46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3200" dirty="0"/>
          </a:p>
          <a:p>
            <a:r>
              <a:rPr lang="en-IN" sz="3200" dirty="0" err="1">
                <a:solidFill>
                  <a:srgbClr val="C00000"/>
                </a:solidFill>
              </a:rPr>
              <a:t>seekg</a:t>
            </a:r>
            <a:r>
              <a:rPr lang="en-IN" sz="3200" dirty="0">
                <a:solidFill>
                  <a:srgbClr val="C00000"/>
                </a:solidFill>
              </a:rPr>
              <a:t>() </a:t>
            </a:r>
            <a:r>
              <a:rPr lang="en-IN" sz="3200" dirty="0"/>
              <a:t>and </a:t>
            </a:r>
            <a:r>
              <a:rPr lang="en-IN" sz="3200" dirty="0" err="1">
                <a:solidFill>
                  <a:srgbClr val="7030A0"/>
                </a:solidFill>
              </a:rPr>
              <a:t>tellg</a:t>
            </a:r>
            <a:r>
              <a:rPr lang="en-IN" sz="3200" dirty="0">
                <a:solidFill>
                  <a:srgbClr val="7030A0"/>
                </a:solidFill>
              </a:rPr>
              <a:t>() </a:t>
            </a:r>
            <a:r>
              <a:rPr lang="en-IN" sz="3200" dirty="0"/>
              <a:t>functions allow you to </a:t>
            </a:r>
            <a:r>
              <a:rPr lang="en-IN" sz="3200" dirty="0">
                <a:solidFill>
                  <a:srgbClr val="C00000"/>
                </a:solidFill>
              </a:rPr>
              <a:t>set</a:t>
            </a:r>
            <a:r>
              <a:rPr lang="en-IN" sz="3200" dirty="0"/>
              <a:t> and </a:t>
            </a:r>
            <a:r>
              <a:rPr lang="en-IN" sz="3200" dirty="0">
                <a:solidFill>
                  <a:srgbClr val="7030A0"/>
                </a:solidFill>
              </a:rPr>
              <a:t>examine</a:t>
            </a:r>
            <a:r>
              <a:rPr lang="en-IN" sz="3200" dirty="0"/>
              <a:t> the </a:t>
            </a:r>
            <a:r>
              <a:rPr lang="en-IN" sz="3200" dirty="0" err="1">
                <a:solidFill>
                  <a:srgbClr val="0070C0"/>
                </a:solidFill>
              </a:rPr>
              <a:t>get_pointer</a:t>
            </a:r>
            <a:r>
              <a:rPr lang="en-IN" sz="3200" dirty="0">
                <a:solidFill>
                  <a:srgbClr val="0070C0"/>
                </a:solidFill>
              </a:rPr>
              <a:t> </a:t>
            </a:r>
            <a:r>
              <a:rPr lang="en-IN" sz="3200" dirty="0"/>
              <a:t>in the given file</a:t>
            </a:r>
          </a:p>
          <a:p>
            <a:endParaRPr lang="en-IN" sz="3200" dirty="0"/>
          </a:p>
          <a:p>
            <a:r>
              <a:rPr lang="en-IN" sz="3200" dirty="0" err="1"/>
              <a:t>seekp</a:t>
            </a:r>
            <a:r>
              <a:rPr lang="en-IN" sz="3200" dirty="0"/>
              <a:t>() and </a:t>
            </a:r>
            <a:r>
              <a:rPr lang="en-IN" sz="3200" dirty="0" err="1"/>
              <a:t>tellp</a:t>
            </a:r>
            <a:r>
              <a:rPr lang="en-IN" sz="3200" dirty="0"/>
              <a:t>() functions perform these operations on the </a:t>
            </a:r>
            <a:r>
              <a:rPr lang="en-IN" sz="3200" dirty="0" err="1"/>
              <a:t>put_pointer</a:t>
            </a:r>
            <a:r>
              <a:rPr lang="en-IN" sz="3200" dirty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01050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Current, beginning and &amp; end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References for seek and tell functions</a:t>
            </a:r>
            <a:endParaRPr lang="en-IN" sz="3600" dirty="0"/>
          </a:p>
          <a:p>
            <a:endParaRPr lang="en-IN" sz="3600" dirty="0"/>
          </a:p>
          <a:p>
            <a:r>
              <a:rPr lang="en-IN" sz="3600" dirty="0" err="1"/>
              <a:t>ios</a:t>
            </a:r>
            <a:r>
              <a:rPr lang="en-IN" sz="3600" dirty="0"/>
              <a:t>::beg</a:t>
            </a:r>
          </a:p>
          <a:p>
            <a:r>
              <a:rPr lang="en-US" sz="3600" dirty="0" err="1"/>
              <a:t>ios:cur</a:t>
            </a:r>
            <a:endParaRPr lang="en-US" sz="3600" dirty="0"/>
          </a:p>
          <a:p>
            <a:r>
              <a:rPr lang="en-US" sz="3600" dirty="0" err="1"/>
              <a:t>ios:end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473867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C88B7-8B6D-B643-89C6-AB6009BD8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Few examples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F9998-B573-F54D-8C62-674FC71CC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err="1"/>
              <a:t>fin.seekg</a:t>
            </a:r>
            <a:r>
              <a:rPr lang="en-IN" sz="3200" dirty="0"/>
              <a:t>(30); or </a:t>
            </a:r>
            <a:r>
              <a:rPr lang="en-IN" sz="3200" dirty="0" err="1"/>
              <a:t>fin.seekg</a:t>
            </a:r>
            <a:r>
              <a:rPr lang="en-IN" sz="3200" dirty="0"/>
              <a:t>(30, </a:t>
            </a:r>
            <a:r>
              <a:rPr lang="en-IN" sz="3200" dirty="0" err="1">
                <a:solidFill>
                  <a:srgbClr val="C00000"/>
                </a:solidFill>
              </a:rPr>
              <a:t>ios</a:t>
            </a:r>
            <a:r>
              <a:rPr lang="en-IN" sz="3200" dirty="0">
                <a:solidFill>
                  <a:srgbClr val="C00000"/>
                </a:solidFill>
              </a:rPr>
              <a:t>::beg</a:t>
            </a:r>
            <a:r>
              <a:rPr lang="en-IN" sz="3200" dirty="0"/>
              <a:t>); </a:t>
            </a:r>
          </a:p>
          <a:p>
            <a:pPr marL="0" indent="0">
              <a:buNone/>
            </a:pPr>
            <a:r>
              <a:rPr lang="en-IN" sz="3200" dirty="0">
                <a:solidFill>
                  <a:srgbClr val="0070C0"/>
                </a:solidFill>
              </a:rPr>
              <a:t>// go to byte no. 30 from beginning of file  </a:t>
            </a:r>
          </a:p>
          <a:p>
            <a:endParaRPr lang="en-IN" sz="3200" dirty="0"/>
          </a:p>
          <a:p>
            <a:r>
              <a:rPr lang="en-IN" sz="3200" dirty="0" err="1"/>
              <a:t>fin.seekg</a:t>
            </a:r>
            <a:r>
              <a:rPr lang="en-IN" sz="3200" dirty="0"/>
              <a:t>(-2, </a:t>
            </a:r>
            <a:r>
              <a:rPr lang="en-IN" sz="3200" dirty="0" err="1">
                <a:solidFill>
                  <a:srgbClr val="C00000"/>
                </a:solidFill>
              </a:rPr>
              <a:t>ios</a:t>
            </a:r>
            <a:r>
              <a:rPr lang="en-IN" sz="3200" dirty="0">
                <a:solidFill>
                  <a:srgbClr val="C00000"/>
                </a:solidFill>
              </a:rPr>
              <a:t>::cur</a:t>
            </a:r>
            <a:r>
              <a:rPr lang="en-IN" sz="3200" dirty="0"/>
              <a:t>); </a:t>
            </a:r>
            <a:r>
              <a:rPr lang="en-IN" sz="3200" dirty="0">
                <a:solidFill>
                  <a:srgbClr val="0070C0"/>
                </a:solidFill>
              </a:rPr>
              <a:t>// back up 2 bytes from the current position of get pointer </a:t>
            </a:r>
          </a:p>
          <a:p>
            <a:endParaRPr lang="en-IN" sz="3200" dirty="0"/>
          </a:p>
          <a:p>
            <a:r>
              <a:rPr lang="en-IN" sz="3200" dirty="0" err="1"/>
              <a:t>fin.seekg</a:t>
            </a:r>
            <a:r>
              <a:rPr lang="en-IN" sz="3200" dirty="0"/>
              <a:t>(-4, </a:t>
            </a:r>
            <a:r>
              <a:rPr lang="en-IN" sz="3200" dirty="0" err="1">
                <a:solidFill>
                  <a:srgbClr val="C00000"/>
                </a:solidFill>
              </a:rPr>
              <a:t>ios</a:t>
            </a:r>
            <a:r>
              <a:rPr lang="en-IN" sz="3200" dirty="0">
                <a:solidFill>
                  <a:srgbClr val="C00000"/>
                </a:solidFill>
              </a:rPr>
              <a:t>::end</a:t>
            </a:r>
            <a:r>
              <a:rPr lang="en-IN" sz="3200" dirty="0"/>
              <a:t>); </a:t>
            </a:r>
            <a:r>
              <a:rPr lang="en-IN" sz="3200" dirty="0">
                <a:solidFill>
                  <a:srgbClr val="0070C0"/>
                </a:solidFill>
              </a:rPr>
              <a:t>// backup 4 bytes from the end of the file</a:t>
            </a:r>
            <a:endParaRPr 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0184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3D31-5899-F246-B659-1B7013273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Text vs Binary Files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42463-57FE-AD4D-88BA-D9B20AE28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In </a:t>
            </a:r>
            <a:r>
              <a:rPr lang="en-IN" sz="3200" i="1" dirty="0">
                <a:solidFill>
                  <a:srgbClr val="C00000"/>
                </a:solidFill>
              </a:rPr>
              <a:t>text</a:t>
            </a:r>
            <a:r>
              <a:rPr lang="en-IN" sz="3200" dirty="0"/>
              <a:t> files various </a:t>
            </a:r>
            <a:r>
              <a:rPr lang="en-IN" sz="3200" dirty="0">
                <a:solidFill>
                  <a:srgbClr val="C00000"/>
                </a:solidFill>
              </a:rPr>
              <a:t>character translations </a:t>
            </a:r>
            <a:r>
              <a:rPr lang="en-IN" sz="3200" dirty="0"/>
              <a:t>are performed such as “\r+\f” is converted into “\n”, whereas in binary files no such translations are performed.</a:t>
            </a:r>
          </a:p>
          <a:p>
            <a:endParaRPr lang="en-IN" sz="3200" dirty="0"/>
          </a:p>
          <a:p>
            <a:r>
              <a:rPr lang="en-IN" sz="3200" dirty="0"/>
              <a:t>By </a:t>
            </a:r>
            <a:r>
              <a:rPr lang="en-IN" sz="3200" dirty="0">
                <a:solidFill>
                  <a:srgbClr val="C00000"/>
                </a:solidFill>
              </a:rPr>
              <a:t>default</a:t>
            </a:r>
            <a:r>
              <a:rPr lang="en-IN" sz="3200" dirty="0"/>
              <a:t>, C++ opens the files in text mode.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34384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555F4-65C9-F24E-AA48-10AB3677F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files versus Binary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CEC80-896C-A642-BF50-D42A808ABD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6370" y="1822450"/>
            <a:ext cx="4434191" cy="4351338"/>
          </a:xfrm>
        </p:spPr>
        <p:txBody>
          <a:bodyPr>
            <a:normAutofit/>
          </a:bodyPr>
          <a:lstStyle/>
          <a:p>
            <a:r>
              <a:rPr lang="en-IN" dirty="0" err="1"/>
              <a:t>ofstream</a:t>
            </a:r>
            <a:r>
              <a:rPr lang="en-IN" dirty="0"/>
              <a:t> out (“</a:t>
            </a:r>
            <a:r>
              <a:rPr lang="en-IN" dirty="0" err="1"/>
              <a:t>myfile.txt</a:t>
            </a:r>
            <a:r>
              <a:rPr lang="en-IN" dirty="0"/>
              <a:t>”);</a:t>
            </a:r>
          </a:p>
          <a:p>
            <a:endParaRPr lang="en-IN" dirty="0"/>
          </a:p>
          <a:p>
            <a:r>
              <a:rPr lang="en-IN" dirty="0"/>
              <a:t>Storage is more e.g. floating point numbers (IEEE 754) 12345.1234 will take 10 char bytes.</a:t>
            </a:r>
          </a:p>
          <a:p>
            <a:r>
              <a:rPr lang="en-IN" dirty="0"/>
              <a:t>Access is slower using sequential search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C8E167-A4BA-A441-84DA-427C33831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5855" y="1825625"/>
            <a:ext cx="6089515" cy="4351338"/>
          </a:xfrm>
        </p:spPr>
        <p:txBody>
          <a:bodyPr>
            <a:normAutofit/>
          </a:bodyPr>
          <a:lstStyle/>
          <a:p>
            <a:r>
              <a:rPr lang="en-IN" dirty="0" err="1"/>
              <a:t>ofstream</a:t>
            </a:r>
            <a:r>
              <a:rPr lang="en-IN" dirty="0"/>
              <a:t> out (“myfile.txt”,</a:t>
            </a:r>
            <a:r>
              <a:rPr lang="en-IN" dirty="0" err="1">
                <a:solidFill>
                  <a:srgbClr val="C00000"/>
                </a:solidFill>
              </a:rPr>
              <a:t>ios</a:t>
            </a:r>
            <a:r>
              <a:rPr lang="en-IN" dirty="0">
                <a:solidFill>
                  <a:srgbClr val="C00000"/>
                </a:solidFill>
              </a:rPr>
              <a:t>::binary</a:t>
            </a:r>
            <a:r>
              <a:rPr lang="en-IN" dirty="0"/>
              <a:t>);</a:t>
            </a:r>
          </a:p>
          <a:p>
            <a:endParaRPr lang="en-IN" dirty="0"/>
          </a:p>
          <a:p>
            <a:r>
              <a:rPr lang="en-IN" dirty="0"/>
              <a:t>Memory efficient for storage.</a:t>
            </a:r>
          </a:p>
          <a:p>
            <a:r>
              <a:rPr lang="en-IN" dirty="0"/>
              <a:t>Each binary file maintains a header of content index for faster search as compared to text files. More info is required but access is faster.</a:t>
            </a:r>
          </a:p>
        </p:txBody>
      </p:sp>
    </p:spTree>
    <p:extLst>
      <p:ext uri="{BB962C8B-B14F-4D97-AF65-F5344CB8AC3E}">
        <p14:creationId xmlns:p14="http://schemas.microsoft.com/office/powerpoint/2010/main" val="16555624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CA4A1-23AE-5D4E-BA24-D4CE4B522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3354"/>
            <a:ext cx="10515600" cy="44259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accent1"/>
                </a:solidFill>
              </a:rPr>
              <a:t>// how to count characters in a file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count = 0; char </a:t>
            </a:r>
            <a:r>
              <a:rPr lang="en-IN" dirty="0" err="1"/>
              <a:t>ch</a:t>
            </a:r>
            <a:r>
              <a:rPr lang="en-IN" dirty="0"/>
              <a:t>; while(!</a:t>
            </a:r>
            <a:r>
              <a:rPr lang="en-IN" dirty="0" err="1"/>
              <a:t>fin.eof</a:t>
            </a:r>
            <a:r>
              <a:rPr lang="en-IN" dirty="0"/>
              <a:t>()) { </a:t>
            </a:r>
            <a:r>
              <a:rPr lang="en-IN" dirty="0" err="1"/>
              <a:t>fin.get</a:t>
            </a:r>
            <a:r>
              <a:rPr lang="en-IN" dirty="0"/>
              <a:t>(</a:t>
            </a:r>
            <a:r>
              <a:rPr lang="en-IN" dirty="0" err="1"/>
              <a:t>ch</a:t>
            </a:r>
            <a:r>
              <a:rPr lang="en-IN" dirty="0"/>
              <a:t>); count++; }</a:t>
            </a:r>
            <a:endParaRPr lang="en-IN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chemeClr val="accent1"/>
                </a:solidFill>
              </a:rPr>
              <a:t>// how to count words in a file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count = 0; char word[30]; while(!</a:t>
            </a:r>
            <a:r>
              <a:rPr lang="en-IN" dirty="0" err="1"/>
              <a:t>fin.eof</a:t>
            </a:r>
            <a:r>
              <a:rPr lang="en-IN" dirty="0"/>
              <a:t>()) { fin &gt;&gt; word; count++; 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chemeClr val="accent1"/>
                </a:solidFill>
              </a:rPr>
              <a:t>// how to count lines in a file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count = 0;  char </a:t>
            </a:r>
            <a:r>
              <a:rPr lang="en-IN" dirty="0" err="1"/>
              <a:t>str</a:t>
            </a:r>
            <a:r>
              <a:rPr lang="en-IN" dirty="0"/>
              <a:t>[80]; </a:t>
            </a:r>
          </a:p>
          <a:p>
            <a:pPr marL="0" indent="0">
              <a:buNone/>
            </a:pPr>
            <a:r>
              <a:rPr lang="en-IN" dirty="0"/>
              <a:t>while(!</a:t>
            </a:r>
            <a:r>
              <a:rPr lang="en-IN" dirty="0" err="1"/>
              <a:t>fin.eof</a:t>
            </a:r>
            <a:r>
              <a:rPr lang="en-IN" dirty="0"/>
              <a:t>()) {  </a:t>
            </a:r>
            <a:r>
              <a:rPr lang="en-IN" dirty="0" err="1"/>
              <a:t>fin.getline</a:t>
            </a:r>
            <a:r>
              <a:rPr lang="en-IN" dirty="0"/>
              <a:t>(str,80); count++; 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F446A6D-C9BD-5B48-9E5A-8953723C6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Useful codes for file programs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6292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9822F-4629-5B4E-B0BA-9DAB78651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2374"/>
            <a:ext cx="10515600" cy="643971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3200" dirty="0">
                <a:solidFill>
                  <a:srgbClr val="00B050"/>
                </a:solidFill>
              </a:rPr>
              <a:t>// Copy contents of one file into another</a:t>
            </a:r>
          </a:p>
          <a:p>
            <a:pPr marL="0" indent="0">
              <a:buNone/>
            </a:pPr>
            <a:r>
              <a:rPr lang="en-IN" sz="3200" dirty="0"/>
              <a:t>#include&lt;</a:t>
            </a:r>
            <a:r>
              <a:rPr lang="en-IN" sz="3200" dirty="0" err="1"/>
              <a:t>iostream</a:t>
            </a:r>
            <a:r>
              <a:rPr lang="en-IN" sz="3200" dirty="0"/>
              <a:t>&gt;</a:t>
            </a:r>
          </a:p>
          <a:p>
            <a:pPr marL="0" indent="0">
              <a:buNone/>
            </a:pPr>
            <a:r>
              <a:rPr lang="en-IN" sz="3200" dirty="0">
                <a:solidFill>
                  <a:srgbClr val="C00000"/>
                </a:solidFill>
              </a:rPr>
              <a:t>#include&lt;</a:t>
            </a:r>
            <a:r>
              <a:rPr lang="en-IN" sz="3200" dirty="0" err="1">
                <a:solidFill>
                  <a:srgbClr val="C00000"/>
                </a:solidFill>
              </a:rPr>
              <a:t>fstream</a:t>
            </a:r>
            <a:r>
              <a:rPr lang="en-IN" sz="3200" dirty="0">
                <a:solidFill>
                  <a:srgbClr val="C00000"/>
                </a:solidFill>
              </a:rPr>
              <a:t>&gt;</a:t>
            </a:r>
          </a:p>
          <a:p>
            <a:pPr marL="0" indent="0">
              <a:buNone/>
            </a:pPr>
            <a:r>
              <a:rPr lang="en-IN" sz="3200" dirty="0"/>
              <a:t>using namespace </a:t>
            </a:r>
            <a:r>
              <a:rPr lang="en-IN" sz="3200" dirty="0" err="1"/>
              <a:t>std</a:t>
            </a:r>
            <a:r>
              <a:rPr lang="en-IN" sz="3200" dirty="0"/>
              <a:t>;</a:t>
            </a:r>
          </a:p>
          <a:p>
            <a:pPr marL="0" indent="0">
              <a:buNone/>
            </a:pPr>
            <a:r>
              <a:rPr lang="en-IN" sz="3200" dirty="0" err="1"/>
              <a:t>int</a:t>
            </a:r>
            <a:r>
              <a:rPr lang="en-IN" sz="3200" dirty="0"/>
              <a:t> main() { </a:t>
            </a:r>
          </a:p>
          <a:p>
            <a:pPr marL="0" indent="0">
              <a:buNone/>
            </a:pPr>
            <a:r>
              <a:rPr lang="en-IN" sz="3200" dirty="0"/>
              <a:t>char </a:t>
            </a:r>
            <a:r>
              <a:rPr lang="en-IN" sz="3200" dirty="0" err="1"/>
              <a:t>ch</a:t>
            </a:r>
            <a:r>
              <a:rPr lang="en-IN" sz="3200" dirty="0"/>
              <a:t>; </a:t>
            </a:r>
          </a:p>
          <a:p>
            <a:pPr marL="0" indent="0">
              <a:buNone/>
            </a:pPr>
            <a:r>
              <a:rPr lang="en-IN" sz="3200" dirty="0" err="1">
                <a:solidFill>
                  <a:srgbClr val="C00000"/>
                </a:solidFill>
              </a:rPr>
              <a:t>ifstream</a:t>
            </a:r>
            <a:r>
              <a:rPr lang="en-IN" sz="3200" dirty="0">
                <a:solidFill>
                  <a:srgbClr val="C00000"/>
                </a:solidFill>
              </a:rPr>
              <a:t> fin("MySecrets.txt"); </a:t>
            </a:r>
          </a:p>
          <a:p>
            <a:pPr marL="0" indent="0">
              <a:buNone/>
            </a:pPr>
            <a:r>
              <a:rPr lang="en-IN" sz="3200" dirty="0" err="1">
                <a:solidFill>
                  <a:srgbClr val="0070C0"/>
                </a:solidFill>
              </a:rPr>
              <a:t>ofstream</a:t>
            </a:r>
            <a:r>
              <a:rPr lang="en-IN" sz="3200" dirty="0">
                <a:solidFill>
                  <a:srgbClr val="0070C0"/>
                </a:solidFill>
              </a:rPr>
              <a:t> </a:t>
            </a:r>
            <a:r>
              <a:rPr lang="en-IN" sz="3200" dirty="0" err="1">
                <a:solidFill>
                  <a:srgbClr val="0070C0"/>
                </a:solidFill>
              </a:rPr>
              <a:t>fout</a:t>
            </a:r>
            <a:r>
              <a:rPr lang="en-IN" sz="3200" dirty="0">
                <a:solidFill>
                  <a:srgbClr val="0070C0"/>
                </a:solidFill>
              </a:rPr>
              <a:t>("CopyMySecrets.txt"); </a:t>
            </a:r>
          </a:p>
          <a:p>
            <a:pPr marL="0" indent="0">
              <a:buNone/>
            </a:pPr>
            <a:r>
              <a:rPr lang="en-IN" sz="3200" dirty="0"/>
              <a:t>while(!</a:t>
            </a:r>
            <a:r>
              <a:rPr lang="en-IN" sz="3200" dirty="0" err="1">
                <a:solidFill>
                  <a:srgbClr val="C00000"/>
                </a:solidFill>
              </a:rPr>
              <a:t>fin.eof</a:t>
            </a:r>
            <a:r>
              <a:rPr lang="en-IN" sz="3200" dirty="0">
                <a:solidFill>
                  <a:srgbClr val="C00000"/>
                </a:solidFill>
              </a:rPr>
              <a:t>()</a:t>
            </a:r>
            <a:r>
              <a:rPr lang="en-IN" sz="3200" dirty="0"/>
              <a:t>) { </a:t>
            </a:r>
          </a:p>
          <a:p>
            <a:pPr marL="0" indent="0">
              <a:buNone/>
            </a:pPr>
            <a:r>
              <a:rPr lang="en-IN" sz="3200" dirty="0" err="1">
                <a:solidFill>
                  <a:srgbClr val="C00000"/>
                </a:solidFill>
              </a:rPr>
              <a:t>fin.get</a:t>
            </a:r>
            <a:r>
              <a:rPr lang="en-IN" sz="3200" dirty="0">
                <a:solidFill>
                  <a:srgbClr val="C00000"/>
                </a:solidFill>
              </a:rPr>
              <a:t>(</a:t>
            </a:r>
            <a:r>
              <a:rPr lang="en-IN" sz="3200" dirty="0" err="1">
                <a:solidFill>
                  <a:srgbClr val="C00000"/>
                </a:solidFill>
              </a:rPr>
              <a:t>ch</a:t>
            </a:r>
            <a:r>
              <a:rPr lang="en-IN" sz="3200" dirty="0">
                <a:solidFill>
                  <a:srgbClr val="C00000"/>
                </a:solidFill>
              </a:rPr>
              <a:t>); </a:t>
            </a:r>
          </a:p>
          <a:p>
            <a:pPr marL="0" indent="0">
              <a:buNone/>
            </a:pPr>
            <a:r>
              <a:rPr lang="en-IN" sz="3200" dirty="0" err="1">
                <a:solidFill>
                  <a:srgbClr val="0070C0"/>
                </a:solidFill>
              </a:rPr>
              <a:t>fout</a:t>
            </a:r>
            <a:r>
              <a:rPr lang="en-IN" sz="3200" dirty="0">
                <a:solidFill>
                  <a:srgbClr val="0070C0"/>
                </a:solidFill>
              </a:rPr>
              <a:t> &lt;&lt; </a:t>
            </a:r>
            <a:r>
              <a:rPr lang="en-IN" sz="3200" dirty="0" err="1">
                <a:solidFill>
                  <a:srgbClr val="0070C0"/>
                </a:solidFill>
              </a:rPr>
              <a:t>ch</a:t>
            </a:r>
            <a:r>
              <a:rPr lang="en-IN" sz="3200" dirty="0">
                <a:solidFill>
                  <a:srgbClr val="0070C0"/>
                </a:solidFill>
              </a:rPr>
              <a:t>; </a:t>
            </a:r>
          </a:p>
          <a:p>
            <a:pPr marL="0" indent="0">
              <a:buNone/>
            </a:pPr>
            <a:r>
              <a:rPr lang="en-IN" sz="3200" dirty="0"/>
              <a:t>} </a:t>
            </a:r>
          </a:p>
          <a:p>
            <a:pPr marL="0" indent="0">
              <a:buNone/>
            </a:pPr>
            <a:r>
              <a:rPr lang="en-IN" sz="3200" dirty="0" err="1">
                <a:solidFill>
                  <a:srgbClr val="C00000"/>
                </a:solidFill>
              </a:rPr>
              <a:t>fin.close</a:t>
            </a:r>
            <a:r>
              <a:rPr lang="en-IN" sz="3200" dirty="0">
                <a:solidFill>
                  <a:srgbClr val="C00000"/>
                </a:solidFill>
              </a:rPr>
              <a:t>(); </a:t>
            </a:r>
            <a:r>
              <a:rPr lang="en-IN" sz="3200" dirty="0" err="1">
                <a:solidFill>
                  <a:srgbClr val="0070C0"/>
                </a:solidFill>
              </a:rPr>
              <a:t>fout.close</a:t>
            </a:r>
            <a:r>
              <a:rPr lang="en-IN" sz="3200" dirty="0">
                <a:solidFill>
                  <a:srgbClr val="0070C0"/>
                </a:solidFill>
              </a:rPr>
              <a:t>(); </a:t>
            </a:r>
          </a:p>
          <a:p>
            <a:pPr marL="0" indent="0">
              <a:buNone/>
            </a:pPr>
            <a:r>
              <a:rPr lang="en-IN" sz="3200" dirty="0"/>
              <a:t>}</a:t>
            </a:r>
          </a:p>
          <a:p>
            <a:pPr marL="0" indent="0">
              <a:buNone/>
            </a:pPr>
            <a:endParaRPr lang="en-IN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169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561C9-7C3D-BD40-97C0-9DB42E1E1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5813"/>
            <a:ext cx="10515600" cy="53911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70C0"/>
                </a:solidFill>
              </a:rPr>
              <a:t>//Formatting example</a:t>
            </a:r>
          </a:p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main(){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>
                <a:solidFill>
                  <a:srgbClr val="0070C0"/>
                </a:solidFill>
              </a:rPr>
              <a:t>showpos</a:t>
            </a:r>
            <a:r>
              <a:rPr lang="en-US" dirty="0"/>
              <a:t>&lt;&lt;10.1234&lt;&lt;</a:t>
            </a:r>
            <a:r>
              <a:rPr lang="en-US" dirty="0" err="1"/>
              <a:t>endl</a:t>
            </a:r>
            <a:r>
              <a:rPr lang="en-US" dirty="0"/>
              <a:t>;    	</a:t>
            </a:r>
            <a:r>
              <a:rPr lang="en-US" dirty="0">
                <a:solidFill>
                  <a:srgbClr val="C00000"/>
                </a:solidFill>
              </a:rPr>
              <a:t>//show +/- sign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cout.precision</a:t>
            </a:r>
            <a:r>
              <a:rPr lang="en-US" dirty="0">
                <a:solidFill>
                  <a:srgbClr val="0070C0"/>
                </a:solidFill>
              </a:rPr>
              <a:t>(4</a:t>
            </a:r>
            <a:r>
              <a:rPr lang="en-US" dirty="0"/>
              <a:t>);    			</a:t>
            </a:r>
            <a:r>
              <a:rPr lang="en-US" dirty="0">
                <a:solidFill>
                  <a:srgbClr val="C00000"/>
                </a:solidFill>
              </a:rPr>
              <a:t>//total display digits 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&lt;&lt;-12.34567&lt;&lt;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cout.width</a:t>
            </a:r>
            <a:r>
              <a:rPr lang="en-US" dirty="0">
                <a:solidFill>
                  <a:srgbClr val="0070C0"/>
                </a:solidFill>
              </a:rPr>
              <a:t>(5</a:t>
            </a:r>
            <a:r>
              <a:rPr lang="en-US" dirty="0"/>
              <a:t>); 				</a:t>
            </a:r>
            <a:r>
              <a:rPr lang="en-US" dirty="0">
                <a:solidFill>
                  <a:srgbClr val="C00000"/>
                </a:solidFill>
              </a:rPr>
              <a:t>// Right justify with 5 char 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 &lt;&lt; 'c' &lt;&lt;</a:t>
            </a:r>
            <a:r>
              <a:rPr lang="en-US" dirty="0" err="1"/>
              <a:t>endl</a:t>
            </a:r>
            <a:r>
              <a:rPr lang="en-US" dirty="0"/>
              <a:t>;  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123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Output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/>
              <a:t>+10.1234</a:t>
            </a:r>
          </a:p>
          <a:p>
            <a:pPr marL="0" indent="0">
              <a:buNone/>
            </a:pPr>
            <a:r>
              <a:rPr lang="en-IN" sz="3200" dirty="0"/>
              <a:t>-12.35</a:t>
            </a:r>
          </a:p>
          <a:p>
            <a:pPr marL="0" indent="0">
              <a:buNone/>
            </a:pPr>
            <a:r>
              <a:rPr lang="en-IN" sz="3200" dirty="0"/>
              <a:t>       c</a:t>
            </a:r>
          </a:p>
        </p:txBody>
      </p:sp>
    </p:spTree>
    <p:extLst>
      <p:ext uri="{BB962C8B-B14F-4D97-AF65-F5344CB8AC3E}">
        <p14:creationId xmlns:p14="http://schemas.microsoft.com/office/powerpoint/2010/main" val="1109045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C6429-4022-C146-B298-CA1640C45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604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Stream is the flow of digital data (bytes) as input or output through an abstract device (for example screen or files).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E4E9B02-20C0-1345-892C-E5ACEDB09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460500"/>
          </a:xfrm>
        </p:spPr>
        <p:txBody>
          <a:bodyPr>
            <a:normAutofit/>
          </a:bodyPr>
          <a:lstStyle/>
          <a:p>
            <a:r>
              <a:rPr lang="en-IN" dirty="0"/>
              <a:t>Stream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662" y="3252879"/>
            <a:ext cx="5176838" cy="313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434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 stream </a:t>
            </a:r>
            <a:r>
              <a:rPr lang="en-IN" b="1" dirty="0">
                <a:solidFill>
                  <a:srgbClr val="C00000"/>
                </a:solidFill>
              </a:rPr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31AC8-D23D-CC4C-8FF1-7085AD4E9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en-IN" sz="3200" b="1" dirty="0" err="1"/>
              <a:t>ios</a:t>
            </a:r>
            <a:r>
              <a:rPr lang="en-IN" sz="3200" dirty="0"/>
              <a:t> - all I/O operations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IN" sz="3200" b="1" dirty="0" err="1"/>
              <a:t>istream</a:t>
            </a:r>
            <a:r>
              <a:rPr lang="en-IN" sz="3200" dirty="0"/>
              <a:t> is for input e.g. as </a:t>
            </a:r>
            <a:r>
              <a:rPr lang="en-IN" sz="3200" dirty="0" err="1"/>
              <a:t>getline</a:t>
            </a:r>
            <a:r>
              <a:rPr lang="en-IN" sz="3200" dirty="0"/>
              <a:t>()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IN" sz="3200" b="1" dirty="0" err="1"/>
              <a:t>ostream</a:t>
            </a:r>
            <a:r>
              <a:rPr lang="en-IN" sz="3200" dirty="0"/>
              <a:t> is for output e.g. write() 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IN" sz="3200" b="1" dirty="0" err="1"/>
              <a:t>ifstream</a:t>
            </a:r>
            <a:r>
              <a:rPr lang="en-IN" sz="3200" dirty="0"/>
              <a:t> – Input from file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3200" b="1" dirty="0" err="1"/>
              <a:t>ofstream</a:t>
            </a:r>
            <a:r>
              <a:rPr lang="en-US" sz="3200" dirty="0"/>
              <a:t> – write to a file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3200" b="1" dirty="0" err="1"/>
              <a:t>fstream</a:t>
            </a:r>
            <a:r>
              <a:rPr lang="en-US" sz="3200" dirty="0"/>
              <a:t> – I/O with a file</a:t>
            </a:r>
            <a:endParaRPr lang="en-IN" sz="3200" dirty="0"/>
          </a:p>
          <a:p>
            <a:pPr marL="514350" indent="-514350" fontAlgn="base">
              <a:buFont typeface="+mj-lt"/>
              <a:buAutoNum type="arabicPeriod"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692127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0"/>
            <a:ext cx="2533650" cy="18097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650" y="300037"/>
            <a:ext cx="6972300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219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a simple text file </a:t>
            </a:r>
            <a:r>
              <a:rPr lang="en-IN" dirty="0">
                <a:solidFill>
                  <a:srgbClr val="C00000"/>
                </a:solidFill>
              </a:rPr>
              <a:t>MySecrets.txt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2214564" y="2700338"/>
            <a:ext cx="5057774" cy="32861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</a:rPr>
              <a:t>This is</a:t>
            </a:r>
          </a:p>
          <a:p>
            <a:r>
              <a:rPr lang="en-US" sz="3200" dirty="0">
                <a:solidFill>
                  <a:schemeClr val="tx1"/>
                </a:solidFill>
              </a:rPr>
              <a:t>a simple text</a:t>
            </a:r>
          </a:p>
          <a:p>
            <a:r>
              <a:rPr lang="en-US" sz="3200" dirty="0">
                <a:solidFill>
                  <a:schemeClr val="tx1"/>
                </a:solidFill>
              </a:rPr>
              <a:t>consisting words</a:t>
            </a:r>
          </a:p>
          <a:p>
            <a:r>
              <a:rPr lang="en-US" sz="3200" dirty="0">
                <a:solidFill>
                  <a:schemeClr val="tx1"/>
                </a:solidFill>
              </a:rPr>
              <a:t>numbers 1234.09872</a:t>
            </a:r>
          </a:p>
          <a:p>
            <a:r>
              <a:rPr lang="en-US" sz="3200" dirty="0">
                <a:solidFill>
                  <a:schemeClr val="tx1"/>
                </a:solidFill>
              </a:rPr>
              <a:t>and symbols !@#$%^&amp;*()</a:t>
            </a:r>
          </a:p>
        </p:txBody>
      </p:sp>
    </p:spTree>
    <p:extLst>
      <p:ext uri="{BB962C8B-B14F-4D97-AF65-F5344CB8AC3E}">
        <p14:creationId xmlns:p14="http://schemas.microsoft.com/office/powerpoint/2010/main" val="708308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1475"/>
            <a:ext cx="10515600" cy="6172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70C0"/>
                </a:solidFill>
              </a:rPr>
              <a:t>// Read characters from file</a:t>
            </a:r>
            <a:endParaRPr lang="en-IN" sz="32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iostream</a:t>
            </a:r>
            <a:r>
              <a:rPr lang="en-IN" dirty="0"/>
              <a:t>&gt; 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#include&lt;</a:t>
            </a:r>
            <a:r>
              <a:rPr lang="en-IN" dirty="0" err="1">
                <a:solidFill>
                  <a:srgbClr val="C00000"/>
                </a:solidFill>
              </a:rPr>
              <a:t>fstream</a:t>
            </a:r>
            <a:r>
              <a:rPr lang="en-IN" dirty="0">
                <a:solidFill>
                  <a:srgbClr val="C00000"/>
                </a:solidFill>
              </a:rPr>
              <a:t>&gt; </a:t>
            </a:r>
          </a:p>
          <a:p>
            <a:pPr marL="0" indent="0">
              <a:buNone/>
            </a:pPr>
            <a:r>
              <a:rPr lang="en-IN" dirty="0"/>
              <a:t>using namespace </a:t>
            </a:r>
            <a:r>
              <a:rPr lang="en-IN" dirty="0" err="1"/>
              <a:t>std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 { </a:t>
            </a:r>
          </a:p>
          <a:p>
            <a:pPr marL="0" indent="0">
              <a:buNone/>
            </a:pPr>
            <a:r>
              <a:rPr lang="en-IN" dirty="0"/>
              <a:t>char c; 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C00000"/>
                </a:solidFill>
              </a:rPr>
              <a:t>ifstream</a:t>
            </a:r>
            <a:r>
              <a:rPr lang="en-IN" dirty="0">
                <a:solidFill>
                  <a:srgbClr val="C00000"/>
                </a:solidFill>
              </a:rPr>
              <a:t> fin("MySecrets.txt"); 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	if(!fin) </a:t>
            </a:r>
            <a:r>
              <a:rPr lang="en-IN" dirty="0"/>
              <a:t>{</a:t>
            </a:r>
            <a:r>
              <a:rPr lang="en-IN" dirty="0" err="1"/>
              <a:t>cout</a:t>
            </a:r>
            <a:r>
              <a:rPr lang="en-IN" dirty="0"/>
              <a:t>&lt;&lt;"</a:t>
            </a:r>
            <a:r>
              <a:rPr lang="en-IN" i="1" dirty="0">
                <a:solidFill>
                  <a:srgbClr val="0070C0"/>
                </a:solidFill>
              </a:rPr>
              <a:t>File Does not Exist</a:t>
            </a:r>
            <a:r>
              <a:rPr lang="en-IN" dirty="0"/>
              <a:t>";  return 0; } 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	while(!</a:t>
            </a:r>
            <a:r>
              <a:rPr lang="en-IN" dirty="0" err="1">
                <a:solidFill>
                  <a:srgbClr val="C00000"/>
                </a:solidFill>
              </a:rPr>
              <a:t>fin.eof</a:t>
            </a:r>
            <a:r>
              <a:rPr lang="en-IN" dirty="0">
                <a:solidFill>
                  <a:srgbClr val="C00000"/>
                </a:solidFill>
              </a:rPr>
              <a:t>())</a:t>
            </a:r>
            <a:r>
              <a:rPr lang="en-IN" dirty="0"/>
              <a:t> { </a:t>
            </a:r>
            <a:r>
              <a:rPr lang="en-IN" dirty="0">
                <a:solidFill>
                  <a:srgbClr val="0070C0"/>
                </a:solidFill>
              </a:rPr>
              <a:t>// </a:t>
            </a:r>
            <a:r>
              <a:rPr lang="en-IN" dirty="0" err="1">
                <a:solidFill>
                  <a:srgbClr val="0070C0"/>
                </a:solidFill>
              </a:rPr>
              <a:t>eof</a:t>
            </a:r>
            <a:r>
              <a:rPr lang="en-IN" dirty="0">
                <a:solidFill>
                  <a:srgbClr val="0070C0"/>
                </a:solidFill>
              </a:rPr>
              <a:t> – end of the file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fin.get</a:t>
            </a:r>
            <a:r>
              <a:rPr lang="en-IN" dirty="0"/>
              <a:t>(c); </a:t>
            </a:r>
            <a:r>
              <a:rPr lang="en-IN" dirty="0" err="1"/>
              <a:t>cout</a:t>
            </a:r>
            <a:r>
              <a:rPr lang="en-IN" dirty="0"/>
              <a:t>&lt;&lt;c;   </a:t>
            </a:r>
            <a:r>
              <a:rPr lang="en-IN" dirty="0">
                <a:solidFill>
                  <a:srgbClr val="0070C0"/>
                </a:solidFill>
              </a:rPr>
              <a:t>// print text on screen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C00000"/>
                </a:solidFill>
              </a:rPr>
              <a:t>fin.close</a:t>
            </a:r>
            <a:r>
              <a:rPr lang="en-IN" dirty="0">
                <a:solidFill>
                  <a:srgbClr val="C00000"/>
                </a:solidFill>
              </a:rPr>
              <a:t>();</a:t>
            </a: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8665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1188</Words>
  <Application>Microsoft Macintosh PowerPoint</Application>
  <PresentationFormat>Widescreen</PresentationFormat>
  <Paragraphs>178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C++ Slides - 6</vt:lpstr>
      <vt:lpstr>Formatting I/O</vt:lpstr>
      <vt:lpstr>PowerPoint Presentation</vt:lpstr>
      <vt:lpstr>Output</vt:lpstr>
      <vt:lpstr>Stream</vt:lpstr>
      <vt:lpstr>File stream classes</vt:lpstr>
      <vt:lpstr>PowerPoint Presentation</vt:lpstr>
      <vt:lpstr>Consider a simple text file MySecrets.txt</vt:lpstr>
      <vt:lpstr>PowerPoint Presentation</vt:lpstr>
      <vt:lpstr>PowerPoint Presentation</vt:lpstr>
      <vt:lpstr>Working with multiple files</vt:lpstr>
      <vt:lpstr>File modes</vt:lpstr>
      <vt:lpstr>PowerPoint Presentation</vt:lpstr>
      <vt:lpstr>PowerPoint Presentation</vt:lpstr>
      <vt:lpstr>Q:Try to read and write a file using ios::in and ios::out</vt:lpstr>
      <vt:lpstr>PowerPoint Presentation</vt:lpstr>
      <vt:lpstr>File pointers – bookmarks in the file</vt:lpstr>
      <vt:lpstr>File pointers – seek and tell</vt:lpstr>
      <vt:lpstr>G and P in – seekg(), tellg(), seekp(), tellp()</vt:lpstr>
      <vt:lpstr>File pointers – seekg(), tellg(), seekp(), tellp()</vt:lpstr>
      <vt:lpstr>Current, beginning and &amp; end </vt:lpstr>
      <vt:lpstr>Few examples</vt:lpstr>
      <vt:lpstr>Text vs Binary Files</vt:lpstr>
      <vt:lpstr>Text files versus Binary files</vt:lpstr>
      <vt:lpstr>Useful codes for file programs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Slides - 6</dc:title>
  <dc:creator>husanbir husanbir</dc:creator>
  <cp:lastModifiedBy>husanbir husanbir</cp:lastModifiedBy>
  <cp:revision>167</cp:revision>
  <dcterms:created xsi:type="dcterms:W3CDTF">2020-03-24T05:27:50Z</dcterms:created>
  <dcterms:modified xsi:type="dcterms:W3CDTF">2020-04-21T14:54:16Z</dcterms:modified>
</cp:coreProperties>
</file>