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3" r:id="rId9"/>
    <p:sldId id="264" r:id="rId10"/>
    <p:sldId id="265" r:id="rId11"/>
    <p:sldId id="272" r:id="rId12"/>
    <p:sldId id="262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3250"/>
  </p:normalViewPr>
  <p:slideViewPr>
    <p:cSldViewPr snapToGrid="0" snapToObjects="1">
      <p:cViewPr varScale="1">
        <p:scale>
          <a:sx n="61" d="100"/>
          <a:sy n="61" d="100"/>
        </p:scale>
        <p:origin x="1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FD3-AF75-E546-B526-07BBE0AA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2596-EBFA-E944-9AA6-9CFCC214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286B-8433-7A43-823E-FD86785F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DC5D-60AF-ED45-A002-43B4376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D73E-5C90-2B45-A71B-72AECD3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CB73-EC4A-D642-A3EA-B58FB46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A3A6-CFB7-DC4E-812C-CF89A9D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1B05-917A-7A4E-9B54-D6A8D204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E16F-CF9B-C64C-B5E5-8DE5B3A3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866A-3CED-1342-B220-EB5BBFA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B8040-995D-C34B-8976-02D6F0088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34B4-1FDD-E948-ADB1-4D65EF15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910-0BC7-AD4D-A9FD-D51FF60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AAB4-684A-7448-9CF9-3F09DD9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A8CB-F03A-AF42-B832-A80877E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C131-E5DB-F940-87F5-C3FE535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634-E729-1543-813D-BB1E1222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C969-0885-2348-B67B-7B854CC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2A76-820D-E74A-AED9-413EB5A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2AFA-02EE-3F49-88BD-53CB5188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1CC2-EBB4-854E-B1AE-B641EA39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B9FA-65FD-FA40-9712-6ECF45A1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838F-BFCB-5544-8BE6-F90FAAD4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80D-92AA-E24A-8907-21187ED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93D9-BD3D-1540-A9CF-5DBD1B4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023-1A55-1348-BAA8-F7BB0E8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06D6-0C8C-E445-BA3F-66BCE109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E1632-C1A3-9F4A-9809-2B7D9D4D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3CFC-17AD-EF46-B7F8-FBF97308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9FD-D87F-3E4E-85FC-101CECAF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C41B-2128-AD4F-BD5A-E470EFE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997-2165-6C49-8BD0-E3C264DF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6BF70-1BE3-594F-A40A-09C37F7F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37F15-CBF9-7F40-829C-DE00D8E98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E725-3684-5649-B6CA-A4DE3FB5E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82ED6-1C41-0145-A1E7-5AB0E0CF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13F1F-D52D-FC47-9AF0-624A70A3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AAFC-4596-F845-9A84-AC611E31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1141-A457-0247-BC7D-B2C5ADA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237-7D8A-2747-90EF-985C9429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6D37-887A-654D-B93D-B4B34A1C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63185-101D-4241-9261-79C895FE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518A-EB6A-BD4A-8CE5-46A6CB15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D961-4500-644E-8A16-B0777256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6CF8-965B-B64C-BE6F-1C23DA56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49E3-786C-8A46-9204-504E9996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605E-03D8-2E46-9B99-52D437D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A89C-78C2-9442-8942-0E1273EA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3E15-1C0F-4A44-9117-7B5D6013A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FCA8D-2176-3A40-B6C1-2176B71A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37E4-0A16-2A45-A150-41697C5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5FB6-589B-784A-A3D9-DEC453B5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2DFB-8355-694F-B461-2942789E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34D4-5DB7-9E4A-B5F4-43A187A4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C9A7-C31E-3B43-BEF7-BD464311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FC06-F6E3-FB47-A1CB-F1E235EE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0539-FF7C-174A-B1FA-71B8F44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E35D-C4B1-A242-ADA5-3C2E2CD0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E897-B36E-AD4D-99DA-C2D891C2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B354-1241-5949-B6DD-FEFA18D3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917-AA47-9545-96C6-9DA6C242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962C-48C5-EE4E-9E5E-F944657AE998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8735-14FC-6A43-ABBA-06D78DBF2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8050-F2AB-6C4E-97DE-A39EC629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6CA-DF7D-5E47-AF45-022A3615A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C66E0-2A3F-944E-97A7-0CF76DA6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Templates</a:t>
            </a:r>
            <a:r>
              <a:rPr lang="en-IN" sz="2800" dirty="0"/>
              <a:t>: Need of template, Function templates, Function template with non-type parameter, Overloading function templates, Class templates, Class template with non-type parameter.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3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5F27-0AF1-644D-951F-6FA79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7B8-69BD-3248-9BC5-C6568E87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Non-type parameter is not a type (datatype) but a value e.g. 100</a:t>
            </a:r>
          </a:p>
          <a:p>
            <a:r>
              <a:rPr lang="en-IN" sz="3600" dirty="0"/>
              <a:t>They are used to initialize a class or to specify the sizes of class members</a:t>
            </a:r>
          </a:p>
          <a:p>
            <a:endParaRPr lang="en-IN" sz="3600" dirty="0"/>
          </a:p>
          <a:p>
            <a:r>
              <a:rPr lang="en-IN" sz="3200" dirty="0"/>
              <a:t>template &lt;class T, </a:t>
            </a:r>
            <a:r>
              <a:rPr lang="en-IN" sz="3200" dirty="0" err="1">
                <a:solidFill>
                  <a:srgbClr val="C00000"/>
                </a:solidFill>
              </a:rPr>
              <a:t>int</a:t>
            </a:r>
            <a:r>
              <a:rPr lang="en-IN" sz="3200" dirty="0">
                <a:solidFill>
                  <a:srgbClr val="C00000"/>
                </a:solidFill>
              </a:rPr>
              <a:t> size</a:t>
            </a:r>
            <a:r>
              <a:rPr lang="en-IN" sz="3200" dirty="0"/>
              <a:t>&gt; </a:t>
            </a:r>
            <a:r>
              <a:rPr lang="en-IN" sz="3200" dirty="0">
                <a:solidFill>
                  <a:schemeClr val="accent1"/>
                </a:solidFill>
              </a:rPr>
              <a:t>// size is the non-type parameter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template &lt;class T, </a:t>
            </a:r>
            <a:r>
              <a:rPr lang="en-US" sz="3600" dirty="0" err="1">
                <a:solidFill>
                  <a:srgbClr val="C00000"/>
                </a:solidFill>
              </a:rPr>
              <a:t>int</a:t>
            </a:r>
            <a:r>
              <a:rPr lang="en-US" sz="3600" dirty="0">
                <a:solidFill>
                  <a:srgbClr val="C00000"/>
                </a:solidFill>
              </a:rPr>
              <a:t> size&gt; 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 a</a:t>
            </a:r>
            <a:r>
              <a:rPr lang="en-US" sz="3600" dirty="0"/>
              <a:t>){</a:t>
            </a:r>
            <a:r>
              <a:rPr lang="en-US" sz="3600" dirty="0" err="1"/>
              <a:t>cout</a:t>
            </a:r>
            <a:r>
              <a:rPr lang="en-US" sz="3600" dirty="0"/>
              <a:t>&lt;&lt;a&lt;&lt;", "&lt;&lt;size;}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show </a:t>
            </a:r>
            <a:r>
              <a:rPr lang="en-US" sz="3600" dirty="0">
                <a:solidFill>
                  <a:srgbClr val="C00000"/>
                </a:solidFill>
              </a:rPr>
              <a:t>&lt;</a:t>
            </a:r>
            <a:r>
              <a:rPr lang="en-US" sz="3600" dirty="0" err="1">
                <a:solidFill>
                  <a:srgbClr val="C00000"/>
                </a:solidFill>
              </a:rPr>
              <a:t>char,10</a:t>
            </a:r>
            <a:r>
              <a:rPr lang="en-US" sz="3600" dirty="0">
                <a:solidFill>
                  <a:srgbClr val="C00000"/>
                </a:solidFill>
              </a:rPr>
              <a:t>&gt;</a:t>
            </a:r>
            <a:r>
              <a:rPr lang="en-US" sz="3600" dirty="0">
                <a:solidFill>
                  <a:srgbClr val="0070C0"/>
                </a:solidFill>
              </a:rPr>
              <a:t> ('c');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204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 function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template &lt;class T1, class T2&gt;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void show(T1 a, T2 b){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&lt;&lt;a&lt;&lt;", "&lt;&lt;b&lt;&lt;</a:t>
            </a:r>
            <a:r>
              <a:rPr lang="en-IN" sz="3200" dirty="0" err="1">
                <a:solidFill>
                  <a:srgbClr val="C00000"/>
                </a:solidFill>
              </a:rPr>
              <a:t>endl</a:t>
            </a:r>
            <a:r>
              <a:rPr lang="en-IN" sz="3200" dirty="0">
                <a:solidFill>
                  <a:srgbClr val="C00000"/>
                </a:solidFill>
              </a:rPr>
              <a:t>;}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show(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a,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b){</a:t>
            </a:r>
            <a:r>
              <a:rPr lang="en-IN" sz="3200" dirty="0" err="1">
                <a:solidFill>
                  <a:srgbClr val="0070C0"/>
                </a:solidFill>
              </a:rPr>
              <a:t>cout</a:t>
            </a:r>
            <a:r>
              <a:rPr lang="en-IN" sz="3200" dirty="0">
                <a:solidFill>
                  <a:srgbClr val="0070C0"/>
                </a:solidFill>
              </a:rPr>
              <a:t>&lt;&lt;”For integer cases";}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show(100,"hello hello");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show(3,3);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22F9-E9B0-F040-8E55-91898716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"/>
            <a:ext cx="10515600" cy="6337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Template class example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class Test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(T 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divideBy2 () {return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/2;}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&gt; </a:t>
            </a:r>
            <a:r>
              <a:rPr lang="en-IN" dirty="0"/>
              <a:t>t1(50); 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&lt;double&gt; </a:t>
            </a:r>
            <a:r>
              <a:rPr lang="en-IN" dirty="0"/>
              <a:t>t2(-10.20);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&lt;&lt;t1.divideBy2()&lt;&lt;" "&lt;&lt;t2.divideBy2()&lt;&lt;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7534-19E2-4343-B9B8-89B31CF1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 outside the template class - </a:t>
            </a:r>
            <a:r>
              <a:rPr lang="en-US" i="1" dirty="0">
                <a:solidFill>
                  <a:srgbClr val="00B0F0"/>
                </a:solidFill>
              </a:rPr>
              <a:t>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692-891D-E649-9423-F28A6A07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Test (T </a:t>
            </a:r>
            <a:r>
              <a:rPr lang="en-IN" dirty="0" err="1"/>
              <a:t>i</a:t>
            </a:r>
            <a:r>
              <a:rPr lang="en-IN" dirty="0"/>
              <a:t>) {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i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divideBy2 ();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Test&lt;T&gt; :: </a:t>
            </a:r>
            <a:r>
              <a:rPr lang="en-IN" dirty="0"/>
              <a:t>divideBy2(){return </a:t>
            </a:r>
            <a:r>
              <a:rPr lang="en-IN" dirty="0" err="1"/>
              <a:t>var</a:t>
            </a:r>
            <a:r>
              <a:rPr lang="en-IN" dirty="0"/>
              <a:t>/2;} </a:t>
            </a:r>
            <a:r>
              <a:rPr lang="en-IN" dirty="0">
                <a:solidFill>
                  <a:srgbClr val="0070C0"/>
                </a:solidFill>
              </a:rPr>
              <a:t>     // complicated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3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0FF0-C8AD-D445-88E3-3AAC24D3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Class template with non-type parameter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n&gt;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 = n; </a:t>
            </a:r>
            <a:r>
              <a:rPr lang="en-IN" dirty="0" err="1">
                <a:solidFill>
                  <a:srgbClr val="0070C0"/>
                </a:solidFill>
              </a:rPr>
              <a:t>cout</a:t>
            </a:r>
            <a:r>
              <a:rPr lang="en-IN" dirty="0">
                <a:solidFill>
                  <a:srgbClr val="0070C0"/>
                </a:solidFill>
              </a:rPr>
              <a:t>&lt;&lt;"n = "&lt;&lt;n&lt;&lt;</a:t>
            </a:r>
            <a:r>
              <a:rPr lang="en-IN" dirty="0" err="1">
                <a:solidFill>
                  <a:srgbClr val="0070C0"/>
                </a:solidFill>
              </a:rPr>
              <a:t>endl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/>
              <a:t>T divideBy2 () {return </a:t>
            </a:r>
            <a:r>
              <a:rPr lang="en-IN" dirty="0" err="1"/>
              <a:t>var</a:t>
            </a:r>
            <a:r>
              <a:rPr lang="en-IN" dirty="0"/>
              <a:t>/2;}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&lt;int,10&gt; t1;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&lt;double,20&gt; t2;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&lt;&lt;t1.divideBy2()&lt;&lt;" "&lt;&lt;t2.divideBy2()&lt;&lt;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6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CF5-330B-564A-94C6-15399135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7605-EBA1-BE41-8781-7DBC6AD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n = 10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n = 20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5 10 </a:t>
            </a:r>
          </a:p>
        </p:txBody>
      </p:sp>
    </p:spTree>
    <p:extLst>
      <p:ext uri="{BB962C8B-B14F-4D97-AF65-F5344CB8AC3E}">
        <p14:creationId xmlns:p14="http://schemas.microsoft.com/office/powerpoint/2010/main" val="34338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template -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code </a:t>
            </a:r>
            <a:r>
              <a:rPr lang="en-IN" i="1" dirty="0"/>
              <a:t>duplication</a:t>
            </a:r>
            <a:r>
              <a:rPr lang="en-IN" dirty="0"/>
              <a:t> when supporting numerous data types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MyMax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float </a:t>
            </a:r>
            <a:r>
              <a:rPr lang="en-IN" dirty="0" err="1"/>
              <a:t>MyMax</a:t>
            </a:r>
            <a:r>
              <a:rPr lang="en-IN" dirty="0"/>
              <a:t>(float x, float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char </a:t>
            </a:r>
            <a:r>
              <a:rPr lang="en-IN" dirty="0" err="1"/>
              <a:t>MyMax</a:t>
            </a:r>
            <a:r>
              <a:rPr lang="en-IN" dirty="0"/>
              <a:t>(char x, char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MyMax</a:t>
            </a:r>
            <a:r>
              <a:rPr lang="en-IN" dirty="0">
                <a:solidFill>
                  <a:srgbClr val="0070C0"/>
                </a:solidFill>
              </a:rPr>
              <a:t>(T x, T y)</a:t>
            </a:r>
            <a:r>
              <a:rPr lang="en-IN" dirty="0"/>
              <a:t>{ return x&gt;</a:t>
            </a:r>
            <a:r>
              <a:rPr lang="en-IN" dirty="0" err="1"/>
              <a:t>y?x:y</a:t>
            </a:r>
            <a:r>
              <a:rPr lang="en-IN" dirty="0"/>
              <a:t>;}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C19F1-EA7A-9C4E-849F-F705A4CA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15" y="580951"/>
            <a:ext cx="6230088" cy="3629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43576-C633-E949-8343-665EEA178C0A}"/>
              </a:ext>
            </a:extLst>
          </p:cNvPr>
          <p:cNvSpPr/>
          <p:nvPr/>
        </p:nvSpPr>
        <p:spPr>
          <a:xfrm>
            <a:off x="538717" y="4785779"/>
            <a:ext cx="5096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function e.g. add() for integers, double, float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4EF25-B821-6044-BE20-C336B4C9EB53}"/>
              </a:ext>
            </a:extLst>
          </p:cNvPr>
          <p:cNvSpPr/>
          <p:nvPr/>
        </p:nvSpPr>
        <p:spPr>
          <a:xfrm>
            <a:off x="6096000" y="4785779"/>
            <a:ext cx="5557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class, to manipulate group of member variables &amp; functions e.g. linked list of strings, integers etc.</a:t>
            </a:r>
          </a:p>
        </p:txBody>
      </p:sp>
    </p:spTree>
    <p:extLst>
      <p:ext uri="{BB962C8B-B14F-4D97-AF65-F5344CB8AC3E}">
        <p14:creationId xmlns:p14="http://schemas.microsoft.com/office/powerpoint/2010/main" val="14655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/>
              <a:t>How to use template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06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#include &lt;iostream&gt;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(10,20)&lt;&lt;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('</a:t>
            </a:r>
            <a:r>
              <a:rPr lang="en-US" sz="3200" dirty="0" err="1"/>
              <a:t>a','z</a:t>
            </a:r>
            <a:r>
              <a:rPr lang="en-US" sz="3200" dirty="0"/>
              <a:t>')&lt;&lt;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(-2.5,7.7)&lt;&lt;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05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Templates(Generics) - </a:t>
            </a:r>
            <a:r>
              <a:rPr lang="en-IN" i="1" dirty="0"/>
              <a:t>definition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 We write a </a:t>
            </a:r>
            <a:r>
              <a:rPr lang="en-IN" sz="3200" dirty="0">
                <a:solidFill>
                  <a:srgbClr val="C00000"/>
                </a:solidFill>
              </a:rPr>
              <a:t>generic</a:t>
            </a:r>
            <a:r>
              <a:rPr lang="en-IN" sz="3200" dirty="0"/>
              <a:t> function that can be used for different data types. Syntax of an example function - </a:t>
            </a:r>
          </a:p>
          <a:p>
            <a:endParaRPr lang="en-IN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endParaRPr lang="en-US" sz="3200" dirty="0"/>
          </a:p>
          <a:p>
            <a:r>
              <a:rPr lang="en-IN" sz="3200" dirty="0"/>
              <a:t> Other examples could be sort(), max(), min(), </a:t>
            </a:r>
            <a:r>
              <a:rPr lang="en-IN" sz="3200" dirty="0" err="1"/>
              <a:t>printArray</a:t>
            </a:r>
            <a:r>
              <a:rPr lang="en-IN" sz="3200" dirty="0"/>
              <a:t>(), show() etc.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5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– Make the generic template of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N" sz="3600" dirty="0"/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 err="1"/>
              <a:t>int</a:t>
            </a:r>
            <a:r>
              <a:rPr lang="en-IN" sz="3600" dirty="0"/>
              <a:t> a[],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23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F663-CDEF-9544-9E57-174C0DE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611-2F99-5945-88D0-8ACD8818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36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>
                <a:solidFill>
                  <a:srgbClr val="C00000"/>
                </a:solidFill>
              </a:rPr>
              <a:t>T a[]</a:t>
            </a:r>
            <a:r>
              <a:rPr lang="en-IN" sz="3600" dirty="0"/>
              <a:t>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85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90D4-7022-9749-A977-CED51F6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- Write a template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844C-1956-EB41-904B-112F47FC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/>
              <a:t>show(100,"hello hello");</a:t>
            </a:r>
          </a:p>
          <a:p>
            <a:pPr marL="0" indent="0">
              <a:buNone/>
            </a:pPr>
            <a:r>
              <a:rPr lang="en-US" sz="3600" dirty="0"/>
              <a:t>show('k',1500);</a:t>
            </a:r>
          </a:p>
          <a:p>
            <a:pPr marL="0" indent="0">
              <a:buNone/>
            </a:pPr>
            <a:r>
              <a:rPr lang="en-US" sz="3600" dirty="0"/>
              <a:t>show(1.23,2987);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9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855B-5C08-9A4C-819E-1243E4D6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2235-F57E-E948-BABC-7932A306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template &lt;</a:t>
            </a:r>
            <a:r>
              <a:rPr lang="en-US" sz="3600" dirty="0">
                <a:solidFill>
                  <a:srgbClr val="C00000"/>
                </a:solidFill>
              </a:rPr>
              <a:t>class T1,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class T2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T1 a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70C0"/>
                </a:solidFill>
              </a:rPr>
              <a:t>T2 b</a:t>
            </a:r>
            <a:r>
              <a:rPr lang="en-US" sz="3600" dirty="0"/>
              <a:t>){</a:t>
            </a:r>
          </a:p>
          <a:p>
            <a:pPr marL="0" indent="0">
              <a:buNone/>
            </a:pPr>
            <a:r>
              <a:rPr lang="en-US" sz="3600" dirty="0" err="1"/>
              <a:t>cout</a:t>
            </a:r>
            <a:r>
              <a:rPr lang="en-US" sz="3600" dirty="0"/>
              <a:t>&lt;&lt;</a:t>
            </a: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dirty="0"/>
              <a:t>&lt;&lt;“, “&lt;&lt;</a:t>
            </a:r>
            <a:r>
              <a:rPr lang="en-US" sz="3600" dirty="0">
                <a:solidFill>
                  <a:srgbClr val="0070C0"/>
                </a:solidFill>
              </a:rPr>
              <a:t>b</a:t>
            </a:r>
            <a:r>
              <a:rPr lang="en-US" sz="3600" dirty="0"/>
              <a:t>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97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1148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C++ Slides - 7</vt:lpstr>
      <vt:lpstr>Need of template - motivation</vt:lpstr>
      <vt:lpstr>PowerPoint Presentation</vt:lpstr>
      <vt:lpstr>How to use template – an example</vt:lpstr>
      <vt:lpstr>Function Templates(Generics) - definition</vt:lpstr>
      <vt:lpstr>Exercise – Make the generic template of -</vt:lpstr>
      <vt:lpstr>Answer: </vt:lpstr>
      <vt:lpstr>Exercise - Write a template for </vt:lpstr>
      <vt:lpstr>Answer: </vt:lpstr>
      <vt:lpstr>Function template with non-type parameter</vt:lpstr>
      <vt:lpstr>Function template with non-type parameter</vt:lpstr>
      <vt:lpstr>Overloading function templates</vt:lpstr>
      <vt:lpstr>PowerPoint Presentation</vt:lpstr>
      <vt:lpstr>Defining function outside the template class - complicated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- 7</dc:title>
  <dc:creator>husanbir husanbir</dc:creator>
  <cp:lastModifiedBy>husanbir husanbir</cp:lastModifiedBy>
  <cp:revision>59</cp:revision>
  <dcterms:created xsi:type="dcterms:W3CDTF">2020-03-25T09:25:47Z</dcterms:created>
  <dcterms:modified xsi:type="dcterms:W3CDTF">2020-04-22T14:53:22Z</dcterms:modified>
</cp:coreProperties>
</file>