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80" r:id="rId5"/>
    <p:sldId id="258" r:id="rId6"/>
    <p:sldId id="278" r:id="rId7"/>
    <p:sldId id="260" r:id="rId8"/>
    <p:sldId id="262" r:id="rId9"/>
    <p:sldId id="266" r:id="rId10"/>
    <p:sldId id="269" r:id="rId11"/>
    <p:sldId id="267" r:id="rId12"/>
    <p:sldId id="268" r:id="rId13"/>
    <p:sldId id="270" r:id="rId14"/>
    <p:sldId id="271" r:id="rId15"/>
    <p:sldId id="264" r:id="rId16"/>
    <p:sldId id="265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250"/>
  </p:normalViewPr>
  <p:slideViewPr>
    <p:cSldViewPr snapToGrid="0" snapToObjects="1">
      <p:cViewPr varScale="1">
        <p:scale>
          <a:sx n="61" d="100"/>
          <a:sy n="61" d="100"/>
        </p:scale>
        <p:origin x="1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AB17-C2DE-794D-9B79-FB6CDFD8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D400C-F3FF-A94D-881D-E2366055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2DFA-12E3-6D4C-9200-C49BB439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9A92-4AD6-EF4C-A3DD-F0A9D695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F0D8-D62C-5F45-B56A-12D5D313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CA68-57BB-6749-9A3D-B4536317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0B598-7C99-714A-B1D4-73EA46B78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59A2-6787-6D41-BE64-EA1CE329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2207-A36B-0D43-82E9-F03F7491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B530-4BB2-FC40-B3BB-08D266B2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1A24A-84D8-1440-90B0-3766BF5FD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5CC72-958C-2644-94BD-D8B1A27C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5AF60-41B3-8648-835D-D4179D12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8465-AA53-0C44-8228-46AE3C5E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7B87-99BC-E14C-AABF-FDAE017A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3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E6B0-408D-5A42-B58B-74BF0586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0EB9-F4DB-A54B-94CF-A848D45B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4C4E-64BE-1B43-A685-BB95CA40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075B-F0A0-1847-A741-7B83345F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3D9B-BCB0-5F46-B88B-EA37C558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8C02-1B73-724A-8EB9-3563B219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A066-A206-E94C-97EF-3A02C7E0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4B53-9A7E-354D-B26D-0EDB27EF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926D-BF25-9243-957F-C93D85B4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CCB-CD7C-2A44-9E1B-F64F83E9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F513-6646-554D-88AF-2DB05387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ACC0-5142-B144-A425-9942B0C8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30D7A-1365-1144-A650-80BC7612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005A-9E46-CB41-AB99-84C7F780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97E28-73E0-6C44-9CCC-A4707742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32E0C-6BD6-064F-B6F3-18BCDDEF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0D11-678B-BA4C-AFE0-016E3CC5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EF149-E0D2-1C46-B498-401F5911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75201-FCDD-2F40-A5B4-D15EF313F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ADCBA-55E8-6245-B9E8-0AF93805B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D7466-BE6A-A041-9687-C73382EA7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28A24-B320-734A-AF0E-FF85483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725C7-570B-BA4C-8690-49A9AF29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B05A6-CE72-3A45-A5C9-70D6BFE7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722A-2061-D947-BD49-9AFACEF4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49A94-4605-394B-838C-F30309FC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A88F0-1F1E-B447-9F78-43A1B7B1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8549A-9D58-3045-948A-B102B1D1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3CC96-E70D-8546-B9FF-931A8869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EF7C4-0244-FB42-AE90-1D834365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2B3A-D96E-E144-AEA1-07FF4DB0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5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DD8-6747-274E-A8A0-B96EE0C0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1735-7E2B-EF4E-8A49-CFFFDE1DA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E9F9-0FC3-0F4C-938F-DE1A0FC1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D39BC-20EB-DE43-98A4-F9E51F9E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980CF-F61F-7848-AA3B-E76E3B68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C8FE1-E86A-CA41-85D5-33273056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182E-2101-1D4D-A252-42D59B3B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EA90A-1382-CC47-80FC-362E31C28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E8A56-CE7F-364E-99D5-0F0CF9EA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4F760-B732-304D-B3AC-5C7AF17F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8684C-4709-A848-ACC8-93DCEEF3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3249A-C24E-374D-9D48-3BE9469F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4A990-22E4-504C-A2A4-3B02DA7F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7565E-5965-5244-8FBF-09AB53BA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C3F0-4093-114D-AFF5-28AE66238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00061-F812-CB4F-A172-62781006A4E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C274-A4C2-DB4B-A2D4-EB5EC1403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5C44-BD9B-104E-90A6-8ACC656D3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4AE4-235E-5641-8C65-0801FB654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slides - 8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D882C-8422-F14F-AA6A-4C68B38D8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Exception Handling: </a:t>
            </a:r>
            <a:r>
              <a:rPr lang="en-IN" sz="2800" dirty="0"/>
              <a:t>Exception handling mechanism, Multiple Catch Blocks, Catch All exceptions, Throw an exception, Exception Specification.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24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C3DC-4EC4-434B-8708-856D3970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1E1-A50E-684E-807C-AF3D0018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Floating point exception (core dumped)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801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8640A8-7FC6-7C42-A7AC-0C7DFA9FC380}"/>
              </a:ext>
            </a:extLst>
          </p:cNvPr>
          <p:cNvSpPr/>
          <p:nvPr/>
        </p:nvSpPr>
        <p:spPr>
          <a:xfrm>
            <a:off x="744279" y="363915"/>
            <a:ext cx="805947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// With try, throw &amp; catch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float division(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int</a:t>
            </a:r>
            <a:r>
              <a:rPr lang="en-US" sz="2800" dirty="0"/>
              <a:t> y) {  </a:t>
            </a:r>
          </a:p>
          <a:p>
            <a:r>
              <a:rPr lang="en-US" sz="2800" dirty="0"/>
              <a:t>   if( y == 0 ) </a:t>
            </a:r>
            <a:r>
              <a:rPr lang="en-US" sz="2800" dirty="0">
                <a:solidFill>
                  <a:srgbClr val="C00000"/>
                </a:solidFill>
              </a:rPr>
              <a:t>throw</a:t>
            </a:r>
            <a:r>
              <a:rPr lang="en-US" sz="2800" dirty="0"/>
              <a:t> “</a:t>
            </a:r>
            <a:r>
              <a:rPr lang="en-US" sz="2800" dirty="0">
                <a:solidFill>
                  <a:srgbClr val="0070C0"/>
                </a:solidFill>
              </a:rPr>
              <a:t>Custom </a:t>
            </a:r>
            <a:r>
              <a:rPr lang="en-US" sz="2800" dirty="0" err="1">
                <a:solidFill>
                  <a:srgbClr val="0070C0"/>
                </a:solidFill>
              </a:rPr>
              <a:t>msg</a:t>
            </a:r>
            <a:r>
              <a:rPr lang="en-US" sz="2800" dirty="0">
                <a:solidFill>
                  <a:srgbClr val="0070C0"/>
                </a:solidFill>
              </a:rPr>
              <a:t> - divide by zero!";  </a:t>
            </a:r>
          </a:p>
          <a:p>
            <a:r>
              <a:rPr lang="en-US" sz="2800" dirty="0"/>
              <a:t>   return (x/y);  </a:t>
            </a:r>
          </a:p>
          <a:p>
            <a:r>
              <a:rPr lang="en-US" sz="2800" dirty="0"/>
              <a:t>}  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main () {  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25,j = 0;  </a:t>
            </a:r>
          </a:p>
          <a:p>
            <a:r>
              <a:rPr lang="en-US" sz="2800" dirty="0"/>
              <a:t>   float k = 0;  </a:t>
            </a:r>
          </a:p>
          <a:p>
            <a:r>
              <a:rPr lang="en-US" sz="2800" dirty="0"/>
              <a:t>   </a:t>
            </a:r>
            <a:r>
              <a:rPr lang="en-US" sz="2800" dirty="0">
                <a:solidFill>
                  <a:srgbClr val="C00000"/>
                </a:solidFill>
              </a:rPr>
              <a:t>try</a:t>
            </a:r>
            <a:r>
              <a:rPr lang="en-US" sz="2800" dirty="0"/>
              <a:t> {  </a:t>
            </a:r>
          </a:p>
          <a:p>
            <a:r>
              <a:rPr lang="en-US" sz="2800" dirty="0"/>
              <a:t>      k = division(</a:t>
            </a:r>
            <a:r>
              <a:rPr lang="en-US" sz="2800" dirty="0" err="1"/>
              <a:t>i</a:t>
            </a:r>
            <a:r>
              <a:rPr lang="en-US" sz="2800" dirty="0"/>
              <a:t>, j); 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 &lt;&lt; k &lt;&lt; </a:t>
            </a:r>
            <a:r>
              <a:rPr lang="en-US" sz="2800" dirty="0" err="1"/>
              <a:t>endl</a:t>
            </a:r>
            <a:r>
              <a:rPr lang="en-US" sz="2800" dirty="0"/>
              <a:t>;  </a:t>
            </a:r>
          </a:p>
          <a:p>
            <a:r>
              <a:rPr lang="en-US" sz="2800" dirty="0"/>
              <a:t>   } </a:t>
            </a:r>
            <a:r>
              <a:rPr lang="en-US" sz="2800" dirty="0">
                <a:solidFill>
                  <a:srgbClr val="C00000"/>
                </a:solidFill>
              </a:rPr>
              <a:t>catch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rgbClr val="0070C0"/>
                </a:solidFill>
              </a:rPr>
              <a:t>const</a:t>
            </a:r>
            <a:r>
              <a:rPr lang="en-US" sz="2800" dirty="0">
                <a:solidFill>
                  <a:srgbClr val="0070C0"/>
                </a:solidFill>
              </a:rPr>
              <a:t> char* e</a:t>
            </a:r>
            <a:r>
              <a:rPr lang="en-US" sz="2800" dirty="0"/>
              <a:t>) { </a:t>
            </a:r>
            <a:r>
              <a:rPr lang="en-US" sz="2800" dirty="0" err="1"/>
              <a:t>cout</a:t>
            </a:r>
            <a:r>
              <a:rPr lang="en-US" sz="2800" dirty="0"/>
              <a:t>&lt;&lt; </a:t>
            </a:r>
            <a:r>
              <a:rPr lang="en-US" sz="2800" dirty="0">
                <a:solidFill>
                  <a:srgbClr val="0070C0"/>
                </a:solidFill>
              </a:rPr>
              <a:t>e</a:t>
            </a:r>
            <a:r>
              <a:rPr lang="en-US" sz="2800" dirty="0"/>
              <a:t> &lt;&lt; </a:t>
            </a:r>
            <a:r>
              <a:rPr lang="en-US" sz="2800" dirty="0" err="1"/>
              <a:t>endl</a:t>
            </a:r>
            <a:r>
              <a:rPr lang="en-US" sz="2800" dirty="0"/>
              <a:t>;}  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56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C2DF-9224-2C4F-97F6-D3EDB2DE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8125-7E39-194D-BD73-F3559C4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Custom </a:t>
            </a:r>
            <a:r>
              <a:rPr lang="en-IN" sz="3600" dirty="0" err="1"/>
              <a:t>msg</a:t>
            </a:r>
            <a:r>
              <a:rPr lang="en-IN" sz="3600" dirty="0"/>
              <a:t> - divide by zero!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363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2AE982-A6CF-4846-BE0B-2F4B38639C76}"/>
              </a:ext>
            </a:extLst>
          </p:cNvPr>
          <p:cNvSpPr/>
          <p:nvPr/>
        </p:nvSpPr>
        <p:spPr>
          <a:xfrm>
            <a:off x="744279" y="404037"/>
            <a:ext cx="839972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// What will be the output?</a:t>
            </a:r>
          </a:p>
          <a:p>
            <a:r>
              <a:rPr lang="en-US" sz="2800" dirty="0"/>
              <a:t>float division(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int</a:t>
            </a:r>
            <a:r>
              <a:rPr lang="en-US" sz="2800" dirty="0"/>
              <a:t> y) {  </a:t>
            </a:r>
          </a:p>
          <a:p>
            <a:r>
              <a:rPr lang="en-US" sz="2800" dirty="0"/>
              <a:t>   if( y == 0 ) </a:t>
            </a:r>
            <a:r>
              <a:rPr lang="en-US" sz="2800" dirty="0">
                <a:solidFill>
                  <a:srgbClr val="C00000"/>
                </a:solidFill>
              </a:rPr>
              <a:t>throw 5;</a:t>
            </a:r>
            <a:r>
              <a:rPr lang="en-US" sz="2800" dirty="0"/>
              <a:t>  </a:t>
            </a:r>
          </a:p>
          <a:p>
            <a:r>
              <a:rPr lang="en-US" sz="2800" dirty="0"/>
              <a:t>   return (x/y);  </a:t>
            </a:r>
          </a:p>
          <a:p>
            <a:r>
              <a:rPr lang="en-US" sz="2800" dirty="0"/>
              <a:t>}  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main () {  </a:t>
            </a:r>
          </a:p>
          <a:p>
            <a:r>
              <a:rPr lang="en-US" sz="2800" dirty="0"/>
              <a:t>   float k = 0;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try {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k = division(25, k);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</a:t>
            </a:r>
            <a:r>
              <a:rPr lang="en-US" sz="2800" dirty="0" err="1">
                <a:solidFill>
                  <a:srgbClr val="0070C0"/>
                </a:solidFill>
              </a:rPr>
              <a:t>cout</a:t>
            </a:r>
            <a:r>
              <a:rPr lang="en-US" sz="2800" dirty="0">
                <a:solidFill>
                  <a:srgbClr val="0070C0"/>
                </a:solidFill>
              </a:rPr>
              <a:t> &lt;&lt; k &lt;&lt; </a:t>
            </a:r>
            <a:r>
              <a:rPr lang="en-US" sz="2800" dirty="0" err="1">
                <a:solidFill>
                  <a:srgbClr val="0070C0"/>
                </a:solidFill>
              </a:rPr>
              <a:t>endl</a:t>
            </a:r>
            <a:r>
              <a:rPr lang="en-US" sz="2800" dirty="0">
                <a:solidFill>
                  <a:srgbClr val="0070C0"/>
                </a:solidFill>
              </a:rPr>
              <a:t>;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}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</a:t>
            </a:r>
            <a:r>
              <a:rPr lang="en-US" sz="2800" dirty="0">
                <a:solidFill>
                  <a:srgbClr val="7030A0"/>
                </a:solidFill>
              </a:rPr>
              <a:t>catch (</a:t>
            </a:r>
            <a:r>
              <a:rPr lang="en-US" sz="2800" dirty="0" err="1">
                <a:solidFill>
                  <a:srgbClr val="7030A0"/>
                </a:solidFill>
              </a:rPr>
              <a:t>const</a:t>
            </a:r>
            <a:r>
              <a:rPr lang="en-US" sz="2800" dirty="0">
                <a:solidFill>
                  <a:srgbClr val="7030A0"/>
                </a:solidFill>
              </a:rPr>
              <a:t> char* e) { </a:t>
            </a:r>
            <a:r>
              <a:rPr lang="en-US" sz="2800" dirty="0" err="1">
                <a:solidFill>
                  <a:srgbClr val="7030A0"/>
                </a:solidFill>
              </a:rPr>
              <a:t>cout</a:t>
            </a:r>
            <a:r>
              <a:rPr lang="en-US" sz="2800" dirty="0">
                <a:solidFill>
                  <a:srgbClr val="7030A0"/>
                </a:solidFill>
              </a:rPr>
              <a:t>&lt;&lt; e &lt;&lt; </a:t>
            </a:r>
            <a:r>
              <a:rPr lang="en-US" sz="2800" dirty="0" err="1">
                <a:solidFill>
                  <a:srgbClr val="7030A0"/>
                </a:solidFill>
              </a:rPr>
              <a:t>endl</a:t>
            </a:r>
            <a:r>
              <a:rPr lang="en-US" sz="2800" dirty="0">
                <a:solidFill>
                  <a:srgbClr val="7030A0"/>
                </a:solidFill>
              </a:rPr>
              <a:t>;} 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   catch(</a:t>
            </a:r>
            <a:r>
              <a:rPr lang="en-US" sz="2800" dirty="0" err="1">
                <a:solidFill>
                  <a:srgbClr val="7030A0"/>
                </a:solidFill>
              </a:rPr>
              <a:t>int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) {</a:t>
            </a:r>
            <a:r>
              <a:rPr lang="en-US" sz="2800" dirty="0" err="1">
                <a:solidFill>
                  <a:srgbClr val="7030A0"/>
                </a:solidFill>
              </a:rPr>
              <a:t>cout</a:t>
            </a:r>
            <a:r>
              <a:rPr lang="en-US" sz="2800" dirty="0">
                <a:solidFill>
                  <a:srgbClr val="7030A0"/>
                </a:solidFill>
              </a:rPr>
              <a:t>&lt;&lt;"caught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= "&lt;&lt;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&lt;&lt;</a:t>
            </a:r>
            <a:r>
              <a:rPr lang="en-US" sz="2800" dirty="0" err="1">
                <a:solidFill>
                  <a:srgbClr val="7030A0"/>
                </a:solidFill>
              </a:rPr>
              <a:t>endl</a:t>
            </a:r>
            <a:r>
              <a:rPr lang="en-US" sz="2800" dirty="0">
                <a:solidFill>
                  <a:srgbClr val="7030A0"/>
                </a:solidFill>
              </a:rPr>
              <a:t>;}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70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335C-6CB7-6644-9052-27CC7B54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7146-6579-2740-AA9D-6390D8DD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caught </a:t>
            </a:r>
            <a:r>
              <a:rPr lang="en-IN" sz="3600" dirty="0" err="1"/>
              <a:t>i</a:t>
            </a:r>
            <a:r>
              <a:rPr lang="en-IN" sz="3600" dirty="0"/>
              <a:t> = 5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296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1C8B-F6BB-BB49-81CD-3F2AA30BCBA7}"/>
              </a:ext>
            </a:extLst>
          </p:cNvPr>
          <p:cNvSpPr/>
          <p:nvPr/>
        </p:nvSpPr>
        <p:spPr>
          <a:xfrm>
            <a:off x="623776" y="5721444"/>
            <a:ext cx="11157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effectLst/>
                <a:latin typeface="Helvetica" pitchFamily="2" charset="0"/>
              </a:rPr>
              <a:t>Catch blocks must be </a:t>
            </a:r>
            <a:r>
              <a:rPr lang="en-IN" sz="2800" b="1" i="1" dirty="0">
                <a:solidFill>
                  <a:srgbClr val="C00000"/>
                </a:solidFill>
                <a:effectLst/>
                <a:latin typeface="Helvetica" pitchFamily="2" charset="0"/>
              </a:rPr>
              <a:t>ordered</a:t>
            </a:r>
            <a:r>
              <a:rPr lang="en-IN" sz="2800" dirty="0">
                <a:effectLst/>
                <a:latin typeface="Helvetica" pitchFamily="2" charset="0"/>
              </a:rPr>
              <a:t> so that most specific exceptions get caught before generic exceptions.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8C4895-33D2-5245-A21A-7EE40AF96DA3}"/>
              </a:ext>
            </a:extLst>
          </p:cNvPr>
          <p:cNvSpPr/>
          <p:nvPr/>
        </p:nvSpPr>
        <p:spPr>
          <a:xfrm>
            <a:off x="1197934" y="1384641"/>
            <a:ext cx="89526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try</a:t>
            </a:r>
            <a:r>
              <a:rPr lang="en-IN" sz="3200" dirty="0"/>
              <a:t> { </a:t>
            </a:r>
          </a:p>
          <a:p>
            <a:r>
              <a:rPr lang="en-IN" sz="3200" dirty="0">
                <a:solidFill>
                  <a:schemeClr val="accent1"/>
                </a:solidFill>
              </a:rPr>
              <a:t>//some code</a:t>
            </a:r>
          </a:p>
          <a:p>
            <a:r>
              <a:rPr lang="en-IN" sz="3200" dirty="0">
                <a:solidFill>
                  <a:srgbClr val="C00000"/>
                </a:solidFill>
              </a:rPr>
              <a:t>throw</a:t>
            </a:r>
            <a:r>
              <a:rPr lang="en-IN" sz="3200" dirty="0"/>
              <a:t> exception; </a:t>
            </a:r>
          </a:p>
          <a:p>
            <a:r>
              <a:rPr lang="en-IN" sz="3200" dirty="0"/>
              <a:t>} </a:t>
            </a:r>
          </a:p>
          <a:p>
            <a:r>
              <a:rPr lang="en-IN" sz="3200" dirty="0">
                <a:solidFill>
                  <a:srgbClr val="C00000"/>
                </a:solidFill>
              </a:rPr>
              <a:t>catch</a:t>
            </a:r>
            <a:r>
              <a:rPr lang="en-IN" sz="3200" dirty="0"/>
              <a:t>(</a:t>
            </a:r>
            <a:r>
              <a:rPr lang="en-IN" sz="3200" i="1" dirty="0"/>
              <a:t>specific</a:t>
            </a:r>
            <a:r>
              <a:rPr lang="en-IN" sz="3200" dirty="0"/>
              <a:t> type exception) {</a:t>
            </a:r>
            <a:r>
              <a:rPr lang="en-IN" sz="3200" dirty="0">
                <a:solidFill>
                  <a:schemeClr val="accent1"/>
                </a:solidFill>
              </a:rPr>
              <a:t>//some code </a:t>
            </a:r>
            <a:r>
              <a:rPr lang="en-IN" sz="3200" dirty="0"/>
              <a:t>}</a:t>
            </a:r>
          </a:p>
          <a:p>
            <a:r>
              <a:rPr lang="en-IN" sz="3200" dirty="0"/>
              <a:t>…</a:t>
            </a:r>
          </a:p>
          <a:p>
            <a:r>
              <a:rPr lang="en-IN" sz="3200" dirty="0">
                <a:solidFill>
                  <a:srgbClr val="C00000"/>
                </a:solidFill>
              </a:rPr>
              <a:t>catch</a:t>
            </a:r>
            <a:r>
              <a:rPr lang="en-IN" sz="3200" dirty="0"/>
              <a:t>(</a:t>
            </a:r>
            <a:r>
              <a:rPr lang="en-IN" sz="3200" i="1" dirty="0"/>
              <a:t>generic</a:t>
            </a:r>
            <a:r>
              <a:rPr lang="en-IN" sz="3200" dirty="0"/>
              <a:t> type exception) { </a:t>
            </a:r>
            <a:r>
              <a:rPr lang="en-IN" sz="3200" dirty="0">
                <a:solidFill>
                  <a:schemeClr val="accent1"/>
                </a:solidFill>
              </a:rPr>
              <a:t>//some code </a:t>
            </a:r>
            <a:r>
              <a:rPr lang="en-IN" sz="3200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09E984-312B-A74F-ADAF-E3B2500C8E5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682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Multiple catch is possible</a:t>
            </a:r>
          </a:p>
        </p:txBody>
      </p:sp>
    </p:spTree>
    <p:extLst>
      <p:ext uri="{BB962C8B-B14F-4D97-AF65-F5344CB8AC3E}">
        <p14:creationId xmlns:p14="http://schemas.microsoft.com/office/powerpoint/2010/main" val="422874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FCFE-50B6-BE44-A226-67D2D84D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242"/>
            <a:ext cx="10515600" cy="5836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C00000"/>
                </a:solidFill>
              </a:rPr>
              <a:t>// </a:t>
            </a:r>
            <a:r>
              <a:rPr lang="en-US" sz="3600" dirty="0">
                <a:solidFill>
                  <a:srgbClr val="C00000"/>
                </a:solidFill>
              </a:rPr>
              <a:t>Catch all exceptions – catch(…)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 { </a:t>
            </a:r>
          </a:p>
          <a:p>
            <a:pPr marL="0" indent="0">
              <a:buNone/>
            </a:pPr>
            <a:r>
              <a:rPr lang="en-IN" sz="3200" dirty="0"/>
              <a:t>    try  { </a:t>
            </a:r>
          </a:p>
          <a:p>
            <a:pPr marL="0" indent="0">
              <a:buNone/>
            </a:pPr>
            <a:r>
              <a:rPr lang="en-IN" sz="3200" dirty="0"/>
              <a:t>       throw 10; </a:t>
            </a:r>
          </a:p>
          <a:p>
            <a:pPr marL="0" indent="0">
              <a:buNone/>
            </a:pPr>
            <a:r>
              <a:rPr lang="en-IN" sz="3200" dirty="0"/>
              <a:t>    } </a:t>
            </a:r>
          </a:p>
          <a:p>
            <a:pPr marL="0" indent="0">
              <a:buNone/>
            </a:pPr>
            <a:r>
              <a:rPr lang="en-IN" sz="3200" dirty="0"/>
              <a:t>    catch (char *e)  { </a:t>
            </a:r>
            <a:r>
              <a:rPr lang="en-IN" sz="3200" dirty="0" err="1"/>
              <a:t>cout</a:t>
            </a:r>
            <a:r>
              <a:rPr lang="en-IN" sz="3200" dirty="0"/>
              <a:t> &lt;&lt; "Caught " &lt;&lt; e; }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    catch (...)  { </a:t>
            </a:r>
            <a:r>
              <a:rPr lang="en-IN" sz="3200" dirty="0" err="1">
                <a:solidFill>
                  <a:srgbClr val="C00000"/>
                </a:solidFill>
              </a:rPr>
              <a:t>cout</a:t>
            </a:r>
            <a:r>
              <a:rPr lang="en-IN" sz="3200" dirty="0">
                <a:solidFill>
                  <a:srgbClr val="C00000"/>
                </a:solidFill>
              </a:rPr>
              <a:t> &lt;&lt; "Default Exception\n"; } </a:t>
            </a:r>
          </a:p>
          <a:p>
            <a:pPr marL="0" indent="0">
              <a:buNone/>
            </a:pPr>
            <a:r>
              <a:rPr lang="en-IN" sz="3200" dirty="0"/>
              <a:t>    return 0; </a:t>
            </a:r>
          </a:p>
          <a:p>
            <a:pPr marL="0" indent="0">
              <a:buNone/>
            </a:pPr>
            <a:r>
              <a:rPr lang="en-IN" sz="3200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437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5739-6F71-664D-AE95-60ED10F6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33D1-56C8-AB48-9542-C38F4A2D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Default Exception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353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02832F-A03E-AD4D-9FB1-EAA5CA8693A6}"/>
              </a:ext>
            </a:extLst>
          </p:cNvPr>
          <p:cNvSpPr/>
          <p:nvPr/>
        </p:nvSpPr>
        <p:spPr>
          <a:xfrm>
            <a:off x="921488" y="678849"/>
            <a:ext cx="1022143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// What will be the output?</a:t>
            </a:r>
          </a:p>
          <a:p>
            <a:endParaRPr lang="en-US" sz="3600" dirty="0"/>
          </a:p>
          <a:p>
            <a:r>
              <a:rPr lang="en-US" sz="3600" dirty="0" err="1"/>
              <a:t>int</a:t>
            </a:r>
            <a:r>
              <a:rPr lang="en-US" sz="3600" dirty="0"/>
              <a:t> main() { </a:t>
            </a:r>
          </a:p>
          <a:p>
            <a:r>
              <a:rPr lang="en-US" sz="3600" dirty="0"/>
              <a:t>    try  { </a:t>
            </a:r>
          </a:p>
          <a:p>
            <a:r>
              <a:rPr lang="en-US" sz="3600" dirty="0"/>
              <a:t>       throw "10"; </a:t>
            </a:r>
          </a:p>
          <a:p>
            <a:r>
              <a:rPr lang="en-US" sz="3600" dirty="0"/>
              <a:t>    } </a:t>
            </a:r>
          </a:p>
          <a:p>
            <a:r>
              <a:rPr lang="en-US" sz="3600" dirty="0"/>
              <a:t>    catch (</a:t>
            </a:r>
            <a:r>
              <a:rPr lang="en-US" sz="3600" dirty="0" err="1"/>
              <a:t>const</a:t>
            </a:r>
            <a:r>
              <a:rPr lang="en-US" sz="3600" dirty="0"/>
              <a:t> char *e)  { </a:t>
            </a:r>
            <a:r>
              <a:rPr lang="en-US" sz="3600" dirty="0" err="1"/>
              <a:t>cout</a:t>
            </a:r>
            <a:r>
              <a:rPr lang="en-US" sz="3600" dirty="0"/>
              <a:t> &lt;&lt; "Caught " &lt;&lt; e; } </a:t>
            </a:r>
          </a:p>
          <a:p>
            <a:r>
              <a:rPr lang="en-US" sz="3600" dirty="0"/>
              <a:t>    catch (...)  { </a:t>
            </a:r>
            <a:r>
              <a:rPr lang="en-US" sz="3600" dirty="0" err="1"/>
              <a:t>cout</a:t>
            </a:r>
            <a:r>
              <a:rPr lang="en-US" sz="3600" dirty="0"/>
              <a:t> &lt;&lt; "Default Exception\n"; }</a:t>
            </a:r>
          </a:p>
          <a:p>
            <a:endParaRPr lang="en-US" sz="3600" dirty="0"/>
          </a:p>
          <a:p>
            <a:r>
              <a:rPr lang="en-US" sz="36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91423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F4A0-BF55-484F-87B5-131D1488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3122-B3FE-9B4B-98A1-472FF28E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Caught 10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06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4016-B405-E947-98F5-B0435D25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Exception handling </a:t>
            </a:r>
            <a:r>
              <a:rPr lang="en-US" dirty="0"/>
              <a:t>definition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E3E3-8CEC-4D47-843E-B93D5CD8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Exception is a r</a:t>
            </a:r>
            <a:r>
              <a:rPr lang="en-IN" sz="3200" dirty="0"/>
              <a:t>un-time error, such as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divide by zero</a:t>
            </a:r>
            <a:r>
              <a:rPr lang="en-IN" sz="3200" dirty="0"/>
              <a:t>, </a:t>
            </a:r>
            <a:r>
              <a:rPr lang="en-IN" sz="3200" dirty="0">
                <a:solidFill>
                  <a:srgbClr val="00B050"/>
                </a:solidFill>
              </a:rPr>
              <a:t>array out of bounds</a:t>
            </a:r>
            <a:r>
              <a:rPr lang="en-IN" sz="3200" dirty="0"/>
              <a:t>, </a:t>
            </a:r>
            <a:r>
              <a:rPr lang="en-IN" sz="3200" dirty="0">
                <a:solidFill>
                  <a:srgbClr val="0070C0"/>
                </a:solidFill>
              </a:rPr>
              <a:t>file not found </a:t>
            </a:r>
            <a:r>
              <a:rPr lang="en-IN" sz="3200" dirty="0"/>
              <a:t>etc. </a:t>
            </a:r>
          </a:p>
          <a:p>
            <a:endParaRPr lang="en-IN" sz="3200" dirty="0"/>
          </a:p>
          <a:p>
            <a:r>
              <a:rPr lang="en-IN" sz="3200" dirty="0">
                <a:solidFill>
                  <a:srgbClr val="FF0000"/>
                </a:solidFill>
              </a:rPr>
              <a:t>It</a:t>
            </a:r>
            <a:r>
              <a:rPr lang="en-IN" sz="3200" dirty="0"/>
              <a:t> helps to continue the normal flow of the application even in the case of runtime errors</a:t>
            </a:r>
          </a:p>
          <a:p>
            <a:endParaRPr lang="en-IN" sz="3200" dirty="0"/>
          </a:p>
          <a:p>
            <a:r>
              <a:rPr lang="en-US" sz="3200" dirty="0">
                <a:solidFill>
                  <a:srgbClr val="FF0000"/>
                </a:solidFill>
              </a:rPr>
              <a:t>It</a:t>
            </a:r>
            <a:r>
              <a:rPr lang="en-US" sz="3200" dirty="0"/>
              <a:t> </a:t>
            </a:r>
            <a:r>
              <a:rPr lang="en-IN" sz="3200" dirty="0"/>
              <a:t>makes the code simpler, cleaner, and less likely to miss errors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3934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9429-33DB-6D4B-A619-2E491A61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70F5-7178-7B48-9E1B-EFE4EB10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 provides a mechanism to ensure that a given function is limited to throw only a </a:t>
            </a:r>
            <a:r>
              <a:rPr lang="en-IN" sz="3200" dirty="0">
                <a:solidFill>
                  <a:srgbClr val="C00000"/>
                </a:solidFill>
              </a:rPr>
              <a:t>specified</a:t>
            </a:r>
            <a:r>
              <a:rPr lang="en-IN" sz="3200" dirty="0"/>
              <a:t> list of exceptions. 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void translate() throw</a:t>
            </a:r>
            <a:r>
              <a:rPr lang="en-IN" sz="3200" dirty="0">
                <a:solidFill>
                  <a:srgbClr val="C00000"/>
                </a:solidFill>
              </a:rPr>
              <a:t>(</a:t>
            </a:r>
            <a:r>
              <a:rPr lang="en-IN" sz="3200" dirty="0" err="1">
                <a:solidFill>
                  <a:srgbClr val="C00000"/>
                </a:solidFill>
              </a:rPr>
              <a:t>unknown_word,bad_grammar</a:t>
            </a:r>
            <a:r>
              <a:rPr lang="en-IN" sz="3200" dirty="0">
                <a:solidFill>
                  <a:srgbClr val="C00000"/>
                </a:solidFill>
              </a:rPr>
              <a:t>) </a:t>
            </a:r>
            <a:r>
              <a:rPr lang="en-IN" sz="3200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/* ... */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}</a:t>
            </a:r>
          </a:p>
          <a:p>
            <a:r>
              <a:rPr lang="en-IN" sz="3200" dirty="0"/>
              <a:t>It will not throw any exception other than </a:t>
            </a:r>
            <a:r>
              <a:rPr lang="en-IN" sz="3200" i="1" dirty="0">
                <a:solidFill>
                  <a:srgbClr val="C00000"/>
                </a:solidFill>
              </a:rPr>
              <a:t>unknown _word </a:t>
            </a:r>
            <a:r>
              <a:rPr lang="en-IN" sz="3200" dirty="0"/>
              <a:t>or </a:t>
            </a:r>
            <a:r>
              <a:rPr lang="en-IN" sz="3200" i="1" dirty="0" err="1">
                <a:solidFill>
                  <a:srgbClr val="C00000"/>
                </a:solidFill>
              </a:rPr>
              <a:t>bad_grammar</a:t>
            </a:r>
            <a:endParaRPr lang="en-IN" sz="3200" dirty="0">
              <a:solidFill>
                <a:srgbClr val="C0000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81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C8705-F403-E447-8ED6-43151FDC5A30}"/>
              </a:ext>
            </a:extLst>
          </p:cNvPr>
          <p:cNvSpPr/>
          <p:nvPr/>
        </p:nvSpPr>
        <p:spPr>
          <a:xfrm>
            <a:off x="680483" y="212651"/>
            <a:ext cx="9548037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class </a:t>
            </a:r>
            <a:r>
              <a:rPr lang="en-US" sz="3000" dirty="0" err="1">
                <a:solidFill>
                  <a:srgbClr val="C00000"/>
                </a:solidFill>
              </a:rPr>
              <a:t>unknown_word</a:t>
            </a:r>
            <a:r>
              <a:rPr lang="en-US" sz="3000" dirty="0">
                <a:solidFill>
                  <a:srgbClr val="C00000"/>
                </a:solidFill>
              </a:rPr>
              <a:t>{};</a:t>
            </a:r>
          </a:p>
          <a:p>
            <a:r>
              <a:rPr lang="en-US" sz="3000" dirty="0">
                <a:solidFill>
                  <a:srgbClr val="0070C0"/>
                </a:solidFill>
              </a:rPr>
              <a:t>class </a:t>
            </a:r>
            <a:r>
              <a:rPr lang="en-US" sz="3000" dirty="0" err="1">
                <a:solidFill>
                  <a:srgbClr val="0070C0"/>
                </a:solidFill>
              </a:rPr>
              <a:t>bad_grammar</a:t>
            </a:r>
            <a:r>
              <a:rPr lang="en-US" sz="3000" dirty="0">
                <a:solidFill>
                  <a:srgbClr val="0070C0"/>
                </a:solidFill>
              </a:rPr>
              <a:t>{};</a:t>
            </a:r>
          </a:p>
          <a:p>
            <a:r>
              <a:rPr lang="en-US" sz="3000" dirty="0"/>
              <a:t>void translate(</a:t>
            </a:r>
            <a:r>
              <a:rPr lang="en-US" sz="3000" dirty="0" err="1"/>
              <a:t>int</a:t>
            </a:r>
            <a:r>
              <a:rPr lang="en-US" sz="3000" dirty="0"/>
              <a:t> a) throw(</a:t>
            </a:r>
            <a:r>
              <a:rPr lang="en-US" sz="3000" dirty="0" err="1">
                <a:solidFill>
                  <a:srgbClr val="C00000"/>
                </a:solidFill>
              </a:rPr>
              <a:t>unknown_word</a:t>
            </a:r>
            <a:r>
              <a:rPr lang="en-US" sz="3000" dirty="0" err="1"/>
              <a:t>,</a:t>
            </a:r>
            <a:r>
              <a:rPr lang="en-US" sz="3000" dirty="0" err="1">
                <a:solidFill>
                  <a:srgbClr val="0070C0"/>
                </a:solidFill>
              </a:rPr>
              <a:t>bad_grammar</a:t>
            </a:r>
            <a:r>
              <a:rPr lang="en-US" sz="3000" dirty="0"/>
              <a:t>) {</a:t>
            </a:r>
          </a:p>
          <a:p>
            <a:r>
              <a:rPr lang="en-US" sz="3000" dirty="0"/>
              <a:t>if (a==0)   throw </a:t>
            </a:r>
            <a:r>
              <a:rPr lang="en-US" sz="3000" dirty="0" err="1">
                <a:solidFill>
                  <a:srgbClr val="C00000"/>
                </a:solidFill>
              </a:rPr>
              <a:t>unknown_word</a:t>
            </a:r>
            <a:r>
              <a:rPr lang="en-US" sz="3000" dirty="0">
                <a:solidFill>
                  <a:srgbClr val="C00000"/>
                </a:solidFill>
              </a:rPr>
              <a:t>();</a:t>
            </a:r>
          </a:p>
          <a:p>
            <a:r>
              <a:rPr lang="en-US" sz="3000" dirty="0"/>
              <a:t>else if(a==1) throw </a:t>
            </a:r>
            <a:r>
              <a:rPr lang="en-US" sz="3000" dirty="0" err="1">
                <a:solidFill>
                  <a:srgbClr val="0070C0"/>
                </a:solidFill>
              </a:rPr>
              <a:t>bad_grammar</a:t>
            </a:r>
            <a:r>
              <a:rPr lang="en-US" sz="3000" dirty="0">
                <a:solidFill>
                  <a:srgbClr val="0070C0"/>
                </a:solidFill>
              </a:rPr>
              <a:t>();</a:t>
            </a:r>
          </a:p>
          <a:p>
            <a:r>
              <a:rPr lang="en-US" sz="3000" dirty="0"/>
              <a:t>else throw 10;</a:t>
            </a:r>
          </a:p>
          <a:p>
            <a:r>
              <a:rPr lang="en-US" sz="3000" dirty="0"/>
              <a:t>}</a:t>
            </a:r>
          </a:p>
          <a:p>
            <a:r>
              <a:rPr lang="en-US" sz="3000" dirty="0" err="1"/>
              <a:t>int</a:t>
            </a:r>
            <a:r>
              <a:rPr lang="en-US" sz="3000" dirty="0"/>
              <a:t> main(){</a:t>
            </a:r>
          </a:p>
          <a:p>
            <a:r>
              <a:rPr lang="en-US" sz="3000" dirty="0"/>
              <a:t>try{ translate(22);}</a:t>
            </a:r>
          </a:p>
          <a:p>
            <a:r>
              <a:rPr lang="en-US" sz="3000" dirty="0"/>
              <a:t> catch(</a:t>
            </a:r>
            <a:r>
              <a:rPr lang="en-US" sz="3000" dirty="0" err="1">
                <a:solidFill>
                  <a:srgbClr val="C00000"/>
                </a:solidFill>
              </a:rPr>
              <a:t>unknown_word</a:t>
            </a:r>
            <a:r>
              <a:rPr lang="en-US" sz="3000" dirty="0">
                <a:solidFill>
                  <a:srgbClr val="C00000"/>
                </a:solidFill>
              </a:rPr>
              <a:t> u</a:t>
            </a:r>
            <a:r>
              <a:rPr lang="en-US" sz="3000" dirty="0"/>
              <a:t>){</a:t>
            </a:r>
            <a:r>
              <a:rPr lang="en-US" sz="3000" dirty="0" err="1"/>
              <a:t>cout</a:t>
            </a:r>
            <a:r>
              <a:rPr lang="en-US" sz="3000" dirty="0"/>
              <a:t>&lt;&lt;" </a:t>
            </a:r>
            <a:r>
              <a:rPr lang="en-US" sz="3000" dirty="0">
                <a:solidFill>
                  <a:srgbClr val="C00000"/>
                </a:solidFill>
              </a:rPr>
              <a:t>unknown word"</a:t>
            </a:r>
            <a:r>
              <a:rPr lang="en-US" sz="3000" dirty="0"/>
              <a:t>;}</a:t>
            </a:r>
          </a:p>
          <a:p>
            <a:r>
              <a:rPr lang="en-US" sz="3000" dirty="0"/>
              <a:t> catch(</a:t>
            </a:r>
            <a:r>
              <a:rPr lang="en-US" sz="3000" dirty="0" err="1">
                <a:solidFill>
                  <a:srgbClr val="0070C0"/>
                </a:solidFill>
              </a:rPr>
              <a:t>bad_grammar</a:t>
            </a:r>
            <a:r>
              <a:rPr lang="en-US" sz="3000" dirty="0">
                <a:solidFill>
                  <a:srgbClr val="0070C0"/>
                </a:solidFill>
              </a:rPr>
              <a:t> g</a:t>
            </a:r>
            <a:r>
              <a:rPr lang="en-US" sz="3000" dirty="0"/>
              <a:t>){</a:t>
            </a:r>
            <a:r>
              <a:rPr lang="en-US" sz="3000" dirty="0" err="1"/>
              <a:t>cout</a:t>
            </a:r>
            <a:r>
              <a:rPr lang="en-US" sz="3000" dirty="0"/>
              <a:t>&lt;&lt;" </a:t>
            </a:r>
            <a:r>
              <a:rPr lang="en-US" sz="3000" dirty="0">
                <a:solidFill>
                  <a:srgbClr val="0070C0"/>
                </a:solidFill>
              </a:rPr>
              <a:t>bad grammar</a:t>
            </a:r>
            <a:r>
              <a:rPr lang="en-US" sz="3000" dirty="0"/>
              <a:t>";}</a:t>
            </a:r>
          </a:p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 catch(...) {</a:t>
            </a:r>
            <a:r>
              <a:rPr lang="en-US" sz="3000" dirty="0" err="1">
                <a:solidFill>
                  <a:schemeClr val="accent6">
                    <a:lumMod val="50000"/>
                  </a:schemeClr>
                </a:solidFill>
              </a:rPr>
              <a:t>cout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&lt;&lt;"Default catch";}  </a:t>
            </a:r>
          </a:p>
          <a:p>
            <a:r>
              <a:rPr lang="en-US" sz="30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C180C-AB42-FB4F-BAD8-F5DC498A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924" y="380778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69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F497-A48B-0C42-A620-CBA778F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7D1D-47AF-014A-A00E-165CCFB4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terminate called after throwing an instance of '</a:t>
            </a:r>
            <a:r>
              <a:rPr lang="en-IN" sz="3200" dirty="0" err="1"/>
              <a:t>int</a:t>
            </a:r>
            <a:r>
              <a:rPr lang="en-IN" sz="3200" dirty="0"/>
              <a:t>'                                          </a:t>
            </a:r>
          </a:p>
          <a:p>
            <a:pPr marL="0" indent="0">
              <a:buNone/>
            </a:pPr>
            <a:r>
              <a:rPr lang="en-IN" sz="3200" dirty="0"/>
              <a:t>Aborted (core dumped)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012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EBB5-427A-7B4C-8487-D582D0B9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8" y="1743901"/>
            <a:ext cx="10515600" cy="2491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Only using </a:t>
            </a:r>
            <a:r>
              <a:rPr lang="en-IN" sz="3200" i="1" dirty="0" err="1">
                <a:solidFill>
                  <a:srgbClr val="C00000"/>
                </a:solidFill>
              </a:rPr>
              <a:t>errno</a:t>
            </a:r>
            <a:r>
              <a:rPr lang="en-IN" sz="3200" dirty="0"/>
              <a:t> &amp; </a:t>
            </a:r>
            <a:r>
              <a:rPr lang="en-IN" sz="3200" i="1" dirty="0">
                <a:solidFill>
                  <a:srgbClr val="C00000"/>
                </a:solidFill>
              </a:rPr>
              <a:t>if</a:t>
            </a:r>
            <a:r>
              <a:rPr lang="en-IN" sz="3200" dirty="0"/>
              <a:t>-statements can make the error handling intertwine with normal code to result a spaghetti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BF6A3-8BF9-1340-8B36-93B48BBB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25" y="2989498"/>
            <a:ext cx="6211303" cy="3600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F27EC2-4452-594F-85E3-4E32BA00D9D9}"/>
              </a:ext>
            </a:extLst>
          </p:cNvPr>
          <p:cNvSpPr/>
          <p:nvPr/>
        </p:nvSpPr>
        <p:spPr>
          <a:xfrm>
            <a:off x="623628" y="604284"/>
            <a:ext cx="85416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i="1" dirty="0">
                <a:solidFill>
                  <a:srgbClr val="0070C0"/>
                </a:solidFill>
              </a:rPr>
              <a:t>if-else</a:t>
            </a:r>
            <a:r>
              <a:rPr lang="en-IN" sz="4400" dirty="0">
                <a:solidFill>
                  <a:srgbClr val="0070C0"/>
                </a:solidFill>
              </a:rPr>
              <a:t> </a:t>
            </a:r>
            <a:r>
              <a:rPr lang="en-IN" sz="4400" dirty="0">
                <a:solidFill>
                  <a:srgbClr val="FF0000"/>
                </a:solidFill>
              </a:rPr>
              <a:t>vs.</a:t>
            </a:r>
            <a:r>
              <a:rPr lang="en-IN" sz="4400" dirty="0">
                <a:solidFill>
                  <a:srgbClr val="0070C0"/>
                </a:solidFill>
              </a:rPr>
              <a:t>  exception handling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0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C9009-789F-BF4C-8002-AD49F5A7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456"/>
          </a:xfrm>
        </p:spPr>
        <p:txBody>
          <a:bodyPr/>
          <a:lstStyle/>
          <a:p>
            <a:r>
              <a:rPr lang="en-US" i="1" dirty="0"/>
              <a:t>Try-catch</a:t>
            </a:r>
            <a:r>
              <a:rPr lang="en-US" dirty="0"/>
              <a:t> organizes the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C9D5F1-C435-3A46-95E9-22F3AB48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582"/>
            <a:ext cx="10515600" cy="5007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try{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fun1();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fun2();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fun3();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} catch(error){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// … do something if error happens in any of the functions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// if any of the fun() is a constructor then you have to use </a:t>
            </a:r>
            <a:r>
              <a:rPr lang="en-US" i="1" dirty="0"/>
              <a:t>if-else</a:t>
            </a:r>
            <a:r>
              <a:rPr lang="en-US" dirty="0"/>
              <a:t> in the constructor to handle the error since it cannot return anything, which is not neat practice. </a:t>
            </a:r>
          </a:p>
        </p:txBody>
      </p:sp>
    </p:spTree>
    <p:extLst>
      <p:ext uri="{BB962C8B-B14F-4D97-AF65-F5344CB8AC3E}">
        <p14:creationId xmlns:p14="http://schemas.microsoft.com/office/powerpoint/2010/main" val="399724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DFBB-00D6-2545-898F-D8D57A47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Exception thrown and caught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BFE7-6C2B-8142-BB16-BD9545CB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/>
              <a:t>Exception is thrown at </a:t>
            </a:r>
            <a:r>
              <a:rPr lang="en-IN" sz="3200" dirty="0">
                <a:solidFill>
                  <a:srgbClr val="C00000"/>
                </a:solidFill>
              </a:rPr>
              <a:t>runtime</a:t>
            </a:r>
            <a:r>
              <a:rPr lang="en-IN" sz="3200" dirty="0"/>
              <a:t>. </a:t>
            </a:r>
          </a:p>
          <a:p>
            <a:r>
              <a:rPr lang="en-IN" sz="3200" dirty="0"/>
              <a:t>If an exception is not handled (caught), it prints exception message and </a:t>
            </a:r>
            <a:r>
              <a:rPr lang="en-IN" sz="3200" dirty="0">
                <a:solidFill>
                  <a:srgbClr val="C00000"/>
                </a:solidFill>
              </a:rPr>
              <a:t>terminates</a:t>
            </a:r>
            <a:r>
              <a:rPr lang="en-IN" sz="3200" dirty="0"/>
              <a:t> the program.</a:t>
            </a:r>
          </a:p>
          <a:p>
            <a:r>
              <a:rPr lang="en-IN" sz="3200" dirty="0"/>
              <a:t>Programmer’s job is to handle possible exceptions using </a:t>
            </a:r>
            <a:r>
              <a:rPr lang="en-IN" sz="3200" i="1" dirty="0">
                <a:solidFill>
                  <a:srgbClr val="C00000"/>
                </a:solidFill>
              </a:rPr>
              <a:t>try</a:t>
            </a:r>
            <a:r>
              <a:rPr lang="en-IN" sz="3200" dirty="0"/>
              <a:t>, </a:t>
            </a:r>
            <a:r>
              <a:rPr lang="en-IN" sz="3200" i="1" dirty="0">
                <a:solidFill>
                  <a:srgbClr val="C00000"/>
                </a:solidFill>
              </a:rPr>
              <a:t>throw</a:t>
            </a:r>
            <a:r>
              <a:rPr lang="en-IN" sz="3200" dirty="0"/>
              <a:t> and </a:t>
            </a:r>
            <a:r>
              <a:rPr lang="en-IN" sz="3200" i="1" dirty="0">
                <a:solidFill>
                  <a:srgbClr val="C00000"/>
                </a:solidFill>
              </a:rPr>
              <a:t>catch</a:t>
            </a:r>
            <a:r>
              <a:rPr lang="en-IN" sz="3200" dirty="0"/>
              <a:t> to avoid abnormal program termination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40978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A3137F-DA68-FF46-8FA3-5FE97B5D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6" y="765543"/>
            <a:ext cx="11421428" cy="53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5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4E7B-ACA6-5E40-B6D6-759CA112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11E2-4C4C-364C-850D-52ED03CB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try</a:t>
            </a:r>
            <a:r>
              <a:rPr lang="en-IN" sz="3200" dirty="0"/>
              <a:t> { 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</a:rPr>
              <a:t>//some code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throw</a:t>
            </a:r>
            <a:r>
              <a:rPr lang="en-IN" sz="3200" dirty="0"/>
              <a:t> exception; </a:t>
            </a:r>
          </a:p>
          <a:p>
            <a:pPr marL="0" indent="0">
              <a:buNone/>
            </a:pPr>
            <a:r>
              <a:rPr lang="en-IN" sz="3200" dirty="0"/>
              <a:t>}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catch</a:t>
            </a:r>
            <a:r>
              <a:rPr lang="en-IN" sz="3200" dirty="0"/>
              <a:t>(type </a:t>
            </a:r>
            <a:r>
              <a:rPr lang="en-IN" sz="3200" dirty="0" err="1"/>
              <a:t>arg</a:t>
            </a:r>
            <a:r>
              <a:rPr lang="en-IN" sz="3200" dirty="0"/>
              <a:t>) {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</a:rPr>
              <a:t> //some code </a:t>
            </a:r>
          </a:p>
          <a:p>
            <a:pPr marL="0" indent="0">
              <a:buNone/>
            </a:pPr>
            <a:r>
              <a:rPr lang="en-IN" sz="3200" dirty="0"/>
              <a:t>}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388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A498A-B8B1-FC4F-B5B6-5396F2E5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72333" cy="421049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175CBC0-B92B-2B47-A906-CF3C65DEE1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Exception handling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3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8E41-912B-C348-9D9E-8DBDE699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86"/>
            <a:ext cx="10515600" cy="6464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C00000"/>
                </a:solidFill>
              </a:rPr>
              <a:t>// Without exception handling</a:t>
            </a:r>
          </a:p>
          <a:p>
            <a:pPr marL="0" indent="0">
              <a:buNone/>
            </a:pPr>
            <a:endParaRPr lang="en-IN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float division(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x, 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y){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return (x/y);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main(){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</a:t>
            </a:r>
            <a:r>
              <a:rPr lang="en-IN" sz="3200" dirty="0" err="1"/>
              <a:t>i</a:t>
            </a:r>
            <a:r>
              <a:rPr lang="en-IN" sz="3200" dirty="0"/>
              <a:t>=50, j=0;</a:t>
            </a:r>
          </a:p>
          <a:p>
            <a:pPr marL="0" indent="0">
              <a:buNone/>
            </a:pPr>
            <a:r>
              <a:rPr lang="en-IN" sz="3200" dirty="0"/>
              <a:t>float k=0;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k=division(</a:t>
            </a:r>
            <a:r>
              <a:rPr lang="en-IN" sz="3200" dirty="0" err="1">
                <a:solidFill>
                  <a:srgbClr val="0070C0"/>
                </a:solidFill>
              </a:rPr>
              <a:t>i,j</a:t>
            </a:r>
            <a:r>
              <a:rPr lang="en-IN" sz="3200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3200" dirty="0" err="1"/>
              <a:t>cout</a:t>
            </a:r>
            <a:r>
              <a:rPr lang="en-IN" sz="3200" dirty="0"/>
              <a:t>&lt;&lt;k&lt;&lt;</a:t>
            </a:r>
            <a:r>
              <a:rPr lang="en-IN" sz="3200" dirty="0" err="1"/>
              <a:t>endl</a:t>
            </a:r>
            <a:r>
              <a:rPr lang="en-IN" sz="3200" dirty="0"/>
              <a:t>;     </a:t>
            </a:r>
          </a:p>
          <a:p>
            <a:pPr marL="0" indent="0">
              <a:buNone/>
            </a:pPr>
            <a:r>
              <a:rPr lang="en-IN" sz="3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8159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922</Words>
  <Application>Microsoft Macintosh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Office Theme</vt:lpstr>
      <vt:lpstr>C++ slides - 8</vt:lpstr>
      <vt:lpstr>Exception handling definition &amp; motivation</vt:lpstr>
      <vt:lpstr>PowerPoint Presentation</vt:lpstr>
      <vt:lpstr>Try-catch organizes the code</vt:lpstr>
      <vt:lpstr>Exception thrown and caught</vt:lpstr>
      <vt:lpstr>PowerPoint Presentation</vt:lpstr>
      <vt:lpstr>Syntax of exception handling</vt:lpstr>
      <vt:lpstr>PowerPoint Presentation</vt:lpstr>
      <vt:lpstr>PowerPoint Presentation</vt:lpstr>
      <vt:lpstr>Output</vt:lpstr>
      <vt:lpstr>PowerPoint Presentation</vt:lpstr>
      <vt:lpstr>Output</vt:lpstr>
      <vt:lpstr>PowerPoint Presentation</vt:lpstr>
      <vt:lpstr>Output</vt:lpstr>
      <vt:lpstr>PowerPoint Presentation</vt:lpstr>
      <vt:lpstr>PowerPoint Presentation</vt:lpstr>
      <vt:lpstr>Output</vt:lpstr>
      <vt:lpstr>PowerPoint Presentation</vt:lpstr>
      <vt:lpstr>Output</vt:lpstr>
      <vt:lpstr>Exception Specification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slides - 8</dc:title>
  <dc:creator>husanbir husanbir</dc:creator>
  <cp:lastModifiedBy>husanbir husanbir</cp:lastModifiedBy>
  <cp:revision>64</cp:revision>
  <dcterms:created xsi:type="dcterms:W3CDTF">2020-03-26T06:37:44Z</dcterms:created>
  <dcterms:modified xsi:type="dcterms:W3CDTF">2020-04-24T06:10:50Z</dcterms:modified>
</cp:coreProperties>
</file>