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7" r:id="rId12"/>
    <p:sldId id="266" r:id="rId13"/>
    <p:sldId id="273" r:id="rId14"/>
    <p:sldId id="267" r:id="rId15"/>
    <p:sldId id="268" r:id="rId16"/>
    <p:sldId id="270" r:id="rId17"/>
    <p:sldId id="274" r:id="rId18"/>
    <p:sldId id="275" r:id="rId19"/>
    <p:sldId id="276"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67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629EEBF-1FEF-4837-8CCD-CA9F5836FFC3}" type="datetimeFigureOut">
              <a:rPr lang="en-IN" smtClean="0"/>
              <a:t>24-01-2020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5F43FB-8EE9-4429-9EC0-D94DD342B5C3}" type="slidenum">
              <a:rPr lang="en-IN" smtClean="0"/>
              <a:t>‹#›</a:t>
            </a:fld>
            <a:endParaRPr lang="en-IN"/>
          </a:p>
        </p:txBody>
      </p:sp>
    </p:spTree>
    <p:extLst>
      <p:ext uri="{BB962C8B-B14F-4D97-AF65-F5344CB8AC3E}">
        <p14:creationId xmlns:p14="http://schemas.microsoft.com/office/powerpoint/2010/main" val="20118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29EEBF-1FEF-4837-8CCD-CA9F5836FFC3}" type="datetimeFigureOut">
              <a:rPr lang="en-IN" smtClean="0"/>
              <a:t>24-01-2020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5F43FB-8EE9-4429-9EC0-D94DD342B5C3}" type="slidenum">
              <a:rPr lang="en-IN" smtClean="0"/>
              <a:t>‹#›</a:t>
            </a:fld>
            <a:endParaRPr lang="en-IN"/>
          </a:p>
        </p:txBody>
      </p:sp>
    </p:spTree>
    <p:extLst>
      <p:ext uri="{BB962C8B-B14F-4D97-AF65-F5344CB8AC3E}">
        <p14:creationId xmlns:p14="http://schemas.microsoft.com/office/powerpoint/2010/main" val="236728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29EEBF-1FEF-4837-8CCD-CA9F5836FFC3}" type="datetimeFigureOut">
              <a:rPr lang="en-IN" smtClean="0"/>
              <a:t>24-01-2020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5F43FB-8EE9-4429-9EC0-D94DD342B5C3}" type="slidenum">
              <a:rPr lang="en-IN" smtClean="0"/>
              <a:t>‹#›</a:t>
            </a:fld>
            <a:endParaRPr lang="en-IN"/>
          </a:p>
        </p:txBody>
      </p:sp>
    </p:spTree>
    <p:extLst>
      <p:ext uri="{BB962C8B-B14F-4D97-AF65-F5344CB8AC3E}">
        <p14:creationId xmlns:p14="http://schemas.microsoft.com/office/powerpoint/2010/main" val="197566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29EEBF-1FEF-4837-8CCD-CA9F5836FFC3}" type="datetimeFigureOut">
              <a:rPr lang="en-IN" smtClean="0"/>
              <a:t>24-01-2020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5F43FB-8EE9-4429-9EC0-D94DD342B5C3}" type="slidenum">
              <a:rPr lang="en-IN" smtClean="0"/>
              <a:t>‹#›</a:t>
            </a:fld>
            <a:endParaRPr lang="en-IN"/>
          </a:p>
        </p:txBody>
      </p:sp>
    </p:spTree>
    <p:extLst>
      <p:ext uri="{BB962C8B-B14F-4D97-AF65-F5344CB8AC3E}">
        <p14:creationId xmlns:p14="http://schemas.microsoft.com/office/powerpoint/2010/main" val="265407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29EEBF-1FEF-4837-8CCD-CA9F5836FFC3}" type="datetimeFigureOut">
              <a:rPr lang="en-IN" smtClean="0"/>
              <a:t>24-01-2020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5F43FB-8EE9-4429-9EC0-D94DD342B5C3}" type="slidenum">
              <a:rPr lang="en-IN" smtClean="0"/>
              <a:t>‹#›</a:t>
            </a:fld>
            <a:endParaRPr lang="en-IN"/>
          </a:p>
        </p:txBody>
      </p:sp>
    </p:spTree>
    <p:extLst>
      <p:ext uri="{BB962C8B-B14F-4D97-AF65-F5344CB8AC3E}">
        <p14:creationId xmlns:p14="http://schemas.microsoft.com/office/powerpoint/2010/main" val="380737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629EEBF-1FEF-4837-8CCD-CA9F5836FFC3}" type="datetimeFigureOut">
              <a:rPr lang="en-IN" smtClean="0"/>
              <a:t>24-01-2020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5F43FB-8EE9-4429-9EC0-D94DD342B5C3}" type="slidenum">
              <a:rPr lang="en-IN" smtClean="0"/>
              <a:t>‹#›</a:t>
            </a:fld>
            <a:endParaRPr lang="en-IN"/>
          </a:p>
        </p:txBody>
      </p:sp>
    </p:spTree>
    <p:extLst>
      <p:ext uri="{BB962C8B-B14F-4D97-AF65-F5344CB8AC3E}">
        <p14:creationId xmlns:p14="http://schemas.microsoft.com/office/powerpoint/2010/main" val="10270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629EEBF-1FEF-4837-8CCD-CA9F5836FFC3}" type="datetimeFigureOut">
              <a:rPr lang="en-IN" smtClean="0"/>
              <a:t>24-01-2020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5F43FB-8EE9-4429-9EC0-D94DD342B5C3}" type="slidenum">
              <a:rPr lang="en-IN" smtClean="0"/>
              <a:t>‹#›</a:t>
            </a:fld>
            <a:endParaRPr lang="en-IN"/>
          </a:p>
        </p:txBody>
      </p:sp>
    </p:spTree>
    <p:extLst>
      <p:ext uri="{BB962C8B-B14F-4D97-AF65-F5344CB8AC3E}">
        <p14:creationId xmlns:p14="http://schemas.microsoft.com/office/powerpoint/2010/main" val="257092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629EEBF-1FEF-4837-8CCD-CA9F5836FFC3}" type="datetimeFigureOut">
              <a:rPr lang="en-IN" smtClean="0"/>
              <a:t>24-01-2020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5F43FB-8EE9-4429-9EC0-D94DD342B5C3}" type="slidenum">
              <a:rPr lang="en-IN" smtClean="0"/>
              <a:t>‹#›</a:t>
            </a:fld>
            <a:endParaRPr lang="en-IN"/>
          </a:p>
        </p:txBody>
      </p:sp>
    </p:spTree>
    <p:extLst>
      <p:ext uri="{BB962C8B-B14F-4D97-AF65-F5344CB8AC3E}">
        <p14:creationId xmlns:p14="http://schemas.microsoft.com/office/powerpoint/2010/main" val="418155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9EEBF-1FEF-4837-8CCD-CA9F5836FFC3}" type="datetimeFigureOut">
              <a:rPr lang="en-IN" smtClean="0"/>
              <a:t>24-01-2020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5F43FB-8EE9-4429-9EC0-D94DD342B5C3}" type="slidenum">
              <a:rPr lang="en-IN" smtClean="0"/>
              <a:t>‹#›</a:t>
            </a:fld>
            <a:endParaRPr lang="en-IN"/>
          </a:p>
        </p:txBody>
      </p:sp>
    </p:spTree>
    <p:extLst>
      <p:ext uri="{BB962C8B-B14F-4D97-AF65-F5344CB8AC3E}">
        <p14:creationId xmlns:p14="http://schemas.microsoft.com/office/powerpoint/2010/main" val="33529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29EEBF-1FEF-4837-8CCD-CA9F5836FFC3}" type="datetimeFigureOut">
              <a:rPr lang="en-IN" smtClean="0"/>
              <a:t>24-01-2020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5F43FB-8EE9-4429-9EC0-D94DD342B5C3}" type="slidenum">
              <a:rPr lang="en-IN" smtClean="0"/>
              <a:t>‹#›</a:t>
            </a:fld>
            <a:endParaRPr lang="en-IN"/>
          </a:p>
        </p:txBody>
      </p:sp>
    </p:spTree>
    <p:extLst>
      <p:ext uri="{BB962C8B-B14F-4D97-AF65-F5344CB8AC3E}">
        <p14:creationId xmlns:p14="http://schemas.microsoft.com/office/powerpoint/2010/main" val="315407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29EEBF-1FEF-4837-8CCD-CA9F5836FFC3}" type="datetimeFigureOut">
              <a:rPr lang="en-IN" smtClean="0"/>
              <a:t>24-01-2020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5F43FB-8EE9-4429-9EC0-D94DD342B5C3}" type="slidenum">
              <a:rPr lang="en-IN" smtClean="0"/>
              <a:t>‹#›</a:t>
            </a:fld>
            <a:endParaRPr lang="en-IN"/>
          </a:p>
        </p:txBody>
      </p:sp>
    </p:spTree>
    <p:extLst>
      <p:ext uri="{BB962C8B-B14F-4D97-AF65-F5344CB8AC3E}">
        <p14:creationId xmlns:p14="http://schemas.microsoft.com/office/powerpoint/2010/main" val="662413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9EEBF-1FEF-4837-8CCD-CA9F5836FFC3}" type="datetimeFigureOut">
              <a:rPr lang="en-IN" smtClean="0"/>
              <a:t>24-01-2020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F43FB-8EE9-4429-9EC0-D94DD342B5C3}" type="slidenum">
              <a:rPr lang="en-IN" smtClean="0"/>
              <a:t>‹#›</a:t>
            </a:fld>
            <a:endParaRPr lang="en-IN"/>
          </a:p>
        </p:txBody>
      </p:sp>
    </p:spTree>
    <p:extLst>
      <p:ext uri="{BB962C8B-B14F-4D97-AF65-F5344CB8AC3E}">
        <p14:creationId xmlns:p14="http://schemas.microsoft.com/office/powerpoint/2010/main" val="796966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Slide Set 2</a:t>
            </a:r>
            <a:endParaRPr lang="en-IN" dirty="0"/>
          </a:p>
        </p:txBody>
      </p:sp>
      <p:sp>
        <p:nvSpPr>
          <p:cNvPr id="3" name="Subtitle 2"/>
          <p:cNvSpPr>
            <a:spLocks noGrp="1"/>
          </p:cNvSpPr>
          <p:nvPr>
            <p:ph type="subTitle" idx="1"/>
          </p:nvPr>
        </p:nvSpPr>
        <p:spPr/>
        <p:txBody>
          <a:bodyPr>
            <a:normAutofit lnSpcReduction="10000"/>
          </a:bodyPr>
          <a:lstStyle/>
          <a:p>
            <a:r>
              <a:rPr lang="en-US" b="1" dirty="0"/>
              <a:t>Constructor and Destructor</a:t>
            </a:r>
            <a:r>
              <a:rPr lang="en-US" dirty="0"/>
              <a:t>: Constructors, Parameterized Constructors, Constructor Overloading, Constructors in array of objects, Constructors with default arguments, Dynamic Initialization, Pointer to objects, this pointer, Dynamic memory allocation, Array of pointer to objects, Copy Constructor, Static objects, Friend function, and Friend classes.</a:t>
            </a:r>
            <a:endParaRPr lang="en-IN" dirty="0"/>
          </a:p>
        </p:txBody>
      </p:sp>
    </p:spTree>
    <p:extLst>
      <p:ext uri="{BB962C8B-B14F-4D97-AF65-F5344CB8AC3E}">
        <p14:creationId xmlns:p14="http://schemas.microsoft.com/office/powerpoint/2010/main" val="1779093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a:t>
            </a:r>
            <a:r>
              <a:rPr lang="en-US" i="1" dirty="0" smtClean="0"/>
              <a:t>his</a:t>
            </a:r>
            <a:r>
              <a:rPr lang="en-US" dirty="0" smtClean="0"/>
              <a:t> pointer is the address to current object</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class Test { </a:t>
            </a:r>
          </a:p>
          <a:p>
            <a:pPr marL="0" indent="0">
              <a:buNone/>
            </a:pPr>
            <a:r>
              <a:rPr lang="en-IN" dirty="0" err="1"/>
              <a:t>int</a:t>
            </a:r>
            <a:r>
              <a:rPr lang="en-IN" dirty="0"/>
              <a:t> x; </a:t>
            </a:r>
          </a:p>
          <a:p>
            <a:pPr marL="0" indent="0">
              <a:buNone/>
            </a:pPr>
            <a:r>
              <a:rPr lang="en-IN" dirty="0"/>
              <a:t>public: Test(</a:t>
            </a:r>
            <a:r>
              <a:rPr lang="en-IN" dirty="0" err="1"/>
              <a:t>int</a:t>
            </a:r>
            <a:r>
              <a:rPr lang="en-IN" dirty="0"/>
              <a:t> x) { </a:t>
            </a:r>
            <a:r>
              <a:rPr lang="en-IN" dirty="0">
                <a:solidFill>
                  <a:srgbClr val="C00000"/>
                </a:solidFill>
              </a:rPr>
              <a:t>this-&gt;x = x; </a:t>
            </a:r>
            <a:r>
              <a:rPr lang="en-IN" dirty="0"/>
              <a:t>} </a:t>
            </a:r>
          </a:p>
          <a:p>
            <a:pPr marL="0" indent="0">
              <a:buNone/>
            </a:pPr>
            <a:r>
              <a:rPr lang="en-IN" dirty="0"/>
              <a:t>void show(){ </a:t>
            </a:r>
            <a:r>
              <a:rPr lang="en-IN" dirty="0" err="1"/>
              <a:t>cout</a:t>
            </a:r>
            <a:r>
              <a:rPr lang="en-IN" dirty="0"/>
              <a:t> &lt;&lt; "x = " &lt;&lt; x &lt;&lt; </a:t>
            </a:r>
            <a:r>
              <a:rPr lang="en-IN" dirty="0" err="1"/>
              <a:t>endl</a:t>
            </a:r>
            <a:r>
              <a:rPr lang="en-IN" dirty="0"/>
              <a:t>; } </a:t>
            </a:r>
          </a:p>
          <a:p>
            <a:pPr marL="0" indent="0">
              <a:buNone/>
            </a:pPr>
            <a:r>
              <a:rPr lang="en-IN" dirty="0"/>
              <a:t>}; </a:t>
            </a:r>
          </a:p>
          <a:p>
            <a:pPr marL="0" indent="0">
              <a:buNone/>
            </a:pPr>
            <a:r>
              <a:rPr lang="en-IN" dirty="0" err="1"/>
              <a:t>int</a:t>
            </a:r>
            <a:r>
              <a:rPr lang="en-IN" dirty="0"/>
              <a:t> main() { </a:t>
            </a:r>
          </a:p>
          <a:p>
            <a:pPr marL="0" indent="0">
              <a:buNone/>
            </a:pPr>
            <a:r>
              <a:rPr lang="en-IN" dirty="0"/>
              <a:t>Test </a:t>
            </a:r>
            <a:r>
              <a:rPr lang="en-IN" dirty="0" err="1"/>
              <a:t>obj</a:t>
            </a:r>
            <a:r>
              <a:rPr lang="en-IN" dirty="0"/>
              <a:t>(20); </a:t>
            </a:r>
          </a:p>
          <a:p>
            <a:pPr marL="0" indent="0">
              <a:buNone/>
            </a:pPr>
            <a:r>
              <a:rPr lang="en-IN" dirty="0" err="1"/>
              <a:t>obj.show</a:t>
            </a:r>
            <a:r>
              <a:rPr lang="en-IN" dirty="0"/>
              <a:t>(); </a:t>
            </a:r>
          </a:p>
          <a:p>
            <a:pPr marL="0" indent="0">
              <a:buNone/>
            </a:pPr>
            <a:r>
              <a:rPr lang="en-IN" dirty="0"/>
              <a:t>}</a:t>
            </a:r>
          </a:p>
        </p:txBody>
      </p:sp>
    </p:spTree>
    <p:extLst>
      <p:ext uri="{BB962C8B-B14F-4D97-AF65-F5344CB8AC3E}">
        <p14:creationId xmlns:p14="http://schemas.microsoft.com/office/powerpoint/2010/main" val="4196597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memory management</a:t>
            </a:r>
            <a:endParaRPr lang="en-IN" dirty="0"/>
          </a:p>
        </p:txBody>
      </p:sp>
      <p:sp>
        <p:nvSpPr>
          <p:cNvPr id="3" name="Content Placeholder 2"/>
          <p:cNvSpPr>
            <a:spLocks noGrp="1"/>
          </p:cNvSpPr>
          <p:nvPr>
            <p:ph idx="1"/>
          </p:nvPr>
        </p:nvSpPr>
        <p:spPr/>
        <p:txBody>
          <a:bodyPr>
            <a:normAutofit/>
          </a:bodyPr>
          <a:lstStyle/>
          <a:p>
            <a:pPr marL="0" indent="0">
              <a:buNone/>
            </a:pPr>
            <a:r>
              <a:rPr lang="en-IN" sz="3200" dirty="0" err="1"/>
              <a:t>int</a:t>
            </a:r>
            <a:r>
              <a:rPr lang="en-IN" sz="3200" dirty="0"/>
              <a:t> main() { </a:t>
            </a:r>
          </a:p>
          <a:p>
            <a:pPr marL="0" indent="0">
              <a:buNone/>
            </a:pPr>
            <a:r>
              <a:rPr lang="en-IN" sz="3200" dirty="0" err="1">
                <a:solidFill>
                  <a:srgbClr val="C00000"/>
                </a:solidFill>
              </a:rPr>
              <a:t>int</a:t>
            </a:r>
            <a:r>
              <a:rPr lang="en-IN" sz="3200" dirty="0">
                <a:solidFill>
                  <a:srgbClr val="C00000"/>
                </a:solidFill>
              </a:rPr>
              <a:t> *</a:t>
            </a:r>
            <a:r>
              <a:rPr lang="en-IN" sz="3200" dirty="0" err="1">
                <a:solidFill>
                  <a:srgbClr val="C00000"/>
                </a:solidFill>
              </a:rPr>
              <a:t>i</a:t>
            </a:r>
            <a:r>
              <a:rPr lang="en-IN" sz="3200" dirty="0">
                <a:solidFill>
                  <a:srgbClr val="C00000"/>
                </a:solidFill>
              </a:rPr>
              <a:t> = new </a:t>
            </a:r>
            <a:r>
              <a:rPr lang="en-IN" sz="3200" dirty="0" err="1">
                <a:solidFill>
                  <a:srgbClr val="C00000"/>
                </a:solidFill>
              </a:rPr>
              <a:t>int</a:t>
            </a:r>
            <a:r>
              <a:rPr lang="en-IN" sz="3200" dirty="0">
                <a:solidFill>
                  <a:srgbClr val="C00000"/>
                </a:solidFill>
              </a:rPr>
              <a:t>;   </a:t>
            </a:r>
            <a:r>
              <a:rPr lang="en-IN" sz="3200" dirty="0">
                <a:solidFill>
                  <a:srgbClr val="0070C0"/>
                </a:solidFill>
              </a:rPr>
              <a:t>// allocate one </a:t>
            </a:r>
            <a:r>
              <a:rPr lang="en-IN" sz="3200" i="1" dirty="0" err="1">
                <a:solidFill>
                  <a:srgbClr val="0070C0"/>
                </a:solidFill>
              </a:rPr>
              <a:t>int</a:t>
            </a:r>
            <a:r>
              <a:rPr lang="en-IN" sz="3200" dirty="0">
                <a:solidFill>
                  <a:srgbClr val="0070C0"/>
                </a:solidFill>
              </a:rPr>
              <a:t> space</a:t>
            </a:r>
          </a:p>
          <a:p>
            <a:pPr marL="0" indent="0">
              <a:buNone/>
            </a:pPr>
            <a:r>
              <a:rPr lang="en-IN" sz="3200" dirty="0" err="1"/>
              <a:t>cout</a:t>
            </a:r>
            <a:r>
              <a:rPr lang="en-IN" sz="3200" dirty="0"/>
              <a:t>&lt;&lt;"Enter integer value: ";</a:t>
            </a:r>
          </a:p>
          <a:p>
            <a:pPr marL="0" indent="0">
              <a:buNone/>
            </a:pPr>
            <a:r>
              <a:rPr lang="en-IN" sz="3200" dirty="0" err="1"/>
              <a:t>cin</a:t>
            </a:r>
            <a:r>
              <a:rPr lang="en-IN" sz="3200" dirty="0"/>
              <a:t>&gt;&gt;*</a:t>
            </a:r>
            <a:r>
              <a:rPr lang="en-IN" sz="3200" dirty="0" err="1"/>
              <a:t>i</a:t>
            </a:r>
            <a:r>
              <a:rPr lang="en-IN" sz="3200" dirty="0"/>
              <a:t>;</a:t>
            </a:r>
          </a:p>
          <a:p>
            <a:pPr marL="0" indent="0">
              <a:buNone/>
            </a:pPr>
            <a:r>
              <a:rPr lang="en-IN" sz="3200" dirty="0" err="1"/>
              <a:t>cout</a:t>
            </a:r>
            <a:r>
              <a:rPr lang="en-IN" sz="3200" dirty="0"/>
              <a:t> &lt;&lt; </a:t>
            </a:r>
            <a:r>
              <a:rPr lang="en-IN" sz="3200" dirty="0" err="1"/>
              <a:t>endl</a:t>
            </a:r>
            <a:r>
              <a:rPr lang="en-IN" sz="3200" dirty="0"/>
              <a:t> </a:t>
            </a:r>
            <a:r>
              <a:rPr lang="en-IN" sz="3200" dirty="0" smtClean="0"/>
              <a:t>&lt;&lt; "*</a:t>
            </a:r>
            <a:r>
              <a:rPr lang="en-IN" sz="3200" dirty="0" err="1"/>
              <a:t>i</a:t>
            </a:r>
            <a:r>
              <a:rPr lang="en-IN" sz="3200" dirty="0"/>
              <a:t> = " &lt;&lt; *</a:t>
            </a:r>
            <a:r>
              <a:rPr lang="en-IN" sz="3200" dirty="0" err="1"/>
              <a:t>i</a:t>
            </a:r>
            <a:r>
              <a:rPr lang="en-IN" sz="3200" dirty="0"/>
              <a:t> &lt;&lt; </a:t>
            </a:r>
            <a:r>
              <a:rPr lang="en-IN" sz="3200" dirty="0" err="1"/>
              <a:t>endl</a:t>
            </a:r>
            <a:r>
              <a:rPr lang="en-IN" sz="3200" dirty="0"/>
              <a:t>;</a:t>
            </a:r>
          </a:p>
          <a:p>
            <a:pPr marL="0" indent="0">
              <a:buNone/>
            </a:pPr>
            <a:r>
              <a:rPr lang="en-IN" sz="3200" dirty="0">
                <a:solidFill>
                  <a:srgbClr val="C00000"/>
                </a:solidFill>
              </a:rPr>
              <a:t>delete </a:t>
            </a:r>
            <a:r>
              <a:rPr lang="en-IN" sz="3200" dirty="0" err="1">
                <a:solidFill>
                  <a:srgbClr val="C00000"/>
                </a:solidFill>
              </a:rPr>
              <a:t>i</a:t>
            </a:r>
            <a:r>
              <a:rPr lang="en-IN" sz="3200" dirty="0">
                <a:solidFill>
                  <a:srgbClr val="C00000"/>
                </a:solidFill>
              </a:rPr>
              <a:t>;</a:t>
            </a:r>
            <a:r>
              <a:rPr lang="en-IN" sz="3200" dirty="0"/>
              <a:t>   </a:t>
            </a:r>
            <a:r>
              <a:rPr lang="en-IN" sz="3200" dirty="0">
                <a:solidFill>
                  <a:srgbClr val="0070C0"/>
                </a:solidFill>
              </a:rPr>
              <a:t>// clear </a:t>
            </a:r>
            <a:r>
              <a:rPr lang="en-IN" sz="3200" i="1" dirty="0" err="1">
                <a:solidFill>
                  <a:srgbClr val="0070C0"/>
                </a:solidFill>
              </a:rPr>
              <a:t>int</a:t>
            </a:r>
            <a:r>
              <a:rPr lang="en-IN" sz="3200" dirty="0">
                <a:solidFill>
                  <a:srgbClr val="0070C0"/>
                </a:solidFill>
              </a:rPr>
              <a:t> space</a:t>
            </a:r>
          </a:p>
          <a:p>
            <a:pPr marL="0" indent="0">
              <a:buNone/>
            </a:pPr>
            <a:r>
              <a:rPr lang="en-IN" sz="3200" dirty="0"/>
              <a:t>}</a:t>
            </a:r>
          </a:p>
          <a:p>
            <a:pPr marL="0" indent="0">
              <a:buNone/>
            </a:pPr>
            <a:endParaRPr lang="en-IN" sz="3200" dirty="0"/>
          </a:p>
        </p:txBody>
      </p:sp>
    </p:spTree>
    <p:extLst>
      <p:ext uri="{BB962C8B-B14F-4D97-AF65-F5344CB8AC3E}">
        <p14:creationId xmlns:p14="http://schemas.microsoft.com/office/powerpoint/2010/main" val="359411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 allocation</a:t>
            </a:r>
            <a:endParaRPr lang="en-IN" dirty="0"/>
          </a:p>
        </p:txBody>
      </p:sp>
      <p:sp>
        <p:nvSpPr>
          <p:cNvPr id="3" name="Content Placeholder 2"/>
          <p:cNvSpPr>
            <a:spLocks noGrp="1"/>
          </p:cNvSpPr>
          <p:nvPr>
            <p:ph idx="1"/>
          </p:nvPr>
        </p:nvSpPr>
        <p:spPr/>
        <p:txBody>
          <a:bodyPr>
            <a:normAutofit/>
          </a:bodyPr>
          <a:lstStyle/>
          <a:p>
            <a:pPr marL="0" indent="0">
              <a:buNone/>
            </a:pPr>
            <a:r>
              <a:rPr lang="en-US" sz="3200" dirty="0" err="1"/>
              <a:t>int</a:t>
            </a:r>
            <a:r>
              <a:rPr lang="en-US" sz="3200" dirty="0"/>
              <a:t> main() { </a:t>
            </a:r>
          </a:p>
          <a:p>
            <a:pPr marL="0" indent="0">
              <a:buNone/>
            </a:pPr>
            <a:r>
              <a:rPr lang="en-US" sz="3200" dirty="0">
                <a:solidFill>
                  <a:srgbClr val="C00000"/>
                </a:solidFill>
              </a:rPr>
              <a:t>char *</a:t>
            </a:r>
            <a:r>
              <a:rPr lang="en-US" sz="3200" dirty="0" err="1">
                <a:solidFill>
                  <a:srgbClr val="C00000"/>
                </a:solidFill>
              </a:rPr>
              <a:t>st</a:t>
            </a:r>
            <a:r>
              <a:rPr lang="en-US" sz="3200" dirty="0">
                <a:solidFill>
                  <a:srgbClr val="C00000"/>
                </a:solidFill>
              </a:rPr>
              <a:t> = new char[20</a:t>
            </a:r>
            <a:r>
              <a:rPr lang="en-US" sz="3200" dirty="0" smtClean="0">
                <a:solidFill>
                  <a:srgbClr val="C00000"/>
                </a:solidFill>
              </a:rPr>
              <a:t>];   </a:t>
            </a:r>
            <a:r>
              <a:rPr lang="en-US" sz="3200" dirty="0" smtClean="0">
                <a:solidFill>
                  <a:srgbClr val="00B0F0"/>
                </a:solidFill>
              </a:rPr>
              <a:t>// array of 20 characters</a:t>
            </a:r>
            <a:endParaRPr lang="en-US" sz="3200" dirty="0">
              <a:solidFill>
                <a:srgbClr val="00B0F0"/>
              </a:solidFill>
            </a:endParaRPr>
          </a:p>
          <a:p>
            <a:pPr marL="0" indent="0">
              <a:buNone/>
            </a:pPr>
            <a:r>
              <a:rPr lang="en-US" sz="3200" dirty="0" err="1"/>
              <a:t>cout</a:t>
            </a:r>
            <a:r>
              <a:rPr lang="en-US" sz="3200" dirty="0"/>
              <a:t>&lt;&lt;"Enter string less than 20 char: ";</a:t>
            </a:r>
          </a:p>
          <a:p>
            <a:pPr marL="0" indent="0">
              <a:buNone/>
            </a:pPr>
            <a:r>
              <a:rPr lang="en-US" sz="3200" dirty="0" err="1"/>
              <a:t>cin.getline</a:t>
            </a:r>
            <a:r>
              <a:rPr lang="en-US" sz="3200" dirty="0"/>
              <a:t>(</a:t>
            </a:r>
            <a:r>
              <a:rPr lang="en-US" sz="3200" dirty="0" err="1"/>
              <a:t>st</a:t>
            </a:r>
            <a:r>
              <a:rPr lang="en-US" sz="3200" dirty="0"/>
              <a:t>, 20); </a:t>
            </a:r>
          </a:p>
          <a:p>
            <a:pPr marL="0" indent="0">
              <a:buNone/>
            </a:pPr>
            <a:r>
              <a:rPr lang="en-US" sz="3200" dirty="0" err="1"/>
              <a:t>cout</a:t>
            </a:r>
            <a:r>
              <a:rPr lang="en-US" sz="3200" dirty="0"/>
              <a:t>&lt;&lt;</a:t>
            </a:r>
            <a:r>
              <a:rPr lang="en-US" sz="3200" dirty="0" err="1"/>
              <a:t>endl</a:t>
            </a:r>
            <a:r>
              <a:rPr lang="en-US" sz="3200" dirty="0"/>
              <a:t>&lt;&lt;"You entered: "&lt;&lt;</a:t>
            </a:r>
            <a:r>
              <a:rPr lang="en-US" sz="3200" dirty="0" err="1"/>
              <a:t>st</a:t>
            </a:r>
            <a:r>
              <a:rPr lang="en-US" sz="3200" dirty="0"/>
              <a:t>&lt;&lt;</a:t>
            </a:r>
            <a:r>
              <a:rPr lang="en-US" sz="3200" dirty="0" err="1"/>
              <a:t>endl</a:t>
            </a:r>
            <a:r>
              <a:rPr lang="en-US" sz="3200" dirty="0"/>
              <a:t>;</a:t>
            </a:r>
          </a:p>
          <a:p>
            <a:pPr marL="0" indent="0">
              <a:buNone/>
            </a:pPr>
            <a:r>
              <a:rPr lang="en-US" sz="3200" dirty="0">
                <a:solidFill>
                  <a:srgbClr val="C00000"/>
                </a:solidFill>
              </a:rPr>
              <a:t>delete []</a:t>
            </a:r>
            <a:r>
              <a:rPr lang="en-US" sz="3200" dirty="0" err="1">
                <a:solidFill>
                  <a:srgbClr val="C00000"/>
                </a:solidFill>
              </a:rPr>
              <a:t>st</a:t>
            </a:r>
            <a:r>
              <a:rPr lang="en-US" sz="3200" dirty="0">
                <a:solidFill>
                  <a:srgbClr val="C00000"/>
                </a:solidFill>
              </a:rPr>
              <a:t>;</a:t>
            </a:r>
          </a:p>
          <a:p>
            <a:pPr marL="0" indent="0">
              <a:buNone/>
            </a:pPr>
            <a:r>
              <a:rPr lang="en-US" sz="3200" dirty="0"/>
              <a:t>}</a:t>
            </a:r>
            <a:endParaRPr lang="en-IN" sz="3200" dirty="0"/>
          </a:p>
        </p:txBody>
      </p:sp>
    </p:spTree>
    <p:extLst>
      <p:ext uri="{BB962C8B-B14F-4D97-AF65-F5344CB8AC3E}">
        <p14:creationId xmlns:p14="http://schemas.microsoft.com/office/powerpoint/2010/main" val="974350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memory allocation</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sz="3200" dirty="0" err="1"/>
              <a:t>int</a:t>
            </a:r>
            <a:r>
              <a:rPr lang="en-US" sz="3200" dirty="0"/>
              <a:t> main() { </a:t>
            </a:r>
          </a:p>
          <a:p>
            <a:pPr marL="0" indent="0">
              <a:buNone/>
            </a:pPr>
            <a:r>
              <a:rPr lang="en-US" sz="3200" dirty="0" err="1"/>
              <a:t>int</a:t>
            </a:r>
            <a:r>
              <a:rPr lang="en-US" sz="3200" dirty="0"/>
              <a:t> n;</a:t>
            </a:r>
          </a:p>
          <a:p>
            <a:pPr marL="0" indent="0">
              <a:buNone/>
            </a:pPr>
            <a:r>
              <a:rPr lang="en-US" sz="3200" dirty="0" err="1">
                <a:solidFill>
                  <a:srgbClr val="C00000"/>
                </a:solidFill>
              </a:rPr>
              <a:t>cout</a:t>
            </a:r>
            <a:r>
              <a:rPr lang="en-US" sz="3200" dirty="0">
                <a:solidFill>
                  <a:srgbClr val="C00000"/>
                </a:solidFill>
              </a:rPr>
              <a:t>&lt;&lt;"How many char?"; </a:t>
            </a:r>
            <a:r>
              <a:rPr lang="en-US" sz="3200" dirty="0" err="1">
                <a:solidFill>
                  <a:srgbClr val="C00000"/>
                </a:solidFill>
              </a:rPr>
              <a:t>cin</a:t>
            </a:r>
            <a:r>
              <a:rPr lang="en-US" sz="3200" dirty="0">
                <a:solidFill>
                  <a:srgbClr val="C00000"/>
                </a:solidFill>
              </a:rPr>
              <a:t>&gt;&gt;n; </a:t>
            </a:r>
            <a:r>
              <a:rPr lang="en-US" sz="3200" dirty="0" err="1">
                <a:solidFill>
                  <a:srgbClr val="C00000"/>
                </a:solidFill>
              </a:rPr>
              <a:t>cin.sync</a:t>
            </a:r>
            <a:r>
              <a:rPr lang="en-US" sz="3200" dirty="0">
                <a:solidFill>
                  <a:srgbClr val="C00000"/>
                </a:solidFill>
              </a:rPr>
              <a:t>();</a:t>
            </a:r>
          </a:p>
          <a:p>
            <a:pPr marL="0" indent="0">
              <a:buNone/>
            </a:pPr>
            <a:r>
              <a:rPr lang="en-US" sz="3200" dirty="0">
                <a:solidFill>
                  <a:srgbClr val="C00000"/>
                </a:solidFill>
              </a:rPr>
              <a:t>char *</a:t>
            </a:r>
            <a:r>
              <a:rPr lang="en-US" sz="3200" dirty="0" err="1">
                <a:solidFill>
                  <a:srgbClr val="C00000"/>
                </a:solidFill>
              </a:rPr>
              <a:t>st</a:t>
            </a:r>
            <a:r>
              <a:rPr lang="en-US" sz="3200" dirty="0">
                <a:solidFill>
                  <a:srgbClr val="C00000"/>
                </a:solidFill>
              </a:rPr>
              <a:t> = new char[n];</a:t>
            </a:r>
          </a:p>
          <a:p>
            <a:pPr marL="0" indent="0">
              <a:buNone/>
            </a:pPr>
            <a:r>
              <a:rPr lang="en-US" sz="3200" dirty="0" err="1"/>
              <a:t>cout</a:t>
            </a:r>
            <a:r>
              <a:rPr lang="en-US" sz="3200" dirty="0"/>
              <a:t>&lt;&lt;"\</a:t>
            </a:r>
            <a:r>
              <a:rPr lang="en-US" sz="3200" dirty="0" err="1"/>
              <a:t>nEnter</a:t>
            </a:r>
            <a:r>
              <a:rPr lang="en-US" sz="3200" dirty="0"/>
              <a:t> string of </a:t>
            </a:r>
            <a:r>
              <a:rPr lang="en-US" sz="3200" dirty="0" err="1"/>
              <a:t>atmost</a:t>
            </a:r>
            <a:r>
              <a:rPr lang="en-US" sz="3200" dirty="0"/>
              <a:t> n char: ";</a:t>
            </a:r>
          </a:p>
          <a:p>
            <a:pPr marL="0" indent="0">
              <a:buNone/>
            </a:pPr>
            <a:r>
              <a:rPr lang="en-US" sz="3200" dirty="0" err="1"/>
              <a:t>cin.getline</a:t>
            </a:r>
            <a:r>
              <a:rPr lang="en-US" sz="3200" dirty="0"/>
              <a:t>(</a:t>
            </a:r>
            <a:r>
              <a:rPr lang="en-US" sz="3200" dirty="0" err="1"/>
              <a:t>st</a:t>
            </a:r>
            <a:r>
              <a:rPr lang="en-US" sz="3200" dirty="0"/>
              <a:t>, n); </a:t>
            </a:r>
          </a:p>
          <a:p>
            <a:pPr marL="0" indent="0">
              <a:buNone/>
            </a:pPr>
            <a:r>
              <a:rPr lang="en-US" sz="3200" dirty="0" err="1"/>
              <a:t>cout</a:t>
            </a:r>
            <a:r>
              <a:rPr lang="en-US" sz="3200" dirty="0"/>
              <a:t>&lt;&lt;</a:t>
            </a:r>
            <a:r>
              <a:rPr lang="en-US" sz="3200" dirty="0" err="1"/>
              <a:t>endl</a:t>
            </a:r>
            <a:r>
              <a:rPr lang="en-US" sz="3200" dirty="0"/>
              <a:t>&lt;&lt;"You entered: "&lt;&lt;</a:t>
            </a:r>
            <a:r>
              <a:rPr lang="en-US" sz="3200" dirty="0" err="1"/>
              <a:t>st</a:t>
            </a:r>
            <a:r>
              <a:rPr lang="en-US" sz="3200" dirty="0"/>
              <a:t>&lt;&lt;</a:t>
            </a:r>
            <a:r>
              <a:rPr lang="en-US" sz="3200" dirty="0" err="1"/>
              <a:t>endl</a:t>
            </a:r>
            <a:r>
              <a:rPr lang="en-US" sz="3200" dirty="0"/>
              <a:t>;</a:t>
            </a:r>
          </a:p>
          <a:p>
            <a:pPr marL="0" indent="0">
              <a:buNone/>
            </a:pPr>
            <a:r>
              <a:rPr lang="en-US" sz="3200" dirty="0">
                <a:solidFill>
                  <a:srgbClr val="C00000"/>
                </a:solidFill>
              </a:rPr>
              <a:t>delete []</a:t>
            </a:r>
            <a:r>
              <a:rPr lang="en-US" sz="3200" dirty="0" err="1">
                <a:solidFill>
                  <a:srgbClr val="C00000"/>
                </a:solidFill>
              </a:rPr>
              <a:t>st</a:t>
            </a:r>
            <a:r>
              <a:rPr lang="en-US" sz="3200" dirty="0">
                <a:solidFill>
                  <a:srgbClr val="C00000"/>
                </a:solidFill>
              </a:rPr>
              <a:t>;</a:t>
            </a:r>
          </a:p>
          <a:p>
            <a:pPr marL="0" indent="0">
              <a:buNone/>
            </a:pPr>
            <a:r>
              <a:rPr lang="en-US" sz="3200" dirty="0"/>
              <a:t>}</a:t>
            </a:r>
            <a:endParaRPr lang="en-IN" sz="3200" dirty="0"/>
          </a:p>
        </p:txBody>
      </p:sp>
    </p:spTree>
    <p:extLst>
      <p:ext uri="{BB962C8B-B14F-4D97-AF65-F5344CB8AC3E}">
        <p14:creationId xmlns:p14="http://schemas.microsoft.com/office/powerpoint/2010/main" val="4107998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pointer to objects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t>class </a:t>
            </a:r>
            <a:r>
              <a:rPr lang="en-IN" dirty="0"/>
              <a:t>Test {</a:t>
            </a:r>
          </a:p>
          <a:p>
            <a:pPr marL="0" indent="0">
              <a:buNone/>
            </a:pPr>
            <a:r>
              <a:rPr lang="en-IN" dirty="0" err="1"/>
              <a:t>int</a:t>
            </a:r>
            <a:r>
              <a:rPr lang="en-IN" dirty="0"/>
              <a:t> </a:t>
            </a:r>
            <a:r>
              <a:rPr lang="en-IN" dirty="0" err="1"/>
              <a:t>i</a:t>
            </a:r>
            <a:r>
              <a:rPr lang="en-IN" dirty="0"/>
              <a:t>;</a:t>
            </a:r>
          </a:p>
          <a:p>
            <a:pPr marL="0" indent="0">
              <a:buNone/>
            </a:pPr>
            <a:r>
              <a:rPr lang="en-IN" dirty="0"/>
              <a:t>public: void </a:t>
            </a:r>
            <a:r>
              <a:rPr lang="en-IN" dirty="0" err="1"/>
              <a:t>setData</a:t>
            </a:r>
            <a:r>
              <a:rPr lang="en-IN" dirty="0"/>
              <a:t>(</a:t>
            </a:r>
            <a:r>
              <a:rPr lang="en-IN" dirty="0" err="1"/>
              <a:t>int</a:t>
            </a:r>
            <a:r>
              <a:rPr lang="en-IN" dirty="0"/>
              <a:t> a){</a:t>
            </a:r>
            <a:r>
              <a:rPr lang="en-IN" dirty="0" err="1"/>
              <a:t>i</a:t>
            </a:r>
            <a:r>
              <a:rPr lang="en-IN" dirty="0"/>
              <a:t>=a;}</a:t>
            </a:r>
          </a:p>
          <a:p>
            <a:pPr marL="0" indent="0">
              <a:buNone/>
            </a:pPr>
            <a:r>
              <a:rPr lang="en-IN" dirty="0"/>
              <a:t>void show</a:t>
            </a:r>
            <a:r>
              <a:rPr lang="en-IN" dirty="0" smtClean="0"/>
              <a:t>() {</a:t>
            </a:r>
            <a:r>
              <a:rPr lang="en-IN" dirty="0" err="1"/>
              <a:t>cout</a:t>
            </a:r>
            <a:r>
              <a:rPr lang="en-IN" dirty="0"/>
              <a:t>&lt;&lt;"</a:t>
            </a:r>
            <a:r>
              <a:rPr lang="en-IN" dirty="0" err="1"/>
              <a:t>i</a:t>
            </a:r>
            <a:r>
              <a:rPr lang="en-IN" dirty="0"/>
              <a:t> = "&lt;&lt;</a:t>
            </a:r>
            <a:r>
              <a:rPr lang="en-IN" dirty="0" err="1"/>
              <a:t>i</a:t>
            </a:r>
            <a:r>
              <a:rPr lang="en-IN" dirty="0"/>
              <a:t>&lt;&lt;</a:t>
            </a:r>
            <a:r>
              <a:rPr lang="en-IN" dirty="0" err="1"/>
              <a:t>endl</a:t>
            </a:r>
            <a:r>
              <a:rPr lang="en-IN" dirty="0"/>
              <a:t>;}</a:t>
            </a:r>
          </a:p>
          <a:p>
            <a:pPr marL="0" indent="0">
              <a:buNone/>
            </a:pPr>
            <a:r>
              <a:rPr lang="en-IN" dirty="0"/>
              <a:t>};</a:t>
            </a:r>
          </a:p>
          <a:p>
            <a:pPr marL="0" indent="0">
              <a:buNone/>
            </a:pPr>
            <a:r>
              <a:rPr lang="en-IN" dirty="0" err="1"/>
              <a:t>int</a:t>
            </a:r>
            <a:r>
              <a:rPr lang="en-IN" dirty="0"/>
              <a:t> main() {</a:t>
            </a:r>
          </a:p>
          <a:p>
            <a:pPr marL="0" indent="0">
              <a:buNone/>
            </a:pPr>
            <a:r>
              <a:rPr lang="en-IN" dirty="0">
                <a:solidFill>
                  <a:srgbClr val="C00000"/>
                </a:solidFill>
              </a:rPr>
              <a:t>Test *t = new Test[2]; </a:t>
            </a:r>
            <a:r>
              <a:rPr lang="en-IN" dirty="0" smtClean="0">
                <a:solidFill>
                  <a:srgbClr val="C00000"/>
                </a:solidFill>
              </a:rPr>
              <a:t>   </a:t>
            </a:r>
            <a:r>
              <a:rPr lang="en-IN" dirty="0" smtClean="0">
                <a:solidFill>
                  <a:srgbClr val="00B050"/>
                </a:solidFill>
              </a:rPr>
              <a:t>// create array of 2 objects</a:t>
            </a:r>
            <a:endParaRPr lang="en-IN" dirty="0">
              <a:solidFill>
                <a:srgbClr val="00B050"/>
              </a:solidFill>
            </a:endParaRPr>
          </a:p>
          <a:p>
            <a:pPr marL="0" indent="0">
              <a:buNone/>
            </a:pPr>
            <a:r>
              <a:rPr lang="en-IN" dirty="0">
                <a:solidFill>
                  <a:srgbClr val="C00000"/>
                </a:solidFill>
              </a:rPr>
              <a:t>t-&gt;</a:t>
            </a:r>
            <a:r>
              <a:rPr lang="en-IN" dirty="0" err="1">
                <a:solidFill>
                  <a:srgbClr val="C00000"/>
                </a:solidFill>
              </a:rPr>
              <a:t>setData</a:t>
            </a:r>
            <a:r>
              <a:rPr lang="en-IN" dirty="0">
                <a:solidFill>
                  <a:srgbClr val="C00000"/>
                </a:solidFill>
              </a:rPr>
              <a:t>(44</a:t>
            </a:r>
            <a:r>
              <a:rPr lang="en-IN" dirty="0" smtClean="0">
                <a:solidFill>
                  <a:srgbClr val="C00000"/>
                </a:solidFill>
              </a:rPr>
              <a:t>); </a:t>
            </a:r>
            <a:r>
              <a:rPr lang="en-IN" dirty="0">
                <a:solidFill>
                  <a:srgbClr val="C00000"/>
                </a:solidFill>
              </a:rPr>
              <a:t>(</a:t>
            </a:r>
            <a:r>
              <a:rPr lang="en-IN" dirty="0" err="1">
                <a:solidFill>
                  <a:srgbClr val="C00000"/>
                </a:solidFill>
              </a:rPr>
              <a:t>t+1</a:t>
            </a:r>
            <a:r>
              <a:rPr lang="en-IN" dirty="0">
                <a:solidFill>
                  <a:srgbClr val="C00000"/>
                </a:solidFill>
              </a:rPr>
              <a:t>)-&gt;</a:t>
            </a:r>
            <a:r>
              <a:rPr lang="en-IN" dirty="0" err="1">
                <a:solidFill>
                  <a:srgbClr val="C00000"/>
                </a:solidFill>
              </a:rPr>
              <a:t>setData</a:t>
            </a:r>
            <a:r>
              <a:rPr lang="en-IN" dirty="0">
                <a:solidFill>
                  <a:srgbClr val="C00000"/>
                </a:solidFill>
              </a:rPr>
              <a:t>(88</a:t>
            </a:r>
            <a:r>
              <a:rPr lang="en-IN" dirty="0" smtClean="0">
                <a:solidFill>
                  <a:srgbClr val="C00000"/>
                </a:solidFill>
              </a:rPr>
              <a:t>); </a:t>
            </a:r>
            <a:r>
              <a:rPr lang="en-IN" dirty="0" smtClean="0">
                <a:solidFill>
                  <a:srgbClr val="00B050"/>
                </a:solidFill>
              </a:rPr>
              <a:t>// set both objects</a:t>
            </a:r>
            <a:endParaRPr lang="en-IN" dirty="0">
              <a:solidFill>
                <a:srgbClr val="00B050"/>
              </a:solidFill>
            </a:endParaRPr>
          </a:p>
          <a:p>
            <a:pPr marL="0" indent="0">
              <a:buNone/>
            </a:pPr>
            <a:r>
              <a:rPr lang="en-IN" dirty="0">
                <a:solidFill>
                  <a:srgbClr val="C00000"/>
                </a:solidFill>
              </a:rPr>
              <a:t> t-&gt;show</a:t>
            </a:r>
            <a:r>
              <a:rPr lang="en-IN" dirty="0" smtClean="0">
                <a:solidFill>
                  <a:srgbClr val="C00000"/>
                </a:solidFill>
              </a:rPr>
              <a:t>(); </a:t>
            </a:r>
            <a:r>
              <a:rPr lang="en-IN" dirty="0">
                <a:solidFill>
                  <a:srgbClr val="C00000"/>
                </a:solidFill>
              </a:rPr>
              <a:t>(</a:t>
            </a:r>
            <a:r>
              <a:rPr lang="en-IN" dirty="0" err="1">
                <a:solidFill>
                  <a:srgbClr val="C00000"/>
                </a:solidFill>
              </a:rPr>
              <a:t>t+1</a:t>
            </a:r>
            <a:r>
              <a:rPr lang="en-IN" dirty="0">
                <a:solidFill>
                  <a:srgbClr val="C00000"/>
                </a:solidFill>
              </a:rPr>
              <a:t>)-&gt;show</a:t>
            </a:r>
            <a:r>
              <a:rPr lang="en-IN" dirty="0" smtClean="0">
                <a:solidFill>
                  <a:srgbClr val="C00000"/>
                </a:solidFill>
              </a:rPr>
              <a:t>();  </a:t>
            </a:r>
            <a:r>
              <a:rPr lang="en-IN" dirty="0" smtClean="0">
                <a:solidFill>
                  <a:srgbClr val="00B050"/>
                </a:solidFill>
              </a:rPr>
              <a:t>//show both objects</a:t>
            </a:r>
            <a:endParaRPr lang="en-IN" dirty="0">
              <a:solidFill>
                <a:srgbClr val="00B050"/>
              </a:solidFill>
            </a:endParaRPr>
          </a:p>
          <a:p>
            <a:pPr marL="0" indent="0">
              <a:buNone/>
            </a:pPr>
            <a:r>
              <a:rPr lang="en-IN" dirty="0">
                <a:solidFill>
                  <a:srgbClr val="C00000"/>
                </a:solidFill>
              </a:rPr>
              <a:t>delete []t</a:t>
            </a:r>
            <a:r>
              <a:rPr lang="en-IN" dirty="0" smtClean="0">
                <a:solidFill>
                  <a:srgbClr val="C00000"/>
                </a:solidFill>
              </a:rPr>
              <a:t>;   </a:t>
            </a:r>
            <a:r>
              <a:rPr lang="en-IN" dirty="0" smtClean="0">
                <a:solidFill>
                  <a:srgbClr val="00B050"/>
                </a:solidFill>
              </a:rPr>
              <a:t>//delete both objects</a:t>
            </a:r>
            <a:endParaRPr lang="en-IN" dirty="0">
              <a:solidFill>
                <a:srgbClr val="00B050"/>
              </a:solidFill>
            </a:endParaRPr>
          </a:p>
          <a:p>
            <a:pPr marL="0" indent="0">
              <a:buNone/>
            </a:pPr>
            <a:r>
              <a:rPr lang="en-IN" dirty="0"/>
              <a:t>}</a:t>
            </a:r>
          </a:p>
        </p:txBody>
      </p:sp>
    </p:spTree>
    <p:extLst>
      <p:ext uri="{BB962C8B-B14F-4D97-AF65-F5344CB8AC3E}">
        <p14:creationId xmlns:p14="http://schemas.microsoft.com/office/powerpoint/2010/main" val="201153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7888"/>
          </a:xfrm>
        </p:spPr>
        <p:txBody>
          <a:bodyPr/>
          <a:lstStyle/>
          <a:p>
            <a:r>
              <a:rPr lang="en-US" dirty="0" smtClean="0"/>
              <a:t>Copy constructor</a:t>
            </a:r>
            <a:endParaRPr lang="en-IN" dirty="0"/>
          </a:p>
        </p:txBody>
      </p:sp>
      <p:sp>
        <p:nvSpPr>
          <p:cNvPr id="3" name="Content Placeholder 2"/>
          <p:cNvSpPr>
            <a:spLocks noGrp="1"/>
          </p:cNvSpPr>
          <p:nvPr>
            <p:ph idx="1"/>
          </p:nvPr>
        </p:nvSpPr>
        <p:spPr>
          <a:xfrm>
            <a:off x="838200" y="1571625"/>
            <a:ext cx="10515600" cy="4629150"/>
          </a:xfrm>
        </p:spPr>
        <p:txBody>
          <a:bodyPr>
            <a:noAutofit/>
          </a:bodyPr>
          <a:lstStyle/>
          <a:p>
            <a:pPr marL="0" indent="0">
              <a:buNone/>
            </a:pPr>
            <a:r>
              <a:rPr lang="en-US" dirty="0"/>
              <a:t>class Test {</a:t>
            </a:r>
          </a:p>
          <a:p>
            <a:pPr marL="0" indent="0">
              <a:buNone/>
            </a:pPr>
            <a:r>
              <a:rPr lang="en-US" dirty="0" err="1"/>
              <a:t>int</a:t>
            </a:r>
            <a:r>
              <a:rPr lang="en-US" dirty="0"/>
              <a:t> </a:t>
            </a:r>
            <a:r>
              <a:rPr lang="en-US" dirty="0" err="1"/>
              <a:t>i</a:t>
            </a:r>
            <a:r>
              <a:rPr lang="en-US" dirty="0"/>
              <a:t>;</a:t>
            </a:r>
          </a:p>
          <a:p>
            <a:pPr marL="0" indent="0">
              <a:buNone/>
            </a:pPr>
            <a:r>
              <a:rPr lang="en-US" dirty="0"/>
              <a:t>public: </a:t>
            </a:r>
          </a:p>
          <a:p>
            <a:pPr marL="0" indent="0">
              <a:buNone/>
            </a:pPr>
            <a:r>
              <a:rPr lang="en-US" dirty="0"/>
              <a:t>Test(</a:t>
            </a:r>
            <a:r>
              <a:rPr lang="en-US" dirty="0" err="1"/>
              <a:t>int</a:t>
            </a:r>
            <a:r>
              <a:rPr lang="en-US" dirty="0"/>
              <a:t> a){</a:t>
            </a:r>
            <a:r>
              <a:rPr lang="en-US" dirty="0" err="1"/>
              <a:t>i</a:t>
            </a:r>
            <a:r>
              <a:rPr lang="en-US" dirty="0"/>
              <a:t>=a;}</a:t>
            </a:r>
          </a:p>
          <a:p>
            <a:pPr marL="0" indent="0">
              <a:buNone/>
            </a:pPr>
            <a:r>
              <a:rPr lang="en-US" dirty="0">
                <a:solidFill>
                  <a:srgbClr val="C00000"/>
                </a:solidFill>
              </a:rPr>
              <a:t>Test(Test &amp; t){</a:t>
            </a:r>
            <a:r>
              <a:rPr lang="en-US" dirty="0" err="1">
                <a:solidFill>
                  <a:srgbClr val="C00000"/>
                </a:solidFill>
              </a:rPr>
              <a:t>i</a:t>
            </a:r>
            <a:r>
              <a:rPr lang="en-US" dirty="0">
                <a:solidFill>
                  <a:srgbClr val="C00000"/>
                </a:solidFill>
              </a:rPr>
              <a:t>=</a:t>
            </a:r>
            <a:r>
              <a:rPr lang="en-US" dirty="0" err="1">
                <a:solidFill>
                  <a:srgbClr val="C00000"/>
                </a:solidFill>
              </a:rPr>
              <a:t>t.i</a:t>
            </a:r>
            <a:r>
              <a:rPr lang="en-US" dirty="0" smtClean="0">
                <a:solidFill>
                  <a:srgbClr val="C00000"/>
                </a:solidFill>
              </a:rPr>
              <a:t>;}    // &amp; is used in the syntax of copy constructor</a:t>
            </a:r>
            <a:endParaRPr lang="en-US" dirty="0">
              <a:solidFill>
                <a:srgbClr val="C00000"/>
              </a:solidFill>
            </a:endParaRPr>
          </a:p>
          <a:p>
            <a:pPr marL="0" indent="0">
              <a:buNone/>
            </a:pPr>
            <a:r>
              <a:rPr lang="en-US" dirty="0"/>
              <a:t>void show(){</a:t>
            </a:r>
            <a:r>
              <a:rPr lang="en-US" dirty="0" err="1"/>
              <a:t>cout</a:t>
            </a:r>
            <a:r>
              <a:rPr lang="en-US" dirty="0"/>
              <a:t>&lt;&lt;"</a:t>
            </a:r>
            <a:r>
              <a:rPr lang="en-US" dirty="0" err="1"/>
              <a:t>i</a:t>
            </a:r>
            <a:r>
              <a:rPr lang="en-US" dirty="0"/>
              <a:t> = "&lt;&lt;</a:t>
            </a:r>
            <a:r>
              <a:rPr lang="en-US" dirty="0" err="1"/>
              <a:t>i</a:t>
            </a:r>
            <a:r>
              <a:rPr lang="en-US" dirty="0"/>
              <a:t>&lt;&lt;</a:t>
            </a:r>
            <a:r>
              <a:rPr lang="en-US" dirty="0" err="1"/>
              <a:t>endl</a:t>
            </a:r>
            <a:r>
              <a:rPr lang="en-US" dirty="0"/>
              <a:t>;}</a:t>
            </a:r>
          </a:p>
          <a:p>
            <a:pPr marL="0" indent="0">
              <a:buNone/>
            </a:pPr>
            <a:r>
              <a:rPr lang="en-US" dirty="0"/>
              <a:t>};</a:t>
            </a:r>
          </a:p>
          <a:p>
            <a:pPr marL="0" indent="0">
              <a:buNone/>
            </a:pPr>
            <a:r>
              <a:rPr lang="en-US" dirty="0" err="1"/>
              <a:t>int</a:t>
            </a:r>
            <a:r>
              <a:rPr lang="en-US" dirty="0"/>
              <a:t> main() </a:t>
            </a:r>
            <a:r>
              <a:rPr lang="en-US" dirty="0" smtClean="0"/>
              <a:t>{Test </a:t>
            </a:r>
            <a:r>
              <a:rPr lang="en-US" dirty="0"/>
              <a:t>t(99),</a:t>
            </a:r>
            <a:r>
              <a:rPr lang="en-US" dirty="0">
                <a:solidFill>
                  <a:srgbClr val="C00000"/>
                </a:solidFill>
              </a:rPr>
              <a:t>u(t)</a:t>
            </a:r>
            <a:r>
              <a:rPr lang="en-US" dirty="0"/>
              <a:t>; </a:t>
            </a:r>
            <a:r>
              <a:rPr lang="en-US" dirty="0" err="1"/>
              <a:t>u.show</a:t>
            </a:r>
            <a:r>
              <a:rPr lang="en-US" dirty="0" smtClean="0"/>
              <a:t>();}</a:t>
            </a:r>
            <a:endParaRPr lang="en-IN" dirty="0"/>
          </a:p>
        </p:txBody>
      </p:sp>
    </p:spTree>
    <p:extLst>
      <p:ext uri="{BB962C8B-B14F-4D97-AF65-F5344CB8AC3E}">
        <p14:creationId xmlns:p14="http://schemas.microsoft.com/office/powerpoint/2010/main" val="1298646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r>
              <a:rPr lang="en-US" dirty="0" smtClean="0"/>
              <a:t>What is the output?</a:t>
            </a:r>
            <a:endParaRPr lang="en-IN" dirty="0"/>
          </a:p>
        </p:txBody>
      </p:sp>
      <p:sp>
        <p:nvSpPr>
          <p:cNvPr id="3" name="Content Placeholder 2"/>
          <p:cNvSpPr>
            <a:spLocks noGrp="1"/>
          </p:cNvSpPr>
          <p:nvPr>
            <p:ph idx="1"/>
          </p:nvPr>
        </p:nvSpPr>
        <p:spPr>
          <a:xfrm>
            <a:off x="838200" y="1595438"/>
            <a:ext cx="10515600" cy="4691062"/>
          </a:xfrm>
        </p:spPr>
        <p:txBody>
          <a:bodyPr>
            <a:noAutofit/>
          </a:bodyPr>
          <a:lstStyle/>
          <a:p>
            <a:pPr marL="0" indent="0">
              <a:buNone/>
            </a:pPr>
            <a:r>
              <a:rPr lang="en-IN" dirty="0"/>
              <a:t>class Test  { </a:t>
            </a:r>
          </a:p>
          <a:p>
            <a:pPr marL="0" indent="0">
              <a:buNone/>
            </a:pPr>
            <a:r>
              <a:rPr lang="en-IN" dirty="0"/>
              <a:t>public: Test() {</a:t>
            </a:r>
            <a:r>
              <a:rPr lang="en-IN" dirty="0" err="1"/>
              <a:t>cout</a:t>
            </a:r>
            <a:r>
              <a:rPr lang="en-IN" dirty="0"/>
              <a:t> &lt;&lt; "In constructor"&lt;&lt;</a:t>
            </a:r>
            <a:r>
              <a:rPr lang="en-IN" dirty="0" err="1"/>
              <a:t>endl</a:t>
            </a:r>
            <a:r>
              <a:rPr lang="en-IN" dirty="0"/>
              <a:t>; } </a:t>
            </a:r>
          </a:p>
          <a:p>
            <a:pPr marL="0" indent="0">
              <a:buNone/>
            </a:pPr>
            <a:r>
              <a:rPr lang="en-IN" dirty="0"/>
              <a:t>    ~Test() { </a:t>
            </a:r>
            <a:r>
              <a:rPr lang="en-IN" dirty="0" err="1"/>
              <a:t>cout</a:t>
            </a:r>
            <a:r>
              <a:rPr lang="en-IN" dirty="0"/>
              <a:t> &lt;&lt; "In destructor"&lt;&lt;</a:t>
            </a:r>
            <a:r>
              <a:rPr lang="en-IN" dirty="0" err="1"/>
              <a:t>endl</a:t>
            </a:r>
            <a:r>
              <a:rPr lang="en-IN" dirty="0"/>
              <a:t>; } </a:t>
            </a:r>
          </a:p>
          <a:p>
            <a:pPr marL="0" indent="0">
              <a:buNone/>
            </a:pPr>
            <a:r>
              <a:rPr lang="en-IN" dirty="0"/>
              <a:t>}; </a:t>
            </a:r>
          </a:p>
          <a:p>
            <a:pPr marL="0" indent="0">
              <a:buNone/>
            </a:pPr>
            <a:r>
              <a:rPr lang="en-IN" dirty="0">
                <a:solidFill>
                  <a:srgbClr val="C00000"/>
                </a:solidFill>
              </a:rPr>
              <a:t>void </a:t>
            </a:r>
            <a:r>
              <a:rPr lang="en-IN" dirty="0" err="1">
                <a:solidFill>
                  <a:srgbClr val="C00000"/>
                </a:solidFill>
              </a:rPr>
              <a:t>myfunc</a:t>
            </a:r>
            <a:r>
              <a:rPr lang="en-IN" dirty="0">
                <a:solidFill>
                  <a:srgbClr val="C00000"/>
                </a:solidFill>
              </a:rPr>
              <a:t>() {  Test </a:t>
            </a:r>
            <a:r>
              <a:rPr lang="en-IN" dirty="0" err="1">
                <a:solidFill>
                  <a:srgbClr val="C00000"/>
                </a:solidFill>
              </a:rPr>
              <a:t>obj</a:t>
            </a:r>
            <a:r>
              <a:rPr lang="en-IN" dirty="0">
                <a:solidFill>
                  <a:srgbClr val="C00000"/>
                </a:solidFill>
              </a:rPr>
              <a:t>; } </a:t>
            </a:r>
          </a:p>
          <a:p>
            <a:pPr marL="0" indent="0">
              <a:buNone/>
            </a:pPr>
            <a:r>
              <a:rPr lang="en-IN" dirty="0" err="1"/>
              <a:t>int</a:t>
            </a:r>
            <a:r>
              <a:rPr lang="en-IN" dirty="0"/>
              <a:t> main() { </a:t>
            </a:r>
          </a:p>
          <a:p>
            <a:pPr marL="0" indent="0">
              <a:buNone/>
            </a:pPr>
            <a:r>
              <a:rPr lang="en-IN" dirty="0" err="1"/>
              <a:t>cout</a:t>
            </a:r>
            <a:r>
              <a:rPr lang="en-IN" dirty="0"/>
              <a:t> &lt;&lt; "Start main()"&lt;&lt;</a:t>
            </a:r>
            <a:r>
              <a:rPr lang="en-IN" dirty="0" err="1"/>
              <a:t>endl</a:t>
            </a:r>
            <a:r>
              <a:rPr lang="en-IN" dirty="0"/>
              <a:t>; </a:t>
            </a:r>
            <a:r>
              <a:rPr lang="en-IN" dirty="0" smtClean="0"/>
              <a:t>  </a:t>
            </a:r>
            <a:r>
              <a:rPr lang="en-IN" dirty="0" err="1" smtClean="0">
                <a:solidFill>
                  <a:srgbClr val="C00000"/>
                </a:solidFill>
              </a:rPr>
              <a:t>myfunc</a:t>
            </a:r>
            <a:r>
              <a:rPr lang="en-IN" dirty="0">
                <a:solidFill>
                  <a:srgbClr val="C00000"/>
                </a:solidFill>
              </a:rPr>
              <a:t>();   </a:t>
            </a:r>
          </a:p>
          <a:p>
            <a:pPr marL="0" indent="0">
              <a:buNone/>
            </a:pPr>
            <a:r>
              <a:rPr lang="en-IN" dirty="0" err="1"/>
              <a:t>cout</a:t>
            </a:r>
            <a:r>
              <a:rPr lang="en-IN" dirty="0"/>
              <a:t> &lt;&lt; "End main()"&lt;&lt;</a:t>
            </a:r>
            <a:r>
              <a:rPr lang="en-IN" dirty="0" err="1"/>
              <a:t>endl</a:t>
            </a:r>
            <a:r>
              <a:rPr lang="en-IN" dirty="0"/>
              <a:t>; </a:t>
            </a:r>
          </a:p>
          <a:p>
            <a:pPr marL="0" indent="0">
              <a:buNone/>
            </a:pPr>
            <a:r>
              <a:rPr lang="en-IN" dirty="0"/>
              <a:t>}</a:t>
            </a:r>
          </a:p>
        </p:txBody>
      </p:sp>
    </p:spTree>
    <p:extLst>
      <p:ext uri="{BB962C8B-B14F-4D97-AF65-F5344CB8AC3E}">
        <p14:creationId xmlns:p14="http://schemas.microsoft.com/office/powerpoint/2010/main" val="826860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IN" dirty="0"/>
          </a:p>
        </p:txBody>
      </p:sp>
      <p:sp>
        <p:nvSpPr>
          <p:cNvPr id="3" name="Content Placeholder 2"/>
          <p:cNvSpPr>
            <a:spLocks noGrp="1"/>
          </p:cNvSpPr>
          <p:nvPr>
            <p:ph idx="1"/>
          </p:nvPr>
        </p:nvSpPr>
        <p:spPr/>
        <p:txBody>
          <a:bodyPr/>
          <a:lstStyle/>
          <a:p>
            <a:pPr marL="0" indent="0">
              <a:buNone/>
            </a:pPr>
            <a:r>
              <a:rPr lang="en-US" dirty="0"/>
              <a:t>Start main()</a:t>
            </a:r>
          </a:p>
          <a:p>
            <a:pPr marL="0" indent="0">
              <a:buNone/>
            </a:pPr>
            <a:r>
              <a:rPr lang="en-US" dirty="0"/>
              <a:t>In constructor</a:t>
            </a:r>
          </a:p>
          <a:p>
            <a:pPr marL="0" indent="0">
              <a:buNone/>
            </a:pPr>
            <a:r>
              <a:rPr lang="en-US" dirty="0"/>
              <a:t>In destructor</a:t>
            </a:r>
          </a:p>
          <a:p>
            <a:pPr marL="0" indent="0">
              <a:buNone/>
            </a:pPr>
            <a:r>
              <a:rPr lang="en-US" dirty="0"/>
              <a:t>End main()</a:t>
            </a:r>
            <a:endParaRPr lang="en-IN" dirty="0"/>
          </a:p>
        </p:txBody>
      </p:sp>
    </p:spTree>
    <p:extLst>
      <p:ext uri="{BB962C8B-B14F-4D97-AF65-F5344CB8AC3E}">
        <p14:creationId xmlns:p14="http://schemas.microsoft.com/office/powerpoint/2010/main" val="2645399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r>
              <a:rPr lang="en-US" dirty="0" smtClean="0"/>
              <a:t>Now using static object</a:t>
            </a:r>
            <a:endParaRPr lang="en-IN" dirty="0"/>
          </a:p>
        </p:txBody>
      </p:sp>
      <p:sp>
        <p:nvSpPr>
          <p:cNvPr id="3" name="Content Placeholder 2"/>
          <p:cNvSpPr>
            <a:spLocks noGrp="1"/>
          </p:cNvSpPr>
          <p:nvPr>
            <p:ph idx="1"/>
          </p:nvPr>
        </p:nvSpPr>
        <p:spPr>
          <a:xfrm>
            <a:off x="838200" y="1595438"/>
            <a:ext cx="10515600" cy="4691062"/>
          </a:xfrm>
        </p:spPr>
        <p:txBody>
          <a:bodyPr>
            <a:noAutofit/>
          </a:bodyPr>
          <a:lstStyle/>
          <a:p>
            <a:pPr marL="0" indent="0">
              <a:buNone/>
            </a:pPr>
            <a:r>
              <a:rPr lang="en-IN" dirty="0"/>
              <a:t>class Test  { </a:t>
            </a:r>
          </a:p>
          <a:p>
            <a:pPr marL="0" indent="0">
              <a:buNone/>
            </a:pPr>
            <a:r>
              <a:rPr lang="en-IN" dirty="0"/>
              <a:t>public: Test() {</a:t>
            </a:r>
            <a:r>
              <a:rPr lang="en-IN" dirty="0" err="1"/>
              <a:t>cout</a:t>
            </a:r>
            <a:r>
              <a:rPr lang="en-IN" dirty="0"/>
              <a:t> &lt;&lt; "In constructor"&lt;&lt;</a:t>
            </a:r>
            <a:r>
              <a:rPr lang="en-IN" dirty="0" err="1"/>
              <a:t>endl</a:t>
            </a:r>
            <a:r>
              <a:rPr lang="en-IN" dirty="0"/>
              <a:t>; } </a:t>
            </a:r>
          </a:p>
          <a:p>
            <a:pPr marL="0" indent="0">
              <a:buNone/>
            </a:pPr>
            <a:r>
              <a:rPr lang="en-IN" dirty="0"/>
              <a:t>    ~Test() { </a:t>
            </a:r>
            <a:r>
              <a:rPr lang="en-IN" dirty="0" err="1"/>
              <a:t>cout</a:t>
            </a:r>
            <a:r>
              <a:rPr lang="en-IN" dirty="0"/>
              <a:t> &lt;&lt; "In destructor"&lt;&lt;</a:t>
            </a:r>
            <a:r>
              <a:rPr lang="en-IN" dirty="0" err="1"/>
              <a:t>endl</a:t>
            </a:r>
            <a:r>
              <a:rPr lang="en-IN" dirty="0"/>
              <a:t>; } </a:t>
            </a:r>
          </a:p>
          <a:p>
            <a:pPr marL="0" indent="0">
              <a:buNone/>
            </a:pPr>
            <a:r>
              <a:rPr lang="en-IN" dirty="0"/>
              <a:t>}; </a:t>
            </a:r>
          </a:p>
          <a:p>
            <a:pPr marL="0" indent="0">
              <a:buNone/>
            </a:pPr>
            <a:r>
              <a:rPr lang="en-IN" dirty="0">
                <a:solidFill>
                  <a:srgbClr val="C00000"/>
                </a:solidFill>
              </a:rPr>
              <a:t>void </a:t>
            </a:r>
            <a:r>
              <a:rPr lang="en-IN" dirty="0" err="1">
                <a:solidFill>
                  <a:srgbClr val="C00000"/>
                </a:solidFill>
              </a:rPr>
              <a:t>myfunc</a:t>
            </a:r>
            <a:r>
              <a:rPr lang="en-IN" dirty="0">
                <a:solidFill>
                  <a:srgbClr val="C00000"/>
                </a:solidFill>
              </a:rPr>
              <a:t>() {  </a:t>
            </a:r>
            <a:r>
              <a:rPr lang="en-IN" b="1" i="1" dirty="0" smtClean="0">
                <a:solidFill>
                  <a:srgbClr val="C00000"/>
                </a:solidFill>
              </a:rPr>
              <a:t>static</a:t>
            </a:r>
            <a:r>
              <a:rPr lang="en-IN" dirty="0" smtClean="0">
                <a:solidFill>
                  <a:srgbClr val="C00000"/>
                </a:solidFill>
              </a:rPr>
              <a:t> Test </a:t>
            </a:r>
            <a:r>
              <a:rPr lang="en-IN" dirty="0" err="1">
                <a:solidFill>
                  <a:srgbClr val="C00000"/>
                </a:solidFill>
              </a:rPr>
              <a:t>obj</a:t>
            </a:r>
            <a:r>
              <a:rPr lang="en-IN" dirty="0">
                <a:solidFill>
                  <a:srgbClr val="C00000"/>
                </a:solidFill>
              </a:rPr>
              <a:t>; } </a:t>
            </a:r>
          </a:p>
          <a:p>
            <a:pPr marL="0" indent="0">
              <a:buNone/>
            </a:pPr>
            <a:r>
              <a:rPr lang="en-IN" dirty="0" err="1"/>
              <a:t>int</a:t>
            </a:r>
            <a:r>
              <a:rPr lang="en-IN" dirty="0"/>
              <a:t> main() { </a:t>
            </a:r>
          </a:p>
          <a:p>
            <a:pPr marL="0" indent="0">
              <a:buNone/>
            </a:pPr>
            <a:r>
              <a:rPr lang="en-IN" dirty="0" err="1"/>
              <a:t>cout</a:t>
            </a:r>
            <a:r>
              <a:rPr lang="en-IN" dirty="0"/>
              <a:t> &lt;&lt; "Start main()"&lt;&lt;</a:t>
            </a:r>
            <a:r>
              <a:rPr lang="en-IN" dirty="0" err="1"/>
              <a:t>endl</a:t>
            </a:r>
            <a:r>
              <a:rPr lang="en-IN" dirty="0"/>
              <a:t>; </a:t>
            </a:r>
            <a:r>
              <a:rPr lang="en-IN" dirty="0" smtClean="0"/>
              <a:t>  </a:t>
            </a:r>
            <a:r>
              <a:rPr lang="en-IN" dirty="0" err="1" smtClean="0">
                <a:solidFill>
                  <a:srgbClr val="C00000"/>
                </a:solidFill>
              </a:rPr>
              <a:t>myfunc</a:t>
            </a:r>
            <a:r>
              <a:rPr lang="en-IN" dirty="0">
                <a:solidFill>
                  <a:srgbClr val="C00000"/>
                </a:solidFill>
              </a:rPr>
              <a:t>();   </a:t>
            </a:r>
          </a:p>
          <a:p>
            <a:pPr marL="0" indent="0">
              <a:buNone/>
            </a:pPr>
            <a:r>
              <a:rPr lang="en-IN" dirty="0" err="1"/>
              <a:t>cout</a:t>
            </a:r>
            <a:r>
              <a:rPr lang="en-IN" dirty="0"/>
              <a:t> &lt;&lt; "End main()"&lt;&lt;</a:t>
            </a:r>
            <a:r>
              <a:rPr lang="en-IN" dirty="0" err="1"/>
              <a:t>endl</a:t>
            </a:r>
            <a:r>
              <a:rPr lang="en-IN" dirty="0"/>
              <a:t>; </a:t>
            </a:r>
          </a:p>
          <a:p>
            <a:pPr marL="0" indent="0">
              <a:buNone/>
            </a:pPr>
            <a:r>
              <a:rPr lang="en-IN" dirty="0"/>
              <a:t>}</a:t>
            </a:r>
          </a:p>
        </p:txBody>
      </p:sp>
    </p:spTree>
    <p:extLst>
      <p:ext uri="{BB962C8B-B14F-4D97-AF65-F5344CB8AC3E}">
        <p14:creationId xmlns:p14="http://schemas.microsoft.com/office/powerpoint/2010/main" val="2589005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Static objects never die easily</a:t>
            </a:r>
            <a:endParaRPr lang="en-IN" dirty="0"/>
          </a:p>
        </p:txBody>
      </p:sp>
      <p:sp>
        <p:nvSpPr>
          <p:cNvPr id="3" name="Content Placeholder 2"/>
          <p:cNvSpPr>
            <a:spLocks noGrp="1"/>
          </p:cNvSpPr>
          <p:nvPr>
            <p:ph idx="1"/>
          </p:nvPr>
        </p:nvSpPr>
        <p:spPr/>
        <p:txBody>
          <a:bodyPr/>
          <a:lstStyle/>
          <a:p>
            <a:pPr marL="0" indent="0">
              <a:buNone/>
            </a:pPr>
            <a:r>
              <a:rPr lang="en-US" dirty="0"/>
              <a:t>Start main()</a:t>
            </a:r>
          </a:p>
          <a:p>
            <a:pPr marL="0" indent="0">
              <a:buNone/>
            </a:pPr>
            <a:r>
              <a:rPr lang="en-US" dirty="0"/>
              <a:t>In constructor</a:t>
            </a:r>
          </a:p>
          <a:p>
            <a:pPr marL="0" indent="0">
              <a:buNone/>
            </a:pPr>
            <a:r>
              <a:rPr lang="en-US" dirty="0">
                <a:solidFill>
                  <a:srgbClr val="00B0F0"/>
                </a:solidFill>
              </a:rPr>
              <a:t>End main()</a:t>
            </a:r>
          </a:p>
          <a:p>
            <a:pPr marL="0" indent="0">
              <a:buNone/>
            </a:pPr>
            <a:r>
              <a:rPr lang="en-US" dirty="0">
                <a:solidFill>
                  <a:srgbClr val="C00000"/>
                </a:solidFill>
              </a:rPr>
              <a:t>In destructor</a:t>
            </a:r>
            <a:endParaRPr lang="en-IN" dirty="0">
              <a:solidFill>
                <a:srgbClr val="C00000"/>
              </a:solidFill>
            </a:endParaRPr>
          </a:p>
        </p:txBody>
      </p:sp>
    </p:spTree>
    <p:extLst>
      <p:ext uri="{BB962C8B-B14F-4D97-AF65-F5344CB8AC3E}">
        <p14:creationId xmlns:p14="http://schemas.microsoft.com/office/powerpoint/2010/main" val="1401662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endParaRPr lang="en-IN" dirty="0"/>
          </a:p>
        </p:txBody>
      </p:sp>
      <p:sp>
        <p:nvSpPr>
          <p:cNvPr id="3" name="Content Placeholder 2"/>
          <p:cNvSpPr>
            <a:spLocks noGrp="1"/>
          </p:cNvSpPr>
          <p:nvPr>
            <p:ph idx="1"/>
          </p:nvPr>
        </p:nvSpPr>
        <p:spPr/>
        <p:txBody>
          <a:bodyPr/>
          <a:lstStyle/>
          <a:p>
            <a:r>
              <a:rPr lang="en-US" dirty="0" smtClean="0"/>
              <a:t>It is a public function with the same name as class </a:t>
            </a:r>
          </a:p>
          <a:p>
            <a:r>
              <a:rPr lang="en-US" dirty="0" smtClean="0"/>
              <a:t>Used to initialize the values of object variables</a:t>
            </a:r>
          </a:p>
          <a:p>
            <a:r>
              <a:rPr lang="en-US" dirty="0" smtClean="0"/>
              <a:t>Called </a:t>
            </a:r>
            <a:r>
              <a:rPr lang="en-US" dirty="0" smtClean="0"/>
              <a:t>automatically</a:t>
            </a:r>
          </a:p>
          <a:p>
            <a:r>
              <a:rPr lang="en-US" dirty="0" smtClean="0"/>
              <a:t>No return</a:t>
            </a:r>
            <a:endParaRPr lang="en-IN" dirty="0"/>
          </a:p>
        </p:txBody>
      </p:sp>
    </p:spTree>
    <p:extLst>
      <p:ext uri="{BB962C8B-B14F-4D97-AF65-F5344CB8AC3E}">
        <p14:creationId xmlns:p14="http://schemas.microsoft.com/office/powerpoint/2010/main" val="3467179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Friend </a:t>
            </a:r>
            <a:r>
              <a:rPr lang="en-US" dirty="0" smtClean="0"/>
              <a:t>function can access private data</a:t>
            </a:r>
            <a:endParaRPr lang="en-IN" dirty="0"/>
          </a:p>
        </p:txBody>
      </p:sp>
      <p:sp>
        <p:nvSpPr>
          <p:cNvPr id="3" name="Content Placeholder 2"/>
          <p:cNvSpPr>
            <a:spLocks noGrp="1"/>
          </p:cNvSpPr>
          <p:nvPr>
            <p:ph idx="1"/>
          </p:nvPr>
        </p:nvSpPr>
        <p:spPr>
          <a:xfrm>
            <a:off x="838200" y="1825625"/>
            <a:ext cx="10515600" cy="4603750"/>
          </a:xfrm>
        </p:spPr>
        <p:txBody>
          <a:bodyPr>
            <a:normAutofit/>
          </a:bodyPr>
          <a:lstStyle/>
          <a:p>
            <a:pPr marL="0" indent="0">
              <a:buNone/>
            </a:pPr>
            <a:r>
              <a:rPr lang="en-IN" dirty="0"/>
              <a:t>class Test {</a:t>
            </a:r>
          </a:p>
          <a:p>
            <a:pPr marL="0" indent="0">
              <a:buNone/>
            </a:pPr>
            <a:r>
              <a:rPr lang="en-IN" dirty="0" err="1"/>
              <a:t>int</a:t>
            </a:r>
            <a:r>
              <a:rPr lang="en-IN" dirty="0"/>
              <a:t> </a:t>
            </a:r>
            <a:r>
              <a:rPr lang="en-IN" dirty="0" err="1"/>
              <a:t>i</a:t>
            </a:r>
            <a:r>
              <a:rPr lang="en-IN" dirty="0"/>
              <a:t>;</a:t>
            </a:r>
          </a:p>
          <a:p>
            <a:pPr marL="0" indent="0">
              <a:buNone/>
            </a:pPr>
            <a:r>
              <a:rPr lang="en-IN" dirty="0"/>
              <a:t>public: Test(){</a:t>
            </a:r>
            <a:r>
              <a:rPr lang="en-IN" dirty="0" err="1"/>
              <a:t>i</a:t>
            </a:r>
            <a:r>
              <a:rPr lang="en-IN" dirty="0"/>
              <a:t>=12;}</a:t>
            </a:r>
          </a:p>
          <a:p>
            <a:pPr marL="0" indent="0">
              <a:buNone/>
            </a:pPr>
            <a:r>
              <a:rPr lang="en-IN" dirty="0">
                <a:solidFill>
                  <a:srgbClr val="C00000"/>
                </a:solidFill>
              </a:rPr>
              <a:t>friend void show(Test t);</a:t>
            </a:r>
          </a:p>
          <a:p>
            <a:pPr marL="0" indent="0">
              <a:buNone/>
            </a:pPr>
            <a:r>
              <a:rPr lang="en-IN" dirty="0"/>
              <a:t>};</a:t>
            </a:r>
          </a:p>
          <a:p>
            <a:pPr marL="0" indent="0">
              <a:buNone/>
            </a:pPr>
            <a:r>
              <a:rPr lang="en-IN" dirty="0">
                <a:solidFill>
                  <a:srgbClr val="7030A0"/>
                </a:solidFill>
              </a:rPr>
              <a:t>void show(Test t){</a:t>
            </a:r>
            <a:r>
              <a:rPr lang="en-IN" dirty="0" err="1">
                <a:solidFill>
                  <a:srgbClr val="7030A0"/>
                </a:solidFill>
              </a:rPr>
              <a:t>cout</a:t>
            </a:r>
            <a:r>
              <a:rPr lang="en-IN" dirty="0">
                <a:solidFill>
                  <a:srgbClr val="7030A0"/>
                </a:solidFill>
              </a:rPr>
              <a:t>&lt;&lt;"</a:t>
            </a:r>
            <a:r>
              <a:rPr lang="en-IN" dirty="0" err="1">
                <a:solidFill>
                  <a:srgbClr val="7030A0"/>
                </a:solidFill>
              </a:rPr>
              <a:t>i</a:t>
            </a:r>
            <a:r>
              <a:rPr lang="en-IN" dirty="0">
                <a:solidFill>
                  <a:srgbClr val="7030A0"/>
                </a:solidFill>
              </a:rPr>
              <a:t>="&lt;&lt;</a:t>
            </a:r>
            <a:r>
              <a:rPr lang="en-IN" dirty="0" err="1">
                <a:solidFill>
                  <a:srgbClr val="7030A0"/>
                </a:solidFill>
              </a:rPr>
              <a:t>t.i</a:t>
            </a:r>
            <a:r>
              <a:rPr lang="en-IN" dirty="0">
                <a:solidFill>
                  <a:srgbClr val="7030A0"/>
                </a:solidFill>
              </a:rPr>
              <a:t>&lt;&lt;</a:t>
            </a:r>
            <a:r>
              <a:rPr lang="en-IN" dirty="0" err="1">
                <a:solidFill>
                  <a:srgbClr val="7030A0"/>
                </a:solidFill>
              </a:rPr>
              <a:t>endl</a:t>
            </a:r>
            <a:r>
              <a:rPr lang="en-IN" dirty="0">
                <a:solidFill>
                  <a:srgbClr val="7030A0"/>
                </a:solidFill>
              </a:rPr>
              <a:t>;}</a:t>
            </a:r>
          </a:p>
          <a:p>
            <a:pPr marL="0" indent="0">
              <a:buNone/>
            </a:pPr>
            <a:r>
              <a:rPr lang="en-IN" dirty="0" err="1"/>
              <a:t>int</a:t>
            </a:r>
            <a:r>
              <a:rPr lang="en-IN" dirty="0"/>
              <a:t> main</a:t>
            </a:r>
            <a:r>
              <a:rPr lang="en-IN" dirty="0" smtClean="0"/>
              <a:t>(){</a:t>
            </a:r>
          </a:p>
          <a:p>
            <a:pPr marL="0" indent="0">
              <a:buNone/>
            </a:pPr>
            <a:r>
              <a:rPr lang="en-IN" dirty="0" smtClean="0"/>
              <a:t>Test </a:t>
            </a:r>
            <a:r>
              <a:rPr lang="en-IN" dirty="0"/>
              <a:t>t; show(t</a:t>
            </a:r>
            <a:r>
              <a:rPr lang="en-IN" dirty="0" smtClean="0"/>
              <a:t>);</a:t>
            </a:r>
          </a:p>
          <a:p>
            <a:pPr marL="0" indent="0">
              <a:buNone/>
            </a:pPr>
            <a:r>
              <a:rPr lang="en-IN" dirty="0" smtClean="0"/>
              <a:t>} </a:t>
            </a:r>
            <a:endParaRPr lang="en-IN" dirty="0"/>
          </a:p>
        </p:txBody>
      </p:sp>
    </p:spTree>
    <p:extLst>
      <p:ext uri="{BB962C8B-B14F-4D97-AF65-F5344CB8AC3E}">
        <p14:creationId xmlns:p14="http://schemas.microsoft.com/office/powerpoint/2010/main" val="3370371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Friend </a:t>
            </a:r>
            <a:r>
              <a:rPr lang="en-US" dirty="0" smtClean="0"/>
              <a:t>classes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class A{</a:t>
            </a:r>
          </a:p>
          <a:p>
            <a:pPr marL="0" indent="0">
              <a:buNone/>
            </a:pPr>
            <a:r>
              <a:rPr lang="en-IN" dirty="0" err="1"/>
              <a:t>int</a:t>
            </a:r>
            <a:r>
              <a:rPr lang="en-IN" dirty="0"/>
              <a:t> </a:t>
            </a:r>
            <a:r>
              <a:rPr lang="en-IN" dirty="0" err="1"/>
              <a:t>i</a:t>
            </a:r>
            <a:r>
              <a:rPr lang="en-IN" dirty="0"/>
              <a:t>;</a:t>
            </a:r>
          </a:p>
          <a:p>
            <a:pPr marL="0" indent="0">
              <a:buNone/>
            </a:pPr>
            <a:r>
              <a:rPr lang="en-IN" dirty="0"/>
              <a:t>public: A(){</a:t>
            </a:r>
            <a:r>
              <a:rPr lang="en-IN" dirty="0" err="1"/>
              <a:t>i</a:t>
            </a:r>
            <a:r>
              <a:rPr lang="en-IN" dirty="0"/>
              <a:t>=5;}</a:t>
            </a:r>
          </a:p>
          <a:p>
            <a:pPr marL="0" indent="0">
              <a:buNone/>
            </a:pPr>
            <a:r>
              <a:rPr lang="en-IN" dirty="0"/>
              <a:t>friend class B;</a:t>
            </a:r>
          </a:p>
          <a:p>
            <a:pPr marL="0" indent="0">
              <a:buNone/>
            </a:pPr>
            <a:r>
              <a:rPr lang="en-IN" dirty="0"/>
              <a:t>};</a:t>
            </a:r>
          </a:p>
          <a:p>
            <a:pPr marL="0" indent="0">
              <a:buNone/>
            </a:pPr>
            <a:r>
              <a:rPr lang="en-IN" dirty="0"/>
              <a:t>class B{</a:t>
            </a:r>
          </a:p>
          <a:p>
            <a:pPr marL="0" indent="0">
              <a:buNone/>
            </a:pPr>
            <a:r>
              <a:rPr lang="en-IN" dirty="0"/>
              <a:t>public: void show(A a){</a:t>
            </a:r>
            <a:r>
              <a:rPr lang="en-IN" dirty="0" err="1"/>
              <a:t>cout</a:t>
            </a:r>
            <a:r>
              <a:rPr lang="en-IN" dirty="0"/>
              <a:t>&lt;&lt;"</a:t>
            </a:r>
            <a:r>
              <a:rPr lang="en-IN" dirty="0" err="1"/>
              <a:t>i</a:t>
            </a:r>
            <a:r>
              <a:rPr lang="en-IN" dirty="0"/>
              <a:t>="&lt;&lt;</a:t>
            </a:r>
            <a:r>
              <a:rPr lang="en-IN" dirty="0" err="1"/>
              <a:t>a.i</a:t>
            </a:r>
            <a:r>
              <a:rPr lang="en-IN" dirty="0"/>
              <a:t>&lt;&lt;</a:t>
            </a:r>
            <a:r>
              <a:rPr lang="en-IN" dirty="0" err="1"/>
              <a:t>endl</a:t>
            </a:r>
            <a:r>
              <a:rPr lang="en-IN" dirty="0"/>
              <a:t>;}</a:t>
            </a:r>
          </a:p>
          <a:p>
            <a:pPr marL="0" indent="0">
              <a:buNone/>
            </a:pPr>
            <a:r>
              <a:rPr lang="en-IN" dirty="0"/>
              <a:t>};</a:t>
            </a:r>
          </a:p>
          <a:p>
            <a:pPr marL="0" indent="0">
              <a:buNone/>
            </a:pPr>
            <a:r>
              <a:rPr lang="en-IN" dirty="0" err="1"/>
              <a:t>int</a:t>
            </a:r>
            <a:r>
              <a:rPr lang="en-IN" dirty="0"/>
              <a:t> main(){A </a:t>
            </a:r>
            <a:r>
              <a:rPr lang="en-IN" dirty="0" err="1"/>
              <a:t>a</a:t>
            </a:r>
            <a:r>
              <a:rPr lang="en-IN" dirty="0"/>
              <a:t>; B </a:t>
            </a:r>
            <a:r>
              <a:rPr lang="en-IN" dirty="0" err="1"/>
              <a:t>b</a:t>
            </a:r>
            <a:r>
              <a:rPr lang="en-IN" dirty="0"/>
              <a:t>; </a:t>
            </a:r>
            <a:r>
              <a:rPr lang="en-IN" dirty="0" err="1"/>
              <a:t>b.show</a:t>
            </a:r>
            <a:r>
              <a:rPr lang="en-IN" dirty="0"/>
              <a:t>(a);}</a:t>
            </a:r>
          </a:p>
          <a:p>
            <a:pPr marL="0" indent="0">
              <a:buNone/>
            </a:pPr>
            <a:endParaRPr lang="en-IN" dirty="0"/>
          </a:p>
        </p:txBody>
      </p:sp>
    </p:spTree>
    <p:extLst>
      <p:ext uri="{BB962C8B-B14F-4D97-AF65-F5344CB8AC3E}">
        <p14:creationId xmlns:p14="http://schemas.microsoft.com/office/powerpoint/2010/main" val="2756761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constructor</a:t>
            </a:r>
            <a:endParaRPr lang="en-IN" dirty="0"/>
          </a:p>
        </p:txBody>
      </p:sp>
      <p:sp>
        <p:nvSpPr>
          <p:cNvPr id="3" name="Content Placeholder 2"/>
          <p:cNvSpPr>
            <a:spLocks noGrp="1"/>
          </p:cNvSpPr>
          <p:nvPr>
            <p:ph idx="1"/>
          </p:nvPr>
        </p:nvSpPr>
        <p:spPr/>
        <p:txBody>
          <a:bodyPr/>
          <a:lstStyle/>
          <a:p>
            <a:pPr marL="0" indent="0">
              <a:buNone/>
            </a:pPr>
            <a:r>
              <a:rPr lang="en-US" dirty="0"/>
              <a:t>#include&lt;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class A{</a:t>
            </a:r>
          </a:p>
          <a:p>
            <a:pPr marL="0" indent="0">
              <a:buNone/>
            </a:pPr>
            <a:r>
              <a:rPr lang="en-US" dirty="0"/>
              <a:t>public:</a:t>
            </a:r>
          </a:p>
          <a:p>
            <a:pPr marL="0" indent="0">
              <a:buNone/>
            </a:pPr>
            <a:r>
              <a:rPr lang="en-US" dirty="0">
                <a:solidFill>
                  <a:srgbClr val="C00000"/>
                </a:solidFill>
              </a:rPr>
              <a:t>A(){</a:t>
            </a:r>
            <a:r>
              <a:rPr lang="en-US" dirty="0" err="1">
                <a:solidFill>
                  <a:srgbClr val="C00000"/>
                </a:solidFill>
              </a:rPr>
              <a:t>cout</a:t>
            </a:r>
            <a:r>
              <a:rPr lang="en-US" dirty="0">
                <a:solidFill>
                  <a:srgbClr val="C00000"/>
                </a:solidFill>
              </a:rPr>
              <a:t>&lt;&lt;"In constructor";}</a:t>
            </a:r>
          </a:p>
          <a:p>
            <a:pPr marL="0" indent="0">
              <a:buNone/>
            </a:pPr>
            <a:r>
              <a:rPr lang="en-US" dirty="0"/>
              <a:t>};</a:t>
            </a:r>
          </a:p>
          <a:p>
            <a:pPr marL="0" indent="0">
              <a:buNone/>
            </a:pPr>
            <a:r>
              <a:rPr lang="en-US" dirty="0" err="1"/>
              <a:t>int</a:t>
            </a:r>
            <a:r>
              <a:rPr lang="en-US" dirty="0"/>
              <a:t> main(){A </a:t>
            </a:r>
            <a:r>
              <a:rPr lang="en-US" dirty="0" err="1"/>
              <a:t>a</a:t>
            </a:r>
            <a:r>
              <a:rPr lang="en-US" dirty="0"/>
              <a:t>; }</a:t>
            </a:r>
          </a:p>
          <a:p>
            <a:pPr marL="0" indent="0">
              <a:buNone/>
            </a:pPr>
            <a:endParaRPr lang="en-IN" dirty="0"/>
          </a:p>
        </p:txBody>
      </p:sp>
    </p:spTree>
    <p:extLst>
      <p:ext uri="{BB962C8B-B14F-4D97-AF65-F5344CB8AC3E}">
        <p14:creationId xmlns:p14="http://schemas.microsoft.com/office/powerpoint/2010/main" val="1323806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438"/>
          </a:xfrm>
        </p:spPr>
        <p:txBody>
          <a:bodyPr/>
          <a:lstStyle/>
          <a:p>
            <a:r>
              <a:rPr lang="en-US" dirty="0" smtClean="0"/>
              <a:t>Parameterized constructor</a:t>
            </a:r>
            <a:endParaRPr lang="en-IN" dirty="0"/>
          </a:p>
        </p:txBody>
      </p:sp>
      <p:sp>
        <p:nvSpPr>
          <p:cNvPr id="3" name="Content Placeholder 2"/>
          <p:cNvSpPr>
            <a:spLocks noGrp="1"/>
          </p:cNvSpPr>
          <p:nvPr>
            <p:ph idx="1"/>
          </p:nvPr>
        </p:nvSpPr>
        <p:spPr>
          <a:xfrm>
            <a:off x="838200" y="1400175"/>
            <a:ext cx="10515600" cy="4776788"/>
          </a:xfrm>
        </p:spPr>
        <p:txBody>
          <a:bodyPr>
            <a:normAutofit/>
          </a:bodyPr>
          <a:lstStyle/>
          <a:p>
            <a:pPr marL="0" indent="0">
              <a:buNone/>
            </a:pPr>
            <a:r>
              <a:rPr lang="en-IN" dirty="0" smtClean="0"/>
              <a:t>class </a:t>
            </a:r>
            <a:r>
              <a:rPr lang="en-IN" dirty="0"/>
              <a:t>A{</a:t>
            </a:r>
          </a:p>
          <a:p>
            <a:pPr marL="0" indent="0">
              <a:buNone/>
            </a:pPr>
            <a:r>
              <a:rPr lang="en-IN" dirty="0" err="1"/>
              <a:t>int</a:t>
            </a:r>
            <a:r>
              <a:rPr lang="en-IN" dirty="0"/>
              <a:t> </a:t>
            </a:r>
            <a:r>
              <a:rPr lang="en-IN" dirty="0" err="1"/>
              <a:t>i</a:t>
            </a:r>
            <a:r>
              <a:rPr lang="en-IN" dirty="0"/>
              <a:t>;	</a:t>
            </a:r>
          </a:p>
          <a:p>
            <a:pPr marL="0" indent="0">
              <a:buNone/>
            </a:pPr>
            <a:r>
              <a:rPr lang="en-IN" dirty="0"/>
              <a:t>public</a:t>
            </a:r>
            <a:r>
              <a:rPr lang="en-IN" dirty="0" smtClean="0"/>
              <a:t>: </a:t>
            </a:r>
            <a:r>
              <a:rPr lang="en-IN" dirty="0" smtClean="0">
                <a:solidFill>
                  <a:srgbClr val="C00000"/>
                </a:solidFill>
              </a:rPr>
              <a:t>A(</a:t>
            </a:r>
            <a:r>
              <a:rPr lang="en-IN" dirty="0" err="1" smtClean="0">
                <a:solidFill>
                  <a:srgbClr val="C00000"/>
                </a:solidFill>
              </a:rPr>
              <a:t>int</a:t>
            </a:r>
            <a:r>
              <a:rPr lang="en-IN" dirty="0" smtClean="0">
                <a:solidFill>
                  <a:srgbClr val="C00000"/>
                </a:solidFill>
              </a:rPr>
              <a:t> </a:t>
            </a:r>
            <a:r>
              <a:rPr lang="en-IN" dirty="0">
                <a:solidFill>
                  <a:srgbClr val="C00000"/>
                </a:solidFill>
              </a:rPr>
              <a:t>a){</a:t>
            </a:r>
            <a:r>
              <a:rPr lang="en-IN" dirty="0" err="1">
                <a:solidFill>
                  <a:srgbClr val="C00000"/>
                </a:solidFill>
              </a:rPr>
              <a:t>i</a:t>
            </a:r>
            <a:r>
              <a:rPr lang="en-IN" dirty="0">
                <a:solidFill>
                  <a:srgbClr val="C00000"/>
                </a:solidFill>
              </a:rPr>
              <a:t>=a;}</a:t>
            </a:r>
          </a:p>
          <a:p>
            <a:pPr marL="0" indent="0">
              <a:buNone/>
            </a:pPr>
            <a:r>
              <a:rPr lang="en-IN" dirty="0"/>
              <a:t>void show</a:t>
            </a:r>
            <a:r>
              <a:rPr lang="en-IN" dirty="0" smtClean="0"/>
              <a:t>()  {  </a:t>
            </a:r>
            <a:r>
              <a:rPr lang="en-IN" dirty="0" err="1" smtClean="0"/>
              <a:t>cout</a:t>
            </a:r>
            <a:r>
              <a:rPr lang="en-IN" dirty="0"/>
              <a:t>&lt;&lt;"</a:t>
            </a:r>
            <a:r>
              <a:rPr lang="en-IN" dirty="0" err="1"/>
              <a:t>i</a:t>
            </a:r>
            <a:r>
              <a:rPr lang="en-IN" dirty="0"/>
              <a:t> = </a:t>
            </a:r>
            <a:r>
              <a:rPr lang="en-IN" dirty="0" smtClean="0"/>
              <a:t>"&lt;&lt; </a:t>
            </a:r>
            <a:r>
              <a:rPr lang="en-IN" dirty="0" err="1" smtClean="0"/>
              <a:t>i</a:t>
            </a:r>
            <a:r>
              <a:rPr lang="en-IN" dirty="0" smtClean="0"/>
              <a:t> &lt;&lt; </a:t>
            </a:r>
            <a:r>
              <a:rPr lang="en-IN" dirty="0" err="1" smtClean="0"/>
              <a:t>endl</a:t>
            </a:r>
            <a:r>
              <a:rPr lang="en-IN" dirty="0" smtClean="0"/>
              <a:t>;  }</a:t>
            </a:r>
          </a:p>
          <a:p>
            <a:pPr marL="0" indent="0">
              <a:buNone/>
            </a:pPr>
            <a:r>
              <a:rPr lang="en-IN" dirty="0" smtClean="0"/>
              <a:t>};</a:t>
            </a:r>
            <a:endParaRPr lang="en-IN" dirty="0"/>
          </a:p>
          <a:p>
            <a:pPr marL="0" indent="0">
              <a:buNone/>
            </a:pPr>
            <a:r>
              <a:rPr lang="en-IN" dirty="0" err="1"/>
              <a:t>int</a:t>
            </a:r>
            <a:r>
              <a:rPr lang="en-IN" dirty="0"/>
              <a:t> main</a:t>
            </a:r>
            <a:r>
              <a:rPr lang="en-IN" dirty="0" smtClean="0"/>
              <a:t>(){</a:t>
            </a:r>
          </a:p>
          <a:p>
            <a:pPr marL="0" indent="0">
              <a:buNone/>
            </a:pPr>
            <a:r>
              <a:rPr lang="en-IN" dirty="0" smtClean="0"/>
              <a:t>A </a:t>
            </a:r>
            <a:r>
              <a:rPr lang="en-IN" dirty="0"/>
              <a:t>a(19); </a:t>
            </a:r>
            <a:endParaRPr lang="en-IN" dirty="0" smtClean="0"/>
          </a:p>
          <a:p>
            <a:pPr marL="0" indent="0">
              <a:buNone/>
            </a:pPr>
            <a:r>
              <a:rPr lang="en-IN" dirty="0" err="1" smtClean="0"/>
              <a:t>a.show</a:t>
            </a:r>
            <a:r>
              <a:rPr lang="en-IN" dirty="0"/>
              <a:t>(); }</a:t>
            </a:r>
          </a:p>
        </p:txBody>
      </p:sp>
    </p:spTree>
    <p:extLst>
      <p:ext uri="{BB962C8B-B14F-4D97-AF65-F5344CB8AC3E}">
        <p14:creationId xmlns:p14="http://schemas.microsoft.com/office/powerpoint/2010/main" val="2556315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3588"/>
          </a:xfrm>
        </p:spPr>
        <p:txBody>
          <a:bodyPr/>
          <a:lstStyle/>
          <a:p>
            <a:r>
              <a:rPr lang="en-US" dirty="0"/>
              <a:t>Constructor Overloading</a:t>
            </a:r>
            <a:endParaRPr lang="en-IN" dirty="0"/>
          </a:p>
        </p:txBody>
      </p:sp>
      <p:sp>
        <p:nvSpPr>
          <p:cNvPr id="3" name="Content Placeholder 2"/>
          <p:cNvSpPr>
            <a:spLocks noGrp="1"/>
          </p:cNvSpPr>
          <p:nvPr>
            <p:ph idx="1"/>
          </p:nvPr>
        </p:nvSpPr>
        <p:spPr>
          <a:xfrm>
            <a:off x="838200" y="1285875"/>
            <a:ext cx="10515600" cy="5314950"/>
          </a:xfrm>
        </p:spPr>
        <p:txBody>
          <a:bodyPr>
            <a:normAutofit lnSpcReduction="10000"/>
          </a:bodyPr>
          <a:lstStyle/>
          <a:p>
            <a:pPr marL="0" indent="0">
              <a:buNone/>
            </a:pPr>
            <a:r>
              <a:rPr lang="en-IN" dirty="0" smtClean="0"/>
              <a:t>class </a:t>
            </a:r>
            <a:r>
              <a:rPr lang="en-IN" dirty="0"/>
              <a:t>A{</a:t>
            </a:r>
          </a:p>
          <a:p>
            <a:pPr marL="0" indent="0">
              <a:buNone/>
            </a:pPr>
            <a:r>
              <a:rPr lang="en-IN" dirty="0" err="1"/>
              <a:t>int</a:t>
            </a:r>
            <a:r>
              <a:rPr lang="en-IN" dirty="0"/>
              <a:t> </a:t>
            </a:r>
            <a:r>
              <a:rPr lang="en-IN" dirty="0" err="1"/>
              <a:t>i</a:t>
            </a:r>
            <a:r>
              <a:rPr lang="en-IN" dirty="0"/>
              <a:t>;	</a:t>
            </a:r>
          </a:p>
          <a:p>
            <a:pPr marL="0" indent="0">
              <a:buNone/>
            </a:pPr>
            <a:r>
              <a:rPr lang="en-IN" dirty="0"/>
              <a:t>public:</a:t>
            </a:r>
          </a:p>
          <a:p>
            <a:pPr marL="0" indent="0">
              <a:buNone/>
            </a:pPr>
            <a:r>
              <a:rPr lang="en-IN" dirty="0">
                <a:solidFill>
                  <a:srgbClr val="C00000"/>
                </a:solidFill>
              </a:rPr>
              <a:t>A(){</a:t>
            </a:r>
            <a:r>
              <a:rPr lang="en-IN" dirty="0" err="1">
                <a:solidFill>
                  <a:srgbClr val="C00000"/>
                </a:solidFill>
              </a:rPr>
              <a:t>i</a:t>
            </a:r>
            <a:r>
              <a:rPr lang="en-IN" dirty="0">
                <a:solidFill>
                  <a:srgbClr val="C00000"/>
                </a:solidFill>
              </a:rPr>
              <a:t>=0;}	</a:t>
            </a:r>
          </a:p>
          <a:p>
            <a:pPr marL="0" indent="0">
              <a:buNone/>
            </a:pPr>
            <a:r>
              <a:rPr lang="en-IN" dirty="0">
                <a:solidFill>
                  <a:srgbClr val="C00000"/>
                </a:solidFill>
              </a:rPr>
              <a:t>A(</a:t>
            </a:r>
            <a:r>
              <a:rPr lang="en-IN" dirty="0" err="1">
                <a:solidFill>
                  <a:srgbClr val="C00000"/>
                </a:solidFill>
              </a:rPr>
              <a:t>int</a:t>
            </a:r>
            <a:r>
              <a:rPr lang="en-IN" dirty="0">
                <a:solidFill>
                  <a:srgbClr val="C00000"/>
                </a:solidFill>
              </a:rPr>
              <a:t> a){</a:t>
            </a:r>
            <a:r>
              <a:rPr lang="en-IN" dirty="0" err="1">
                <a:solidFill>
                  <a:srgbClr val="C00000"/>
                </a:solidFill>
              </a:rPr>
              <a:t>i</a:t>
            </a:r>
            <a:r>
              <a:rPr lang="en-IN" dirty="0">
                <a:solidFill>
                  <a:srgbClr val="C00000"/>
                </a:solidFill>
              </a:rPr>
              <a:t>=a;}</a:t>
            </a:r>
          </a:p>
          <a:p>
            <a:pPr marL="0" indent="0">
              <a:buNone/>
            </a:pPr>
            <a:r>
              <a:rPr lang="en-IN" dirty="0"/>
              <a:t>void show(){</a:t>
            </a:r>
            <a:r>
              <a:rPr lang="en-IN" dirty="0" err="1"/>
              <a:t>cout</a:t>
            </a:r>
            <a:r>
              <a:rPr lang="en-IN" dirty="0"/>
              <a:t>&lt;&lt;"</a:t>
            </a:r>
            <a:r>
              <a:rPr lang="en-IN" dirty="0" err="1"/>
              <a:t>i</a:t>
            </a:r>
            <a:r>
              <a:rPr lang="en-IN" dirty="0"/>
              <a:t> = "&lt;&lt;</a:t>
            </a:r>
            <a:r>
              <a:rPr lang="en-IN" dirty="0" err="1"/>
              <a:t>i</a:t>
            </a:r>
            <a:r>
              <a:rPr lang="en-IN" dirty="0"/>
              <a:t>&lt;&lt;</a:t>
            </a:r>
            <a:r>
              <a:rPr lang="en-IN" dirty="0" err="1"/>
              <a:t>endl</a:t>
            </a:r>
            <a:r>
              <a:rPr lang="en-IN" dirty="0"/>
              <a:t>;}</a:t>
            </a:r>
          </a:p>
          <a:p>
            <a:pPr marL="0" indent="0">
              <a:buNone/>
            </a:pPr>
            <a:r>
              <a:rPr lang="en-IN" dirty="0"/>
              <a:t>};</a:t>
            </a:r>
          </a:p>
          <a:p>
            <a:pPr marL="0" indent="0">
              <a:buNone/>
            </a:pPr>
            <a:r>
              <a:rPr lang="en-IN" dirty="0" err="1"/>
              <a:t>int</a:t>
            </a:r>
            <a:r>
              <a:rPr lang="en-IN" dirty="0"/>
              <a:t> main</a:t>
            </a:r>
            <a:r>
              <a:rPr lang="en-IN" dirty="0" smtClean="0"/>
              <a:t>(){ </a:t>
            </a:r>
            <a:endParaRPr lang="en-IN" dirty="0" smtClean="0"/>
          </a:p>
          <a:p>
            <a:pPr marL="0" indent="0">
              <a:buNone/>
            </a:pPr>
            <a:r>
              <a:rPr lang="en-IN" dirty="0" smtClean="0"/>
              <a:t>A </a:t>
            </a:r>
            <a:r>
              <a:rPr lang="en-IN" dirty="0"/>
              <a:t>a(19),b; </a:t>
            </a:r>
            <a:r>
              <a:rPr lang="en-IN" dirty="0" smtClean="0"/>
              <a:t> </a:t>
            </a:r>
            <a:endParaRPr lang="en-IN" dirty="0" smtClean="0"/>
          </a:p>
          <a:p>
            <a:pPr marL="0" indent="0">
              <a:buNone/>
            </a:pPr>
            <a:r>
              <a:rPr lang="en-IN" dirty="0" err="1" smtClean="0"/>
              <a:t>a.show</a:t>
            </a:r>
            <a:r>
              <a:rPr lang="en-IN" dirty="0"/>
              <a:t>(); </a:t>
            </a:r>
            <a:r>
              <a:rPr lang="en-IN" dirty="0" smtClean="0"/>
              <a:t> </a:t>
            </a:r>
            <a:endParaRPr lang="en-IN" dirty="0" smtClean="0"/>
          </a:p>
          <a:p>
            <a:pPr marL="0" indent="0">
              <a:buNone/>
            </a:pPr>
            <a:r>
              <a:rPr lang="en-IN" dirty="0" err="1" smtClean="0"/>
              <a:t>b.show</a:t>
            </a:r>
            <a:r>
              <a:rPr lang="en-IN" dirty="0"/>
              <a:t>();}</a:t>
            </a:r>
          </a:p>
        </p:txBody>
      </p:sp>
    </p:spTree>
    <p:extLst>
      <p:ext uri="{BB962C8B-B14F-4D97-AF65-F5344CB8AC3E}">
        <p14:creationId xmlns:p14="http://schemas.microsoft.com/office/powerpoint/2010/main" val="98868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in array of objects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sz="3200" dirty="0"/>
              <a:t>#include&lt;</a:t>
            </a:r>
            <a:r>
              <a:rPr lang="en-US" sz="3200" dirty="0" err="1"/>
              <a:t>iostream</a:t>
            </a:r>
            <a:r>
              <a:rPr lang="en-US" sz="3200" dirty="0"/>
              <a:t>&gt;</a:t>
            </a:r>
          </a:p>
          <a:p>
            <a:pPr marL="0" indent="0">
              <a:buNone/>
            </a:pPr>
            <a:r>
              <a:rPr lang="en-US" sz="3200" dirty="0"/>
              <a:t>using namespace </a:t>
            </a:r>
            <a:r>
              <a:rPr lang="en-US" sz="3200" dirty="0" err="1"/>
              <a:t>std</a:t>
            </a:r>
            <a:r>
              <a:rPr lang="en-US" sz="3200" dirty="0"/>
              <a:t>;</a:t>
            </a:r>
          </a:p>
          <a:p>
            <a:pPr marL="0" indent="0">
              <a:buNone/>
            </a:pPr>
            <a:r>
              <a:rPr lang="en-US" sz="3200" dirty="0"/>
              <a:t>class A{</a:t>
            </a:r>
          </a:p>
          <a:p>
            <a:pPr marL="0" indent="0">
              <a:buNone/>
            </a:pPr>
            <a:r>
              <a:rPr lang="en-US" sz="3200" dirty="0" smtClean="0"/>
              <a:t>public: A</a:t>
            </a:r>
            <a:r>
              <a:rPr lang="en-US" sz="3200" dirty="0"/>
              <a:t>(){</a:t>
            </a:r>
            <a:r>
              <a:rPr lang="en-US" sz="3200" dirty="0" err="1"/>
              <a:t>cout</a:t>
            </a:r>
            <a:r>
              <a:rPr lang="en-US" sz="3200" dirty="0"/>
              <a:t>&lt;&lt;"In constructor"&lt;&lt;</a:t>
            </a:r>
            <a:r>
              <a:rPr lang="en-US" sz="3200" dirty="0" err="1"/>
              <a:t>endl</a:t>
            </a:r>
            <a:r>
              <a:rPr lang="en-US" sz="3200" dirty="0"/>
              <a:t>;}</a:t>
            </a:r>
          </a:p>
          <a:p>
            <a:pPr marL="0" indent="0">
              <a:buNone/>
            </a:pPr>
            <a:r>
              <a:rPr lang="en-US" sz="3200" dirty="0"/>
              <a:t>};</a:t>
            </a:r>
          </a:p>
          <a:p>
            <a:pPr marL="0" indent="0">
              <a:buNone/>
            </a:pPr>
            <a:r>
              <a:rPr lang="en-US" sz="3200" dirty="0" err="1"/>
              <a:t>int</a:t>
            </a:r>
            <a:r>
              <a:rPr lang="en-US" sz="3200" dirty="0"/>
              <a:t> main</a:t>
            </a:r>
            <a:r>
              <a:rPr lang="en-US" sz="3200" dirty="0" smtClean="0"/>
              <a:t>(){</a:t>
            </a:r>
          </a:p>
          <a:p>
            <a:pPr marL="0" indent="0">
              <a:buNone/>
            </a:pPr>
            <a:r>
              <a:rPr lang="en-US" sz="3200" dirty="0" smtClean="0"/>
              <a:t>A </a:t>
            </a:r>
            <a:r>
              <a:rPr lang="en-US" sz="3200" dirty="0"/>
              <a:t>a[5</a:t>
            </a:r>
            <a:r>
              <a:rPr lang="en-US" sz="3200" dirty="0" smtClean="0"/>
              <a:t>];</a:t>
            </a:r>
          </a:p>
          <a:p>
            <a:pPr marL="0" indent="0">
              <a:buNone/>
            </a:pPr>
            <a:r>
              <a:rPr lang="en-US" sz="3200" dirty="0" smtClean="0"/>
              <a:t>}</a:t>
            </a:r>
            <a:endParaRPr lang="en-IN" sz="3200" dirty="0"/>
          </a:p>
        </p:txBody>
      </p:sp>
    </p:spTree>
    <p:extLst>
      <p:ext uri="{BB962C8B-B14F-4D97-AF65-F5344CB8AC3E}">
        <p14:creationId xmlns:p14="http://schemas.microsoft.com/office/powerpoint/2010/main" val="3823416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with default arguments</a:t>
            </a:r>
            <a:endParaRPr lang="en-IN" dirty="0"/>
          </a:p>
        </p:txBody>
      </p:sp>
      <p:sp>
        <p:nvSpPr>
          <p:cNvPr id="3" name="Content Placeholder 2"/>
          <p:cNvSpPr>
            <a:spLocks noGrp="1"/>
          </p:cNvSpPr>
          <p:nvPr>
            <p:ph idx="1"/>
          </p:nvPr>
        </p:nvSpPr>
        <p:spPr>
          <a:xfrm>
            <a:off x="838200" y="1414463"/>
            <a:ext cx="10515600" cy="5029200"/>
          </a:xfrm>
        </p:spPr>
        <p:txBody>
          <a:bodyPr>
            <a:noAutofit/>
          </a:bodyPr>
          <a:lstStyle/>
          <a:p>
            <a:pPr marL="0" indent="0">
              <a:buNone/>
            </a:pPr>
            <a:r>
              <a:rPr lang="en-IN" dirty="0"/>
              <a:t>class A{</a:t>
            </a:r>
          </a:p>
          <a:p>
            <a:pPr marL="0" indent="0">
              <a:buNone/>
            </a:pPr>
            <a:r>
              <a:rPr lang="en-IN" dirty="0" err="1"/>
              <a:t>int</a:t>
            </a:r>
            <a:r>
              <a:rPr lang="en-IN" dirty="0"/>
              <a:t> </a:t>
            </a:r>
            <a:r>
              <a:rPr lang="en-IN" dirty="0" err="1"/>
              <a:t>i,j</a:t>
            </a:r>
            <a:r>
              <a:rPr lang="en-IN" dirty="0"/>
              <a:t>;</a:t>
            </a:r>
          </a:p>
          <a:p>
            <a:pPr marL="0" indent="0">
              <a:buNone/>
            </a:pPr>
            <a:r>
              <a:rPr lang="en-IN" dirty="0"/>
              <a:t>public:</a:t>
            </a:r>
          </a:p>
          <a:p>
            <a:pPr marL="0" indent="0">
              <a:buNone/>
            </a:pPr>
            <a:r>
              <a:rPr lang="en-IN" dirty="0">
                <a:solidFill>
                  <a:srgbClr val="C00000"/>
                </a:solidFill>
              </a:rPr>
              <a:t>A(</a:t>
            </a:r>
            <a:r>
              <a:rPr lang="en-IN" dirty="0" err="1">
                <a:solidFill>
                  <a:srgbClr val="C00000"/>
                </a:solidFill>
              </a:rPr>
              <a:t>int</a:t>
            </a:r>
            <a:r>
              <a:rPr lang="en-IN" dirty="0">
                <a:solidFill>
                  <a:srgbClr val="C00000"/>
                </a:solidFill>
              </a:rPr>
              <a:t> a=-99, </a:t>
            </a:r>
            <a:r>
              <a:rPr lang="en-IN" dirty="0" err="1">
                <a:solidFill>
                  <a:srgbClr val="C00000"/>
                </a:solidFill>
              </a:rPr>
              <a:t>int</a:t>
            </a:r>
            <a:r>
              <a:rPr lang="en-IN" dirty="0">
                <a:solidFill>
                  <a:srgbClr val="C00000"/>
                </a:solidFill>
              </a:rPr>
              <a:t> b=-88){ </a:t>
            </a:r>
            <a:r>
              <a:rPr lang="en-IN" dirty="0" err="1">
                <a:solidFill>
                  <a:srgbClr val="C00000"/>
                </a:solidFill>
              </a:rPr>
              <a:t>i</a:t>
            </a:r>
            <a:r>
              <a:rPr lang="en-IN" dirty="0">
                <a:solidFill>
                  <a:srgbClr val="C00000"/>
                </a:solidFill>
              </a:rPr>
              <a:t>=a; j=b;}</a:t>
            </a:r>
          </a:p>
          <a:p>
            <a:pPr marL="0" indent="0">
              <a:buNone/>
            </a:pPr>
            <a:r>
              <a:rPr lang="en-IN" dirty="0"/>
              <a:t>void show(){</a:t>
            </a:r>
            <a:r>
              <a:rPr lang="en-IN" dirty="0" err="1"/>
              <a:t>cout</a:t>
            </a:r>
            <a:r>
              <a:rPr lang="en-IN" dirty="0"/>
              <a:t>&lt;&lt;"</a:t>
            </a:r>
            <a:r>
              <a:rPr lang="en-IN" dirty="0" err="1"/>
              <a:t>i</a:t>
            </a:r>
            <a:r>
              <a:rPr lang="en-IN" dirty="0"/>
              <a:t>="&lt;&lt;</a:t>
            </a:r>
            <a:r>
              <a:rPr lang="en-IN" dirty="0" err="1"/>
              <a:t>i</a:t>
            </a:r>
            <a:r>
              <a:rPr lang="en-IN" dirty="0"/>
              <a:t>&lt;&lt;" j = "&lt;&lt;j&lt;&lt;</a:t>
            </a:r>
            <a:r>
              <a:rPr lang="en-IN" dirty="0" err="1"/>
              <a:t>endl</a:t>
            </a:r>
            <a:r>
              <a:rPr lang="en-IN" dirty="0"/>
              <a:t>;}</a:t>
            </a:r>
          </a:p>
          <a:p>
            <a:pPr marL="0" indent="0">
              <a:buNone/>
            </a:pPr>
            <a:r>
              <a:rPr lang="en-IN" dirty="0"/>
              <a:t>};</a:t>
            </a:r>
          </a:p>
          <a:p>
            <a:pPr marL="0" indent="0">
              <a:buNone/>
            </a:pPr>
            <a:r>
              <a:rPr lang="en-IN" dirty="0" err="1"/>
              <a:t>int</a:t>
            </a:r>
            <a:r>
              <a:rPr lang="en-IN" dirty="0"/>
              <a:t> main</a:t>
            </a:r>
            <a:r>
              <a:rPr lang="en-IN" dirty="0" smtClean="0"/>
              <a:t>(){</a:t>
            </a:r>
          </a:p>
          <a:p>
            <a:pPr marL="0" indent="0">
              <a:buNone/>
            </a:pPr>
            <a:r>
              <a:rPr lang="en-IN" dirty="0" smtClean="0"/>
              <a:t>A </a:t>
            </a:r>
            <a:r>
              <a:rPr lang="en-IN" dirty="0" err="1" smtClean="0"/>
              <a:t>a</a:t>
            </a:r>
            <a:r>
              <a:rPr lang="en-IN" dirty="0" smtClean="0"/>
              <a:t>, b(22),c(1,2);</a:t>
            </a:r>
          </a:p>
          <a:p>
            <a:pPr marL="0" indent="0">
              <a:buNone/>
            </a:pPr>
            <a:r>
              <a:rPr lang="en-IN" dirty="0" err="1" smtClean="0"/>
              <a:t>a.show</a:t>
            </a:r>
            <a:r>
              <a:rPr lang="en-IN" dirty="0"/>
              <a:t>(); </a:t>
            </a:r>
            <a:r>
              <a:rPr lang="en-IN" dirty="0" err="1"/>
              <a:t>b.show</a:t>
            </a:r>
            <a:r>
              <a:rPr lang="en-IN" dirty="0"/>
              <a:t>(); </a:t>
            </a:r>
            <a:r>
              <a:rPr lang="en-IN" dirty="0" err="1"/>
              <a:t>c.show</a:t>
            </a:r>
            <a:r>
              <a:rPr lang="en-IN" dirty="0"/>
              <a:t>();	</a:t>
            </a:r>
          </a:p>
          <a:p>
            <a:pPr marL="0" indent="0">
              <a:buNone/>
            </a:pPr>
            <a:r>
              <a:rPr lang="en-IN" dirty="0"/>
              <a:t>}</a:t>
            </a:r>
          </a:p>
        </p:txBody>
      </p:sp>
    </p:spTree>
    <p:extLst>
      <p:ext uri="{BB962C8B-B14F-4D97-AF65-F5344CB8AC3E}">
        <p14:creationId xmlns:p14="http://schemas.microsoft.com/office/powerpoint/2010/main" val="1556130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Initialization</a:t>
            </a:r>
            <a:endParaRPr lang="en-IN" dirty="0"/>
          </a:p>
        </p:txBody>
      </p:sp>
      <p:sp>
        <p:nvSpPr>
          <p:cNvPr id="3" name="Content Placeholder 2"/>
          <p:cNvSpPr>
            <a:spLocks noGrp="1"/>
          </p:cNvSpPr>
          <p:nvPr>
            <p:ph idx="1"/>
          </p:nvPr>
        </p:nvSpPr>
        <p:spPr/>
        <p:txBody>
          <a:bodyPr/>
          <a:lstStyle/>
          <a:p>
            <a:pPr marL="0" indent="0">
              <a:buNone/>
            </a:pPr>
            <a:r>
              <a:rPr lang="en-IN" dirty="0" err="1" smtClean="0"/>
              <a:t>int</a:t>
            </a:r>
            <a:r>
              <a:rPr lang="en-IN" dirty="0" smtClean="0"/>
              <a:t> </a:t>
            </a:r>
            <a:r>
              <a:rPr lang="en-IN" dirty="0" err="1"/>
              <a:t>i</a:t>
            </a:r>
            <a:r>
              <a:rPr lang="en-IN" dirty="0"/>
              <a:t>=5;</a:t>
            </a:r>
          </a:p>
          <a:p>
            <a:pPr marL="0" indent="0">
              <a:buNone/>
            </a:pPr>
            <a:r>
              <a:rPr lang="en-IN" dirty="0"/>
              <a:t>char name[</a:t>
            </a:r>
            <a:r>
              <a:rPr lang="en-IN" dirty="0" err="1"/>
              <a:t>i</a:t>
            </a:r>
            <a:r>
              <a:rPr lang="en-IN" dirty="0"/>
              <a:t>];	</a:t>
            </a:r>
          </a:p>
          <a:p>
            <a:pPr marL="0" indent="0">
              <a:buNone/>
            </a:pPr>
            <a:endParaRPr lang="en-US" dirty="0" smtClean="0"/>
          </a:p>
          <a:p>
            <a:pPr marL="0" indent="0">
              <a:buNone/>
            </a:pPr>
            <a:endParaRPr lang="en-US" dirty="0"/>
          </a:p>
          <a:p>
            <a:pPr marL="0" indent="0">
              <a:buNone/>
            </a:pPr>
            <a:r>
              <a:rPr lang="en-US" dirty="0" smtClean="0"/>
              <a:t>OR</a:t>
            </a:r>
          </a:p>
          <a:p>
            <a:pPr marL="0" indent="0">
              <a:buNone/>
            </a:pPr>
            <a:r>
              <a:rPr lang="en-IN" dirty="0" err="1"/>
              <a:t>int</a:t>
            </a:r>
            <a:r>
              <a:rPr lang="en-IN" dirty="0"/>
              <a:t> </a:t>
            </a:r>
            <a:r>
              <a:rPr lang="en-IN" dirty="0" err="1"/>
              <a:t>const</a:t>
            </a:r>
            <a:r>
              <a:rPr lang="en-IN" dirty="0"/>
              <a:t> b = factorial(8);</a:t>
            </a:r>
          </a:p>
        </p:txBody>
      </p:sp>
    </p:spTree>
    <p:extLst>
      <p:ext uri="{BB962C8B-B14F-4D97-AF65-F5344CB8AC3E}">
        <p14:creationId xmlns:p14="http://schemas.microsoft.com/office/powerpoint/2010/main" val="97160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to object</a:t>
            </a:r>
            <a:endParaRPr lang="en-IN" dirty="0"/>
          </a:p>
        </p:txBody>
      </p:sp>
      <p:sp>
        <p:nvSpPr>
          <p:cNvPr id="3" name="Content Placeholder 2"/>
          <p:cNvSpPr>
            <a:spLocks noGrp="1"/>
          </p:cNvSpPr>
          <p:nvPr>
            <p:ph idx="1"/>
          </p:nvPr>
        </p:nvSpPr>
        <p:spPr>
          <a:xfrm>
            <a:off x="838200" y="1825624"/>
            <a:ext cx="10515600" cy="4703763"/>
          </a:xfrm>
        </p:spPr>
        <p:txBody>
          <a:bodyPr>
            <a:normAutofit fontScale="92500" lnSpcReduction="10000"/>
          </a:bodyPr>
          <a:lstStyle/>
          <a:p>
            <a:pPr marL="0" indent="0">
              <a:buNone/>
            </a:pPr>
            <a:r>
              <a:rPr lang="en-US" dirty="0"/>
              <a:t>class Test {</a:t>
            </a:r>
          </a:p>
          <a:p>
            <a:pPr marL="0" indent="0">
              <a:buNone/>
            </a:pPr>
            <a:r>
              <a:rPr lang="en-US" dirty="0" err="1"/>
              <a:t>int</a:t>
            </a:r>
            <a:r>
              <a:rPr lang="en-US" dirty="0"/>
              <a:t> </a:t>
            </a:r>
            <a:r>
              <a:rPr lang="en-US" dirty="0" err="1"/>
              <a:t>i</a:t>
            </a:r>
            <a:r>
              <a:rPr lang="en-US" dirty="0"/>
              <a:t>;</a:t>
            </a:r>
          </a:p>
          <a:p>
            <a:pPr marL="0" indent="0">
              <a:buNone/>
            </a:pPr>
            <a:r>
              <a:rPr lang="en-US" dirty="0"/>
              <a:t>public</a:t>
            </a:r>
            <a:r>
              <a:rPr lang="en-US" dirty="0" smtClean="0"/>
              <a:t>: Test(</a:t>
            </a:r>
            <a:r>
              <a:rPr lang="en-US" dirty="0" err="1" smtClean="0"/>
              <a:t>int</a:t>
            </a:r>
            <a:r>
              <a:rPr lang="en-US" dirty="0" smtClean="0"/>
              <a:t> </a:t>
            </a:r>
            <a:r>
              <a:rPr lang="en-US" dirty="0"/>
              <a:t>a){</a:t>
            </a:r>
            <a:r>
              <a:rPr lang="en-US" dirty="0" err="1"/>
              <a:t>i</a:t>
            </a:r>
            <a:r>
              <a:rPr lang="en-US" dirty="0"/>
              <a:t>=a;}</a:t>
            </a:r>
          </a:p>
          <a:p>
            <a:pPr marL="0" indent="0">
              <a:buNone/>
            </a:pPr>
            <a:r>
              <a:rPr lang="en-US" dirty="0"/>
              <a:t>void show(){</a:t>
            </a:r>
            <a:r>
              <a:rPr lang="en-US" dirty="0" err="1"/>
              <a:t>cout</a:t>
            </a:r>
            <a:r>
              <a:rPr lang="en-US" dirty="0"/>
              <a:t>&lt;&lt;"</a:t>
            </a:r>
            <a:r>
              <a:rPr lang="en-US" dirty="0" err="1"/>
              <a:t>i</a:t>
            </a:r>
            <a:r>
              <a:rPr lang="en-US" dirty="0"/>
              <a:t> = "&lt;&lt;</a:t>
            </a:r>
            <a:r>
              <a:rPr lang="en-US" dirty="0" err="1"/>
              <a:t>i</a:t>
            </a:r>
            <a:r>
              <a:rPr lang="en-US" dirty="0"/>
              <a:t>&lt;&lt;</a:t>
            </a:r>
            <a:r>
              <a:rPr lang="en-US" dirty="0" err="1"/>
              <a:t>endl</a:t>
            </a:r>
            <a:r>
              <a:rPr lang="en-US" dirty="0"/>
              <a:t>;}</a:t>
            </a:r>
          </a:p>
          <a:p>
            <a:pPr marL="0" indent="0">
              <a:buNone/>
            </a:pPr>
            <a:r>
              <a:rPr lang="en-US" dirty="0"/>
              <a:t>};</a:t>
            </a:r>
          </a:p>
          <a:p>
            <a:pPr marL="0" indent="0">
              <a:buNone/>
            </a:pPr>
            <a:r>
              <a:rPr lang="en-US" dirty="0" err="1"/>
              <a:t>int</a:t>
            </a:r>
            <a:r>
              <a:rPr lang="en-US" dirty="0"/>
              <a:t> main() {</a:t>
            </a:r>
          </a:p>
          <a:p>
            <a:pPr marL="0" indent="0">
              <a:buNone/>
            </a:pPr>
            <a:r>
              <a:rPr lang="en-US" dirty="0"/>
              <a:t>Test t(10);  //object created</a:t>
            </a:r>
          </a:p>
          <a:p>
            <a:pPr marL="0" indent="0">
              <a:buNone/>
            </a:pPr>
            <a:r>
              <a:rPr lang="en-US" dirty="0">
                <a:solidFill>
                  <a:srgbClr val="C00000"/>
                </a:solidFill>
              </a:rPr>
              <a:t>Test *p;  </a:t>
            </a:r>
            <a:r>
              <a:rPr lang="en-US" dirty="0">
                <a:solidFill>
                  <a:srgbClr val="00B050"/>
                </a:solidFill>
              </a:rPr>
              <a:t> // just a pointer, </a:t>
            </a:r>
            <a:r>
              <a:rPr lang="en-US" dirty="0" err="1">
                <a:solidFill>
                  <a:srgbClr val="00B050"/>
                </a:solidFill>
              </a:rPr>
              <a:t>obj</a:t>
            </a:r>
            <a:r>
              <a:rPr lang="en-US" dirty="0">
                <a:solidFill>
                  <a:srgbClr val="00B050"/>
                </a:solidFill>
              </a:rPr>
              <a:t> not created</a:t>
            </a:r>
          </a:p>
          <a:p>
            <a:pPr marL="0" indent="0">
              <a:buNone/>
            </a:pPr>
            <a:r>
              <a:rPr lang="en-US" dirty="0">
                <a:solidFill>
                  <a:srgbClr val="C00000"/>
                </a:solidFill>
              </a:rPr>
              <a:t>p = &amp;t;  p-&gt;show();   </a:t>
            </a:r>
            <a:r>
              <a:rPr lang="en-US" dirty="0">
                <a:solidFill>
                  <a:srgbClr val="00B050"/>
                </a:solidFill>
              </a:rPr>
              <a:t>// OR </a:t>
            </a:r>
            <a:r>
              <a:rPr lang="en-US" dirty="0" err="1">
                <a:solidFill>
                  <a:srgbClr val="00B050"/>
                </a:solidFill>
              </a:rPr>
              <a:t>t.show</a:t>
            </a:r>
            <a:r>
              <a:rPr lang="en-US" dirty="0">
                <a:solidFill>
                  <a:srgbClr val="00B050"/>
                </a:solidFill>
              </a:rPr>
              <a:t>();</a:t>
            </a:r>
          </a:p>
          <a:p>
            <a:pPr marL="0" indent="0">
              <a:buNone/>
            </a:pPr>
            <a:r>
              <a:rPr lang="en-US" dirty="0"/>
              <a:t>}</a:t>
            </a:r>
            <a:endParaRPr lang="en-IN" dirty="0"/>
          </a:p>
        </p:txBody>
      </p:sp>
    </p:spTree>
    <p:extLst>
      <p:ext uri="{BB962C8B-B14F-4D97-AF65-F5344CB8AC3E}">
        <p14:creationId xmlns:p14="http://schemas.microsoft.com/office/powerpoint/2010/main" val="3110466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909</Words>
  <Application>Microsoft Office PowerPoint</Application>
  <PresentationFormat>Widescreen</PresentationFormat>
  <Paragraphs>181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Slide Set 2</vt:lpstr>
      <vt:lpstr>Constructors</vt:lpstr>
      <vt:lpstr>Example - constructor</vt:lpstr>
      <vt:lpstr>Parameterized constructor</vt:lpstr>
      <vt:lpstr>Constructor Overloading</vt:lpstr>
      <vt:lpstr>Constructors in array of objects</vt:lpstr>
      <vt:lpstr>Constructors with default arguments</vt:lpstr>
      <vt:lpstr>Dynamic Initialization</vt:lpstr>
      <vt:lpstr>Pointer to object</vt:lpstr>
      <vt:lpstr>this pointer is the address to current object</vt:lpstr>
      <vt:lpstr>Dynamic memory management</vt:lpstr>
      <vt:lpstr>Dynamic memory allocation</vt:lpstr>
      <vt:lpstr>Dynamic memory allocation</vt:lpstr>
      <vt:lpstr>Array of pointer to objects</vt:lpstr>
      <vt:lpstr>Copy constructor</vt:lpstr>
      <vt:lpstr>What is the output?</vt:lpstr>
      <vt:lpstr>Answer:</vt:lpstr>
      <vt:lpstr>Now using static object</vt:lpstr>
      <vt:lpstr>Answer: Static objects never die easily</vt:lpstr>
      <vt:lpstr>Friend function can access private data</vt:lpstr>
      <vt:lpstr>Friend classes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pannu</dc:creator>
  <cp:lastModifiedBy>pannu</cp:lastModifiedBy>
  <cp:revision>56</cp:revision>
  <dcterms:created xsi:type="dcterms:W3CDTF">2020-01-15T04:44:19Z</dcterms:created>
  <dcterms:modified xsi:type="dcterms:W3CDTF">2020-01-24T06:16:16Z</dcterms:modified>
</cp:coreProperties>
</file>