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98" r:id="rId4"/>
    <p:sldId id="261" r:id="rId5"/>
    <p:sldId id="263" r:id="rId6"/>
    <p:sldId id="262" r:id="rId7"/>
    <p:sldId id="314" r:id="rId8"/>
    <p:sldId id="293" r:id="rId9"/>
    <p:sldId id="295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7" r:id="rId18"/>
    <p:sldId id="306" r:id="rId19"/>
    <p:sldId id="308" r:id="rId20"/>
    <p:sldId id="309" r:id="rId21"/>
    <p:sldId id="310" r:id="rId22"/>
    <p:sldId id="311" r:id="rId23"/>
    <p:sldId id="312" r:id="rId24"/>
    <p:sldId id="313" r:id="rId25"/>
    <p:sldId id="284" r:id="rId26"/>
    <p:sldId id="286" r:id="rId27"/>
    <p:sldId id="291" r:id="rId28"/>
    <p:sldId id="29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3250" autoAdjust="0"/>
  </p:normalViewPr>
  <p:slideViewPr>
    <p:cSldViewPr>
      <p:cViewPr varScale="1">
        <p:scale>
          <a:sx n="61" d="100"/>
          <a:sy n="61" d="100"/>
        </p:scale>
        <p:origin x="172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30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C4FA9-48BF-4A7C-81DD-5A9C286D8E3D}" type="datetimeFigureOut">
              <a:rPr lang="en-US" smtClean="0"/>
              <a:pPr/>
              <a:t>2/23/20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68F86-3EAB-4AC4-B41F-50FFFD883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E9CBA1-14DA-4FC5-A3AB-099CC648D57B}" type="slidenum">
              <a:rPr lang="en-US"/>
              <a:pPr/>
              <a:t>5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C6F6-705C-48FA-AA68-8065C2E95DC7}" type="datetimeFigureOut">
              <a:rPr lang="en-US" smtClean="0"/>
              <a:pPr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2D9C-7047-47E2-BEAB-9E95AA2B3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C6F6-705C-48FA-AA68-8065C2E95DC7}" type="datetimeFigureOut">
              <a:rPr lang="en-US" smtClean="0"/>
              <a:pPr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2D9C-7047-47E2-BEAB-9E95AA2B3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C6F6-705C-48FA-AA68-8065C2E95DC7}" type="datetimeFigureOut">
              <a:rPr lang="en-US" smtClean="0"/>
              <a:pPr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2D9C-7047-47E2-BEAB-9E95AA2B3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C6F6-705C-48FA-AA68-8065C2E95DC7}" type="datetimeFigureOut">
              <a:rPr lang="en-US" smtClean="0"/>
              <a:pPr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2D9C-7047-47E2-BEAB-9E95AA2B3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C6F6-705C-48FA-AA68-8065C2E95DC7}" type="datetimeFigureOut">
              <a:rPr lang="en-US" smtClean="0"/>
              <a:pPr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2D9C-7047-47E2-BEAB-9E95AA2B3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C6F6-705C-48FA-AA68-8065C2E95DC7}" type="datetimeFigureOut">
              <a:rPr lang="en-US" smtClean="0"/>
              <a:pPr/>
              <a:t>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2D9C-7047-47E2-BEAB-9E95AA2B3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C6F6-705C-48FA-AA68-8065C2E95DC7}" type="datetimeFigureOut">
              <a:rPr lang="en-US" smtClean="0"/>
              <a:pPr/>
              <a:t>2/23/20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2D9C-7047-47E2-BEAB-9E95AA2B3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C6F6-705C-48FA-AA68-8065C2E95DC7}" type="datetimeFigureOut">
              <a:rPr lang="en-US" smtClean="0"/>
              <a:pPr/>
              <a:t>2/23/20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2D9C-7047-47E2-BEAB-9E95AA2B3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C6F6-705C-48FA-AA68-8065C2E95DC7}" type="datetimeFigureOut">
              <a:rPr lang="en-US" smtClean="0"/>
              <a:pPr/>
              <a:t>2/23/20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2D9C-7047-47E2-BEAB-9E95AA2B3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C6F6-705C-48FA-AA68-8065C2E95DC7}" type="datetimeFigureOut">
              <a:rPr lang="en-US" smtClean="0"/>
              <a:pPr/>
              <a:t>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2D9C-7047-47E2-BEAB-9E95AA2B3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C6F6-705C-48FA-AA68-8065C2E95DC7}" type="datetimeFigureOut">
              <a:rPr lang="en-US" smtClean="0"/>
              <a:pPr/>
              <a:t>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2D9C-7047-47E2-BEAB-9E95AA2B3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FC6F6-705C-48FA-AA68-8065C2E95DC7}" type="datetimeFigureOut">
              <a:rPr lang="en-US" smtClean="0"/>
              <a:pPr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E2D9C-7047-47E2-BEAB-9E95AA2B3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Set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229600" cy="24384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solidFill>
                  <a:schemeClr val="tx1"/>
                </a:solidFill>
              </a:rPr>
              <a:t>Inheritance:</a:t>
            </a:r>
            <a:r>
              <a:rPr lang="en-US" sz="2400" dirty="0">
                <a:solidFill>
                  <a:schemeClr val="tx1"/>
                </a:solidFill>
              </a:rPr>
              <a:t> Derived Class declaration, Public, Private and Protected Inheritance, friend function and Inheritance, Overriding member function, Forms of inheritance, virtual base class,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Abstract class, Constructor and Inheritance, Destructor and Inheritance, Advantage and disadvantage of Inheritance.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function and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Friendship is not inherited</a:t>
            </a:r>
          </a:p>
          <a:p>
            <a:r>
              <a:rPr lang="en-US" sz="3600" dirty="0"/>
              <a:t>What is the output of the following program?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109574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02359"/>
            <a:ext cx="81534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class A { </a:t>
            </a:r>
          </a:p>
          <a:p>
            <a:r>
              <a:rPr lang="en-IN" sz="2800" dirty="0">
                <a:solidFill>
                  <a:srgbClr val="C00000"/>
                </a:solidFill>
              </a:rPr>
              <a:t>protected: </a:t>
            </a:r>
            <a:r>
              <a:rPr lang="en-IN" sz="2800" dirty="0" err="1">
                <a:solidFill>
                  <a:srgbClr val="C00000"/>
                </a:solidFill>
              </a:rPr>
              <a:t>int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r>
              <a:rPr lang="en-IN" sz="2800" dirty="0" err="1">
                <a:solidFill>
                  <a:srgbClr val="C00000"/>
                </a:solidFill>
              </a:rPr>
              <a:t>i</a:t>
            </a:r>
            <a:r>
              <a:rPr lang="en-IN" sz="2800" dirty="0">
                <a:solidFill>
                  <a:srgbClr val="C00000"/>
                </a:solidFill>
              </a:rPr>
              <a:t>; </a:t>
            </a:r>
          </a:p>
          <a:p>
            <a:r>
              <a:rPr lang="en-IN" sz="2800" dirty="0">
                <a:solidFill>
                  <a:srgbClr val="C00000"/>
                </a:solidFill>
              </a:rPr>
              <a:t>public: A(</a:t>
            </a:r>
            <a:r>
              <a:rPr lang="en-IN" sz="2800" dirty="0" err="1">
                <a:solidFill>
                  <a:srgbClr val="C00000"/>
                </a:solidFill>
              </a:rPr>
              <a:t>int</a:t>
            </a:r>
            <a:r>
              <a:rPr lang="en-IN" sz="2800" dirty="0">
                <a:solidFill>
                  <a:srgbClr val="C00000"/>
                </a:solidFill>
              </a:rPr>
              <a:t> a) { </a:t>
            </a:r>
            <a:r>
              <a:rPr lang="en-IN" sz="2800" dirty="0" err="1">
                <a:solidFill>
                  <a:srgbClr val="C00000"/>
                </a:solidFill>
              </a:rPr>
              <a:t>i</a:t>
            </a:r>
            <a:r>
              <a:rPr lang="en-IN" sz="2800" dirty="0">
                <a:solidFill>
                  <a:srgbClr val="C00000"/>
                </a:solidFill>
              </a:rPr>
              <a:t> = a;} </a:t>
            </a:r>
          </a:p>
          <a:p>
            <a:r>
              <a:rPr lang="en-IN" sz="2800" dirty="0">
                <a:solidFill>
                  <a:srgbClr val="C00000"/>
                </a:solidFill>
              </a:rPr>
              <a:t>friend void show(); </a:t>
            </a:r>
          </a:p>
          <a:p>
            <a:r>
              <a:rPr lang="en-IN" sz="2800" dirty="0">
                <a:solidFill>
                  <a:srgbClr val="C00000"/>
                </a:solidFill>
              </a:rPr>
              <a:t>}; </a:t>
            </a:r>
          </a:p>
          <a:p>
            <a:r>
              <a:rPr lang="en-IN" sz="2800" dirty="0">
                <a:solidFill>
                  <a:srgbClr val="0070C0"/>
                </a:solidFill>
              </a:rPr>
              <a:t>class B: public A { </a:t>
            </a:r>
          </a:p>
          <a:p>
            <a:r>
              <a:rPr lang="en-IN" sz="2800" dirty="0" err="1">
                <a:solidFill>
                  <a:srgbClr val="0070C0"/>
                </a:solidFill>
              </a:rPr>
              <a:t>int</a:t>
            </a:r>
            <a:r>
              <a:rPr lang="en-IN" sz="2800" dirty="0">
                <a:solidFill>
                  <a:srgbClr val="0070C0"/>
                </a:solidFill>
              </a:rPr>
              <a:t> j;   </a:t>
            </a:r>
          </a:p>
          <a:p>
            <a:r>
              <a:rPr lang="en-IN" sz="2800" dirty="0">
                <a:solidFill>
                  <a:srgbClr val="0070C0"/>
                </a:solidFill>
              </a:rPr>
              <a:t>public: B(</a:t>
            </a:r>
            <a:r>
              <a:rPr lang="en-IN" sz="2800" dirty="0" err="1">
                <a:solidFill>
                  <a:srgbClr val="0070C0"/>
                </a:solidFill>
              </a:rPr>
              <a:t>int</a:t>
            </a:r>
            <a:r>
              <a:rPr lang="en-IN" sz="2800" dirty="0">
                <a:solidFill>
                  <a:srgbClr val="0070C0"/>
                </a:solidFill>
              </a:rPr>
              <a:t> a, </a:t>
            </a:r>
            <a:r>
              <a:rPr lang="en-IN" sz="2800" dirty="0" err="1">
                <a:solidFill>
                  <a:srgbClr val="0070C0"/>
                </a:solidFill>
              </a:rPr>
              <a:t>int</a:t>
            </a:r>
            <a:r>
              <a:rPr lang="en-IN" sz="2800" dirty="0">
                <a:solidFill>
                  <a:srgbClr val="0070C0"/>
                </a:solidFill>
              </a:rPr>
              <a:t> b) : A(a) {j=b;} </a:t>
            </a:r>
          </a:p>
          <a:p>
            <a:r>
              <a:rPr lang="en-IN" sz="2800" dirty="0">
                <a:solidFill>
                  <a:srgbClr val="0070C0"/>
                </a:solidFill>
              </a:rPr>
              <a:t>}; </a:t>
            </a:r>
          </a:p>
          <a:p>
            <a:r>
              <a:rPr lang="en-IN" sz="2800" b="1" dirty="0">
                <a:solidFill>
                  <a:srgbClr val="7030A0"/>
                </a:solidFill>
              </a:rPr>
              <a:t>void show() { </a:t>
            </a:r>
          </a:p>
          <a:p>
            <a:r>
              <a:rPr lang="en-IN" sz="2800" b="1" dirty="0">
                <a:solidFill>
                  <a:srgbClr val="7030A0"/>
                </a:solidFill>
              </a:rPr>
              <a:t>B b(-2,55); </a:t>
            </a:r>
          </a:p>
          <a:p>
            <a:r>
              <a:rPr lang="en-IN" sz="2800" b="1" dirty="0" err="1">
                <a:solidFill>
                  <a:srgbClr val="7030A0"/>
                </a:solidFill>
              </a:rPr>
              <a:t>cout</a:t>
            </a:r>
            <a:r>
              <a:rPr lang="en-IN" sz="2800" b="1" dirty="0">
                <a:solidFill>
                  <a:srgbClr val="7030A0"/>
                </a:solidFill>
              </a:rPr>
              <a:t>&lt;&lt;</a:t>
            </a:r>
            <a:r>
              <a:rPr lang="en-IN" sz="2800" b="1" dirty="0" err="1">
                <a:solidFill>
                  <a:srgbClr val="7030A0"/>
                </a:solidFill>
              </a:rPr>
              <a:t>b.i</a:t>
            </a:r>
            <a:r>
              <a:rPr lang="en-IN" sz="2800" b="1" dirty="0">
                <a:solidFill>
                  <a:srgbClr val="7030A0"/>
                </a:solidFill>
              </a:rPr>
              <a:t>&lt;&lt;", "&lt;&lt;</a:t>
            </a:r>
            <a:r>
              <a:rPr lang="en-IN" sz="2800" b="1" dirty="0" err="1">
                <a:solidFill>
                  <a:srgbClr val="7030A0"/>
                </a:solidFill>
              </a:rPr>
              <a:t>b.j</a:t>
            </a:r>
            <a:r>
              <a:rPr lang="en-IN" sz="2800" b="1" dirty="0">
                <a:solidFill>
                  <a:srgbClr val="7030A0"/>
                </a:solidFill>
              </a:rPr>
              <a:t>; }</a:t>
            </a:r>
          </a:p>
          <a:p>
            <a:r>
              <a:rPr lang="en-IN" sz="2800" b="1" dirty="0">
                <a:solidFill>
                  <a:srgbClr val="7030A0"/>
                </a:solidFill>
              </a:rPr>
              <a:t> </a:t>
            </a:r>
          </a:p>
          <a:p>
            <a:r>
              <a:rPr lang="en-IN" sz="2800" dirty="0" err="1"/>
              <a:t>int</a:t>
            </a:r>
            <a:r>
              <a:rPr lang="en-IN" sz="2800" dirty="0"/>
              <a:t> main() {show();} </a:t>
            </a:r>
          </a:p>
        </p:txBody>
      </p:sp>
    </p:spTree>
    <p:extLst>
      <p:ext uri="{BB962C8B-B14F-4D97-AF65-F5344CB8AC3E}">
        <p14:creationId xmlns:p14="http://schemas.microsoft.com/office/powerpoint/2010/main" val="1506464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1828800"/>
            <a:ext cx="5219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C00000"/>
                </a:solidFill>
              </a:rPr>
              <a:t>[Error] '</a:t>
            </a:r>
            <a:r>
              <a:rPr lang="en-IN" sz="3200" dirty="0" err="1">
                <a:solidFill>
                  <a:srgbClr val="C00000"/>
                </a:solidFill>
              </a:rPr>
              <a:t>int</a:t>
            </a:r>
            <a:r>
              <a:rPr lang="en-IN" sz="3200" dirty="0">
                <a:solidFill>
                  <a:srgbClr val="C00000"/>
                </a:solidFill>
              </a:rPr>
              <a:t> B::j' is private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0200" y="685800"/>
            <a:ext cx="3581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/>
              <a:t>Output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4419600"/>
            <a:ext cx="733470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So parent’s friend is not child’s friend, 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what about vice versa?</a:t>
            </a:r>
          </a:p>
        </p:txBody>
      </p:sp>
    </p:spTree>
    <p:extLst>
      <p:ext uri="{BB962C8B-B14F-4D97-AF65-F5344CB8AC3E}">
        <p14:creationId xmlns:p14="http://schemas.microsoft.com/office/powerpoint/2010/main" val="268322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Overriding member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like creating a </a:t>
            </a:r>
            <a:r>
              <a:rPr lang="en-US" i="1" dirty="0">
                <a:solidFill>
                  <a:srgbClr val="C00000"/>
                </a:solidFill>
              </a:rPr>
              <a:t>new version </a:t>
            </a:r>
            <a:r>
              <a:rPr lang="en-US" dirty="0"/>
              <a:t>of an old function, in the child class.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3124200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64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b="1" i="1" dirty="0"/>
              <a:t>Base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public: </a:t>
            </a:r>
            <a:r>
              <a:rPr lang="en-IN" dirty="0">
                <a:solidFill>
                  <a:srgbClr val="C00000"/>
                </a:solidFill>
              </a:rPr>
              <a:t>void </a:t>
            </a:r>
            <a:r>
              <a:rPr lang="en-IN" dirty="0" err="1">
                <a:solidFill>
                  <a:srgbClr val="C00000"/>
                </a:solidFill>
              </a:rPr>
              <a:t>disp</a:t>
            </a:r>
            <a:r>
              <a:rPr lang="en-IN" dirty="0">
                <a:solidFill>
                  <a:srgbClr val="C00000"/>
                </a:solidFill>
              </a:rPr>
              <a:t>(){</a:t>
            </a:r>
            <a:r>
              <a:rPr lang="en-IN" dirty="0" err="1">
                <a:solidFill>
                  <a:srgbClr val="C00000"/>
                </a:solidFill>
              </a:rPr>
              <a:t>cout</a:t>
            </a:r>
            <a:r>
              <a:rPr lang="en-IN" dirty="0">
                <a:solidFill>
                  <a:srgbClr val="C00000"/>
                </a:solidFill>
              </a:rPr>
              <a:t>&lt;&lt;"Base"&lt;&lt;</a:t>
            </a:r>
            <a:r>
              <a:rPr lang="en-IN" dirty="0" err="1">
                <a:solidFill>
                  <a:srgbClr val="C00000"/>
                </a:solidFill>
              </a:rPr>
              <a:t>endl</a:t>
            </a:r>
            <a:r>
              <a:rPr lang="en-IN" dirty="0">
                <a:solidFill>
                  <a:srgbClr val="C00000"/>
                </a:solidFill>
              </a:rPr>
              <a:t>; }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b="1" i="1" dirty="0"/>
              <a:t>Derived: public Base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public: </a:t>
            </a:r>
            <a:r>
              <a:rPr lang="en-IN" dirty="0">
                <a:solidFill>
                  <a:srgbClr val="C00000"/>
                </a:solidFill>
              </a:rPr>
              <a:t>void </a:t>
            </a:r>
            <a:r>
              <a:rPr lang="en-IN" dirty="0" err="1">
                <a:solidFill>
                  <a:srgbClr val="C00000"/>
                </a:solidFill>
              </a:rPr>
              <a:t>disp</a:t>
            </a:r>
            <a:r>
              <a:rPr lang="en-IN" dirty="0">
                <a:solidFill>
                  <a:srgbClr val="C00000"/>
                </a:solidFill>
              </a:rPr>
              <a:t>(){</a:t>
            </a:r>
            <a:r>
              <a:rPr lang="en-IN" dirty="0" err="1">
                <a:solidFill>
                  <a:srgbClr val="C00000"/>
                </a:solidFill>
              </a:rPr>
              <a:t>cout</a:t>
            </a:r>
            <a:r>
              <a:rPr lang="en-IN" dirty="0">
                <a:solidFill>
                  <a:srgbClr val="C00000"/>
                </a:solidFill>
              </a:rPr>
              <a:t>&lt;&lt;"Derived"&lt;&lt;</a:t>
            </a:r>
            <a:r>
              <a:rPr lang="en-IN" dirty="0" err="1">
                <a:solidFill>
                  <a:srgbClr val="C00000"/>
                </a:solidFill>
              </a:rPr>
              <a:t>endl</a:t>
            </a:r>
            <a:r>
              <a:rPr lang="en-IN" dirty="0">
                <a:solidFill>
                  <a:srgbClr val="C00000"/>
                </a:solidFill>
              </a:rPr>
              <a:t>; }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70C0"/>
                </a:solidFill>
              </a:rPr>
              <a:t>int</a:t>
            </a:r>
            <a:r>
              <a:rPr lang="en-IN" dirty="0">
                <a:solidFill>
                  <a:srgbClr val="0070C0"/>
                </a:solidFill>
              </a:rPr>
              <a:t> main() {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Derived d; 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70C0"/>
                </a:solidFill>
              </a:rPr>
              <a:t>d.disp</a:t>
            </a:r>
            <a:r>
              <a:rPr lang="en-IN" dirty="0">
                <a:solidFill>
                  <a:srgbClr val="0070C0"/>
                </a:solidFill>
              </a:rPr>
              <a:t>(); 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679190"/>
            <a:ext cx="3886200" cy="247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43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base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used to prevent the confusion or duplicity among child classes during inheritance.</a:t>
            </a:r>
          </a:p>
          <a:p>
            <a:r>
              <a:rPr lang="en-US" dirty="0"/>
              <a:t>Consider the following situation: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708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14400"/>
            <a:ext cx="6019799" cy="54276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991723"/>
            <a:ext cx="22193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9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457200"/>
            <a:ext cx="7924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  </a:t>
            </a:r>
          </a:p>
          <a:p>
            <a:r>
              <a:rPr lang="en-IN" sz="3200" dirty="0"/>
              <a:t>class A { </a:t>
            </a:r>
          </a:p>
          <a:p>
            <a:r>
              <a:rPr lang="en-IN" sz="3200" dirty="0"/>
              <a:t>public: void show() {</a:t>
            </a:r>
            <a:r>
              <a:rPr lang="en-IN" sz="3200" dirty="0" err="1"/>
              <a:t>cout</a:t>
            </a:r>
            <a:r>
              <a:rPr lang="en-IN" sz="3200" dirty="0"/>
              <a:t>&lt;&lt;"In A"&lt;&lt;</a:t>
            </a:r>
            <a:r>
              <a:rPr lang="en-IN" sz="3200" dirty="0" err="1"/>
              <a:t>endl</a:t>
            </a:r>
            <a:r>
              <a:rPr lang="en-IN" sz="3200" dirty="0"/>
              <a:t>;} </a:t>
            </a:r>
          </a:p>
          <a:p>
            <a:r>
              <a:rPr lang="en-IN" sz="3200" dirty="0"/>
              <a:t>}; </a:t>
            </a:r>
          </a:p>
          <a:p>
            <a:r>
              <a:rPr lang="en-IN" sz="3200" dirty="0"/>
              <a:t>  </a:t>
            </a:r>
          </a:p>
          <a:p>
            <a:r>
              <a:rPr lang="en-IN" sz="3200" dirty="0">
                <a:solidFill>
                  <a:srgbClr val="C00000"/>
                </a:solidFill>
              </a:rPr>
              <a:t>class B : public A {}; </a:t>
            </a:r>
          </a:p>
          <a:p>
            <a:r>
              <a:rPr lang="en-IN" sz="3200" dirty="0">
                <a:solidFill>
                  <a:srgbClr val="C00000"/>
                </a:solidFill>
              </a:rPr>
              <a:t>class C : public A {}; </a:t>
            </a:r>
          </a:p>
          <a:p>
            <a:r>
              <a:rPr lang="en-IN" sz="3200" dirty="0">
                <a:solidFill>
                  <a:srgbClr val="0070C0"/>
                </a:solidFill>
              </a:rPr>
              <a:t>class D : public B, public C {}; </a:t>
            </a:r>
          </a:p>
          <a:p>
            <a:r>
              <a:rPr lang="en-IN" sz="3200" dirty="0"/>
              <a:t> </a:t>
            </a:r>
          </a:p>
          <a:p>
            <a:r>
              <a:rPr lang="en-IN" sz="3200" dirty="0" err="1"/>
              <a:t>int</a:t>
            </a:r>
            <a:r>
              <a:rPr lang="en-IN" sz="3200" dirty="0"/>
              <a:t> main() {D </a:t>
            </a:r>
            <a:r>
              <a:rPr lang="en-IN" sz="3200" dirty="0" err="1"/>
              <a:t>d</a:t>
            </a:r>
            <a:r>
              <a:rPr lang="en-IN" sz="3200" dirty="0"/>
              <a:t>; </a:t>
            </a:r>
            <a:r>
              <a:rPr lang="en-IN" sz="3200" dirty="0" err="1"/>
              <a:t>d.show</a:t>
            </a:r>
            <a:r>
              <a:rPr lang="en-IN" sz="3200" dirty="0"/>
              <a:t>(); } </a:t>
            </a:r>
          </a:p>
        </p:txBody>
      </p:sp>
    </p:spTree>
    <p:extLst>
      <p:ext uri="{BB962C8B-B14F-4D97-AF65-F5344CB8AC3E}">
        <p14:creationId xmlns:p14="http://schemas.microsoft.com/office/powerpoint/2010/main" val="657986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828836"/>
            <a:ext cx="8153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C00000"/>
                </a:solidFill>
              </a:rPr>
              <a:t>[Error] request for member 'show' is ambiguous   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1943100" y="1676400"/>
            <a:ext cx="2514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/>
              <a:t>Output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4343400"/>
            <a:ext cx="63187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Need </a:t>
            </a:r>
            <a:r>
              <a:rPr lang="en-IN" sz="3200" b="1" i="1" dirty="0">
                <a:solidFill>
                  <a:srgbClr val="0070C0"/>
                </a:solidFill>
              </a:rPr>
              <a:t>virtual</a:t>
            </a:r>
            <a:r>
              <a:rPr lang="en-IN" sz="3200" dirty="0">
                <a:solidFill>
                  <a:srgbClr val="0070C0"/>
                </a:solidFill>
              </a:rPr>
              <a:t> keyword to fix this error</a:t>
            </a:r>
          </a:p>
        </p:txBody>
      </p:sp>
    </p:spTree>
    <p:extLst>
      <p:ext uri="{BB962C8B-B14F-4D97-AF65-F5344CB8AC3E}">
        <p14:creationId xmlns:p14="http://schemas.microsoft.com/office/powerpoint/2010/main" val="4067385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457200"/>
            <a:ext cx="7924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  </a:t>
            </a:r>
          </a:p>
          <a:p>
            <a:r>
              <a:rPr lang="en-IN" sz="3200" dirty="0"/>
              <a:t>class A { </a:t>
            </a:r>
          </a:p>
          <a:p>
            <a:r>
              <a:rPr lang="en-IN" sz="3200" dirty="0"/>
              <a:t>public: void show() {</a:t>
            </a:r>
            <a:r>
              <a:rPr lang="en-IN" sz="3200" dirty="0" err="1"/>
              <a:t>cout</a:t>
            </a:r>
            <a:r>
              <a:rPr lang="en-IN" sz="3200" dirty="0"/>
              <a:t>&lt;&lt;"In A"&lt;&lt;</a:t>
            </a:r>
            <a:r>
              <a:rPr lang="en-IN" sz="3200" dirty="0" err="1"/>
              <a:t>endl</a:t>
            </a:r>
            <a:r>
              <a:rPr lang="en-IN" sz="3200" dirty="0"/>
              <a:t>;} </a:t>
            </a:r>
          </a:p>
          <a:p>
            <a:r>
              <a:rPr lang="en-IN" sz="3200" dirty="0"/>
              <a:t>}; </a:t>
            </a:r>
          </a:p>
          <a:p>
            <a:r>
              <a:rPr lang="en-IN" sz="3200" dirty="0"/>
              <a:t>  </a:t>
            </a:r>
          </a:p>
          <a:p>
            <a:r>
              <a:rPr lang="en-IN" sz="3200" dirty="0">
                <a:solidFill>
                  <a:srgbClr val="C00000"/>
                </a:solidFill>
              </a:rPr>
              <a:t>class B : public </a:t>
            </a:r>
            <a:r>
              <a:rPr lang="en-IN" sz="3200" b="1" i="1" dirty="0">
                <a:solidFill>
                  <a:srgbClr val="C00000"/>
                </a:solidFill>
              </a:rPr>
              <a:t>virtual</a:t>
            </a:r>
            <a:r>
              <a:rPr lang="en-IN" sz="3200" dirty="0">
                <a:solidFill>
                  <a:srgbClr val="C00000"/>
                </a:solidFill>
              </a:rPr>
              <a:t> A {}; </a:t>
            </a:r>
          </a:p>
          <a:p>
            <a:r>
              <a:rPr lang="en-IN" sz="3200" dirty="0">
                <a:solidFill>
                  <a:srgbClr val="C00000"/>
                </a:solidFill>
              </a:rPr>
              <a:t>class C : public </a:t>
            </a:r>
            <a:r>
              <a:rPr lang="en-IN" sz="3200" b="1" i="1" dirty="0">
                <a:solidFill>
                  <a:srgbClr val="C00000"/>
                </a:solidFill>
              </a:rPr>
              <a:t>virtual</a:t>
            </a:r>
            <a:r>
              <a:rPr lang="en-IN" sz="3200" dirty="0">
                <a:solidFill>
                  <a:srgbClr val="C00000"/>
                </a:solidFill>
              </a:rPr>
              <a:t> A {}; </a:t>
            </a:r>
          </a:p>
          <a:p>
            <a:r>
              <a:rPr lang="en-IN" sz="3200" dirty="0">
                <a:solidFill>
                  <a:srgbClr val="0070C0"/>
                </a:solidFill>
              </a:rPr>
              <a:t>class D : public B, public C {}; </a:t>
            </a:r>
          </a:p>
          <a:p>
            <a:r>
              <a:rPr lang="en-IN" sz="3200" dirty="0"/>
              <a:t> </a:t>
            </a:r>
          </a:p>
          <a:p>
            <a:r>
              <a:rPr lang="en-IN" sz="3200" dirty="0" err="1"/>
              <a:t>int</a:t>
            </a:r>
            <a:r>
              <a:rPr lang="en-IN" sz="3200" dirty="0"/>
              <a:t> main() {D </a:t>
            </a:r>
            <a:r>
              <a:rPr lang="en-IN" sz="3200" dirty="0" err="1"/>
              <a:t>d</a:t>
            </a:r>
            <a:r>
              <a:rPr lang="en-IN" sz="3200" dirty="0"/>
              <a:t>; </a:t>
            </a:r>
            <a:r>
              <a:rPr lang="en-IN" sz="3200" dirty="0" err="1"/>
              <a:t>d.show</a:t>
            </a:r>
            <a:r>
              <a:rPr lang="en-IN" sz="3200" dirty="0"/>
              <a:t>(); }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905" y="4648200"/>
            <a:ext cx="23145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1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04800"/>
            <a:ext cx="4572000" cy="220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ea typeface="MS Mincho" charset="-128"/>
              </a:rPr>
              <a:t>Inheritance - one class acquires the members of another class</a:t>
            </a:r>
            <a:r>
              <a:rPr lang="en-US" sz="3600" dirty="0"/>
              <a:t> </a:t>
            </a:r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802794"/>
            <a:ext cx="5622088" cy="38085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52400"/>
            <a:ext cx="2686050" cy="265039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DDB8-D845-914D-A994-A765852C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base class -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A4D4-6E7D-0440-A034-95F0DDEF0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describes the capabilities of a C++ class without committing to a particular implementation</a:t>
            </a:r>
          </a:p>
          <a:p>
            <a:r>
              <a:rPr lang="en-IN" dirty="0"/>
              <a:t>A class is made abstract by declaring at least one of its functions as </a:t>
            </a:r>
            <a:r>
              <a:rPr lang="en-IN" b="1" dirty="0">
                <a:solidFill>
                  <a:srgbClr val="C00000"/>
                </a:solidFill>
              </a:rPr>
              <a:t>pure virtual</a:t>
            </a:r>
            <a:r>
              <a:rPr lang="en-IN" dirty="0"/>
              <a:t> function i.e. by placing </a:t>
            </a:r>
            <a:r>
              <a:rPr lang="en-IN" b="1" dirty="0">
                <a:solidFill>
                  <a:srgbClr val="C00000"/>
                </a:solidFill>
              </a:rPr>
              <a:t>"= 0"</a:t>
            </a:r>
            <a:r>
              <a:rPr lang="en-IN" b="1" dirty="0"/>
              <a:t> </a:t>
            </a:r>
            <a:r>
              <a:rPr lang="en-IN" dirty="0"/>
              <a:t>in its declaration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63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455A0-21FD-5046-A5DD-5B8E08641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class Animal{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public: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virtual void sound()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void sleeping() {</a:t>
            </a:r>
            <a:r>
              <a:rPr lang="en-US" dirty="0" err="1">
                <a:solidFill>
                  <a:srgbClr val="002060"/>
                </a:solidFill>
              </a:rPr>
              <a:t>cout</a:t>
            </a:r>
            <a:r>
              <a:rPr lang="en-US" dirty="0">
                <a:solidFill>
                  <a:srgbClr val="002060"/>
                </a:solidFill>
              </a:rPr>
              <a:t>&lt;&lt;"Sleeping"; }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class Dog: public Animal{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void sound() {</a:t>
            </a:r>
            <a:r>
              <a:rPr lang="en-US" dirty="0" err="1">
                <a:solidFill>
                  <a:srgbClr val="7030A0"/>
                </a:solidFill>
              </a:rPr>
              <a:t>cout</a:t>
            </a:r>
            <a:r>
              <a:rPr lang="en-US" dirty="0">
                <a:solidFill>
                  <a:srgbClr val="7030A0"/>
                </a:solidFill>
              </a:rPr>
              <a:t>&lt;&lt;"Woof"&lt;&lt;</a:t>
            </a:r>
            <a:r>
              <a:rPr lang="en-US" dirty="0" err="1">
                <a:solidFill>
                  <a:srgbClr val="7030A0"/>
                </a:solidFill>
              </a:rPr>
              <a:t>endl</a:t>
            </a:r>
            <a:r>
              <a:rPr lang="en-US" dirty="0">
                <a:solidFill>
                  <a:srgbClr val="7030A0"/>
                </a:solidFill>
              </a:rPr>
              <a:t>;}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main(){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7030A0"/>
                </a:solidFill>
              </a:rPr>
              <a:t>Dog </a:t>
            </a:r>
            <a:r>
              <a:rPr lang="en-US" dirty="0" err="1">
                <a:solidFill>
                  <a:srgbClr val="7030A0"/>
                </a:solidFill>
              </a:rPr>
              <a:t>obj</a:t>
            </a:r>
            <a:r>
              <a:rPr lang="en-US" dirty="0">
                <a:solidFill>
                  <a:srgbClr val="7030A0"/>
                </a:solidFill>
              </a:rPr>
              <a:t>;  </a:t>
            </a:r>
            <a:r>
              <a:rPr lang="en-US" dirty="0" err="1">
                <a:solidFill>
                  <a:srgbClr val="7030A0"/>
                </a:solidFill>
              </a:rPr>
              <a:t>obj.sound</a:t>
            </a:r>
            <a:r>
              <a:rPr lang="en-US" dirty="0">
                <a:solidFill>
                  <a:srgbClr val="7030A0"/>
                </a:solidFill>
              </a:rPr>
              <a:t>();  </a:t>
            </a:r>
            <a:r>
              <a:rPr lang="en-US" dirty="0" err="1">
                <a:solidFill>
                  <a:srgbClr val="002060"/>
                </a:solidFill>
              </a:rPr>
              <a:t>obj.sleeping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84DF8E-185B-7C4E-B952-054313EC6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247" y="304800"/>
            <a:ext cx="12573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63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F1329A-4815-F845-8FE1-2DA0AAF6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352800"/>
            <a:ext cx="7772400" cy="2416175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Output: </a:t>
            </a:r>
            <a:br>
              <a:rPr lang="en-US" b="0" dirty="0"/>
            </a:br>
            <a:br>
              <a:rPr lang="en-US" sz="2200" b="0" dirty="0"/>
            </a:br>
            <a:r>
              <a:rPr lang="en-IN" sz="2700" b="0" dirty="0">
                <a:solidFill>
                  <a:srgbClr val="7030A0"/>
                </a:solidFill>
              </a:rPr>
              <a:t>Woof  </a:t>
            </a:r>
            <a:br>
              <a:rPr lang="en-IN" sz="2700" b="0" dirty="0">
                <a:solidFill>
                  <a:srgbClr val="7030A0"/>
                </a:solidFill>
              </a:rPr>
            </a:br>
            <a:r>
              <a:rPr lang="en-IN" sz="2700" b="0" dirty="0">
                <a:solidFill>
                  <a:srgbClr val="7030A0"/>
                </a:solidFill>
              </a:rPr>
              <a:t>Sleeping  </a:t>
            </a:r>
            <a:r>
              <a:rPr lang="en-IN" b="0" dirty="0">
                <a:solidFill>
                  <a:srgbClr val="7030A0"/>
                </a:solidFill>
              </a:rPr>
              <a:t> </a:t>
            </a:r>
            <a:r>
              <a:rPr lang="en-IN" b="0" dirty="0"/>
              <a:t>                                                                                      </a:t>
            </a:r>
            <a:br>
              <a:rPr lang="en-IN" b="0" dirty="0"/>
            </a:br>
            <a:r>
              <a:rPr lang="en-IN" b="0" dirty="0"/>
              <a:t> </a:t>
            </a:r>
            <a:br>
              <a:rPr lang="en-IN" b="0" dirty="0"/>
            </a:br>
            <a:r>
              <a:rPr lang="en-US" sz="3200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7452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8BB4AC-74BE-C14E-B341-F60CDAF958A9}"/>
              </a:ext>
            </a:extLst>
          </p:cNvPr>
          <p:cNvSpPr/>
          <p:nvPr/>
        </p:nvSpPr>
        <p:spPr>
          <a:xfrm>
            <a:off x="762000" y="381000"/>
            <a:ext cx="6477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class Animal{</a:t>
            </a:r>
          </a:p>
          <a:p>
            <a:r>
              <a:rPr lang="en-US" sz="2800" dirty="0"/>
              <a:t>public: </a:t>
            </a:r>
          </a:p>
          <a:p>
            <a:r>
              <a:rPr lang="en-US" sz="2800" dirty="0"/>
              <a:t>virtual void sound() = 0;</a:t>
            </a:r>
          </a:p>
          <a:p>
            <a:r>
              <a:rPr lang="en-US" sz="2800" dirty="0"/>
              <a:t>void sleeping() {</a:t>
            </a:r>
            <a:r>
              <a:rPr lang="en-US" sz="2800" dirty="0" err="1"/>
              <a:t>cout</a:t>
            </a:r>
            <a:r>
              <a:rPr lang="en-US" sz="2800" dirty="0"/>
              <a:t>&lt;&lt;"Sleeping"; }</a:t>
            </a:r>
          </a:p>
          <a:p>
            <a:r>
              <a:rPr lang="en-US" sz="2800" dirty="0"/>
              <a:t>};</a:t>
            </a:r>
          </a:p>
          <a:p>
            <a:r>
              <a:rPr lang="en-US" sz="2800" dirty="0"/>
              <a:t>class Dog: public Animal{</a:t>
            </a:r>
          </a:p>
          <a:p>
            <a:r>
              <a:rPr lang="en-US" sz="2800" dirty="0"/>
              <a:t>public:</a:t>
            </a:r>
          </a:p>
          <a:p>
            <a:r>
              <a:rPr lang="en-US" sz="2800" dirty="0"/>
              <a:t>void sound() {</a:t>
            </a:r>
            <a:r>
              <a:rPr lang="en-US" sz="2800" dirty="0" err="1"/>
              <a:t>cout</a:t>
            </a:r>
            <a:r>
              <a:rPr lang="en-US" sz="2800" dirty="0"/>
              <a:t>&lt;&lt;"Woof"&lt;&lt;</a:t>
            </a:r>
            <a:r>
              <a:rPr lang="en-US" sz="2800" dirty="0" err="1"/>
              <a:t>endl</a:t>
            </a:r>
            <a:r>
              <a:rPr lang="en-US" sz="2800" dirty="0"/>
              <a:t>;}</a:t>
            </a:r>
          </a:p>
          <a:p>
            <a:r>
              <a:rPr lang="en-US" sz="2800" dirty="0"/>
              <a:t>};</a:t>
            </a:r>
          </a:p>
          <a:p>
            <a:endParaRPr lang="en-US" sz="2800" dirty="0"/>
          </a:p>
          <a:p>
            <a:r>
              <a:rPr lang="en-US" sz="2800" dirty="0" err="1"/>
              <a:t>int</a:t>
            </a:r>
            <a:r>
              <a:rPr lang="en-US" sz="2800" dirty="0"/>
              <a:t> main(){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Animal *</a:t>
            </a:r>
            <a:r>
              <a:rPr lang="en-US" sz="2800" dirty="0" err="1">
                <a:solidFill>
                  <a:srgbClr val="C00000"/>
                </a:solidFill>
              </a:rPr>
              <a:t>obj</a:t>
            </a:r>
            <a:r>
              <a:rPr lang="en-US" sz="2800" dirty="0">
                <a:solidFill>
                  <a:srgbClr val="C00000"/>
                </a:solidFill>
              </a:rPr>
              <a:t> = </a:t>
            </a:r>
            <a:r>
              <a:rPr lang="en-US" sz="2800">
                <a:solidFill>
                  <a:srgbClr val="C00000"/>
                </a:solidFill>
              </a:rPr>
              <a:t>new Dog;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 err="1">
                <a:solidFill>
                  <a:srgbClr val="C00000"/>
                </a:solidFill>
              </a:rPr>
              <a:t>obj</a:t>
            </a:r>
            <a:r>
              <a:rPr lang="en-US" sz="2800" dirty="0">
                <a:solidFill>
                  <a:srgbClr val="C00000"/>
                </a:solidFill>
              </a:rPr>
              <a:t>-&gt;sound();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1047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F1329A-4815-F845-8FE1-2DA0AAF6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352800"/>
            <a:ext cx="7772400" cy="2416175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Output: </a:t>
            </a:r>
            <a:br>
              <a:rPr lang="en-US" b="0" dirty="0"/>
            </a:br>
            <a:br>
              <a:rPr lang="en-US" sz="2200" b="0" dirty="0"/>
            </a:br>
            <a:r>
              <a:rPr lang="en-IN" sz="2700" b="0" dirty="0">
                <a:solidFill>
                  <a:srgbClr val="7030A0"/>
                </a:solidFill>
              </a:rPr>
              <a:t>Woof  </a:t>
            </a:r>
            <a:br>
              <a:rPr lang="en-IN" sz="2700" b="0" dirty="0">
                <a:solidFill>
                  <a:srgbClr val="7030A0"/>
                </a:solidFill>
              </a:rPr>
            </a:br>
            <a:r>
              <a:rPr lang="en-IN" b="0" dirty="0">
                <a:solidFill>
                  <a:srgbClr val="7030A0"/>
                </a:solidFill>
              </a:rPr>
              <a:t> </a:t>
            </a:r>
            <a:r>
              <a:rPr lang="en-IN" b="0" dirty="0"/>
              <a:t>                                                                                      </a:t>
            </a:r>
            <a:br>
              <a:rPr lang="en-IN" b="0" dirty="0"/>
            </a:br>
            <a:r>
              <a:rPr lang="en-IN" b="0" dirty="0"/>
              <a:t> </a:t>
            </a:r>
            <a:br>
              <a:rPr lang="en-IN" b="0" dirty="0"/>
            </a:br>
            <a:r>
              <a:rPr lang="en-US" sz="3200" b="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C42F1D-1DF3-554A-B036-C363C5E28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114800"/>
            <a:ext cx="25781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1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2440" y="2057400"/>
            <a:ext cx="76962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Base class constructors are always called first in the derived class constructors.</a:t>
            </a:r>
          </a:p>
          <a:p>
            <a:pPr algn="just"/>
            <a:r>
              <a:rPr lang="en-US" dirty="0"/>
              <a:t>For multilevel inheritance, constructors are called in the order of inheritance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960" y="443548"/>
            <a:ext cx="3520440" cy="1036638"/>
          </a:xfrm>
        </p:spPr>
        <p:txBody>
          <a:bodyPr>
            <a:noAutofit/>
          </a:bodyPr>
          <a:lstStyle/>
          <a:p>
            <a:endParaRPr lang="en-US" sz="3200" b="0" dirty="0"/>
          </a:p>
          <a:p>
            <a:r>
              <a:rPr lang="en-US" sz="3200" b="0" dirty="0"/>
              <a:t>Method of inheritance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395128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>
                <a:solidFill>
                  <a:srgbClr val="C00000"/>
                </a:solidFill>
              </a:rPr>
              <a:t>class B:public A { </a:t>
            </a:r>
          </a:p>
          <a:p>
            <a:pPr>
              <a:buNone/>
            </a:pPr>
            <a:r>
              <a:rPr lang="en-US" sz="2800" dirty="0">
                <a:solidFill>
                  <a:srgbClr val="C00000"/>
                </a:solidFill>
              </a:rPr>
              <a:t>};</a:t>
            </a:r>
          </a:p>
          <a:p>
            <a:pPr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rgbClr val="0070C0"/>
                </a:solidFill>
              </a:rPr>
              <a:t>class A:public B, public C</a:t>
            </a:r>
          </a:p>
          <a:p>
            <a:pPr>
              <a:buNone/>
            </a:pPr>
            <a:r>
              <a:rPr lang="en-US" sz="2800" dirty="0">
                <a:solidFill>
                  <a:srgbClr val="0070C0"/>
                </a:solidFill>
              </a:rPr>
              <a:t>{</a:t>
            </a:r>
          </a:p>
          <a:p>
            <a:pPr>
              <a:buNone/>
            </a:pPr>
            <a:r>
              <a:rPr lang="en-US" sz="2800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3000" y="228600"/>
            <a:ext cx="2822575" cy="1053148"/>
          </a:xfrm>
        </p:spPr>
        <p:txBody>
          <a:bodyPr>
            <a:noAutofit/>
          </a:bodyPr>
          <a:lstStyle/>
          <a:p>
            <a:r>
              <a:rPr lang="en-US" sz="3200" b="0" dirty="0"/>
              <a:t>Order of execution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4" y="1707038"/>
            <a:ext cx="4346576" cy="51509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>
                <a:solidFill>
                  <a:srgbClr val="C00000"/>
                </a:solidFill>
              </a:rPr>
              <a:t>A(); base constructor</a:t>
            </a:r>
          </a:p>
          <a:p>
            <a:pPr>
              <a:buNone/>
            </a:pPr>
            <a:r>
              <a:rPr lang="en-US" sz="2800" dirty="0">
                <a:solidFill>
                  <a:srgbClr val="C00000"/>
                </a:solidFill>
              </a:rPr>
              <a:t>B();derived constructor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>
                <a:solidFill>
                  <a:srgbClr val="0070C0"/>
                </a:solidFill>
              </a:rPr>
              <a:t>B(); base(first)</a:t>
            </a:r>
          </a:p>
          <a:p>
            <a:pPr>
              <a:buNone/>
            </a:pPr>
            <a:r>
              <a:rPr lang="en-US" sz="2800" dirty="0">
                <a:solidFill>
                  <a:srgbClr val="0070C0"/>
                </a:solidFill>
              </a:rPr>
              <a:t>C(); base(second)</a:t>
            </a:r>
          </a:p>
          <a:p>
            <a:pPr>
              <a:buNone/>
            </a:pPr>
            <a:r>
              <a:rPr lang="en-US" sz="2800" dirty="0">
                <a:solidFill>
                  <a:srgbClr val="0070C0"/>
                </a:solidFill>
              </a:rPr>
              <a:t>A(); derived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Destructors order in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Autofit/>
          </a:bodyPr>
          <a:lstStyle/>
          <a:p>
            <a:r>
              <a:rPr lang="en-US" sz="2800" dirty="0"/>
              <a:t>Destructors are called in </a:t>
            </a:r>
            <a:r>
              <a:rPr lang="en-US" sz="2800" b="1" i="1" dirty="0">
                <a:solidFill>
                  <a:srgbClr val="C00000"/>
                </a:solidFill>
              </a:rPr>
              <a:t>reverse</a:t>
            </a:r>
            <a:r>
              <a:rPr lang="en-US" sz="2800" dirty="0"/>
              <a:t> order as that of constructors</a:t>
            </a:r>
          </a:p>
          <a:p>
            <a:pPr>
              <a:buNone/>
            </a:pPr>
            <a:r>
              <a:rPr lang="en-US" sz="2800" dirty="0"/>
              <a:t>	class A:public B, public C {…};</a:t>
            </a:r>
          </a:p>
          <a:p>
            <a:pPr>
              <a:buNone/>
            </a:pPr>
            <a:r>
              <a:rPr lang="en-US" sz="2800" dirty="0"/>
              <a:t>	</a:t>
            </a:r>
          </a:p>
          <a:p>
            <a:pPr>
              <a:buNone/>
            </a:pPr>
            <a:r>
              <a:rPr lang="en-US" sz="2800" dirty="0"/>
              <a:t>    Order of execution of constructors and destructors:</a:t>
            </a:r>
          </a:p>
          <a:p>
            <a:pPr>
              <a:buNone/>
            </a:pPr>
            <a:r>
              <a:rPr lang="en-US" sz="2800" dirty="0"/>
              <a:t>	~A();					</a:t>
            </a:r>
          </a:p>
          <a:p>
            <a:pPr>
              <a:buNone/>
            </a:pPr>
            <a:r>
              <a:rPr lang="en-US" sz="2800" dirty="0"/>
              <a:t>	~C();					 </a:t>
            </a:r>
          </a:p>
          <a:p>
            <a:pPr>
              <a:buNone/>
            </a:pPr>
            <a:r>
              <a:rPr lang="en-US" sz="2800" dirty="0"/>
              <a:t>	~B();						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Mincho" charset="-128"/>
              </a:rPr>
              <a:t>Pros and </a:t>
            </a:r>
            <a:r>
              <a:rPr lang="en-US" dirty="0">
                <a:solidFill>
                  <a:srgbClr val="C00000"/>
                </a:solidFill>
                <a:ea typeface="MS Mincho" charset="-128"/>
              </a:rPr>
              <a:t>cons</a:t>
            </a:r>
            <a:r>
              <a:rPr lang="en-US" dirty="0">
                <a:ea typeface="MS Mincho" charset="-128"/>
              </a:rPr>
              <a:t> of inheritance</a:t>
            </a:r>
            <a:endParaRPr lang="en-US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44196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u="sng" dirty="0">
                <a:ea typeface="MS Mincho" charset="-128"/>
              </a:rPr>
              <a:t>Reuse</a:t>
            </a:r>
            <a:r>
              <a:rPr lang="en-US" dirty="0">
                <a:ea typeface="MS Mincho" charset="-128"/>
              </a:rPr>
              <a:t> the methods and data of a class</a:t>
            </a:r>
            <a:endParaRPr lang="en-US" dirty="0">
              <a:latin typeface="Courier New" pitchFamily="49" charset="0"/>
              <a:cs typeface="Times New Roman" pitchFamily="18" charset="0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u="sng" dirty="0">
                <a:ea typeface="MS Mincho" charset="-128"/>
              </a:rPr>
              <a:t>Extend</a:t>
            </a:r>
            <a:r>
              <a:rPr lang="en-US" dirty="0">
                <a:ea typeface="MS Mincho" charset="-128"/>
              </a:rPr>
              <a:t> the existing class by adding new data and functions</a:t>
            </a:r>
            <a:endParaRPr lang="en-US" dirty="0">
              <a:latin typeface="Courier New" pitchFamily="49" charset="0"/>
              <a:cs typeface="Times New Roman" pitchFamily="18" charset="0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u="sng" dirty="0">
                <a:ea typeface="MS Mincho" charset="-128"/>
              </a:rPr>
              <a:t>Modify</a:t>
            </a:r>
            <a:r>
              <a:rPr lang="en-US" dirty="0">
                <a:ea typeface="MS Mincho" charset="-128"/>
              </a:rPr>
              <a:t> the existing class by overloading its methods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Adds extra memory overload for the compiler as it has to keep records of the parent as well as the child class</a:t>
            </a:r>
          </a:p>
        </p:txBody>
      </p:sp>
    </p:spTree>
    <p:extLst>
      <p:ext uri="{BB962C8B-B14F-4D97-AF65-F5344CB8AC3E}">
        <p14:creationId xmlns:p14="http://schemas.microsoft.com/office/powerpoint/2010/main" val="219886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Class declaration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</a:rPr>
              <a:t>class A : </a:t>
            </a:r>
            <a:r>
              <a:rPr lang="en-US" sz="4000" i="1" dirty="0">
                <a:solidFill>
                  <a:srgbClr val="0070C0"/>
                </a:solidFill>
              </a:rPr>
              <a:t>public</a:t>
            </a:r>
            <a:r>
              <a:rPr lang="en-US" sz="4000" dirty="0">
                <a:solidFill>
                  <a:srgbClr val="0070C0"/>
                </a:solidFill>
              </a:rPr>
              <a:t> B, </a:t>
            </a:r>
            <a:r>
              <a:rPr lang="en-US" sz="4000" i="1" dirty="0">
                <a:solidFill>
                  <a:srgbClr val="0070C0"/>
                </a:solidFill>
              </a:rPr>
              <a:t>public</a:t>
            </a:r>
            <a:r>
              <a:rPr lang="en-US" sz="4000" dirty="0">
                <a:solidFill>
                  <a:srgbClr val="0070C0"/>
                </a:solidFill>
              </a:rPr>
              <a:t> C {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</a:rPr>
              <a:t>…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endParaRPr lang="en-US" sz="4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C00000"/>
                </a:solidFill>
              </a:rPr>
              <a:t>// we use public most of the time (explained ahead)</a:t>
            </a:r>
          </a:p>
        </p:txBody>
      </p:sp>
    </p:spTree>
    <p:extLst>
      <p:ext uri="{BB962C8B-B14F-4D97-AF65-F5344CB8AC3E}">
        <p14:creationId xmlns:p14="http://schemas.microsoft.com/office/powerpoint/2010/main" val="122653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320" y="152400"/>
            <a:ext cx="77724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class Base {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C00000"/>
                </a:solidFill>
              </a:rPr>
              <a:t>protected: </a:t>
            </a:r>
            <a:r>
              <a:rPr lang="en-US" sz="2600" b="1" dirty="0" err="1">
                <a:solidFill>
                  <a:srgbClr val="C00000"/>
                </a:solidFill>
              </a:rPr>
              <a:t>int</a:t>
            </a:r>
            <a:r>
              <a:rPr lang="en-US" sz="2600" b="1" dirty="0">
                <a:solidFill>
                  <a:srgbClr val="C00000"/>
                </a:solidFill>
              </a:rPr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i</a:t>
            </a:r>
            <a:r>
              <a:rPr lang="en-US" sz="2600" b="1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600" dirty="0"/>
              <a:t>public: Base(</a:t>
            </a:r>
            <a:r>
              <a:rPr lang="en-US" sz="2600" dirty="0" err="1"/>
              <a:t>int</a:t>
            </a:r>
            <a:r>
              <a:rPr lang="en-US" sz="2600" dirty="0"/>
              <a:t> a){</a:t>
            </a:r>
            <a:r>
              <a:rPr lang="en-US" sz="2600" dirty="0" err="1"/>
              <a:t>i</a:t>
            </a:r>
            <a:r>
              <a:rPr lang="en-US" sz="2600" dirty="0"/>
              <a:t>=a;}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7030A0"/>
                </a:solidFill>
              </a:rPr>
              <a:t>void </a:t>
            </a:r>
            <a:r>
              <a:rPr lang="en-US" sz="2600" dirty="0" err="1">
                <a:solidFill>
                  <a:srgbClr val="7030A0"/>
                </a:solidFill>
              </a:rPr>
              <a:t>baseShow</a:t>
            </a:r>
            <a:r>
              <a:rPr lang="en-US" sz="2600" dirty="0">
                <a:solidFill>
                  <a:srgbClr val="7030A0"/>
                </a:solidFill>
              </a:rPr>
              <a:t>() {</a:t>
            </a:r>
            <a:r>
              <a:rPr lang="en-US" sz="2600" dirty="0" err="1">
                <a:solidFill>
                  <a:srgbClr val="7030A0"/>
                </a:solidFill>
              </a:rPr>
              <a:t>cout</a:t>
            </a:r>
            <a:r>
              <a:rPr lang="en-US" sz="2600" dirty="0">
                <a:solidFill>
                  <a:srgbClr val="7030A0"/>
                </a:solidFill>
              </a:rPr>
              <a:t>&lt;&lt;"</a:t>
            </a:r>
            <a:r>
              <a:rPr lang="en-US" sz="2600" dirty="0" err="1">
                <a:solidFill>
                  <a:srgbClr val="7030A0"/>
                </a:solidFill>
              </a:rPr>
              <a:t>i</a:t>
            </a:r>
            <a:r>
              <a:rPr lang="en-US" sz="2600" dirty="0">
                <a:solidFill>
                  <a:srgbClr val="7030A0"/>
                </a:solidFill>
              </a:rPr>
              <a:t>="&lt;&lt;</a:t>
            </a:r>
            <a:r>
              <a:rPr lang="en-US" sz="2600" dirty="0" err="1">
                <a:solidFill>
                  <a:srgbClr val="7030A0"/>
                </a:solidFill>
              </a:rPr>
              <a:t>i</a:t>
            </a:r>
            <a:r>
              <a:rPr lang="en-US" sz="2600" dirty="0">
                <a:solidFill>
                  <a:srgbClr val="7030A0"/>
                </a:solidFill>
              </a:rPr>
              <a:t>&lt;&lt;</a:t>
            </a:r>
            <a:r>
              <a:rPr lang="en-US" sz="2600" dirty="0" err="1">
                <a:solidFill>
                  <a:srgbClr val="7030A0"/>
                </a:solidFill>
              </a:rPr>
              <a:t>endl</a:t>
            </a:r>
            <a:r>
              <a:rPr lang="en-US" sz="2600" dirty="0">
                <a:solidFill>
                  <a:srgbClr val="7030A0"/>
                </a:solidFill>
              </a:rPr>
              <a:t>;}</a:t>
            </a:r>
          </a:p>
          <a:p>
            <a:pPr marL="0" indent="0">
              <a:buNone/>
            </a:pPr>
            <a:r>
              <a:rPr lang="en-US" sz="2600" dirty="0"/>
              <a:t>};</a:t>
            </a:r>
          </a:p>
          <a:p>
            <a:pPr marL="0" indent="0">
              <a:buNone/>
            </a:pPr>
            <a:r>
              <a:rPr lang="en-US" sz="2600" dirty="0"/>
              <a:t>class Child </a:t>
            </a:r>
            <a:r>
              <a:rPr lang="en-US" sz="2600" b="1" dirty="0">
                <a:solidFill>
                  <a:srgbClr val="C00000"/>
                </a:solidFill>
              </a:rPr>
              <a:t>: public Base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/>
              <a:t>{</a:t>
            </a:r>
          </a:p>
          <a:p>
            <a:pPr marL="0" indent="0">
              <a:buNone/>
            </a:pPr>
            <a:r>
              <a:rPr lang="en-US" sz="2600" dirty="0" err="1"/>
              <a:t>int</a:t>
            </a:r>
            <a:r>
              <a:rPr lang="en-US" sz="2600" dirty="0"/>
              <a:t> j;</a:t>
            </a:r>
          </a:p>
          <a:p>
            <a:pPr marL="0" indent="0">
              <a:buNone/>
            </a:pPr>
            <a:r>
              <a:rPr lang="en-US" sz="2600" dirty="0"/>
              <a:t>public: Child(</a:t>
            </a:r>
            <a:r>
              <a:rPr lang="en-US" sz="2600" dirty="0" err="1"/>
              <a:t>int</a:t>
            </a:r>
            <a:r>
              <a:rPr lang="en-US" sz="2600" dirty="0"/>
              <a:t> a, </a:t>
            </a:r>
            <a:r>
              <a:rPr lang="en-US" sz="2600" dirty="0" err="1"/>
              <a:t>int</a:t>
            </a:r>
            <a:r>
              <a:rPr lang="en-US" sz="2600" dirty="0"/>
              <a:t> b) </a:t>
            </a:r>
            <a:r>
              <a:rPr lang="en-US" sz="2600" b="1" dirty="0">
                <a:solidFill>
                  <a:srgbClr val="C00000"/>
                </a:solidFill>
              </a:rPr>
              <a:t>: Base(a) </a:t>
            </a:r>
            <a:r>
              <a:rPr lang="en-US" sz="2600" dirty="0"/>
              <a:t>{j=b;}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7030A0"/>
                </a:solidFill>
              </a:rPr>
              <a:t>void </a:t>
            </a:r>
            <a:r>
              <a:rPr lang="en-US" sz="2600" dirty="0" err="1">
                <a:solidFill>
                  <a:srgbClr val="7030A0"/>
                </a:solidFill>
              </a:rPr>
              <a:t>childShow</a:t>
            </a:r>
            <a:r>
              <a:rPr lang="en-US" sz="2600" dirty="0">
                <a:solidFill>
                  <a:srgbClr val="7030A0"/>
                </a:solidFill>
              </a:rPr>
              <a:t>(){</a:t>
            </a:r>
            <a:r>
              <a:rPr lang="en-US" sz="2600" dirty="0" err="1">
                <a:solidFill>
                  <a:srgbClr val="7030A0"/>
                </a:solidFill>
              </a:rPr>
              <a:t>cout</a:t>
            </a:r>
            <a:r>
              <a:rPr lang="en-US" sz="2600" dirty="0">
                <a:solidFill>
                  <a:srgbClr val="7030A0"/>
                </a:solidFill>
              </a:rPr>
              <a:t>&lt;&lt;"</a:t>
            </a:r>
            <a:r>
              <a:rPr lang="en-US" sz="2600" dirty="0" err="1">
                <a:solidFill>
                  <a:srgbClr val="7030A0"/>
                </a:solidFill>
              </a:rPr>
              <a:t>i</a:t>
            </a:r>
            <a:r>
              <a:rPr lang="en-US" sz="2600" dirty="0">
                <a:solidFill>
                  <a:srgbClr val="7030A0"/>
                </a:solidFill>
              </a:rPr>
              <a:t>="&lt;&lt;</a:t>
            </a:r>
            <a:r>
              <a:rPr lang="en-US" sz="2600" dirty="0" err="1">
                <a:solidFill>
                  <a:srgbClr val="7030A0"/>
                </a:solidFill>
              </a:rPr>
              <a:t>i</a:t>
            </a:r>
            <a:r>
              <a:rPr lang="en-US" sz="2600" dirty="0">
                <a:solidFill>
                  <a:srgbClr val="7030A0"/>
                </a:solidFill>
              </a:rPr>
              <a:t>&lt;&lt;",j="&lt;&lt;j&lt;&lt;</a:t>
            </a:r>
            <a:r>
              <a:rPr lang="en-US" sz="2600" dirty="0" err="1">
                <a:solidFill>
                  <a:srgbClr val="7030A0"/>
                </a:solidFill>
              </a:rPr>
              <a:t>endl</a:t>
            </a:r>
            <a:r>
              <a:rPr lang="en-US" sz="2600" dirty="0">
                <a:solidFill>
                  <a:srgbClr val="7030A0"/>
                </a:solidFill>
              </a:rPr>
              <a:t>;}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7030A0"/>
                </a:solidFill>
              </a:rPr>
              <a:t>};</a:t>
            </a:r>
          </a:p>
          <a:p>
            <a:pPr marL="0" indent="0">
              <a:buNone/>
            </a:pPr>
            <a:r>
              <a:rPr lang="en-US" sz="2600" dirty="0" err="1"/>
              <a:t>int</a:t>
            </a:r>
            <a:r>
              <a:rPr lang="en-US" sz="2600" dirty="0"/>
              <a:t> main(void) {</a:t>
            </a:r>
          </a:p>
          <a:p>
            <a:pPr marL="0" indent="0">
              <a:buNone/>
            </a:pPr>
            <a:r>
              <a:rPr lang="en-US" sz="2600" dirty="0"/>
              <a:t>Base b(55); </a:t>
            </a:r>
            <a:r>
              <a:rPr lang="en-US" sz="2600" dirty="0" err="1"/>
              <a:t>b.baseShow</a:t>
            </a:r>
            <a:r>
              <a:rPr lang="en-US" sz="2600" dirty="0"/>
              <a:t>();</a:t>
            </a:r>
          </a:p>
          <a:p>
            <a:pPr marL="0" indent="0">
              <a:buNone/>
            </a:pPr>
            <a:r>
              <a:rPr lang="en-US" sz="2600" dirty="0"/>
              <a:t>Child c(10,20); </a:t>
            </a:r>
            <a:r>
              <a:rPr lang="en-US" sz="2600" dirty="0" err="1"/>
              <a:t>c.childShow</a:t>
            </a:r>
            <a:r>
              <a:rPr lang="en-US" sz="2600" dirty="0"/>
              <a:t>();</a:t>
            </a:r>
          </a:p>
          <a:p>
            <a:pPr marL="0" indent="0">
              <a:buNone/>
            </a:pPr>
            <a:r>
              <a:rPr lang="en-US" sz="2600" dirty="0"/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75" y="4648200"/>
            <a:ext cx="3019425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dirty="0" err="1"/>
              <a:t>i</a:t>
            </a:r>
            <a:r>
              <a:rPr lang="en-US" sz="2800" dirty="0"/>
              <a:t>=55</a:t>
            </a:r>
          </a:p>
          <a:p>
            <a:pPr>
              <a:buFont typeface="Wingdings" pitchFamily="2" charset="2"/>
              <a:buNone/>
            </a:pPr>
            <a:r>
              <a:rPr lang="en-US" sz="2800" dirty="0" err="1"/>
              <a:t>i</a:t>
            </a:r>
            <a:r>
              <a:rPr lang="en-US" sz="2800" dirty="0"/>
              <a:t>=</a:t>
            </a:r>
            <a:r>
              <a:rPr lang="en-US" sz="2800" dirty="0" err="1"/>
              <a:t>10,j</a:t>
            </a:r>
            <a:r>
              <a:rPr lang="en-US" sz="2800" dirty="0"/>
              <a:t>=20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153400" cy="1066800"/>
          </a:xfrm>
        </p:spPr>
        <p:txBody>
          <a:bodyPr>
            <a:normAutofit/>
          </a:bodyPr>
          <a:lstStyle/>
          <a:p>
            <a:r>
              <a:rPr lang="en-US" sz="3600" dirty="0"/>
              <a:t>Access specifier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985903"/>
              </p:ext>
            </p:extLst>
          </p:nvPr>
        </p:nvGraphicFramePr>
        <p:xfrm>
          <a:off x="838200" y="1600199"/>
          <a:ext cx="7772400" cy="4495800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120532504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1523397899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390812405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309120765"/>
                    </a:ext>
                  </a:extLst>
                </a:gridCol>
              </a:tblGrid>
              <a:tr h="834934">
                <a:tc>
                  <a:txBody>
                    <a:bodyPr/>
                    <a:lstStyle/>
                    <a:p>
                      <a:pPr algn="ctr" fontAlgn="t"/>
                      <a:r>
                        <a:rPr lang="en-IN" sz="3200">
                          <a:effectLst/>
                        </a:rPr>
                        <a:t>Access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3200">
                          <a:effectLst/>
                        </a:rPr>
                        <a:t>public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3200" b="1" dirty="0">
                          <a:effectLst/>
                        </a:rPr>
                        <a:t>protected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3200">
                          <a:effectLst/>
                        </a:rPr>
                        <a:t>private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932621"/>
                  </a:ext>
                </a:extLst>
              </a:tr>
              <a:tr h="834934">
                <a:tc>
                  <a:txBody>
                    <a:bodyPr/>
                    <a:lstStyle/>
                    <a:p>
                      <a:pPr fontAlgn="t"/>
                      <a:r>
                        <a:rPr lang="en-IN" sz="3200">
                          <a:effectLst/>
                        </a:rPr>
                        <a:t>Same class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IN" sz="3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IN" sz="3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IN" sz="3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211659"/>
                  </a:ext>
                </a:extLst>
              </a:tr>
              <a:tr h="1412966">
                <a:tc>
                  <a:txBody>
                    <a:bodyPr/>
                    <a:lstStyle/>
                    <a:p>
                      <a:pPr fontAlgn="t"/>
                      <a:r>
                        <a:rPr lang="en-IN" sz="3200">
                          <a:effectLst/>
                        </a:rPr>
                        <a:t>Derived classes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IN" sz="3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IN" sz="3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IN" sz="320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313119"/>
                  </a:ext>
                </a:extLst>
              </a:tr>
              <a:tr h="1412966">
                <a:tc>
                  <a:txBody>
                    <a:bodyPr/>
                    <a:lstStyle/>
                    <a:p>
                      <a:pPr fontAlgn="t"/>
                      <a:r>
                        <a:rPr lang="en-IN" sz="3200">
                          <a:effectLst/>
                        </a:rPr>
                        <a:t>Outside classes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IN" sz="3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IN" sz="280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IN" sz="280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234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modes of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b="1" dirty="0">
                <a:solidFill>
                  <a:srgbClr val="FF0000"/>
                </a:solidFill>
              </a:rPr>
              <a:t>Public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Protected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private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4539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81000"/>
            <a:ext cx="4752009" cy="6366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409" y="685800"/>
            <a:ext cx="1704975" cy="15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30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Types of inheritances in C++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7" y="1371600"/>
            <a:ext cx="8555066" cy="510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2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3469</TotalTime>
  <Words>1129</Words>
  <Application>Microsoft Macintosh PowerPoint</Application>
  <PresentationFormat>On-screen Show (4:3)</PresentationFormat>
  <Paragraphs>170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MS Mincho</vt:lpstr>
      <vt:lpstr>Arial</vt:lpstr>
      <vt:lpstr>Calibri</vt:lpstr>
      <vt:lpstr>Courier New</vt:lpstr>
      <vt:lpstr>Times New Roman</vt:lpstr>
      <vt:lpstr>Wingdings</vt:lpstr>
      <vt:lpstr>Office Theme</vt:lpstr>
      <vt:lpstr>Slide Set 3</vt:lpstr>
      <vt:lpstr>PowerPoint Presentation</vt:lpstr>
      <vt:lpstr>Derived Class declaration</vt:lpstr>
      <vt:lpstr>PowerPoint Presentation</vt:lpstr>
      <vt:lpstr>Output</vt:lpstr>
      <vt:lpstr>Access specifier</vt:lpstr>
      <vt:lpstr>Three modes of inheritance</vt:lpstr>
      <vt:lpstr>PowerPoint Presentation</vt:lpstr>
      <vt:lpstr>Types of inheritances in C++</vt:lpstr>
      <vt:lpstr>Friend function and Inheritance</vt:lpstr>
      <vt:lpstr>PowerPoint Presentation</vt:lpstr>
      <vt:lpstr>PowerPoint Presentation</vt:lpstr>
      <vt:lpstr>Overriding member function</vt:lpstr>
      <vt:lpstr>PowerPoint Presentation</vt:lpstr>
      <vt:lpstr>Virtual base class</vt:lpstr>
      <vt:lpstr>PowerPoint Presentation</vt:lpstr>
      <vt:lpstr>PowerPoint Presentation</vt:lpstr>
      <vt:lpstr>PowerPoint Presentation</vt:lpstr>
      <vt:lpstr>PowerPoint Presentation</vt:lpstr>
      <vt:lpstr>Abstract base class - interface</vt:lpstr>
      <vt:lpstr>PowerPoint Presentation</vt:lpstr>
      <vt:lpstr>Output:   Woof   Sleeping                                                                                             </vt:lpstr>
      <vt:lpstr>PowerPoint Presentation</vt:lpstr>
      <vt:lpstr>Output:   Woof                                                                                              </vt:lpstr>
      <vt:lpstr>Constructor order</vt:lpstr>
      <vt:lpstr>PowerPoint Presentation</vt:lpstr>
      <vt:lpstr>Destructors order in inheritance</vt:lpstr>
      <vt:lpstr>Pros and cons of inheritance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Ashish</dc:creator>
  <cp:lastModifiedBy>husanbir husanbir</cp:lastModifiedBy>
  <cp:revision>130</cp:revision>
  <dcterms:created xsi:type="dcterms:W3CDTF">2016-09-28T04:43:41Z</dcterms:created>
  <dcterms:modified xsi:type="dcterms:W3CDTF">2020-02-23T15:10:10Z</dcterms:modified>
</cp:coreProperties>
</file>