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>
        <p:scale>
          <a:sx n="71" d="100"/>
          <a:sy n="71" d="100"/>
        </p:scale>
        <p:origin x="7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6F82-B20B-4EA2-9A07-32DD139F9F6C}" type="datetimeFigureOut">
              <a:rPr lang="en-IN" smtClean="0"/>
              <a:t>06/02/20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C882-25B2-47F9-8D79-A8E7E43B3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84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6F82-B20B-4EA2-9A07-32DD139F9F6C}" type="datetimeFigureOut">
              <a:rPr lang="en-IN" smtClean="0"/>
              <a:t>06/02/20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C882-25B2-47F9-8D79-A8E7E43B3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03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6F82-B20B-4EA2-9A07-32DD139F9F6C}" type="datetimeFigureOut">
              <a:rPr lang="en-IN" smtClean="0"/>
              <a:t>06/02/20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C882-25B2-47F9-8D79-A8E7E43B3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86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6F82-B20B-4EA2-9A07-32DD139F9F6C}" type="datetimeFigureOut">
              <a:rPr lang="en-IN" smtClean="0"/>
              <a:t>06/02/20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C882-25B2-47F9-8D79-A8E7E43B3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93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6F82-B20B-4EA2-9A07-32DD139F9F6C}" type="datetimeFigureOut">
              <a:rPr lang="en-IN" smtClean="0"/>
              <a:t>06/02/20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C882-25B2-47F9-8D79-A8E7E43B3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07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6F82-B20B-4EA2-9A07-32DD139F9F6C}" type="datetimeFigureOut">
              <a:rPr lang="en-IN" smtClean="0"/>
              <a:t>06/02/20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C882-25B2-47F9-8D79-A8E7E43B3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54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6F82-B20B-4EA2-9A07-32DD139F9F6C}" type="datetimeFigureOut">
              <a:rPr lang="en-IN" smtClean="0"/>
              <a:t>06/02/20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C882-25B2-47F9-8D79-A8E7E43B3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87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6F82-B20B-4EA2-9A07-32DD139F9F6C}" type="datetimeFigureOut">
              <a:rPr lang="en-IN" smtClean="0"/>
              <a:t>06/02/20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C882-25B2-47F9-8D79-A8E7E43B3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06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6F82-B20B-4EA2-9A07-32DD139F9F6C}" type="datetimeFigureOut">
              <a:rPr lang="en-IN" smtClean="0"/>
              <a:t>06/02/20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C882-25B2-47F9-8D79-A8E7E43B3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91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6F82-B20B-4EA2-9A07-32DD139F9F6C}" type="datetimeFigureOut">
              <a:rPr lang="en-IN" smtClean="0"/>
              <a:t>06/02/20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C882-25B2-47F9-8D79-A8E7E43B3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3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6F82-B20B-4EA2-9A07-32DD139F9F6C}" type="datetimeFigureOut">
              <a:rPr lang="en-IN" smtClean="0"/>
              <a:t>06/02/20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C882-25B2-47F9-8D79-A8E7E43B3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01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86F82-B20B-4EA2-9A07-32DD139F9F6C}" type="datetimeFigureOut">
              <a:rPr lang="en-IN" smtClean="0"/>
              <a:t>06/02/20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9C882-25B2-47F9-8D79-A8E7E43B3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89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</a:t>
            </a:r>
            <a:r>
              <a:rPr lang="en-US"/>
              <a:t>Set 4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Polymorphism:</a:t>
            </a:r>
            <a:r>
              <a:rPr lang="en-US" sz="2800" dirty="0"/>
              <a:t>  Classification of Polymorphism, Compile time and Run time Polymorphism, Pointers to derived class object, Virtual functions, Pure virtual functions.</a:t>
            </a:r>
            <a:endParaRPr lang="en-US" sz="2800" b="1" dirty="0"/>
          </a:p>
          <a:p>
            <a:br>
              <a:rPr lang="en-US" sz="2800" b="1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15453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94F6-9DC3-4643-85B7-87F2364DE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287"/>
          </a:xfrm>
        </p:spPr>
        <p:txBody>
          <a:bodyPr/>
          <a:lstStyle/>
          <a:p>
            <a:r>
              <a:rPr lang="en-US" dirty="0"/>
              <a:t>Example – pure virtual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68AD7-C71E-3F4A-8567-A898C3D9A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353"/>
            <a:ext cx="10515600" cy="50115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Base 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public: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virtual void </a:t>
            </a:r>
            <a:r>
              <a:rPr lang="en-US" dirty="0" err="1">
                <a:solidFill>
                  <a:srgbClr val="C00000"/>
                </a:solidFill>
              </a:rPr>
              <a:t>msg</a:t>
            </a:r>
            <a:r>
              <a:rPr lang="en-US" dirty="0">
                <a:solidFill>
                  <a:srgbClr val="C00000"/>
                </a:solidFill>
              </a:rPr>
              <a:t>() = 0;    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class Derived: public Base {</a:t>
            </a:r>
          </a:p>
          <a:p>
            <a:pPr marL="0" indent="0">
              <a:buNone/>
            </a:pPr>
            <a:r>
              <a:rPr lang="en-US" dirty="0"/>
              <a:t>public: 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msg</a:t>
            </a:r>
            <a:r>
              <a:rPr lang="en-US" dirty="0"/>
              <a:t>(){ </a:t>
            </a:r>
            <a:r>
              <a:rPr lang="en-US" dirty="0" err="1"/>
              <a:t>cout</a:t>
            </a:r>
            <a:r>
              <a:rPr lang="en-US" dirty="0"/>
              <a:t> &lt;&lt; " In derived class"&lt;&lt;</a:t>
            </a:r>
            <a:r>
              <a:rPr lang="en-US" dirty="0" err="1"/>
              <a:t>endl</a:t>
            </a:r>
            <a:r>
              <a:rPr lang="en-US" dirty="0"/>
              <a:t>;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Base *b;     Derived </a:t>
            </a:r>
            <a:r>
              <a:rPr lang="en-US" dirty="0" err="1">
                <a:solidFill>
                  <a:srgbClr val="002060"/>
                </a:solidFill>
              </a:rPr>
              <a:t>obj</a:t>
            </a:r>
            <a:r>
              <a:rPr lang="en-US" dirty="0">
                <a:solidFill>
                  <a:srgbClr val="002060"/>
                </a:solidFill>
              </a:rPr>
              <a:t>; 		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b = &amp;</a:t>
            </a:r>
            <a:r>
              <a:rPr lang="en-US" dirty="0" err="1">
                <a:solidFill>
                  <a:srgbClr val="002060"/>
                </a:solidFill>
              </a:rPr>
              <a:t>obj</a:t>
            </a:r>
            <a:r>
              <a:rPr lang="en-US" dirty="0">
                <a:solidFill>
                  <a:srgbClr val="002060"/>
                </a:solidFill>
              </a:rPr>
              <a:t>;	b-&gt;</a:t>
            </a:r>
            <a:r>
              <a:rPr lang="en-US" dirty="0" err="1">
                <a:solidFill>
                  <a:srgbClr val="002060"/>
                </a:solidFill>
              </a:rPr>
              <a:t>msg</a:t>
            </a:r>
            <a:r>
              <a:rPr lang="en-US" dirty="0">
                <a:solidFill>
                  <a:srgbClr val="002060"/>
                </a:solidFill>
              </a:rPr>
              <a:t>();	</a:t>
            </a:r>
            <a:r>
              <a:rPr lang="en-US" dirty="0">
                <a:solidFill>
                  <a:srgbClr val="00B050"/>
                </a:solidFill>
              </a:rPr>
              <a:t>// Output: In derived class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6273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8C849-6F26-9347-B222-17307FB3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Shorter is better </a:t>
            </a:r>
            <a:r>
              <a:rPr lang="en-US" sz="3200" dirty="0">
                <a:solidFill>
                  <a:srgbClr val="7030A0"/>
                </a:solidFill>
              </a:rPr>
              <a:t>(same output for previous programs)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33653-496B-F844-98DD-8C0FB4ECC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04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Base *b;     Derived </a:t>
            </a:r>
            <a:r>
              <a:rPr lang="en-US" dirty="0" err="1">
                <a:solidFill>
                  <a:srgbClr val="002060"/>
                </a:solidFill>
              </a:rPr>
              <a:t>obj</a:t>
            </a:r>
            <a:r>
              <a:rPr lang="en-US" dirty="0">
                <a:solidFill>
                  <a:srgbClr val="002060"/>
                </a:solidFill>
              </a:rPr>
              <a:t>; 		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b = &amp;</a:t>
            </a:r>
            <a:r>
              <a:rPr lang="en-US" dirty="0" err="1">
                <a:solidFill>
                  <a:srgbClr val="002060"/>
                </a:solidFill>
              </a:rPr>
              <a:t>obj</a:t>
            </a:r>
            <a:r>
              <a:rPr lang="en-US" dirty="0">
                <a:solidFill>
                  <a:srgbClr val="002060"/>
                </a:solidFill>
              </a:rPr>
              <a:t>;	b-&gt;</a:t>
            </a:r>
            <a:r>
              <a:rPr lang="en-US" dirty="0" err="1">
                <a:solidFill>
                  <a:srgbClr val="002060"/>
                </a:solidFill>
              </a:rPr>
              <a:t>msg</a:t>
            </a:r>
            <a:r>
              <a:rPr lang="en-US" dirty="0">
                <a:solidFill>
                  <a:srgbClr val="002060"/>
                </a:solidFill>
              </a:rPr>
              <a:t>();	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				       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					Base *b =   </a:t>
            </a:r>
            <a:r>
              <a:rPr lang="en-US" i="1" dirty="0">
                <a:solidFill>
                  <a:srgbClr val="C00000"/>
                </a:solidFill>
              </a:rPr>
              <a:t>new</a:t>
            </a:r>
            <a:r>
              <a:rPr lang="en-US" dirty="0">
                <a:solidFill>
                  <a:srgbClr val="C00000"/>
                </a:solidFill>
              </a:rPr>
              <a:t> Derived; 		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					b-&gt;</a:t>
            </a:r>
            <a:r>
              <a:rPr lang="en-US" dirty="0" err="1">
                <a:solidFill>
                  <a:srgbClr val="C00000"/>
                </a:solidFill>
              </a:rPr>
              <a:t>msg</a:t>
            </a:r>
            <a:r>
              <a:rPr lang="en-US" dirty="0">
                <a:solidFill>
                  <a:srgbClr val="C00000"/>
                </a:solidFill>
              </a:rPr>
              <a:t>();	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					</a:t>
            </a:r>
            <a:r>
              <a:rPr lang="en-US" i="1" dirty="0">
                <a:solidFill>
                  <a:srgbClr val="C00000"/>
                </a:solidFill>
              </a:rPr>
              <a:t>delete</a:t>
            </a:r>
            <a:r>
              <a:rPr lang="en-US" dirty="0">
                <a:solidFill>
                  <a:srgbClr val="C00000"/>
                </a:solidFill>
              </a:rPr>
              <a:t> b;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			   	         }</a:t>
            </a:r>
          </a:p>
        </p:txBody>
      </p:sp>
    </p:spTree>
    <p:extLst>
      <p:ext uri="{BB962C8B-B14F-4D97-AF65-F5344CB8AC3E}">
        <p14:creationId xmlns:p14="http://schemas.microsoft.com/office/powerpoint/2010/main" val="3053173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05238" cy="2960688"/>
          </a:xfrm>
        </p:spPr>
        <p:txBody>
          <a:bodyPr>
            <a:normAutofit/>
          </a:bodyPr>
          <a:lstStyle/>
          <a:p>
            <a:r>
              <a:rPr lang="en-US" sz="3600" i="1" dirty="0"/>
              <a:t>Poly</a:t>
            </a:r>
            <a:r>
              <a:rPr lang="en-US" sz="3600" dirty="0"/>
              <a:t> means many and </a:t>
            </a:r>
            <a:r>
              <a:rPr lang="en-US" sz="3600" i="1" dirty="0"/>
              <a:t>morph</a:t>
            </a:r>
            <a:r>
              <a:rPr lang="en-US" sz="3600" dirty="0"/>
              <a:t> means form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732" y="560387"/>
            <a:ext cx="6282018" cy="614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2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76" y="757238"/>
            <a:ext cx="8885262" cy="554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93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vs overriding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Function overloading – same function name but different arguments. Functions are defined in the same class. </a:t>
            </a:r>
          </a:p>
          <a:p>
            <a:endParaRPr lang="en-US" sz="3600" dirty="0"/>
          </a:p>
          <a:p>
            <a:r>
              <a:rPr lang="en-US" sz="3600" dirty="0"/>
              <a:t>Function overriding – same function name and arguments. Defined in different classes.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09884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overload vs overr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6" y="501650"/>
            <a:ext cx="10102852" cy="560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906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time and Run time Polymorphism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Compile time OR static polymorphism is executed using function overloading.</a:t>
            </a:r>
          </a:p>
          <a:p>
            <a:endParaRPr lang="en-US" sz="3600" dirty="0"/>
          </a:p>
          <a:p>
            <a:r>
              <a:rPr lang="en-US" sz="3600" dirty="0"/>
              <a:t>Run time polymorphism or dynamic/late binding is done using function overriding and </a:t>
            </a:r>
            <a:r>
              <a:rPr lang="en-US" sz="3600" i="1" dirty="0"/>
              <a:t>virtual functions.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85238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301339"/>
            <a:ext cx="7215188" cy="615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02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E42493E-0990-A948-A772-49CB44211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64" y="1685364"/>
            <a:ext cx="10958350" cy="403411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A05402-F0BA-1F48-A5D0-97DB6008D659}"/>
              </a:ext>
            </a:extLst>
          </p:cNvPr>
          <p:cNvSpPr/>
          <p:nvPr/>
        </p:nvSpPr>
        <p:spPr>
          <a:xfrm>
            <a:off x="1400268" y="501133"/>
            <a:ext cx="81202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2060"/>
                </a:solidFill>
                <a:latin typeface="Helvetica" pitchFamily="2" charset="0"/>
              </a:rPr>
              <a:t>Virtual function VS pure virtual function</a:t>
            </a:r>
            <a:endParaRPr lang="en-IN" sz="3200" dirty="0">
              <a:solidFill>
                <a:srgbClr val="00206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483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1B9EA-4E0D-0644-9508-F53EE49D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8568"/>
          </a:xfrm>
        </p:spPr>
        <p:txBody>
          <a:bodyPr>
            <a:normAutofit/>
          </a:bodyPr>
          <a:lstStyle/>
          <a:p>
            <a:r>
              <a:rPr lang="en-US" dirty="0"/>
              <a:t>Example – Virtual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3CA65-660D-984E-89DD-0DA7E478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635"/>
            <a:ext cx="10515600" cy="50832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Base { </a:t>
            </a:r>
          </a:p>
          <a:p>
            <a:pPr marL="0" indent="0">
              <a:buNone/>
            </a:pPr>
            <a:r>
              <a:rPr lang="en-US" dirty="0"/>
              <a:t>public: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virtual void </a:t>
            </a:r>
            <a:r>
              <a:rPr lang="en-US" dirty="0" err="1">
                <a:solidFill>
                  <a:srgbClr val="C00000"/>
                </a:solidFill>
              </a:rPr>
              <a:t>msg</a:t>
            </a:r>
            <a:r>
              <a:rPr lang="en-US" dirty="0">
                <a:solidFill>
                  <a:srgbClr val="C00000"/>
                </a:solidFill>
              </a:rPr>
              <a:t>() { </a:t>
            </a:r>
            <a:r>
              <a:rPr lang="en-US" dirty="0" err="1">
                <a:solidFill>
                  <a:srgbClr val="C00000"/>
                </a:solidFill>
              </a:rPr>
              <a:t>cout</a:t>
            </a:r>
            <a:r>
              <a:rPr lang="en-US" dirty="0">
                <a:solidFill>
                  <a:srgbClr val="C00000"/>
                </a:solidFill>
              </a:rPr>
              <a:t>&lt;&lt;" In Base \n";} </a:t>
            </a:r>
          </a:p>
          <a:p>
            <a:pPr marL="0" indent="0">
              <a:buNone/>
            </a:pPr>
            <a:r>
              <a:rPr lang="en-US" dirty="0"/>
              <a:t>}; </a:t>
            </a:r>
          </a:p>
          <a:p>
            <a:pPr marL="0" indent="0">
              <a:buNone/>
            </a:pPr>
            <a:r>
              <a:rPr lang="en-US" dirty="0"/>
              <a:t>class Derived: public Base { </a:t>
            </a:r>
          </a:p>
          <a:p>
            <a:pPr marL="0" indent="0">
              <a:buNone/>
            </a:pPr>
            <a:r>
              <a:rPr lang="en-US" dirty="0"/>
              <a:t>public: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void </a:t>
            </a:r>
            <a:r>
              <a:rPr lang="en-US" dirty="0" err="1">
                <a:solidFill>
                  <a:srgbClr val="C00000"/>
                </a:solidFill>
              </a:rPr>
              <a:t>msg</a:t>
            </a:r>
            <a:r>
              <a:rPr lang="en-US" dirty="0">
                <a:solidFill>
                  <a:srgbClr val="C00000"/>
                </a:solidFill>
              </a:rPr>
              <a:t>() {</a:t>
            </a:r>
            <a:r>
              <a:rPr lang="en-US" dirty="0" err="1">
                <a:solidFill>
                  <a:srgbClr val="C00000"/>
                </a:solidFill>
              </a:rPr>
              <a:t>cout</a:t>
            </a:r>
            <a:r>
              <a:rPr lang="en-US" dirty="0">
                <a:solidFill>
                  <a:srgbClr val="C00000"/>
                </a:solidFill>
              </a:rPr>
              <a:t>&lt;&lt;"In Derived \n";} </a:t>
            </a:r>
          </a:p>
          <a:p>
            <a:pPr marL="0" indent="0">
              <a:buNone/>
            </a:pPr>
            <a:r>
              <a:rPr lang="en-US" dirty="0"/>
              <a:t>}; 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 { </a:t>
            </a:r>
          </a:p>
          <a:p>
            <a:pPr marL="0" indent="0">
              <a:buNone/>
            </a:pPr>
            <a:r>
              <a:rPr lang="en-US" dirty="0"/>
              <a:t>Derived d; Base *b;</a:t>
            </a:r>
          </a:p>
          <a:p>
            <a:pPr marL="0" indent="0">
              <a:buNone/>
            </a:pPr>
            <a:r>
              <a:rPr lang="en-US" dirty="0"/>
              <a:t>b = &amp;d;  b-&gt;</a:t>
            </a:r>
            <a:r>
              <a:rPr lang="en-US" dirty="0" err="1"/>
              <a:t>msg</a:t>
            </a:r>
            <a:r>
              <a:rPr lang="en-US" dirty="0"/>
              <a:t>();	</a:t>
            </a:r>
            <a:r>
              <a:rPr lang="en-US" dirty="0">
                <a:solidFill>
                  <a:srgbClr val="00B050"/>
                </a:solidFill>
              </a:rPr>
              <a:t>  // Output: </a:t>
            </a:r>
            <a:r>
              <a:rPr lang="en-IN" dirty="0">
                <a:solidFill>
                  <a:srgbClr val="00B050"/>
                </a:solidFill>
              </a:rPr>
              <a:t>In Derived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3228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344</Words>
  <Application>Microsoft Macintosh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Office Theme</vt:lpstr>
      <vt:lpstr>Slide Set 4</vt:lpstr>
      <vt:lpstr>Polymorphism</vt:lpstr>
      <vt:lpstr>PowerPoint Presentation</vt:lpstr>
      <vt:lpstr>Overloading vs overriding</vt:lpstr>
      <vt:lpstr>PowerPoint Presentation</vt:lpstr>
      <vt:lpstr>Compile time and Run time Polymorphism</vt:lpstr>
      <vt:lpstr>PowerPoint Presentation</vt:lpstr>
      <vt:lpstr>PowerPoint Presentation</vt:lpstr>
      <vt:lpstr>Example – Virtual Function</vt:lpstr>
      <vt:lpstr>Example – pure virtual function</vt:lpstr>
      <vt:lpstr>Shorter is better (same output for previous programs)</vt:lpstr>
    </vt:vector>
  </TitlesOfParts>
  <Company>HP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Set 4: Polymorphism</dc:title>
  <dc:creator>pannu</dc:creator>
  <cp:lastModifiedBy>husanbir husanbir</cp:lastModifiedBy>
  <cp:revision>19</cp:revision>
  <dcterms:created xsi:type="dcterms:W3CDTF">2020-01-18T09:44:40Z</dcterms:created>
  <dcterms:modified xsi:type="dcterms:W3CDTF">2020-02-06T03:19:29Z</dcterms:modified>
</cp:coreProperties>
</file>