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0" r:id="rId6"/>
    <p:sldId id="261" r:id="rId7"/>
    <p:sldId id="264" r:id="rId8"/>
    <p:sldId id="267" r:id="rId9"/>
    <p:sldId id="265" r:id="rId10"/>
    <p:sldId id="268" r:id="rId11"/>
    <p:sldId id="266" r:id="rId12"/>
    <p:sldId id="269" r:id="rId13"/>
    <p:sldId id="270" r:id="rId14"/>
    <p:sldId id="272" r:id="rId15"/>
    <p:sldId id="273" r:id="rId16"/>
    <p:sldId id="274" r:id="rId17"/>
    <p:sldId id="275" r:id="rId18"/>
    <p:sldId id="276" r:id="rId19"/>
    <p:sldId id="281" r:id="rId20"/>
    <p:sldId id="277" r:id="rId21"/>
    <p:sldId id="282" r:id="rId22"/>
    <p:sldId id="278"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22B8F8-7F6C-4D83-B14A-9103B3576C43}"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2B8F8-7F6C-4D83-B14A-9103B3576C43}"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2B8F8-7F6C-4D83-B14A-9103B3576C43}"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22B8F8-7F6C-4D83-B14A-9103B3576C43}"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22B8F8-7F6C-4D83-B14A-9103B3576C43}"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22B8F8-7F6C-4D83-B14A-9103B3576C43}"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22B8F8-7F6C-4D83-B14A-9103B3576C43}"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22B8F8-7F6C-4D83-B14A-9103B3576C43}"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2B8F8-7F6C-4D83-B14A-9103B3576C43}"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2B8F8-7F6C-4D83-B14A-9103B3576C43}"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2B8F8-7F6C-4D83-B14A-9103B3576C43}"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58E585-FC3E-479E-AF92-DAF3C50EDB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2B8F8-7F6C-4D83-B14A-9103B3576C43}"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8E585-FC3E-479E-AF92-DAF3C50EDB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Aggregation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76200" y="533400"/>
            <a:ext cx="6019800" cy="4492266"/>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1066800" y="6172200"/>
            <a:ext cx="6619875" cy="266700"/>
          </a:xfrm>
          <a:prstGeom prst="rect">
            <a:avLst/>
          </a:prstGeom>
          <a:noFill/>
          <a:ln w="9525">
            <a:noFill/>
            <a:miter lim="800000"/>
            <a:headEnd/>
            <a:tailEnd/>
          </a:ln>
        </p:spPr>
      </p:pic>
      <p:pic>
        <p:nvPicPr>
          <p:cNvPr id="23556" name="Picture 4"/>
          <p:cNvPicPr>
            <a:picLocks noChangeAspect="1" noChangeArrowheads="1"/>
          </p:cNvPicPr>
          <p:nvPr/>
        </p:nvPicPr>
        <p:blipFill>
          <a:blip r:embed="rId4" cstate="print"/>
          <a:srcRect/>
          <a:stretch>
            <a:fillRect/>
          </a:stretch>
        </p:blipFill>
        <p:spPr bwMode="auto">
          <a:xfrm>
            <a:off x="6029325" y="3886200"/>
            <a:ext cx="3114675" cy="2066925"/>
          </a:xfrm>
          <a:prstGeom prst="rect">
            <a:avLst/>
          </a:prstGeom>
          <a:noFill/>
          <a:ln w="9525">
            <a:noFill/>
            <a:miter lim="800000"/>
            <a:headEnd/>
            <a:tailEnd/>
          </a:ln>
        </p:spPr>
      </p:pic>
      <p:sp>
        <p:nvSpPr>
          <p:cNvPr id="7" name="TextBox 6"/>
          <p:cNvSpPr txBox="1"/>
          <p:nvPr/>
        </p:nvSpPr>
        <p:spPr>
          <a:xfrm>
            <a:off x="1219200" y="76200"/>
            <a:ext cx="1269386" cy="369332"/>
          </a:xfrm>
          <a:prstGeom prst="rect">
            <a:avLst/>
          </a:prstGeom>
          <a:noFill/>
        </p:spPr>
        <p:txBody>
          <a:bodyPr wrap="none" rtlCol="0">
            <a:spAutoFit/>
          </a:bodyPr>
          <a:lstStyle/>
          <a:p>
            <a:r>
              <a:rPr lang="en-US" b="1" dirty="0" smtClean="0"/>
              <a:t>Documents</a:t>
            </a:r>
            <a:endParaRPr lang="en-US" b="1" dirty="0"/>
          </a:p>
        </p:txBody>
      </p:sp>
      <p:sp>
        <p:nvSpPr>
          <p:cNvPr id="8" name="TextBox 7"/>
          <p:cNvSpPr txBox="1"/>
          <p:nvPr/>
        </p:nvSpPr>
        <p:spPr>
          <a:xfrm>
            <a:off x="6934200" y="3429000"/>
            <a:ext cx="870751" cy="369332"/>
          </a:xfrm>
          <a:prstGeom prst="rect">
            <a:avLst/>
          </a:prstGeom>
          <a:noFill/>
        </p:spPr>
        <p:txBody>
          <a:bodyPr wrap="none" rtlCol="0">
            <a:spAutoFit/>
          </a:bodyPr>
          <a:lstStyle/>
          <a:p>
            <a:r>
              <a:rPr lang="en-US" b="1" dirty="0" smtClean="0"/>
              <a:t>Output</a:t>
            </a:r>
            <a:endParaRPr lang="en-US" b="1" dirty="0"/>
          </a:p>
        </p:txBody>
      </p:sp>
      <p:sp>
        <p:nvSpPr>
          <p:cNvPr id="9" name="TextBox 8"/>
          <p:cNvSpPr txBox="1"/>
          <p:nvPr/>
        </p:nvSpPr>
        <p:spPr>
          <a:xfrm>
            <a:off x="0" y="5638800"/>
            <a:ext cx="3025252" cy="369332"/>
          </a:xfrm>
          <a:prstGeom prst="rect">
            <a:avLst/>
          </a:prstGeom>
          <a:noFill/>
        </p:spPr>
        <p:txBody>
          <a:bodyPr wrap="none" rtlCol="0">
            <a:spAutoFit/>
          </a:bodyPr>
          <a:lstStyle/>
          <a:p>
            <a:r>
              <a:rPr lang="en-US" b="1" dirty="0" smtClean="0"/>
              <a:t>Query: Group teachers by age</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705600"/>
          </a:xfrm>
        </p:spPr>
        <p:txBody>
          <a:bodyPr/>
          <a:lstStyle/>
          <a:p>
            <a:pPr algn="ctr">
              <a:buNone/>
            </a:pPr>
            <a:r>
              <a:rPr lang="en-US" sz="2400" b="1" dirty="0" smtClean="0"/>
              <a:t>Accumulator Operator</a:t>
            </a:r>
          </a:p>
          <a:p>
            <a:endParaRPr lang="en-US" dirty="0"/>
          </a:p>
        </p:txBody>
      </p:sp>
      <p:sp>
        <p:nvSpPr>
          <p:cNvPr id="4" name="Rectangle 3"/>
          <p:cNvSpPr/>
          <p:nvPr/>
        </p:nvSpPr>
        <p:spPr>
          <a:xfrm>
            <a:off x="152400" y="381000"/>
            <a:ext cx="8839200" cy="6463308"/>
          </a:xfrm>
          <a:prstGeom prst="rect">
            <a:avLst/>
          </a:prstGeom>
        </p:spPr>
        <p:txBody>
          <a:bodyPr wrap="square">
            <a:spAutoFit/>
          </a:bodyPr>
          <a:lstStyle/>
          <a:p>
            <a:pPr algn="just"/>
            <a:r>
              <a:rPr lang="en-US" b="1" dirty="0" smtClean="0"/>
              <a:t>$push: </a:t>
            </a:r>
            <a:r>
              <a:rPr lang="en-US" dirty="0" smtClean="0"/>
              <a:t>Returns an array of expression values for documents in each group.</a:t>
            </a:r>
          </a:p>
          <a:p>
            <a:pPr algn="just"/>
            <a:r>
              <a:rPr lang="en-US" b="1" dirty="0" smtClean="0"/>
              <a:t>$$ROOT: </a:t>
            </a:r>
            <a:r>
              <a:rPr lang="en-US" dirty="0" smtClean="0"/>
              <a:t>is a reference to the document being processed in the pipeline, which represents the complete document.</a:t>
            </a:r>
          </a:p>
          <a:p>
            <a:pPr algn="just"/>
            <a:r>
              <a:rPr lang="en-US" b="1" dirty="0" smtClean="0"/>
              <a:t>$count: </a:t>
            </a:r>
            <a:r>
              <a:rPr lang="en-US" dirty="0" smtClean="0"/>
              <a:t>Returns the number of documents in a group</a:t>
            </a:r>
          </a:p>
          <a:p>
            <a:pPr algn="just"/>
            <a:r>
              <a:rPr lang="en-US" b="1" dirty="0" smtClean="0"/>
              <a:t>$sum: </a:t>
            </a:r>
            <a:r>
              <a:rPr lang="en-US" dirty="0" smtClean="0"/>
              <a:t>Returns a sum of numerical values. Ignores non-numeric values.</a:t>
            </a:r>
          </a:p>
          <a:p>
            <a:pPr algn="just"/>
            <a:r>
              <a:rPr lang="en-US" b="1" dirty="0" smtClean="0"/>
              <a:t>$avg: </a:t>
            </a:r>
            <a:r>
              <a:rPr lang="en-US" dirty="0" smtClean="0"/>
              <a:t>Returns an average of numerical values. Ignores non-numeric values.</a:t>
            </a:r>
          </a:p>
          <a:p>
            <a:pPr algn="just"/>
            <a:r>
              <a:rPr lang="en-US" b="1" dirty="0" smtClean="0"/>
              <a:t>$first: </a:t>
            </a:r>
            <a:r>
              <a:rPr lang="en-US" dirty="0" smtClean="0"/>
              <a:t>Returns the result of an expression for the first document in a group.</a:t>
            </a:r>
          </a:p>
          <a:p>
            <a:pPr algn="just"/>
            <a:r>
              <a:rPr lang="en-US" b="1" dirty="0" smtClean="0"/>
              <a:t>$firstN: </a:t>
            </a:r>
            <a:r>
              <a:rPr lang="en-US" dirty="0" smtClean="0"/>
              <a:t>Returns an aggregation of the first n elements within a group. Only meaningful when documents are in a defined order. Distinct from the $firstN array operator.</a:t>
            </a:r>
          </a:p>
          <a:p>
            <a:pPr algn="just"/>
            <a:r>
              <a:rPr lang="en-US" b="1" dirty="0" smtClean="0"/>
              <a:t>$last: </a:t>
            </a:r>
            <a:r>
              <a:rPr lang="en-US" dirty="0" smtClean="0"/>
              <a:t>Returns the result of an expression for the last document in a group.</a:t>
            </a:r>
          </a:p>
          <a:p>
            <a:pPr algn="just"/>
            <a:r>
              <a:rPr lang="en-US" b="1" dirty="0" smtClean="0"/>
              <a:t>$lastN: </a:t>
            </a:r>
            <a:r>
              <a:rPr lang="en-US" dirty="0" smtClean="0"/>
              <a:t>Returns an aggregation of the last n elements within a group. Only meaningful when documents are in a defined order. Distinct from the $lastN array operator.</a:t>
            </a:r>
          </a:p>
          <a:p>
            <a:pPr algn="just"/>
            <a:r>
              <a:rPr lang="en-US" b="1" dirty="0" smtClean="0"/>
              <a:t>$addToSet : </a:t>
            </a:r>
            <a:r>
              <a:rPr lang="en-US" dirty="0" smtClean="0"/>
              <a:t>Returns an array of </a:t>
            </a:r>
            <a:r>
              <a:rPr lang="en-US" i="1" dirty="0" smtClean="0"/>
              <a:t>unique</a:t>
            </a:r>
            <a:r>
              <a:rPr lang="en-US" dirty="0" smtClean="0"/>
              <a:t> expression values for each group. Order of the array elements is undefined.</a:t>
            </a:r>
          </a:p>
          <a:p>
            <a:pPr algn="just"/>
            <a:r>
              <a:rPr lang="en-US" b="1" dirty="0" smtClean="0"/>
              <a:t>$bottom: </a:t>
            </a:r>
            <a:r>
              <a:rPr lang="en-US" dirty="0" smtClean="0"/>
              <a:t>Returns the bottom element within a group according to the specified sort order.</a:t>
            </a:r>
          </a:p>
          <a:p>
            <a:pPr algn="just"/>
            <a:r>
              <a:rPr lang="en-US" b="1" dirty="0" smtClean="0"/>
              <a:t>$</a:t>
            </a:r>
            <a:r>
              <a:rPr lang="en-US" b="1" dirty="0" err="1" smtClean="0"/>
              <a:t>bottomN</a:t>
            </a:r>
            <a:r>
              <a:rPr lang="en-US" b="1" dirty="0" smtClean="0"/>
              <a:t>: </a:t>
            </a:r>
            <a:r>
              <a:rPr lang="en-US" dirty="0" smtClean="0"/>
              <a:t>Returns an aggregation of the bottom n fields within a group, according to the specified sort order.</a:t>
            </a:r>
          </a:p>
          <a:p>
            <a:pPr algn="just"/>
            <a:r>
              <a:rPr lang="en-US" b="1" dirty="0" smtClean="0"/>
              <a:t>$max : </a:t>
            </a:r>
            <a:r>
              <a:rPr lang="en-US" dirty="0" smtClean="0"/>
              <a:t>Returns the highest expression value for each group.</a:t>
            </a:r>
          </a:p>
          <a:p>
            <a:pPr algn="just"/>
            <a:r>
              <a:rPr lang="en-US" b="1" dirty="0" smtClean="0"/>
              <a:t>$maxN: </a:t>
            </a:r>
            <a:r>
              <a:rPr lang="en-US" dirty="0" smtClean="0"/>
              <a:t>Returns an aggregation of the n maximum valued elements in a group. Distinct from the $maxN array operator.</a:t>
            </a:r>
          </a:p>
          <a:p>
            <a:pPr algn="just"/>
            <a:r>
              <a:rPr lang="en-US" b="1" dirty="0" smtClean="0"/>
              <a:t>$min: </a:t>
            </a:r>
            <a:r>
              <a:rPr lang="en-US" dirty="0" smtClean="0"/>
              <a:t>Returns the lowest expression value for each group.</a:t>
            </a:r>
          </a:p>
          <a:p>
            <a:pPr algn="just"/>
            <a:r>
              <a:rPr lang="en-US" b="1" dirty="0" smtClean="0"/>
              <a:t>$minN: </a:t>
            </a:r>
            <a:r>
              <a:rPr lang="en-US" dirty="0" smtClean="0"/>
              <a:t>Returns an aggregation of the n minimum valued elements in a group. Distinct from the $minN array operator.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006294" cy="400110"/>
          </a:xfrm>
          <a:prstGeom prst="rect">
            <a:avLst/>
          </a:prstGeom>
          <a:noFill/>
        </p:spPr>
        <p:txBody>
          <a:bodyPr wrap="none" rtlCol="0">
            <a:spAutoFit/>
          </a:bodyPr>
          <a:lstStyle/>
          <a:p>
            <a:r>
              <a:rPr lang="en-US" sz="2000" b="1" dirty="0" smtClean="0"/>
              <a:t>Query: Group teachers by age and show all teachers names per age group</a:t>
            </a:r>
            <a:endParaRPr lang="en-US" sz="2000" b="1" dirty="0"/>
          </a:p>
        </p:txBody>
      </p:sp>
      <p:pic>
        <p:nvPicPr>
          <p:cNvPr id="24578" name="Picture 2"/>
          <p:cNvPicPr>
            <a:picLocks noChangeAspect="1" noChangeArrowheads="1"/>
          </p:cNvPicPr>
          <p:nvPr/>
        </p:nvPicPr>
        <p:blipFill>
          <a:blip r:embed="rId2" cstate="print"/>
          <a:srcRect/>
          <a:stretch>
            <a:fillRect/>
          </a:stretch>
        </p:blipFill>
        <p:spPr bwMode="auto">
          <a:xfrm>
            <a:off x="1371600" y="1371600"/>
            <a:ext cx="6791325" cy="857250"/>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1447800" y="2590800"/>
            <a:ext cx="6572250" cy="4105275"/>
          </a:xfrm>
          <a:prstGeom prst="rect">
            <a:avLst/>
          </a:prstGeom>
          <a:noFill/>
          <a:ln w="9525">
            <a:noFill/>
            <a:miter lim="800000"/>
            <a:headEnd/>
            <a:tailEnd/>
          </a:ln>
        </p:spPr>
      </p:pic>
      <p:sp>
        <p:nvSpPr>
          <p:cNvPr id="5" name="TextBox 4"/>
          <p:cNvSpPr txBox="1"/>
          <p:nvPr/>
        </p:nvSpPr>
        <p:spPr>
          <a:xfrm>
            <a:off x="304800" y="2590800"/>
            <a:ext cx="934871" cy="369332"/>
          </a:xfrm>
          <a:prstGeom prst="rect">
            <a:avLst/>
          </a:prstGeom>
          <a:noFill/>
        </p:spPr>
        <p:txBody>
          <a:bodyPr wrap="none" rtlCol="0">
            <a:spAutoFit/>
          </a:bodyPr>
          <a:lstStyle/>
          <a:p>
            <a:r>
              <a:rPr lang="en-US" b="1" dirty="0" smtClean="0"/>
              <a:t>Output:</a:t>
            </a:r>
            <a:endParaRPr lang="en-US" b="1" dirty="0"/>
          </a:p>
        </p:txBody>
      </p:sp>
      <p:sp>
        <p:nvSpPr>
          <p:cNvPr id="6" name="TextBox 5"/>
          <p:cNvSpPr txBox="1"/>
          <p:nvPr/>
        </p:nvSpPr>
        <p:spPr>
          <a:xfrm>
            <a:off x="3657600" y="0"/>
            <a:ext cx="1366538" cy="584775"/>
          </a:xfrm>
          <a:prstGeom prst="rect">
            <a:avLst/>
          </a:prstGeom>
          <a:noFill/>
        </p:spPr>
        <p:txBody>
          <a:bodyPr wrap="square" rtlCol="0">
            <a:spAutoFit/>
          </a:bodyPr>
          <a:lstStyle/>
          <a:p>
            <a:r>
              <a:rPr lang="en-US" sz="3200" b="1" dirty="0" smtClean="0"/>
              <a:t>$push</a:t>
            </a:r>
            <a:endParaRPr lang="en-US" sz="3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382000" cy="830997"/>
          </a:xfrm>
          <a:prstGeom prst="rect">
            <a:avLst/>
          </a:prstGeom>
          <a:noFill/>
        </p:spPr>
        <p:txBody>
          <a:bodyPr wrap="square" rtlCol="0">
            <a:spAutoFit/>
          </a:bodyPr>
          <a:lstStyle/>
          <a:p>
            <a:pPr algn="just"/>
            <a:r>
              <a:rPr lang="en-US" sz="2400" b="1" dirty="0" smtClean="0"/>
              <a:t>Query: Group teachers by age and also show complete document per age group</a:t>
            </a:r>
            <a:endParaRPr lang="en-US" sz="2400" b="1" dirty="0"/>
          </a:p>
        </p:txBody>
      </p:sp>
      <p:sp>
        <p:nvSpPr>
          <p:cNvPr id="5" name="TextBox 4"/>
          <p:cNvSpPr txBox="1"/>
          <p:nvPr/>
        </p:nvSpPr>
        <p:spPr>
          <a:xfrm>
            <a:off x="304800" y="34290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6" name="TextBox 5"/>
          <p:cNvSpPr txBox="1"/>
          <p:nvPr/>
        </p:nvSpPr>
        <p:spPr>
          <a:xfrm>
            <a:off x="2514600" y="1752600"/>
            <a:ext cx="3879395" cy="1938992"/>
          </a:xfrm>
          <a:prstGeom prst="rect">
            <a:avLst/>
          </a:prstGeom>
          <a:noFill/>
        </p:spPr>
        <p:txBody>
          <a:bodyPr wrap="none" rtlCol="0">
            <a:spAutoFit/>
          </a:bodyPr>
          <a:lstStyle/>
          <a:p>
            <a:r>
              <a:rPr lang="en-US" sz="2400" dirty="0" err="1" smtClean="0"/>
              <a:t>db.teachers.aggregate</a:t>
            </a:r>
            <a:r>
              <a:rPr lang="en-US" sz="2400" dirty="0" smtClean="0"/>
              <a:t> ( [ { </a:t>
            </a:r>
          </a:p>
          <a:p>
            <a:r>
              <a:rPr lang="en-US" sz="2400" dirty="0" smtClean="0"/>
              <a:t>$group :{ _id: “$age”,</a:t>
            </a:r>
          </a:p>
          <a:p>
            <a:r>
              <a:rPr lang="en-US" sz="2400" dirty="0" err="1" smtClean="0"/>
              <a:t>complDoc</a:t>
            </a:r>
            <a:r>
              <a:rPr lang="en-US" sz="2400" dirty="0" smtClean="0"/>
              <a:t>: {$push: “$$ROOT”</a:t>
            </a:r>
          </a:p>
          <a:p>
            <a:r>
              <a:rPr lang="en-US" sz="2400" dirty="0" smtClean="0"/>
              <a:t>} } }</a:t>
            </a:r>
          </a:p>
          <a:p>
            <a:r>
              <a:rPr lang="en-US" sz="2400" dirty="0" smtClean="0"/>
              <a:t>] )</a:t>
            </a:r>
            <a:endParaRPr lang="en-US" sz="2400" dirty="0"/>
          </a:p>
        </p:txBody>
      </p:sp>
      <p:pic>
        <p:nvPicPr>
          <p:cNvPr id="25603" name="Picture 3"/>
          <p:cNvPicPr>
            <a:picLocks noChangeAspect="1" noChangeArrowheads="1"/>
          </p:cNvPicPr>
          <p:nvPr/>
        </p:nvPicPr>
        <p:blipFill>
          <a:blip r:embed="rId2" cstate="print"/>
          <a:srcRect/>
          <a:stretch>
            <a:fillRect/>
          </a:stretch>
        </p:blipFill>
        <p:spPr bwMode="auto">
          <a:xfrm>
            <a:off x="533400" y="4038600"/>
            <a:ext cx="8353425" cy="2200275"/>
          </a:xfrm>
          <a:prstGeom prst="rect">
            <a:avLst/>
          </a:prstGeom>
          <a:noFill/>
          <a:ln w="9525">
            <a:noFill/>
            <a:miter lim="800000"/>
            <a:headEnd/>
            <a:tailEnd/>
          </a:ln>
        </p:spPr>
      </p:pic>
      <p:sp>
        <p:nvSpPr>
          <p:cNvPr id="9" name="Rectangle 8"/>
          <p:cNvSpPr/>
          <p:nvPr/>
        </p:nvSpPr>
        <p:spPr>
          <a:xfrm>
            <a:off x="3505200" y="0"/>
            <a:ext cx="1577420" cy="584775"/>
          </a:xfrm>
          <a:prstGeom prst="rect">
            <a:avLst/>
          </a:prstGeom>
        </p:spPr>
        <p:txBody>
          <a:bodyPr wrap="none">
            <a:spAutoFit/>
          </a:bodyPr>
          <a:lstStyle/>
          <a:p>
            <a:r>
              <a:rPr lang="en-US" sz="3200" b="1" dirty="0" smtClean="0"/>
              <a:t>$$ROOT</a:t>
            </a:r>
            <a:endParaRPr lang="en-US" sz="3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just">
              <a:lnSpc>
                <a:spcPct val="120000"/>
              </a:lnSpc>
            </a:pPr>
            <a:r>
              <a:rPr lang="en-US" sz="2400" dirty="0"/>
              <a:t>Calculate </a:t>
            </a:r>
            <a:r>
              <a:rPr lang="en-US" sz="2400" dirty="0" smtClean="0"/>
              <a:t>and return the total order </a:t>
            </a:r>
            <a:r>
              <a:rPr lang="en-US" sz="2400" dirty="0"/>
              <a:t>q</a:t>
            </a:r>
            <a:r>
              <a:rPr lang="en-US" sz="2400" dirty="0" smtClean="0"/>
              <a:t>uantity of </a:t>
            </a:r>
            <a:r>
              <a:rPr lang="en-US" sz="2400" dirty="0"/>
              <a:t>medium size pizzas grouped by pizza </a:t>
            </a:r>
            <a:r>
              <a:rPr lang="en-US" sz="2400" dirty="0" smtClean="0"/>
              <a:t>name</a:t>
            </a:r>
          </a:p>
          <a:p>
            <a:pPr algn="just" fontAlgn="t">
              <a:lnSpc>
                <a:spcPct val="120000"/>
              </a:lnSpc>
            </a:pPr>
            <a:r>
              <a:rPr lang="en-US" sz="2400" dirty="0" err="1" smtClean="0"/>
              <a:t>db.orders.</a:t>
            </a:r>
            <a:r>
              <a:rPr lang="en-US" sz="2400" dirty="0" err="1"/>
              <a:t>aggregate</a:t>
            </a:r>
            <a:r>
              <a:rPr lang="en-US" sz="2400" dirty="0" smtClean="0"/>
              <a:t>( [</a:t>
            </a:r>
          </a:p>
          <a:p>
            <a:pPr algn="just" fontAlgn="t">
              <a:lnSpc>
                <a:spcPct val="120000"/>
              </a:lnSpc>
              <a:buNone/>
            </a:pPr>
            <a:r>
              <a:rPr lang="en-US" sz="2400" dirty="0"/>
              <a:t> </a:t>
            </a:r>
            <a:r>
              <a:rPr lang="en-US" sz="2400" dirty="0" smtClean="0"/>
              <a:t>     $</a:t>
            </a:r>
            <a:r>
              <a:rPr lang="en-US" sz="2400" dirty="0"/>
              <a:t>match</a:t>
            </a:r>
            <a:r>
              <a:rPr lang="en-US" sz="2400" dirty="0" smtClean="0"/>
              <a:t>: { </a:t>
            </a:r>
            <a:r>
              <a:rPr lang="en-US" sz="2400" dirty="0"/>
              <a:t>size</a:t>
            </a:r>
            <a:r>
              <a:rPr lang="en-US" sz="2400" dirty="0" smtClean="0"/>
              <a:t>: </a:t>
            </a:r>
            <a:r>
              <a:rPr lang="en-US" sz="2400" b="1" dirty="0"/>
              <a:t>"medium"</a:t>
            </a:r>
            <a:r>
              <a:rPr lang="en-US" sz="2400" dirty="0" smtClean="0"/>
              <a:t> } },</a:t>
            </a:r>
          </a:p>
          <a:p>
            <a:pPr algn="just" fontAlgn="t">
              <a:lnSpc>
                <a:spcPct val="120000"/>
              </a:lnSpc>
              <a:buNone/>
            </a:pPr>
            <a:r>
              <a:rPr lang="en-US" sz="2400" dirty="0" smtClean="0"/>
              <a:t>      { </a:t>
            </a:r>
            <a:r>
              <a:rPr lang="en-US" sz="2400" dirty="0"/>
              <a:t>$group</a:t>
            </a:r>
            <a:r>
              <a:rPr lang="en-US" sz="2400" dirty="0" smtClean="0"/>
              <a:t>: { </a:t>
            </a:r>
            <a:r>
              <a:rPr lang="en-US" sz="2400" dirty="0"/>
              <a:t>_id</a:t>
            </a:r>
            <a:r>
              <a:rPr lang="en-US" sz="2400" dirty="0" smtClean="0"/>
              <a:t>: </a:t>
            </a:r>
            <a:r>
              <a:rPr lang="en-US" sz="2400" b="1" dirty="0"/>
              <a:t>"$name"</a:t>
            </a:r>
            <a:r>
              <a:rPr lang="en-US" sz="2400" dirty="0" smtClean="0"/>
              <a:t>, </a:t>
            </a:r>
            <a:r>
              <a:rPr lang="en-US" sz="2400" dirty="0" err="1"/>
              <a:t>totalQuantity</a:t>
            </a:r>
            <a:r>
              <a:rPr lang="en-US" sz="2400" dirty="0" smtClean="0"/>
              <a:t>: { </a:t>
            </a:r>
            <a:r>
              <a:rPr lang="en-US" sz="2400" dirty="0"/>
              <a:t>$sum</a:t>
            </a:r>
            <a:r>
              <a:rPr lang="en-US" sz="2400" dirty="0" smtClean="0"/>
              <a:t>: </a:t>
            </a:r>
            <a:r>
              <a:rPr lang="en-US" sz="2400" b="1" dirty="0"/>
              <a:t>"$quantity"</a:t>
            </a:r>
            <a:r>
              <a:rPr lang="en-US" sz="2400" dirty="0" smtClean="0"/>
              <a:t> } } }</a:t>
            </a:r>
          </a:p>
          <a:p>
            <a:pPr algn="just" fontAlgn="t">
              <a:lnSpc>
                <a:spcPct val="120000"/>
              </a:lnSpc>
              <a:buNone/>
            </a:pPr>
            <a:r>
              <a:rPr lang="en-US" sz="2400" dirty="0" smtClean="0"/>
              <a:t>      ] )</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981200" y="685800"/>
            <a:ext cx="5553075" cy="3965437"/>
          </a:xfrm>
          <a:prstGeom prst="rect">
            <a:avLst/>
          </a:prstGeom>
          <a:noFill/>
          <a:ln w="9525">
            <a:noFill/>
            <a:miter lim="800000"/>
            <a:headEnd/>
            <a:tailEnd/>
          </a:ln>
        </p:spPr>
      </p:pic>
      <p:sp>
        <p:nvSpPr>
          <p:cNvPr id="4" name="TextBox 3"/>
          <p:cNvSpPr txBox="1"/>
          <p:nvPr/>
        </p:nvSpPr>
        <p:spPr>
          <a:xfrm>
            <a:off x="3733800" y="152400"/>
            <a:ext cx="1109599" cy="584775"/>
          </a:xfrm>
          <a:prstGeom prst="rect">
            <a:avLst/>
          </a:prstGeom>
          <a:noFill/>
        </p:spPr>
        <p:txBody>
          <a:bodyPr wrap="none" rtlCol="0">
            <a:spAutoFit/>
          </a:bodyPr>
          <a:lstStyle/>
          <a:p>
            <a:r>
              <a:rPr lang="en-US" sz="3200" b="1" dirty="0" smtClean="0"/>
              <a:t>$sum</a:t>
            </a:r>
            <a:endParaRPr lang="en-US" sz="3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pPr algn="just"/>
            <a:r>
              <a:rPr lang="en-US" sz="2400" dirty="0"/>
              <a:t>The $match stage:</a:t>
            </a:r>
          </a:p>
          <a:p>
            <a:pPr algn="just">
              <a:buFont typeface="Wingdings" pitchFamily="2" charset="2"/>
              <a:buChar char="Ø"/>
            </a:pPr>
            <a:r>
              <a:rPr lang="en-US" sz="2400" dirty="0"/>
              <a:t>Filters the pizza order documents to pizzas with a size of </a:t>
            </a:r>
            <a:r>
              <a:rPr lang="en-US" sz="2400" dirty="0" smtClean="0"/>
              <a:t>medium.</a:t>
            </a:r>
          </a:p>
          <a:p>
            <a:pPr algn="just">
              <a:buFont typeface="Wingdings" pitchFamily="2" charset="2"/>
              <a:buChar char="Ø"/>
            </a:pPr>
            <a:r>
              <a:rPr lang="en-US" sz="2400" dirty="0" smtClean="0"/>
              <a:t>Passes </a:t>
            </a:r>
            <a:r>
              <a:rPr lang="en-US" sz="2400" dirty="0"/>
              <a:t>the remaining documents to the $group stage.</a:t>
            </a:r>
          </a:p>
          <a:p>
            <a:pPr algn="just"/>
            <a:r>
              <a:rPr lang="en-US" sz="2400" dirty="0"/>
              <a:t>The $group stage:</a:t>
            </a:r>
          </a:p>
          <a:p>
            <a:pPr algn="just">
              <a:buFont typeface="Wingdings" pitchFamily="2" charset="2"/>
              <a:buChar char="Ø"/>
            </a:pPr>
            <a:r>
              <a:rPr lang="en-US" sz="2400" dirty="0"/>
              <a:t>Groups the remaining documents by pizza </a:t>
            </a:r>
            <a:r>
              <a:rPr lang="en-US" sz="2400" dirty="0" smtClean="0"/>
              <a:t>name.</a:t>
            </a:r>
          </a:p>
          <a:p>
            <a:pPr algn="just">
              <a:buFont typeface="Wingdings" pitchFamily="2" charset="2"/>
              <a:buChar char="Ø"/>
            </a:pPr>
            <a:r>
              <a:rPr lang="en-US" sz="2400" dirty="0" smtClean="0"/>
              <a:t>Uses</a:t>
            </a:r>
            <a:r>
              <a:rPr lang="en-US" sz="2400" dirty="0"/>
              <a:t> $sum to calculate the total order quantity for each pizza name. The total is stored in the </a:t>
            </a:r>
            <a:r>
              <a:rPr lang="en-US" sz="2400" dirty="0" err="1"/>
              <a:t>totalQuantity</a:t>
            </a:r>
            <a:r>
              <a:rPr lang="en-US" sz="2400" dirty="0"/>
              <a:t> field returned by the aggregation pipeline.</a:t>
            </a:r>
          </a:p>
          <a:p>
            <a:pPr algn="just" fontAlgn="t">
              <a:lnSpc>
                <a:spcPct val="120000"/>
              </a:lnSpc>
            </a:pPr>
            <a:r>
              <a:rPr lang="en-US" sz="2400" dirty="0" err="1" smtClean="0"/>
              <a:t>db.orders.aggregate</a:t>
            </a:r>
            <a:r>
              <a:rPr lang="en-US" sz="2400" dirty="0" smtClean="0"/>
              <a:t>( [</a:t>
            </a:r>
          </a:p>
          <a:p>
            <a:pPr algn="just" fontAlgn="t">
              <a:lnSpc>
                <a:spcPct val="120000"/>
              </a:lnSpc>
              <a:buNone/>
            </a:pPr>
            <a:r>
              <a:rPr lang="en-US" sz="2400" dirty="0" smtClean="0"/>
              <a:t>      $match: { size: </a:t>
            </a:r>
            <a:r>
              <a:rPr lang="en-US" sz="2400" b="1" dirty="0" smtClean="0"/>
              <a:t>"medium"</a:t>
            </a:r>
            <a:r>
              <a:rPr lang="en-US" sz="2400" dirty="0" smtClean="0"/>
              <a:t> } },</a:t>
            </a:r>
          </a:p>
          <a:p>
            <a:pPr algn="just" fontAlgn="t">
              <a:lnSpc>
                <a:spcPct val="120000"/>
              </a:lnSpc>
              <a:buNone/>
            </a:pPr>
            <a:r>
              <a:rPr lang="en-US" sz="2400" dirty="0" smtClean="0"/>
              <a:t>      { $group: { _id: </a:t>
            </a:r>
            <a:r>
              <a:rPr lang="en-US" sz="2400" b="1" dirty="0" smtClean="0"/>
              <a:t>"$name"</a:t>
            </a:r>
            <a:r>
              <a:rPr lang="en-US" sz="2400" dirty="0" smtClean="0"/>
              <a:t>, </a:t>
            </a:r>
            <a:r>
              <a:rPr lang="en-US" sz="2400" dirty="0" err="1" smtClean="0"/>
              <a:t>totalQuantity</a:t>
            </a:r>
            <a:r>
              <a:rPr lang="en-US" sz="2400" dirty="0" smtClean="0"/>
              <a:t>: { $sum: </a:t>
            </a:r>
            <a:r>
              <a:rPr lang="en-US" sz="2400" b="1" dirty="0" smtClean="0"/>
              <a:t>"$quantity"</a:t>
            </a:r>
            <a:r>
              <a:rPr lang="en-US" sz="2400" dirty="0" smtClean="0"/>
              <a:t> } } }</a:t>
            </a:r>
          </a:p>
          <a:p>
            <a:pPr algn="just" fontAlgn="t">
              <a:lnSpc>
                <a:spcPct val="120000"/>
              </a:lnSpc>
              <a:buNone/>
            </a:pPr>
            <a:r>
              <a:rPr lang="en-US" sz="2400" dirty="0" smtClean="0"/>
              <a:t>      ]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505200" y="5334000"/>
            <a:ext cx="4365856" cy="136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$count</a:t>
            </a:r>
            <a:endParaRPr lang="en-US" sz="3200" b="1" dirty="0"/>
          </a:p>
        </p:txBody>
      </p:sp>
      <p:sp>
        <p:nvSpPr>
          <p:cNvPr id="3" name="Content Placeholder 2"/>
          <p:cNvSpPr>
            <a:spLocks noGrp="1"/>
          </p:cNvSpPr>
          <p:nvPr>
            <p:ph idx="1"/>
          </p:nvPr>
        </p:nvSpPr>
        <p:spPr>
          <a:xfrm>
            <a:off x="152400" y="533400"/>
            <a:ext cx="8839200" cy="6172200"/>
          </a:xfrm>
        </p:spPr>
        <p:txBody>
          <a:bodyPr/>
          <a:lstStyle/>
          <a:p>
            <a:pPr algn="just"/>
            <a:r>
              <a:rPr lang="en-US" sz="2400" dirty="0" smtClean="0"/>
              <a:t>Returns the number of documents in a group.</a:t>
            </a:r>
          </a:p>
          <a:p>
            <a:pPr algn="just">
              <a:buNone/>
            </a:pPr>
            <a:r>
              <a:rPr lang="en-US" sz="2400" dirty="0" smtClean="0"/>
              <a:t>Syntax:      { $count: { } }</a:t>
            </a:r>
          </a:p>
          <a:p>
            <a:pPr algn="just"/>
            <a:r>
              <a:rPr lang="en-US" sz="2400" dirty="0" smtClean="0"/>
              <a:t>$count does not accept any parameters.</a:t>
            </a:r>
          </a:p>
          <a:p>
            <a:pPr algn="just"/>
            <a:r>
              <a:rPr lang="en-US" sz="2400" dirty="0" smtClean="0"/>
              <a:t>$count is functionally equivalent to using { $sum : 1 } within the $group stage.</a:t>
            </a:r>
          </a:p>
          <a:p>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381000" y="2809875"/>
            <a:ext cx="8515350"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1649" y="152400"/>
            <a:ext cx="8618578" cy="400110"/>
          </a:xfrm>
          <a:prstGeom prst="rect">
            <a:avLst/>
          </a:prstGeom>
          <a:noFill/>
        </p:spPr>
        <p:txBody>
          <a:bodyPr wrap="none" rtlCol="0">
            <a:spAutoFit/>
          </a:bodyPr>
          <a:lstStyle/>
          <a:p>
            <a:pPr algn="just"/>
            <a:r>
              <a:rPr lang="en-US" sz="2000" b="1" dirty="0" smtClean="0"/>
              <a:t>Query: </a:t>
            </a:r>
            <a:r>
              <a:rPr lang="en-US" sz="2000" dirty="0" smtClean="0"/>
              <a:t>count the number of documents in the </a:t>
            </a:r>
            <a:r>
              <a:rPr lang="en-US" sz="2000" dirty="0" err="1" smtClean="0"/>
              <a:t>cakeSales</a:t>
            </a:r>
            <a:r>
              <a:rPr lang="en-US" sz="2000" dirty="0" smtClean="0"/>
              <a:t> collection for each state</a:t>
            </a:r>
          </a:p>
        </p:txBody>
      </p:sp>
      <p:pic>
        <p:nvPicPr>
          <p:cNvPr id="28674" name="Picture 2"/>
          <p:cNvPicPr>
            <a:picLocks noChangeAspect="1" noChangeArrowheads="1"/>
          </p:cNvPicPr>
          <p:nvPr/>
        </p:nvPicPr>
        <p:blipFill>
          <a:blip r:embed="rId2" cstate="print"/>
          <a:srcRect/>
          <a:stretch>
            <a:fillRect/>
          </a:stretch>
        </p:blipFill>
        <p:spPr bwMode="auto">
          <a:xfrm>
            <a:off x="2286000" y="609600"/>
            <a:ext cx="4686300" cy="2857500"/>
          </a:xfrm>
          <a:prstGeom prst="rect">
            <a:avLst/>
          </a:prstGeom>
          <a:noFill/>
          <a:ln w="9525">
            <a:noFill/>
            <a:miter lim="800000"/>
            <a:headEnd/>
            <a:tailEnd/>
          </a:ln>
        </p:spPr>
      </p:pic>
      <p:sp>
        <p:nvSpPr>
          <p:cNvPr id="6" name="TextBox 5"/>
          <p:cNvSpPr txBox="1"/>
          <p:nvPr/>
        </p:nvSpPr>
        <p:spPr>
          <a:xfrm>
            <a:off x="152400" y="3505200"/>
            <a:ext cx="8839200" cy="1908215"/>
          </a:xfrm>
          <a:prstGeom prst="rect">
            <a:avLst/>
          </a:prstGeom>
          <a:noFill/>
        </p:spPr>
        <p:txBody>
          <a:bodyPr wrap="square" rtlCol="0">
            <a:spAutoFit/>
          </a:bodyPr>
          <a:lstStyle/>
          <a:p>
            <a:pPr algn="just"/>
            <a:r>
              <a:rPr lang="en-US" sz="2000" dirty="0" smtClean="0"/>
              <a:t>In the example:</a:t>
            </a:r>
          </a:p>
          <a:p>
            <a:pPr algn="just">
              <a:buFont typeface="Arial" pitchFamily="34" charset="0"/>
              <a:buChar char="•"/>
            </a:pPr>
            <a:r>
              <a:rPr lang="en-US" sz="2000" dirty="0" smtClean="0"/>
              <a:t> _id: "$state" groups the documents by the state field value. There are groups for CA and WA.</a:t>
            </a:r>
          </a:p>
          <a:p>
            <a:pPr algn="just">
              <a:buFont typeface="Arial" pitchFamily="34" charset="0"/>
              <a:buChar char="•"/>
            </a:pPr>
            <a:r>
              <a:rPr lang="en-US" sz="2000" dirty="0" smtClean="0"/>
              <a:t> $count: {} sets the </a:t>
            </a:r>
            <a:r>
              <a:rPr lang="en-US" sz="2000" dirty="0" err="1" smtClean="0"/>
              <a:t>countNumberOfDocumentsForState</a:t>
            </a:r>
            <a:r>
              <a:rPr lang="en-US" sz="2000" dirty="0" smtClean="0"/>
              <a:t> field to the number of documents that share the same state field value.</a:t>
            </a:r>
          </a:p>
          <a:p>
            <a:endParaRPr lang="en-US" dirty="0"/>
          </a:p>
        </p:txBody>
      </p:sp>
      <p:pic>
        <p:nvPicPr>
          <p:cNvPr id="28676" name="Picture 4"/>
          <p:cNvPicPr>
            <a:picLocks noChangeAspect="1" noChangeArrowheads="1"/>
          </p:cNvPicPr>
          <p:nvPr/>
        </p:nvPicPr>
        <p:blipFill>
          <a:blip r:embed="rId3" cstate="print"/>
          <a:srcRect/>
          <a:stretch>
            <a:fillRect/>
          </a:stretch>
        </p:blipFill>
        <p:spPr bwMode="auto">
          <a:xfrm>
            <a:off x="1828800" y="5257800"/>
            <a:ext cx="5953125"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b="1" dirty="0" smtClean="0"/>
              <a:t>$max</a:t>
            </a:r>
            <a:endParaRPr lang="en-US" sz="3200" b="1" dirty="0"/>
          </a:p>
        </p:txBody>
      </p:sp>
      <p:sp>
        <p:nvSpPr>
          <p:cNvPr id="3" name="Content Placeholder 2"/>
          <p:cNvSpPr>
            <a:spLocks noGrp="1"/>
          </p:cNvSpPr>
          <p:nvPr>
            <p:ph idx="1"/>
          </p:nvPr>
        </p:nvSpPr>
        <p:spPr>
          <a:xfrm>
            <a:off x="76200" y="533400"/>
            <a:ext cx="9067800" cy="4343400"/>
          </a:xfrm>
        </p:spPr>
        <p:txBody>
          <a:bodyPr>
            <a:normAutofit fontScale="92500" lnSpcReduction="10000"/>
          </a:bodyPr>
          <a:lstStyle/>
          <a:p>
            <a:pPr algn="just"/>
            <a:r>
              <a:rPr lang="en-US" sz="2600" dirty="0" smtClean="0"/>
              <a:t>Returns the maximum value. $max compares both value and type, using the specified BSON comparison order for values of different types.</a:t>
            </a:r>
          </a:p>
          <a:p>
            <a:pPr algn="just">
              <a:buNone/>
            </a:pPr>
            <a:r>
              <a:rPr lang="en-US" sz="2600" b="1" dirty="0" smtClean="0"/>
              <a:t>Syntax: </a:t>
            </a:r>
            <a:r>
              <a:rPr lang="en-US" sz="2600" dirty="0" smtClean="0"/>
              <a:t>{ $max: &lt;expression&gt; }</a:t>
            </a:r>
          </a:p>
          <a:p>
            <a:pPr algn="just">
              <a:buNone/>
            </a:pPr>
            <a:r>
              <a:rPr lang="en-US" sz="2600" b="1" dirty="0" smtClean="0"/>
              <a:t>Null or Missing Values:</a:t>
            </a:r>
          </a:p>
          <a:p>
            <a:pPr algn="just"/>
            <a:r>
              <a:rPr lang="en-US" sz="2600" dirty="0" smtClean="0"/>
              <a:t>If some, </a:t>
            </a:r>
            <a:r>
              <a:rPr lang="en-US" sz="2600" b="1" dirty="0" smtClean="0"/>
              <a:t>but not all</a:t>
            </a:r>
            <a:r>
              <a:rPr lang="en-US" sz="2600" dirty="0" smtClean="0"/>
              <a:t>, documents for the $max operation have either a null value for the field or are missing the field, the $max operator only considers the non-null and the non-missing values for the field.</a:t>
            </a:r>
          </a:p>
          <a:p>
            <a:pPr algn="just"/>
            <a:r>
              <a:rPr lang="en-US" sz="2600" dirty="0" smtClean="0"/>
              <a:t>If </a:t>
            </a:r>
            <a:r>
              <a:rPr lang="en-US" sz="2600" b="1" dirty="0" smtClean="0"/>
              <a:t>all</a:t>
            </a:r>
            <a:r>
              <a:rPr lang="en-US" sz="2600" dirty="0" smtClean="0"/>
              <a:t> documents for the $max operation have null value for the field or are missing the field, the $max operator returns null for the maximum value.</a:t>
            </a: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4708" y="4800600"/>
            <a:ext cx="908929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0"/>
            <a:ext cx="8839200" cy="923330"/>
          </a:xfrm>
          <a:prstGeom prst="rect">
            <a:avLst/>
          </a:prstGeom>
          <a:noFill/>
        </p:spPr>
        <p:txBody>
          <a:bodyPr wrap="square" rtlCol="0">
            <a:spAutoFit/>
          </a:bodyPr>
          <a:lstStyle/>
          <a:p>
            <a:pPr algn="just"/>
            <a:r>
              <a:rPr lang="en-US" dirty="0" smtClean="0"/>
              <a:t>Grouping the documents by the item field, the following operation uses the $max accumulator to compute the maximum total amount and maximum quantity for each group of documents.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81000" y="990600"/>
            <a:ext cx="8448675" cy="33623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295400" y="5410200"/>
            <a:ext cx="6638925" cy="876300"/>
          </a:xfrm>
          <a:prstGeom prst="rect">
            <a:avLst/>
          </a:prstGeom>
          <a:noFill/>
          <a:ln w="9525">
            <a:noFill/>
            <a:miter lim="800000"/>
            <a:headEnd/>
            <a:tailEnd/>
          </a:ln>
        </p:spPr>
      </p:pic>
      <p:sp>
        <p:nvSpPr>
          <p:cNvPr id="6" name="Rectangle 5"/>
          <p:cNvSpPr/>
          <p:nvPr/>
        </p:nvSpPr>
        <p:spPr>
          <a:xfrm>
            <a:off x="1295400" y="4953000"/>
            <a:ext cx="918841" cy="369332"/>
          </a:xfrm>
          <a:prstGeom prst="rect">
            <a:avLst/>
          </a:prstGeom>
        </p:spPr>
        <p:txBody>
          <a:bodyPr wrap="none">
            <a:spAutoFit/>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a:bodyPr>
          <a:lstStyle/>
          <a:p>
            <a:r>
              <a:rPr lang="en-US" dirty="0"/>
              <a:t>Aggregation </a:t>
            </a:r>
            <a:r>
              <a:rPr lang="en-US" dirty="0" smtClean="0"/>
              <a:t>Operations</a:t>
            </a:r>
            <a:endParaRPr lang="en-US" dirty="0"/>
          </a:p>
        </p:txBody>
      </p:sp>
      <p:sp>
        <p:nvSpPr>
          <p:cNvPr id="3" name="Content Placeholder 2"/>
          <p:cNvSpPr>
            <a:spLocks noGrp="1"/>
          </p:cNvSpPr>
          <p:nvPr>
            <p:ph idx="1"/>
          </p:nvPr>
        </p:nvSpPr>
        <p:spPr>
          <a:xfrm>
            <a:off x="152400" y="838200"/>
            <a:ext cx="8839200" cy="5867400"/>
          </a:xfrm>
        </p:spPr>
        <p:txBody>
          <a:bodyPr>
            <a:normAutofit/>
          </a:bodyPr>
          <a:lstStyle/>
          <a:p>
            <a:pPr algn="just"/>
            <a:r>
              <a:rPr lang="en-US" sz="2400" dirty="0"/>
              <a:t>Aggregation operations process multiple documents and return computed results. </a:t>
            </a:r>
            <a:endParaRPr lang="en-US" sz="2400" dirty="0" smtClean="0"/>
          </a:p>
          <a:p>
            <a:pPr algn="just"/>
            <a:r>
              <a:rPr lang="en-US" sz="2400" dirty="0" smtClean="0"/>
              <a:t>Aggregation </a:t>
            </a:r>
            <a:r>
              <a:rPr lang="en-US" sz="2400" dirty="0"/>
              <a:t>operations </a:t>
            </a:r>
            <a:r>
              <a:rPr lang="en-US" sz="2400" dirty="0" smtClean="0"/>
              <a:t>can be used to</a:t>
            </a:r>
            <a:r>
              <a:rPr lang="en-US" sz="2400" dirty="0"/>
              <a:t>:</a:t>
            </a:r>
          </a:p>
          <a:p>
            <a:pPr algn="just">
              <a:buFont typeface="Wingdings" pitchFamily="2" charset="2"/>
              <a:buChar char="Ø"/>
            </a:pPr>
            <a:r>
              <a:rPr lang="en-US" sz="2400" dirty="0"/>
              <a:t>Group values from multiple documents </a:t>
            </a:r>
            <a:r>
              <a:rPr lang="en-US" sz="2400" dirty="0" smtClean="0"/>
              <a:t>together.</a:t>
            </a:r>
          </a:p>
          <a:p>
            <a:pPr algn="just">
              <a:buFont typeface="Wingdings" pitchFamily="2" charset="2"/>
              <a:buChar char="Ø"/>
            </a:pPr>
            <a:r>
              <a:rPr lang="en-US" sz="2400" dirty="0" smtClean="0"/>
              <a:t>Perform </a:t>
            </a:r>
            <a:r>
              <a:rPr lang="en-US" sz="2400" dirty="0"/>
              <a:t>operations on the grouped data to return a single </a:t>
            </a:r>
            <a:r>
              <a:rPr lang="en-US" sz="2400" dirty="0" smtClean="0"/>
              <a:t>result.</a:t>
            </a:r>
          </a:p>
          <a:p>
            <a:pPr algn="just">
              <a:buFont typeface="Wingdings" pitchFamily="2" charset="2"/>
              <a:buChar char="Ø"/>
            </a:pPr>
            <a:r>
              <a:rPr lang="en-US" sz="2400" dirty="0" smtClean="0"/>
              <a:t>Analyze </a:t>
            </a:r>
            <a:r>
              <a:rPr lang="en-US" sz="2400" dirty="0"/>
              <a:t>data changes over time</a:t>
            </a:r>
            <a:r>
              <a:rPr lang="en-US" sz="2400" dirty="0" smtClean="0"/>
              <a:t>.</a:t>
            </a:r>
          </a:p>
          <a:p>
            <a:pPr algn="just">
              <a:buFont typeface="Wingdings" pitchFamily="2" charset="2"/>
              <a:buChar char="Ø"/>
            </a:pPr>
            <a:endParaRPr lang="en-US" sz="2400" dirty="0" smtClean="0"/>
          </a:p>
          <a:p>
            <a:pPr algn="just"/>
            <a:r>
              <a:rPr lang="en-US" sz="2400" dirty="0" smtClean="0"/>
              <a:t>Ways to </a:t>
            </a:r>
            <a:r>
              <a:rPr lang="en-US" sz="2400" dirty="0"/>
              <a:t>perform aggregation </a:t>
            </a:r>
            <a:r>
              <a:rPr lang="en-US" sz="2400" dirty="0" smtClean="0"/>
              <a:t>operations</a:t>
            </a:r>
            <a:r>
              <a:rPr lang="en-US" sz="2400" dirty="0"/>
              <a:t>:</a:t>
            </a:r>
          </a:p>
          <a:p>
            <a:pPr marL="514350" indent="-514350" algn="just">
              <a:buFont typeface="+mj-lt"/>
              <a:buAutoNum type="arabicPeriod"/>
            </a:pPr>
            <a:r>
              <a:rPr lang="en-US" sz="2400" dirty="0"/>
              <a:t>Aggregation </a:t>
            </a:r>
            <a:r>
              <a:rPr lang="en-US" sz="2400" dirty="0" smtClean="0"/>
              <a:t>pipelines</a:t>
            </a:r>
          </a:p>
          <a:p>
            <a:pPr marL="514350" indent="-514350" algn="just">
              <a:buFont typeface="+mj-lt"/>
              <a:buAutoNum type="arabicPeriod"/>
            </a:pPr>
            <a:r>
              <a:rPr lang="en-US" sz="2400" dirty="0" smtClean="0"/>
              <a:t>Single </a:t>
            </a:r>
            <a:r>
              <a:rPr lang="en-US" sz="2400" dirty="0"/>
              <a:t>purpose aggregation </a:t>
            </a:r>
            <a:r>
              <a:rPr lang="en-US" sz="2400" dirty="0" smtClean="0"/>
              <a:t>methods</a:t>
            </a:r>
          </a:p>
          <a:p>
            <a:pPr marL="514350" indent="-514350" algn="just">
              <a:buFont typeface="+mj-lt"/>
              <a:buAutoNum type="arabicPeriod"/>
            </a:pPr>
            <a:r>
              <a:rPr lang="en-US" sz="2400" dirty="0" smtClean="0"/>
              <a:t>The map-reduce function.</a:t>
            </a:r>
            <a:endParaRPr lang="en-US" sz="2400" dirty="0"/>
          </a:p>
          <a:p>
            <a:pPr algn="just">
              <a:buFont typeface="Wingdings" pitchFamily="2" charset="2"/>
              <a:buChar char="Ø"/>
            </a:pPr>
            <a:endParaRPr lang="en-US"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715000" y="3657600"/>
            <a:ext cx="3200400"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$min</a:t>
            </a:r>
            <a:endParaRPr lang="en-US" sz="3200" b="1" dirty="0"/>
          </a:p>
        </p:txBody>
      </p:sp>
      <p:sp>
        <p:nvSpPr>
          <p:cNvPr id="3" name="Content Placeholder 2"/>
          <p:cNvSpPr>
            <a:spLocks noGrp="1"/>
          </p:cNvSpPr>
          <p:nvPr>
            <p:ph idx="1"/>
          </p:nvPr>
        </p:nvSpPr>
        <p:spPr>
          <a:xfrm>
            <a:off x="152400" y="533400"/>
            <a:ext cx="8991600" cy="6324600"/>
          </a:xfrm>
        </p:spPr>
        <p:txBody>
          <a:bodyPr>
            <a:normAutofit/>
          </a:bodyPr>
          <a:lstStyle/>
          <a:p>
            <a:pPr algn="just"/>
            <a:r>
              <a:rPr lang="en-US" sz="2400" dirty="0" smtClean="0"/>
              <a:t>Returns the minimum value.</a:t>
            </a:r>
          </a:p>
          <a:p>
            <a:pPr algn="just"/>
            <a:r>
              <a:rPr lang="en-US" sz="2400" dirty="0" smtClean="0"/>
              <a:t> $min compares both value and type, using the specified BSON comparison order for values of different types.</a:t>
            </a:r>
          </a:p>
          <a:p>
            <a:pPr algn="just">
              <a:buNone/>
            </a:pPr>
            <a:r>
              <a:rPr lang="en-US" sz="2400" b="1" dirty="0" smtClean="0"/>
              <a:t>Syntax: </a:t>
            </a:r>
            <a:r>
              <a:rPr lang="en-US" sz="2400" dirty="0" smtClean="0"/>
              <a:t>{ $min: &lt;expression&gt; }</a:t>
            </a:r>
          </a:p>
          <a:p>
            <a:pPr algn="just">
              <a:buNone/>
            </a:pPr>
            <a:r>
              <a:rPr lang="en-US" sz="2400" b="1" dirty="0" smtClean="0"/>
              <a:t>Null or Missing Values:</a:t>
            </a:r>
          </a:p>
          <a:p>
            <a:pPr algn="just"/>
            <a:r>
              <a:rPr lang="en-US" sz="2400" dirty="0" smtClean="0"/>
              <a:t>If some, </a:t>
            </a:r>
            <a:r>
              <a:rPr lang="en-US" sz="2400" b="1" dirty="0" smtClean="0"/>
              <a:t>but not all</a:t>
            </a:r>
            <a:r>
              <a:rPr lang="en-US" sz="2400" dirty="0" smtClean="0"/>
              <a:t>, documents for the $min operation have either a null value for the field or are missing the field, the $min operator only considers the non-null and the non-missing values for the field.</a:t>
            </a:r>
          </a:p>
          <a:p>
            <a:pPr algn="just"/>
            <a:r>
              <a:rPr lang="en-US" sz="2400" dirty="0" smtClean="0"/>
              <a:t>If </a:t>
            </a:r>
            <a:r>
              <a:rPr lang="en-US" sz="2400" b="1" dirty="0" smtClean="0"/>
              <a:t>all</a:t>
            </a:r>
            <a:r>
              <a:rPr lang="en-US" sz="2400" dirty="0" smtClean="0"/>
              <a:t> documents for the $min operation have null value for the field or are missing the field, the $min operator returns null for the minimum value.</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4708" y="5029200"/>
            <a:ext cx="908929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200329"/>
          </a:xfrm>
          <a:prstGeom prst="rect">
            <a:avLst/>
          </a:prstGeom>
          <a:noFill/>
        </p:spPr>
        <p:txBody>
          <a:bodyPr wrap="square" rtlCol="0">
            <a:spAutoFit/>
          </a:bodyPr>
          <a:lstStyle/>
          <a:p>
            <a:pPr algn="just"/>
            <a:r>
              <a:rPr lang="en-US" sz="2400" dirty="0" smtClean="0"/>
              <a:t>Grouping the documents by the item field, the following operation uses the $min accumulator to compute the minimum amount and minimum quantity for each grouping.</a:t>
            </a:r>
            <a:endParaRPr lang="en-US" sz="2400" dirty="0"/>
          </a:p>
        </p:txBody>
      </p:sp>
      <p:pic>
        <p:nvPicPr>
          <p:cNvPr id="34818" name="Picture 2"/>
          <p:cNvPicPr>
            <a:picLocks noChangeAspect="1" noChangeArrowheads="1"/>
          </p:cNvPicPr>
          <p:nvPr/>
        </p:nvPicPr>
        <p:blipFill>
          <a:blip r:embed="rId2" cstate="print"/>
          <a:srcRect/>
          <a:stretch>
            <a:fillRect/>
          </a:stretch>
        </p:blipFill>
        <p:spPr bwMode="auto">
          <a:xfrm>
            <a:off x="1981200" y="1143000"/>
            <a:ext cx="4962525" cy="3133725"/>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2209800" y="5257800"/>
            <a:ext cx="3962400" cy="952500"/>
          </a:xfrm>
          <a:prstGeom prst="rect">
            <a:avLst/>
          </a:prstGeom>
          <a:noFill/>
          <a:ln w="9525">
            <a:noFill/>
            <a:miter lim="800000"/>
            <a:headEnd/>
            <a:tailEnd/>
          </a:ln>
        </p:spPr>
      </p:pic>
      <p:sp>
        <p:nvSpPr>
          <p:cNvPr id="5" name="Rectangle 4"/>
          <p:cNvSpPr/>
          <p:nvPr/>
        </p:nvSpPr>
        <p:spPr>
          <a:xfrm>
            <a:off x="1905000" y="4800600"/>
            <a:ext cx="918841" cy="369332"/>
          </a:xfrm>
          <a:prstGeom prst="rect">
            <a:avLst/>
          </a:prstGeom>
        </p:spPr>
        <p:txBody>
          <a:bodyPr wrap="none">
            <a:spAutoFit/>
          </a:bodyPr>
          <a:lstStyle/>
          <a:p>
            <a:r>
              <a:rPr lang="en-US" dirty="0" smtClean="0"/>
              <a:t>Output: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t>$avg</a:t>
            </a:r>
            <a:endParaRPr lang="en-US" sz="3200" b="1" dirty="0"/>
          </a:p>
        </p:txBody>
      </p:sp>
      <p:sp>
        <p:nvSpPr>
          <p:cNvPr id="3" name="Content Placeholder 2"/>
          <p:cNvSpPr>
            <a:spLocks noGrp="1"/>
          </p:cNvSpPr>
          <p:nvPr>
            <p:ph idx="1"/>
          </p:nvPr>
        </p:nvSpPr>
        <p:spPr>
          <a:xfrm>
            <a:off x="0" y="533400"/>
            <a:ext cx="9144000" cy="6248400"/>
          </a:xfrm>
        </p:spPr>
        <p:txBody>
          <a:bodyPr/>
          <a:lstStyle/>
          <a:p>
            <a:pPr algn="just"/>
            <a:r>
              <a:rPr lang="en-US" sz="2400" dirty="0" smtClean="0"/>
              <a:t>Returns the average value of the numeric values. </a:t>
            </a:r>
          </a:p>
          <a:p>
            <a:pPr algn="just"/>
            <a:r>
              <a:rPr lang="en-US" sz="2400" dirty="0" smtClean="0"/>
              <a:t>$avg ignores non-numeric values.</a:t>
            </a:r>
          </a:p>
          <a:p>
            <a:pPr algn="just">
              <a:buNone/>
            </a:pPr>
            <a:r>
              <a:rPr lang="en-US" sz="2400" b="1" dirty="0" smtClean="0"/>
              <a:t>Syntax: </a:t>
            </a:r>
            <a:r>
              <a:rPr lang="en-US" sz="2400" dirty="0" smtClean="0"/>
              <a:t>{ $avg: &lt;expression&gt; }</a:t>
            </a:r>
          </a:p>
          <a:p>
            <a:pPr algn="just">
              <a:buNone/>
            </a:pPr>
            <a:r>
              <a:rPr lang="en-US" sz="2400" b="1" dirty="0" smtClean="0"/>
              <a:t>Non-numeric or Missing Values:</a:t>
            </a:r>
          </a:p>
          <a:p>
            <a:pPr algn="just"/>
            <a:r>
              <a:rPr lang="en-US" sz="2400" dirty="0" smtClean="0"/>
              <a:t>$avg ignores non-numeric values, including missing values. If all of the operands for the average are non-numeric, $avg returns null since the average of zero values is undefined.</a:t>
            </a:r>
          </a:p>
          <a:p>
            <a:pPr algn="just">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4191000"/>
            <a:ext cx="9089292"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9067800" cy="1200329"/>
          </a:xfrm>
          <a:prstGeom prst="rect">
            <a:avLst/>
          </a:prstGeom>
          <a:noFill/>
        </p:spPr>
        <p:txBody>
          <a:bodyPr wrap="square" rtlCol="0">
            <a:spAutoFit/>
          </a:bodyPr>
          <a:lstStyle/>
          <a:p>
            <a:pPr algn="just"/>
            <a:r>
              <a:rPr lang="en-US" sz="2400" dirty="0" smtClean="0"/>
              <a:t>Grouping the documents by the item field, the following operation uses the $avg accumulator to compute the average amount and average quantity for each grouping.</a:t>
            </a:r>
            <a:endParaRPr lang="en-US" sz="2400" dirty="0"/>
          </a:p>
        </p:txBody>
      </p:sp>
      <p:pic>
        <p:nvPicPr>
          <p:cNvPr id="35842" name="Picture 2"/>
          <p:cNvPicPr>
            <a:picLocks noChangeAspect="1" noChangeArrowheads="1"/>
          </p:cNvPicPr>
          <p:nvPr/>
        </p:nvPicPr>
        <p:blipFill>
          <a:blip r:embed="rId2" cstate="print"/>
          <a:srcRect/>
          <a:stretch>
            <a:fillRect/>
          </a:stretch>
        </p:blipFill>
        <p:spPr bwMode="auto">
          <a:xfrm>
            <a:off x="609600" y="1371600"/>
            <a:ext cx="7915275" cy="3457575"/>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1219200" y="5562600"/>
            <a:ext cx="6343650" cy="885825"/>
          </a:xfrm>
          <a:prstGeom prst="rect">
            <a:avLst/>
          </a:prstGeom>
          <a:noFill/>
          <a:ln w="9525">
            <a:noFill/>
            <a:miter lim="800000"/>
            <a:headEnd/>
            <a:tailEnd/>
          </a:ln>
        </p:spPr>
      </p:pic>
      <p:sp>
        <p:nvSpPr>
          <p:cNvPr id="5" name="Rectangle 4"/>
          <p:cNvSpPr/>
          <p:nvPr/>
        </p:nvSpPr>
        <p:spPr>
          <a:xfrm>
            <a:off x="1066800" y="5105400"/>
            <a:ext cx="971741" cy="369332"/>
          </a:xfrm>
          <a:prstGeom prst="rect">
            <a:avLst/>
          </a:prstGeom>
        </p:spPr>
        <p:txBody>
          <a:bodyPr wrap="none">
            <a:spAutoFit/>
          </a:bodyPr>
          <a:lstStyle/>
          <a:p>
            <a:r>
              <a:rPr lang="en-US" dirty="0" smtClean="0"/>
              <a:t>Output: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705600"/>
          </a:xfrm>
        </p:spPr>
        <p:txBody>
          <a:bodyPr>
            <a:normAutofit lnSpcReduction="10000"/>
          </a:bodyPr>
          <a:lstStyle/>
          <a:p>
            <a:pPr algn="just">
              <a:buNone/>
            </a:pPr>
            <a:r>
              <a:rPr lang="en-US" sz="2400" b="1" dirty="0" smtClean="0"/>
              <a:t>Aggregate stage - $</a:t>
            </a:r>
            <a:r>
              <a:rPr lang="en-US" sz="2400" b="1" dirty="0" smtClean="0"/>
              <a:t>limit: </a:t>
            </a:r>
          </a:p>
          <a:p>
            <a:pPr algn="just"/>
            <a:r>
              <a:rPr lang="en-US" sz="2400" dirty="0" smtClean="0"/>
              <a:t>Limits </a:t>
            </a:r>
            <a:r>
              <a:rPr lang="en-US" sz="2400" dirty="0" smtClean="0"/>
              <a:t>the number of documents passed to the next stage in the pipeline</a:t>
            </a:r>
            <a:r>
              <a:rPr lang="en-US" sz="2400" dirty="0" smtClean="0"/>
              <a:t>.</a:t>
            </a:r>
          </a:p>
          <a:p>
            <a:pPr algn="just">
              <a:buNone/>
            </a:pPr>
            <a:r>
              <a:rPr lang="en-US" sz="2400" b="1" dirty="0" smtClean="0"/>
              <a:t>Syntax: </a:t>
            </a:r>
            <a:r>
              <a:rPr lang="en-US" sz="2400" dirty="0" smtClean="0"/>
              <a:t>{ $limit: &lt;positive 64-bit integer&gt; </a:t>
            </a:r>
            <a:r>
              <a:rPr lang="en-US" sz="2400" dirty="0" smtClean="0"/>
              <a:t>}</a:t>
            </a:r>
          </a:p>
          <a:p>
            <a:pPr algn="just">
              <a:buNone/>
            </a:pPr>
            <a:r>
              <a:rPr lang="en-US" sz="2400" b="1" dirty="0" smtClean="0"/>
              <a:t>Example: </a:t>
            </a:r>
            <a:r>
              <a:rPr lang="en-US" sz="2400" dirty="0" err="1" smtClean="0"/>
              <a:t>db.article.aggregate</a:t>
            </a:r>
            <a:r>
              <a:rPr lang="en-US" sz="2400" dirty="0" smtClean="0"/>
              <a:t>([ { $limit : 5 }]);</a:t>
            </a:r>
            <a:endParaRPr lang="en-US" sz="2400" b="1" dirty="0" smtClean="0"/>
          </a:p>
          <a:p>
            <a:pPr algn="just"/>
            <a:r>
              <a:rPr lang="en-US" sz="2400" dirty="0" smtClean="0"/>
              <a:t>This operation returns only the first 5 documents passed to it by the pipeline. $limit has no effect on the content of the documents it passes</a:t>
            </a:r>
            <a:r>
              <a:rPr lang="en-US" sz="2400" dirty="0" smtClean="0"/>
              <a:t>.</a:t>
            </a:r>
          </a:p>
          <a:p>
            <a:pPr algn="just">
              <a:buNone/>
            </a:pPr>
            <a:r>
              <a:rPr lang="en-US" sz="2400" b="1" dirty="0" smtClean="0"/>
              <a:t>Aggregate stage </a:t>
            </a:r>
            <a:r>
              <a:rPr lang="en-US" sz="2400" b="1" dirty="0" smtClean="0"/>
              <a:t>$skip:</a:t>
            </a:r>
          </a:p>
          <a:p>
            <a:pPr algn="just"/>
            <a:r>
              <a:rPr lang="en-US" sz="2400" dirty="0" smtClean="0"/>
              <a:t>Skips over the specified number of documents that pass into the stage and passes the remaining documents to the next stage in the pipeline</a:t>
            </a:r>
            <a:r>
              <a:rPr lang="en-US" sz="2400" dirty="0" smtClean="0"/>
              <a:t>.</a:t>
            </a:r>
          </a:p>
          <a:p>
            <a:pPr algn="just">
              <a:buNone/>
            </a:pPr>
            <a:r>
              <a:rPr lang="en-US" sz="2400" b="1" dirty="0" smtClean="0"/>
              <a:t>Syntax: </a:t>
            </a:r>
            <a:r>
              <a:rPr lang="en-US" sz="2400" dirty="0" smtClean="0"/>
              <a:t>{ </a:t>
            </a:r>
            <a:r>
              <a:rPr lang="en-US" sz="2400" dirty="0" smtClean="0"/>
              <a:t>$skip: &lt;positive 64-bit integer&gt; </a:t>
            </a:r>
            <a:r>
              <a:rPr lang="en-US" sz="2400" dirty="0" smtClean="0"/>
              <a:t>}</a:t>
            </a:r>
          </a:p>
          <a:p>
            <a:pPr algn="just">
              <a:buNone/>
            </a:pPr>
            <a:r>
              <a:rPr lang="en-US" sz="2400" b="1" dirty="0" smtClean="0"/>
              <a:t>Example: </a:t>
            </a:r>
            <a:r>
              <a:rPr lang="en-US" sz="2400" dirty="0" err="1" smtClean="0"/>
              <a:t>db.article.aggregate</a:t>
            </a:r>
            <a:r>
              <a:rPr lang="en-US" sz="2400" dirty="0" smtClean="0"/>
              <a:t>([ { $skip : 5 }]);</a:t>
            </a:r>
          </a:p>
          <a:p>
            <a:pPr algn="just"/>
            <a:r>
              <a:rPr lang="en-US" sz="2400" dirty="0" smtClean="0"/>
              <a:t>This operation skips the first 5 documents passed to it by the pipeline. $skip has no effect on the content of the documents it passes along the pipeline.</a:t>
            </a:r>
          </a:p>
          <a:p>
            <a:pPr algn="just">
              <a:buNone/>
            </a:pPr>
            <a:endParaRPr lang="en-US" sz="2400" dirty="0" smtClean="0"/>
          </a:p>
          <a:p>
            <a:pPr algn="just">
              <a:buNone/>
            </a:pPr>
            <a:endParaRPr lang="en-US" sz="2400" b="1" dirty="0" smtClean="0"/>
          </a:p>
          <a:p>
            <a:pPr algn="just">
              <a:buNone/>
            </a:pPr>
            <a:endParaRPr lang="en-US" sz="2400" dirty="0" smtClean="0"/>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Aggregation </a:t>
            </a:r>
            <a:r>
              <a:rPr lang="en-US" dirty="0" smtClean="0"/>
              <a:t>Pipelines</a:t>
            </a:r>
            <a:endParaRPr lang="en-US" dirty="0"/>
          </a:p>
        </p:txBody>
      </p:sp>
      <p:sp>
        <p:nvSpPr>
          <p:cNvPr id="3" name="Content Placeholder 2"/>
          <p:cNvSpPr>
            <a:spLocks noGrp="1"/>
          </p:cNvSpPr>
          <p:nvPr>
            <p:ph idx="1"/>
          </p:nvPr>
        </p:nvSpPr>
        <p:spPr>
          <a:xfrm>
            <a:off x="228600" y="914400"/>
            <a:ext cx="8763000" cy="6172200"/>
          </a:xfrm>
        </p:spPr>
        <p:txBody>
          <a:bodyPr>
            <a:normAutofit/>
          </a:bodyPr>
          <a:lstStyle/>
          <a:p>
            <a:pPr algn="just"/>
            <a:r>
              <a:rPr lang="en-US" sz="2400" dirty="0"/>
              <a:t>An aggregation pipeline consists of one or more stages that process documents:</a:t>
            </a:r>
          </a:p>
          <a:p>
            <a:pPr algn="just">
              <a:buFont typeface="Wingdings" pitchFamily="2" charset="2"/>
              <a:buChar char="Ø"/>
            </a:pPr>
            <a:r>
              <a:rPr lang="en-US" sz="2400" dirty="0"/>
              <a:t>Each stage performs an operation on the input documents. For example, a stage can filter documents, group documents, and calculate </a:t>
            </a:r>
            <a:r>
              <a:rPr lang="en-US" sz="2400" dirty="0" smtClean="0"/>
              <a:t>values.</a:t>
            </a:r>
          </a:p>
          <a:p>
            <a:pPr algn="just">
              <a:buFont typeface="Wingdings" pitchFamily="2" charset="2"/>
              <a:buChar char="Ø"/>
            </a:pPr>
            <a:r>
              <a:rPr lang="en-US" sz="2400" dirty="0" smtClean="0"/>
              <a:t>The </a:t>
            </a:r>
            <a:r>
              <a:rPr lang="en-US" sz="2400" dirty="0"/>
              <a:t>documents that are output from a stage are passed to the next </a:t>
            </a:r>
            <a:r>
              <a:rPr lang="en-US" sz="2400" dirty="0" smtClean="0"/>
              <a:t>stage.</a:t>
            </a:r>
          </a:p>
          <a:p>
            <a:pPr algn="just">
              <a:buFont typeface="Wingdings" pitchFamily="2" charset="2"/>
              <a:buChar char="Ø"/>
            </a:pPr>
            <a:r>
              <a:rPr lang="en-US" sz="2400" dirty="0" smtClean="0"/>
              <a:t>An </a:t>
            </a:r>
            <a:r>
              <a:rPr lang="en-US" sz="2400" dirty="0"/>
              <a:t>aggregation pipeline can return results for groups of documents. For example, return the total, average, maximum, and minimum values.</a:t>
            </a:r>
          </a:p>
          <a:p>
            <a:pPr>
              <a:buNone/>
            </a:pPr>
            <a:endParaRPr lang="en-US" dirty="0" smtClean="0"/>
          </a:p>
          <a:p>
            <a:pPr algn="just"/>
            <a:r>
              <a:rPr lang="en-US" sz="2400" dirty="0"/>
              <a:t>Aggregation pipelines run </a:t>
            </a:r>
            <a:r>
              <a:rPr lang="en-US" sz="2400" dirty="0" smtClean="0"/>
              <a:t>with the </a:t>
            </a:r>
            <a:r>
              <a:rPr lang="en-US" sz="2400" b="1" i="1" dirty="0" err="1" smtClean="0"/>
              <a:t>db.collection.aggregate</a:t>
            </a:r>
            <a:r>
              <a:rPr lang="en-US" sz="2400" b="1" i="1" dirty="0" smtClean="0"/>
              <a:t>(</a:t>
            </a:r>
            <a:r>
              <a:rPr lang="en-US" sz="2400" b="1" i="1" dirty="0" err="1" smtClean="0"/>
              <a:t>pipeline,options</a:t>
            </a:r>
            <a:r>
              <a:rPr lang="en-US" sz="2400" b="1" i="1" dirty="0" smtClean="0"/>
              <a:t>)</a:t>
            </a:r>
            <a:r>
              <a:rPr lang="en-US" sz="2400" dirty="0"/>
              <a:t> </a:t>
            </a:r>
            <a:r>
              <a:rPr lang="en-US" sz="2400" dirty="0" smtClean="0"/>
              <a:t>method.</a:t>
            </a:r>
          </a:p>
          <a:p>
            <a:pPr algn="just"/>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Aggregate stages</a:t>
            </a:r>
            <a:endParaRPr lang="en-US" dirty="0"/>
          </a:p>
        </p:txBody>
      </p:sp>
      <p:sp>
        <p:nvSpPr>
          <p:cNvPr id="3" name="Content Placeholder 2"/>
          <p:cNvSpPr>
            <a:spLocks noGrp="1"/>
          </p:cNvSpPr>
          <p:nvPr>
            <p:ph idx="1"/>
          </p:nvPr>
        </p:nvSpPr>
        <p:spPr>
          <a:xfrm>
            <a:off x="152400" y="685800"/>
            <a:ext cx="8839200" cy="6019800"/>
          </a:xfrm>
        </p:spPr>
        <p:txBody>
          <a:bodyPr>
            <a:normAutofit fontScale="70000" lnSpcReduction="20000"/>
          </a:bodyPr>
          <a:lstStyle/>
          <a:p>
            <a:pPr algn="just"/>
            <a:r>
              <a:rPr lang="en-US" b="1" dirty="0" smtClean="0"/>
              <a:t>$bucket: </a:t>
            </a:r>
            <a:r>
              <a:rPr lang="en-US" dirty="0" smtClean="0"/>
              <a:t>Categorizes incoming documents into groups, called buckets, based on a specified expression and bucket boundaries.</a:t>
            </a:r>
          </a:p>
          <a:p>
            <a:pPr algn="just"/>
            <a:r>
              <a:rPr lang="en-US" b="1" dirty="0" smtClean="0"/>
              <a:t>$group: </a:t>
            </a:r>
            <a:r>
              <a:rPr lang="en-US" dirty="0" smtClean="0"/>
              <a:t>Groups input documents by a specified identifier expression and applies the accumulator expression(s), if specified, to each group. Consumes all input documents and outputs one document per each distinct group. The output documents only contain the identifier field and, if specified, accumulated fields.</a:t>
            </a:r>
          </a:p>
          <a:p>
            <a:pPr algn="just"/>
            <a:r>
              <a:rPr lang="en-US" b="1" dirty="0" smtClean="0"/>
              <a:t>$limit: </a:t>
            </a:r>
            <a:r>
              <a:rPr lang="en-US" dirty="0" smtClean="0"/>
              <a:t>Passes the first </a:t>
            </a:r>
            <a:r>
              <a:rPr lang="en-US" i="1" dirty="0" smtClean="0"/>
              <a:t>n</a:t>
            </a:r>
            <a:r>
              <a:rPr lang="en-US" dirty="0" smtClean="0"/>
              <a:t> documents unmodified to the pipeline where </a:t>
            </a:r>
            <a:r>
              <a:rPr lang="en-US" i="1" dirty="0" smtClean="0"/>
              <a:t>n</a:t>
            </a:r>
            <a:r>
              <a:rPr lang="en-US" dirty="0" smtClean="0"/>
              <a:t> is the specified limit. For each input document, outputs either one document (for the first </a:t>
            </a:r>
            <a:r>
              <a:rPr lang="en-US" i="1" dirty="0" smtClean="0"/>
              <a:t>n</a:t>
            </a:r>
            <a:r>
              <a:rPr lang="en-US" dirty="0" smtClean="0"/>
              <a:t> documents) or zero documents (after the first </a:t>
            </a:r>
            <a:r>
              <a:rPr lang="en-US" i="1" dirty="0" smtClean="0"/>
              <a:t>n</a:t>
            </a:r>
            <a:r>
              <a:rPr lang="en-US" dirty="0" smtClean="0"/>
              <a:t> documents).</a:t>
            </a:r>
          </a:p>
          <a:p>
            <a:pPr algn="just"/>
            <a:r>
              <a:rPr lang="en-US" b="1" dirty="0" smtClean="0"/>
              <a:t>$lookup: </a:t>
            </a:r>
            <a:r>
              <a:rPr lang="en-US" dirty="0" smtClean="0"/>
              <a:t>Performs a left outer join to another collection in the </a:t>
            </a:r>
            <a:r>
              <a:rPr lang="en-US" i="1" dirty="0" smtClean="0"/>
              <a:t>same</a:t>
            </a:r>
            <a:r>
              <a:rPr lang="en-US" dirty="0" smtClean="0"/>
              <a:t> database to filter in documents from the "joined" collection for processing.</a:t>
            </a:r>
          </a:p>
          <a:p>
            <a:pPr algn="just"/>
            <a:r>
              <a:rPr lang="en-US" b="1" dirty="0" smtClean="0"/>
              <a:t>$match: </a:t>
            </a:r>
            <a:r>
              <a:rPr lang="en-US" dirty="0" smtClean="0"/>
              <a:t>Filters the document stream to allow only matching documents to pass unmodified into the next pipeline stage. $match uses standard </a:t>
            </a:r>
            <a:r>
              <a:rPr lang="en-US" dirty="0" err="1" smtClean="0"/>
              <a:t>MongoDB</a:t>
            </a:r>
            <a:r>
              <a:rPr lang="en-US" dirty="0" smtClean="0"/>
              <a:t> queries. For each input document, outputs either one document (a match) or zero documents (no match).</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70000" lnSpcReduction="20000"/>
          </a:bodyPr>
          <a:lstStyle/>
          <a:p>
            <a:pPr algn="just"/>
            <a:r>
              <a:rPr lang="en-US" b="1" dirty="0" smtClean="0"/>
              <a:t>$merge: </a:t>
            </a:r>
            <a:r>
              <a:rPr lang="en-US" dirty="0" smtClean="0"/>
              <a:t>Writes the resulting documents of the aggregation pipeline to a collection. The stage can incorporate (insert new documents, merge documents, replace documents, keep existing documents, fail the operation, process documents with a custom update pipeline) the results into an output collection. To use the $merge stage, it must be the last stage in the pipeline.</a:t>
            </a:r>
          </a:p>
          <a:p>
            <a:pPr algn="just"/>
            <a:r>
              <a:rPr lang="en-US" b="1" dirty="0" smtClean="0"/>
              <a:t>$out: </a:t>
            </a:r>
            <a:r>
              <a:rPr lang="en-US" dirty="0" smtClean="0"/>
              <a:t>Writes the resulting documents of the aggregation pipeline to a collection. To use the $out stage, it must be the last stage in the pipeline.</a:t>
            </a:r>
          </a:p>
          <a:p>
            <a:pPr algn="just"/>
            <a:r>
              <a:rPr lang="en-US" b="1" dirty="0" smtClean="0"/>
              <a:t>$skip: </a:t>
            </a:r>
            <a:r>
              <a:rPr lang="en-US" dirty="0" smtClean="0"/>
              <a:t>Skips the first </a:t>
            </a:r>
            <a:r>
              <a:rPr lang="en-US" i="1" dirty="0" smtClean="0"/>
              <a:t>n</a:t>
            </a:r>
            <a:r>
              <a:rPr lang="en-US" dirty="0" smtClean="0"/>
              <a:t> documents where </a:t>
            </a:r>
            <a:r>
              <a:rPr lang="en-US" i="1" dirty="0" smtClean="0"/>
              <a:t>n</a:t>
            </a:r>
            <a:r>
              <a:rPr lang="en-US" dirty="0" smtClean="0"/>
              <a:t> is the specified skip number and passes the remaining documents unmodified to the pipeline. For each input document, outputs either zero documents (for the first </a:t>
            </a:r>
            <a:r>
              <a:rPr lang="en-US" i="1" dirty="0" smtClean="0"/>
              <a:t>n</a:t>
            </a:r>
            <a:r>
              <a:rPr lang="en-US" dirty="0" smtClean="0"/>
              <a:t> documents) or one document (if after the first </a:t>
            </a:r>
            <a:r>
              <a:rPr lang="en-US" i="1" dirty="0" smtClean="0"/>
              <a:t>n</a:t>
            </a:r>
            <a:r>
              <a:rPr lang="en-US" dirty="0" smtClean="0"/>
              <a:t> documents).</a:t>
            </a:r>
          </a:p>
          <a:p>
            <a:pPr algn="just"/>
            <a:r>
              <a:rPr lang="en-US" b="1" dirty="0" smtClean="0"/>
              <a:t>$sort </a:t>
            </a:r>
            <a:r>
              <a:rPr lang="en-US" dirty="0" smtClean="0"/>
              <a:t>Reorders the document stream by a specified sort key. Only the order changes; the documents remain unmodified. For each input document, outputs one document.</a:t>
            </a:r>
          </a:p>
          <a:p>
            <a:pPr algn="just"/>
            <a:r>
              <a:rPr lang="en-US" b="1" dirty="0" smtClean="0"/>
              <a:t>$unwind: </a:t>
            </a:r>
            <a:r>
              <a:rPr lang="en-US" dirty="0" smtClean="0"/>
              <a:t>Deconstructs an array field from the input documents to output a document for </a:t>
            </a:r>
            <a:r>
              <a:rPr lang="en-US" i="1" dirty="0" smtClean="0"/>
              <a:t>each</a:t>
            </a:r>
            <a:r>
              <a:rPr lang="en-US" dirty="0" smtClean="0"/>
              <a:t> element. Each output document replaces the array with an element value. For each input document, outputs </a:t>
            </a:r>
            <a:r>
              <a:rPr lang="en-US" i="1" dirty="0" smtClean="0"/>
              <a:t>n</a:t>
            </a:r>
            <a:r>
              <a:rPr lang="en-US" dirty="0" smtClean="0"/>
              <a:t> documents where </a:t>
            </a:r>
            <a:r>
              <a:rPr lang="en-US" i="1" dirty="0" smtClean="0"/>
              <a:t>n</a:t>
            </a:r>
            <a:r>
              <a:rPr lang="en-US" dirty="0" smtClean="0"/>
              <a:t> is the number of array elements and can be zero for an empty array.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a:t>$match </a:t>
            </a:r>
          </a:p>
        </p:txBody>
      </p:sp>
      <p:sp>
        <p:nvSpPr>
          <p:cNvPr id="3" name="Content Placeholder 2"/>
          <p:cNvSpPr>
            <a:spLocks noGrp="1"/>
          </p:cNvSpPr>
          <p:nvPr>
            <p:ph idx="1"/>
          </p:nvPr>
        </p:nvSpPr>
        <p:spPr>
          <a:xfrm>
            <a:off x="0" y="533400"/>
            <a:ext cx="9144000" cy="6172200"/>
          </a:xfrm>
        </p:spPr>
        <p:txBody>
          <a:bodyPr>
            <a:normAutofit/>
          </a:bodyPr>
          <a:lstStyle/>
          <a:p>
            <a:pPr algn="just">
              <a:buNone/>
            </a:pPr>
            <a:r>
              <a:rPr lang="en-US" sz="2400" b="1" dirty="0" smtClean="0"/>
              <a:t>Definition: </a:t>
            </a:r>
            <a:r>
              <a:rPr lang="en-US" sz="2400" dirty="0" smtClean="0"/>
              <a:t>Filters </a:t>
            </a:r>
            <a:r>
              <a:rPr lang="en-US" sz="2400" dirty="0"/>
              <a:t>the documents to pass only the documents that match the specified condition(s) to the next pipeline stage</a:t>
            </a:r>
            <a:r>
              <a:rPr lang="en-US" sz="2400" dirty="0" smtClean="0"/>
              <a:t>.</a:t>
            </a:r>
          </a:p>
          <a:p>
            <a:pPr algn="just">
              <a:buNone/>
            </a:pPr>
            <a:endParaRPr lang="en-US" sz="2400" b="1" dirty="0" smtClean="0"/>
          </a:p>
          <a:p>
            <a:pPr algn="just">
              <a:buNone/>
            </a:pPr>
            <a:r>
              <a:rPr lang="en-US" sz="2400" b="1" dirty="0" smtClean="0"/>
              <a:t>Syntax: </a:t>
            </a:r>
            <a:r>
              <a:rPr lang="en-US" sz="2400" dirty="0" err="1" smtClean="0"/>
              <a:t>db.collection.aggregate</a:t>
            </a:r>
            <a:r>
              <a:rPr lang="en-US" sz="2400" dirty="0" smtClean="0"/>
              <a:t>({ </a:t>
            </a:r>
            <a:r>
              <a:rPr lang="en-US" sz="2400" dirty="0"/>
              <a:t>$match: { &lt;query&gt; } </a:t>
            </a:r>
            <a:r>
              <a:rPr lang="en-US" sz="2400" dirty="0" smtClean="0"/>
              <a:t>})</a:t>
            </a:r>
            <a:endParaRPr lang="en-US" sz="2400" dirty="0"/>
          </a:p>
          <a:p>
            <a:pPr algn="just">
              <a:buNone/>
            </a:pPr>
            <a:endParaRPr lang="en-US" sz="2400" b="1" dirty="0" smtClean="0"/>
          </a:p>
          <a:p>
            <a:pPr algn="just">
              <a:buNone/>
            </a:pPr>
            <a:r>
              <a:rPr lang="en-US" sz="2400" b="1" dirty="0" smtClean="0"/>
              <a:t>Pipeline Optimization: </a:t>
            </a:r>
            <a:r>
              <a:rPr lang="en-US" sz="2400" dirty="0" smtClean="0"/>
              <a:t>Place the $match as early in the aggregation pipeline as possible. Because $match limits the total number of documents in the aggregation pipeline, earlier $match operations minimize the amount of processing down the pipe.</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629400"/>
          </a:xfrm>
        </p:spPr>
        <p:txBody>
          <a:bodyPr>
            <a:normAutofit/>
          </a:bodyPr>
          <a:lstStyle/>
          <a:p>
            <a:pPr>
              <a:buNone/>
            </a:pPr>
            <a:r>
              <a:rPr lang="en-US" sz="2400" dirty="0" smtClean="0"/>
              <a:t>Example:</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lgn="just">
              <a:buNone/>
            </a:pPr>
            <a:r>
              <a:rPr lang="en-US" sz="2400" b="1" dirty="0" smtClean="0"/>
              <a:t>Equality Match: </a:t>
            </a:r>
            <a:r>
              <a:rPr lang="en-US" sz="2400" dirty="0" smtClean="0"/>
              <a:t>The following operation uses $match to perform a simple equality match:</a:t>
            </a:r>
          </a:p>
          <a:p>
            <a:pPr>
              <a:buNone/>
            </a:pPr>
            <a:endParaRPr lang="en-US" sz="2400" dirty="0" smtClean="0"/>
          </a:p>
          <a:p>
            <a:pPr algn="just">
              <a:buNone/>
            </a:pPr>
            <a:r>
              <a:rPr lang="en-US" sz="2400" dirty="0" smtClean="0"/>
              <a:t>The $match selects the documents where the author field equals </a:t>
            </a:r>
            <a:r>
              <a:rPr lang="en-US" sz="2400" dirty="0" err="1" smtClean="0"/>
              <a:t>dave</a:t>
            </a:r>
            <a:r>
              <a:rPr lang="en-US" sz="2400" dirty="0" smtClean="0"/>
              <a:t>, and the aggregation returns the following:</a:t>
            </a:r>
          </a:p>
          <a:p>
            <a:pPr>
              <a:buNone/>
            </a:pPr>
            <a:r>
              <a:rPr lang="en-US" sz="2400" dirty="0" smtClean="0"/>
              <a:t> </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228600" y="457200"/>
            <a:ext cx="8763000" cy="175260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3733800" y="2743200"/>
            <a:ext cx="4391025" cy="857250"/>
          </a:xfrm>
          <a:prstGeom prst="rect">
            <a:avLst/>
          </a:prstGeom>
          <a:noFill/>
          <a:ln w="9525">
            <a:noFill/>
            <a:miter lim="800000"/>
            <a:headEnd/>
            <a:tailEnd/>
          </a:ln>
        </p:spPr>
      </p:pic>
      <p:pic>
        <p:nvPicPr>
          <p:cNvPr id="2055" name="Picture 7"/>
          <p:cNvPicPr>
            <a:picLocks noChangeAspect="1" noChangeArrowheads="1"/>
          </p:cNvPicPr>
          <p:nvPr/>
        </p:nvPicPr>
        <p:blipFill>
          <a:blip r:embed="rId4" cstate="print"/>
          <a:srcRect/>
          <a:stretch>
            <a:fillRect/>
          </a:stretch>
        </p:blipFill>
        <p:spPr bwMode="auto">
          <a:xfrm>
            <a:off x="0" y="4666128"/>
            <a:ext cx="8763000" cy="515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533400"/>
            <a:ext cx="8362950" cy="3143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38238" y="1509713"/>
            <a:ext cx="6867525"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$group</a:t>
            </a:r>
            <a:endParaRPr lang="en-US" dirty="0"/>
          </a:p>
        </p:txBody>
      </p:sp>
      <p:sp>
        <p:nvSpPr>
          <p:cNvPr id="3" name="Content Placeholder 2"/>
          <p:cNvSpPr>
            <a:spLocks noGrp="1"/>
          </p:cNvSpPr>
          <p:nvPr>
            <p:ph idx="1"/>
          </p:nvPr>
        </p:nvSpPr>
        <p:spPr>
          <a:xfrm>
            <a:off x="0" y="609600"/>
            <a:ext cx="8991600" cy="6096000"/>
          </a:xfrm>
        </p:spPr>
        <p:txBody>
          <a:bodyPr/>
          <a:lstStyle/>
          <a:p>
            <a:pPr algn="just"/>
            <a:r>
              <a:rPr lang="en-US" sz="2400" dirty="0" smtClean="0"/>
              <a:t>The $group stage separates documents into groups according to a "group key". The output is one document for each unique group key.</a:t>
            </a:r>
          </a:p>
          <a:p>
            <a:pPr algn="just"/>
            <a:r>
              <a:rPr lang="en-US" sz="2400" dirty="0" smtClean="0"/>
              <a:t>A group key is often a field, or group of fields. The group key can also be the result of an expression. </a:t>
            </a:r>
          </a:p>
          <a:p>
            <a:pPr algn="just"/>
            <a:r>
              <a:rPr lang="en-US" sz="2400" dirty="0" smtClean="0"/>
              <a:t>Use the _id field in the $group pipeline stage to set the group key. </a:t>
            </a:r>
          </a:p>
          <a:p>
            <a:pPr algn="just"/>
            <a:r>
              <a:rPr lang="en-US" sz="2400" dirty="0" smtClean="0"/>
              <a:t>In the $group stage output, the _id field is set to the group key for that document.</a:t>
            </a:r>
          </a:p>
          <a:p>
            <a:pPr algn="just"/>
            <a:r>
              <a:rPr lang="en-US" sz="2400" dirty="0" smtClean="0"/>
              <a:t>The output documents can also contain additional fields that are set using accumulator expressions.</a:t>
            </a:r>
          </a:p>
          <a:p>
            <a:r>
              <a:rPr lang="en-US" sz="2400" dirty="0" smtClean="0"/>
              <a:t>$group does </a:t>
            </a:r>
            <a:r>
              <a:rPr lang="en-US" sz="2400" i="1" dirty="0" smtClean="0"/>
              <a:t>not</a:t>
            </a:r>
            <a:r>
              <a:rPr lang="en-US" sz="2400" dirty="0" smtClean="0"/>
              <a:t> order its output documents.</a:t>
            </a:r>
          </a:p>
          <a:p>
            <a:pPr>
              <a:buNone/>
            </a:pPr>
            <a:r>
              <a:rPr lang="en-US" sz="2400" b="1" dirty="0" smtClean="0"/>
              <a:t>Syntax: </a:t>
            </a:r>
          </a:p>
          <a:p>
            <a:endParaRPr lang="en-US" sz="2400" dirty="0"/>
          </a:p>
        </p:txBody>
      </p:sp>
      <p:pic>
        <p:nvPicPr>
          <p:cNvPr id="22530" name="Picture 2"/>
          <p:cNvPicPr>
            <a:picLocks noChangeAspect="1" noChangeArrowheads="1"/>
          </p:cNvPicPr>
          <p:nvPr/>
        </p:nvPicPr>
        <p:blipFill>
          <a:blip r:embed="rId2" cstate="print"/>
          <a:srcRect/>
          <a:stretch>
            <a:fillRect/>
          </a:stretch>
        </p:blipFill>
        <p:spPr bwMode="auto">
          <a:xfrm>
            <a:off x="1143000" y="4648200"/>
            <a:ext cx="4857750" cy="20734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584</Words>
  <Application>Microsoft Office PowerPoint</Application>
  <PresentationFormat>On-screen Show (4:3)</PresentationFormat>
  <Paragraphs>158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Aggregation</vt:lpstr>
      <vt:lpstr>Aggregation Operations</vt:lpstr>
      <vt:lpstr>Aggregation Pipelines</vt:lpstr>
      <vt:lpstr>Aggregate stages</vt:lpstr>
      <vt:lpstr>Slide 5</vt:lpstr>
      <vt:lpstr>$match </vt:lpstr>
      <vt:lpstr>Slide 7</vt:lpstr>
      <vt:lpstr>Slide 8</vt:lpstr>
      <vt:lpstr>$group</vt:lpstr>
      <vt:lpstr>Slide 10</vt:lpstr>
      <vt:lpstr>Slide 11</vt:lpstr>
      <vt:lpstr>Slide 12</vt:lpstr>
      <vt:lpstr>Slide 13</vt:lpstr>
      <vt:lpstr>Slide 14</vt:lpstr>
      <vt:lpstr>Slide 15</vt:lpstr>
      <vt:lpstr>$count</vt:lpstr>
      <vt:lpstr>Slide 17</vt:lpstr>
      <vt:lpstr>$max</vt:lpstr>
      <vt:lpstr>Slide 19</vt:lpstr>
      <vt:lpstr>$min</vt:lpstr>
      <vt:lpstr>Slide 21</vt:lpstr>
      <vt:lpstr>$avg</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dc:title>
  <dc:creator>mandeep kaur</dc:creator>
  <cp:lastModifiedBy>mandeep kaur</cp:lastModifiedBy>
  <cp:revision>107</cp:revision>
  <dcterms:created xsi:type="dcterms:W3CDTF">2024-04-03T10:04:28Z</dcterms:created>
  <dcterms:modified xsi:type="dcterms:W3CDTF">2024-05-05T15:16:48Z</dcterms:modified>
</cp:coreProperties>
</file>