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6" r:id="rId4"/>
    <p:sldId id="287" r:id="rId5"/>
    <p:sldId id="341" r:id="rId6"/>
    <p:sldId id="342" r:id="rId7"/>
    <p:sldId id="288" r:id="rId8"/>
    <p:sldId id="289" r:id="rId9"/>
    <p:sldId id="343" r:id="rId10"/>
    <p:sldId id="290" r:id="rId11"/>
    <p:sldId id="291" r:id="rId12"/>
    <p:sldId id="292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293" r:id="rId23"/>
    <p:sldId id="311" r:id="rId24"/>
    <p:sldId id="312" r:id="rId25"/>
    <p:sldId id="313" r:id="rId26"/>
    <p:sldId id="371" r:id="rId27"/>
    <p:sldId id="372" r:id="rId28"/>
    <p:sldId id="373" r:id="rId29"/>
    <p:sldId id="374" r:id="rId30"/>
    <p:sldId id="350" r:id="rId31"/>
    <p:sldId id="351" r:id="rId32"/>
    <p:sldId id="352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53" r:id="rId41"/>
    <p:sldId id="354" r:id="rId42"/>
    <p:sldId id="362" r:id="rId43"/>
    <p:sldId id="363" r:id="rId44"/>
    <p:sldId id="364" r:id="rId45"/>
    <p:sldId id="365" r:id="rId46"/>
    <p:sldId id="357" r:id="rId47"/>
    <p:sldId id="358" r:id="rId48"/>
    <p:sldId id="359" r:id="rId49"/>
    <p:sldId id="360" r:id="rId50"/>
    <p:sldId id="361" r:id="rId51"/>
    <p:sldId id="382" r:id="rId52"/>
    <p:sldId id="38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ABE9-8AF3-483A-84C7-E66E293A94D6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1672-6842-46F5-AED4-84D0B30884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ABE9-8AF3-483A-84C7-E66E293A94D6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1672-6842-46F5-AED4-84D0B30884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ABE9-8AF3-483A-84C7-E66E293A94D6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1672-6842-46F5-AED4-84D0B30884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ABE9-8AF3-483A-84C7-E66E293A94D6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1672-6842-46F5-AED4-84D0B30884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ABE9-8AF3-483A-84C7-E66E293A94D6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1672-6842-46F5-AED4-84D0B30884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ABE9-8AF3-483A-84C7-E66E293A94D6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1672-6842-46F5-AED4-84D0B30884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ABE9-8AF3-483A-84C7-E66E293A94D6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1672-6842-46F5-AED4-84D0B30884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ABE9-8AF3-483A-84C7-E66E293A94D6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1672-6842-46F5-AED4-84D0B30884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ABE9-8AF3-483A-84C7-E66E293A94D6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1672-6842-46F5-AED4-84D0B30884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ABE9-8AF3-483A-84C7-E66E293A94D6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1672-6842-46F5-AED4-84D0B30884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ABE9-8AF3-483A-84C7-E66E293A94D6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1672-6842-46F5-AED4-84D0B30884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AABE9-8AF3-483A-84C7-E66E293A94D6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B1672-6842-46F5-AED4-84D0B30884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 in </a:t>
            </a:r>
            <a:r>
              <a:rPr lang="en-US" dirty="0" err="1" smtClean="0"/>
              <a:t>MongoDB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9067800" cy="71628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q"/>
            </a:pPr>
            <a:r>
              <a:rPr lang="en-US" b="1" dirty="0" smtClean="0"/>
              <a:t> Query for an Array Element that Meets Multiple Criteria: 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Use $elemMatch operator to specify multiple criteria on the elements of an array such that at least one array element satisfies all the specified criteria.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db.CourseRepository.find</a:t>
            </a:r>
            <a:r>
              <a:rPr lang="en-US" dirty="0" smtClean="0"/>
              <a:t>( { </a:t>
            </a:r>
            <a:r>
              <a:rPr lang="en-US" dirty="0" err="1" smtClean="0"/>
              <a:t>dim_cm</a:t>
            </a:r>
            <a:r>
              <a:rPr lang="en-US" dirty="0" smtClean="0"/>
              <a:t>: { $elemMatch: { $</a:t>
            </a:r>
            <a:r>
              <a:rPr lang="en-US" dirty="0" err="1" smtClean="0"/>
              <a:t>gt</a:t>
            </a:r>
            <a:r>
              <a:rPr lang="en-US" dirty="0" smtClean="0"/>
              <a:t>: 22, $</a:t>
            </a:r>
            <a:r>
              <a:rPr lang="en-US" dirty="0" err="1" smtClean="0"/>
              <a:t>lt</a:t>
            </a:r>
            <a:r>
              <a:rPr lang="en-US" dirty="0" smtClean="0"/>
              <a:t>: 30 } } } )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This example queries for documents where the </a:t>
            </a:r>
            <a:r>
              <a:rPr lang="en-US" dirty="0" err="1" smtClean="0"/>
              <a:t>dim_cm</a:t>
            </a:r>
            <a:r>
              <a:rPr lang="en-US" dirty="0" smtClean="0"/>
              <a:t> array contains at least one element that is both greater than ($gt) 22 and less than ($</a:t>
            </a:r>
            <a:r>
              <a:rPr lang="en-US" dirty="0" err="1" smtClean="0"/>
              <a:t>lt</a:t>
            </a:r>
            <a:r>
              <a:rPr lang="en-US" dirty="0" smtClean="0"/>
              <a:t>) 30: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dirty="0" smtClean="0"/>
              <a:t>      </a:t>
            </a:r>
          </a:p>
          <a:p>
            <a:pPr algn="just">
              <a:lnSpc>
                <a:spcPct val="120000"/>
              </a:lnSpc>
              <a:buNone/>
            </a:pPr>
            <a:endParaRPr lang="en-US" dirty="0" smtClean="0"/>
          </a:p>
          <a:p>
            <a:pPr algn="just">
              <a:lnSpc>
                <a:spcPct val="120000"/>
              </a:lnSpc>
              <a:buNone/>
            </a:pPr>
            <a:endParaRPr lang="en-US" dirty="0" smtClean="0"/>
          </a:p>
          <a:p>
            <a:pPr algn="just">
              <a:lnSpc>
                <a:spcPct val="120000"/>
              </a:lnSpc>
              <a:buNone/>
            </a:pPr>
            <a:endParaRPr lang="en-US" dirty="0" smtClean="0"/>
          </a:p>
          <a:p>
            <a:pPr algn="just">
              <a:lnSpc>
                <a:spcPct val="120000"/>
              </a:lnSpc>
              <a:buFont typeface="Wingdings" pitchFamily="2" charset="2"/>
              <a:buChar char="q"/>
            </a:pPr>
            <a:r>
              <a:rPr lang="en-US" b="1" dirty="0" smtClean="0"/>
              <a:t>Query for an Element by the Array Index Position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Using the dot notation, you can specify query conditions for an element at a particular index or position of the array. The array uses zero-based indexing.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dirty="0" smtClean="0"/>
              <a:t>               db. </a:t>
            </a:r>
            <a:r>
              <a:rPr lang="en-US" dirty="0" err="1" smtClean="0"/>
              <a:t>CourseRepository.find</a:t>
            </a:r>
            <a:r>
              <a:rPr lang="en-US" dirty="0" smtClean="0"/>
              <a:t>( { "dim_cm.1": { $</a:t>
            </a:r>
            <a:r>
              <a:rPr lang="en-US" dirty="0" err="1" smtClean="0"/>
              <a:t>gt</a:t>
            </a:r>
            <a:r>
              <a:rPr lang="en-US" dirty="0" smtClean="0"/>
              <a:t>: 25 } } )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This example queries for all documents where the second element in the array </a:t>
            </a:r>
            <a:r>
              <a:rPr lang="en-US" dirty="0" err="1" smtClean="0"/>
              <a:t>dim_cm</a:t>
            </a:r>
            <a:r>
              <a:rPr lang="en-US" dirty="0" smtClean="0"/>
              <a:t> is greater than 25.               </a:t>
            </a:r>
          </a:p>
          <a:p>
            <a:pPr algn="just">
              <a:buNone/>
            </a:pPr>
            <a:endParaRPr lang="en-US" b="1" dirty="0" smtClean="0"/>
          </a:p>
          <a:p>
            <a:pPr algn="just">
              <a:buNone/>
            </a:pPr>
            <a:endParaRPr lang="en-US" dirty="0" smtClean="0"/>
          </a:p>
          <a:p>
            <a:pPr>
              <a:buNone/>
            </a:pPr>
            <a:endParaRPr lang="en-US" b="1" u="sng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590800"/>
            <a:ext cx="6134868" cy="175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553200"/>
          </a:xfrm>
        </p:spPr>
        <p:txBody>
          <a:bodyPr/>
          <a:lstStyle/>
          <a:p>
            <a:pPr algn="just">
              <a:buNone/>
            </a:pPr>
            <a:r>
              <a:rPr lang="en-US" sz="2400" b="1" dirty="0" smtClean="0"/>
              <a:t>Query an Array by Array Length</a:t>
            </a:r>
          </a:p>
          <a:p>
            <a:pPr algn="just"/>
            <a:r>
              <a:rPr lang="en-US" sz="2400" dirty="0" smtClean="0"/>
              <a:t>Use the $size operator to query for arrays by number of elements.       </a:t>
            </a:r>
          </a:p>
          <a:p>
            <a:pPr algn="just">
              <a:buNone/>
            </a:pPr>
            <a:r>
              <a:rPr lang="en-US" sz="2400" dirty="0" smtClean="0"/>
              <a:t>                </a:t>
            </a:r>
            <a:r>
              <a:rPr lang="en-US" sz="2400" dirty="0" err="1" smtClean="0"/>
              <a:t>db.CourseRepository.find</a:t>
            </a:r>
            <a:r>
              <a:rPr lang="en-US" sz="2400" dirty="0" smtClean="0"/>
              <a:t>( { "tags": { $size: 3 } } ) </a:t>
            </a:r>
          </a:p>
          <a:p>
            <a:pPr algn="just"/>
            <a:r>
              <a:rPr lang="en-US" sz="2400" dirty="0" smtClean="0"/>
              <a:t>This query selects documents where array tags has 3 elements.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b="1" u="sng" dirty="0" smtClean="0"/>
              <a:t>Nested array in </a:t>
            </a:r>
            <a:r>
              <a:rPr lang="en-US" sz="2400" b="1" u="sng" dirty="0" err="1" smtClean="0"/>
              <a:t>MongoDB</a:t>
            </a:r>
            <a:endParaRPr lang="en-US" sz="2400" b="1" u="sng" dirty="0" smtClean="0"/>
          </a:p>
          <a:p>
            <a:pPr algn="just">
              <a:buNone/>
            </a:pPr>
            <a:r>
              <a:rPr lang="en-US" sz="2400" dirty="0" smtClean="0"/>
              <a:t>      when a set of field values is bundled inside a particular field in the form of an array, it is said to be “embedded” as a nested Array document. 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328" y="3429000"/>
            <a:ext cx="8500672" cy="711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191000"/>
            <a:ext cx="750937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 Update Operators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452" y="1066800"/>
            <a:ext cx="810138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 operator: $pop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0960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The $pop operator removes the first or last element of an array. </a:t>
            </a:r>
          </a:p>
          <a:p>
            <a:pPr algn="just">
              <a:lnSpc>
                <a:spcPct val="120000"/>
              </a:lnSpc>
            </a:pP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en-US" dirty="0" smtClean="0"/>
              <a:t>Pass $pop a value of -1 to remove the first element of an array and 1 to remove the last element in an array.</a:t>
            </a:r>
          </a:p>
          <a:p>
            <a:pPr algn="just">
              <a:lnSpc>
                <a:spcPct val="120000"/>
              </a:lnSpc>
            </a:pP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en-US" dirty="0" smtClean="0"/>
              <a:t>The $pop operator has the form: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dirty="0" smtClean="0"/>
              <a:t>                   { $pop: { &lt;field&gt;: &lt;-1 | 1&gt;, ... } }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v"/>
            </a:pPr>
            <a:endParaRPr lang="en-US" sz="2200" dirty="0" smtClean="0"/>
          </a:p>
          <a:p>
            <a:pPr algn="just">
              <a:lnSpc>
                <a:spcPct val="120000"/>
              </a:lnSpc>
            </a:pPr>
            <a:r>
              <a:rPr lang="en-US" dirty="0" smtClean="0"/>
              <a:t>The $pop operation fails if the &lt;field&gt; is not an array.</a:t>
            </a:r>
          </a:p>
          <a:p>
            <a:pPr algn="just">
              <a:lnSpc>
                <a:spcPct val="120000"/>
              </a:lnSpc>
            </a:pP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en-US" dirty="0" smtClean="0"/>
              <a:t>If the $pop operator removes the last item in the &lt;field&gt;, the &lt;field&gt; will then hold an empty array.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943600"/>
          </a:xfrm>
        </p:spPr>
        <p:txBody>
          <a:bodyPr/>
          <a:lstStyle/>
          <a:p>
            <a:pPr algn="ctr">
              <a:buNone/>
            </a:pPr>
            <a:r>
              <a:rPr lang="en-US" sz="2400" b="1" dirty="0" smtClean="0"/>
              <a:t>Remove the First Item of an Array:</a:t>
            </a:r>
          </a:p>
          <a:p>
            <a:pPr algn="just">
              <a:buNone/>
            </a:pPr>
            <a:r>
              <a:rPr lang="en-US" sz="2400" dirty="0" smtClean="0"/>
              <a:t>Create the students collection:</a:t>
            </a:r>
          </a:p>
          <a:p>
            <a:pPr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Query: Remove </a:t>
            </a:r>
            <a:r>
              <a:rPr lang="en-US" sz="2400" i="1" dirty="0" smtClean="0"/>
              <a:t>first</a:t>
            </a:r>
            <a:r>
              <a:rPr lang="en-US" sz="2400" dirty="0" smtClean="0"/>
              <a:t> element, 8, from the scores array:</a:t>
            </a:r>
          </a:p>
          <a:p>
            <a:pPr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Output: The first element, 8, has been removed from  the scores array:</a:t>
            </a:r>
          </a:p>
          <a:p>
            <a:pPr algn="ctr">
              <a:buNone/>
            </a:pPr>
            <a:r>
              <a:rPr lang="en-US" sz="2400" b="1" dirty="0" smtClean="0"/>
              <a:t>Remove the Last Item of an Array</a:t>
            </a:r>
          </a:p>
          <a:p>
            <a:pPr algn="ctr"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Remove the </a:t>
            </a:r>
            <a:r>
              <a:rPr lang="en-US" sz="2400" i="1" dirty="0" smtClean="0"/>
              <a:t>last</a:t>
            </a:r>
            <a:r>
              <a:rPr lang="en-US" sz="2400" dirty="0" smtClean="0"/>
              <a:t> element, 10, from the scores array by specifying 1:</a:t>
            </a:r>
          </a:p>
          <a:p>
            <a:pPr algn="just">
              <a:buNone/>
            </a:pPr>
            <a:endParaRPr lang="en-US" sz="2400" b="1" dirty="0" smtClean="0"/>
          </a:p>
          <a:p>
            <a:pPr algn="just">
              <a:buNone/>
            </a:pPr>
            <a:r>
              <a:rPr lang="en-US" sz="2400" dirty="0" smtClean="0"/>
              <a:t>The last element, 10, has been removed from the scores array:</a:t>
            </a:r>
            <a:endParaRPr lang="en-US" sz="2400" b="1" dirty="0" smtClean="0"/>
          </a:p>
          <a:p>
            <a:pPr algn="just">
              <a:buNone/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62484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667000"/>
            <a:ext cx="6715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3429000"/>
            <a:ext cx="34194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4191000"/>
            <a:ext cx="59721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5105400"/>
            <a:ext cx="67151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6096000"/>
            <a:ext cx="30099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Array operator: $pull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457200"/>
            <a:ext cx="8915400" cy="65532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The $pull operator removes from an existing array all instances of a value or values that match a specified condition.</a:t>
            </a:r>
          </a:p>
          <a:p>
            <a:pPr algn="just">
              <a:lnSpc>
                <a:spcPct val="120000"/>
              </a:lnSpc>
              <a:buNone/>
            </a:pP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en-US" dirty="0" smtClean="0"/>
              <a:t>Syntax: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dirty="0" smtClean="0"/>
              <a:t>    { $pull: { &lt;field1&gt;: &lt;</a:t>
            </a:r>
            <a:r>
              <a:rPr lang="en-US" dirty="0" err="1" smtClean="0"/>
              <a:t>value|condition</a:t>
            </a:r>
            <a:r>
              <a:rPr lang="en-US" dirty="0" smtClean="0"/>
              <a:t>&gt;, &lt;field2&gt;: &lt;</a:t>
            </a:r>
            <a:r>
              <a:rPr lang="en-US" dirty="0" err="1" smtClean="0"/>
              <a:t>value|condition</a:t>
            </a:r>
            <a:r>
              <a:rPr lang="en-US" dirty="0" smtClean="0"/>
              <a:t>&gt;, ... } }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dirty="0" smtClean="0"/>
              <a:t>    To specify a &lt;field&gt; in an embedded document or in an array, use dot notation.</a:t>
            </a:r>
          </a:p>
          <a:p>
            <a:pPr algn="just">
              <a:lnSpc>
                <a:spcPct val="120000"/>
              </a:lnSpc>
              <a:buNone/>
            </a:pP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en-US" dirty="0" smtClean="0"/>
              <a:t>If you specify a &lt;condition&gt; and the array elements are embedded documents, $pull operator applies the &lt;condition&gt; as if each array element were a document in a collection. </a:t>
            </a:r>
          </a:p>
          <a:p>
            <a:pPr algn="just">
              <a:lnSpc>
                <a:spcPct val="120000"/>
              </a:lnSpc>
              <a:buNone/>
            </a:pP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en-US" dirty="0" smtClean="0"/>
              <a:t>If the specified &lt;value&gt; to remove is a document, $pull removes only the elements in the array that have the exact same fields and values. The ordering of the fields can differ.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Array operator: $pull Examples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</a:t>
            </a:r>
            <a:r>
              <a:rPr lang="en-US" sz="2400" b="1" u="sng" dirty="0" smtClean="0"/>
              <a:t>Remove All Items That Equal a Specified Value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Create the stores collection:                                        3) Output:</a:t>
            </a:r>
          </a:p>
          <a:p>
            <a:pPr marL="457200" indent="-457200">
              <a:buAutoNum type="arabicParenR"/>
            </a:pPr>
            <a:endParaRPr lang="en-US" sz="2400" dirty="0" smtClean="0"/>
          </a:p>
          <a:p>
            <a:pPr marL="457200" indent="-457200">
              <a:buAutoNum type="arabicParenR"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2) Query: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4647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343400"/>
            <a:ext cx="7681912" cy="102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5977" y="1676400"/>
            <a:ext cx="405802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914400" y="5410200"/>
            <a:ext cx="6858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This operation removes</a:t>
            </a:r>
          </a:p>
          <a:p>
            <a:pPr algn="just"/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 smtClean="0"/>
              <a:t>) "apples" and "oranges" from the fruits array</a:t>
            </a:r>
          </a:p>
          <a:p>
            <a:pPr algn="just"/>
            <a:r>
              <a:rPr lang="en-US" sz="2000" dirty="0" smtClean="0"/>
              <a:t>(ii) "carrots" from the vegetables 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>
              <a:buNone/>
            </a:pPr>
            <a:r>
              <a:rPr lang="en-US" sz="2000" b="1" u="sng" dirty="0" smtClean="0"/>
              <a:t>Remove All Items That Match a Specified $pull Condition</a:t>
            </a:r>
          </a:p>
          <a:p>
            <a:pPr>
              <a:buNone/>
            </a:pPr>
            <a:r>
              <a:rPr lang="en-US" sz="2000" dirty="0" smtClean="0"/>
              <a:t>Create the </a:t>
            </a:r>
            <a:r>
              <a:rPr lang="en-US" sz="2000" i="1" dirty="0" smtClean="0"/>
              <a:t>profiles</a:t>
            </a:r>
            <a:r>
              <a:rPr lang="en-US" sz="2000" dirty="0" smtClean="0"/>
              <a:t> collection: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Remove all items from the votes array that are greater than or equal to ( $gte ) 6: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After the update operation, the document only has values less than 6:</a:t>
            </a:r>
          </a:p>
          <a:p>
            <a:pPr>
              <a:buNone/>
            </a:pPr>
            <a:endParaRPr lang="en-US" sz="2000" u="sng" dirty="0" smtClean="0"/>
          </a:p>
          <a:p>
            <a:pPr>
              <a:buNone/>
            </a:pPr>
            <a:r>
              <a:rPr lang="en-US" sz="2000" b="1" u="sng" dirty="0" smtClean="0"/>
              <a:t>Remove Items from an Array of Documents</a:t>
            </a:r>
          </a:p>
          <a:p>
            <a:pPr>
              <a:buNone/>
            </a:pPr>
            <a:r>
              <a:rPr lang="en-US" sz="2000" dirty="0" smtClean="0"/>
              <a:t>Create the survey collection: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Removes all elements from the results array that contain both a score field equal to 8 and an item field equal to "B":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70389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76400"/>
            <a:ext cx="7610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362200"/>
            <a:ext cx="33242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599" y="3200400"/>
            <a:ext cx="266415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3200400"/>
            <a:ext cx="271619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67000" y="5562600"/>
            <a:ext cx="4638675" cy="98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 $pull expression applies the condition to each element of the results array as though it were a top-level document.</a:t>
            </a:r>
          </a:p>
          <a:p>
            <a:pPr algn="just"/>
            <a:r>
              <a:rPr lang="en-US" sz="2400" dirty="0" smtClean="0"/>
              <a:t>After the operation, the results array contains no documents that contain both a score field equal to 8 and an item field equal to "B".</a:t>
            </a:r>
          </a:p>
          <a:p>
            <a:pPr algn="just"/>
            <a:r>
              <a:rPr lang="en-US" sz="2400" dirty="0" smtClean="0"/>
              <a:t>Create the survey collection: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000" dirty="0" smtClean="0"/>
              <a:t>Removes all elements from the results array that contain both a score field equal to 8 and an item field equal to "B":</a:t>
            </a:r>
          </a:p>
          <a:p>
            <a:pPr algn="just"/>
            <a:r>
              <a:rPr lang="en-US" sz="2400" dirty="0" smtClean="0"/>
              <a:t>Query: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Result: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5702542"/>
            <a:ext cx="5334000" cy="115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209800"/>
            <a:ext cx="266415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2209800"/>
            <a:ext cx="271619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4648200"/>
            <a:ext cx="4638675" cy="98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629400"/>
          </a:xfrm>
        </p:spPr>
        <p:txBody>
          <a:bodyPr/>
          <a:lstStyle/>
          <a:p>
            <a:pPr>
              <a:buNone/>
            </a:pPr>
            <a:r>
              <a:rPr lang="en-US" sz="2000" b="1" u="sng" dirty="0" smtClean="0"/>
              <a:t>Remove Documents from Nested Arrays</a:t>
            </a:r>
          </a:p>
          <a:p>
            <a:pPr>
              <a:buNone/>
            </a:pPr>
            <a:r>
              <a:rPr lang="en-US" sz="1800" dirty="0" smtClean="0"/>
              <a:t>Create a new survey collection with documents that are embedded in nested arrays.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Specify multiple conditions on the elements of the answers array with $elemMatch:</a:t>
            </a:r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3276600" cy="254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1" y="914401"/>
            <a:ext cx="3352799" cy="254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886200"/>
            <a:ext cx="5791200" cy="2696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Array in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867400"/>
          </a:xfrm>
        </p:spPr>
        <p:txBody>
          <a:bodyPr/>
          <a:lstStyle/>
          <a:p>
            <a:r>
              <a:rPr lang="en-US" dirty="0" smtClean="0"/>
              <a:t>Array is a list of values that can take many different forms.</a:t>
            </a:r>
          </a:p>
          <a:p>
            <a:r>
              <a:rPr lang="en-US" dirty="0" smtClean="0"/>
              <a:t>Create a document: </a:t>
            </a:r>
          </a:p>
          <a:p>
            <a:pPr>
              <a:buNone/>
            </a:pPr>
            <a:r>
              <a:rPr lang="en-US" dirty="0" err="1" smtClean="0"/>
              <a:t>db.Collection_name.operation</a:t>
            </a:r>
            <a:r>
              <a:rPr lang="en-US" dirty="0" smtClean="0"/>
              <a:t>({field: [“Val1”,“Val2”]})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429000"/>
            <a:ext cx="8739929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04800"/>
            <a:ext cx="5506788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 operator: $</a:t>
            </a:r>
            <a:r>
              <a:rPr lang="en-US" dirty="0" err="1" smtClean="0"/>
              <a:t>pullall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019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The </a:t>
            </a:r>
            <a:r>
              <a:rPr lang="en-US" sz="2000" i="1" dirty="0" smtClean="0"/>
              <a:t>$pullAll</a:t>
            </a:r>
            <a:r>
              <a:rPr lang="en-US" sz="2000" dirty="0" smtClean="0"/>
              <a:t> operator removes all instances of the specified values from an existing array.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Unlike the $pull operator that removes elements by specifying a query, </a:t>
            </a:r>
            <a:r>
              <a:rPr lang="en-US" sz="2000" i="1" dirty="0" smtClean="0"/>
              <a:t>$pullAll </a:t>
            </a:r>
            <a:r>
              <a:rPr lang="en-US" sz="2000" dirty="0" smtClean="0"/>
              <a:t>removes elements that match the listed values.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Syntax: { $pullAll: { &lt;field1&gt;: [ &lt;value1&gt;, &lt;value2&gt; ... ], .. } }</a:t>
            </a:r>
          </a:p>
          <a:p>
            <a:pPr algn="just">
              <a:buFont typeface="Wingdings" pitchFamily="2" charset="2"/>
              <a:buChar char="v"/>
            </a:pPr>
            <a:r>
              <a:rPr lang="en-US" sz="1800" dirty="0" smtClean="0"/>
              <a:t>To specify a &lt;field&gt; in an embedded document or in an array, use dot notation.</a:t>
            </a:r>
          </a:p>
          <a:p>
            <a:pPr algn="just">
              <a:buFont typeface="Wingdings" pitchFamily="2" charset="2"/>
              <a:buChar char="v"/>
            </a:pPr>
            <a:endParaRPr lang="en-US" sz="1800" dirty="0" smtClean="0"/>
          </a:p>
          <a:p>
            <a:pPr algn="just">
              <a:buNone/>
            </a:pPr>
            <a:r>
              <a:rPr lang="en-US" sz="2000" dirty="0" smtClean="0"/>
              <a:t>Example: Create the survey collection: 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Remove all instances of the values "0" and "5" from the scores array: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Output: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114800"/>
            <a:ext cx="831332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029200"/>
            <a:ext cx="838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5791200"/>
            <a:ext cx="484872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 Update Operator: $push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9436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The $push operator appends a specified value to an array.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dirty="0" smtClean="0"/>
              <a:t>               Syntax: { $push: { &lt;field1&gt;: &lt;value1&gt;, ... } }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2100" dirty="0" smtClean="0"/>
              <a:t>To specify a &lt;field&gt; in an embedded document or in an array, use dot notation.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v"/>
            </a:pPr>
            <a:endParaRPr lang="en-US" sz="2100" dirty="0" smtClean="0"/>
          </a:p>
          <a:p>
            <a:pPr algn="just">
              <a:lnSpc>
                <a:spcPct val="120000"/>
              </a:lnSpc>
            </a:pPr>
            <a:r>
              <a:rPr lang="en-US" dirty="0" smtClean="0"/>
              <a:t>If the field is absent in the document to update, $push adds the array field with the value as its element.</a:t>
            </a:r>
          </a:p>
          <a:p>
            <a:pPr algn="just">
              <a:lnSpc>
                <a:spcPct val="120000"/>
              </a:lnSpc>
            </a:pP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en-US" dirty="0" smtClean="0"/>
              <a:t>If the field is </a:t>
            </a:r>
            <a:r>
              <a:rPr lang="en-US" b="1" dirty="0" smtClean="0"/>
              <a:t>not</a:t>
            </a:r>
            <a:r>
              <a:rPr lang="en-US" dirty="0" smtClean="0"/>
              <a:t> an array, the operation will fail.</a:t>
            </a:r>
          </a:p>
          <a:p>
            <a:pPr algn="just">
              <a:lnSpc>
                <a:spcPct val="120000"/>
              </a:lnSpc>
            </a:pP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en-US" dirty="0" smtClean="0"/>
              <a:t>If the value is an array, $push appends the whole array as a </a:t>
            </a:r>
            <a:r>
              <a:rPr lang="en-US" i="1" dirty="0" smtClean="0"/>
              <a:t>single</a:t>
            </a:r>
            <a:r>
              <a:rPr lang="en-US" dirty="0" smtClean="0"/>
              <a:t> element. To add each element of the value separately, use the $each modifier with $push.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Create the students collection: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The following example appends 89 to the scores array: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Output: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05000"/>
            <a:ext cx="69056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124200"/>
            <a:ext cx="33528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4419600"/>
            <a:ext cx="46101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$push operator: Append a Value to an Array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144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600" dirty="0" smtClean="0"/>
              <a:t>$push operator: Append a Value to Arrays in Multiple Documents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991600" cy="5562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Add the following documents to the students collection: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The following $push operation appends 95 to the scores array in each document: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To confirm that each scores array includes 95, run the following operation:</a:t>
            </a:r>
          </a:p>
          <a:p>
            <a:r>
              <a:rPr lang="en-US" sz="2400" dirty="0" smtClean="0"/>
              <a:t>Output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524000"/>
            <a:ext cx="4712793" cy="130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429000"/>
            <a:ext cx="2676525" cy="99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4953000"/>
            <a:ext cx="20955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799" y="5410200"/>
            <a:ext cx="535079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9906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/>
              <a:t>$push operator: Append Multiple Values to an Array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791200"/>
          </a:xfrm>
        </p:spPr>
        <p:txBody>
          <a:bodyPr/>
          <a:lstStyle/>
          <a:p>
            <a:pPr algn="just"/>
            <a:r>
              <a:rPr lang="en-US" sz="2400" dirty="0" smtClean="0"/>
              <a:t>Use $push with the $each modifier to append multiple values to the array field.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following example appends each element of  [ 90, 92, 85 ] to the scores array for the document where the name field equals </a:t>
            </a:r>
            <a:r>
              <a:rPr lang="en-US" sz="2400" dirty="0" err="1" smtClean="0"/>
              <a:t>joe</a:t>
            </a:r>
            <a:r>
              <a:rPr lang="en-US" sz="2400" dirty="0" smtClean="0"/>
              <a:t>: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352800"/>
            <a:ext cx="57531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Array operator: $addToSet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60960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The $addToSet operator adds a value to an array unless the value is already present, in which case $addToSet does nothing to that array.</a:t>
            </a:r>
          </a:p>
          <a:p>
            <a:pPr algn="just">
              <a:lnSpc>
                <a:spcPct val="120000"/>
              </a:lnSpc>
            </a:pP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en-US" dirty="0" smtClean="0"/>
              <a:t>Syntax: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dirty="0" smtClean="0"/>
              <a:t>              { $addToSet: { &lt;field1&gt;: &lt;value1&gt;, ... } }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To specify a &lt;field&gt; in an embedded document or in an array, use dot notation.</a:t>
            </a:r>
          </a:p>
          <a:p>
            <a:pPr algn="just">
              <a:lnSpc>
                <a:spcPct val="120000"/>
              </a:lnSpc>
            </a:pP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en-US" i="1" dirty="0" smtClean="0"/>
              <a:t>$addToSet</a:t>
            </a:r>
            <a:r>
              <a:rPr lang="en-US" dirty="0" smtClean="0"/>
              <a:t> only ensures that there are no duplicate items </a:t>
            </a:r>
            <a:r>
              <a:rPr lang="en-US" i="1" dirty="0" smtClean="0"/>
              <a:t>added</a:t>
            </a:r>
            <a:r>
              <a:rPr lang="en-US" dirty="0" smtClean="0"/>
              <a:t> to the set and does not affect existing duplicate elements. </a:t>
            </a:r>
          </a:p>
          <a:p>
            <a:pPr algn="just">
              <a:lnSpc>
                <a:spcPct val="120000"/>
              </a:lnSpc>
            </a:pPr>
            <a:r>
              <a:rPr lang="en-US" i="1" dirty="0" smtClean="0"/>
              <a:t>$addToSet</a:t>
            </a:r>
            <a:r>
              <a:rPr lang="en-US" dirty="0" smtClean="0"/>
              <a:t> does not guarantee a particular ordering of elements in the modified set.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553200"/>
          </a:xfrm>
        </p:spPr>
        <p:txBody>
          <a:bodyPr/>
          <a:lstStyle/>
          <a:p>
            <a:pPr algn="just">
              <a:buNone/>
            </a:pPr>
            <a:r>
              <a:rPr lang="en-US" sz="2800" b="1" u="sng" dirty="0" smtClean="0"/>
              <a:t>Missing Field:</a:t>
            </a:r>
          </a:p>
          <a:p>
            <a:pPr algn="just"/>
            <a:r>
              <a:rPr lang="en-US" sz="2800" dirty="0" smtClean="0"/>
              <a:t>If $addToSet used on a field that is absent from the document to update, $addToSet creates the array field with the specified value as its element.</a:t>
            </a:r>
          </a:p>
          <a:p>
            <a:pPr algn="just">
              <a:buNone/>
            </a:pPr>
            <a:r>
              <a:rPr lang="en-US" sz="2800" b="1" u="sng" dirty="0" smtClean="0"/>
              <a:t>Field is Not an Array:</a:t>
            </a:r>
          </a:p>
          <a:p>
            <a:pPr algn="just"/>
            <a:r>
              <a:rPr lang="en-US" sz="2800" dirty="0" smtClean="0"/>
              <a:t>If you use $addToSet on a field that is </a:t>
            </a:r>
            <a:r>
              <a:rPr lang="en-US" sz="2800" b="1" dirty="0" smtClean="0"/>
              <a:t>not</a:t>
            </a:r>
            <a:r>
              <a:rPr lang="en-US" sz="2800" dirty="0" smtClean="0"/>
              <a:t> an array, the operation will fail.</a:t>
            </a:r>
          </a:p>
          <a:p>
            <a:pPr algn="just"/>
            <a:r>
              <a:rPr lang="en-US" sz="2800" dirty="0" smtClean="0"/>
              <a:t>For example, create the pigments collection: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 colors field is not an array. The following $addToSet operation fails:</a:t>
            </a:r>
          </a:p>
          <a:p>
            <a:pPr>
              <a:buNone/>
            </a:pPr>
            <a:endParaRPr lang="en-US" sz="2800" b="1" u="sng" dirty="0" smtClean="0"/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038600"/>
            <a:ext cx="69437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5486400"/>
            <a:ext cx="4191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2600" b="1" u="sng" dirty="0" smtClean="0"/>
          </a:p>
          <a:p>
            <a:pPr>
              <a:buNone/>
            </a:pPr>
            <a:endParaRPr lang="en-US" sz="2600" b="1" u="sng" dirty="0" smtClean="0"/>
          </a:p>
          <a:p>
            <a:pPr algn="just"/>
            <a:r>
              <a:rPr lang="en-US" sz="2800" dirty="0" smtClean="0"/>
              <a:t>If the value is an array, $addToSet appends the whole array as a </a:t>
            </a:r>
            <a:r>
              <a:rPr lang="en-US" sz="2800" i="1" dirty="0" smtClean="0"/>
              <a:t>single</a:t>
            </a:r>
            <a:r>
              <a:rPr lang="en-US" sz="2800" dirty="0" smtClean="0"/>
              <a:t> element.</a:t>
            </a:r>
          </a:p>
          <a:p>
            <a:pPr algn="just"/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Create the </a:t>
            </a:r>
            <a:r>
              <a:rPr lang="en-US" sz="2800" i="1" dirty="0" smtClean="0"/>
              <a:t>alphabet</a:t>
            </a:r>
            <a:r>
              <a:rPr lang="en-US" sz="2800" dirty="0" smtClean="0"/>
              <a:t> collection: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 following operation appends the array [ "c", "d" ] to the letters field: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 array [ "c", "d" ] is added as a single element: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600" dirty="0" smtClean="0"/>
              <a:t>To add each element of the value </a:t>
            </a:r>
            <a:r>
              <a:rPr lang="en-US" sz="2600" b="1" dirty="0" smtClean="0"/>
              <a:t>separately</a:t>
            </a:r>
            <a:r>
              <a:rPr lang="en-US" sz="2600" dirty="0" smtClean="0"/>
              <a:t>, use the $each modifier with $</a:t>
            </a:r>
            <a:r>
              <a:rPr lang="en-US" sz="2600" dirty="0" err="1" smtClean="0"/>
              <a:t>addToSet</a:t>
            </a:r>
            <a:r>
              <a:rPr lang="en-US" sz="2600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u="sng" dirty="0" smtClean="0"/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438400"/>
            <a:ext cx="61436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429000"/>
            <a:ext cx="47815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5105400"/>
            <a:ext cx="53149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$addToSet: Value to Add is An Array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$addToSet: Value to Add is a Document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915400" cy="6172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If the value is a document,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 determines that the document is a duplicate if an existing document in the array matches the to-be-added document exactly; i.e. the existing document has the exact same fields and values </a:t>
            </a:r>
            <a:r>
              <a:rPr lang="en-US" sz="2400" i="1" dirty="0" smtClean="0"/>
              <a:t>and</a:t>
            </a:r>
            <a:r>
              <a:rPr lang="en-US" sz="2400" dirty="0" smtClean="0"/>
              <a:t> the fields are in the same order. 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Add to Array: </a:t>
            </a:r>
            <a:r>
              <a:rPr lang="en-US" sz="2400" dirty="0" smtClean="0"/>
              <a:t>Add the element "accessories" to the tags array since "accessories" does not exist in the array.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Value Already Exists: </a:t>
            </a:r>
            <a:r>
              <a:rPr lang="en-US" sz="2400" dirty="0" smtClean="0"/>
              <a:t>$</a:t>
            </a:r>
            <a:r>
              <a:rPr lang="en-US" sz="2400" dirty="0" err="1" smtClean="0"/>
              <a:t>addToSet</a:t>
            </a:r>
            <a:r>
              <a:rPr lang="en-US" sz="2400" dirty="0" smtClean="0"/>
              <a:t> operation has no effect because "camera" is already an element of the tags array:</a:t>
            </a:r>
          </a:p>
          <a:p>
            <a:pPr algn="just">
              <a:buNone/>
            </a:pPr>
            <a:endParaRPr lang="en-US" sz="2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438400"/>
            <a:ext cx="746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4114800"/>
            <a:ext cx="3876675" cy="9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5855223"/>
            <a:ext cx="3571875" cy="10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Querying on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2514600"/>
          </a:xfrm>
        </p:spPr>
        <p:txBody>
          <a:bodyPr>
            <a:normAutofit fontScale="62500" lnSpcReduction="20000"/>
          </a:bodyPr>
          <a:lstStyle/>
          <a:p>
            <a:pPr marL="514350" indent="-514350"/>
            <a:r>
              <a:rPr lang="en-US" sz="3800" dirty="0" smtClean="0"/>
              <a:t>The find method can be used to return arrays inside a document.</a:t>
            </a:r>
          </a:p>
          <a:p>
            <a:pPr marL="514350" indent="-514350">
              <a:buNone/>
            </a:pPr>
            <a:r>
              <a:rPr lang="en-US" sz="3800" b="1" u="sng" dirty="0" smtClean="0"/>
              <a:t>Match an Array:</a:t>
            </a:r>
          </a:p>
          <a:p>
            <a:pPr marL="514350" indent="-514350" algn="just"/>
            <a:r>
              <a:rPr lang="en-US" sz="3800" dirty="0" smtClean="0"/>
              <a:t>To specify equality condition on an array, use the query document { &lt;field&gt;: &lt;value&gt; } .</a:t>
            </a:r>
          </a:p>
          <a:p>
            <a:pPr marL="514350" indent="-514350" algn="just">
              <a:buNone/>
            </a:pPr>
            <a:r>
              <a:rPr lang="en-US" sz="3800" dirty="0" smtClean="0"/>
              <a:t>     where &lt;value&gt; is the exact array to match, including the order of the elements.</a:t>
            </a:r>
          </a:p>
          <a:p>
            <a:pPr>
              <a:buNone/>
            </a:pPr>
            <a:r>
              <a:rPr lang="en-US" sz="3800" b="1" dirty="0" smtClean="0"/>
              <a:t>Example: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 marL="514350" indent="-514350" algn="just">
              <a:buNone/>
            </a:pPr>
            <a:endParaRPr lang="en-US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381000" y="5486400"/>
            <a:ext cx="6655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 1:                  </a:t>
            </a:r>
            <a:r>
              <a:rPr lang="en-US" dirty="0" err="1" smtClean="0"/>
              <a:t>db.CourseRepository.find</a:t>
            </a:r>
            <a:r>
              <a:rPr lang="en-US" dirty="0" smtClean="0"/>
              <a:t>( { tags: [“blue", “red"] } 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62484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Query 2:                 </a:t>
            </a:r>
            <a:r>
              <a:rPr lang="en-US" dirty="0" err="1" smtClean="0"/>
              <a:t>db.CourseRepository.find</a:t>
            </a:r>
            <a:r>
              <a:rPr lang="en-US" dirty="0" smtClean="0"/>
              <a:t>( { tags: { $all: [“blue", “red"] } } )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0"/>
            <a:ext cx="797792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Modifiers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1447800"/>
          <a:ext cx="87630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7391400"/>
              </a:tblGrid>
              <a:tr h="609600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400" b="1" dirty="0">
                          <a:solidFill>
                            <a:srgbClr val="1C2D38"/>
                          </a:solidFill>
                        </a:rPr>
                        <a:t>Modifier</a:t>
                      </a:r>
                      <a:endParaRPr lang="en-US" sz="24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400" b="1" dirty="0" smtClean="0">
                          <a:solidFill>
                            <a:srgbClr val="1C2D38"/>
                          </a:solidFill>
                        </a:rPr>
                        <a:t>    Description</a:t>
                      </a:r>
                      <a:endParaRPr lang="en-US" sz="2400" b="1" dirty="0"/>
                    </a:p>
                  </a:txBody>
                  <a:tcPr marL="0" marR="0" marT="0" marB="0" anchor="ctr"/>
                </a:tc>
              </a:tr>
              <a:tr h="6096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</a:rPr>
                        <a:t>$each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 smtClean="0"/>
                        <a:t> Appends </a:t>
                      </a:r>
                      <a:r>
                        <a:rPr lang="en-US" sz="2400" dirty="0"/>
                        <a:t>multiple values to the array field.</a:t>
                      </a:r>
                    </a:p>
                  </a:txBody>
                  <a:tcPr marL="0" marR="0" marT="0" marB="0"/>
                </a:tc>
              </a:tr>
              <a:tr h="9906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</a:rPr>
                        <a:t>$slice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 smtClean="0"/>
                        <a:t>Limits </a:t>
                      </a:r>
                      <a:r>
                        <a:rPr lang="en-US" sz="2400" dirty="0"/>
                        <a:t>the number of array elements. Requires the use of the </a:t>
                      </a:r>
                      <a:r>
                        <a:rPr lang="en-US" sz="2400" i="1" u="none" strike="noStrike" dirty="0">
                          <a:solidFill>
                            <a:schemeClr val="tx1"/>
                          </a:solidFill>
                        </a:rPr>
                        <a:t>$each</a:t>
                      </a:r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en-US" sz="2400" dirty="0"/>
                        <a:t>modifier.</a:t>
                      </a:r>
                    </a:p>
                  </a:txBody>
                  <a:tcPr marL="0" marR="0" marT="0" marB="0"/>
                </a:tc>
              </a:tr>
              <a:tr h="9906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</a:rPr>
                        <a:t>$sort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 smtClean="0"/>
                        <a:t>Orders </a:t>
                      </a:r>
                      <a:r>
                        <a:rPr lang="en-US" sz="2400" dirty="0"/>
                        <a:t>elements of the array. Requires the use of the </a:t>
                      </a:r>
                      <a:r>
                        <a:rPr lang="en-US" sz="2400" i="1" u="none" strike="noStrike" dirty="0">
                          <a:solidFill>
                            <a:schemeClr val="tx1"/>
                          </a:solidFill>
                        </a:rPr>
                        <a:t>$each</a:t>
                      </a:r>
                      <a:r>
                        <a:rPr lang="en-US" sz="2400" dirty="0"/>
                        <a:t> modifier.</a:t>
                      </a:r>
                    </a:p>
                  </a:txBody>
                  <a:tcPr marL="0" marR="0" marT="0" marB="0"/>
                </a:tc>
              </a:tr>
              <a:tr h="16002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</a:rPr>
                        <a:t>$position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 smtClean="0"/>
                        <a:t> Specifies </a:t>
                      </a:r>
                      <a:r>
                        <a:rPr lang="en-US" sz="2400" dirty="0"/>
                        <a:t>the location in the array at which to insert the new </a:t>
                      </a:r>
                      <a:r>
                        <a:rPr lang="en-US" sz="2400" dirty="0" smtClean="0"/>
                        <a:t>elements.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Requires </a:t>
                      </a:r>
                      <a:r>
                        <a:rPr lang="en-US" sz="2400" dirty="0"/>
                        <a:t>the use of the </a:t>
                      </a:r>
                      <a:r>
                        <a:rPr lang="en-US" sz="2400" i="1" u="none" strike="noStrike" dirty="0">
                          <a:solidFill>
                            <a:schemeClr val="tx1"/>
                          </a:solidFill>
                        </a:rPr>
                        <a:t>$each</a:t>
                      </a:r>
                      <a:r>
                        <a:rPr lang="en-US" sz="2400" dirty="0"/>
                        <a:t> modifier. Without the </a:t>
                      </a:r>
                      <a:r>
                        <a:rPr lang="en-US" sz="2400" i="1" u="none" strike="noStrike" dirty="0">
                          <a:solidFill>
                            <a:schemeClr val="tx1"/>
                          </a:solidFill>
                        </a:rPr>
                        <a:t>$position</a:t>
                      </a:r>
                      <a:r>
                        <a:rPr lang="en-US" sz="2400" dirty="0"/>
                        <a:t> modifier, the </a:t>
                      </a:r>
                      <a:r>
                        <a:rPr lang="en-US" sz="2400" b="0" i="1" u="none" strike="noStrike" dirty="0">
                          <a:solidFill>
                            <a:schemeClr val="tx1"/>
                          </a:solidFill>
                          <a:latin typeface="Euclid Circular A"/>
                        </a:rPr>
                        <a:t>$push</a:t>
                      </a:r>
                      <a:r>
                        <a:rPr lang="en-US" sz="2400" dirty="0"/>
                        <a:t> appends the elements to the end of the array.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$each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5181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800" dirty="0" smtClean="0"/>
              <a:t>The </a:t>
            </a:r>
            <a:r>
              <a:rPr lang="en-US" sz="2800" i="1" dirty="0" smtClean="0"/>
              <a:t>$each</a:t>
            </a:r>
            <a:r>
              <a:rPr lang="en-US" sz="2800" dirty="0" smtClean="0"/>
              <a:t> modifier is available for use with the </a:t>
            </a:r>
            <a:r>
              <a:rPr lang="en-US" sz="2800" i="1" dirty="0" smtClean="0"/>
              <a:t>$addToSet</a:t>
            </a:r>
            <a:r>
              <a:rPr lang="en-US" sz="2800" dirty="0" smtClean="0"/>
              <a:t> operator and the </a:t>
            </a:r>
            <a:r>
              <a:rPr lang="en-US" sz="2800" i="1" dirty="0" smtClean="0"/>
              <a:t>$push</a:t>
            </a:r>
            <a:r>
              <a:rPr lang="en-US" sz="2800" dirty="0" smtClean="0"/>
              <a:t> operator.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Use with the </a:t>
            </a:r>
            <a:r>
              <a:rPr lang="en-US" sz="2800" i="1" dirty="0" smtClean="0"/>
              <a:t>$addToSet</a:t>
            </a:r>
            <a:r>
              <a:rPr lang="en-US" sz="2800" dirty="0" smtClean="0"/>
              <a:t> operator to add multiple values to an array &lt;field&gt; if the values do not exist in the &lt;field&gt;.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Use with the $push operator to append multiple values to an array &lt;field&gt;.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 $push operator can use $each modifier with other modifiers.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Use $each with $push Operator</a:t>
            </a:r>
          </a:p>
          <a:p>
            <a:pPr algn="just"/>
            <a:r>
              <a:rPr lang="en-US" sz="2800" dirty="0" smtClean="0"/>
              <a:t>The following example appends each element of [ 90, 92, 85 ] to the scores array for the document where the name field equals </a:t>
            </a:r>
            <a:r>
              <a:rPr lang="en-US" sz="2800" dirty="0" err="1" smtClean="0"/>
              <a:t>joe</a:t>
            </a:r>
            <a:r>
              <a:rPr lang="en-US" sz="2800" dirty="0" smtClean="0"/>
              <a:t>:</a:t>
            </a:r>
          </a:p>
          <a:p>
            <a:pPr algn="just"/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0"/>
            <a:ext cx="71151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352800"/>
            <a:ext cx="67056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5486400"/>
            <a:ext cx="56673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839200" cy="6553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u="sng" dirty="0" smtClean="0"/>
              <a:t>$each Modifier</a:t>
            </a:r>
          </a:p>
          <a:p>
            <a:pPr algn="just"/>
            <a:r>
              <a:rPr lang="en-US" sz="2400" dirty="0" smtClean="0"/>
              <a:t>You can use the $addToSet operator with the $each modifier. The $each modifier allows the $addToSet operator to add multiple values to the array field.</a:t>
            </a:r>
          </a:p>
          <a:p>
            <a:pPr algn="just"/>
            <a:r>
              <a:rPr lang="en-US" sz="2400" dirty="0" smtClean="0"/>
              <a:t>A collection inventory has the following document: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Then the following operation uses the $addToSet operator with the $each modifier to add multiple elements to the tags array: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operation only adds "camera" and "accessories" to the tags array. "electronics" was already in the array: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33600"/>
            <a:ext cx="6838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429000"/>
            <a:ext cx="87153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5560252"/>
            <a:ext cx="6096000" cy="129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$sort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6096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/>
              <a:t>The $sort modifier orders the elements of an array during a $push operation.</a:t>
            </a:r>
          </a:p>
          <a:p>
            <a:pPr algn="just"/>
            <a:r>
              <a:rPr lang="en-US" sz="2800" dirty="0" smtClean="0"/>
              <a:t>To use the $sort modifier, it </a:t>
            </a:r>
            <a:r>
              <a:rPr lang="en-US" sz="2800" b="1" dirty="0" smtClean="0"/>
              <a:t>must</a:t>
            </a:r>
            <a:r>
              <a:rPr lang="en-US" sz="2800" dirty="0" smtClean="0"/>
              <a:t> appear with the $each modifier. </a:t>
            </a:r>
          </a:p>
          <a:p>
            <a:pPr algn="just"/>
            <a:r>
              <a:rPr lang="en-US" sz="2800" dirty="0" smtClean="0"/>
              <a:t>An empty array [] can pass to the $each modifier such that only the $sort modifier has an effect.</a:t>
            </a:r>
          </a:p>
          <a:p>
            <a:pPr algn="just"/>
            <a:r>
              <a:rPr lang="en-US" sz="2800" dirty="0" smtClean="0"/>
              <a:t>The $sort modifier can sort array elements that are not documents. </a:t>
            </a:r>
          </a:p>
          <a:p>
            <a:pPr algn="just"/>
            <a:r>
              <a:rPr lang="en-US" sz="2800" dirty="0" smtClean="0"/>
              <a:t>If the array elements are documents, the modifier can sort by either the whole document or by a specific field in the documents. </a:t>
            </a:r>
          </a:p>
          <a:p>
            <a:pPr algn="just"/>
            <a:r>
              <a:rPr lang="en-US" sz="2800" dirty="0" smtClean="0"/>
              <a:t>Trying to use the $sort modifier without the $each modifier results in an error.</a:t>
            </a:r>
          </a:p>
          <a:p>
            <a:pPr algn="just"/>
            <a:r>
              <a:rPr lang="en-US" sz="2800" dirty="0" smtClean="0"/>
              <a:t> The $sort no longer requires the $slice modifier.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sz="2400" dirty="0" smtClean="0"/>
              <a:t>For &lt;sort specification&gt;:</a:t>
            </a:r>
          </a:p>
          <a:p>
            <a:pPr algn="just"/>
            <a:r>
              <a:rPr lang="en-US" sz="2400" dirty="0" smtClean="0"/>
              <a:t>To sort array elements that are not documents, or if the array elements are documents, to sort by the whole documents, specify 1 for ascending or -1 for descending.</a:t>
            </a:r>
          </a:p>
          <a:p>
            <a:pPr algn="just"/>
            <a:r>
              <a:rPr lang="en-US" sz="2400" dirty="0" smtClean="0"/>
              <a:t>If the array elements are documents, to sort by a field in the documents, specify a sort document with the field and the direction, i.e. { field: 1 } or { field: -1 }. Do </a:t>
            </a:r>
            <a:r>
              <a:rPr lang="en-US" sz="2400" b="1" dirty="0" smtClean="0"/>
              <a:t>not</a:t>
            </a:r>
            <a:r>
              <a:rPr lang="en-US" sz="2400" dirty="0" smtClean="0"/>
              <a:t> reference the containing array field in the sort specification.                             (e.g. { "</a:t>
            </a:r>
            <a:r>
              <a:rPr lang="en-US" sz="2400" dirty="0" err="1" smtClean="0"/>
              <a:t>arrayField.field</a:t>
            </a:r>
            <a:r>
              <a:rPr lang="en-US" sz="2400" dirty="0" smtClean="0"/>
              <a:t>": 1 } is incorrect).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457200"/>
            <a:ext cx="421105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839200" cy="68580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400" b="1" dirty="0" smtClean="0"/>
              <a:t>Sort Array of Documents by a Field in the Documents</a:t>
            </a:r>
          </a:p>
          <a:p>
            <a:r>
              <a:rPr lang="en-US" sz="2000" dirty="0" smtClean="0"/>
              <a:t>1. Create the students collection:                     3. Output: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algn="just"/>
            <a:r>
              <a:rPr lang="en-US" sz="2000" dirty="0" smtClean="0"/>
              <a:t>2. Query: Append additional documents to the quizzes array and then sorts all the elements of the array by the ascending score field.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The sort document refers directly to the field in the documents and does not reference the containing array field quizzes; i.e. { score: 1 } and </a:t>
            </a:r>
            <a:r>
              <a:rPr lang="en-US" sz="2000" b="1" dirty="0" smtClean="0"/>
              <a:t>not</a:t>
            </a:r>
            <a:r>
              <a:rPr lang="en-US" sz="2000" dirty="0" smtClean="0"/>
              <a:t> { "</a:t>
            </a:r>
            <a:r>
              <a:rPr lang="en-US" sz="2000" dirty="0" err="1" smtClean="0"/>
              <a:t>quizzes.score</a:t>
            </a:r>
            <a:r>
              <a:rPr lang="en-US" sz="2000" dirty="0" smtClean="0"/>
              <a:t>": 1}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412" y="685800"/>
            <a:ext cx="293815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352800"/>
            <a:ext cx="6324600" cy="2262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685800"/>
            <a:ext cx="2505259" cy="20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algn="ctr">
              <a:buNone/>
            </a:pPr>
            <a:r>
              <a:rPr lang="en-US" sz="2400" b="1" dirty="0" smtClean="0"/>
              <a:t>Sort Array Elements That Are Not Documents</a:t>
            </a:r>
          </a:p>
          <a:p>
            <a:pPr algn="just"/>
            <a:r>
              <a:rPr lang="en-US" sz="2400" dirty="0" smtClean="0"/>
              <a:t>Add the following document to the students collection: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Query:  Add two more elements to the tests array and sorts the elements.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updated document has the elements of the tests array in ascending order: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458200" cy="35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362200"/>
            <a:ext cx="73526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799" y="4953000"/>
            <a:ext cx="6942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algn="ctr">
              <a:buNone/>
            </a:pPr>
            <a:r>
              <a:rPr lang="en-US" sz="2400" b="1" dirty="0" smtClean="0"/>
              <a:t>Update Array Using Sort Only</a:t>
            </a:r>
          </a:p>
          <a:p>
            <a:pPr algn="just"/>
            <a:r>
              <a:rPr lang="en-US" sz="2400" dirty="0" smtClean="0"/>
              <a:t>Add the following document to the students collection: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To update the tests field to sort its elements in descending order, specify the { $sort: -1 } and specify an empty array [] for the $each modifier. For example: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example sorts the tests field values in descending order:</a:t>
            </a:r>
          </a:p>
          <a:p>
            <a:pPr algn="just"/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43000"/>
            <a:ext cx="7981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743200"/>
            <a:ext cx="6027388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648200"/>
            <a:ext cx="51339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Use $sort with Other $push Modifiers</a:t>
            </a:r>
          </a:p>
          <a:p>
            <a:r>
              <a:rPr lang="en-US" sz="2000" dirty="0" smtClean="0"/>
              <a:t>Add the following document to the students collection: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066800"/>
            <a:ext cx="3276600" cy="2651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886200"/>
            <a:ext cx="5728854" cy="282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 $push operation uses:</a:t>
            </a:r>
          </a:p>
          <a:p>
            <a:pPr algn="just"/>
            <a:r>
              <a:rPr lang="en-US" sz="2400" dirty="0" smtClean="0"/>
              <a:t>the $each modifier to add multiple documents to the quizzes array,</a:t>
            </a:r>
          </a:p>
          <a:p>
            <a:pPr algn="just"/>
            <a:r>
              <a:rPr lang="en-US" sz="2400" dirty="0" smtClean="0"/>
              <a:t>the $sort modifier to sort all the elements of the modified quizzes array by the score field in descending order, and</a:t>
            </a:r>
          </a:p>
          <a:p>
            <a:pPr algn="just"/>
            <a:r>
              <a:rPr lang="en-US" sz="2400" dirty="0" smtClean="0"/>
              <a:t>the $slice modifier to keep only the </a:t>
            </a:r>
            <a:r>
              <a:rPr lang="en-US" sz="2400" b="1" dirty="0" smtClean="0"/>
              <a:t>first</a:t>
            </a:r>
            <a:r>
              <a:rPr lang="en-US" sz="2400" dirty="0" smtClean="0"/>
              <a:t> three sorted elements of the quizzes array.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After the operation only the three highest scoring quizzes are in the array: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810000"/>
            <a:ext cx="3276600" cy="2074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6019800"/>
            <a:ext cx="891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The order of the modifiers in the query does not change the order that the modifiers are applied. 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00800"/>
          </a:xfrm>
        </p:spPr>
        <p:txBody>
          <a:bodyPr/>
          <a:lstStyle/>
          <a:p>
            <a:pPr algn="just"/>
            <a:r>
              <a:rPr lang="en-US" dirty="0" smtClean="0"/>
              <a:t>This query would return the document having tags “blue" and ”red", in the specified order.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To find an array that contains both the elements “blue" and ”red", without regard to order or other elements in the array, use the $all operator: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71600"/>
            <a:ext cx="7572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724400"/>
            <a:ext cx="840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$slice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019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 smtClean="0"/>
              <a:t>The $slice modifier limits the number of array elements during a $push operation.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To use the $slice modifier, it </a:t>
            </a:r>
            <a:r>
              <a:rPr lang="en-US" sz="2400" b="1" dirty="0" smtClean="0"/>
              <a:t>must</a:t>
            </a:r>
            <a:r>
              <a:rPr lang="en-US" sz="2400" dirty="0" smtClean="0"/>
              <a:t> appear with the $each modifier. You can pass an empty array [] to the $each modifier such that only the $slice modifier has an effect.</a:t>
            </a:r>
          </a:p>
          <a:p>
            <a:pPr algn="just"/>
            <a:r>
              <a:rPr lang="en-US" sz="2400" dirty="0" smtClean="0"/>
              <a:t>Syntax: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 &lt;num&gt; can be:</a:t>
            </a:r>
            <a:endParaRPr lang="en-US" sz="2400" b="1" dirty="0" smtClean="0"/>
          </a:p>
          <a:p>
            <a:pPr algn="just" fontAlgn="t">
              <a:buFont typeface="Wingdings" pitchFamily="2" charset="2"/>
              <a:buChar char="Ø"/>
            </a:pPr>
            <a:r>
              <a:rPr lang="en-US" sz="2400" b="1" dirty="0" smtClean="0"/>
              <a:t>Zero:</a:t>
            </a:r>
            <a:r>
              <a:rPr lang="en-US" sz="2400" dirty="0" smtClean="0"/>
              <a:t> To update the array &lt;field&gt; to an empty array.</a:t>
            </a:r>
          </a:p>
          <a:p>
            <a:pPr algn="just" fontAlgn="t">
              <a:buFont typeface="Wingdings" pitchFamily="2" charset="2"/>
              <a:buChar char="Ø"/>
            </a:pPr>
            <a:r>
              <a:rPr lang="en-US" sz="2400" b="1" dirty="0" smtClean="0"/>
              <a:t>Negative:</a:t>
            </a:r>
            <a:r>
              <a:rPr lang="en-US" sz="2400" dirty="0" smtClean="0"/>
              <a:t> To update the array &lt;field&gt; to contain only the last &lt;num&gt; elements.</a:t>
            </a:r>
          </a:p>
          <a:p>
            <a:pPr algn="just" fontAlgn="t">
              <a:buFont typeface="Wingdings" pitchFamily="2" charset="2"/>
              <a:buChar char="Ø"/>
            </a:pPr>
            <a:r>
              <a:rPr lang="en-US" sz="2400" b="1" dirty="0" smtClean="0"/>
              <a:t>Positive:</a:t>
            </a:r>
            <a:r>
              <a:rPr lang="en-US" sz="2400" dirty="0" smtClean="0"/>
              <a:t> To update the array &lt;field&gt; contain only the first &lt;num&gt; elements.</a:t>
            </a:r>
          </a:p>
          <a:p>
            <a:pPr algn="just"/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743200"/>
            <a:ext cx="3581400" cy="179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/>
              <a:t> </a:t>
            </a:r>
            <a:r>
              <a:rPr lang="en-US" sz="2800" b="1" dirty="0" smtClean="0"/>
              <a:t>Slice from the end of the array</a:t>
            </a:r>
          </a:p>
          <a:p>
            <a:pPr algn="just">
              <a:buNone/>
            </a:pPr>
            <a:r>
              <a:rPr lang="en-US" sz="2400" dirty="0" smtClean="0"/>
              <a:t>A collection students contains the following document:</a:t>
            </a:r>
          </a:p>
          <a:p>
            <a:pPr algn="just">
              <a:buNone/>
            </a:pPr>
            <a:endParaRPr lang="en-US" sz="2400" b="1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Adds new elements to the scores array, and then uses the $slice modifier to trim the array to the last five elements:</a:t>
            </a:r>
          </a:p>
          <a:p>
            <a:pPr algn="just">
              <a:buFont typeface="Wingdings" pitchFamily="2" charset="2"/>
              <a:buChar char="Ø"/>
            </a:pPr>
            <a:endParaRPr lang="en-US" sz="2400" b="1" dirty="0" smtClean="0"/>
          </a:p>
          <a:p>
            <a:pPr algn="just">
              <a:buFont typeface="Wingdings" pitchFamily="2" charset="2"/>
              <a:buChar char="Ø"/>
            </a:pPr>
            <a:endParaRPr lang="en-US" sz="2400" b="1" dirty="0" smtClean="0"/>
          </a:p>
          <a:p>
            <a:pPr algn="just">
              <a:buFont typeface="Wingdings" pitchFamily="2" charset="2"/>
              <a:buChar char="Ø"/>
            </a:pPr>
            <a:endParaRPr lang="en-US" sz="2400" b="1" dirty="0" smtClean="0"/>
          </a:p>
          <a:p>
            <a:pPr algn="just">
              <a:buFont typeface="Wingdings" pitchFamily="2" charset="2"/>
              <a:buChar char="Ø"/>
            </a:pPr>
            <a:endParaRPr lang="en-US" sz="2400" b="1" dirty="0" smtClean="0"/>
          </a:p>
          <a:p>
            <a:pPr algn="just">
              <a:buFont typeface="Wingdings" pitchFamily="2" charset="2"/>
              <a:buChar char="Ø"/>
            </a:pPr>
            <a:endParaRPr lang="en-US" sz="2400" b="1" dirty="0" smtClean="0"/>
          </a:p>
          <a:p>
            <a:pPr algn="just">
              <a:buFont typeface="Wingdings" pitchFamily="2" charset="2"/>
              <a:buChar char="Ø"/>
            </a:pPr>
            <a:endParaRPr lang="en-US" sz="2400" b="1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The result of the operation is slice the elements of the updated scores array to the last five elements: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143000"/>
            <a:ext cx="44291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362200"/>
            <a:ext cx="2890837" cy="261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943600"/>
            <a:ext cx="58197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algn="ctr">
              <a:buNone/>
            </a:pPr>
            <a:r>
              <a:rPr lang="en-US" sz="2800" b="1" dirty="0" smtClean="0"/>
              <a:t>Slice from the Front of the Array</a:t>
            </a:r>
          </a:p>
          <a:p>
            <a:pPr>
              <a:buNone/>
            </a:pPr>
            <a:r>
              <a:rPr lang="en-US" sz="2400" dirty="0" smtClean="0"/>
              <a:t>A collection students contains the following document:</a:t>
            </a:r>
          </a:p>
          <a:p>
            <a:pPr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Adds new elements to the scores array, and then uses the $slice modifier to trim the array to the first three elements.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The result of the operation is to slice the elements of the updated scores array to the first three elements: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219200"/>
            <a:ext cx="40005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2286000"/>
            <a:ext cx="2619375" cy="263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5943600"/>
            <a:ext cx="480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algn="ctr">
              <a:buNone/>
            </a:pPr>
            <a:r>
              <a:rPr lang="en-US" sz="2800" b="1" dirty="0" smtClean="0"/>
              <a:t>Update Array Using Slice Only</a:t>
            </a:r>
          </a:p>
          <a:p>
            <a:pPr algn="just">
              <a:buNone/>
            </a:pPr>
            <a:r>
              <a:rPr lang="en-US" sz="2400" dirty="0" smtClean="0"/>
              <a:t>A collection students contains the following document:</a:t>
            </a:r>
          </a:p>
          <a:p>
            <a:pPr algn="just">
              <a:buNone/>
            </a:pPr>
            <a:endParaRPr lang="en-US" sz="2400" b="1" dirty="0" smtClean="0"/>
          </a:p>
          <a:p>
            <a:pPr algn="just">
              <a:buNone/>
            </a:pPr>
            <a:r>
              <a:rPr lang="en-US" sz="2400" dirty="0" smtClean="0"/>
              <a:t>To update the scores field with just the effects of the $slice modifier, specify the number of elements to slice (e.g. -3) for the $slice modifier and an empty array [] for the $each modifier, as in the following:</a:t>
            </a:r>
            <a:endParaRPr lang="en-US" sz="2400" b="1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143000"/>
            <a:ext cx="53530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048000"/>
            <a:ext cx="25431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343400" y="3048000"/>
            <a:ext cx="4038600" cy="1569660"/>
          </a:xfrm>
          <a:prstGeom prst="rect">
            <a:avLst/>
          </a:prstGeom>
          <a:solidFill>
            <a:srgbClr val="F9FB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001E2B"/>
                </a:solidFill>
                <a:effectLst/>
                <a:latin typeface="Times New Roman" pitchFamily="18" charset="0"/>
                <a:cs typeface="Times New Roman" pitchFamily="18" charset="0"/>
              </a:rPr>
              <a:t>The result of the operation is to slice the elements of the 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1C2D38"/>
                </a:solidFill>
                <a:effectLst/>
                <a:latin typeface="Times New Roman" pitchFamily="18" charset="0"/>
                <a:cs typeface="Times New Roman" pitchFamily="18" charset="0"/>
              </a:rPr>
              <a:t>scores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001E2B"/>
                </a:solidFill>
                <a:effectLst/>
                <a:latin typeface="Times New Roman" pitchFamily="18" charset="0"/>
                <a:cs typeface="Times New Roman" pitchFamily="18" charset="0"/>
              </a:rPr>
              <a:t> array to the last three elements: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4800600"/>
            <a:ext cx="48482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/>
          <a:lstStyle/>
          <a:p>
            <a:pPr algn="ctr">
              <a:buNone/>
            </a:pPr>
            <a:r>
              <a:rPr lang="en-US" sz="2800" b="1" dirty="0" smtClean="0"/>
              <a:t>Use $slice with Other $push Modifiers</a:t>
            </a:r>
          </a:p>
          <a:p>
            <a:pPr algn="just">
              <a:buNone/>
            </a:pPr>
            <a:r>
              <a:rPr lang="en-US" sz="2400" dirty="0" smtClean="0"/>
              <a:t>Add the following document to the students collection: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Perform the following $push operation uses:</a:t>
            </a:r>
          </a:p>
          <a:p>
            <a:pPr algn="just"/>
            <a:r>
              <a:rPr lang="en-US" sz="2400" dirty="0" smtClean="0"/>
              <a:t>the $each modifier to add multiple documents to the quizzes array,</a:t>
            </a:r>
          </a:p>
          <a:p>
            <a:pPr algn="just"/>
            <a:r>
              <a:rPr lang="en-US" sz="2400" dirty="0" smtClean="0"/>
              <a:t>the $sort modifier to sort all the elements of the modified quizzes array by the score field in descending order, and</a:t>
            </a:r>
          </a:p>
          <a:p>
            <a:pPr algn="just"/>
            <a:r>
              <a:rPr lang="en-US" sz="2400" dirty="0" smtClean="0"/>
              <a:t>the $slice modifier to keep only the </a:t>
            </a:r>
            <a:r>
              <a:rPr lang="en-US" sz="2400" b="1" dirty="0" smtClean="0"/>
              <a:t>first</a:t>
            </a:r>
            <a:r>
              <a:rPr lang="en-US" sz="2400" dirty="0" smtClean="0"/>
              <a:t> three sorted elements of the quizzes array.</a:t>
            </a:r>
          </a:p>
          <a:p>
            <a:pPr algn="just">
              <a:buNone/>
            </a:pPr>
            <a:endParaRPr lang="en-US" sz="2400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066800"/>
            <a:ext cx="3305175" cy="27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7056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sz="2400" dirty="0" smtClean="0"/>
              <a:t>After the operation only the three highest scoring quizzes are in the array: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order of the modifiers is immaterial to the order in which the modifiers are processed.</a:t>
            </a:r>
            <a:endParaRPr lang="en-US" sz="2400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8600"/>
            <a:ext cx="7267575" cy="278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733800"/>
            <a:ext cx="35147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$position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019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The $position modifier specifies the location in the array at which the $push operator inserts elements.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Without the $position modifier, the $push operator inserts elements to the end of the array.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To use the $position modifier, it </a:t>
            </a:r>
            <a:r>
              <a:rPr lang="en-US" sz="2400" b="1" dirty="0" smtClean="0"/>
              <a:t>must</a:t>
            </a:r>
            <a:r>
              <a:rPr lang="en-US" sz="2400" dirty="0" smtClean="0"/>
              <a:t> appear with the $each modifier.</a:t>
            </a:r>
          </a:p>
          <a:p>
            <a:pPr algn="just"/>
            <a:r>
              <a:rPr lang="en-US" sz="2400" dirty="0" smtClean="0"/>
              <a:t>Syntax: 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&lt;num&gt; indicates the position in the array, based on a zero-based array index (position).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810000"/>
            <a:ext cx="3771900" cy="189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 smtClean="0"/>
              <a:t>A non-negative number corresponds to the position in the array, starting from the beginning of the array.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 If the value of &lt;num&gt; is greater or equal to the length of the array, the $position modifier has no effect and $push adds elements to the end of the array.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A negative number corresponds to the position in the array, counting from (but not including) the last element of the array.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For example, -1 indicates the position just before the last element in the array.</a:t>
            </a:r>
          </a:p>
          <a:p>
            <a:pPr algn="just"/>
            <a:r>
              <a:rPr lang="en-US" sz="2200" dirty="0" smtClean="0"/>
              <a:t> </a:t>
            </a:r>
          </a:p>
          <a:p>
            <a:pPr algn="just"/>
            <a:r>
              <a:rPr lang="en-US" sz="2200" dirty="0" smtClean="0"/>
              <a:t>If you specify multiple elements in the $each array, the last added element is in the specified position from the end.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If the absolute value of &lt;num&gt; is greater than or equal to the length of the array, the $push adds elements to the beginning of the array.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096000"/>
          </a:xfrm>
        </p:spPr>
        <p:txBody>
          <a:bodyPr/>
          <a:lstStyle/>
          <a:p>
            <a:pPr algn="ctr">
              <a:buNone/>
            </a:pPr>
            <a:r>
              <a:rPr lang="en-US" sz="2400" b="1" dirty="0" smtClean="0"/>
              <a:t>Add Elements at the Start of the Array</a:t>
            </a:r>
          </a:p>
          <a:p>
            <a:pPr>
              <a:buNone/>
            </a:pPr>
            <a:r>
              <a:rPr lang="en-US" sz="2400" dirty="0" smtClean="0"/>
              <a:t>Create the students collection:</a:t>
            </a:r>
          </a:p>
          <a:p>
            <a:pPr>
              <a:buNone/>
            </a:pPr>
            <a:endParaRPr lang="en-US" sz="2400" b="1" dirty="0" smtClean="0"/>
          </a:p>
          <a:p>
            <a:pPr algn="just">
              <a:buNone/>
            </a:pPr>
            <a:r>
              <a:rPr lang="en-US" sz="2400" dirty="0" smtClean="0"/>
              <a:t>Update scores field to add the elements 50, 60 and 70 to the beginning of the array: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The operation results in the following updated document:</a:t>
            </a:r>
          </a:p>
          <a:p>
            <a:pPr algn="just">
              <a:buNone/>
            </a:pPr>
            <a:endParaRPr lang="en-US" sz="2400" b="1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0"/>
            <a:ext cx="64198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590800"/>
            <a:ext cx="3276599" cy="279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6019800"/>
            <a:ext cx="53911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553200"/>
          </a:xfrm>
        </p:spPr>
        <p:txBody>
          <a:bodyPr/>
          <a:lstStyle/>
          <a:p>
            <a:pPr algn="ctr">
              <a:buNone/>
            </a:pPr>
            <a:r>
              <a:rPr lang="en-US" sz="2400" b="1" dirty="0" smtClean="0"/>
              <a:t>Add Elements to the Middle of the Array</a:t>
            </a:r>
          </a:p>
          <a:p>
            <a:pPr algn="just">
              <a:buNone/>
            </a:pPr>
            <a:r>
              <a:rPr lang="en-US" sz="2400" dirty="0" smtClean="0"/>
              <a:t>Add a document to the </a:t>
            </a:r>
            <a:r>
              <a:rPr lang="en-US" sz="2400" i="1" dirty="0" smtClean="0"/>
              <a:t>students</a:t>
            </a:r>
            <a:r>
              <a:rPr lang="en-US" sz="2400" dirty="0" smtClean="0"/>
              <a:t> collection:</a:t>
            </a:r>
          </a:p>
          <a:p>
            <a:pPr algn="just"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Update scores field to add the elements 20 and 30 at the array index (position) of 2: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The operation results in the following updated document: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81629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438400"/>
            <a:ext cx="2895600" cy="2802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6096000"/>
            <a:ext cx="64484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"/>
            <a:ext cx="823891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" y="3352800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Query 1:                  </a:t>
            </a:r>
            <a:r>
              <a:rPr lang="en-US" sz="2000" dirty="0" err="1" smtClean="0"/>
              <a:t>db.CourseRepository.find</a:t>
            </a:r>
            <a:r>
              <a:rPr lang="en-US" sz="2000" dirty="0" smtClean="0"/>
              <a:t>( { tags: [“red", “blue"] } 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57200" y="3886200"/>
            <a:ext cx="800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Query 2:                 </a:t>
            </a:r>
            <a:r>
              <a:rPr lang="en-US" sz="2000" dirty="0" err="1" smtClean="0"/>
              <a:t>db.CourseRepository.find</a:t>
            </a:r>
            <a:r>
              <a:rPr lang="en-US" sz="2000" dirty="0" smtClean="0"/>
              <a:t>( { tags: { $all: [“red", “blue"] } } )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57200" y="4419600"/>
            <a:ext cx="6934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Query 3:                  </a:t>
            </a:r>
            <a:r>
              <a:rPr lang="en-US" sz="2000" dirty="0" err="1" smtClean="0"/>
              <a:t>db.CourseRepository.find</a:t>
            </a:r>
            <a:r>
              <a:rPr lang="en-US" sz="2000" dirty="0" smtClean="0"/>
              <a:t>( { tags: [“red"] } 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57200" y="4953000"/>
            <a:ext cx="76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Query 4:                  </a:t>
            </a:r>
            <a:r>
              <a:rPr lang="en-US" sz="2000" dirty="0" err="1" smtClean="0"/>
              <a:t>db.CourseRepository.find</a:t>
            </a:r>
            <a:r>
              <a:rPr lang="en-US" sz="2000" dirty="0" smtClean="0"/>
              <a:t>( { tags: {$all: [“red"] }} )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457200" y="601980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Query 6:                 </a:t>
            </a:r>
            <a:r>
              <a:rPr lang="en-US" sz="2000" dirty="0" err="1" smtClean="0"/>
              <a:t>db.CourseRepository.find</a:t>
            </a:r>
            <a:r>
              <a:rPr lang="en-US" sz="2000" dirty="0" smtClean="0"/>
              <a:t>( { tags: { $all: [“red", “white"] } } )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57200" y="5486400"/>
            <a:ext cx="792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Query 5:                  </a:t>
            </a:r>
            <a:r>
              <a:rPr lang="en-US" sz="2000" dirty="0" err="1" smtClean="0"/>
              <a:t>db.CourseRepository.find</a:t>
            </a:r>
            <a:r>
              <a:rPr lang="en-US" sz="2000" dirty="0" smtClean="0"/>
              <a:t>( { tags: [“red", “white"] } 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839200" cy="6705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Use a Negative Array Index (Position) to Add Elements to the Array</a:t>
            </a:r>
          </a:p>
          <a:p>
            <a:pPr algn="just"/>
            <a:r>
              <a:rPr lang="en-US" sz="2400" dirty="0" smtClean="0"/>
              <a:t>$position can accept a negative array index (position) value to indicate the position starting from the end, counting from (but not including) the last element of the array. For example, -1 indicates the position just before the last element in the array.</a:t>
            </a:r>
          </a:p>
          <a:p>
            <a:pPr algn="just"/>
            <a:r>
              <a:rPr lang="en-US" sz="2400" dirty="0" smtClean="0"/>
              <a:t>Example: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Query: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With a negative array index (position), if you specify multiple elements in the $each array, the last added element is in the specified position from the end.</a:t>
            </a:r>
          </a:p>
          <a:p>
            <a:pPr>
              <a:buNone/>
            </a:pPr>
            <a:r>
              <a:rPr lang="en-US" sz="2000" dirty="0" smtClean="0"/>
              <a:t>Output:</a:t>
            </a:r>
            <a:endParaRPr lang="en-US" sz="2000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981200"/>
            <a:ext cx="5562600" cy="69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819400"/>
            <a:ext cx="2405063" cy="23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267200" y="2895600"/>
            <a:ext cx="4724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This operation specifies -2 for the $position to add 90 at the position two places before the last element, and then 80 at the position two places before the last element.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6019800"/>
            <a:ext cx="67246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Use $push Operator with Multiple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915400" cy="5943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just"/>
            <a:r>
              <a:rPr lang="en-US" sz="2400" dirty="0" smtClean="0"/>
              <a:t>the </a:t>
            </a:r>
            <a:r>
              <a:rPr lang="en-US" sz="2400" i="1" dirty="0" smtClean="0"/>
              <a:t>$each</a:t>
            </a:r>
            <a:r>
              <a:rPr lang="en-US" sz="2400" dirty="0" smtClean="0"/>
              <a:t> modifier to add multiple documents to the quizzes array,</a:t>
            </a:r>
          </a:p>
          <a:p>
            <a:pPr algn="just"/>
            <a:r>
              <a:rPr lang="en-US" sz="2400" dirty="0" smtClean="0"/>
              <a:t>the </a:t>
            </a:r>
            <a:r>
              <a:rPr lang="en-US" sz="2400" i="1" dirty="0" smtClean="0"/>
              <a:t>$sort</a:t>
            </a:r>
            <a:r>
              <a:rPr lang="en-US" sz="2400" dirty="0" smtClean="0"/>
              <a:t> modifier to sort all the elements of the modified quizzes array by the score field in descending order,</a:t>
            </a:r>
          </a:p>
          <a:p>
            <a:pPr algn="just"/>
            <a:r>
              <a:rPr lang="en-US" sz="2400" dirty="0" smtClean="0"/>
              <a:t>the </a:t>
            </a:r>
            <a:r>
              <a:rPr lang="en-US" sz="2400" i="1" dirty="0" smtClean="0"/>
              <a:t>$slice</a:t>
            </a:r>
            <a:r>
              <a:rPr lang="en-US" sz="2400" dirty="0" smtClean="0"/>
              <a:t> modifier to keep only the </a:t>
            </a:r>
            <a:r>
              <a:rPr lang="en-US" sz="2400" b="1" dirty="0" smtClean="0"/>
              <a:t>first</a:t>
            </a:r>
            <a:r>
              <a:rPr lang="en-US" sz="2400" dirty="0" smtClean="0"/>
              <a:t> three sorted elements of the quizzes array.</a:t>
            </a:r>
          </a:p>
          <a:p>
            <a:pPr algn="just">
              <a:buNone/>
            </a:pPr>
            <a:r>
              <a:rPr lang="en-US" sz="2800" dirty="0" smtClean="0"/>
              <a:t>                         Output: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9600"/>
            <a:ext cx="3124200" cy="239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9" y="685800"/>
            <a:ext cx="559886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4648200"/>
            <a:ext cx="2952750" cy="187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553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When used with modifiers, the $push operator has the form:</a:t>
            </a:r>
          </a:p>
          <a:p>
            <a:pPr algn="just">
              <a:buNone/>
            </a:pPr>
            <a:r>
              <a:rPr lang="en-US" dirty="0" smtClean="0"/>
              <a:t>    { $push: { &lt;field1&gt;: { &lt;modifier1&gt;: &lt;value1&gt;, ... }, ... } }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 processing of the $push operation with modifiers occur in the following order, regardless of the order in which the modifiers appear:</a:t>
            </a:r>
          </a:p>
          <a:p>
            <a:pPr algn="just"/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Update array to add elements in the correct position.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Apply sort, if specified.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Slice the array, if specified.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Store the array.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76200"/>
            <a:ext cx="579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Query 2:           </a:t>
            </a:r>
          </a:p>
          <a:p>
            <a:r>
              <a:rPr lang="en-US" dirty="0" err="1" smtClean="0"/>
              <a:t>db.CourseRepository.find</a:t>
            </a:r>
            <a:endParaRPr lang="en-US" dirty="0" smtClean="0"/>
          </a:p>
          <a:p>
            <a:r>
              <a:rPr lang="en-US" dirty="0" smtClean="0"/>
              <a:t>( { tags: { $all: [“red", “blue"] } } 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76200"/>
            <a:ext cx="3810000" cy="281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0"/>
            <a:ext cx="3352800" cy="354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" y="1981200"/>
            <a:ext cx="487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Query 4:    </a:t>
            </a:r>
          </a:p>
          <a:p>
            <a:r>
              <a:rPr lang="en-US" dirty="0" err="1" smtClean="0"/>
              <a:t>db.CourseRepository.find</a:t>
            </a:r>
            <a:endParaRPr lang="en-US" dirty="0" smtClean="0"/>
          </a:p>
          <a:p>
            <a:r>
              <a:rPr lang="en-US" dirty="0" smtClean="0"/>
              <a:t>( { tags: {$all: [“red"] }} 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648200"/>
            <a:ext cx="40862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800600" y="3505200"/>
            <a:ext cx="510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Query 6:               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db.CourseRepository.find</a:t>
            </a:r>
            <a:endParaRPr lang="en-US" dirty="0" smtClean="0"/>
          </a:p>
          <a:p>
            <a:r>
              <a:rPr lang="en-US" dirty="0" smtClean="0"/>
              <a:t>( { tags: { $all: [“red", “white"] } } )                                                               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8305800" y="37338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971800" y="22098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971800" y="2286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0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Query an Array for an Element:</a:t>
            </a:r>
          </a:p>
          <a:p>
            <a:pPr algn="just"/>
            <a:r>
              <a:rPr lang="en-US" sz="2400" dirty="0" smtClean="0"/>
              <a:t>To query if the array field contains at least </a:t>
            </a:r>
            <a:r>
              <a:rPr lang="en-US" sz="2400" i="1" dirty="0" smtClean="0"/>
              <a:t>one</a:t>
            </a:r>
            <a:r>
              <a:rPr lang="en-US" sz="2400" dirty="0" smtClean="0"/>
              <a:t> element with the specified value, use the filter { &lt;field&gt;: &lt;value&gt; } .</a:t>
            </a:r>
          </a:p>
          <a:p>
            <a:pPr algn="just">
              <a:buNone/>
            </a:pPr>
            <a:r>
              <a:rPr lang="en-US" sz="2400" dirty="0" smtClean="0"/>
              <a:t>         Example: </a:t>
            </a:r>
            <a:r>
              <a:rPr lang="en-US" sz="2400" dirty="0" err="1" smtClean="0"/>
              <a:t>db.CourseRepository.find</a:t>
            </a:r>
            <a:r>
              <a:rPr lang="en-US" sz="2400" dirty="0" smtClean="0"/>
              <a:t>( { tags: "red" } )</a:t>
            </a:r>
          </a:p>
          <a:p>
            <a:pPr algn="just"/>
            <a:r>
              <a:rPr lang="en-US" sz="2400" dirty="0" smtClean="0"/>
              <a:t>To specify conditions on the elements in the array field, use query operators in the query filter document:</a:t>
            </a:r>
          </a:p>
          <a:p>
            <a:pPr algn="just">
              <a:buNone/>
            </a:pPr>
            <a:r>
              <a:rPr lang="en-US" sz="2400" dirty="0" smtClean="0"/>
              <a:t>          Syntax: { &lt;array field&gt;: { &lt;operator1&gt;: &lt;value1&gt;, ... } }</a:t>
            </a:r>
          </a:p>
          <a:p>
            <a:pPr algn="just">
              <a:buNone/>
            </a:pPr>
            <a:r>
              <a:rPr lang="en-US" sz="2400" dirty="0" smtClean="0"/>
              <a:t>       Example: </a:t>
            </a:r>
            <a:r>
              <a:rPr lang="en-US" sz="2400" dirty="0" err="1" smtClean="0"/>
              <a:t>db.CourseRepository.find</a:t>
            </a:r>
            <a:r>
              <a:rPr lang="en-US" sz="2400" dirty="0" smtClean="0"/>
              <a:t>( { </a:t>
            </a:r>
            <a:r>
              <a:rPr lang="en-US" sz="2400" dirty="0" err="1" smtClean="0"/>
              <a:t>dim_cm</a:t>
            </a:r>
            <a:r>
              <a:rPr lang="en-US" sz="2400" dirty="0" smtClean="0"/>
              <a:t>: { $gt: 25 } } )</a:t>
            </a:r>
          </a:p>
          <a:p>
            <a:pPr algn="just"/>
            <a:r>
              <a:rPr lang="en-US" sz="2400" dirty="0" smtClean="0"/>
              <a:t>This operation queries for all documents where the array </a:t>
            </a:r>
            <a:r>
              <a:rPr lang="en-US" sz="2400" dirty="0" err="1" smtClean="0"/>
              <a:t>dim_cm</a:t>
            </a:r>
            <a:r>
              <a:rPr lang="en-US" sz="2400" dirty="0" smtClean="0"/>
              <a:t> contains at least one element whose value is greater than 25.</a:t>
            </a:r>
          </a:p>
          <a:p>
            <a:pPr algn="just"/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0"/>
            <a:ext cx="797792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8991600" cy="617220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400" dirty="0" smtClean="0"/>
              <a:t>When specifying </a:t>
            </a:r>
            <a:r>
              <a:rPr lang="en-US" sz="2400" b="1" dirty="0" smtClean="0"/>
              <a:t>compound conditions </a:t>
            </a:r>
            <a:r>
              <a:rPr lang="en-US" sz="2400" dirty="0" smtClean="0"/>
              <a:t>on array elements, the query can be specified such that either a </a:t>
            </a:r>
            <a:r>
              <a:rPr lang="en-US" sz="2400" b="1" dirty="0" smtClean="0"/>
              <a:t>single array element meets these condition or any combination of array elements </a:t>
            </a:r>
            <a:r>
              <a:rPr lang="en-US" sz="2400" dirty="0" smtClean="0"/>
              <a:t>meets the conditions.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q"/>
            </a:pPr>
            <a:r>
              <a:rPr lang="en-US" sz="2400" b="1" dirty="0" smtClean="0"/>
              <a:t>Query an Array with Compound Filter Conditions on the Array Elements: </a:t>
            </a:r>
            <a:r>
              <a:rPr lang="en-US" sz="2400" dirty="0" err="1" smtClean="0"/>
              <a:t>db.CourseRepository.find</a:t>
            </a:r>
            <a:r>
              <a:rPr lang="en-US" sz="2400" dirty="0" smtClean="0"/>
              <a:t>( { </a:t>
            </a:r>
            <a:r>
              <a:rPr lang="en-US" sz="2400" dirty="0" err="1" smtClean="0"/>
              <a:t>dim_cm</a:t>
            </a:r>
            <a:r>
              <a:rPr lang="en-US" sz="2400" dirty="0" smtClean="0"/>
              <a:t>: { $</a:t>
            </a:r>
            <a:r>
              <a:rPr lang="en-US" sz="2400" dirty="0" err="1" smtClean="0"/>
              <a:t>gt</a:t>
            </a:r>
            <a:r>
              <a:rPr lang="en-US" sz="2400" dirty="0" smtClean="0"/>
              <a:t>: 15, $</a:t>
            </a:r>
            <a:r>
              <a:rPr lang="en-US" sz="2400" dirty="0" err="1" smtClean="0"/>
              <a:t>lt</a:t>
            </a:r>
            <a:r>
              <a:rPr lang="en-US" sz="2400" dirty="0" smtClean="0"/>
              <a:t>: 20 } } )</a:t>
            </a:r>
          </a:p>
          <a:p>
            <a:pPr algn="just"/>
            <a:r>
              <a:rPr lang="en-US" sz="2400" dirty="0" smtClean="0"/>
              <a:t>This example queries for documents where the </a:t>
            </a:r>
            <a:r>
              <a:rPr lang="en-US" sz="2400" i="1" dirty="0" err="1" smtClean="0"/>
              <a:t>dim_cm</a:t>
            </a:r>
            <a:r>
              <a:rPr lang="en-US" sz="2400" dirty="0" smtClean="0"/>
              <a:t> array contains elements that in some combination satisfy the query conditions; e.g., one element can satisfy the greater than 15 condition and another element can satisfy the less than 20 condition, or a single element can satisfy both.</a:t>
            </a:r>
          </a:p>
          <a:p>
            <a:pPr>
              <a:buNone/>
            </a:pPr>
            <a:r>
              <a:rPr lang="en-US" sz="3000" dirty="0" smtClean="0"/>
              <a:t>    </a:t>
            </a:r>
          </a:p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200" b="1" dirty="0" smtClean="0"/>
              <a:t>Specify Multiple Conditions for Array Elements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023912"/>
            <a:ext cx="6400800" cy="18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err="1" smtClean="0"/>
              <a:t>db.CourseRepository.find</a:t>
            </a:r>
            <a:r>
              <a:rPr lang="en-US" sz="2800" dirty="0" smtClean="0"/>
              <a:t>( { </a:t>
            </a:r>
            <a:r>
              <a:rPr lang="en-US" sz="2800" dirty="0" err="1" smtClean="0"/>
              <a:t>dim_cm</a:t>
            </a:r>
            <a:r>
              <a:rPr lang="en-US" sz="2800" dirty="0" smtClean="0"/>
              <a:t>: { $</a:t>
            </a:r>
            <a:r>
              <a:rPr lang="en-US" sz="2800" dirty="0" err="1" smtClean="0"/>
              <a:t>gt</a:t>
            </a:r>
            <a:r>
              <a:rPr lang="en-US" sz="2800" dirty="0" smtClean="0"/>
              <a:t>: 15, $</a:t>
            </a:r>
            <a:r>
              <a:rPr lang="en-US" sz="2800" dirty="0" err="1" smtClean="0"/>
              <a:t>lt</a:t>
            </a:r>
            <a:r>
              <a:rPr lang="en-US" sz="2800" dirty="0" smtClean="0"/>
              <a:t>: 20 } } )</a:t>
            </a:r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8600"/>
            <a:ext cx="718013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131174"/>
            <a:ext cx="4419600" cy="3317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880</Words>
  <Application>Microsoft Office PowerPoint</Application>
  <PresentationFormat>On-screen Show (4:3)</PresentationFormat>
  <Paragraphs>502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Array in MongoDB</vt:lpstr>
      <vt:lpstr>Array in MongoDB</vt:lpstr>
      <vt:lpstr>Querying on Array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Array Update Operators</vt:lpstr>
      <vt:lpstr>Array operator: $pop </vt:lpstr>
      <vt:lpstr>Examples</vt:lpstr>
      <vt:lpstr>Array operator: $pull</vt:lpstr>
      <vt:lpstr>Array operator: $pull Examples</vt:lpstr>
      <vt:lpstr>Slide 17</vt:lpstr>
      <vt:lpstr>Slide 18</vt:lpstr>
      <vt:lpstr>Slide 19</vt:lpstr>
      <vt:lpstr>Slide 20</vt:lpstr>
      <vt:lpstr>Array operator: $pullall</vt:lpstr>
      <vt:lpstr>Array Update Operator: $push</vt:lpstr>
      <vt:lpstr>$push operator: Append a Value to an Array </vt:lpstr>
      <vt:lpstr> $push operator: Append a Value to Arrays in Multiple Documents </vt:lpstr>
      <vt:lpstr>$push operator: Append Multiple Values to an Array </vt:lpstr>
      <vt:lpstr>Array operator: $addToSet</vt:lpstr>
      <vt:lpstr>Slide 27</vt:lpstr>
      <vt:lpstr>$addToSet: Value to Add is An Array</vt:lpstr>
      <vt:lpstr>$addToSet: Value to Add is a Document</vt:lpstr>
      <vt:lpstr>Modifiers</vt:lpstr>
      <vt:lpstr>$each modifier</vt:lpstr>
      <vt:lpstr>Slide 32</vt:lpstr>
      <vt:lpstr>$sort modifier</vt:lpstr>
      <vt:lpstr>Slide 34</vt:lpstr>
      <vt:lpstr>Slide 35</vt:lpstr>
      <vt:lpstr>Slide 36</vt:lpstr>
      <vt:lpstr>Slide 37</vt:lpstr>
      <vt:lpstr>Slide 38</vt:lpstr>
      <vt:lpstr>Slide 39</vt:lpstr>
      <vt:lpstr>$slice modifier</vt:lpstr>
      <vt:lpstr>Slide 41</vt:lpstr>
      <vt:lpstr>Slide 42</vt:lpstr>
      <vt:lpstr>Slide 43</vt:lpstr>
      <vt:lpstr>Slide 44</vt:lpstr>
      <vt:lpstr>Slide 45</vt:lpstr>
      <vt:lpstr>$position modifier</vt:lpstr>
      <vt:lpstr>Slide 47</vt:lpstr>
      <vt:lpstr>Examples</vt:lpstr>
      <vt:lpstr>Slide 49</vt:lpstr>
      <vt:lpstr>Slide 50</vt:lpstr>
      <vt:lpstr>Use $push Operator with Multiple Modifiers</vt:lpstr>
      <vt:lpstr>Slide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Nested/Embedded Documents</dc:title>
  <dc:creator>mandeep kaur</dc:creator>
  <cp:lastModifiedBy>mandeep kaur</cp:lastModifiedBy>
  <cp:revision>452</cp:revision>
  <dcterms:created xsi:type="dcterms:W3CDTF">2024-01-31T03:37:40Z</dcterms:created>
  <dcterms:modified xsi:type="dcterms:W3CDTF">2024-02-29T09:09:33Z</dcterms:modified>
</cp:coreProperties>
</file>