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8" r:id="rId5"/>
    <p:sldId id="269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DE093-EE71-48D0-90F3-2DE75220196A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ACE4F-D343-4FBD-BF5A-7B8E51AAD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CE76-E88E-44ED-850A-3C5C83501828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1C2F-6549-4F76-B16B-DA67B4774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0"/>
            <a:ext cx="8991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$slice of Embedded Array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 $slice projection of an array in an nested document no longer returns the other fields in the nested document when the projection is part of an inclusion projection.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For example, consider a collection inventory with documents that contain a size field:</a:t>
            </a:r>
          </a:p>
          <a:p>
            <a:pPr algn="just"/>
            <a:r>
              <a:rPr lang="en-US" sz="2400" dirty="0" smtClean="0"/>
              <a:t>{ item: </a:t>
            </a:r>
            <a:r>
              <a:rPr lang="en-US" sz="2400" b="1" dirty="0" smtClean="0"/>
              <a:t>"socks"</a:t>
            </a:r>
            <a:r>
              <a:rPr lang="en-US" sz="2400" dirty="0" smtClean="0"/>
              <a:t>, qty: 100, details: { colors: [ </a:t>
            </a:r>
            <a:r>
              <a:rPr lang="en-US" sz="2400" b="1" dirty="0" smtClean="0"/>
              <a:t>"blue"</a:t>
            </a:r>
            <a:r>
              <a:rPr lang="en-US" sz="2400" dirty="0" smtClean="0"/>
              <a:t>, </a:t>
            </a:r>
            <a:r>
              <a:rPr lang="en-US" sz="2400" b="1" dirty="0" smtClean="0"/>
              <a:t>"red"</a:t>
            </a:r>
            <a:r>
              <a:rPr lang="en-US" sz="2400" dirty="0" smtClean="0"/>
              <a:t> ], sizes: [ </a:t>
            </a:r>
            <a:r>
              <a:rPr lang="en-US" sz="2400" b="1" dirty="0" smtClean="0"/>
              <a:t>"S"</a:t>
            </a:r>
            <a:r>
              <a:rPr lang="en-US" sz="2400" dirty="0" smtClean="0"/>
              <a:t>, </a:t>
            </a:r>
            <a:r>
              <a:rPr lang="en-US" sz="2400" b="1" dirty="0" smtClean="0"/>
              <a:t>"M"</a:t>
            </a:r>
            <a:r>
              <a:rPr lang="en-US" sz="2400" dirty="0" smtClean="0"/>
              <a:t>, </a:t>
            </a:r>
            <a:r>
              <a:rPr lang="en-US" sz="2400" b="1" dirty="0" smtClean="0"/>
              <a:t>"L"</a:t>
            </a:r>
            <a:r>
              <a:rPr lang="en-US" sz="2400" dirty="0" smtClean="0"/>
              <a:t>] } }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following operation projects the _id field (by default), the qty field, and the details field with just the specified slice of the colors array:</a:t>
            </a:r>
          </a:p>
          <a:p>
            <a:pPr algn="ctr"/>
            <a:r>
              <a:rPr lang="en-US" sz="2400" dirty="0" err="1" smtClean="0"/>
              <a:t>db.inventory.find</a:t>
            </a:r>
            <a:r>
              <a:rPr lang="en-US" sz="2400" dirty="0" smtClean="0"/>
              <a:t>( { }, { qty: 1, </a:t>
            </a:r>
            <a:r>
              <a:rPr lang="en-US" sz="2400" b="1" dirty="0" smtClean="0"/>
              <a:t>"</a:t>
            </a:r>
            <a:r>
              <a:rPr lang="en-US" sz="2400" b="1" dirty="0" err="1" smtClean="0"/>
              <a:t>details.colors</a:t>
            </a:r>
            <a:r>
              <a:rPr lang="en-US" sz="2400" b="1" dirty="0" smtClean="0"/>
              <a:t>"</a:t>
            </a:r>
            <a:r>
              <a:rPr lang="en-US" sz="2400" dirty="0" smtClean="0"/>
              <a:t>: { $slice: 1 } } )</a:t>
            </a:r>
          </a:p>
          <a:p>
            <a:pPr algn="ctr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That is, the operation returns the following document:</a:t>
            </a:r>
          </a:p>
          <a:p>
            <a:pPr algn="just"/>
            <a:r>
              <a:rPr lang="en-US" sz="2400" dirty="0" smtClean="0"/>
              <a:t>{ </a:t>
            </a:r>
            <a:r>
              <a:rPr lang="en-US" sz="2400" b="1" dirty="0" smtClean="0"/>
              <a:t>"_id"</a:t>
            </a:r>
            <a:r>
              <a:rPr lang="en-US" sz="2400" dirty="0" smtClean="0"/>
              <a:t> : </a:t>
            </a:r>
            <a:r>
              <a:rPr lang="en-US" sz="2400" dirty="0" err="1" smtClean="0"/>
              <a:t>ObjectId</a:t>
            </a:r>
            <a:r>
              <a:rPr lang="en-US" sz="2400" dirty="0" smtClean="0"/>
              <a:t>(</a:t>
            </a:r>
            <a:r>
              <a:rPr lang="en-US" sz="2400" b="1" dirty="0" smtClean="0"/>
              <a:t>"5ee92a6ec644acb6d13eedb1"</a:t>
            </a:r>
            <a:r>
              <a:rPr lang="en-US" sz="2400" dirty="0" smtClean="0"/>
              <a:t>), </a:t>
            </a:r>
            <a:r>
              <a:rPr lang="en-US" sz="2400" b="1" dirty="0" smtClean="0"/>
              <a:t>"qty"</a:t>
            </a:r>
            <a:r>
              <a:rPr lang="en-US" sz="2400" dirty="0" smtClean="0"/>
              <a:t> : 100, </a:t>
            </a:r>
            <a:r>
              <a:rPr lang="en-US" sz="2400" b="1" dirty="0" smtClean="0"/>
              <a:t>"details"</a:t>
            </a:r>
            <a:r>
              <a:rPr lang="en-US" sz="2400" dirty="0" smtClean="0"/>
              <a:t> : { </a:t>
            </a:r>
            <a:r>
              <a:rPr lang="en-US" sz="2400" b="1" dirty="0" smtClean="0"/>
              <a:t>"colors"</a:t>
            </a:r>
            <a:r>
              <a:rPr lang="en-US" sz="2400" dirty="0" smtClean="0"/>
              <a:t> : [ </a:t>
            </a:r>
            <a:r>
              <a:rPr lang="en-US" sz="2400" b="1" dirty="0" smtClean="0"/>
              <a:t>"blue"</a:t>
            </a:r>
            <a:r>
              <a:rPr lang="en-US" sz="2400" dirty="0" smtClean="0"/>
              <a:t> ] }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1" y="0"/>
            <a:ext cx="8839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00B050"/>
                </a:solidFill>
              </a:rPr>
              <a:t>db.posts.insertMany</a:t>
            </a:r>
            <a:r>
              <a:rPr lang="en-US" sz="2000" dirty="0" smtClean="0">
                <a:solidFill>
                  <a:srgbClr val="00B050"/>
                </a:solidFill>
              </a:rPr>
              <a:t>([ { _id: 1, title: </a:t>
            </a:r>
            <a:r>
              <a:rPr lang="en-US" sz="2000" b="1" dirty="0" smtClean="0">
                <a:solidFill>
                  <a:srgbClr val="00B050"/>
                </a:solidFill>
              </a:rPr>
              <a:t>"Bagels are not croissants."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 comments: [ { comment: </a:t>
            </a:r>
            <a:r>
              <a:rPr lang="en-US" sz="2000" b="1" dirty="0" smtClean="0">
                <a:solidFill>
                  <a:srgbClr val="00B050"/>
                </a:solidFill>
              </a:rPr>
              <a:t>"0. true"</a:t>
            </a:r>
            <a:r>
              <a:rPr lang="en-US" sz="2000" dirty="0" smtClean="0">
                <a:solidFill>
                  <a:srgbClr val="00B050"/>
                </a:solidFill>
              </a:rPr>
              <a:t> }, { comment: </a:t>
            </a:r>
            <a:r>
              <a:rPr lang="en-US" sz="2000" b="1" dirty="0" smtClean="0">
                <a:solidFill>
                  <a:srgbClr val="00B050"/>
                </a:solidFill>
              </a:rPr>
              <a:t>"1. croissants aren't bagels."</a:t>
            </a:r>
            <a:r>
              <a:rPr lang="en-US" sz="2000" dirty="0" smtClean="0">
                <a:solidFill>
                  <a:srgbClr val="00B050"/>
                </a:solidFill>
              </a:rPr>
              <a:t>} ] }, 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{ _id: 2, title: </a:t>
            </a:r>
            <a:r>
              <a:rPr lang="en-US" sz="2000" b="1" dirty="0" smtClean="0">
                <a:solidFill>
                  <a:srgbClr val="00B050"/>
                </a:solidFill>
              </a:rPr>
              <a:t>"Coffee please."</a:t>
            </a:r>
            <a:r>
              <a:rPr lang="en-US" sz="2000" dirty="0" smtClean="0">
                <a:solidFill>
                  <a:srgbClr val="00B050"/>
                </a:solidFill>
              </a:rPr>
              <a:t>,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comments: [ { comment: </a:t>
            </a:r>
            <a:r>
              <a:rPr lang="en-US" sz="2000" b="1" dirty="0" smtClean="0">
                <a:solidFill>
                  <a:srgbClr val="00B050"/>
                </a:solidFill>
              </a:rPr>
              <a:t>"0. </a:t>
            </a:r>
            <a:r>
              <a:rPr lang="en-US" sz="2000" b="1" dirty="0" err="1" smtClean="0">
                <a:solidFill>
                  <a:srgbClr val="00B050"/>
                </a:solidFill>
              </a:rPr>
              <a:t>fooey</a:t>
            </a:r>
            <a:r>
              <a:rPr lang="en-US" sz="2000" b="1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B050"/>
                </a:solidFill>
              </a:rPr>
              <a:t> }, { comment: </a:t>
            </a:r>
            <a:r>
              <a:rPr lang="en-US" sz="2000" b="1" dirty="0" smtClean="0">
                <a:solidFill>
                  <a:srgbClr val="00B050"/>
                </a:solidFill>
              </a:rPr>
              <a:t>"1. tea please"</a:t>
            </a:r>
            <a:r>
              <a:rPr lang="en-US" sz="2000" dirty="0" smtClean="0">
                <a:solidFill>
                  <a:srgbClr val="00B050"/>
                </a:solidFill>
              </a:rPr>
              <a:t> }, { comment: </a:t>
            </a:r>
            <a:r>
              <a:rPr lang="en-US" sz="2000" b="1" dirty="0" smtClean="0">
                <a:solidFill>
                  <a:srgbClr val="00B050"/>
                </a:solidFill>
              </a:rPr>
              <a:t>"2. iced coffee"</a:t>
            </a:r>
            <a:r>
              <a:rPr lang="en-US" sz="2000" dirty="0" smtClean="0">
                <a:solidFill>
                  <a:srgbClr val="00B050"/>
                </a:solidFill>
              </a:rPr>
              <a:t> }, { comment: </a:t>
            </a:r>
            <a:r>
              <a:rPr lang="en-US" sz="2000" b="1" dirty="0" smtClean="0">
                <a:solidFill>
                  <a:srgbClr val="00B050"/>
                </a:solidFill>
              </a:rPr>
              <a:t>"3. cappuccino"</a:t>
            </a:r>
            <a:r>
              <a:rPr lang="en-US" sz="2000" dirty="0" smtClean="0">
                <a:solidFill>
                  <a:srgbClr val="00B050"/>
                </a:solidFill>
              </a:rPr>
              <a:t> }, { comment: </a:t>
            </a:r>
            <a:r>
              <a:rPr lang="en-US" sz="2000" b="1" dirty="0" smtClean="0">
                <a:solidFill>
                  <a:srgbClr val="00B050"/>
                </a:solidFill>
              </a:rPr>
              <a:t>"4. whatever"</a:t>
            </a:r>
            <a:r>
              <a:rPr lang="en-US" sz="2000" dirty="0" smtClean="0">
                <a:solidFill>
                  <a:srgbClr val="00B050"/>
                </a:solidFill>
              </a:rPr>
              <a:t> } ] }])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Query1: Return an Array with Its First 3 Elements</a:t>
            </a:r>
          </a:p>
          <a:p>
            <a:pPr algn="just"/>
            <a:r>
              <a:rPr lang="en-US" sz="2000" dirty="0" err="1" smtClean="0"/>
              <a:t>db.posts.find</a:t>
            </a:r>
            <a:r>
              <a:rPr lang="en-US" sz="2000" dirty="0" smtClean="0"/>
              <a:t>( {}, { comments: { $slice: 3 } } )</a:t>
            </a:r>
          </a:p>
          <a:p>
            <a:pPr algn="just"/>
            <a:r>
              <a:rPr lang="en-US" sz="2000" b="1" dirty="0" smtClean="0"/>
              <a:t>Result: </a:t>
            </a:r>
          </a:p>
          <a:p>
            <a:pPr algn="just"/>
            <a:r>
              <a:rPr lang="en-US" sz="2000" dirty="0" smtClean="0"/>
              <a:t>{ </a:t>
            </a:r>
            <a:r>
              <a:rPr lang="en-US" sz="2000" b="1" dirty="0" smtClean="0"/>
              <a:t>"_id"</a:t>
            </a:r>
            <a:r>
              <a:rPr lang="en-US" sz="2000" dirty="0" smtClean="0"/>
              <a:t> : 1, </a:t>
            </a:r>
            <a:r>
              <a:rPr lang="en-US" sz="2000" b="1" dirty="0" smtClean="0"/>
              <a:t>"title"</a:t>
            </a:r>
            <a:r>
              <a:rPr lang="en-US" sz="2000" dirty="0" smtClean="0"/>
              <a:t> : </a:t>
            </a:r>
            <a:r>
              <a:rPr lang="en-US" sz="2000" b="1" dirty="0" smtClean="0"/>
              <a:t>"Bagels are not croissants."</a:t>
            </a:r>
            <a:r>
              <a:rPr lang="en-US" sz="2000" dirty="0" smtClean="0"/>
              <a:t>, </a:t>
            </a:r>
            <a:r>
              <a:rPr lang="en-US" sz="2000" b="1" dirty="0" smtClean="0"/>
              <a:t>"comments"</a:t>
            </a:r>
            <a:r>
              <a:rPr lang="en-US" sz="2000" dirty="0" smtClean="0"/>
              <a:t> : [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"0. true"</a:t>
            </a:r>
            <a:r>
              <a:rPr lang="en-US" sz="2000" dirty="0" smtClean="0"/>
              <a:t> },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"1. croissants aren't bagels."</a:t>
            </a:r>
            <a:r>
              <a:rPr lang="en-US" sz="2000" dirty="0" smtClean="0"/>
              <a:t> } ]}</a:t>
            </a:r>
          </a:p>
          <a:p>
            <a:pPr algn="just"/>
            <a:r>
              <a:rPr lang="en-US" sz="2000" dirty="0" smtClean="0"/>
              <a:t>{ </a:t>
            </a:r>
            <a:r>
              <a:rPr lang="en-US" sz="2000" b="1" dirty="0" smtClean="0"/>
              <a:t>"_id"</a:t>
            </a:r>
            <a:r>
              <a:rPr lang="en-US" sz="2000" dirty="0" smtClean="0"/>
              <a:t> : 2, </a:t>
            </a:r>
            <a:r>
              <a:rPr lang="en-US" sz="2000" b="1" dirty="0" smtClean="0"/>
              <a:t>"title"</a:t>
            </a:r>
            <a:r>
              <a:rPr lang="en-US" sz="2000" dirty="0" smtClean="0"/>
              <a:t> : </a:t>
            </a:r>
            <a:r>
              <a:rPr lang="en-US" sz="2000" b="1" dirty="0" smtClean="0"/>
              <a:t>"Coffee please."</a:t>
            </a:r>
            <a:r>
              <a:rPr lang="en-US" sz="2000" dirty="0" smtClean="0"/>
              <a:t>, </a:t>
            </a:r>
            <a:r>
              <a:rPr lang="en-US" sz="2000" b="1" dirty="0" smtClean="0"/>
              <a:t>"comments"</a:t>
            </a:r>
            <a:r>
              <a:rPr lang="en-US" sz="2000" dirty="0" smtClean="0"/>
              <a:t> : [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"0. </a:t>
            </a:r>
            <a:r>
              <a:rPr lang="en-US" sz="2000" b="1" dirty="0" err="1" smtClean="0"/>
              <a:t>fooey</a:t>
            </a:r>
            <a:r>
              <a:rPr lang="en-US" sz="2000" b="1" dirty="0" smtClean="0"/>
              <a:t>"</a:t>
            </a:r>
            <a:r>
              <a:rPr lang="en-US" sz="2000" dirty="0" smtClean="0"/>
              <a:t> },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"1. tea please"</a:t>
            </a:r>
            <a:r>
              <a:rPr lang="en-US" sz="2000" dirty="0" smtClean="0"/>
              <a:t> },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"2. iced coffee"</a:t>
            </a:r>
            <a:r>
              <a:rPr lang="en-US" sz="2000" dirty="0" smtClean="0"/>
              <a:t> } ]}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Query2: Return an Array with Its Last 3 Elements</a:t>
            </a:r>
          </a:p>
          <a:p>
            <a:pPr algn="just"/>
            <a:r>
              <a:rPr lang="en-US" sz="2000" dirty="0" err="1" smtClean="0"/>
              <a:t>db.posts.find</a:t>
            </a:r>
            <a:r>
              <a:rPr lang="en-US" sz="2000" dirty="0" smtClean="0"/>
              <a:t>( {}, { comments: { $slice: -3 } } )</a:t>
            </a:r>
          </a:p>
          <a:p>
            <a:pPr algn="just"/>
            <a:r>
              <a:rPr lang="en-US" sz="2000" dirty="0" smtClean="0"/>
              <a:t>Result:</a:t>
            </a:r>
          </a:p>
          <a:p>
            <a:pPr algn="just"/>
            <a:r>
              <a:rPr lang="en-US" sz="2000" dirty="0" smtClean="0"/>
              <a:t>{ </a:t>
            </a:r>
            <a:r>
              <a:rPr lang="en-US" sz="2000" b="1" dirty="0" smtClean="0"/>
              <a:t>"_id"</a:t>
            </a:r>
            <a:r>
              <a:rPr lang="en-US" sz="2000" dirty="0" smtClean="0"/>
              <a:t> : 1, </a:t>
            </a:r>
            <a:r>
              <a:rPr lang="en-US" sz="2000" b="1" dirty="0" smtClean="0"/>
              <a:t>"title"</a:t>
            </a:r>
            <a:r>
              <a:rPr lang="en-US" sz="2000" dirty="0" smtClean="0"/>
              <a:t> : </a:t>
            </a:r>
            <a:r>
              <a:rPr lang="en-US" sz="2000" b="1" dirty="0" smtClean="0"/>
              <a:t>"Bagels are not croissants."</a:t>
            </a:r>
            <a:r>
              <a:rPr lang="en-US" sz="2000" dirty="0" smtClean="0"/>
              <a:t>, </a:t>
            </a:r>
            <a:r>
              <a:rPr lang="en-US" sz="2000" b="1" dirty="0" smtClean="0"/>
              <a:t>"comments"</a:t>
            </a:r>
            <a:r>
              <a:rPr lang="en-US" sz="2000" dirty="0" smtClean="0"/>
              <a:t> : [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"0. true"</a:t>
            </a:r>
            <a:r>
              <a:rPr lang="en-US" sz="2000" dirty="0" smtClean="0"/>
              <a:t> },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"1. croissants aren't bagels."</a:t>
            </a:r>
            <a:r>
              <a:rPr lang="en-US" sz="2000" dirty="0" smtClean="0"/>
              <a:t> } ]}</a:t>
            </a:r>
          </a:p>
          <a:p>
            <a:pPr algn="just"/>
            <a:r>
              <a:rPr lang="en-US" sz="2000" dirty="0" smtClean="0"/>
              <a:t>{ </a:t>
            </a:r>
            <a:r>
              <a:rPr lang="en-US" sz="2000" b="1" dirty="0" smtClean="0"/>
              <a:t>"_id"</a:t>
            </a:r>
            <a:r>
              <a:rPr lang="en-US" sz="2000" dirty="0" smtClean="0"/>
              <a:t> : 2, </a:t>
            </a:r>
            <a:r>
              <a:rPr lang="en-US" sz="2000" b="1" dirty="0" smtClean="0"/>
              <a:t>"title"</a:t>
            </a:r>
            <a:r>
              <a:rPr lang="en-US" sz="2000" dirty="0" smtClean="0"/>
              <a:t> : </a:t>
            </a:r>
            <a:r>
              <a:rPr lang="en-US" sz="2000" b="1" dirty="0" smtClean="0"/>
              <a:t>"Coffee please."</a:t>
            </a:r>
            <a:r>
              <a:rPr lang="en-US" sz="2000" dirty="0" smtClean="0"/>
              <a:t>, </a:t>
            </a:r>
            <a:r>
              <a:rPr lang="en-US" sz="2000" b="1" dirty="0" smtClean="0"/>
              <a:t>"comments"</a:t>
            </a:r>
            <a:r>
              <a:rPr lang="en-US" sz="2000" dirty="0" smtClean="0"/>
              <a:t> : [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"2. iced coffee"</a:t>
            </a:r>
            <a:r>
              <a:rPr lang="en-US" sz="2000" dirty="0" smtClean="0"/>
              <a:t> },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"3. cappuccino"</a:t>
            </a:r>
            <a:r>
              <a:rPr lang="en-US" sz="2000" dirty="0" smtClean="0"/>
              <a:t> }, { </a:t>
            </a:r>
            <a:r>
              <a:rPr lang="en-US" sz="2000" b="1" dirty="0" smtClean="0"/>
              <a:t>"comment"</a:t>
            </a:r>
            <a:r>
              <a:rPr lang="en-US" sz="2000" dirty="0" smtClean="0"/>
              <a:t> : </a:t>
            </a:r>
            <a:r>
              <a:rPr lang="en-US" sz="2000" b="1" dirty="0" smtClean="0"/>
              <a:t>"4. whatever"</a:t>
            </a:r>
            <a:r>
              <a:rPr lang="en-US" sz="2000" dirty="0" smtClean="0"/>
              <a:t> } ]}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"/>
            <a:ext cx="9144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Query3: Return an Array with 3 Elements After Skipping the First Element</a:t>
            </a:r>
          </a:p>
          <a:p>
            <a:pPr algn="just"/>
            <a:r>
              <a:rPr lang="en-US" sz="2000" dirty="0" err="1" smtClean="0"/>
              <a:t>db.posts.find</a:t>
            </a:r>
            <a:r>
              <a:rPr lang="en-US" sz="2000" dirty="0" smtClean="0"/>
              <a:t>( {}, { comments: { $slice: [ 1, 3 ] } } )</a:t>
            </a:r>
          </a:p>
          <a:p>
            <a:pPr algn="just"/>
            <a:endParaRPr lang="en-US" sz="20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 Skip the first element such that the second element is the starting point.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 Then, return three elements from the starting point.</a:t>
            </a:r>
          </a:p>
          <a:p>
            <a:pPr algn="just"/>
            <a:r>
              <a:rPr lang="en-US" sz="2000" dirty="0" smtClean="0"/>
              <a:t>If the array has less than three elements after the skip, all remaining elements are returned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Output:</a:t>
            </a:r>
          </a:p>
          <a:p>
            <a:pPr algn="just" fontAlgn="t"/>
            <a:r>
              <a:rPr lang="en-US" sz="2000" b="1" dirty="0" smtClean="0"/>
              <a:t>{ "_id" : 1, "title" : "Bagels are not croissants.", "comments" : [ { "comment" : "1. croissants aren't bagels." } ]}</a:t>
            </a:r>
          </a:p>
          <a:p>
            <a:pPr algn="just"/>
            <a:r>
              <a:rPr lang="en-US" sz="2000" b="1" dirty="0" smtClean="0"/>
              <a:t>{ "_id" : 2, "title" : "Coffee please.", "comments" : [ { "comment" : "1. tea please" }, { "comment" : "2. iced coffee" }, { "comment" : "3. cappuccino" } ]}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172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err="1" smtClean="0"/>
              <a:t>MongoDB</a:t>
            </a:r>
            <a:r>
              <a:rPr lang="en-US" sz="2400" dirty="0" smtClean="0"/>
              <a:t> provides a special feature that is known as </a:t>
            </a:r>
            <a:r>
              <a:rPr lang="en-US" sz="2400" b="1" dirty="0" smtClean="0"/>
              <a:t>Projection</a:t>
            </a:r>
            <a:r>
              <a:rPr lang="en-US" sz="2400" dirty="0" smtClean="0"/>
              <a:t>. It allows you to select only the necessary data rather than selecting whole data from the document. For example, a document contains </a:t>
            </a:r>
            <a:r>
              <a:rPr lang="en-US" sz="2400" dirty="0" smtClean="0"/>
              <a:t>5 </a:t>
            </a:r>
            <a:r>
              <a:rPr lang="en-US" sz="2400" dirty="0" smtClean="0"/>
              <a:t>fields, i.e</a:t>
            </a:r>
            <a:r>
              <a:rPr lang="en-US" sz="2400" dirty="0" smtClean="0"/>
              <a:t>.,</a:t>
            </a:r>
          </a:p>
          <a:p>
            <a:pPr algn="just">
              <a:buNone/>
            </a:pPr>
            <a:r>
              <a:rPr lang="en-US" sz="2400" dirty="0" smtClean="0"/>
              <a:t>    { </a:t>
            </a:r>
            <a:r>
              <a:rPr lang="en-US" sz="2400" dirty="0" smtClean="0"/>
              <a:t>name: "Roma", age: 30, branch: EEE, department: "HR", salary: 20000 </a:t>
            </a:r>
            <a:r>
              <a:rPr lang="en-US" sz="2400" dirty="0" smtClean="0"/>
              <a:t>}</a:t>
            </a:r>
          </a:p>
          <a:p>
            <a:pPr algn="just" fontAlgn="base"/>
            <a:r>
              <a:rPr lang="en-US" sz="2400" dirty="0" smtClean="0"/>
              <a:t>But we only want to display the </a:t>
            </a:r>
            <a:r>
              <a:rPr lang="en-US" sz="2400" i="1" dirty="0" smtClean="0"/>
              <a:t>name</a:t>
            </a:r>
            <a:r>
              <a:rPr lang="en-US" sz="2400" dirty="0" smtClean="0"/>
              <a:t> and the </a:t>
            </a:r>
            <a:r>
              <a:rPr lang="en-US" sz="2400" i="1" dirty="0" smtClean="0"/>
              <a:t>age</a:t>
            </a:r>
            <a:r>
              <a:rPr lang="en-US" sz="2400" dirty="0" smtClean="0"/>
              <a:t> of the employee rather than displaying whole details. Now, here we use projection to display the name and age of the employee.</a:t>
            </a:r>
          </a:p>
          <a:p>
            <a:pPr algn="just" fontAlgn="base"/>
            <a:r>
              <a:rPr lang="en-US" sz="2400" dirty="0" smtClean="0"/>
              <a:t>One can use projection with </a:t>
            </a:r>
            <a:r>
              <a:rPr lang="en-US" sz="2400" dirty="0" err="1" smtClean="0"/>
              <a:t>db.collection.find</a:t>
            </a:r>
            <a:r>
              <a:rPr lang="en-US" sz="2400" dirty="0" smtClean="0"/>
              <a:t>() method. In this method, the second parameter is the projection parameter, which is used to specify which fields are returned in the matching documents</a:t>
            </a:r>
            <a:r>
              <a:rPr lang="en-US" sz="2400" dirty="0" smtClean="0"/>
              <a:t>.</a:t>
            </a:r>
          </a:p>
          <a:p>
            <a:pPr algn="just" fontAlgn="base">
              <a:buNone/>
            </a:pPr>
            <a:r>
              <a:rPr lang="en-US" sz="2400" b="1" dirty="0" smtClean="0"/>
              <a:t>Syntax: </a:t>
            </a:r>
            <a:r>
              <a:rPr lang="en-US" sz="2400" dirty="0" err="1" smtClean="0"/>
              <a:t>db.collection.find</a:t>
            </a:r>
            <a:r>
              <a:rPr lang="en-US" sz="2400" dirty="0" smtClean="0"/>
              <a:t>({}, {field1: value2, field2: value2, </a:t>
            </a:r>
            <a:r>
              <a:rPr lang="en-US" sz="2400" dirty="0" smtClean="0"/>
              <a:t>..})</a:t>
            </a:r>
          </a:p>
          <a:p>
            <a:pPr algn="just" fontAlgn="base"/>
            <a:r>
              <a:rPr lang="en-US" sz="2400" dirty="0" smtClean="0"/>
              <a:t>If the value of the field is set to 1 or true, then it means the field will include in the return document.</a:t>
            </a:r>
          </a:p>
          <a:p>
            <a:pPr algn="just" fontAlgn="base"/>
            <a:r>
              <a:rPr lang="en-US" sz="2400" dirty="0" smtClean="0"/>
              <a:t>If the value of the field is set to 0 or false, then it means the field will not include in the return document</a:t>
            </a:r>
            <a:r>
              <a:rPr lang="en-US" sz="2400" dirty="0" smtClean="0"/>
              <a:t>.</a:t>
            </a:r>
          </a:p>
          <a:p>
            <a:pPr algn="just" fontAlgn="base"/>
            <a:r>
              <a:rPr lang="en-US" sz="2400" dirty="0" smtClean="0"/>
              <a:t>There is no need to set _id field to 1 to return _id field, the find() method always return _id unless you set a _id field to 0</a:t>
            </a:r>
            <a:r>
              <a:rPr lang="en-US" sz="2400" dirty="0" smtClean="0"/>
              <a:t>.</a:t>
            </a:r>
            <a:endParaRPr lang="en-US" sz="28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$ (projection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positional $ operator limits the contents of an &lt;array&gt; to return the first element that matches the query condition on the array.</a:t>
            </a:r>
          </a:p>
          <a:p>
            <a:pPr algn="just"/>
            <a:r>
              <a:rPr lang="en-US" sz="2000" dirty="0"/>
              <a:t>Use $ in the projection document of the find() method or the </a:t>
            </a:r>
            <a:r>
              <a:rPr lang="en-US" sz="2000" dirty="0" err="1"/>
              <a:t>findOne</a:t>
            </a:r>
            <a:r>
              <a:rPr lang="en-US" sz="2000" dirty="0"/>
              <a:t>() method when you only need one particular array element in selected documents.</a:t>
            </a:r>
          </a:p>
          <a:p>
            <a:pPr algn="just"/>
            <a:r>
              <a:rPr lang="en-US" sz="2000" dirty="0"/>
              <a:t>Both the $ operator and the $elemMatch operator project the </a:t>
            </a:r>
            <a:r>
              <a:rPr lang="en-US" sz="2000" b="1" dirty="0"/>
              <a:t>first</a:t>
            </a:r>
            <a:r>
              <a:rPr lang="en-US" sz="2000" dirty="0"/>
              <a:t> matching element from an array based on a condition.</a:t>
            </a:r>
          </a:p>
          <a:p>
            <a:pPr algn="just"/>
            <a:r>
              <a:rPr lang="en-US" sz="2000" dirty="0"/>
              <a:t>The $ operator projects the first matching array element from each document in a collection based on some condition from the query statement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Syntax: To return the first array element that matches the specified query condition on the array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You can use the $ operator to limit an &lt;array&gt; field, which does not appear in the query document.</a:t>
            </a:r>
          </a:p>
          <a:p>
            <a:pPr algn="just"/>
            <a:endParaRPr lang="en-US" sz="200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962400"/>
            <a:ext cx="6571943" cy="130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075396"/>
            <a:ext cx="7508461" cy="78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Project Array Values</a:t>
            </a: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61912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the following query, the projection { "grades.$": 1 } returns only the first element greater than or equal to 85 for the grades field.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238" y="3124200"/>
            <a:ext cx="6105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191000"/>
            <a:ext cx="35814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54102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Although the array field grades may contain multiple elements that are greater than or equal to 85, the $ projection operator returns only the first matching element from the array.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Project Array Documents</a:t>
            </a:r>
          </a:p>
          <a:p>
            <a:pPr algn="just"/>
            <a:r>
              <a:rPr lang="en-US" sz="2000" dirty="0" smtClean="0"/>
              <a:t>A students collection contains the following documents where the grades field is an array of documents; each document contain the three field names grade, mean, and std: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990600"/>
            <a:ext cx="81153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" y="31242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In the following query, the projection { "grades.$": 1 } returns only the first element with the mean greater than 70 for the grades field:</a:t>
            </a:r>
            <a:endParaRPr lang="en-US" sz="2000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962400"/>
            <a:ext cx="37242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638800"/>
            <a:ext cx="8105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51054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/>
              <a:t>$elemMatch (projection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$elemMatch operator limits the contents of an </a:t>
            </a:r>
            <a:r>
              <a:rPr lang="en-US" sz="2400" dirty="0" smtClean="0"/>
              <a:t>&lt;array&gt;</a:t>
            </a:r>
            <a:r>
              <a:rPr lang="en-US" sz="2400" dirty="0"/>
              <a:t> field from the query results to contain only the </a:t>
            </a:r>
            <a:r>
              <a:rPr lang="en-US" sz="2400" b="1" dirty="0"/>
              <a:t>first</a:t>
            </a:r>
            <a:r>
              <a:rPr lang="en-US" sz="2400" dirty="0"/>
              <a:t> element matching the $elemMatch condition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Returned </a:t>
            </a:r>
            <a:r>
              <a:rPr lang="en-US" sz="2400" b="1" dirty="0" smtClean="0"/>
              <a:t>Element:</a:t>
            </a:r>
            <a:endParaRPr lang="en-US" sz="2400" b="1" dirty="0"/>
          </a:p>
          <a:p>
            <a:pPr algn="just"/>
            <a:r>
              <a:rPr lang="en-US" sz="2400" dirty="0"/>
              <a:t>Both the $ operator and the $elemMatch operator project the </a:t>
            </a:r>
            <a:r>
              <a:rPr lang="en-US" sz="2400" b="1" dirty="0"/>
              <a:t>first</a:t>
            </a:r>
            <a:r>
              <a:rPr lang="en-US" sz="2400" dirty="0"/>
              <a:t> matching element from an array based on a condition.</a:t>
            </a:r>
          </a:p>
          <a:p>
            <a:pPr algn="just"/>
            <a:r>
              <a:rPr lang="en-US" sz="2400" dirty="0"/>
              <a:t>The $ operator projects the first matching array element from each document in a collection based on some condition from the query statement.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185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3276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following find() operation queries for all documents where the value of the </a:t>
            </a:r>
            <a:r>
              <a:rPr lang="en-US" dirty="0" err="1"/>
              <a:t>zipcode</a:t>
            </a:r>
            <a:r>
              <a:rPr lang="en-US" dirty="0"/>
              <a:t> field is 63109. The $elemMatch projection returns only the </a:t>
            </a:r>
            <a:r>
              <a:rPr lang="en-US" b="1" dirty="0"/>
              <a:t>first</a:t>
            </a:r>
            <a:r>
              <a:rPr lang="en-US" dirty="0"/>
              <a:t> matching element of the students array where the school field has a value of 102:</a:t>
            </a:r>
          </a:p>
          <a:p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02" y="4191000"/>
            <a:ext cx="881639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5029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operation returns the following documents that have </a:t>
            </a:r>
            <a:r>
              <a:rPr lang="en-US" dirty="0" err="1" smtClean="0"/>
              <a:t>zipcode</a:t>
            </a:r>
            <a:r>
              <a:rPr lang="en-US" dirty="0" smtClean="0"/>
              <a:t> equal to 63109 and projects the students array using $elemMatch: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715000"/>
            <a:ext cx="86201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/>
              <a:t>$elemMatch with Multiple Fields</a:t>
            </a:r>
          </a:p>
          <a:p>
            <a:pPr algn="just"/>
            <a:r>
              <a:rPr lang="en-US" sz="2400" dirty="0" smtClean="0"/>
              <a:t>The $elemMatch projection can specify criteria on multiple fields:</a:t>
            </a:r>
          </a:p>
          <a:p>
            <a:pPr algn="just"/>
            <a:r>
              <a:rPr lang="en-US" sz="2400" dirty="0" smtClean="0"/>
              <a:t>The following find() operation queries for all documents where the value of the </a:t>
            </a:r>
            <a:r>
              <a:rPr lang="en-US" sz="2400" dirty="0" err="1" smtClean="0"/>
              <a:t>zipcode</a:t>
            </a:r>
            <a:r>
              <a:rPr lang="en-US" sz="2400" dirty="0" smtClean="0"/>
              <a:t> field is 63109. The projection includes the </a:t>
            </a:r>
            <a:r>
              <a:rPr lang="en-US" sz="2400" b="1" dirty="0" smtClean="0"/>
              <a:t>first</a:t>
            </a:r>
            <a:r>
              <a:rPr lang="en-US" sz="2400" dirty="0" smtClean="0"/>
              <a:t> matching element of the students array where the school field has a value of 102 </a:t>
            </a:r>
            <a:r>
              <a:rPr lang="en-US" sz="2400" b="1" dirty="0" smtClean="0"/>
              <a:t>and</a:t>
            </a:r>
            <a:r>
              <a:rPr lang="en-US" sz="2400" dirty="0" smtClean="0"/>
              <a:t> the age field is greater than 10: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operation returns the three documents that have </a:t>
            </a:r>
            <a:r>
              <a:rPr lang="en-US" sz="2400" dirty="0" err="1" smtClean="0"/>
              <a:t>zipcode</a:t>
            </a:r>
            <a:r>
              <a:rPr lang="en-US" sz="2400" dirty="0" smtClean="0"/>
              <a:t> equal to 63109:</a:t>
            </a:r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87344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724400"/>
            <a:ext cx="854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$slice (projection)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6096000"/>
          </a:xfrm>
        </p:spPr>
        <p:txBody>
          <a:bodyPr/>
          <a:lstStyle/>
          <a:p>
            <a:pPr algn="just"/>
            <a:r>
              <a:rPr lang="en-US" sz="2400" dirty="0" smtClean="0"/>
              <a:t>The $slice projection operator specifies the number of elements in an array to return in the query result.</a:t>
            </a:r>
          </a:p>
          <a:p>
            <a:pPr algn="just">
              <a:buNone/>
            </a:pPr>
            <a:r>
              <a:rPr lang="en-US" sz="2400" dirty="0" smtClean="0"/>
              <a:t>Syntax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4505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667000"/>
            <a:ext cx="6029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191000"/>
            <a:ext cx="899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$slice: &lt;number&gt;: </a:t>
            </a:r>
            <a:r>
              <a:rPr lang="en-US" dirty="0" smtClean="0"/>
              <a:t>Specifies the number of elements to return in the &lt;</a:t>
            </a:r>
            <a:r>
              <a:rPr lang="en-US" dirty="0" err="1" smtClean="0"/>
              <a:t>arrayField</a:t>
            </a:r>
            <a:r>
              <a:rPr lang="en-US" dirty="0" smtClean="0"/>
              <a:t>&gt;. For &lt;number&gt;: (</a:t>
            </a:r>
            <a:r>
              <a:rPr lang="en-US" dirty="0" err="1" smtClean="0"/>
              <a:t>i</a:t>
            </a:r>
            <a:r>
              <a:rPr lang="en-US" dirty="0" smtClean="0"/>
              <a:t>) Specify a positive number n to return the first n elements.</a:t>
            </a:r>
          </a:p>
          <a:p>
            <a:pPr algn="just"/>
            <a:r>
              <a:rPr lang="en-US" dirty="0" smtClean="0"/>
              <a:t>(ii) Specify a negative number n to return the last n elements.</a:t>
            </a:r>
          </a:p>
          <a:p>
            <a:pPr algn="just"/>
            <a:r>
              <a:rPr lang="en-US" dirty="0" smtClean="0"/>
              <a:t>If the &lt;number&gt; is greater than the number of array elements, the query returns all array elements.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56388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$slice: [ &lt;number to skip&gt;, &lt;number to return&gt; ]:</a:t>
            </a:r>
            <a:r>
              <a:rPr lang="en-US" dirty="0" smtClean="0"/>
              <a:t>Specifies the number of elements to return in the &lt;</a:t>
            </a:r>
            <a:r>
              <a:rPr lang="en-US" dirty="0" err="1" smtClean="0"/>
              <a:t>arrayField</a:t>
            </a:r>
            <a:r>
              <a:rPr lang="en-US" dirty="0" smtClean="0"/>
              <a:t>&gt; after skipping the specified number of elements starting from the first element. You must specify both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641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Projection</vt:lpstr>
      <vt:lpstr>Introduction</vt:lpstr>
      <vt:lpstr>$ (projection)</vt:lpstr>
      <vt:lpstr>Slide 4</vt:lpstr>
      <vt:lpstr>Slide 5</vt:lpstr>
      <vt:lpstr>$elemMatch (projection)</vt:lpstr>
      <vt:lpstr>Slide 7</vt:lpstr>
      <vt:lpstr>Slide 8</vt:lpstr>
      <vt:lpstr>$slice (projection)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</dc:title>
  <dc:creator>mandeep kaur</dc:creator>
  <cp:lastModifiedBy>mandeep kaur</cp:lastModifiedBy>
  <cp:revision>60</cp:revision>
  <dcterms:created xsi:type="dcterms:W3CDTF">2024-05-05T05:15:06Z</dcterms:created>
  <dcterms:modified xsi:type="dcterms:W3CDTF">2024-05-05T14:40:21Z</dcterms:modified>
</cp:coreProperties>
</file>