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9" r:id="rId3"/>
    <p:sldId id="263" r:id="rId4"/>
    <p:sldId id="257" r:id="rId5"/>
    <p:sldId id="258" r:id="rId6"/>
    <p:sldId id="259" r:id="rId7"/>
    <p:sldId id="260" r:id="rId8"/>
    <p:sldId id="261" r:id="rId9"/>
    <p:sldId id="262" r:id="rId10"/>
    <p:sldId id="264" r:id="rId11"/>
    <p:sldId id="265" r:id="rId12"/>
    <p:sldId id="296" r:id="rId13"/>
    <p:sldId id="282" r:id="rId14"/>
    <p:sldId id="283" r:id="rId15"/>
    <p:sldId id="292" r:id="rId16"/>
    <p:sldId id="297" r:id="rId17"/>
    <p:sldId id="298" r:id="rId18"/>
    <p:sldId id="270" r:id="rId19"/>
    <p:sldId id="285" r:id="rId20"/>
    <p:sldId id="286" r:id="rId21"/>
    <p:sldId id="288" r:id="rId22"/>
    <p:sldId id="287" r:id="rId23"/>
    <p:sldId id="289" r:id="rId24"/>
    <p:sldId id="267" r:id="rId25"/>
    <p:sldId id="268" r:id="rId26"/>
    <p:sldId id="29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28EE7-B58F-403F-A003-4AB3802B1384}" type="datetimeFigureOut">
              <a:rPr lang="en-US" smtClean="0"/>
              <a:pPr/>
              <a:t>5/1/2024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95D1F0-9AFA-460E-B113-597C616689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95D1F0-9AFA-460E-B113-597C616689E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FAAE49-CC3A-43D7-A76A-54C9C86B53CB}"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AAE49-CC3A-43D7-A76A-54C9C86B53CB}"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AAE49-CC3A-43D7-A76A-54C9C86B53CB}"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AAE49-CC3A-43D7-A76A-54C9C86B53CB}"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AAE49-CC3A-43D7-A76A-54C9C86B53CB}"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FAAE49-CC3A-43D7-A76A-54C9C86B53CB}"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AAE49-CC3A-43D7-A76A-54C9C86B53CB}"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AAE49-CC3A-43D7-A76A-54C9C86B53CB}"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AAE49-CC3A-43D7-A76A-54C9C86B53CB}"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AAE49-CC3A-43D7-A76A-54C9C86B53CB}"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AAE49-CC3A-43D7-A76A-54C9C86B53CB}"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A2E7A-6588-44EA-BA74-88965EE34C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AAE49-CC3A-43D7-A76A-54C9C86B53CB}"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A2E7A-6588-44EA-BA74-88965EE34C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b="1" dirty="0" smtClean="0"/>
              <a:t>Database Scaling:</a:t>
            </a:r>
            <a:br>
              <a:rPr lang="en-US" sz="4800" b="1" dirty="0" smtClean="0"/>
            </a:br>
            <a:r>
              <a:rPr lang="en-US" sz="4800" b="1" dirty="0" smtClean="0"/>
              <a:t>Replication and </a:t>
            </a:r>
            <a:r>
              <a:rPr lang="en-US" sz="4800" b="1" dirty="0"/>
              <a:t>S</a:t>
            </a:r>
            <a:r>
              <a:rPr lang="en-US" sz="4800" b="1" dirty="0" smtClean="0"/>
              <a:t>harding</a:t>
            </a:r>
            <a:endParaRPr 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normAutofit/>
          </a:bodyPr>
          <a:lstStyle/>
          <a:p>
            <a:r>
              <a:rPr lang="en-US" sz="3200" b="1" dirty="0" smtClean="0"/>
              <a:t>Introduction to Sharding</a:t>
            </a:r>
            <a:endParaRPr lang="en-US" sz="3200" b="1" dirty="0"/>
          </a:p>
        </p:txBody>
      </p:sp>
      <p:pic>
        <p:nvPicPr>
          <p:cNvPr id="8194" name="Picture 2"/>
          <p:cNvPicPr>
            <a:picLocks noChangeAspect="1" noChangeArrowheads="1"/>
          </p:cNvPicPr>
          <p:nvPr/>
        </p:nvPicPr>
        <p:blipFill>
          <a:blip r:embed="rId2" cstate="print"/>
          <a:srcRect/>
          <a:stretch>
            <a:fillRect/>
          </a:stretch>
        </p:blipFill>
        <p:spPr bwMode="auto">
          <a:xfrm>
            <a:off x="4096603" y="609600"/>
            <a:ext cx="5047397" cy="4329113"/>
          </a:xfrm>
          <a:prstGeom prst="rect">
            <a:avLst/>
          </a:prstGeom>
          <a:noFill/>
          <a:ln w="9525">
            <a:noFill/>
            <a:miter lim="800000"/>
            <a:headEnd/>
            <a:tailEnd/>
          </a:ln>
        </p:spPr>
      </p:pic>
      <p:sp>
        <p:nvSpPr>
          <p:cNvPr id="5" name="Rectangle 4"/>
          <p:cNvSpPr/>
          <p:nvPr/>
        </p:nvSpPr>
        <p:spPr>
          <a:xfrm>
            <a:off x="152400" y="685800"/>
            <a:ext cx="3810000" cy="6555641"/>
          </a:xfrm>
          <a:prstGeom prst="rect">
            <a:avLst/>
          </a:prstGeom>
        </p:spPr>
        <p:txBody>
          <a:bodyPr wrap="square">
            <a:spAutoFit/>
          </a:bodyPr>
          <a:lstStyle/>
          <a:p>
            <a:pPr algn="just">
              <a:buFont typeface="Arial" pitchFamily="34" charset="0"/>
              <a:buChar char="•"/>
            </a:pPr>
            <a:r>
              <a:rPr lang="en-US" sz="2000" dirty="0" smtClean="0"/>
              <a:t> Sharding is a method for distributing data across multiple machines. </a:t>
            </a:r>
          </a:p>
          <a:p>
            <a:pPr algn="just">
              <a:buFont typeface="Arial" pitchFamily="34" charset="0"/>
              <a:buChar char="•"/>
            </a:pPr>
            <a:endParaRPr lang="en-US" sz="2000" dirty="0" smtClean="0"/>
          </a:p>
          <a:p>
            <a:pPr algn="just">
              <a:buFont typeface="Arial" pitchFamily="34" charset="0"/>
              <a:buChar char="•"/>
            </a:pPr>
            <a:r>
              <a:rPr lang="en-US" sz="2000" dirty="0" smtClean="0"/>
              <a:t> Defined as “shared-nothing” partitioning schema for large databases across a number of servers.</a:t>
            </a:r>
          </a:p>
          <a:p>
            <a:pPr algn="just">
              <a:buFont typeface="Arial" pitchFamily="34" charset="0"/>
              <a:buChar char="•"/>
            </a:pPr>
            <a:endParaRPr lang="en-US" sz="2000" dirty="0" smtClean="0"/>
          </a:p>
          <a:p>
            <a:pPr algn="just">
              <a:buFont typeface="Arial" pitchFamily="34" charset="0"/>
              <a:buChar char="•"/>
            </a:pPr>
            <a:r>
              <a:rPr lang="en-US" sz="2000" dirty="0" smtClean="0"/>
              <a:t> Method of splitting and storing a single logical dataset in multiple databases.</a:t>
            </a:r>
          </a:p>
          <a:p>
            <a:pPr algn="just">
              <a:buFont typeface="Arial" pitchFamily="34" charset="0"/>
              <a:buChar char="•"/>
            </a:pPr>
            <a:endParaRPr lang="en-US" sz="2000" dirty="0" smtClean="0"/>
          </a:p>
          <a:p>
            <a:pPr algn="just">
              <a:buFont typeface="Arial" pitchFamily="34" charset="0"/>
              <a:buChar char="•"/>
            </a:pPr>
            <a:r>
              <a:rPr lang="en-US" sz="2000" dirty="0" smtClean="0"/>
              <a:t> </a:t>
            </a:r>
            <a:r>
              <a:rPr lang="en-US" sz="2000" dirty="0" err="1" smtClean="0"/>
              <a:t>MongoDB</a:t>
            </a:r>
            <a:r>
              <a:rPr lang="en-US" sz="2000" dirty="0" smtClean="0"/>
              <a:t> uses sharding to support deployments with very large data sets and high throughput operations.</a:t>
            </a:r>
          </a:p>
          <a:p>
            <a:pPr algn="just">
              <a:buFont typeface="Arial" pitchFamily="34" charset="0"/>
              <a:buChar char="•"/>
            </a:pPr>
            <a:endParaRPr lang="en-US" sz="2000" dirty="0" smtClean="0"/>
          </a:p>
          <a:p>
            <a:pPr algn="just">
              <a:buFont typeface="Arial" pitchFamily="34" charset="0"/>
              <a:buChar char="•"/>
            </a:pPr>
            <a:r>
              <a:rPr lang="en-US" sz="2000" dirty="0" smtClean="0"/>
              <a:t>Optimization technique to achieve horizontal scaling in DB.</a:t>
            </a:r>
          </a:p>
          <a:p>
            <a:pPr algn="just"/>
            <a:endParaRPr lang="en-US" sz="2000" dirty="0"/>
          </a:p>
        </p:txBody>
      </p:sp>
      <p:sp>
        <p:nvSpPr>
          <p:cNvPr id="6" name="Rectangle 5"/>
          <p:cNvSpPr/>
          <p:nvPr/>
        </p:nvSpPr>
        <p:spPr>
          <a:xfrm>
            <a:off x="4419600" y="5410200"/>
            <a:ext cx="4572000" cy="1015663"/>
          </a:xfrm>
          <a:prstGeom prst="rect">
            <a:avLst/>
          </a:prstGeom>
        </p:spPr>
        <p:txBody>
          <a:bodyPr>
            <a:spAutoFit/>
          </a:bodyPr>
          <a:lstStyle/>
          <a:p>
            <a:pPr algn="just">
              <a:buFont typeface="Arial" pitchFamily="34" charset="0"/>
              <a:buChar char="•"/>
            </a:pPr>
            <a:r>
              <a:rPr lang="en-US" sz="2000" dirty="0" smtClean="0"/>
              <a:t> Database systems with large data sets or high throughput applications can challenge the capacity of a single server.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200" b="1" dirty="0" smtClean="0"/>
              <a:t>Why Sharding?</a:t>
            </a:r>
            <a:endParaRPr lang="en-US" sz="3200" b="1" dirty="0"/>
          </a:p>
        </p:txBody>
      </p:sp>
      <p:sp>
        <p:nvSpPr>
          <p:cNvPr id="3" name="Content Placeholder 2"/>
          <p:cNvSpPr>
            <a:spLocks noGrp="1"/>
          </p:cNvSpPr>
          <p:nvPr>
            <p:ph idx="1"/>
          </p:nvPr>
        </p:nvSpPr>
        <p:spPr>
          <a:xfrm>
            <a:off x="76200" y="533400"/>
            <a:ext cx="8915400" cy="6248400"/>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00200" y="533400"/>
            <a:ext cx="6705600" cy="435158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3400" y="4876800"/>
            <a:ext cx="8044562" cy="1890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b="1" dirty="0" err="1" smtClean="0"/>
              <a:t>Sharding</a:t>
            </a:r>
            <a:r>
              <a:rPr lang="en-US" sz="3200" b="1" dirty="0" smtClean="0"/>
              <a:t> components</a:t>
            </a:r>
            <a:endParaRPr lang="en-US" sz="3200" b="1" dirty="0"/>
          </a:p>
        </p:txBody>
      </p:sp>
      <p:pic>
        <p:nvPicPr>
          <p:cNvPr id="1026" name="Picture 2" descr="https://s7280.pcdn.co/wp-content/uploads/2017/10/shard-cluster-full.png"/>
          <p:cNvPicPr>
            <a:picLocks noChangeAspect="1" noChangeArrowheads="1"/>
          </p:cNvPicPr>
          <p:nvPr/>
        </p:nvPicPr>
        <p:blipFill>
          <a:blip r:embed="rId2" cstate="print"/>
          <a:srcRect/>
          <a:stretch>
            <a:fillRect/>
          </a:stretch>
        </p:blipFill>
        <p:spPr bwMode="auto">
          <a:xfrm>
            <a:off x="4800600" y="609600"/>
            <a:ext cx="4080162" cy="2895600"/>
          </a:xfrm>
          <a:prstGeom prst="rect">
            <a:avLst/>
          </a:prstGeom>
          <a:noFill/>
        </p:spPr>
      </p:pic>
      <p:sp>
        <p:nvSpPr>
          <p:cNvPr id="5" name="Rectangle 4"/>
          <p:cNvSpPr/>
          <p:nvPr/>
        </p:nvSpPr>
        <p:spPr>
          <a:xfrm>
            <a:off x="0" y="533400"/>
            <a:ext cx="4419600" cy="6247864"/>
          </a:xfrm>
          <a:prstGeom prst="rect">
            <a:avLst/>
          </a:prstGeom>
        </p:spPr>
        <p:txBody>
          <a:bodyPr wrap="square">
            <a:spAutoFit/>
          </a:bodyPr>
          <a:lstStyle/>
          <a:p>
            <a:pPr algn="just" fontAlgn="base"/>
            <a:r>
              <a:rPr lang="en-US" sz="2000" b="1" dirty="0" smtClean="0"/>
              <a:t>Shard: </a:t>
            </a:r>
            <a:r>
              <a:rPr lang="en-US" sz="2000" dirty="0" smtClean="0"/>
              <a:t>A shard is a single </a:t>
            </a:r>
            <a:r>
              <a:rPr lang="en-US" sz="2000" dirty="0" err="1" smtClean="0"/>
              <a:t>MongoDB</a:t>
            </a:r>
            <a:r>
              <a:rPr lang="en-US" sz="2000" dirty="0" smtClean="0"/>
              <a:t> instance that holds a subset of the </a:t>
            </a:r>
            <a:r>
              <a:rPr lang="en-US" sz="2000" dirty="0" err="1" smtClean="0"/>
              <a:t>sharded</a:t>
            </a:r>
            <a:r>
              <a:rPr lang="en-US" sz="2000" dirty="0" smtClean="0"/>
              <a:t> data. Shards can be deployed as replica sets to increase availability and provide redundancy. The combination of multiple shards creates a complete data set. For example, a 2 TB data set can be broken down into four shards, each containing 500 GB of data from the original data set.</a:t>
            </a:r>
          </a:p>
          <a:p>
            <a:pPr algn="just" fontAlgn="base"/>
            <a:r>
              <a:rPr lang="en-US" sz="2000" b="1" dirty="0" err="1" smtClean="0"/>
              <a:t>Mongos</a:t>
            </a:r>
            <a:r>
              <a:rPr lang="en-US" sz="2000" b="1" dirty="0" smtClean="0"/>
              <a:t>: </a:t>
            </a:r>
            <a:r>
              <a:rPr lang="en-US" sz="2000" dirty="0" err="1" smtClean="0"/>
              <a:t>Mongos</a:t>
            </a:r>
            <a:r>
              <a:rPr lang="en-US" sz="2000" dirty="0" smtClean="0"/>
              <a:t> act as the query router providing a stable interface between the application and the </a:t>
            </a:r>
            <a:r>
              <a:rPr lang="en-US" sz="2000" dirty="0" err="1" smtClean="0"/>
              <a:t>sharded</a:t>
            </a:r>
            <a:r>
              <a:rPr lang="en-US" sz="2000" dirty="0" smtClean="0"/>
              <a:t> cluster. This </a:t>
            </a:r>
            <a:r>
              <a:rPr lang="en-US" sz="2000" dirty="0" err="1" smtClean="0"/>
              <a:t>MongoDB</a:t>
            </a:r>
            <a:r>
              <a:rPr lang="en-US" sz="2000" dirty="0" smtClean="0"/>
              <a:t> instance is responsible for routing the client requests to the correct shard.</a:t>
            </a:r>
          </a:p>
          <a:p>
            <a:pPr algn="just" fontAlgn="base"/>
            <a:r>
              <a:rPr lang="en-US" sz="2000" b="1" dirty="0" err="1" smtClean="0"/>
              <a:t>Config</a:t>
            </a:r>
            <a:r>
              <a:rPr lang="en-US" sz="2000" b="1" dirty="0" smtClean="0"/>
              <a:t> Servers: </a:t>
            </a:r>
            <a:r>
              <a:rPr lang="en-US" sz="2000" dirty="0" smtClean="0"/>
              <a:t>Configuration servers store the metadata and the configuration settings for the whole cluster.</a:t>
            </a:r>
            <a:endParaRPr lang="en-US" sz="2000" dirty="0"/>
          </a:p>
        </p:txBody>
      </p:sp>
      <p:sp>
        <p:nvSpPr>
          <p:cNvPr id="6" name="Rectangle 5"/>
          <p:cNvSpPr/>
          <p:nvPr/>
        </p:nvSpPr>
        <p:spPr>
          <a:xfrm>
            <a:off x="4572000" y="3429000"/>
            <a:ext cx="4572000" cy="2938522"/>
          </a:xfrm>
          <a:prstGeom prst="rect">
            <a:avLst/>
          </a:prstGeom>
        </p:spPr>
        <p:txBody>
          <a:bodyPr wrap="square">
            <a:spAutoFit/>
          </a:bodyPr>
          <a:lstStyle/>
          <a:p>
            <a:pPr marL="457200" indent="-457200" algn="just" fontAlgn="base">
              <a:buAutoNum type="arabicPeriod"/>
            </a:pPr>
            <a:r>
              <a:rPr lang="en-US" sz="2000" dirty="0" smtClean="0"/>
              <a:t>The application communicates with the routers (</a:t>
            </a:r>
            <a:r>
              <a:rPr lang="en-US" sz="2000" dirty="0" err="1" smtClean="0"/>
              <a:t>mongos</a:t>
            </a:r>
            <a:r>
              <a:rPr lang="en-US" sz="2000" dirty="0" smtClean="0"/>
              <a:t>) about the query to be executed.</a:t>
            </a:r>
          </a:p>
          <a:p>
            <a:pPr marL="457200" indent="-457200" algn="just" fontAlgn="base">
              <a:buAutoNum type="arabicPeriod"/>
            </a:pPr>
            <a:r>
              <a:rPr lang="en-US" sz="2000" dirty="0" smtClean="0"/>
              <a:t>The </a:t>
            </a:r>
            <a:r>
              <a:rPr lang="en-US" sz="2000" dirty="0" err="1" smtClean="0"/>
              <a:t>mongos</a:t>
            </a:r>
            <a:r>
              <a:rPr lang="en-US" sz="2000" dirty="0" smtClean="0"/>
              <a:t> instance consults the </a:t>
            </a:r>
            <a:r>
              <a:rPr lang="en-US" sz="2000" dirty="0" err="1" smtClean="0"/>
              <a:t>config</a:t>
            </a:r>
            <a:r>
              <a:rPr lang="en-US" sz="2000" dirty="0" smtClean="0"/>
              <a:t> servers to check which shard contains the required data set to send the query to that shard.</a:t>
            </a:r>
          </a:p>
          <a:p>
            <a:pPr marL="457200" indent="-457200" algn="just" fontAlgn="base">
              <a:buAutoNum type="arabicPeriod"/>
            </a:pPr>
            <a:r>
              <a:rPr lang="en-US" sz="2000" dirty="0" smtClean="0"/>
              <a:t>Finally, the result of the query will be returned to the application.</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b="1" dirty="0" smtClean="0"/>
              <a:t>How Sharding works? </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228600" y="1828800"/>
            <a:ext cx="8649992" cy="1143000"/>
          </a:xfrm>
          <a:prstGeom prst="rect">
            <a:avLst/>
          </a:prstGeom>
          <a:noFill/>
          <a:ln w="9525">
            <a:noFill/>
            <a:miter lim="800000"/>
            <a:headEnd/>
            <a:tailEnd/>
          </a:ln>
        </p:spPr>
      </p:pic>
      <p:sp>
        <p:nvSpPr>
          <p:cNvPr id="5" name="Rectangle 4"/>
          <p:cNvSpPr/>
          <p:nvPr/>
        </p:nvSpPr>
        <p:spPr>
          <a:xfrm>
            <a:off x="0" y="3072348"/>
            <a:ext cx="9144000" cy="3785652"/>
          </a:xfrm>
          <a:prstGeom prst="rect">
            <a:avLst/>
          </a:prstGeom>
        </p:spPr>
        <p:txBody>
          <a:bodyPr wrap="square">
            <a:spAutoFit/>
          </a:bodyPr>
          <a:lstStyle/>
          <a:p>
            <a:pPr algn="ctr"/>
            <a:r>
              <a:rPr lang="en-US" sz="2400" b="1" dirty="0" smtClean="0"/>
              <a:t>Definitions</a:t>
            </a:r>
          </a:p>
          <a:p>
            <a:pPr algn="just"/>
            <a:r>
              <a:rPr lang="en-US" sz="2400" b="1" dirty="0" smtClean="0"/>
              <a:t>Shard or partition Key: </a:t>
            </a:r>
            <a:r>
              <a:rPr lang="en-US" sz="2400" dirty="0" err="1" smtClean="0"/>
              <a:t>MongoDB</a:t>
            </a:r>
            <a:r>
              <a:rPr lang="en-US" sz="2400" dirty="0" smtClean="0"/>
              <a:t> uses the shard key to distribute the collection's documents across shards. </a:t>
            </a:r>
          </a:p>
          <a:p>
            <a:pPr algn="just">
              <a:buFont typeface="Arial" pitchFamily="34" charset="0"/>
              <a:buChar char="•"/>
            </a:pPr>
            <a:r>
              <a:rPr lang="en-US" sz="2400" dirty="0" smtClean="0"/>
              <a:t> The shard key consists of a field or multiple fields in the documents.</a:t>
            </a:r>
          </a:p>
          <a:p>
            <a:pPr algn="just">
              <a:buFont typeface="Arial" pitchFamily="34" charset="0"/>
              <a:buChar char="•"/>
            </a:pPr>
            <a:r>
              <a:rPr lang="en-US" sz="2400" dirty="0" smtClean="0"/>
              <a:t> The shard key is either a single indexed field or multiple fields covered by a compound index that determines the distribution of the collection's documents among the cluster's shards.</a:t>
            </a:r>
            <a:endParaRPr lang="en-US" sz="2400" b="1" dirty="0" smtClean="0"/>
          </a:p>
          <a:p>
            <a:pPr algn="just"/>
            <a:r>
              <a:rPr lang="en-US" sz="2400" b="1" dirty="0" smtClean="0"/>
              <a:t>Logical Shard: </a:t>
            </a:r>
            <a:r>
              <a:rPr lang="en-US" sz="2400" dirty="0" smtClean="0"/>
              <a:t>is the collection of data that share the same partition key.</a:t>
            </a:r>
          </a:p>
          <a:p>
            <a:pPr algn="just"/>
            <a:r>
              <a:rPr lang="en-US" sz="2400" b="1" dirty="0" smtClean="0"/>
              <a:t>Physical Shard: </a:t>
            </a:r>
            <a:r>
              <a:rPr lang="en-US" sz="2400" dirty="0" smtClean="0"/>
              <a:t>also referred to, a database node,  a physical shard is a collection of logical shards. </a:t>
            </a:r>
            <a:endParaRPr lang="en-US" sz="2400" dirty="0"/>
          </a:p>
        </p:txBody>
      </p:sp>
      <p:sp>
        <p:nvSpPr>
          <p:cNvPr id="6" name="Rectangle 5"/>
          <p:cNvSpPr/>
          <p:nvPr/>
        </p:nvSpPr>
        <p:spPr>
          <a:xfrm>
            <a:off x="228600" y="609600"/>
            <a:ext cx="8458200" cy="1200329"/>
          </a:xfrm>
          <a:prstGeom prst="rect">
            <a:avLst/>
          </a:prstGeom>
        </p:spPr>
        <p:txBody>
          <a:bodyPr wrap="square">
            <a:spAutoFit/>
          </a:bodyPr>
          <a:lstStyle/>
          <a:p>
            <a:pPr algn="just"/>
            <a:r>
              <a:rPr lang="en-US" sz="2400" b="1" dirty="0" smtClean="0"/>
              <a:t>How will the data be distributed across shards? </a:t>
            </a:r>
            <a:r>
              <a:rPr lang="en-US" sz="2400" dirty="0" smtClean="0"/>
              <a:t>A data store is divided into horizontal partitions or shards. A shard is a data store in its on way, running on a server, acting as a storage node.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04800" y="304800"/>
            <a:ext cx="8661633" cy="21336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152400" y="2895600"/>
            <a:ext cx="8991600" cy="111132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t>Shard key</a:t>
            </a:r>
            <a:endParaRPr lang="en-US" sz="3200" b="1" dirty="0"/>
          </a:p>
        </p:txBody>
      </p:sp>
      <p:sp>
        <p:nvSpPr>
          <p:cNvPr id="3" name="Content Placeholder 2"/>
          <p:cNvSpPr>
            <a:spLocks noGrp="1"/>
          </p:cNvSpPr>
          <p:nvPr>
            <p:ph idx="1"/>
          </p:nvPr>
        </p:nvSpPr>
        <p:spPr>
          <a:xfrm>
            <a:off x="0" y="533400"/>
            <a:ext cx="8991600" cy="6324600"/>
          </a:xfrm>
        </p:spPr>
        <p:txBody>
          <a:bodyPr>
            <a:normAutofit fontScale="70000" lnSpcReduction="20000"/>
          </a:bodyPr>
          <a:lstStyle/>
          <a:p>
            <a:pPr algn="just" fontAlgn="base"/>
            <a:r>
              <a:rPr lang="en-US" dirty="0" smtClean="0"/>
              <a:t>When </a:t>
            </a:r>
            <a:r>
              <a:rPr lang="en-US" dirty="0" err="1" smtClean="0"/>
              <a:t>sharding</a:t>
            </a:r>
            <a:r>
              <a:rPr lang="en-US" dirty="0" smtClean="0"/>
              <a:t> a </a:t>
            </a:r>
            <a:r>
              <a:rPr lang="en-US" dirty="0" err="1" smtClean="0"/>
              <a:t>MongoDB</a:t>
            </a:r>
            <a:r>
              <a:rPr lang="en-US" dirty="0" smtClean="0"/>
              <a:t> collection, a shard key gets created as one of the initial steps. </a:t>
            </a:r>
          </a:p>
          <a:p>
            <a:pPr algn="just" fontAlgn="base"/>
            <a:endParaRPr lang="en-US" dirty="0" smtClean="0"/>
          </a:p>
          <a:p>
            <a:pPr algn="just" fontAlgn="base"/>
            <a:r>
              <a:rPr lang="en-US" dirty="0" smtClean="0"/>
              <a:t>The “shard key” is used to distribute the </a:t>
            </a:r>
            <a:r>
              <a:rPr lang="en-US" dirty="0" err="1" smtClean="0"/>
              <a:t>MongoDB</a:t>
            </a:r>
            <a:r>
              <a:rPr lang="en-US" dirty="0" smtClean="0"/>
              <a:t> collection’s documents across all the shards. </a:t>
            </a:r>
          </a:p>
          <a:p>
            <a:pPr algn="just" fontAlgn="base"/>
            <a:endParaRPr lang="en-US" dirty="0" smtClean="0"/>
          </a:p>
          <a:p>
            <a:pPr algn="just" fontAlgn="base"/>
            <a:r>
              <a:rPr lang="en-US" dirty="0" smtClean="0"/>
              <a:t>The key consists of a single field or multiple fields in every document. </a:t>
            </a:r>
          </a:p>
          <a:p>
            <a:pPr algn="just" fontAlgn="base"/>
            <a:endParaRPr lang="en-US" dirty="0" smtClean="0"/>
          </a:p>
          <a:p>
            <a:pPr algn="just" fontAlgn="base"/>
            <a:r>
              <a:rPr lang="en-US" dirty="0" smtClean="0"/>
              <a:t>The </a:t>
            </a:r>
            <a:r>
              <a:rPr lang="en-US" dirty="0" err="1" smtClean="0"/>
              <a:t>sharded</a:t>
            </a:r>
            <a:r>
              <a:rPr lang="en-US" dirty="0" smtClean="0"/>
              <a:t> key is immutable and cannot be changed after </a:t>
            </a:r>
            <a:r>
              <a:rPr lang="en-US" dirty="0" err="1" smtClean="0"/>
              <a:t>sharding</a:t>
            </a:r>
            <a:r>
              <a:rPr lang="en-US" dirty="0" smtClean="0"/>
              <a:t>. A </a:t>
            </a:r>
            <a:r>
              <a:rPr lang="en-US" dirty="0" err="1" smtClean="0"/>
              <a:t>sharded</a:t>
            </a:r>
            <a:r>
              <a:rPr lang="en-US" dirty="0" smtClean="0"/>
              <a:t> collection only contains a single shard key.</a:t>
            </a:r>
          </a:p>
          <a:p>
            <a:pPr algn="just" fontAlgn="base"/>
            <a:endParaRPr lang="en-US" dirty="0" smtClean="0"/>
          </a:p>
          <a:p>
            <a:pPr algn="just" fontAlgn="base"/>
            <a:r>
              <a:rPr lang="en-US" dirty="0" smtClean="0"/>
              <a:t>The shard key can directly have an impact on the performance of the cluster. Hence can lead to bottlenecks in applications associated with the cluster. </a:t>
            </a:r>
          </a:p>
          <a:p>
            <a:pPr algn="just" fontAlgn="base"/>
            <a:r>
              <a:rPr lang="en-US" dirty="0" smtClean="0"/>
              <a:t>To mitigate this, before </a:t>
            </a:r>
            <a:r>
              <a:rPr lang="en-US" dirty="0" err="1" smtClean="0"/>
              <a:t>sharding</a:t>
            </a:r>
            <a:r>
              <a:rPr lang="en-US" dirty="0" smtClean="0"/>
              <a:t> the collection, the shard key must be created based on:</a:t>
            </a:r>
          </a:p>
          <a:p>
            <a:pPr algn="just" fontAlgn="base">
              <a:buFont typeface="Wingdings" pitchFamily="2" charset="2"/>
              <a:buChar char="Ø"/>
            </a:pPr>
            <a:r>
              <a:rPr lang="en-US" dirty="0" smtClean="0"/>
              <a:t>The schema of the data set</a:t>
            </a:r>
          </a:p>
          <a:p>
            <a:pPr algn="just" fontAlgn="base">
              <a:buFont typeface="Wingdings" pitchFamily="2" charset="2"/>
              <a:buChar char="Ø"/>
            </a:pPr>
            <a:r>
              <a:rPr lang="en-US" dirty="0" smtClean="0"/>
              <a:t>How the data set is queried</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lstStyle/>
          <a:p>
            <a:pPr algn="just" fontAlgn="base">
              <a:buNone/>
            </a:pPr>
            <a:r>
              <a:rPr lang="en-US" sz="2400" b="1" dirty="0" smtClean="0"/>
              <a:t>Chunks: </a:t>
            </a:r>
            <a:r>
              <a:rPr lang="en-US" sz="2400" dirty="0" smtClean="0"/>
              <a:t>Chunks are subsets of shared data. </a:t>
            </a:r>
            <a:r>
              <a:rPr lang="en-US" sz="2400" dirty="0" err="1" smtClean="0"/>
              <a:t>MongoDB</a:t>
            </a:r>
            <a:r>
              <a:rPr lang="en-US" sz="2400" dirty="0" smtClean="0"/>
              <a:t> separates </a:t>
            </a:r>
            <a:r>
              <a:rPr lang="en-US" sz="2400" dirty="0" err="1" smtClean="0"/>
              <a:t>sharded</a:t>
            </a:r>
            <a:r>
              <a:rPr lang="en-US" sz="2400" dirty="0" smtClean="0"/>
              <a:t> data into chunks that are distributed across the shards in the shared cluster. Each chunk has an inclusive lower and exclusive upper range based on the shard key. A balancer specific for each cluster handles the chunk distribution.</a:t>
            </a:r>
          </a:p>
          <a:p>
            <a:pPr algn="just" fontAlgn="base"/>
            <a:r>
              <a:rPr lang="en-US" sz="2400" dirty="0" smtClean="0"/>
              <a:t>The balancer runs as a background job and distributes the chunks as needed to achieve an even balance of chunks across all shards. This process is called even chuck distribution.</a:t>
            </a:r>
          </a:p>
          <a:p>
            <a:endParaRPr lang="en-US" dirty="0"/>
          </a:p>
        </p:txBody>
      </p:sp>
      <p:pic>
        <p:nvPicPr>
          <p:cNvPr id="44034" name="Picture 2"/>
          <p:cNvPicPr>
            <a:picLocks noChangeAspect="1" noChangeArrowheads="1"/>
          </p:cNvPicPr>
          <p:nvPr/>
        </p:nvPicPr>
        <p:blipFill>
          <a:blip r:embed="rId2" cstate="print"/>
          <a:srcRect/>
          <a:stretch>
            <a:fillRect/>
          </a:stretch>
        </p:blipFill>
        <p:spPr bwMode="auto">
          <a:xfrm>
            <a:off x="533400" y="3657600"/>
            <a:ext cx="8172450" cy="268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Choose a Shard Key</a:t>
            </a:r>
            <a:endParaRPr lang="en-US" dirty="0"/>
          </a:p>
        </p:txBody>
      </p:sp>
      <p:sp>
        <p:nvSpPr>
          <p:cNvPr id="3" name="Content Placeholder 2"/>
          <p:cNvSpPr>
            <a:spLocks noGrp="1"/>
          </p:cNvSpPr>
          <p:nvPr>
            <p:ph idx="1"/>
          </p:nvPr>
        </p:nvSpPr>
        <p:spPr>
          <a:xfrm>
            <a:off x="152400" y="533400"/>
            <a:ext cx="8839200" cy="6324600"/>
          </a:xfrm>
        </p:spPr>
        <p:txBody>
          <a:bodyPr>
            <a:normAutofit/>
          </a:bodyPr>
          <a:lstStyle/>
          <a:p>
            <a:pPr algn="just"/>
            <a:r>
              <a:rPr lang="en-US" sz="2000" dirty="0" smtClean="0"/>
              <a:t>The choice of shard key affects the creation and distribution of chunks across the available shards. The distribution of data affects the efficiency and performance of operations within the </a:t>
            </a:r>
            <a:r>
              <a:rPr lang="en-US" sz="2000" dirty="0" err="1" smtClean="0"/>
              <a:t>sharded</a:t>
            </a:r>
            <a:r>
              <a:rPr lang="en-US" sz="2000" dirty="0" smtClean="0"/>
              <a:t> cluster.</a:t>
            </a:r>
          </a:p>
          <a:p>
            <a:pPr algn="just"/>
            <a:r>
              <a:rPr lang="en-US" sz="2000" dirty="0" smtClean="0"/>
              <a:t>The ideal shard key allows </a:t>
            </a:r>
            <a:r>
              <a:rPr lang="en-US" sz="2000" dirty="0" err="1" smtClean="0"/>
              <a:t>MongoDB</a:t>
            </a:r>
            <a:r>
              <a:rPr lang="en-US" sz="2000" dirty="0" smtClean="0"/>
              <a:t> to distribute documents evenly throughout the cluster while also facilitating common query patterns.</a:t>
            </a:r>
          </a:p>
          <a:p>
            <a:pPr algn="just"/>
            <a:r>
              <a:rPr lang="en-US" sz="2000" dirty="0" smtClean="0"/>
              <a:t>When you choose your shard key, consider:</a:t>
            </a:r>
          </a:p>
          <a:p>
            <a:pPr algn="just">
              <a:buFont typeface="Wingdings" pitchFamily="2" charset="2"/>
              <a:buChar char="Ø"/>
            </a:pPr>
            <a:r>
              <a:rPr lang="en-US" sz="2000" b="1" dirty="0" smtClean="0"/>
              <a:t>The cardinality of the shard key:</a:t>
            </a:r>
            <a:r>
              <a:rPr lang="en-US" sz="2000" dirty="0" smtClean="0"/>
              <a:t> The cardinality of a shard key determines the maximum number of chunks the balancer can create. Where possible, choose a shard key with high cardinality. A shard key with low cardinality reduces the effectiveness of horizontal scaling in the cluster.</a:t>
            </a:r>
          </a:p>
          <a:p>
            <a:pPr algn="just">
              <a:buFont typeface="Wingdings" pitchFamily="2" charset="2"/>
              <a:buChar char="Ø"/>
            </a:pPr>
            <a:r>
              <a:rPr lang="en-US" sz="2000" b="1" dirty="0" smtClean="0"/>
              <a:t>The frequency with which shard key values occur: </a:t>
            </a:r>
            <a:r>
              <a:rPr lang="en-US" sz="2000" dirty="0" smtClean="0"/>
              <a:t>The frequency of the shard key represents how often a given shard key value occurs in the data. If the majority of documents contain only a subset of the possible shard key values, then the chunks storing the documents with those values can become a bottleneck within the cluster.</a:t>
            </a:r>
          </a:p>
          <a:p>
            <a:pPr algn="just">
              <a:buFont typeface="Wingdings" pitchFamily="2" charset="2"/>
              <a:buChar char="Ø"/>
            </a:pPr>
            <a:r>
              <a:rPr lang="en-US" sz="2000" b="1" dirty="0" err="1" smtClean="0"/>
              <a:t>Sharding</a:t>
            </a:r>
            <a:r>
              <a:rPr lang="en-US" sz="2000" b="1" dirty="0" smtClean="0"/>
              <a:t> Query Patterns: </a:t>
            </a:r>
            <a:r>
              <a:rPr lang="en-US" sz="2000" dirty="0" smtClean="0"/>
              <a:t> consider your most common query patterns and whether a given shard key covers them.</a:t>
            </a:r>
          </a:p>
          <a:p>
            <a:pPr algn="just">
              <a:buFont typeface="Wingdings" pitchFamily="2" charset="2"/>
              <a:buChar char="Ø"/>
            </a:pPr>
            <a:r>
              <a:rPr lang="en-US" sz="2000" dirty="0" smtClean="0"/>
              <a:t>You should not choose a key which frequently changes.</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Sharding strategies   </a:t>
            </a:r>
            <a:endParaRPr lang="en-US" dirty="0"/>
          </a:p>
        </p:txBody>
      </p:sp>
      <p:sp>
        <p:nvSpPr>
          <p:cNvPr id="3" name="Content Placeholder 2"/>
          <p:cNvSpPr>
            <a:spLocks noGrp="1"/>
          </p:cNvSpPr>
          <p:nvPr>
            <p:ph idx="1"/>
          </p:nvPr>
        </p:nvSpPr>
        <p:spPr>
          <a:xfrm>
            <a:off x="152400" y="609600"/>
            <a:ext cx="8991600" cy="6172200"/>
          </a:xfrm>
        </p:spPr>
        <p:txBody>
          <a:bodyPr>
            <a:normAutofit/>
          </a:bodyPr>
          <a:lstStyle/>
          <a:p>
            <a:pPr algn="just"/>
            <a:r>
              <a:rPr lang="en-US" sz="2400" dirty="0" smtClean="0"/>
              <a:t>There are three major strategies commonly used when selecting the shard key and distributing the data across shards.</a:t>
            </a: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1981200" y="1524000"/>
            <a:ext cx="5781675" cy="505695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28600" y="228600"/>
            <a:ext cx="8794750" cy="48133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28600" y="5210175"/>
            <a:ext cx="8534400" cy="1647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smtClean="0"/>
              <a:t>Managing database for availability and performance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 y="1603442"/>
            <a:ext cx="9144000" cy="167315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52400" y="3733800"/>
            <a:ext cx="8546592"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52400" y="0"/>
            <a:ext cx="8763000" cy="4902238"/>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81000" y="4953000"/>
            <a:ext cx="8448675" cy="561975"/>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381000" y="5486400"/>
            <a:ext cx="83820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a:bodyPr>
          <a:lstStyle/>
          <a:p>
            <a:pPr algn="just"/>
            <a:r>
              <a:rPr lang="en-US" sz="2000" dirty="0" smtClean="0"/>
              <a:t>Ranged sharding, or dynamic sharding, takes a field on the record as an input and, based on a predefined range, allocates that record to the appropriate shard. Ranged sharding requires there to be a lookup table or service available for all queries or writes. For example, consider a set of data with IDs that range from 0-50. A simple lookup table might look like the following:</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The field on which the range is based is also known as the shard key. Naturally, the choice of shard key, as well as the ranges, are critical in making range-based sharding effective. A poor choice of shard key will lead to unbalanced shards, which leads to decreased performance. An effective shard key will allow for queries to be targeted to a minimum number of shards. In our example above, if we query for all records with IDs 10-30, then only shards A and B will need to be queried.</a:t>
            </a:r>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609600" y="1828800"/>
            <a:ext cx="7924800" cy="24574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067089" cy="46482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52400" y="4800600"/>
            <a:ext cx="8800158" cy="18097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fontScale="55000" lnSpcReduction="20000"/>
          </a:bodyPr>
          <a:lstStyle/>
          <a:p>
            <a:pPr algn="just"/>
            <a:r>
              <a:rPr lang="en-US" sz="3800" dirty="0" smtClean="0"/>
              <a:t>Algorithmic sharding or hashed sharding, takes a record as an input and applies a hash function or algorithm to it which generates an output or hash value. This output is then used to allocate each record to the appropriate shard.</a:t>
            </a:r>
          </a:p>
          <a:p>
            <a:pPr algn="just"/>
            <a:r>
              <a:rPr lang="en-US" sz="3800" dirty="0" smtClean="0"/>
              <a:t>The function can take any subset of values on the record as inputs. Perhaps the simplest example of a hash function is to use the modulus operator with the number of shards, as follows:</a:t>
            </a:r>
          </a:p>
          <a:p>
            <a:pPr algn="just">
              <a:buNone/>
            </a:pPr>
            <a:r>
              <a:rPr lang="en-US" sz="3800" i="1" dirty="0" smtClean="0"/>
              <a:t>                                Hash Value=ID % Number of Shards</a:t>
            </a:r>
            <a:endParaRPr lang="en-US" sz="3800" dirty="0" smtClean="0"/>
          </a:p>
          <a:p>
            <a:pPr algn="just"/>
            <a:r>
              <a:rPr lang="en-US" sz="3800" dirty="0" smtClean="0"/>
              <a:t>This is similar to range-based sharding — a set of fields determines the allocation of the record to a given shard. Hashing the inputs allows more even distribution across shards even when there is not a suitable shard key, and no lookup table needs to be maintained. However, there are a few drawbacks.</a:t>
            </a:r>
          </a:p>
          <a:p>
            <a:pPr algn="just"/>
            <a:r>
              <a:rPr lang="en-US" sz="3800" dirty="0" smtClean="0"/>
              <a:t>First, query operations for multiple records are more likely to get distributed across multiple shards. Whereas ranged sharding reflects the natural structure of the data across shards, hashed sharding typically disregards the meaning of the data. This is reflected in increased broadcast operation occurrence.</a:t>
            </a:r>
          </a:p>
          <a:p>
            <a:pPr algn="just"/>
            <a:r>
              <a:rPr lang="en-US" sz="3800" dirty="0" smtClean="0"/>
              <a:t>Second, </a:t>
            </a:r>
            <a:r>
              <a:rPr lang="en-US" sz="3800" dirty="0" err="1" smtClean="0"/>
              <a:t>resharding</a:t>
            </a:r>
            <a:r>
              <a:rPr lang="en-US" sz="3800" dirty="0" smtClean="0"/>
              <a:t> can be expensive. Any update to the number of shards likely requires rebalancing all shards to moving around records. It will be difficult to do this while avoiding a system outage.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t>Advantages of Sharding</a:t>
            </a:r>
            <a:endParaRPr lang="en-US" sz="3200" b="1" dirty="0"/>
          </a:p>
        </p:txBody>
      </p:sp>
      <p:sp>
        <p:nvSpPr>
          <p:cNvPr id="3" name="Content Placeholder 2"/>
          <p:cNvSpPr>
            <a:spLocks noGrp="1"/>
          </p:cNvSpPr>
          <p:nvPr>
            <p:ph idx="1"/>
          </p:nvPr>
        </p:nvSpPr>
        <p:spPr>
          <a:xfrm>
            <a:off x="152400" y="762000"/>
            <a:ext cx="8839200" cy="5943600"/>
          </a:xfrm>
        </p:spPr>
        <p:txBody>
          <a:bodyPr>
            <a:normAutofit fontScale="85000" lnSpcReduction="20000"/>
          </a:bodyPr>
          <a:lstStyle/>
          <a:p>
            <a:pPr algn="just"/>
            <a:r>
              <a:rPr lang="en-US" sz="2800" b="1" dirty="0" smtClean="0"/>
              <a:t>Reads / Writes: </a:t>
            </a:r>
            <a:r>
              <a:rPr lang="en-US" sz="2800" dirty="0" err="1" smtClean="0"/>
              <a:t>MongoDB</a:t>
            </a:r>
            <a:r>
              <a:rPr lang="en-US" sz="2800" dirty="0" smtClean="0"/>
              <a:t> distributes the read and write workload across the shards in the </a:t>
            </a:r>
            <a:r>
              <a:rPr lang="en-US" sz="2800" dirty="0" err="1" smtClean="0"/>
              <a:t>sharded</a:t>
            </a:r>
            <a:r>
              <a:rPr lang="en-US" sz="2800" dirty="0" smtClean="0"/>
              <a:t> cluster, allowing each shard to process a subset of cluster operations. </a:t>
            </a:r>
          </a:p>
          <a:p>
            <a:pPr algn="just"/>
            <a:r>
              <a:rPr lang="en-US" sz="2800" dirty="0" smtClean="0"/>
              <a:t>Both read and write workloads can be scaled horizontally across the cluster by adding more shards.</a:t>
            </a:r>
          </a:p>
          <a:p>
            <a:pPr algn="just"/>
            <a:endParaRPr lang="en-US" sz="2800" dirty="0" smtClean="0"/>
          </a:p>
          <a:p>
            <a:pPr algn="just"/>
            <a:r>
              <a:rPr lang="en-US" sz="2800" b="1" dirty="0" smtClean="0"/>
              <a:t>Storage Capacity: </a:t>
            </a:r>
            <a:r>
              <a:rPr lang="en-US" sz="2800" dirty="0" smtClean="0"/>
              <a:t>Sharding distributes data across the shards in the cluster, allowing each shard to contain a subset of the total cluster data. </a:t>
            </a:r>
          </a:p>
          <a:p>
            <a:pPr algn="just"/>
            <a:r>
              <a:rPr lang="en-US" sz="2800" dirty="0" smtClean="0"/>
              <a:t>As the data set grows, additional shards increase the storage capacity of the cluster.</a:t>
            </a:r>
          </a:p>
          <a:p>
            <a:pPr algn="just"/>
            <a:endParaRPr lang="en-US" sz="2800" dirty="0" smtClean="0"/>
          </a:p>
          <a:p>
            <a:pPr algn="just"/>
            <a:r>
              <a:rPr lang="en-US" sz="2800" b="1" dirty="0" smtClean="0"/>
              <a:t>High Availability: </a:t>
            </a:r>
            <a:r>
              <a:rPr lang="en-US" sz="2800" dirty="0" smtClean="0"/>
              <a:t>If one or more shard replica sets become completely unavailable, the </a:t>
            </a:r>
            <a:r>
              <a:rPr lang="en-US" sz="2800" dirty="0" err="1" smtClean="0"/>
              <a:t>sharded</a:t>
            </a:r>
            <a:r>
              <a:rPr lang="en-US" sz="2800" dirty="0" smtClean="0"/>
              <a:t> cluster can continue to perform partial reads and writes. </a:t>
            </a:r>
          </a:p>
          <a:p>
            <a:pPr algn="just"/>
            <a:r>
              <a:rPr lang="en-US" sz="2800" dirty="0" smtClean="0"/>
              <a:t>That is, while data on the unavailable shard(s) cannot be accessed, reads or writes directed at the available shards can still succeed.</a:t>
            </a:r>
          </a:p>
          <a:p>
            <a:endParaRPr lang="en-US" b="1" dirty="0" smtClean="0"/>
          </a:p>
          <a:p>
            <a:endParaRPr lang="en-US" b="1" dirty="0" smtClean="0"/>
          </a:p>
          <a:p>
            <a:endParaRPr lang="en-US" b="1"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b="1" dirty="0" smtClean="0"/>
              <a:t>Disadvantages of sharding</a:t>
            </a:r>
            <a:endParaRPr lang="en-US" sz="3200" b="1" dirty="0"/>
          </a:p>
        </p:txBody>
      </p:sp>
      <p:sp>
        <p:nvSpPr>
          <p:cNvPr id="3" name="Content Placeholder 2"/>
          <p:cNvSpPr>
            <a:spLocks noGrp="1"/>
          </p:cNvSpPr>
          <p:nvPr>
            <p:ph idx="1"/>
          </p:nvPr>
        </p:nvSpPr>
        <p:spPr>
          <a:xfrm>
            <a:off x="152400" y="762000"/>
            <a:ext cx="8915400" cy="5943600"/>
          </a:xfrm>
        </p:spPr>
        <p:txBody>
          <a:bodyPr>
            <a:normAutofit fontScale="70000" lnSpcReduction="20000"/>
          </a:bodyPr>
          <a:lstStyle/>
          <a:p>
            <a:pPr algn="just"/>
            <a:r>
              <a:rPr lang="en-US" b="1" dirty="0" smtClean="0"/>
              <a:t>Query overhead</a:t>
            </a:r>
            <a:r>
              <a:rPr lang="en-US" dirty="0" smtClean="0"/>
              <a:t>: Each </a:t>
            </a:r>
            <a:r>
              <a:rPr lang="en-US" dirty="0" err="1" smtClean="0"/>
              <a:t>sharded</a:t>
            </a:r>
            <a:r>
              <a:rPr lang="en-US" dirty="0" smtClean="0"/>
              <a:t> database must have a separate machine or service which understands how to route a querying operation to the appropriate shard. This introduces additional latency on every operation. </a:t>
            </a:r>
          </a:p>
          <a:p>
            <a:pPr algn="just"/>
            <a:r>
              <a:rPr lang="en-US" dirty="0" smtClean="0"/>
              <a:t>Furthermore, if the data required for the query is horizontally partitioned across multiple shards, the router must then query each shard and merge the result together. This can make an otherwise simple operation quite expensive and slow down response times.</a:t>
            </a:r>
          </a:p>
          <a:p>
            <a:pPr algn="just"/>
            <a:endParaRPr lang="en-US" dirty="0" smtClean="0"/>
          </a:p>
          <a:p>
            <a:pPr algn="just"/>
            <a:r>
              <a:rPr lang="en-US" b="1" dirty="0" smtClean="0"/>
              <a:t>Complexity of administration</a:t>
            </a:r>
            <a:r>
              <a:rPr lang="en-US" dirty="0" smtClean="0"/>
              <a:t>: With a single </a:t>
            </a:r>
            <a:r>
              <a:rPr lang="en-US" dirty="0" err="1" smtClean="0"/>
              <a:t>unsharded</a:t>
            </a:r>
            <a:r>
              <a:rPr lang="en-US" dirty="0" smtClean="0"/>
              <a:t> database, only the database server itself requires upkeep and maintenance. With every </a:t>
            </a:r>
            <a:r>
              <a:rPr lang="en-US" dirty="0" err="1" smtClean="0"/>
              <a:t>sharded</a:t>
            </a:r>
            <a:r>
              <a:rPr lang="en-US" dirty="0" smtClean="0"/>
              <a:t> database, on top of managing the shards themselves, there are additional service nodes to maintain. </a:t>
            </a:r>
          </a:p>
          <a:p>
            <a:pPr algn="just"/>
            <a:endParaRPr lang="en-US" dirty="0" smtClean="0"/>
          </a:p>
          <a:p>
            <a:pPr algn="just"/>
            <a:r>
              <a:rPr lang="en-US" b="1" dirty="0" smtClean="0"/>
              <a:t>Increased infrastructure costs</a:t>
            </a:r>
            <a:r>
              <a:rPr lang="en-US" dirty="0" smtClean="0"/>
              <a:t>: </a:t>
            </a:r>
            <a:r>
              <a:rPr lang="en-US" dirty="0" err="1" smtClean="0"/>
              <a:t>Sharding</a:t>
            </a:r>
            <a:r>
              <a:rPr lang="en-US" dirty="0" smtClean="0"/>
              <a:t> by its nature requires additional machines and compute power over a single database server. </a:t>
            </a:r>
          </a:p>
          <a:p>
            <a:pPr algn="just"/>
            <a:r>
              <a:rPr lang="en-US" dirty="0" smtClean="0"/>
              <a:t>While this allows your database to grow beyond the limits of a single machine, each additional shard comes with higher costs. </a:t>
            </a:r>
          </a:p>
          <a:p>
            <a:pPr algn="just"/>
            <a:r>
              <a:rPr lang="en-US" dirty="0" smtClean="0"/>
              <a:t>The cost of a distributed database system, especially if it is missing the proper optimization, can be significant.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200" b="1" dirty="0" smtClean="0"/>
              <a:t>Combining Replication and </a:t>
            </a:r>
            <a:r>
              <a:rPr lang="en-US" sz="3200" b="1" dirty="0" err="1" smtClean="0"/>
              <a:t>Sharding</a:t>
            </a:r>
            <a:endParaRPr lang="en-US" sz="3200" b="1" dirty="0"/>
          </a:p>
        </p:txBody>
      </p:sp>
      <p:pic>
        <p:nvPicPr>
          <p:cNvPr id="3075" name="Picture 3"/>
          <p:cNvPicPr>
            <a:picLocks noChangeAspect="1" noChangeArrowheads="1"/>
          </p:cNvPicPr>
          <p:nvPr/>
        </p:nvPicPr>
        <p:blipFill>
          <a:blip r:embed="rId2" cstate="print"/>
          <a:srcRect/>
          <a:stretch>
            <a:fillRect/>
          </a:stretch>
        </p:blipFill>
        <p:spPr bwMode="auto">
          <a:xfrm>
            <a:off x="0" y="457200"/>
            <a:ext cx="4800600" cy="3744097"/>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564113" y="533400"/>
            <a:ext cx="4579887" cy="3581400"/>
          </a:xfrm>
          <a:prstGeom prst="rect">
            <a:avLst/>
          </a:prstGeom>
          <a:noFill/>
          <a:ln w="9525">
            <a:noFill/>
            <a:miter lim="800000"/>
            <a:headEnd/>
            <a:tailEnd/>
          </a:ln>
        </p:spPr>
      </p:pic>
      <p:sp>
        <p:nvSpPr>
          <p:cNvPr id="5" name="Rectangle 4"/>
          <p:cNvSpPr/>
          <p:nvPr/>
        </p:nvSpPr>
        <p:spPr>
          <a:xfrm>
            <a:off x="152400" y="4419600"/>
            <a:ext cx="8915400" cy="1938992"/>
          </a:xfrm>
          <a:prstGeom prst="rect">
            <a:avLst/>
          </a:prstGeom>
        </p:spPr>
        <p:txBody>
          <a:bodyPr wrap="square">
            <a:spAutoFit/>
          </a:bodyPr>
          <a:lstStyle/>
          <a:p>
            <a:pPr algn="just">
              <a:buFont typeface="Arial" pitchFamily="34" charset="0"/>
              <a:buChar char="•"/>
            </a:pPr>
            <a:r>
              <a:rPr lang="en-US" sz="2000" dirty="0" smtClean="0"/>
              <a:t> With a combination of Master-slave replication and </a:t>
            </a:r>
            <a:r>
              <a:rPr lang="en-US" sz="2000" dirty="0" err="1" smtClean="0"/>
              <a:t>sharding</a:t>
            </a:r>
            <a:r>
              <a:rPr lang="en-US" sz="2000" dirty="0" smtClean="0"/>
              <a:t>, we can have multiple masters, but each data item can have only one master. Based on the configuration, we can choose a node to be the master for some data and slaves for others.</a:t>
            </a:r>
          </a:p>
          <a:p>
            <a:pPr algn="just">
              <a:buFont typeface="Arial" pitchFamily="34" charset="0"/>
              <a:buChar char="•"/>
            </a:pPr>
            <a:endParaRPr lang="en-US" sz="2000" dirty="0" smtClean="0"/>
          </a:p>
          <a:p>
            <a:pPr algn="just">
              <a:buFont typeface="Arial" pitchFamily="34" charset="0"/>
              <a:buChar char="•"/>
            </a:pPr>
            <a:r>
              <a:rPr lang="en-US" sz="2000" dirty="0" smtClean="0"/>
              <a:t> Using peer-to-peer replication and </a:t>
            </a:r>
            <a:r>
              <a:rPr lang="en-US" sz="2000" dirty="0" err="1" smtClean="0"/>
              <a:t>sharding</a:t>
            </a:r>
            <a:r>
              <a:rPr lang="en-US" sz="2000" dirty="0" smtClean="0"/>
              <a:t>, there will be tens or hundreds of nodes will be there in a  cluster with data shared over them.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t>Database Scaling</a:t>
            </a:r>
            <a:endParaRPr lang="en-US" sz="3200" b="1" dirty="0"/>
          </a:p>
        </p:txBody>
      </p:sp>
      <p:pic>
        <p:nvPicPr>
          <p:cNvPr id="7170" name="Picture 2"/>
          <p:cNvPicPr>
            <a:picLocks noChangeAspect="1" noChangeArrowheads="1"/>
          </p:cNvPicPr>
          <p:nvPr/>
        </p:nvPicPr>
        <p:blipFill>
          <a:blip r:embed="rId3" cstate="print"/>
          <a:srcRect/>
          <a:stretch>
            <a:fillRect/>
          </a:stretch>
        </p:blipFill>
        <p:spPr bwMode="auto">
          <a:xfrm>
            <a:off x="0" y="533400"/>
            <a:ext cx="4267200" cy="311703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49071" y="533400"/>
            <a:ext cx="4594929" cy="3252788"/>
          </a:xfrm>
          <a:prstGeom prst="rect">
            <a:avLst/>
          </a:prstGeom>
          <a:noFill/>
          <a:ln w="9525">
            <a:noFill/>
            <a:miter lim="800000"/>
            <a:headEnd/>
            <a:tailEnd/>
          </a:ln>
        </p:spPr>
      </p:pic>
      <p:sp>
        <p:nvSpPr>
          <p:cNvPr id="6" name="Rectangle 5"/>
          <p:cNvSpPr/>
          <p:nvPr/>
        </p:nvSpPr>
        <p:spPr>
          <a:xfrm>
            <a:off x="0" y="3733800"/>
            <a:ext cx="9144000" cy="3170099"/>
          </a:xfrm>
          <a:prstGeom prst="rect">
            <a:avLst/>
          </a:prstGeom>
        </p:spPr>
        <p:txBody>
          <a:bodyPr wrap="square">
            <a:spAutoFit/>
          </a:bodyPr>
          <a:lstStyle/>
          <a:p>
            <a:pPr algn="just"/>
            <a:r>
              <a:rPr lang="en-US" sz="2000" b="1" dirty="0" smtClean="0"/>
              <a:t>Scaling-up/Vertical scaling: </a:t>
            </a:r>
            <a:r>
              <a:rPr lang="en-US" sz="2000" dirty="0" smtClean="0"/>
              <a:t>means upgrading a server, by means of adding more memory, faster processor,  or larger storage devices. Adding more hardware can help increase the amount of traffic a server can support and the amount of data it can process in a reasonable period of time.</a:t>
            </a:r>
          </a:p>
          <a:p>
            <a:pPr algn="just"/>
            <a:r>
              <a:rPr lang="en-US" sz="2000" b="1" dirty="0" smtClean="0"/>
              <a:t>Scaling-out/Horizontal scaling: </a:t>
            </a:r>
            <a:r>
              <a:rPr lang="en-US" sz="2000" dirty="0" smtClean="0"/>
              <a:t>means adding more servers to the task. Though, this is complex process, this helps in increasing the capacity to a great extent. In one way, the additional servers act as backup devices and play their role when the main server fails. In other ways, work and network traffic can be shared between all the servers. When many servers are added to the task, the group of machines assigned to a particular task is called as cluster.</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200" b="1" dirty="0" smtClean="0"/>
              <a:t>Database </a:t>
            </a:r>
            <a:r>
              <a:rPr lang="en-US" sz="3200" b="1" dirty="0"/>
              <a:t>D</a:t>
            </a:r>
            <a:r>
              <a:rPr lang="en-US" sz="3200" b="1" dirty="0" smtClean="0"/>
              <a:t>istribution </a:t>
            </a:r>
            <a:r>
              <a:rPr lang="en-US" sz="3200" b="1" dirty="0"/>
              <a:t>M</a:t>
            </a:r>
            <a:r>
              <a:rPr lang="en-US" sz="3200" b="1" dirty="0" smtClean="0"/>
              <a:t>odels</a:t>
            </a:r>
            <a:endParaRPr lang="en-US" sz="3200" b="1" dirty="0"/>
          </a:p>
        </p:txBody>
      </p:sp>
      <p:sp>
        <p:nvSpPr>
          <p:cNvPr id="3" name="Content Placeholder 2"/>
          <p:cNvSpPr>
            <a:spLocks noGrp="1"/>
          </p:cNvSpPr>
          <p:nvPr>
            <p:ph idx="1"/>
          </p:nvPr>
        </p:nvSpPr>
        <p:spPr>
          <a:xfrm>
            <a:off x="76200" y="762000"/>
            <a:ext cx="9067800" cy="6096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lgn="just">
              <a:buNone/>
            </a:pPr>
            <a:r>
              <a:rPr lang="en-US" sz="2400" b="1" dirty="0" smtClean="0"/>
              <a:t>Replication: </a:t>
            </a:r>
            <a:r>
              <a:rPr lang="en-US" sz="2400" dirty="0"/>
              <a:t>S</a:t>
            </a:r>
            <a:r>
              <a:rPr lang="en-US" sz="2400" dirty="0" smtClean="0"/>
              <a:t>ame data is copied on multiple servers.</a:t>
            </a:r>
          </a:p>
          <a:p>
            <a:pPr algn="just">
              <a:buNone/>
            </a:pPr>
            <a:r>
              <a:rPr lang="en-US" sz="2400" b="1" dirty="0" smtClean="0"/>
              <a:t>Sharding: </a:t>
            </a:r>
            <a:r>
              <a:rPr lang="en-US" sz="2400" dirty="0" smtClean="0"/>
              <a:t>Data is put on multiple nodes.</a:t>
            </a:r>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2209800" y="685800"/>
            <a:ext cx="4810125" cy="46641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b="1" dirty="0" smtClean="0"/>
              <a:t>Data Replication</a:t>
            </a:r>
            <a:endParaRPr lang="en-US" sz="3200" b="1" dirty="0"/>
          </a:p>
        </p:txBody>
      </p:sp>
      <p:sp>
        <p:nvSpPr>
          <p:cNvPr id="3" name="Content Placeholder 2"/>
          <p:cNvSpPr>
            <a:spLocks noGrp="1"/>
          </p:cNvSpPr>
          <p:nvPr>
            <p:ph idx="1"/>
          </p:nvPr>
        </p:nvSpPr>
        <p:spPr>
          <a:xfrm>
            <a:off x="152400" y="609600"/>
            <a:ext cx="8839200" cy="6172200"/>
          </a:xfrm>
        </p:spPr>
        <p:txBody>
          <a:bodyPr>
            <a:normAutofit/>
          </a:bodyPr>
          <a:lstStyle/>
          <a:p>
            <a:pPr algn="just"/>
            <a:r>
              <a:rPr lang="en-US" sz="2400" dirty="0" smtClean="0"/>
              <a:t>Process of keeping the data synced.</a:t>
            </a:r>
          </a:p>
          <a:p>
            <a:pPr algn="just"/>
            <a:r>
              <a:rPr lang="en-US" sz="2400" dirty="0" smtClean="0"/>
              <a:t>Complete copy of database on a different server.</a:t>
            </a:r>
          </a:p>
          <a:p>
            <a:pPr algn="just"/>
            <a:r>
              <a:rPr lang="en-US" sz="2400" dirty="0" smtClean="0"/>
              <a:t>When the primary server fails, the backup server will come online and take the responsibility. </a:t>
            </a:r>
          </a:p>
          <a:p>
            <a:pPr algn="just"/>
            <a:r>
              <a:rPr lang="en-US" sz="2400" dirty="0" smtClean="0"/>
              <a:t>Reduced downtime compared to fixing failures manually</a:t>
            </a:r>
          </a:p>
          <a:p>
            <a:pPr algn="just"/>
            <a:r>
              <a:rPr lang="en-US" sz="2400" dirty="0" smtClean="0"/>
              <a:t>System automatically detects failures and activate backup machines. </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533400" y="3657600"/>
            <a:ext cx="8240573" cy="3033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Types of database replication</a:t>
            </a:r>
            <a:endParaRPr lang="en-US" dirty="0"/>
          </a:p>
        </p:txBody>
      </p:sp>
      <p:sp>
        <p:nvSpPr>
          <p:cNvPr id="3" name="Content Placeholder 2"/>
          <p:cNvSpPr>
            <a:spLocks noGrp="1"/>
          </p:cNvSpPr>
          <p:nvPr>
            <p:ph idx="1"/>
          </p:nvPr>
        </p:nvSpPr>
        <p:spPr>
          <a:xfrm>
            <a:off x="152400" y="609600"/>
            <a:ext cx="8839200" cy="6019800"/>
          </a:xfrm>
        </p:spPr>
        <p:txBody>
          <a:bodyPr>
            <a:normAutofit/>
          </a:bodyPr>
          <a:lstStyle/>
          <a:p>
            <a:pPr>
              <a:buNone/>
            </a:pPr>
            <a:r>
              <a:rPr lang="en-US" sz="2400" b="1" dirty="0" smtClean="0"/>
              <a:t>1. Master-slave replication: </a:t>
            </a:r>
            <a:endParaRPr lang="en-US" sz="2400" b="1" dirty="0"/>
          </a:p>
        </p:txBody>
      </p:sp>
      <p:pic>
        <p:nvPicPr>
          <p:cNvPr id="3075" name="Picture 3"/>
          <p:cNvPicPr>
            <a:picLocks noChangeAspect="1" noChangeArrowheads="1"/>
          </p:cNvPicPr>
          <p:nvPr/>
        </p:nvPicPr>
        <p:blipFill>
          <a:blip r:embed="rId2" cstate="print"/>
          <a:srcRect/>
          <a:stretch>
            <a:fillRect/>
          </a:stretch>
        </p:blipFill>
        <p:spPr bwMode="auto">
          <a:xfrm>
            <a:off x="3905350" y="1143000"/>
            <a:ext cx="5238650" cy="4005263"/>
          </a:xfrm>
          <a:prstGeom prst="rect">
            <a:avLst/>
          </a:prstGeom>
          <a:noFill/>
          <a:ln w="9525">
            <a:noFill/>
            <a:miter lim="800000"/>
            <a:headEnd/>
            <a:tailEnd/>
          </a:ln>
        </p:spPr>
      </p:pic>
      <p:sp>
        <p:nvSpPr>
          <p:cNvPr id="6" name="Rectangle 5"/>
          <p:cNvSpPr/>
          <p:nvPr/>
        </p:nvSpPr>
        <p:spPr>
          <a:xfrm>
            <a:off x="152401" y="914400"/>
            <a:ext cx="3733800" cy="6154043"/>
          </a:xfrm>
          <a:prstGeom prst="rect">
            <a:avLst/>
          </a:prstGeom>
        </p:spPr>
        <p:txBody>
          <a:bodyPr wrap="square">
            <a:spAutoFit/>
          </a:bodyPr>
          <a:lstStyle/>
          <a:p>
            <a:pPr algn="just">
              <a:buFont typeface="Arial" pitchFamily="34" charset="0"/>
              <a:buChar char="•"/>
            </a:pPr>
            <a:r>
              <a:rPr lang="en-US" sz="2400" dirty="0" smtClean="0"/>
              <a:t> One master or primary node and others are slaves.</a:t>
            </a:r>
          </a:p>
          <a:p>
            <a:pPr algn="just">
              <a:buFont typeface="Arial" pitchFamily="34" charset="0"/>
              <a:buChar char="•"/>
            </a:pPr>
            <a:endParaRPr lang="en-US" sz="2400" dirty="0" smtClean="0"/>
          </a:p>
          <a:p>
            <a:pPr algn="just">
              <a:buFont typeface="Arial" pitchFamily="34" charset="0"/>
              <a:buChar char="•"/>
            </a:pPr>
            <a:r>
              <a:rPr lang="en-US" sz="2400" dirty="0"/>
              <a:t> </a:t>
            </a:r>
            <a:r>
              <a:rPr lang="en-US" sz="2400" dirty="0" smtClean="0"/>
              <a:t>Master is the primary source of data and designed to process updates and send to slaves.</a:t>
            </a:r>
          </a:p>
          <a:p>
            <a:pPr algn="just">
              <a:buFont typeface="Arial" pitchFamily="34" charset="0"/>
              <a:buChar char="•"/>
            </a:pPr>
            <a:endParaRPr lang="en-US" sz="2400" dirty="0" smtClean="0"/>
          </a:p>
          <a:p>
            <a:pPr algn="just">
              <a:buFont typeface="Arial" pitchFamily="34" charset="0"/>
              <a:buChar char="•"/>
            </a:pPr>
            <a:r>
              <a:rPr lang="en-US" sz="2400" dirty="0"/>
              <a:t> </a:t>
            </a:r>
            <a:r>
              <a:rPr lang="en-US" sz="2400" dirty="0" smtClean="0"/>
              <a:t>Slaves are used for read operation.</a:t>
            </a:r>
          </a:p>
          <a:p>
            <a:pPr algn="just">
              <a:buFont typeface="Arial" pitchFamily="34" charset="0"/>
              <a:buChar char="•"/>
            </a:pPr>
            <a:endParaRPr lang="en-US" sz="2400" dirty="0" smtClean="0"/>
          </a:p>
          <a:p>
            <a:pPr algn="just">
              <a:buFont typeface="Arial" pitchFamily="34" charset="0"/>
              <a:buChar char="•"/>
            </a:pPr>
            <a:r>
              <a:rPr lang="en-US" sz="2400" dirty="0"/>
              <a:t> </a:t>
            </a:r>
            <a:r>
              <a:rPr lang="en-US" sz="2400" dirty="0" smtClean="0"/>
              <a:t>Used for read-intensive datasets.</a:t>
            </a:r>
          </a:p>
          <a:p>
            <a:pPr algn="just">
              <a:buFont typeface="Arial" pitchFamily="34" charset="0"/>
              <a:buChar char="•"/>
            </a:pPr>
            <a:endParaRPr lang="en-US" sz="2400" dirty="0" smtClean="0"/>
          </a:p>
          <a:p>
            <a:pPr algn="just">
              <a:buFont typeface="Arial" pitchFamily="34" charset="0"/>
              <a:buChar char="•"/>
            </a:pPr>
            <a:r>
              <a:rPr lang="en-US" sz="2400" dirty="0" smtClean="0"/>
              <a:t> Horizontal scaling possible  by adding more slaves.</a:t>
            </a:r>
            <a:endParaRPr lang="en-US" sz="2400" dirty="0"/>
          </a:p>
        </p:txBody>
      </p:sp>
      <p:sp>
        <p:nvSpPr>
          <p:cNvPr id="7" name="Rectangle 6"/>
          <p:cNvSpPr/>
          <p:nvPr/>
        </p:nvSpPr>
        <p:spPr>
          <a:xfrm>
            <a:off x="4876800" y="5791200"/>
            <a:ext cx="3733800" cy="830997"/>
          </a:xfrm>
          <a:prstGeom prst="rect">
            <a:avLst/>
          </a:prstGeom>
        </p:spPr>
        <p:txBody>
          <a:bodyPr wrap="square">
            <a:spAutoFit/>
          </a:bodyPr>
          <a:lstStyle/>
          <a:p>
            <a:pPr algn="just">
              <a:buFont typeface="Arial" pitchFamily="34" charset="0"/>
              <a:buChar char="•"/>
            </a:pPr>
            <a:r>
              <a:rPr lang="en-US" sz="2000" dirty="0" smtClean="0"/>
              <a:t> </a:t>
            </a:r>
            <a:r>
              <a:rPr lang="en-US" sz="2400" dirty="0" smtClean="0"/>
              <a:t>Masters can be appointed manually and automatically.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533400"/>
            <a:ext cx="9083283"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a:buNone/>
            </a:pPr>
            <a:r>
              <a:rPr lang="en-US" sz="2400" b="1" dirty="0" smtClean="0"/>
              <a:t>2. Peer-to-Peer Replication:</a:t>
            </a:r>
          </a:p>
          <a:p>
            <a:pPr>
              <a:buNone/>
            </a:pPr>
            <a:endParaRPr lang="en-US" sz="2400" b="1" dirty="0"/>
          </a:p>
        </p:txBody>
      </p:sp>
      <p:pic>
        <p:nvPicPr>
          <p:cNvPr id="5122" name="Picture 2"/>
          <p:cNvPicPr>
            <a:picLocks noChangeAspect="1" noChangeArrowheads="1"/>
          </p:cNvPicPr>
          <p:nvPr/>
        </p:nvPicPr>
        <p:blipFill>
          <a:blip r:embed="rId2" cstate="print"/>
          <a:srcRect/>
          <a:stretch>
            <a:fillRect/>
          </a:stretch>
        </p:blipFill>
        <p:spPr bwMode="auto">
          <a:xfrm>
            <a:off x="3810000" y="457200"/>
            <a:ext cx="5104889" cy="4133850"/>
          </a:xfrm>
          <a:prstGeom prst="rect">
            <a:avLst/>
          </a:prstGeom>
          <a:noFill/>
          <a:ln w="9525">
            <a:noFill/>
            <a:miter lim="800000"/>
            <a:headEnd/>
            <a:tailEnd/>
          </a:ln>
        </p:spPr>
      </p:pic>
      <p:sp>
        <p:nvSpPr>
          <p:cNvPr id="6" name="Rectangle 5"/>
          <p:cNvSpPr/>
          <p:nvPr/>
        </p:nvSpPr>
        <p:spPr>
          <a:xfrm>
            <a:off x="152401" y="685800"/>
            <a:ext cx="3581400" cy="5632311"/>
          </a:xfrm>
          <a:prstGeom prst="rect">
            <a:avLst/>
          </a:prstGeom>
        </p:spPr>
        <p:txBody>
          <a:bodyPr wrap="square">
            <a:spAutoFit/>
          </a:bodyPr>
          <a:lstStyle/>
          <a:p>
            <a:pPr algn="just">
              <a:buFont typeface="Arial" pitchFamily="34" charset="0"/>
              <a:buChar char="•"/>
            </a:pPr>
            <a:r>
              <a:rPr lang="en-US" sz="2400" dirty="0" smtClean="0"/>
              <a:t> Very useful for improving the ‘write’ scalability that is not offered by master-slave replication.</a:t>
            </a:r>
          </a:p>
          <a:p>
            <a:pPr algn="just">
              <a:buFont typeface="Arial" pitchFamily="34" charset="0"/>
              <a:buChar char="•"/>
            </a:pPr>
            <a:endParaRPr lang="en-US" sz="2400" dirty="0" smtClean="0"/>
          </a:p>
          <a:p>
            <a:pPr algn="just">
              <a:buFont typeface="Arial" pitchFamily="34" charset="0"/>
              <a:buChar char="•"/>
            </a:pPr>
            <a:r>
              <a:rPr lang="en-US" sz="2400" dirty="0" smtClean="0"/>
              <a:t>There is no master and no single point of failure.</a:t>
            </a:r>
          </a:p>
          <a:p>
            <a:pPr algn="just">
              <a:buFont typeface="Arial" pitchFamily="34" charset="0"/>
              <a:buChar char="•"/>
            </a:pPr>
            <a:endParaRPr lang="en-US" sz="2400" dirty="0" smtClean="0"/>
          </a:p>
          <a:p>
            <a:pPr algn="just">
              <a:buFont typeface="Arial" pitchFamily="34" charset="0"/>
              <a:buChar char="•"/>
            </a:pPr>
            <a:r>
              <a:rPr lang="en-US" sz="2400" dirty="0" smtClean="0"/>
              <a:t> All the replicas are equal and accept the writes and reads.</a:t>
            </a:r>
          </a:p>
          <a:p>
            <a:pPr algn="just">
              <a:buFont typeface="Arial" pitchFamily="34" charset="0"/>
              <a:buChar char="•"/>
            </a:pPr>
            <a:endParaRPr lang="en-US" sz="2400" dirty="0" smtClean="0"/>
          </a:p>
          <a:p>
            <a:pPr algn="just">
              <a:buFont typeface="Arial" pitchFamily="34" charset="0"/>
              <a:buChar char="•"/>
            </a:pPr>
            <a:r>
              <a:rPr lang="en-US" sz="2400" dirty="0"/>
              <a:t> M</a:t>
            </a:r>
            <a:r>
              <a:rPr lang="en-US" sz="2400" dirty="0" smtClean="0"/>
              <a:t>ore nodes can be added for performance improvement. </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04800" y="838200"/>
            <a:ext cx="874098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TotalTime>
  <Words>979</Words>
  <Application>Microsoft Office PowerPoint</Application>
  <PresentationFormat>On-screen Show (4:3)</PresentationFormat>
  <Paragraphs>134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Database Scaling: Replication and Sharding</vt:lpstr>
      <vt:lpstr>Managing database for availability and performance</vt:lpstr>
      <vt:lpstr>Database Scaling</vt:lpstr>
      <vt:lpstr>Database Distribution Models</vt:lpstr>
      <vt:lpstr>Data Replication</vt:lpstr>
      <vt:lpstr>Types of database replication</vt:lpstr>
      <vt:lpstr>Slide 7</vt:lpstr>
      <vt:lpstr>Slide 8</vt:lpstr>
      <vt:lpstr>Slide 9</vt:lpstr>
      <vt:lpstr>Introduction to Sharding</vt:lpstr>
      <vt:lpstr>Why Sharding?</vt:lpstr>
      <vt:lpstr>Sharding components</vt:lpstr>
      <vt:lpstr>How Sharding works? </vt:lpstr>
      <vt:lpstr>Slide 14</vt:lpstr>
      <vt:lpstr>Shard key</vt:lpstr>
      <vt:lpstr>Slide 16</vt:lpstr>
      <vt:lpstr>Choose a Shard Key</vt:lpstr>
      <vt:lpstr>Sharding strategies   </vt:lpstr>
      <vt:lpstr>Slide 19</vt:lpstr>
      <vt:lpstr>Slide 20</vt:lpstr>
      <vt:lpstr>Slide 21</vt:lpstr>
      <vt:lpstr>Slide 22</vt:lpstr>
      <vt:lpstr>Slide 23</vt:lpstr>
      <vt:lpstr>Advantages of Sharding</vt:lpstr>
      <vt:lpstr>Disadvantages of sharding</vt:lpstr>
      <vt:lpstr>Combining Replication and Sharding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Sharding</dc:title>
  <dc:creator>mandeep kaur</dc:creator>
  <cp:lastModifiedBy>mandeep kaur</cp:lastModifiedBy>
  <cp:revision>128</cp:revision>
  <dcterms:created xsi:type="dcterms:W3CDTF">2024-04-25T06:54:28Z</dcterms:created>
  <dcterms:modified xsi:type="dcterms:W3CDTF">2024-05-01T10:57:20Z</dcterms:modified>
</cp:coreProperties>
</file>