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7" r:id="rId1"/>
  </p:sldMasterIdLst>
  <p:notesMasterIdLst>
    <p:notesMasterId r:id="rId51"/>
  </p:notesMasterIdLst>
  <p:sldIdLst>
    <p:sldId id="437" r:id="rId2"/>
    <p:sldId id="463" r:id="rId3"/>
    <p:sldId id="464" r:id="rId4"/>
    <p:sldId id="465" r:id="rId5"/>
    <p:sldId id="466" r:id="rId6"/>
    <p:sldId id="640" r:id="rId7"/>
    <p:sldId id="468" r:id="rId8"/>
    <p:sldId id="469" r:id="rId9"/>
    <p:sldId id="470" r:id="rId10"/>
    <p:sldId id="472" r:id="rId11"/>
    <p:sldId id="473" r:id="rId12"/>
    <p:sldId id="644" r:id="rId13"/>
    <p:sldId id="496" r:id="rId14"/>
    <p:sldId id="497" r:id="rId15"/>
    <p:sldId id="498" r:id="rId16"/>
    <p:sldId id="499" r:id="rId17"/>
    <p:sldId id="500" r:id="rId18"/>
    <p:sldId id="501" r:id="rId19"/>
    <p:sldId id="505" r:id="rId20"/>
    <p:sldId id="506" r:id="rId21"/>
    <p:sldId id="513" r:id="rId22"/>
    <p:sldId id="508" r:id="rId23"/>
    <p:sldId id="514" r:id="rId24"/>
    <p:sldId id="515" r:id="rId25"/>
    <p:sldId id="509" r:id="rId26"/>
    <p:sldId id="512" r:id="rId27"/>
    <p:sldId id="516" r:id="rId28"/>
    <p:sldId id="654" r:id="rId29"/>
    <p:sldId id="655" r:id="rId30"/>
    <p:sldId id="656" r:id="rId31"/>
    <p:sldId id="657" r:id="rId32"/>
    <p:sldId id="658" r:id="rId33"/>
    <p:sldId id="659" r:id="rId34"/>
    <p:sldId id="660" r:id="rId35"/>
    <p:sldId id="662" r:id="rId36"/>
    <p:sldId id="663" r:id="rId37"/>
    <p:sldId id="664" r:id="rId38"/>
    <p:sldId id="665" r:id="rId39"/>
    <p:sldId id="666" r:id="rId40"/>
    <p:sldId id="667" r:id="rId41"/>
    <p:sldId id="668" r:id="rId42"/>
    <p:sldId id="669" r:id="rId43"/>
    <p:sldId id="670" r:id="rId44"/>
    <p:sldId id="671" r:id="rId45"/>
    <p:sldId id="672" r:id="rId46"/>
    <p:sldId id="673" r:id="rId47"/>
    <p:sldId id="674" r:id="rId48"/>
    <p:sldId id="675" r:id="rId49"/>
    <p:sldId id="676" r:id="rId50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194" autoAdjust="0"/>
  </p:normalViewPr>
  <p:slideViewPr>
    <p:cSldViewPr snapToGrid="0">
      <p:cViewPr varScale="1">
        <p:scale>
          <a:sx n="51" d="100"/>
          <a:sy n="51" d="100"/>
        </p:scale>
        <p:origin x="184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27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27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27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28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9D53CA7-E093-4F96-9829-A7FED3342B05}" type="slidenum">
              <a:rPr lang="de-DE" sz="1400" b="0" strike="noStrike" spc="-1">
                <a:latin typeface="Times New Roman"/>
              </a:rPr>
              <a:pPr algn="r"/>
              <a:t>‹#›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9950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94C088-B2E8-42AF-B3AB-8FFB26AEABC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762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>
              <a:solidFill>
                <a:srgbClr val="CCCCFF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rgbClr val="CCCCFF"/>
              </a:solidFill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 sz="1200">
                <a:solidFill>
                  <a:srgbClr val="CCCCFF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algn="ctr">
              <a:defRPr>
                <a:solidFill>
                  <a:srgbClr val="CCCCFF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>
                <a:solidFill>
                  <a:srgbClr val="CCCCFF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A59DD61B-24E2-4783-961E-4F2F9D4AFE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960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44A88-52C5-4B31-9818-C9B7BBB4A4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4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EDA37-BAA2-4A89-848C-06D4584AA2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39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038600" cy="19812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4038600"/>
            <a:ext cx="4038600" cy="19812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2D Geometric Transformations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D4172-F1EB-435E-8241-51B273E328F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090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2D Geometric Transformations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C9BD8-AC5C-4DD0-B6F6-A6822202BEE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05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16019-109D-4631-9569-2231AAE021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51105-FA98-41CE-98B6-B8C771112B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2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C03DC-94B7-4B37-B48C-4BEAA0ED99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4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029ED-CD18-4E30-88B2-B1129B2DA7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1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4956E-300C-4FCF-A866-B685CC19D6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3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54BC2-F888-44AB-98D5-27617C40A2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4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84047-007F-40DD-8DD5-B97B1D91E0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5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6CD59-BD38-476F-A78D-5FE486B77F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0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>
              <a:solidFill>
                <a:srgbClr val="CCCCFF"/>
              </a:solidFill>
            </a:endParaRPr>
          </a:p>
        </p:txBody>
      </p:sp>
      <p:sp>
        <p:nvSpPr>
          <p:cNvPr id="1230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88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6699F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6699FF"/>
                </a:solidFill>
                <a:latin typeface="Arial" charset="0"/>
              </a:defRPr>
            </a:lvl1pPr>
          </a:lstStyle>
          <a:p>
            <a:pPr>
              <a:defRPr/>
            </a:pPr>
            <a:fld id="{ED93E222-B967-49AA-BD19-7A07966DEB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4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2305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641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6699FF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6457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rgbClr val="003399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q"/>
        <a:defRPr sz="2600">
          <a:solidFill>
            <a:srgbClr val="003399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rgbClr val="003399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rgbClr val="003399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rgbClr val="003399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rgbClr val="003399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rgbClr val="003399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rgbClr val="003399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rgbClr val="003399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1.png"/><Relationship Id="rId4" Type="http://schemas.openxmlformats.org/officeDocument/2006/relationships/image" Target="../media/image1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3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4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6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8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9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0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2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3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4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5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6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87790"/>
            <a:ext cx="8229600" cy="1026942"/>
          </a:xfrm>
        </p:spPr>
        <p:txBody>
          <a:bodyPr lIns="92075" tIns="46038" rIns="92075" bIns="46038"/>
          <a:lstStyle/>
          <a:p>
            <a:r>
              <a:rPr lang="en-US" b="1" dirty="0" smtClean="0"/>
              <a:t>2 D Transformations</a:t>
            </a:r>
            <a:endParaRPr lang="en-US" b="1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2166425"/>
            <a:ext cx="8640763" cy="4031175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More on 2D Transformations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Coordinate Transformations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Composite Transformations</a:t>
            </a:r>
          </a:p>
          <a:p>
            <a:pPr>
              <a:lnSpc>
                <a:spcPct val="90000"/>
              </a:lnSpc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Numerical Problems on </a:t>
            </a:r>
            <a:r>
              <a:rPr lang="tr-TR" sz="3200" dirty="0" smtClean="0">
                <a:solidFill>
                  <a:schemeClr val="bg1"/>
                </a:solidFill>
              </a:rPr>
              <a:t> 2D Transformati</a:t>
            </a:r>
            <a:r>
              <a:rPr lang="en-US" sz="3200" dirty="0" smtClean="0">
                <a:solidFill>
                  <a:schemeClr val="bg1"/>
                </a:solidFill>
              </a:rPr>
              <a:t>ons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7172" name="Foliennummernplatzhalter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CBB57F-0B22-4D4F-9293-2FDFD4B43B8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xmlns="" id="{1298FE66-933F-439E-A5B7-6D1970278C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488096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6403" name="Object 2"/>
              <p:cNvSpPr txBox="1"/>
              <p:nvPr/>
            </p:nvSpPr>
            <p:spPr bwMode="auto">
              <a:xfrm>
                <a:off x="250825" y="2565400"/>
                <a:ext cx="8353425" cy="208915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  <m:r>
                                <a:rPr lang="tr-TR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a:rPr lang="tr-TR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tr-TR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a:rPr lang="tr-TR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tr-TR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tr-TR" sz="2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tr-TR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tr-TR" sz="2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a:rPr lang="tr-TR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tr-TR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  <m:r>
                                <a:rPr lang="tr-TR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0−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a:rPr lang="tr-TR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a:rPr lang="tr-TR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tr-TR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tr-TR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tr-TR" sz="2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DE" sz="2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a:rPr lang="tr-TR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tr-TR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sz="2600" dirty="0"/>
              </a:p>
            </p:txBody>
          </p:sp>
        </mc:Choice>
        <mc:Fallback xmlns="">
          <p:sp>
            <p:nvSpPr>
              <p:cNvPr id="486403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2565400"/>
                <a:ext cx="8353425" cy="2089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6404" name="Object 3"/>
              <p:cNvSpPr txBox="1"/>
              <p:nvPr/>
            </p:nvSpPr>
            <p:spPr bwMode="auto">
              <a:xfrm>
                <a:off x="600075" y="5181600"/>
                <a:ext cx="7654925" cy="587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sSub>
                        <m:sSubPr>
                          <m:ctrlP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600" dirty="0"/>
              </a:p>
            </p:txBody>
          </p:sp>
        </mc:Choice>
        <mc:Fallback xmlns="">
          <p:sp>
            <p:nvSpPr>
              <p:cNvPr id="48640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0075" y="5181600"/>
                <a:ext cx="7654925" cy="587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6405" name="Rectangle 5"/>
          <p:cNvSpPr>
            <a:spLocks noChangeArrowheads="1"/>
          </p:cNvSpPr>
          <p:nvPr/>
        </p:nvSpPr>
        <p:spPr bwMode="auto">
          <a:xfrm>
            <a:off x="323850" y="1628775"/>
            <a:ext cx="793115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120000"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General 2D Fixed-Point Scaling: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48582" y="38100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200" b="1" i="0" u="none" strike="noStrike" kern="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j-ea"/>
                <a:cs typeface="Times New Roman" pitchFamily="18" charset="0"/>
              </a:rPr>
              <a:t>General Fixed Point  </a:t>
            </a:r>
            <a:r>
              <a:rPr kumimoji="0" lang="tr-TR" sz="4200" b="1" i="0" u="none" strike="noStrike" kern="0" cap="none" spc="0" normalizeH="0" baseline="0" noProof="0" dirty="0" smtClean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j-ea"/>
                <a:cs typeface="Times New Roman" pitchFamily="18" charset="0"/>
              </a:rPr>
              <a:t>Scaling</a:t>
            </a:r>
            <a:endParaRPr kumimoji="0" lang="en-US" sz="4200" b="1" i="0" u="none" strike="noStrike" kern="0" cap="none" spc="0" normalizeH="0" baseline="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j-ea"/>
              <a:cs typeface="Times New Roman" pitchFamily="18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654BC2-F888-44AB-98D5-27617C40A2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2FE4A38F-3C9E-48B4-B23A-2BA6739F7C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4129720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2D Composite </a:t>
            </a:r>
            <a:r>
              <a:rPr lang="en-US" b="1" dirty="0" smtClean="0"/>
              <a:t>Transformations</a:t>
            </a:r>
            <a:endParaRPr lang="en-US" b="1" dirty="0"/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Matrix Concatenation Properties: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Matrix multiplication is associative !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i="1" dirty="0">
                <a:solidFill>
                  <a:schemeClr val="bg1"/>
                </a:solidFill>
              </a:rPr>
              <a:t>M</a:t>
            </a:r>
            <a:r>
              <a:rPr lang="en-US" i="1" baseline="-25000" dirty="0">
                <a:solidFill>
                  <a:schemeClr val="bg1"/>
                </a:solidFill>
              </a:rPr>
              <a:t>3</a:t>
            </a:r>
            <a:r>
              <a:rPr lang="en-US" i="1" dirty="0">
                <a:solidFill>
                  <a:schemeClr val="bg1"/>
                </a:solidFill>
              </a:rPr>
              <a:t>· M</a:t>
            </a:r>
            <a:r>
              <a:rPr lang="en-US" i="1" baseline="-25000" dirty="0">
                <a:solidFill>
                  <a:schemeClr val="bg1"/>
                </a:solidFill>
              </a:rPr>
              <a:t>2</a:t>
            </a:r>
            <a:r>
              <a:rPr lang="en-US" i="1" dirty="0">
                <a:solidFill>
                  <a:schemeClr val="bg1"/>
                </a:solidFill>
              </a:rPr>
              <a:t>· M</a:t>
            </a:r>
            <a:r>
              <a:rPr lang="en-US" i="1" baseline="-25000" dirty="0">
                <a:solidFill>
                  <a:schemeClr val="bg1"/>
                </a:solidFill>
              </a:rPr>
              <a:t>1</a:t>
            </a:r>
            <a:r>
              <a:rPr lang="en-US" i="1" dirty="0">
                <a:solidFill>
                  <a:schemeClr val="bg1"/>
                </a:solidFill>
              </a:rPr>
              <a:t>= (M</a:t>
            </a:r>
            <a:r>
              <a:rPr lang="en-US" i="1" baseline="-25000" dirty="0">
                <a:solidFill>
                  <a:schemeClr val="bg1"/>
                </a:solidFill>
              </a:rPr>
              <a:t>3</a:t>
            </a:r>
            <a:r>
              <a:rPr lang="en-US" i="1" dirty="0">
                <a:solidFill>
                  <a:schemeClr val="bg1"/>
                </a:solidFill>
              </a:rPr>
              <a:t>· M</a:t>
            </a:r>
            <a:r>
              <a:rPr lang="en-US" i="1" baseline="-25000" dirty="0">
                <a:solidFill>
                  <a:schemeClr val="bg1"/>
                </a:solidFill>
              </a:rPr>
              <a:t>2 </a:t>
            </a:r>
            <a:r>
              <a:rPr lang="en-US" i="1" dirty="0">
                <a:solidFill>
                  <a:schemeClr val="bg1"/>
                </a:solidFill>
              </a:rPr>
              <a:t>)</a:t>
            </a:r>
            <a:r>
              <a:rPr lang="en-US" i="1" baseline="-25000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· M</a:t>
            </a:r>
            <a:r>
              <a:rPr lang="en-US" i="1" baseline="-25000" dirty="0">
                <a:solidFill>
                  <a:schemeClr val="bg1"/>
                </a:solidFill>
              </a:rPr>
              <a:t>1 </a:t>
            </a:r>
            <a:r>
              <a:rPr lang="en-US" i="1" dirty="0">
                <a:solidFill>
                  <a:schemeClr val="bg1"/>
                </a:solidFill>
              </a:rPr>
              <a:t>= M</a:t>
            </a:r>
            <a:r>
              <a:rPr lang="en-US" i="1" baseline="-25000" dirty="0">
                <a:solidFill>
                  <a:schemeClr val="bg1"/>
                </a:solidFill>
              </a:rPr>
              <a:t>3</a:t>
            </a:r>
            <a:r>
              <a:rPr lang="en-US" i="1" dirty="0">
                <a:solidFill>
                  <a:schemeClr val="bg1"/>
                </a:solidFill>
              </a:rPr>
              <a:t>· ( M</a:t>
            </a:r>
            <a:r>
              <a:rPr lang="en-US" i="1" baseline="-25000" dirty="0">
                <a:solidFill>
                  <a:schemeClr val="bg1"/>
                </a:solidFill>
              </a:rPr>
              <a:t>2 </a:t>
            </a:r>
            <a:r>
              <a:rPr lang="en-US" i="1" dirty="0">
                <a:solidFill>
                  <a:schemeClr val="bg1"/>
                </a:solidFill>
              </a:rPr>
              <a:t>· M</a:t>
            </a:r>
            <a:r>
              <a:rPr lang="en-US" i="1" baseline="-25000" dirty="0">
                <a:solidFill>
                  <a:schemeClr val="bg1"/>
                </a:solidFill>
              </a:rPr>
              <a:t>1 </a:t>
            </a:r>
            <a:r>
              <a:rPr lang="en-US" i="1" dirty="0">
                <a:solidFill>
                  <a:schemeClr val="bg1"/>
                </a:solidFill>
              </a:rPr>
              <a:t>)</a:t>
            </a:r>
            <a:endParaRPr lang="tr-TR" i="1" dirty="0">
              <a:solidFill>
                <a:schemeClr val="bg1"/>
              </a:solidFill>
            </a:endParaRPr>
          </a:p>
          <a:p>
            <a:pPr lvl="2"/>
            <a:r>
              <a:rPr lang="tr-TR" dirty="0">
                <a:solidFill>
                  <a:schemeClr val="bg1"/>
                </a:solidFill>
              </a:rPr>
              <a:t>A composite matrix can be created by multiplicating left-to-right (premultiplication) or right-to-left (postmultiplication)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Matrix multiplication is </a:t>
            </a:r>
            <a:r>
              <a:rPr lang="en-US" b="1" i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commutative ! </a:t>
            </a:r>
          </a:p>
          <a:p>
            <a:pPr lvl="2"/>
            <a:r>
              <a:rPr lang="en-US" i="1" dirty="0">
                <a:solidFill>
                  <a:schemeClr val="bg1"/>
                </a:solidFill>
              </a:rPr>
              <a:t>M</a:t>
            </a:r>
            <a:r>
              <a:rPr lang="en-US" i="1" baseline="-25000" dirty="0">
                <a:solidFill>
                  <a:schemeClr val="bg1"/>
                </a:solidFill>
              </a:rPr>
              <a:t>2 </a:t>
            </a:r>
            <a:r>
              <a:rPr lang="en-US" i="1" dirty="0">
                <a:solidFill>
                  <a:schemeClr val="bg1"/>
                </a:solidFill>
              </a:rPr>
              <a:t>· M</a:t>
            </a:r>
            <a:r>
              <a:rPr lang="en-US" i="1" baseline="-25000" dirty="0">
                <a:solidFill>
                  <a:schemeClr val="bg1"/>
                </a:solidFill>
              </a:rPr>
              <a:t>1 </a:t>
            </a:r>
            <a:r>
              <a:rPr lang="en-US" i="1" dirty="0">
                <a:solidFill>
                  <a:schemeClr val="bg1"/>
                </a:solidFill>
              </a:rPr>
              <a:t>≠ M</a:t>
            </a:r>
            <a:r>
              <a:rPr lang="en-US" i="1" baseline="-25000" dirty="0">
                <a:solidFill>
                  <a:schemeClr val="bg1"/>
                </a:solidFill>
              </a:rPr>
              <a:t>1 </a:t>
            </a:r>
            <a:r>
              <a:rPr lang="en-US" i="1" dirty="0">
                <a:solidFill>
                  <a:schemeClr val="bg1"/>
                </a:solidFill>
              </a:rPr>
              <a:t>· M</a:t>
            </a:r>
            <a:r>
              <a:rPr lang="en-US" i="1" baseline="-25000" dirty="0">
                <a:solidFill>
                  <a:schemeClr val="bg1"/>
                </a:solidFill>
              </a:rPr>
              <a:t>2</a:t>
            </a:r>
            <a:endParaRPr lang="tr-TR" i="1" baseline="-25000" dirty="0">
              <a:solidFill>
                <a:schemeClr val="bg1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BFF4A77A-ABD2-484B-A8AC-57BDE2EADB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2D Geometric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362582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2D Composite </a:t>
            </a:r>
            <a:r>
              <a:rPr lang="en-US" b="1" dirty="0" smtClean="0"/>
              <a:t>Transformations</a:t>
            </a:r>
            <a:endParaRPr lang="en-US" b="1" dirty="0"/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Matrix Concatenation Properties:</a:t>
            </a:r>
          </a:p>
          <a:p>
            <a:pPr lvl="2"/>
            <a:r>
              <a:rPr lang="tr-TR" dirty="0">
                <a:solidFill>
                  <a:schemeClr val="bg1"/>
                </a:solidFill>
              </a:rPr>
              <a:t>But:</a:t>
            </a:r>
          </a:p>
          <a:p>
            <a:pPr lvl="3"/>
            <a:r>
              <a:rPr lang="tr-TR" dirty="0">
                <a:solidFill>
                  <a:schemeClr val="bg1"/>
                </a:solidFill>
              </a:rPr>
              <a:t>Two successive rotations</a:t>
            </a:r>
          </a:p>
          <a:p>
            <a:pPr lvl="3"/>
            <a:r>
              <a:rPr lang="tr-TR" dirty="0">
                <a:solidFill>
                  <a:schemeClr val="bg1"/>
                </a:solidFill>
              </a:rPr>
              <a:t>Two successive translations</a:t>
            </a:r>
          </a:p>
          <a:p>
            <a:pPr lvl="3"/>
            <a:r>
              <a:rPr lang="tr-TR" dirty="0">
                <a:solidFill>
                  <a:schemeClr val="bg1"/>
                </a:solidFill>
              </a:rPr>
              <a:t>Two successive scalings </a:t>
            </a:r>
          </a:p>
          <a:p>
            <a:pPr lvl="2"/>
            <a:r>
              <a:rPr lang="tr-TR" b="1" i="1" dirty="0">
                <a:solidFill>
                  <a:schemeClr val="bg1"/>
                </a:solidFill>
              </a:rPr>
              <a:t>are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dirty="0">
                <a:solidFill>
                  <a:schemeClr val="bg1"/>
                </a:solidFill>
              </a:rPr>
              <a:t>commutative!</a:t>
            </a:r>
          </a:p>
          <a:p>
            <a:pPr lvl="2"/>
            <a:endParaRPr lang="tr-TR" i="1" baseline="-25000" dirty="0">
              <a:solidFill>
                <a:schemeClr val="bg1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B2EB8658-5DA9-44F3-953D-21609623A8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371900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229600" cy="1139825"/>
          </a:xfrm>
        </p:spPr>
        <p:txBody>
          <a:bodyPr anchor="b"/>
          <a:lstStyle/>
          <a:p>
            <a:r>
              <a:rPr lang="tr-TR" sz="4000" b="1" dirty="0">
                <a:cs typeface="Times New Roman" pitchFamily="18" charset="0"/>
              </a:rPr>
              <a:t>Transformation Between Coordinate Systems</a:t>
            </a:r>
            <a:endParaRPr lang="en-US" sz="4000" b="1" dirty="0">
              <a:cs typeface="Times New Roman" pitchFamily="18" charset="0"/>
            </a:endParaRP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2133600"/>
            <a:ext cx="7494588" cy="3157537"/>
          </a:xfrm>
        </p:spPr>
        <p:txBody>
          <a:bodyPr/>
          <a:lstStyle/>
          <a:p>
            <a:pPr marL="273050" indent="-273050"/>
            <a:r>
              <a:rPr lang="tr-TR" sz="2800" dirty="0">
                <a:solidFill>
                  <a:schemeClr val="bg1"/>
                </a:solidFill>
                <a:cs typeface="Times New Roman" pitchFamily="18" charset="0"/>
              </a:rPr>
              <a:t>Individual objects may be defined in their local cartesian reference system.</a:t>
            </a:r>
          </a:p>
          <a:p>
            <a:pPr marL="273050" indent="-273050"/>
            <a:r>
              <a:rPr lang="tr-TR" sz="2800" dirty="0">
                <a:solidFill>
                  <a:schemeClr val="bg1"/>
                </a:solidFill>
                <a:cs typeface="Times New Roman" pitchFamily="18" charset="0"/>
              </a:rPr>
              <a:t>The local coordinates must be transformed to position the objects within the scene coordinate system.</a:t>
            </a:r>
            <a:endParaRPr lang="en-US" sz="28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654BC2-F888-44AB-98D5-27617C40A2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23C29766-8932-4DFA-B8A7-BAA9038E31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336118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7" name="Rectangle 5"/>
          <p:cNvSpPr>
            <a:spLocks noChangeArrowheads="1"/>
          </p:cNvSpPr>
          <p:nvPr/>
        </p:nvSpPr>
        <p:spPr bwMode="auto">
          <a:xfrm>
            <a:off x="827088" y="2060575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33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3000" b="1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Steps for coordinate transformation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tr-TR" sz="30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Translate so that the origin (</a:t>
            </a:r>
            <a:r>
              <a:rPr kumimoji="0" lang="tr-TR" sz="3000" b="0" i="1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x</a:t>
            </a:r>
            <a:r>
              <a:rPr kumimoji="0" lang="tr-TR" sz="3000" b="0" i="0" u="none" strike="noStrike" kern="1200" cap="none" spc="0" normalizeH="0" baseline="-2500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0</a:t>
            </a:r>
            <a:r>
              <a:rPr kumimoji="0" lang="tr-TR" sz="30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, </a:t>
            </a:r>
            <a:r>
              <a:rPr kumimoji="0" lang="tr-TR" sz="3000" b="0" i="1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y</a:t>
            </a:r>
            <a:r>
              <a:rPr kumimoji="0" lang="tr-TR" sz="3000" b="0" i="0" u="none" strike="noStrike" kern="1200" cap="none" spc="0" normalizeH="0" baseline="-2500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0</a:t>
            </a:r>
            <a:r>
              <a:rPr kumimoji="0" lang="tr-TR" sz="30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 ) of the </a:t>
            </a:r>
            <a:r>
              <a:rPr kumimoji="0" lang="tr-TR" sz="3000" b="0" i="1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x</a:t>
            </a:r>
            <a:r>
              <a:rPr kumimoji="0" lang="tr-TR" sz="30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′-</a:t>
            </a:r>
            <a:r>
              <a:rPr kumimoji="0" lang="tr-TR" sz="3000" b="0" i="1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y</a:t>
            </a:r>
            <a:r>
              <a:rPr kumimoji="0" lang="tr-TR" sz="30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′ system is moved to the origin of  the </a:t>
            </a:r>
            <a:r>
              <a:rPr kumimoji="0" lang="tr-TR" sz="3000" b="0" i="1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x-y</a:t>
            </a:r>
            <a:r>
              <a:rPr kumimoji="0" lang="tr-TR" sz="30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 system.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AutoNum type="arabicPeriod"/>
              <a:tabLst/>
              <a:defRPr/>
            </a:pPr>
            <a:r>
              <a:rPr kumimoji="0" lang="tr-TR" sz="30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Rotate the </a:t>
            </a:r>
            <a:r>
              <a:rPr kumimoji="0" lang="tr-TR" sz="3000" b="0" i="1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x′ </a:t>
            </a:r>
            <a:r>
              <a:rPr kumimoji="0" lang="tr-TR" sz="30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axis on to the axis </a:t>
            </a:r>
            <a:r>
              <a:rPr kumimoji="0" lang="tr-TR" sz="3000" b="0" i="1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x.</a:t>
            </a:r>
          </a:p>
        </p:txBody>
      </p:sp>
      <p:sp>
        <p:nvSpPr>
          <p:cNvPr id="492548" name="Rectangle 2"/>
          <p:cNvSpPr>
            <a:spLocks noChangeArrowheads="1"/>
          </p:cNvSpPr>
          <p:nvPr/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000" b="1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Transformation Between Coordinate Systems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654BC2-F888-44AB-98D5-27617C40A2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AC285CE2-7A73-420D-9692-FB93F4BB36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41088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1" name="Rectangle 5"/>
          <p:cNvSpPr>
            <a:spLocks noChangeArrowheads="1"/>
          </p:cNvSpPr>
          <p:nvPr/>
        </p:nvSpPr>
        <p:spPr bwMode="auto">
          <a:xfrm>
            <a:off x="1187450" y="1844675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tr-TR" sz="2000" b="0" i="1" u="none" strike="noStrike" kern="1200" cap="none" spc="0" normalizeH="0" baseline="-2500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93572" name="Line 6"/>
          <p:cNvSpPr>
            <a:spLocks noChangeShapeType="1"/>
          </p:cNvSpPr>
          <p:nvPr/>
        </p:nvSpPr>
        <p:spPr bwMode="auto">
          <a:xfrm flipV="1">
            <a:off x="2411413" y="2205038"/>
            <a:ext cx="0" cy="295275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3573" name="Line 7"/>
          <p:cNvSpPr>
            <a:spLocks noChangeShapeType="1"/>
          </p:cNvSpPr>
          <p:nvPr/>
        </p:nvSpPr>
        <p:spPr bwMode="auto">
          <a:xfrm>
            <a:off x="2124075" y="5013325"/>
            <a:ext cx="4032250" cy="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3574" name="Text Box 8"/>
          <p:cNvSpPr txBox="1">
            <a:spLocks noChangeArrowheads="1"/>
          </p:cNvSpPr>
          <p:nvPr/>
        </p:nvSpPr>
        <p:spPr bwMode="auto">
          <a:xfrm>
            <a:off x="1928813" y="2357438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1600" b="1" i="1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</a:t>
            </a:r>
            <a:endParaRPr kumimoji="0" lang="en-US" sz="1600" b="1" i="1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3575" name="Text Box 9"/>
          <p:cNvSpPr txBox="1">
            <a:spLocks noChangeArrowheads="1"/>
          </p:cNvSpPr>
          <p:nvPr/>
        </p:nvSpPr>
        <p:spPr bwMode="auto">
          <a:xfrm>
            <a:off x="5651500" y="5084763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1600" b="1" i="1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x</a:t>
            </a:r>
            <a:endParaRPr kumimoji="0" lang="en-US" sz="1600" b="1" i="1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3576" name="Line 12"/>
          <p:cNvSpPr>
            <a:spLocks noChangeShapeType="1"/>
          </p:cNvSpPr>
          <p:nvPr/>
        </p:nvSpPr>
        <p:spPr bwMode="auto">
          <a:xfrm rot="19485854" flipV="1">
            <a:off x="3708400" y="2492375"/>
            <a:ext cx="0" cy="15113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3577" name="Line 13"/>
          <p:cNvSpPr>
            <a:spLocks noChangeShapeType="1"/>
          </p:cNvSpPr>
          <p:nvPr/>
        </p:nvSpPr>
        <p:spPr bwMode="auto">
          <a:xfrm rot="-2109642">
            <a:off x="3597275" y="3271838"/>
            <a:ext cx="18716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3578" name="Text Box 14"/>
          <p:cNvSpPr txBox="1">
            <a:spLocks noChangeArrowheads="1"/>
          </p:cNvSpPr>
          <p:nvPr/>
        </p:nvSpPr>
        <p:spPr bwMode="auto">
          <a:xfrm rot="-2222659">
            <a:off x="4930775" y="2701925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x′</a:t>
            </a: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3579" name="Text Box 16"/>
          <p:cNvSpPr txBox="1">
            <a:spLocks noChangeArrowheads="1"/>
          </p:cNvSpPr>
          <p:nvPr/>
        </p:nvSpPr>
        <p:spPr bwMode="auto">
          <a:xfrm rot="-2370830">
            <a:off x="2997200" y="2900363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y'</a:t>
            </a: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3580" name="Arc 22"/>
          <p:cNvSpPr>
            <a:spLocks/>
          </p:cNvSpPr>
          <p:nvPr/>
        </p:nvSpPr>
        <p:spPr bwMode="auto">
          <a:xfrm rot="16200000" flipV="1">
            <a:off x="4320382" y="3393281"/>
            <a:ext cx="215900" cy="287337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3581" name="Text Box 24"/>
          <p:cNvSpPr txBox="1">
            <a:spLocks noChangeArrowheads="1"/>
          </p:cNvSpPr>
          <p:nvPr/>
        </p:nvSpPr>
        <p:spPr bwMode="auto">
          <a:xfrm>
            <a:off x="4481513" y="3284538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l-GR" sz="2000" b="1" i="1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θ</a:t>
            </a:r>
          </a:p>
        </p:txBody>
      </p:sp>
      <p:sp>
        <p:nvSpPr>
          <p:cNvPr id="493582" name="Line 25"/>
          <p:cNvSpPr>
            <a:spLocks noChangeShapeType="1"/>
          </p:cNvSpPr>
          <p:nvPr/>
        </p:nvSpPr>
        <p:spPr bwMode="auto">
          <a:xfrm>
            <a:off x="3995738" y="3644900"/>
            <a:ext cx="0" cy="1368425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3583" name="Line 29"/>
          <p:cNvSpPr>
            <a:spLocks noChangeShapeType="1"/>
          </p:cNvSpPr>
          <p:nvPr/>
        </p:nvSpPr>
        <p:spPr bwMode="auto">
          <a:xfrm>
            <a:off x="2411413" y="3644900"/>
            <a:ext cx="2665412" cy="0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3584" name="Text Box 31"/>
          <p:cNvSpPr txBox="1">
            <a:spLocks noChangeArrowheads="1"/>
          </p:cNvSpPr>
          <p:nvPr/>
        </p:nvSpPr>
        <p:spPr bwMode="auto">
          <a:xfrm>
            <a:off x="3779838" y="5084763"/>
            <a:ext cx="719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x</a:t>
            </a:r>
            <a:r>
              <a:rPr kumimoji="0" lang="tr-TR" sz="2000" b="0" i="1" u="none" strike="noStrike" kern="1200" cap="none" spc="0" normalizeH="0" baseline="-2500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endParaRPr kumimoji="0" lang="en-US" sz="2000" b="0" i="1" u="none" strike="noStrike" kern="1200" cap="none" spc="0" normalizeH="0" baseline="-2500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3585" name="Text Box 32"/>
          <p:cNvSpPr txBox="1">
            <a:spLocks noChangeArrowheads="1"/>
          </p:cNvSpPr>
          <p:nvPr/>
        </p:nvSpPr>
        <p:spPr bwMode="auto">
          <a:xfrm>
            <a:off x="1835150" y="3357563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2000" b="1" i="1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</a:t>
            </a:r>
            <a:r>
              <a:rPr kumimoji="0" lang="tr-TR" sz="2000" b="1" i="1" u="none" strike="noStrike" kern="1200" cap="none" spc="0" normalizeH="0" baseline="-2500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endParaRPr kumimoji="0" lang="en-US" sz="2000" b="1" i="1" u="none" strike="noStrike" kern="1200" cap="none" spc="0" normalizeH="0" baseline="-2500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3586" name="Text Box 33"/>
          <p:cNvSpPr txBox="1">
            <a:spLocks noChangeArrowheads="1"/>
          </p:cNvSpPr>
          <p:nvPr/>
        </p:nvSpPr>
        <p:spPr bwMode="auto">
          <a:xfrm>
            <a:off x="1979613" y="5084763"/>
            <a:ext cx="503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2000" b="1" i="1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endParaRPr kumimoji="0" lang="en-US" sz="2000" b="1" i="1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3588" name="Rectangle 2"/>
          <p:cNvSpPr>
            <a:spLocks noChangeArrowheads="1"/>
          </p:cNvSpPr>
          <p:nvPr/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000" b="1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Transformation Between Coordinate Systems (cont.)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654BC2-F888-44AB-98D5-27617C40A2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E6C6CCFB-CFF1-4F7D-979E-C5747AC6B7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251499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5" name="Rectangle 5"/>
          <p:cNvSpPr>
            <a:spLocks noChangeArrowheads="1"/>
          </p:cNvSpPr>
          <p:nvPr/>
        </p:nvSpPr>
        <p:spPr bwMode="auto">
          <a:xfrm>
            <a:off x="1187450" y="1844675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itchFamily="2" charset="2"/>
              <a:buChar char="¨"/>
              <a:tabLst/>
              <a:defRPr/>
            </a:pPr>
            <a:endParaRPr kumimoji="0" lang="tr-TR" sz="2800" b="0" i="1" u="none" strike="noStrike" kern="1200" cap="none" spc="0" normalizeH="0" baseline="-2500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94596" name="Line 6"/>
          <p:cNvSpPr>
            <a:spLocks noChangeShapeType="1"/>
          </p:cNvSpPr>
          <p:nvPr/>
        </p:nvSpPr>
        <p:spPr bwMode="auto">
          <a:xfrm flipV="1">
            <a:off x="2411413" y="2205038"/>
            <a:ext cx="0" cy="295275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4597" name="Line 7"/>
          <p:cNvSpPr>
            <a:spLocks noChangeShapeType="1"/>
          </p:cNvSpPr>
          <p:nvPr/>
        </p:nvSpPr>
        <p:spPr bwMode="auto">
          <a:xfrm>
            <a:off x="2124075" y="5013325"/>
            <a:ext cx="4032250" cy="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4598" name="Text Box 8"/>
          <p:cNvSpPr txBox="1">
            <a:spLocks noChangeArrowheads="1"/>
          </p:cNvSpPr>
          <p:nvPr/>
        </p:nvSpPr>
        <p:spPr bwMode="auto">
          <a:xfrm>
            <a:off x="1857375" y="2428875"/>
            <a:ext cx="5048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1600" b="1" i="1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</a:t>
            </a:r>
            <a:endParaRPr kumimoji="0" lang="en-US" sz="1600" b="1" i="1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4599" name="Text Box 9"/>
          <p:cNvSpPr txBox="1">
            <a:spLocks noChangeArrowheads="1"/>
          </p:cNvSpPr>
          <p:nvPr/>
        </p:nvSpPr>
        <p:spPr bwMode="auto">
          <a:xfrm>
            <a:off x="5651500" y="5084763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1600" b="1" i="1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x</a:t>
            </a:r>
            <a:endParaRPr kumimoji="0" lang="en-US" sz="1600" b="1" i="1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4600" name="Text Box 12"/>
          <p:cNvSpPr txBox="1">
            <a:spLocks noChangeArrowheads="1"/>
          </p:cNvSpPr>
          <p:nvPr/>
        </p:nvSpPr>
        <p:spPr bwMode="auto">
          <a:xfrm rot="-2222659">
            <a:off x="3368675" y="4000500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x′</a:t>
            </a:r>
          </a:p>
        </p:txBody>
      </p:sp>
      <p:sp>
        <p:nvSpPr>
          <p:cNvPr id="494601" name="Text Box 18"/>
          <p:cNvSpPr txBox="1">
            <a:spLocks noChangeArrowheads="1"/>
          </p:cNvSpPr>
          <p:nvPr/>
        </p:nvSpPr>
        <p:spPr bwMode="auto">
          <a:xfrm>
            <a:off x="3779838" y="5084763"/>
            <a:ext cx="719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x</a:t>
            </a:r>
            <a:r>
              <a:rPr kumimoji="0" lang="tr-TR" sz="2000" b="0" i="1" u="none" strike="noStrike" kern="1200" cap="none" spc="0" normalizeH="0" baseline="-2500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endParaRPr kumimoji="0" lang="en-US" sz="2000" b="0" i="1" u="none" strike="noStrike" kern="1200" cap="none" spc="0" normalizeH="0" baseline="-2500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4602" name="Text Box 19"/>
          <p:cNvSpPr txBox="1">
            <a:spLocks noChangeArrowheads="1"/>
          </p:cNvSpPr>
          <p:nvPr/>
        </p:nvSpPr>
        <p:spPr bwMode="auto">
          <a:xfrm>
            <a:off x="1835150" y="3357563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2000" b="1" i="1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</a:t>
            </a:r>
            <a:r>
              <a:rPr kumimoji="0" lang="tr-TR" sz="2000" b="1" i="1" u="none" strike="noStrike" kern="1200" cap="none" spc="0" normalizeH="0" baseline="-2500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endParaRPr kumimoji="0" lang="en-US" sz="2000" b="1" i="1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4603" name="Text Box 20"/>
          <p:cNvSpPr txBox="1">
            <a:spLocks noChangeArrowheads="1"/>
          </p:cNvSpPr>
          <p:nvPr/>
        </p:nvSpPr>
        <p:spPr bwMode="auto">
          <a:xfrm>
            <a:off x="1979613" y="5084763"/>
            <a:ext cx="503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2000" b="1" i="1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endParaRPr kumimoji="0" lang="en-US" sz="2000" b="1" i="1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4604" name="Line 21"/>
          <p:cNvSpPr>
            <a:spLocks noChangeShapeType="1"/>
          </p:cNvSpPr>
          <p:nvPr/>
        </p:nvSpPr>
        <p:spPr bwMode="auto">
          <a:xfrm rot="19485854" flipV="1">
            <a:off x="2132013" y="3840163"/>
            <a:ext cx="0" cy="15113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4605" name="Line 22"/>
          <p:cNvSpPr>
            <a:spLocks noChangeShapeType="1"/>
          </p:cNvSpPr>
          <p:nvPr/>
        </p:nvSpPr>
        <p:spPr bwMode="auto">
          <a:xfrm rot="-2109642">
            <a:off x="2020888" y="4619625"/>
            <a:ext cx="18716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4606" name="Text Box 23"/>
          <p:cNvSpPr txBox="1">
            <a:spLocks noChangeArrowheads="1"/>
          </p:cNvSpPr>
          <p:nvPr/>
        </p:nvSpPr>
        <p:spPr bwMode="auto">
          <a:xfrm rot="-2370830">
            <a:off x="1557338" y="4200525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y′</a:t>
            </a: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4607" name="Arc 24"/>
          <p:cNvSpPr>
            <a:spLocks/>
          </p:cNvSpPr>
          <p:nvPr/>
        </p:nvSpPr>
        <p:spPr bwMode="auto">
          <a:xfrm rot="16200000" flipV="1">
            <a:off x="2743994" y="4741069"/>
            <a:ext cx="215900" cy="287338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4608" name="Text Box 25"/>
          <p:cNvSpPr txBox="1">
            <a:spLocks noChangeArrowheads="1"/>
          </p:cNvSpPr>
          <p:nvPr/>
        </p:nvSpPr>
        <p:spPr bwMode="auto">
          <a:xfrm>
            <a:off x="2905125" y="4632325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l-GR" sz="2000" b="1" i="1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θ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000" b="1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Transformation Between Coordinate Systems (cont.)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654BC2-F888-44AB-98D5-27617C40A2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7E822D56-D49D-4756-BAE0-FAD991E7F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320246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5"/>
          <p:cNvSpPr>
            <a:spLocks noChangeArrowheads="1"/>
          </p:cNvSpPr>
          <p:nvPr/>
        </p:nvSpPr>
        <p:spPr bwMode="auto">
          <a:xfrm>
            <a:off x="1187450" y="1844675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itchFamily="2" charset="2"/>
              <a:buChar char="¨"/>
              <a:tabLst/>
              <a:defRPr/>
            </a:pPr>
            <a:endParaRPr kumimoji="0" lang="tr-TR" sz="2800" b="0" i="1" u="none" strike="noStrike" kern="1200" cap="none" spc="0" normalizeH="0" baseline="-2500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95620" name="Line 6"/>
          <p:cNvSpPr>
            <a:spLocks noChangeShapeType="1"/>
          </p:cNvSpPr>
          <p:nvPr/>
        </p:nvSpPr>
        <p:spPr bwMode="auto">
          <a:xfrm flipV="1">
            <a:off x="2411413" y="2205038"/>
            <a:ext cx="0" cy="295275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5621" name="Line 7"/>
          <p:cNvSpPr>
            <a:spLocks noChangeShapeType="1"/>
          </p:cNvSpPr>
          <p:nvPr/>
        </p:nvSpPr>
        <p:spPr bwMode="auto">
          <a:xfrm>
            <a:off x="2124075" y="5013325"/>
            <a:ext cx="4032250" cy="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5622" name="Text Box 8"/>
          <p:cNvSpPr txBox="1">
            <a:spLocks noChangeArrowheads="1"/>
          </p:cNvSpPr>
          <p:nvPr/>
        </p:nvSpPr>
        <p:spPr bwMode="auto">
          <a:xfrm>
            <a:off x="1857375" y="2428875"/>
            <a:ext cx="5048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1600" b="1" i="1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</a:t>
            </a:r>
            <a:endParaRPr kumimoji="0" lang="en-US" sz="1600" b="1" i="1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5623" name="Text Box 9"/>
          <p:cNvSpPr txBox="1">
            <a:spLocks noChangeArrowheads="1"/>
          </p:cNvSpPr>
          <p:nvPr/>
        </p:nvSpPr>
        <p:spPr bwMode="auto">
          <a:xfrm>
            <a:off x="5651500" y="5084763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1600" b="1" i="1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x</a:t>
            </a:r>
            <a:endParaRPr kumimoji="0" lang="en-US" sz="1600" b="1" i="1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5624" name="Text Box 10"/>
          <p:cNvSpPr txBox="1">
            <a:spLocks noChangeArrowheads="1"/>
          </p:cNvSpPr>
          <p:nvPr/>
        </p:nvSpPr>
        <p:spPr bwMode="auto">
          <a:xfrm>
            <a:off x="3071813" y="5072063"/>
            <a:ext cx="1093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x′</a:t>
            </a:r>
          </a:p>
        </p:txBody>
      </p:sp>
      <p:sp>
        <p:nvSpPr>
          <p:cNvPr id="495625" name="Text Box 11"/>
          <p:cNvSpPr txBox="1">
            <a:spLocks noChangeArrowheads="1"/>
          </p:cNvSpPr>
          <p:nvPr/>
        </p:nvSpPr>
        <p:spPr bwMode="auto">
          <a:xfrm>
            <a:off x="3779838" y="5084763"/>
            <a:ext cx="719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x</a:t>
            </a:r>
            <a:r>
              <a:rPr kumimoji="0" lang="tr-TR" sz="2000" b="0" i="1" u="none" strike="noStrike" kern="1200" cap="none" spc="0" normalizeH="0" baseline="-2500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endParaRPr kumimoji="0" lang="en-US" sz="2000" b="0" i="1" u="none" strike="noStrike" kern="1200" cap="none" spc="0" normalizeH="0" baseline="-2500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5626" name="Text Box 12"/>
          <p:cNvSpPr txBox="1">
            <a:spLocks noChangeArrowheads="1"/>
          </p:cNvSpPr>
          <p:nvPr/>
        </p:nvSpPr>
        <p:spPr bwMode="auto">
          <a:xfrm>
            <a:off x="1835150" y="3357563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2000" b="1" i="1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</a:t>
            </a:r>
            <a:r>
              <a:rPr kumimoji="0" lang="tr-TR" sz="2000" b="1" i="1" u="none" strike="noStrike" kern="1200" cap="none" spc="0" normalizeH="0" baseline="-2500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endParaRPr kumimoji="0" lang="en-US" sz="2000" b="1" i="1" u="none" strike="noStrike" kern="1200" cap="none" spc="0" normalizeH="0" baseline="-2500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5627" name="Text Box 13"/>
          <p:cNvSpPr txBox="1">
            <a:spLocks noChangeArrowheads="1"/>
          </p:cNvSpPr>
          <p:nvPr/>
        </p:nvSpPr>
        <p:spPr bwMode="auto">
          <a:xfrm>
            <a:off x="1979613" y="5084763"/>
            <a:ext cx="503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2000" b="1" i="1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endParaRPr kumimoji="0" lang="en-US" sz="2000" b="1" i="1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5628" name="Line 14"/>
          <p:cNvSpPr>
            <a:spLocks noChangeShapeType="1"/>
          </p:cNvSpPr>
          <p:nvPr/>
        </p:nvSpPr>
        <p:spPr bwMode="auto">
          <a:xfrm rot="21555546" flipV="1">
            <a:off x="2411413" y="3716338"/>
            <a:ext cx="0" cy="15113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5629" name="Line 15"/>
          <p:cNvSpPr>
            <a:spLocks noChangeShapeType="1"/>
          </p:cNvSpPr>
          <p:nvPr/>
        </p:nvSpPr>
        <p:spPr bwMode="auto">
          <a:xfrm>
            <a:off x="2124075" y="5013325"/>
            <a:ext cx="18716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5630" name="Text Box 16"/>
          <p:cNvSpPr txBox="1">
            <a:spLocks noChangeArrowheads="1"/>
          </p:cNvSpPr>
          <p:nvPr/>
        </p:nvSpPr>
        <p:spPr bwMode="auto">
          <a:xfrm>
            <a:off x="1908175" y="4005263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y′</a:t>
            </a: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000" b="1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Transformation Between Coordinate Systems (cont.)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654BC2-F888-44AB-98D5-27617C40A2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C2632A1A-5060-401F-A20C-6F73D4B15B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2132313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96643" name="Object 2"/>
              <p:cNvSpPr txBox="1"/>
              <p:nvPr/>
            </p:nvSpPr>
            <p:spPr bwMode="auto">
              <a:xfrm>
                <a:off x="1116013" y="1844675"/>
                <a:ext cx="6551612" cy="469741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de-DE" sz="3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de-D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sSub>
                        <m:sSubPr>
                          <m:ctrlPr>
                            <a:rPr lang="de-D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  <m:r>
                                <a:rPr lang="tr-TR" sz="3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tr-TR" sz="3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3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3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a:rPr lang="tr-TR" sz="3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tr-TR" sz="3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3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3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a:rPr lang="tr-TR" sz="3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tr-TR" sz="3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a:rPr lang="de-DE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de-DE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de-DE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de-DE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𝐶𝑜𝑠</m:t>
                              </m:r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tr-TR" sz="3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𝑆𝑖𝑛</m:t>
                              </m:r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tr-TR" sz="3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&amp;−</m:t>
                              </m:r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𝑆𝑖𝑛</m:t>
                              </m:r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tr-TR" sz="3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𝐶𝑜𝑠</m:t>
                              </m:r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tr-TR" sz="3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a:rPr lang="tr-TR" sz="3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tr-TR" sz="3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de-D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de-D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de-D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de-DE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de-DE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de-DE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de-DE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de-DE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de-DE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de-D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sSub>
                        <m:sSubPr>
                          <m:ctrlPr>
                            <a:rPr lang="de-D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3400" dirty="0"/>
              </a:p>
            </p:txBody>
          </p:sp>
        </mc:Choice>
        <mc:Fallback xmlns="">
          <p:sp>
            <p:nvSpPr>
              <p:cNvPr id="496643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6013" y="1844675"/>
                <a:ext cx="6551612" cy="46974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000" b="1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Transformation Between Coordinate </a:t>
            </a:r>
            <a:r>
              <a:rPr kumimoji="0" lang="tr-T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Systems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654BC2-F888-44AB-98D5-27617C40A2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57B7164B-0456-4F9F-9183-8BF639C832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298802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OpenGL Geometric Transformation Functions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A separate function is available for each of the basic geometric transformations </a:t>
            </a:r>
          </a:p>
          <a:p>
            <a:pPr>
              <a:buFontTx/>
              <a:buNone/>
            </a:pPr>
            <a:r>
              <a:rPr lang="en-US" sz="2800" dirty="0">
                <a:solidFill>
                  <a:schemeClr val="bg1"/>
                </a:solidFill>
              </a:rPr>
              <a:t>AND</a:t>
            </a:r>
          </a:p>
          <a:p>
            <a:r>
              <a:rPr lang="en-US" sz="2800" dirty="0">
                <a:solidFill>
                  <a:schemeClr val="bg1"/>
                </a:solidFill>
              </a:rPr>
              <a:t>All transformations are specified in </a:t>
            </a:r>
            <a:r>
              <a:rPr lang="en-US" sz="2800" b="1" dirty="0">
                <a:solidFill>
                  <a:schemeClr val="bg1"/>
                </a:solidFill>
              </a:rPr>
              <a:t>three</a:t>
            </a:r>
            <a:r>
              <a:rPr lang="en-US" sz="2800" dirty="0">
                <a:solidFill>
                  <a:schemeClr val="bg1"/>
                </a:solidFill>
              </a:rPr>
              <a:t> dimensions</a:t>
            </a:r>
            <a:endParaRPr lang="tr-TR" sz="2800" dirty="0">
              <a:solidFill>
                <a:schemeClr val="bg1"/>
              </a:solidFill>
            </a:endParaRPr>
          </a:p>
          <a:p>
            <a:r>
              <a:rPr lang="tr-TR" sz="2800" dirty="0">
                <a:solidFill>
                  <a:schemeClr val="bg1"/>
                </a:solidFill>
              </a:rPr>
              <a:t>Why?</a:t>
            </a:r>
          </a:p>
          <a:p>
            <a:r>
              <a:rPr lang="tr-TR" sz="2800" dirty="0">
                <a:solidFill>
                  <a:schemeClr val="bg1"/>
                </a:solidFill>
              </a:rPr>
              <a:t>Answer: Remember; OpenGL was developed as 3D library</a:t>
            </a:r>
          </a:p>
          <a:p>
            <a:r>
              <a:rPr lang="tr-TR" sz="2800" dirty="0">
                <a:solidFill>
                  <a:schemeClr val="bg1"/>
                </a:solidFill>
              </a:rPr>
              <a:t>But how to perform 2D transformations?</a:t>
            </a:r>
          </a:p>
          <a:p>
            <a:r>
              <a:rPr lang="tr-TR" sz="2800" dirty="0">
                <a:solidFill>
                  <a:schemeClr val="bg1"/>
                </a:solidFill>
              </a:rPr>
              <a:t>Answer: Set </a:t>
            </a:r>
            <a:r>
              <a:rPr lang="tr-TR" sz="2800" i="1" dirty="0">
                <a:solidFill>
                  <a:schemeClr val="bg1"/>
                </a:solidFill>
              </a:rPr>
              <a:t>z = 0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5C76DF0B-3B36-49BA-9CB0-067B31F6BF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313976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60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460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2D Composite Transformations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7931150" cy="411480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We can setup a sequence of transformations as a </a:t>
            </a:r>
            <a:r>
              <a:rPr lang="en-US" sz="2800" b="1" dirty="0">
                <a:solidFill>
                  <a:schemeClr val="bg1"/>
                </a:solidFill>
              </a:rPr>
              <a:t>composite transformation matrix</a:t>
            </a:r>
            <a:r>
              <a:rPr lang="en-US" sz="2800" dirty="0">
                <a:solidFill>
                  <a:schemeClr val="bg1"/>
                </a:solidFill>
              </a:rPr>
              <a:t> by calculating the product of the individual transformations</a:t>
            </a:r>
          </a:p>
          <a:p>
            <a:r>
              <a:rPr lang="en-US" sz="2800" dirty="0">
                <a:solidFill>
                  <a:schemeClr val="bg1"/>
                </a:solidFill>
              </a:rPr>
              <a:t>P’=M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·M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·P</a:t>
            </a:r>
          </a:p>
          <a:p>
            <a:pPr>
              <a:buFontTx/>
              <a:buNone/>
            </a:pPr>
            <a:r>
              <a:rPr lang="en-US" sz="2800" dirty="0">
                <a:solidFill>
                  <a:schemeClr val="bg1"/>
                </a:solidFill>
              </a:rPr>
              <a:t>	   =M·P</a:t>
            </a: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C9BD8-AC5C-4DD0-B6F6-A6822202BE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B33D3185-4C45-4D30-9A6F-E0A2A426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288853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Basic OpenGL Geometric Transformations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Translation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glTranslate</a:t>
            </a:r>
            <a:r>
              <a:rPr lang="en-US" sz="2400" dirty="0"/>
              <a:t>* (</a:t>
            </a:r>
            <a:r>
              <a:rPr lang="en-US" sz="2400" dirty="0" err="1"/>
              <a:t>tx</a:t>
            </a:r>
            <a:r>
              <a:rPr lang="en-US" sz="2400" dirty="0"/>
              <a:t>, </a:t>
            </a:r>
            <a:r>
              <a:rPr lang="en-US" sz="2400" dirty="0" err="1"/>
              <a:t>ty</a:t>
            </a:r>
            <a:r>
              <a:rPr lang="en-US" sz="2400" dirty="0"/>
              <a:t>, </a:t>
            </a:r>
            <a:r>
              <a:rPr lang="en-US" sz="2400" dirty="0" err="1"/>
              <a:t>tz</a:t>
            </a:r>
            <a:r>
              <a:rPr lang="en-US" sz="2400" dirty="0"/>
              <a:t>);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* </a:t>
            </a:r>
            <a:r>
              <a:rPr lang="en-US" sz="2000" dirty="0">
                <a:solidFill>
                  <a:schemeClr val="bg1"/>
                </a:solidFill>
              </a:rPr>
              <a:t>is either </a:t>
            </a:r>
            <a:r>
              <a:rPr lang="en-US" sz="2000" dirty="0"/>
              <a:t>f </a:t>
            </a:r>
            <a:r>
              <a:rPr lang="en-US" sz="2000" dirty="0">
                <a:solidFill>
                  <a:schemeClr val="bg1"/>
                </a:solidFill>
              </a:rPr>
              <a:t>or</a:t>
            </a:r>
            <a:r>
              <a:rPr lang="en-US" sz="2000" dirty="0"/>
              <a:t> d</a:t>
            </a:r>
          </a:p>
          <a:p>
            <a:pPr lvl="2">
              <a:lnSpc>
                <a:spcPct val="90000"/>
              </a:lnSpc>
            </a:pPr>
            <a:r>
              <a:rPr lang="en-US" sz="2000" dirty="0" err="1"/>
              <a:t>tx</a:t>
            </a:r>
            <a:r>
              <a:rPr lang="en-US" sz="2000" dirty="0"/>
              <a:t>, </a:t>
            </a:r>
            <a:r>
              <a:rPr lang="en-US" sz="2000" dirty="0" err="1"/>
              <a:t>ty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and</a:t>
            </a:r>
            <a:r>
              <a:rPr lang="en-US" sz="2000" dirty="0"/>
              <a:t> </a:t>
            </a:r>
            <a:r>
              <a:rPr lang="en-US" sz="2000" dirty="0" err="1"/>
              <a:t>tz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are any real number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For 2D, set </a:t>
            </a:r>
            <a:r>
              <a:rPr lang="en-US" sz="2000" dirty="0" err="1"/>
              <a:t>tz</a:t>
            </a:r>
            <a:r>
              <a:rPr lang="en-US" sz="2000" dirty="0"/>
              <a:t>=0.0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Rotation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glRotate</a:t>
            </a:r>
            <a:r>
              <a:rPr lang="en-US" sz="2400" dirty="0"/>
              <a:t>* (theta, </a:t>
            </a:r>
            <a:r>
              <a:rPr lang="en-US" sz="2400" dirty="0" err="1"/>
              <a:t>vx</a:t>
            </a:r>
            <a:r>
              <a:rPr lang="en-US" sz="2400" dirty="0"/>
              <a:t>, </a:t>
            </a:r>
            <a:r>
              <a:rPr lang="en-US" sz="2400" dirty="0" err="1"/>
              <a:t>vy</a:t>
            </a:r>
            <a:r>
              <a:rPr lang="en-US" sz="2400" dirty="0"/>
              <a:t>, </a:t>
            </a:r>
            <a:r>
              <a:rPr lang="en-US" sz="2400" dirty="0" err="1"/>
              <a:t>vz</a:t>
            </a:r>
            <a:r>
              <a:rPr lang="en-US" sz="2400" dirty="0"/>
              <a:t>);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* </a:t>
            </a:r>
            <a:r>
              <a:rPr lang="en-US" sz="2000" dirty="0">
                <a:solidFill>
                  <a:schemeClr val="bg1"/>
                </a:solidFill>
              </a:rPr>
              <a:t>is either </a:t>
            </a:r>
            <a:r>
              <a:rPr lang="en-US" sz="2000" dirty="0"/>
              <a:t>f </a:t>
            </a:r>
            <a:r>
              <a:rPr lang="en-US" sz="2000" dirty="0">
                <a:solidFill>
                  <a:schemeClr val="bg1"/>
                </a:solidFill>
              </a:rPr>
              <a:t>or</a:t>
            </a:r>
            <a:r>
              <a:rPr lang="en-US" sz="2000" dirty="0"/>
              <a:t> d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theta </a:t>
            </a:r>
            <a:r>
              <a:rPr lang="en-US" sz="2000" dirty="0">
                <a:solidFill>
                  <a:schemeClr val="bg1"/>
                </a:solidFill>
              </a:rPr>
              <a:t>is rotation angle in degrees</a:t>
            </a:r>
            <a:r>
              <a:rPr lang="tr-TR" sz="2000" dirty="0">
                <a:solidFill>
                  <a:schemeClr val="bg1"/>
                </a:solidFill>
              </a:rPr>
              <a:t> (internally converted to radian)</a:t>
            </a:r>
            <a:endParaRPr lang="en-US" sz="2000" dirty="0">
              <a:solidFill>
                <a:schemeClr val="bg1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Vector</a:t>
            </a:r>
            <a:r>
              <a:rPr lang="en-US" sz="2000" dirty="0"/>
              <a:t> v=(</a:t>
            </a:r>
            <a:r>
              <a:rPr lang="en-US" sz="2000" dirty="0" err="1"/>
              <a:t>vx</a:t>
            </a:r>
            <a:r>
              <a:rPr lang="en-US" sz="2000" dirty="0"/>
              <a:t>, </a:t>
            </a:r>
            <a:r>
              <a:rPr lang="en-US" sz="2000" dirty="0" err="1"/>
              <a:t>vy</a:t>
            </a:r>
            <a:r>
              <a:rPr lang="en-US" sz="2000" dirty="0"/>
              <a:t>, </a:t>
            </a:r>
            <a:r>
              <a:rPr lang="en-US" sz="2000" dirty="0" err="1"/>
              <a:t>vz</a:t>
            </a:r>
            <a:r>
              <a:rPr lang="en-US" sz="2000" dirty="0"/>
              <a:t>) </a:t>
            </a:r>
            <a:r>
              <a:rPr lang="en-US" sz="2000" dirty="0">
                <a:solidFill>
                  <a:schemeClr val="bg1"/>
                </a:solidFill>
              </a:rPr>
              <a:t>defines the orientation for a rotation axis that passes through the coordinate origin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For 2D, set </a:t>
            </a:r>
            <a:r>
              <a:rPr lang="tr-TR" sz="2000" dirty="0"/>
              <a:t>v</a:t>
            </a:r>
            <a:r>
              <a:rPr lang="en-US" sz="2000" dirty="0"/>
              <a:t>z=</a:t>
            </a:r>
            <a:r>
              <a:rPr lang="tr-TR" sz="2000" dirty="0"/>
              <a:t>1</a:t>
            </a:r>
            <a:r>
              <a:rPr lang="en-US" sz="2000" dirty="0"/>
              <a:t>.0</a:t>
            </a:r>
            <a:r>
              <a:rPr lang="tr-TR" sz="2000" dirty="0"/>
              <a:t> </a:t>
            </a:r>
            <a:r>
              <a:rPr lang="tr-TR" sz="2000" dirty="0">
                <a:solidFill>
                  <a:schemeClr val="bg1"/>
                </a:solidFill>
              </a:rPr>
              <a:t>and</a:t>
            </a:r>
            <a:r>
              <a:rPr lang="tr-TR" sz="2000" dirty="0"/>
              <a:t> vx=vy=0.0</a:t>
            </a:r>
            <a:endParaRPr lang="en-US" sz="2000" dirty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277D4991-CB44-4498-B57C-A4477C6234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366320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46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46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OpenGL Matrix Operations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glMatrixMode</a:t>
            </a:r>
            <a:r>
              <a:rPr lang="en-US" dirty="0"/>
              <a:t>(</a:t>
            </a:r>
            <a:r>
              <a:rPr lang="tr-TR" dirty="0"/>
              <a:t>.</a:t>
            </a:r>
            <a:r>
              <a:rPr lang="en-US" dirty="0"/>
              <a:t>);</a:t>
            </a:r>
            <a:endParaRPr lang="tr-TR" dirty="0"/>
          </a:p>
          <a:p>
            <a:pPr lvl="1"/>
            <a:r>
              <a:rPr lang="tr-TR" dirty="0">
                <a:solidFill>
                  <a:schemeClr val="bg1"/>
                </a:solidFill>
              </a:rPr>
              <a:t>Projection Mode: Determines how the scene is projected onto the screen</a:t>
            </a:r>
          </a:p>
          <a:p>
            <a:pPr lvl="1"/>
            <a:r>
              <a:rPr lang="tr-TR" dirty="0">
                <a:solidFill>
                  <a:schemeClr val="bg1"/>
                </a:solidFill>
              </a:rPr>
              <a:t>Modelview Mode: Used for storing and combining geometric transformations</a:t>
            </a:r>
          </a:p>
          <a:p>
            <a:pPr lvl="1"/>
            <a:r>
              <a:rPr lang="tr-TR" dirty="0">
                <a:solidFill>
                  <a:schemeClr val="bg1"/>
                </a:solidFill>
              </a:rPr>
              <a:t>Texture Mode: Used for mapping texture patterns to surfaces</a:t>
            </a:r>
          </a:p>
          <a:p>
            <a:pPr lvl="1"/>
            <a:r>
              <a:rPr lang="tr-TR" dirty="0">
                <a:solidFill>
                  <a:schemeClr val="bg1"/>
                </a:solidFill>
              </a:rPr>
              <a:t>Color Mode: Used to convert from one color mode to another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AB27CD56-DCCC-4A51-8F2A-389EF2ADB0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96404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OpenGL Matrix Operations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Modelview</a:t>
            </a:r>
            <a:r>
              <a:rPr lang="en-US" dirty="0">
                <a:solidFill>
                  <a:schemeClr val="bg1"/>
                </a:solidFill>
              </a:rPr>
              <a:t> matrix, used to store and combine geometric transformations</a:t>
            </a:r>
          </a:p>
          <a:p>
            <a:pPr lvl="1"/>
            <a:r>
              <a:rPr lang="en-US" dirty="0" err="1"/>
              <a:t>glMatrixMode</a:t>
            </a:r>
            <a:r>
              <a:rPr lang="en-US" dirty="0"/>
              <a:t>(GL_MODELVIEW);</a:t>
            </a:r>
          </a:p>
          <a:p>
            <a:r>
              <a:rPr lang="en-US" dirty="0">
                <a:solidFill>
                  <a:schemeClr val="bg1"/>
                </a:solidFill>
              </a:rPr>
              <a:t>A call to a transformation routine generates a matrix that is multiplied by the current matrix</a:t>
            </a:r>
          </a:p>
          <a:p>
            <a:r>
              <a:rPr lang="en-US" dirty="0">
                <a:solidFill>
                  <a:schemeClr val="bg1"/>
                </a:solidFill>
              </a:rPr>
              <a:t>To assign the identity matrix to the current matrix</a:t>
            </a:r>
          </a:p>
          <a:p>
            <a:pPr lvl="1"/>
            <a:r>
              <a:rPr lang="en-US" dirty="0" err="1"/>
              <a:t>glLoadIdentity</a:t>
            </a:r>
            <a:r>
              <a:rPr lang="en-US" dirty="0"/>
              <a:t>();</a:t>
            </a:r>
          </a:p>
          <a:p>
            <a:pPr>
              <a:buFontTx/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10B0F08B-7F9B-4490-A96C-50BD495518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40583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OpenGL Matrix Operations</a:t>
            </a:r>
            <a:r>
              <a:rPr lang="tr-TR" b="1" dirty="0"/>
              <a:t> (cont.)</a:t>
            </a:r>
            <a:endParaRPr lang="en-US" b="1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Alternatively: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/>
              <a:t>gl</a:t>
            </a:r>
            <a:r>
              <a:rPr lang="tr-TR" dirty="0"/>
              <a:t>Load</a:t>
            </a:r>
            <a:r>
              <a:rPr lang="en-US" dirty="0"/>
              <a:t>Matrix</a:t>
            </a:r>
            <a:r>
              <a:rPr lang="tr-TR" dirty="0"/>
              <a:t>*</a:t>
            </a:r>
            <a:r>
              <a:rPr lang="en-US" dirty="0"/>
              <a:t> (</a:t>
            </a:r>
            <a:r>
              <a:rPr lang="tr-TR" dirty="0"/>
              <a:t>elements16</a:t>
            </a:r>
            <a:r>
              <a:rPr lang="en-US" dirty="0"/>
              <a:t>);</a:t>
            </a:r>
          </a:p>
          <a:p>
            <a:pPr lvl="1"/>
            <a:r>
              <a:rPr lang="tr-TR" dirty="0">
                <a:solidFill>
                  <a:schemeClr val="bg1"/>
                </a:solidFill>
              </a:rPr>
              <a:t>To assign other values to the elements of the current matrix</a:t>
            </a:r>
          </a:p>
          <a:p>
            <a:pPr lvl="1"/>
            <a:r>
              <a:rPr lang="tr-TR" dirty="0">
                <a:solidFill>
                  <a:schemeClr val="bg1"/>
                </a:solidFill>
              </a:rPr>
              <a:t>In column-major order:</a:t>
            </a:r>
          </a:p>
          <a:p>
            <a:pPr lvl="2"/>
            <a:r>
              <a:rPr lang="tr-TR" dirty="0">
                <a:solidFill>
                  <a:schemeClr val="bg1"/>
                </a:solidFill>
              </a:rPr>
              <a:t>First four elements in first column</a:t>
            </a:r>
          </a:p>
          <a:p>
            <a:pPr lvl="2"/>
            <a:r>
              <a:rPr lang="tr-TR" dirty="0">
                <a:solidFill>
                  <a:schemeClr val="bg1"/>
                </a:solidFill>
              </a:rPr>
              <a:t>Second four elements in second column</a:t>
            </a:r>
          </a:p>
          <a:p>
            <a:pPr lvl="2"/>
            <a:r>
              <a:rPr lang="tr-TR" dirty="0">
                <a:solidFill>
                  <a:schemeClr val="bg1"/>
                </a:solidFill>
              </a:rPr>
              <a:t>Third four elements in third column</a:t>
            </a:r>
          </a:p>
          <a:p>
            <a:pPr lvl="2"/>
            <a:r>
              <a:rPr lang="tr-TR" dirty="0">
                <a:solidFill>
                  <a:schemeClr val="bg1"/>
                </a:solidFill>
              </a:rPr>
              <a:t>Fourth four elements in fourth column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971FF7FB-D9D5-43C3-9B5E-9F0669556B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372078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63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463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463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463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OpenGL Matrix Operations</a:t>
            </a:r>
            <a:r>
              <a:rPr lang="tr-TR" b="1" dirty="0"/>
              <a:t> (cont.)</a:t>
            </a:r>
            <a:endParaRPr lang="en-US" b="1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Concatenating a specified matrix with current matrix: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/>
              <a:t>gl</a:t>
            </a:r>
            <a:r>
              <a:rPr lang="tr-TR" dirty="0"/>
              <a:t>Mult</a:t>
            </a:r>
            <a:r>
              <a:rPr lang="en-US" dirty="0"/>
              <a:t>Matrix</a:t>
            </a:r>
            <a:r>
              <a:rPr lang="tr-TR" dirty="0"/>
              <a:t>*</a:t>
            </a:r>
            <a:r>
              <a:rPr lang="en-US" dirty="0"/>
              <a:t> (</a:t>
            </a:r>
            <a:r>
              <a:rPr lang="tr-TR" dirty="0"/>
              <a:t>otherElements16</a:t>
            </a:r>
            <a:r>
              <a:rPr lang="en-US" dirty="0"/>
              <a:t>);</a:t>
            </a:r>
          </a:p>
          <a:p>
            <a:pPr lvl="1"/>
            <a:r>
              <a:rPr lang="tr-TR" dirty="0">
                <a:solidFill>
                  <a:schemeClr val="bg1"/>
                </a:solidFill>
              </a:rPr>
              <a:t>Current matrix is postmultiplied (right-to-left) by the specified matrix</a:t>
            </a:r>
          </a:p>
          <a:p>
            <a:endParaRPr lang="tr-TR" dirty="0"/>
          </a:p>
          <a:p>
            <a:r>
              <a:rPr lang="tr-TR" dirty="0">
                <a:solidFill>
                  <a:schemeClr val="bg1"/>
                </a:solidFill>
              </a:rPr>
              <a:t>Warning:</a:t>
            </a:r>
          </a:p>
          <a:p>
            <a:r>
              <a:rPr lang="tr-TR" dirty="0">
                <a:solidFill>
                  <a:schemeClr val="bg1"/>
                </a:solidFill>
              </a:rPr>
              <a:t>Matrix notation </a:t>
            </a:r>
            <a:r>
              <a:rPr lang="tr-TR" i="1" dirty="0">
                <a:solidFill>
                  <a:schemeClr val="bg1"/>
                </a:solidFill>
              </a:rPr>
              <a:t>m</a:t>
            </a:r>
            <a:r>
              <a:rPr lang="tr-TR" i="1" baseline="-25000" dirty="0">
                <a:solidFill>
                  <a:schemeClr val="bg1"/>
                </a:solidFill>
              </a:rPr>
              <a:t>jk</a:t>
            </a:r>
            <a:r>
              <a:rPr lang="tr-TR" dirty="0">
                <a:solidFill>
                  <a:schemeClr val="bg1"/>
                </a:solidFill>
              </a:rPr>
              <a:t> means:</a:t>
            </a:r>
          </a:p>
          <a:p>
            <a:pPr lvl="1"/>
            <a:r>
              <a:rPr lang="tr-TR" dirty="0">
                <a:solidFill>
                  <a:schemeClr val="bg1"/>
                </a:solidFill>
              </a:rPr>
              <a:t>In OpenGL: </a:t>
            </a:r>
            <a:r>
              <a:rPr lang="tr-TR" i="1" dirty="0">
                <a:solidFill>
                  <a:schemeClr val="bg1"/>
                </a:solidFill>
              </a:rPr>
              <a:t>j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>
                <a:solidFill>
                  <a:schemeClr val="bg1"/>
                </a:solidFill>
                <a:sym typeface="Wingdings" pitchFamily="2" charset="2"/>
              </a:rPr>
              <a:t> column, </a:t>
            </a:r>
            <a:r>
              <a:rPr lang="tr-TR" i="1" dirty="0">
                <a:solidFill>
                  <a:schemeClr val="bg1"/>
                </a:solidFill>
                <a:sym typeface="Wingdings" pitchFamily="2" charset="2"/>
              </a:rPr>
              <a:t>k</a:t>
            </a:r>
            <a:r>
              <a:rPr lang="tr-TR" dirty="0">
                <a:solidFill>
                  <a:schemeClr val="bg1"/>
                </a:solidFill>
                <a:sym typeface="Wingdings" pitchFamily="2" charset="2"/>
              </a:rPr>
              <a:t>  row</a:t>
            </a:r>
          </a:p>
          <a:p>
            <a:pPr lvl="1"/>
            <a:r>
              <a:rPr lang="tr-TR" dirty="0">
                <a:solidFill>
                  <a:schemeClr val="bg1"/>
                </a:solidFill>
                <a:sym typeface="Wingdings" pitchFamily="2" charset="2"/>
              </a:rPr>
              <a:t>In mathematics: </a:t>
            </a:r>
            <a:r>
              <a:rPr lang="tr-TR" i="1" dirty="0">
                <a:solidFill>
                  <a:schemeClr val="bg1"/>
                </a:solidFill>
                <a:sym typeface="Wingdings" pitchFamily="2" charset="2"/>
              </a:rPr>
              <a:t>j</a:t>
            </a:r>
            <a:r>
              <a:rPr lang="tr-TR" dirty="0">
                <a:solidFill>
                  <a:schemeClr val="bg1"/>
                </a:solidFill>
                <a:sym typeface="Wingdings" pitchFamily="2" charset="2"/>
              </a:rPr>
              <a:t>  row, </a:t>
            </a:r>
            <a:r>
              <a:rPr lang="tr-TR" i="1" dirty="0">
                <a:solidFill>
                  <a:schemeClr val="bg1"/>
                </a:solidFill>
                <a:sym typeface="Wingdings" pitchFamily="2" charset="2"/>
              </a:rPr>
              <a:t>k</a:t>
            </a:r>
            <a:r>
              <a:rPr lang="tr-TR" dirty="0">
                <a:solidFill>
                  <a:schemeClr val="bg1"/>
                </a:solidFill>
                <a:sym typeface="Wingdings" pitchFamily="2" charset="2"/>
              </a:rPr>
              <a:t>  column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A7B83BB0-CF9E-493A-91E7-ED1F478E4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232784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463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463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463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463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OpenGL Matrix Stacks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OpenGL maintains a matrix stack for transformations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Initially the </a:t>
            </a:r>
            <a:r>
              <a:rPr lang="en-US" dirty="0" err="1">
                <a:solidFill>
                  <a:schemeClr val="bg1"/>
                </a:solidFill>
              </a:rPr>
              <a:t>modelview</a:t>
            </a:r>
            <a:r>
              <a:rPr lang="en-US" dirty="0">
                <a:solidFill>
                  <a:schemeClr val="bg1"/>
                </a:solidFill>
              </a:rPr>
              <a:t> stack contains only the identity matrix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17195B93-C5E3-44C4-8F25-6B1437AB63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415289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6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6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89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/>
              <a:t>OpenGL Transformation Routines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ffectLst/>
              </a:rPr>
              <a:t>For example, assume we want to do in the following order: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  <a:effectLst/>
              </a:rPr>
              <a:t>translate by +2, -3, +4,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  <a:effectLst/>
              </a:rPr>
              <a:t>rotate by 45</a:t>
            </a:r>
            <a:r>
              <a:rPr lang="en-US" sz="2000" baseline="30000" dirty="0">
                <a:solidFill>
                  <a:schemeClr val="bg1"/>
                </a:solidFill>
                <a:effectLst/>
              </a:rPr>
              <a:t>0</a:t>
            </a:r>
            <a:r>
              <a:rPr lang="en-US" sz="2000" dirty="0">
                <a:solidFill>
                  <a:schemeClr val="bg1"/>
                </a:solidFill>
                <a:effectLst/>
              </a:rPr>
              <a:t> around axis formed between origin and 1, 1, 1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  <a:effectLst/>
              </a:rPr>
              <a:t>scale with respect to the origin by 2 in each direction.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ffectLst/>
              </a:rPr>
              <a:t>Our code would be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effectLst/>
              </a:rPr>
              <a:t>	</a:t>
            </a:r>
            <a:r>
              <a:rPr lang="en-US" sz="2200" dirty="0" err="1">
                <a:effectLst/>
              </a:rPr>
              <a:t>glMatrixMode</a:t>
            </a:r>
            <a:r>
              <a:rPr lang="en-US" sz="2200" dirty="0">
                <a:effectLst/>
              </a:rPr>
              <a:t>(GL_MODELVIEW);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effectLst/>
              </a:rPr>
              <a:t>	</a:t>
            </a:r>
            <a:r>
              <a:rPr lang="en-US" sz="2200" dirty="0" err="1">
                <a:effectLst/>
              </a:rPr>
              <a:t>glLoadIdentity</a:t>
            </a:r>
            <a:r>
              <a:rPr lang="en-US" sz="2200" dirty="0">
                <a:effectLst/>
              </a:rPr>
              <a:t>();			     //start with identity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effectLst/>
              </a:rPr>
              <a:t>	</a:t>
            </a:r>
            <a:r>
              <a:rPr lang="en-US" sz="2200" dirty="0" err="1">
                <a:effectLst/>
              </a:rPr>
              <a:t>glScalef</a:t>
            </a:r>
            <a:r>
              <a:rPr lang="en-US" sz="2200" dirty="0">
                <a:effectLst/>
              </a:rPr>
              <a:t>(2.0,2.0,2.0);   //Note: </a:t>
            </a:r>
            <a:r>
              <a:rPr lang="en-US" sz="2200" dirty="0">
                <a:solidFill>
                  <a:srgbClr val="66FF33"/>
                </a:solidFill>
                <a:effectLst/>
              </a:rPr>
              <a:t>Start with the LAST operation</a:t>
            </a:r>
            <a:endParaRPr lang="en-US" sz="2200" dirty="0">
              <a:effectLst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effectLst/>
              </a:rPr>
              <a:t>	</a:t>
            </a:r>
            <a:r>
              <a:rPr lang="en-US" sz="2200" dirty="0" err="1">
                <a:effectLst/>
              </a:rPr>
              <a:t>glRotatef</a:t>
            </a:r>
            <a:r>
              <a:rPr lang="en-US" sz="2200" dirty="0">
                <a:effectLst/>
              </a:rPr>
              <a:t>(45.0,1.0,1.0,1.0);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effectLst/>
              </a:rPr>
              <a:t>	</a:t>
            </a:r>
            <a:r>
              <a:rPr lang="en-US" sz="2200" dirty="0" err="1">
                <a:effectLst/>
              </a:rPr>
              <a:t>glTranslatef</a:t>
            </a:r>
            <a:r>
              <a:rPr lang="en-US" sz="2200" dirty="0">
                <a:effectLst/>
              </a:rPr>
              <a:t>(2.0,-3.0, 4.0); //</a:t>
            </a:r>
            <a:r>
              <a:rPr lang="en-US" sz="2200" dirty="0">
                <a:solidFill>
                  <a:srgbClr val="66FF33"/>
                </a:solidFill>
                <a:effectLst/>
              </a:rPr>
              <a:t>End with the FIRST operation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22D78CEC-CB76-4C8D-87C1-9241370FD4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40761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7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67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67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67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67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763000" cy="685800"/>
          </a:xfrm>
        </p:spPr>
        <p:txBody>
          <a:bodyPr/>
          <a:lstStyle/>
          <a:p>
            <a:pPr eaLnBrk="1" hangingPunct="1"/>
            <a:r>
              <a:rPr lang="tr-TR" sz="4000" b="1" dirty="0"/>
              <a:t>OpenGL Transformation Functions</a:t>
            </a:r>
            <a:endParaRPr lang="en-US" sz="4000" b="1" dirty="0"/>
          </a:p>
        </p:txBody>
      </p:sp>
      <p:pic>
        <p:nvPicPr>
          <p:cNvPr id="88067" name="tab_07_01.jpg" descr="tab_07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43" y="914400"/>
            <a:ext cx="733107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A5F0ECAA-0A33-4305-82E4-061ECC5388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2D Geometric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3374803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997" y="1600200"/>
            <a:ext cx="8229600" cy="4530725"/>
          </a:xfrm>
        </p:spPr>
        <p:txBody>
          <a:bodyPr/>
          <a:lstStyle/>
          <a:p>
            <a:r>
              <a:rPr lang="en-US" dirty="0" smtClean="0"/>
              <a:t> Prove that                                                                                       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Solution: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2D Geometric Transformations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E16019-109D-4631-9569-2231AAE0214A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1041400" y="2053883"/>
          <a:ext cx="7385050" cy="1162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Equation" r:id="rId3" imgW="3670200" imgH="647640" progId="Equation.DSMT4">
                  <p:embed/>
                </p:oleObj>
              </mc:Choice>
              <mc:Fallback>
                <p:oleObj name="Equation" r:id="rId3" imgW="3670200" imgH="647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2053883"/>
                        <a:ext cx="7385050" cy="1162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1167618" y="3263705"/>
          <a:ext cx="7090117" cy="279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" name="Equation" r:id="rId5" imgW="3085920" imgH="1422360" progId="Equation.DSMT4">
                  <p:embed/>
                </p:oleObj>
              </mc:Choice>
              <mc:Fallback>
                <p:oleObj name="Equation" r:id="rId5" imgW="3085920" imgH="1422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7618" y="3263705"/>
                        <a:ext cx="7090117" cy="2799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1692"/>
            <a:ext cx="8229600" cy="577923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/>
              <a:t>LHS=RHS, so components of matrices are required to be same. i.e.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2D Geometric Transformations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E16019-109D-4631-9569-2231AAE0214A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562709" y="804593"/>
          <a:ext cx="7174522" cy="2740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Equation" r:id="rId3" imgW="2984400" imgH="1422360" progId="Equation.DSMT4">
                  <p:embed/>
                </p:oleObj>
              </mc:Choice>
              <mc:Fallback>
                <p:oleObj name="Equation" r:id="rId3" imgW="2984400" imgH="1422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709" y="804593"/>
                        <a:ext cx="7174522" cy="2740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1744395" y="4445391"/>
          <a:ext cx="5584873" cy="1871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Equation" r:id="rId5" imgW="1549080" imgH="965160" progId="Equation.DSMT4">
                  <p:embed/>
                </p:oleObj>
              </mc:Choice>
              <mc:Fallback>
                <p:oleObj name="Equation" r:id="rId5" imgW="1549080" imgH="9651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395" y="4445391"/>
                        <a:ext cx="5584873" cy="1871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2D Composite </a:t>
            </a:r>
            <a:r>
              <a:rPr lang="en-US" b="1" dirty="0" smtClean="0"/>
              <a:t>Transformations</a:t>
            </a:r>
            <a:endParaRPr lang="en-US" b="1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7859713" cy="152400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Composite 2D Translations</a:t>
            </a:r>
          </a:p>
          <a:p>
            <a:pPr lvl="1"/>
            <a:r>
              <a:rPr lang="tr-T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 two successive translation are applied to a point P</a:t>
            </a:r>
            <a:r>
              <a:rPr lang="tr-TR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then the final transformed location P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tr-TR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is calculated as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</p:txBody>
      </p:sp>
      <p:graphicFrame>
        <p:nvGraphicFramePr>
          <p:cNvPr id="418820" name="Object 4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1181100" y="4437063"/>
          <a:ext cx="64008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3" imgW="2730240" imgH="711000" progId="Equation.DSMT4">
                  <p:embed/>
                </p:oleObj>
              </mc:Choice>
              <mc:Fallback>
                <p:oleObj name="Equation" r:id="rId3" imgW="2730240" imgH="711000" progId="Equation.DSMT4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4437063"/>
                        <a:ext cx="6400800" cy="166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6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11188" y="3644900"/>
          <a:ext cx="76327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Formel" r:id="rId5" imgW="2628900" imgH="190500" progId="Equation.3">
                  <p:embed/>
                </p:oleObj>
              </mc:Choice>
              <mc:Fallback>
                <p:oleObj name="Formel" r:id="rId5" imgW="2628900" imgH="190500" progId="Equation.3">
                  <p:embed/>
                  <p:pic>
                    <p:nvPicPr>
                      <p:cNvPr id="0" name="Picture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644900"/>
                        <a:ext cx="76327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BD4172-F1EB-435E-8241-51B273E328F5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CC309476-B749-4CC1-B5C8-FD7AC1E81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77576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2000"/>
                                        <p:tgtEl>
                                          <p:spTgt spid="41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41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1692"/>
            <a:ext cx="8229600" cy="577923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/>
              <a:t>From Equation (2)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Hence proved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2D Geometric Transformations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E16019-109D-4631-9569-2231AAE0214A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91332"/>
          </a:xfrm>
        </p:spPr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1420837" y="2194559"/>
          <a:ext cx="5739618" cy="2053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" name="Equation" r:id="rId3" imgW="2145960" imgH="990360" progId="Equation.DSMT4">
                  <p:embed/>
                </p:oleObj>
              </mc:Choice>
              <mc:Fallback>
                <p:oleObj name="Equation" r:id="rId3" imgW="2145960" imgH="9903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37" y="2194559"/>
                        <a:ext cx="5739618" cy="20538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Problems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997" y="1364344"/>
            <a:ext cx="8229600" cy="4766582"/>
          </a:xfrm>
        </p:spPr>
        <p:txBody>
          <a:bodyPr/>
          <a:lstStyle/>
          <a:p>
            <a:r>
              <a:rPr lang="en-US" sz="2400" dirty="0" smtClean="0"/>
              <a:t> Find the matrix that represents rotation of an object by 30 degree about origin</a:t>
            </a:r>
          </a:p>
          <a:p>
            <a:r>
              <a:rPr lang="en-US" sz="2400" dirty="0" smtClean="0"/>
              <a:t>What are the new coordinates of the point</a:t>
            </a:r>
            <a:r>
              <a:rPr lang="en-US" dirty="0" smtClean="0"/>
              <a:t>                                                                                        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sz="2400" dirty="0" smtClean="0"/>
              <a:t>Solution: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2D Geometric Transformations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E16019-109D-4631-9569-2231AAE0214A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1349830" y="3173506"/>
          <a:ext cx="6825982" cy="340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Equation" r:id="rId3" imgW="2946240" imgH="2108160" progId="Equation.DSMT4">
                  <p:embed/>
                </p:oleObj>
              </mc:Choice>
              <mc:Fallback>
                <p:oleObj name="Equation" r:id="rId3" imgW="2946240" imgH="21081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830" y="3173506"/>
                        <a:ext cx="6825982" cy="340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1692"/>
            <a:ext cx="8229600" cy="577923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.</a:t>
            </a:r>
          </a:p>
          <a:p>
            <a:pPr>
              <a:buNone/>
            </a:pPr>
            <a:r>
              <a:rPr lang="en-US" sz="2400" dirty="0" smtClean="0"/>
              <a:t> So, the new coordinates can be found by multiplying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So  new coordinate of point P is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2D Geometric Transformations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E16019-109D-4631-9569-2231AAE0214A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341164"/>
          </a:xfrm>
        </p:spPr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860611" y="1477106"/>
          <a:ext cx="7153835" cy="4098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name="Equation" r:id="rId3" imgW="2806560" imgH="2133360" progId="Equation.DSMT4">
                  <p:embed/>
                </p:oleObj>
              </mc:Choice>
              <mc:Fallback>
                <p:oleObj name="Equation" r:id="rId3" imgW="2806560" imgH="2133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611" y="1477106"/>
                        <a:ext cx="7153835" cy="4098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5130896" y="5695720"/>
          <a:ext cx="1818543" cy="433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" name="Equation" r:id="rId5" imgW="1104840" imgH="241200" progId="Equation.DSMT4">
                  <p:embed/>
                </p:oleObj>
              </mc:Choice>
              <mc:Fallback>
                <p:oleObj name="Equation" r:id="rId5" imgW="110484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96" y="5695720"/>
                        <a:ext cx="1818543" cy="433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Problems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997" y="1280160"/>
            <a:ext cx="5296486" cy="4850766"/>
          </a:xfrm>
        </p:spPr>
        <p:txBody>
          <a:bodyPr/>
          <a:lstStyle/>
          <a:p>
            <a:r>
              <a:rPr lang="en-US" sz="2400" dirty="0" smtClean="0"/>
              <a:t> Describe the transformation that rotates an object point Q(x,y),       about a fixed centre of rotation P(</a:t>
            </a:r>
            <a:r>
              <a:rPr lang="en-US" sz="2400" dirty="0" err="1" smtClean="0"/>
              <a:t>h,k</a:t>
            </a:r>
            <a:r>
              <a:rPr lang="en-US" sz="2400" dirty="0" smtClean="0"/>
              <a:t>). Write in form of matrix.</a:t>
            </a:r>
          </a:p>
          <a:p>
            <a:r>
              <a:rPr lang="en-US" dirty="0" smtClean="0"/>
              <a:t>                                                                                  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sz="2400" dirty="0" smtClean="0"/>
              <a:t>Solution: we determine rotation </a:t>
            </a:r>
          </a:p>
          <a:p>
            <a:pPr>
              <a:buNone/>
            </a:pPr>
            <a:r>
              <a:rPr lang="en-US" sz="2400" dirty="0" smtClean="0"/>
              <a:t>In three steps:</a:t>
            </a:r>
          </a:p>
          <a:p>
            <a:pPr>
              <a:buNone/>
            </a:pPr>
            <a:r>
              <a:rPr lang="en-US" sz="2400" dirty="0" smtClean="0"/>
              <a:t>1. Translate so that center of rotation P is at origin</a:t>
            </a:r>
          </a:p>
          <a:p>
            <a:pPr>
              <a:buNone/>
            </a:pPr>
            <a:r>
              <a:rPr lang="en-US" sz="2400" dirty="0" smtClean="0"/>
              <a:t>2 Perform a rotation of theta degree about origin</a:t>
            </a:r>
          </a:p>
          <a:p>
            <a:pPr>
              <a:buNone/>
            </a:pPr>
            <a:r>
              <a:rPr lang="en-US" sz="2400" dirty="0" smtClean="0"/>
              <a:t>3. Translate P back to (</a:t>
            </a:r>
            <a:r>
              <a:rPr lang="en-US" sz="2400" dirty="0" err="1" smtClean="0"/>
              <a:t>h,k</a:t>
            </a:r>
            <a:r>
              <a:rPr lang="en-US" sz="2400" dirty="0" smtClean="0"/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2D Geometric Transformations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E16019-109D-4631-9569-2231AAE0214A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4855180" y="1425526"/>
          <a:ext cx="606879" cy="653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2" name="Equation" r:id="rId3" imgW="139680" imgH="241200" progId="Equation.DSMT4">
                  <p:embed/>
                </p:oleObj>
              </mc:Choice>
              <mc:Fallback>
                <p:oleObj name="Equation" r:id="rId3" imgW="13968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180" y="1425526"/>
                        <a:ext cx="606879" cy="6531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2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14535" y="1175606"/>
            <a:ext cx="3319976" cy="2974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5009076" y="3474720"/>
          <a:ext cx="547662" cy="520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3" name="Equation" r:id="rId6" imgW="279360" imgH="241200" progId="Equation.DSMT4">
                  <p:embed/>
                </p:oleObj>
              </mc:Choice>
              <mc:Fallback>
                <p:oleObj name="Equation" r:id="rId6" imgW="279360" imgH="241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9076" y="3474720"/>
                        <a:ext cx="547662" cy="5205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298962"/>
          </a:xfrm>
        </p:spPr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133" y="717453"/>
            <a:ext cx="8229600" cy="5540082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Using v=</a:t>
            </a:r>
            <a:r>
              <a:rPr lang="en-US" sz="2400" dirty="0" err="1" smtClean="0"/>
              <a:t>hI+kJ</a:t>
            </a:r>
            <a:r>
              <a:rPr lang="en-US" sz="2400" dirty="0" smtClean="0"/>
              <a:t> as the translation vector , we build        by composition of transformation</a:t>
            </a:r>
          </a:p>
          <a:p>
            <a:pPr>
              <a:buNone/>
            </a:pPr>
            <a:r>
              <a:rPr lang="en-US" sz="2400" dirty="0" smtClean="0"/>
              <a:t>       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2D Geometric Transformations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E16019-109D-4631-9569-2231AAE0214A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7217190" y="731838"/>
          <a:ext cx="5476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2" name="Equation" r:id="rId3" imgW="279360" imgH="241200" progId="Equation.DSMT4">
                  <p:embed/>
                </p:oleObj>
              </mc:Choice>
              <mc:Fallback>
                <p:oleObj name="Equation" r:id="rId3" imgW="27936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7190" y="731838"/>
                        <a:ext cx="5476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1125415" y="1702191"/>
          <a:ext cx="6443003" cy="3896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3" name="Equation" r:id="rId5" imgW="3174840" imgH="1663560" progId="Equation.DSMT4">
                  <p:embed/>
                </p:oleObj>
              </mc:Choice>
              <mc:Fallback>
                <p:oleObj name="Equation" r:id="rId5" imgW="3174840" imgH="1663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415" y="1702191"/>
                        <a:ext cx="6443003" cy="3896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Problems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997" y="928915"/>
            <a:ext cx="8229600" cy="5202012"/>
          </a:xfrm>
        </p:spPr>
        <p:txBody>
          <a:bodyPr/>
          <a:lstStyle/>
          <a:p>
            <a:r>
              <a:rPr lang="en-US" sz="2400" dirty="0" smtClean="0"/>
              <a:t> </a:t>
            </a:r>
            <a:r>
              <a:rPr lang="en-US" sz="2000" dirty="0" smtClean="0"/>
              <a:t>Perform a 45 degree rotation of triangle A(0,0), B(1,1), C(5,2)  </a:t>
            </a:r>
          </a:p>
          <a:p>
            <a:pPr>
              <a:buNone/>
            </a:pPr>
            <a:r>
              <a:rPr lang="en-US" sz="2000" dirty="0" smtClean="0"/>
              <a:t>    (a) about origin</a:t>
            </a:r>
          </a:p>
          <a:p>
            <a:pPr>
              <a:buNone/>
            </a:pPr>
            <a:r>
              <a:rPr lang="en-US" sz="2000" dirty="0" smtClean="0"/>
              <a:t>    (b) about P(-1,-1)</a:t>
            </a:r>
          </a:p>
          <a:p>
            <a:pPr>
              <a:buNone/>
            </a:pPr>
            <a:r>
              <a:rPr lang="en-US" sz="2000" dirty="0" smtClean="0"/>
              <a:t> Solution:  we represent the triangle by a matrix formed from the homogenous coordinates of vertices        </a:t>
            </a:r>
            <a:r>
              <a:rPr lang="en-US" sz="2400" dirty="0" smtClean="0"/>
              <a:t>                                                                     </a:t>
            </a:r>
          </a:p>
          <a:p>
            <a:pPr>
              <a:buNone/>
            </a:pPr>
            <a:r>
              <a:rPr lang="en-US" dirty="0" smtClean="0"/>
              <a:t>  </a:t>
            </a:r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2D Geometric Transformations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E16019-109D-4631-9569-2231AAE0214A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1088571" y="2743200"/>
          <a:ext cx="6648660" cy="3917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8" name="Equation" r:id="rId3" imgW="3073320" imgH="2616120" progId="Equation.DSMT4">
                  <p:embed/>
                </p:oleObj>
              </mc:Choice>
              <mc:Fallback>
                <p:oleObj name="Equation" r:id="rId3" imgW="3073320" imgH="26161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571" y="2743200"/>
                        <a:ext cx="6648660" cy="3917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997" y="928915"/>
            <a:ext cx="8229600" cy="520201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2D Geometric Transformations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E16019-109D-4631-9569-2231AAE0214A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336550" y="117475"/>
          <a:ext cx="8794750" cy="594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2" name="Equation" r:id="rId3" imgW="4343400" imgH="2425680" progId="Equation.DSMT4">
                  <p:embed/>
                </p:oleObj>
              </mc:Choice>
              <mc:Fallback>
                <p:oleObj name="Equation" r:id="rId3" imgW="4343400" imgH="2425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117475"/>
                        <a:ext cx="8794750" cy="594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.(b) The rotation matrix is given by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997" y="928915"/>
            <a:ext cx="8229600" cy="520201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2D Geometric Transformations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E16019-109D-4631-9569-2231AAE0214A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896470" y="717177"/>
          <a:ext cx="7261411" cy="584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6" name="Equation" r:id="rId3" imgW="3022560" imgH="3174840" progId="Equation.DSMT4">
                  <p:embed/>
                </p:oleObj>
              </mc:Choice>
              <mc:Fallback>
                <p:oleObj name="Equation" r:id="rId3" imgW="3022560" imgH="31748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470" y="717177"/>
                        <a:ext cx="7261411" cy="584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997" y="928915"/>
            <a:ext cx="8229600" cy="520201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2D Geometric Transformations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E16019-109D-4631-9569-2231AAE0214A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504825" y="233082"/>
          <a:ext cx="8639175" cy="6624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0" name="Equation" r:id="rId3" imgW="4267080" imgH="3479760" progId="Equation.DSMT4">
                  <p:embed/>
                </p:oleObj>
              </mc:Choice>
              <mc:Fallback>
                <p:oleObj name="Equation" r:id="rId3" imgW="4267080" imgH="34797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233082"/>
                        <a:ext cx="8639175" cy="66249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Problems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997" y="1364344"/>
            <a:ext cx="8229600" cy="4766582"/>
          </a:xfrm>
        </p:spPr>
        <p:txBody>
          <a:bodyPr/>
          <a:lstStyle/>
          <a:p>
            <a:r>
              <a:rPr lang="en-US" sz="2400" dirty="0" smtClean="0"/>
              <a:t> Magnify the triangle with vertices A(0,0), B(1,1) and C(5,2) to twice its size while keeping C(5,2) fixed.</a:t>
            </a:r>
            <a:r>
              <a:rPr lang="en-US" dirty="0" smtClean="0"/>
              <a:t>                                                                                       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sz="2400" dirty="0" smtClean="0"/>
              <a:t>Solution:</a:t>
            </a:r>
          </a:p>
          <a:p>
            <a:pPr>
              <a:buNone/>
            </a:pPr>
            <a:r>
              <a:rPr lang="en-US" dirty="0" smtClean="0"/>
              <a:t>            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2D Geometric Transformations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E16019-109D-4631-9569-2231AAE0214A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1918446" y="2402541"/>
          <a:ext cx="6884895" cy="4579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4" name="Equation" r:id="rId3" imgW="2654280" imgH="2793960" progId="Equation.DSMT4">
                  <p:embed/>
                </p:oleObj>
              </mc:Choice>
              <mc:Fallback>
                <p:oleObj name="Equation" r:id="rId3" imgW="2654280" imgH="2793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446" y="2402541"/>
                        <a:ext cx="6884895" cy="4579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8362950" cy="947738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Composite 2D Rotations</a:t>
            </a:r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</p:txBody>
      </p:sp>
      <p:graphicFrame>
        <p:nvGraphicFramePr>
          <p:cNvPr id="420868" name="Object 4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0" y="4292600"/>
          <a:ext cx="91440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3" imgW="5143320" imgH="711000" progId="Equation.DSMT4">
                  <p:embed/>
                </p:oleObj>
              </mc:Choice>
              <mc:Fallback>
                <p:oleObj name="Equation" r:id="rId3" imgW="5143320" imgH="711000" progId="Equation.DSMT4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292600"/>
                        <a:ext cx="9144000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69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87450" y="2997200"/>
          <a:ext cx="3149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Equation" r:id="rId5" imgW="3149600" imgH="520700" progId="Equation.DSMT4">
                  <p:embed/>
                </p:oleObj>
              </mc:Choice>
              <mc:Fallback>
                <p:oleObj name="Equation" r:id="rId5" imgW="3149600" imgH="520700" progId="Equation.DSMT4">
                  <p:embed/>
                  <p:pic>
                    <p:nvPicPr>
                      <p:cNvPr id="0" name="Picture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997200"/>
                        <a:ext cx="3149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en-US" b="1" dirty="0"/>
              <a:t>2D Composite </a:t>
            </a:r>
            <a:r>
              <a:rPr lang="en-US" b="1" dirty="0" smtClean="0"/>
              <a:t>Transformations</a:t>
            </a:r>
            <a:endParaRPr lang="en-US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BD4172-F1EB-435E-8241-51B273E328F5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xmlns="" id="{FA86CCCD-78BC-43EF-A970-0E91A486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383762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4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672446"/>
          </a:xfrm>
        </p:spPr>
        <p:txBody>
          <a:bodyPr/>
          <a:lstStyle/>
          <a:p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2D Geometric Transformations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E16019-109D-4631-9569-2231AAE0214A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graphicFrame>
        <p:nvGraphicFramePr>
          <p:cNvPr id="8294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04800" y="430306"/>
          <a:ext cx="8122023" cy="584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9" name="Equation" r:id="rId3" imgW="2997000" imgH="2412720" progId="Equation.DSMT4">
                  <p:embed/>
                </p:oleObj>
              </mc:Choice>
              <mc:Fallback>
                <p:oleObj name="Equation" r:id="rId3" imgW="2997000" imgH="2412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30306"/>
                        <a:ext cx="8122023" cy="584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Problems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997" y="1364344"/>
            <a:ext cx="8229600" cy="4766582"/>
          </a:xfrm>
        </p:spPr>
        <p:txBody>
          <a:bodyPr/>
          <a:lstStyle/>
          <a:p>
            <a:r>
              <a:rPr lang="en-US" sz="2400" dirty="0" smtClean="0"/>
              <a:t>Illustrate the effect of shearing transformation on the square with vertices A(0,0), B(1,0),C(1,1) and D(0,1) when </a:t>
            </a:r>
            <a:r>
              <a:rPr lang="en-US" sz="2400" dirty="0" err="1" smtClean="0"/>
              <a:t>Shx</a:t>
            </a:r>
            <a:r>
              <a:rPr lang="en-US" sz="2400" dirty="0" smtClean="0"/>
              <a:t>=2 and Shy=3 .</a:t>
            </a:r>
            <a:r>
              <a:rPr lang="en-US" dirty="0" smtClean="0"/>
              <a:t>                                                                                       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sz="2400" dirty="0" smtClean="0"/>
              <a:t>Solution:</a:t>
            </a:r>
          </a:p>
          <a:p>
            <a:pPr>
              <a:buNone/>
            </a:pPr>
            <a:r>
              <a:rPr lang="en-US" dirty="0" smtClean="0"/>
              <a:t>            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2D Geometric Transformations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E16019-109D-4631-9569-2231AAE0214A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2133601" y="3281083"/>
          <a:ext cx="5435506" cy="3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2" name="Equation" r:id="rId3" imgW="1536480" imgH="1663560" progId="Equation.DSMT4">
                  <p:embed/>
                </p:oleObj>
              </mc:Choice>
              <mc:Fallback>
                <p:oleObj name="Equation" r:id="rId3" imgW="1536480" imgH="1663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3281083"/>
                        <a:ext cx="5435506" cy="315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493152"/>
          </a:xfrm>
        </p:spPr>
        <p:txBody>
          <a:bodyPr/>
          <a:lstStyle/>
          <a:p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8542"/>
            <a:ext cx="8229600" cy="525238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2D Geometric Transformations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E16019-109D-4631-9569-2231AAE0214A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430306" y="358588"/>
          <a:ext cx="8480612" cy="5988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6" name="Equation" r:id="rId3" imgW="3225600" imgH="2412720" progId="Equation.DSMT4">
                  <p:embed/>
                </p:oleObj>
              </mc:Choice>
              <mc:Fallback>
                <p:oleObj name="Equation" r:id="rId3" imgW="3225600" imgH="2412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306" y="358588"/>
                        <a:ext cx="8480612" cy="59884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Problems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997" y="1111624"/>
            <a:ext cx="8229600" cy="3137647"/>
          </a:xfrm>
        </p:spPr>
        <p:txBody>
          <a:bodyPr/>
          <a:lstStyle/>
          <a:p>
            <a:r>
              <a:rPr lang="en-US" sz="2400" dirty="0" smtClean="0"/>
              <a:t> Describe the transformation </a:t>
            </a:r>
            <a:r>
              <a:rPr lang="en-US" sz="3200" dirty="0" smtClean="0"/>
              <a:t>M</a:t>
            </a:r>
            <a:r>
              <a:rPr lang="en-US" sz="2400" dirty="0" smtClean="0"/>
              <a:t>L which reflects an object about a line L.</a:t>
            </a:r>
          </a:p>
          <a:p>
            <a:r>
              <a:rPr lang="en-US" sz="2400" dirty="0" smtClean="0"/>
              <a:t>Find the form of the matrix for a reflection about a line L with slop m and y intercept (0,b)</a:t>
            </a:r>
            <a:r>
              <a:rPr lang="en-US" dirty="0" smtClean="0"/>
              <a:t>                                                                                       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sz="2400" dirty="0" smtClean="0"/>
              <a:t>Solution:</a:t>
            </a:r>
          </a:p>
          <a:p>
            <a:pPr>
              <a:buNone/>
            </a:pPr>
            <a:r>
              <a:rPr lang="en-US" dirty="0" smtClean="0"/>
              <a:t>            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2D Geometric Transformations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E16019-109D-4631-9569-2231AAE0214A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8094" y="3101788"/>
            <a:ext cx="6615953" cy="3191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6165"/>
            <a:ext cx="8229600" cy="5916705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Let line L in previous figure have y intercept(0,b) and an angle of inclination theta degree (with respect to x axis)</a:t>
            </a:r>
          </a:p>
          <a:p>
            <a:pPr>
              <a:buNone/>
            </a:pPr>
            <a:r>
              <a:rPr lang="en-US" sz="2000" dirty="0" smtClean="0"/>
              <a:t>We reduce the description to known transformations, we need following steps:</a:t>
            </a:r>
          </a:p>
          <a:p>
            <a:pPr>
              <a:buNone/>
            </a:pPr>
            <a:r>
              <a:rPr lang="en-US" sz="2000" dirty="0" smtClean="0"/>
              <a:t>1. Translate the intersection point B to origin</a:t>
            </a:r>
          </a:p>
          <a:p>
            <a:pPr>
              <a:buNone/>
            </a:pPr>
            <a:r>
              <a:rPr lang="en-US" sz="2000" dirty="0" smtClean="0"/>
              <a:t>2. Rotate by –theta degree so that L align with x axis’</a:t>
            </a:r>
          </a:p>
          <a:p>
            <a:pPr>
              <a:buNone/>
            </a:pPr>
            <a:r>
              <a:rPr lang="en-US" sz="2000" dirty="0" smtClean="0"/>
              <a:t>3. Mirror reflection about x axis</a:t>
            </a:r>
          </a:p>
          <a:p>
            <a:pPr>
              <a:buNone/>
            </a:pPr>
            <a:r>
              <a:rPr lang="en-US" sz="2000" dirty="0" smtClean="0"/>
              <a:t>4. Rotate back by theta degree</a:t>
            </a:r>
          </a:p>
          <a:p>
            <a:pPr>
              <a:buNone/>
            </a:pPr>
            <a:r>
              <a:rPr lang="en-US" sz="2000" dirty="0" smtClean="0"/>
              <a:t>5. Translate back B to (0,b)</a:t>
            </a:r>
          </a:p>
          <a:p>
            <a:pPr>
              <a:buNone/>
            </a:pPr>
            <a:r>
              <a:rPr lang="en-US" sz="2000" dirty="0" smtClean="0"/>
              <a:t>        In transformation notation we have</a:t>
            </a:r>
          </a:p>
          <a:p>
            <a:pPr>
              <a:buNone/>
            </a:pPr>
            <a:r>
              <a:rPr lang="en-US" sz="2400" dirty="0" smtClean="0"/>
              <a:t>   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2D Geometric Transformations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E16019-109D-4631-9569-2231AAE0214A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590550" y="4195763"/>
          <a:ext cx="8069263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5" name="Equation" r:id="rId3" imgW="5079960" imgH="939600" progId="Equation.DSMT4">
                  <p:embed/>
                </p:oleObj>
              </mc:Choice>
              <mc:Fallback>
                <p:oleObj name="Equation" r:id="rId3" imgW="5079960" imgH="939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4195763"/>
                        <a:ext cx="8069263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6165"/>
            <a:ext cx="8229600" cy="5916705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2D Geometric Transformations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E16019-109D-4631-9569-2231AAE0214A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72458"/>
              </p:ext>
            </p:extLst>
          </p:nvPr>
        </p:nvGraphicFramePr>
        <p:xfrm>
          <a:off x="658813" y="427038"/>
          <a:ext cx="5316537" cy="595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9" name="Equation" r:id="rId3" imgW="2031840" imgH="2857320" progId="Equation.DSMT4">
                  <p:embed/>
                </p:oleObj>
              </mc:Choice>
              <mc:Fallback>
                <p:oleObj name="Equation" r:id="rId3" imgW="2031840" imgH="2857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427038"/>
                        <a:ext cx="5316537" cy="595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32612" y="2796988"/>
            <a:ext cx="3424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Now put these values in </a:t>
            </a:r>
            <a:r>
              <a:rPr lang="en-US" sz="2800" dirty="0" smtClean="0">
                <a:solidFill>
                  <a:schemeClr val="bg1"/>
                </a:solidFill>
              </a:rPr>
              <a:t>M</a:t>
            </a:r>
            <a:r>
              <a:rPr lang="en-US" dirty="0" smtClean="0">
                <a:solidFill>
                  <a:schemeClr val="bg1"/>
                </a:solidFill>
              </a:rPr>
              <a:t>L 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039905"/>
          </a:xfrm>
        </p:spPr>
        <p:txBody>
          <a:bodyPr/>
          <a:lstStyle/>
          <a:p>
            <a:r>
              <a:rPr lang="en-US" dirty="0" smtClean="0"/>
              <a:t>Numerical Problems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997" y="573741"/>
            <a:ext cx="8229600" cy="5557187"/>
          </a:xfrm>
        </p:spPr>
        <p:txBody>
          <a:bodyPr/>
          <a:lstStyle/>
          <a:p>
            <a:r>
              <a:rPr lang="en-US" sz="2400" dirty="0" smtClean="0"/>
              <a:t>Reflect the diamond shaped polygon whose vertices are  </a:t>
            </a:r>
            <a:r>
              <a:rPr lang="en-US" sz="2000" dirty="0" smtClean="0"/>
              <a:t>A(-1,0), B(0,-2), C(1,0) and D(0,2) about  </a:t>
            </a:r>
          </a:p>
          <a:p>
            <a:pPr>
              <a:buNone/>
            </a:pPr>
            <a:r>
              <a:rPr lang="en-US" sz="2000" dirty="0" smtClean="0"/>
              <a:t>    (a) the horizontal line y=2</a:t>
            </a:r>
          </a:p>
          <a:p>
            <a:pPr>
              <a:buNone/>
            </a:pPr>
            <a:r>
              <a:rPr lang="en-US" sz="2000" dirty="0" smtClean="0"/>
              <a:t>    (b) the vertical line x=2</a:t>
            </a:r>
          </a:p>
          <a:p>
            <a:pPr>
              <a:buNone/>
            </a:pPr>
            <a:r>
              <a:rPr lang="en-US" sz="2000" dirty="0" smtClean="0"/>
              <a:t>    (c) the line y=x+2</a:t>
            </a:r>
          </a:p>
          <a:p>
            <a:pPr>
              <a:buNone/>
            </a:pPr>
            <a:r>
              <a:rPr lang="en-US" sz="2000" dirty="0" smtClean="0"/>
              <a:t> Solution:  we represent the vertices of polygon by homogeneous coordinate matrix</a:t>
            </a:r>
            <a:endParaRPr lang="en-US" sz="2400" dirty="0" smtClean="0"/>
          </a:p>
          <a:p>
            <a:pPr>
              <a:buNone/>
            </a:pPr>
            <a:r>
              <a:rPr lang="en-US" dirty="0" smtClean="0"/>
              <a:t>  </a:t>
            </a:r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2D Geometric Transformations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E16019-109D-4631-9569-2231AAE0214A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495300" y="3155950"/>
          <a:ext cx="8331200" cy="370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8" name="Equation" r:id="rId3" imgW="4419360" imgH="1828800" progId="Equation.DSMT4">
                  <p:embed/>
                </p:oleObj>
              </mc:Choice>
              <mc:Fallback>
                <p:oleObj name="Equation" r:id="rId3" imgW="4419360" imgH="1828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3155950"/>
                        <a:ext cx="8331200" cy="370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475222"/>
          </a:xfrm>
        </p:spPr>
        <p:txBody>
          <a:bodyPr/>
          <a:lstStyle/>
          <a:p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3388"/>
            <a:ext cx="8229600" cy="546753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2D Geometric Transformations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E16019-109D-4631-9569-2231AAE0214A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  <p:graphicFrame>
        <p:nvGraphicFramePr>
          <p:cNvPr id="91138" name="Object 2"/>
          <p:cNvGraphicFramePr>
            <a:graphicFrameLocks noChangeAspect="1"/>
          </p:cNvGraphicFramePr>
          <p:nvPr/>
        </p:nvGraphicFramePr>
        <p:xfrm>
          <a:off x="591670" y="286872"/>
          <a:ext cx="8050306" cy="604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0" name="Equation" r:id="rId3" imgW="4012920" imgH="3111480" progId="Equation.DSMT4">
                  <p:embed/>
                </p:oleObj>
              </mc:Choice>
              <mc:Fallback>
                <p:oleObj name="Equation" r:id="rId3" imgW="4012920" imgH="3111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70" y="286872"/>
                        <a:ext cx="8050306" cy="6042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475222"/>
          </a:xfrm>
        </p:spPr>
        <p:txBody>
          <a:bodyPr/>
          <a:lstStyle/>
          <a:p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3388"/>
            <a:ext cx="8229600" cy="546753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2D Geometric Transformations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E16019-109D-4631-9569-2231AAE0214A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  <p:graphicFrame>
        <p:nvGraphicFramePr>
          <p:cNvPr id="91138" name="Object 2"/>
          <p:cNvGraphicFramePr>
            <a:graphicFrameLocks noChangeAspect="1"/>
          </p:cNvGraphicFramePr>
          <p:nvPr/>
        </p:nvGraphicFramePr>
        <p:xfrm>
          <a:off x="502024" y="215153"/>
          <a:ext cx="8122023" cy="6329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4" name="Equation" r:id="rId3" imgW="3365280" imgH="3809880" progId="Equation.DSMT4">
                  <p:embed/>
                </p:oleObj>
              </mc:Choice>
              <mc:Fallback>
                <p:oleObj name="Equation" r:id="rId3" imgW="3365280" imgH="3809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024" y="215153"/>
                        <a:ext cx="8122023" cy="6329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475222"/>
          </a:xfrm>
        </p:spPr>
        <p:txBody>
          <a:bodyPr/>
          <a:lstStyle/>
          <a:p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3388"/>
            <a:ext cx="8229600" cy="546753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2D Geometric Transformations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E16019-109D-4631-9569-2231AAE0214A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  <p:graphicFrame>
        <p:nvGraphicFramePr>
          <p:cNvPr id="91138" name="Object 2"/>
          <p:cNvGraphicFramePr>
            <a:graphicFrameLocks noChangeAspect="1"/>
          </p:cNvGraphicFramePr>
          <p:nvPr/>
        </p:nvGraphicFramePr>
        <p:xfrm>
          <a:off x="319088" y="268941"/>
          <a:ext cx="8609759" cy="6364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8" name="Equation" r:id="rId3" imgW="3517560" imgH="4394160" progId="Equation.DSMT4">
                  <p:embed/>
                </p:oleObj>
              </mc:Choice>
              <mc:Fallback>
                <p:oleObj name="Equation" r:id="rId3" imgW="3517560" imgH="43941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268941"/>
                        <a:ext cx="8609759" cy="63649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7931150" cy="731838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Composite 2D Scaling</a:t>
            </a:r>
          </a:p>
        </p:txBody>
      </p:sp>
      <p:graphicFrame>
        <p:nvGraphicFramePr>
          <p:cNvPr id="421892" name="Object 4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468313" y="4581525"/>
          <a:ext cx="7777162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Equation" r:id="rId3" imgW="3263760" imgH="711000" progId="Equation.DSMT4">
                  <p:embed/>
                </p:oleObj>
              </mc:Choice>
              <mc:Fallback>
                <p:oleObj name="Equation" r:id="rId3" imgW="3263760" imgH="711000" progId="Equation.DSMT4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581525"/>
                        <a:ext cx="7777162" cy="153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8" name="Object 3"/>
          <p:cNvGraphicFramePr>
            <a:graphicFrameLocks noChangeAspect="1"/>
          </p:cNvGraphicFramePr>
          <p:nvPr>
            <p:extLst/>
          </p:nvPr>
        </p:nvGraphicFramePr>
        <p:xfrm>
          <a:off x="149225" y="2962275"/>
          <a:ext cx="762158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Formel" r:id="rId5" imgW="2641320" imgH="241200" progId="Equation.3">
                  <p:embed/>
                </p:oleObj>
              </mc:Choice>
              <mc:Fallback>
                <p:oleObj name="Formel" r:id="rId5" imgW="2641320" imgH="241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" y="2962275"/>
                        <a:ext cx="7621588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en-US" b="1" dirty="0"/>
              <a:t>2D Composite </a:t>
            </a:r>
            <a:r>
              <a:rPr lang="en-US" b="1" dirty="0" smtClean="0"/>
              <a:t>Transformations</a:t>
            </a:r>
            <a:endParaRPr lang="en-US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C9BD8-AC5C-4DD0-B6F6-A6822202BE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xmlns="" id="{82F92500-469B-4861-A96D-9A50876D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427802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2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4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8208963" cy="4176712"/>
          </a:xfrm>
        </p:spPr>
        <p:txBody>
          <a:bodyPr/>
          <a:lstStyle/>
          <a:p>
            <a:pPr marL="609600" indent="-609600"/>
            <a:r>
              <a:rPr lang="tr-TR" dirty="0">
                <a:solidFill>
                  <a:schemeClr val="bg1"/>
                </a:solidFill>
              </a:rPr>
              <a:t>Don’t forget:</a:t>
            </a:r>
          </a:p>
          <a:p>
            <a:pPr marL="609600" indent="-609600"/>
            <a:r>
              <a:rPr lang="tr-TR" dirty="0">
                <a:solidFill>
                  <a:schemeClr val="bg1"/>
                </a:solidFill>
              </a:rPr>
              <a:t>Successive translations are additive</a:t>
            </a:r>
          </a:p>
          <a:p>
            <a:pPr marL="609600" indent="-609600"/>
            <a:r>
              <a:rPr lang="tr-TR" dirty="0">
                <a:solidFill>
                  <a:schemeClr val="bg1"/>
                </a:solidFill>
              </a:rPr>
              <a:t>Successive scalings are multiplicative</a:t>
            </a:r>
          </a:p>
          <a:p>
            <a:pPr marL="936625" lvl="1" indent="-609600"/>
            <a:r>
              <a:rPr lang="tr-TR" dirty="0">
                <a:solidFill>
                  <a:schemeClr val="bg1"/>
                </a:solidFill>
              </a:rPr>
              <a:t>For example: If we triple the size of an object twice, the final size is nine (9) times the original</a:t>
            </a:r>
          </a:p>
          <a:p>
            <a:pPr marL="936625" lvl="1" indent="-609600"/>
            <a:r>
              <a:rPr lang="tr-TR" dirty="0">
                <a:solidFill>
                  <a:schemeClr val="bg1"/>
                </a:solidFill>
              </a:rPr>
              <a:t>9 times</a:t>
            </a:r>
            <a:r>
              <a:rPr lang="tr-TR" dirty="0" smtClean="0">
                <a:solidFill>
                  <a:schemeClr val="bg1"/>
                </a:solidFill>
              </a:rPr>
              <a:t>?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92100"/>
            <a:ext cx="8229600" cy="13843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1" i="0" u="none" strike="noStrike" kern="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2D Composite </a:t>
            </a:r>
            <a:r>
              <a:rPr kumimoji="0" lang="en-US" sz="4200" b="1" i="0" u="none" strike="noStrike" kern="0" cap="none" spc="0" normalizeH="0" baseline="0" noProof="0" dirty="0" smtClean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Transformations</a:t>
            </a:r>
            <a:endParaRPr kumimoji="0" lang="en-US" sz="4200" b="1" i="0" u="none" strike="noStrike" kern="0" cap="none" spc="0" normalizeH="0" baseline="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654BC2-F888-44AB-98D5-27617C40A2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0C43AF70-EDCB-4E11-BF2D-711E49AF81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96652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Line 5"/>
          <p:cNvSpPr>
            <a:spLocks noChangeShapeType="1"/>
          </p:cNvSpPr>
          <p:nvPr/>
        </p:nvSpPr>
        <p:spPr bwMode="auto">
          <a:xfrm flipV="1">
            <a:off x="827088" y="2925763"/>
            <a:ext cx="1587" cy="15113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4356" name="Line 6"/>
          <p:cNvSpPr>
            <a:spLocks noChangeShapeType="1"/>
          </p:cNvSpPr>
          <p:nvPr/>
        </p:nvSpPr>
        <p:spPr bwMode="auto">
          <a:xfrm>
            <a:off x="827088" y="4437063"/>
            <a:ext cx="1512887" cy="158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4357" name="AutoShape 13"/>
          <p:cNvSpPr>
            <a:spLocks noChangeArrowheads="1"/>
          </p:cNvSpPr>
          <p:nvPr/>
        </p:nvSpPr>
        <p:spPr bwMode="auto">
          <a:xfrm>
            <a:off x="1258888" y="3068638"/>
            <a:ext cx="503237" cy="1152525"/>
          </a:xfrm>
          <a:prstGeom prst="flowChartExtra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4358" name="AutoShape 14"/>
          <p:cNvSpPr>
            <a:spLocks noChangeArrowheads="1"/>
          </p:cNvSpPr>
          <p:nvPr/>
        </p:nvSpPr>
        <p:spPr bwMode="auto">
          <a:xfrm>
            <a:off x="1474788" y="3860800"/>
            <a:ext cx="71437" cy="71438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4359" name="AutoShape 15"/>
          <p:cNvSpPr>
            <a:spLocks noChangeArrowheads="1"/>
          </p:cNvSpPr>
          <p:nvPr/>
        </p:nvSpPr>
        <p:spPr bwMode="auto">
          <a:xfrm>
            <a:off x="3275013" y="3573463"/>
            <a:ext cx="503237" cy="1152525"/>
          </a:xfrm>
          <a:prstGeom prst="flowChartExtra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4360" name="Line 16"/>
          <p:cNvSpPr>
            <a:spLocks noChangeShapeType="1"/>
          </p:cNvSpPr>
          <p:nvPr/>
        </p:nvSpPr>
        <p:spPr bwMode="auto">
          <a:xfrm>
            <a:off x="2771775" y="4437063"/>
            <a:ext cx="1512888" cy="158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4361" name="AutoShape 17"/>
          <p:cNvSpPr>
            <a:spLocks noChangeArrowheads="1"/>
          </p:cNvSpPr>
          <p:nvPr/>
        </p:nvSpPr>
        <p:spPr bwMode="auto">
          <a:xfrm>
            <a:off x="3490913" y="4391025"/>
            <a:ext cx="71437" cy="71438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4362" name="Line 18"/>
          <p:cNvSpPr>
            <a:spLocks noChangeShapeType="1"/>
          </p:cNvSpPr>
          <p:nvPr/>
        </p:nvSpPr>
        <p:spPr bwMode="auto">
          <a:xfrm flipV="1">
            <a:off x="3525838" y="3284538"/>
            <a:ext cx="0" cy="165735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4363" name="AutoShape 24"/>
          <p:cNvSpPr>
            <a:spLocks noChangeArrowheads="1"/>
          </p:cNvSpPr>
          <p:nvPr/>
        </p:nvSpPr>
        <p:spPr bwMode="auto">
          <a:xfrm>
            <a:off x="5507038" y="4391025"/>
            <a:ext cx="71437" cy="71438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4364" name="Line 25"/>
          <p:cNvSpPr>
            <a:spLocks noChangeShapeType="1"/>
          </p:cNvSpPr>
          <p:nvPr/>
        </p:nvSpPr>
        <p:spPr bwMode="auto">
          <a:xfrm flipV="1">
            <a:off x="5541963" y="3284538"/>
            <a:ext cx="0" cy="165735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4365" name="AutoShape 26"/>
          <p:cNvSpPr>
            <a:spLocks noChangeArrowheads="1"/>
          </p:cNvSpPr>
          <p:nvPr/>
        </p:nvSpPr>
        <p:spPr bwMode="auto">
          <a:xfrm rot="-5400000">
            <a:off x="5183982" y="3863181"/>
            <a:ext cx="503238" cy="1152525"/>
          </a:xfrm>
          <a:prstGeom prst="flowChartExtra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4366" name="Line 28"/>
          <p:cNvSpPr>
            <a:spLocks noChangeShapeType="1"/>
          </p:cNvSpPr>
          <p:nvPr/>
        </p:nvSpPr>
        <p:spPr bwMode="auto">
          <a:xfrm>
            <a:off x="4570413" y="4437063"/>
            <a:ext cx="172878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4367" name="AutoShape 29"/>
          <p:cNvSpPr>
            <a:spLocks noChangeArrowheads="1"/>
          </p:cNvSpPr>
          <p:nvPr/>
        </p:nvSpPr>
        <p:spPr bwMode="auto">
          <a:xfrm>
            <a:off x="5507038" y="4403725"/>
            <a:ext cx="71437" cy="71438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4368" name="AutoShape 35"/>
          <p:cNvSpPr>
            <a:spLocks noChangeArrowheads="1"/>
          </p:cNvSpPr>
          <p:nvPr/>
        </p:nvSpPr>
        <p:spPr bwMode="auto">
          <a:xfrm>
            <a:off x="7596188" y="4005263"/>
            <a:ext cx="71437" cy="71437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4369" name="Line 36"/>
          <p:cNvSpPr>
            <a:spLocks noChangeShapeType="1"/>
          </p:cNvSpPr>
          <p:nvPr/>
        </p:nvSpPr>
        <p:spPr bwMode="auto">
          <a:xfrm flipV="1">
            <a:off x="6948488" y="3284538"/>
            <a:ext cx="0" cy="165735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4370" name="AutoShape 37"/>
          <p:cNvSpPr>
            <a:spLocks noChangeArrowheads="1"/>
          </p:cNvSpPr>
          <p:nvPr/>
        </p:nvSpPr>
        <p:spPr bwMode="auto">
          <a:xfrm rot="-5400000">
            <a:off x="7128669" y="3393281"/>
            <a:ext cx="503238" cy="1152525"/>
          </a:xfrm>
          <a:prstGeom prst="flowChartExtra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4371" name="Line 38"/>
          <p:cNvSpPr>
            <a:spLocks noChangeShapeType="1"/>
          </p:cNvSpPr>
          <p:nvPr/>
        </p:nvSpPr>
        <p:spPr bwMode="auto">
          <a:xfrm>
            <a:off x="6659563" y="4437063"/>
            <a:ext cx="172878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4372" name="AutoShape 42"/>
          <p:cNvSpPr>
            <a:spLocks noChangeArrowheads="1"/>
          </p:cNvSpPr>
          <p:nvPr/>
        </p:nvSpPr>
        <p:spPr bwMode="auto">
          <a:xfrm>
            <a:off x="7596188" y="3933825"/>
            <a:ext cx="71437" cy="71438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539750" y="333375"/>
            <a:ext cx="82296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200" b="1" i="0" u="none" strike="noStrike" kern="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j-ea"/>
                <a:cs typeface="Times New Roman" pitchFamily="18" charset="0"/>
              </a:rPr>
              <a:t>General</a:t>
            </a:r>
            <a:r>
              <a:rPr kumimoji="0" lang="tr-TR" sz="4300" b="1" i="0" u="none" strike="noStrike" kern="0" cap="none" spc="0" normalizeH="0" baseline="0" noProof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tr-TR" sz="4200" b="1" i="0" u="none" strike="noStrike" kern="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j-ea"/>
                <a:cs typeface="Times New Roman" pitchFamily="18" charset="0"/>
              </a:rPr>
              <a:t>Pivot Point Rotation</a:t>
            </a:r>
            <a:endParaRPr kumimoji="0" lang="en-US" sz="4200" b="1" i="0" u="none" strike="noStrike" kern="0" cap="none" spc="0" normalizeH="0" baseline="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j-ea"/>
              <a:cs typeface="Times New Roman" pitchFamily="18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654BC2-F888-44AB-98D5-27617C40A2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303EC32D-2917-41B9-80B1-F3CEC29476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263701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2000"/>
                                        <p:tgtEl>
                                          <p:spTgt spid="48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2000"/>
                                        <p:tgtEl>
                                          <p:spTgt spid="48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2000"/>
                                        <p:tgtEl>
                                          <p:spTgt spid="48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2000"/>
                                        <p:tgtEl>
                                          <p:spTgt spid="48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4843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843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800" fill="hold"/>
                                        <p:tgtEl>
                                          <p:spTgt spid="48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fill="hold"/>
                                        <p:tgtEl>
                                          <p:spTgt spid="48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4843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484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800" fill="hold"/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fill="hold"/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4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484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4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4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84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4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4843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800" decel="100000" fill="hold"/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4843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800" decel="100000" fill="hold"/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4843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484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800" decel="100000" fill="hold"/>
                                        <p:tgtEl>
                                          <p:spTgt spid="484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84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4843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484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800" decel="100000" fill="hold"/>
                                        <p:tgtEl>
                                          <p:spTgt spid="484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84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4843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484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800" decel="100000" fill="hold"/>
                                        <p:tgtEl>
                                          <p:spTgt spid="484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84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animBg="1"/>
      <p:bldP spid="484356" grpId="0" animBg="1"/>
      <p:bldP spid="484357" grpId="0" animBg="1"/>
      <p:bldP spid="484358" grpId="0" animBg="1"/>
      <p:bldP spid="484359" grpId="0" animBg="1"/>
      <p:bldP spid="484360" grpId="0" animBg="1"/>
      <p:bldP spid="484361" grpId="0" animBg="1"/>
      <p:bldP spid="484362" grpId="0" animBg="1"/>
      <p:bldP spid="484363" grpId="0" animBg="1"/>
      <p:bldP spid="484364" grpId="0" animBg="1"/>
      <p:bldP spid="484365" grpId="0" animBg="1"/>
      <p:bldP spid="484366" grpId="0" animBg="1"/>
      <p:bldP spid="484367" grpId="0" animBg="1"/>
      <p:bldP spid="484368" grpId="0" animBg="1"/>
      <p:bldP spid="484369" grpId="0" animBg="1"/>
      <p:bldP spid="484370" grpId="0" animBg="1"/>
      <p:bldP spid="484371" grpId="0" animBg="1"/>
      <p:bldP spid="4843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7931150" cy="411480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General 2D Pivot-Point Rotation</a:t>
            </a: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429060" name="Object 4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868363" y="2514600"/>
          <a:ext cx="6365875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Equation" r:id="rId3" imgW="2946240" imgH="711000" progId="Equation.DSMT4">
                  <p:embed/>
                </p:oleObj>
              </mc:Choice>
              <mc:Fallback>
                <p:oleObj name="Equation" r:id="rId3" imgW="2946240" imgH="711000" progId="Equation.DSMT4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2514600"/>
                        <a:ext cx="6365875" cy="153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61" name="Object 5"/>
          <p:cNvGraphicFramePr>
            <a:graphicFrameLocks noChangeAspect="1"/>
          </p:cNvGraphicFramePr>
          <p:nvPr>
            <p:extLst/>
          </p:nvPr>
        </p:nvGraphicFramePr>
        <p:xfrm>
          <a:off x="611188" y="4365625"/>
          <a:ext cx="6442075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Formel" r:id="rId5" imgW="2705040" imgH="711000" progId="Equation.3">
                  <p:embed/>
                </p:oleObj>
              </mc:Choice>
              <mc:Fallback>
                <p:oleObj name="Formel" r:id="rId5" imgW="2705040" imgH="7110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365625"/>
                        <a:ext cx="6442075" cy="169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en-US" b="1" dirty="0"/>
              <a:t>2D Composite </a:t>
            </a:r>
            <a:r>
              <a:rPr lang="en-US" b="1" dirty="0" smtClean="0"/>
              <a:t>Transformations</a:t>
            </a:r>
            <a:endParaRPr lang="en-US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C9BD8-AC5C-4DD0-B6F6-A6822202BE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xmlns="" id="{9889CB89-D570-4D87-B137-25AEF617F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77990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984250"/>
          </a:xfrm>
        </p:spPr>
        <p:txBody>
          <a:bodyPr anchor="b"/>
          <a:lstStyle/>
          <a:p>
            <a:pPr algn="ctr"/>
            <a:r>
              <a:rPr lang="tr-TR" b="1" dirty="0">
                <a:cs typeface="Times New Roman" pitchFamily="18" charset="0"/>
              </a:rPr>
              <a:t>General Fixed Point</a:t>
            </a:r>
            <a:r>
              <a:rPr lang="de-DE" b="1" dirty="0">
                <a:cs typeface="Times New Roman" pitchFamily="18" charset="0"/>
              </a:rPr>
              <a:t> </a:t>
            </a:r>
            <a:r>
              <a:rPr lang="tr-TR" b="1" dirty="0">
                <a:cs typeface="Times New Roman" pitchFamily="18" charset="0"/>
              </a:rPr>
              <a:t>Scaling</a:t>
            </a:r>
            <a:endParaRPr lang="en-US" b="1" dirty="0">
              <a:cs typeface="Times New Roman" pitchFamily="18" charset="0"/>
            </a:endParaRP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918450" cy="4400550"/>
          </a:xfrm>
        </p:spPr>
        <p:txBody>
          <a:bodyPr/>
          <a:lstStyle/>
          <a:p>
            <a:pPr marL="609600" indent="-609600"/>
            <a:r>
              <a:rPr lang="tr-TR" dirty="0">
                <a:solidFill>
                  <a:schemeClr val="bg1"/>
                </a:solidFill>
              </a:rPr>
              <a:t>Steps:</a:t>
            </a:r>
          </a:p>
          <a:p>
            <a:pPr marL="990600" lvl="1" indent="-533400">
              <a:buFontTx/>
              <a:buAutoNum type="arabicPeriod"/>
            </a:pPr>
            <a:r>
              <a:rPr lang="tr-TR" dirty="0">
                <a:solidFill>
                  <a:schemeClr val="bg1"/>
                </a:solidFill>
              </a:rPr>
              <a:t>Translate the object so that the fixed point coincides with the coordinate origin.</a:t>
            </a:r>
          </a:p>
          <a:p>
            <a:pPr marL="990600" lvl="1" indent="-533400">
              <a:buFontTx/>
              <a:buAutoNum type="arabicPeriod"/>
            </a:pPr>
            <a:r>
              <a:rPr lang="tr-TR" dirty="0">
                <a:solidFill>
                  <a:schemeClr val="bg1"/>
                </a:solidFill>
              </a:rPr>
              <a:t>Scale the object about the origin.</a:t>
            </a:r>
          </a:p>
          <a:p>
            <a:pPr marL="990600" lvl="1" indent="-533400">
              <a:buFontTx/>
              <a:buAutoNum type="arabicPeriod"/>
            </a:pPr>
            <a:r>
              <a:rPr lang="tr-TR" dirty="0">
                <a:solidFill>
                  <a:schemeClr val="bg1"/>
                </a:solidFill>
              </a:rPr>
              <a:t>Translate the object so that the pivot point is returned to its original position.</a:t>
            </a:r>
            <a:endParaRPr lang="en-US" dirty="0">
              <a:solidFill>
                <a:schemeClr val="bg1"/>
              </a:solidFill>
            </a:endParaRPr>
          </a:p>
          <a:p>
            <a:pPr marL="609600" indent="-609600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654BC2-F888-44AB-98D5-27617C40A2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7A246379-7D06-4070-9106-F6ECA32A29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378322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 build="p"/>
    </p:bldLst>
  </p:timing>
</p:sld>
</file>

<file path=ppt/theme/theme1.xml><?xml version="1.0" encoding="utf-8"?>
<a:theme xmlns:a="http://schemas.openxmlformats.org/drawingml/2006/main" name="2_Edge">
  <a:themeElements>
    <a:clrScheme name="1_Edge 2">
      <a:dk1>
        <a:srgbClr val="333333"/>
      </a:dk1>
      <a:lt1>
        <a:srgbClr val="CCCCFF"/>
      </a:lt1>
      <a:dk2>
        <a:srgbClr val="0B0506"/>
      </a:dk2>
      <a:lt2>
        <a:srgbClr val="FFFFFF"/>
      </a:lt2>
      <a:accent1>
        <a:srgbClr val="3366CC"/>
      </a:accent1>
      <a:accent2>
        <a:srgbClr val="3333CC"/>
      </a:accent2>
      <a:accent3>
        <a:srgbClr val="AAAAAA"/>
      </a:accent3>
      <a:accent4>
        <a:srgbClr val="AEAEDA"/>
      </a:accent4>
      <a:accent5>
        <a:srgbClr val="ADB8E2"/>
      </a:accent5>
      <a:accent6>
        <a:srgbClr val="2D2DB9"/>
      </a:accent6>
      <a:hlink>
        <a:srgbClr val="808080"/>
      </a:hlink>
      <a:folHlink>
        <a:srgbClr val="666633"/>
      </a:folHlink>
    </a:clrScheme>
    <a:fontScheme name="1_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10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11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317</TotalTime>
  <Words>1551</Words>
  <Application>Microsoft Office PowerPoint</Application>
  <PresentationFormat>On-screen Show (4:3)</PresentationFormat>
  <Paragraphs>371</Paragraphs>
  <Slides>49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Arial</vt:lpstr>
      <vt:lpstr>Cambria Math</vt:lpstr>
      <vt:lpstr>DejaVu Sans</vt:lpstr>
      <vt:lpstr>Garamond</vt:lpstr>
      <vt:lpstr>Monotype Sorts</vt:lpstr>
      <vt:lpstr>Times New Roman</vt:lpstr>
      <vt:lpstr>Wingdings</vt:lpstr>
      <vt:lpstr>2_Edge</vt:lpstr>
      <vt:lpstr>MathType 6.0 Equation</vt:lpstr>
      <vt:lpstr>Equation</vt:lpstr>
      <vt:lpstr>Formel</vt:lpstr>
      <vt:lpstr>2 D Transformations</vt:lpstr>
      <vt:lpstr>2D Composite Transformations</vt:lpstr>
      <vt:lpstr>2D Composite Transformations</vt:lpstr>
      <vt:lpstr>2D Composite Transformations</vt:lpstr>
      <vt:lpstr>2D Composite Transformations</vt:lpstr>
      <vt:lpstr>PowerPoint Presentation</vt:lpstr>
      <vt:lpstr>PowerPoint Presentation</vt:lpstr>
      <vt:lpstr>2D Composite Transformations</vt:lpstr>
      <vt:lpstr>General Fixed Point Scaling</vt:lpstr>
      <vt:lpstr>PowerPoint Presentation</vt:lpstr>
      <vt:lpstr>2D Composite Transformations</vt:lpstr>
      <vt:lpstr>2D Composite Transformations</vt:lpstr>
      <vt:lpstr>Transformation Between Coordinate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OpenGL Geometric Transformation Functions</vt:lpstr>
      <vt:lpstr>Basic OpenGL Geometric Transformations</vt:lpstr>
      <vt:lpstr>OpenGL Matrix Operations</vt:lpstr>
      <vt:lpstr>OpenGL Matrix Operations</vt:lpstr>
      <vt:lpstr>OpenGL Matrix Operations (cont.)</vt:lpstr>
      <vt:lpstr>OpenGL Matrix Operations (cont.)</vt:lpstr>
      <vt:lpstr>OpenGL Matrix Stacks</vt:lpstr>
      <vt:lpstr>OpenGL Transformation Routines</vt:lpstr>
      <vt:lpstr>OpenGL Transformation Functions</vt:lpstr>
      <vt:lpstr>Numerical Problems</vt:lpstr>
      <vt:lpstr>.</vt:lpstr>
      <vt:lpstr>.</vt:lpstr>
      <vt:lpstr>Numerical Problems Contd.</vt:lpstr>
      <vt:lpstr>.</vt:lpstr>
      <vt:lpstr>Numerical Problems Contd.</vt:lpstr>
      <vt:lpstr>.</vt:lpstr>
      <vt:lpstr>Numerical Problems Contd.</vt:lpstr>
      <vt:lpstr>.</vt:lpstr>
      <vt:lpstr>.(b) The rotation matrix is given by </vt:lpstr>
      <vt:lpstr>.</vt:lpstr>
      <vt:lpstr>Numerical Problems Contd.</vt:lpstr>
      <vt:lpstr>.</vt:lpstr>
      <vt:lpstr>Numerical Problems Contd.</vt:lpstr>
      <vt:lpstr>.</vt:lpstr>
      <vt:lpstr>Numerical Problems Contd.</vt:lpstr>
      <vt:lpstr>.</vt:lpstr>
      <vt:lpstr>.</vt:lpstr>
      <vt:lpstr>Numerical Problems Contd.</vt:lpstr>
      <vt:lpstr>.</vt:lpstr>
      <vt:lpstr>.</vt:lpstr>
      <vt:lpstr>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Mohmaed</dc:creator>
  <cp:lastModifiedBy>Harpreet Singh</cp:lastModifiedBy>
  <cp:revision>569</cp:revision>
  <dcterms:created xsi:type="dcterms:W3CDTF">2006-08-16T00:00:00Z</dcterms:created>
  <dcterms:modified xsi:type="dcterms:W3CDTF">2024-02-28T06:05:15Z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149</vt:i4>
  </property>
</Properties>
</file>